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3" r:id="rId49"/>
    <p:sldId id="344" r:id="rId50"/>
    <p:sldId id="345" r:id="rId51"/>
    <p:sldId id="346" r:id="rId52"/>
    <p:sldId id="347" r:id="rId53"/>
    <p:sldId id="348" r:id="rId54"/>
    <p:sldId id="349" r:id="rId55"/>
    <p:sldId id="350" r:id="rId56"/>
    <p:sldId id="351" r:id="rId57"/>
    <p:sldId id="352" r:id="rId5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90D3D-E2CC-E047-B30B-940587F8B3E5}" type="datetimeFigureOut">
              <a:rPr lang="it-IT" smtClean="0"/>
              <a:t>25/10/19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E97FA-7CD4-6A4D-891E-BA5328F53AB3}" type="slidenum">
              <a:rPr lang="it-IT" smtClean="0"/>
              <a:t>‹N›</a:t>
            </a:fld>
            <a:endParaRPr lang="it-IT"/>
          </a:p>
        </p:txBody>
      </p:sp>
    </p:spTree>
    <p:extLst>
      <p:ext uri="{BB962C8B-B14F-4D97-AF65-F5344CB8AC3E}">
        <p14:creationId xmlns:p14="http://schemas.microsoft.com/office/powerpoint/2010/main" val="1907632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151750b5b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g6151750b5b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998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481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383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151750b5b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g6151750b5b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184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cambiare titolo</a:t>
            </a:r>
            <a:endParaRPr/>
          </a:p>
        </p:txBody>
      </p:sp>
      <p:sp>
        <p:nvSpPr>
          <p:cNvPr id="558" name="Google Shape;55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961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5" name="Google Shape;565;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2976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580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4333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151750b5b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g6151750b5b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643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46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945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744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6778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002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3334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6151750b5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g6151750b5b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99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Cambiato titolo</a:t>
            </a:r>
            <a:endParaRPr/>
          </a:p>
        </p:txBody>
      </p:sp>
      <p:sp>
        <p:nvSpPr>
          <p:cNvPr id="644" name="Google Shape;644;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1494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cambiato titolo</a:t>
            </a:r>
            <a:endParaRPr/>
          </a:p>
        </p:txBody>
      </p:sp>
      <p:sp>
        <p:nvSpPr>
          <p:cNvPr id="650" name="Google Shape;65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6034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6151750b5b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g6151750b5b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4939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Titolo cambiato</a:t>
            </a:r>
            <a:endParaRPr/>
          </a:p>
        </p:txBody>
      </p:sp>
      <p:sp>
        <p:nvSpPr>
          <p:cNvPr id="674" name="Google Shape;67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0104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0809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346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2193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914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4485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8756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22" name="Google Shape;722;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18368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34</a:t>
            </a:fld>
            <a:endParaRPr/>
          </a:p>
        </p:txBody>
      </p:sp>
    </p:spTree>
    <p:extLst>
      <p:ext uri="{BB962C8B-B14F-4D97-AF65-F5344CB8AC3E}">
        <p14:creationId xmlns:p14="http://schemas.microsoft.com/office/powerpoint/2010/main" val="1109242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0245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0" name="Google Shape;750;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1363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titolo cambiato</a:t>
            </a:r>
            <a:endParaRPr/>
          </a:p>
          <a:p>
            <a:pPr marL="0" lvl="0" indent="0" algn="l" rtl="0">
              <a:lnSpc>
                <a:spcPct val="100000"/>
              </a:lnSpc>
              <a:spcBef>
                <a:spcPts val="0"/>
              </a:spcBef>
              <a:spcAft>
                <a:spcPts val="0"/>
              </a:spcAft>
              <a:buSzPts val="1400"/>
              <a:buNone/>
            </a:pPr>
            <a:endParaRPr/>
          </a:p>
        </p:txBody>
      </p:sp>
      <p:sp>
        <p:nvSpPr>
          <p:cNvPr id="756" name="Google Shape;756;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923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2404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770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3381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530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Spezzata in due</a:t>
            </a:r>
            <a:endParaRPr/>
          </a:p>
        </p:txBody>
      </p:sp>
      <p:sp>
        <p:nvSpPr>
          <p:cNvPr id="779" name="Google Shape;779;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0852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15fc168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8" name="Google Shape;788;g615fc1687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1026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Cambiato titolo</a:t>
            </a:r>
            <a:endParaRPr/>
          </a:p>
        </p:txBody>
      </p:sp>
      <p:sp>
        <p:nvSpPr>
          <p:cNvPr id="796" name="Google Shape;796;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8378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4423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2949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3371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3" name="Google Shape;833;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30374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7" name="Google Shape;847;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3206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Titolo cambiato</a:t>
            </a:r>
            <a:endParaRPr/>
          </a:p>
        </p:txBody>
      </p:sp>
      <p:sp>
        <p:nvSpPr>
          <p:cNvPr id="854" name="Google Shape;854;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992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6319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1" name="Google Shape;86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9877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0145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3" name="Google Shape;873;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9754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79" name="Google Shape;879;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0900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87" name="Google Shape;887;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3599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61d0ffecd3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8" name="Google Shape;898;g61d0ffecd3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00349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61d0ffecd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5" name="Google Shape;905;g61d0ffecd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3714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1" name="Google Shape;911;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021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468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983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151750b5b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6151750b5b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919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708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09E5C5-2897-704D-B9AA-483A529AD4E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80BC6A5-62B5-104F-A072-48A42D80F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D82CDBB-3EBF-D14A-A09A-E22E679E9034}"/>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5" name="Segnaposto piè di pagina 4">
            <a:extLst>
              <a:ext uri="{FF2B5EF4-FFF2-40B4-BE49-F238E27FC236}">
                <a16:creationId xmlns:a16="http://schemas.microsoft.com/office/drawing/2014/main" id="{4756DBDE-B73B-F943-B011-B22F35640D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4275467-D834-CD4C-8746-878BDF7A82F3}"/>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197045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CD9078-1D49-E84F-B9D7-7EF92F3CCEC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2D7DA59-3C49-D549-AD09-186602BAD8EE}"/>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D1FF9C4-7B15-EA48-8102-03ED9D30B6C9}"/>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5" name="Segnaposto piè di pagina 4">
            <a:extLst>
              <a:ext uri="{FF2B5EF4-FFF2-40B4-BE49-F238E27FC236}">
                <a16:creationId xmlns:a16="http://schemas.microsoft.com/office/drawing/2014/main" id="{21840608-5614-AD49-B45D-ED1AC5961F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950E21D-7950-E94B-8089-74382FE028AF}"/>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424968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FA1394B-3FAF-8345-977E-BE9CCCA5B3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4D2630-BD80-5C47-BF45-7AD7E2FD4C4F}"/>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B8A719C-7BD9-9146-9FE5-E729DD1D5241}"/>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5" name="Segnaposto piè di pagina 4">
            <a:extLst>
              <a:ext uri="{FF2B5EF4-FFF2-40B4-BE49-F238E27FC236}">
                <a16:creationId xmlns:a16="http://schemas.microsoft.com/office/drawing/2014/main" id="{A737848C-68B4-B645-9F5D-04CE7ED22F4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19A2C9E-54A2-524F-838C-58FA71C32676}"/>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11115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30E776-B20F-CA4F-9426-5DE683AFE21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0E88E5-740B-E848-9840-8660AC2F1A5F}"/>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B69DEAC-B1E3-1545-8BCB-B4709CB49FCB}"/>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5" name="Segnaposto piè di pagina 4">
            <a:extLst>
              <a:ext uri="{FF2B5EF4-FFF2-40B4-BE49-F238E27FC236}">
                <a16:creationId xmlns:a16="http://schemas.microsoft.com/office/drawing/2014/main" id="{0F2CC390-AB5E-7F4C-AA09-4323D17427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A6B7853-6CA3-284A-B28E-603F5CCB217B}"/>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84891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39CF59-1F0A-5246-A24C-603916C7BDF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553E67B-8171-2446-B27A-6C62F3211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7764DB8-9FEA-1D43-8F9E-4FACB2378667}"/>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5" name="Segnaposto piè di pagina 4">
            <a:extLst>
              <a:ext uri="{FF2B5EF4-FFF2-40B4-BE49-F238E27FC236}">
                <a16:creationId xmlns:a16="http://schemas.microsoft.com/office/drawing/2014/main" id="{BE0CED30-E4ED-F941-BC77-84BFD73BF3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0F6AD4-4C84-354F-A14C-BA6D7033E259}"/>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138182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4B1E81-CE46-C844-A8AF-2357D92973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F22CB9-B0AA-4D48-905F-86711C58EAFB}"/>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04463537-B167-B343-BD7C-4E5C8D7634A9}"/>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F79836C-E7CF-7345-97B1-124F70DD6489}"/>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6" name="Segnaposto piè di pagina 5">
            <a:extLst>
              <a:ext uri="{FF2B5EF4-FFF2-40B4-BE49-F238E27FC236}">
                <a16:creationId xmlns:a16="http://schemas.microsoft.com/office/drawing/2014/main" id="{EC7C92DA-B4BE-1740-A027-A559C24B3FA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23F4CF3-9C65-A84E-BCFA-54A7D2532686}"/>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335972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9340CC-F0E8-1F48-8880-4BAA6BDD71C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A55D23-8B06-3546-8094-100C7E225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F6DEDE2E-3679-8F4F-A319-4CC9F94AE58D}"/>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99F4E896-597A-8F4D-A6B1-A6F3B5612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5CCA7205-324A-5B4D-8F68-EA737DD448DF}"/>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50C6BAE6-4106-1044-8924-F45E8430B688}"/>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8" name="Segnaposto piè di pagina 7">
            <a:extLst>
              <a:ext uri="{FF2B5EF4-FFF2-40B4-BE49-F238E27FC236}">
                <a16:creationId xmlns:a16="http://schemas.microsoft.com/office/drawing/2014/main" id="{BDD6DC0F-FD4A-4E42-94CC-8B104EEEEAA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142ED3F-A490-824F-81D5-CF3464CA84A3}"/>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295332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299F42-18DB-CC46-82BD-E65B34A883A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51649E9-0025-FA4F-84E9-4A38BC363F7C}"/>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4" name="Segnaposto piè di pagina 3">
            <a:extLst>
              <a:ext uri="{FF2B5EF4-FFF2-40B4-BE49-F238E27FC236}">
                <a16:creationId xmlns:a16="http://schemas.microsoft.com/office/drawing/2014/main" id="{F1540091-604D-794B-8979-92DB18A5858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6AC1202-CE37-0941-A802-12B338D20ECE}"/>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194650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6564529-55FC-F64A-8B2C-7D20F6ED6AB1}"/>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3" name="Segnaposto piè di pagina 2">
            <a:extLst>
              <a:ext uri="{FF2B5EF4-FFF2-40B4-BE49-F238E27FC236}">
                <a16:creationId xmlns:a16="http://schemas.microsoft.com/office/drawing/2014/main" id="{51831BB4-C23B-894E-A89D-23381AE03B9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99127E3-1031-BC4C-8718-098E725B5265}"/>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48101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DD49A-5BD2-0B41-B410-ACD2E0E0E5C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F816C0-FA46-4A4C-AAD0-53DB68A59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DF1046C3-49E5-3D42-8A54-FA046EF84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96CB445-8C08-2545-87B8-033BAEEDFB74}"/>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6" name="Segnaposto piè di pagina 5">
            <a:extLst>
              <a:ext uri="{FF2B5EF4-FFF2-40B4-BE49-F238E27FC236}">
                <a16:creationId xmlns:a16="http://schemas.microsoft.com/office/drawing/2014/main" id="{69892AF2-5ECC-7143-98C5-F5A10A6ABA4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C389CAD-6A94-E54F-900B-7582EAA5F081}"/>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398312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3F17A6-88E1-A149-9EC9-6EA41AD570B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D785DB9-684A-2B4F-8BD0-214CD7F03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445D76C-5F1F-C849-80CC-8B38E4931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556CA6E-49E5-9B43-907E-B79D32304CB5}"/>
              </a:ext>
            </a:extLst>
          </p:cNvPr>
          <p:cNvSpPr>
            <a:spLocks noGrp="1"/>
          </p:cNvSpPr>
          <p:nvPr>
            <p:ph type="dt" sz="half" idx="10"/>
          </p:nvPr>
        </p:nvSpPr>
        <p:spPr/>
        <p:txBody>
          <a:bodyPr/>
          <a:lstStyle/>
          <a:p>
            <a:fld id="{A1B2FC34-5705-E343-A24F-E08D9B5A11EC}" type="datetimeFigureOut">
              <a:rPr lang="it-IT" smtClean="0"/>
              <a:t>25/10/19</a:t>
            </a:fld>
            <a:endParaRPr lang="it-IT"/>
          </a:p>
        </p:txBody>
      </p:sp>
      <p:sp>
        <p:nvSpPr>
          <p:cNvPr id="6" name="Segnaposto piè di pagina 5">
            <a:extLst>
              <a:ext uri="{FF2B5EF4-FFF2-40B4-BE49-F238E27FC236}">
                <a16:creationId xmlns:a16="http://schemas.microsoft.com/office/drawing/2014/main" id="{250F1538-A47D-594F-9D9D-5EF6C41D69D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E99595-C487-E648-BCDB-036D0E80AB6D}"/>
              </a:ext>
            </a:extLst>
          </p:cNvPr>
          <p:cNvSpPr>
            <a:spLocks noGrp="1"/>
          </p:cNvSpPr>
          <p:nvPr>
            <p:ph type="sldNum" sz="quarter" idx="12"/>
          </p:nvPr>
        </p:nvSpPr>
        <p:spPr/>
        <p:txBody>
          <a:bodyPr/>
          <a:lstStyle/>
          <a:p>
            <a:fld id="{16E8AAF6-73C2-5D46-9F1C-0052F73CC72C}" type="slidenum">
              <a:rPr lang="it-IT" smtClean="0"/>
              <a:t>‹N›</a:t>
            </a:fld>
            <a:endParaRPr lang="it-IT"/>
          </a:p>
        </p:txBody>
      </p:sp>
    </p:spTree>
    <p:extLst>
      <p:ext uri="{BB962C8B-B14F-4D97-AF65-F5344CB8AC3E}">
        <p14:creationId xmlns:p14="http://schemas.microsoft.com/office/powerpoint/2010/main" val="62715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77CAA3F-E361-8949-AB84-A71A2ABDD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9A9BA62-7A62-3E4E-AE88-C8270B9E5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06D5C10-4B3A-AE4D-BBA2-A310490EF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2FC34-5705-E343-A24F-E08D9B5A11EC}" type="datetimeFigureOut">
              <a:rPr lang="it-IT" smtClean="0"/>
              <a:t>25/10/19</a:t>
            </a:fld>
            <a:endParaRPr lang="it-IT"/>
          </a:p>
        </p:txBody>
      </p:sp>
      <p:sp>
        <p:nvSpPr>
          <p:cNvPr id="5" name="Segnaposto piè di pagina 4">
            <a:extLst>
              <a:ext uri="{FF2B5EF4-FFF2-40B4-BE49-F238E27FC236}">
                <a16:creationId xmlns:a16="http://schemas.microsoft.com/office/drawing/2014/main" id="{555D8197-7924-DA41-A74D-60BC67C96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DB69EEA-9D8D-054E-AB71-58C4E9B180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8AAF6-73C2-5D46-9F1C-0052F73CC72C}" type="slidenum">
              <a:rPr lang="it-IT" smtClean="0"/>
              <a:t>‹N›</a:t>
            </a:fld>
            <a:endParaRPr lang="it-IT"/>
          </a:p>
        </p:txBody>
      </p:sp>
    </p:spTree>
    <p:extLst>
      <p:ext uri="{BB962C8B-B14F-4D97-AF65-F5344CB8AC3E}">
        <p14:creationId xmlns:p14="http://schemas.microsoft.com/office/powerpoint/2010/main" val="38839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arxiv.org/pdf/1606.02228v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arxiv.org/pdf/1606.02228v2.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deepnotes.io/softmax-crossentropy"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jefkine.com/general/2016/09/05/backpropagation-in-convolutional-neural-network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ufldl.stanford.edu/tutorial/supervised/SoftmaxRegress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affe.berkeleyvision.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pythonprogramming.net/cnn-tensorflow-convolutional-nerual-network-machine-learning-tutoria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2.tiff"/><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arxiv.org/abs/1608.08225" TargetMode="External"/><Relationship Id="rId7" Type="http://schemas.openxmlformats.org/officeDocument/2006/relationships/hyperlink" Target="https://arxiv.org/abs/1608.08225v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arxiv.org/find/cond-mat/1/au:+Rolnick_D/0/1/0/all/0/1" TargetMode="External"/><Relationship Id="rId5" Type="http://schemas.openxmlformats.org/officeDocument/2006/relationships/hyperlink" Target="https://arxiv.org/find/cond-mat/1/au:+Tegmark_M/0/1/0/all/0/1" TargetMode="External"/><Relationship Id="rId4" Type="http://schemas.openxmlformats.org/officeDocument/2006/relationships/hyperlink" Target="https://arxiv.org/find/cond-mat/1/au:+Lin_H/0/1/0/all/0/1"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towardsdatascience.com/deep-learning-which-loss-and-activation-functions-should-i-use-ac02f1c56aa8"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analyticsvidhya.com/blog/2018/04/fundamentals-deep-learning-regularization-techniques/" TargetMode="External"/><Relationship Id="rId13" Type="http://schemas.openxmlformats.org/officeDocument/2006/relationships/hyperlink" Target="https://medium.com/free-code-camp/the-curse-of-dimensionality-how-we-can-save-big-data-from-itself-d9fa0f872335" TargetMode="External"/><Relationship Id="rId18" Type="http://schemas.openxmlformats.org/officeDocument/2006/relationships/hyperlink" Target="https://becominghuman.ai/cheat-sheets-for-ai-neural-networks-machine-learning-deep-learning-big-data-science-pdf-f22dc900d2d7" TargetMode="External"/><Relationship Id="rId3" Type="http://schemas.openxmlformats.org/officeDocument/2006/relationships/hyperlink" Target="http://www.asimovinstitute.org/neural-network-zoo/" TargetMode="External"/><Relationship Id="rId7" Type="http://schemas.openxmlformats.org/officeDocument/2006/relationships/hyperlink" Target="https://towardsdatascience.com/types-of-optimization-algorithms-used-in-neural-networks-and-ways-to-optimize-gradient-95ae5d39529f" TargetMode="External"/><Relationship Id="rId12" Type="http://schemas.openxmlformats.org/officeDocument/2006/relationships/hyperlink" Target="https://www.deeplearning.ai/ai-notes/initialization/" TargetMode="External"/><Relationship Id="rId17" Type="http://schemas.openxmlformats.org/officeDocument/2006/relationships/hyperlink" Target="http://akosiorek.github.io/ml/2017/10/14/visual-attention.html" TargetMode="External"/><Relationship Id="rId2" Type="http://schemas.openxmlformats.org/officeDocument/2006/relationships/notesSlide" Target="../notesSlides/notesSlide56.xml"/><Relationship Id="rId16" Type="http://schemas.openxmlformats.org/officeDocument/2006/relationships/hyperlink" Target="https://towardsdatascience.com/interpretability-of-deep-learning-models-9f52e54d72ab" TargetMode="External"/><Relationship Id="rId1" Type="http://schemas.openxmlformats.org/officeDocument/2006/relationships/slideLayout" Target="../slideLayouts/slideLayout2.xml"/><Relationship Id="rId6" Type="http://schemas.openxmlformats.org/officeDocument/2006/relationships/hyperlink" Target="https://towardsdatascience.com/deep-learning-which-loss-and-activation-functions-should-i-use-ac02f1c56aa8" TargetMode="External"/><Relationship Id="rId11" Type="http://schemas.openxmlformats.org/officeDocument/2006/relationships/hyperlink" Target="https://towardsdatascience.com/weight-initialization-in-neural-networks-a-journey-from-the-basics-to-kaiming-954fb9b47c79" TargetMode="External"/><Relationship Id="rId5" Type="http://schemas.openxmlformats.org/officeDocument/2006/relationships/hyperlink" Target="https://towardsdatascience.com/the-mostly-complete-chart-of-neural-networks-explained-3fb6f2367464" TargetMode="External"/><Relationship Id="rId15" Type="http://schemas.openxmlformats.org/officeDocument/2006/relationships/hyperlink" Target="https://christophm.github.io/interpretable-ml-book/" TargetMode="External"/><Relationship Id="rId10" Type="http://schemas.openxmlformats.org/officeDocument/2006/relationships/hyperlink" Target="https://towardsdatascience.com/simplified-math-behind-dropout-in-deep-learning-6d50f3f47275" TargetMode="External"/><Relationship Id="rId19" Type="http://schemas.openxmlformats.org/officeDocument/2006/relationships/hyperlink" Target="https://becominghuman.ai/cheat-sheets-for-ai-neural-networks-machine-learning-deep-learning-big-data-678c51b4b463" TargetMode="External"/><Relationship Id="rId4" Type="http://schemas.openxmlformats.org/officeDocument/2006/relationships/hyperlink" Target="http://www.asimovinstitute.org/neural-network-zoo-prequel-cells-layers/" TargetMode="External"/><Relationship Id="rId9" Type="http://schemas.openxmlformats.org/officeDocument/2006/relationships/hyperlink" Target="https://machinelearningmastery.com/dropout-for-regularizing-deep-neural-networks/" TargetMode="External"/><Relationship Id="rId14" Type="http://schemas.openxmlformats.org/officeDocument/2006/relationships/hyperlink" Target="https://towardsdatascience.com/interpretable-machine-learning-1dec0f2f3e6b"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6151750b5b_0_18"/>
          <p:cNvSpPr/>
          <p:nvPr/>
        </p:nvSpPr>
        <p:spPr>
          <a:xfrm>
            <a:off x="1841483" y="177433"/>
            <a:ext cx="109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435" name="Google Shape;435;g6151750b5b_0_18"/>
          <p:cNvSpPr/>
          <p:nvPr/>
        </p:nvSpPr>
        <p:spPr>
          <a:xfrm>
            <a:off x="2934002" y="991053"/>
            <a:ext cx="1364700" cy="18849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436" name="Google Shape;436;g6151750b5b_0_18"/>
          <p:cNvSpPr/>
          <p:nvPr/>
        </p:nvSpPr>
        <p:spPr>
          <a:xfrm>
            <a:off x="4298717" y="1794556"/>
            <a:ext cx="1288500" cy="1885500"/>
          </a:xfrm>
          <a:prstGeom prst="rightArrowCallout">
            <a:avLst>
              <a:gd name="adj1" fmla="val 25000"/>
              <a:gd name="adj2" fmla="val 25000"/>
              <a:gd name="adj3" fmla="val 25000"/>
              <a:gd name="adj4" fmla="val 64977"/>
            </a:avLst>
          </a:prstGeom>
          <a:solidFill>
            <a:srgbClr val="E46C0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437" name="Google Shape;437;g6151750b5b_0_18"/>
          <p:cNvSpPr/>
          <p:nvPr/>
        </p:nvSpPr>
        <p:spPr>
          <a:xfrm>
            <a:off x="5587326" y="2418686"/>
            <a:ext cx="12327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438" name="Google Shape;438;g6151750b5b_0_18"/>
          <p:cNvSpPr/>
          <p:nvPr/>
        </p:nvSpPr>
        <p:spPr>
          <a:xfrm>
            <a:off x="6819911" y="2884834"/>
            <a:ext cx="121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439" name="Google Shape;439;g6151750b5b_0_18"/>
          <p:cNvSpPr/>
          <p:nvPr/>
        </p:nvSpPr>
        <p:spPr>
          <a:xfrm>
            <a:off x="8032418" y="3670826"/>
            <a:ext cx="13683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440" name="Google Shape;440;g6151750b5b_0_18"/>
          <p:cNvSpPr/>
          <p:nvPr/>
        </p:nvSpPr>
        <p:spPr>
          <a:xfrm>
            <a:off x="9400866" y="4491842"/>
            <a:ext cx="11808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441" name="Google Shape;441;g6151750b5b_0_18"/>
          <p:cNvSpPr txBox="1"/>
          <p:nvPr/>
        </p:nvSpPr>
        <p:spPr>
          <a:xfrm rot="5400000">
            <a:off x="8708350" y="52273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Calibri"/>
                <a:ea typeface="Calibri"/>
                <a:cs typeface="Calibri"/>
                <a:sym typeface="Calibri"/>
              </a:rPr>
              <a:t>Softmax</a:t>
            </a:r>
            <a:endParaRPr>
              <a:solidFill>
                <a:schemeClr val="lt1"/>
              </a:solidFill>
              <a:latin typeface="Proxima Nova"/>
              <a:ea typeface="Proxima Nova"/>
              <a:cs typeface="Proxima Nova"/>
              <a:sym typeface="Proxima Nova"/>
            </a:endParaRPr>
          </a:p>
        </p:txBody>
      </p:sp>
      <p:sp>
        <p:nvSpPr>
          <p:cNvPr id="442" name="Google Shape;442;g6151750b5b_0_18"/>
          <p:cNvSpPr txBox="1"/>
          <p:nvPr/>
        </p:nvSpPr>
        <p:spPr>
          <a:xfrm rot="5400000">
            <a:off x="1362600" y="907725"/>
            <a:ext cx="1614600" cy="4617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it-IT" sz="2000">
                <a:solidFill>
                  <a:srgbClr val="FFFFFF"/>
                </a:solidFill>
                <a:latin typeface="Proxima Nova"/>
                <a:ea typeface="Proxima Nova"/>
                <a:cs typeface="Proxima Nova"/>
                <a:sym typeface="Proxima Nova"/>
              </a:rPr>
              <a:t>Convolution</a:t>
            </a:r>
            <a:endParaRPr sz="2000">
              <a:solidFill>
                <a:srgbClr val="FFFFFF"/>
              </a:solidFill>
              <a:latin typeface="Arial"/>
              <a:ea typeface="Arial"/>
              <a:cs typeface="Arial"/>
              <a:sym typeface="Arial"/>
            </a:endParaRPr>
          </a:p>
        </p:txBody>
      </p:sp>
      <p:sp>
        <p:nvSpPr>
          <p:cNvPr id="443" name="Google Shape;443;g6151750b5b_0_18"/>
          <p:cNvSpPr txBox="1"/>
          <p:nvPr/>
        </p:nvSpPr>
        <p:spPr>
          <a:xfrm rot="5400000">
            <a:off x="2401625" y="1674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Volumes of convoluvolutors</a:t>
            </a:r>
            <a:endParaRPr sz="2000">
              <a:solidFill>
                <a:srgbClr val="FFFFFF"/>
              </a:solidFill>
              <a:latin typeface="Proxima Nova"/>
              <a:ea typeface="Proxima Nova"/>
              <a:cs typeface="Proxima Nova"/>
              <a:sym typeface="Proxima Nova"/>
            </a:endParaRPr>
          </a:p>
        </p:txBody>
      </p:sp>
      <p:sp>
        <p:nvSpPr>
          <p:cNvPr id="444" name="Google Shape;444;g6151750b5b_0_18"/>
          <p:cNvSpPr txBox="1"/>
          <p:nvPr/>
        </p:nvSpPr>
        <p:spPr>
          <a:xfrm rot="5400000">
            <a:off x="3697025" y="2512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000000"/>
                </a:solidFill>
                <a:latin typeface="Calibri"/>
                <a:ea typeface="Calibri"/>
                <a:cs typeface="Calibri"/>
                <a:sym typeface="Calibri"/>
              </a:rPr>
              <a:t>Strides</a:t>
            </a:r>
            <a:endParaRPr sz="2000">
              <a:solidFill>
                <a:srgbClr val="000000"/>
              </a:solidFill>
              <a:latin typeface="Proxima Nova"/>
              <a:ea typeface="Proxima Nova"/>
              <a:cs typeface="Proxima Nova"/>
              <a:sym typeface="Proxima Nova"/>
            </a:endParaRPr>
          </a:p>
        </p:txBody>
      </p:sp>
      <p:sp>
        <p:nvSpPr>
          <p:cNvPr id="445" name="Google Shape;445;g6151750b5b_0_18"/>
          <p:cNvSpPr txBox="1"/>
          <p:nvPr/>
        </p:nvSpPr>
        <p:spPr>
          <a:xfrm rot="5400000">
            <a:off x="4920963" y="31219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Proxima Nova"/>
                <a:ea typeface="Proxima Nova"/>
                <a:cs typeface="Proxima Nova"/>
                <a:sym typeface="Proxima Nova"/>
              </a:rPr>
              <a:t>Padding</a:t>
            </a:r>
            <a:endParaRPr sz="1400">
              <a:solidFill>
                <a:schemeClr val="dk1"/>
              </a:solidFill>
              <a:latin typeface="Proxima Nova"/>
              <a:ea typeface="Proxima Nova"/>
              <a:cs typeface="Proxima Nova"/>
              <a:sym typeface="Proxima Nova"/>
            </a:endParaRPr>
          </a:p>
          <a:p>
            <a:pPr algn="ctr">
              <a:buClr>
                <a:srgbClr val="000000"/>
              </a:buClr>
              <a:buSzPts val="1800"/>
            </a:pPr>
            <a:endParaRPr>
              <a:solidFill>
                <a:schemeClr val="lt1"/>
              </a:solidFill>
              <a:latin typeface="Proxima Nova"/>
              <a:ea typeface="Proxima Nova"/>
              <a:cs typeface="Proxima Nova"/>
              <a:sym typeface="Proxima Nova"/>
            </a:endParaRPr>
          </a:p>
        </p:txBody>
      </p:sp>
      <p:sp>
        <p:nvSpPr>
          <p:cNvPr id="446" name="Google Shape;446;g6151750b5b_0_18"/>
          <p:cNvSpPr txBox="1"/>
          <p:nvPr/>
        </p:nvSpPr>
        <p:spPr>
          <a:xfrm rot="5400000">
            <a:off x="6287825" y="3655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Proxima Nova"/>
                <a:ea typeface="Proxima Nova"/>
                <a:cs typeface="Proxima Nova"/>
                <a:sym typeface="Proxima Nova"/>
              </a:rPr>
              <a:t>Activation</a:t>
            </a:r>
            <a:endParaRPr>
              <a:solidFill>
                <a:schemeClr val="lt1"/>
              </a:solidFill>
              <a:latin typeface="Proxima Nova"/>
              <a:ea typeface="Proxima Nova"/>
              <a:cs typeface="Proxima Nova"/>
              <a:sym typeface="Proxima Nova"/>
            </a:endParaRPr>
          </a:p>
          <a:p>
            <a:pPr algn="ctr">
              <a:buClr>
                <a:srgbClr val="000000"/>
              </a:buClr>
              <a:buSzPts val="1800"/>
            </a:pPr>
            <a:r>
              <a:rPr lang="it-IT">
                <a:solidFill>
                  <a:schemeClr val="lt1"/>
                </a:solidFill>
                <a:latin typeface="Proxima Nova"/>
                <a:ea typeface="Proxima Nova"/>
                <a:cs typeface="Proxima Nova"/>
                <a:sym typeface="Proxima Nova"/>
              </a:rPr>
              <a:t> function</a:t>
            </a:r>
            <a:endParaRPr sz="1400">
              <a:solidFill>
                <a:schemeClr val="dk1"/>
              </a:solidFill>
              <a:latin typeface="Proxima Nova"/>
              <a:ea typeface="Proxima Nova"/>
              <a:cs typeface="Proxima Nova"/>
              <a:sym typeface="Proxima Nova"/>
            </a:endParaRPr>
          </a:p>
          <a:p>
            <a:pPr algn="ctr">
              <a:buClr>
                <a:srgbClr val="000000"/>
              </a:buClr>
              <a:buSzPts val="1800"/>
            </a:pPr>
            <a:endParaRPr>
              <a:solidFill>
                <a:schemeClr val="lt1"/>
              </a:solidFill>
              <a:latin typeface="Proxima Nova"/>
              <a:ea typeface="Proxima Nova"/>
              <a:cs typeface="Proxima Nova"/>
              <a:sym typeface="Proxima Nova"/>
            </a:endParaRPr>
          </a:p>
        </p:txBody>
      </p:sp>
      <p:sp>
        <p:nvSpPr>
          <p:cNvPr id="447" name="Google Shape;447;g6151750b5b_0_18"/>
          <p:cNvSpPr txBox="1"/>
          <p:nvPr/>
        </p:nvSpPr>
        <p:spPr>
          <a:xfrm rot="5400000">
            <a:off x="7430825" y="4341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Calibri"/>
                <a:ea typeface="Calibri"/>
                <a:cs typeface="Calibri"/>
                <a:sym typeface="Calibri"/>
              </a:rPr>
              <a:t>Pooling</a:t>
            </a:r>
            <a:endParaRPr sz="1400">
              <a:solidFill>
                <a:schemeClr val="dk1"/>
              </a:solidFill>
              <a:latin typeface="Arial"/>
              <a:ea typeface="Arial"/>
              <a:cs typeface="Arial"/>
              <a:sym typeface="Arial"/>
            </a:endParaRPr>
          </a:p>
          <a:p>
            <a:pPr algn="ctr">
              <a:buClr>
                <a:srgbClr val="000000"/>
              </a:buClr>
              <a:buSzPts val="1800"/>
            </a:pPr>
            <a:endParaRPr>
              <a:solidFill>
                <a:schemeClr val="lt1"/>
              </a:solidFill>
              <a:latin typeface="Proxima Nova"/>
              <a:ea typeface="Proxima Nova"/>
              <a:cs typeface="Proxima Nova"/>
              <a:sym typeface="Proxima Nova"/>
            </a:endParaRPr>
          </a:p>
        </p:txBody>
      </p:sp>
    </p:spTree>
    <p:extLst>
      <p:ext uri="{BB962C8B-B14F-4D97-AF65-F5344CB8AC3E}">
        <p14:creationId xmlns:p14="http://schemas.microsoft.com/office/powerpoint/2010/main" val="100386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8"/>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3959"/>
            </a:pPr>
            <a:r>
              <a:rPr lang="it-IT"/>
              <a:t>Computing output volume with strides and padding</a:t>
            </a:r>
            <a:endParaRPr/>
          </a:p>
        </p:txBody>
      </p:sp>
      <p:sp>
        <p:nvSpPr>
          <p:cNvPr id="530" name="Google Shape;530;p48"/>
          <p:cNvSpPr txBox="1">
            <a:spLocks noGrp="1"/>
          </p:cNvSpPr>
          <p:nvPr>
            <p:ph type="body" idx="1"/>
          </p:nvPr>
        </p:nvSpPr>
        <p:spPr>
          <a:xfrm>
            <a:off x="1905000" y="1600200"/>
            <a:ext cx="8466600" cy="4526100"/>
          </a:xfrm>
          <a:prstGeom prst="rect">
            <a:avLst/>
          </a:prstGeom>
          <a:noFill/>
          <a:ln>
            <a:noFill/>
          </a:ln>
        </p:spPr>
        <p:txBody>
          <a:bodyPr spcFirstLastPara="1" vert="horz" wrap="square" lIns="91425" tIns="45700" rIns="91425" bIns="45700" rtlCol="0" anchor="t" anchorCtr="0">
            <a:normAutofit/>
          </a:bodyPr>
          <a:lstStyle/>
          <a:p>
            <a:pPr marL="342900" indent="-332740">
              <a:lnSpc>
                <a:spcPct val="100000"/>
              </a:lnSpc>
              <a:spcBef>
                <a:spcPts val="0"/>
              </a:spcBef>
              <a:buClr>
                <a:schemeClr val="dk1"/>
              </a:buClr>
              <a:buSzPts val="2800"/>
            </a:pPr>
            <a:r>
              <a:rPr lang="it-IT"/>
              <a:t>Let W</a:t>
            </a:r>
            <a:r>
              <a:rPr lang="it-IT" baseline="-25000"/>
              <a:t>out</a:t>
            </a:r>
            <a:r>
              <a:rPr lang="it-IT"/>
              <a:t> be  the (horizontal) size of the output and W</a:t>
            </a:r>
            <a:r>
              <a:rPr lang="it-IT" baseline="-25000"/>
              <a:t>in </a:t>
            </a:r>
            <a:r>
              <a:rPr lang="it-IT"/>
              <a:t>the corresponding input dimension. Also, let 𝐹 be the horizontal size of the kernel/filter. The following relationship applies: </a:t>
            </a:r>
            <a:endParaRPr/>
          </a:p>
          <a:p>
            <a:pPr marL="400050" lvl="1" indent="0" algn="ctr">
              <a:lnSpc>
                <a:spcPct val="100000"/>
              </a:lnSpc>
              <a:spcBef>
                <a:spcPts val="0"/>
              </a:spcBef>
              <a:buClr>
                <a:schemeClr val="dk1"/>
              </a:buClr>
              <a:buSzPts val="2590"/>
              <a:buNone/>
            </a:pPr>
            <a:r>
              <a:rPr lang="it-IT"/>
              <a:t>𝑊</a:t>
            </a:r>
            <a:r>
              <a:rPr lang="it-IT" baseline="-25000"/>
              <a:t>𝑜𝑢𝑡</a:t>
            </a:r>
            <a:r>
              <a:rPr lang="it-IT"/>
              <a:t> = ((𝑊</a:t>
            </a:r>
            <a:r>
              <a:rPr lang="it-IT" baseline="-25000"/>
              <a:t>𝑖𝑛</a:t>
            </a:r>
            <a:r>
              <a:rPr lang="it-IT"/>
              <a:t>-𝐹 + 2 ∙ 𝑃𝑎𝑑𝑑𝑖𝑛𝑔)/</a:t>
            </a:r>
            <a:r>
              <a:rPr lang="it-IT" i="1"/>
              <a:t>Stride)</a:t>
            </a:r>
            <a:r>
              <a:rPr lang="it-IT"/>
              <a:t> + 1 </a:t>
            </a:r>
            <a:endParaRPr/>
          </a:p>
          <a:p>
            <a:pPr marL="342900" indent="-332740">
              <a:lnSpc>
                <a:spcPct val="100000"/>
              </a:lnSpc>
              <a:spcBef>
                <a:spcPts val="0"/>
              </a:spcBef>
              <a:buClr>
                <a:schemeClr val="dk1"/>
              </a:buClr>
              <a:buSzPts val="2800"/>
            </a:pPr>
            <a:r>
              <a:rPr lang="it-IT">
                <a:solidFill>
                  <a:srgbClr val="000000"/>
                </a:solidFill>
              </a:rPr>
              <a:t>A similar</a:t>
            </a:r>
            <a:r>
              <a:rPr lang="it-IT"/>
              <a:t> relationship links the vertical parameters.</a:t>
            </a:r>
            <a:endParaRPr/>
          </a:p>
          <a:p>
            <a:pPr marL="342900" indent="-332740">
              <a:lnSpc>
                <a:spcPct val="100000"/>
              </a:lnSpc>
              <a:spcBef>
                <a:spcPts val="0"/>
              </a:spcBef>
              <a:buClr>
                <a:schemeClr val="dk1"/>
              </a:buClr>
              <a:buSzPts val="2800"/>
            </a:pPr>
            <a:r>
              <a:rPr lang="it-IT"/>
              <a:t>In previous example, padding=2, F=3, W</a:t>
            </a:r>
            <a:r>
              <a:rPr lang="it-IT" baseline="-25000"/>
              <a:t>in</a:t>
            </a:r>
            <a:r>
              <a:rPr lang="it-IT"/>
              <a:t>=5; stride=3,  𝑊</a:t>
            </a:r>
            <a:r>
              <a:rPr lang="it-IT" baseline="-25000"/>
              <a:t>𝑜𝑢𝑡</a:t>
            </a:r>
            <a:r>
              <a:rPr lang="it-IT"/>
              <a:t> =((5-3+2x2)/3)+1)= 3 </a:t>
            </a:r>
            <a:endParaRPr/>
          </a:p>
          <a:p>
            <a:pPr marL="342900" indent="-332740">
              <a:lnSpc>
                <a:spcPct val="100000"/>
              </a:lnSpc>
              <a:spcBef>
                <a:spcPts val="0"/>
              </a:spcBef>
              <a:buClr>
                <a:schemeClr val="dk1"/>
              </a:buClr>
              <a:buSzPts val="2800"/>
            </a:pPr>
            <a:r>
              <a:rPr lang="it-IT"/>
              <a:t>Large strides, large compression</a:t>
            </a:r>
            <a:endParaRPr/>
          </a:p>
        </p:txBody>
      </p:sp>
    </p:spTree>
    <p:extLst>
      <p:ext uri="{BB962C8B-B14F-4D97-AF65-F5344CB8AC3E}">
        <p14:creationId xmlns:p14="http://schemas.microsoft.com/office/powerpoint/2010/main" val="21918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0">
                                            <p:txEl>
                                              <p:pRg st="0" end="0"/>
                                            </p:txEl>
                                          </p:spTgt>
                                        </p:tgtEl>
                                        <p:attrNameLst>
                                          <p:attrName>style.visibility</p:attrName>
                                        </p:attrNameLst>
                                      </p:cBhvr>
                                      <p:to>
                                        <p:strVal val="visible"/>
                                      </p:to>
                                    </p:set>
                                    <p:anim calcmode="lin" valueType="num">
                                      <p:cBhvr additive="base">
                                        <p:cTn id="7" dur="500"/>
                                        <p:tgtEl>
                                          <p:spTgt spid="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0">
                                            <p:txEl>
                                              <p:pRg st="1" end="1"/>
                                            </p:txEl>
                                          </p:spTgt>
                                        </p:tgtEl>
                                        <p:attrNameLst>
                                          <p:attrName>style.visibility</p:attrName>
                                        </p:attrNameLst>
                                      </p:cBhvr>
                                      <p:to>
                                        <p:strVal val="visible"/>
                                      </p:to>
                                    </p:set>
                                    <p:anim calcmode="lin" valueType="num">
                                      <p:cBhvr additive="base">
                                        <p:cTn id="12" dur="500"/>
                                        <p:tgtEl>
                                          <p:spTgt spid="5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0">
                                            <p:txEl>
                                              <p:pRg st="2" end="2"/>
                                            </p:txEl>
                                          </p:spTgt>
                                        </p:tgtEl>
                                        <p:attrNameLst>
                                          <p:attrName>style.visibility</p:attrName>
                                        </p:attrNameLst>
                                      </p:cBhvr>
                                      <p:to>
                                        <p:strVal val="visible"/>
                                      </p:to>
                                    </p:set>
                                    <p:anim calcmode="lin" valueType="num">
                                      <p:cBhvr additive="base">
                                        <p:cTn id="17" dur="500"/>
                                        <p:tgtEl>
                                          <p:spTgt spid="5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0">
                                            <p:txEl>
                                              <p:pRg st="3" end="3"/>
                                            </p:txEl>
                                          </p:spTgt>
                                        </p:tgtEl>
                                        <p:attrNameLst>
                                          <p:attrName>style.visibility</p:attrName>
                                        </p:attrNameLst>
                                      </p:cBhvr>
                                      <p:to>
                                        <p:strVal val="visible"/>
                                      </p:to>
                                    </p:set>
                                    <p:anim calcmode="lin" valueType="num">
                                      <p:cBhvr additive="base">
                                        <p:cTn id="22" dur="500"/>
                                        <p:tgtEl>
                                          <p:spTgt spid="5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30">
                                            <p:txEl>
                                              <p:pRg st="4" end="4"/>
                                            </p:txEl>
                                          </p:spTgt>
                                        </p:tgtEl>
                                        <p:attrNameLst>
                                          <p:attrName>style.visibility</p:attrName>
                                        </p:attrNameLst>
                                      </p:cBhvr>
                                      <p:to>
                                        <p:strVal val="visible"/>
                                      </p:to>
                                    </p:set>
                                    <p:anim calcmode="lin" valueType="num">
                                      <p:cBhvr additive="base">
                                        <p:cTn id="27" dur="500"/>
                                        <p:tgtEl>
                                          <p:spTgt spid="5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9"/>
          <p:cNvSpPr txBox="1">
            <a:spLocks noGrp="1"/>
          </p:cNvSpPr>
          <p:nvPr>
            <p:ph type="title"/>
          </p:nvPr>
        </p:nvSpPr>
        <p:spPr>
          <a:xfrm>
            <a:off x="1693325" y="20688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dirty="0" err="1">
                <a:solidFill>
                  <a:srgbClr val="000000"/>
                </a:solidFill>
              </a:rPr>
              <a:t>Another</a:t>
            </a:r>
            <a:r>
              <a:rPr lang="it-IT" dirty="0">
                <a:solidFill>
                  <a:srgbClr val="000000"/>
                </a:solidFill>
              </a:rPr>
              <a:t> </a:t>
            </a:r>
            <a:r>
              <a:rPr lang="it-IT" dirty="0" err="1">
                <a:solidFill>
                  <a:srgbClr val="000000"/>
                </a:solidFill>
              </a:rPr>
              <a:t>example</a:t>
            </a:r>
            <a:endParaRPr dirty="0">
              <a:solidFill>
                <a:srgbClr val="000000"/>
              </a:solidFill>
            </a:endParaRPr>
          </a:p>
        </p:txBody>
      </p:sp>
      <p:sp>
        <p:nvSpPr>
          <p:cNvPr id="536" name="Google Shape;536;p49"/>
          <p:cNvSpPr txBox="1">
            <a:spLocks noGrp="1"/>
          </p:cNvSpPr>
          <p:nvPr>
            <p:ph type="body" idx="1"/>
          </p:nvPr>
        </p:nvSpPr>
        <p:spPr>
          <a:xfrm>
            <a:off x="1981200" y="1219200"/>
            <a:ext cx="8229600" cy="4526100"/>
          </a:xfrm>
          <a:prstGeom prst="rect">
            <a:avLst/>
          </a:prstGeom>
          <a:noFill/>
          <a:ln>
            <a:noFill/>
          </a:ln>
        </p:spPr>
        <p:txBody>
          <a:bodyPr spcFirstLastPara="1" vert="horz" wrap="square" lIns="91425" tIns="45700" rIns="91425" bIns="45700" rtlCol="0" anchor="t" anchorCtr="0">
            <a:normAutofit lnSpcReduction="10000"/>
          </a:bodyPr>
          <a:lstStyle/>
          <a:p>
            <a:pPr marL="342900" indent="-342900">
              <a:lnSpc>
                <a:spcPct val="100000"/>
              </a:lnSpc>
              <a:spcBef>
                <a:spcPts val="0"/>
              </a:spcBef>
              <a:buClr>
                <a:schemeClr val="dk1"/>
              </a:buClr>
              <a:buSzPts val="2600"/>
            </a:pPr>
            <a:r>
              <a:rPr lang="it-IT" sz="2600" dirty="0" err="1"/>
              <a:t>Let’s</a:t>
            </a:r>
            <a:r>
              <a:rPr lang="it-IT" sz="2600" dirty="0"/>
              <a:t> </a:t>
            </a:r>
            <a:r>
              <a:rPr lang="it-IT" sz="2600" dirty="0" err="1"/>
              <a:t>consider</a:t>
            </a:r>
            <a:r>
              <a:rPr lang="it-IT" sz="2600" dirty="0"/>
              <a:t> the case in </a:t>
            </a:r>
            <a:r>
              <a:rPr lang="it-IT" sz="2600" dirty="0" err="1"/>
              <a:t>which</a:t>
            </a:r>
            <a:r>
              <a:rPr lang="it-IT" sz="2600" dirty="0"/>
              <a:t> </a:t>
            </a:r>
            <a:r>
              <a:rPr lang="it-IT" sz="2600" dirty="0" err="1"/>
              <a:t>we</a:t>
            </a:r>
            <a:r>
              <a:rPr lang="it-IT" sz="2600" dirty="0"/>
              <a:t> </a:t>
            </a:r>
            <a:r>
              <a:rPr lang="it-IT" sz="2600" dirty="0" err="1"/>
              <a:t>have</a:t>
            </a:r>
            <a:r>
              <a:rPr lang="it-IT" sz="2600" dirty="0"/>
              <a:t> an input volume of 32x32x3 and </a:t>
            </a:r>
            <a:r>
              <a:rPr lang="it-IT" sz="2600" dirty="0" err="1"/>
              <a:t>we</a:t>
            </a:r>
            <a:r>
              <a:rPr lang="it-IT" sz="2600" dirty="0"/>
              <a:t> </a:t>
            </a:r>
            <a:r>
              <a:rPr lang="it-IT" sz="2600" dirty="0" err="1"/>
              <a:t>apply</a:t>
            </a:r>
            <a:r>
              <a:rPr lang="it-IT" sz="2600" dirty="0"/>
              <a:t> a </a:t>
            </a:r>
            <a:r>
              <a:rPr lang="it-IT" sz="2600" dirty="0" err="1"/>
              <a:t>filter</a:t>
            </a:r>
            <a:r>
              <a:rPr lang="it-IT" sz="2600" dirty="0"/>
              <a:t> of 5x5x3 with stride 1. </a:t>
            </a:r>
            <a:r>
              <a:rPr lang="it-IT" sz="2600" dirty="0" err="1"/>
              <a:t>Now</a:t>
            </a:r>
            <a:r>
              <a:rPr lang="it-IT" sz="2600" dirty="0"/>
              <a:t>, </a:t>
            </a:r>
            <a:r>
              <a:rPr lang="it-IT" sz="2600" dirty="0" err="1">
                <a:solidFill>
                  <a:srgbClr val="000000"/>
                </a:solidFill>
              </a:rPr>
              <a:t>let’s</a:t>
            </a:r>
            <a:r>
              <a:rPr lang="it-IT" sz="2600" dirty="0">
                <a:solidFill>
                  <a:srgbClr val="000000"/>
                </a:solidFill>
              </a:rPr>
              <a:t> </a:t>
            </a:r>
            <a:r>
              <a:rPr lang="it-IT" sz="2600" dirty="0" err="1">
                <a:solidFill>
                  <a:srgbClr val="000000"/>
                </a:solidFill>
              </a:rPr>
              <a:t>apply</a:t>
            </a:r>
            <a:r>
              <a:rPr lang="it-IT" sz="2600" dirty="0">
                <a:solidFill>
                  <a:srgbClr val="000000"/>
                </a:solidFill>
              </a:rPr>
              <a:t> a </a:t>
            </a:r>
            <a:r>
              <a:rPr lang="it-IT" sz="2600" dirty="0" err="1">
                <a:solidFill>
                  <a:srgbClr val="000000"/>
                </a:solidFill>
              </a:rPr>
              <a:t>padding</a:t>
            </a:r>
            <a:r>
              <a:rPr lang="it-IT" sz="2600" dirty="0">
                <a:solidFill>
                  <a:srgbClr val="000000"/>
                </a:solidFill>
              </a:rPr>
              <a:t> of </a:t>
            </a:r>
            <a:r>
              <a:rPr lang="it-IT" sz="2600" dirty="0" err="1">
                <a:solidFill>
                  <a:srgbClr val="000000"/>
                </a:solidFill>
              </a:rPr>
              <a:t>size</a:t>
            </a:r>
            <a:r>
              <a:rPr lang="it-IT" sz="2600" dirty="0">
                <a:solidFill>
                  <a:srgbClr val="000000"/>
                </a:solidFill>
              </a:rPr>
              <a:t> 2 to the input volume </a:t>
            </a:r>
            <a:endParaRPr sz="2600" dirty="0">
              <a:solidFill>
                <a:srgbClr val="000000"/>
              </a:solidFill>
            </a:endParaRPr>
          </a:p>
          <a:p>
            <a:pPr marL="342900" indent="-190500">
              <a:lnSpc>
                <a:spcPct val="100000"/>
              </a:lnSpc>
              <a:spcBef>
                <a:spcPts val="480"/>
              </a:spcBef>
              <a:buClr>
                <a:schemeClr val="dk1"/>
              </a:buClr>
              <a:buSzPts val="2400"/>
              <a:buNone/>
            </a:pPr>
            <a:endParaRPr sz="2600" dirty="0"/>
          </a:p>
          <a:p>
            <a:pPr marL="342900" indent="-190500">
              <a:lnSpc>
                <a:spcPct val="100000"/>
              </a:lnSpc>
              <a:spcBef>
                <a:spcPts val="480"/>
              </a:spcBef>
              <a:buClr>
                <a:schemeClr val="dk1"/>
              </a:buClr>
              <a:buSzPts val="2400"/>
              <a:buNone/>
            </a:pPr>
            <a:endParaRPr sz="2600" dirty="0"/>
          </a:p>
          <a:p>
            <a:pPr marL="342900" indent="-190500">
              <a:lnSpc>
                <a:spcPct val="100000"/>
              </a:lnSpc>
              <a:spcBef>
                <a:spcPts val="480"/>
              </a:spcBef>
              <a:buClr>
                <a:schemeClr val="dk1"/>
              </a:buClr>
              <a:buSzPts val="2400"/>
              <a:buNone/>
            </a:pPr>
            <a:endParaRPr sz="2600" dirty="0"/>
          </a:p>
          <a:p>
            <a:pPr marL="342900" indent="-190500">
              <a:lnSpc>
                <a:spcPct val="100000"/>
              </a:lnSpc>
              <a:spcBef>
                <a:spcPts val="480"/>
              </a:spcBef>
              <a:buClr>
                <a:schemeClr val="dk1"/>
              </a:buClr>
              <a:buSzPts val="2400"/>
              <a:buNone/>
            </a:pPr>
            <a:endParaRPr sz="2600" dirty="0"/>
          </a:p>
          <a:p>
            <a:pPr marL="342900" indent="-190500">
              <a:lnSpc>
                <a:spcPct val="100000"/>
              </a:lnSpc>
              <a:spcBef>
                <a:spcPts val="480"/>
              </a:spcBef>
              <a:buClr>
                <a:schemeClr val="dk1"/>
              </a:buClr>
              <a:buSzPts val="2400"/>
              <a:buNone/>
            </a:pPr>
            <a:endParaRPr sz="2600" dirty="0"/>
          </a:p>
          <a:p>
            <a:pPr marL="342900" indent="-190500">
              <a:lnSpc>
                <a:spcPct val="100000"/>
              </a:lnSpc>
              <a:spcBef>
                <a:spcPts val="480"/>
              </a:spcBef>
              <a:buClr>
                <a:schemeClr val="dk1"/>
              </a:buClr>
              <a:buSzPts val="2400"/>
              <a:buNone/>
            </a:pPr>
            <a:endParaRPr sz="2600" dirty="0"/>
          </a:p>
          <a:p>
            <a:pPr marL="342900" indent="-342900">
              <a:lnSpc>
                <a:spcPct val="100000"/>
              </a:lnSpc>
              <a:spcBef>
                <a:spcPts val="480"/>
              </a:spcBef>
              <a:buClr>
                <a:schemeClr val="dk1"/>
              </a:buClr>
              <a:buSzPts val="2600"/>
            </a:pPr>
            <a:r>
              <a:rPr lang="it-IT" sz="2600" dirty="0" err="1"/>
              <a:t>Padding</a:t>
            </a:r>
            <a:r>
              <a:rPr lang="it-IT" sz="2600" dirty="0"/>
              <a:t>= 2, 𝑊</a:t>
            </a:r>
            <a:r>
              <a:rPr lang="it-IT" sz="2600" baseline="-25000" dirty="0"/>
              <a:t>𝑖𝑛</a:t>
            </a:r>
            <a:r>
              <a:rPr lang="it-IT" sz="2600" dirty="0"/>
              <a:t> = 32, Stride= 1, 𝐹 = 5 →𝑊</a:t>
            </a:r>
            <a:r>
              <a:rPr lang="it-IT" sz="2600" baseline="-25000" dirty="0"/>
              <a:t>𝑜𝑢𝑡</a:t>
            </a:r>
            <a:r>
              <a:rPr lang="it-IT" sz="2600" dirty="0"/>
              <a:t> = 32. </a:t>
            </a:r>
            <a:endParaRPr sz="2600" dirty="0"/>
          </a:p>
        </p:txBody>
      </p:sp>
      <p:pic>
        <p:nvPicPr>
          <p:cNvPr id="537" name="Google Shape;537;p49"/>
          <p:cNvPicPr preferRelativeResize="0"/>
          <p:nvPr/>
        </p:nvPicPr>
        <p:blipFill rotWithShape="1">
          <a:blip r:embed="rId3">
            <a:alphaModFix/>
          </a:blip>
          <a:srcRect/>
          <a:stretch/>
        </p:blipFill>
        <p:spPr>
          <a:xfrm>
            <a:off x="3340428" y="2793593"/>
            <a:ext cx="6135078" cy="2378744"/>
          </a:xfrm>
          <a:prstGeom prst="rect">
            <a:avLst/>
          </a:prstGeom>
          <a:noFill/>
          <a:ln>
            <a:noFill/>
          </a:ln>
        </p:spPr>
      </p:pic>
    </p:spTree>
    <p:extLst>
      <p:ext uri="{BB962C8B-B14F-4D97-AF65-F5344CB8AC3E}">
        <p14:creationId xmlns:p14="http://schemas.microsoft.com/office/powerpoint/2010/main" val="420939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37"/>
                                        </p:tgtEl>
                                        <p:attrNameLst>
                                          <p:attrName>style.visibility</p:attrName>
                                        </p:attrNameLst>
                                      </p:cBhvr>
                                      <p:to>
                                        <p:strVal val="visible"/>
                                      </p:to>
                                    </p:set>
                                    <p:anim calcmode="lin" valueType="num">
                                      <p:cBhvr additive="base">
                                        <p:cTn id="7" dur="500"/>
                                        <p:tgtEl>
                                          <p:spTgt spid="5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6151750b5b_0_59"/>
          <p:cNvSpPr/>
          <p:nvPr/>
        </p:nvSpPr>
        <p:spPr>
          <a:xfrm>
            <a:off x="1841483" y="177433"/>
            <a:ext cx="109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43" name="Google Shape;543;g6151750b5b_0_59"/>
          <p:cNvSpPr/>
          <p:nvPr/>
        </p:nvSpPr>
        <p:spPr>
          <a:xfrm>
            <a:off x="2934002" y="991053"/>
            <a:ext cx="1364700" cy="18849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44" name="Google Shape;544;g6151750b5b_0_59"/>
          <p:cNvSpPr/>
          <p:nvPr/>
        </p:nvSpPr>
        <p:spPr>
          <a:xfrm>
            <a:off x="4298717" y="1794556"/>
            <a:ext cx="12885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45" name="Google Shape;545;g6151750b5b_0_59"/>
          <p:cNvSpPr/>
          <p:nvPr/>
        </p:nvSpPr>
        <p:spPr>
          <a:xfrm>
            <a:off x="5587326" y="2418686"/>
            <a:ext cx="12327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46" name="Google Shape;546;g6151750b5b_0_59"/>
          <p:cNvSpPr/>
          <p:nvPr/>
        </p:nvSpPr>
        <p:spPr>
          <a:xfrm>
            <a:off x="6819911" y="2884834"/>
            <a:ext cx="1212600" cy="1885500"/>
          </a:xfrm>
          <a:prstGeom prst="rightArrowCallout">
            <a:avLst>
              <a:gd name="adj1" fmla="val 25000"/>
              <a:gd name="adj2" fmla="val 25000"/>
              <a:gd name="adj3" fmla="val 25000"/>
              <a:gd name="adj4" fmla="val 64977"/>
            </a:avLst>
          </a:prstGeom>
          <a:solidFill>
            <a:srgbClr val="E46C0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47" name="Google Shape;547;g6151750b5b_0_59"/>
          <p:cNvSpPr/>
          <p:nvPr/>
        </p:nvSpPr>
        <p:spPr>
          <a:xfrm>
            <a:off x="8032418" y="3670826"/>
            <a:ext cx="13683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48" name="Google Shape;548;g6151750b5b_0_59"/>
          <p:cNvSpPr/>
          <p:nvPr/>
        </p:nvSpPr>
        <p:spPr>
          <a:xfrm>
            <a:off x="9400866" y="4491842"/>
            <a:ext cx="11808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49" name="Google Shape;549;g6151750b5b_0_59"/>
          <p:cNvSpPr txBox="1"/>
          <p:nvPr/>
        </p:nvSpPr>
        <p:spPr>
          <a:xfrm rot="5400000">
            <a:off x="8708350" y="52273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Calibri"/>
                <a:ea typeface="Calibri"/>
                <a:cs typeface="Calibri"/>
                <a:sym typeface="Calibri"/>
              </a:rPr>
              <a:t>Softmax</a:t>
            </a:r>
            <a:endParaRPr>
              <a:solidFill>
                <a:schemeClr val="lt1"/>
              </a:solidFill>
              <a:latin typeface="Proxima Nova"/>
              <a:ea typeface="Proxima Nova"/>
              <a:cs typeface="Proxima Nova"/>
              <a:sym typeface="Proxima Nova"/>
            </a:endParaRPr>
          </a:p>
        </p:txBody>
      </p:sp>
      <p:sp>
        <p:nvSpPr>
          <p:cNvPr id="550" name="Google Shape;550;g6151750b5b_0_59"/>
          <p:cNvSpPr txBox="1"/>
          <p:nvPr/>
        </p:nvSpPr>
        <p:spPr>
          <a:xfrm rot="5400000">
            <a:off x="1362600" y="907725"/>
            <a:ext cx="1614600" cy="4617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it-IT" sz="2000">
                <a:solidFill>
                  <a:srgbClr val="FFFFFF"/>
                </a:solidFill>
                <a:latin typeface="Proxima Nova"/>
                <a:ea typeface="Proxima Nova"/>
                <a:cs typeface="Proxima Nova"/>
                <a:sym typeface="Proxima Nova"/>
              </a:rPr>
              <a:t>Convolution</a:t>
            </a:r>
            <a:endParaRPr sz="2000">
              <a:solidFill>
                <a:srgbClr val="FFFFFF"/>
              </a:solidFill>
              <a:latin typeface="Arial"/>
              <a:ea typeface="Arial"/>
              <a:cs typeface="Arial"/>
              <a:sym typeface="Arial"/>
            </a:endParaRPr>
          </a:p>
        </p:txBody>
      </p:sp>
      <p:sp>
        <p:nvSpPr>
          <p:cNvPr id="551" name="Google Shape;551;g6151750b5b_0_59"/>
          <p:cNvSpPr txBox="1"/>
          <p:nvPr/>
        </p:nvSpPr>
        <p:spPr>
          <a:xfrm rot="5400000">
            <a:off x="2401625" y="1674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Volumes of convoluvolutors</a:t>
            </a:r>
            <a:endParaRPr sz="2000">
              <a:solidFill>
                <a:srgbClr val="FFFFFF"/>
              </a:solidFill>
              <a:latin typeface="Proxima Nova"/>
              <a:ea typeface="Proxima Nova"/>
              <a:cs typeface="Proxima Nova"/>
              <a:sym typeface="Proxima Nova"/>
            </a:endParaRPr>
          </a:p>
        </p:txBody>
      </p:sp>
      <p:sp>
        <p:nvSpPr>
          <p:cNvPr id="552" name="Google Shape;552;g6151750b5b_0_59"/>
          <p:cNvSpPr txBox="1"/>
          <p:nvPr/>
        </p:nvSpPr>
        <p:spPr>
          <a:xfrm rot="5400000">
            <a:off x="3697025" y="2512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Calibri"/>
                <a:ea typeface="Calibri"/>
                <a:cs typeface="Calibri"/>
                <a:sym typeface="Calibri"/>
              </a:rPr>
              <a:t>Strides</a:t>
            </a:r>
            <a:endParaRPr sz="2000">
              <a:solidFill>
                <a:srgbClr val="FFFFFF"/>
              </a:solidFill>
              <a:latin typeface="Proxima Nova"/>
              <a:ea typeface="Proxima Nova"/>
              <a:cs typeface="Proxima Nova"/>
              <a:sym typeface="Proxima Nova"/>
            </a:endParaRPr>
          </a:p>
        </p:txBody>
      </p:sp>
      <p:sp>
        <p:nvSpPr>
          <p:cNvPr id="553" name="Google Shape;553;g6151750b5b_0_59"/>
          <p:cNvSpPr txBox="1"/>
          <p:nvPr/>
        </p:nvSpPr>
        <p:spPr>
          <a:xfrm rot="5400000">
            <a:off x="4920963" y="31219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Padding</a:t>
            </a:r>
            <a:endParaRPr sz="1400">
              <a:solidFill>
                <a:srgbClr val="FFFFFF"/>
              </a:solidFill>
              <a:latin typeface="Proxima Nova"/>
              <a:ea typeface="Proxima Nova"/>
              <a:cs typeface="Proxima Nova"/>
              <a:sym typeface="Proxima Nova"/>
            </a:endParaRPr>
          </a:p>
          <a:p>
            <a:pPr algn="ctr">
              <a:buClr>
                <a:srgbClr val="000000"/>
              </a:buClr>
              <a:buSzPts val="1800"/>
            </a:pPr>
            <a:endParaRPr>
              <a:solidFill>
                <a:srgbClr val="FFFFFF"/>
              </a:solidFill>
              <a:latin typeface="Proxima Nova"/>
              <a:ea typeface="Proxima Nova"/>
              <a:cs typeface="Proxima Nova"/>
              <a:sym typeface="Proxima Nova"/>
            </a:endParaRPr>
          </a:p>
        </p:txBody>
      </p:sp>
      <p:sp>
        <p:nvSpPr>
          <p:cNvPr id="554" name="Google Shape;554;g6151750b5b_0_59"/>
          <p:cNvSpPr txBox="1"/>
          <p:nvPr/>
        </p:nvSpPr>
        <p:spPr>
          <a:xfrm rot="5400000">
            <a:off x="6287825" y="3655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000000"/>
                </a:solidFill>
                <a:latin typeface="Proxima Nova"/>
                <a:ea typeface="Proxima Nova"/>
                <a:cs typeface="Proxima Nova"/>
                <a:sym typeface="Proxima Nova"/>
              </a:rPr>
              <a:t>Activation</a:t>
            </a:r>
            <a:endParaRPr>
              <a:solidFill>
                <a:srgbClr val="000000"/>
              </a:solidFill>
              <a:latin typeface="Proxima Nova"/>
              <a:ea typeface="Proxima Nova"/>
              <a:cs typeface="Proxima Nova"/>
              <a:sym typeface="Proxima Nova"/>
            </a:endParaRPr>
          </a:p>
          <a:p>
            <a:pPr algn="ctr">
              <a:buClr>
                <a:srgbClr val="000000"/>
              </a:buClr>
              <a:buSzPts val="1800"/>
            </a:pPr>
            <a:r>
              <a:rPr lang="it-IT">
                <a:solidFill>
                  <a:srgbClr val="000000"/>
                </a:solidFill>
                <a:latin typeface="Proxima Nova"/>
                <a:ea typeface="Proxima Nova"/>
                <a:cs typeface="Proxima Nova"/>
                <a:sym typeface="Proxima Nova"/>
              </a:rPr>
              <a:t> function</a:t>
            </a:r>
            <a:endParaRPr sz="1400">
              <a:solidFill>
                <a:srgbClr val="000000"/>
              </a:solidFill>
              <a:latin typeface="Proxima Nova"/>
              <a:ea typeface="Proxima Nova"/>
              <a:cs typeface="Proxima Nova"/>
              <a:sym typeface="Proxima Nova"/>
            </a:endParaRPr>
          </a:p>
          <a:p>
            <a:pPr algn="ctr">
              <a:buClr>
                <a:srgbClr val="000000"/>
              </a:buClr>
              <a:buSzPts val="1800"/>
            </a:pPr>
            <a:endParaRPr>
              <a:solidFill>
                <a:srgbClr val="000000"/>
              </a:solidFill>
              <a:latin typeface="Proxima Nova"/>
              <a:ea typeface="Proxima Nova"/>
              <a:cs typeface="Proxima Nova"/>
              <a:sym typeface="Proxima Nova"/>
            </a:endParaRPr>
          </a:p>
        </p:txBody>
      </p:sp>
      <p:sp>
        <p:nvSpPr>
          <p:cNvPr id="555" name="Google Shape;555;g6151750b5b_0_59"/>
          <p:cNvSpPr txBox="1"/>
          <p:nvPr/>
        </p:nvSpPr>
        <p:spPr>
          <a:xfrm rot="5400000">
            <a:off x="7430825" y="4341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Calibri"/>
                <a:ea typeface="Calibri"/>
                <a:cs typeface="Calibri"/>
                <a:sym typeface="Calibri"/>
              </a:rPr>
              <a:t>Pooling</a:t>
            </a:r>
            <a:endParaRPr sz="1400">
              <a:solidFill>
                <a:schemeClr val="dk1"/>
              </a:solidFill>
              <a:latin typeface="Arial"/>
              <a:ea typeface="Arial"/>
              <a:cs typeface="Arial"/>
              <a:sym typeface="Arial"/>
            </a:endParaRPr>
          </a:p>
          <a:p>
            <a:pPr algn="ctr">
              <a:buClr>
                <a:srgbClr val="000000"/>
              </a:buClr>
              <a:buSzPts val="1800"/>
            </a:pPr>
            <a:endParaRPr>
              <a:solidFill>
                <a:schemeClr val="lt1"/>
              </a:solidFill>
              <a:latin typeface="Proxima Nova"/>
              <a:ea typeface="Proxima Nova"/>
              <a:cs typeface="Proxima Nova"/>
              <a:sym typeface="Proxima Nova"/>
            </a:endParaRPr>
          </a:p>
        </p:txBody>
      </p:sp>
    </p:spTree>
    <p:extLst>
      <p:ext uri="{BB962C8B-B14F-4D97-AF65-F5344CB8AC3E}">
        <p14:creationId xmlns:p14="http://schemas.microsoft.com/office/powerpoint/2010/main" val="377504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3959"/>
            </a:pPr>
            <a:r>
              <a:rPr lang="it-IT"/>
              <a:t>ReLU</a:t>
            </a:r>
            <a:endParaRPr/>
          </a:p>
        </p:txBody>
      </p:sp>
      <p:sp>
        <p:nvSpPr>
          <p:cNvPr id="561" name="Google Shape;561;p51"/>
          <p:cNvSpPr txBox="1">
            <a:spLocks noGrp="1"/>
          </p:cNvSpPr>
          <p:nvPr>
            <p:ph type="body" idx="1"/>
          </p:nvPr>
        </p:nvSpPr>
        <p:spPr>
          <a:xfrm>
            <a:off x="1981200" y="1600200"/>
            <a:ext cx="8229600" cy="2904000"/>
          </a:xfrm>
          <a:prstGeom prst="rect">
            <a:avLst/>
          </a:prstGeom>
          <a:noFill/>
          <a:ln>
            <a:noFill/>
          </a:ln>
        </p:spPr>
        <p:txBody>
          <a:bodyPr spcFirstLastPara="1" vert="horz" wrap="square" lIns="91425" tIns="45700" rIns="91425" bIns="45700" rtlCol="0" anchor="t" anchorCtr="0">
            <a:normAutofit lnSpcReduction="10000"/>
          </a:bodyPr>
          <a:lstStyle/>
          <a:p>
            <a:pPr marL="342900" indent="-317500">
              <a:lnSpc>
                <a:spcPct val="100000"/>
              </a:lnSpc>
              <a:spcBef>
                <a:spcPts val="0"/>
              </a:spcBef>
              <a:buClr>
                <a:schemeClr val="dk1"/>
              </a:buClr>
              <a:buSzPts val="2800"/>
            </a:pPr>
            <a:r>
              <a:rPr lang="it-IT"/>
              <a:t>In the Multilayer Perceptron (MLP) networks the most used (historically) activation function is the </a:t>
            </a:r>
            <a:r>
              <a:rPr lang="it-IT" b="1"/>
              <a:t>sigmoid function</a:t>
            </a:r>
            <a:r>
              <a:rPr lang="it-IT"/>
              <a:t>. </a:t>
            </a:r>
            <a:endParaRPr/>
          </a:p>
          <a:p>
            <a:pPr marL="0" indent="0">
              <a:lnSpc>
                <a:spcPct val="100000"/>
              </a:lnSpc>
              <a:spcBef>
                <a:spcPts val="0"/>
              </a:spcBef>
              <a:buSzPts val="1800"/>
              <a:buNone/>
            </a:pPr>
            <a:endParaRPr/>
          </a:p>
          <a:p>
            <a:pPr marL="342900" indent="-317500">
              <a:lnSpc>
                <a:spcPct val="100000"/>
              </a:lnSpc>
              <a:spcBef>
                <a:spcPts val="640"/>
              </a:spcBef>
              <a:buClr>
                <a:schemeClr val="dk1"/>
              </a:buClr>
              <a:buSzPts val="2800"/>
            </a:pPr>
            <a:r>
              <a:rPr lang="it-IT"/>
              <a:t>In </a:t>
            </a:r>
            <a:r>
              <a:rPr lang="it-IT" b="1"/>
              <a:t>deep networks</a:t>
            </a:r>
            <a:r>
              <a:rPr lang="it-IT"/>
              <a:t>, the use of sigmoid is problematic for the </a:t>
            </a:r>
            <a:r>
              <a:rPr lang="it-IT" b="1">
                <a:solidFill>
                  <a:srgbClr val="000000"/>
                </a:solidFill>
              </a:rPr>
              <a:t>vanishing gradient problem</a:t>
            </a:r>
            <a:r>
              <a:rPr lang="it-IT">
                <a:solidFill>
                  <a:srgbClr val="000000"/>
                </a:solidFill>
              </a:rPr>
              <a:t>, as we have seen.</a:t>
            </a:r>
            <a:endParaRPr/>
          </a:p>
        </p:txBody>
      </p:sp>
      <p:sp>
        <p:nvSpPr>
          <p:cNvPr id="562" name="Google Shape;562;p51"/>
          <p:cNvSpPr txBox="1"/>
          <p:nvPr/>
        </p:nvSpPr>
        <p:spPr>
          <a:xfrm>
            <a:off x="8983275" y="3274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1</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17832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1">
                                            <p:txEl>
                                              <p:pRg st="0" end="0"/>
                                            </p:txEl>
                                          </p:spTgt>
                                        </p:tgtEl>
                                        <p:attrNameLst>
                                          <p:attrName>style.visibility</p:attrName>
                                        </p:attrNameLst>
                                      </p:cBhvr>
                                      <p:to>
                                        <p:strVal val="visible"/>
                                      </p:to>
                                    </p:set>
                                    <p:anim calcmode="lin" valueType="num">
                                      <p:cBhvr additive="base">
                                        <p:cTn id="7" dur="500"/>
                                        <p:tgtEl>
                                          <p:spTgt spid="5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1">
                                            <p:txEl>
                                              <p:pRg st="2" end="2"/>
                                            </p:txEl>
                                          </p:spTgt>
                                        </p:tgtEl>
                                        <p:attrNameLst>
                                          <p:attrName>style.visibility</p:attrName>
                                        </p:attrNameLst>
                                      </p:cBhvr>
                                      <p:to>
                                        <p:strVal val="visible"/>
                                      </p:to>
                                    </p:set>
                                    <p:anim calcmode="lin" valueType="num">
                                      <p:cBhvr additive="base">
                                        <p:cTn id="12" dur="500"/>
                                        <p:tgtEl>
                                          <p:spTgt spid="56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ReLU</a:t>
            </a:r>
            <a:endParaRPr/>
          </a:p>
        </p:txBody>
      </p:sp>
      <p:sp>
        <p:nvSpPr>
          <p:cNvPr id="568" name="Google Shape;568;p52"/>
          <p:cNvSpPr txBox="1">
            <a:spLocks noGrp="1"/>
          </p:cNvSpPr>
          <p:nvPr>
            <p:ph type="body" idx="1"/>
          </p:nvPr>
        </p:nvSpPr>
        <p:spPr>
          <a:xfrm>
            <a:off x="1981200" y="1417650"/>
            <a:ext cx="8229600" cy="1003800"/>
          </a:xfrm>
          <a:prstGeom prst="rect">
            <a:avLst/>
          </a:prstGeom>
          <a:noFill/>
          <a:ln>
            <a:noFill/>
          </a:ln>
        </p:spPr>
        <p:txBody>
          <a:bodyPr spcFirstLastPara="1" vert="horz" wrap="square" lIns="91425" tIns="45700" rIns="91425" bIns="45700" rtlCol="0" anchor="t" anchorCtr="0">
            <a:normAutofit/>
          </a:bodyPr>
          <a:lstStyle/>
          <a:p>
            <a:pPr marL="0" indent="0">
              <a:lnSpc>
                <a:spcPct val="100000"/>
              </a:lnSpc>
              <a:spcBef>
                <a:spcPts val="0"/>
              </a:spcBef>
              <a:buSzPts val="1800"/>
              <a:buNone/>
            </a:pPr>
            <a:r>
              <a:rPr lang="it-IT"/>
              <a:t>To solve this problem the Rectified Linear (ReLU) activation function is used </a:t>
            </a:r>
            <a:endParaRPr/>
          </a:p>
        </p:txBody>
      </p:sp>
      <p:pic>
        <p:nvPicPr>
          <p:cNvPr id="569" name="Google Shape;569;p52"/>
          <p:cNvPicPr preferRelativeResize="0"/>
          <p:nvPr/>
        </p:nvPicPr>
        <p:blipFill rotWithShape="1">
          <a:blip r:embed="rId3">
            <a:alphaModFix/>
          </a:blip>
          <a:srcRect/>
          <a:stretch/>
        </p:blipFill>
        <p:spPr>
          <a:xfrm>
            <a:off x="1981207" y="2785688"/>
            <a:ext cx="3403600" cy="2959100"/>
          </a:xfrm>
          <a:prstGeom prst="rect">
            <a:avLst/>
          </a:prstGeom>
          <a:noFill/>
          <a:ln>
            <a:noFill/>
          </a:ln>
        </p:spPr>
      </p:pic>
      <p:sp>
        <p:nvSpPr>
          <p:cNvPr id="570" name="Google Shape;570;p52"/>
          <p:cNvSpPr txBox="1"/>
          <p:nvPr/>
        </p:nvSpPr>
        <p:spPr>
          <a:xfrm>
            <a:off x="5614670" y="2381332"/>
            <a:ext cx="4736700" cy="3539390"/>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800"/>
              <a:buFont typeface="Arial"/>
              <a:buChar char="•"/>
            </a:pPr>
            <a:r>
              <a:rPr lang="it-IT" sz="2800">
                <a:solidFill>
                  <a:schemeClr val="dk1"/>
                </a:solidFill>
                <a:latin typeface="Calibri"/>
                <a:ea typeface="Calibri"/>
                <a:cs typeface="Calibri"/>
                <a:sym typeface="Calibri"/>
              </a:rPr>
              <a:t>The </a:t>
            </a:r>
            <a:r>
              <a:rPr lang="it-IT" sz="2800" b="1">
                <a:solidFill>
                  <a:srgbClr val="000000"/>
                </a:solidFill>
                <a:latin typeface="Calibri"/>
                <a:ea typeface="Calibri"/>
                <a:cs typeface="Calibri"/>
                <a:sym typeface="Calibri"/>
              </a:rPr>
              <a:t>derivative is 0</a:t>
            </a:r>
            <a:r>
              <a:rPr lang="it-IT" sz="2800">
                <a:solidFill>
                  <a:schemeClr val="dk1"/>
                </a:solidFill>
                <a:latin typeface="Calibri"/>
                <a:ea typeface="Calibri"/>
                <a:cs typeface="Calibri"/>
                <a:sym typeface="Calibri"/>
              </a:rPr>
              <a:t> for negative</a:t>
            </a:r>
            <a:r>
              <a:rPr lang="it-IT" sz="2800">
                <a:solidFill>
                  <a:srgbClr val="000000"/>
                </a:solidFill>
                <a:latin typeface="Arial"/>
                <a:ea typeface="Arial"/>
                <a:cs typeface="Arial"/>
                <a:sym typeface="Arial"/>
              </a:rPr>
              <a:t> </a:t>
            </a:r>
            <a:r>
              <a:rPr lang="it-IT" sz="2800">
                <a:solidFill>
                  <a:schemeClr val="dk1"/>
                </a:solidFill>
                <a:latin typeface="Calibri"/>
                <a:ea typeface="Calibri"/>
                <a:cs typeface="Calibri"/>
                <a:sym typeface="Calibri"/>
              </a:rPr>
              <a:t>or null values of </a:t>
            </a:r>
            <a:r>
              <a:rPr lang="it-IT" sz="2800">
                <a:latin typeface="Calibri"/>
                <a:ea typeface="Calibri"/>
                <a:cs typeface="Calibri"/>
                <a:sym typeface="Calibri"/>
              </a:rPr>
              <a:t>the</a:t>
            </a:r>
            <a:r>
              <a:rPr lang="it-IT" sz="2800">
                <a:solidFill>
                  <a:schemeClr val="dk1"/>
                </a:solidFill>
                <a:latin typeface="Calibri"/>
                <a:ea typeface="Calibri"/>
                <a:cs typeface="Calibri"/>
                <a:sym typeface="Calibri"/>
              </a:rPr>
              <a:t> net(x)</a:t>
            </a:r>
            <a:endParaRPr sz="2800">
              <a:solidFill>
                <a:srgbClr val="000000"/>
              </a:solidFill>
              <a:latin typeface="Arial"/>
              <a:ea typeface="Arial"/>
              <a:cs typeface="Arial"/>
              <a:sym typeface="Arial"/>
            </a:endParaRPr>
          </a:p>
          <a:p>
            <a:pPr marL="342900" indent="-342900">
              <a:buClr>
                <a:schemeClr val="dk1"/>
              </a:buClr>
              <a:buSzPts val="2800"/>
              <a:buFont typeface="Arial"/>
              <a:buChar char="•"/>
            </a:pPr>
            <a:r>
              <a:rPr lang="it-IT" sz="2800">
                <a:solidFill>
                  <a:schemeClr val="dk1"/>
                </a:solidFill>
                <a:latin typeface="Calibri"/>
                <a:ea typeface="Calibri"/>
                <a:cs typeface="Calibri"/>
                <a:sym typeface="Calibri"/>
              </a:rPr>
              <a:t>No </a:t>
            </a:r>
            <a:r>
              <a:rPr lang="it-IT" sz="2800" b="1">
                <a:solidFill>
                  <a:srgbClr val="000000"/>
                </a:solidFill>
                <a:latin typeface="Calibri"/>
                <a:ea typeface="Calibri"/>
                <a:cs typeface="Calibri"/>
                <a:sym typeface="Calibri"/>
              </a:rPr>
              <a:t>saturation</a:t>
            </a:r>
            <a:r>
              <a:rPr lang="it-IT" sz="2800">
                <a:solidFill>
                  <a:schemeClr val="dk1"/>
                </a:solidFill>
                <a:latin typeface="Calibri"/>
                <a:ea typeface="Calibri"/>
                <a:cs typeface="Calibri"/>
                <a:sym typeface="Calibri"/>
              </a:rPr>
              <a:t> for positive values</a:t>
            </a:r>
            <a:endParaRPr sz="2800">
              <a:solidFill>
                <a:srgbClr val="000000"/>
              </a:solidFill>
              <a:latin typeface="Arial"/>
              <a:ea typeface="Arial"/>
              <a:cs typeface="Arial"/>
              <a:sym typeface="Arial"/>
            </a:endParaRPr>
          </a:p>
          <a:p>
            <a:pPr marL="342900" indent="-342900">
              <a:buClr>
                <a:schemeClr val="dk1"/>
              </a:buClr>
              <a:buSzPts val="2800"/>
              <a:buFont typeface="Arial"/>
              <a:buChar char="•"/>
            </a:pPr>
            <a:r>
              <a:rPr lang="it-IT" sz="2800">
                <a:solidFill>
                  <a:schemeClr val="dk1"/>
                </a:solidFill>
                <a:latin typeface="Calibri"/>
                <a:ea typeface="Calibri"/>
                <a:cs typeface="Calibri"/>
                <a:sym typeface="Calibri"/>
              </a:rPr>
              <a:t>It causes sparse activation of</a:t>
            </a:r>
            <a:endParaRPr sz="2800">
              <a:solidFill>
                <a:srgbClr val="000000"/>
              </a:solidFill>
              <a:latin typeface="Arial"/>
              <a:ea typeface="Arial"/>
              <a:cs typeface="Arial"/>
              <a:sym typeface="Arial"/>
            </a:endParaRPr>
          </a:p>
          <a:p>
            <a:pPr lvl="1">
              <a:buClr>
                <a:srgbClr val="000000"/>
              </a:buClr>
              <a:buSzPts val="2800"/>
            </a:pPr>
            <a:r>
              <a:rPr lang="it-IT" sz="2800">
                <a:solidFill>
                  <a:schemeClr val="dk1"/>
                </a:solidFill>
                <a:latin typeface="Calibri"/>
                <a:ea typeface="Calibri"/>
                <a:cs typeface="Calibri"/>
                <a:sym typeface="Calibri"/>
              </a:rPr>
              <a:t>neurons which are shown to add</a:t>
            </a:r>
            <a:r>
              <a:rPr lang="it-IT" sz="2800">
                <a:solidFill>
                  <a:srgbClr val="000000"/>
                </a:solidFill>
                <a:latin typeface="Arial"/>
                <a:ea typeface="Arial"/>
                <a:cs typeface="Arial"/>
                <a:sym typeface="Arial"/>
              </a:rPr>
              <a:t> </a:t>
            </a:r>
            <a:r>
              <a:rPr lang="it-IT" sz="2800">
                <a:solidFill>
                  <a:schemeClr val="dk1"/>
                </a:solidFill>
                <a:latin typeface="Calibri"/>
                <a:ea typeface="Calibri"/>
                <a:cs typeface="Calibri"/>
                <a:sym typeface="Calibri"/>
              </a:rPr>
              <a:t>robustness</a:t>
            </a:r>
            <a:endParaRPr sz="2800">
              <a:solidFill>
                <a:schemeClr val="dk1"/>
              </a:solidFill>
              <a:latin typeface="Calibri"/>
              <a:ea typeface="Calibri"/>
              <a:cs typeface="Calibri"/>
              <a:sym typeface="Calibri"/>
            </a:endParaRPr>
          </a:p>
        </p:txBody>
      </p:sp>
      <p:sp>
        <p:nvSpPr>
          <p:cNvPr id="571" name="Google Shape;571;p52"/>
          <p:cNvSpPr txBox="1"/>
          <p:nvPr/>
        </p:nvSpPr>
        <p:spPr>
          <a:xfrm>
            <a:off x="8983275" y="3274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2</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23277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3959"/>
            </a:pPr>
            <a:r>
              <a:rPr lang="it-IT"/>
              <a:t>Types of Activation Functions</a:t>
            </a:r>
            <a:br>
              <a:rPr lang="it-IT"/>
            </a:br>
            <a:r>
              <a:rPr lang="it-IT" sz="3200"/>
              <a:t>(many are used in Deep Learning)</a:t>
            </a:r>
            <a:endParaRPr sz="3200"/>
          </a:p>
        </p:txBody>
      </p:sp>
      <p:pic>
        <p:nvPicPr>
          <p:cNvPr id="577" name="Google Shape;577;p53"/>
          <p:cNvPicPr preferRelativeResize="0"/>
          <p:nvPr/>
        </p:nvPicPr>
        <p:blipFill rotWithShape="1">
          <a:blip r:embed="rId3">
            <a:alphaModFix/>
          </a:blip>
          <a:srcRect/>
          <a:stretch/>
        </p:blipFill>
        <p:spPr>
          <a:xfrm>
            <a:off x="2042501" y="1596599"/>
            <a:ext cx="8107049" cy="4490500"/>
          </a:xfrm>
          <a:prstGeom prst="rect">
            <a:avLst/>
          </a:prstGeom>
          <a:noFill/>
          <a:ln>
            <a:noFill/>
          </a:ln>
        </p:spPr>
      </p:pic>
      <p:sp>
        <p:nvSpPr>
          <p:cNvPr id="578" name="Google Shape;578;p53"/>
          <p:cNvSpPr txBox="1"/>
          <p:nvPr/>
        </p:nvSpPr>
        <p:spPr>
          <a:xfrm>
            <a:off x="3049963" y="5842325"/>
            <a:ext cx="6092100" cy="449700"/>
          </a:xfrm>
          <a:prstGeom prst="rect">
            <a:avLst/>
          </a:prstGeom>
          <a:gradFill>
            <a:gsLst>
              <a:gs pos="0">
                <a:srgbClr val="8DFFD8"/>
              </a:gs>
              <a:gs pos="35000">
                <a:srgbClr val="B0FFE2"/>
              </a:gs>
              <a:gs pos="100000">
                <a:srgbClr val="DFFFF4"/>
              </a:gs>
            </a:gsLst>
            <a:lin ang="16198662"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rgbClr val="000000"/>
              </a:buClr>
              <a:buSzPts val="2300"/>
            </a:pPr>
            <a:r>
              <a:rPr lang="it-IT" sz="2300">
                <a:solidFill>
                  <a:schemeClr val="dk1"/>
                </a:solidFill>
                <a:latin typeface="Proxima Nova"/>
                <a:ea typeface="Proxima Nova"/>
                <a:cs typeface="Proxima Nova"/>
                <a:sym typeface="Proxima Nova"/>
              </a:rPr>
              <a:t>To learn more on CNN hyper-parameters: </a:t>
            </a:r>
            <a:r>
              <a:rPr lang="it-IT" sz="2300" u="sng">
                <a:solidFill>
                  <a:schemeClr val="hlink"/>
                </a:solidFill>
                <a:latin typeface="Proxima Nova"/>
                <a:ea typeface="Proxima Nova"/>
                <a:cs typeface="Proxima Nova"/>
                <a:sym typeface="Proxima Nova"/>
                <a:hlinkClick r:id="rId4"/>
              </a:rPr>
              <a:t>link</a:t>
            </a:r>
            <a:endParaRPr sz="23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134713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ELU, ReLU, LReLU</a:t>
            </a:r>
            <a:endParaRPr/>
          </a:p>
        </p:txBody>
      </p:sp>
      <p:pic>
        <p:nvPicPr>
          <p:cNvPr id="584" name="Google Shape;584;p54"/>
          <p:cNvPicPr preferRelativeResize="0"/>
          <p:nvPr/>
        </p:nvPicPr>
        <p:blipFill rotWithShape="1">
          <a:blip r:embed="rId3">
            <a:alphaModFix/>
          </a:blip>
          <a:srcRect/>
          <a:stretch/>
        </p:blipFill>
        <p:spPr>
          <a:xfrm>
            <a:off x="2494651" y="1417653"/>
            <a:ext cx="7202675" cy="4921825"/>
          </a:xfrm>
          <a:prstGeom prst="rect">
            <a:avLst/>
          </a:prstGeom>
          <a:noFill/>
          <a:ln>
            <a:noFill/>
          </a:ln>
        </p:spPr>
      </p:pic>
    </p:spTree>
    <p:extLst>
      <p:ext uri="{BB962C8B-B14F-4D97-AF65-F5344CB8AC3E}">
        <p14:creationId xmlns:p14="http://schemas.microsoft.com/office/powerpoint/2010/main" val="428496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6151750b5b_0_79"/>
          <p:cNvSpPr/>
          <p:nvPr/>
        </p:nvSpPr>
        <p:spPr>
          <a:xfrm>
            <a:off x="1841483" y="177433"/>
            <a:ext cx="109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90" name="Google Shape;590;g6151750b5b_0_79"/>
          <p:cNvSpPr/>
          <p:nvPr/>
        </p:nvSpPr>
        <p:spPr>
          <a:xfrm>
            <a:off x="2934002" y="991053"/>
            <a:ext cx="1364700" cy="18849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91" name="Google Shape;591;g6151750b5b_0_79"/>
          <p:cNvSpPr/>
          <p:nvPr/>
        </p:nvSpPr>
        <p:spPr>
          <a:xfrm>
            <a:off x="4298717" y="1794556"/>
            <a:ext cx="12885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92" name="Google Shape;592;g6151750b5b_0_79"/>
          <p:cNvSpPr/>
          <p:nvPr/>
        </p:nvSpPr>
        <p:spPr>
          <a:xfrm>
            <a:off x="5587326" y="2418686"/>
            <a:ext cx="12327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93" name="Google Shape;593;g6151750b5b_0_79"/>
          <p:cNvSpPr/>
          <p:nvPr/>
        </p:nvSpPr>
        <p:spPr>
          <a:xfrm>
            <a:off x="6819911" y="2884834"/>
            <a:ext cx="121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94" name="Google Shape;594;g6151750b5b_0_79"/>
          <p:cNvSpPr/>
          <p:nvPr/>
        </p:nvSpPr>
        <p:spPr>
          <a:xfrm>
            <a:off x="8032418" y="3670826"/>
            <a:ext cx="1368300" cy="1885500"/>
          </a:xfrm>
          <a:prstGeom prst="rightArrowCallout">
            <a:avLst>
              <a:gd name="adj1" fmla="val 25000"/>
              <a:gd name="adj2" fmla="val 25000"/>
              <a:gd name="adj3" fmla="val 25000"/>
              <a:gd name="adj4" fmla="val 64977"/>
            </a:avLst>
          </a:prstGeom>
          <a:solidFill>
            <a:srgbClr val="E46C0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95" name="Google Shape;595;g6151750b5b_0_79"/>
          <p:cNvSpPr/>
          <p:nvPr/>
        </p:nvSpPr>
        <p:spPr>
          <a:xfrm>
            <a:off x="9400866" y="4491842"/>
            <a:ext cx="11808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96" name="Google Shape;596;g6151750b5b_0_79"/>
          <p:cNvSpPr txBox="1"/>
          <p:nvPr/>
        </p:nvSpPr>
        <p:spPr>
          <a:xfrm rot="5400000">
            <a:off x="8708350" y="52273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Calibri"/>
                <a:ea typeface="Calibri"/>
                <a:cs typeface="Calibri"/>
                <a:sym typeface="Calibri"/>
              </a:rPr>
              <a:t>Softmax</a:t>
            </a:r>
            <a:endParaRPr>
              <a:solidFill>
                <a:schemeClr val="lt1"/>
              </a:solidFill>
              <a:latin typeface="Proxima Nova"/>
              <a:ea typeface="Proxima Nova"/>
              <a:cs typeface="Proxima Nova"/>
              <a:sym typeface="Proxima Nova"/>
            </a:endParaRPr>
          </a:p>
        </p:txBody>
      </p:sp>
      <p:sp>
        <p:nvSpPr>
          <p:cNvPr id="597" name="Google Shape;597;g6151750b5b_0_79"/>
          <p:cNvSpPr txBox="1"/>
          <p:nvPr/>
        </p:nvSpPr>
        <p:spPr>
          <a:xfrm rot="5400000">
            <a:off x="1362600" y="907725"/>
            <a:ext cx="1614600" cy="4617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it-IT" sz="2000">
                <a:solidFill>
                  <a:srgbClr val="FFFFFF"/>
                </a:solidFill>
                <a:latin typeface="Proxima Nova"/>
                <a:ea typeface="Proxima Nova"/>
                <a:cs typeface="Proxima Nova"/>
                <a:sym typeface="Proxima Nova"/>
              </a:rPr>
              <a:t>Convolution</a:t>
            </a:r>
            <a:endParaRPr sz="2000">
              <a:solidFill>
                <a:srgbClr val="FFFFFF"/>
              </a:solidFill>
              <a:latin typeface="Arial"/>
              <a:ea typeface="Arial"/>
              <a:cs typeface="Arial"/>
              <a:sym typeface="Arial"/>
            </a:endParaRPr>
          </a:p>
        </p:txBody>
      </p:sp>
      <p:sp>
        <p:nvSpPr>
          <p:cNvPr id="598" name="Google Shape;598;g6151750b5b_0_79"/>
          <p:cNvSpPr txBox="1"/>
          <p:nvPr/>
        </p:nvSpPr>
        <p:spPr>
          <a:xfrm rot="5400000">
            <a:off x="2401625" y="1674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Volumes of convoluvolutors</a:t>
            </a:r>
            <a:endParaRPr sz="2000">
              <a:solidFill>
                <a:srgbClr val="FFFFFF"/>
              </a:solidFill>
              <a:latin typeface="Proxima Nova"/>
              <a:ea typeface="Proxima Nova"/>
              <a:cs typeface="Proxima Nova"/>
              <a:sym typeface="Proxima Nova"/>
            </a:endParaRPr>
          </a:p>
        </p:txBody>
      </p:sp>
      <p:sp>
        <p:nvSpPr>
          <p:cNvPr id="599" name="Google Shape;599;g6151750b5b_0_79"/>
          <p:cNvSpPr txBox="1"/>
          <p:nvPr/>
        </p:nvSpPr>
        <p:spPr>
          <a:xfrm rot="5400000">
            <a:off x="3697025" y="2512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Calibri"/>
                <a:ea typeface="Calibri"/>
                <a:cs typeface="Calibri"/>
                <a:sym typeface="Calibri"/>
              </a:rPr>
              <a:t>Strides</a:t>
            </a:r>
            <a:endParaRPr sz="2000">
              <a:solidFill>
                <a:srgbClr val="FFFFFF"/>
              </a:solidFill>
              <a:latin typeface="Proxima Nova"/>
              <a:ea typeface="Proxima Nova"/>
              <a:cs typeface="Proxima Nova"/>
              <a:sym typeface="Proxima Nova"/>
            </a:endParaRPr>
          </a:p>
        </p:txBody>
      </p:sp>
      <p:sp>
        <p:nvSpPr>
          <p:cNvPr id="600" name="Google Shape;600;g6151750b5b_0_79"/>
          <p:cNvSpPr txBox="1"/>
          <p:nvPr/>
        </p:nvSpPr>
        <p:spPr>
          <a:xfrm rot="5400000">
            <a:off x="4920963" y="31219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Padding</a:t>
            </a:r>
            <a:endParaRPr sz="1400">
              <a:solidFill>
                <a:srgbClr val="FFFFFF"/>
              </a:solidFill>
              <a:latin typeface="Proxima Nova"/>
              <a:ea typeface="Proxima Nova"/>
              <a:cs typeface="Proxima Nova"/>
              <a:sym typeface="Proxima Nova"/>
            </a:endParaRPr>
          </a:p>
          <a:p>
            <a:pPr algn="ctr">
              <a:buClr>
                <a:srgbClr val="000000"/>
              </a:buClr>
              <a:buSzPts val="1800"/>
            </a:pPr>
            <a:endParaRPr>
              <a:solidFill>
                <a:srgbClr val="FFFFFF"/>
              </a:solidFill>
              <a:latin typeface="Proxima Nova"/>
              <a:ea typeface="Proxima Nova"/>
              <a:cs typeface="Proxima Nova"/>
              <a:sym typeface="Proxima Nova"/>
            </a:endParaRPr>
          </a:p>
        </p:txBody>
      </p:sp>
      <p:sp>
        <p:nvSpPr>
          <p:cNvPr id="601" name="Google Shape;601;g6151750b5b_0_79"/>
          <p:cNvSpPr txBox="1"/>
          <p:nvPr/>
        </p:nvSpPr>
        <p:spPr>
          <a:xfrm rot="5400000">
            <a:off x="6287825" y="3655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Activation</a:t>
            </a:r>
            <a:endParaRPr>
              <a:solidFill>
                <a:srgbClr val="FFFFFF"/>
              </a:solidFill>
              <a:latin typeface="Proxima Nova"/>
              <a:ea typeface="Proxima Nova"/>
              <a:cs typeface="Proxima Nova"/>
              <a:sym typeface="Proxima Nova"/>
            </a:endParaRPr>
          </a:p>
          <a:p>
            <a:pPr algn="ctr">
              <a:buClr>
                <a:srgbClr val="000000"/>
              </a:buClr>
              <a:buSzPts val="1800"/>
            </a:pPr>
            <a:r>
              <a:rPr lang="it-IT">
                <a:solidFill>
                  <a:srgbClr val="FFFFFF"/>
                </a:solidFill>
                <a:latin typeface="Proxima Nova"/>
                <a:ea typeface="Proxima Nova"/>
                <a:cs typeface="Proxima Nova"/>
                <a:sym typeface="Proxima Nova"/>
              </a:rPr>
              <a:t> function</a:t>
            </a:r>
            <a:endParaRPr>
              <a:solidFill>
                <a:srgbClr val="FFFFFF"/>
              </a:solidFill>
              <a:latin typeface="Proxima Nova"/>
              <a:ea typeface="Proxima Nova"/>
              <a:cs typeface="Proxima Nova"/>
              <a:sym typeface="Proxima Nova"/>
            </a:endParaRPr>
          </a:p>
        </p:txBody>
      </p:sp>
      <p:sp>
        <p:nvSpPr>
          <p:cNvPr id="602" name="Google Shape;602;g6151750b5b_0_79"/>
          <p:cNvSpPr txBox="1"/>
          <p:nvPr/>
        </p:nvSpPr>
        <p:spPr>
          <a:xfrm rot="5400000">
            <a:off x="7430825" y="4341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000000"/>
                </a:solidFill>
                <a:latin typeface="Calibri"/>
                <a:ea typeface="Calibri"/>
                <a:cs typeface="Calibri"/>
                <a:sym typeface="Calibri"/>
              </a:rPr>
              <a:t>Pooling</a:t>
            </a:r>
            <a:endParaRPr sz="1400">
              <a:solidFill>
                <a:srgbClr val="000000"/>
              </a:solidFill>
              <a:latin typeface="Arial"/>
              <a:ea typeface="Arial"/>
              <a:cs typeface="Arial"/>
              <a:sym typeface="Arial"/>
            </a:endParaRPr>
          </a:p>
          <a:p>
            <a:pPr algn="ctr">
              <a:buClr>
                <a:srgbClr val="000000"/>
              </a:buClr>
              <a:buSzPts val="1800"/>
            </a:pPr>
            <a:endParaRPr>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380421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6"/>
          <p:cNvSpPr txBox="1">
            <a:spLocks noGrp="1"/>
          </p:cNvSpPr>
          <p:nvPr>
            <p:ph type="title"/>
          </p:nvPr>
        </p:nvSpPr>
        <p:spPr>
          <a:xfrm>
            <a:off x="1981200" y="460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3959"/>
            </a:pPr>
            <a:r>
              <a:rPr lang="it-IT"/>
              <a:t>Pooling </a:t>
            </a:r>
            <a:r>
              <a:rPr lang="it-IT">
                <a:solidFill>
                  <a:srgbClr val="000000"/>
                </a:solidFill>
              </a:rPr>
              <a:t>Layer</a:t>
            </a:r>
            <a:endParaRPr>
              <a:solidFill>
                <a:srgbClr val="000000"/>
              </a:solidFill>
            </a:endParaRPr>
          </a:p>
        </p:txBody>
      </p:sp>
      <p:sp>
        <p:nvSpPr>
          <p:cNvPr id="608" name="Google Shape;608;p56"/>
          <p:cNvSpPr txBox="1">
            <a:spLocks noGrp="1"/>
          </p:cNvSpPr>
          <p:nvPr>
            <p:ph type="body" idx="1"/>
          </p:nvPr>
        </p:nvSpPr>
        <p:spPr>
          <a:xfrm>
            <a:off x="1886675" y="1066800"/>
            <a:ext cx="8476500" cy="4526100"/>
          </a:xfrm>
          <a:prstGeom prst="rect">
            <a:avLst/>
          </a:prstGeom>
          <a:noFill/>
          <a:ln>
            <a:noFill/>
          </a:ln>
        </p:spPr>
        <p:txBody>
          <a:bodyPr spcFirstLastPara="1" vert="horz" wrap="square" lIns="91425" tIns="45700" rIns="91425" bIns="45700" rtlCol="0" anchor="t" anchorCtr="0">
            <a:normAutofit fontScale="92500" lnSpcReduction="10000"/>
          </a:bodyPr>
          <a:lstStyle/>
          <a:p>
            <a:pPr marL="342900" indent="-342900">
              <a:lnSpc>
                <a:spcPct val="80000"/>
              </a:lnSpc>
              <a:spcBef>
                <a:spcPts val="0"/>
              </a:spcBef>
              <a:buClr>
                <a:schemeClr val="dk1"/>
              </a:buClr>
              <a:buSzPts val="2600"/>
            </a:pPr>
            <a:r>
              <a:rPr lang="it-IT" sz="2600" dirty="0" err="1"/>
              <a:t>Pooling</a:t>
            </a:r>
            <a:r>
              <a:rPr lang="it-IT" sz="2600" dirty="0"/>
              <a:t> </a:t>
            </a:r>
            <a:r>
              <a:rPr lang="it-IT" sz="2600" dirty="0" err="1"/>
              <a:t>is</a:t>
            </a:r>
            <a:r>
              <a:rPr lang="it-IT" sz="2600" dirty="0"/>
              <a:t> to aggregate data in input volume, to generate </a:t>
            </a:r>
            <a:r>
              <a:rPr lang="it-IT" sz="2600" b="1" dirty="0" err="1"/>
              <a:t>lower</a:t>
            </a:r>
            <a:r>
              <a:rPr lang="it-IT" sz="2600" b="1" dirty="0"/>
              <a:t> </a:t>
            </a:r>
            <a:r>
              <a:rPr lang="it-IT" sz="2600" b="1" dirty="0" err="1"/>
              <a:t>dimension</a:t>
            </a:r>
            <a:r>
              <a:rPr lang="it-IT" sz="2600" b="1" dirty="0"/>
              <a:t> </a:t>
            </a:r>
            <a:r>
              <a:rPr lang="it-IT" sz="2600" b="1" dirty="0" err="1"/>
              <a:t>feature</a:t>
            </a:r>
            <a:r>
              <a:rPr lang="it-IT" sz="2600" b="1" dirty="0"/>
              <a:t> </a:t>
            </a:r>
            <a:r>
              <a:rPr lang="it-IT" sz="2600" b="1" dirty="0" err="1"/>
              <a:t>maps</a:t>
            </a:r>
            <a:r>
              <a:rPr lang="it-IT" sz="2600" b="1" dirty="0"/>
              <a:t> </a:t>
            </a:r>
            <a:r>
              <a:rPr lang="it-IT" sz="2600" dirty="0"/>
              <a:t>(</a:t>
            </a:r>
            <a:r>
              <a:rPr lang="it-IT" sz="2600" dirty="0" err="1"/>
              <a:t>it</a:t>
            </a:r>
            <a:r>
              <a:rPr lang="it-IT" sz="2600" dirty="0"/>
              <a:t> </a:t>
            </a:r>
            <a:r>
              <a:rPr lang="it-IT" sz="2600" dirty="0" err="1"/>
              <a:t>is</a:t>
            </a:r>
            <a:r>
              <a:rPr lang="it-IT" sz="2600" dirty="0"/>
              <a:t> </a:t>
            </a:r>
            <a:r>
              <a:rPr lang="it-IT" sz="2600" dirty="0" err="1"/>
              <a:t>another</a:t>
            </a:r>
            <a:r>
              <a:rPr lang="it-IT" sz="2600" dirty="0"/>
              <a:t> </a:t>
            </a:r>
            <a:r>
              <a:rPr lang="it-IT" sz="2600" dirty="0" err="1"/>
              <a:t>method</a:t>
            </a:r>
            <a:r>
              <a:rPr lang="it-IT" sz="2600" dirty="0"/>
              <a:t> to </a:t>
            </a:r>
            <a:r>
              <a:rPr lang="it-IT" sz="2600" dirty="0" err="1"/>
              <a:t>compress</a:t>
            </a:r>
            <a:r>
              <a:rPr lang="it-IT" sz="2600" dirty="0"/>
              <a:t> data)</a:t>
            </a:r>
            <a:endParaRPr sz="2600" dirty="0"/>
          </a:p>
          <a:p>
            <a:pPr marL="342900" indent="-342900">
              <a:lnSpc>
                <a:spcPct val="80000"/>
              </a:lnSpc>
              <a:spcBef>
                <a:spcPts val="496"/>
              </a:spcBef>
              <a:buClr>
                <a:schemeClr val="dk1"/>
              </a:buClr>
              <a:buSzPts val="2600"/>
            </a:pPr>
            <a:r>
              <a:rPr lang="it-IT" sz="2600" dirty="0"/>
              <a:t>A </a:t>
            </a:r>
            <a:r>
              <a:rPr lang="it-IT" sz="2600" dirty="0" err="1"/>
              <a:t>Pooling</a:t>
            </a:r>
            <a:r>
              <a:rPr lang="it-IT" sz="2600" dirty="0"/>
              <a:t> </a:t>
            </a:r>
            <a:r>
              <a:rPr lang="it-IT" sz="2600" dirty="0" err="1"/>
              <a:t>layer</a:t>
            </a:r>
            <a:r>
              <a:rPr lang="it-IT" sz="2600" dirty="0"/>
              <a:t> </a:t>
            </a:r>
            <a:r>
              <a:rPr lang="it-IT" sz="2600" dirty="0" err="1"/>
              <a:t>is</a:t>
            </a:r>
            <a:r>
              <a:rPr lang="it-IT" sz="2600" dirty="0"/>
              <a:t> </a:t>
            </a:r>
            <a:r>
              <a:rPr lang="it-IT" sz="2600" dirty="0" err="1"/>
              <a:t>frequently</a:t>
            </a:r>
            <a:r>
              <a:rPr lang="it-IT" sz="2600" dirty="0"/>
              <a:t> </a:t>
            </a:r>
            <a:r>
              <a:rPr lang="it-IT" sz="2600" dirty="0" err="1"/>
              <a:t>used</a:t>
            </a:r>
            <a:r>
              <a:rPr lang="it-IT" sz="2600" dirty="0"/>
              <a:t> in </a:t>
            </a:r>
            <a:r>
              <a:rPr lang="it-IT" sz="2600" dirty="0" err="1">
                <a:solidFill>
                  <a:srgbClr val="000000"/>
                </a:solidFill>
              </a:rPr>
              <a:t>convolutional</a:t>
            </a:r>
            <a:r>
              <a:rPr lang="it-IT" sz="2600" dirty="0"/>
              <a:t> </a:t>
            </a:r>
            <a:r>
              <a:rPr lang="it-IT" sz="2600" dirty="0" err="1"/>
              <a:t>neural</a:t>
            </a:r>
            <a:r>
              <a:rPr lang="it-IT" sz="2600" dirty="0"/>
              <a:t> networks, with the </a:t>
            </a:r>
            <a:r>
              <a:rPr lang="it-IT" sz="2600" dirty="0" err="1"/>
              <a:t>purpose</a:t>
            </a:r>
            <a:r>
              <a:rPr lang="it-IT" sz="2600" dirty="0"/>
              <a:t> to </a:t>
            </a:r>
            <a:r>
              <a:rPr lang="it-IT" sz="2600" dirty="0" err="1"/>
              <a:t>progressively</a:t>
            </a:r>
            <a:r>
              <a:rPr lang="it-IT" sz="2600" dirty="0"/>
              <a:t> reduce the </a:t>
            </a:r>
            <a:r>
              <a:rPr lang="it-IT" sz="2600" dirty="0" err="1"/>
              <a:t>spatial</a:t>
            </a:r>
            <a:r>
              <a:rPr lang="it-IT" sz="2600" dirty="0"/>
              <a:t> </a:t>
            </a:r>
            <a:r>
              <a:rPr lang="it-IT" sz="2600" dirty="0" err="1"/>
              <a:t>size</a:t>
            </a:r>
            <a:r>
              <a:rPr lang="it-IT" sz="2600" dirty="0"/>
              <a:t> of the </a:t>
            </a:r>
            <a:r>
              <a:rPr lang="it-IT" sz="2600" dirty="0" err="1"/>
              <a:t>representation</a:t>
            </a:r>
            <a:r>
              <a:rPr lang="it-IT" sz="2600" dirty="0"/>
              <a:t>, to reduce the </a:t>
            </a:r>
            <a:r>
              <a:rPr lang="it-IT" sz="2600" dirty="0" err="1">
                <a:solidFill>
                  <a:srgbClr val="000000"/>
                </a:solidFill>
              </a:rPr>
              <a:t>number</a:t>
            </a:r>
            <a:r>
              <a:rPr lang="it-IT" sz="2600" dirty="0"/>
              <a:t> of </a:t>
            </a:r>
            <a:r>
              <a:rPr lang="it-IT" sz="2600" dirty="0" err="1"/>
              <a:t>features</a:t>
            </a:r>
            <a:r>
              <a:rPr lang="it-IT" sz="2600" dirty="0"/>
              <a:t> and the </a:t>
            </a:r>
            <a:r>
              <a:rPr lang="it-IT" sz="2600" dirty="0" err="1"/>
              <a:t>computational</a:t>
            </a:r>
            <a:r>
              <a:rPr lang="it-IT" sz="2600" dirty="0"/>
              <a:t> </a:t>
            </a:r>
            <a:r>
              <a:rPr lang="it-IT" sz="2600" dirty="0" err="1"/>
              <a:t>complexity</a:t>
            </a:r>
            <a:r>
              <a:rPr lang="it-IT" sz="2600" dirty="0"/>
              <a:t> of the network.</a:t>
            </a:r>
            <a:endParaRPr sz="2600" dirty="0"/>
          </a:p>
          <a:p>
            <a:pPr marL="342900" indent="-342900">
              <a:lnSpc>
                <a:spcPct val="80000"/>
              </a:lnSpc>
              <a:spcBef>
                <a:spcPts val="496"/>
              </a:spcBef>
              <a:buClr>
                <a:schemeClr val="dk1"/>
              </a:buClr>
              <a:buSzPts val="2600"/>
            </a:pPr>
            <a:r>
              <a:rPr lang="it-IT" sz="2600" dirty="0"/>
              <a:t>The </a:t>
            </a:r>
            <a:r>
              <a:rPr lang="it-IT" sz="2600" dirty="0" err="1"/>
              <a:t>main</a:t>
            </a:r>
            <a:r>
              <a:rPr lang="it-IT" sz="2600" dirty="0"/>
              <a:t> </a:t>
            </a:r>
            <a:r>
              <a:rPr lang="it-IT" sz="2600" dirty="0" err="1"/>
              <a:t>reason</a:t>
            </a:r>
            <a:r>
              <a:rPr lang="it-IT" sz="2600" dirty="0"/>
              <a:t> for the </a:t>
            </a:r>
            <a:r>
              <a:rPr lang="it-IT" sz="2600" dirty="0" err="1"/>
              <a:t>pooling</a:t>
            </a:r>
            <a:r>
              <a:rPr lang="it-IT" sz="2600" dirty="0"/>
              <a:t> </a:t>
            </a:r>
            <a:r>
              <a:rPr lang="it-IT" sz="2600" dirty="0" err="1"/>
              <a:t>layer</a:t>
            </a:r>
            <a:r>
              <a:rPr lang="it-IT" sz="2600" dirty="0"/>
              <a:t> </a:t>
            </a:r>
            <a:r>
              <a:rPr lang="it-IT" sz="2600" dirty="0" err="1"/>
              <a:t>is</a:t>
            </a:r>
            <a:r>
              <a:rPr lang="it-IT" sz="2600" dirty="0"/>
              <a:t> to </a:t>
            </a:r>
            <a:r>
              <a:rPr lang="it-IT" sz="2600" dirty="0" err="1"/>
              <a:t>prevent</a:t>
            </a:r>
            <a:r>
              <a:rPr lang="it-IT" sz="2600" dirty="0"/>
              <a:t> the model from </a:t>
            </a:r>
            <a:r>
              <a:rPr lang="it-IT" sz="2600" dirty="0" err="1"/>
              <a:t>overfitting</a:t>
            </a:r>
            <a:r>
              <a:rPr lang="it-IT" sz="2600" dirty="0"/>
              <a:t>. The idea </a:t>
            </a:r>
            <a:r>
              <a:rPr lang="it-IT" sz="2600" dirty="0" err="1"/>
              <a:t>is</a:t>
            </a:r>
            <a:r>
              <a:rPr lang="it-IT" sz="2600" dirty="0"/>
              <a:t> to reduce the </a:t>
            </a:r>
            <a:r>
              <a:rPr lang="it-IT" sz="2600" dirty="0" err="1"/>
              <a:t>number</a:t>
            </a:r>
            <a:r>
              <a:rPr lang="it-IT" sz="2600" dirty="0"/>
              <a:t> of </a:t>
            </a:r>
            <a:r>
              <a:rPr lang="it-IT" sz="2600" dirty="0" err="1"/>
              <a:t>unnecessary</a:t>
            </a:r>
            <a:r>
              <a:rPr lang="it-IT" sz="2600" dirty="0"/>
              <a:t> </a:t>
            </a:r>
            <a:r>
              <a:rPr lang="it-IT" sz="2600" dirty="0" err="1"/>
              <a:t>details</a:t>
            </a:r>
            <a:r>
              <a:rPr lang="it-IT" sz="2600" dirty="0"/>
              <a:t>, </a:t>
            </a:r>
            <a:r>
              <a:rPr lang="it-IT" sz="2600" dirty="0" err="1"/>
              <a:t>keeping</a:t>
            </a:r>
            <a:r>
              <a:rPr lang="it-IT" sz="2600" dirty="0"/>
              <a:t> the “</a:t>
            </a:r>
            <a:r>
              <a:rPr lang="it-IT" sz="2600" dirty="0" err="1"/>
              <a:t>invariants</a:t>
            </a:r>
            <a:r>
              <a:rPr lang="it-IT" sz="2600" dirty="0"/>
              <a:t>”. </a:t>
            </a:r>
            <a:endParaRPr sz="2600" dirty="0"/>
          </a:p>
          <a:p>
            <a:pPr marL="342900" indent="-342900">
              <a:lnSpc>
                <a:spcPct val="80000"/>
              </a:lnSpc>
              <a:spcBef>
                <a:spcPts val="496"/>
              </a:spcBef>
              <a:buClr>
                <a:schemeClr val="dk1"/>
              </a:buClr>
              <a:buSzPts val="2600"/>
            </a:pPr>
            <a:r>
              <a:rPr lang="it-IT" sz="2600" dirty="0"/>
              <a:t>“</a:t>
            </a:r>
            <a:r>
              <a:rPr lang="it-IT" sz="2600" dirty="0" err="1"/>
              <a:t>Reasonably</a:t>
            </a:r>
            <a:r>
              <a:rPr lang="it-IT" sz="2600" dirty="0"/>
              <a:t>” </a:t>
            </a:r>
            <a:r>
              <a:rPr lang="it-IT" sz="2600" dirty="0" err="1"/>
              <a:t>invariant</a:t>
            </a:r>
            <a:r>
              <a:rPr lang="it-IT" sz="2600" dirty="0"/>
              <a:t> for small </a:t>
            </a:r>
            <a:r>
              <a:rPr lang="it-IT" sz="2600" dirty="0" err="1"/>
              <a:t>translations</a:t>
            </a:r>
            <a:r>
              <a:rPr lang="it-IT" sz="2600" dirty="0"/>
              <a:t> are the </a:t>
            </a:r>
            <a:r>
              <a:rPr lang="it-IT" sz="2600" i="1" dirty="0" err="1"/>
              <a:t>average</a:t>
            </a:r>
            <a:r>
              <a:rPr lang="it-IT" sz="2600" dirty="0"/>
              <a:t> and </a:t>
            </a:r>
            <a:r>
              <a:rPr lang="it-IT" sz="2600" i="1" dirty="0" err="1"/>
              <a:t>max</a:t>
            </a:r>
            <a:r>
              <a:rPr lang="it-IT" sz="2600" dirty="0"/>
              <a:t>  </a:t>
            </a:r>
            <a:r>
              <a:rPr lang="it-IT" sz="2600" dirty="0" err="1"/>
              <a:t>pooling</a:t>
            </a:r>
            <a:endParaRPr sz="2600" dirty="0"/>
          </a:p>
          <a:p>
            <a:pPr marL="342900" indent="-342900">
              <a:lnSpc>
                <a:spcPct val="80000"/>
              </a:lnSpc>
              <a:spcBef>
                <a:spcPts val="496"/>
              </a:spcBef>
              <a:buClr>
                <a:schemeClr val="dk1"/>
              </a:buClr>
              <a:buSzPts val="2600"/>
            </a:pPr>
            <a:r>
              <a:rPr lang="it-IT" sz="2600" dirty="0" err="1"/>
              <a:t>Pooling</a:t>
            </a:r>
            <a:r>
              <a:rPr lang="it-IT" sz="2600" dirty="0"/>
              <a:t> </a:t>
            </a:r>
            <a:r>
              <a:rPr lang="it-IT" sz="2600" dirty="0" err="1"/>
              <a:t>is</a:t>
            </a:r>
            <a:r>
              <a:rPr lang="it-IT" sz="2600" dirty="0"/>
              <a:t> </a:t>
            </a:r>
            <a:r>
              <a:rPr lang="it-IT" sz="2600" dirty="0" err="1"/>
              <a:t>performed</a:t>
            </a:r>
            <a:r>
              <a:rPr lang="it-IT" sz="2600" dirty="0"/>
              <a:t> (</a:t>
            </a:r>
            <a:r>
              <a:rPr lang="it-IT" sz="2600" dirty="0" err="1"/>
              <a:t>usually</a:t>
            </a:r>
            <a:r>
              <a:rPr lang="it-IT" sz="2600" dirty="0"/>
              <a:t>) </a:t>
            </a:r>
            <a:r>
              <a:rPr lang="it-IT" sz="2600" b="1" dirty="0" err="1"/>
              <a:t>within</a:t>
            </a:r>
            <a:r>
              <a:rPr lang="it-IT" sz="2600" b="1" dirty="0"/>
              <a:t> single </a:t>
            </a:r>
            <a:r>
              <a:rPr lang="it-IT" sz="2600" b="1" dirty="0" err="1"/>
              <a:t>feature</a:t>
            </a:r>
            <a:r>
              <a:rPr lang="it-IT" sz="2600" b="1" dirty="0"/>
              <a:t> </a:t>
            </a:r>
            <a:r>
              <a:rPr lang="it-IT" sz="2600" b="1" dirty="0" err="1"/>
              <a:t>maps</a:t>
            </a:r>
            <a:r>
              <a:rPr lang="it-IT" sz="2600" b="1" dirty="0"/>
              <a:t> (</a:t>
            </a:r>
            <a:r>
              <a:rPr lang="it-IT" sz="2600" b="1" dirty="0" err="1"/>
              <a:t>slices</a:t>
            </a:r>
            <a:r>
              <a:rPr lang="it-IT" sz="2600" b="1" dirty="0"/>
              <a:t>)</a:t>
            </a:r>
            <a:r>
              <a:rPr lang="it-IT" sz="2600" dirty="0"/>
              <a:t>, so the </a:t>
            </a:r>
            <a:r>
              <a:rPr lang="it-IT" sz="2600" dirty="0" err="1"/>
              <a:t>number</a:t>
            </a:r>
            <a:r>
              <a:rPr lang="it-IT" sz="2600" dirty="0"/>
              <a:t> of </a:t>
            </a:r>
            <a:r>
              <a:rPr lang="it-IT" sz="2600" dirty="0" err="1"/>
              <a:t>features</a:t>
            </a:r>
            <a:r>
              <a:rPr lang="it-IT" sz="2600" dirty="0"/>
              <a:t> </a:t>
            </a:r>
            <a:r>
              <a:rPr lang="it-IT" sz="2600" dirty="0" err="1"/>
              <a:t>is</a:t>
            </a:r>
            <a:r>
              <a:rPr lang="it-IT" sz="2600" dirty="0"/>
              <a:t> </a:t>
            </a:r>
            <a:r>
              <a:rPr lang="it-IT" sz="2600" dirty="0" err="1"/>
              <a:t>not</a:t>
            </a:r>
            <a:r>
              <a:rPr lang="it-IT" sz="2600" dirty="0"/>
              <a:t> </a:t>
            </a:r>
            <a:r>
              <a:rPr lang="it-IT" sz="2600" dirty="0" err="1"/>
              <a:t>reduced</a:t>
            </a:r>
            <a:endParaRPr lang="it-IT" sz="2600" dirty="0"/>
          </a:p>
          <a:p>
            <a:pPr marL="342900" indent="-342900">
              <a:lnSpc>
                <a:spcPct val="80000"/>
              </a:lnSpc>
              <a:spcBef>
                <a:spcPts val="496"/>
              </a:spcBef>
              <a:buClr>
                <a:schemeClr val="dk1"/>
              </a:buClr>
              <a:buSzPts val="2600"/>
            </a:pPr>
            <a:r>
              <a:rPr lang="it-IT" sz="2600" dirty="0" err="1"/>
              <a:t>It</a:t>
            </a:r>
            <a:r>
              <a:rPr lang="it-IT" sz="2600" dirty="0"/>
              <a:t> </a:t>
            </a:r>
            <a:r>
              <a:rPr lang="it-IT" sz="2600" dirty="0" err="1"/>
              <a:t>makes</a:t>
            </a:r>
            <a:r>
              <a:rPr lang="it-IT" sz="2600" dirty="0"/>
              <a:t> </a:t>
            </a:r>
            <a:r>
              <a:rPr lang="it-IT" sz="2600" dirty="0" err="1"/>
              <a:t>sense</a:t>
            </a:r>
            <a:r>
              <a:rPr lang="it-IT" sz="2600" dirty="0"/>
              <a:t> for images (</a:t>
            </a:r>
            <a:r>
              <a:rPr lang="it-IT" sz="2600" dirty="0" err="1"/>
              <a:t>not</a:t>
            </a:r>
            <a:r>
              <a:rPr lang="it-IT" sz="2600" dirty="0"/>
              <a:t> </a:t>
            </a:r>
            <a:r>
              <a:rPr lang="it-IT" sz="2600" dirty="0" err="1"/>
              <a:t>always</a:t>
            </a:r>
            <a:r>
              <a:rPr lang="it-IT" sz="2600" dirty="0"/>
              <a:t> </a:t>
            </a:r>
            <a:r>
              <a:rPr lang="it-IT" sz="2600" dirty="0" err="1"/>
              <a:t>reasonable</a:t>
            </a:r>
            <a:r>
              <a:rPr lang="it-IT" sz="2600" dirty="0"/>
              <a:t> for </a:t>
            </a:r>
            <a:r>
              <a:rPr lang="it-IT" sz="2600" dirty="0" err="1"/>
              <a:t>other</a:t>
            </a:r>
            <a:r>
              <a:rPr lang="it-IT" sz="2600" dirty="0"/>
              <a:t> </a:t>
            </a:r>
            <a:r>
              <a:rPr lang="it-IT" sz="2600" dirty="0" err="1"/>
              <a:t>types</a:t>
            </a:r>
            <a:r>
              <a:rPr lang="it-IT" sz="2600" dirty="0"/>
              <a:t> of input)</a:t>
            </a:r>
            <a:endParaRPr sz="2600" dirty="0"/>
          </a:p>
        </p:txBody>
      </p:sp>
    </p:spTree>
    <p:extLst>
      <p:ext uri="{BB962C8B-B14F-4D97-AF65-F5344CB8AC3E}">
        <p14:creationId xmlns:p14="http://schemas.microsoft.com/office/powerpoint/2010/main" val="23877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8">
                                            <p:txEl>
                                              <p:pRg st="0" end="0"/>
                                            </p:txEl>
                                          </p:spTgt>
                                        </p:tgtEl>
                                        <p:attrNameLst>
                                          <p:attrName>style.visibility</p:attrName>
                                        </p:attrNameLst>
                                      </p:cBhvr>
                                      <p:to>
                                        <p:strVal val="visible"/>
                                      </p:to>
                                    </p:set>
                                    <p:anim calcmode="lin" valueType="num">
                                      <p:cBhvr additive="base">
                                        <p:cTn id="7" dur="500"/>
                                        <p:tgtEl>
                                          <p:spTgt spid="6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8">
                                            <p:txEl>
                                              <p:pRg st="1" end="1"/>
                                            </p:txEl>
                                          </p:spTgt>
                                        </p:tgtEl>
                                        <p:attrNameLst>
                                          <p:attrName>style.visibility</p:attrName>
                                        </p:attrNameLst>
                                      </p:cBhvr>
                                      <p:to>
                                        <p:strVal val="visible"/>
                                      </p:to>
                                    </p:set>
                                    <p:anim calcmode="lin" valueType="num">
                                      <p:cBhvr additive="base">
                                        <p:cTn id="12" dur="500"/>
                                        <p:tgtEl>
                                          <p:spTgt spid="6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8">
                                            <p:txEl>
                                              <p:pRg st="2" end="2"/>
                                            </p:txEl>
                                          </p:spTgt>
                                        </p:tgtEl>
                                        <p:attrNameLst>
                                          <p:attrName>style.visibility</p:attrName>
                                        </p:attrNameLst>
                                      </p:cBhvr>
                                      <p:to>
                                        <p:strVal val="visible"/>
                                      </p:to>
                                    </p:set>
                                    <p:anim calcmode="lin" valueType="num">
                                      <p:cBhvr additive="base">
                                        <p:cTn id="17" dur="500"/>
                                        <p:tgtEl>
                                          <p:spTgt spid="6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08">
                                            <p:txEl>
                                              <p:pRg st="3" end="3"/>
                                            </p:txEl>
                                          </p:spTgt>
                                        </p:tgtEl>
                                        <p:attrNameLst>
                                          <p:attrName>style.visibility</p:attrName>
                                        </p:attrNameLst>
                                      </p:cBhvr>
                                      <p:to>
                                        <p:strVal val="visible"/>
                                      </p:to>
                                    </p:set>
                                    <p:anim calcmode="lin" valueType="num">
                                      <p:cBhvr additive="base">
                                        <p:cTn id="22" dur="500"/>
                                        <p:tgtEl>
                                          <p:spTgt spid="60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08">
                                            <p:txEl>
                                              <p:pRg st="4" end="4"/>
                                            </p:txEl>
                                          </p:spTgt>
                                        </p:tgtEl>
                                        <p:attrNameLst>
                                          <p:attrName>style.visibility</p:attrName>
                                        </p:attrNameLst>
                                      </p:cBhvr>
                                      <p:to>
                                        <p:strVal val="visible"/>
                                      </p:to>
                                    </p:set>
                                    <p:anim calcmode="lin" valueType="num">
                                      <p:cBhvr additive="base">
                                        <p:cTn id="27" dur="500"/>
                                        <p:tgtEl>
                                          <p:spTgt spid="6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08">
                                            <p:txEl>
                                              <p:pRg st="5" end="5"/>
                                            </p:txEl>
                                          </p:spTgt>
                                        </p:tgtEl>
                                        <p:attrNameLst>
                                          <p:attrName>style.visibility</p:attrName>
                                        </p:attrNameLst>
                                      </p:cBhvr>
                                      <p:to>
                                        <p:strVal val="visible"/>
                                      </p:to>
                                    </p:set>
                                    <p:anim calcmode="lin" valueType="num">
                                      <p:cBhvr additive="base">
                                        <p:cTn id="32" dur="500"/>
                                        <p:tgtEl>
                                          <p:spTgt spid="60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7"/>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Max pooling</a:t>
            </a:r>
            <a:endParaRPr/>
          </a:p>
        </p:txBody>
      </p:sp>
      <p:pic>
        <p:nvPicPr>
          <p:cNvPr id="614" name="Google Shape;614;p57"/>
          <p:cNvPicPr preferRelativeResize="0"/>
          <p:nvPr/>
        </p:nvPicPr>
        <p:blipFill rotWithShape="1">
          <a:blip r:embed="rId3">
            <a:alphaModFix/>
          </a:blip>
          <a:srcRect/>
          <a:stretch/>
        </p:blipFill>
        <p:spPr>
          <a:xfrm>
            <a:off x="2133600" y="1574800"/>
            <a:ext cx="7924800" cy="3708400"/>
          </a:xfrm>
          <a:prstGeom prst="rect">
            <a:avLst/>
          </a:prstGeom>
          <a:noFill/>
          <a:ln>
            <a:noFill/>
          </a:ln>
        </p:spPr>
      </p:pic>
    </p:spTree>
    <p:extLst>
      <p:ext uri="{BB962C8B-B14F-4D97-AF65-F5344CB8AC3E}">
        <p14:creationId xmlns:p14="http://schemas.microsoft.com/office/powerpoint/2010/main" val="348379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3959"/>
            </a:pPr>
            <a:r>
              <a:rPr lang="it-IT"/>
              <a:t>Strides:</a:t>
            </a:r>
            <a:endParaRPr sz="3200"/>
          </a:p>
        </p:txBody>
      </p:sp>
      <p:sp>
        <p:nvSpPr>
          <p:cNvPr id="453" name="Google Shape;453;p40"/>
          <p:cNvSpPr txBox="1">
            <a:spLocks noGrp="1"/>
          </p:cNvSpPr>
          <p:nvPr>
            <p:ph type="body" idx="1"/>
          </p:nvPr>
        </p:nvSpPr>
        <p:spPr>
          <a:xfrm>
            <a:off x="1981200" y="1828800"/>
            <a:ext cx="8229600" cy="2853300"/>
          </a:xfrm>
          <a:prstGeom prst="rect">
            <a:avLst/>
          </a:prstGeom>
          <a:noFill/>
          <a:ln>
            <a:noFill/>
          </a:ln>
        </p:spPr>
        <p:txBody>
          <a:bodyPr spcFirstLastPara="1" vert="horz" wrap="square" lIns="91425" tIns="45700" rIns="91425" bIns="45700" rtlCol="0" anchor="t" anchorCtr="0">
            <a:normAutofit/>
          </a:bodyPr>
          <a:lstStyle/>
          <a:p>
            <a:pPr marL="342900" indent="-317500">
              <a:lnSpc>
                <a:spcPct val="100000"/>
              </a:lnSpc>
              <a:spcBef>
                <a:spcPts val="0"/>
              </a:spcBef>
              <a:buClr>
                <a:schemeClr val="dk1"/>
              </a:buClr>
              <a:buSzPts val="2800"/>
            </a:pPr>
            <a:r>
              <a:rPr lang="it-IT" dirty="0" err="1"/>
              <a:t>Kernel</a:t>
            </a:r>
            <a:r>
              <a:rPr lang="it-IT" dirty="0"/>
              <a:t> slide on input with a 1-unit </a:t>
            </a:r>
            <a:r>
              <a:rPr lang="it-IT" dirty="0" err="1"/>
              <a:t>step</a:t>
            </a:r>
            <a:r>
              <a:rPr lang="it-IT" dirty="0"/>
              <a:t> (</a:t>
            </a:r>
            <a:r>
              <a:rPr lang="it-IT" dirty="0" err="1"/>
              <a:t>moves</a:t>
            </a:r>
            <a:r>
              <a:rPr lang="it-IT" dirty="0"/>
              <a:t> 1 </a:t>
            </a:r>
            <a:r>
              <a:rPr lang="it-IT" dirty="0" err="1"/>
              <a:t>neuron</a:t>
            </a:r>
            <a:r>
              <a:rPr lang="it-IT" dirty="0"/>
              <a:t> to the </a:t>
            </a:r>
            <a:r>
              <a:rPr lang="it-IT" dirty="0" err="1"/>
              <a:t>left</a:t>
            </a:r>
            <a:r>
              <a:rPr lang="it-IT" dirty="0"/>
              <a:t>). </a:t>
            </a:r>
            <a:r>
              <a:rPr lang="it-IT" dirty="0" err="1"/>
              <a:t>We</a:t>
            </a:r>
            <a:r>
              <a:rPr lang="it-IT" dirty="0"/>
              <a:t> can use </a:t>
            </a:r>
            <a:r>
              <a:rPr lang="it-IT" b="1" dirty="0" err="1"/>
              <a:t>higher</a:t>
            </a:r>
            <a:r>
              <a:rPr lang="it-IT" b="1" dirty="0"/>
              <a:t> </a:t>
            </a:r>
            <a:r>
              <a:rPr lang="it-IT" b="1" dirty="0" err="1"/>
              <a:t>increment</a:t>
            </a:r>
            <a:r>
              <a:rPr lang="it-IT" dirty="0"/>
              <a:t>, or </a:t>
            </a:r>
            <a:r>
              <a:rPr lang="it-IT" b="1" dirty="0"/>
              <a:t>stride</a:t>
            </a:r>
            <a:r>
              <a:rPr lang="it-IT" dirty="0"/>
              <a:t>. </a:t>
            </a:r>
            <a:r>
              <a:rPr lang="it-IT" dirty="0" err="1"/>
              <a:t>This</a:t>
            </a:r>
            <a:r>
              <a:rPr lang="it-IT" dirty="0"/>
              <a:t> </a:t>
            </a:r>
            <a:r>
              <a:rPr lang="it-IT" dirty="0" err="1"/>
              <a:t>further</a:t>
            </a:r>
            <a:r>
              <a:rPr lang="it-IT" dirty="0"/>
              <a:t> </a:t>
            </a:r>
            <a:r>
              <a:rPr lang="it-IT" dirty="0" err="1"/>
              <a:t>reduces</a:t>
            </a:r>
            <a:r>
              <a:rPr lang="it-IT" dirty="0"/>
              <a:t> the </a:t>
            </a:r>
            <a:r>
              <a:rPr lang="it-IT" dirty="0" err="1"/>
              <a:t>number</a:t>
            </a:r>
            <a:r>
              <a:rPr lang="it-IT" dirty="0"/>
              <a:t> of </a:t>
            </a:r>
            <a:r>
              <a:rPr lang="it-IT" dirty="0" err="1"/>
              <a:t>connections</a:t>
            </a:r>
            <a:r>
              <a:rPr lang="it-IT" dirty="0"/>
              <a:t>  to be </a:t>
            </a:r>
            <a:r>
              <a:rPr lang="it-IT" dirty="0" err="1"/>
              <a:t>learned</a:t>
            </a:r>
            <a:r>
              <a:rPr lang="it-IT" dirty="0"/>
              <a:t>.</a:t>
            </a:r>
            <a:endParaRPr dirty="0"/>
          </a:p>
          <a:p>
            <a:pPr marL="342900" indent="-317500">
              <a:lnSpc>
                <a:spcPct val="100000"/>
              </a:lnSpc>
              <a:spcBef>
                <a:spcPts val="640"/>
              </a:spcBef>
              <a:buClr>
                <a:schemeClr val="dk1"/>
              </a:buClr>
              <a:buSzPts val="2800"/>
            </a:pPr>
            <a:r>
              <a:rPr lang="it-IT" dirty="0"/>
              <a:t>A stride of 2 or 4 </a:t>
            </a:r>
            <a:r>
              <a:rPr lang="it-IT" dirty="0" err="1"/>
              <a:t>may</a:t>
            </a:r>
            <a:r>
              <a:rPr lang="it-IT" dirty="0"/>
              <a:t> </a:t>
            </a:r>
            <a:r>
              <a:rPr lang="it-IT" dirty="0" err="1"/>
              <a:t>imply</a:t>
            </a:r>
            <a:r>
              <a:rPr lang="it-IT" dirty="0"/>
              <a:t> a high-</a:t>
            </a:r>
            <a:r>
              <a:rPr lang="it-IT" dirty="0" err="1"/>
              <a:t>efficiency</a:t>
            </a:r>
            <a:r>
              <a:rPr lang="it-IT" dirty="0"/>
              <a:t> gain on first </a:t>
            </a:r>
            <a:r>
              <a:rPr lang="it-IT" dirty="0" err="1"/>
              <a:t>layers</a:t>
            </a:r>
            <a:endParaRPr dirty="0"/>
          </a:p>
        </p:txBody>
      </p:sp>
    </p:spTree>
    <p:extLst>
      <p:ext uri="{BB962C8B-B14F-4D97-AF65-F5344CB8AC3E}">
        <p14:creationId xmlns:p14="http://schemas.microsoft.com/office/powerpoint/2010/main" val="301148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anim calcmode="lin" valueType="num">
                                      <p:cBhvr additive="base">
                                        <p:cTn id="7" dur="500"/>
                                        <p:tgtEl>
                                          <p:spTgt spid="4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3">
                                            <p:txEl>
                                              <p:pRg st="1" end="1"/>
                                            </p:txEl>
                                          </p:spTgt>
                                        </p:tgtEl>
                                        <p:attrNameLst>
                                          <p:attrName>style.visibility</p:attrName>
                                        </p:attrNameLst>
                                      </p:cBhvr>
                                      <p:to>
                                        <p:strVal val="visible"/>
                                      </p:to>
                                    </p:set>
                                    <p:anim calcmode="lin" valueType="num">
                                      <p:cBhvr additive="base">
                                        <p:cTn id="12" dur="500"/>
                                        <p:tgtEl>
                                          <p:spTgt spid="45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8"/>
          <p:cNvSpPr txBox="1">
            <a:spLocks noGrp="1"/>
          </p:cNvSpPr>
          <p:nvPr>
            <p:ph type="title"/>
          </p:nvPr>
        </p:nvSpPr>
        <p:spPr>
          <a:xfrm>
            <a:off x="1981200" y="-30162"/>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2880"/>
            </a:pPr>
            <a:r>
              <a:rPr lang="it-IT"/>
              <a:t>Pooling with strides</a:t>
            </a:r>
            <a:endParaRPr/>
          </a:p>
        </p:txBody>
      </p:sp>
      <p:pic>
        <p:nvPicPr>
          <p:cNvPr id="620" name="Google Shape;620;p58"/>
          <p:cNvPicPr preferRelativeResize="0"/>
          <p:nvPr/>
        </p:nvPicPr>
        <p:blipFill rotWithShape="1">
          <a:blip r:embed="rId3">
            <a:alphaModFix/>
          </a:blip>
          <a:srcRect/>
          <a:stretch/>
        </p:blipFill>
        <p:spPr>
          <a:xfrm>
            <a:off x="2835200" y="954299"/>
            <a:ext cx="6521600" cy="5588050"/>
          </a:xfrm>
          <a:prstGeom prst="rect">
            <a:avLst/>
          </a:prstGeom>
          <a:noFill/>
          <a:ln>
            <a:noFill/>
          </a:ln>
        </p:spPr>
      </p:pic>
    </p:spTree>
    <p:extLst>
      <p:ext uri="{BB962C8B-B14F-4D97-AF65-F5344CB8AC3E}">
        <p14:creationId xmlns:p14="http://schemas.microsoft.com/office/powerpoint/2010/main" val="23011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9"/>
          <p:cNvSpPr txBox="1">
            <a:spLocks noGrp="1"/>
          </p:cNvSpPr>
          <p:nvPr>
            <p:ph type="title"/>
          </p:nvPr>
        </p:nvSpPr>
        <p:spPr>
          <a:xfrm>
            <a:off x="1981200" y="1222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Pooling methods</a:t>
            </a:r>
            <a:endParaRPr/>
          </a:p>
        </p:txBody>
      </p:sp>
      <p:pic>
        <p:nvPicPr>
          <p:cNvPr id="626" name="Google Shape;626;p59"/>
          <p:cNvPicPr preferRelativeResize="0"/>
          <p:nvPr/>
        </p:nvPicPr>
        <p:blipFill rotWithShape="1">
          <a:blip r:embed="rId3">
            <a:alphaModFix/>
          </a:blip>
          <a:srcRect/>
          <a:stretch/>
        </p:blipFill>
        <p:spPr>
          <a:xfrm>
            <a:off x="1896500" y="1484026"/>
            <a:ext cx="8399025" cy="3004825"/>
          </a:xfrm>
          <a:prstGeom prst="rect">
            <a:avLst/>
          </a:prstGeom>
          <a:noFill/>
          <a:ln>
            <a:noFill/>
          </a:ln>
        </p:spPr>
      </p:pic>
      <p:sp>
        <p:nvSpPr>
          <p:cNvPr id="627" name="Google Shape;627;p59"/>
          <p:cNvSpPr txBox="1"/>
          <p:nvPr/>
        </p:nvSpPr>
        <p:spPr>
          <a:xfrm>
            <a:off x="5071651" y="4707625"/>
            <a:ext cx="2048700" cy="449700"/>
          </a:xfrm>
          <a:prstGeom prst="rect">
            <a:avLst/>
          </a:prstGeom>
          <a:gradFill>
            <a:gsLst>
              <a:gs pos="0">
                <a:srgbClr val="8DFFD8"/>
              </a:gs>
              <a:gs pos="35000">
                <a:srgbClr val="B0FFE2"/>
              </a:gs>
              <a:gs pos="100000">
                <a:srgbClr val="DFFFF4"/>
              </a:gs>
            </a:gsLst>
            <a:lin ang="16198662"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rgbClr val="000000"/>
              </a:buClr>
              <a:buSzPts val="2300"/>
            </a:pPr>
            <a:r>
              <a:rPr lang="it-IT" sz="2300">
                <a:solidFill>
                  <a:schemeClr val="dk1"/>
                </a:solidFill>
                <a:latin typeface="Calibri"/>
                <a:ea typeface="Calibri"/>
                <a:cs typeface="Calibri"/>
                <a:sym typeface="Calibri"/>
              </a:rPr>
              <a:t>More on: </a:t>
            </a:r>
            <a:r>
              <a:rPr lang="it-IT" sz="2300" u="sng">
                <a:solidFill>
                  <a:schemeClr val="hlink"/>
                </a:solidFill>
                <a:latin typeface="Calibri"/>
                <a:ea typeface="Calibri"/>
                <a:cs typeface="Calibri"/>
                <a:sym typeface="Calibri"/>
                <a:hlinkClick r:id="rId4"/>
              </a:rPr>
              <a:t>link</a:t>
            </a:r>
            <a:endParaRPr sz="23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276875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solidFill>
                  <a:srgbClr val="000000"/>
                </a:solidFill>
              </a:rPr>
              <a:t>Advantages of pooling</a:t>
            </a:r>
            <a:endParaRPr>
              <a:solidFill>
                <a:srgbClr val="000000"/>
              </a:solidFill>
            </a:endParaRPr>
          </a:p>
        </p:txBody>
      </p:sp>
      <p:sp>
        <p:nvSpPr>
          <p:cNvPr id="633" name="Google Shape;633;p60"/>
          <p:cNvSpPr txBox="1">
            <a:spLocks noGrp="1"/>
          </p:cNvSpPr>
          <p:nvPr>
            <p:ph type="body" idx="1"/>
          </p:nvPr>
        </p:nvSpPr>
        <p:spPr>
          <a:xfrm>
            <a:off x="1838150" y="1600200"/>
            <a:ext cx="8525100" cy="3111300"/>
          </a:xfrm>
          <a:prstGeom prst="rect">
            <a:avLst/>
          </a:prstGeom>
          <a:noFill/>
          <a:ln>
            <a:noFill/>
          </a:ln>
        </p:spPr>
        <p:txBody>
          <a:bodyPr spcFirstLastPara="1" vert="horz" wrap="square" lIns="91425" tIns="45700" rIns="91425" bIns="45700" rtlCol="0" anchor="t" anchorCtr="0">
            <a:normAutofit fontScale="92500"/>
          </a:bodyPr>
          <a:lstStyle/>
          <a:p>
            <a:pPr marL="342900" indent="-342900">
              <a:lnSpc>
                <a:spcPct val="80000"/>
              </a:lnSpc>
              <a:spcBef>
                <a:spcPts val="0"/>
              </a:spcBef>
              <a:buClr>
                <a:schemeClr val="dk1"/>
              </a:buClr>
              <a:buSzPts val="2600"/>
            </a:pPr>
            <a:r>
              <a:rPr lang="it-IT" sz="2600"/>
              <a:t>The idea is that pooling creates "summaries" of each sub-region.</a:t>
            </a:r>
            <a:endParaRPr sz="2600" b="1"/>
          </a:p>
          <a:p>
            <a:pPr marL="342900" indent="-342900">
              <a:lnSpc>
                <a:spcPct val="80000"/>
              </a:lnSpc>
              <a:spcBef>
                <a:spcPts val="400"/>
              </a:spcBef>
              <a:buClr>
                <a:schemeClr val="dk1"/>
              </a:buClr>
              <a:buSzPts val="2600"/>
            </a:pPr>
            <a:r>
              <a:rPr lang="it-IT" sz="2600" b="1"/>
              <a:t>Dimension Reduction: </a:t>
            </a:r>
            <a:r>
              <a:rPr lang="it-IT" sz="2600"/>
              <a:t>In deep learning when we train a model, because of excessive data size the model can take </a:t>
            </a:r>
            <a:r>
              <a:rPr lang="it-IT" sz="2600">
                <a:solidFill>
                  <a:srgbClr val="000000"/>
                </a:solidFill>
              </a:rPr>
              <a:t>a</a:t>
            </a:r>
            <a:r>
              <a:rPr lang="it-IT" sz="2600">
                <a:solidFill>
                  <a:srgbClr val="0000FF"/>
                </a:solidFill>
              </a:rPr>
              <a:t> </a:t>
            </a:r>
            <a:r>
              <a:rPr lang="it-IT" sz="2600"/>
              <a:t>huge amount of time for training. Now consider the use of max-pooling of size 5x5 with 1 stride. It reduces the successive region of size 5x5 of the given image to a 1x1 region with </a:t>
            </a:r>
            <a:r>
              <a:rPr lang="it-IT" sz="2600">
                <a:solidFill>
                  <a:srgbClr val="000000"/>
                </a:solidFill>
              </a:rPr>
              <a:t>a</a:t>
            </a:r>
            <a:r>
              <a:rPr lang="it-IT" sz="2600">
                <a:solidFill>
                  <a:srgbClr val="0000FF"/>
                </a:solidFill>
              </a:rPr>
              <a:t> </a:t>
            </a:r>
            <a:r>
              <a:rPr lang="it-IT" sz="2600"/>
              <a:t>max value of the 5x5 region. Here pooling reduces the 25 (5x5) pixel to a single pixel (1x1) (less weights to learn in subsequent layers).</a:t>
            </a:r>
            <a:endParaRPr sz="2600"/>
          </a:p>
        </p:txBody>
      </p:sp>
      <p:sp>
        <p:nvSpPr>
          <p:cNvPr id="634" name="Google Shape;634;p60"/>
          <p:cNvSpPr txBox="1"/>
          <p:nvPr/>
        </p:nvSpPr>
        <p:spPr>
          <a:xfrm>
            <a:off x="8983275" y="4036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1</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565382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6151750b5b_0_97"/>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it-IT">
                <a:solidFill>
                  <a:srgbClr val="000000"/>
                </a:solidFill>
              </a:rPr>
              <a:t>Advantages of pooling</a:t>
            </a:r>
            <a:endParaRPr>
              <a:solidFill>
                <a:srgbClr val="000000"/>
              </a:solidFill>
            </a:endParaRPr>
          </a:p>
        </p:txBody>
      </p:sp>
      <p:sp>
        <p:nvSpPr>
          <p:cNvPr id="640" name="Google Shape;640;g6151750b5b_0_97"/>
          <p:cNvSpPr txBox="1">
            <a:spLocks noGrp="1"/>
          </p:cNvSpPr>
          <p:nvPr>
            <p:ph type="body" idx="1"/>
          </p:nvPr>
        </p:nvSpPr>
        <p:spPr>
          <a:xfrm>
            <a:off x="1898700" y="1327750"/>
            <a:ext cx="8394600" cy="3117600"/>
          </a:xfrm>
          <a:prstGeom prst="rect">
            <a:avLst/>
          </a:prstGeom>
          <a:noFill/>
          <a:ln>
            <a:noFill/>
          </a:ln>
        </p:spPr>
        <p:txBody>
          <a:bodyPr spcFirstLastPara="1" vert="horz" wrap="square" lIns="91425" tIns="45700" rIns="91425" bIns="45700" rtlCol="0" anchor="t" anchorCtr="0">
            <a:noAutofit/>
          </a:bodyPr>
          <a:lstStyle/>
          <a:p>
            <a:pPr marL="342900" indent="-342900">
              <a:lnSpc>
                <a:spcPct val="80000"/>
              </a:lnSpc>
              <a:spcBef>
                <a:spcPts val="400"/>
              </a:spcBef>
              <a:buClr>
                <a:schemeClr val="dk1"/>
              </a:buClr>
              <a:buSzPts val="2600"/>
            </a:pPr>
            <a:r>
              <a:rPr lang="it-IT" sz="2600" b="1" dirty="0" err="1"/>
              <a:t>Rotational</a:t>
            </a:r>
            <a:r>
              <a:rPr lang="it-IT" sz="2600" b="1" dirty="0"/>
              <a:t>/Position </a:t>
            </a:r>
            <a:r>
              <a:rPr lang="it-IT" sz="2600" b="1" dirty="0" err="1"/>
              <a:t>Invariance</a:t>
            </a:r>
            <a:r>
              <a:rPr lang="it-IT" sz="2600" b="1" dirty="0"/>
              <a:t> </a:t>
            </a:r>
            <a:r>
              <a:rPr lang="it-IT" sz="2600" b="1" dirty="0" err="1"/>
              <a:t>Feature</a:t>
            </a:r>
            <a:r>
              <a:rPr lang="it-IT" sz="2600" b="1" dirty="0"/>
              <a:t> </a:t>
            </a:r>
            <a:r>
              <a:rPr lang="it-IT" sz="2600" b="1" dirty="0" err="1"/>
              <a:t>Extraction</a:t>
            </a:r>
            <a:r>
              <a:rPr lang="it-IT" sz="2600" b="1" dirty="0"/>
              <a:t>: </a:t>
            </a:r>
            <a:r>
              <a:rPr lang="it-IT" sz="2600" dirty="0" err="1"/>
              <a:t>Pooling</a:t>
            </a:r>
            <a:r>
              <a:rPr lang="it-IT" sz="2600" dirty="0"/>
              <a:t> can </a:t>
            </a:r>
            <a:r>
              <a:rPr lang="it-IT" sz="2600" dirty="0" err="1"/>
              <a:t>also</a:t>
            </a:r>
            <a:r>
              <a:rPr lang="it-IT" sz="2600" dirty="0"/>
              <a:t> be </a:t>
            </a:r>
            <a:r>
              <a:rPr lang="it-IT" sz="2600" dirty="0" err="1"/>
              <a:t>used</a:t>
            </a:r>
            <a:r>
              <a:rPr lang="it-IT" sz="2600" dirty="0"/>
              <a:t> for </a:t>
            </a:r>
            <a:r>
              <a:rPr lang="it-IT" sz="2600" b="1" dirty="0" err="1"/>
              <a:t>extracting</a:t>
            </a:r>
            <a:r>
              <a:rPr lang="it-IT" sz="2600" b="1" dirty="0"/>
              <a:t> </a:t>
            </a:r>
            <a:r>
              <a:rPr lang="it-IT" sz="2600" b="1" dirty="0" err="1"/>
              <a:t>rotational</a:t>
            </a:r>
            <a:r>
              <a:rPr lang="it-IT" sz="2600" b="1" dirty="0"/>
              <a:t> and position </a:t>
            </a:r>
            <a:r>
              <a:rPr lang="it-IT" sz="2600" b="1" dirty="0" err="1"/>
              <a:t>invariant</a:t>
            </a:r>
            <a:r>
              <a:rPr lang="it-IT" sz="2600" b="1" dirty="0"/>
              <a:t> </a:t>
            </a:r>
            <a:r>
              <a:rPr lang="it-IT" sz="2600" b="1" dirty="0" err="1"/>
              <a:t>feature</a:t>
            </a:r>
            <a:r>
              <a:rPr lang="it-IT" sz="2600" dirty="0"/>
              <a:t>. </a:t>
            </a:r>
          </a:p>
          <a:p>
            <a:pPr marL="342900" indent="-342900">
              <a:lnSpc>
                <a:spcPct val="80000"/>
              </a:lnSpc>
              <a:spcBef>
                <a:spcPts val="400"/>
              </a:spcBef>
              <a:buClr>
                <a:schemeClr val="dk1"/>
              </a:buClr>
              <a:buSzPts val="2600"/>
            </a:pPr>
            <a:r>
              <a:rPr lang="it-IT" sz="2600" dirty="0" err="1"/>
              <a:t>Consider</a:t>
            </a:r>
            <a:r>
              <a:rPr lang="it-IT" sz="2600" dirty="0"/>
              <a:t> the </a:t>
            </a:r>
            <a:r>
              <a:rPr lang="it-IT" sz="2600" dirty="0" err="1"/>
              <a:t>same</a:t>
            </a:r>
            <a:r>
              <a:rPr lang="it-IT" sz="2600" dirty="0"/>
              <a:t> </a:t>
            </a:r>
            <a:r>
              <a:rPr lang="it-IT" sz="2600" dirty="0" err="1"/>
              <a:t>example</a:t>
            </a:r>
            <a:r>
              <a:rPr lang="it-IT" sz="2600" dirty="0"/>
              <a:t> of </a:t>
            </a:r>
            <a:r>
              <a:rPr lang="it-IT" sz="2600" dirty="0" err="1"/>
              <a:t>using</a:t>
            </a:r>
            <a:r>
              <a:rPr lang="it-IT" sz="2600" dirty="0"/>
              <a:t> </a:t>
            </a:r>
            <a:r>
              <a:rPr lang="it-IT" sz="2600" dirty="0" err="1"/>
              <a:t>pooling</a:t>
            </a:r>
            <a:r>
              <a:rPr lang="it-IT" sz="2600" dirty="0"/>
              <a:t> of </a:t>
            </a:r>
            <a:r>
              <a:rPr lang="it-IT" sz="2600" dirty="0" err="1"/>
              <a:t>size</a:t>
            </a:r>
            <a:r>
              <a:rPr lang="it-IT" sz="2600" dirty="0"/>
              <a:t> 5x5. </a:t>
            </a:r>
            <a:r>
              <a:rPr lang="it-IT" sz="2600" dirty="0" err="1"/>
              <a:t>Pooling</a:t>
            </a:r>
            <a:r>
              <a:rPr lang="it-IT" sz="2600" dirty="0"/>
              <a:t> </a:t>
            </a:r>
            <a:r>
              <a:rPr lang="it-IT" sz="2600" dirty="0" err="1"/>
              <a:t>extracts</a:t>
            </a:r>
            <a:r>
              <a:rPr lang="it-IT" sz="2600" dirty="0"/>
              <a:t> the </a:t>
            </a:r>
            <a:r>
              <a:rPr lang="it-IT" sz="2600" dirty="0" err="1"/>
              <a:t>max</a:t>
            </a:r>
            <a:r>
              <a:rPr lang="it-IT" sz="2600" dirty="0"/>
              <a:t> </a:t>
            </a:r>
            <a:r>
              <a:rPr lang="it-IT" sz="2600" dirty="0" err="1"/>
              <a:t>value</a:t>
            </a:r>
            <a:r>
              <a:rPr lang="it-IT" sz="2600" dirty="0"/>
              <a:t> from the </a:t>
            </a:r>
            <a:r>
              <a:rPr lang="it-IT" sz="2600" dirty="0" err="1"/>
              <a:t>given</a:t>
            </a:r>
            <a:r>
              <a:rPr lang="it-IT" sz="2600" dirty="0"/>
              <a:t> 5x5 </a:t>
            </a:r>
            <a:r>
              <a:rPr lang="it-IT" sz="2600" dirty="0" err="1"/>
              <a:t>region</a:t>
            </a:r>
            <a:r>
              <a:rPr lang="it-IT" sz="2600" dirty="0"/>
              <a:t>. </a:t>
            </a:r>
            <a:r>
              <a:rPr lang="it-IT" sz="2600" dirty="0" err="1">
                <a:solidFill>
                  <a:srgbClr val="000000"/>
                </a:solidFill>
              </a:rPr>
              <a:t>Extract</a:t>
            </a:r>
            <a:r>
              <a:rPr lang="it-IT" sz="2600" dirty="0"/>
              <a:t> </a:t>
            </a:r>
            <a:r>
              <a:rPr lang="it-IT" sz="2600" b="1" dirty="0"/>
              <a:t>the </a:t>
            </a:r>
            <a:r>
              <a:rPr lang="it-IT" sz="2600" b="1" dirty="0" err="1"/>
              <a:t>dominant</a:t>
            </a:r>
            <a:r>
              <a:rPr lang="it-IT" sz="2600" b="1" dirty="0"/>
              <a:t> </a:t>
            </a:r>
            <a:r>
              <a:rPr lang="it-IT" sz="2600" b="1" dirty="0" err="1"/>
              <a:t>feature</a:t>
            </a:r>
            <a:r>
              <a:rPr lang="it-IT" sz="2600" b="1" dirty="0"/>
              <a:t> </a:t>
            </a:r>
            <a:r>
              <a:rPr lang="it-IT" sz="2600" b="1" dirty="0" err="1"/>
              <a:t>value</a:t>
            </a:r>
            <a:r>
              <a:rPr lang="it-IT" sz="2600" b="1" dirty="0"/>
              <a:t> </a:t>
            </a:r>
            <a:r>
              <a:rPr lang="it-IT" sz="2600" dirty="0"/>
              <a:t>(</a:t>
            </a:r>
            <a:r>
              <a:rPr lang="it-IT" sz="2600" dirty="0" err="1"/>
              <a:t>max</a:t>
            </a:r>
            <a:r>
              <a:rPr lang="it-IT" sz="2600" dirty="0"/>
              <a:t> </a:t>
            </a:r>
            <a:r>
              <a:rPr lang="it-IT" sz="2600" dirty="0" err="1"/>
              <a:t>value</a:t>
            </a:r>
            <a:r>
              <a:rPr lang="it-IT" sz="2600" dirty="0"/>
              <a:t>) from the </a:t>
            </a:r>
            <a:r>
              <a:rPr lang="it-IT" sz="2600" dirty="0" err="1"/>
              <a:t>given</a:t>
            </a:r>
            <a:r>
              <a:rPr lang="it-IT" sz="2600" dirty="0"/>
              <a:t> </a:t>
            </a:r>
            <a:r>
              <a:rPr lang="it-IT" sz="2600" dirty="0" err="1"/>
              <a:t>region</a:t>
            </a:r>
            <a:r>
              <a:rPr lang="it-IT" sz="2600" dirty="0"/>
              <a:t>, </a:t>
            </a:r>
            <a:r>
              <a:rPr lang="it-IT" sz="2600" dirty="0" err="1"/>
              <a:t>irrespective</a:t>
            </a:r>
            <a:r>
              <a:rPr lang="it-IT" sz="2600" dirty="0"/>
              <a:t> of the position of the </a:t>
            </a:r>
            <a:r>
              <a:rPr lang="it-IT" sz="2600" dirty="0" err="1"/>
              <a:t>feature</a:t>
            </a:r>
            <a:r>
              <a:rPr lang="it-IT" sz="2600" dirty="0"/>
              <a:t> </a:t>
            </a:r>
            <a:r>
              <a:rPr lang="it-IT" sz="2600" dirty="0" err="1"/>
              <a:t>value</a:t>
            </a:r>
            <a:r>
              <a:rPr lang="it-IT" sz="2600" dirty="0"/>
              <a:t>. </a:t>
            </a:r>
          </a:p>
          <a:p>
            <a:pPr marL="342900" indent="-342900">
              <a:lnSpc>
                <a:spcPct val="80000"/>
              </a:lnSpc>
              <a:spcBef>
                <a:spcPts val="400"/>
              </a:spcBef>
              <a:buClr>
                <a:schemeClr val="dk1"/>
              </a:buClr>
              <a:buSzPts val="2600"/>
            </a:pPr>
            <a:r>
              <a:rPr lang="it-IT" sz="2600" dirty="0"/>
              <a:t>The </a:t>
            </a:r>
            <a:r>
              <a:rPr lang="it-IT" sz="2600" dirty="0" err="1"/>
              <a:t>max</a:t>
            </a:r>
            <a:r>
              <a:rPr lang="it-IT" sz="2600" dirty="0"/>
              <a:t> </a:t>
            </a:r>
            <a:r>
              <a:rPr lang="it-IT" sz="2600" dirty="0" err="1"/>
              <a:t>value</a:t>
            </a:r>
            <a:r>
              <a:rPr lang="it-IT" sz="2600" dirty="0"/>
              <a:t> </a:t>
            </a:r>
            <a:r>
              <a:rPr lang="it-IT" sz="2600" dirty="0" err="1"/>
              <a:t>would</a:t>
            </a:r>
            <a:r>
              <a:rPr lang="it-IT" sz="2600" dirty="0"/>
              <a:t> be the </a:t>
            </a:r>
            <a:r>
              <a:rPr lang="it-IT" sz="2600" dirty="0" err="1"/>
              <a:t>same</a:t>
            </a:r>
            <a:r>
              <a:rPr lang="it-IT" sz="2600" dirty="0"/>
              <a:t> </a:t>
            </a:r>
            <a:r>
              <a:rPr lang="it-IT" sz="2600" b="1" dirty="0"/>
              <a:t>from </a:t>
            </a:r>
            <a:r>
              <a:rPr lang="it-IT" sz="2600" b="1" dirty="0" err="1"/>
              <a:t>any</a:t>
            </a:r>
            <a:r>
              <a:rPr lang="it-IT" sz="2600" b="1" dirty="0"/>
              <a:t> position </a:t>
            </a:r>
            <a:r>
              <a:rPr lang="it-IT" sz="2600" dirty="0"/>
              <a:t>inside the </a:t>
            </a:r>
            <a:r>
              <a:rPr lang="it-IT" sz="2600" dirty="0" err="1"/>
              <a:t>region</a:t>
            </a:r>
            <a:r>
              <a:rPr lang="it-IT" sz="2600" dirty="0"/>
              <a:t>. </a:t>
            </a:r>
            <a:r>
              <a:rPr lang="it-IT" sz="2600" dirty="0" err="1"/>
              <a:t>Pooling</a:t>
            </a:r>
            <a:r>
              <a:rPr lang="it-IT" sz="2600" dirty="0"/>
              <a:t> </a:t>
            </a:r>
            <a:r>
              <a:rPr lang="it-IT" sz="2600" dirty="0" err="1"/>
              <a:t>thus</a:t>
            </a:r>
            <a:r>
              <a:rPr lang="it-IT" sz="2600" dirty="0"/>
              <a:t> </a:t>
            </a:r>
            <a:r>
              <a:rPr lang="it-IT" sz="2600" dirty="0" err="1"/>
              <a:t>provides</a:t>
            </a:r>
            <a:r>
              <a:rPr lang="it-IT" sz="2600" dirty="0"/>
              <a:t> </a:t>
            </a:r>
            <a:r>
              <a:rPr lang="it-IT" sz="2600" dirty="0" err="1"/>
              <a:t>rotational</a:t>
            </a:r>
            <a:r>
              <a:rPr lang="it-IT" sz="2600" dirty="0"/>
              <a:t>/</a:t>
            </a:r>
            <a:r>
              <a:rPr lang="it-IT" sz="2600" dirty="0" err="1"/>
              <a:t>positional</a:t>
            </a:r>
            <a:r>
              <a:rPr lang="it-IT" sz="2600" dirty="0"/>
              <a:t> </a:t>
            </a:r>
            <a:r>
              <a:rPr lang="it-IT" sz="2600" b="1" dirty="0" err="1"/>
              <a:t>invariant</a:t>
            </a:r>
            <a:r>
              <a:rPr lang="it-IT" sz="2600" dirty="0"/>
              <a:t> </a:t>
            </a:r>
            <a:r>
              <a:rPr lang="it-IT" sz="2600" dirty="0" err="1"/>
              <a:t>feature</a:t>
            </a:r>
            <a:r>
              <a:rPr lang="it-IT" sz="2600" dirty="0"/>
              <a:t> </a:t>
            </a:r>
            <a:r>
              <a:rPr lang="it-IT" sz="2600" dirty="0" err="1"/>
              <a:t>extraction</a:t>
            </a:r>
            <a:r>
              <a:rPr lang="it-IT" sz="2600" dirty="0"/>
              <a:t>.</a:t>
            </a:r>
            <a:endParaRPr sz="2600" dirty="0"/>
          </a:p>
        </p:txBody>
      </p:sp>
      <p:sp>
        <p:nvSpPr>
          <p:cNvPr id="641" name="Google Shape;641;g6151750b5b_0_97"/>
          <p:cNvSpPr txBox="1"/>
          <p:nvPr/>
        </p:nvSpPr>
        <p:spPr>
          <a:xfrm>
            <a:off x="8983275" y="2512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2</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4160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6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solidFill>
                  <a:srgbClr val="000000"/>
                </a:solidFill>
              </a:rPr>
              <a:t>Pooling Caveat</a:t>
            </a:r>
            <a:endParaRPr>
              <a:solidFill>
                <a:srgbClr val="000000"/>
              </a:solidFill>
            </a:endParaRPr>
          </a:p>
        </p:txBody>
      </p:sp>
      <p:sp>
        <p:nvSpPr>
          <p:cNvPr id="647" name="Google Shape;647;p61"/>
          <p:cNvSpPr txBox="1">
            <a:spLocks noGrp="1"/>
          </p:cNvSpPr>
          <p:nvPr>
            <p:ph type="body" idx="1"/>
          </p:nvPr>
        </p:nvSpPr>
        <p:spPr>
          <a:xfrm>
            <a:off x="1981200" y="1524000"/>
            <a:ext cx="8229600" cy="4526100"/>
          </a:xfrm>
          <a:prstGeom prst="rect">
            <a:avLst/>
          </a:prstGeom>
          <a:noFill/>
          <a:ln>
            <a:noFill/>
          </a:ln>
        </p:spPr>
        <p:txBody>
          <a:bodyPr spcFirstLastPara="1" vert="horz" wrap="square" lIns="91425" tIns="45700" rIns="91425" bIns="45700" rtlCol="0" anchor="t" anchorCtr="0">
            <a:normAutofit/>
          </a:bodyPr>
          <a:lstStyle/>
          <a:p>
            <a:pPr marL="342900" indent="-320040">
              <a:lnSpc>
                <a:spcPct val="80000"/>
              </a:lnSpc>
              <a:spcBef>
                <a:spcPts val="0"/>
              </a:spcBef>
              <a:buClr>
                <a:schemeClr val="dk1"/>
              </a:buClr>
              <a:buSzPts val="2600"/>
            </a:pPr>
            <a:r>
              <a:rPr lang="it-IT" sz="2600" dirty="0" err="1"/>
              <a:t>It</a:t>
            </a:r>
            <a:r>
              <a:rPr lang="it-IT" sz="2600" dirty="0"/>
              <a:t> </a:t>
            </a:r>
            <a:r>
              <a:rPr lang="it-IT" sz="2600" dirty="0" err="1"/>
              <a:t>is</a:t>
            </a:r>
            <a:r>
              <a:rPr lang="it-IT" sz="2600" dirty="0"/>
              <a:t> </a:t>
            </a:r>
            <a:r>
              <a:rPr lang="it-IT" sz="2600" dirty="0" err="1"/>
              <a:t>important</a:t>
            </a:r>
            <a:r>
              <a:rPr lang="it-IT" sz="2600" dirty="0"/>
              <a:t> to be </a:t>
            </a:r>
            <a:r>
              <a:rPr lang="it-IT" sz="2600" dirty="0" err="1"/>
              <a:t>careful</a:t>
            </a:r>
            <a:r>
              <a:rPr lang="it-IT" sz="2600" dirty="0"/>
              <a:t> in the use of the </a:t>
            </a:r>
            <a:r>
              <a:rPr lang="it-IT" sz="2600" dirty="0" err="1"/>
              <a:t>pooling</a:t>
            </a:r>
            <a:r>
              <a:rPr lang="it-IT" sz="2600" dirty="0"/>
              <a:t> </a:t>
            </a:r>
            <a:r>
              <a:rPr lang="it-IT" sz="2600" dirty="0" err="1"/>
              <a:t>layer</a:t>
            </a:r>
            <a:r>
              <a:rPr lang="it-IT" sz="2600" dirty="0"/>
              <a:t> </a:t>
            </a:r>
            <a:r>
              <a:rPr lang="it-IT" sz="2600" dirty="0" err="1"/>
              <a:t>since</a:t>
            </a:r>
            <a:r>
              <a:rPr lang="it-IT" sz="2600" dirty="0"/>
              <a:t> </a:t>
            </a:r>
            <a:r>
              <a:rPr lang="it-IT" sz="2600" dirty="0" err="1"/>
              <a:t>you</a:t>
            </a:r>
            <a:r>
              <a:rPr lang="it-IT" sz="2600" dirty="0"/>
              <a:t> are </a:t>
            </a:r>
            <a:r>
              <a:rPr lang="it-IT" sz="2600" dirty="0" err="1"/>
              <a:t>actually</a:t>
            </a:r>
            <a:r>
              <a:rPr lang="it-IT" sz="2600" dirty="0"/>
              <a:t> </a:t>
            </a:r>
            <a:r>
              <a:rPr lang="it-IT" sz="2600" dirty="0" err="1"/>
              <a:t>reducing</a:t>
            </a:r>
            <a:r>
              <a:rPr lang="it-IT" sz="2600" dirty="0"/>
              <a:t> the “</a:t>
            </a:r>
            <a:r>
              <a:rPr lang="it-IT" sz="2600" dirty="0" err="1"/>
              <a:t>context</a:t>
            </a:r>
            <a:r>
              <a:rPr lang="it-IT" sz="2600" dirty="0"/>
              <a:t>” of </a:t>
            </a:r>
            <a:r>
              <a:rPr lang="it-IT" sz="2600" dirty="0" err="1"/>
              <a:t>elements</a:t>
            </a:r>
            <a:r>
              <a:rPr lang="it-IT" sz="2600" dirty="0"/>
              <a:t> </a:t>
            </a:r>
            <a:r>
              <a:rPr lang="it-IT" sz="2600" dirty="0" err="1"/>
              <a:t>within</a:t>
            </a:r>
            <a:r>
              <a:rPr lang="it-IT" sz="2600" dirty="0"/>
              <a:t> a </a:t>
            </a:r>
            <a:r>
              <a:rPr lang="it-IT" sz="2600" dirty="0" err="1"/>
              <a:t>given</a:t>
            </a:r>
            <a:r>
              <a:rPr lang="it-IT" sz="2600" dirty="0"/>
              <a:t> input (e.g., </a:t>
            </a:r>
            <a:r>
              <a:rPr lang="it-IT" sz="2600" dirty="0" err="1"/>
              <a:t>pixels</a:t>
            </a:r>
            <a:r>
              <a:rPr lang="it-IT" sz="2600" dirty="0"/>
              <a:t> </a:t>
            </a:r>
            <a:r>
              <a:rPr lang="it-IT" sz="2600" dirty="0" err="1"/>
              <a:t>surrounding</a:t>
            </a:r>
            <a:r>
              <a:rPr lang="it-IT" sz="2600" dirty="0"/>
              <a:t> a pixel; </a:t>
            </a:r>
            <a:r>
              <a:rPr lang="it-IT" sz="2600" dirty="0" err="1"/>
              <a:t>words</a:t>
            </a:r>
            <a:r>
              <a:rPr lang="it-IT" sz="2600" dirty="0"/>
              <a:t> to the </a:t>
            </a:r>
            <a:r>
              <a:rPr lang="it-IT" sz="2600" dirty="0" err="1"/>
              <a:t>left</a:t>
            </a:r>
            <a:r>
              <a:rPr lang="it-IT" sz="2600" dirty="0"/>
              <a:t> and right of a word; </a:t>
            </a:r>
            <a:r>
              <a:rPr lang="it-IT" sz="2600" dirty="0" err="1"/>
              <a:t>etc</a:t>
            </a:r>
            <a:r>
              <a:rPr lang="it-IT" sz="2600" dirty="0"/>
              <a:t>)</a:t>
            </a:r>
            <a:endParaRPr sz="2600" dirty="0"/>
          </a:p>
          <a:p>
            <a:pPr marL="342900" indent="-320040">
              <a:lnSpc>
                <a:spcPct val="80000"/>
              </a:lnSpc>
              <a:spcBef>
                <a:spcPts val="592"/>
              </a:spcBef>
              <a:buClr>
                <a:schemeClr val="dk1"/>
              </a:buClr>
              <a:buSzPts val="2600"/>
            </a:pPr>
            <a:r>
              <a:rPr lang="it-IT" sz="2600" dirty="0" err="1"/>
              <a:t>While</a:t>
            </a:r>
            <a:r>
              <a:rPr lang="it-IT" sz="2600" dirty="0"/>
              <a:t> </a:t>
            </a:r>
            <a:r>
              <a:rPr lang="it-IT" sz="2600" dirty="0" err="1"/>
              <a:t>it</a:t>
            </a:r>
            <a:r>
              <a:rPr lang="it-IT" sz="2600" dirty="0"/>
              <a:t> </a:t>
            </a:r>
            <a:r>
              <a:rPr lang="it-IT" sz="2600" dirty="0" err="1"/>
              <a:t>would</a:t>
            </a:r>
            <a:r>
              <a:rPr lang="it-IT" sz="2600" dirty="0"/>
              <a:t> help </a:t>
            </a:r>
            <a:r>
              <a:rPr lang="it-IT" sz="2600" dirty="0" err="1"/>
              <a:t>significantly</a:t>
            </a:r>
            <a:r>
              <a:rPr lang="it-IT" sz="2600" dirty="0"/>
              <a:t> reduce the </a:t>
            </a:r>
            <a:r>
              <a:rPr lang="it-IT" sz="2600" dirty="0" err="1"/>
              <a:t>complexity</a:t>
            </a:r>
            <a:r>
              <a:rPr lang="it-IT" sz="2600" dirty="0"/>
              <a:t> of the model, </a:t>
            </a:r>
            <a:r>
              <a:rPr lang="it-IT" sz="2600" dirty="0" err="1"/>
              <a:t>it</a:t>
            </a:r>
            <a:r>
              <a:rPr lang="it-IT" sz="2600" dirty="0"/>
              <a:t> </a:t>
            </a:r>
            <a:r>
              <a:rPr lang="it-IT" sz="2600" dirty="0" err="1"/>
              <a:t>might</a:t>
            </a:r>
            <a:r>
              <a:rPr lang="it-IT" sz="2600" dirty="0"/>
              <a:t> cause to </a:t>
            </a:r>
            <a:r>
              <a:rPr lang="it-IT" sz="2600" dirty="0" err="1">
                <a:solidFill>
                  <a:srgbClr val="000000"/>
                </a:solidFill>
              </a:rPr>
              <a:t>lose</a:t>
            </a:r>
            <a:r>
              <a:rPr lang="it-IT" sz="2600" dirty="0"/>
              <a:t> the location </a:t>
            </a:r>
            <a:r>
              <a:rPr lang="it-IT" sz="2600" dirty="0" err="1"/>
              <a:t>sensitivity</a:t>
            </a:r>
            <a:r>
              <a:rPr lang="it-IT" sz="2600" dirty="0"/>
              <a:t> in the model.</a:t>
            </a:r>
            <a:endParaRPr sz="2600" dirty="0"/>
          </a:p>
          <a:p>
            <a:pPr marL="342900" indent="-320040">
              <a:lnSpc>
                <a:spcPct val="80000"/>
              </a:lnSpc>
              <a:spcBef>
                <a:spcPts val="592"/>
              </a:spcBef>
              <a:buClr>
                <a:schemeClr val="dk1"/>
              </a:buClr>
              <a:buSzPts val="2600"/>
            </a:pPr>
            <a:r>
              <a:rPr lang="it-IT" sz="2600" dirty="0" err="1"/>
              <a:t>This</a:t>
            </a:r>
            <a:r>
              <a:rPr lang="it-IT" sz="2600" dirty="0"/>
              <a:t> </a:t>
            </a:r>
            <a:r>
              <a:rPr lang="it-IT" sz="2600" dirty="0" err="1"/>
              <a:t>is</a:t>
            </a:r>
            <a:r>
              <a:rPr lang="it-IT" sz="2600" dirty="0"/>
              <a:t> </a:t>
            </a:r>
            <a:r>
              <a:rPr lang="it-IT" sz="2600" dirty="0" err="1"/>
              <a:t>particularly</a:t>
            </a:r>
            <a:r>
              <a:rPr lang="it-IT" sz="2600" dirty="0"/>
              <a:t> </a:t>
            </a:r>
            <a:r>
              <a:rPr lang="it-IT" sz="2600" dirty="0" err="1"/>
              <a:t>problematic</a:t>
            </a:r>
            <a:r>
              <a:rPr lang="it-IT" sz="2600" dirty="0"/>
              <a:t> e.g., for text processing </a:t>
            </a:r>
            <a:r>
              <a:rPr lang="it-IT" sz="2600" dirty="0" err="1"/>
              <a:t>tasks</a:t>
            </a:r>
            <a:r>
              <a:rPr lang="it-IT" sz="2600" dirty="0"/>
              <a:t>, </a:t>
            </a:r>
            <a:r>
              <a:rPr lang="it-IT" sz="2600" dirty="0" err="1"/>
              <a:t>where</a:t>
            </a:r>
            <a:r>
              <a:rPr lang="it-IT" sz="2600" dirty="0"/>
              <a:t> </a:t>
            </a:r>
            <a:r>
              <a:rPr lang="it-IT" sz="2600" b="1" dirty="0" err="1"/>
              <a:t>context</a:t>
            </a:r>
            <a:r>
              <a:rPr lang="it-IT" sz="2600" dirty="0"/>
              <a:t> </a:t>
            </a:r>
            <a:r>
              <a:rPr lang="it-IT" sz="2600" dirty="0" err="1"/>
              <a:t>might</a:t>
            </a:r>
            <a:r>
              <a:rPr lang="it-IT" sz="2600" dirty="0"/>
              <a:t> be </a:t>
            </a:r>
            <a:r>
              <a:rPr lang="it-IT" sz="2600" dirty="0" err="1"/>
              <a:t>very</a:t>
            </a:r>
            <a:r>
              <a:rPr lang="it-IT" sz="2600" dirty="0"/>
              <a:t> </a:t>
            </a:r>
            <a:r>
              <a:rPr lang="it-IT" sz="2600" dirty="0" err="1"/>
              <a:t>important</a:t>
            </a:r>
            <a:r>
              <a:rPr lang="it-IT" sz="2600" dirty="0"/>
              <a:t>, </a:t>
            </a:r>
            <a:r>
              <a:rPr lang="it-IT" sz="2600" dirty="0" err="1"/>
              <a:t>but</a:t>
            </a:r>
            <a:r>
              <a:rPr lang="it-IT" sz="2600" dirty="0"/>
              <a:t> </a:t>
            </a:r>
            <a:r>
              <a:rPr lang="it-IT" sz="2600" dirty="0" err="1"/>
              <a:t>also</a:t>
            </a:r>
            <a:r>
              <a:rPr lang="it-IT" sz="2600" dirty="0"/>
              <a:t> in images (</a:t>
            </a:r>
            <a:r>
              <a:rPr lang="it-IT" sz="2600" dirty="0" err="1"/>
              <a:t>see</a:t>
            </a:r>
            <a:r>
              <a:rPr lang="it-IT" sz="2600" dirty="0"/>
              <a:t> </a:t>
            </a:r>
            <a:r>
              <a:rPr lang="it-IT" sz="2600" dirty="0" err="1"/>
              <a:t>next</a:t>
            </a:r>
            <a:r>
              <a:rPr lang="it-IT" sz="2600" dirty="0"/>
              <a:t> </a:t>
            </a:r>
            <a:r>
              <a:rPr lang="it-IT" sz="2600" dirty="0" err="1"/>
              <a:t>example</a:t>
            </a:r>
            <a:r>
              <a:rPr lang="it-IT" sz="2600" dirty="0"/>
              <a:t>)</a:t>
            </a:r>
            <a:endParaRPr sz="2600" dirty="0"/>
          </a:p>
        </p:txBody>
      </p:sp>
    </p:spTree>
    <p:extLst>
      <p:ext uri="{BB962C8B-B14F-4D97-AF65-F5344CB8AC3E}">
        <p14:creationId xmlns:p14="http://schemas.microsoft.com/office/powerpoint/2010/main" val="67457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4400"/>
            </a:pPr>
            <a:r>
              <a:rPr lang="it-IT"/>
              <a:t>Pooling Drawbacks</a:t>
            </a:r>
            <a:endParaRPr/>
          </a:p>
          <a:p>
            <a:pPr algn="ctr">
              <a:lnSpc>
                <a:spcPct val="100000"/>
              </a:lnSpc>
              <a:spcBef>
                <a:spcPts val="0"/>
              </a:spcBef>
              <a:buClr>
                <a:schemeClr val="dk1"/>
              </a:buClr>
              <a:buSzPts val="4400"/>
            </a:pPr>
            <a:r>
              <a:rPr lang="it-IT" sz="3200"/>
              <a:t>example</a:t>
            </a:r>
            <a:endParaRPr sz="3200"/>
          </a:p>
        </p:txBody>
      </p:sp>
      <p:pic>
        <p:nvPicPr>
          <p:cNvPr id="653" name="Google Shape;653;p62"/>
          <p:cNvPicPr preferRelativeResize="0"/>
          <p:nvPr/>
        </p:nvPicPr>
        <p:blipFill rotWithShape="1">
          <a:blip r:embed="rId3">
            <a:alphaModFix/>
          </a:blip>
          <a:srcRect/>
          <a:stretch/>
        </p:blipFill>
        <p:spPr>
          <a:xfrm>
            <a:off x="2891692" y="1761392"/>
            <a:ext cx="6623538" cy="4305300"/>
          </a:xfrm>
          <a:prstGeom prst="rect">
            <a:avLst/>
          </a:prstGeom>
          <a:noFill/>
          <a:ln>
            <a:noFill/>
          </a:ln>
        </p:spPr>
      </p:pic>
    </p:spTree>
    <p:extLst>
      <p:ext uri="{BB962C8B-B14F-4D97-AF65-F5344CB8AC3E}">
        <p14:creationId xmlns:p14="http://schemas.microsoft.com/office/powerpoint/2010/main" val="3793012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6151750b5b_0_104"/>
          <p:cNvSpPr/>
          <p:nvPr/>
        </p:nvSpPr>
        <p:spPr>
          <a:xfrm>
            <a:off x="1841483" y="177433"/>
            <a:ext cx="109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659" name="Google Shape;659;g6151750b5b_0_104"/>
          <p:cNvSpPr/>
          <p:nvPr/>
        </p:nvSpPr>
        <p:spPr>
          <a:xfrm>
            <a:off x="2934002" y="991053"/>
            <a:ext cx="1364700" cy="18849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660" name="Google Shape;660;g6151750b5b_0_104"/>
          <p:cNvSpPr/>
          <p:nvPr/>
        </p:nvSpPr>
        <p:spPr>
          <a:xfrm>
            <a:off x="4298717" y="1794556"/>
            <a:ext cx="12885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661" name="Google Shape;661;g6151750b5b_0_104"/>
          <p:cNvSpPr/>
          <p:nvPr/>
        </p:nvSpPr>
        <p:spPr>
          <a:xfrm>
            <a:off x="5587326" y="2418686"/>
            <a:ext cx="12327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662" name="Google Shape;662;g6151750b5b_0_104"/>
          <p:cNvSpPr/>
          <p:nvPr/>
        </p:nvSpPr>
        <p:spPr>
          <a:xfrm>
            <a:off x="6819911" y="2884834"/>
            <a:ext cx="121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663" name="Google Shape;663;g6151750b5b_0_104"/>
          <p:cNvSpPr/>
          <p:nvPr/>
        </p:nvSpPr>
        <p:spPr>
          <a:xfrm>
            <a:off x="8032418" y="3670826"/>
            <a:ext cx="13683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664" name="Google Shape;664;g6151750b5b_0_104"/>
          <p:cNvSpPr/>
          <p:nvPr/>
        </p:nvSpPr>
        <p:spPr>
          <a:xfrm>
            <a:off x="9400866" y="4491842"/>
            <a:ext cx="1180800" cy="1885500"/>
          </a:xfrm>
          <a:prstGeom prst="rightArrowCallout">
            <a:avLst>
              <a:gd name="adj1" fmla="val 25000"/>
              <a:gd name="adj2" fmla="val 25000"/>
              <a:gd name="adj3" fmla="val 25000"/>
              <a:gd name="adj4" fmla="val 64977"/>
            </a:avLst>
          </a:prstGeom>
          <a:solidFill>
            <a:srgbClr val="E46C0A"/>
          </a:solidFill>
          <a:ln w="9525" cap="flat" cmpd="sng">
            <a:solidFill>
              <a:srgbClr val="E46C0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Proxima Nova"/>
              <a:ea typeface="Proxima Nova"/>
              <a:cs typeface="Proxima Nova"/>
              <a:sym typeface="Proxima Nova"/>
            </a:endParaRPr>
          </a:p>
        </p:txBody>
      </p:sp>
      <p:sp>
        <p:nvSpPr>
          <p:cNvPr id="665" name="Google Shape;665;g6151750b5b_0_104"/>
          <p:cNvSpPr txBox="1"/>
          <p:nvPr/>
        </p:nvSpPr>
        <p:spPr>
          <a:xfrm rot="5400000">
            <a:off x="8708350" y="52273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000000"/>
                </a:solidFill>
                <a:latin typeface="Calibri"/>
                <a:ea typeface="Calibri"/>
                <a:cs typeface="Calibri"/>
                <a:sym typeface="Calibri"/>
              </a:rPr>
              <a:t>Softmax</a:t>
            </a:r>
            <a:endParaRPr>
              <a:solidFill>
                <a:srgbClr val="000000"/>
              </a:solidFill>
              <a:latin typeface="Proxima Nova"/>
              <a:ea typeface="Proxima Nova"/>
              <a:cs typeface="Proxima Nova"/>
              <a:sym typeface="Proxima Nova"/>
            </a:endParaRPr>
          </a:p>
        </p:txBody>
      </p:sp>
      <p:sp>
        <p:nvSpPr>
          <p:cNvPr id="666" name="Google Shape;666;g6151750b5b_0_104"/>
          <p:cNvSpPr txBox="1"/>
          <p:nvPr/>
        </p:nvSpPr>
        <p:spPr>
          <a:xfrm rot="5400000">
            <a:off x="1362600" y="907725"/>
            <a:ext cx="1614600" cy="4617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it-IT" sz="2000">
                <a:solidFill>
                  <a:srgbClr val="FFFFFF"/>
                </a:solidFill>
                <a:latin typeface="Proxima Nova"/>
                <a:ea typeface="Proxima Nova"/>
                <a:cs typeface="Proxima Nova"/>
                <a:sym typeface="Proxima Nova"/>
              </a:rPr>
              <a:t>Convolution</a:t>
            </a:r>
            <a:endParaRPr sz="2000">
              <a:solidFill>
                <a:srgbClr val="FFFFFF"/>
              </a:solidFill>
              <a:latin typeface="Arial"/>
              <a:ea typeface="Arial"/>
              <a:cs typeface="Arial"/>
              <a:sym typeface="Arial"/>
            </a:endParaRPr>
          </a:p>
        </p:txBody>
      </p:sp>
      <p:sp>
        <p:nvSpPr>
          <p:cNvPr id="667" name="Google Shape;667;g6151750b5b_0_104"/>
          <p:cNvSpPr txBox="1"/>
          <p:nvPr/>
        </p:nvSpPr>
        <p:spPr>
          <a:xfrm rot="5400000">
            <a:off x="2401625" y="1674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Volumes of convoluvolutors</a:t>
            </a:r>
            <a:endParaRPr sz="2000">
              <a:solidFill>
                <a:srgbClr val="FFFFFF"/>
              </a:solidFill>
              <a:latin typeface="Proxima Nova"/>
              <a:ea typeface="Proxima Nova"/>
              <a:cs typeface="Proxima Nova"/>
              <a:sym typeface="Proxima Nova"/>
            </a:endParaRPr>
          </a:p>
        </p:txBody>
      </p:sp>
      <p:sp>
        <p:nvSpPr>
          <p:cNvPr id="668" name="Google Shape;668;g6151750b5b_0_104"/>
          <p:cNvSpPr txBox="1"/>
          <p:nvPr/>
        </p:nvSpPr>
        <p:spPr>
          <a:xfrm rot="5400000">
            <a:off x="3697025" y="2512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Calibri"/>
                <a:ea typeface="Calibri"/>
                <a:cs typeface="Calibri"/>
                <a:sym typeface="Calibri"/>
              </a:rPr>
              <a:t>Strides</a:t>
            </a:r>
            <a:endParaRPr sz="2000">
              <a:solidFill>
                <a:srgbClr val="FFFFFF"/>
              </a:solidFill>
              <a:latin typeface="Proxima Nova"/>
              <a:ea typeface="Proxima Nova"/>
              <a:cs typeface="Proxima Nova"/>
              <a:sym typeface="Proxima Nova"/>
            </a:endParaRPr>
          </a:p>
        </p:txBody>
      </p:sp>
      <p:sp>
        <p:nvSpPr>
          <p:cNvPr id="669" name="Google Shape;669;g6151750b5b_0_104"/>
          <p:cNvSpPr txBox="1"/>
          <p:nvPr/>
        </p:nvSpPr>
        <p:spPr>
          <a:xfrm rot="5400000">
            <a:off x="4920963" y="31219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Padding</a:t>
            </a:r>
            <a:endParaRPr sz="1400">
              <a:solidFill>
                <a:srgbClr val="FFFFFF"/>
              </a:solidFill>
              <a:latin typeface="Proxima Nova"/>
              <a:ea typeface="Proxima Nova"/>
              <a:cs typeface="Proxima Nova"/>
              <a:sym typeface="Proxima Nova"/>
            </a:endParaRPr>
          </a:p>
          <a:p>
            <a:pPr algn="ctr">
              <a:buClr>
                <a:srgbClr val="000000"/>
              </a:buClr>
              <a:buSzPts val="1800"/>
            </a:pPr>
            <a:endParaRPr>
              <a:solidFill>
                <a:srgbClr val="FFFFFF"/>
              </a:solidFill>
              <a:latin typeface="Proxima Nova"/>
              <a:ea typeface="Proxima Nova"/>
              <a:cs typeface="Proxima Nova"/>
              <a:sym typeface="Proxima Nova"/>
            </a:endParaRPr>
          </a:p>
        </p:txBody>
      </p:sp>
      <p:sp>
        <p:nvSpPr>
          <p:cNvPr id="670" name="Google Shape;670;g6151750b5b_0_104"/>
          <p:cNvSpPr txBox="1"/>
          <p:nvPr/>
        </p:nvSpPr>
        <p:spPr>
          <a:xfrm rot="5400000">
            <a:off x="6287825" y="3655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Activation</a:t>
            </a:r>
            <a:endParaRPr>
              <a:solidFill>
                <a:srgbClr val="FFFFFF"/>
              </a:solidFill>
              <a:latin typeface="Proxima Nova"/>
              <a:ea typeface="Proxima Nova"/>
              <a:cs typeface="Proxima Nova"/>
              <a:sym typeface="Proxima Nova"/>
            </a:endParaRPr>
          </a:p>
          <a:p>
            <a:pPr algn="ctr">
              <a:buClr>
                <a:srgbClr val="000000"/>
              </a:buClr>
              <a:buSzPts val="1800"/>
            </a:pPr>
            <a:r>
              <a:rPr lang="it-IT">
                <a:solidFill>
                  <a:srgbClr val="FFFFFF"/>
                </a:solidFill>
                <a:latin typeface="Proxima Nova"/>
                <a:ea typeface="Proxima Nova"/>
                <a:cs typeface="Proxima Nova"/>
                <a:sym typeface="Proxima Nova"/>
              </a:rPr>
              <a:t> function</a:t>
            </a:r>
            <a:endParaRPr>
              <a:solidFill>
                <a:srgbClr val="FFFFFF"/>
              </a:solidFill>
              <a:latin typeface="Proxima Nova"/>
              <a:ea typeface="Proxima Nova"/>
              <a:cs typeface="Proxima Nova"/>
              <a:sym typeface="Proxima Nova"/>
            </a:endParaRPr>
          </a:p>
        </p:txBody>
      </p:sp>
      <p:sp>
        <p:nvSpPr>
          <p:cNvPr id="671" name="Google Shape;671;g6151750b5b_0_104"/>
          <p:cNvSpPr txBox="1"/>
          <p:nvPr/>
        </p:nvSpPr>
        <p:spPr>
          <a:xfrm rot="5400000">
            <a:off x="7430825" y="4341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Calibri"/>
                <a:ea typeface="Calibri"/>
                <a:cs typeface="Calibri"/>
                <a:sym typeface="Calibri"/>
              </a:rPr>
              <a:t>Pooling</a:t>
            </a:r>
            <a:endParaRPr sz="1400">
              <a:solidFill>
                <a:srgbClr val="FFFFFF"/>
              </a:solidFill>
              <a:latin typeface="Arial"/>
              <a:ea typeface="Arial"/>
              <a:cs typeface="Arial"/>
              <a:sym typeface="Arial"/>
            </a:endParaRPr>
          </a:p>
          <a:p>
            <a:pPr algn="ctr">
              <a:buClr>
                <a:srgbClr val="000000"/>
              </a:buClr>
              <a:buSzPts val="1800"/>
            </a:pPr>
            <a:endParaRPr>
              <a:solidFill>
                <a:srgbClr val="FFFFFF"/>
              </a:solidFill>
              <a:latin typeface="Proxima Nova"/>
              <a:ea typeface="Proxima Nova"/>
              <a:cs typeface="Proxima Nova"/>
              <a:sym typeface="Proxima Nova"/>
            </a:endParaRPr>
          </a:p>
        </p:txBody>
      </p:sp>
    </p:spTree>
    <p:extLst>
      <p:ext uri="{BB962C8B-B14F-4D97-AF65-F5344CB8AC3E}">
        <p14:creationId xmlns:p14="http://schemas.microsoft.com/office/powerpoint/2010/main" val="1108302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Softmax Function</a:t>
            </a:r>
            <a:endParaRPr/>
          </a:p>
        </p:txBody>
      </p:sp>
      <p:sp>
        <p:nvSpPr>
          <p:cNvPr id="677" name="Google Shape;677;p64"/>
          <p:cNvSpPr txBox="1">
            <a:spLocks noGrp="1"/>
          </p:cNvSpPr>
          <p:nvPr>
            <p:ph type="body" idx="1"/>
          </p:nvPr>
        </p:nvSpPr>
        <p:spPr>
          <a:xfrm>
            <a:off x="1981200" y="1331150"/>
            <a:ext cx="8358000" cy="4526100"/>
          </a:xfrm>
          <a:prstGeom prst="rect">
            <a:avLst/>
          </a:prstGeom>
          <a:noFill/>
          <a:ln>
            <a:noFill/>
          </a:ln>
        </p:spPr>
        <p:txBody>
          <a:bodyPr spcFirstLastPara="1" vert="horz" wrap="square" lIns="91425" tIns="45700" rIns="91425" bIns="45700" rtlCol="0" anchor="t" anchorCtr="0">
            <a:normAutofit fontScale="92500" lnSpcReduction="10000"/>
          </a:bodyPr>
          <a:lstStyle/>
          <a:p>
            <a:pPr marL="342900" indent="-342900">
              <a:spcBef>
                <a:spcPts val="0"/>
              </a:spcBef>
              <a:buClr>
                <a:schemeClr val="dk1"/>
              </a:buClr>
              <a:buSzPts val="2400"/>
            </a:pPr>
            <a:r>
              <a:rPr lang="it-IT" sz="2400" dirty="0" err="1"/>
              <a:t>As</a:t>
            </a:r>
            <a:r>
              <a:rPr lang="it-IT" sz="2400" dirty="0"/>
              <a:t> </a:t>
            </a:r>
            <a:r>
              <a:rPr lang="it-IT" sz="2400" dirty="0" err="1"/>
              <a:t>anticipated</a:t>
            </a:r>
            <a:r>
              <a:rPr lang="it-IT" sz="2400" dirty="0"/>
              <a:t>, the </a:t>
            </a:r>
            <a:r>
              <a:rPr lang="it-IT" sz="2400" dirty="0" err="1"/>
              <a:t>final</a:t>
            </a:r>
            <a:r>
              <a:rPr lang="it-IT" sz="2400" dirty="0"/>
              <a:t> </a:t>
            </a:r>
            <a:r>
              <a:rPr lang="it-IT" sz="2400" dirty="0" err="1"/>
              <a:t>level</a:t>
            </a:r>
            <a:r>
              <a:rPr lang="it-IT" sz="2400" dirty="0"/>
              <a:t> of a CNN </a:t>
            </a:r>
            <a:r>
              <a:rPr lang="it-IT" sz="2400" dirty="0" err="1"/>
              <a:t>is</a:t>
            </a:r>
            <a:r>
              <a:rPr lang="it-IT" sz="2400" dirty="0"/>
              <a:t> a </a:t>
            </a:r>
            <a:r>
              <a:rPr lang="it-IT" sz="2400" b="1" dirty="0" err="1">
                <a:solidFill>
                  <a:srgbClr val="000000"/>
                </a:solidFill>
              </a:rPr>
              <a:t>fully</a:t>
            </a:r>
            <a:r>
              <a:rPr lang="it-IT" sz="2400" b="1" dirty="0">
                <a:solidFill>
                  <a:srgbClr val="000000"/>
                </a:solidFill>
              </a:rPr>
              <a:t> </a:t>
            </a:r>
            <a:r>
              <a:rPr lang="it-IT" sz="2400" b="1" dirty="0" err="1">
                <a:solidFill>
                  <a:srgbClr val="000000"/>
                </a:solidFill>
              </a:rPr>
              <a:t>connected</a:t>
            </a:r>
            <a:r>
              <a:rPr lang="it-IT" sz="2400" dirty="0">
                <a:solidFill>
                  <a:srgbClr val="FF0000"/>
                </a:solidFill>
              </a:rPr>
              <a:t> </a:t>
            </a:r>
            <a:r>
              <a:rPr lang="it-IT" sz="2400" dirty="0"/>
              <a:t>network</a:t>
            </a:r>
            <a:endParaRPr dirty="0"/>
          </a:p>
          <a:p>
            <a:pPr marL="342900" indent="-342900">
              <a:spcBef>
                <a:spcPts val="480"/>
              </a:spcBef>
              <a:buClr>
                <a:schemeClr val="dk1"/>
              </a:buClr>
              <a:buSzPts val="2400"/>
            </a:pPr>
            <a:r>
              <a:rPr lang="it-IT" sz="2400" dirty="0" err="1"/>
              <a:t>It</a:t>
            </a:r>
            <a:r>
              <a:rPr lang="it-IT" sz="2400" dirty="0"/>
              <a:t> </a:t>
            </a:r>
            <a:r>
              <a:rPr lang="it-IT" sz="2400" dirty="0" err="1"/>
              <a:t>consists</a:t>
            </a:r>
            <a:r>
              <a:rPr lang="it-IT" sz="2400" dirty="0"/>
              <a:t> of 𝑠 </a:t>
            </a:r>
            <a:r>
              <a:rPr lang="it-IT" sz="2400" dirty="0" err="1"/>
              <a:t>neurons</a:t>
            </a:r>
            <a:r>
              <a:rPr lang="it-IT" sz="2400" dirty="0"/>
              <a:t> (</a:t>
            </a:r>
            <a:r>
              <a:rPr lang="it-IT" sz="2400" dirty="0" err="1"/>
              <a:t>one</a:t>
            </a:r>
            <a:r>
              <a:rPr lang="it-IT" sz="2400" dirty="0"/>
              <a:t> for </a:t>
            </a:r>
            <a:r>
              <a:rPr lang="it-IT" sz="2400" dirty="0" err="1"/>
              <a:t>each</a:t>
            </a:r>
            <a:r>
              <a:rPr lang="it-IT" sz="2400" dirty="0"/>
              <a:t> </a:t>
            </a:r>
            <a:r>
              <a:rPr lang="it-IT" sz="2400" dirty="0" err="1"/>
              <a:t>class</a:t>
            </a:r>
            <a:r>
              <a:rPr lang="it-IT" sz="2400" dirty="0"/>
              <a:t>) </a:t>
            </a:r>
            <a:r>
              <a:rPr lang="it-IT" sz="2400" dirty="0" err="1"/>
              <a:t>fully-connected</a:t>
            </a:r>
            <a:r>
              <a:rPr lang="it-IT" sz="2400" dirty="0"/>
              <a:t> to </a:t>
            </a:r>
            <a:r>
              <a:rPr lang="it-IT" sz="2400" dirty="0" err="1"/>
              <a:t>neurons</a:t>
            </a:r>
            <a:r>
              <a:rPr lang="it-IT" sz="2400" dirty="0"/>
              <a:t> of the </a:t>
            </a:r>
            <a:r>
              <a:rPr lang="it-IT" sz="2400" dirty="0" err="1"/>
              <a:t>previous</a:t>
            </a:r>
            <a:r>
              <a:rPr lang="it-IT" sz="2400" dirty="0"/>
              <a:t> </a:t>
            </a:r>
            <a:r>
              <a:rPr lang="it-IT" sz="2400" dirty="0" err="1"/>
              <a:t>level</a:t>
            </a:r>
            <a:r>
              <a:rPr lang="it-IT" sz="2400" dirty="0"/>
              <a:t>. The </a:t>
            </a:r>
            <a:r>
              <a:rPr lang="it-IT" sz="2400" dirty="0" err="1"/>
              <a:t>activation</a:t>
            </a:r>
            <a:r>
              <a:rPr lang="it-IT" sz="2400" dirty="0"/>
              <a:t> </a:t>
            </a:r>
            <a:r>
              <a:rPr lang="it-IT" sz="2400" dirty="0" err="1"/>
              <a:t>level</a:t>
            </a:r>
            <a:r>
              <a:rPr lang="it-IT" sz="2400" dirty="0"/>
              <a:t> 𝑛𝑒𝑡</a:t>
            </a:r>
            <a:r>
              <a:rPr lang="it-IT" sz="2400" baseline="-25000" dirty="0"/>
              <a:t>𝑘</a:t>
            </a:r>
            <a:r>
              <a:rPr lang="it-IT" sz="2400" dirty="0"/>
              <a:t> of </a:t>
            </a:r>
            <a:r>
              <a:rPr lang="it-IT" sz="2400" dirty="0" err="1"/>
              <a:t>individual</a:t>
            </a:r>
            <a:r>
              <a:rPr lang="it-IT" sz="2400" dirty="0"/>
              <a:t> </a:t>
            </a:r>
            <a:r>
              <a:rPr lang="it-IT" sz="2400" dirty="0" err="1"/>
              <a:t>neurons</a:t>
            </a:r>
            <a:r>
              <a:rPr lang="it-IT" sz="2400" dirty="0"/>
              <a:t> </a:t>
            </a:r>
            <a:r>
              <a:rPr lang="it-IT" sz="2400" dirty="0" err="1"/>
              <a:t>is</a:t>
            </a:r>
            <a:r>
              <a:rPr lang="it-IT" sz="2400" dirty="0"/>
              <a:t> </a:t>
            </a:r>
            <a:r>
              <a:rPr lang="it-IT" sz="2400" dirty="0" err="1"/>
              <a:t>calculated</a:t>
            </a:r>
            <a:r>
              <a:rPr lang="it-IT" sz="2400" dirty="0"/>
              <a:t> in the </a:t>
            </a:r>
            <a:r>
              <a:rPr lang="it-IT" sz="2400" dirty="0" err="1"/>
              <a:t>usual</a:t>
            </a:r>
            <a:r>
              <a:rPr lang="it-IT" sz="2400" dirty="0"/>
              <a:t> way, </a:t>
            </a:r>
            <a:r>
              <a:rPr lang="it-IT" sz="2400" dirty="0" err="1"/>
              <a:t>but</a:t>
            </a:r>
            <a:r>
              <a:rPr lang="it-IT" sz="2400" dirty="0"/>
              <a:t> the </a:t>
            </a:r>
            <a:r>
              <a:rPr lang="it-IT" sz="2400" dirty="0" err="1"/>
              <a:t>activation</a:t>
            </a:r>
            <a:r>
              <a:rPr lang="it-IT" sz="2400" dirty="0"/>
              <a:t> </a:t>
            </a:r>
            <a:r>
              <a:rPr lang="it-IT" sz="2400" dirty="0" err="1"/>
              <a:t>function</a:t>
            </a:r>
            <a:r>
              <a:rPr lang="it-IT" sz="2400" dirty="0"/>
              <a:t> for the 𝑘 -</a:t>
            </a:r>
            <a:r>
              <a:rPr lang="it-IT" sz="2400" dirty="0" err="1"/>
              <a:t>th</a:t>
            </a:r>
            <a:r>
              <a:rPr lang="it-IT" sz="2400" dirty="0"/>
              <a:t> </a:t>
            </a:r>
            <a:r>
              <a:rPr lang="it-IT" sz="2400" dirty="0" err="1"/>
              <a:t>neuron</a:t>
            </a:r>
            <a:r>
              <a:rPr lang="it-IT" sz="2400" dirty="0"/>
              <a:t> </a:t>
            </a:r>
            <a:r>
              <a:rPr lang="it-IT" sz="2400" dirty="0" err="1"/>
              <a:t>is</a:t>
            </a:r>
            <a:r>
              <a:rPr lang="it-IT" sz="2400" dirty="0"/>
              <a:t> (</a:t>
            </a:r>
            <a:r>
              <a:rPr lang="it-IT" sz="2400" dirty="0" err="1"/>
              <a:t>instead</a:t>
            </a:r>
            <a:r>
              <a:rPr lang="it-IT" sz="2400" dirty="0"/>
              <a:t> of </a:t>
            </a:r>
            <a:r>
              <a:rPr lang="it-IT" sz="2400" dirty="0" err="1"/>
              <a:t>Sigmoid</a:t>
            </a:r>
            <a:r>
              <a:rPr lang="it-IT" sz="2400" dirty="0"/>
              <a:t> or </a:t>
            </a:r>
            <a:r>
              <a:rPr lang="it-IT" sz="2400" dirty="0" err="1"/>
              <a:t>ReLU</a:t>
            </a:r>
            <a:r>
              <a:rPr lang="it-IT" sz="2400" dirty="0"/>
              <a:t>):</a:t>
            </a:r>
            <a:endParaRPr dirty="0"/>
          </a:p>
          <a:p>
            <a:pPr marL="342900" indent="-190500">
              <a:spcBef>
                <a:spcPts val="480"/>
              </a:spcBef>
              <a:buClr>
                <a:schemeClr val="dk1"/>
              </a:buClr>
              <a:buSzPts val="2400"/>
              <a:buNone/>
            </a:pPr>
            <a:endParaRPr sz="2400" dirty="0"/>
          </a:p>
          <a:p>
            <a:pPr marL="342900" indent="-190500">
              <a:spcBef>
                <a:spcPts val="480"/>
              </a:spcBef>
              <a:buClr>
                <a:schemeClr val="dk1"/>
              </a:buClr>
              <a:buSzPts val="2400"/>
              <a:buNone/>
            </a:pPr>
            <a:endParaRPr sz="2400" dirty="0"/>
          </a:p>
          <a:p>
            <a:pPr marL="0" indent="0">
              <a:spcBef>
                <a:spcPts val="480"/>
              </a:spcBef>
              <a:buClr>
                <a:schemeClr val="dk1"/>
              </a:buClr>
              <a:buSzPts val="2400"/>
              <a:buNone/>
            </a:pPr>
            <a:endParaRPr sz="2400" dirty="0"/>
          </a:p>
          <a:p>
            <a:pPr marL="400050" lvl="1" indent="0">
              <a:spcBef>
                <a:spcPts val="480"/>
              </a:spcBef>
              <a:buClr>
                <a:schemeClr val="dk1"/>
              </a:buClr>
              <a:buSzPts val="2400"/>
              <a:buNone/>
            </a:pPr>
            <a:endParaRPr lang="it-IT" dirty="0"/>
          </a:p>
          <a:p>
            <a:pPr marL="400050" lvl="1" indent="0">
              <a:spcBef>
                <a:spcPts val="480"/>
              </a:spcBef>
              <a:buClr>
                <a:schemeClr val="dk1"/>
              </a:buClr>
              <a:buSzPts val="2400"/>
              <a:buNone/>
            </a:pPr>
            <a:endParaRPr lang="it-IT" dirty="0"/>
          </a:p>
          <a:p>
            <a:pPr marL="400050" lvl="1" indent="0">
              <a:spcBef>
                <a:spcPts val="480"/>
              </a:spcBef>
              <a:buClr>
                <a:schemeClr val="dk1"/>
              </a:buClr>
              <a:buSzPts val="2400"/>
              <a:buNone/>
            </a:pPr>
            <a:r>
              <a:rPr lang="it-IT" dirty="0" err="1"/>
              <a:t>where</a:t>
            </a:r>
            <a:r>
              <a:rPr lang="it-IT" dirty="0"/>
              <a:t> the </a:t>
            </a:r>
            <a:r>
              <a:rPr lang="it-IT" i="1" dirty="0" err="1"/>
              <a:t>y</a:t>
            </a:r>
            <a:r>
              <a:rPr lang="it-IT" i="1" baseline="-25000" dirty="0" err="1"/>
              <a:t>k</a:t>
            </a:r>
            <a:r>
              <a:rPr lang="it-IT" dirty="0"/>
              <a:t> can be </a:t>
            </a:r>
            <a:r>
              <a:rPr lang="it-IT" dirty="0" err="1"/>
              <a:t>interpreted</a:t>
            </a:r>
            <a:r>
              <a:rPr lang="it-IT" dirty="0"/>
              <a:t> </a:t>
            </a:r>
            <a:r>
              <a:rPr lang="it-IT" b="1" dirty="0" err="1"/>
              <a:t>as</a:t>
            </a:r>
            <a:r>
              <a:rPr lang="it-IT" b="1" dirty="0"/>
              <a:t> </a:t>
            </a:r>
            <a:r>
              <a:rPr lang="it-IT" b="1" dirty="0" err="1"/>
              <a:t>probabilities</a:t>
            </a:r>
            <a:r>
              <a:rPr lang="it-IT" b="1" dirty="0"/>
              <a:t> </a:t>
            </a:r>
            <a:r>
              <a:rPr lang="it-IT" dirty="0" err="1"/>
              <a:t>since</a:t>
            </a:r>
            <a:r>
              <a:rPr lang="it-IT" dirty="0"/>
              <a:t> </a:t>
            </a:r>
            <a:r>
              <a:rPr lang="it-IT" dirty="0" err="1"/>
              <a:t>they</a:t>
            </a:r>
            <a:r>
              <a:rPr lang="it-IT" dirty="0"/>
              <a:t> are in the [0,1] </a:t>
            </a:r>
            <a:r>
              <a:rPr lang="it-IT" dirty="0" err="1"/>
              <a:t>range</a:t>
            </a:r>
            <a:r>
              <a:rPr lang="it-IT" dirty="0"/>
              <a:t> </a:t>
            </a:r>
            <a:endParaRPr dirty="0"/>
          </a:p>
        </p:txBody>
      </p:sp>
      <mc:AlternateContent xmlns:mc="http://schemas.openxmlformats.org/markup-compatibility/2006">
        <mc:Choice xmlns:a14="http://schemas.microsoft.com/office/drawing/2010/main" Requires="a14">
          <p:sp>
            <p:nvSpPr>
              <p:cNvPr id="2" name="CasellaDiTesto 1">
                <a:extLst>
                  <a:ext uri="{FF2B5EF4-FFF2-40B4-BE49-F238E27FC236}">
                    <a16:creationId xmlns:a16="http://schemas.microsoft.com/office/drawing/2014/main" id="{D152FA9B-CDA6-064A-B7C7-F73E89084CCB}"/>
                  </a:ext>
                </a:extLst>
              </p:cNvPr>
              <p:cNvSpPr txBox="1"/>
              <p:nvPr/>
            </p:nvSpPr>
            <p:spPr>
              <a:xfrm>
                <a:off x="4374778" y="3217684"/>
                <a:ext cx="3915783" cy="1371145"/>
              </a:xfrm>
              <a:prstGeom prst="rect">
                <a:avLst/>
              </a:prstGeom>
              <a:noFill/>
            </p:spPr>
            <p:txBody>
              <a:bodyPr wrap="square" rtlCol="0">
                <a:spAutoFit/>
              </a:bodyPr>
              <a:lstStyle/>
              <a:p>
                <a14:m>
                  <m:oMath xmlns:m="http://schemas.openxmlformats.org/officeDocument/2006/math">
                    <m:sSub>
                      <m:sSubPr>
                        <m:ctrlPr>
                          <a:rPr lang="it-IT" sz="3600" i="1">
                            <a:latin typeface="Cambria Math" panose="02040503050406030204" pitchFamily="18" charset="0"/>
                          </a:rPr>
                        </m:ctrlPr>
                      </m:sSubPr>
                      <m:e>
                        <m:r>
                          <a:rPr lang="it-IT" sz="3600" i="1">
                            <a:latin typeface="Cambria Math" panose="02040503050406030204" pitchFamily="18" charset="0"/>
                          </a:rPr>
                          <m:t>𝑦</m:t>
                        </m:r>
                      </m:e>
                      <m:sub>
                        <m:r>
                          <a:rPr lang="it-IT" sz="3600" i="1">
                            <a:latin typeface="Cambria Math" panose="02040503050406030204" pitchFamily="18" charset="0"/>
                          </a:rPr>
                          <m:t>𝑘</m:t>
                        </m:r>
                      </m:sub>
                    </m:sSub>
                  </m:oMath>
                </a14:m>
                <a:r>
                  <a:rPr lang="it-IT" sz="3600" dirty="0"/>
                  <a:t>=</a:t>
                </a:r>
                <a:r>
                  <a:rPr lang="it-IT" sz="3600" dirty="0" err="1"/>
                  <a:t>f</a:t>
                </a:r>
                <a:r>
                  <a:rPr lang="it-IT" sz="3600" dirty="0"/>
                  <a:t>(</a:t>
                </a:r>
                <a14:m>
                  <m:oMath xmlns:m="http://schemas.openxmlformats.org/officeDocument/2006/math">
                    <m:sSub>
                      <m:sSubPr>
                        <m:ctrlPr>
                          <a:rPr lang="it-IT" sz="3600" i="1">
                            <a:latin typeface="Cambria Math" panose="02040503050406030204" pitchFamily="18" charset="0"/>
                          </a:rPr>
                        </m:ctrlPr>
                      </m:sSubPr>
                      <m:e>
                        <m:r>
                          <a:rPr lang="it-IT" sz="3600" i="1">
                            <a:latin typeface="Cambria Math" panose="02040503050406030204" pitchFamily="18" charset="0"/>
                          </a:rPr>
                          <m:t>𝑛𝑒𝑡</m:t>
                        </m:r>
                      </m:e>
                      <m:sub>
                        <m:r>
                          <a:rPr lang="it-IT" sz="3600" i="1">
                            <a:latin typeface="Cambria Math" panose="02040503050406030204" pitchFamily="18" charset="0"/>
                          </a:rPr>
                          <m:t>𝑘</m:t>
                        </m:r>
                      </m:sub>
                    </m:sSub>
                  </m:oMath>
                </a14:m>
                <a:r>
                  <a:rPr lang="it-IT" sz="3600" dirty="0"/>
                  <a:t>)=</a:t>
                </a:r>
                <a14:m>
                  <m:oMath xmlns:m="http://schemas.openxmlformats.org/officeDocument/2006/math">
                    <m:f>
                      <m:fPr>
                        <m:ctrlPr>
                          <a:rPr lang="it-IT" sz="3600" i="1" dirty="0">
                            <a:latin typeface="Cambria Math" panose="02040503050406030204" pitchFamily="18" charset="0"/>
                          </a:rPr>
                        </m:ctrlPr>
                      </m:fPr>
                      <m:num>
                        <m:sSup>
                          <m:sSupPr>
                            <m:ctrlPr>
                              <a:rPr lang="it-IT" sz="3600" i="1" dirty="0">
                                <a:latin typeface="Cambria Math" panose="02040503050406030204" pitchFamily="18" charset="0"/>
                              </a:rPr>
                            </m:ctrlPr>
                          </m:sSupPr>
                          <m:e>
                            <m:r>
                              <a:rPr lang="it-IT" sz="3600" i="1" dirty="0">
                                <a:latin typeface="Cambria Math" panose="02040503050406030204" pitchFamily="18" charset="0"/>
                              </a:rPr>
                              <m:t>𝑒</m:t>
                            </m:r>
                          </m:e>
                          <m:sup>
                            <m:sSubSup>
                              <m:sSubSupPr>
                                <m:ctrlPr>
                                  <a:rPr lang="it-IT" sz="3600" i="1" dirty="0">
                                    <a:latin typeface="Cambria Math" panose="02040503050406030204" pitchFamily="18" charset="0"/>
                                  </a:rPr>
                                </m:ctrlPr>
                              </m:sSubSupPr>
                              <m:e>
                                <m:r>
                                  <a:rPr lang="it-IT" sz="3600" i="1" dirty="0">
                                    <a:latin typeface="Cambria Math" panose="02040503050406030204" pitchFamily="18" charset="0"/>
                                  </a:rPr>
                                  <m:t>𝑛𝑒𝑡</m:t>
                                </m:r>
                              </m:e>
                              <m:sub>
                                <m:r>
                                  <a:rPr lang="it-IT" sz="3600" i="1">
                                    <a:latin typeface="Cambria Math" panose="02040503050406030204" pitchFamily="18" charset="0"/>
                                  </a:rPr>
                                  <m:t>𝑘</m:t>
                                </m:r>
                              </m:sub>
                              <m:sup/>
                            </m:sSubSup>
                          </m:sup>
                        </m:sSup>
                      </m:num>
                      <m:den>
                        <m:nary>
                          <m:naryPr>
                            <m:chr m:val="∑"/>
                            <m:supHide m:val="on"/>
                            <m:ctrlPr>
                              <a:rPr lang="it-IT" sz="3600" i="1" dirty="0">
                                <a:latin typeface="Cambria Math" panose="02040503050406030204" pitchFamily="18" charset="0"/>
                              </a:rPr>
                            </m:ctrlPr>
                          </m:naryPr>
                          <m:sub>
                            <m:r>
                              <m:rPr>
                                <m:brk m:alnAt="7"/>
                              </m:rPr>
                              <a:rPr lang="it-IT" sz="3600" i="1" dirty="0">
                                <a:latin typeface="Cambria Math" panose="02040503050406030204" pitchFamily="18" charset="0"/>
                              </a:rPr>
                              <m:t>𝑗</m:t>
                            </m:r>
                          </m:sub>
                          <m:sup/>
                          <m:e>
                            <m:sSup>
                              <m:sSupPr>
                                <m:ctrlPr>
                                  <a:rPr lang="it-IT" sz="3600" i="1" dirty="0">
                                    <a:latin typeface="Cambria Math" panose="02040503050406030204" pitchFamily="18" charset="0"/>
                                  </a:rPr>
                                </m:ctrlPr>
                              </m:sSupPr>
                              <m:e>
                                <m:r>
                                  <a:rPr lang="it-IT" sz="3600" i="1" dirty="0">
                                    <a:latin typeface="Cambria Math" panose="02040503050406030204" pitchFamily="18" charset="0"/>
                                  </a:rPr>
                                  <m:t>𝑒</m:t>
                                </m:r>
                              </m:e>
                              <m:sup>
                                <m:sSub>
                                  <m:sSubPr>
                                    <m:ctrlPr>
                                      <a:rPr lang="it-IT" sz="3600" i="1" dirty="0">
                                        <a:latin typeface="Cambria Math" panose="02040503050406030204" pitchFamily="18" charset="0"/>
                                      </a:rPr>
                                    </m:ctrlPr>
                                  </m:sSubPr>
                                  <m:e>
                                    <m:r>
                                      <a:rPr lang="it-IT" sz="3600" i="1" dirty="0">
                                        <a:latin typeface="Cambria Math" panose="02040503050406030204" pitchFamily="18" charset="0"/>
                                      </a:rPr>
                                      <m:t>𝑛𝑒𝑡</m:t>
                                    </m:r>
                                  </m:e>
                                  <m:sub>
                                    <m:r>
                                      <a:rPr lang="it-IT" sz="3600" i="1" dirty="0">
                                        <a:latin typeface="Cambria Math" panose="02040503050406030204" pitchFamily="18" charset="0"/>
                                      </a:rPr>
                                      <m:t>𝑗</m:t>
                                    </m:r>
                                  </m:sub>
                                </m:sSub>
                              </m:sup>
                            </m:sSup>
                          </m:e>
                        </m:nary>
                      </m:den>
                    </m:f>
                  </m:oMath>
                </a14:m>
                <a:endParaRPr lang="it-IT" sz="3600" dirty="0"/>
              </a:p>
            </p:txBody>
          </p:sp>
        </mc:Choice>
        <mc:Fallback>
          <p:sp>
            <p:nvSpPr>
              <p:cNvPr id="2" name="CasellaDiTesto 1">
                <a:extLst>
                  <a:ext uri="{FF2B5EF4-FFF2-40B4-BE49-F238E27FC236}">
                    <a16:creationId xmlns:a16="http://schemas.microsoft.com/office/drawing/2014/main" id="{D152FA9B-CDA6-064A-B7C7-F73E89084CCB}"/>
                  </a:ext>
                </a:extLst>
              </p:cNvPr>
              <p:cNvSpPr txBox="1">
                <a:spLocks noRot="1" noChangeAspect="1" noMove="1" noResize="1" noEditPoints="1" noAdjustHandles="1" noChangeArrowheads="1" noChangeShapeType="1" noTextEdit="1"/>
              </p:cNvSpPr>
              <p:nvPr/>
            </p:nvSpPr>
            <p:spPr>
              <a:xfrm>
                <a:off x="4374778" y="3217684"/>
                <a:ext cx="3915783" cy="1371145"/>
              </a:xfrm>
              <a:prstGeom prst="rect">
                <a:avLst/>
              </a:prstGeom>
              <a:blipFill>
                <a:blip r:embed="rId3"/>
                <a:stretch>
                  <a:fillRect l="-1613" b="-65138"/>
                </a:stretch>
              </a:blipFill>
            </p:spPr>
            <p:txBody>
              <a:bodyPr/>
              <a:lstStyle/>
              <a:p>
                <a:r>
                  <a:rPr lang="it-IT">
                    <a:noFill/>
                  </a:rPr>
                  <a:t> </a:t>
                </a:r>
              </a:p>
            </p:txBody>
          </p:sp>
        </mc:Fallback>
      </mc:AlternateContent>
    </p:spTree>
    <p:extLst>
      <p:ext uri="{BB962C8B-B14F-4D97-AF65-F5344CB8AC3E}">
        <p14:creationId xmlns:p14="http://schemas.microsoft.com/office/powerpoint/2010/main" val="426008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7">
                                            <p:txEl>
                                              <p:pRg st="0" end="0"/>
                                            </p:txEl>
                                          </p:spTgt>
                                        </p:tgtEl>
                                        <p:attrNameLst>
                                          <p:attrName>style.visibility</p:attrName>
                                        </p:attrNameLst>
                                      </p:cBhvr>
                                      <p:to>
                                        <p:strVal val="visible"/>
                                      </p:to>
                                    </p:set>
                                    <p:anim calcmode="lin" valueType="num">
                                      <p:cBhvr additive="base">
                                        <p:cTn id="7" dur="500"/>
                                        <p:tgtEl>
                                          <p:spTgt spid="6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77">
                                            <p:txEl>
                                              <p:pRg st="1" end="1"/>
                                            </p:txEl>
                                          </p:spTgt>
                                        </p:tgtEl>
                                        <p:attrNameLst>
                                          <p:attrName>style.visibility</p:attrName>
                                        </p:attrNameLst>
                                      </p:cBhvr>
                                      <p:to>
                                        <p:strVal val="visible"/>
                                      </p:to>
                                    </p:set>
                                    <p:anim calcmode="lin" valueType="num">
                                      <p:cBhvr additive="base">
                                        <p:cTn id="12" dur="500"/>
                                        <p:tgtEl>
                                          <p:spTgt spid="677">
                                            <p:txEl>
                                              <p:pRg st="1" end="1"/>
                                            </p:txEl>
                                          </p:spTgt>
                                        </p:tgtEl>
                                        <p:attrNameLst>
                                          <p:attrName>ppt_y</p:attrName>
                                        </p:attrNameLst>
                                      </p:cBhvr>
                                      <p:tavLst>
                                        <p:tav tm="0">
                                          <p:val>
                                            <p:strVal val="#ppt_y+1"/>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7">
                                            <p:txEl>
                                              <p:pRg st="7" end="7"/>
                                            </p:txEl>
                                          </p:spTgt>
                                        </p:tgtEl>
                                        <p:attrNameLst>
                                          <p:attrName>style.visibility</p:attrName>
                                        </p:attrNameLst>
                                      </p:cBhvr>
                                      <p:to>
                                        <p:strVal val="visible"/>
                                      </p:to>
                                    </p:set>
                                    <p:anim calcmode="lin" valueType="num">
                                      <p:cBhvr additive="base">
                                        <p:cTn id="19" dur="500"/>
                                        <p:tgtEl>
                                          <p:spTgt spid="67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5"/>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Softmax VS Sigmoid</a:t>
            </a:r>
            <a:endParaRPr/>
          </a:p>
        </p:txBody>
      </p:sp>
      <p:grpSp>
        <p:nvGrpSpPr>
          <p:cNvPr id="684" name="Google Shape;684;p65"/>
          <p:cNvGrpSpPr/>
          <p:nvPr/>
        </p:nvGrpSpPr>
        <p:grpSpPr>
          <a:xfrm>
            <a:off x="2291891" y="1201615"/>
            <a:ext cx="4566870" cy="2540001"/>
            <a:chOff x="767891" y="1201614"/>
            <a:chExt cx="4566870" cy="2540001"/>
          </a:xfrm>
        </p:grpSpPr>
        <p:pic>
          <p:nvPicPr>
            <p:cNvPr id="685" name="Google Shape;685;p65"/>
            <p:cNvPicPr preferRelativeResize="0"/>
            <p:nvPr/>
          </p:nvPicPr>
          <p:blipFill rotWithShape="1">
            <a:blip r:embed="rId3">
              <a:alphaModFix/>
            </a:blip>
            <a:srcRect/>
            <a:stretch/>
          </p:blipFill>
          <p:spPr>
            <a:xfrm>
              <a:off x="767891" y="1201614"/>
              <a:ext cx="4566870" cy="2540001"/>
            </a:xfrm>
            <a:prstGeom prst="rect">
              <a:avLst/>
            </a:prstGeom>
            <a:noFill/>
            <a:ln>
              <a:noFill/>
            </a:ln>
          </p:spPr>
        </p:pic>
        <p:sp>
          <p:nvSpPr>
            <p:cNvPr id="686" name="Google Shape;686;p65"/>
            <p:cNvSpPr txBox="1"/>
            <p:nvPr/>
          </p:nvSpPr>
          <p:spPr>
            <a:xfrm>
              <a:off x="3262924" y="3097796"/>
              <a:ext cx="1514230" cy="369332"/>
            </a:xfrm>
            <a:prstGeom prst="rect">
              <a:avLst/>
            </a:prstGeom>
            <a:solidFill>
              <a:schemeClr val="lt1"/>
            </a:solidFill>
            <a:ln>
              <a:noFill/>
            </a:ln>
          </p:spPr>
          <p:txBody>
            <a:bodyPr spcFirstLastPara="1" wrap="square" lIns="91425" tIns="45700" rIns="91425" bIns="45700" anchor="t" anchorCtr="0">
              <a:spAutoFit/>
            </a:bodyPr>
            <a:lstStyle/>
            <a:p>
              <a:pPr>
                <a:buClr>
                  <a:srgbClr val="000000"/>
                </a:buClr>
                <a:buSzPts val="1800"/>
              </a:pPr>
              <a:endParaRPr>
                <a:solidFill>
                  <a:schemeClr val="dk1"/>
                </a:solidFill>
                <a:latin typeface="Calibri"/>
                <a:ea typeface="Calibri"/>
                <a:cs typeface="Calibri"/>
                <a:sym typeface="Calibri"/>
              </a:endParaRPr>
            </a:p>
          </p:txBody>
        </p:sp>
      </p:grpSp>
      <p:grpSp>
        <p:nvGrpSpPr>
          <p:cNvPr id="687" name="Google Shape;687;p65"/>
          <p:cNvGrpSpPr/>
          <p:nvPr/>
        </p:nvGrpSpPr>
        <p:grpSpPr>
          <a:xfrm>
            <a:off x="5285898" y="2850778"/>
            <a:ext cx="4924902" cy="3604883"/>
            <a:chOff x="3761898" y="3166207"/>
            <a:chExt cx="4288924" cy="3296834"/>
          </a:xfrm>
        </p:grpSpPr>
        <p:pic>
          <p:nvPicPr>
            <p:cNvPr id="688" name="Google Shape;688;p65"/>
            <p:cNvPicPr preferRelativeResize="0"/>
            <p:nvPr/>
          </p:nvPicPr>
          <p:blipFill rotWithShape="1">
            <a:blip r:embed="rId4">
              <a:alphaModFix/>
            </a:blip>
            <a:srcRect/>
            <a:stretch/>
          </p:blipFill>
          <p:spPr>
            <a:xfrm>
              <a:off x="3761898" y="3166207"/>
              <a:ext cx="4288924" cy="3252177"/>
            </a:xfrm>
            <a:prstGeom prst="rect">
              <a:avLst/>
            </a:prstGeom>
            <a:noFill/>
            <a:ln>
              <a:noFill/>
            </a:ln>
          </p:spPr>
        </p:pic>
        <p:sp>
          <p:nvSpPr>
            <p:cNvPr id="689" name="Google Shape;689;p65"/>
            <p:cNvSpPr txBox="1"/>
            <p:nvPr/>
          </p:nvSpPr>
          <p:spPr>
            <a:xfrm>
              <a:off x="5168674" y="5618650"/>
              <a:ext cx="1943400" cy="844391"/>
            </a:xfrm>
            <a:prstGeom prst="rect">
              <a:avLst/>
            </a:prstGeom>
            <a:solidFill>
              <a:schemeClr val="lt1"/>
            </a:solidFill>
            <a:ln>
              <a:noFill/>
            </a:ln>
          </p:spPr>
          <p:txBody>
            <a:bodyPr spcFirstLastPara="1" wrap="square" lIns="91425" tIns="45700" rIns="91425" bIns="45700" anchor="t" anchorCtr="0">
              <a:spAutoFit/>
            </a:bodyPr>
            <a:lstStyle/>
            <a:p>
              <a:pPr>
                <a:buClr>
                  <a:srgbClr val="000000"/>
                </a:buClr>
                <a:buSzPts val="1800"/>
              </a:pPr>
              <a:r>
                <a:rPr lang="it-IT">
                  <a:solidFill>
                    <a:schemeClr val="dk1"/>
                  </a:solidFill>
                  <a:latin typeface="Proxima Nova"/>
                  <a:ea typeface="Proxima Nova"/>
                  <a:cs typeface="Proxima Nova"/>
                  <a:sym typeface="Proxima Nova"/>
                </a:rPr>
                <a:t>Fully connected</a:t>
              </a:r>
              <a:endParaRPr>
                <a:solidFill>
                  <a:schemeClr val="dk1"/>
                </a:solidFill>
                <a:latin typeface="Proxima Nova"/>
                <a:ea typeface="Proxima Nova"/>
                <a:cs typeface="Proxima Nova"/>
                <a:sym typeface="Proxima Nova"/>
              </a:endParaRPr>
            </a:p>
            <a:p>
              <a:pPr>
                <a:buClr>
                  <a:srgbClr val="000000"/>
                </a:buClr>
                <a:buSzPts val="1800"/>
              </a:pPr>
              <a:r>
                <a:rPr lang="it-IT">
                  <a:solidFill>
                    <a:schemeClr val="dk1"/>
                  </a:solidFill>
                  <a:latin typeface="Proxima Nova"/>
                  <a:ea typeface="Proxima Nova"/>
                  <a:cs typeface="Proxima Nova"/>
                  <a:sym typeface="Proxima Nova"/>
                </a:rPr>
                <a:t>NN layer with softmax</a:t>
              </a:r>
              <a:endParaRPr>
                <a:solidFill>
                  <a:schemeClr val="dk1"/>
                </a:solidFill>
                <a:latin typeface="Proxima Nova"/>
                <a:ea typeface="Proxima Nova"/>
                <a:cs typeface="Proxima Nova"/>
                <a:sym typeface="Proxima Nova"/>
              </a:endParaRPr>
            </a:p>
          </p:txBody>
        </p:sp>
      </p:grpSp>
      <p:sp>
        <p:nvSpPr>
          <p:cNvPr id="690" name="Google Shape;690;p65"/>
          <p:cNvSpPr txBox="1"/>
          <p:nvPr/>
        </p:nvSpPr>
        <p:spPr>
          <a:xfrm>
            <a:off x="2291900" y="4440125"/>
            <a:ext cx="2994000" cy="758400"/>
          </a:xfrm>
          <a:prstGeom prst="rect">
            <a:avLst/>
          </a:prstGeom>
          <a:gradFill>
            <a:gsLst>
              <a:gs pos="0">
                <a:srgbClr val="8DFFD8"/>
              </a:gs>
              <a:gs pos="35000">
                <a:srgbClr val="B0FFE2"/>
              </a:gs>
              <a:gs pos="100000">
                <a:srgbClr val="DFFFF4"/>
              </a:gs>
            </a:gsLst>
            <a:lin ang="16198662"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rgbClr val="000000"/>
              </a:buClr>
              <a:buSzPts val="2000"/>
            </a:pPr>
            <a:r>
              <a:rPr lang="it-IT" sz="2000" dirty="0">
                <a:solidFill>
                  <a:srgbClr val="000000"/>
                </a:solidFill>
                <a:latin typeface="Proxima Nova"/>
                <a:ea typeface="Proxima Nova"/>
                <a:cs typeface="Proxima Nova"/>
                <a:sym typeface="Proxima Nova"/>
              </a:rPr>
              <a:t>Note: </a:t>
            </a:r>
            <a:r>
              <a:rPr lang="it-IT" sz="2000" b="1" dirty="0">
                <a:solidFill>
                  <a:srgbClr val="000000"/>
                </a:solidFill>
                <a:latin typeface="Proxima Nova"/>
                <a:ea typeface="Proxima Nova"/>
                <a:cs typeface="Proxima Nova"/>
                <a:sym typeface="Proxima Nova"/>
              </a:rPr>
              <a:t>b</a:t>
            </a:r>
            <a:r>
              <a:rPr lang="it-IT" sz="2000" dirty="0">
                <a:solidFill>
                  <a:srgbClr val="000000"/>
                </a:solidFill>
                <a:latin typeface="Proxima Nova"/>
                <a:ea typeface="Proxima Nova"/>
                <a:cs typeface="Proxima Nova"/>
                <a:sym typeface="Proxima Nova"/>
              </a:rPr>
              <a:t> </a:t>
            </a:r>
            <a:r>
              <a:rPr lang="it-IT" sz="2000" dirty="0" err="1">
                <a:solidFill>
                  <a:srgbClr val="000000"/>
                </a:solidFill>
                <a:latin typeface="Proxima Nova"/>
                <a:ea typeface="Proxima Nova"/>
                <a:cs typeface="Proxima Nova"/>
                <a:sym typeface="Proxima Nova"/>
              </a:rPr>
              <a:t>here</a:t>
            </a:r>
            <a:r>
              <a:rPr lang="it-IT" sz="2000" dirty="0">
                <a:solidFill>
                  <a:srgbClr val="000000"/>
                </a:solidFill>
                <a:latin typeface="Proxima Nova"/>
                <a:ea typeface="Proxima Nova"/>
                <a:cs typeface="Proxima Nova"/>
                <a:sym typeface="Proxima Nova"/>
              </a:rPr>
              <a:t> </a:t>
            </a:r>
            <a:r>
              <a:rPr lang="it-IT" sz="2000" dirty="0" err="1">
                <a:solidFill>
                  <a:srgbClr val="000000"/>
                </a:solidFill>
                <a:latin typeface="Proxima Nova"/>
                <a:ea typeface="Proxima Nova"/>
                <a:cs typeface="Proxima Nova"/>
                <a:sym typeface="Proxima Nova"/>
              </a:rPr>
              <a:t>is</a:t>
            </a:r>
            <a:r>
              <a:rPr lang="it-IT" sz="2000" dirty="0">
                <a:solidFill>
                  <a:srgbClr val="000000"/>
                </a:solidFill>
                <a:latin typeface="Proxima Nova"/>
                <a:ea typeface="Proxima Nova"/>
                <a:cs typeface="Proxima Nova"/>
                <a:sym typeface="Proxima Nova"/>
              </a:rPr>
              <a:t> the </a:t>
            </a:r>
            <a:r>
              <a:rPr lang="it-IT" sz="2000" dirty="0" err="1">
                <a:solidFill>
                  <a:srgbClr val="000000"/>
                </a:solidFill>
                <a:latin typeface="Proxima Nova"/>
                <a:ea typeface="Proxima Nova"/>
                <a:cs typeface="Proxima Nova"/>
                <a:sym typeface="Proxima Nova"/>
              </a:rPr>
              <a:t>bias</a:t>
            </a:r>
            <a:r>
              <a:rPr lang="it-IT" sz="2000" dirty="0">
                <a:solidFill>
                  <a:srgbClr val="000000"/>
                </a:solidFill>
                <a:latin typeface="Proxima Nova"/>
                <a:ea typeface="Proxima Nova"/>
                <a:cs typeface="Proxima Nova"/>
                <a:sym typeface="Proxima Nova"/>
              </a:rPr>
              <a:t>/</a:t>
            </a:r>
            <a:r>
              <a:rPr lang="it-IT" sz="2000" dirty="0" err="1">
                <a:latin typeface="Proxima Nova"/>
                <a:ea typeface="Proxima Nova"/>
                <a:cs typeface="Proxima Nova"/>
                <a:sym typeface="Proxima Nova"/>
              </a:rPr>
              <a:t>threshold</a:t>
            </a:r>
            <a:r>
              <a:rPr lang="it-IT" sz="2000" dirty="0">
                <a:latin typeface="Proxima Nova"/>
                <a:ea typeface="Proxima Nova"/>
                <a:cs typeface="Proxima Nova"/>
                <a:sym typeface="Proxima Nova"/>
              </a:rPr>
              <a:t>, </a:t>
            </a:r>
            <a:r>
              <a:rPr lang="it-IT" sz="2000" dirty="0" err="1">
                <a:latin typeface="Proxima Nova"/>
                <a:ea typeface="Proxima Nova"/>
                <a:cs typeface="Proxima Nova"/>
                <a:sym typeface="Proxima Nova"/>
              </a:rPr>
              <a:t>as</a:t>
            </a:r>
            <a:r>
              <a:rPr lang="it-IT" sz="2000" dirty="0">
                <a:latin typeface="Proxima Nova"/>
                <a:ea typeface="Proxima Nova"/>
                <a:cs typeface="Proxima Nova"/>
                <a:sym typeface="Proxima Nova"/>
              </a:rPr>
              <a:t> </a:t>
            </a:r>
            <a:r>
              <a:rPr lang="it-IT" sz="2000" dirty="0" err="1">
                <a:latin typeface="Proxima Nova"/>
                <a:ea typeface="Proxima Nova"/>
                <a:cs typeface="Proxima Nova"/>
                <a:sym typeface="Proxima Nova"/>
              </a:rPr>
              <a:t>usual</a:t>
            </a:r>
            <a:endParaRPr sz="2000" dirty="0">
              <a:latin typeface="Proxima Nova"/>
              <a:ea typeface="Proxima Nova"/>
              <a:cs typeface="Proxima Nova"/>
              <a:sym typeface="Proxima Nova"/>
            </a:endParaRPr>
          </a:p>
        </p:txBody>
      </p:sp>
    </p:spTree>
    <p:extLst>
      <p:ext uri="{BB962C8B-B14F-4D97-AF65-F5344CB8AC3E}">
        <p14:creationId xmlns:p14="http://schemas.microsoft.com/office/powerpoint/2010/main" val="64374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66"/>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Example</a:t>
            </a:r>
            <a:endParaRPr/>
          </a:p>
        </p:txBody>
      </p:sp>
      <p:pic>
        <p:nvPicPr>
          <p:cNvPr id="696" name="Google Shape;696;p66"/>
          <p:cNvPicPr preferRelativeResize="0"/>
          <p:nvPr/>
        </p:nvPicPr>
        <p:blipFill rotWithShape="1">
          <a:blip r:embed="rId3">
            <a:alphaModFix/>
          </a:blip>
          <a:srcRect/>
          <a:stretch/>
        </p:blipFill>
        <p:spPr>
          <a:xfrm>
            <a:off x="1981200" y="2041769"/>
            <a:ext cx="8038366" cy="3210369"/>
          </a:xfrm>
          <a:prstGeom prst="rect">
            <a:avLst/>
          </a:prstGeom>
          <a:noFill/>
          <a:ln>
            <a:noFill/>
          </a:ln>
        </p:spPr>
      </p:pic>
      <p:sp>
        <p:nvSpPr>
          <p:cNvPr id="697" name="Google Shape;697;p66"/>
          <p:cNvSpPr txBox="1"/>
          <p:nvPr/>
        </p:nvSpPr>
        <p:spPr>
          <a:xfrm>
            <a:off x="8983275" y="4036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1</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402631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41" descr="full_padding_no_strides_transposed.gif"/>
          <p:cNvPicPr preferRelativeResize="0"/>
          <p:nvPr/>
        </p:nvPicPr>
        <p:blipFill rotWithShape="1">
          <a:blip r:embed="rId3">
            <a:alphaModFix/>
          </a:blip>
          <a:srcRect/>
          <a:stretch/>
        </p:blipFill>
        <p:spPr>
          <a:xfrm>
            <a:off x="3402561" y="772868"/>
            <a:ext cx="5016500" cy="5702300"/>
          </a:xfrm>
          <a:prstGeom prst="rect">
            <a:avLst/>
          </a:prstGeom>
          <a:noFill/>
          <a:ln>
            <a:noFill/>
          </a:ln>
        </p:spPr>
      </p:pic>
      <p:sp>
        <p:nvSpPr>
          <p:cNvPr id="459" name="Google Shape;459;p41"/>
          <p:cNvSpPr txBox="1">
            <a:spLocks noGrp="1"/>
          </p:cNvSpPr>
          <p:nvPr>
            <p:ph type="title"/>
          </p:nvPr>
        </p:nvSpPr>
        <p:spPr>
          <a:xfrm>
            <a:off x="1981200" y="89023"/>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dirty="0" err="1"/>
              <a:t>Example</a:t>
            </a:r>
            <a:r>
              <a:rPr lang="it-IT" dirty="0"/>
              <a:t> of Stride=1</a:t>
            </a:r>
            <a:endParaRPr dirty="0"/>
          </a:p>
        </p:txBody>
      </p:sp>
      <p:sp>
        <p:nvSpPr>
          <p:cNvPr id="460" name="Google Shape;460;p41"/>
          <p:cNvSpPr txBox="1"/>
          <p:nvPr/>
        </p:nvSpPr>
        <p:spPr>
          <a:xfrm>
            <a:off x="8983275" y="2512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1</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39017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7"/>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Example</a:t>
            </a:r>
            <a:endParaRPr/>
          </a:p>
        </p:txBody>
      </p:sp>
      <p:pic>
        <p:nvPicPr>
          <p:cNvPr id="703" name="Google Shape;703;p67"/>
          <p:cNvPicPr preferRelativeResize="0"/>
          <p:nvPr/>
        </p:nvPicPr>
        <p:blipFill rotWithShape="1">
          <a:blip r:embed="rId3">
            <a:alphaModFix/>
          </a:blip>
          <a:srcRect/>
          <a:stretch/>
        </p:blipFill>
        <p:spPr>
          <a:xfrm>
            <a:off x="1524000" y="2374900"/>
            <a:ext cx="9144000" cy="2088714"/>
          </a:xfrm>
          <a:prstGeom prst="rect">
            <a:avLst/>
          </a:prstGeom>
          <a:noFill/>
          <a:ln>
            <a:noFill/>
          </a:ln>
        </p:spPr>
      </p:pic>
      <p:sp>
        <p:nvSpPr>
          <p:cNvPr id="704" name="Google Shape;704;p67"/>
          <p:cNvSpPr txBox="1"/>
          <p:nvPr/>
        </p:nvSpPr>
        <p:spPr>
          <a:xfrm>
            <a:off x="8983275" y="4036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2</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169817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8"/>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4400"/>
            </a:pPr>
            <a:r>
              <a:rPr lang="it-IT"/>
              <a:t>Example</a:t>
            </a:r>
            <a:endParaRPr/>
          </a:p>
          <a:p>
            <a:pPr algn="ctr">
              <a:lnSpc>
                <a:spcPct val="100000"/>
              </a:lnSpc>
              <a:spcBef>
                <a:spcPts val="0"/>
              </a:spcBef>
              <a:buClr>
                <a:schemeClr val="dk1"/>
              </a:buClr>
              <a:buSzPts val="4400"/>
            </a:pPr>
            <a:r>
              <a:rPr lang="it-IT" sz="3200"/>
              <a:t>in matrix form</a:t>
            </a:r>
            <a:endParaRPr sz="3200"/>
          </a:p>
        </p:txBody>
      </p:sp>
      <p:pic>
        <p:nvPicPr>
          <p:cNvPr id="710" name="Google Shape;710;p68"/>
          <p:cNvPicPr preferRelativeResize="0"/>
          <p:nvPr/>
        </p:nvPicPr>
        <p:blipFill rotWithShape="1">
          <a:blip r:embed="rId3">
            <a:alphaModFix/>
          </a:blip>
          <a:srcRect/>
          <a:stretch/>
        </p:blipFill>
        <p:spPr>
          <a:xfrm>
            <a:off x="1676401" y="1848351"/>
            <a:ext cx="8787323" cy="2210973"/>
          </a:xfrm>
          <a:prstGeom prst="rect">
            <a:avLst/>
          </a:prstGeom>
          <a:noFill/>
          <a:ln>
            <a:noFill/>
          </a:ln>
        </p:spPr>
      </p:pic>
      <p:pic>
        <p:nvPicPr>
          <p:cNvPr id="711" name="Google Shape;711;p68"/>
          <p:cNvPicPr preferRelativeResize="0"/>
          <p:nvPr/>
        </p:nvPicPr>
        <p:blipFill rotWithShape="1">
          <a:blip r:embed="rId4">
            <a:alphaModFix/>
          </a:blip>
          <a:srcRect/>
          <a:stretch/>
        </p:blipFill>
        <p:spPr>
          <a:xfrm>
            <a:off x="4672163" y="4673410"/>
            <a:ext cx="3669836" cy="683290"/>
          </a:xfrm>
          <a:prstGeom prst="rect">
            <a:avLst/>
          </a:prstGeom>
          <a:noFill/>
          <a:ln>
            <a:noFill/>
          </a:ln>
        </p:spPr>
      </p:pic>
      <p:sp>
        <p:nvSpPr>
          <p:cNvPr id="712" name="Google Shape;712;p68"/>
          <p:cNvSpPr txBox="1"/>
          <p:nvPr/>
        </p:nvSpPr>
        <p:spPr>
          <a:xfrm>
            <a:off x="8983275" y="4036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3</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2959972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9"/>
          <p:cNvSpPr txBox="1">
            <a:spLocks noGrp="1"/>
          </p:cNvSpPr>
          <p:nvPr>
            <p:ph type="title"/>
          </p:nvPr>
        </p:nvSpPr>
        <p:spPr>
          <a:xfrm>
            <a:off x="1847500" y="122250"/>
            <a:ext cx="84918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The effect of the Softmax function</a:t>
            </a:r>
            <a:endParaRPr/>
          </a:p>
        </p:txBody>
      </p:sp>
      <p:sp>
        <p:nvSpPr>
          <p:cNvPr id="718" name="Google Shape;718;p69"/>
          <p:cNvSpPr txBox="1"/>
          <p:nvPr/>
        </p:nvSpPr>
        <p:spPr>
          <a:xfrm>
            <a:off x="2049585" y="1174957"/>
            <a:ext cx="7980900" cy="954000"/>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it-IT" sz="2800">
                <a:solidFill>
                  <a:schemeClr val="dk1"/>
                </a:solidFill>
                <a:latin typeface="Calibri"/>
                <a:ea typeface="Calibri"/>
                <a:cs typeface="Calibri"/>
                <a:sym typeface="Calibri"/>
              </a:rPr>
              <a:t>From scores to probabilities. Highest probabilities are </a:t>
            </a:r>
            <a:endParaRPr sz="1400">
              <a:solidFill>
                <a:srgbClr val="000000"/>
              </a:solidFill>
              <a:latin typeface="Arial"/>
              <a:ea typeface="Arial"/>
              <a:cs typeface="Arial"/>
              <a:sym typeface="Arial"/>
            </a:endParaRPr>
          </a:p>
          <a:p>
            <a:pPr>
              <a:buClr>
                <a:srgbClr val="000000"/>
              </a:buClr>
              <a:buSzPts val="2800"/>
            </a:pPr>
            <a:r>
              <a:rPr lang="it-IT" sz="2800">
                <a:solidFill>
                  <a:schemeClr val="dk1"/>
                </a:solidFill>
                <a:latin typeface="Calibri"/>
                <a:ea typeface="Calibri"/>
                <a:cs typeface="Calibri"/>
                <a:sym typeface="Calibri"/>
              </a:rPr>
              <a:t>assigned to highest values</a:t>
            </a:r>
            <a:endParaRPr sz="1400">
              <a:solidFill>
                <a:srgbClr val="000000"/>
              </a:solidFill>
              <a:latin typeface="Arial"/>
              <a:ea typeface="Arial"/>
              <a:cs typeface="Arial"/>
              <a:sym typeface="Arial"/>
            </a:endParaRPr>
          </a:p>
        </p:txBody>
      </p:sp>
      <p:pic>
        <p:nvPicPr>
          <p:cNvPr id="719" name="Google Shape;719;p69"/>
          <p:cNvPicPr preferRelativeResize="0"/>
          <p:nvPr/>
        </p:nvPicPr>
        <p:blipFill rotWithShape="1">
          <a:blip r:embed="rId3">
            <a:alphaModFix/>
          </a:blip>
          <a:srcRect b="4469"/>
          <a:stretch/>
        </p:blipFill>
        <p:spPr>
          <a:xfrm>
            <a:off x="2950300" y="2205275"/>
            <a:ext cx="6887324" cy="3467400"/>
          </a:xfrm>
          <a:prstGeom prst="rect">
            <a:avLst/>
          </a:prstGeom>
          <a:noFill/>
          <a:ln>
            <a:noFill/>
          </a:ln>
        </p:spPr>
      </p:pic>
    </p:spTree>
    <p:extLst>
      <p:ext uri="{BB962C8B-B14F-4D97-AF65-F5344CB8AC3E}">
        <p14:creationId xmlns:p14="http://schemas.microsoft.com/office/powerpoint/2010/main" val="2500045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70"/>
          <p:cNvSpPr txBox="1">
            <a:spLocks noGrp="1"/>
          </p:cNvSpPr>
          <p:nvPr>
            <p:ph type="title"/>
          </p:nvPr>
        </p:nvSpPr>
        <p:spPr>
          <a:xfrm>
            <a:off x="1981200" y="460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Computing the error</a:t>
            </a:r>
            <a:endParaRPr/>
          </a:p>
        </p:txBody>
      </p:sp>
      <p:sp>
        <p:nvSpPr>
          <p:cNvPr id="725" name="Google Shape;725;p70"/>
          <p:cNvSpPr txBox="1">
            <a:spLocks noGrp="1"/>
          </p:cNvSpPr>
          <p:nvPr>
            <p:ph type="body" idx="1"/>
          </p:nvPr>
        </p:nvSpPr>
        <p:spPr>
          <a:xfrm>
            <a:off x="1766625" y="1022308"/>
            <a:ext cx="8669700" cy="4526100"/>
          </a:xfrm>
          <a:prstGeom prst="rect">
            <a:avLst/>
          </a:prstGeom>
          <a:noFill/>
          <a:ln>
            <a:noFill/>
          </a:ln>
        </p:spPr>
        <p:txBody>
          <a:bodyPr spcFirstLastPara="1" vert="horz" wrap="square" lIns="91425" tIns="45700" rIns="91425" bIns="45700" rtlCol="0" anchor="t" anchorCtr="0">
            <a:normAutofit lnSpcReduction="10000"/>
          </a:bodyPr>
          <a:lstStyle/>
          <a:p>
            <a:pPr marL="0" indent="0">
              <a:lnSpc>
                <a:spcPct val="100000"/>
              </a:lnSpc>
              <a:spcBef>
                <a:spcPts val="0"/>
              </a:spcBef>
              <a:buSzPts val="1800"/>
              <a:buNone/>
            </a:pPr>
            <a:r>
              <a:rPr lang="it-IT" b="1" dirty="0" err="1"/>
              <a:t>Gradient</a:t>
            </a:r>
            <a:r>
              <a:rPr lang="it-IT" b="1" dirty="0"/>
              <a:t> </a:t>
            </a:r>
            <a:r>
              <a:rPr lang="it-IT" b="1" dirty="0" err="1"/>
              <a:t>descent</a:t>
            </a:r>
            <a:r>
              <a:rPr lang="it-IT" b="1" dirty="0"/>
              <a:t> of a </a:t>
            </a:r>
            <a:r>
              <a:rPr lang="it-IT" b="1" dirty="0" err="1"/>
              <a:t>loss</a:t>
            </a:r>
            <a:r>
              <a:rPr lang="it-IT" b="1" dirty="0"/>
              <a:t> </a:t>
            </a:r>
            <a:r>
              <a:rPr lang="it-IT" b="1" dirty="0" err="1"/>
              <a:t>function</a:t>
            </a:r>
            <a:r>
              <a:rPr lang="it-IT" dirty="0"/>
              <a:t>, </a:t>
            </a:r>
            <a:r>
              <a:rPr lang="it-IT" dirty="0" err="1"/>
              <a:t>as</a:t>
            </a:r>
            <a:r>
              <a:rPr lang="it-IT" dirty="0"/>
              <a:t> for NN:</a:t>
            </a:r>
            <a:endParaRPr dirty="0"/>
          </a:p>
          <a:p>
            <a:pPr marL="342900" indent="-317500">
              <a:lnSpc>
                <a:spcPct val="100000"/>
              </a:lnSpc>
              <a:spcBef>
                <a:spcPts val="640"/>
              </a:spcBef>
              <a:buClr>
                <a:schemeClr val="dk1"/>
              </a:buClr>
              <a:buSzPts val="2800"/>
            </a:pPr>
            <a:r>
              <a:rPr lang="it-IT" dirty="0" err="1"/>
              <a:t>However</a:t>
            </a:r>
            <a:r>
              <a:rPr lang="it-IT" dirty="0"/>
              <a:t>: </a:t>
            </a:r>
            <a:endParaRPr dirty="0"/>
          </a:p>
          <a:p>
            <a:pPr marL="742950" lvl="1" indent="-285750">
              <a:lnSpc>
                <a:spcPct val="100000"/>
              </a:lnSpc>
              <a:spcBef>
                <a:spcPts val="560"/>
              </a:spcBef>
              <a:buClr>
                <a:schemeClr val="dk1"/>
              </a:buClr>
              <a:buSzPts val="2800"/>
              <a:buChar char="➢"/>
            </a:pPr>
            <a:r>
              <a:rPr lang="it-IT" dirty="0">
                <a:solidFill>
                  <a:srgbClr val="000000"/>
                </a:solidFill>
              </a:rPr>
              <a:t>The</a:t>
            </a:r>
            <a:r>
              <a:rPr lang="it-IT" dirty="0"/>
              <a:t> </a:t>
            </a:r>
            <a:r>
              <a:rPr lang="it-IT" dirty="0" err="1"/>
              <a:t>loss</a:t>
            </a:r>
            <a:r>
              <a:rPr lang="it-IT" dirty="0"/>
              <a:t> </a:t>
            </a:r>
            <a:r>
              <a:rPr lang="it-IT" dirty="0" err="1"/>
              <a:t>function</a:t>
            </a:r>
            <a:r>
              <a:rPr lang="it-IT" dirty="0"/>
              <a:t> </a:t>
            </a:r>
            <a:r>
              <a:rPr lang="it-IT" dirty="0" err="1"/>
              <a:t>is</a:t>
            </a:r>
            <a:r>
              <a:rPr lang="it-IT" dirty="0"/>
              <a:t> the </a:t>
            </a:r>
            <a:r>
              <a:rPr lang="it-IT" b="1" dirty="0">
                <a:solidFill>
                  <a:srgbClr val="000000"/>
                </a:solidFill>
              </a:rPr>
              <a:t>MSE</a:t>
            </a:r>
            <a:r>
              <a:rPr lang="it-IT" b="1" dirty="0"/>
              <a:t> </a:t>
            </a:r>
            <a:r>
              <a:rPr lang="it-IT" dirty="0"/>
              <a:t>(</a:t>
            </a:r>
            <a:r>
              <a:rPr lang="it-IT" dirty="0" err="1"/>
              <a:t>mean</a:t>
            </a:r>
            <a:r>
              <a:rPr lang="it-IT" dirty="0"/>
              <a:t> </a:t>
            </a:r>
            <a:r>
              <a:rPr lang="it-IT" dirty="0" err="1"/>
              <a:t>squared</a:t>
            </a:r>
            <a:r>
              <a:rPr lang="it-IT" dirty="0"/>
              <a:t> </a:t>
            </a:r>
            <a:r>
              <a:rPr lang="it-IT" dirty="0" err="1"/>
              <a:t>error</a:t>
            </a:r>
            <a:r>
              <a:rPr lang="it-IT" dirty="0"/>
              <a:t>)</a:t>
            </a:r>
            <a:r>
              <a:rPr lang="it-IT" b="1" dirty="0"/>
              <a:t> </a:t>
            </a:r>
            <a:r>
              <a:rPr lang="it-IT" dirty="0"/>
              <a:t>in </a:t>
            </a:r>
            <a:r>
              <a:rPr lang="it-IT" dirty="0" err="1"/>
              <a:t>internal</a:t>
            </a:r>
            <a:r>
              <a:rPr lang="it-IT" dirty="0"/>
              <a:t> </a:t>
            </a:r>
            <a:r>
              <a:rPr lang="it-IT" dirty="0" err="1"/>
              <a:t>convolutional</a:t>
            </a:r>
            <a:r>
              <a:rPr lang="it-IT" dirty="0"/>
              <a:t> </a:t>
            </a:r>
            <a:r>
              <a:rPr lang="it-IT" dirty="0" err="1"/>
              <a:t>layers</a:t>
            </a:r>
            <a:r>
              <a:rPr lang="it-IT" dirty="0"/>
              <a:t>, </a:t>
            </a:r>
            <a:r>
              <a:rPr lang="it-IT" dirty="0" err="1"/>
              <a:t>like</a:t>
            </a:r>
            <a:r>
              <a:rPr lang="it-IT" dirty="0"/>
              <a:t> for </a:t>
            </a:r>
            <a:r>
              <a:rPr lang="it-IT" dirty="0" err="1"/>
              <a:t>Multilayer</a:t>
            </a:r>
            <a:r>
              <a:rPr lang="it-IT" dirty="0"/>
              <a:t> </a:t>
            </a:r>
            <a:r>
              <a:rPr lang="it-IT" dirty="0" err="1"/>
              <a:t>Perceptron</a:t>
            </a:r>
            <a:endParaRPr dirty="0"/>
          </a:p>
          <a:p>
            <a:pPr marL="742950" lvl="1" indent="-285750">
              <a:lnSpc>
                <a:spcPct val="100000"/>
              </a:lnSpc>
              <a:spcBef>
                <a:spcPts val="560"/>
              </a:spcBef>
              <a:buClr>
                <a:schemeClr val="dk1"/>
              </a:buClr>
              <a:buSzPts val="2800"/>
              <a:buChar char="➢"/>
            </a:pPr>
            <a:r>
              <a:rPr lang="it-IT" dirty="0" err="1"/>
              <a:t>It</a:t>
            </a:r>
            <a:r>
              <a:rPr lang="it-IT" dirty="0"/>
              <a:t> </a:t>
            </a:r>
            <a:r>
              <a:rPr lang="it-IT" dirty="0" err="1"/>
              <a:t>is</a:t>
            </a:r>
            <a:r>
              <a:rPr lang="it-IT" dirty="0"/>
              <a:t> </a:t>
            </a:r>
            <a:r>
              <a:rPr lang="it-IT" dirty="0" err="1"/>
              <a:t>instead</a:t>
            </a:r>
            <a:r>
              <a:rPr lang="it-IT" dirty="0"/>
              <a:t> </a:t>
            </a:r>
            <a:r>
              <a:rPr lang="it-IT" b="1" dirty="0"/>
              <a:t>Cross-</a:t>
            </a:r>
            <a:r>
              <a:rPr lang="it-IT" b="1" dirty="0" err="1"/>
              <a:t>Entropy</a:t>
            </a:r>
            <a:r>
              <a:rPr lang="it-IT" b="1" dirty="0"/>
              <a:t> </a:t>
            </a:r>
            <a:r>
              <a:rPr lang="it-IT" dirty="0"/>
              <a:t>in the </a:t>
            </a:r>
            <a:r>
              <a:rPr lang="it-IT" b="1" dirty="0" err="1">
                <a:solidFill>
                  <a:srgbClr val="000000"/>
                </a:solidFill>
              </a:rPr>
              <a:t>final</a:t>
            </a:r>
            <a:r>
              <a:rPr lang="it-IT" b="1" dirty="0">
                <a:solidFill>
                  <a:srgbClr val="000000"/>
                </a:solidFill>
              </a:rPr>
              <a:t> </a:t>
            </a:r>
            <a:r>
              <a:rPr lang="it-IT" b="1" dirty="0" err="1">
                <a:solidFill>
                  <a:srgbClr val="000000"/>
                </a:solidFill>
              </a:rPr>
              <a:t>layer</a:t>
            </a:r>
            <a:r>
              <a:rPr lang="it-IT" b="1" dirty="0">
                <a:solidFill>
                  <a:schemeClr val="accent2"/>
                </a:solidFill>
              </a:rPr>
              <a:t> </a:t>
            </a:r>
            <a:r>
              <a:rPr lang="it-IT" dirty="0"/>
              <a:t>of a </a:t>
            </a:r>
            <a:r>
              <a:rPr lang="it-IT" dirty="0" err="1"/>
              <a:t>convolutional</a:t>
            </a:r>
            <a:r>
              <a:rPr lang="it-IT" dirty="0"/>
              <a:t> net</a:t>
            </a:r>
            <a:endParaRPr dirty="0"/>
          </a:p>
          <a:p>
            <a:pPr marL="742950" lvl="1" indent="-285750">
              <a:lnSpc>
                <a:spcPct val="100000"/>
              </a:lnSpc>
              <a:spcBef>
                <a:spcPts val="560"/>
              </a:spcBef>
              <a:buClr>
                <a:schemeClr val="dk1"/>
              </a:buClr>
              <a:buSzPts val="2800"/>
              <a:buChar char="➢"/>
            </a:pPr>
            <a:r>
              <a:rPr lang="it-IT" dirty="0"/>
              <a:t>The cross-</a:t>
            </a:r>
            <a:r>
              <a:rPr lang="it-IT" dirty="0" err="1"/>
              <a:t>entropy</a:t>
            </a:r>
            <a:r>
              <a:rPr lang="it-IT" dirty="0"/>
              <a:t> </a:t>
            </a:r>
            <a:r>
              <a:rPr lang="it-IT" dirty="0" err="1"/>
              <a:t>between</a:t>
            </a:r>
            <a:r>
              <a:rPr lang="it-IT" dirty="0"/>
              <a:t> </a:t>
            </a:r>
            <a:r>
              <a:rPr lang="it-IT" dirty="0" err="1"/>
              <a:t>two</a:t>
            </a:r>
            <a:r>
              <a:rPr lang="it-IT" dirty="0"/>
              <a:t> discrete </a:t>
            </a:r>
            <a:r>
              <a:rPr lang="it-IT" dirty="0" err="1"/>
              <a:t>distributions</a:t>
            </a:r>
            <a:r>
              <a:rPr lang="it-IT" dirty="0"/>
              <a:t> 𝑝 and 𝑞 (</a:t>
            </a:r>
            <a:r>
              <a:rPr lang="it-IT" dirty="0" err="1"/>
              <a:t>measuring</a:t>
            </a:r>
            <a:r>
              <a:rPr lang="it-IT" dirty="0"/>
              <a:t> </a:t>
            </a:r>
            <a:r>
              <a:rPr lang="it-IT" dirty="0" err="1"/>
              <a:t>how</a:t>
            </a:r>
            <a:r>
              <a:rPr lang="it-IT" dirty="0"/>
              <a:t> far 𝑞 </a:t>
            </a:r>
            <a:r>
              <a:rPr lang="it-IT" dirty="0" err="1"/>
              <a:t>differs</a:t>
            </a:r>
            <a:r>
              <a:rPr lang="it-IT" dirty="0"/>
              <a:t> from 𝑝 for </a:t>
            </a:r>
            <a:r>
              <a:rPr lang="it-IT" dirty="0" err="1"/>
              <a:t>fixed</a:t>
            </a:r>
            <a:r>
              <a:rPr lang="it-IT" dirty="0"/>
              <a:t> 𝑝) </a:t>
            </a:r>
            <a:r>
              <a:rPr lang="it-IT" dirty="0" err="1"/>
              <a:t>is</a:t>
            </a:r>
            <a:r>
              <a:rPr lang="it-IT" dirty="0"/>
              <a:t> </a:t>
            </a:r>
            <a:r>
              <a:rPr lang="it-IT" dirty="0" err="1"/>
              <a:t>defined</a:t>
            </a:r>
            <a:r>
              <a:rPr lang="it-IT" dirty="0"/>
              <a:t> by:</a:t>
            </a:r>
            <a:endParaRPr sz="2800" dirty="0"/>
          </a:p>
        </p:txBody>
      </p:sp>
      <p:pic>
        <p:nvPicPr>
          <p:cNvPr id="726" name="Google Shape;726;p70"/>
          <p:cNvPicPr preferRelativeResize="0"/>
          <p:nvPr/>
        </p:nvPicPr>
        <p:blipFill rotWithShape="1">
          <a:blip r:embed="rId3">
            <a:alphaModFix/>
          </a:blip>
          <a:srcRect/>
          <a:stretch/>
        </p:blipFill>
        <p:spPr>
          <a:xfrm>
            <a:off x="3780692" y="5385109"/>
            <a:ext cx="5161804" cy="962958"/>
          </a:xfrm>
          <a:prstGeom prst="rect">
            <a:avLst/>
          </a:prstGeom>
          <a:noFill/>
          <a:ln>
            <a:noFill/>
          </a:ln>
        </p:spPr>
      </p:pic>
      <p:sp>
        <p:nvSpPr>
          <p:cNvPr id="727" name="Google Shape;727;p70"/>
          <p:cNvSpPr txBox="1"/>
          <p:nvPr/>
        </p:nvSpPr>
        <p:spPr>
          <a:xfrm>
            <a:off x="8983275" y="988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1</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13122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5">
                                            <p:txEl>
                                              <p:pRg st="0" end="0"/>
                                            </p:txEl>
                                          </p:spTgt>
                                        </p:tgtEl>
                                        <p:attrNameLst>
                                          <p:attrName>style.visibility</p:attrName>
                                        </p:attrNameLst>
                                      </p:cBhvr>
                                      <p:to>
                                        <p:strVal val="visible"/>
                                      </p:to>
                                    </p:set>
                                    <p:anim calcmode="lin" valueType="num">
                                      <p:cBhvr additive="base">
                                        <p:cTn id="7" dur="500"/>
                                        <p:tgtEl>
                                          <p:spTgt spid="7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5">
                                            <p:txEl>
                                              <p:pRg st="1" end="1"/>
                                            </p:txEl>
                                          </p:spTgt>
                                        </p:tgtEl>
                                        <p:attrNameLst>
                                          <p:attrName>style.visibility</p:attrName>
                                        </p:attrNameLst>
                                      </p:cBhvr>
                                      <p:to>
                                        <p:strVal val="visible"/>
                                      </p:to>
                                    </p:set>
                                    <p:anim calcmode="lin" valueType="num">
                                      <p:cBhvr additive="base">
                                        <p:cTn id="12" dur="500"/>
                                        <p:tgtEl>
                                          <p:spTgt spid="7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5">
                                            <p:txEl>
                                              <p:pRg st="2" end="2"/>
                                            </p:txEl>
                                          </p:spTgt>
                                        </p:tgtEl>
                                        <p:attrNameLst>
                                          <p:attrName>style.visibility</p:attrName>
                                        </p:attrNameLst>
                                      </p:cBhvr>
                                      <p:to>
                                        <p:strVal val="visible"/>
                                      </p:to>
                                    </p:set>
                                    <p:anim calcmode="lin" valueType="num">
                                      <p:cBhvr additive="base">
                                        <p:cTn id="17" dur="500"/>
                                        <p:tgtEl>
                                          <p:spTgt spid="7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25">
                                            <p:txEl>
                                              <p:pRg st="3" end="3"/>
                                            </p:txEl>
                                          </p:spTgt>
                                        </p:tgtEl>
                                        <p:attrNameLst>
                                          <p:attrName>style.visibility</p:attrName>
                                        </p:attrNameLst>
                                      </p:cBhvr>
                                      <p:to>
                                        <p:strVal val="visible"/>
                                      </p:to>
                                    </p:set>
                                    <p:anim calcmode="lin" valueType="num">
                                      <p:cBhvr additive="base">
                                        <p:cTn id="22" dur="500"/>
                                        <p:tgtEl>
                                          <p:spTgt spid="7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25">
                                            <p:txEl>
                                              <p:pRg st="4" end="4"/>
                                            </p:txEl>
                                          </p:spTgt>
                                        </p:tgtEl>
                                        <p:attrNameLst>
                                          <p:attrName>style.visibility</p:attrName>
                                        </p:attrNameLst>
                                      </p:cBhvr>
                                      <p:to>
                                        <p:strVal val="visible"/>
                                      </p:to>
                                    </p:set>
                                    <p:anim calcmode="lin" valueType="num">
                                      <p:cBhvr additive="base">
                                        <p:cTn id="27" dur="500"/>
                                        <p:tgtEl>
                                          <p:spTgt spid="7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26"/>
                                        </p:tgtEl>
                                        <p:attrNameLst>
                                          <p:attrName>style.visibility</p:attrName>
                                        </p:attrNameLst>
                                      </p:cBhvr>
                                      <p:to>
                                        <p:strVal val="visible"/>
                                      </p:to>
                                    </p:set>
                                    <p:anim calcmode="lin" valueType="num">
                                      <p:cBhvr additive="base">
                                        <p:cTn id="32" dur="500"/>
                                        <p:tgtEl>
                                          <p:spTgt spid="7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71"/>
          <p:cNvSpPr txBox="1">
            <a:spLocks noGrp="1"/>
          </p:cNvSpPr>
          <p:nvPr>
            <p:ph type="title"/>
          </p:nvPr>
        </p:nvSpPr>
        <p:spPr>
          <a:xfrm>
            <a:off x="1884375" y="7618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3959"/>
            </a:pPr>
            <a:r>
              <a:rPr lang="it-IT"/>
              <a:t>Computing the error</a:t>
            </a:r>
            <a:endParaRPr/>
          </a:p>
        </p:txBody>
      </p:sp>
      <p:sp>
        <p:nvSpPr>
          <p:cNvPr id="734" name="Google Shape;734;p71"/>
          <p:cNvSpPr txBox="1">
            <a:spLocks noGrp="1"/>
          </p:cNvSpPr>
          <p:nvPr>
            <p:ph type="body" idx="1"/>
          </p:nvPr>
        </p:nvSpPr>
        <p:spPr>
          <a:xfrm>
            <a:off x="1884375" y="1066800"/>
            <a:ext cx="8580300" cy="3331200"/>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2400"/>
            </a:pPr>
            <a:r>
              <a:rPr lang="it-IT" sz="2400" dirty="0" err="1"/>
              <a:t>Let</a:t>
            </a:r>
            <a:r>
              <a:rPr lang="it-IT" sz="2400" dirty="0"/>
              <a:t> </a:t>
            </a:r>
            <a:r>
              <a:rPr lang="it-IT" sz="2400" b="1" dirty="0"/>
              <a:t>T</a:t>
            </a:r>
            <a:r>
              <a:rPr lang="it-IT" sz="2400" b="1" baseline="30000" dirty="0"/>
              <a:t>i</a:t>
            </a:r>
            <a:r>
              <a:rPr lang="it-IT" sz="2400" dirty="0"/>
              <a:t>=[0,0..</a:t>
            </a:r>
            <a:r>
              <a:rPr lang="it-IT" sz="2400" b="1" dirty="0">
                <a:solidFill>
                  <a:srgbClr val="000000"/>
                </a:solidFill>
              </a:rPr>
              <a:t>1</a:t>
            </a:r>
            <a:r>
              <a:rPr lang="it-IT" sz="2400" dirty="0"/>
              <a:t>,0..0] be the </a:t>
            </a:r>
            <a:r>
              <a:rPr lang="it-IT" sz="2400" dirty="0" err="1"/>
              <a:t>ground</a:t>
            </a:r>
            <a:r>
              <a:rPr lang="it-IT" sz="2400" dirty="0"/>
              <a:t> </a:t>
            </a:r>
            <a:r>
              <a:rPr lang="it-IT" sz="2400" dirty="0" err="1"/>
              <a:t>truth</a:t>
            </a:r>
            <a:r>
              <a:rPr lang="it-IT" sz="2400" dirty="0"/>
              <a:t> multi-</a:t>
            </a:r>
            <a:r>
              <a:rPr lang="it-IT" sz="2400" dirty="0" err="1"/>
              <a:t>class</a:t>
            </a:r>
            <a:r>
              <a:rPr lang="it-IT" sz="2400" dirty="0"/>
              <a:t> </a:t>
            </a:r>
            <a:r>
              <a:rPr lang="it-IT" sz="2400" dirty="0" err="1"/>
              <a:t>classification</a:t>
            </a:r>
            <a:r>
              <a:rPr lang="it-IT" sz="2400" dirty="0"/>
              <a:t> (</a:t>
            </a:r>
            <a:r>
              <a:rPr lang="it-IT" sz="2400" dirty="0" err="1"/>
              <a:t>n</a:t>
            </a:r>
            <a:r>
              <a:rPr lang="it-IT" sz="2400" dirty="0"/>
              <a:t> </a:t>
            </a:r>
            <a:r>
              <a:rPr lang="it-IT" sz="2400" dirty="0" err="1"/>
              <a:t>classes</a:t>
            </a:r>
            <a:r>
              <a:rPr lang="it-IT" sz="2400" dirty="0"/>
              <a:t>) for input </a:t>
            </a:r>
            <a:r>
              <a:rPr lang="it-IT" sz="2400" dirty="0" err="1"/>
              <a:t>instance</a:t>
            </a:r>
            <a:r>
              <a:rPr lang="it-IT" sz="2400" dirty="0"/>
              <a:t> </a:t>
            </a:r>
            <a:r>
              <a:rPr lang="it-IT" sz="2400" b="1" i="1" dirty="0"/>
              <a:t>in</a:t>
            </a:r>
            <a:r>
              <a:rPr lang="it-IT" sz="2400" b="1" i="1" baseline="-25000" dirty="0"/>
              <a:t>i </a:t>
            </a:r>
            <a:r>
              <a:rPr lang="it-IT" sz="2400" dirty="0"/>
              <a:t>(a 1 </a:t>
            </a:r>
            <a:r>
              <a:rPr lang="it-IT" sz="2400" dirty="0" err="1"/>
              <a:t>value</a:t>
            </a:r>
            <a:r>
              <a:rPr lang="it-IT" sz="2400" dirty="0"/>
              <a:t> in position </a:t>
            </a:r>
            <a:r>
              <a:rPr lang="it-IT" sz="2400" i="1" dirty="0"/>
              <a:t>k</a:t>
            </a:r>
            <a:r>
              <a:rPr lang="it-IT" sz="2400" dirty="0"/>
              <a:t> of </a:t>
            </a:r>
            <a:r>
              <a:rPr lang="it-IT" sz="2400" b="1" dirty="0"/>
              <a:t>T</a:t>
            </a:r>
            <a:r>
              <a:rPr lang="it-IT" sz="2400" b="1" baseline="30000" dirty="0"/>
              <a:t>i</a:t>
            </a:r>
            <a:r>
              <a:rPr lang="it-IT" sz="2400" b="1" dirty="0"/>
              <a:t> </a:t>
            </a:r>
            <a:r>
              <a:rPr lang="it-IT" sz="2400" dirty="0"/>
              <a:t> </a:t>
            </a:r>
            <a:r>
              <a:rPr lang="it-IT" sz="2400" dirty="0" err="1"/>
              <a:t>indicates</a:t>
            </a:r>
            <a:r>
              <a:rPr lang="it-IT" sz="2400" dirty="0"/>
              <a:t> </a:t>
            </a:r>
            <a:r>
              <a:rPr lang="it-IT" sz="2400" dirty="0" err="1"/>
              <a:t>that</a:t>
            </a:r>
            <a:r>
              <a:rPr lang="it-IT" sz="2400" dirty="0"/>
              <a:t> the </a:t>
            </a:r>
            <a:r>
              <a:rPr lang="it-IT" sz="2400" dirty="0" err="1"/>
              <a:t>correct</a:t>
            </a:r>
            <a:r>
              <a:rPr lang="it-IT" sz="2400" dirty="0"/>
              <a:t> </a:t>
            </a:r>
            <a:r>
              <a:rPr lang="it-IT" sz="2400" dirty="0" err="1"/>
              <a:t>classification</a:t>
            </a:r>
            <a:r>
              <a:rPr lang="it-IT" sz="2400" dirty="0"/>
              <a:t> for </a:t>
            </a:r>
            <a:r>
              <a:rPr lang="it-IT" sz="2400" b="1" i="1" dirty="0"/>
              <a:t>in</a:t>
            </a:r>
            <a:r>
              <a:rPr lang="it-IT" sz="2400" b="1" i="1" baseline="-25000" dirty="0"/>
              <a:t>i</a:t>
            </a:r>
            <a:r>
              <a:rPr lang="it-IT" sz="2400" dirty="0"/>
              <a:t> </a:t>
            </a:r>
            <a:r>
              <a:rPr lang="it-IT" sz="2400" dirty="0" err="1"/>
              <a:t>is</a:t>
            </a:r>
            <a:r>
              <a:rPr lang="it-IT" sz="2400" dirty="0"/>
              <a:t> the </a:t>
            </a:r>
            <a:r>
              <a:rPr lang="it-IT" sz="2400" i="1" dirty="0"/>
              <a:t>k-</a:t>
            </a:r>
            <a:r>
              <a:rPr lang="it-IT" sz="2400" i="1" dirty="0" err="1"/>
              <a:t>th</a:t>
            </a:r>
            <a:r>
              <a:rPr lang="it-IT" sz="2400" i="1" dirty="0"/>
              <a:t> </a:t>
            </a:r>
            <a:r>
              <a:rPr lang="it-IT" sz="2400" dirty="0" err="1"/>
              <a:t>class</a:t>
            </a:r>
            <a:r>
              <a:rPr lang="it-IT" sz="2400" dirty="0"/>
              <a:t> </a:t>
            </a:r>
            <a:r>
              <a:rPr lang="it-IT" sz="2400" dirty="0" err="1"/>
              <a:t>label</a:t>
            </a:r>
            <a:r>
              <a:rPr lang="it-IT" sz="2400" dirty="0"/>
              <a:t>), le </a:t>
            </a:r>
            <a:r>
              <a:rPr lang="it-IT" sz="2400" b="1" dirty="0" err="1"/>
              <a:t>Y</a:t>
            </a:r>
            <a:r>
              <a:rPr lang="it-IT" sz="2400" b="1" baseline="30000" dirty="0" err="1"/>
              <a:t>i</a:t>
            </a:r>
            <a:r>
              <a:rPr lang="it-IT" sz="2400" dirty="0"/>
              <a:t>  be the output (</a:t>
            </a:r>
            <a:r>
              <a:rPr lang="it-IT" sz="2400" dirty="0" err="1"/>
              <a:t>softmax</a:t>
            </a:r>
            <a:r>
              <a:rPr lang="it-IT" sz="2400" dirty="0"/>
              <a:t>) </a:t>
            </a:r>
            <a:r>
              <a:rPr lang="it-IT" sz="2400" dirty="0" err="1"/>
              <a:t>vector</a:t>
            </a:r>
            <a:r>
              <a:rPr lang="it-IT" sz="2400" dirty="0"/>
              <a:t> </a:t>
            </a:r>
            <a:endParaRPr dirty="0"/>
          </a:p>
          <a:p>
            <a:pPr marL="342900" indent="-342900">
              <a:lnSpc>
                <a:spcPct val="100000"/>
              </a:lnSpc>
              <a:spcBef>
                <a:spcPts val="480"/>
              </a:spcBef>
              <a:buClr>
                <a:schemeClr val="dk1"/>
              </a:buClr>
              <a:buSzPts val="2400"/>
            </a:pPr>
            <a:r>
              <a:rPr lang="it-IT" sz="2400" dirty="0"/>
              <a:t>The cross-</a:t>
            </a:r>
            <a:r>
              <a:rPr lang="it-IT" sz="2400" dirty="0" err="1"/>
              <a:t>entropy</a:t>
            </a:r>
            <a:r>
              <a:rPr lang="it-IT" sz="2400" dirty="0"/>
              <a:t> H(</a:t>
            </a:r>
            <a:r>
              <a:rPr lang="it-IT" sz="2400" b="1" dirty="0"/>
              <a:t>T</a:t>
            </a:r>
            <a:r>
              <a:rPr lang="it-IT" sz="2400" b="1" baseline="30000" dirty="0"/>
              <a:t>i</a:t>
            </a:r>
            <a:r>
              <a:rPr lang="it-IT" sz="2400" dirty="0"/>
              <a:t>,</a:t>
            </a:r>
            <a:r>
              <a:rPr lang="it-IT" sz="2400" b="1" dirty="0"/>
              <a:t> </a:t>
            </a:r>
            <a:r>
              <a:rPr lang="it-IT" sz="2400" b="1" dirty="0" err="1"/>
              <a:t>Y</a:t>
            </a:r>
            <a:r>
              <a:rPr lang="it-IT" sz="2400" b="1" baseline="30000" dirty="0" err="1"/>
              <a:t>i</a:t>
            </a:r>
            <a:r>
              <a:rPr lang="it-IT" sz="2400" dirty="0"/>
              <a:t>) </a:t>
            </a:r>
            <a:r>
              <a:rPr lang="it-IT" sz="2400" dirty="0" err="1"/>
              <a:t>is</a:t>
            </a:r>
            <a:r>
              <a:rPr lang="it-IT" sz="2400" dirty="0"/>
              <a:t> </a:t>
            </a:r>
            <a:r>
              <a:rPr lang="it-IT" sz="2400" dirty="0" err="1"/>
              <a:t>given</a:t>
            </a:r>
            <a:r>
              <a:rPr lang="it-IT" sz="2400" dirty="0"/>
              <a:t> by:</a:t>
            </a:r>
            <a:endParaRPr dirty="0"/>
          </a:p>
          <a:p>
            <a:pPr marL="342900" indent="-190500">
              <a:lnSpc>
                <a:spcPct val="100000"/>
              </a:lnSpc>
              <a:spcBef>
                <a:spcPts val="480"/>
              </a:spcBef>
              <a:buClr>
                <a:schemeClr val="dk1"/>
              </a:buClr>
              <a:buSzPts val="2400"/>
              <a:buNone/>
            </a:pPr>
            <a:endParaRPr sz="2400" dirty="0"/>
          </a:p>
          <a:p>
            <a:pPr marL="342900" indent="-342900">
              <a:lnSpc>
                <a:spcPct val="100000"/>
              </a:lnSpc>
              <a:spcBef>
                <a:spcPts val="480"/>
              </a:spcBef>
              <a:buClr>
                <a:schemeClr val="dk1"/>
              </a:buClr>
              <a:buSzPts val="2400"/>
            </a:pPr>
            <a:r>
              <a:rPr lang="it-IT" sz="2400" dirty="0" err="1"/>
              <a:t>Weights</a:t>
            </a:r>
            <a:r>
              <a:rPr lang="it-IT" sz="2400" dirty="0"/>
              <a:t> are </a:t>
            </a:r>
            <a:r>
              <a:rPr lang="it-IT" sz="2400" dirty="0" err="1"/>
              <a:t>updated</a:t>
            </a:r>
            <a:r>
              <a:rPr lang="it-IT" sz="2400" dirty="0"/>
              <a:t> </a:t>
            </a:r>
            <a:r>
              <a:rPr lang="it-IT" sz="2400" dirty="0" err="1"/>
              <a:t>using</a:t>
            </a:r>
            <a:r>
              <a:rPr lang="it-IT" sz="2400" dirty="0"/>
              <a:t> </a:t>
            </a:r>
            <a:r>
              <a:rPr lang="it-IT" sz="2400" b="1" dirty="0" err="1"/>
              <a:t>gradient</a:t>
            </a:r>
            <a:r>
              <a:rPr lang="it-IT" sz="2400" b="1" dirty="0"/>
              <a:t> </a:t>
            </a:r>
            <a:r>
              <a:rPr lang="it-IT" sz="2400" b="1" dirty="0" err="1"/>
              <a:t>descent</a:t>
            </a:r>
            <a:r>
              <a:rPr lang="it-IT" sz="2400" b="1" dirty="0"/>
              <a:t> on the </a:t>
            </a:r>
            <a:r>
              <a:rPr lang="it-IT" sz="2400" b="1" dirty="0" err="1"/>
              <a:t>total</a:t>
            </a:r>
            <a:r>
              <a:rPr lang="it-IT" sz="2400" b="1" dirty="0"/>
              <a:t> cross-</a:t>
            </a:r>
            <a:r>
              <a:rPr lang="it-IT" sz="2400" b="1" dirty="0" err="1"/>
              <a:t>entropy</a:t>
            </a:r>
            <a:endParaRPr sz="2400" b="1" dirty="0"/>
          </a:p>
        </p:txBody>
      </p:sp>
      <p:sp>
        <p:nvSpPr>
          <p:cNvPr id="735" name="Google Shape;735;p71"/>
          <p:cNvSpPr txBox="1"/>
          <p:nvPr/>
        </p:nvSpPr>
        <p:spPr>
          <a:xfrm>
            <a:off x="2123156" y="5357070"/>
            <a:ext cx="8102700" cy="369291"/>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it-IT">
                <a:solidFill>
                  <a:schemeClr val="dk1"/>
                </a:solidFill>
                <a:latin typeface="Calibri"/>
                <a:ea typeface="Calibri"/>
                <a:cs typeface="Calibri"/>
                <a:sym typeface="Calibri"/>
              </a:rPr>
              <a:t> </a:t>
            </a:r>
            <a:endParaRPr sz="1400">
              <a:solidFill>
                <a:srgbClr val="000000"/>
              </a:solidFill>
              <a:latin typeface="Arial"/>
              <a:ea typeface="Arial"/>
              <a:cs typeface="Arial"/>
              <a:sym typeface="Arial"/>
            </a:endParaRPr>
          </a:p>
        </p:txBody>
      </p:sp>
      <p:sp>
        <p:nvSpPr>
          <p:cNvPr id="736" name="Google Shape;736;p71"/>
          <p:cNvSpPr txBox="1"/>
          <p:nvPr/>
        </p:nvSpPr>
        <p:spPr>
          <a:xfrm>
            <a:off x="4390438" y="6126163"/>
            <a:ext cx="190464" cy="677108"/>
          </a:xfrm>
          <a:prstGeom prst="rect">
            <a:avLst/>
          </a:prstGeom>
          <a:noFill/>
          <a:ln>
            <a:noFill/>
          </a:ln>
        </p:spPr>
        <p:txBody>
          <a:bodyPr spcFirstLastPara="1" wrap="square" lIns="91425" tIns="45700" rIns="91425" bIns="45700" anchor="t" anchorCtr="0">
            <a:spAutoFit/>
          </a:bodyPr>
          <a:lstStyle/>
          <a:p>
            <a:pPr>
              <a:buClr>
                <a:srgbClr val="000000"/>
              </a:buClr>
              <a:buSzPts val="2000"/>
            </a:pPr>
            <a:endParaRPr sz="2000">
              <a:solidFill>
                <a:schemeClr val="dk1"/>
              </a:solidFill>
              <a:latin typeface="Calibri"/>
              <a:ea typeface="Calibri"/>
              <a:cs typeface="Calibri"/>
              <a:sym typeface="Calibri"/>
            </a:endParaRPr>
          </a:p>
          <a:p>
            <a:pPr>
              <a:buClr>
                <a:srgbClr val="000000"/>
              </a:buClr>
              <a:buSzPts val="1800"/>
            </a:pPr>
            <a:endParaRPr>
              <a:solidFill>
                <a:schemeClr val="dk1"/>
              </a:solidFill>
              <a:latin typeface="Calibri"/>
              <a:ea typeface="Calibri"/>
              <a:cs typeface="Calibri"/>
              <a:sym typeface="Calibri"/>
            </a:endParaRPr>
          </a:p>
        </p:txBody>
      </p:sp>
      <p:pic>
        <p:nvPicPr>
          <p:cNvPr id="739" name="Google Shape;739;p71"/>
          <p:cNvPicPr preferRelativeResize="0"/>
          <p:nvPr/>
        </p:nvPicPr>
        <p:blipFill rotWithShape="1">
          <a:blip r:embed="rId3">
            <a:alphaModFix/>
          </a:blip>
          <a:srcRect/>
          <a:stretch/>
        </p:blipFill>
        <p:spPr>
          <a:xfrm>
            <a:off x="6343266" y="4077675"/>
            <a:ext cx="3640610" cy="887954"/>
          </a:xfrm>
          <a:prstGeom prst="rect">
            <a:avLst/>
          </a:prstGeom>
          <a:noFill/>
          <a:ln>
            <a:noFill/>
          </a:ln>
        </p:spPr>
      </p:pic>
      <p:sp>
        <p:nvSpPr>
          <p:cNvPr id="740" name="Google Shape;740;p71"/>
          <p:cNvSpPr txBox="1"/>
          <p:nvPr/>
        </p:nvSpPr>
        <p:spPr>
          <a:xfrm>
            <a:off x="8983275" y="1750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2</a:t>
            </a:r>
            <a:endParaRPr sz="6000" b="1">
              <a:solidFill>
                <a:srgbClr val="000000"/>
              </a:solidFill>
              <a:latin typeface="Proxima Nova"/>
              <a:ea typeface="Proxima Nova"/>
              <a:cs typeface="Proxima Nova"/>
              <a:sym typeface="Proxima Nova"/>
            </a:endParaRPr>
          </a:p>
        </p:txBody>
      </p:sp>
      <mc:AlternateContent xmlns:mc="http://schemas.openxmlformats.org/markup-compatibility/2006">
        <mc:Choice xmlns:a14="http://schemas.microsoft.com/office/drawing/2010/main" Requires="a14">
          <p:sp>
            <p:nvSpPr>
              <p:cNvPr id="741" name="Google Shape;741;p71"/>
              <p:cNvSpPr txBox="1"/>
              <p:nvPr/>
            </p:nvSpPr>
            <p:spPr>
              <a:xfrm>
                <a:off x="2998275" y="5427575"/>
                <a:ext cx="6352500" cy="782400"/>
              </a:xfrm>
              <a:prstGeom prst="rect">
                <a:avLst/>
              </a:prstGeom>
              <a:gradFill>
                <a:gsLst>
                  <a:gs pos="0">
                    <a:srgbClr val="8DFFD8"/>
                  </a:gs>
                  <a:gs pos="35000">
                    <a:srgbClr val="B0FFE2"/>
                  </a:gs>
                  <a:gs pos="100000">
                    <a:srgbClr val="DFFFF4"/>
                  </a:gs>
                </a:gsLst>
                <a:lin ang="16198662"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lvl="0">
                  <a:buSzPts val="2000"/>
                </a:pPr>
                <a:r>
                  <a:rPr lang="it-IT" sz="2000" dirty="0" err="1">
                    <a:solidFill>
                      <a:schemeClr val="dk1"/>
                    </a:solidFill>
                    <a:latin typeface="Proxima Nova"/>
                    <a:ea typeface="Proxima Nova"/>
                    <a:cs typeface="Proxima Nova"/>
                    <a:sym typeface="Proxima Nova"/>
                  </a:rPr>
                  <a:t>Where</a:t>
                </a:r>
                <a:r>
                  <a:rPr lang="it-IT" sz="2000" dirty="0">
                    <a:solidFill>
                      <a:schemeClr val="dk1"/>
                    </a:solidFill>
                    <a:latin typeface="Proxima Nova"/>
                    <a:ea typeface="Proxima Nova"/>
                    <a:cs typeface="Proxima Nova"/>
                    <a:sym typeface="Proxima Nova"/>
                  </a:rPr>
                  <a:t> </a:t>
                </a:r>
                <a:r>
                  <a:rPr lang="it-IT" sz="2000" b="1" dirty="0">
                    <a:solidFill>
                      <a:schemeClr val="dk1"/>
                    </a:solidFill>
                    <a:latin typeface="Proxima Nova"/>
                    <a:ea typeface="Proxima Nova"/>
                    <a:cs typeface="Proxima Nova"/>
                    <a:sym typeface="Proxima Nova"/>
                  </a:rPr>
                  <a:t>(</a:t>
                </a:r>
                <a14:m>
                  <m:oMath xmlns:m="http://schemas.openxmlformats.org/officeDocument/2006/math">
                    <m:sSubSup>
                      <m:sSubSupPr>
                        <m:ctrlPr>
                          <a:rPr lang="it-IT" sz="2000" i="1" dirty="0">
                            <a:latin typeface="Cambria Math" panose="02040503050406030204" pitchFamily="18" charset="0"/>
                          </a:rPr>
                        </m:ctrlPr>
                      </m:sSubSupPr>
                      <m:e>
                        <m:r>
                          <a:rPr lang="it-IT" sz="2000" i="1" dirty="0">
                            <a:latin typeface="Cambria Math" panose="02040503050406030204" pitchFamily="18" charset="0"/>
                          </a:rPr>
                          <m:t>𝑡</m:t>
                        </m:r>
                      </m:e>
                      <m:sub>
                        <m:r>
                          <a:rPr lang="it-IT" sz="2000" i="1" dirty="0">
                            <a:latin typeface="Cambria Math" panose="02040503050406030204" pitchFamily="18" charset="0"/>
                          </a:rPr>
                          <m:t>𝑗</m:t>
                        </m:r>
                      </m:sub>
                      <m:sup>
                        <m:r>
                          <a:rPr lang="it-IT" sz="2000" i="1" dirty="0">
                            <a:latin typeface="Cambria Math" panose="02040503050406030204" pitchFamily="18" charset="0"/>
                          </a:rPr>
                          <m:t>𝑖</m:t>
                        </m:r>
                      </m:sup>
                    </m:sSubSup>
                    <m:r>
                      <a:rPr lang="it-IT" sz="2000" i="1" dirty="0">
                        <a:latin typeface="Cambria Math" panose="02040503050406030204" pitchFamily="18" charset="0"/>
                      </a:rPr>
                      <m:t> </m:t>
                    </m:r>
                  </m:oMath>
                </a14:m>
                <a:r>
                  <a:rPr lang="it-IT" sz="2000" b="1" dirty="0" err="1">
                    <a:solidFill>
                      <a:schemeClr val="dk1"/>
                    </a:solidFill>
                    <a:latin typeface="Proxima Nova"/>
                    <a:ea typeface="Proxima Nova"/>
                    <a:cs typeface="Proxima Nova"/>
                    <a:sym typeface="Proxima Nova"/>
                  </a:rPr>
                  <a:t>-</a:t>
                </a:r>
                <a:r>
                  <a:rPr lang="it-IT" sz="2000" dirty="0"/>
                  <a:t> </a:t>
                </a:r>
                <a14:m>
                  <m:oMath xmlns:m="http://schemas.openxmlformats.org/officeDocument/2006/math">
                    <m:sSubSup>
                      <m:sSubSupPr>
                        <m:ctrlPr>
                          <a:rPr lang="it-IT" sz="2000" i="1" dirty="0">
                            <a:latin typeface="Cambria Math" panose="02040503050406030204" pitchFamily="18" charset="0"/>
                          </a:rPr>
                        </m:ctrlPr>
                      </m:sSubSupPr>
                      <m:e>
                        <m:r>
                          <a:rPr lang="it-IT" sz="2000" i="1" dirty="0">
                            <a:latin typeface="Cambria Math" panose="02040503050406030204" pitchFamily="18" charset="0"/>
                          </a:rPr>
                          <m:t>𝑦</m:t>
                        </m:r>
                      </m:e>
                      <m:sub>
                        <m:r>
                          <a:rPr lang="it-IT" sz="2000" i="1" dirty="0">
                            <a:latin typeface="Cambria Math" panose="02040503050406030204" pitchFamily="18" charset="0"/>
                          </a:rPr>
                          <m:t>𝑗</m:t>
                        </m:r>
                      </m:sub>
                      <m:sup>
                        <m:r>
                          <a:rPr lang="it-IT" sz="2000" i="1" dirty="0">
                            <a:latin typeface="Cambria Math" panose="02040503050406030204" pitchFamily="18" charset="0"/>
                          </a:rPr>
                          <m:t>𝑖</m:t>
                        </m:r>
                      </m:sup>
                    </m:sSubSup>
                  </m:oMath>
                </a14:m>
                <a:r>
                  <a:rPr lang="it-IT" sz="2000" b="1" dirty="0">
                    <a:solidFill>
                      <a:schemeClr val="dk1"/>
                    </a:solidFill>
                    <a:latin typeface="Proxima Nova"/>
                    <a:ea typeface="Proxima Nova"/>
                    <a:cs typeface="Proxima Nova"/>
                    <a:sym typeface="Proxima Nova"/>
                  </a:rPr>
                  <a:t>) </a:t>
                </a:r>
                <a:r>
                  <a:rPr lang="it-IT" sz="2000" dirty="0" err="1">
                    <a:solidFill>
                      <a:schemeClr val="dk1"/>
                    </a:solidFill>
                    <a:latin typeface="Proxima Nova"/>
                    <a:ea typeface="Proxima Nova"/>
                    <a:cs typeface="Proxima Nova"/>
                    <a:sym typeface="Proxima Nova"/>
                  </a:rPr>
                  <a:t>is</a:t>
                </a:r>
                <a:r>
                  <a:rPr lang="it-IT" sz="2000" dirty="0">
                    <a:solidFill>
                      <a:schemeClr val="dk1"/>
                    </a:solidFill>
                    <a:latin typeface="Proxima Nova"/>
                    <a:ea typeface="Proxima Nova"/>
                    <a:cs typeface="Proxima Nova"/>
                    <a:sym typeface="Proxima Nova"/>
                  </a:rPr>
                  <a:t> the derivative of the </a:t>
                </a:r>
                <a:r>
                  <a:rPr lang="it-IT" sz="2000" dirty="0" err="1">
                    <a:solidFill>
                      <a:schemeClr val="dk1"/>
                    </a:solidFill>
                    <a:latin typeface="Proxima Nova"/>
                    <a:ea typeface="Proxima Nova"/>
                    <a:cs typeface="Proxima Nova"/>
                    <a:sym typeface="Proxima Nova"/>
                  </a:rPr>
                  <a:t>loss</a:t>
                </a:r>
                <a:r>
                  <a:rPr lang="it-IT" sz="2000" dirty="0">
                    <a:solidFill>
                      <a:schemeClr val="dk1"/>
                    </a:solidFill>
                    <a:latin typeface="Proxima Nova"/>
                    <a:ea typeface="Proxima Nova"/>
                    <a:cs typeface="Proxima Nova"/>
                    <a:sym typeface="Proxima Nova"/>
                  </a:rPr>
                  <a:t> </a:t>
                </a:r>
                <a:r>
                  <a:rPr lang="it-IT" sz="2000" dirty="0" err="1">
                    <a:solidFill>
                      <a:schemeClr val="dk1"/>
                    </a:solidFill>
                    <a:latin typeface="Proxima Nova"/>
                    <a:ea typeface="Proxima Nova"/>
                    <a:cs typeface="Proxima Nova"/>
                    <a:sym typeface="Proxima Nova"/>
                  </a:rPr>
                  <a:t>function</a:t>
                </a:r>
                <a:r>
                  <a:rPr lang="it-IT" sz="2000" dirty="0">
                    <a:solidFill>
                      <a:schemeClr val="dk1"/>
                    </a:solidFill>
                    <a:latin typeface="Proxima Nova"/>
                    <a:ea typeface="Proxima Nova"/>
                    <a:cs typeface="Proxima Nova"/>
                    <a:sym typeface="Proxima Nova"/>
                  </a:rPr>
                  <a:t> (cross </a:t>
                </a:r>
                <a:r>
                  <a:rPr lang="it-IT" sz="2000" dirty="0" err="1">
                    <a:solidFill>
                      <a:schemeClr val="dk1"/>
                    </a:solidFill>
                    <a:latin typeface="Proxima Nova"/>
                    <a:ea typeface="Proxima Nova"/>
                    <a:cs typeface="Proxima Nova"/>
                    <a:sym typeface="Proxima Nova"/>
                  </a:rPr>
                  <a:t>entropy</a:t>
                </a:r>
                <a:r>
                  <a:rPr lang="it-IT" sz="2000" dirty="0">
                    <a:solidFill>
                      <a:schemeClr val="dk1"/>
                    </a:solidFill>
                    <a:latin typeface="Proxima Nova"/>
                    <a:ea typeface="Proxima Nova"/>
                    <a:cs typeface="Proxima Nova"/>
                    <a:sym typeface="Proxima Nova"/>
                  </a:rPr>
                  <a:t>) on output </a:t>
                </a:r>
                <a:r>
                  <a:rPr lang="it-IT" sz="2000" dirty="0" err="1">
                    <a:solidFill>
                      <a:schemeClr val="dk1"/>
                    </a:solidFill>
                    <a:latin typeface="Proxima Nova"/>
                    <a:ea typeface="Proxima Nova"/>
                    <a:cs typeface="Proxima Nova"/>
                    <a:sym typeface="Proxima Nova"/>
                  </a:rPr>
                  <a:t>node</a:t>
                </a:r>
                <a:r>
                  <a:rPr lang="it-IT" sz="2000" dirty="0">
                    <a:solidFill>
                      <a:schemeClr val="dk1"/>
                    </a:solidFill>
                    <a:latin typeface="Proxima Nova"/>
                    <a:ea typeface="Proxima Nova"/>
                    <a:cs typeface="Proxima Nova"/>
                    <a:sym typeface="Proxima Nova"/>
                  </a:rPr>
                  <a:t> </a:t>
                </a:r>
                <a:r>
                  <a:rPr lang="it-IT" sz="2000" dirty="0" err="1">
                    <a:solidFill>
                      <a:schemeClr val="dk1"/>
                    </a:solidFill>
                    <a:latin typeface="Proxima Nova"/>
                    <a:ea typeface="Proxima Nova"/>
                    <a:cs typeface="Proxima Nova"/>
                    <a:sym typeface="Proxima Nova"/>
                  </a:rPr>
                  <a:t>j</a:t>
                </a:r>
                <a:r>
                  <a:rPr lang="it-IT" sz="2000" dirty="0">
                    <a:solidFill>
                      <a:schemeClr val="dk1"/>
                    </a:solidFill>
                    <a:latin typeface="Proxima Nova"/>
                    <a:ea typeface="Proxima Nova"/>
                    <a:cs typeface="Proxima Nova"/>
                    <a:sym typeface="Proxima Nova"/>
                  </a:rPr>
                  <a:t>. </a:t>
                </a:r>
                <a:r>
                  <a:rPr lang="it-IT" sz="2000" dirty="0" err="1">
                    <a:solidFill>
                      <a:schemeClr val="dk1"/>
                    </a:solidFill>
                    <a:latin typeface="Proxima Nova"/>
                    <a:ea typeface="Proxima Nova"/>
                    <a:cs typeface="Proxima Nova"/>
                    <a:sym typeface="Proxima Nova"/>
                  </a:rPr>
                  <a:t>See</a:t>
                </a:r>
                <a:r>
                  <a:rPr lang="it-IT" sz="2000" dirty="0">
                    <a:solidFill>
                      <a:schemeClr val="dk1"/>
                    </a:solidFill>
                    <a:latin typeface="Proxima Nova"/>
                    <a:ea typeface="Proxima Nova"/>
                    <a:cs typeface="Proxima Nova"/>
                    <a:sym typeface="Proxima Nova"/>
                  </a:rPr>
                  <a:t> </a:t>
                </a:r>
                <a:r>
                  <a:rPr lang="it-IT" sz="2000" dirty="0" err="1">
                    <a:solidFill>
                      <a:schemeClr val="dk1"/>
                    </a:solidFill>
                    <a:latin typeface="Proxima Nova"/>
                    <a:ea typeface="Proxima Nova"/>
                    <a:cs typeface="Proxima Nova"/>
                    <a:sym typeface="Proxima Nova"/>
                  </a:rPr>
                  <a:t>details</a:t>
                </a:r>
                <a:r>
                  <a:rPr lang="it-IT" sz="2000" dirty="0">
                    <a:solidFill>
                      <a:schemeClr val="dk1"/>
                    </a:solidFill>
                    <a:latin typeface="Proxima Nova"/>
                    <a:ea typeface="Proxima Nova"/>
                    <a:cs typeface="Proxima Nova"/>
                    <a:sym typeface="Proxima Nova"/>
                  </a:rPr>
                  <a:t> in </a:t>
                </a:r>
                <a:r>
                  <a:rPr lang="it-IT" sz="2000" u="sng" dirty="0">
                    <a:solidFill>
                      <a:schemeClr val="hlink"/>
                    </a:solidFill>
                    <a:latin typeface="Proxima Nova"/>
                    <a:ea typeface="Proxima Nova"/>
                    <a:cs typeface="Proxima Nova"/>
                    <a:sym typeface="Proxima Nova"/>
                    <a:hlinkClick r:id="rId4"/>
                  </a:rPr>
                  <a:t>link</a:t>
                </a:r>
                <a:endParaRPr sz="2000" dirty="0">
                  <a:solidFill>
                    <a:schemeClr val="dk1"/>
                  </a:solidFill>
                  <a:latin typeface="Proxima Nova"/>
                  <a:ea typeface="Proxima Nova"/>
                  <a:cs typeface="Proxima Nova"/>
                  <a:sym typeface="Proxima Nova"/>
                </a:endParaRPr>
              </a:p>
              <a:p>
                <a:pPr>
                  <a:buClr>
                    <a:srgbClr val="000000"/>
                  </a:buClr>
                  <a:buSzPts val="2000"/>
                </a:pPr>
                <a:endParaRPr sz="2000" dirty="0">
                  <a:solidFill>
                    <a:srgbClr val="000000"/>
                  </a:solidFill>
                  <a:latin typeface="Proxima Nova"/>
                  <a:ea typeface="Proxima Nova"/>
                  <a:cs typeface="Proxima Nova"/>
                  <a:sym typeface="Proxima Nova"/>
                </a:endParaRPr>
              </a:p>
            </p:txBody>
          </p:sp>
        </mc:Choice>
        <mc:Fallback>
          <p:sp>
            <p:nvSpPr>
              <p:cNvPr id="741" name="Google Shape;741;p71"/>
              <p:cNvSpPr txBox="1">
                <a:spLocks noRot="1" noChangeAspect="1" noMove="1" noResize="1" noEditPoints="1" noAdjustHandles="1" noChangeArrowheads="1" noChangeShapeType="1" noTextEdit="1"/>
              </p:cNvSpPr>
              <p:nvPr/>
            </p:nvSpPr>
            <p:spPr>
              <a:xfrm>
                <a:off x="2998275" y="5427575"/>
                <a:ext cx="6352500" cy="782400"/>
              </a:xfrm>
              <a:prstGeom prst="rect">
                <a:avLst/>
              </a:prstGeom>
              <a:blipFill>
                <a:blip r:embed="rId5"/>
                <a:stretch>
                  <a:fillRect/>
                </a:stretch>
              </a:blip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 name="CasellaDiTesto 1">
                <a:extLst>
                  <a:ext uri="{FF2B5EF4-FFF2-40B4-BE49-F238E27FC236}">
                    <a16:creationId xmlns:a16="http://schemas.microsoft.com/office/drawing/2014/main" id="{08314C93-1D5E-E946-B87F-3620C7077B8C}"/>
                  </a:ext>
                </a:extLst>
              </p:cNvPr>
              <p:cNvSpPr txBox="1"/>
              <p:nvPr/>
            </p:nvSpPr>
            <p:spPr>
              <a:xfrm>
                <a:off x="4485671" y="3079446"/>
                <a:ext cx="3095719" cy="464166"/>
              </a:xfrm>
              <a:prstGeom prst="rect">
                <a:avLst/>
              </a:prstGeom>
              <a:noFill/>
            </p:spPr>
            <p:txBody>
              <a:bodyPr wrap="none" rtlCol="0">
                <a:spAutoFit/>
              </a:bodyPr>
              <a:lstStyle/>
              <a:p>
                <a14:m>
                  <m:oMath xmlns:m="http://schemas.openxmlformats.org/officeDocument/2006/math">
                    <m:r>
                      <a:rPr lang="it-IT" sz="2000" i="1">
                        <a:latin typeface="Cambria Math" panose="02040503050406030204" pitchFamily="18" charset="0"/>
                      </a:rPr>
                      <m:t>𝐻</m:t>
                    </m:r>
                    <m:r>
                      <a:rPr lang="it-IT" sz="2000" i="1">
                        <a:latin typeface="Cambria Math" panose="02040503050406030204" pitchFamily="18" charset="0"/>
                      </a:rPr>
                      <m:t>(</m:t>
                    </m:r>
                    <m:sSup>
                      <m:sSupPr>
                        <m:ctrlPr>
                          <a:rPr lang="it-IT" sz="2000" i="1">
                            <a:latin typeface="Cambria Math" panose="02040503050406030204" pitchFamily="18" charset="0"/>
                          </a:rPr>
                        </m:ctrlPr>
                      </m:sSupPr>
                      <m:e>
                        <m:r>
                          <a:rPr lang="it-IT" sz="2000" i="1">
                            <a:latin typeface="Cambria Math" panose="02040503050406030204" pitchFamily="18" charset="0"/>
                          </a:rPr>
                          <m:t>𝑇</m:t>
                        </m:r>
                      </m:e>
                      <m:sup>
                        <m:r>
                          <a:rPr lang="it-IT" sz="2000" i="1">
                            <a:latin typeface="Cambria Math" panose="02040503050406030204" pitchFamily="18" charset="0"/>
                          </a:rPr>
                          <m:t>𝑖</m:t>
                        </m:r>
                      </m:sup>
                    </m:sSup>
                  </m:oMath>
                </a14:m>
                <a:r>
                  <a:rPr lang="it-IT" sz="2000" dirty="0"/>
                  <a:t>,</a:t>
                </a:r>
                <a14:m>
                  <m:oMath xmlns:m="http://schemas.openxmlformats.org/officeDocument/2006/math">
                    <m:sSup>
                      <m:sSupPr>
                        <m:ctrlPr>
                          <a:rPr lang="it-IT" sz="2000" i="1" dirty="0">
                            <a:latin typeface="Cambria Math" panose="02040503050406030204" pitchFamily="18" charset="0"/>
                          </a:rPr>
                        </m:ctrlPr>
                      </m:sSupPr>
                      <m:e>
                        <m:r>
                          <a:rPr lang="it-IT" sz="2000" i="1" dirty="0">
                            <a:latin typeface="Cambria Math" panose="02040503050406030204" pitchFamily="18" charset="0"/>
                          </a:rPr>
                          <m:t>𝑌</m:t>
                        </m:r>
                      </m:e>
                      <m:sup>
                        <m:r>
                          <a:rPr lang="it-IT" sz="2000" i="1" dirty="0">
                            <a:latin typeface="Cambria Math" panose="02040503050406030204" pitchFamily="18" charset="0"/>
                          </a:rPr>
                          <m:t>𝑖</m:t>
                        </m:r>
                      </m:sup>
                    </m:sSup>
                  </m:oMath>
                </a14:m>
                <a:r>
                  <a:rPr lang="it-IT" sz="2000" dirty="0"/>
                  <a:t>)=</a:t>
                </a:r>
                <a14:m>
                  <m:oMath xmlns:m="http://schemas.openxmlformats.org/officeDocument/2006/math">
                    <m:nary>
                      <m:naryPr>
                        <m:chr m:val="∑"/>
                        <m:supHide m:val="on"/>
                        <m:ctrlPr>
                          <a:rPr lang="it-IT" sz="2000" i="1" dirty="0">
                            <a:latin typeface="Cambria Math" panose="02040503050406030204" pitchFamily="18" charset="0"/>
                          </a:rPr>
                        </m:ctrlPr>
                      </m:naryPr>
                      <m:sub>
                        <m:r>
                          <m:rPr>
                            <m:brk m:alnAt="7"/>
                          </m:rPr>
                          <a:rPr lang="it-IT" sz="2000" i="1" dirty="0">
                            <a:latin typeface="Cambria Math" panose="02040503050406030204" pitchFamily="18" charset="0"/>
                          </a:rPr>
                          <m:t>𝑗</m:t>
                        </m:r>
                        <m:r>
                          <a:rPr lang="it-IT" sz="2000" i="1" dirty="0">
                            <a:latin typeface="Cambria Math" panose="02040503050406030204" pitchFamily="18" charset="0"/>
                          </a:rPr>
                          <m:t>=1..</m:t>
                        </m:r>
                        <m:r>
                          <a:rPr lang="it-IT" sz="2000" i="1" dirty="0">
                            <a:latin typeface="Cambria Math" panose="02040503050406030204" pitchFamily="18" charset="0"/>
                          </a:rPr>
                          <m:t>𝑛</m:t>
                        </m:r>
                        <m:r>
                          <a:rPr lang="it-IT" sz="2000" i="1" dirty="0">
                            <a:latin typeface="Cambria Math" panose="02040503050406030204" pitchFamily="18" charset="0"/>
                          </a:rPr>
                          <m:t> </m:t>
                        </m:r>
                      </m:sub>
                      <m:sup/>
                      <m:e>
                        <m:sSubSup>
                          <m:sSubSupPr>
                            <m:ctrlPr>
                              <a:rPr lang="it-IT" sz="2000" i="1" dirty="0">
                                <a:latin typeface="Cambria Math" panose="02040503050406030204" pitchFamily="18" charset="0"/>
                              </a:rPr>
                            </m:ctrlPr>
                          </m:sSubSupPr>
                          <m:e>
                            <m:r>
                              <a:rPr lang="it-IT" sz="2000" i="1" dirty="0">
                                <a:latin typeface="Cambria Math" panose="02040503050406030204" pitchFamily="18" charset="0"/>
                              </a:rPr>
                              <m:t>𝑡</m:t>
                            </m:r>
                          </m:e>
                          <m:sub>
                            <m:r>
                              <a:rPr lang="it-IT" sz="2000" i="1" dirty="0">
                                <a:latin typeface="Cambria Math" panose="02040503050406030204" pitchFamily="18" charset="0"/>
                              </a:rPr>
                              <m:t>𝑗</m:t>
                            </m:r>
                          </m:sub>
                          <m:sup>
                            <m:r>
                              <a:rPr lang="it-IT" sz="2000" i="1" dirty="0">
                                <a:latin typeface="Cambria Math" panose="02040503050406030204" pitchFamily="18" charset="0"/>
                              </a:rPr>
                              <m:t>𝑖</m:t>
                            </m:r>
                          </m:sup>
                        </m:sSubSup>
                      </m:e>
                    </m:nary>
                    <m:r>
                      <m:rPr>
                        <m:sty m:val="p"/>
                      </m:rPr>
                      <a:rPr lang="it-IT" sz="2000" dirty="0">
                        <a:latin typeface="Cambria Math" panose="02040503050406030204" pitchFamily="18" charset="0"/>
                      </a:rPr>
                      <m:t>log</m:t>
                    </m:r>
                    <m:r>
                      <a:rPr lang="it-IT" sz="2000" i="1" dirty="0">
                        <a:latin typeface="Cambria Math" panose="02040503050406030204" pitchFamily="18" charset="0"/>
                      </a:rPr>
                      <m:t>⁡(</m:t>
                    </m:r>
                    <m:sSubSup>
                      <m:sSubSupPr>
                        <m:ctrlPr>
                          <a:rPr lang="it-IT" sz="2000" i="1" dirty="0">
                            <a:latin typeface="Cambria Math" panose="02040503050406030204" pitchFamily="18" charset="0"/>
                          </a:rPr>
                        </m:ctrlPr>
                      </m:sSubSupPr>
                      <m:e>
                        <m:r>
                          <a:rPr lang="it-IT" sz="2000" i="1" dirty="0">
                            <a:latin typeface="Cambria Math" panose="02040503050406030204" pitchFamily="18" charset="0"/>
                          </a:rPr>
                          <m:t>𝑦</m:t>
                        </m:r>
                      </m:e>
                      <m:sub>
                        <m:r>
                          <a:rPr lang="it-IT" sz="2000" i="1" dirty="0">
                            <a:latin typeface="Cambria Math" panose="02040503050406030204" pitchFamily="18" charset="0"/>
                          </a:rPr>
                          <m:t>𝑗</m:t>
                        </m:r>
                      </m:sub>
                      <m:sup>
                        <m:r>
                          <a:rPr lang="it-IT" sz="2000" i="1" dirty="0">
                            <a:latin typeface="Cambria Math" panose="02040503050406030204" pitchFamily="18" charset="0"/>
                          </a:rPr>
                          <m:t>𝑖</m:t>
                        </m:r>
                      </m:sup>
                    </m:sSubSup>
                  </m:oMath>
                </a14:m>
                <a:r>
                  <a:rPr lang="it-IT" sz="2000" dirty="0"/>
                  <a:t>)</a:t>
                </a:r>
              </a:p>
            </p:txBody>
          </p:sp>
        </mc:Choice>
        <mc:Fallback>
          <p:sp>
            <p:nvSpPr>
              <p:cNvPr id="2" name="CasellaDiTesto 1">
                <a:extLst>
                  <a:ext uri="{FF2B5EF4-FFF2-40B4-BE49-F238E27FC236}">
                    <a16:creationId xmlns:a16="http://schemas.microsoft.com/office/drawing/2014/main" id="{08314C93-1D5E-E946-B87F-3620C7077B8C}"/>
                  </a:ext>
                </a:extLst>
              </p:cNvPr>
              <p:cNvSpPr txBox="1">
                <a:spLocks noRot="1" noChangeAspect="1" noMove="1" noResize="1" noEditPoints="1" noAdjustHandles="1" noChangeArrowheads="1" noChangeShapeType="1" noTextEdit="1"/>
              </p:cNvSpPr>
              <p:nvPr/>
            </p:nvSpPr>
            <p:spPr>
              <a:xfrm>
                <a:off x="4485671" y="3079446"/>
                <a:ext cx="3095719" cy="464166"/>
              </a:xfrm>
              <a:prstGeom prst="rect">
                <a:avLst/>
              </a:prstGeom>
              <a:blipFill>
                <a:blip r:embed="rId6"/>
                <a:stretch>
                  <a:fillRect t="-92105" b="-142105"/>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10C867A3-166F-CF49-B126-151100D68E8F}"/>
                  </a:ext>
                </a:extLst>
              </p:cNvPr>
              <p:cNvSpPr txBox="1"/>
              <p:nvPr/>
            </p:nvSpPr>
            <p:spPr>
              <a:xfrm>
                <a:off x="2481431" y="4354020"/>
                <a:ext cx="3041089" cy="748859"/>
              </a:xfrm>
              <a:prstGeom prst="rect">
                <a:avLst/>
              </a:prstGeom>
              <a:noFill/>
            </p:spPr>
            <p:txBody>
              <a:bodyPr wrap="none" rtlCol="0">
                <a:spAutoFit/>
              </a:bodyPr>
              <a:lstStyle/>
              <a:p>
                <a14:m>
                  <m:oMath xmlns:m="http://schemas.openxmlformats.org/officeDocument/2006/math">
                    <m:r>
                      <a:rPr lang="it-IT" sz="2400" i="1">
                        <a:latin typeface="Cambria Math" panose="02040503050406030204" pitchFamily="18" charset="0"/>
                        <a:ea typeface="Cambria Math" panose="02040503050406030204" pitchFamily="18" charset="0"/>
                      </a:rPr>
                      <m:t>∆</m:t>
                    </m:r>
                    <m:sSub>
                      <m:sSubPr>
                        <m:ctrlPr>
                          <a:rPr lang="it-IT" sz="2400" i="1">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𝑤</m:t>
                        </m:r>
                      </m:e>
                      <m:sub>
                        <m:r>
                          <a:rPr lang="it-IT" sz="2400" i="1">
                            <a:latin typeface="Cambria Math" panose="02040503050406030204" pitchFamily="18" charset="0"/>
                            <a:ea typeface="Cambria Math" panose="02040503050406030204" pitchFamily="18" charset="0"/>
                          </a:rPr>
                          <m:t>𝑘𝑗</m:t>
                        </m:r>
                      </m:sub>
                    </m:sSub>
                  </m:oMath>
                </a14:m>
                <a:r>
                  <a:rPr lang="it-IT" sz="2400" dirty="0"/>
                  <a:t>=</a:t>
                </a:r>
                <a14:m>
                  <m:oMath xmlns:m="http://schemas.openxmlformats.org/officeDocument/2006/math">
                    <m:r>
                      <a:rPr lang="it-IT" sz="2400" i="1" dirty="0">
                        <a:latin typeface="Cambria Math" panose="02040503050406030204" pitchFamily="18" charset="0"/>
                        <a:ea typeface="Cambria Math" panose="02040503050406030204" pitchFamily="18" charset="0"/>
                      </a:rPr>
                      <m:t>𝜂</m:t>
                    </m:r>
                    <m:f>
                      <m:fPr>
                        <m:ctrlPr>
                          <a:rPr lang="it-IT" sz="2400" i="1" dirty="0">
                            <a:latin typeface="Cambria Math" panose="02040503050406030204" pitchFamily="18" charset="0"/>
                            <a:ea typeface="Cambria Math" panose="02040503050406030204" pitchFamily="18" charset="0"/>
                          </a:rPr>
                        </m:ctrlPr>
                      </m:fPr>
                      <m:num>
                        <m:nary>
                          <m:naryPr>
                            <m:chr m:val="∑"/>
                            <m:supHide m:val="on"/>
                            <m:ctrlPr>
                              <a:rPr lang="it-IT" sz="2400" i="1" dirty="0">
                                <a:latin typeface="Cambria Math" panose="02040503050406030204" pitchFamily="18" charset="0"/>
                              </a:rPr>
                            </m:ctrlPr>
                          </m:naryPr>
                          <m:sub>
                            <m:r>
                              <m:rPr>
                                <m:brk m:alnAt="7"/>
                              </m:rPr>
                              <a:rPr lang="it-IT" sz="2400" i="1" dirty="0">
                                <a:latin typeface="Cambria Math" panose="02040503050406030204" pitchFamily="18" charset="0"/>
                              </a:rPr>
                              <m:t>𝑗</m:t>
                            </m:r>
                            <m:r>
                              <a:rPr lang="it-IT" sz="2400" i="1" dirty="0">
                                <a:latin typeface="Cambria Math" panose="02040503050406030204" pitchFamily="18" charset="0"/>
                              </a:rPr>
                              <m:t>=1..</m:t>
                            </m:r>
                            <m:r>
                              <a:rPr lang="it-IT" sz="2400" i="1" dirty="0">
                                <a:latin typeface="Cambria Math" panose="02040503050406030204" pitchFamily="18" charset="0"/>
                              </a:rPr>
                              <m:t>𝑛</m:t>
                            </m:r>
                            <m:r>
                              <a:rPr lang="it-IT" sz="2400" i="1" dirty="0">
                                <a:latin typeface="Cambria Math" panose="02040503050406030204" pitchFamily="18" charset="0"/>
                              </a:rPr>
                              <m:t> </m:t>
                            </m:r>
                          </m:sub>
                          <m:sup/>
                          <m:e>
                            <m:r>
                              <a:rPr lang="it-IT" sz="2400" i="1" dirty="0">
                                <a:latin typeface="Cambria Math" panose="02040503050406030204" pitchFamily="18" charset="0"/>
                              </a:rPr>
                              <m:t>(</m:t>
                            </m:r>
                            <m:sSubSup>
                              <m:sSubSupPr>
                                <m:ctrlPr>
                                  <a:rPr lang="it-IT" sz="2400" i="1" dirty="0">
                                    <a:latin typeface="Cambria Math" panose="02040503050406030204" pitchFamily="18" charset="0"/>
                                  </a:rPr>
                                </m:ctrlPr>
                              </m:sSubSupPr>
                              <m:e>
                                <m:r>
                                  <a:rPr lang="it-IT" sz="2400" i="1" dirty="0">
                                    <a:latin typeface="Cambria Math" panose="02040503050406030204" pitchFamily="18" charset="0"/>
                                  </a:rPr>
                                  <m:t>𝑡</m:t>
                                </m:r>
                              </m:e>
                              <m:sub>
                                <m:r>
                                  <a:rPr lang="it-IT" sz="2400" i="1" dirty="0">
                                    <a:latin typeface="Cambria Math" panose="02040503050406030204" pitchFamily="18" charset="0"/>
                                  </a:rPr>
                                  <m:t>𝑗</m:t>
                                </m:r>
                              </m:sub>
                              <m:sup>
                                <m:r>
                                  <a:rPr lang="it-IT" sz="2400" i="1" dirty="0">
                                    <a:latin typeface="Cambria Math" panose="02040503050406030204" pitchFamily="18" charset="0"/>
                                  </a:rPr>
                                  <m:t>𝑖</m:t>
                                </m:r>
                              </m:sup>
                            </m:sSubSup>
                          </m:e>
                        </m:nary>
                        <m:r>
                          <a:rPr lang="it-IT" sz="2400" i="1" dirty="0">
                            <a:latin typeface="Cambria Math" panose="02040503050406030204" pitchFamily="18" charset="0"/>
                          </a:rPr>
                          <m:t>−</m:t>
                        </m:r>
                        <m:sSubSup>
                          <m:sSubSupPr>
                            <m:ctrlPr>
                              <a:rPr lang="it-IT" sz="2400" i="1" dirty="0">
                                <a:latin typeface="Cambria Math" panose="02040503050406030204" pitchFamily="18" charset="0"/>
                              </a:rPr>
                            </m:ctrlPr>
                          </m:sSubSupPr>
                          <m:e>
                            <m:r>
                              <a:rPr lang="it-IT" sz="2400" i="1" dirty="0">
                                <a:latin typeface="Cambria Math" panose="02040503050406030204" pitchFamily="18" charset="0"/>
                              </a:rPr>
                              <m:t>𝑦</m:t>
                            </m:r>
                          </m:e>
                          <m:sub>
                            <m:r>
                              <a:rPr lang="it-IT" sz="2400" i="1" dirty="0">
                                <a:latin typeface="Cambria Math" panose="02040503050406030204" pitchFamily="18" charset="0"/>
                              </a:rPr>
                              <m:t>𝑗</m:t>
                            </m:r>
                          </m:sub>
                          <m:sup>
                            <m:r>
                              <a:rPr lang="it-IT" sz="2400" i="1" dirty="0">
                                <a:latin typeface="Cambria Math" panose="02040503050406030204" pitchFamily="18" charset="0"/>
                              </a:rPr>
                              <m:t>𝑖</m:t>
                            </m:r>
                          </m:sup>
                        </m:sSubSup>
                        <m:r>
                          <m:rPr>
                            <m:nor/>
                          </m:rPr>
                          <a:rPr lang="it-IT" sz="2400" dirty="0"/>
                          <m:t>)</m:t>
                        </m:r>
                        <m:sSub>
                          <m:sSubPr>
                            <m:ctrlPr>
                              <a:rPr lang="it-IT" sz="2400" i="1" dirty="0">
                                <a:latin typeface="Cambria Math" panose="02040503050406030204" pitchFamily="18" charset="0"/>
                              </a:rPr>
                            </m:ctrlPr>
                          </m:sSubPr>
                          <m:e>
                            <m:r>
                              <a:rPr lang="it-IT" sz="2400" i="1" dirty="0">
                                <a:latin typeface="Cambria Math" panose="02040503050406030204" pitchFamily="18" charset="0"/>
                              </a:rPr>
                              <m:t>𝑥</m:t>
                            </m:r>
                          </m:e>
                          <m:sub>
                            <m:r>
                              <a:rPr lang="it-IT" sz="2400" i="1" dirty="0">
                                <a:latin typeface="Cambria Math" panose="02040503050406030204" pitchFamily="18" charset="0"/>
                              </a:rPr>
                              <m:t>𝑘</m:t>
                            </m:r>
                          </m:sub>
                        </m:sSub>
                      </m:num>
                      <m:den>
                        <m:r>
                          <a:rPr lang="it-IT" sz="2400" i="1" dirty="0">
                            <a:latin typeface="Cambria Math" panose="02040503050406030204" pitchFamily="18" charset="0"/>
                            <a:ea typeface="Cambria Math" panose="02040503050406030204" pitchFamily="18" charset="0"/>
                          </a:rPr>
                          <m:t>𝑛</m:t>
                        </m:r>
                      </m:den>
                    </m:f>
                  </m:oMath>
                </a14:m>
                <a:endParaRPr lang="it-IT" sz="2400" dirty="0"/>
              </a:p>
            </p:txBody>
          </p:sp>
        </mc:Choice>
        <mc:Fallback>
          <p:sp>
            <p:nvSpPr>
              <p:cNvPr id="3" name="CasellaDiTesto 2">
                <a:extLst>
                  <a:ext uri="{FF2B5EF4-FFF2-40B4-BE49-F238E27FC236}">
                    <a16:creationId xmlns:a16="http://schemas.microsoft.com/office/drawing/2014/main" id="{10C867A3-166F-CF49-B126-151100D68E8F}"/>
                  </a:ext>
                </a:extLst>
              </p:cNvPr>
              <p:cNvSpPr txBox="1">
                <a:spLocks noRot="1" noChangeAspect="1" noMove="1" noResize="1" noEditPoints="1" noAdjustHandles="1" noChangeArrowheads="1" noChangeShapeType="1" noTextEdit="1"/>
              </p:cNvSpPr>
              <p:nvPr/>
            </p:nvSpPr>
            <p:spPr>
              <a:xfrm>
                <a:off x="2481431" y="4354020"/>
                <a:ext cx="3041089" cy="748859"/>
              </a:xfrm>
              <a:prstGeom prst="rect">
                <a:avLst/>
              </a:prstGeom>
              <a:blipFill>
                <a:blip r:embed="rId7"/>
                <a:stretch>
                  <a:fillRect t="-48333" b="-40000"/>
                </a:stretch>
              </a:blipFill>
            </p:spPr>
            <p:txBody>
              <a:bodyPr/>
              <a:lstStyle/>
              <a:p>
                <a:r>
                  <a:rPr lang="it-IT">
                    <a:noFill/>
                  </a:rPr>
                  <a:t> </a:t>
                </a:r>
              </a:p>
            </p:txBody>
          </p:sp>
        </mc:Fallback>
      </mc:AlternateContent>
    </p:spTree>
    <p:extLst>
      <p:ext uri="{BB962C8B-B14F-4D97-AF65-F5344CB8AC3E}">
        <p14:creationId xmlns:p14="http://schemas.microsoft.com/office/powerpoint/2010/main" val="301358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4">
                                            <p:txEl>
                                              <p:pRg st="0" end="0"/>
                                            </p:txEl>
                                          </p:spTgt>
                                        </p:tgtEl>
                                        <p:attrNameLst>
                                          <p:attrName>style.visibility</p:attrName>
                                        </p:attrNameLst>
                                      </p:cBhvr>
                                      <p:to>
                                        <p:strVal val="visible"/>
                                      </p:to>
                                    </p:set>
                                    <p:anim calcmode="lin" valueType="num">
                                      <p:cBhvr additive="base">
                                        <p:cTn id="7" dur="500"/>
                                        <p:tgtEl>
                                          <p:spTgt spid="7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34">
                                            <p:txEl>
                                              <p:pRg st="1" end="1"/>
                                            </p:txEl>
                                          </p:spTgt>
                                        </p:tgtEl>
                                        <p:attrNameLst>
                                          <p:attrName>style.visibility</p:attrName>
                                        </p:attrNameLst>
                                      </p:cBhvr>
                                      <p:to>
                                        <p:strVal val="visible"/>
                                      </p:to>
                                    </p:set>
                                    <p:anim calcmode="lin" valueType="num">
                                      <p:cBhvr additive="base">
                                        <p:cTn id="12" dur="500"/>
                                        <p:tgtEl>
                                          <p:spTgt spid="7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34">
                                            <p:txEl>
                                              <p:pRg st="3" end="3"/>
                                            </p:txEl>
                                          </p:spTgt>
                                        </p:tgtEl>
                                        <p:attrNameLst>
                                          <p:attrName>style.visibility</p:attrName>
                                        </p:attrNameLst>
                                      </p:cBhvr>
                                      <p:to>
                                        <p:strVal val="visible"/>
                                      </p:to>
                                    </p:set>
                                    <p:anim calcmode="lin" valueType="num">
                                      <p:cBhvr additive="base">
                                        <p:cTn id="17" dur="500"/>
                                        <p:tgtEl>
                                          <p:spTgt spid="7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72"/>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Putting all together</a:t>
            </a:r>
            <a:endParaRPr/>
          </a:p>
        </p:txBody>
      </p:sp>
      <p:sp>
        <p:nvSpPr>
          <p:cNvPr id="747" name="Google Shape;747;p72"/>
          <p:cNvSpPr txBox="1">
            <a:spLocks noGrp="1"/>
          </p:cNvSpPr>
          <p:nvPr>
            <p:ph type="body" idx="1"/>
          </p:nvPr>
        </p:nvSpPr>
        <p:spPr>
          <a:xfrm>
            <a:off x="1981200" y="1295400"/>
            <a:ext cx="8229600" cy="4526100"/>
          </a:xfrm>
          <a:prstGeom prst="rect">
            <a:avLst/>
          </a:prstGeom>
          <a:noFill/>
          <a:ln>
            <a:noFill/>
          </a:ln>
        </p:spPr>
        <p:txBody>
          <a:bodyPr spcFirstLastPara="1" vert="horz" wrap="square" lIns="91425" tIns="45700" rIns="91425" bIns="45700" rtlCol="0" anchor="t" anchorCtr="0">
            <a:normAutofit lnSpcReduction="10000"/>
          </a:bodyPr>
          <a:lstStyle/>
          <a:p>
            <a:pPr marL="342900" indent="-342900">
              <a:spcBef>
                <a:spcPts val="0"/>
              </a:spcBef>
              <a:buClr>
                <a:schemeClr val="dk1"/>
              </a:buClr>
              <a:buSzPts val="2720"/>
            </a:pPr>
            <a:r>
              <a:rPr lang="it-IT" sz="2720"/>
              <a:t>The network is a sequence of convolution and pooling layers with a </a:t>
            </a:r>
            <a:r>
              <a:rPr lang="it-IT" sz="2720" b="1"/>
              <a:t>final fully connected layer </a:t>
            </a:r>
            <a:r>
              <a:rPr lang="it-IT" sz="2720"/>
              <a:t>with </a:t>
            </a:r>
            <a:r>
              <a:rPr lang="it-IT" sz="2720" b="1">
                <a:solidFill>
                  <a:srgbClr val="000000"/>
                </a:solidFill>
              </a:rPr>
              <a:t>Softmax</a:t>
            </a:r>
            <a:r>
              <a:rPr lang="it-IT" sz="2720"/>
              <a:t> </a:t>
            </a:r>
            <a:endParaRPr/>
          </a:p>
          <a:p>
            <a:pPr marL="342900" indent="-342900">
              <a:spcBef>
                <a:spcPts val="544"/>
              </a:spcBef>
              <a:buClr>
                <a:schemeClr val="dk1"/>
              </a:buClr>
              <a:buSzPts val="2720"/>
            </a:pPr>
            <a:r>
              <a:rPr lang="it-IT" sz="2720"/>
              <a:t>Hyper-Parameters are: pooling and strides, padding, the number and type of features (filters and the filter dimension);</a:t>
            </a:r>
            <a:endParaRPr/>
          </a:p>
          <a:p>
            <a:pPr marL="342900" indent="-342900">
              <a:spcBef>
                <a:spcPts val="544"/>
              </a:spcBef>
              <a:buClr>
                <a:schemeClr val="dk1"/>
              </a:buClr>
              <a:buSzPts val="2720"/>
            </a:pPr>
            <a:r>
              <a:rPr lang="it-IT" sz="2720"/>
              <a:t>To be estimated: </a:t>
            </a:r>
            <a:r>
              <a:rPr lang="it-IT" sz="2720" b="1"/>
              <a:t>all weights </a:t>
            </a:r>
            <a:r>
              <a:rPr lang="it-IT" sz="2720"/>
              <a:t>(filters and final MLP connection weights)</a:t>
            </a:r>
            <a:endParaRPr/>
          </a:p>
          <a:p>
            <a:pPr marL="342900" indent="-342900">
              <a:spcBef>
                <a:spcPts val="544"/>
              </a:spcBef>
              <a:buClr>
                <a:schemeClr val="dk1"/>
              </a:buClr>
              <a:buSzPts val="2720"/>
            </a:pPr>
            <a:r>
              <a:rPr lang="it-IT" sz="2720"/>
              <a:t>Method to estimate weights: backpropagation using Softmax + Cross-Entropy in final MLP layer, backpropagation + Mean Squared Error with ReLu (or other activation functions) on convolution layers</a:t>
            </a:r>
            <a:endParaRPr sz="2720"/>
          </a:p>
        </p:txBody>
      </p:sp>
    </p:spTree>
    <p:extLst>
      <p:ext uri="{BB962C8B-B14F-4D97-AF65-F5344CB8AC3E}">
        <p14:creationId xmlns:p14="http://schemas.microsoft.com/office/powerpoint/2010/main" val="29048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
                                            <p:txEl>
                                              <p:pRg st="0" end="0"/>
                                            </p:txEl>
                                          </p:spTgt>
                                        </p:tgtEl>
                                        <p:attrNameLst>
                                          <p:attrName>style.visibility</p:attrName>
                                        </p:attrNameLst>
                                      </p:cBhvr>
                                      <p:to>
                                        <p:strVal val="visible"/>
                                      </p:to>
                                    </p:set>
                                    <p:anim calcmode="lin" valueType="num">
                                      <p:cBhvr additive="base">
                                        <p:cTn id="7" dur="500"/>
                                        <p:tgtEl>
                                          <p:spTgt spid="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47">
                                            <p:txEl>
                                              <p:pRg st="1" end="1"/>
                                            </p:txEl>
                                          </p:spTgt>
                                        </p:tgtEl>
                                        <p:attrNameLst>
                                          <p:attrName>style.visibility</p:attrName>
                                        </p:attrNameLst>
                                      </p:cBhvr>
                                      <p:to>
                                        <p:strVal val="visible"/>
                                      </p:to>
                                    </p:set>
                                    <p:anim calcmode="lin" valueType="num">
                                      <p:cBhvr additive="base">
                                        <p:cTn id="12" dur="500"/>
                                        <p:tgtEl>
                                          <p:spTgt spid="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47">
                                            <p:txEl>
                                              <p:pRg st="2" end="2"/>
                                            </p:txEl>
                                          </p:spTgt>
                                        </p:tgtEl>
                                        <p:attrNameLst>
                                          <p:attrName>style.visibility</p:attrName>
                                        </p:attrNameLst>
                                      </p:cBhvr>
                                      <p:to>
                                        <p:strVal val="visible"/>
                                      </p:to>
                                    </p:set>
                                    <p:anim calcmode="lin" valueType="num">
                                      <p:cBhvr additive="base">
                                        <p:cTn id="17" dur="500"/>
                                        <p:tgtEl>
                                          <p:spTgt spid="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47">
                                            <p:txEl>
                                              <p:pRg st="3" end="3"/>
                                            </p:txEl>
                                          </p:spTgt>
                                        </p:tgtEl>
                                        <p:attrNameLst>
                                          <p:attrName>style.visibility</p:attrName>
                                        </p:attrNameLst>
                                      </p:cBhvr>
                                      <p:to>
                                        <p:strVal val="visible"/>
                                      </p:to>
                                    </p:set>
                                    <p:anim calcmode="lin" valueType="num">
                                      <p:cBhvr additive="base">
                                        <p:cTn id="22" dur="500"/>
                                        <p:tgtEl>
                                          <p:spTgt spid="74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More mathematical details</a:t>
            </a:r>
            <a:endParaRPr/>
          </a:p>
        </p:txBody>
      </p:sp>
      <p:sp>
        <p:nvSpPr>
          <p:cNvPr id="753" name="Google Shape;753;p73"/>
          <p:cNvSpPr txBox="1">
            <a:spLocks noGrp="1"/>
          </p:cNvSpPr>
          <p:nvPr>
            <p:ph type="body" idx="1"/>
          </p:nvPr>
        </p:nvSpPr>
        <p:spPr>
          <a:xfrm>
            <a:off x="1905000" y="2133600"/>
            <a:ext cx="8482500" cy="2466300"/>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3200"/>
            </a:pPr>
            <a:r>
              <a:rPr lang="it-IT"/>
              <a:t>Backpropagation </a:t>
            </a:r>
            <a:r>
              <a:rPr lang="it-IT">
                <a:solidFill>
                  <a:srgbClr val="000000"/>
                </a:solidFill>
              </a:rPr>
              <a:t>in</a:t>
            </a:r>
            <a:r>
              <a:rPr lang="it-IT"/>
              <a:t> convolutional layers: </a:t>
            </a:r>
            <a:r>
              <a:rPr lang="it-IT" u="sng">
                <a:solidFill>
                  <a:schemeClr val="hlink"/>
                </a:solidFill>
                <a:hlinkClick r:id="rId3"/>
              </a:rPr>
              <a:t>link</a:t>
            </a:r>
            <a:endParaRPr/>
          </a:p>
          <a:p>
            <a:pPr marL="0" indent="0">
              <a:lnSpc>
                <a:spcPct val="100000"/>
              </a:lnSpc>
              <a:spcBef>
                <a:spcPts val="0"/>
              </a:spcBef>
              <a:buSzPts val="1800"/>
              <a:buNone/>
            </a:pPr>
            <a:endParaRPr/>
          </a:p>
          <a:p>
            <a:pPr marL="342900" indent="-342900">
              <a:lnSpc>
                <a:spcPct val="100000"/>
              </a:lnSpc>
              <a:spcBef>
                <a:spcPts val="640"/>
              </a:spcBef>
              <a:buClr>
                <a:schemeClr val="dk1"/>
              </a:buClr>
              <a:buSzPts val="3200"/>
            </a:pPr>
            <a:r>
              <a:rPr lang="it-IT"/>
              <a:t>Softmax: </a:t>
            </a:r>
            <a:r>
              <a:rPr lang="it-IT" u="sng">
                <a:solidFill>
                  <a:schemeClr val="hlink"/>
                </a:solidFill>
                <a:hlinkClick r:id="rId4"/>
              </a:rPr>
              <a:t>link</a:t>
            </a:r>
            <a:endParaRPr/>
          </a:p>
          <a:p>
            <a:pPr marL="342900" indent="-139700">
              <a:lnSpc>
                <a:spcPct val="100000"/>
              </a:lnSpc>
              <a:spcBef>
                <a:spcPts val="640"/>
              </a:spcBef>
              <a:buClr>
                <a:schemeClr val="dk1"/>
              </a:buClr>
              <a:buSzPts val="3200"/>
              <a:buNone/>
            </a:pPr>
            <a:endParaRPr/>
          </a:p>
        </p:txBody>
      </p:sp>
    </p:spTree>
    <p:extLst>
      <p:ext uri="{BB962C8B-B14F-4D97-AF65-F5344CB8AC3E}">
        <p14:creationId xmlns:p14="http://schemas.microsoft.com/office/powerpoint/2010/main" val="276164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7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4400"/>
            </a:pPr>
            <a:r>
              <a:rPr lang="it-IT"/>
              <a:t>Example </a:t>
            </a:r>
            <a:endParaRPr/>
          </a:p>
          <a:p>
            <a:pPr algn="ctr">
              <a:lnSpc>
                <a:spcPct val="100000"/>
              </a:lnSpc>
              <a:spcBef>
                <a:spcPts val="0"/>
              </a:spcBef>
              <a:buClr>
                <a:schemeClr val="dk1"/>
              </a:buClr>
              <a:buSzPts val="4400"/>
            </a:pPr>
            <a:r>
              <a:rPr lang="it-IT" sz="3200"/>
              <a:t>An age/gender classifier</a:t>
            </a:r>
            <a:endParaRPr sz="3200"/>
          </a:p>
        </p:txBody>
      </p:sp>
      <p:pic>
        <p:nvPicPr>
          <p:cNvPr id="759" name="Google Shape;759;p74"/>
          <p:cNvPicPr preferRelativeResize="0"/>
          <p:nvPr/>
        </p:nvPicPr>
        <p:blipFill rotWithShape="1">
          <a:blip r:embed="rId3">
            <a:alphaModFix/>
          </a:blip>
          <a:srcRect/>
          <a:stretch/>
        </p:blipFill>
        <p:spPr>
          <a:xfrm>
            <a:off x="2044700" y="1600200"/>
            <a:ext cx="8102600" cy="4559300"/>
          </a:xfrm>
          <a:prstGeom prst="rect">
            <a:avLst/>
          </a:prstGeom>
          <a:noFill/>
          <a:ln>
            <a:noFill/>
          </a:ln>
        </p:spPr>
      </p:pic>
    </p:spTree>
    <p:extLst>
      <p:ext uri="{BB962C8B-B14F-4D97-AF65-F5344CB8AC3E}">
        <p14:creationId xmlns:p14="http://schemas.microsoft.com/office/powerpoint/2010/main" val="3606866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Examples of CNNs</a:t>
            </a:r>
            <a:endParaRPr/>
          </a:p>
        </p:txBody>
      </p:sp>
      <p:sp>
        <p:nvSpPr>
          <p:cNvPr id="765" name="Google Shape;765;p75"/>
          <p:cNvSpPr txBox="1">
            <a:spLocks noGrp="1"/>
          </p:cNvSpPr>
          <p:nvPr>
            <p:ph type="body" idx="1"/>
          </p:nvPr>
        </p:nvSpPr>
        <p:spPr>
          <a:xfrm>
            <a:off x="1981200" y="1295400"/>
            <a:ext cx="8450100" cy="4526100"/>
          </a:xfrm>
          <a:prstGeom prst="rect">
            <a:avLst/>
          </a:prstGeom>
          <a:noFill/>
          <a:ln>
            <a:noFill/>
          </a:ln>
        </p:spPr>
        <p:txBody>
          <a:bodyPr spcFirstLastPara="1" vert="horz" wrap="square" lIns="91425" tIns="45700" rIns="91425" bIns="45700" rtlCol="0" anchor="t" anchorCtr="0">
            <a:normAutofit/>
          </a:bodyPr>
          <a:lstStyle/>
          <a:p>
            <a:pPr marL="742950" lvl="1" indent="-285750">
              <a:lnSpc>
                <a:spcPct val="100000"/>
              </a:lnSpc>
              <a:spcBef>
                <a:spcPts val="0"/>
              </a:spcBef>
              <a:buSzPts val="1800"/>
              <a:buChar char="●"/>
            </a:pPr>
            <a:r>
              <a:rPr lang="it-IT"/>
              <a:t>ALEXNET: </a:t>
            </a:r>
            <a:endParaRPr/>
          </a:p>
          <a:p>
            <a:pPr marL="742950" indent="0">
              <a:lnSpc>
                <a:spcPct val="100000"/>
              </a:lnSpc>
              <a:spcBef>
                <a:spcPts val="0"/>
              </a:spcBef>
              <a:buSzPts val="1800"/>
              <a:buNone/>
            </a:pPr>
            <a:r>
              <a:rPr lang="it-IT"/>
              <a:t>8 levels; 650K neurons; 60M parameters</a:t>
            </a:r>
            <a:endParaRPr/>
          </a:p>
          <a:p>
            <a:pPr marL="0" indent="0">
              <a:lnSpc>
                <a:spcPct val="100000"/>
              </a:lnSpc>
              <a:spcBef>
                <a:spcPts val="0"/>
              </a:spcBef>
              <a:buSzPts val="1800"/>
              <a:buNone/>
            </a:pPr>
            <a:endParaRPr/>
          </a:p>
          <a:p>
            <a:pPr marL="742950" lvl="1" indent="-285750">
              <a:lnSpc>
                <a:spcPct val="100000"/>
              </a:lnSpc>
              <a:spcBef>
                <a:spcPts val="0"/>
              </a:spcBef>
              <a:buSzPts val="1800"/>
              <a:buChar char="●"/>
            </a:pPr>
            <a:r>
              <a:rPr lang="it-IT"/>
              <a:t>VGG-16: </a:t>
            </a:r>
            <a:endParaRPr/>
          </a:p>
          <a:p>
            <a:pPr marL="742950" indent="0">
              <a:lnSpc>
                <a:spcPct val="100000"/>
              </a:lnSpc>
              <a:spcBef>
                <a:spcPts val="0"/>
              </a:spcBef>
              <a:buSzPts val="1800"/>
              <a:buNone/>
            </a:pPr>
            <a:r>
              <a:rPr lang="it-IT"/>
              <a:t>16 levels, 15M neurons, 140M par.</a:t>
            </a:r>
            <a:endParaRPr/>
          </a:p>
          <a:p>
            <a:pPr marL="0" indent="0">
              <a:lnSpc>
                <a:spcPct val="100000"/>
              </a:lnSpc>
              <a:spcBef>
                <a:spcPts val="0"/>
              </a:spcBef>
              <a:buSzPts val="1800"/>
              <a:buNone/>
            </a:pPr>
            <a:endParaRPr/>
          </a:p>
          <a:p>
            <a:pPr marL="742950" lvl="1" indent="-285750">
              <a:lnSpc>
                <a:spcPct val="100000"/>
              </a:lnSpc>
              <a:spcBef>
                <a:spcPts val="0"/>
              </a:spcBef>
              <a:buSzPts val="1800"/>
              <a:buChar char="●"/>
            </a:pPr>
            <a:r>
              <a:rPr lang="it-IT"/>
              <a:t>CAFFE: </a:t>
            </a:r>
            <a:r>
              <a:rPr lang="it-IT" u="sng">
                <a:solidFill>
                  <a:schemeClr val="hlink"/>
                </a:solidFill>
                <a:hlinkClick r:id="rId3"/>
              </a:rPr>
              <a:t>link</a:t>
            </a:r>
            <a:endParaRPr/>
          </a:p>
          <a:p>
            <a:pPr marL="0" indent="0">
              <a:lnSpc>
                <a:spcPct val="100000"/>
              </a:lnSpc>
              <a:spcBef>
                <a:spcPts val="0"/>
              </a:spcBef>
              <a:buSzPts val="1800"/>
              <a:buNone/>
            </a:pPr>
            <a:endParaRPr/>
          </a:p>
          <a:p>
            <a:pPr marL="742950" lvl="1" indent="-285750">
              <a:lnSpc>
                <a:spcPct val="100000"/>
              </a:lnSpc>
              <a:spcBef>
                <a:spcPts val="0"/>
              </a:spcBef>
              <a:buSzPts val="1800"/>
              <a:buChar char="●"/>
            </a:pPr>
            <a:r>
              <a:rPr lang="it-IT"/>
              <a:t>You can use Tensor-Flow: </a:t>
            </a:r>
            <a:r>
              <a:rPr lang="it-IT" u="sng">
                <a:solidFill>
                  <a:schemeClr val="hlink"/>
                </a:solidFill>
                <a:hlinkClick r:id="rId4"/>
              </a:rPr>
              <a:t>link</a:t>
            </a:r>
            <a:endParaRPr/>
          </a:p>
          <a:p>
            <a:pPr marL="203200" indent="0">
              <a:lnSpc>
                <a:spcPct val="100000"/>
              </a:lnSpc>
              <a:spcBef>
                <a:spcPts val="640"/>
              </a:spcBef>
              <a:buClr>
                <a:schemeClr val="dk1"/>
              </a:buClr>
              <a:buSzPts val="3200"/>
              <a:buNone/>
            </a:pPr>
            <a:endParaRPr/>
          </a:p>
        </p:txBody>
      </p:sp>
    </p:spTree>
    <p:extLst>
      <p:ext uri="{BB962C8B-B14F-4D97-AF65-F5344CB8AC3E}">
        <p14:creationId xmlns:p14="http://schemas.microsoft.com/office/powerpoint/2010/main" val="1581896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6"/>
          <p:cNvSpPr txBox="1">
            <a:spLocks noGrp="1"/>
          </p:cNvSpPr>
          <p:nvPr>
            <p:ph type="title"/>
          </p:nvPr>
        </p:nvSpPr>
        <p:spPr>
          <a:xfrm>
            <a:off x="2246313" y="4406901"/>
            <a:ext cx="7772400" cy="1362075"/>
          </a:xfrm>
          <a:prstGeom prst="rect">
            <a:avLst/>
          </a:prstGeom>
          <a:noFill/>
          <a:ln>
            <a:noFill/>
          </a:ln>
        </p:spPr>
        <p:txBody>
          <a:bodyPr spcFirstLastPara="1" vert="horz" wrap="square" lIns="91425" tIns="45700" rIns="91425" bIns="45700" rtlCol="0" anchor="t" anchorCtr="0">
            <a:normAutofit/>
          </a:bodyPr>
          <a:lstStyle/>
          <a:p>
            <a:pPr>
              <a:lnSpc>
                <a:spcPct val="100000"/>
              </a:lnSpc>
              <a:spcBef>
                <a:spcPts val="0"/>
              </a:spcBef>
              <a:buClr>
                <a:schemeClr val="dk1"/>
              </a:buClr>
              <a:buSzPts val="4000"/>
            </a:pPr>
            <a:r>
              <a:rPr lang="it-IT"/>
              <a:t>STACKED DENOISING AUTOENCODERS</a:t>
            </a:r>
            <a:endParaRPr/>
          </a:p>
        </p:txBody>
      </p:sp>
    </p:spTree>
    <p:extLst>
      <p:ext uri="{BB962C8B-B14F-4D97-AF65-F5344CB8AC3E}">
        <p14:creationId xmlns:p14="http://schemas.microsoft.com/office/powerpoint/2010/main" val="1494277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42" descr="padding_strides.gif"/>
          <p:cNvPicPr preferRelativeResize="0"/>
          <p:nvPr/>
        </p:nvPicPr>
        <p:blipFill rotWithShape="1">
          <a:blip r:embed="rId3">
            <a:alphaModFix/>
          </a:blip>
          <a:srcRect/>
          <a:stretch/>
        </p:blipFill>
        <p:spPr>
          <a:xfrm>
            <a:off x="3960532" y="1025285"/>
            <a:ext cx="5016500" cy="4838700"/>
          </a:xfrm>
          <a:prstGeom prst="rect">
            <a:avLst/>
          </a:prstGeom>
          <a:noFill/>
          <a:ln>
            <a:noFill/>
          </a:ln>
        </p:spPr>
      </p:pic>
      <p:sp>
        <p:nvSpPr>
          <p:cNvPr id="466" name="Google Shape;466;p42"/>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dirty="0" err="1"/>
              <a:t>Example</a:t>
            </a:r>
            <a:r>
              <a:rPr lang="it-IT" dirty="0"/>
              <a:t> of Stride=2</a:t>
            </a:r>
            <a:endParaRPr dirty="0"/>
          </a:p>
        </p:txBody>
      </p:sp>
      <p:sp>
        <p:nvSpPr>
          <p:cNvPr id="467" name="Google Shape;467;p42"/>
          <p:cNvSpPr txBox="1"/>
          <p:nvPr/>
        </p:nvSpPr>
        <p:spPr>
          <a:xfrm>
            <a:off x="8983275" y="2512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2</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309646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7"/>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4400"/>
            </a:pPr>
            <a:r>
              <a:rPr lang="it-IT"/>
              <a:t>Stacked Denoising Auto-encoders</a:t>
            </a:r>
            <a:endParaRPr/>
          </a:p>
        </p:txBody>
      </p:sp>
      <p:sp>
        <p:nvSpPr>
          <p:cNvPr id="776" name="Google Shape;776;p77"/>
          <p:cNvSpPr txBox="1">
            <a:spLocks noGrp="1"/>
          </p:cNvSpPr>
          <p:nvPr>
            <p:ph type="body" idx="1"/>
          </p:nvPr>
        </p:nvSpPr>
        <p:spPr>
          <a:xfrm>
            <a:off x="1981200" y="1600201"/>
            <a:ext cx="8229600" cy="4525963"/>
          </a:xfrm>
          <a:prstGeom prst="rect">
            <a:avLst/>
          </a:prstGeom>
          <a:noFill/>
          <a:ln>
            <a:noFill/>
          </a:ln>
        </p:spPr>
        <p:txBody>
          <a:bodyPr spcFirstLastPara="1" vert="horz" wrap="square" lIns="91425" tIns="45700" rIns="91425" bIns="45700" rtlCol="0" anchor="t" anchorCtr="0">
            <a:normAutofit/>
          </a:bodyPr>
          <a:lstStyle/>
          <a:p>
            <a:pPr marL="342900" indent="-317500">
              <a:lnSpc>
                <a:spcPct val="100000"/>
              </a:lnSpc>
              <a:spcBef>
                <a:spcPts val="0"/>
              </a:spcBef>
              <a:buClr>
                <a:schemeClr val="dk1"/>
              </a:buClr>
              <a:buSzPts val="2800"/>
            </a:pPr>
            <a:r>
              <a:rPr lang="it-IT"/>
              <a:t>They are basically a minimally trained generalization of Backpropagation, but they allow multiple layers</a:t>
            </a:r>
            <a:endParaRPr/>
          </a:p>
          <a:p>
            <a:pPr marL="342900" indent="-317500">
              <a:lnSpc>
                <a:spcPct val="100000"/>
              </a:lnSpc>
              <a:spcBef>
                <a:spcPts val="640"/>
              </a:spcBef>
              <a:buClr>
                <a:schemeClr val="dk1"/>
              </a:buClr>
              <a:buSzPts val="2800"/>
            </a:pPr>
            <a:r>
              <a:rPr lang="it-IT"/>
              <a:t>More details on </a:t>
            </a:r>
            <a:r>
              <a:rPr lang="it-IT" i="1"/>
              <a:t>Stacked Denoising Autoencoders: “Learning Useful Representations in a Deep Network with a Local Denoising Criterion</a:t>
            </a:r>
            <a:r>
              <a:rPr lang="it-IT"/>
              <a:t> (Journ. of Machine Learning Research, 2010)”</a:t>
            </a:r>
            <a:endParaRPr/>
          </a:p>
        </p:txBody>
      </p:sp>
    </p:spTree>
    <p:extLst>
      <p:ext uri="{BB962C8B-B14F-4D97-AF65-F5344CB8AC3E}">
        <p14:creationId xmlns:p14="http://schemas.microsoft.com/office/powerpoint/2010/main" val="17530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6">
                                            <p:txEl>
                                              <p:pRg st="0" end="0"/>
                                            </p:txEl>
                                          </p:spTgt>
                                        </p:tgtEl>
                                        <p:attrNameLst>
                                          <p:attrName>style.visibility</p:attrName>
                                        </p:attrNameLst>
                                      </p:cBhvr>
                                      <p:to>
                                        <p:strVal val="visible"/>
                                      </p:to>
                                    </p:set>
                                    <p:anim calcmode="lin" valueType="num">
                                      <p:cBhvr additive="base">
                                        <p:cTn id="7" dur="500"/>
                                        <p:tgtEl>
                                          <p:spTgt spid="7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6">
                                            <p:txEl>
                                              <p:pRg st="1" end="1"/>
                                            </p:txEl>
                                          </p:spTgt>
                                        </p:tgtEl>
                                        <p:attrNameLst>
                                          <p:attrName>style.visibility</p:attrName>
                                        </p:attrNameLst>
                                      </p:cBhvr>
                                      <p:to>
                                        <p:strVal val="visible"/>
                                      </p:to>
                                    </p:set>
                                    <p:anim calcmode="lin" valueType="num">
                                      <p:cBhvr additive="base">
                                        <p:cTn id="12" dur="500"/>
                                        <p:tgtEl>
                                          <p:spTgt spid="77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78"/>
          <p:cNvSpPr txBox="1">
            <a:spLocks noGrp="1"/>
          </p:cNvSpPr>
          <p:nvPr>
            <p:ph type="title"/>
          </p:nvPr>
        </p:nvSpPr>
        <p:spPr>
          <a:xfrm>
            <a:off x="1981125" y="420677"/>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dirty="0"/>
              <a:t>Auto-</a:t>
            </a:r>
            <a:r>
              <a:rPr lang="it-IT" dirty="0" err="1"/>
              <a:t>Encoders</a:t>
            </a:r>
            <a:endParaRPr dirty="0"/>
          </a:p>
        </p:txBody>
      </p:sp>
      <p:sp>
        <p:nvSpPr>
          <p:cNvPr id="782" name="Google Shape;782;p78"/>
          <p:cNvSpPr txBox="1">
            <a:spLocks noGrp="1"/>
          </p:cNvSpPr>
          <p:nvPr>
            <p:ph type="body" idx="1"/>
          </p:nvPr>
        </p:nvSpPr>
        <p:spPr>
          <a:xfrm>
            <a:off x="1741425" y="1457569"/>
            <a:ext cx="8469300" cy="2981400"/>
          </a:xfrm>
          <a:prstGeom prst="rect">
            <a:avLst/>
          </a:prstGeom>
          <a:noFill/>
          <a:ln>
            <a:noFill/>
          </a:ln>
        </p:spPr>
        <p:txBody>
          <a:bodyPr spcFirstLastPara="1" vert="horz" wrap="square" lIns="91425" tIns="45700" rIns="91425" bIns="45700" rtlCol="0" anchor="t" anchorCtr="0">
            <a:normAutofit fontScale="92500" lnSpcReduction="10000"/>
          </a:bodyPr>
          <a:lstStyle/>
          <a:p>
            <a:pPr marL="342900" indent="-342900">
              <a:spcBef>
                <a:spcPts val="0"/>
              </a:spcBef>
              <a:buClr>
                <a:srgbClr val="000000"/>
              </a:buClr>
              <a:buSzPts val="2600"/>
            </a:pPr>
            <a:r>
              <a:rPr lang="it-IT" sz="2600" b="1" dirty="0">
                <a:solidFill>
                  <a:srgbClr val="000000"/>
                </a:solidFill>
              </a:rPr>
              <a:t>Encoder</a:t>
            </a:r>
            <a:r>
              <a:rPr lang="it-IT" sz="2600" dirty="0"/>
              <a:t>: The </a:t>
            </a:r>
            <a:r>
              <a:rPr lang="it-IT" sz="2600" dirty="0" err="1"/>
              <a:t>deterministic</a:t>
            </a:r>
            <a:r>
              <a:rPr lang="it-IT" sz="2600" dirty="0"/>
              <a:t> (= </a:t>
            </a:r>
            <a:r>
              <a:rPr lang="it-IT" sz="2600" dirty="0">
                <a:solidFill>
                  <a:srgbClr val="000000"/>
                </a:solidFill>
              </a:rPr>
              <a:t>non-</a:t>
            </a:r>
            <a:r>
              <a:rPr lang="it-IT" sz="2600" dirty="0" err="1">
                <a:solidFill>
                  <a:srgbClr val="000000"/>
                </a:solidFill>
              </a:rPr>
              <a:t>stochastic</a:t>
            </a:r>
            <a:r>
              <a:rPr lang="it-IT" sz="2600" dirty="0"/>
              <a:t>) </a:t>
            </a:r>
            <a:r>
              <a:rPr lang="it-IT" sz="2600" dirty="0" err="1"/>
              <a:t>mapping</a:t>
            </a:r>
            <a:r>
              <a:rPr lang="it-IT" sz="2600" dirty="0"/>
              <a:t> </a:t>
            </a:r>
            <a:r>
              <a:rPr lang="it-IT" sz="2600" dirty="0" err="1"/>
              <a:t>f</a:t>
            </a:r>
            <a:r>
              <a:rPr lang="it-IT" sz="2600" baseline="-25000" dirty="0" err="1"/>
              <a:t>θ</a:t>
            </a:r>
            <a:r>
              <a:rPr lang="it-IT" sz="2600" dirty="0"/>
              <a:t> </a:t>
            </a:r>
            <a:r>
              <a:rPr lang="it-IT" sz="2600" dirty="0" err="1"/>
              <a:t>that</a:t>
            </a:r>
            <a:r>
              <a:rPr lang="it-IT" sz="2600" dirty="0"/>
              <a:t> </a:t>
            </a:r>
            <a:r>
              <a:rPr lang="it-IT" sz="2600" dirty="0" err="1"/>
              <a:t>transforms</a:t>
            </a:r>
            <a:r>
              <a:rPr lang="it-IT" sz="2600" dirty="0"/>
              <a:t> an input </a:t>
            </a:r>
            <a:r>
              <a:rPr lang="it-IT" sz="2600" dirty="0" err="1"/>
              <a:t>vector</a:t>
            </a:r>
            <a:r>
              <a:rPr lang="it-IT" sz="2600" dirty="0"/>
              <a:t> </a:t>
            </a:r>
            <a:r>
              <a:rPr lang="it-IT" sz="2600" b="1" dirty="0"/>
              <a:t>x</a:t>
            </a:r>
            <a:r>
              <a:rPr lang="it-IT" sz="2600" dirty="0"/>
              <a:t> </a:t>
            </a:r>
            <a:r>
              <a:rPr lang="it-IT" sz="2600" dirty="0" err="1"/>
              <a:t>into</a:t>
            </a:r>
            <a:r>
              <a:rPr lang="it-IT" sz="2600" dirty="0"/>
              <a:t> a «</a:t>
            </a:r>
            <a:r>
              <a:rPr lang="it-IT" sz="2600" dirty="0" err="1"/>
              <a:t>hidden</a:t>
            </a:r>
            <a:r>
              <a:rPr lang="it-IT" sz="2600" dirty="0"/>
              <a:t>» </a:t>
            </a:r>
            <a:r>
              <a:rPr lang="it-IT" sz="2600" dirty="0" err="1"/>
              <a:t>representation</a:t>
            </a:r>
            <a:r>
              <a:rPr lang="it-IT" sz="2600" dirty="0"/>
              <a:t>  y=</a:t>
            </a:r>
            <a:r>
              <a:rPr lang="it-IT" sz="2600" dirty="0" err="1"/>
              <a:t>f</a:t>
            </a:r>
            <a:r>
              <a:rPr lang="it-IT" sz="2600" baseline="-25000" dirty="0" err="1"/>
              <a:t>θ</a:t>
            </a:r>
            <a:r>
              <a:rPr lang="it-IT" sz="2600" dirty="0"/>
              <a:t>(x)</a:t>
            </a:r>
            <a:endParaRPr sz="2600" dirty="0"/>
          </a:p>
          <a:p>
            <a:pPr marL="0" indent="0">
              <a:spcBef>
                <a:spcPts val="408"/>
              </a:spcBef>
              <a:buClr>
                <a:schemeClr val="dk1"/>
              </a:buClr>
              <a:buSzPts val="2040"/>
              <a:buNone/>
            </a:pPr>
            <a:r>
              <a:rPr lang="it-IT" sz="2600" dirty="0"/>
              <a:t> </a:t>
            </a:r>
            <a:endParaRPr sz="2600" dirty="0"/>
          </a:p>
          <a:p>
            <a:pPr marL="0" indent="0">
              <a:spcBef>
                <a:spcPts val="408"/>
              </a:spcBef>
              <a:buClr>
                <a:schemeClr val="dk1"/>
              </a:buClr>
              <a:buSzPts val="2040"/>
              <a:buNone/>
            </a:pPr>
            <a:endParaRPr sz="2600" dirty="0"/>
          </a:p>
          <a:p>
            <a:pPr marL="742950" lvl="1" indent="-336550">
              <a:spcBef>
                <a:spcPts val="408"/>
              </a:spcBef>
              <a:buSzPts val="2600"/>
              <a:buChar char="➢"/>
            </a:pPr>
            <a:r>
              <a:rPr lang="it-IT" sz="2600" dirty="0" err="1"/>
              <a:t>θ</a:t>
            </a:r>
            <a:r>
              <a:rPr lang="it-IT" sz="2600" dirty="0"/>
              <a:t>= (</a:t>
            </a:r>
            <a:r>
              <a:rPr lang="it-IT" sz="2600" dirty="0" err="1"/>
              <a:t>W,b</a:t>
            </a:r>
            <a:r>
              <a:rPr lang="it-IT" sz="2600" dirty="0"/>
              <a:t>) are the </a:t>
            </a:r>
            <a:r>
              <a:rPr lang="it-IT" sz="2600" i="1" dirty="0" err="1"/>
              <a:t>parameters</a:t>
            </a:r>
            <a:r>
              <a:rPr lang="it-IT" sz="2600" dirty="0"/>
              <a:t> of the encoder</a:t>
            </a:r>
            <a:endParaRPr sz="2600" dirty="0"/>
          </a:p>
          <a:p>
            <a:pPr marL="0" indent="0">
              <a:spcBef>
                <a:spcPts val="408"/>
              </a:spcBef>
              <a:buSzPts val="1800"/>
              <a:buNone/>
            </a:pPr>
            <a:endParaRPr sz="2600" dirty="0"/>
          </a:p>
          <a:p>
            <a:pPr marL="342900" indent="-342900">
              <a:spcBef>
                <a:spcPts val="408"/>
              </a:spcBef>
              <a:buClr>
                <a:srgbClr val="000000"/>
              </a:buClr>
              <a:buSzPts val="2600"/>
            </a:pPr>
            <a:r>
              <a:rPr lang="it-IT" sz="2600" b="1" dirty="0">
                <a:solidFill>
                  <a:srgbClr val="000000"/>
                </a:solidFill>
              </a:rPr>
              <a:t>Decoder</a:t>
            </a:r>
            <a:r>
              <a:rPr lang="it-IT" sz="2600" dirty="0"/>
              <a:t>: The </a:t>
            </a:r>
            <a:r>
              <a:rPr lang="it-IT" sz="2600" dirty="0" err="1"/>
              <a:t>resulting</a:t>
            </a:r>
            <a:r>
              <a:rPr lang="it-IT" sz="2600" dirty="0"/>
              <a:t> </a:t>
            </a:r>
            <a:r>
              <a:rPr lang="it-IT" sz="2600" dirty="0" err="1"/>
              <a:t>hidden</a:t>
            </a:r>
            <a:r>
              <a:rPr lang="it-IT" sz="2600" dirty="0"/>
              <a:t> </a:t>
            </a:r>
            <a:r>
              <a:rPr lang="it-IT" sz="2600" dirty="0" err="1"/>
              <a:t>representation</a:t>
            </a:r>
            <a:r>
              <a:rPr lang="it-IT" sz="2600" dirty="0"/>
              <a:t> y=</a:t>
            </a:r>
            <a:r>
              <a:rPr lang="it-IT" sz="2600" dirty="0" err="1"/>
              <a:t>f</a:t>
            </a:r>
            <a:r>
              <a:rPr lang="it-IT" sz="2600" dirty="0"/>
              <a:t>(x) </a:t>
            </a:r>
            <a:r>
              <a:rPr lang="it-IT" sz="2600" dirty="0" err="1"/>
              <a:t>is</a:t>
            </a:r>
            <a:r>
              <a:rPr lang="it-IT" sz="2600" dirty="0"/>
              <a:t> </a:t>
            </a:r>
            <a:r>
              <a:rPr lang="it-IT" sz="2600" dirty="0" err="1"/>
              <a:t>then</a:t>
            </a:r>
            <a:r>
              <a:rPr lang="it-IT" sz="2600" dirty="0"/>
              <a:t> </a:t>
            </a:r>
            <a:r>
              <a:rPr lang="it-IT" sz="2600" dirty="0" err="1"/>
              <a:t>mapped</a:t>
            </a:r>
            <a:r>
              <a:rPr lang="it-IT" sz="2600" dirty="0"/>
              <a:t> back to a </a:t>
            </a:r>
            <a:r>
              <a:rPr lang="it-IT" sz="2600" dirty="0" err="1"/>
              <a:t>reconstructed</a:t>
            </a:r>
            <a:r>
              <a:rPr lang="it-IT" sz="2600" dirty="0"/>
              <a:t> </a:t>
            </a:r>
            <a:r>
              <a:rPr lang="it-IT" sz="2600" b="1" dirty="0"/>
              <a:t>d </a:t>
            </a:r>
            <a:r>
              <a:rPr lang="it-IT" sz="2600" dirty="0" err="1"/>
              <a:t>dimensional</a:t>
            </a:r>
            <a:r>
              <a:rPr lang="it-IT" sz="2600" dirty="0"/>
              <a:t> </a:t>
            </a:r>
            <a:r>
              <a:rPr lang="it-IT" sz="2600" dirty="0" err="1"/>
              <a:t>vector</a:t>
            </a:r>
            <a:r>
              <a:rPr lang="it-IT" sz="2600" dirty="0"/>
              <a:t> </a:t>
            </a:r>
            <a:r>
              <a:rPr lang="it-IT" sz="2600" b="1" dirty="0" err="1"/>
              <a:t>z</a:t>
            </a:r>
            <a:endParaRPr sz="2600" dirty="0"/>
          </a:p>
        </p:txBody>
      </p:sp>
      <p:pic>
        <p:nvPicPr>
          <p:cNvPr id="783" name="Google Shape;783;p78"/>
          <p:cNvPicPr preferRelativeResize="0"/>
          <p:nvPr/>
        </p:nvPicPr>
        <p:blipFill rotWithShape="1">
          <a:blip r:embed="rId3">
            <a:alphaModFix/>
          </a:blip>
          <a:srcRect/>
          <a:stretch/>
        </p:blipFill>
        <p:spPr>
          <a:xfrm>
            <a:off x="6214812" y="2113946"/>
            <a:ext cx="2752350" cy="694775"/>
          </a:xfrm>
          <a:prstGeom prst="rect">
            <a:avLst/>
          </a:prstGeom>
          <a:noFill/>
          <a:ln>
            <a:noFill/>
          </a:ln>
        </p:spPr>
      </p:pic>
      <p:pic>
        <p:nvPicPr>
          <p:cNvPr id="784" name="Google Shape;784;p78"/>
          <p:cNvPicPr preferRelativeResize="0"/>
          <p:nvPr/>
        </p:nvPicPr>
        <p:blipFill rotWithShape="1">
          <a:blip r:embed="rId4">
            <a:alphaModFix/>
          </a:blip>
          <a:srcRect/>
          <a:stretch/>
        </p:blipFill>
        <p:spPr>
          <a:xfrm>
            <a:off x="6423259" y="4431438"/>
            <a:ext cx="3279816" cy="456358"/>
          </a:xfrm>
          <a:prstGeom prst="rect">
            <a:avLst/>
          </a:prstGeom>
          <a:noFill/>
          <a:ln>
            <a:noFill/>
          </a:ln>
        </p:spPr>
      </p:pic>
      <p:pic>
        <p:nvPicPr>
          <p:cNvPr id="785" name="Google Shape;785;p78"/>
          <p:cNvPicPr preferRelativeResize="0"/>
          <p:nvPr/>
        </p:nvPicPr>
        <p:blipFill rotWithShape="1">
          <a:blip r:embed="rId5">
            <a:alphaModFix/>
          </a:blip>
          <a:srcRect b="13155"/>
          <a:stretch/>
        </p:blipFill>
        <p:spPr>
          <a:xfrm>
            <a:off x="2681784" y="4351572"/>
            <a:ext cx="1689925" cy="536225"/>
          </a:xfrm>
          <a:prstGeom prst="rect">
            <a:avLst/>
          </a:prstGeom>
          <a:noFill/>
          <a:ln>
            <a:noFill/>
          </a:ln>
        </p:spPr>
      </p:pic>
      <p:pic>
        <p:nvPicPr>
          <p:cNvPr id="2" name="Immagine 1">
            <a:extLst>
              <a:ext uri="{FF2B5EF4-FFF2-40B4-BE49-F238E27FC236}">
                <a16:creationId xmlns:a16="http://schemas.microsoft.com/office/drawing/2014/main" id="{4E95089A-639F-984C-98D4-4EC463DB6262}"/>
              </a:ext>
            </a:extLst>
          </p:cNvPr>
          <p:cNvPicPr>
            <a:picLocks noChangeAspect="1"/>
          </p:cNvPicPr>
          <p:nvPr/>
        </p:nvPicPr>
        <p:blipFill>
          <a:blip r:embed="rId6"/>
          <a:stretch>
            <a:fillRect/>
          </a:stretch>
        </p:blipFill>
        <p:spPr>
          <a:xfrm>
            <a:off x="3885803" y="4887796"/>
            <a:ext cx="4177364" cy="2010356"/>
          </a:xfrm>
          <a:prstGeom prst="rect">
            <a:avLst/>
          </a:prstGeom>
        </p:spPr>
      </p:pic>
    </p:spTree>
    <p:extLst>
      <p:ext uri="{BB962C8B-B14F-4D97-AF65-F5344CB8AC3E}">
        <p14:creationId xmlns:p14="http://schemas.microsoft.com/office/powerpoint/2010/main" val="411559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g615fc1687d_0_0"/>
          <p:cNvSpPr txBox="1">
            <a:spLocks noGrp="1"/>
          </p:cNvSpPr>
          <p:nvPr>
            <p:ph type="title"/>
          </p:nvPr>
        </p:nvSpPr>
        <p:spPr>
          <a:xfrm>
            <a:off x="1981200" y="-30162"/>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it-IT"/>
              <a:t>Auto-Encoders</a:t>
            </a:r>
            <a:endParaRPr/>
          </a:p>
        </p:txBody>
      </p:sp>
      <p:sp>
        <p:nvSpPr>
          <p:cNvPr id="791" name="Google Shape;791;g615fc1687d_0_0"/>
          <p:cNvSpPr txBox="1">
            <a:spLocks noGrp="1"/>
          </p:cNvSpPr>
          <p:nvPr>
            <p:ph type="body" idx="1"/>
          </p:nvPr>
        </p:nvSpPr>
        <p:spPr>
          <a:xfrm>
            <a:off x="1809175" y="1768448"/>
            <a:ext cx="8469300" cy="3455400"/>
          </a:xfrm>
          <a:prstGeom prst="rect">
            <a:avLst/>
          </a:prstGeom>
          <a:noFill/>
          <a:ln>
            <a:noFill/>
          </a:ln>
        </p:spPr>
        <p:txBody>
          <a:bodyPr spcFirstLastPara="1" vert="horz" wrap="square" lIns="91425" tIns="45700" rIns="91425" bIns="45700" rtlCol="0" anchor="t" anchorCtr="0">
            <a:noAutofit/>
          </a:bodyPr>
          <a:lstStyle/>
          <a:p>
            <a:pPr marL="342900" indent="-342900">
              <a:spcBef>
                <a:spcPts val="408"/>
              </a:spcBef>
              <a:buClr>
                <a:srgbClr val="000000"/>
              </a:buClr>
              <a:buSzPts val="2600"/>
            </a:pPr>
            <a:r>
              <a:rPr lang="it-IT" sz="2600" dirty="0"/>
              <a:t>In general, </a:t>
            </a:r>
            <a:r>
              <a:rPr lang="it-IT" sz="2600" b="1" dirty="0" err="1"/>
              <a:t>z</a:t>
            </a:r>
            <a:r>
              <a:rPr lang="it-IT" sz="2600" dirty="0"/>
              <a:t> </a:t>
            </a:r>
            <a:r>
              <a:rPr lang="it-IT" sz="2600" dirty="0" err="1"/>
              <a:t>is</a:t>
            </a:r>
            <a:r>
              <a:rPr lang="it-IT" sz="2600" dirty="0"/>
              <a:t> </a:t>
            </a:r>
            <a:r>
              <a:rPr lang="it-IT" sz="2600" dirty="0" err="1"/>
              <a:t>not</a:t>
            </a:r>
            <a:r>
              <a:rPr lang="it-IT" sz="2600" dirty="0"/>
              <a:t> to be </a:t>
            </a:r>
            <a:r>
              <a:rPr lang="it-IT" sz="2600" dirty="0" err="1"/>
              <a:t>interpreted</a:t>
            </a:r>
            <a:r>
              <a:rPr lang="it-IT" sz="2600" dirty="0"/>
              <a:t> </a:t>
            </a:r>
            <a:r>
              <a:rPr lang="it-IT" sz="2600" dirty="0" err="1"/>
              <a:t>as</a:t>
            </a:r>
            <a:r>
              <a:rPr lang="it-IT" sz="2600" dirty="0"/>
              <a:t> an </a:t>
            </a:r>
            <a:r>
              <a:rPr lang="it-IT" sz="2600" b="1" dirty="0" err="1">
                <a:solidFill>
                  <a:srgbClr val="000000"/>
                </a:solidFill>
              </a:rPr>
              <a:t>exact</a:t>
            </a:r>
            <a:r>
              <a:rPr lang="it-IT" sz="2600" b="1" dirty="0">
                <a:solidFill>
                  <a:srgbClr val="000000"/>
                </a:solidFill>
              </a:rPr>
              <a:t> </a:t>
            </a:r>
            <a:r>
              <a:rPr lang="it-IT" sz="2600" b="1" dirty="0" err="1">
                <a:solidFill>
                  <a:srgbClr val="000000"/>
                </a:solidFill>
              </a:rPr>
              <a:t>reconstruction</a:t>
            </a:r>
            <a:r>
              <a:rPr lang="it-IT" sz="2600" b="1" dirty="0">
                <a:solidFill>
                  <a:srgbClr val="000000"/>
                </a:solidFill>
              </a:rPr>
              <a:t> of x</a:t>
            </a:r>
            <a:r>
              <a:rPr lang="it-IT" sz="2600" dirty="0"/>
              <a:t>, </a:t>
            </a:r>
            <a:r>
              <a:rPr lang="it-IT" sz="2600" dirty="0" err="1"/>
              <a:t>but</a:t>
            </a:r>
            <a:r>
              <a:rPr lang="it-IT" sz="2600" dirty="0"/>
              <a:t> </a:t>
            </a:r>
            <a:r>
              <a:rPr lang="it-IT" sz="2600" dirty="0" err="1"/>
              <a:t>rather</a:t>
            </a:r>
            <a:r>
              <a:rPr lang="it-IT" sz="2600" dirty="0"/>
              <a:t> in </a:t>
            </a:r>
            <a:r>
              <a:rPr lang="it-IT" sz="2600" dirty="0" err="1"/>
              <a:t>probabilistic</a:t>
            </a:r>
            <a:r>
              <a:rPr lang="it-IT" sz="2600" dirty="0"/>
              <a:t> </a:t>
            </a:r>
            <a:r>
              <a:rPr lang="it-IT" sz="2600" dirty="0" err="1"/>
              <a:t>terms</a:t>
            </a:r>
            <a:r>
              <a:rPr lang="it-IT" sz="2600" dirty="0"/>
              <a:t> </a:t>
            </a:r>
            <a:r>
              <a:rPr lang="it-IT" sz="2600" dirty="0" err="1"/>
              <a:t>as</a:t>
            </a:r>
            <a:r>
              <a:rPr lang="it-IT" sz="2600" dirty="0"/>
              <a:t> the </a:t>
            </a:r>
            <a:r>
              <a:rPr lang="it-IT" sz="2600" dirty="0" err="1"/>
              <a:t>parameters</a:t>
            </a:r>
            <a:r>
              <a:rPr lang="it-IT" sz="2600" dirty="0"/>
              <a:t> (</a:t>
            </a:r>
            <a:r>
              <a:rPr lang="it-IT" sz="2600" dirty="0" err="1"/>
              <a:t>typically</a:t>
            </a:r>
            <a:r>
              <a:rPr lang="it-IT" sz="2600" dirty="0"/>
              <a:t> the </a:t>
            </a:r>
            <a:r>
              <a:rPr lang="it-IT" sz="2600" dirty="0" err="1"/>
              <a:t>mean</a:t>
            </a:r>
            <a:r>
              <a:rPr lang="it-IT" sz="2600" dirty="0"/>
              <a:t>) of a </a:t>
            </a:r>
            <a:r>
              <a:rPr lang="it-IT" sz="2600" dirty="0" err="1"/>
              <a:t>distribution</a:t>
            </a:r>
            <a:r>
              <a:rPr lang="it-IT" sz="2600" dirty="0"/>
              <a:t> </a:t>
            </a:r>
            <a:r>
              <a:rPr lang="it-IT" sz="2600" b="1" dirty="0" err="1"/>
              <a:t>p</a:t>
            </a:r>
            <a:r>
              <a:rPr lang="it-IT" sz="2600" b="1" dirty="0"/>
              <a:t>(X=</a:t>
            </a:r>
            <a:r>
              <a:rPr lang="it-IT" sz="2600" b="1" dirty="0" err="1"/>
              <a:t>x|Z</a:t>
            </a:r>
            <a:r>
              <a:rPr lang="it-IT" sz="2600" b="1" dirty="0"/>
              <a:t> = </a:t>
            </a:r>
            <a:r>
              <a:rPr lang="it-IT" sz="2600" b="1" dirty="0" err="1"/>
              <a:t>z</a:t>
            </a:r>
            <a:r>
              <a:rPr lang="it-IT" sz="2600" b="1" dirty="0"/>
              <a:t>) </a:t>
            </a:r>
            <a:r>
              <a:rPr lang="it-IT" sz="2600" dirty="0" err="1"/>
              <a:t>that</a:t>
            </a:r>
            <a:r>
              <a:rPr lang="it-IT" sz="2600" dirty="0"/>
              <a:t> «</a:t>
            </a:r>
            <a:r>
              <a:rPr lang="it-IT" sz="2600" dirty="0" err="1"/>
              <a:t>may</a:t>
            </a:r>
            <a:r>
              <a:rPr lang="it-IT" sz="2600" dirty="0"/>
              <a:t> generate </a:t>
            </a:r>
            <a:r>
              <a:rPr lang="it-IT" sz="2600" b="1" dirty="0"/>
              <a:t>x</a:t>
            </a:r>
            <a:r>
              <a:rPr lang="it-IT" sz="2600" dirty="0"/>
              <a:t> with high </a:t>
            </a:r>
            <a:r>
              <a:rPr lang="it-IT" sz="2600" dirty="0" err="1"/>
              <a:t>probability</a:t>
            </a:r>
            <a:r>
              <a:rPr lang="it-IT" sz="2600" dirty="0"/>
              <a:t>».</a:t>
            </a:r>
            <a:endParaRPr sz="2600" dirty="0"/>
          </a:p>
          <a:p>
            <a:pPr marL="342900" indent="-342900">
              <a:spcBef>
                <a:spcPts val="408"/>
              </a:spcBef>
              <a:buClr>
                <a:srgbClr val="000000"/>
              </a:buClr>
              <a:buSzPts val="2600"/>
            </a:pPr>
            <a:r>
              <a:rPr lang="it-IT" sz="2600" b="1" dirty="0" err="1">
                <a:solidFill>
                  <a:srgbClr val="000000"/>
                </a:solidFill>
              </a:rPr>
              <a:t>Autoencoder</a:t>
            </a:r>
            <a:r>
              <a:rPr lang="it-IT" sz="2600" b="1" dirty="0">
                <a:solidFill>
                  <a:srgbClr val="000000"/>
                </a:solidFill>
              </a:rPr>
              <a:t> training</a:t>
            </a:r>
            <a:r>
              <a:rPr lang="it-IT" sz="2600" b="1" dirty="0">
                <a:solidFill>
                  <a:srgbClr val="FF0000"/>
                </a:solidFill>
              </a:rPr>
              <a:t> </a:t>
            </a:r>
            <a:r>
              <a:rPr lang="it-IT" sz="2600" dirty="0" err="1"/>
              <a:t>consists</a:t>
            </a:r>
            <a:r>
              <a:rPr lang="it-IT" sz="2600" dirty="0"/>
              <a:t> </a:t>
            </a:r>
            <a:r>
              <a:rPr lang="it-IT" sz="2600" dirty="0">
                <a:solidFill>
                  <a:srgbClr val="000000"/>
                </a:solidFill>
              </a:rPr>
              <a:t>of</a:t>
            </a:r>
            <a:r>
              <a:rPr lang="it-IT" sz="2600" dirty="0"/>
              <a:t> </a:t>
            </a:r>
            <a:r>
              <a:rPr lang="it-IT" sz="2600" dirty="0" err="1"/>
              <a:t>minimizing</a:t>
            </a:r>
            <a:r>
              <a:rPr lang="it-IT" sz="2600" dirty="0"/>
              <a:t> the </a:t>
            </a:r>
            <a:r>
              <a:rPr lang="it-IT" sz="2600" dirty="0" err="1"/>
              <a:t>reconstruction</a:t>
            </a:r>
            <a:r>
              <a:rPr lang="it-IT" sz="2600" dirty="0"/>
              <a:t> </a:t>
            </a:r>
            <a:r>
              <a:rPr lang="it-IT" sz="2600" dirty="0" err="1"/>
              <a:t>error</a:t>
            </a:r>
            <a:r>
              <a:rPr lang="it-IT" sz="2600" dirty="0"/>
              <a:t> (the </a:t>
            </a:r>
            <a:r>
              <a:rPr lang="it-IT" sz="2600" dirty="0" err="1"/>
              <a:t>difference</a:t>
            </a:r>
            <a:r>
              <a:rPr lang="it-IT" sz="2600" dirty="0"/>
              <a:t> </a:t>
            </a:r>
            <a:r>
              <a:rPr lang="it-IT" sz="2600" dirty="0" err="1"/>
              <a:t>between</a:t>
            </a:r>
            <a:r>
              <a:rPr lang="it-IT" sz="2600" dirty="0"/>
              <a:t> </a:t>
            </a:r>
            <a:r>
              <a:rPr lang="it-IT" sz="2600" b="1" dirty="0"/>
              <a:t>x</a:t>
            </a:r>
            <a:r>
              <a:rPr lang="it-IT" sz="2600" dirty="0"/>
              <a:t> and </a:t>
            </a:r>
            <a:r>
              <a:rPr lang="it-IT" sz="2600" b="1" dirty="0" err="1"/>
              <a:t>g</a:t>
            </a:r>
            <a:r>
              <a:rPr lang="it-IT" sz="2600" b="1" baseline="-25000" dirty="0" err="1"/>
              <a:t>θ</a:t>
            </a:r>
            <a:r>
              <a:rPr lang="it-IT" sz="2600" b="1" baseline="-25000" dirty="0"/>
              <a:t>’</a:t>
            </a:r>
            <a:r>
              <a:rPr lang="it-IT" sz="2600" b="1" dirty="0"/>
              <a:t>(y)</a:t>
            </a:r>
            <a:r>
              <a:rPr lang="it-IT" sz="2600" dirty="0"/>
              <a:t>)</a:t>
            </a:r>
            <a:endParaRPr sz="2600" dirty="0"/>
          </a:p>
          <a:p>
            <a:pPr marL="342900" indent="-342900">
              <a:spcBef>
                <a:spcPts val="408"/>
              </a:spcBef>
              <a:buClr>
                <a:srgbClr val="000000"/>
              </a:buClr>
              <a:buSzPts val="2600"/>
            </a:pPr>
            <a:r>
              <a:rPr lang="it-IT" sz="2600" dirty="0" err="1"/>
              <a:t>Intuitively</a:t>
            </a:r>
            <a:r>
              <a:rPr lang="it-IT" sz="2600" dirty="0"/>
              <a:t>, </a:t>
            </a:r>
            <a:r>
              <a:rPr lang="it-IT" sz="2600" dirty="0" err="1"/>
              <a:t>if</a:t>
            </a:r>
            <a:r>
              <a:rPr lang="it-IT" sz="2600" dirty="0"/>
              <a:t> a </a:t>
            </a:r>
            <a:r>
              <a:rPr lang="it-IT" sz="2600" dirty="0" err="1"/>
              <a:t>representation</a:t>
            </a:r>
            <a:r>
              <a:rPr lang="it-IT" sz="2600" dirty="0"/>
              <a:t> </a:t>
            </a:r>
            <a:r>
              <a:rPr lang="it-IT" sz="2600" dirty="0" err="1"/>
              <a:t>allows</a:t>
            </a:r>
            <a:r>
              <a:rPr lang="it-IT" sz="2600" dirty="0"/>
              <a:t> a </a:t>
            </a:r>
            <a:r>
              <a:rPr lang="it-IT" sz="2600" dirty="0" err="1"/>
              <a:t>good</a:t>
            </a:r>
            <a:r>
              <a:rPr lang="it-IT" sz="2600" dirty="0"/>
              <a:t> </a:t>
            </a:r>
            <a:r>
              <a:rPr lang="it-IT" sz="2600" dirty="0" err="1"/>
              <a:t>reconstruction</a:t>
            </a:r>
            <a:r>
              <a:rPr lang="it-IT" sz="2600" dirty="0"/>
              <a:t> of </a:t>
            </a:r>
            <a:r>
              <a:rPr lang="it-IT" sz="2600" dirty="0" err="1"/>
              <a:t>its</a:t>
            </a:r>
            <a:r>
              <a:rPr lang="it-IT" sz="2600" dirty="0"/>
              <a:t> input, </a:t>
            </a:r>
            <a:r>
              <a:rPr lang="it-IT" sz="2600" dirty="0" err="1"/>
              <a:t>it</a:t>
            </a:r>
            <a:r>
              <a:rPr lang="it-IT" sz="2600" dirty="0"/>
              <a:t> </a:t>
            </a:r>
            <a:r>
              <a:rPr lang="it-IT" sz="2600" dirty="0" err="1"/>
              <a:t>means</a:t>
            </a:r>
            <a:r>
              <a:rPr lang="it-IT" sz="2600" dirty="0"/>
              <a:t> </a:t>
            </a:r>
            <a:r>
              <a:rPr lang="it-IT" sz="2600" dirty="0" err="1"/>
              <a:t>that</a:t>
            </a:r>
            <a:r>
              <a:rPr lang="it-IT" sz="2600" dirty="0"/>
              <a:t> </a:t>
            </a:r>
            <a:r>
              <a:rPr lang="it-IT" sz="2600" dirty="0" err="1"/>
              <a:t>it</a:t>
            </a:r>
            <a:r>
              <a:rPr lang="it-IT" sz="2600" dirty="0"/>
              <a:t> </a:t>
            </a:r>
            <a:r>
              <a:rPr lang="it-IT" sz="2600" dirty="0" err="1"/>
              <a:t>has</a:t>
            </a:r>
            <a:r>
              <a:rPr lang="it-IT" sz="2600" dirty="0"/>
              <a:t> </a:t>
            </a:r>
            <a:r>
              <a:rPr lang="it-IT" sz="2600" dirty="0" err="1"/>
              <a:t>retained</a:t>
            </a:r>
            <a:r>
              <a:rPr lang="it-IT" sz="2600" dirty="0"/>
              <a:t> </a:t>
            </a:r>
            <a:r>
              <a:rPr lang="it-IT" sz="2600" dirty="0" err="1"/>
              <a:t>much</a:t>
            </a:r>
            <a:r>
              <a:rPr lang="it-IT" sz="2600" dirty="0"/>
              <a:t> of the information </a:t>
            </a:r>
            <a:r>
              <a:rPr lang="it-IT" sz="2600" dirty="0" err="1"/>
              <a:t>that</a:t>
            </a:r>
            <a:r>
              <a:rPr lang="it-IT" sz="2600" dirty="0"/>
              <a:t> </a:t>
            </a:r>
            <a:r>
              <a:rPr lang="it-IT" sz="2600" dirty="0" err="1"/>
              <a:t>was</a:t>
            </a:r>
            <a:r>
              <a:rPr lang="it-IT" sz="2600" dirty="0"/>
              <a:t> </a:t>
            </a:r>
            <a:r>
              <a:rPr lang="it-IT" sz="2600" dirty="0" err="1"/>
              <a:t>present</a:t>
            </a:r>
            <a:r>
              <a:rPr lang="it-IT" sz="2600" dirty="0"/>
              <a:t> in </a:t>
            </a:r>
            <a:r>
              <a:rPr lang="it-IT" sz="2600" dirty="0" err="1"/>
              <a:t>that</a:t>
            </a:r>
            <a:r>
              <a:rPr lang="it-IT" sz="2600" dirty="0"/>
              <a:t> input (=</a:t>
            </a:r>
            <a:r>
              <a:rPr lang="it-IT" sz="2600" b="1" dirty="0" err="1">
                <a:solidFill>
                  <a:srgbClr val="000000"/>
                </a:solidFill>
              </a:rPr>
              <a:t>identifying</a:t>
            </a:r>
            <a:r>
              <a:rPr lang="it-IT" sz="2600" b="1" dirty="0">
                <a:solidFill>
                  <a:srgbClr val="000000"/>
                </a:solidFill>
              </a:rPr>
              <a:t> the </a:t>
            </a:r>
            <a:r>
              <a:rPr lang="it-IT" sz="2600" b="1" dirty="0" err="1">
                <a:solidFill>
                  <a:srgbClr val="000000"/>
                </a:solidFill>
              </a:rPr>
              <a:t>relevant</a:t>
            </a:r>
            <a:r>
              <a:rPr lang="it-IT" sz="2600" b="1" dirty="0">
                <a:solidFill>
                  <a:srgbClr val="000000"/>
                </a:solidFill>
              </a:rPr>
              <a:t> </a:t>
            </a:r>
            <a:r>
              <a:rPr lang="it-IT" sz="2600" b="1" dirty="0" err="1">
                <a:solidFill>
                  <a:srgbClr val="000000"/>
                </a:solidFill>
              </a:rPr>
              <a:t>features</a:t>
            </a:r>
            <a:r>
              <a:rPr lang="it-IT" sz="2600" dirty="0"/>
              <a:t>).</a:t>
            </a:r>
            <a:endParaRPr sz="2600" dirty="0"/>
          </a:p>
        </p:txBody>
      </p:sp>
      <p:pic>
        <p:nvPicPr>
          <p:cNvPr id="792" name="Google Shape;792;g615fc1687d_0_0"/>
          <p:cNvPicPr preferRelativeResize="0"/>
          <p:nvPr/>
        </p:nvPicPr>
        <p:blipFill rotWithShape="1">
          <a:blip r:embed="rId3">
            <a:alphaModFix/>
          </a:blip>
          <a:srcRect/>
          <a:stretch/>
        </p:blipFill>
        <p:spPr>
          <a:xfrm>
            <a:off x="6299028" y="1238114"/>
            <a:ext cx="3271186" cy="524025"/>
          </a:xfrm>
          <a:prstGeom prst="rect">
            <a:avLst/>
          </a:prstGeom>
          <a:noFill/>
          <a:ln>
            <a:noFill/>
          </a:ln>
        </p:spPr>
      </p:pic>
      <p:pic>
        <p:nvPicPr>
          <p:cNvPr id="793" name="Google Shape;793;g615fc1687d_0_0"/>
          <p:cNvPicPr preferRelativeResize="0"/>
          <p:nvPr/>
        </p:nvPicPr>
        <p:blipFill rotWithShape="1">
          <a:blip r:embed="rId4">
            <a:alphaModFix/>
          </a:blip>
          <a:srcRect b="13155"/>
          <a:stretch/>
        </p:blipFill>
        <p:spPr>
          <a:xfrm>
            <a:off x="2915601" y="1238115"/>
            <a:ext cx="1651473" cy="524025"/>
          </a:xfrm>
          <a:prstGeom prst="rect">
            <a:avLst/>
          </a:prstGeom>
          <a:noFill/>
          <a:ln>
            <a:noFill/>
          </a:ln>
        </p:spPr>
      </p:pic>
    </p:spTree>
    <p:extLst>
      <p:ext uri="{BB962C8B-B14F-4D97-AF65-F5344CB8AC3E}">
        <p14:creationId xmlns:p14="http://schemas.microsoft.com/office/powerpoint/2010/main" val="303666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9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9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9"/>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3959"/>
            </a:pPr>
            <a:r>
              <a:rPr lang="it-IT"/>
              <a:t>Auto-encoders Implementation</a:t>
            </a:r>
            <a:endParaRPr/>
          </a:p>
          <a:p>
            <a:pPr algn="ctr">
              <a:lnSpc>
                <a:spcPct val="100000"/>
              </a:lnSpc>
              <a:spcBef>
                <a:spcPts val="0"/>
              </a:spcBef>
              <a:buClr>
                <a:schemeClr val="dk1"/>
              </a:buClr>
              <a:buSzPts val="3959"/>
            </a:pPr>
            <a:r>
              <a:rPr lang="it-IT" sz="3200"/>
              <a:t>NN with backpropagation </a:t>
            </a:r>
            <a:endParaRPr sz="3200"/>
          </a:p>
        </p:txBody>
      </p:sp>
      <p:sp>
        <p:nvSpPr>
          <p:cNvPr id="799" name="Google Shape;799;p79"/>
          <p:cNvSpPr txBox="1">
            <a:spLocks noGrp="1"/>
          </p:cNvSpPr>
          <p:nvPr>
            <p:ph type="body" idx="1"/>
          </p:nvPr>
        </p:nvSpPr>
        <p:spPr>
          <a:xfrm>
            <a:off x="1676400" y="1447800"/>
            <a:ext cx="8810400" cy="2247300"/>
          </a:xfrm>
          <a:prstGeom prst="rect">
            <a:avLst/>
          </a:prstGeom>
          <a:noFill/>
          <a:ln>
            <a:noFill/>
          </a:ln>
        </p:spPr>
        <p:txBody>
          <a:bodyPr spcFirstLastPara="1" vert="horz" wrap="square" lIns="91425" tIns="45700" rIns="91425" bIns="45700" rtlCol="0" anchor="t" anchorCtr="0">
            <a:normAutofit fontScale="92500" lnSpcReduction="10000"/>
          </a:bodyPr>
          <a:lstStyle/>
          <a:p>
            <a:pPr marL="342900" indent="-342900">
              <a:lnSpc>
                <a:spcPct val="80000"/>
              </a:lnSpc>
              <a:spcBef>
                <a:spcPts val="0"/>
              </a:spcBef>
              <a:buClr>
                <a:schemeClr val="dk1"/>
              </a:buClr>
              <a:buSzPts val="2400"/>
            </a:pPr>
            <a:r>
              <a:rPr lang="it-IT" sz="2400"/>
              <a:t>They can be implemented as a neural network with one hidden layer and </a:t>
            </a:r>
            <a:r>
              <a:rPr lang="it-IT" sz="2400">
                <a:solidFill>
                  <a:srgbClr val="000000"/>
                </a:solidFill>
              </a:rPr>
              <a:t>an</a:t>
            </a:r>
            <a:r>
              <a:rPr lang="it-IT" sz="2400"/>
              <a:t> </a:t>
            </a:r>
            <a:r>
              <a:rPr lang="it-IT" sz="2400" b="1"/>
              <a:t>equal number of nodes </a:t>
            </a:r>
            <a:r>
              <a:rPr lang="it-IT" sz="2400"/>
              <a:t>in input and output</a:t>
            </a:r>
            <a:endParaRPr sz="2400"/>
          </a:p>
          <a:p>
            <a:pPr marL="342900" indent="-342900">
              <a:lnSpc>
                <a:spcPct val="80000"/>
              </a:lnSpc>
              <a:spcBef>
                <a:spcPts val="400"/>
              </a:spcBef>
              <a:buClr>
                <a:schemeClr val="dk1"/>
              </a:buClr>
              <a:buSzPts val="2400"/>
            </a:pPr>
            <a:r>
              <a:rPr lang="it-IT" sz="2400"/>
              <a:t>Can be trained </a:t>
            </a:r>
            <a:r>
              <a:rPr lang="it-IT" sz="2400" b="1"/>
              <a:t>without</a:t>
            </a:r>
            <a:r>
              <a:rPr lang="it-IT" sz="2400"/>
              <a:t> supervision, since we don’t need to know the class of an instance: the task is simply </a:t>
            </a:r>
            <a:r>
              <a:rPr lang="it-IT" sz="2400" b="1"/>
              <a:t>to learn the weights </a:t>
            </a:r>
            <a:r>
              <a:rPr lang="it-IT" sz="2400"/>
              <a:t>in order for the output to be similar to the input (or better: to learn the “essential” features of the input instances)</a:t>
            </a:r>
            <a:endParaRPr sz="2400"/>
          </a:p>
          <a:p>
            <a:pPr marL="342900" indent="-342900">
              <a:lnSpc>
                <a:spcPct val="80000"/>
              </a:lnSpc>
              <a:spcBef>
                <a:spcPts val="400"/>
              </a:spcBef>
              <a:buClr>
                <a:schemeClr val="dk1"/>
              </a:buClr>
              <a:buSzPts val="2400"/>
            </a:pPr>
            <a:r>
              <a:rPr lang="it-IT" sz="2400"/>
              <a:t>It can be also used an as </a:t>
            </a:r>
            <a:r>
              <a:rPr lang="it-IT" sz="2400" b="1"/>
              <a:t>anomaly detector</a:t>
            </a:r>
            <a:r>
              <a:rPr lang="it-IT" sz="2400"/>
              <a:t>: if an instance is very different from “normality”, the network is unable to reconstruct it. </a:t>
            </a:r>
            <a:endParaRPr sz="2400"/>
          </a:p>
        </p:txBody>
      </p:sp>
      <p:pic>
        <p:nvPicPr>
          <p:cNvPr id="800" name="Google Shape;800;p79"/>
          <p:cNvPicPr preferRelativeResize="0"/>
          <p:nvPr/>
        </p:nvPicPr>
        <p:blipFill rotWithShape="1">
          <a:blip r:embed="rId3">
            <a:alphaModFix/>
          </a:blip>
          <a:srcRect/>
          <a:stretch/>
        </p:blipFill>
        <p:spPr>
          <a:xfrm>
            <a:off x="4121998" y="4331000"/>
            <a:ext cx="4461052" cy="2247300"/>
          </a:xfrm>
          <a:prstGeom prst="rect">
            <a:avLst/>
          </a:prstGeom>
          <a:noFill/>
          <a:ln>
            <a:noFill/>
          </a:ln>
        </p:spPr>
      </p:pic>
    </p:spTree>
    <p:extLst>
      <p:ext uri="{BB962C8B-B14F-4D97-AF65-F5344CB8AC3E}">
        <p14:creationId xmlns:p14="http://schemas.microsoft.com/office/powerpoint/2010/main" val="1351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3959"/>
            </a:pPr>
            <a:r>
              <a:rPr lang="it-IT"/>
              <a:t>Denoising Auto-encoders </a:t>
            </a:r>
            <a:endParaRPr/>
          </a:p>
          <a:p>
            <a:pPr algn="ctr">
              <a:lnSpc>
                <a:spcPct val="100000"/>
              </a:lnSpc>
              <a:spcBef>
                <a:spcPts val="0"/>
              </a:spcBef>
              <a:buClr>
                <a:schemeClr val="dk1"/>
              </a:buClr>
              <a:buSzPts val="3959"/>
            </a:pPr>
            <a:r>
              <a:rPr lang="it-IT" sz="3200"/>
              <a:t>a better method</a:t>
            </a:r>
            <a:endParaRPr sz="3200"/>
          </a:p>
        </p:txBody>
      </p:sp>
      <p:sp>
        <p:nvSpPr>
          <p:cNvPr id="806" name="Google Shape;806;p80"/>
          <p:cNvSpPr txBox="1">
            <a:spLocks noGrp="1"/>
          </p:cNvSpPr>
          <p:nvPr>
            <p:ph type="body" idx="1"/>
          </p:nvPr>
        </p:nvSpPr>
        <p:spPr>
          <a:xfrm>
            <a:off x="1981200" y="1752600"/>
            <a:ext cx="8229600" cy="4526100"/>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2600"/>
            </a:pPr>
            <a:r>
              <a:rPr lang="it-IT" sz="2600"/>
              <a:t>The reconstruction criterion alone is unable to guarantee the extraction of useful features as it can lead to the obvious solution “simply copy the input”</a:t>
            </a:r>
            <a:endParaRPr sz="2600"/>
          </a:p>
          <a:p>
            <a:pPr marL="342900" indent="-342900">
              <a:lnSpc>
                <a:spcPct val="100000"/>
              </a:lnSpc>
              <a:spcBef>
                <a:spcPts val="480"/>
              </a:spcBef>
              <a:buClr>
                <a:schemeClr val="dk1"/>
              </a:buClr>
              <a:buSzPts val="2600"/>
            </a:pPr>
            <a:r>
              <a:rPr lang="it-IT" sz="2600"/>
              <a:t>Denoising criterion: </a:t>
            </a:r>
            <a:endParaRPr sz="2600"/>
          </a:p>
          <a:p>
            <a:pPr marL="342900" indent="0">
              <a:lnSpc>
                <a:spcPct val="100000"/>
              </a:lnSpc>
              <a:spcBef>
                <a:spcPts val="480"/>
              </a:spcBef>
              <a:buSzPts val="1800"/>
              <a:buNone/>
            </a:pPr>
            <a:r>
              <a:rPr lang="it-IT" sz="2600" b="1"/>
              <a:t>“A good representation is one that can be obtained robustly from a corrupted input and that will be useful for recovering the corresponding clean input”</a:t>
            </a:r>
            <a:endParaRPr sz="2600"/>
          </a:p>
        </p:txBody>
      </p:sp>
    </p:spTree>
    <p:extLst>
      <p:ext uri="{BB962C8B-B14F-4D97-AF65-F5344CB8AC3E}">
        <p14:creationId xmlns:p14="http://schemas.microsoft.com/office/powerpoint/2010/main" val="149080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6">
                                            <p:txEl>
                                              <p:pRg st="0" end="0"/>
                                            </p:txEl>
                                          </p:spTgt>
                                        </p:tgtEl>
                                        <p:attrNameLst>
                                          <p:attrName>style.visibility</p:attrName>
                                        </p:attrNameLst>
                                      </p:cBhvr>
                                      <p:to>
                                        <p:strVal val="visible"/>
                                      </p:to>
                                    </p:set>
                                    <p:anim calcmode="lin" valueType="num">
                                      <p:cBhvr additive="base">
                                        <p:cTn id="7" dur="500"/>
                                        <p:tgtEl>
                                          <p:spTgt spid="8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06">
                                            <p:txEl>
                                              <p:pRg st="1" end="1"/>
                                            </p:txEl>
                                          </p:spTgt>
                                        </p:tgtEl>
                                        <p:attrNameLst>
                                          <p:attrName>style.visibility</p:attrName>
                                        </p:attrNameLst>
                                      </p:cBhvr>
                                      <p:to>
                                        <p:strVal val="visible"/>
                                      </p:to>
                                    </p:set>
                                    <p:anim calcmode="lin" valueType="num">
                                      <p:cBhvr additive="base">
                                        <p:cTn id="12" dur="500"/>
                                        <p:tgtEl>
                                          <p:spTgt spid="8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06">
                                            <p:txEl>
                                              <p:pRg st="2" end="2"/>
                                            </p:txEl>
                                          </p:spTgt>
                                        </p:tgtEl>
                                        <p:attrNameLst>
                                          <p:attrName>style.visibility</p:attrName>
                                        </p:attrNameLst>
                                      </p:cBhvr>
                                      <p:to>
                                        <p:strVal val="visible"/>
                                      </p:to>
                                    </p:set>
                                    <p:anim calcmode="lin" valueType="num">
                                      <p:cBhvr additive="base">
                                        <p:cTn id="17" dur="500"/>
                                        <p:tgtEl>
                                          <p:spTgt spid="80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8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3959"/>
            </a:pPr>
            <a:r>
              <a:rPr lang="it-IT"/>
              <a:t>Denoising Auto-encoders </a:t>
            </a:r>
            <a:r>
              <a:rPr lang="it-IT" sz="3200"/>
              <a:t>Architecture</a:t>
            </a:r>
            <a:endParaRPr sz="3200"/>
          </a:p>
        </p:txBody>
      </p:sp>
      <p:pic>
        <p:nvPicPr>
          <p:cNvPr id="812" name="Google Shape;812;p81"/>
          <p:cNvPicPr preferRelativeResize="0"/>
          <p:nvPr/>
        </p:nvPicPr>
        <p:blipFill rotWithShape="1">
          <a:blip r:embed="rId3">
            <a:alphaModFix/>
          </a:blip>
          <a:srcRect/>
          <a:stretch/>
        </p:blipFill>
        <p:spPr>
          <a:xfrm>
            <a:off x="1524000" y="3717807"/>
            <a:ext cx="9144000" cy="2688354"/>
          </a:xfrm>
          <a:prstGeom prst="rect">
            <a:avLst/>
          </a:prstGeom>
          <a:noFill/>
          <a:ln>
            <a:noFill/>
          </a:ln>
        </p:spPr>
      </p:pic>
      <p:pic>
        <p:nvPicPr>
          <p:cNvPr id="813" name="Google Shape;813;p81"/>
          <p:cNvPicPr preferRelativeResize="0"/>
          <p:nvPr/>
        </p:nvPicPr>
        <p:blipFill rotWithShape="1">
          <a:blip r:embed="rId4">
            <a:alphaModFix/>
          </a:blip>
          <a:srcRect/>
          <a:stretch/>
        </p:blipFill>
        <p:spPr>
          <a:xfrm>
            <a:off x="1952040" y="3064702"/>
            <a:ext cx="8287926" cy="1286396"/>
          </a:xfrm>
          <a:prstGeom prst="rect">
            <a:avLst/>
          </a:prstGeom>
          <a:noFill/>
          <a:ln>
            <a:noFill/>
          </a:ln>
        </p:spPr>
      </p:pic>
      <p:sp>
        <p:nvSpPr>
          <p:cNvPr id="814" name="Google Shape;814;p81"/>
          <p:cNvSpPr txBox="1"/>
          <p:nvPr/>
        </p:nvSpPr>
        <p:spPr>
          <a:xfrm>
            <a:off x="1946412" y="1540701"/>
            <a:ext cx="8451600" cy="1508065"/>
          </a:xfrm>
          <a:prstGeom prst="rect">
            <a:avLst/>
          </a:prstGeom>
          <a:noFill/>
          <a:ln>
            <a:noFill/>
          </a:ln>
        </p:spPr>
        <p:txBody>
          <a:bodyPr spcFirstLastPara="1" wrap="square" lIns="91425" tIns="45700" rIns="91425" bIns="45700" anchor="t" anchorCtr="0">
            <a:spAutoFit/>
          </a:bodyPr>
          <a:lstStyle/>
          <a:p>
            <a:pPr>
              <a:buClr>
                <a:srgbClr val="000000"/>
              </a:buClr>
              <a:buSzPts val="2300"/>
            </a:pPr>
            <a:r>
              <a:rPr lang="it-IT" sz="2300">
                <a:solidFill>
                  <a:schemeClr val="dk1"/>
                </a:solidFill>
                <a:latin typeface="Proxima Nova"/>
                <a:ea typeface="Proxima Nova"/>
                <a:cs typeface="Proxima Nova"/>
                <a:sym typeface="Proxima Nova"/>
              </a:rPr>
              <a:t>Denoising autoencoders can still be learned using backpropagation with gradient descent. What is the advantage?  As in the figure, </a:t>
            </a:r>
            <a:r>
              <a:rPr lang="it-IT" sz="2300" b="1">
                <a:solidFill>
                  <a:schemeClr val="dk1"/>
                </a:solidFill>
                <a:latin typeface="Proxima Nova"/>
                <a:ea typeface="Proxima Nova"/>
                <a:cs typeface="Proxima Nova"/>
                <a:sym typeface="Proxima Nova"/>
              </a:rPr>
              <a:t>y</a:t>
            </a:r>
            <a:r>
              <a:rPr lang="it-IT" sz="2300">
                <a:solidFill>
                  <a:schemeClr val="dk1"/>
                </a:solidFill>
                <a:latin typeface="Proxima Nova"/>
                <a:ea typeface="Proxima Nova"/>
                <a:cs typeface="Proxima Nova"/>
                <a:sym typeface="Proxima Nova"/>
              </a:rPr>
              <a:t> is a “compact” representation of </a:t>
            </a:r>
            <a:r>
              <a:rPr lang="it-IT" sz="2300" b="1">
                <a:solidFill>
                  <a:schemeClr val="dk1"/>
                </a:solidFill>
                <a:latin typeface="Proxima Nova"/>
                <a:ea typeface="Proxima Nova"/>
                <a:cs typeface="Proxima Nova"/>
                <a:sym typeface="Proxima Nova"/>
              </a:rPr>
              <a:t>x</a:t>
            </a:r>
            <a:r>
              <a:rPr lang="it-IT" sz="2300">
                <a:solidFill>
                  <a:schemeClr val="dk1"/>
                </a:solidFill>
                <a:latin typeface="Proxima Nova"/>
                <a:ea typeface="Proxima Nova"/>
                <a:cs typeface="Proxima Nova"/>
                <a:sym typeface="Proxima Nova"/>
              </a:rPr>
              <a:t>, one that only retains only its essential features.</a:t>
            </a:r>
            <a:endParaRPr sz="2300">
              <a:solidFill>
                <a:srgbClr val="000000"/>
              </a:solidFill>
              <a:latin typeface="Proxima Nova"/>
              <a:ea typeface="Proxima Nova"/>
              <a:cs typeface="Proxima Nova"/>
              <a:sym typeface="Proxima Nova"/>
            </a:endParaRPr>
          </a:p>
        </p:txBody>
      </p:sp>
      <p:sp>
        <p:nvSpPr>
          <p:cNvPr id="815" name="Google Shape;815;p81"/>
          <p:cNvSpPr/>
          <p:nvPr/>
        </p:nvSpPr>
        <p:spPr>
          <a:xfrm>
            <a:off x="4313915" y="5340074"/>
            <a:ext cx="739200" cy="402291"/>
          </a:xfrm>
          <a:prstGeom prst="rect">
            <a:avLst/>
          </a:prstGeom>
          <a:noFill/>
          <a:ln w="38100" cap="flat" cmpd="sng">
            <a:solidFill>
              <a:srgbClr val="FF0000"/>
            </a:solidFill>
            <a:prstDash val="solid"/>
            <a:round/>
            <a:headEnd type="none" w="sm" len="sm"/>
            <a:tailEnd type="none" w="sm" len="sm"/>
          </a:ln>
        </p:spPr>
        <p:txBody>
          <a:bodyPr spcFirstLastPara="1" wrap="square" lIns="90000" tIns="46800" rIns="90000" bIns="46800" anchor="t" anchorCtr="0">
            <a:spAutoFit/>
          </a:bodyPr>
          <a:lstStyle/>
          <a:p>
            <a:pPr algn="ctr">
              <a:buClr>
                <a:schemeClr val="dk1"/>
              </a:buClr>
              <a:buSzPts val="2000"/>
            </a:pPr>
            <a:endParaRPr sz="2000">
              <a:solidFill>
                <a:schemeClr val="dk1"/>
              </a:solidFill>
              <a:latin typeface="Times New Roman"/>
              <a:ea typeface="Times New Roman"/>
              <a:cs typeface="Times New Roman"/>
              <a:sym typeface="Times New Roman"/>
            </a:endParaRPr>
          </a:p>
        </p:txBody>
      </p:sp>
      <p:sp>
        <p:nvSpPr>
          <p:cNvPr id="816" name="Google Shape;816;p81"/>
          <p:cNvSpPr/>
          <p:nvPr/>
        </p:nvSpPr>
        <p:spPr>
          <a:xfrm>
            <a:off x="8269766" y="4184494"/>
            <a:ext cx="1384500" cy="402291"/>
          </a:xfrm>
          <a:prstGeom prst="rect">
            <a:avLst/>
          </a:prstGeom>
          <a:noFill/>
          <a:ln w="38100" cap="flat" cmpd="sng">
            <a:solidFill>
              <a:srgbClr val="FF0000"/>
            </a:solidFill>
            <a:prstDash val="solid"/>
            <a:round/>
            <a:headEnd type="none" w="sm" len="sm"/>
            <a:tailEnd type="none" w="sm" len="sm"/>
          </a:ln>
        </p:spPr>
        <p:txBody>
          <a:bodyPr spcFirstLastPara="1" wrap="square" lIns="90000" tIns="46800" rIns="90000" bIns="46800" anchor="t" anchorCtr="0">
            <a:spAutoFit/>
          </a:bodyPr>
          <a:lstStyle/>
          <a:p>
            <a:pPr algn="ctr">
              <a:buClr>
                <a:schemeClr val="dk1"/>
              </a:buClr>
              <a:buSzPts val="2000"/>
            </a:pPr>
            <a:endParaRPr sz="2000">
              <a:solidFill>
                <a:schemeClr val="dk1"/>
              </a:solidFill>
              <a:latin typeface="Times New Roman"/>
              <a:ea typeface="Times New Roman"/>
              <a:cs typeface="Times New Roman"/>
              <a:sym typeface="Times New Roman"/>
            </a:endParaRPr>
          </a:p>
        </p:txBody>
      </p:sp>
      <p:sp>
        <p:nvSpPr>
          <p:cNvPr id="817" name="Google Shape;817;p81"/>
          <p:cNvSpPr/>
          <p:nvPr/>
        </p:nvSpPr>
        <p:spPr>
          <a:xfrm>
            <a:off x="5128846" y="5340073"/>
            <a:ext cx="2256600" cy="906300"/>
          </a:xfrm>
          <a:prstGeom prst="rect">
            <a:avLst/>
          </a:prstGeom>
          <a:noFill/>
          <a:ln w="38100"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818" name="Google Shape;818;p81"/>
          <p:cNvSpPr/>
          <p:nvPr/>
        </p:nvSpPr>
        <p:spPr>
          <a:xfrm>
            <a:off x="1744784" y="5212095"/>
            <a:ext cx="2256600" cy="906300"/>
          </a:xfrm>
          <a:prstGeom prst="rect">
            <a:avLst/>
          </a:prstGeom>
          <a:noFill/>
          <a:ln w="38100"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819" name="Google Shape;819;p81"/>
          <p:cNvSpPr/>
          <p:nvPr/>
        </p:nvSpPr>
        <p:spPr>
          <a:xfrm>
            <a:off x="5568462" y="4184493"/>
            <a:ext cx="1641300" cy="792000"/>
          </a:xfrm>
          <a:prstGeom prst="rect">
            <a:avLst/>
          </a:prstGeom>
          <a:noFill/>
          <a:ln w="38100" cap="flat" cmpd="sng">
            <a:solidFill>
              <a:srgbClr val="4F6128"/>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820" name="Google Shape;820;p81"/>
          <p:cNvSpPr/>
          <p:nvPr/>
        </p:nvSpPr>
        <p:spPr>
          <a:xfrm>
            <a:off x="7278077" y="4468446"/>
            <a:ext cx="635100" cy="715500"/>
          </a:xfrm>
          <a:prstGeom prst="rect">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821" name="Google Shape;821;p81"/>
          <p:cNvSpPr/>
          <p:nvPr/>
        </p:nvSpPr>
        <p:spPr>
          <a:xfrm>
            <a:off x="7668846" y="5340073"/>
            <a:ext cx="2697000" cy="906300"/>
          </a:xfrm>
          <a:prstGeom prst="rect">
            <a:avLst/>
          </a:prstGeom>
          <a:noFill/>
          <a:ln w="57150" cap="flat" cmpd="sng">
            <a:solidFill>
              <a:srgbClr val="008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9301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15"/>
                                        </p:tgtEl>
                                      </p:cBhvr>
                                    </p:animEffect>
                                    <p:set>
                                      <p:cBhvr>
                                        <p:cTn id="27" dur="1" fill="hold">
                                          <p:stCondLst>
                                            <p:cond delay="500"/>
                                          </p:stCondLst>
                                        </p:cTn>
                                        <p:tgtEl>
                                          <p:spTgt spid="8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6"/>
                                        </p:tgtEl>
                                        <p:attrNameLst>
                                          <p:attrName>style.visibility</p:attrName>
                                        </p:attrNameLst>
                                      </p:cBhvr>
                                      <p:to>
                                        <p:strVal val="visible"/>
                                      </p:to>
                                    </p:set>
                                    <p:animEffect transition="in" filter="fade">
                                      <p:cBhvr>
                                        <p:cTn id="36" dur="500"/>
                                        <p:tgtEl>
                                          <p:spTgt spid="8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18"/>
                                        </p:tgtEl>
                                      </p:cBhvr>
                                    </p:animEffect>
                                    <p:set>
                                      <p:cBhvr>
                                        <p:cTn id="41" dur="1" fill="hold">
                                          <p:stCondLst>
                                            <p:cond delay="500"/>
                                          </p:stCondLst>
                                        </p:cTn>
                                        <p:tgtEl>
                                          <p:spTgt spid="81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8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3959"/>
            </a:pPr>
            <a:r>
              <a:rPr lang="it-IT" sz="3959"/>
              <a:t>Stacking Denoising Auto-encoder Architecture</a:t>
            </a:r>
            <a:endParaRPr/>
          </a:p>
        </p:txBody>
      </p:sp>
      <p:sp>
        <p:nvSpPr>
          <p:cNvPr id="827" name="Google Shape;827;p82"/>
          <p:cNvSpPr txBox="1"/>
          <p:nvPr/>
        </p:nvSpPr>
        <p:spPr>
          <a:xfrm>
            <a:off x="2107396" y="1460410"/>
            <a:ext cx="7977300" cy="2215951"/>
          </a:xfrm>
          <a:prstGeom prst="rect">
            <a:avLst/>
          </a:prstGeom>
          <a:noFill/>
          <a:ln>
            <a:noFill/>
          </a:ln>
        </p:spPr>
        <p:txBody>
          <a:bodyPr spcFirstLastPara="1" wrap="square" lIns="91425" tIns="45700" rIns="91425" bIns="45700" anchor="t" anchorCtr="0">
            <a:spAutoFit/>
          </a:bodyPr>
          <a:lstStyle/>
          <a:p>
            <a:pPr marL="342900" indent="-336550">
              <a:buClr>
                <a:schemeClr val="dk1"/>
              </a:buClr>
              <a:buSzPts val="2300"/>
              <a:buFont typeface="Arial"/>
              <a:buChar char="•"/>
            </a:pPr>
            <a:r>
              <a:rPr lang="it-IT" sz="2300">
                <a:solidFill>
                  <a:schemeClr val="dk1"/>
                </a:solidFill>
                <a:latin typeface="Proxima Nova"/>
                <a:ea typeface="Proxima Nova"/>
                <a:cs typeface="Proxima Nova"/>
                <a:sym typeface="Proxima Nova"/>
              </a:rPr>
              <a:t>After training a first level denoising autoencoder, </a:t>
            </a:r>
            <a:r>
              <a:rPr lang="it-IT" sz="2300" b="1">
                <a:solidFill>
                  <a:srgbClr val="000000"/>
                </a:solidFill>
                <a:latin typeface="Proxima Nova"/>
                <a:ea typeface="Proxima Nova"/>
                <a:cs typeface="Proxima Nova"/>
                <a:sym typeface="Proxima Nova"/>
              </a:rPr>
              <a:t>its </a:t>
            </a:r>
            <a:r>
              <a:rPr lang="it-IT" sz="2300" b="1">
                <a:latin typeface="Proxima Nova"/>
                <a:ea typeface="Proxima Nova"/>
                <a:cs typeface="Proxima Nova"/>
                <a:sym typeface="Proxima Nova"/>
              </a:rPr>
              <a:t>learned</a:t>
            </a:r>
            <a:r>
              <a:rPr lang="it-IT" sz="2300" b="1">
                <a:solidFill>
                  <a:srgbClr val="000000"/>
                </a:solidFill>
                <a:latin typeface="Proxima Nova"/>
                <a:ea typeface="Proxima Nova"/>
                <a:cs typeface="Proxima Nova"/>
                <a:sym typeface="Proxima Nova"/>
              </a:rPr>
              <a:t> encoding function f</a:t>
            </a:r>
            <a:r>
              <a:rPr lang="it-IT" sz="2300" b="1" baseline="-25000">
                <a:solidFill>
                  <a:srgbClr val="000000"/>
                </a:solidFill>
                <a:latin typeface="Proxima Nova"/>
                <a:ea typeface="Proxima Nova"/>
                <a:cs typeface="Proxima Nova"/>
                <a:sym typeface="Proxima Nova"/>
              </a:rPr>
              <a:t>θ</a:t>
            </a:r>
            <a:r>
              <a:rPr lang="it-IT" sz="2300">
                <a:solidFill>
                  <a:schemeClr val="dk1"/>
                </a:solidFill>
                <a:latin typeface="Proxima Nova"/>
                <a:ea typeface="Proxima Nova"/>
                <a:cs typeface="Proxima Nova"/>
                <a:sym typeface="Proxima Nova"/>
              </a:rPr>
              <a:t> is used on “clean” input (no noise) </a:t>
            </a:r>
            <a:endParaRPr sz="2300">
              <a:solidFill>
                <a:srgbClr val="000000"/>
              </a:solidFill>
              <a:latin typeface="Proxima Nova"/>
              <a:ea typeface="Proxima Nova"/>
              <a:cs typeface="Proxima Nova"/>
              <a:sym typeface="Proxima Nova"/>
            </a:endParaRPr>
          </a:p>
          <a:p>
            <a:pPr marL="342900" indent="-336550">
              <a:buClr>
                <a:schemeClr val="dk1"/>
              </a:buClr>
              <a:buSzPts val="2300"/>
              <a:buFont typeface="Arial"/>
              <a:buChar char="•"/>
            </a:pPr>
            <a:r>
              <a:rPr lang="it-IT" sz="2300">
                <a:solidFill>
                  <a:schemeClr val="dk1"/>
                </a:solidFill>
                <a:latin typeface="Proxima Nova"/>
                <a:ea typeface="Proxima Nova"/>
                <a:cs typeface="Proxima Nova"/>
                <a:sym typeface="Proxima Nova"/>
              </a:rPr>
              <a:t>The resulting representation is used to train a second level denoising  autoencoder (middle) to learn a second level encoding function </a:t>
            </a:r>
            <a:r>
              <a:rPr lang="it-IT" sz="2300" b="1">
                <a:solidFill>
                  <a:schemeClr val="dk1"/>
                </a:solidFill>
                <a:latin typeface="Proxima Nova"/>
                <a:ea typeface="Proxima Nova"/>
                <a:cs typeface="Proxima Nova"/>
                <a:sym typeface="Proxima Nova"/>
              </a:rPr>
              <a:t>f</a:t>
            </a:r>
            <a:r>
              <a:rPr lang="it-IT" sz="2300">
                <a:solidFill>
                  <a:schemeClr val="dk1"/>
                </a:solidFill>
                <a:latin typeface="Proxima Nova"/>
                <a:ea typeface="Proxima Nova"/>
                <a:cs typeface="Proxima Nova"/>
                <a:sym typeface="Proxima Nova"/>
              </a:rPr>
              <a:t>. </a:t>
            </a:r>
            <a:endParaRPr sz="2300">
              <a:solidFill>
                <a:srgbClr val="000000"/>
              </a:solidFill>
              <a:latin typeface="Proxima Nova"/>
              <a:ea typeface="Proxima Nova"/>
              <a:cs typeface="Proxima Nova"/>
              <a:sym typeface="Proxima Nova"/>
            </a:endParaRPr>
          </a:p>
          <a:p>
            <a:pPr marL="342900" indent="-336550">
              <a:buClr>
                <a:schemeClr val="dk1"/>
              </a:buClr>
              <a:buSzPts val="2300"/>
              <a:buFont typeface="Proxima Nova"/>
              <a:buChar char="•"/>
            </a:pPr>
            <a:r>
              <a:rPr lang="it-IT" sz="2300">
                <a:solidFill>
                  <a:schemeClr val="dk1"/>
                </a:solidFill>
                <a:latin typeface="Proxima Nova"/>
                <a:ea typeface="Proxima Nova"/>
                <a:cs typeface="Proxima Nova"/>
                <a:sym typeface="Proxima Nova"/>
              </a:rPr>
              <a:t>From there, the procedure can be repeated (right). </a:t>
            </a:r>
            <a:endParaRPr sz="2300">
              <a:solidFill>
                <a:srgbClr val="000000"/>
              </a:solidFill>
              <a:latin typeface="Proxima Nova"/>
              <a:ea typeface="Proxima Nova"/>
              <a:cs typeface="Proxima Nova"/>
              <a:sym typeface="Proxima Nova"/>
            </a:endParaRPr>
          </a:p>
        </p:txBody>
      </p:sp>
      <p:pic>
        <p:nvPicPr>
          <p:cNvPr id="828" name="Google Shape;828;p82"/>
          <p:cNvPicPr preferRelativeResize="0"/>
          <p:nvPr/>
        </p:nvPicPr>
        <p:blipFill rotWithShape="1">
          <a:blip r:embed="rId3">
            <a:alphaModFix/>
          </a:blip>
          <a:srcRect/>
          <a:stretch/>
        </p:blipFill>
        <p:spPr>
          <a:xfrm>
            <a:off x="2076264" y="4259680"/>
            <a:ext cx="2237221" cy="1834914"/>
          </a:xfrm>
          <a:prstGeom prst="rect">
            <a:avLst/>
          </a:prstGeom>
          <a:noFill/>
          <a:ln>
            <a:noFill/>
          </a:ln>
        </p:spPr>
      </p:pic>
      <p:pic>
        <p:nvPicPr>
          <p:cNvPr id="829" name="Google Shape;829;p82"/>
          <p:cNvPicPr preferRelativeResize="0"/>
          <p:nvPr/>
        </p:nvPicPr>
        <p:blipFill rotWithShape="1">
          <a:blip r:embed="rId4">
            <a:alphaModFix/>
          </a:blip>
          <a:srcRect/>
          <a:stretch/>
        </p:blipFill>
        <p:spPr>
          <a:xfrm>
            <a:off x="4313485" y="4117158"/>
            <a:ext cx="3730839" cy="2070355"/>
          </a:xfrm>
          <a:prstGeom prst="rect">
            <a:avLst/>
          </a:prstGeom>
          <a:noFill/>
          <a:ln>
            <a:noFill/>
          </a:ln>
        </p:spPr>
      </p:pic>
      <p:pic>
        <p:nvPicPr>
          <p:cNvPr id="830" name="Google Shape;830;p82"/>
          <p:cNvPicPr preferRelativeResize="0"/>
          <p:nvPr/>
        </p:nvPicPr>
        <p:blipFill rotWithShape="1">
          <a:blip r:embed="rId5">
            <a:alphaModFix/>
          </a:blip>
          <a:srcRect/>
          <a:stretch/>
        </p:blipFill>
        <p:spPr>
          <a:xfrm>
            <a:off x="8384002" y="3997213"/>
            <a:ext cx="1731832" cy="2480733"/>
          </a:xfrm>
          <a:prstGeom prst="rect">
            <a:avLst/>
          </a:prstGeom>
          <a:noFill/>
          <a:ln>
            <a:noFill/>
          </a:ln>
        </p:spPr>
      </p:pic>
    </p:spTree>
    <p:extLst>
      <p:ext uri="{BB962C8B-B14F-4D97-AF65-F5344CB8AC3E}">
        <p14:creationId xmlns:p14="http://schemas.microsoft.com/office/powerpoint/2010/main" val="270658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83"/>
          <p:cNvSpPr txBox="1">
            <a:spLocks noGrp="1"/>
          </p:cNvSpPr>
          <p:nvPr>
            <p:ph type="title"/>
          </p:nvPr>
        </p:nvSpPr>
        <p:spPr>
          <a:xfrm>
            <a:off x="1722438" y="304801"/>
            <a:ext cx="8864600" cy="1300163"/>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3600"/>
            </a:pPr>
            <a:r>
              <a:rPr lang="it-IT" dirty="0" err="1"/>
              <a:t>Deep</a:t>
            </a:r>
            <a:r>
              <a:rPr lang="it-IT" dirty="0"/>
              <a:t> </a:t>
            </a:r>
            <a:r>
              <a:rPr lang="it-IT" dirty="0" err="1"/>
              <a:t>autoencoders</a:t>
            </a:r>
            <a:endParaRPr dirty="0"/>
          </a:p>
        </p:txBody>
      </p:sp>
      <p:pic>
        <p:nvPicPr>
          <p:cNvPr id="2" name="Immagine 1">
            <a:extLst>
              <a:ext uri="{FF2B5EF4-FFF2-40B4-BE49-F238E27FC236}">
                <a16:creationId xmlns:a16="http://schemas.microsoft.com/office/drawing/2014/main" id="{4B6E129F-6B0B-EB4E-A802-3B047CFBE5FE}"/>
              </a:ext>
            </a:extLst>
          </p:cNvPr>
          <p:cNvPicPr>
            <a:picLocks noChangeAspect="1"/>
          </p:cNvPicPr>
          <p:nvPr/>
        </p:nvPicPr>
        <p:blipFill>
          <a:blip r:embed="rId3"/>
          <a:stretch>
            <a:fillRect/>
          </a:stretch>
        </p:blipFill>
        <p:spPr>
          <a:xfrm>
            <a:off x="3299861" y="2175176"/>
            <a:ext cx="5866884" cy="3291974"/>
          </a:xfrm>
          <a:prstGeom prst="rect">
            <a:avLst/>
          </a:prstGeom>
        </p:spPr>
      </p:pic>
    </p:spTree>
    <p:extLst>
      <p:ext uri="{BB962C8B-B14F-4D97-AF65-F5344CB8AC3E}">
        <p14:creationId xmlns:p14="http://schemas.microsoft.com/office/powerpoint/2010/main" val="3719898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85"/>
          <p:cNvSpPr txBox="1">
            <a:spLocks noGrp="1"/>
          </p:cNvSpPr>
          <p:nvPr>
            <p:ph type="title"/>
          </p:nvPr>
        </p:nvSpPr>
        <p:spPr>
          <a:xfrm>
            <a:off x="1981200" y="460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Final layer training is supervised</a:t>
            </a:r>
            <a:endParaRPr/>
          </a:p>
        </p:txBody>
      </p:sp>
      <p:pic>
        <p:nvPicPr>
          <p:cNvPr id="850" name="Google Shape;850;p85"/>
          <p:cNvPicPr preferRelativeResize="0"/>
          <p:nvPr/>
        </p:nvPicPr>
        <p:blipFill rotWithShape="1">
          <a:blip r:embed="rId3">
            <a:alphaModFix/>
          </a:blip>
          <a:srcRect l="16337"/>
          <a:stretch/>
        </p:blipFill>
        <p:spPr>
          <a:xfrm>
            <a:off x="1981202" y="1189050"/>
            <a:ext cx="2730750" cy="4666074"/>
          </a:xfrm>
          <a:prstGeom prst="rect">
            <a:avLst/>
          </a:prstGeom>
          <a:noFill/>
          <a:ln>
            <a:noFill/>
          </a:ln>
        </p:spPr>
      </p:pic>
      <p:sp>
        <p:nvSpPr>
          <p:cNvPr id="851" name="Google Shape;851;p85"/>
          <p:cNvSpPr txBox="1"/>
          <p:nvPr/>
        </p:nvSpPr>
        <p:spPr>
          <a:xfrm>
            <a:off x="4711950" y="1424188"/>
            <a:ext cx="5542800" cy="3046948"/>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400"/>
              <a:buFont typeface="Proxima Nova"/>
              <a:buChar char="•"/>
            </a:pPr>
            <a:r>
              <a:rPr lang="it-IT" sz="2400" dirty="0" err="1">
                <a:solidFill>
                  <a:schemeClr val="dk1"/>
                </a:solidFill>
                <a:latin typeface="Proxima Nova"/>
                <a:ea typeface="Proxima Nova"/>
                <a:cs typeface="Proxima Nova"/>
                <a:sym typeface="Proxima Nova"/>
              </a:rPr>
              <a:t>After</a:t>
            </a:r>
            <a:r>
              <a:rPr lang="it-IT" sz="2400" dirty="0">
                <a:solidFill>
                  <a:schemeClr val="dk1"/>
                </a:solidFill>
                <a:latin typeface="Proxima Nova"/>
                <a:ea typeface="Proxima Nova"/>
                <a:cs typeface="Proxima Nova"/>
                <a:sym typeface="Proxima Nova"/>
              </a:rPr>
              <a:t> training a </a:t>
            </a:r>
            <a:r>
              <a:rPr lang="it-IT" sz="2400" dirty="0" err="1">
                <a:solidFill>
                  <a:schemeClr val="dk1"/>
                </a:solidFill>
                <a:latin typeface="Proxima Nova"/>
                <a:ea typeface="Proxima Nova"/>
                <a:cs typeface="Proxima Nova"/>
                <a:sym typeface="Proxima Nova"/>
              </a:rPr>
              <a:t>stack</a:t>
            </a:r>
            <a:r>
              <a:rPr lang="it-IT" sz="2400" dirty="0">
                <a:solidFill>
                  <a:schemeClr val="dk1"/>
                </a:solidFill>
                <a:latin typeface="Proxima Nova"/>
                <a:ea typeface="Proxima Nova"/>
                <a:cs typeface="Proxima Nova"/>
                <a:sym typeface="Proxima Nova"/>
              </a:rPr>
              <a:t> of </a:t>
            </a:r>
            <a:r>
              <a:rPr lang="it-IT" sz="2400" b="1" dirty="0" err="1">
                <a:solidFill>
                  <a:schemeClr val="dk1"/>
                </a:solidFill>
                <a:latin typeface="Proxima Nova"/>
                <a:ea typeface="Proxima Nova"/>
                <a:cs typeface="Proxima Nova"/>
                <a:sym typeface="Proxima Nova"/>
              </a:rPr>
              <a:t>encoders</a:t>
            </a:r>
            <a:r>
              <a:rPr lang="it-IT" sz="2400" dirty="0">
                <a:solidFill>
                  <a:schemeClr val="dk1"/>
                </a:solidFill>
                <a:latin typeface="Proxima Nova"/>
                <a:ea typeface="Proxima Nova"/>
                <a:cs typeface="Proxima Nova"/>
                <a:sym typeface="Proxima Nova"/>
              </a:rPr>
              <a:t> , an output </a:t>
            </a:r>
            <a:r>
              <a:rPr lang="it-IT" sz="2400" dirty="0" err="1">
                <a:solidFill>
                  <a:schemeClr val="dk1"/>
                </a:solidFill>
                <a:latin typeface="Proxima Nova"/>
                <a:ea typeface="Proxima Nova"/>
                <a:cs typeface="Proxima Nova"/>
                <a:sym typeface="Proxima Nova"/>
              </a:rPr>
              <a:t>layer</a:t>
            </a:r>
            <a:r>
              <a:rPr lang="it-IT" sz="2400" dirty="0">
                <a:solidFill>
                  <a:schemeClr val="dk1"/>
                </a:solidFill>
                <a:latin typeface="Proxima Nova"/>
                <a:ea typeface="Proxima Nova"/>
                <a:cs typeface="Proxima Nova"/>
                <a:sym typeface="Proxima Nova"/>
              </a:rPr>
              <a:t> </a:t>
            </a:r>
            <a:r>
              <a:rPr lang="it-IT" sz="2400" dirty="0" err="1">
                <a:solidFill>
                  <a:schemeClr val="dk1"/>
                </a:solidFill>
                <a:latin typeface="Proxima Nova"/>
                <a:ea typeface="Proxima Nova"/>
                <a:cs typeface="Proxima Nova"/>
                <a:sym typeface="Proxima Nova"/>
              </a:rPr>
              <a:t>is</a:t>
            </a:r>
            <a:r>
              <a:rPr lang="it-IT" sz="2400" dirty="0">
                <a:solidFill>
                  <a:schemeClr val="dk1"/>
                </a:solidFill>
                <a:latin typeface="Proxima Nova"/>
                <a:ea typeface="Proxima Nova"/>
                <a:cs typeface="Proxima Nova"/>
                <a:sym typeface="Proxima Nova"/>
              </a:rPr>
              <a:t> </a:t>
            </a:r>
            <a:r>
              <a:rPr lang="it-IT" sz="2400" dirty="0" err="1">
                <a:solidFill>
                  <a:schemeClr val="dk1"/>
                </a:solidFill>
                <a:latin typeface="Proxima Nova"/>
                <a:ea typeface="Proxima Nova"/>
                <a:cs typeface="Proxima Nova"/>
                <a:sym typeface="Proxima Nova"/>
              </a:rPr>
              <a:t>added</a:t>
            </a:r>
            <a:r>
              <a:rPr lang="it-IT" sz="2400" dirty="0">
                <a:solidFill>
                  <a:schemeClr val="dk1"/>
                </a:solidFill>
                <a:latin typeface="Proxima Nova"/>
                <a:ea typeface="Proxima Nova"/>
                <a:cs typeface="Proxima Nova"/>
                <a:sym typeface="Proxima Nova"/>
              </a:rPr>
              <a:t> on top of the </a:t>
            </a:r>
            <a:r>
              <a:rPr lang="it-IT" sz="2400" dirty="0" err="1">
                <a:solidFill>
                  <a:schemeClr val="dk1"/>
                </a:solidFill>
                <a:latin typeface="Proxima Nova"/>
                <a:ea typeface="Proxima Nova"/>
                <a:cs typeface="Proxima Nova"/>
                <a:sym typeface="Proxima Nova"/>
              </a:rPr>
              <a:t>stack</a:t>
            </a:r>
            <a:r>
              <a:rPr lang="it-IT" sz="2400" dirty="0">
                <a:solidFill>
                  <a:schemeClr val="dk1"/>
                </a:solidFill>
                <a:latin typeface="Proxima Nova"/>
                <a:ea typeface="Proxima Nova"/>
                <a:cs typeface="Proxima Nova"/>
                <a:sym typeface="Proxima Nova"/>
              </a:rPr>
              <a:t> (with </a:t>
            </a:r>
            <a:r>
              <a:rPr lang="it-IT" sz="2400" dirty="0" err="1">
                <a:solidFill>
                  <a:schemeClr val="dk1"/>
                </a:solidFill>
                <a:latin typeface="Proxima Nova"/>
                <a:ea typeface="Proxima Nova"/>
                <a:cs typeface="Proxima Nova"/>
                <a:sym typeface="Proxima Nova"/>
              </a:rPr>
              <a:t>softmax</a:t>
            </a:r>
            <a:r>
              <a:rPr lang="it-IT" sz="2400" dirty="0">
                <a:solidFill>
                  <a:schemeClr val="dk1"/>
                </a:solidFill>
                <a:latin typeface="Proxima Nova"/>
                <a:ea typeface="Proxima Nova"/>
                <a:cs typeface="Proxima Nova"/>
                <a:sym typeface="Proxima Nova"/>
              </a:rPr>
              <a:t>, </a:t>
            </a:r>
            <a:r>
              <a:rPr lang="it-IT" sz="2400" dirty="0" err="1">
                <a:solidFill>
                  <a:schemeClr val="dk1"/>
                </a:solidFill>
                <a:latin typeface="Proxima Nova"/>
                <a:ea typeface="Proxima Nova"/>
                <a:cs typeface="Proxima Nova"/>
                <a:sym typeface="Proxima Nova"/>
              </a:rPr>
              <a:t>as</a:t>
            </a:r>
            <a:r>
              <a:rPr lang="it-IT" sz="2400" dirty="0">
                <a:solidFill>
                  <a:schemeClr val="dk1"/>
                </a:solidFill>
                <a:latin typeface="Proxima Nova"/>
                <a:ea typeface="Proxima Nova"/>
                <a:cs typeface="Proxima Nova"/>
                <a:sym typeface="Proxima Nova"/>
              </a:rPr>
              <a:t> for </a:t>
            </a:r>
            <a:r>
              <a:rPr lang="it-IT" sz="2400" dirty="0" err="1">
                <a:solidFill>
                  <a:schemeClr val="dk1"/>
                </a:solidFill>
                <a:latin typeface="Proxima Nova"/>
                <a:ea typeface="Proxima Nova"/>
                <a:cs typeface="Proxima Nova"/>
                <a:sym typeface="Proxima Nova"/>
              </a:rPr>
              <a:t>convnets</a:t>
            </a:r>
            <a:r>
              <a:rPr lang="it-IT" sz="2400" dirty="0">
                <a:solidFill>
                  <a:schemeClr val="dk1"/>
                </a:solidFill>
                <a:latin typeface="Proxima Nova"/>
                <a:ea typeface="Proxima Nova"/>
                <a:cs typeface="Proxima Nova"/>
                <a:sym typeface="Proxima Nova"/>
              </a:rPr>
              <a:t>).</a:t>
            </a:r>
            <a:endParaRPr sz="1400" dirty="0">
              <a:solidFill>
                <a:srgbClr val="000000"/>
              </a:solidFill>
              <a:latin typeface="Proxima Nova"/>
              <a:ea typeface="Proxima Nova"/>
              <a:cs typeface="Proxima Nova"/>
              <a:sym typeface="Proxima Nova"/>
            </a:endParaRPr>
          </a:p>
          <a:p>
            <a:pPr marL="342900" indent="-342900">
              <a:buClr>
                <a:schemeClr val="dk1"/>
              </a:buClr>
              <a:buSzPts val="2400"/>
              <a:buFont typeface="Arial"/>
              <a:buChar char="•"/>
            </a:pPr>
            <a:r>
              <a:rPr lang="it-IT" sz="2400" dirty="0">
                <a:solidFill>
                  <a:schemeClr val="dk1"/>
                </a:solidFill>
                <a:latin typeface="Proxima Nova"/>
                <a:ea typeface="Proxima Nova"/>
                <a:cs typeface="Proxima Nova"/>
                <a:sym typeface="Proxima Nova"/>
              </a:rPr>
              <a:t>The </a:t>
            </a:r>
            <a:r>
              <a:rPr lang="it-IT" sz="2400" dirty="0" err="1">
                <a:solidFill>
                  <a:schemeClr val="dk1"/>
                </a:solidFill>
                <a:latin typeface="Proxima Nova"/>
                <a:ea typeface="Proxima Nova"/>
                <a:cs typeface="Proxima Nova"/>
                <a:sym typeface="Proxima Nova"/>
              </a:rPr>
              <a:t>parameters</a:t>
            </a:r>
            <a:r>
              <a:rPr lang="it-IT" sz="2400" dirty="0">
                <a:solidFill>
                  <a:schemeClr val="dk1"/>
                </a:solidFill>
                <a:latin typeface="Proxima Nova"/>
                <a:ea typeface="Proxima Nova"/>
                <a:cs typeface="Proxima Nova"/>
                <a:sym typeface="Proxima Nova"/>
              </a:rPr>
              <a:t> of the </a:t>
            </a:r>
            <a:r>
              <a:rPr lang="it-IT" sz="2400" dirty="0" err="1">
                <a:solidFill>
                  <a:schemeClr val="dk1"/>
                </a:solidFill>
                <a:latin typeface="Proxima Nova"/>
                <a:ea typeface="Proxima Nova"/>
                <a:cs typeface="Proxima Nova"/>
                <a:sym typeface="Proxima Nova"/>
              </a:rPr>
              <a:t>whole</a:t>
            </a:r>
            <a:r>
              <a:rPr lang="it-IT" sz="2400" dirty="0">
                <a:solidFill>
                  <a:schemeClr val="dk1"/>
                </a:solidFill>
                <a:latin typeface="Proxima Nova"/>
                <a:ea typeface="Proxima Nova"/>
                <a:cs typeface="Proxima Nova"/>
                <a:sym typeface="Proxima Nova"/>
              </a:rPr>
              <a:t> </a:t>
            </a:r>
            <a:r>
              <a:rPr lang="it-IT" sz="2400" dirty="0" err="1">
                <a:solidFill>
                  <a:schemeClr val="dk1"/>
                </a:solidFill>
                <a:latin typeface="Proxima Nova"/>
                <a:ea typeface="Proxima Nova"/>
                <a:cs typeface="Proxima Nova"/>
                <a:sym typeface="Proxima Nova"/>
              </a:rPr>
              <a:t>system</a:t>
            </a:r>
            <a:r>
              <a:rPr lang="it-IT" sz="2400" dirty="0">
                <a:solidFill>
                  <a:schemeClr val="dk1"/>
                </a:solidFill>
                <a:latin typeface="Proxima Nova"/>
                <a:ea typeface="Proxima Nova"/>
                <a:cs typeface="Proxima Nova"/>
                <a:sym typeface="Proxima Nova"/>
              </a:rPr>
              <a:t> are fine-</a:t>
            </a:r>
            <a:r>
              <a:rPr lang="it-IT" sz="2400" dirty="0" err="1">
                <a:solidFill>
                  <a:schemeClr val="dk1"/>
                </a:solidFill>
                <a:latin typeface="Proxima Nova"/>
                <a:ea typeface="Proxima Nova"/>
                <a:cs typeface="Proxima Nova"/>
                <a:sym typeface="Proxima Nova"/>
              </a:rPr>
              <a:t>tuned</a:t>
            </a:r>
            <a:r>
              <a:rPr lang="it-IT" sz="2400" dirty="0">
                <a:solidFill>
                  <a:schemeClr val="dk1"/>
                </a:solidFill>
                <a:latin typeface="Proxima Nova"/>
                <a:ea typeface="Proxima Nova"/>
                <a:cs typeface="Proxima Nova"/>
                <a:sym typeface="Proxima Nova"/>
              </a:rPr>
              <a:t> to </a:t>
            </a:r>
            <a:r>
              <a:rPr lang="it-IT" sz="2400" dirty="0" err="1">
                <a:solidFill>
                  <a:schemeClr val="dk1"/>
                </a:solidFill>
                <a:latin typeface="Proxima Nova"/>
                <a:ea typeface="Proxima Nova"/>
                <a:cs typeface="Proxima Nova"/>
                <a:sym typeface="Proxima Nova"/>
              </a:rPr>
              <a:t>minimize</a:t>
            </a:r>
            <a:r>
              <a:rPr lang="it-IT" sz="2400" dirty="0">
                <a:solidFill>
                  <a:schemeClr val="dk1"/>
                </a:solidFill>
                <a:latin typeface="Proxima Nova"/>
                <a:ea typeface="Proxima Nova"/>
                <a:cs typeface="Proxima Nova"/>
                <a:sym typeface="Proxima Nova"/>
              </a:rPr>
              <a:t> the </a:t>
            </a:r>
            <a:r>
              <a:rPr lang="it-IT" sz="2400" dirty="0" err="1">
                <a:solidFill>
                  <a:schemeClr val="dk1"/>
                </a:solidFill>
                <a:latin typeface="Proxima Nova"/>
                <a:ea typeface="Proxima Nova"/>
                <a:cs typeface="Proxima Nova"/>
                <a:sym typeface="Proxima Nova"/>
              </a:rPr>
              <a:t>error</a:t>
            </a:r>
            <a:r>
              <a:rPr lang="it-IT" sz="2400" dirty="0">
                <a:solidFill>
                  <a:schemeClr val="dk1"/>
                </a:solidFill>
                <a:latin typeface="Proxima Nova"/>
                <a:ea typeface="Proxima Nova"/>
                <a:cs typeface="Proxima Nova"/>
                <a:sym typeface="Proxima Nova"/>
              </a:rPr>
              <a:t> in </a:t>
            </a:r>
            <a:r>
              <a:rPr lang="it-IT" sz="2400" dirty="0" err="1">
                <a:solidFill>
                  <a:schemeClr val="dk1"/>
                </a:solidFill>
                <a:latin typeface="Proxima Nova"/>
                <a:ea typeface="Proxima Nova"/>
                <a:cs typeface="Proxima Nova"/>
                <a:sym typeface="Proxima Nova"/>
              </a:rPr>
              <a:t>predicting</a:t>
            </a:r>
            <a:r>
              <a:rPr lang="it-IT" sz="2400" dirty="0">
                <a:solidFill>
                  <a:schemeClr val="dk1"/>
                </a:solidFill>
                <a:latin typeface="Proxima Nova"/>
                <a:ea typeface="Proxima Nova"/>
                <a:cs typeface="Proxima Nova"/>
                <a:sym typeface="Proxima Nova"/>
              </a:rPr>
              <a:t> the </a:t>
            </a:r>
            <a:r>
              <a:rPr lang="it-IT" sz="2400" dirty="0" err="1">
                <a:solidFill>
                  <a:schemeClr val="dk1"/>
                </a:solidFill>
                <a:latin typeface="Proxima Nova"/>
                <a:ea typeface="Proxima Nova"/>
                <a:cs typeface="Proxima Nova"/>
                <a:sym typeface="Proxima Nova"/>
              </a:rPr>
              <a:t>supervised</a:t>
            </a:r>
            <a:r>
              <a:rPr lang="it-IT" sz="2400" dirty="0">
                <a:solidFill>
                  <a:schemeClr val="dk1"/>
                </a:solidFill>
                <a:latin typeface="Proxima Nova"/>
                <a:ea typeface="Proxima Nova"/>
                <a:cs typeface="Proxima Nova"/>
                <a:sym typeface="Proxima Nova"/>
              </a:rPr>
              <a:t> target (e.g., </a:t>
            </a:r>
            <a:r>
              <a:rPr lang="it-IT" sz="2400" dirty="0" err="1">
                <a:solidFill>
                  <a:schemeClr val="dk1"/>
                </a:solidFill>
                <a:latin typeface="Proxima Nova"/>
                <a:ea typeface="Proxima Nova"/>
                <a:cs typeface="Proxima Nova"/>
                <a:sym typeface="Proxima Nova"/>
              </a:rPr>
              <a:t>class</a:t>
            </a:r>
            <a:r>
              <a:rPr lang="it-IT" sz="2400" dirty="0">
                <a:solidFill>
                  <a:schemeClr val="dk1"/>
                </a:solidFill>
                <a:latin typeface="Proxima Nova"/>
                <a:ea typeface="Proxima Nova"/>
                <a:cs typeface="Proxima Nova"/>
                <a:sym typeface="Proxima Nova"/>
              </a:rPr>
              <a:t>), by </a:t>
            </a:r>
            <a:r>
              <a:rPr lang="it-IT" sz="2400" dirty="0" err="1">
                <a:solidFill>
                  <a:schemeClr val="dk1"/>
                </a:solidFill>
                <a:latin typeface="Proxima Nova"/>
                <a:ea typeface="Proxima Nova"/>
                <a:cs typeface="Proxima Nova"/>
                <a:sym typeface="Proxima Nova"/>
              </a:rPr>
              <a:t>performing</a:t>
            </a:r>
            <a:r>
              <a:rPr lang="it-IT" sz="2400" dirty="0">
                <a:solidFill>
                  <a:schemeClr val="dk1"/>
                </a:solidFill>
                <a:latin typeface="Proxima Nova"/>
                <a:ea typeface="Proxima Nova"/>
                <a:cs typeface="Proxima Nova"/>
                <a:sym typeface="Proxima Nova"/>
              </a:rPr>
              <a:t> </a:t>
            </a:r>
            <a:r>
              <a:rPr lang="it-IT" sz="2400" b="1" dirty="0" err="1">
                <a:solidFill>
                  <a:schemeClr val="dk1"/>
                </a:solidFill>
                <a:latin typeface="Proxima Nova"/>
                <a:ea typeface="Proxima Nova"/>
                <a:cs typeface="Proxima Nova"/>
                <a:sym typeface="Proxima Nova"/>
              </a:rPr>
              <a:t>gradient</a:t>
            </a:r>
            <a:r>
              <a:rPr lang="it-IT" sz="2400" b="1" dirty="0">
                <a:solidFill>
                  <a:schemeClr val="dk1"/>
                </a:solidFill>
                <a:latin typeface="Proxima Nova"/>
                <a:ea typeface="Proxima Nova"/>
                <a:cs typeface="Proxima Nova"/>
                <a:sym typeface="Proxima Nova"/>
              </a:rPr>
              <a:t> </a:t>
            </a:r>
            <a:r>
              <a:rPr lang="it-IT" sz="2400" b="1" dirty="0" err="1">
                <a:solidFill>
                  <a:schemeClr val="dk1"/>
                </a:solidFill>
                <a:latin typeface="Proxima Nova"/>
                <a:ea typeface="Proxima Nova"/>
                <a:cs typeface="Proxima Nova"/>
                <a:sym typeface="Proxima Nova"/>
              </a:rPr>
              <a:t>descent</a:t>
            </a:r>
            <a:r>
              <a:rPr lang="it-IT" sz="2400" dirty="0">
                <a:solidFill>
                  <a:schemeClr val="dk1"/>
                </a:solidFill>
                <a:latin typeface="Proxima Nova"/>
                <a:ea typeface="Proxima Nova"/>
                <a:cs typeface="Proxima Nova"/>
                <a:sym typeface="Proxima Nova"/>
              </a:rPr>
              <a:t>.</a:t>
            </a:r>
            <a:endParaRPr sz="1400" dirty="0">
              <a:solidFill>
                <a:srgbClr val="000000"/>
              </a:solidFill>
              <a:latin typeface="Proxima Nova"/>
              <a:ea typeface="Proxima Nova"/>
              <a:cs typeface="Proxima Nova"/>
              <a:sym typeface="Proxima Nova"/>
            </a:endParaRPr>
          </a:p>
          <a:p>
            <a:pPr marL="342900" indent="-342900">
              <a:buClr>
                <a:schemeClr val="dk1"/>
              </a:buClr>
              <a:buSzPts val="2400"/>
              <a:buFont typeface="Proxima Nova"/>
              <a:buChar char="•"/>
            </a:pPr>
            <a:r>
              <a:rPr lang="it-IT" sz="2400" dirty="0" err="1">
                <a:solidFill>
                  <a:schemeClr val="dk1"/>
                </a:solidFill>
                <a:latin typeface="Proxima Nova"/>
                <a:ea typeface="Proxima Nova"/>
                <a:cs typeface="Proxima Nova"/>
                <a:sym typeface="Proxima Nova"/>
              </a:rPr>
              <a:t>Everything</a:t>
            </a:r>
            <a:r>
              <a:rPr lang="it-IT" sz="2400" dirty="0">
                <a:solidFill>
                  <a:schemeClr val="dk1"/>
                </a:solidFill>
                <a:latin typeface="Proxima Nova"/>
                <a:ea typeface="Proxima Nova"/>
                <a:cs typeface="Proxima Nova"/>
                <a:sym typeface="Proxima Nova"/>
              </a:rPr>
              <a:t> </a:t>
            </a:r>
            <a:r>
              <a:rPr lang="it-IT" sz="2400" dirty="0" err="1">
                <a:solidFill>
                  <a:schemeClr val="dk1"/>
                </a:solidFill>
                <a:latin typeface="Proxima Nova"/>
                <a:ea typeface="Proxima Nova"/>
                <a:cs typeface="Proxima Nova"/>
                <a:sym typeface="Proxima Nova"/>
              </a:rPr>
              <a:t>here</a:t>
            </a:r>
            <a:r>
              <a:rPr lang="it-IT" sz="2400" dirty="0">
                <a:solidFill>
                  <a:schemeClr val="dk1"/>
                </a:solidFill>
                <a:latin typeface="Proxima Nova"/>
                <a:ea typeface="Proxima Nova"/>
                <a:cs typeface="Proxima Nova"/>
                <a:sym typeface="Proxima Nova"/>
              </a:rPr>
              <a:t> just </a:t>
            </a:r>
            <a:r>
              <a:rPr lang="it-IT" sz="2400" dirty="0" err="1">
                <a:solidFill>
                  <a:schemeClr val="dk1"/>
                </a:solidFill>
                <a:latin typeface="Proxima Nova"/>
                <a:ea typeface="Proxima Nova"/>
                <a:cs typeface="Proxima Nova"/>
                <a:sym typeface="Proxima Nova"/>
              </a:rPr>
              <a:t>like</a:t>
            </a:r>
            <a:r>
              <a:rPr lang="it-IT" sz="2400" dirty="0">
                <a:solidFill>
                  <a:schemeClr val="dk1"/>
                </a:solidFill>
                <a:latin typeface="Proxima Nova"/>
                <a:ea typeface="Proxima Nova"/>
                <a:cs typeface="Proxima Nova"/>
                <a:sym typeface="Proxima Nova"/>
              </a:rPr>
              <a:t> </a:t>
            </a:r>
            <a:r>
              <a:rPr lang="it-IT" sz="2400" dirty="0" err="1">
                <a:solidFill>
                  <a:schemeClr val="dk1"/>
                </a:solidFill>
                <a:latin typeface="Proxima Nova"/>
                <a:ea typeface="Proxima Nova"/>
                <a:cs typeface="Proxima Nova"/>
                <a:sym typeface="Proxima Nova"/>
              </a:rPr>
              <a:t>convnets</a:t>
            </a:r>
            <a:endParaRPr sz="2400" dirty="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86337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1"/>
                                        </p:tgtEl>
                                        <p:attrNameLst>
                                          <p:attrName>style.visibility</p:attrName>
                                        </p:attrNameLst>
                                      </p:cBhvr>
                                      <p:to>
                                        <p:strVal val="visible"/>
                                      </p:to>
                                    </p:set>
                                    <p:anim calcmode="lin" valueType="num">
                                      <p:cBhvr additive="base">
                                        <p:cTn id="7" dur="500"/>
                                        <p:tgtEl>
                                          <p:spTgt spid="8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86"/>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4400"/>
            </a:pPr>
            <a:r>
              <a:rPr lang="it-IT"/>
              <a:t>Image Understanding</a:t>
            </a:r>
            <a:endParaRPr/>
          </a:p>
          <a:p>
            <a:pPr algn="ctr">
              <a:lnSpc>
                <a:spcPct val="100000"/>
              </a:lnSpc>
              <a:spcBef>
                <a:spcPts val="0"/>
              </a:spcBef>
              <a:buClr>
                <a:schemeClr val="dk1"/>
              </a:buClr>
              <a:buSzPts val="4400"/>
            </a:pPr>
            <a:r>
              <a:rPr lang="it-IT" sz="3200"/>
              <a:t>Example</a:t>
            </a:r>
            <a:endParaRPr sz="3200"/>
          </a:p>
        </p:txBody>
      </p:sp>
      <p:pic>
        <p:nvPicPr>
          <p:cNvPr id="857" name="Google Shape;857;p86"/>
          <p:cNvPicPr preferRelativeResize="0"/>
          <p:nvPr/>
        </p:nvPicPr>
        <p:blipFill rotWithShape="1">
          <a:blip r:embed="rId3">
            <a:alphaModFix/>
          </a:blip>
          <a:srcRect/>
          <a:stretch/>
        </p:blipFill>
        <p:spPr>
          <a:xfrm>
            <a:off x="1524000" y="1968501"/>
            <a:ext cx="9144000" cy="2901305"/>
          </a:xfrm>
          <a:prstGeom prst="rect">
            <a:avLst/>
          </a:prstGeom>
          <a:noFill/>
          <a:ln>
            <a:noFill/>
          </a:ln>
        </p:spPr>
      </p:pic>
      <p:sp>
        <p:nvSpPr>
          <p:cNvPr id="858" name="Google Shape;858;p86"/>
          <p:cNvSpPr txBox="1"/>
          <p:nvPr/>
        </p:nvSpPr>
        <p:spPr>
          <a:xfrm>
            <a:off x="2151175" y="5207000"/>
            <a:ext cx="8313600" cy="523200"/>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it-IT" sz="2800">
                <a:solidFill>
                  <a:schemeClr val="dk1"/>
                </a:solidFill>
                <a:latin typeface="Proxima Nova"/>
                <a:ea typeface="Proxima Nova"/>
                <a:cs typeface="Proxima Nova"/>
                <a:sym typeface="Proxima Nova"/>
              </a:rPr>
              <a:t>Original                 Corrupted                Reconstructed</a:t>
            </a:r>
            <a:endParaRPr sz="1400">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2612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3"/>
          <p:cNvSpPr txBox="1">
            <a:spLocks noGrp="1"/>
          </p:cNvSpPr>
          <p:nvPr>
            <p:ph type="title"/>
          </p:nvPr>
        </p:nvSpPr>
        <p:spPr>
          <a:xfrm>
            <a:off x="1981200" y="1222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Why strides?</a:t>
            </a:r>
            <a:endParaRPr/>
          </a:p>
        </p:txBody>
      </p:sp>
      <p:sp>
        <p:nvSpPr>
          <p:cNvPr id="473" name="Google Shape;473;p43"/>
          <p:cNvSpPr txBox="1">
            <a:spLocks noGrp="1"/>
          </p:cNvSpPr>
          <p:nvPr>
            <p:ph type="body" idx="1"/>
          </p:nvPr>
        </p:nvSpPr>
        <p:spPr>
          <a:xfrm>
            <a:off x="1981200" y="1295400"/>
            <a:ext cx="8229600" cy="2328300"/>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2800"/>
            </a:pPr>
            <a:r>
              <a:rPr lang="it-IT" b="1" dirty="0" err="1"/>
              <a:t>They</a:t>
            </a:r>
            <a:r>
              <a:rPr lang="it-IT" b="1" dirty="0"/>
              <a:t> reduce the </a:t>
            </a:r>
            <a:r>
              <a:rPr lang="it-IT" b="1" dirty="0" err="1"/>
              <a:t>size</a:t>
            </a:r>
            <a:r>
              <a:rPr lang="it-IT" b="1" dirty="0"/>
              <a:t> </a:t>
            </a:r>
            <a:r>
              <a:rPr lang="it-IT" dirty="0"/>
              <a:t>(</a:t>
            </a:r>
            <a:r>
              <a:rPr lang="it-IT" dirty="0" err="1"/>
              <a:t>width</a:t>
            </a:r>
            <a:r>
              <a:rPr lang="it-IT" dirty="0"/>
              <a:t>, </a:t>
            </a:r>
            <a:r>
              <a:rPr lang="it-IT" dirty="0" err="1"/>
              <a:t>length</a:t>
            </a:r>
            <a:r>
              <a:rPr lang="it-IT" dirty="0"/>
              <a:t>) of the </a:t>
            </a:r>
            <a:r>
              <a:rPr lang="it-IT" dirty="0" err="1"/>
              <a:t>next</a:t>
            </a:r>
            <a:r>
              <a:rPr lang="it-IT" dirty="0"/>
              <a:t> </a:t>
            </a:r>
            <a:r>
              <a:rPr lang="it-IT" dirty="0" err="1"/>
              <a:t>layer</a:t>
            </a:r>
            <a:r>
              <a:rPr lang="it-IT" dirty="0"/>
              <a:t>, and </a:t>
            </a:r>
            <a:r>
              <a:rPr lang="it-IT" dirty="0" err="1"/>
              <a:t>lets</a:t>
            </a:r>
            <a:r>
              <a:rPr lang="it-IT" dirty="0"/>
              <a:t> </a:t>
            </a:r>
            <a:r>
              <a:rPr lang="it-IT" dirty="0" err="1"/>
              <a:t>you</a:t>
            </a:r>
            <a:r>
              <a:rPr lang="it-IT" dirty="0"/>
              <a:t> decide </a:t>
            </a:r>
            <a:r>
              <a:rPr lang="it-IT" dirty="0" err="1"/>
              <a:t>how</a:t>
            </a:r>
            <a:r>
              <a:rPr lang="it-IT" dirty="0"/>
              <a:t> </a:t>
            </a:r>
            <a:r>
              <a:rPr lang="it-IT" dirty="0" err="1"/>
              <a:t>much</a:t>
            </a:r>
            <a:r>
              <a:rPr lang="it-IT" dirty="0"/>
              <a:t> </a:t>
            </a:r>
            <a:r>
              <a:rPr lang="it-IT" dirty="0" err="1"/>
              <a:t>overlap</a:t>
            </a:r>
            <a:r>
              <a:rPr lang="it-IT" dirty="0"/>
              <a:t> </a:t>
            </a:r>
            <a:r>
              <a:rPr lang="it-IT" dirty="0" err="1"/>
              <a:t>you</a:t>
            </a:r>
            <a:r>
              <a:rPr lang="it-IT" dirty="0"/>
              <a:t> </a:t>
            </a:r>
            <a:r>
              <a:rPr lang="it-IT" dirty="0" err="1"/>
              <a:t>want</a:t>
            </a:r>
            <a:r>
              <a:rPr lang="it-IT" dirty="0"/>
              <a:t> </a:t>
            </a:r>
            <a:r>
              <a:rPr lang="it-IT" dirty="0" err="1"/>
              <a:t>between</a:t>
            </a:r>
            <a:r>
              <a:rPr lang="it-IT" dirty="0"/>
              <a:t> </a:t>
            </a:r>
            <a:r>
              <a:rPr lang="it-IT" dirty="0" err="1"/>
              <a:t>two</a:t>
            </a:r>
            <a:r>
              <a:rPr lang="it-IT" dirty="0"/>
              <a:t> output </a:t>
            </a:r>
            <a:r>
              <a:rPr lang="it-IT" dirty="0" err="1"/>
              <a:t>values</a:t>
            </a:r>
            <a:r>
              <a:rPr lang="it-IT" dirty="0"/>
              <a:t> in a </a:t>
            </a:r>
            <a:r>
              <a:rPr lang="it-IT" dirty="0" err="1"/>
              <a:t>layer</a:t>
            </a:r>
            <a:r>
              <a:rPr lang="it-IT" dirty="0"/>
              <a:t>.</a:t>
            </a:r>
            <a:endParaRPr dirty="0"/>
          </a:p>
          <a:p>
            <a:pPr marL="342900" indent="-342900">
              <a:lnSpc>
                <a:spcPct val="100000"/>
              </a:lnSpc>
              <a:spcBef>
                <a:spcPts val="560"/>
              </a:spcBef>
              <a:buClr>
                <a:schemeClr val="dk1"/>
              </a:buClr>
              <a:buSzPts val="2800"/>
            </a:pPr>
            <a:r>
              <a:rPr lang="it-IT" dirty="0" err="1"/>
              <a:t>Let’s</a:t>
            </a:r>
            <a:r>
              <a:rPr lang="it-IT" dirty="0"/>
              <a:t> </a:t>
            </a:r>
            <a:r>
              <a:rPr lang="it-IT" dirty="0" err="1"/>
              <a:t>say</a:t>
            </a:r>
            <a:r>
              <a:rPr lang="it-IT" dirty="0"/>
              <a:t> </a:t>
            </a:r>
            <a:r>
              <a:rPr lang="it-IT" dirty="0" err="1"/>
              <a:t>you</a:t>
            </a:r>
            <a:r>
              <a:rPr lang="it-IT" dirty="0"/>
              <a:t> </a:t>
            </a:r>
            <a:r>
              <a:rPr lang="it-IT" dirty="0" err="1"/>
              <a:t>have</a:t>
            </a:r>
            <a:r>
              <a:rPr lang="it-IT" dirty="0"/>
              <a:t> a 5x5 input to a </a:t>
            </a:r>
            <a:r>
              <a:rPr lang="it-IT" dirty="0" err="1"/>
              <a:t>layer</a:t>
            </a:r>
            <a:r>
              <a:rPr lang="it-IT" dirty="0"/>
              <a:t>, and the </a:t>
            </a:r>
            <a:r>
              <a:rPr lang="it-IT" dirty="0" err="1"/>
              <a:t>kernel</a:t>
            </a:r>
            <a:r>
              <a:rPr lang="it-IT" dirty="0"/>
              <a:t> </a:t>
            </a:r>
            <a:r>
              <a:rPr lang="it-IT" dirty="0" err="1"/>
              <a:t>is</a:t>
            </a:r>
            <a:r>
              <a:rPr lang="it-IT" dirty="0"/>
              <a:t> 3x3. </a:t>
            </a:r>
            <a:r>
              <a:rPr lang="it-IT" dirty="0" err="1"/>
              <a:t>This</a:t>
            </a:r>
            <a:r>
              <a:rPr lang="it-IT" dirty="0"/>
              <a:t> </a:t>
            </a:r>
            <a:r>
              <a:rPr lang="it-IT" dirty="0" err="1"/>
              <a:t>is</a:t>
            </a:r>
            <a:r>
              <a:rPr lang="it-IT" dirty="0"/>
              <a:t> the first </a:t>
            </a:r>
            <a:r>
              <a:rPr lang="it-IT" dirty="0" err="1"/>
              <a:t>thing</a:t>
            </a:r>
            <a:r>
              <a:rPr lang="it-IT" dirty="0"/>
              <a:t> </a:t>
            </a:r>
            <a:r>
              <a:rPr lang="it-IT" dirty="0" err="1"/>
              <a:t>it</a:t>
            </a:r>
            <a:r>
              <a:rPr lang="it-IT" dirty="0"/>
              <a:t> </a:t>
            </a:r>
            <a:r>
              <a:rPr lang="it-IT" dirty="0" err="1"/>
              <a:t>sees</a:t>
            </a:r>
            <a:r>
              <a:rPr lang="it-IT" dirty="0"/>
              <a:t>:</a:t>
            </a:r>
            <a:endParaRPr dirty="0"/>
          </a:p>
        </p:txBody>
      </p:sp>
      <p:pic>
        <p:nvPicPr>
          <p:cNvPr id="474" name="Google Shape;474;p43"/>
          <p:cNvPicPr preferRelativeResize="0"/>
          <p:nvPr/>
        </p:nvPicPr>
        <p:blipFill rotWithShape="1">
          <a:blip r:embed="rId3">
            <a:alphaModFix/>
          </a:blip>
          <a:srcRect/>
          <a:stretch/>
        </p:blipFill>
        <p:spPr>
          <a:xfrm>
            <a:off x="4654716" y="3814828"/>
            <a:ext cx="2882575" cy="2328300"/>
          </a:xfrm>
          <a:prstGeom prst="rect">
            <a:avLst/>
          </a:prstGeom>
          <a:noFill/>
          <a:ln>
            <a:noFill/>
          </a:ln>
        </p:spPr>
      </p:pic>
      <p:sp>
        <p:nvSpPr>
          <p:cNvPr id="475" name="Google Shape;475;p43"/>
          <p:cNvSpPr/>
          <p:nvPr/>
        </p:nvSpPr>
        <p:spPr>
          <a:xfrm>
            <a:off x="4871293" y="4017551"/>
            <a:ext cx="1443900" cy="1136400"/>
          </a:xfrm>
          <a:prstGeom prst="foldedCorner">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476" name="Google Shape;476;p43"/>
          <p:cNvSpPr txBox="1"/>
          <p:nvPr/>
        </p:nvSpPr>
        <p:spPr>
          <a:xfrm>
            <a:off x="8983275" y="2512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1</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160849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87"/>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3959"/>
            </a:pPr>
            <a:r>
              <a:rPr lang="it-IT"/>
              <a:t>Deep Learning Applications</a:t>
            </a:r>
            <a:endParaRPr/>
          </a:p>
        </p:txBody>
      </p:sp>
      <p:sp>
        <p:nvSpPr>
          <p:cNvPr id="864" name="Google Shape;864;p87"/>
          <p:cNvSpPr txBox="1">
            <a:spLocks noGrp="1"/>
          </p:cNvSpPr>
          <p:nvPr>
            <p:ph type="body" idx="1"/>
          </p:nvPr>
        </p:nvSpPr>
        <p:spPr>
          <a:xfrm>
            <a:off x="1981200" y="1371600"/>
            <a:ext cx="8229600" cy="4526100"/>
          </a:xfrm>
          <a:prstGeom prst="rect">
            <a:avLst/>
          </a:prstGeom>
          <a:noFill/>
          <a:ln>
            <a:noFill/>
          </a:ln>
        </p:spPr>
        <p:txBody>
          <a:bodyPr spcFirstLastPara="1" vert="horz" wrap="square" lIns="91425" tIns="45700" rIns="91425" bIns="45700" rtlCol="0" anchor="t" anchorCtr="0">
            <a:normAutofit/>
          </a:bodyPr>
          <a:lstStyle/>
          <a:p>
            <a:pPr marL="342900" indent="-335280">
              <a:lnSpc>
                <a:spcPct val="80000"/>
              </a:lnSpc>
              <a:spcBef>
                <a:spcPts val="0"/>
              </a:spcBef>
              <a:buClr>
                <a:schemeClr val="dk1"/>
              </a:buClr>
              <a:buSzPts val="2600"/>
            </a:pPr>
            <a:r>
              <a:rPr lang="it-IT" sz="2600"/>
              <a:t>Images, Video, sound, text, DNA</a:t>
            </a:r>
            <a:endParaRPr sz="2600"/>
          </a:p>
          <a:p>
            <a:pPr marL="342900" indent="-335280">
              <a:lnSpc>
                <a:spcPct val="80000"/>
              </a:lnSpc>
              <a:spcBef>
                <a:spcPts val="544"/>
              </a:spcBef>
              <a:buClr>
                <a:schemeClr val="dk1"/>
              </a:buClr>
              <a:buSzPts val="2600"/>
            </a:pPr>
            <a:r>
              <a:rPr lang="it-IT" sz="2600"/>
              <a:t>Time-series (stock markets, economic tables, the weather)</a:t>
            </a:r>
            <a:endParaRPr sz="2600"/>
          </a:p>
          <a:p>
            <a:pPr marL="342900" indent="-335280">
              <a:lnSpc>
                <a:spcPct val="80000"/>
              </a:lnSpc>
              <a:spcBef>
                <a:spcPts val="544"/>
              </a:spcBef>
              <a:buClr>
                <a:schemeClr val="dk1"/>
              </a:buClr>
              <a:buSzPts val="2600"/>
            </a:pPr>
            <a:r>
              <a:rPr lang="it-IT" sz="2600"/>
              <a:t>Relevant players:</a:t>
            </a:r>
            <a:endParaRPr sz="2600"/>
          </a:p>
          <a:p>
            <a:pPr marL="742950" lvl="1" indent="-299719">
              <a:lnSpc>
                <a:spcPct val="80000"/>
              </a:lnSpc>
              <a:spcBef>
                <a:spcPts val="476"/>
              </a:spcBef>
              <a:buClr>
                <a:schemeClr val="dk1"/>
              </a:buClr>
              <a:buSzPts val="2600"/>
              <a:buChar char="➢"/>
            </a:pPr>
            <a:r>
              <a:rPr lang="it-IT" sz="2600" b="1"/>
              <a:t>Deep Mind </a:t>
            </a:r>
            <a:r>
              <a:rPr lang="it-IT" sz="2600"/>
              <a:t>(acquired by Google in 2014):                 learn playing videogames</a:t>
            </a:r>
            <a:endParaRPr sz="2600"/>
          </a:p>
          <a:p>
            <a:pPr marL="742950" lvl="1" indent="-299719">
              <a:lnSpc>
                <a:spcPct val="80000"/>
              </a:lnSpc>
              <a:spcBef>
                <a:spcPts val="476"/>
              </a:spcBef>
              <a:buClr>
                <a:schemeClr val="dk1"/>
              </a:buClr>
              <a:buSzPts val="2600"/>
              <a:buChar char="➢"/>
            </a:pPr>
            <a:r>
              <a:rPr lang="it-IT" sz="2600" b="1"/>
              <a:t>Deep Brain </a:t>
            </a:r>
            <a:r>
              <a:rPr lang="it-IT" sz="2600"/>
              <a:t>(always by Google) (used by photo search and to build recommenders)</a:t>
            </a:r>
            <a:endParaRPr sz="2600"/>
          </a:p>
          <a:p>
            <a:pPr marL="742950" lvl="1" indent="-299719">
              <a:lnSpc>
                <a:spcPct val="80000"/>
              </a:lnSpc>
              <a:spcBef>
                <a:spcPts val="476"/>
              </a:spcBef>
              <a:buClr>
                <a:schemeClr val="dk1"/>
              </a:buClr>
              <a:buSzPts val="2600"/>
              <a:buChar char="➢"/>
            </a:pPr>
            <a:r>
              <a:rPr lang="it-IT" sz="2600"/>
              <a:t>May be </a:t>
            </a:r>
            <a:r>
              <a:rPr lang="it-IT" sz="2600" b="1"/>
              <a:t>Siri</a:t>
            </a:r>
            <a:r>
              <a:rPr lang="it-IT" sz="2600"/>
              <a:t>? (Apple’s </a:t>
            </a:r>
            <a:r>
              <a:rPr lang="it-IT" sz="2600" b="1"/>
              <a:t>S</a:t>
            </a:r>
            <a:r>
              <a:rPr lang="it-IT" sz="2600"/>
              <a:t>peech </a:t>
            </a:r>
            <a:r>
              <a:rPr lang="it-IT" sz="2600" b="1"/>
              <a:t>I</a:t>
            </a:r>
            <a:r>
              <a:rPr lang="it-IT" sz="2600"/>
              <a:t>nterpretation and </a:t>
            </a:r>
            <a:r>
              <a:rPr lang="it-IT" sz="2600" b="1"/>
              <a:t>R</a:t>
            </a:r>
            <a:r>
              <a:rPr lang="it-IT" sz="2600"/>
              <a:t>ecognition </a:t>
            </a:r>
            <a:r>
              <a:rPr lang="it-IT" sz="2600" b="1"/>
              <a:t>I</a:t>
            </a:r>
            <a:r>
              <a:rPr lang="it-IT" sz="2600"/>
              <a:t>nterface)</a:t>
            </a:r>
            <a:endParaRPr sz="2600"/>
          </a:p>
          <a:p>
            <a:pPr marL="742950" lvl="1" indent="-299719">
              <a:lnSpc>
                <a:spcPct val="80000"/>
              </a:lnSpc>
              <a:spcBef>
                <a:spcPts val="476"/>
              </a:spcBef>
              <a:buClr>
                <a:schemeClr val="dk1"/>
              </a:buClr>
              <a:buSzPts val="2600"/>
              <a:buChar char="➢"/>
            </a:pPr>
            <a:r>
              <a:rPr lang="it-IT" sz="2600"/>
              <a:t>Microsoft’s </a:t>
            </a:r>
            <a:r>
              <a:rPr lang="it-IT" sz="2600" b="1"/>
              <a:t>Cortana</a:t>
            </a:r>
            <a:r>
              <a:rPr lang="it-IT" sz="2600"/>
              <a:t> (Intelligent </a:t>
            </a:r>
            <a:r>
              <a:rPr lang="it-IT" sz="2600">
                <a:solidFill>
                  <a:srgbClr val="000000"/>
                </a:solidFill>
              </a:rPr>
              <a:t>Assistant</a:t>
            </a:r>
            <a:r>
              <a:rPr lang="it-IT" sz="2600"/>
              <a:t>)</a:t>
            </a:r>
            <a:endParaRPr sz="2600"/>
          </a:p>
        </p:txBody>
      </p:sp>
    </p:spTree>
    <p:extLst>
      <p:ext uri="{BB962C8B-B14F-4D97-AF65-F5344CB8AC3E}">
        <p14:creationId xmlns:p14="http://schemas.microsoft.com/office/powerpoint/2010/main" val="686817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88"/>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Google goes deep</a:t>
            </a:r>
            <a:endParaRPr/>
          </a:p>
        </p:txBody>
      </p:sp>
      <p:pic>
        <p:nvPicPr>
          <p:cNvPr id="870" name="Google Shape;870;p88"/>
          <p:cNvPicPr preferRelativeResize="0"/>
          <p:nvPr/>
        </p:nvPicPr>
        <p:blipFill rotWithShape="1">
          <a:blip r:embed="rId3">
            <a:alphaModFix/>
          </a:blip>
          <a:srcRect l="9198"/>
          <a:stretch/>
        </p:blipFill>
        <p:spPr>
          <a:xfrm>
            <a:off x="2150387" y="1341451"/>
            <a:ext cx="7891224" cy="4890025"/>
          </a:xfrm>
          <a:prstGeom prst="rect">
            <a:avLst/>
          </a:prstGeom>
          <a:noFill/>
          <a:ln>
            <a:noFill/>
          </a:ln>
        </p:spPr>
      </p:pic>
    </p:spTree>
    <p:extLst>
      <p:ext uri="{BB962C8B-B14F-4D97-AF65-F5344CB8AC3E}">
        <p14:creationId xmlns:p14="http://schemas.microsoft.com/office/powerpoint/2010/main" val="2305072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89"/>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lnSpc>
                <a:spcPct val="100000"/>
              </a:lnSpc>
              <a:spcBef>
                <a:spcPts val="0"/>
              </a:spcBef>
              <a:buClr>
                <a:schemeClr val="dk1"/>
              </a:buClr>
              <a:buSzPts val="3959"/>
            </a:pPr>
            <a:r>
              <a:rPr lang="it-IT">
                <a:solidFill>
                  <a:srgbClr val="000000"/>
                </a:solidFill>
              </a:rPr>
              <a:t>Advantages of deep methods over «traditional» ML algorithms</a:t>
            </a:r>
            <a:endParaRPr>
              <a:solidFill>
                <a:srgbClr val="000000"/>
              </a:solidFill>
            </a:endParaRPr>
          </a:p>
        </p:txBody>
      </p:sp>
      <p:sp>
        <p:nvSpPr>
          <p:cNvPr id="876" name="Google Shape;876;p89"/>
          <p:cNvSpPr txBox="1">
            <a:spLocks noGrp="1"/>
          </p:cNvSpPr>
          <p:nvPr>
            <p:ph type="body" idx="1"/>
          </p:nvPr>
        </p:nvSpPr>
        <p:spPr>
          <a:xfrm>
            <a:off x="1981200" y="1600201"/>
            <a:ext cx="8229600" cy="4525963"/>
          </a:xfrm>
          <a:prstGeom prst="rect">
            <a:avLst/>
          </a:prstGeom>
          <a:noFill/>
          <a:ln>
            <a:noFill/>
          </a:ln>
        </p:spPr>
        <p:txBody>
          <a:bodyPr spcFirstLastPara="1" vert="horz" wrap="square" lIns="91425" tIns="45700" rIns="91425" bIns="45700" rtlCol="0" anchor="t" anchorCtr="0">
            <a:normAutofit lnSpcReduction="10000"/>
          </a:bodyPr>
          <a:lstStyle/>
          <a:p>
            <a:pPr marL="342900" indent="-335280">
              <a:lnSpc>
                <a:spcPct val="80000"/>
              </a:lnSpc>
              <a:spcBef>
                <a:spcPts val="0"/>
              </a:spcBef>
              <a:buClr>
                <a:schemeClr val="dk1"/>
              </a:buClr>
              <a:buSzPts val="2600"/>
            </a:pPr>
            <a:r>
              <a:rPr lang="it-IT" sz="2600"/>
              <a:t>Traditionally input features to a machine learning algorithm have to be </a:t>
            </a:r>
            <a:r>
              <a:rPr lang="it-IT" sz="2600" b="1"/>
              <a:t>hand-crafted</a:t>
            </a:r>
            <a:r>
              <a:rPr lang="it-IT" sz="2600"/>
              <a:t>, and the result often depends on practitioners’ expertise and domain knowledge to determine patterns of prior interest. </a:t>
            </a:r>
            <a:endParaRPr sz="2600"/>
          </a:p>
          <a:p>
            <a:pPr marL="342900" indent="-335280">
              <a:lnSpc>
                <a:spcPct val="80000"/>
              </a:lnSpc>
              <a:spcBef>
                <a:spcPts val="544"/>
              </a:spcBef>
              <a:buClr>
                <a:schemeClr val="dk1"/>
              </a:buClr>
              <a:buSzPts val="2600"/>
            </a:pPr>
            <a:r>
              <a:rPr lang="it-IT" sz="2600"/>
              <a:t>Conversely, Deep Learning techniques learn </a:t>
            </a:r>
            <a:r>
              <a:rPr lang="it-IT" sz="2600" b="1">
                <a:solidFill>
                  <a:srgbClr val="000000"/>
                </a:solidFill>
              </a:rPr>
              <a:t>optimal features directly from the data </a:t>
            </a:r>
            <a:r>
              <a:rPr lang="it-IT" sz="2600"/>
              <a:t>without any guidance, allowing for the automatic discovery of latent relationships that might otherwise be not found </a:t>
            </a:r>
            <a:endParaRPr sz="2600"/>
          </a:p>
          <a:p>
            <a:pPr marL="342900" indent="-335280">
              <a:lnSpc>
                <a:spcPct val="80000"/>
              </a:lnSpc>
              <a:spcBef>
                <a:spcPts val="544"/>
              </a:spcBef>
              <a:buClr>
                <a:schemeClr val="dk1"/>
              </a:buClr>
              <a:buSzPts val="2600"/>
            </a:pPr>
            <a:r>
              <a:rPr lang="it-IT" sz="2600"/>
              <a:t>The most essential idea of Deep Learning is that of </a:t>
            </a:r>
            <a:r>
              <a:rPr lang="it-IT" sz="2600" b="1">
                <a:solidFill>
                  <a:srgbClr val="000000"/>
                </a:solidFill>
              </a:rPr>
              <a:t>representation</a:t>
            </a:r>
            <a:r>
              <a:rPr lang="it-IT" sz="2600"/>
              <a:t>. Algorithms rely on complex data representations that are often expressed as </a:t>
            </a:r>
            <a:r>
              <a:rPr lang="it-IT" sz="2600" b="1">
                <a:solidFill>
                  <a:srgbClr val="000000"/>
                </a:solidFill>
              </a:rPr>
              <a:t>compositions of other, simpler representations</a:t>
            </a:r>
            <a:endParaRPr sz="2600" b="1">
              <a:solidFill>
                <a:srgbClr val="000000"/>
              </a:solidFill>
            </a:endParaRPr>
          </a:p>
        </p:txBody>
      </p:sp>
    </p:spTree>
    <p:extLst>
      <p:ext uri="{BB962C8B-B14F-4D97-AF65-F5344CB8AC3E}">
        <p14:creationId xmlns:p14="http://schemas.microsoft.com/office/powerpoint/2010/main" val="104424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90"/>
          <p:cNvSpPr txBox="1">
            <a:spLocks noGrp="1"/>
          </p:cNvSpPr>
          <p:nvPr>
            <p:ph type="title"/>
          </p:nvPr>
        </p:nvSpPr>
        <p:spPr>
          <a:xfrm>
            <a:off x="1981200" y="460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solidFill>
                  <a:srgbClr val="000000"/>
                </a:solidFill>
              </a:rPr>
              <a:t> Deep Learning Caveat</a:t>
            </a:r>
            <a:endParaRPr>
              <a:solidFill>
                <a:srgbClr val="000000"/>
              </a:solidFill>
            </a:endParaRPr>
          </a:p>
        </p:txBody>
      </p:sp>
      <p:sp>
        <p:nvSpPr>
          <p:cNvPr id="882" name="Google Shape;882;p90"/>
          <p:cNvSpPr txBox="1">
            <a:spLocks noGrp="1"/>
          </p:cNvSpPr>
          <p:nvPr>
            <p:ph type="body" idx="1"/>
          </p:nvPr>
        </p:nvSpPr>
        <p:spPr>
          <a:xfrm>
            <a:off x="1828800" y="1219200"/>
            <a:ext cx="8492100" cy="2700900"/>
          </a:xfrm>
          <a:prstGeom prst="rect">
            <a:avLst/>
          </a:prstGeom>
          <a:noFill/>
          <a:ln>
            <a:noFill/>
          </a:ln>
        </p:spPr>
        <p:txBody>
          <a:bodyPr spcFirstLastPara="1" vert="horz" wrap="square" lIns="91425" tIns="45700" rIns="91425" bIns="45700" rtlCol="0" anchor="t" anchorCtr="0">
            <a:normAutofit fontScale="92500" lnSpcReduction="10000"/>
          </a:bodyPr>
          <a:lstStyle/>
          <a:p>
            <a:pPr marL="514350" indent="-514350">
              <a:lnSpc>
                <a:spcPct val="80000"/>
              </a:lnSpc>
              <a:spcBef>
                <a:spcPts val="0"/>
              </a:spcBef>
              <a:buClr>
                <a:schemeClr val="dk1"/>
              </a:buClr>
              <a:buSzPts val="2600"/>
              <a:buFont typeface="Calibri"/>
              <a:buAutoNum type="arabicPeriod"/>
            </a:pPr>
            <a:r>
              <a:rPr lang="it-IT" sz="2600" b="1"/>
              <a:t>Highly parametric</a:t>
            </a:r>
            <a:r>
              <a:rPr lang="it-IT" sz="2600"/>
              <a:t>: like (and perhaps more than) for “surface” learners, parameter and feature tuning is a complex task (can easily have more than 100 million parameters!!)</a:t>
            </a:r>
            <a:endParaRPr sz="2600"/>
          </a:p>
          <a:p>
            <a:pPr marL="514350" indent="-514350">
              <a:lnSpc>
                <a:spcPct val="80000"/>
              </a:lnSpc>
              <a:spcBef>
                <a:spcPts val="448"/>
              </a:spcBef>
              <a:buClr>
                <a:schemeClr val="dk1"/>
              </a:buClr>
              <a:buSzPts val="2600"/>
              <a:buFont typeface="Calibri"/>
              <a:buAutoNum type="arabicPeriod"/>
            </a:pPr>
            <a:r>
              <a:rPr lang="it-IT" sz="2600" b="1"/>
              <a:t>Poor</a:t>
            </a:r>
            <a:r>
              <a:rPr lang="it-IT" sz="2600"/>
              <a:t> </a:t>
            </a:r>
            <a:r>
              <a:rPr lang="it-IT" sz="2600" b="1"/>
              <a:t>interpretability</a:t>
            </a:r>
            <a:r>
              <a:rPr lang="it-IT" sz="2600"/>
              <a:t>: machine learning algorithms like decision trees (or itemset mining) give us crisp rules as to why it chose what it chose, while deep learners produce scores and not reveal why they have given that score. In many industrial applications, this is an issue. </a:t>
            </a:r>
            <a:endParaRPr sz="2600"/>
          </a:p>
        </p:txBody>
      </p:sp>
      <p:sp>
        <p:nvSpPr>
          <p:cNvPr id="883" name="Google Shape;883;p90"/>
          <p:cNvSpPr txBox="1"/>
          <p:nvPr/>
        </p:nvSpPr>
        <p:spPr>
          <a:xfrm>
            <a:off x="8983275" y="988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1</a:t>
            </a:r>
            <a:endParaRPr sz="6000" b="1">
              <a:solidFill>
                <a:srgbClr val="000000"/>
              </a:solidFill>
              <a:latin typeface="Proxima Nova"/>
              <a:ea typeface="Proxima Nova"/>
              <a:cs typeface="Proxima Nova"/>
              <a:sym typeface="Proxima Nova"/>
            </a:endParaRPr>
          </a:p>
        </p:txBody>
      </p:sp>
      <p:sp>
        <p:nvSpPr>
          <p:cNvPr id="884" name="Google Shape;884;p90"/>
          <p:cNvSpPr txBox="1"/>
          <p:nvPr/>
        </p:nvSpPr>
        <p:spPr>
          <a:xfrm>
            <a:off x="2332650" y="4775625"/>
            <a:ext cx="7484400" cy="1438800"/>
          </a:xfrm>
          <a:prstGeom prst="rect">
            <a:avLst/>
          </a:prstGeom>
          <a:gradFill>
            <a:gsLst>
              <a:gs pos="0">
                <a:srgbClr val="8DFFD8"/>
              </a:gs>
              <a:gs pos="35000">
                <a:srgbClr val="B0FFE2"/>
              </a:gs>
              <a:gs pos="100000">
                <a:srgbClr val="DFFFF4"/>
              </a:gs>
            </a:gsLst>
            <a:lin ang="16198662"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lnSpc>
                <a:spcPct val="80000"/>
              </a:lnSpc>
              <a:spcBef>
                <a:spcPts val="448"/>
              </a:spcBef>
              <a:buClr>
                <a:srgbClr val="000000"/>
              </a:buClr>
              <a:buSzPts val="2000"/>
            </a:pPr>
            <a:r>
              <a:rPr lang="it-IT" sz="2000">
                <a:solidFill>
                  <a:schemeClr val="dk1"/>
                </a:solidFill>
                <a:latin typeface="Proxima Nova"/>
                <a:ea typeface="Proxima Nova"/>
                <a:cs typeface="Proxima Nova"/>
                <a:sym typeface="Proxima Nova"/>
              </a:rPr>
              <a:t>Recently, three scientists suggest that the answer lies in the regime of physics rather than mathematics. Suggested reading: </a:t>
            </a:r>
            <a:r>
              <a:rPr lang="it-IT" sz="2000" u="sng">
                <a:solidFill>
                  <a:schemeClr val="hlink"/>
                </a:solidFill>
                <a:latin typeface="Proxima Nova"/>
                <a:ea typeface="Proxima Nova"/>
                <a:cs typeface="Proxima Nova"/>
                <a:sym typeface="Proxima Nova"/>
                <a:hlinkClick r:id="rId3"/>
              </a:rPr>
              <a:t>link</a:t>
            </a:r>
            <a:r>
              <a:rPr lang="it-IT" sz="2000" b="1">
                <a:solidFill>
                  <a:schemeClr val="dk1"/>
                </a:solidFill>
                <a:latin typeface="Proxima Nova"/>
                <a:ea typeface="Proxima Nova"/>
                <a:cs typeface="Proxima Nova"/>
                <a:sym typeface="Proxima Nova"/>
              </a:rPr>
              <a:t> Why does deep and cheap learning work so well?</a:t>
            </a:r>
            <a:r>
              <a:rPr lang="it-IT" sz="2000">
                <a:solidFill>
                  <a:schemeClr val="dk1"/>
                </a:solidFill>
                <a:latin typeface="Proxima Nova"/>
                <a:ea typeface="Proxima Nova"/>
                <a:cs typeface="Proxima Nova"/>
                <a:sym typeface="Proxima Nova"/>
              </a:rPr>
              <a:t> </a:t>
            </a:r>
            <a:r>
              <a:rPr lang="it-IT" sz="2000" u="sng">
                <a:solidFill>
                  <a:schemeClr val="hlink"/>
                </a:solidFill>
                <a:latin typeface="Proxima Nova"/>
                <a:ea typeface="Proxima Nova"/>
                <a:cs typeface="Proxima Nova"/>
                <a:sym typeface="Proxima Nova"/>
                <a:hlinkClick r:id="rId4"/>
              </a:rPr>
              <a:t>Henry W. Lin</a:t>
            </a:r>
            <a:r>
              <a:rPr lang="it-IT" sz="2000">
                <a:solidFill>
                  <a:schemeClr val="dk1"/>
                </a:solidFill>
                <a:latin typeface="Proxima Nova"/>
                <a:ea typeface="Proxima Nova"/>
                <a:cs typeface="Proxima Nova"/>
                <a:sym typeface="Proxima Nova"/>
              </a:rPr>
              <a:t> (Harvard), </a:t>
            </a:r>
            <a:r>
              <a:rPr lang="it-IT" sz="2000" u="sng">
                <a:solidFill>
                  <a:schemeClr val="hlink"/>
                </a:solidFill>
                <a:latin typeface="Proxima Nova"/>
                <a:ea typeface="Proxima Nova"/>
                <a:cs typeface="Proxima Nova"/>
                <a:sym typeface="Proxima Nova"/>
                <a:hlinkClick r:id="rId5"/>
              </a:rPr>
              <a:t>Max Tegmark</a:t>
            </a:r>
            <a:r>
              <a:rPr lang="it-IT" sz="2000">
                <a:solidFill>
                  <a:schemeClr val="dk1"/>
                </a:solidFill>
                <a:latin typeface="Proxima Nova"/>
                <a:ea typeface="Proxima Nova"/>
                <a:cs typeface="Proxima Nova"/>
                <a:sym typeface="Proxima Nova"/>
              </a:rPr>
              <a:t> (MIT) </a:t>
            </a:r>
            <a:r>
              <a:rPr lang="it-IT" sz="2000" u="sng">
                <a:solidFill>
                  <a:schemeClr val="hlink"/>
                </a:solidFill>
                <a:latin typeface="Proxima Nova"/>
                <a:ea typeface="Proxima Nova"/>
                <a:cs typeface="Proxima Nova"/>
                <a:sym typeface="Proxima Nova"/>
                <a:hlinkClick r:id="rId6"/>
              </a:rPr>
              <a:t>David Rolnick</a:t>
            </a:r>
            <a:r>
              <a:rPr lang="it-IT" sz="2000">
                <a:solidFill>
                  <a:schemeClr val="dk1"/>
                </a:solidFill>
                <a:latin typeface="Proxima Nova"/>
                <a:ea typeface="Proxima Nova"/>
                <a:cs typeface="Proxima Nova"/>
                <a:sym typeface="Proxima Nova"/>
              </a:rPr>
              <a:t> (MIT) (Submitted on 29 Aug 2016 (</a:t>
            </a:r>
            <a:r>
              <a:rPr lang="it-IT" sz="2000" u="sng">
                <a:solidFill>
                  <a:schemeClr val="hlink"/>
                </a:solidFill>
                <a:latin typeface="Proxima Nova"/>
                <a:ea typeface="Proxima Nova"/>
                <a:cs typeface="Proxima Nova"/>
                <a:sym typeface="Proxima Nova"/>
                <a:hlinkClick r:id="rId7"/>
              </a:rPr>
              <a:t>v1</a:t>
            </a:r>
            <a:r>
              <a:rPr lang="it-IT" sz="2000">
                <a:solidFill>
                  <a:schemeClr val="dk1"/>
                </a:solidFill>
                <a:latin typeface="Proxima Nova"/>
                <a:ea typeface="Proxima Nova"/>
                <a:cs typeface="Proxima Nova"/>
                <a:sym typeface="Proxima Nova"/>
              </a:rPr>
              <a:t>), last revised 3 Aug 2017 (this version, v4))</a:t>
            </a:r>
            <a:endParaRPr sz="20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11582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 grpId="0" build="p"/>
      <p:bldP spid="88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91"/>
          <p:cNvSpPr txBox="1">
            <a:spLocks noGrp="1"/>
          </p:cNvSpPr>
          <p:nvPr>
            <p:ph type="body" idx="1"/>
          </p:nvPr>
        </p:nvSpPr>
        <p:spPr>
          <a:xfrm>
            <a:off x="1739929" y="939844"/>
            <a:ext cx="4040100" cy="639900"/>
          </a:xfrm>
          <a:prstGeom prst="rect">
            <a:avLst/>
          </a:prstGeom>
          <a:noFill/>
          <a:ln>
            <a:noFill/>
          </a:ln>
        </p:spPr>
        <p:txBody>
          <a:bodyPr spcFirstLastPara="1" vert="horz" wrap="square" lIns="91425" tIns="45700" rIns="91425" bIns="45700" rtlCol="0" anchor="b" anchorCtr="0">
            <a:normAutofit/>
          </a:bodyPr>
          <a:lstStyle/>
          <a:p>
            <a:pPr>
              <a:lnSpc>
                <a:spcPct val="100000"/>
              </a:lnSpc>
              <a:spcBef>
                <a:spcPts val="0"/>
              </a:spcBef>
              <a:buClr>
                <a:schemeClr val="dk1"/>
              </a:buClr>
              <a:buSzPts val="2400"/>
            </a:pPr>
            <a:r>
              <a:rPr lang="it-IT" sz="2300"/>
              <a:t>3. Needs big datasets</a:t>
            </a:r>
            <a:endParaRPr sz="2300"/>
          </a:p>
        </p:txBody>
      </p:sp>
      <p:sp>
        <p:nvSpPr>
          <p:cNvPr id="890" name="Google Shape;890;p91"/>
          <p:cNvSpPr txBox="1">
            <a:spLocks noGrp="1"/>
          </p:cNvSpPr>
          <p:nvPr>
            <p:ph type="body" idx="2"/>
          </p:nvPr>
        </p:nvSpPr>
        <p:spPr>
          <a:xfrm>
            <a:off x="1739975" y="1686420"/>
            <a:ext cx="4040100" cy="2394300"/>
          </a:xfrm>
          <a:prstGeom prst="rect">
            <a:avLst/>
          </a:prstGeom>
          <a:noFill/>
          <a:ln>
            <a:noFill/>
          </a:ln>
        </p:spPr>
        <p:txBody>
          <a:bodyPr spcFirstLastPara="1" vert="horz" wrap="square" lIns="91425" tIns="45700" rIns="91425" bIns="45700" rtlCol="0" anchor="t" anchorCtr="0">
            <a:normAutofit lnSpcReduction="10000"/>
          </a:bodyPr>
          <a:lstStyle/>
          <a:p>
            <a:pPr marL="0" indent="0">
              <a:lnSpc>
                <a:spcPct val="80000"/>
              </a:lnSpc>
              <a:spcBef>
                <a:spcPts val="0"/>
              </a:spcBef>
              <a:buClr>
                <a:schemeClr val="dk1"/>
              </a:buClr>
              <a:buSzPts val="2040"/>
              <a:buNone/>
            </a:pPr>
            <a:r>
              <a:rPr lang="it-IT" sz="2300"/>
              <a:t>In general, with so many parameters to learn, it may perform poorly </a:t>
            </a:r>
            <a:r>
              <a:rPr lang="it-IT" sz="2300" b="1"/>
              <a:t>with small datasets</a:t>
            </a:r>
            <a:endParaRPr sz="2300"/>
          </a:p>
          <a:p>
            <a:pPr marL="342900" indent="-342900">
              <a:lnSpc>
                <a:spcPct val="80000"/>
              </a:lnSpc>
              <a:spcBef>
                <a:spcPts val="408"/>
              </a:spcBef>
              <a:buClr>
                <a:schemeClr val="dk1"/>
              </a:buClr>
              <a:buSzPts val="2300"/>
            </a:pPr>
            <a:r>
              <a:rPr lang="it-IT" sz="2300"/>
              <a:t>However, in some case, it is possible to “expand” the representation of instances with data extracted from larger datasets</a:t>
            </a:r>
            <a:endParaRPr sz="2300"/>
          </a:p>
        </p:txBody>
      </p:sp>
      <p:pic>
        <p:nvPicPr>
          <p:cNvPr id="891" name="Google Shape;891;p91"/>
          <p:cNvPicPr preferRelativeResize="0"/>
          <p:nvPr/>
        </p:nvPicPr>
        <p:blipFill rotWithShape="1">
          <a:blip r:embed="rId3">
            <a:alphaModFix/>
          </a:blip>
          <a:srcRect/>
          <a:stretch/>
        </p:blipFill>
        <p:spPr>
          <a:xfrm>
            <a:off x="5746956" y="1152863"/>
            <a:ext cx="4637745" cy="3308867"/>
          </a:xfrm>
          <a:prstGeom prst="rect">
            <a:avLst/>
          </a:prstGeom>
          <a:noFill/>
          <a:ln>
            <a:noFill/>
          </a:ln>
        </p:spPr>
      </p:pic>
      <p:sp>
        <p:nvSpPr>
          <p:cNvPr id="892" name="Google Shape;892;p91"/>
          <p:cNvSpPr txBox="1">
            <a:spLocks noGrp="1"/>
          </p:cNvSpPr>
          <p:nvPr>
            <p:ph type="title"/>
          </p:nvPr>
        </p:nvSpPr>
        <p:spPr>
          <a:xfrm>
            <a:off x="1981200" y="4603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it-IT">
                <a:solidFill>
                  <a:srgbClr val="000000"/>
                </a:solidFill>
              </a:rPr>
              <a:t> Deep Learning Caveat</a:t>
            </a:r>
            <a:endParaRPr>
              <a:solidFill>
                <a:srgbClr val="000000"/>
              </a:solidFill>
            </a:endParaRPr>
          </a:p>
        </p:txBody>
      </p:sp>
      <p:sp>
        <p:nvSpPr>
          <p:cNvPr id="893" name="Google Shape;893;p91"/>
          <p:cNvSpPr txBox="1"/>
          <p:nvPr/>
        </p:nvSpPr>
        <p:spPr>
          <a:xfrm>
            <a:off x="8983275" y="988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2</a:t>
            </a:r>
            <a:endParaRPr sz="6000" b="1">
              <a:solidFill>
                <a:srgbClr val="000000"/>
              </a:solidFill>
              <a:latin typeface="Proxima Nova"/>
              <a:ea typeface="Proxima Nova"/>
              <a:cs typeface="Proxima Nova"/>
              <a:sym typeface="Proxima Nova"/>
            </a:endParaRPr>
          </a:p>
        </p:txBody>
      </p:sp>
      <p:sp>
        <p:nvSpPr>
          <p:cNvPr id="894" name="Google Shape;894;p91"/>
          <p:cNvSpPr txBox="1"/>
          <p:nvPr/>
        </p:nvSpPr>
        <p:spPr>
          <a:xfrm>
            <a:off x="1752600" y="4397138"/>
            <a:ext cx="8403600" cy="1258800"/>
          </a:xfrm>
          <a:prstGeom prst="rect">
            <a:avLst/>
          </a:prstGeom>
          <a:noFill/>
          <a:ln>
            <a:noFill/>
          </a:ln>
        </p:spPr>
        <p:txBody>
          <a:bodyPr spcFirstLastPara="1" wrap="square" lIns="91425" tIns="91425" rIns="91425" bIns="91425" anchor="t" anchorCtr="0">
            <a:noAutofit/>
          </a:bodyPr>
          <a:lstStyle/>
          <a:p>
            <a:pPr marL="342900" indent="-342900">
              <a:lnSpc>
                <a:spcPct val="80000"/>
              </a:lnSpc>
              <a:spcBef>
                <a:spcPts val="408"/>
              </a:spcBef>
              <a:buClr>
                <a:schemeClr val="dk1"/>
              </a:buClr>
              <a:buSzPts val="2300"/>
              <a:buFont typeface="Proxima Nova"/>
              <a:buChar char="•"/>
            </a:pPr>
            <a:r>
              <a:rPr lang="it-IT" sz="2300" dirty="0" err="1">
                <a:solidFill>
                  <a:schemeClr val="dk1"/>
                </a:solidFill>
                <a:latin typeface="Proxima Nova"/>
                <a:ea typeface="Proxima Nova"/>
                <a:cs typeface="Proxima Nova"/>
                <a:sym typeface="Proxima Nova"/>
              </a:rPr>
              <a:t>This</a:t>
            </a:r>
            <a:r>
              <a:rPr lang="it-IT" sz="2300" dirty="0">
                <a:solidFill>
                  <a:schemeClr val="dk1"/>
                </a:solidFill>
                <a:latin typeface="Proxima Nova"/>
                <a:ea typeface="Proxima Nova"/>
                <a:cs typeface="Proxima Nova"/>
                <a:sym typeface="Proxima Nova"/>
              </a:rPr>
              <a:t> </a:t>
            </a:r>
            <a:r>
              <a:rPr lang="it-IT" sz="2300" dirty="0" err="1">
                <a:solidFill>
                  <a:schemeClr val="dk1"/>
                </a:solidFill>
                <a:latin typeface="Proxima Nova"/>
                <a:ea typeface="Proxima Nova"/>
                <a:cs typeface="Proxima Nova"/>
                <a:sym typeface="Proxima Nova"/>
              </a:rPr>
              <a:t>is</a:t>
            </a:r>
            <a:r>
              <a:rPr lang="it-IT" sz="2300" dirty="0">
                <a:solidFill>
                  <a:schemeClr val="dk1"/>
                </a:solidFill>
                <a:latin typeface="Proxima Nova"/>
                <a:ea typeface="Proxima Nova"/>
                <a:cs typeface="Proxima Nova"/>
                <a:sym typeface="Proxima Nova"/>
              </a:rPr>
              <a:t> the case, for </a:t>
            </a:r>
            <a:r>
              <a:rPr lang="it-IT" sz="2300" dirty="0" err="1">
                <a:solidFill>
                  <a:schemeClr val="dk1"/>
                </a:solidFill>
                <a:latin typeface="Proxima Nova"/>
                <a:ea typeface="Proxima Nova"/>
                <a:cs typeface="Proxima Nova"/>
                <a:sym typeface="Proxima Nova"/>
              </a:rPr>
              <a:t>example</a:t>
            </a:r>
            <a:r>
              <a:rPr lang="it-IT" sz="2300" dirty="0">
                <a:solidFill>
                  <a:schemeClr val="dk1"/>
                </a:solidFill>
                <a:latin typeface="Proxima Nova"/>
                <a:ea typeface="Proxima Nova"/>
                <a:cs typeface="Proxima Nova"/>
                <a:sym typeface="Proxima Nova"/>
              </a:rPr>
              <a:t>, of text processing: </a:t>
            </a:r>
            <a:r>
              <a:rPr lang="it-IT" sz="2300" dirty="0" err="1">
                <a:solidFill>
                  <a:schemeClr val="dk1"/>
                </a:solidFill>
                <a:latin typeface="Proxima Nova"/>
                <a:ea typeface="Proxima Nova"/>
                <a:cs typeface="Proxima Nova"/>
                <a:sym typeface="Proxima Nova"/>
              </a:rPr>
              <a:t>words</a:t>
            </a:r>
            <a:r>
              <a:rPr lang="it-IT" sz="2300" dirty="0">
                <a:solidFill>
                  <a:schemeClr val="dk1"/>
                </a:solidFill>
                <a:latin typeface="Proxima Nova"/>
                <a:ea typeface="Proxima Nova"/>
                <a:cs typeface="Proxima Nova"/>
                <a:sym typeface="Proxima Nova"/>
              </a:rPr>
              <a:t> </a:t>
            </a:r>
            <a:r>
              <a:rPr lang="it-IT" sz="2300" dirty="0" err="1">
                <a:solidFill>
                  <a:schemeClr val="dk1"/>
                </a:solidFill>
                <a:latin typeface="Proxima Nova"/>
                <a:ea typeface="Proxima Nova"/>
                <a:cs typeface="Proxima Nova"/>
                <a:sym typeface="Proxima Nova"/>
              </a:rPr>
              <a:t>representing</a:t>
            </a:r>
            <a:r>
              <a:rPr lang="it-IT" sz="2300" dirty="0">
                <a:solidFill>
                  <a:schemeClr val="dk1"/>
                </a:solidFill>
                <a:latin typeface="Proxima Nova"/>
                <a:ea typeface="Proxima Nova"/>
                <a:cs typeface="Proxima Nova"/>
                <a:sym typeface="Proxima Nova"/>
              </a:rPr>
              <a:t> the </a:t>
            </a:r>
            <a:r>
              <a:rPr lang="it-IT" sz="2300" dirty="0" err="1">
                <a:solidFill>
                  <a:schemeClr val="dk1"/>
                </a:solidFill>
                <a:latin typeface="Proxima Nova"/>
                <a:ea typeface="Proxima Nova"/>
                <a:cs typeface="Proxima Nova"/>
                <a:sym typeface="Proxima Nova"/>
              </a:rPr>
              <a:t>context</a:t>
            </a:r>
            <a:r>
              <a:rPr lang="it-IT" sz="2300" dirty="0">
                <a:solidFill>
                  <a:schemeClr val="dk1"/>
                </a:solidFill>
                <a:latin typeface="Proxima Nova"/>
                <a:ea typeface="Proxima Nova"/>
                <a:cs typeface="Proxima Nova"/>
                <a:sym typeface="Proxima Nova"/>
              </a:rPr>
              <a:t> of a small corpus can be </a:t>
            </a:r>
            <a:r>
              <a:rPr lang="it-IT" sz="2300" dirty="0" err="1">
                <a:solidFill>
                  <a:schemeClr val="dk1"/>
                </a:solidFill>
                <a:latin typeface="Proxima Nova"/>
                <a:ea typeface="Proxima Nova"/>
                <a:cs typeface="Proxima Nova"/>
                <a:sym typeface="Proxima Nova"/>
              </a:rPr>
              <a:t>replaced</a:t>
            </a:r>
            <a:r>
              <a:rPr lang="it-IT" sz="2300" dirty="0">
                <a:solidFill>
                  <a:schemeClr val="dk1"/>
                </a:solidFill>
                <a:latin typeface="Proxima Nova"/>
                <a:ea typeface="Proxima Nova"/>
                <a:cs typeface="Proxima Nova"/>
                <a:sym typeface="Proxima Nova"/>
              </a:rPr>
              <a:t> by word </a:t>
            </a:r>
            <a:r>
              <a:rPr lang="it-IT" sz="2300" dirty="0" err="1">
                <a:solidFill>
                  <a:schemeClr val="dk1"/>
                </a:solidFill>
                <a:latin typeface="Proxima Nova"/>
                <a:ea typeface="Proxima Nova"/>
                <a:cs typeface="Proxima Nova"/>
                <a:sym typeface="Proxima Nova"/>
              </a:rPr>
              <a:t>embeddings</a:t>
            </a:r>
            <a:r>
              <a:rPr lang="it-IT" sz="2300" dirty="0">
                <a:solidFill>
                  <a:schemeClr val="dk1"/>
                </a:solidFill>
                <a:latin typeface="Proxima Nova"/>
                <a:ea typeface="Proxima Nova"/>
                <a:cs typeface="Proxima Nova"/>
                <a:sym typeface="Proxima Nova"/>
              </a:rPr>
              <a:t>* </a:t>
            </a:r>
            <a:r>
              <a:rPr lang="it-IT" sz="2300" dirty="0" err="1">
                <a:solidFill>
                  <a:schemeClr val="dk1"/>
                </a:solidFill>
                <a:latin typeface="Proxima Nova"/>
                <a:ea typeface="Proxima Nova"/>
                <a:cs typeface="Proxima Nova"/>
                <a:sym typeface="Proxima Nova"/>
              </a:rPr>
              <a:t>extracted</a:t>
            </a:r>
            <a:r>
              <a:rPr lang="it-IT" sz="2300" dirty="0">
                <a:solidFill>
                  <a:schemeClr val="dk1"/>
                </a:solidFill>
                <a:latin typeface="Proxima Nova"/>
                <a:ea typeface="Proxima Nova"/>
                <a:cs typeface="Proxima Nova"/>
                <a:sym typeface="Proxima Nova"/>
              </a:rPr>
              <a:t>, e.g., from large corpora </a:t>
            </a:r>
            <a:r>
              <a:rPr lang="it-IT" sz="2300" dirty="0" err="1">
                <a:solidFill>
                  <a:schemeClr val="dk1"/>
                </a:solidFill>
                <a:latin typeface="Proxima Nova"/>
                <a:ea typeface="Proxima Nova"/>
                <a:cs typeface="Proxima Nova"/>
                <a:sym typeface="Proxima Nova"/>
              </a:rPr>
              <a:t>such</a:t>
            </a:r>
            <a:r>
              <a:rPr lang="it-IT" sz="2300" dirty="0">
                <a:solidFill>
                  <a:schemeClr val="dk1"/>
                </a:solidFill>
                <a:latin typeface="Proxima Nova"/>
                <a:ea typeface="Proxima Nova"/>
                <a:cs typeface="Proxima Nova"/>
                <a:sym typeface="Proxima Nova"/>
              </a:rPr>
              <a:t> </a:t>
            </a:r>
            <a:r>
              <a:rPr lang="it-IT" sz="2300" dirty="0" err="1">
                <a:solidFill>
                  <a:schemeClr val="dk1"/>
                </a:solidFill>
                <a:latin typeface="Proxima Nova"/>
                <a:ea typeface="Proxima Nova"/>
                <a:cs typeface="Proxima Nova"/>
                <a:sym typeface="Proxima Nova"/>
              </a:rPr>
              <a:t>as</a:t>
            </a:r>
            <a:r>
              <a:rPr lang="it-IT" sz="2300" dirty="0">
                <a:solidFill>
                  <a:schemeClr val="dk1"/>
                </a:solidFill>
                <a:latin typeface="Proxima Nova"/>
                <a:ea typeface="Proxima Nova"/>
                <a:cs typeface="Proxima Nova"/>
                <a:sym typeface="Proxima Nova"/>
              </a:rPr>
              <a:t> Wikipedia</a:t>
            </a:r>
            <a:endParaRPr sz="2300" dirty="0">
              <a:solidFill>
                <a:schemeClr val="dk1"/>
              </a:solidFill>
              <a:latin typeface="Proxima Nova"/>
              <a:ea typeface="Proxima Nova"/>
              <a:cs typeface="Proxima Nova"/>
              <a:sym typeface="Proxima Nova"/>
            </a:endParaRPr>
          </a:p>
        </p:txBody>
      </p:sp>
      <p:sp>
        <p:nvSpPr>
          <p:cNvPr id="895" name="Google Shape;895;p91"/>
          <p:cNvSpPr txBox="1"/>
          <p:nvPr/>
        </p:nvSpPr>
        <p:spPr>
          <a:xfrm>
            <a:off x="1843200" y="5743775"/>
            <a:ext cx="8505600" cy="639900"/>
          </a:xfrm>
          <a:prstGeom prst="rect">
            <a:avLst/>
          </a:prstGeom>
          <a:gradFill>
            <a:gsLst>
              <a:gs pos="0">
                <a:srgbClr val="8DFFD8"/>
              </a:gs>
              <a:gs pos="35000">
                <a:srgbClr val="B0FFE2"/>
              </a:gs>
              <a:gs pos="100000">
                <a:srgbClr val="DFFFF4"/>
              </a:gs>
            </a:gsLst>
            <a:lin ang="16198662"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a:buClr>
                <a:srgbClr val="000000"/>
              </a:buClr>
              <a:buSzPts val="2000"/>
            </a:pPr>
            <a:r>
              <a:rPr lang="it-IT" sz="2000">
                <a:solidFill>
                  <a:schemeClr val="dk1"/>
                </a:solidFill>
                <a:latin typeface="Proxima Nova"/>
                <a:ea typeface="Proxima Nova"/>
                <a:cs typeface="Proxima Nova"/>
                <a:sym typeface="Proxima Nova"/>
              </a:rPr>
              <a:t>*Word embeddings are words or phrases from the vocabulary mapped to vectors of real numbers</a:t>
            </a:r>
            <a:endParaRPr sz="200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6024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0"/>
      <p:bldP spid="89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g61d0ffecd3_0_11"/>
          <p:cNvSpPr txBox="1">
            <a:spLocks noGrp="1"/>
          </p:cNvSpPr>
          <p:nvPr>
            <p:ph type="title"/>
          </p:nvPr>
        </p:nvSpPr>
        <p:spPr>
          <a:xfrm>
            <a:off x="1981200" y="274650"/>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it-IT"/>
              <a:t>How to select the right </a:t>
            </a:r>
            <a:endParaRPr/>
          </a:p>
          <a:p>
            <a:pPr algn="ctr">
              <a:lnSpc>
                <a:spcPct val="100000"/>
              </a:lnSpc>
              <a:spcBef>
                <a:spcPts val="0"/>
              </a:spcBef>
              <a:buClr>
                <a:schemeClr val="dk1"/>
              </a:buClr>
              <a:buSzPts val="4400"/>
            </a:pPr>
            <a:r>
              <a:rPr lang="it-IT" sz="3200"/>
              <a:t>Loss and Final Activation Functions</a:t>
            </a:r>
            <a:endParaRPr sz="3200"/>
          </a:p>
        </p:txBody>
      </p:sp>
      <p:pic>
        <p:nvPicPr>
          <p:cNvPr id="901" name="Google Shape;901;g61d0ffecd3_0_11"/>
          <p:cNvPicPr preferRelativeResize="0"/>
          <p:nvPr/>
        </p:nvPicPr>
        <p:blipFill rotWithShape="1">
          <a:blip r:embed="rId3">
            <a:alphaModFix/>
          </a:blip>
          <a:srcRect/>
          <a:stretch/>
        </p:blipFill>
        <p:spPr>
          <a:xfrm>
            <a:off x="1676400" y="2797550"/>
            <a:ext cx="8839200" cy="2264510"/>
          </a:xfrm>
          <a:prstGeom prst="rect">
            <a:avLst/>
          </a:prstGeom>
          <a:noFill/>
          <a:ln>
            <a:noFill/>
          </a:ln>
        </p:spPr>
      </p:pic>
      <p:sp>
        <p:nvSpPr>
          <p:cNvPr id="902" name="Google Shape;902;g61d0ffecd3_0_11"/>
          <p:cNvSpPr txBox="1"/>
          <p:nvPr/>
        </p:nvSpPr>
        <p:spPr>
          <a:xfrm>
            <a:off x="1981200" y="1589975"/>
            <a:ext cx="8534400" cy="1025400"/>
          </a:xfrm>
          <a:prstGeom prst="rect">
            <a:avLst/>
          </a:prstGeom>
          <a:noFill/>
          <a:ln>
            <a:noFill/>
          </a:ln>
        </p:spPr>
        <p:txBody>
          <a:bodyPr spcFirstLastPara="1" wrap="square" lIns="91425" tIns="91425" rIns="91425" bIns="91425" anchor="t" anchorCtr="0">
            <a:noAutofit/>
          </a:bodyPr>
          <a:lstStyle/>
          <a:p>
            <a:pPr>
              <a:buClr>
                <a:srgbClr val="000000"/>
              </a:buClr>
              <a:buSzPts val="2300"/>
            </a:pPr>
            <a:r>
              <a:rPr lang="it-IT" sz="2300" dirty="0" err="1">
                <a:solidFill>
                  <a:schemeClr val="dk1"/>
                </a:solidFill>
                <a:latin typeface="Proxima Nova"/>
                <a:ea typeface="Proxima Nova"/>
                <a:cs typeface="Proxima Nova"/>
                <a:sym typeface="Proxima Nova"/>
              </a:rPr>
              <a:t>Usually</a:t>
            </a:r>
            <a:r>
              <a:rPr lang="it-IT" sz="2300" dirty="0">
                <a:solidFill>
                  <a:schemeClr val="dk1"/>
                </a:solidFill>
                <a:latin typeface="Proxima Nova"/>
                <a:ea typeface="Proxima Nova"/>
                <a:cs typeface="Proxima Nova"/>
                <a:sym typeface="Proxima Nova"/>
              </a:rPr>
              <a:t>, the </a:t>
            </a:r>
            <a:r>
              <a:rPr lang="it-IT" sz="2300" dirty="0" err="1">
                <a:solidFill>
                  <a:schemeClr val="dk1"/>
                </a:solidFill>
                <a:latin typeface="Proxima Nova"/>
                <a:ea typeface="Proxima Nova"/>
                <a:cs typeface="Proxima Nova"/>
                <a:sym typeface="Proxima Nova"/>
              </a:rPr>
              <a:t>selection</a:t>
            </a:r>
            <a:r>
              <a:rPr lang="it-IT" sz="2300" dirty="0">
                <a:solidFill>
                  <a:schemeClr val="dk1"/>
                </a:solidFill>
                <a:latin typeface="Proxima Nova"/>
                <a:ea typeface="Proxima Nova"/>
                <a:cs typeface="Proxima Nova"/>
                <a:sym typeface="Proxima Nova"/>
              </a:rPr>
              <a:t> of the </a:t>
            </a:r>
            <a:r>
              <a:rPr lang="it-IT" sz="2300" dirty="0" err="1">
                <a:solidFill>
                  <a:schemeClr val="dk1"/>
                </a:solidFill>
                <a:latin typeface="Proxima Nova"/>
                <a:ea typeface="Proxima Nova"/>
                <a:cs typeface="Proxima Nova"/>
                <a:sym typeface="Proxima Nova"/>
              </a:rPr>
              <a:t>Loss</a:t>
            </a:r>
            <a:r>
              <a:rPr lang="it-IT" sz="2300" dirty="0">
                <a:solidFill>
                  <a:schemeClr val="dk1"/>
                </a:solidFill>
                <a:latin typeface="Proxima Nova"/>
                <a:ea typeface="Proxima Nova"/>
                <a:cs typeface="Proxima Nova"/>
                <a:sym typeface="Proxima Nova"/>
              </a:rPr>
              <a:t> and </a:t>
            </a:r>
            <a:r>
              <a:rPr lang="it-IT" sz="2300" dirty="0" err="1">
                <a:solidFill>
                  <a:schemeClr val="dk1"/>
                </a:solidFill>
                <a:latin typeface="Proxima Nova"/>
                <a:ea typeface="Proxima Nova"/>
                <a:cs typeface="Proxima Nova"/>
                <a:sym typeface="Proxima Nova"/>
              </a:rPr>
              <a:t>Activation</a:t>
            </a:r>
            <a:r>
              <a:rPr lang="it-IT" sz="2300" dirty="0">
                <a:solidFill>
                  <a:schemeClr val="dk1"/>
                </a:solidFill>
                <a:latin typeface="Proxima Nova"/>
                <a:ea typeface="Proxima Nova"/>
                <a:cs typeface="Proxima Nova"/>
                <a:sym typeface="Proxima Nova"/>
              </a:rPr>
              <a:t> </a:t>
            </a:r>
            <a:r>
              <a:rPr lang="it-IT" sz="2300" dirty="0" err="1">
                <a:solidFill>
                  <a:schemeClr val="dk1"/>
                </a:solidFill>
                <a:latin typeface="Proxima Nova"/>
                <a:ea typeface="Proxima Nova"/>
                <a:cs typeface="Proxima Nova"/>
                <a:sym typeface="Proxima Nova"/>
              </a:rPr>
              <a:t>function</a:t>
            </a:r>
            <a:r>
              <a:rPr lang="it-IT" sz="2300" dirty="0">
                <a:solidFill>
                  <a:schemeClr val="dk1"/>
                </a:solidFill>
                <a:latin typeface="Proxima Nova"/>
                <a:ea typeface="Proxima Nova"/>
                <a:cs typeface="Proxima Nova"/>
                <a:sym typeface="Proxima Nova"/>
              </a:rPr>
              <a:t> </a:t>
            </a:r>
            <a:r>
              <a:rPr lang="it-IT" sz="2300" dirty="0" err="1">
                <a:solidFill>
                  <a:schemeClr val="dk1"/>
                </a:solidFill>
                <a:latin typeface="Proxima Nova"/>
                <a:ea typeface="Proxima Nova"/>
                <a:cs typeface="Proxima Nova"/>
                <a:sym typeface="Proxima Nova"/>
              </a:rPr>
              <a:t>depends</a:t>
            </a:r>
            <a:r>
              <a:rPr lang="it-IT" sz="2300" dirty="0">
                <a:solidFill>
                  <a:schemeClr val="dk1"/>
                </a:solidFill>
                <a:latin typeface="Proxima Nova"/>
                <a:ea typeface="Proxima Nova"/>
                <a:cs typeface="Proxima Nova"/>
                <a:sym typeface="Proxima Nova"/>
              </a:rPr>
              <a:t> on the </a:t>
            </a:r>
            <a:r>
              <a:rPr lang="it-IT" sz="2300" dirty="0" err="1">
                <a:solidFill>
                  <a:schemeClr val="dk1"/>
                </a:solidFill>
                <a:latin typeface="Proxima Nova"/>
                <a:ea typeface="Proxima Nova"/>
                <a:cs typeface="Proxima Nova"/>
                <a:sym typeface="Proxima Nova"/>
              </a:rPr>
              <a:t>problem</a:t>
            </a:r>
            <a:r>
              <a:rPr lang="it-IT" sz="2300" dirty="0">
                <a:solidFill>
                  <a:schemeClr val="dk1"/>
                </a:solidFill>
                <a:latin typeface="Proxima Nova"/>
                <a:ea typeface="Proxima Nova"/>
                <a:cs typeface="Proxima Nova"/>
                <a:sym typeface="Proxima Nova"/>
              </a:rPr>
              <a:t> </a:t>
            </a:r>
            <a:r>
              <a:rPr lang="it-IT" sz="2300" dirty="0" err="1">
                <a:solidFill>
                  <a:schemeClr val="dk1"/>
                </a:solidFill>
                <a:latin typeface="Proxima Nova"/>
                <a:ea typeface="Proxima Nova"/>
                <a:cs typeface="Proxima Nova"/>
                <a:sym typeface="Proxima Nova"/>
              </a:rPr>
              <a:t>type</a:t>
            </a:r>
            <a:r>
              <a:rPr lang="it-IT" sz="2300" dirty="0">
                <a:solidFill>
                  <a:schemeClr val="dk1"/>
                </a:solidFill>
                <a:latin typeface="Proxima Nova"/>
                <a:ea typeface="Proxima Nova"/>
                <a:cs typeface="Proxima Nova"/>
                <a:sym typeface="Proxima Nova"/>
              </a:rPr>
              <a:t> (</a:t>
            </a:r>
            <a:r>
              <a:rPr lang="it-IT" sz="2300" u="sng" dirty="0">
                <a:solidFill>
                  <a:schemeClr val="hlink"/>
                </a:solidFill>
                <a:latin typeface="Proxima Nova"/>
                <a:ea typeface="Proxima Nova"/>
                <a:cs typeface="Proxima Nova"/>
                <a:sym typeface="Proxima Nova"/>
                <a:hlinkClick r:id="rId4"/>
              </a:rPr>
              <a:t>LINK</a:t>
            </a:r>
            <a:r>
              <a:rPr lang="it-IT" sz="2300" dirty="0">
                <a:solidFill>
                  <a:schemeClr val="dk1"/>
                </a:solidFill>
                <a:latin typeface="Proxima Nova"/>
                <a:ea typeface="Proxima Nova"/>
                <a:cs typeface="Proxima Nova"/>
                <a:sym typeface="Proxima Nova"/>
              </a:rPr>
              <a:t>):</a:t>
            </a:r>
            <a:endParaRPr sz="2300" dirty="0">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2612053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g61d0ffecd3_0_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400"/>
            </a:pPr>
            <a:r>
              <a:rPr lang="it-IT"/>
              <a:t>Recommended Reading</a:t>
            </a:r>
            <a:endParaRPr/>
          </a:p>
          <a:p>
            <a:pPr algn="ctr">
              <a:lnSpc>
                <a:spcPct val="100000"/>
              </a:lnSpc>
              <a:spcBef>
                <a:spcPts val="0"/>
              </a:spcBef>
              <a:buClr>
                <a:schemeClr val="dk1"/>
              </a:buClr>
              <a:buSzPts val="4400"/>
            </a:pPr>
            <a:r>
              <a:rPr lang="it-IT"/>
              <a:t>NNs and Deep Learning</a:t>
            </a:r>
            <a:endParaRPr/>
          </a:p>
        </p:txBody>
      </p:sp>
      <p:sp>
        <p:nvSpPr>
          <p:cNvPr id="908" name="Google Shape;908;g61d0ffecd3_0_1"/>
          <p:cNvSpPr txBox="1">
            <a:spLocks noGrp="1"/>
          </p:cNvSpPr>
          <p:nvPr>
            <p:ph type="body" idx="1"/>
          </p:nvPr>
        </p:nvSpPr>
        <p:spPr>
          <a:xfrm>
            <a:off x="1981200" y="1600200"/>
            <a:ext cx="8505000" cy="2412900"/>
          </a:xfrm>
          <a:prstGeom prst="rect">
            <a:avLst/>
          </a:prstGeom>
          <a:noFill/>
          <a:ln>
            <a:noFill/>
          </a:ln>
        </p:spPr>
        <p:txBody>
          <a:bodyPr spcFirstLastPara="1" vert="horz" wrap="square" lIns="91425" tIns="45700" rIns="91425" bIns="45700" rtlCol="0" anchor="t" anchorCtr="0">
            <a:noAutofit/>
          </a:bodyPr>
          <a:lstStyle/>
          <a:p>
            <a:pPr marL="457200" indent="-374650">
              <a:lnSpc>
                <a:spcPct val="100000"/>
              </a:lnSpc>
              <a:spcBef>
                <a:spcPts val="0"/>
              </a:spcBef>
              <a:buSzPts val="2300"/>
            </a:pPr>
            <a:r>
              <a:rPr lang="it-IT" sz="2300"/>
              <a:t>NN Architectures </a:t>
            </a:r>
            <a:r>
              <a:rPr lang="it-IT" sz="2300" u="sng">
                <a:solidFill>
                  <a:schemeClr val="hlink"/>
                </a:solidFill>
                <a:hlinkClick r:id="rId3"/>
              </a:rPr>
              <a:t>LINK</a:t>
            </a:r>
            <a:r>
              <a:rPr lang="it-IT" sz="2300"/>
              <a:t>, </a:t>
            </a:r>
            <a:r>
              <a:rPr lang="it-IT" sz="2300" u="sng">
                <a:solidFill>
                  <a:schemeClr val="hlink"/>
                </a:solidFill>
                <a:hlinkClick r:id="rId4"/>
              </a:rPr>
              <a:t>LINK</a:t>
            </a:r>
            <a:r>
              <a:rPr lang="it-IT" sz="2300"/>
              <a:t>, </a:t>
            </a:r>
            <a:r>
              <a:rPr lang="it-IT" sz="2300" u="sng">
                <a:solidFill>
                  <a:schemeClr val="hlink"/>
                </a:solidFill>
                <a:hlinkClick r:id="rId5"/>
              </a:rPr>
              <a:t>LINK</a:t>
            </a:r>
            <a:endParaRPr sz="2300"/>
          </a:p>
          <a:p>
            <a:pPr marL="457200" indent="-374650">
              <a:lnSpc>
                <a:spcPct val="100000"/>
              </a:lnSpc>
              <a:spcBef>
                <a:spcPts val="0"/>
              </a:spcBef>
              <a:buSzPts val="2300"/>
            </a:pPr>
            <a:r>
              <a:rPr lang="it-IT" sz="2300"/>
              <a:t>How to choose the right activation and loss functions: </a:t>
            </a:r>
            <a:r>
              <a:rPr lang="it-IT" sz="2300" u="sng">
                <a:solidFill>
                  <a:schemeClr val="hlink"/>
                </a:solidFill>
                <a:hlinkClick r:id="rId6"/>
              </a:rPr>
              <a:t>LINK</a:t>
            </a:r>
            <a:endParaRPr sz="2300"/>
          </a:p>
          <a:p>
            <a:pPr marL="457200" indent="-374650">
              <a:lnSpc>
                <a:spcPct val="100000"/>
              </a:lnSpc>
              <a:spcBef>
                <a:spcPts val="0"/>
              </a:spcBef>
              <a:buSzPts val="2300"/>
            </a:pPr>
            <a:r>
              <a:rPr lang="it-IT" sz="2300"/>
              <a:t>About the optimizers: </a:t>
            </a:r>
            <a:r>
              <a:rPr lang="it-IT" sz="2300" u="sng">
                <a:solidFill>
                  <a:schemeClr val="hlink"/>
                </a:solidFill>
                <a:hlinkClick r:id="rId7"/>
              </a:rPr>
              <a:t>LINK</a:t>
            </a:r>
            <a:endParaRPr sz="2300"/>
          </a:p>
          <a:p>
            <a:pPr marL="457200" indent="-374650">
              <a:lnSpc>
                <a:spcPct val="100000"/>
              </a:lnSpc>
              <a:spcBef>
                <a:spcPts val="0"/>
              </a:spcBef>
              <a:buSzPts val="2300"/>
            </a:pPr>
            <a:r>
              <a:rPr lang="it-IT" sz="2300"/>
              <a:t>Overfitting: Dropout and Regularization </a:t>
            </a:r>
            <a:r>
              <a:rPr lang="it-IT" sz="2300" u="sng">
                <a:solidFill>
                  <a:schemeClr val="hlink"/>
                </a:solidFill>
                <a:hlinkClick r:id="rId8"/>
              </a:rPr>
              <a:t>LINK</a:t>
            </a:r>
            <a:r>
              <a:rPr lang="it-IT" sz="2300"/>
              <a:t>, </a:t>
            </a:r>
            <a:r>
              <a:rPr lang="it-IT" sz="2300" u="sng">
                <a:solidFill>
                  <a:schemeClr val="hlink"/>
                </a:solidFill>
                <a:hlinkClick r:id="rId9"/>
              </a:rPr>
              <a:t>LINK</a:t>
            </a:r>
            <a:r>
              <a:rPr lang="it-IT" sz="2300"/>
              <a:t>, </a:t>
            </a:r>
            <a:r>
              <a:rPr lang="it-IT" sz="2300" u="sng">
                <a:solidFill>
                  <a:schemeClr val="hlink"/>
                </a:solidFill>
                <a:hlinkClick r:id="rId10"/>
              </a:rPr>
              <a:t>LINK</a:t>
            </a:r>
            <a:endParaRPr sz="2300"/>
          </a:p>
          <a:p>
            <a:pPr marL="457200" indent="-374650">
              <a:lnSpc>
                <a:spcPct val="100000"/>
              </a:lnSpc>
              <a:spcBef>
                <a:spcPts val="0"/>
              </a:spcBef>
              <a:buSzPts val="2300"/>
            </a:pPr>
            <a:r>
              <a:rPr lang="it-IT" sz="2300"/>
              <a:t>NN weight initialization </a:t>
            </a:r>
            <a:r>
              <a:rPr lang="it-IT" sz="2300" u="sng">
                <a:solidFill>
                  <a:schemeClr val="hlink"/>
                </a:solidFill>
                <a:hlinkClick r:id="rId11"/>
              </a:rPr>
              <a:t>LINK</a:t>
            </a:r>
            <a:r>
              <a:rPr lang="it-IT" sz="2300"/>
              <a:t>, </a:t>
            </a:r>
            <a:r>
              <a:rPr lang="it-IT" sz="2300" u="sng">
                <a:solidFill>
                  <a:schemeClr val="hlink"/>
                </a:solidFill>
                <a:hlinkClick r:id="rId12"/>
              </a:rPr>
              <a:t>LINK</a:t>
            </a:r>
            <a:endParaRPr sz="2300"/>
          </a:p>
          <a:p>
            <a:pPr marL="457200" indent="-374650">
              <a:lnSpc>
                <a:spcPct val="100000"/>
              </a:lnSpc>
              <a:spcBef>
                <a:spcPts val="0"/>
              </a:spcBef>
              <a:buSzPts val="2300"/>
            </a:pPr>
            <a:r>
              <a:rPr lang="it-IT" sz="2300"/>
              <a:t>Curse of dimensionality </a:t>
            </a:r>
            <a:r>
              <a:rPr lang="it-IT" sz="2300" u="sng">
                <a:solidFill>
                  <a:schemeClr val="hlink"/>
                </a:solidFill>
                <a:hlinkClick r:id="rId13"/>
              </a:rPr>
              <a:t>LINK</a:t>
            </a:r>
            <a:endParaRPr sz="2300"/>
          </a:p>
          <a:p>
            <a:pPr marL="457200" indent="-374650">
              <a:lnSpc>
                <a:spcPct val="100000"/>
              </a:lnSpc>
              <a:spcBef>
                <a:spcPts val="0"/>
              </a:spcBef>
              <a:buSzPts val="2300"/>
            </a:pPr>
            <a:r>
              <a:rPr lang="it-IT" sz="2300"/>
              <a:t>Interpretability </a:t>
            </a:r>
            <a:r>
              <a:rPr lang="it-IT" sz="2300" u="sng">
                <a:solidFill>
                  <a:schemeClr val="hlink"/>
                </a:solidFill>
                <a:hlinkClick r:id="rId14"/>
              </a:rPr>
              <a:t>LINK</a:t>
            </a:r>
            <a:r>
              <a:rPr lang="it-IT" sz="2300"/>
              <a:t>, </a:t>
            </a:r>
            <a:r>
              <a:rPr lang="it-IT" sz="2300" u="sng">
                <a:solidFill>
                  <a:schemeClr val="hlink"/>
                </a:solidFill>
                <a:hlinkClick r:id="rId15"/>
              </a:rPr>
              <a:t>LINK</a:t>
            </a:r>
            <a:r>
              <a:rPr lang="it-IT" sz="2300"/>
              <a:t>, </a:t>
            </a:r>
            <a:r>
              <a:rPr lang="it-IT" sz="2300" u="sng">
                <a:solidFill>
                  <a:schemeClr val="hlink"/>
                </a:solidFill>
                <a:hlinkClick r:id="rId16"/>
              </a:rPr>
              <a:t>LINK</a:t>
            </a:r>
            <a:endParaRPr sz="2300"/>
          </a:p>
          <a:p>
            <a:pPr marL="457200" indent="-374650">
              <a:lnSpc>
                <a:spcPct val="100000"/>
              </a:lnSpc>
              <a:spcBef>
                <a:spcPts val="0"/>
              </a:spcBef>
              <a:buSzPts val="2300"/>
            </a:pPr>
            <a:r>
              <a:rPr lang="it-IT" sz="2300"/>
              <a:t>Attention Mechanism </a:t>
            </a:r>
            <a:r>
              <a:rPr lang="it-IT" sz="2300" u="sng">
                <a:solidFill>
                  <a:schemeClr val="hlink"/>
                </a:solidFill>
                <a:hlinkClick r:id="rId17"/>
              </a:rPr>
              <a:t>LINK</a:t>
            </a:r>
            <a:endParaRPr sz="2300"/>
          </a:p>
          <a:p>
            <a:pPr marL="457200" indent="-374650">
              <a:lnSpc>
                <a:spcPct val="100000"/>
              </a:lnSpc>
              <a:spcBef>
                <a:spcPts val="0"/>
              </a:spcBef>
              <a:buSzPts val="2300"/>
            </a:pPr>
            <a:r>
              <a:rPr lang="it-IT" sz="2300"/>
              <a:t>Useful ML sheets </a:t>
            </a:r>
            <a:r>
              <a:rPr lang="it-IT" sz="2300" u="sng">
                <a:solidFill>
                  <a:schemeClr val="hlink"/>
                </a:solidFill>
                <a:hlinkClick r:id="rId18"/>
              </a:rPr>
              <a:t>LINK</a:t>
            </a:r>
            <a:r>
              <a:rPr lang="it-IT" sz="2300"/>
              <a:t> , </a:t>
            </a:r>
            <a:r>
              <a:rPr lang="it-IT" sz="2300" u="sng">
                <a:solidFill>
                  <a:schemeClr val="hlink"/>
                </a:solidFill>
                <a:hlinkClick r:id="rId19"/>
              </a:rPr>
              <a:t>LINK</a:t>
            </a:r>
            <a:endParaRPr sz="2300"/>
          </a:p>
        </p:txBody>
      </p:sp>
    </p:spTree>
    <p:extLst>
      <p:ext uri="{BB962C8B-B14F-4D97-AF65-F5344CB8AC3E}">
        <p14:creationId xmlns:p14="http://schemas.microsoft.com/office/powerpoint/2010/main" val="3756909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9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Open Source</a:t>
            </a:r>
            <a:endParaRPr/>
          </a:p>
        </p:txBody>
      </p:sp>
      <p:sp>
        <p:nvSpPr>
          <p:cNvPr id="914" name="Google Shape;914;p92"/>
          <p:cNvSpPr txBox="1">
            <a:spLocks noGrp="1"/>
          </p:cNvSpPr>
          <p:nvPr>
            <p:ph type="body" idx="1"/>
          </p:nvPr>
        </p:nvSpPr>
        <p:spPr>
          <a:xfrm>
            <a:off x="1981200" y="1600200"/>
            <a:ext cx="8229600" cy="2412900"/>
          </a:xfrm>
          <a:prstGeom prst="rect">
            <a:avLst/>
          </a:prstGeom>
          <a:noFill/>
          <a:ln>
            <a:noFill/>
          </a:ln>
        </p:spPr>
        <p:txBody>
          <a:bodyPr spcFirstLastPara="1" vert="horz" wrap="square" lIns="91425" tIns="45700" rIns="91425" bIns="45700" rtlCol="0" anchor="t" anchorCtr="0">
            <a:normAutofit/>
          </a:bodyPr>
          <a:lstStyle/>
          <a:p>
            <a:pPr marL="0" indent="0">
              <a:lnSpc>
                <a:spcPct val="100000"/>
              </a:lnSpc>
              <a:spcBef>
                <a:spcPts val="0"/>
              </a:spcBef>
              <a:buSzPts val="1800"/>
              <a:buNone/>
            </a:pPr>
            <a:r>
              <a:rPr lang="it-IT"/>
              <a:t>Several open-source frameworks and libraries exist for Deep Learning algorithms in a variety of programming languages, such as:  </a:t>
            </a:r>
            <a:r>
              <a:rPr lang="it-IT" b="1"/>
              <a:t>TensorFlow</a:t>
            </a:r>
            <a:r>
              <a:rPr lang="it-IT"/>
              <a:t>, Theano, Keras, Torch, </a:t>
            </a:r>
            <a:r>
              <a:rPr lang="it-IT" b="1"/>
              <a:t>PyTorch</a:t>
            </a:r>
            <a:r>
              <a:rPr lang="it-IT"/>
              <a:t>, </a:t>
            </a:r>
            <a:r>
              <a:rPr lang="it-IT" b="1"/>
              <a:t>Caffe</a:t>
            </a:r>
            <a:r>
              <a:rPr lang="it-IT"/>
              <a:t>, CNTK and Deeplearning4j</a:t>
            </a:r>
            <a:endParaRPr/>
          </a:p>
        </p:txBody>
      </p:sp>
    </p:spTree>
    <p:extLst>
      <p:ext uri="{BB962C8B-B14F-4D97-AF65-F5344CB8AC3E}">
        <p14:creationId xmlns:p14="http://schemas.microsoft.com/office/powerpoint/2010/main" val="165812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4"/>
          <p:cNvSpPr txBox="1">
            <a:spLocks noGrp="1"/>
          </p:cNvSpPr>
          <p:nvPr>
            <p:ph type="title"/>
          </p:nvPr>
        </p:nvSpPr>
        <p:spPr>
          <a:xfrm>
            <a:off x="1981200" y="1222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Why strides?</a:t>
            </a:r>
            <a:endParaRPr/>
          </a:p>
        </p:txBody>
      </p:sp>
      <p:sp>
        <p:nvSpPr>
          <p:cNvPr id="482" name="Google Shape;482;p44"/>
          <p:cNvSpPr txBox="1">
            <a:spLocks noGrp="1"/>
          </p:cNvSpPr>
          <p:nvPr>
            <p:ph type="body" idx="1"/>
          </p:nvPr>
        </p:nvSpPr>
        <p:spPr>
          <a:xfrm>
            <a:off x="2239100" y="1165950"/>
            <a:ext cx="8229600" cy="3321300"/>
          </a:xfrm>
          <a:prstGeom prst="rect">
            <a:avLst/>
          </a:prstGeom>
          <a:noFill/>
          <a:ln>
            <a:noFill/>
          </a:ln>
        </p:spPr>
        <p:txBody>
          <a:bodyPr spcFirstLastPara="1" vert="horz" wrap="square" lIns="91425" tIns="45700" rIns="91425" bIns="45700" rtlCol="0" anchor="t" anchorCtr="0">
            <a:normAutofit lnSpcReduction="10000"/>
          </a:bodyPr>
          <a:lstStyle/>
          <a:p>
            <a:pPr marL="342900" indent="-342900">
              <a:lnSpc>
                <a:spcPct val="100000"/>
              </a:lnSpc>
              <a:spcBef>
                <a:spcPts val="0"/>
              </a:spcBef>
              <a:buClr>
                <a:schemeClr val="dk1"/>
              </a:buClr>
              <a:buSzPts val="3200"/>
            </a:pPr>
            <a:r>
              <a:rPr lang="it-IT" dirty="0"/>
              <a:t>With a stride of 1, </a:t>
            </a:r>
            <a:r>
              <a:rPr lang="it-IT" dirty="0" err="1"/>
              <a:t>this</a:t>
            </a:r>
            <a:r>
              <a:rPr lang="it-IT" dirty="0"/>
              <a:t> </a:t>
            </a:r>
            <a:r>
              <a:rPr lang="it-IT" dirty="0" err="1"/>
              <a:t>will</a:t>
            </a:r>
            <a:r>
              <a:rPr lang="it-IT" dirty="0"/>
              <a:t> be the </a:t>
            </a:r>
            <a:r>
              <a:rPr lang="it-IT" dirty="0" err="1"/>
              <a:t>second</a:t>
            </a:r>
            <a:r>
              <a:rPr lang="it-IT" dirty="0"/>
              <a:t> </a:t>
            </a:r>
            <a:r>
              <a:rPr lang="it-IT" dirty="0" err="1"/>
              <a:t>thing</a:t>
            </a:r>
            <a:r>
              <a:rPr lang="it-IT" dirty="0"/>
              <a:t>:</a:t>
            </a:r>
            <a:endParaRPr dirty="0"/>
          </a:p>
          <a:p>
            <a:pPr marL="342900" indent="-139700">
              <a:lnSpc>
                <a:spcPct val="100000"/>
              </a:lnSpc>
              <a:spcBef>
                <a:spcPts val="640"/>
              </a:spcBef>
              <a:buClr>
                <a:schemeClr val="dk1"/>
              </a:buClr>
              <a:buSzPts val="3200"/>
              <a:buNone/>
            </a:pPr>
            <a:endParaRPr dirty="0"/>
          </a:p>
          <a:p>
            <a:pPr marL="342900" indent="-139700">
              <a:lnSpc>
                <a:spcPct val="100000"/>
              </a:lnSpc>
              <a:spcBef>
                <a:spcPts val="640"/>
              </a:spcBef>
              <a:buClr>
                <a:schemeClr val="dk1"/>
              </a:buClr>
              <a:buSzPts val="3200"/>
              <a:buNone/>
            </a:pPr>
            <a:endParaRPr dirty="0"/>
          </a:p>
          <a:p>
            <a:pPr marL="342900" indent="-139700">
              <a:lnSpc>
                <a:spcPct val="100000"/>
              </a:lnSpc>
              <a:spcBef>
                <a:spcPts val="640"/>
              </a:spcBef>
              <a:buClr>
                <a:schemeClr val="dk1"/>
              </a:buClr>
              <a:buSzPts val="3200"/>
              <a:buNone/>
            </a:pPr>
            <a:endParaRPr dirty="0"/>
          </a:p>
          <a:p>
            <a:pPr marL="342900" indent="-342900">
              <a:lnSpc>
                <a:spcPct val="100000"/>
              </a:lnSpc>
              <a:spcBef>
                <a:spcPts val="640"/>
              </a:spcBef>
              <a:buClr>
                <a:schemeClr val="dk1"/>
              </a:buClr>
              <a:buSzPts val="3200"/>
            </a:pPr>
            <a:r>
              <a:rPr lang="it-IT" dirty="0"/>
              <a:t>With a stride of </a:t>
            </a:r>
            <a:r>
              <a:rPr lang="it-IT" dirty="0" err="1"/>
              <a:t>two</a:t>
            </a:r>
            <a:r>
              <a:rPr lang="it-IT" dirty="0"/>
              <a:t>, </a:t>
            </a:r>
            <a:r>
              <a:rPr lang="it-IT" dirty="0" err="1"/>
              <a:t>instead</a:t>
            </a:r>
            <a:r>
              <a:rPr lang="it-IT" dirty="0"/>
              <a:t>:</a:t>
            </a:r>
            <a:endParaRPr dirty="0"/>
          </a:p>
        </p:txBody>
      </p:sp>
      <p:pic>
        <p:nvPicPr>
          <p:cNvPr id="483" name="Google Shape;483;p44"/>
          <p:cNvPicPr preferRelativeResize="0"/>
          <p:nvPr/>
        </p:nvPicPr>
        <p:blipFill rotWithShape="1">
          <a:blip r:embed="rId3">
            <a:alphaModFix/>
          </a:blip>
          <a:srcRect/>
          <a:stretch/>
        </p:blipFill>
        <p:spPr>
          <a:xfrm>
            <a:off x="4776150" y="1807625"/>
            <a:ext cx="2209800" cy="1841500"/>
          </a:xfrm>
          <a:prstGeom prst="rect">
            <a:avLst/>
          </a:prstGeom>
          <a:noFill/>
          <a:ln>
            <a:noFill/>
          </a:ln>
        </p:spPr>
      </p:pic>
      <p:pic>
        <p:nvPicPr>
          <p:cNvPr id="484" name="Google Shape;484;p44"/>
          <p:cNvPicPr preferRelativeResize="0"/>
          <p:nvPr/>
        </p:nvPicPr>
        <p:blipFill rotWithShape="1">
          <a:blip r:embed="rId4">
            <a:alphaModFix/>
          </a:blip>
          <a:srcRect/>
          <a:stretch/>
        </p:blipFill>
        <p:spPr>
          <a:xfrm>
            <a:off x="4787911" y="4503932"/>
            <a:ext cx="2311400" cy="1892300"/>
          </a:xfrm>
          <a:prstGeom prst="rect">
            <a:avLst/>
          </a:prstGeom>
          <a:noFill/>
          <a:ln>
            <a:noFill/>
          </a:ln>
        </p:spPr>
      </p:pic>
      <p:sp>
        <p:nvSpPr>
          <p:cNvPr id="485" name="Google Shape;485;p44"/>
          <p:cNvSpPr/>
          <p:nvPr/>
        </p:nvSpPr>
        <p:spPr>
          <a:xfrm>
            <a:off x="5334000" y="1927800"/>
            <a:ext cx="1094100" cy="898800"/>
          </a:xfrm>
          <a:prstGeom prst="foldedCorner">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486" name="Google Shape;486;p44"/>
          <p:cNvSpPr/>
          <p:nvPr/>
        </p:nvSpPr>
        <p:spPr>
          <a:xfrm>
            <a:off x="5718919" y="4635818"/>
            <a:ext cx="1094100" cy="898800"/>
          </a:xfrm>
          <a:prstGeom prst="foldedCorner">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487" name="Google Shape;487;p44"/>
          <p:cNvSpPr txBox="1"/>
          <p:nvPr/>
        </p:nvSpPr>
        <p:spPr>
          <a:xfrm>
            <a:off x="8983275" y="2512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2</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190458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5"/>
          <p:cNvSpPr txBox="1">
            <a:spLocks noGrp="1"/>
          </p:cNvSpPr>
          <p:nvPr>
            <p:ph type="body" idx="1"/>
          </p:nvPr>
        </p:nvSpPr>
        <p:spPr>
          <a:xfrm>
            <a:off x="1981200" y="1295400"/>
            <a:ext cx="8229600" cy="4526100"/>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3200"/>
            </a:pPr>
            <a:r>
              <a:rPr lang="it-IT"/>
              <a:t>With a stride of 3:</a:t>
            </a:r>
            <a:endParaRPr/>
          </a:p>
          <a:p>
            <a:pPr marL="342900" indent="-13970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a:p>
            <a:pPr marL="342900" indent="-139700">
              <a:lnSpc>
                <a:spcPct val="100000"/>
              </a:lnSpc>
              <a:spcBef>
                <a:spcPts val="640"/>
              </a:spcBef>
              <a:buClr>
                <a:schemeClr val="dk1"/>
              </a:buClr>
              <a:buSzPts val="3200"/>
              <a:buNone/>
            </a:pPr>
            <a:endParaRPr/>
          </a:p>
          <a:p>
            <a:pPr marL="342900" indent="-342900">
              <a:lnSpc>
                <a:spcPct val="100000"/>
              </a:lnSpc>
              <a:spcBef>
                <a:spcPts val="640"/>
              </a:spcBef>
              <a:buClr>
                <a:schemeClr val="dk1"/>
              </a:buClr>
              <a:buSzPts val="3200"/>
            </a:pPr>
            <a:r>
              <a:rPr lang="it-IT"/>
              <a:t>We exceed the boundary of the input. So, how can we avoid this problem? </a:t>
            </a:r>
            <a:endParaRPr/>
          </a:p>
        </p:txBody>
      </p:sp>
      <p:sp>
        <p:nvSpPr>
          <p:cNvPr id="493" name="Google Shape;493;p45"/>
          <p:cNvSpPr txBox="1">
            <a:spLocks noGrp="1"/>
          </p:cNvSpPr>
          <p:nvPr>
            <p:ph type="title"/>
          </p:nvPr>
        </p:nvSpPr>
        <p:spPr>
          <a:xfrm>
            <a:off x="1981200" y="1984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4400"/>
            </a:pPr>
            <a:r>
              <a:rPr lang="it-IT"/>
              <a:t>Why strides?</a:t>
            </a:r>
            <a:endParaRPr/>
          </a:p>
        </p:txBody>
      </p:sp>
      <p:pic>
        <p:nvPicPr>
          <p:cNvPr id="494" name="Google Shape;494;p45"/>
          <p:cNvPicPr preferRelativeResize="0"/>
          <p:nvPr/>
        </p:nvPicPr>
        <p:blipFill rotWithShape="1">
          <a:blip r:embed="rId3">
            <a:alphaModFix/>
          </a:blip>
          <a:srcRect/>
          <a:stretch/>
        </p:blipFill>
        <p:spPr>
          <a:xfrm>
            <a:off x="4762512" y="2019300"/>
            <a:ext cx="2667000" cy="1905000"/>
          </a:xfrm>
          <a:prstGeom prst="rect">
            <a:avLst/>
          </a:prstGeom>
          <a:noFill/>
          <a:ln>
            <a:noFill/>
          </a:ln>
        </p:spPr>
      </p:pic>
      <p:sp>
        <p:nvSpPr>
          <p:cNvPr id="495" name="Google Shape;495;p45"/>
          <p:cNvSpPr/>
          <p:nvPr/>
        </p:nvSpPr>
        <p:spPr>
          <a:xfrm>
            <a:off x="6183934" y="2170723"/>
            <a:ext cx="1094100" cy="898800"/>
          </a:xfrm>
          <a:prstGeom prst="foldedCorner">
            <a:avLst>
              <a:gd name="adj" fmla="val 16667"/>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496" name="Google Shape;496;p45"/>
          <p:cNvSpPr txBox="1"/>
          <p:nvPr/>
        </p:nvSpPr>
        <p:spPr>
          <a:xfrm>
            <a:off x="8983275" y="251250"/>
            <a:ext cx="1047900" cy="1037400"/>
          </a:xfrm>
          <a:prstGeom prst="rect">
            <a:avLst/>
          </a:prstGeom>
          <a:noFill/>
          <a:ln>
            <a:noFill/>
          </a:ln>
        </p:spPr>
        <p:txBody>
          <a:bodyPr spcFirstLastPara="1" wrap="square" lIns="91425" tIns="45700" rIns="91425" bIns="45700" anchor="t" anchorCtr="0">
            <a:noAutofit/>
          </a:bodyPr>
          <a:lstStyle/>
          <a:p>
            <a:pPr marL="342900">
              <a:lnSpc>
                <a:spcPct val="90000"/>
              </a:lnSpc>
              <a:buClr>
                <a:srgbClr val="000000"/>
              </a:buClr>
              <a:buSzPts val="6000"/>
            </a:pPr>
            <a:r>
              <a:rPr lang="it-IT" sz="6000" b="1">
                <a:solidFill>
                  <a:srgbClr val="000000"/>
                </a:solidFill>
                <a:latin typeface="Proxima Nova"/>
                <a:ea typeface="Proxima Nova"/>
                <a:cs typeface="Proxima Nova"/>
                <a:sym typeface="Proxima Nova"/>
              </a:rPr>
              <a:t>3</a:t>
            </a:r>
            <a:endParaRPr sz="6000" b="1">
              <a:solidFill>
                <a:srgbClr val="000000"/>
              </a:solidFill>
              <a:latin typeface="Proxima Nova"/>
              <a:ea typeface="Proxima Nova"/>
              <a:cs typeface="Proxima Nova"/>
              <a:sym typeface="Proxima Nova"/>
            </a:endParaRPr>
          </a:p>
        </p:txBody>
      </p:sp>
    </p:spTree>
    <p:extLst>
      <p:ext uri="{BB962C8B-B14F-4D97-AF65-F5344CB8AC3E}">
        <p14:creationId xmlns:p14="http://schemas.microsoft.com/office/powerpoint/2010/main" val="537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6151750b5b_0_40"/>
          <p:cNvSpPr/>
          <p:nvPr/>
        </p:nvSpPr>
        <p:spPr>
          <a:xfrm>
            <a:off x="1841483" y="177433"/>
            <a:ext cx="109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02" name="Google Shape;502;g6151750b5b_0_40"/>
          <p:cNvSpPr/>
          <p:nvPr/>
        </p:nvSpPr>
        <p:spPr>
          <a:xfrm>
            <a:off x="2934002" y="991053"/>
            <a:ext cx="1364700" cy="18849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03" name="Google Shape;503;g6151750b5b_0_40"/>
          <p:cNvSpPr/>
          <p:nvPr/>
        </p:nvSpPr>
        <p:spPr>
          <a:xfrm>
            <a:off x="4298717" y="1794556"/>
            <a:ext cx="12885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198662"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04" name="Google Shape;504;g6151750b5b_0_40"/>
          <p:cNvSpPr/>
          <p:nvPr/>
        </p:nvSpPr>
        <p:spPr>
          <a:xfrm>
            <a:off x="5587326" y="2418686"/>
            <a:ext cx="1232700" cy="1885500"/>
          </a:xfrm>
          <a:prstGeom prst="rightArrowCallout">
            <a:avLst>
              <a:gd name="adj1" fmla="val 25000"/>
              <a:gd name="adj2" fmla="val 25000"/>
              <a:gd name="adj3" fmla="val 25000"/>
              <a:gd name="adj4" fmla="val 64977"/>
            </a:avLst>
          </a:prstGeom>
          <a:solidFill>
            <a:srgbClr val="E46C0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05" name="Google Shape;505;g6151750b5b_0_40"/>
          <p:cNvSpPr/>
          <p:nvPr/>
        </p:nvSpPr>
        <p:spPr>
          <a:xfrm>
            <a:off x="6819911" y="2884834"/>
            <a:ext cx="12126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06" name="Google Shape;506;g6151750b5b_0_40"/>
          <p:cNvSpPr/>
          <p:nvPr/>
        </p:nvSpPr>
        <p:spPr>
          <a:xfrm>
            <a:off x="8032418" y="3670826"/>
            <a:ext cx="13683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507" name="Google Shape;507;g6151750b5b_0_40"/>
          <p:cNvSpPr/>
          <p:nvPr/>
        </p:nvSpPr>
        <p:spPr>
          <a:xfrm>
            <a:off x="9400866" y="4491842"/>
            <a:ext cx="1180800" cy="1885500"/>
          </a:xfrm>
          <a:prstGeom prst="rightArrowCallout">
            <a:avLst>
              <a:gd name="adj1" fmla="val 25000"/>
              <a:gd name="adj2" fmla="val 25000"/>
              <a:gd name="adj3" fmla="val 25000"/>
              <a:gd name="adj4" fmla="val 64977"/>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08" name="Google Shape;508;g6151750b5b_0_40"/>
          <p:cNvSpPr txBox="1"/>
          <p:nvPr/>
        </p:nvSpPr>
        <p:spPr>
          <a:xfrm rot="5400000">
            <a:off x="8708350" y="52273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Calibri"/>
                <a:ea typeface="Calibri"/>
                <a:cs typeface="Calibri"/>
                <a:sym typeface="Calibri"/>
              </a:rPr>
              <a:t>Softmax</a:t>
            </a:r>
            <a:endParaRPr>
              <a:solidFill>
                <a:schemeClr val="lt1"/>
              </a:solidFill>
              <a:latin typeface="Proxima Nova"/>
              <a:ea typeface="Proxima Nova"/>
              <a:cs typeface="Proxima Nova"/>
              <a:sym typeface="Proxima Nova"/>
            </a:endParaRPr>
          </a:p>
        </p:txBody>
      </p:sp>
      <p:sp>
        <p:nvSpPr>
          <p:cNvPr id="509" name="Google Shape;509;g6151750b5b_0_40"/>
          <p:cNvSpPr txBox="1"/>
          <p:nvPr/>
        </p:nvSpPr>
        <p:spPr>
          <a:xfrm rot="5400000">
            <a:off x="1362600" y="907725"/>
            <a:ext cx="1614600" cy="461700"/>
          </a:xfrm>
          <a:prstGeom prst="rect">
            <a:avLst/>
          </a:prstGeom>
          <a:noFill/>
          <a:ln>
            <a:noFill/>
          </a:ln>
        </p:spPr>
        <p:txBody>
          <a:bodyPr spcFirstLastPara="1" wrap="square" lIns="91425" tIns="91425" rIns="91425" bIns="91425" anchor="t" anchorCtr="0">
            <a:noAutofit/>
          </a:bodyPr>
          <a:lstStyle/>
          <a:p>
            <a:pPr>
              <a:buClr>
                <a:srgbClr val="000000"/>
              </a:buClr>
              <a:buSzPts val="2000"/>
            </a:pPr>
            <a:r>
              <a:rPr lang="it-IT" sz="2000">
                <a:solidFill>
                  <a:srgbClr val="FFFFFF"/>
                </a:solidFill>
                <a:latin typeface="Proxima Nova"/>
                <a:ea typeface="Proxima Nova"/>
                <a:cs typeface="Proxima Nova"/>
                <a:sym typeface="Proxima Nova"/>
              </a:rPr>
              <a:t>Convolution</a:t>
            </a:r>
            <a:endParaRPr sz="2000">
              <a:solidFill>
                <a:srgbClr val="FFFFFF"/>
              </a:solidFill>
              <a:latin typeface="Arial"/>
              <a:ea typeface="Arial"/>
              <a:cs typeface="Arial"/>
              <a:sym typeface="Arial"/>
            </a:endParaRPr>
          </a:p>
        </p:txBody>
      </p:sp>
      <p:sp>
        <p:nvSpPr>
          <p:cNvPr id="510" name="Google Shape;510;g6151750b5b_0_40"/>
          <p:cNvSpPr txBox="1"/>
          <p:nvPr/>
        </p:nvSpPr>
        <p:spPr>
          <a:xfrm rot="5400000">
            <a:off x="2401625" y="1674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Proxima Nova"/>
                <a:ea typeface="Proxima Nova"/>
                <a:cs typeface="Proxima Nova"/>
                <a:sym typeface="Proxima Nova"/>
              </a:rPr>
              <a:t>Volumes of convoluvolutors</a:t>
            </a:r>
            <a:endParaRPr sz="2000">
              <a:solidFill>
                <a:srgbClr val="FFFFFF"/>
              </a:solidFill>
              <a:latin typeface="Proxima Nova"/>
              <a:ea typeface="Proxima Nova"/>
              <a:cs typeface="Proxima Nova"/>
              <a:sym typeface="Proxima Nova"/>
            </a:endParaRPr>
          </a:p>
        </p:txBody>
      </p:sp>
      <p:sp>
        <p:nvSpPr>
          <p:cNvPr id="511" name="Google Shape;511;g6151750b5b_0_40"/>
          <p:cNvSpPr txBox="1"/>
          <p:nvPr/>
        </p:nvSpPr>
        <p:spPr>
          <a:xfrm rot="5400000">
            <a:off x="3697025" y="2512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FFFFFF"/>
                </a:solidFill>
                <a:latin typeface="Calibri"/>
                <a:ea typeface="Calibri"/>
                <a:cs typeface="Calibri"/>
                <a:sym typeface="Calibri"/>
              </a:rPr>
              <a:t>Strides</a:t>
            </a:r>
            <a:endParaRPr sz="2000">
              <a:solidFill>
                <a:srgbClr val="FFFFFF"/>
              </a:solidFill>
              <a:latin typeface="Proxima Nova"/>
              <a:ea typeface="Proxima Nova"/>
              <a:cs typeface="Proxima Nova"/>
              <a:sym typeface="Proxima Nova"/>
            </a:endParaRPr>
          </a:p>
        </p:txBody>
      </p:sp>
      <p:sp>
        <p:nvSpPr>
          <p:cNvPr id="512" name="Google Shape;512;g6151750b5b_0_40"/>
          <p:cNvSpPr txBox="1"/>
          <p:nvPr/>
        </p:nvSpPr>
        <p:spPr>
          <a:xfrm rot="5400000">
            <a:off x="4920963" y="3121950"/>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rgbClr val="000000"/>
                </a:solidFill>
                <a:latin typeface="Proxima Nova"/>
                <a:ea typeface="Proxima Nova"/>
                <a:cs typeface="Proxima Nova"/>
                <a:sym typeface="Proxima Nova"/>
              </a:rPr>
              <a:t>Padding</a:t>
            </a:r>
            <a:endParaRPr sz="1400">
              <a:solidFill>
                <a:srgbClr val="000000"/>
              </a:solidFill>
              <a:latin typeface="Proxima Nova"/>
              <a:ea typeface="Proxima Nova"/>
              <a:cs typeface="Proxima Nova"/>
              <a:sym typeface="Proxima Nova"/>
            </a:endParaRPr>
          </a:p>
          <a:p>
            <a:pPr algn="ctr">
              <a:buClr>
                <a:srgbClr val="000000"/>
              </a:buClr>
              <a:buSzPts val="1800"/>
            </a:pPr>
            <a:endParaRPr>
              <a:solidFill>
                <a:srgbClr val="000000"/>
              </a:solidFill>
              <a:latin typeface="Proxima Nova"/>
              <a:ea typeface="Proxima Nova"/>
              <a:cs typeface="Proxima Nova"/>
              <a:sym typeface="Proxima Nova"/>
            </a:endParaRPr>
          </a:p>
        </p:txBody>
      </p:sp>
      <p:sp>
        <p:nvSpPr>
          <p:cNvPr id="513" name="Google Shape;513;g6151750b5b_0_40"/>
          <p:cNvSpPr txBox="1"/>
          <p:nvPr/>
        </p:nvSpPr>
        <p:spPr>
          <a:xfrm rot="5400000">
            <a:off x="6287825" y="36557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Proxima Nova"/>
                <a:ea typeface="Proxima Nova"/>
                <a:cs typeface="Proxima Nova"/>
                <a:sym typeface="Proxima Nova"/>
              </a:rPr>
              <a:t>Activation</a:t>
            </a:r>
            <a:endParaRPr>
              <a:solidFill>
                <a:schemeClr val="lt1"/>
              </a:solidFill>
              <a:latin typeface="Proxima Nova"/>
              <a:ea typeface="Proxima Nova"/>
              <a:cs typeface="Proxima Nova"/>
              <a:sym typeface="Proxima Nova"/>
            </a:endParaRPr>
          </a:p>
          <a:p>
            <a:pPr algn="ctr">
              <a:buClr>
                <a:srgbClr val="000000"/>
              </a:buClr>
              <a:buSzPts val="1800"/>
            </a:pPr>
            <a:r>
              <a:rPr lang="it-IT">
                <a:solidFill>
                  <a:schemeClr val="lt1"/>
                </a:solidFill>
                <a:latin typeface="Proxima Nova"/>
                <a:ea typeface="Proxima Nova"/>
                <a:cs typeface="Proxima Nova"/>
                <a:sym typeface="Proxima Nova"/>
              </a:rPr>
              <a:t> function</a:t>
            </a:r>
            <a:endParaRPr sz="1400">
              <a:solidFill>
                <a:schemeClr val="dk1"/>
              </a:solidFill>
              <a:latin typeface="Proxima Nova"/>
              <a:ea typeface="Proxima Nova"/>
              <a:cs typeface="Proxima Nova"/>
              <a:sym typeface="Proxima Nova"/>
            </a:endParaRPr>
          </a:p>
          <a:p>
            <a:pPr algn="ctr">
              <a:buClr>
                <a:srgbClr val="000000"/>
              </a:buClr>
              <a:buSzPts val="1800"/>
            </a:pPr>
            <a:endParaRPr>
              <a:solidFill>
                <a:schemeClr val="lt1"/>
              </a:solidFill>
              <a:latin typeface="Proxima Nova"/>
              <a:ea typeface="Proxima Nova"/>
              <a:cs typeface="Proxima Nova"/>
              <a:sym typeface="Proxima Nova"/>
            </a:endParaRPr>
          </a:p>
        </p:txBody>
      </p:sp>
      <p:sp>
        <p:nvSpPr>
          <p:cNvPr id="514" name="Google Shape;514;g6151750b5b_0_40"/>
          <p:cNvSpPr txBox="1"/>
          <p:nvPr/>
        </p:nvSpPr>
        <p:spPr>
          <a:xfrm rot="5400000">
            <a:off x="7430825" y="4341525"/>
            <a:ext cx="2116500" cy="461700"/>
          </a:xfrm>
          <a:prstGeom prst="rect">
            <a:avLst/>
          </a:prstGeom>
          <a:noFill/>
          <a:ln>
            <a:noFill/>
          </a:ln>
        </p:spPr>
        <p:txBody>
          <a:bodyPr spcFirstLastPara="1" wrap="square" lIns="91425" tIns="91425" rIns="91425" bIns="91425" anchor="t" anchorCtr="0">
            <a:noAutofit/>
          </a:bodyPr>
          <a:lstStyle/>
          <a:p>
            <a:pPr algn="ctr">
              <a:buClr>
                <a:srgbClr val="000000"/>
              </a:buClr>
              <a:buSzPts val="1800"/>
            </a:pPr>
            <a:r>
              <a:rPr lang="it-IT">
                <a:solidFill>
                  <a:schemeClr val="lt1"/>
                </a:solidFill>
                <a:latin typeface="Calibri"/>
                <a:ea typeface="Calibri"/>
                <a:cs typeface="Calibri"/>
                <a:sym typeface="Calibri"/>
              </a:rPr>
              <a:t>Pooling</a:t>
            </a:r>
            <a:endParaRPr sz="1400">
              <a:solidFill>
                <a:schemeClr val="dk1"/>
              </a:solidFill>
              <a:latin typeface="Arial"/>
              <a:ea typeface="Arial"/>
              <a:cs typeface="Arial"/>
              <a:sym typeface="Arial"/>
            </a:endParaRPr>
          </a:p>
          <a:p>
            <a:pPr algn="ctr">
              <a:buClr>
                <a:srgbClr val="000000"/>
              </a:buClr>
              <a:buSzPts val="1800"/>
            </a:pPr>
            <a:endParaRPr>
              <a:solidFill>
                <a:schemeClr val="lt1"/>
              </a:solidFill>
              <a:latin typeface="Proxima Nova"/>
              <a:ea typeface="Proxima Nova"/>
              <a:cs typeface="Proxima Nova"/>
              <a:sym typeface="Proxima Nova"/>
            </a:endParaRPr>
          </a:p>
        </p:txBody>
      </p:sp>
    </p:spTree>
    <p:extLst>
      <p:ext uri="{BB962C8B-B14F-4D97-AF65-F5344CB8AC3E}">
        <p14:creationId xmlns:p14="http://schemas.microsoft.com/office/powerpoint/2010/main" val="392195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7"/>
          <p:cNvSpPr txBox="1">
            <a:spLocks noGrp="1"/>
          </p:cNvSpPr>
          <p:nvPr>
            <p:ph type="title"/>
          </p:nvPr>
        </p:nvSpPr>
        <p:spPr>
          <a:xfrm>
            <a:off x="1981200" y="46038"/>
            <a:ext cx="8229600" cy="1143000"/>
          </a:xfrm>
          <a:prstGeom prst="rect">
            <a:avLst/>
          </a:prstGeom>
          <a:noFill/>
          <a:ln>
            <a:noFill/>
          </a:ln>
        </p:spPr>
        <p:txBody>
          <a:bodyPr spcFirstLastPara="1" vert="horz" wrap="square" lIns="91425" tIns="45700" rIns="91425" bIns="45700" rtlCol="0" anchor="ctr" anchorCtr="0">
            <a:normAutofit/>
          </a:bodyPr>
          <a:lstStyle/>
          <a:p>
            <a:pPr algn="ctr">
              <a:lnSpc>
                <a:spcPct val="100000"/>
              </a:lnSpc>
              <a:spcBef>
                <a:spcPts val="0"/>
              </a:spcBef>
              <a:buClr>
                <a:schemeClr val="dk1"/>
              </a:buClr>
              <a:buSzPts val="3959"/>
            </a:pPr>
            <a:r>
              <a:rPr lang="it-IT"/>
              <a:t>Padding</a:t>
            </a:r>
            <a:endParaRPr/>
          </a:p>
        </p:txBody>
      </p:sp>
      <p:sp>
        <p:nvSpPr>
          <p:cNvPr id="520" name="Google Shape;520;p47"/>
          <p:cNvSpPr txBox="1">
            <a:spLocks noGrp="1"/>
          </p:cNvSpPr>
          <p:nvPr>
            <p:ph type="body" idx="1"/>
          </p:nvPr>
        </p:nvSpPr>
        <p:spPr>
          <a:xfrm>
            <a:off x="1981200" y="1066800"/>
            <a:ext cx="8229600" cy="3341700"/>
          </a:xfrm>
          <a:prstGeom prst="rect">
            <a:avLst/>
          </a:prstGeom>
          <a:noFill/>
          <a:ln>
            <a:noFill/>
          </a:ln>
        </p:spPr>
        <p:txBody>
          <a:bodyPr spcFirstLastPara="1" vert="horz" wrap="square" lIns="91425" tIns="45700" rIns="91425" bIns="45700" rtlCol="0" anchor="t" anchorCtr="0">
            <a:normAutofit/>
          </a:bodyPr>
          <a:lstStyle/>
          <a:p>
            <a:pPr marL="342900" indent="-342900">
              <a:lnSpc>
                <a:spcPct val="100000"/>
              </a:lnSpc>
              <a:spcBef>
                <a:spcPts val="0"/>
              </a:spcBef>
              <a:buClr>
                <a:schemeClr val="dk1"/>
              </a:buClr>
              <a:buSzPts val="2600"/>
            </a:pPr>
            <a:r>
              <a:rPr lang="it-IT" sz="2600"/>
              <a:t>To solve the problem of extremes edges (filters that either don’t reach an edge or exceed the boundaries) we use 0-valued </a:t>
            </a:r>
            <a:r>
              <a:rPr lang="it-IT" sz="2600" b="1"/>
              <a:t>borders</a:t>
            </a:r>
            <a:r>
              <a:rPr lang="it-IT" sz="2600"/>
              <a:t> to the input volume. This is called </a:t>
            </a:r>
            <a:r>
              <a:rPr lang="it-IT" sz="2600" b="1">
                <a:solidFill>
                  <a:srgbClr val="000000"/>
                </a:solidFill>
              </a:rPr>
              <a:t>padding</a:t>
            </a:r>
            <a:endParaRPr sz="2600" b="1">
              <a:solidFill>
                <a:srgbClr val="000000"/>
              </a:solidFill>
            </a:endParaRPr>
          </a:p>
          <a:p>
            <a:pPr marL="342900" indent="-342900">
              <a:lnSpc>
                <a:spcPct val="100000"/>
              </a:lnSpc>
              <a:spcBef>
                <a:spcPts val="480"/>
              </a:spcBef>
              <a:buClr>
                <a:schemeClr val="dk1"/>
              </a:buClr>
              <a:buSzPts val="2600"/>
            </a:pPr>
            <a:r>
              <a:rPr lang="it-IT" sz="2600"/>
              <a:t>Around the entire input, we add padding data with a width equal to the kernel/filter width minus one (or height equal to kernel height minus one) </a:t>
            </a:r>
            <a:r>
              <a:rPr lang="it-IT" sz="2600" b="1"/>
              <a:t>P=F-1 </a:t>
            </a:r>
            <a:r>
              <a:rPr lang="it-IT" sz="2600"/>
              <a:t>(larger paddings can be used)</a:t>
            </a:r>
            <a:endParaRPr sz="2600"/>
          </a:p>
        </p:txBody>
      </p:sp>
      <p:pic>
        <p:nvPicPr>
          <p:cNvPr id="521" name="Google Shape;521;p47"/>
          <p:cNvPicPr preferRelativeResize="0"/>
          <p:nvPr/>
        </p:nvPicPr>
        <p:blipFill rotWithShape="1">
          <a:blip r:embed="rId3">
            <a:alphaModFix/>
          </a:blip>
          <a:srcRect/>
          <a:stretch/>
        </p:blipFill>
        <p:spPr>
          <a:xfrm>
            <a:off x="7670800" y="4233326"/>
            <a:ext cx="2540000" cy="2002075"/>
          </a:xfrm>
          <a:prstGeom prst="rect">
            <a:avLst/>
          </a:prstGeom>
          <a:noFill/>
          <a:ln>
            <a:noFill/>
          </a:ln>
        </p:spPr>
      </p:pic>
      <p:sp>
        <p:nvSpPr>
          <p:cNvPr id="522" name="Google Shape;522;p47"/>
          <p:cNvSpPr/>
          <p:nvPr/>
        </p:nvSpPr>
        <p:spPr>
          <a:xfrm>
            <a:off x="9118201" y="4751754"/>
            <a:ext cx="770700" cy="584400"/>
          </a:xfrm>
          <a:prstGeom prst="rect">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23" name="Google Shape;523;p47"/>
          <p:cNvSpPr/>
          <p:nvPr/>
        </p:nvSpPr>
        <p:spPr>
          <a:xfrm>
            <a:off x="8326461" y="4751754"/>
            <a:ext cx="1256100" cy="1037700"/>
          </a:xfrm>
          <a:prstGeom prst="rect">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Calibri"/>
              <a:ea typeface="Calibri"/>
              <a:cs typeface="Calibri"/>
              <a:sym typeface="Calibri"/>
            </a:endParaRPr>
          </a:p>
        </p:txBody>
      </p:sp>
      <p:sp>
        <p:nvSpPr>
          <p:cNvPr id="524" name="Google Shape;524;p47"/>
          <p:cNvSpPr txBox="1"/>
          <p:nvPr/>
        </p:nvSpPr>
        <p:spPr>
          <a:xfrm>
            <a:off x="1981200" y="4353800"/>
            <a:ext cx="4114800" cy="1881600"/>
          </a:xfrm>
          <a:prstGeom prst="rect">
            <a:avLst/>
          </a:prstGeom>
          <a:noFill/>
          <a:ln>
            <a:noFill/>
          </a:ln>
        </p:spPr>
        <p:txBody>
          <a:bodyPr spcFirstLastPara="1" wrap="square" lIns="91425" tIns="91425" rIns="91425" bIns="91425" anchor="t" anchorCtr="0">
            <a:noAutofit/>
          </a:bodyPr>
          <a:lstStyle/>
          <a:p>
            <a:pPr marL="342900" indent="-342900">
              <a:spcBef>
                <a:spcPts val="480"/>
              </a:spcBef>
              <a:buClr>
                <a:schemeClr val="dk1"/>
              </a:buClr>
              <a:buSzPts val="2600"/>
              <a:buFont typeface="Proxima Nova"/>
              <a:buChar char="•"/>
            </a:pPr>
            <a:r>
              <a:rPr lang="it-IT" sz="2600">
                <a:solidFill>
                  <a:schemeClr val="dk1"/>
                </a:solidFill>
                <a:latin typeface="Proxima Nova"/>
                <a:ea typeface="Proxima Nova"/>
                <a:cs typeface="Proxima Nova"/>
                <a:sym typeface="Proxima Nova"/>
              </a:rPr>
              <a:t>The (hyper)parameter “padding” P defines the thickness of such borders. </a:t>
            </a: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5751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2691</Words>
  <Application>Microsoft Macintosh PowerPoint</Application>
  <PresentationFormat>Widescreen</PresentationFormat>
  <Paragraphs>277</Paragraphs>
  <Slides>57</Slides>
  <Notes>57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57</vt:i4>
      </vt:variant>
    </vt:vector>
  </HeadingPairs>
  <TitlesOfParts>
    <vt:vector size="64" baseType="lpstr">
      <vt:lpstr>Arial</vt:lpstr>
      <vt:lpstr>Calibri</vt:lpstr>
      <vt:lpstr>Calibri Light</vt:lpstr>
      <vt:lpstr>Cambria Math</vt:lpstr>
      <vt:lpstr>Proxima Nova</vt:lpstr>
      <vt:lpstr>Times New Roman</vt:lpstr>
      <vt:lpstr>Tema di Office</vt:lpstr>
      <vt:lpstr>Presentazione standard di PowerPoint</vt:lpstr>
      <vt:lpstr>Strides:</vt:lpstr>
      <vt:lpstr>Example of Stride=1</vt:lpstr>
      <vt:lpstr>Example of Stride=2</vt:lpstr>
      <vt:lpstr>Why strides?</vt:lpstr>
      <vt:lpstr>Why strides?</vt:lpstr>
      <vt:lpstr>Why strides?</vt:lpstr>
      <vt:lpstr>Presentazione standard di PowerPoint</vt:lpstr>
      <vt:lpstr>Padding</vt:lpstr>
      <vt:lpstr>Computing output volume with strides and padding</vt:lpstr>
      <vt:lpstr>Another example</vt:lpstr>
      <vt:lpstr>Presentazione standard di PowerPoint</vt:lpstr>
      <vt:lpstr>ReLU</vt:lpstr>
      <vt:lpstr>ReLU</vt:lpstr>
      <vt:lpstr>Types of Activation Functions (many are used in Deep Learning)</vt:lpstr>
      <vt:lpstr>ELU, ReLU, LReLU</vt:lpstr>
      <vt:lpstr>Presentazione standard di PowerPoint</vt:lpstr>
      <vt:lpstr>Pooling Layer</vt:lpstr>
      <vt:lpstr>Max pooling</vt:lpstr>
      <vt:lpstr>Pooling with strides</vt:lpstr>
      <vt:lpstr>Pooling methods</vt:lpstr>
      <vt:lpstr>Advantages of pooling</vt:lpstr>
      <vt:lpstr>Advantages of pooling</vt:lpstr>
      <vt:lpstr>Pooling Caveat</vt:lpstr>
      <vt:lpstr>Pooling Drawbacks example</vt:lpstr>
      <vt:lpstr>Presentazione standard di PowerPoint</vt:lpstr>
      <vt:lpstr>Softmax Function</vt:lpstr>
      <vt:lpstr>Softmax VS Sigmoid</vt:lpstr>
      <vt:lpstr>Example</vt:lpstr>
      <vt:lpstr>Example</vt:lpstr>
      <vt:lpstr>Example in matrix form</vt:lpstr>
      <vt:lpstr>The effect of the Softmax function</vt:lpstr>
      <vt:lpstr>Computing the error</vt:lpstr>
      <vt:lpstr>Computing the error</vt:lpstr>
      <vt:lpstr>Putting all together</vt:lpstr>
      <vt:lpstr>More mathematical details</vt:lpstr>
      <vt:lpstr>Example  An age/gender classifier</vt:lpstr>
      <vt:lpstr>Examples of CNNs</vt:lpstr>
      <vt:lpstr>STACKED DENOISING AUTOENCODERS</vt:lpstr>
      <vt:lpstr>Stacked Denoising Auto-encoders</vt:lpstr>
      <vt:lpstr>Auto-Encoders</vt:lpstr>
      <vt:lpstr>Auto-Encoders</vt:lpstr>
      <vt:lpstr>Auto-encoders Implementation NN with backpropagation </vt:lpstr>
      <vt:lpstr>Denoising Auto-encoders  a better method</vt:lpstr>
      <vt:lpstr>Denoising Auto-encoders Architecture</vt:lpstr>
      <vt:lpstr>Stacking Denoising Auto-encoder Architecture</vt:lpstr>
      <vt:lpstr>Deep autoencoders</vt:lpstr>
      <vt:lpstr>Final layer training is supervised</vt:lpstr>
      <vt:lpstr>Image Understanding Example</vt:lpstr>
      <vt:lpstr>Deep Learning Applications</vt:lpstr>
      <vt:lpstr>Google goes deep</vt:lpstr>
      <vt:lpstr>Advantages of deep methods over «traditional» ML algorithms</vt:lpstr>
      <vt:lpstr> Deep Learning Caveat</vt:lpstr>
      <vt:lpstr> Deep Learning Caveat</vt:lpstr>
      <vt:lpstr>How to select the right  Loss and Final Activation Functions</vt:lpstr>
      <vt:lpstr>Recommended Reading NNs and Deep Learning</vt:lpstr>
      <vt:lpstr>Open Source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1</cp:revision>
  <dcterms:created xsi:type="dcterms:W3CDTF">2019-10-25T11:16:01Z</dcterms:created>
  <dcterms:modified xsi:type="dcterms:W3CDTF">2019-10-25T11:16:41Z</dcterms:modified>
</cp:coreProperties>
</file>