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257" r:id="rId2"/>
    <p:sldId id="336" r:id="rId3"/>
    <p:sldId id="262" r:id="rId4"/>
    <p:sldId id="284" r:id="rId5"/>
    <p:sldId id="263" r:id="rId6"/>
    <p:sldId id="395" r:id="rId7"/>
    <p:sldId id="285" r:id="rId8"/>
    <p:sldId id="365" r:id="rId9"/>
    <p:sldId id="398" r:id="rId10"/>
    <p:sldId id="366" r:id="rId11"/>
    <p:sldId id="367" r:id="rId12"/>
    <p:sldId id="297" r:id="rId13"/>
    <p:sldId id="298" r:id="rId14"/>
    <p:sldId id="368" r:id="rId15"/>
    <p:sldId id="337" r:id="rId16"/>
    <p:sldId id="299" r:id="rId17"/>
    <p:sldId id="387" r:id="rId18"/>
    <p:sldId id="301" r:id="rId19"/>
    <p:sldId id="396" r:id="rId20"/>
    <p:sldId id="304" r:id="rId21"/>
    <p:sldId id="397" r:id="rId22"/>
    <p:sldId id="399" r:id="rId23"/>
    <p:sldId id="400" r:id="rId24"/>
    <p:sldId id="306" r:id="rId25"/>
    <p:sldId id="307" r:id="rId26"/>
    <p:sldId id="308" r:id="rId27"/>
    <p:sldId id="309" r:id="rId28"/>
    <p:sldId id="385" r:id="rId29"/>
    <p:sldId id="323" r:id="rId30"/>
    <p:sldId id="324" r:id="rId31"/>
    <p:sldId id="325" r:id="rId32"/>
    <p:sldId id="384" r:id="rId33"/>
    <p:sldId id="326" r:id="rId34"/>
    <p:sldId id="333" r:id="rId35"/>
    <p:sldId id="320" r:id="rId36"/>
    <p:sldId id="386" r:id="rId37"/>
    <p:sldId id="327" r:id="rId38"/>
    <p:sldId id="389" r:id="rId39"/>
    <p:sldId id="310" r:id="rId40"/>
    <p:sldId id="355" r:id="rId41"/>
    <p:sldId id="356" r:id="rId42"/>
    <p:sldId id="369" r:id="rId43"/>
    <p:sldId id="370" r:id="rId44"/>
    <p:sldId id="371" r:id="rId45"/>
    <p:sldId id="391" r:id="rId46"/>
    <p:sldId id="311" r:id="rId47"/>
    <p:sldId id="357" r:id="rId48"/>
    <p:sldId id="372" r:id="rId49"/>
    <p:sldId id="392" r:id="rId50"/>
    <p:sldId id="312" r:id="rId51"/>
    <p:sldId id="313" r:id="rId52"/>
    <p:sldId id="318" r:id="rId53"/>
    <p:sldId id="373" r:id="rId54"/>
    <p:sldId id="393" r:id="rId55"/>
    <p:sldId id="314" r:id="rId56"/>
    <p:sldId id="374" r:id="rId57"/>
    <p:sldId id="375" r:id="rId58"/>
    <p:sldId id="316" r:id="rId59"/>
    <p:sldId id="401" r:id="rId60"/>
    <p:sldId id="376" r:id="rId61"/>
    <p:sldId id="402" r:id="rId62"/>
    <p:sldId id="394" r:id="rId63"/>
    <p:sldId id="319" r:id="rId64"/>
    <p:sldId id="379" r:id="rId65"/>
    <p:sldId id="361" r:id="rId66"/>
    <p:sldId id="362" r:id="rId67"/>
    <p:sldId id="363" r:id="rId68"/>
    <p:sldId id="360" r:id="rId69"/>
    <p:sldId id="328" r:id="rId70"/>
    <p:sldId id="329" r:id="rId71"/>
    <p:sldId id="330" r:id="rId72"/>
    <p:sldId id="332" r:id="rId73"/>
    <p:sldId id="317" r:id="rId74"/>
    <p:sldId id="334" r:id="rId75"/>
    <p:sldId id="358" r:id="rId76"/>
    <p:sldId id="287" r:id="rId77"/>
    <p:sldId id="273" r:id="rId78"/>
    <p:sldId id="274" r:id="rId79"/>
    <p:sldId id="275" r:id="rId80"/>
    <p:sldId id="276" r:id="rId81"/>
    <p:sldId id="277" r:id="rId82"/>
    <p:sldId id="278" r:id="rId83"/>
    <p:sldId id="279" r:id="rId84"/>
    <p:sldId id="280" r:id="rId85"/>
    <p:sldId id="281" r:id="rId86"/>
    <p:sldId id="282" r:id="rId87"/>
    <p:sldId id="383" r:id="rId88"/>
    <p:sldId id="381" r:id="rId89"/>
    <p:sldId id="382" r:id="rId9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p:scale>
          <a:sx n="130" d="100"/>
          <a:sy n="130" d="100"/>
        </p:scale>
        <p:origin x="-183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04"/>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60828-06A2-9540-B101-2D773C832562}" type="datetimeFigureOut">
              <a:rPr lang="it-IT" smtClean="0"/>
              <a:t>19/10/18</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B4995-C23A-1241-80B9-3B6691524001}" type="slidenum">
              <a:rPr lang="en-US" smtClean="0"/>
              <a:t>‹n.›</a:t>
            </a:fld>
            <a:endParaRPr lang="en-US"/>
          </a:p>
        </p:txBody>
      </p:sp>
    </p:spTree>
    <p:extLst>
      <p:ext uri="{BB962C8B-B14F-4D97-AF65-F5344CB8AC3E}">
        <p14:creationId xmlns:p14="http://schemas.microsoft.com/office/powerpoint/2010/main" val="2579859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37AB4995-C23A-1241-80B9-3B6691524001}" type="slidenum">
              <a:rPr lang="en-US" smtClean="0"/>
              <a:t>70</a:t>
            </a:fld>
            <a:endParaRPr lang="en-US"/>
          </a:p>
        </p:txBody>
      </p:sp>
    </p:spTree>
    <p:extLst>
      <p:ext uri="{BB962C8B-B14F-4D97-AF65-F5344CB8AC3E}">
        <p14:creationId xmlns:p14="http://schemas.microsoft.com/office/powerpoint/2010/main" val="368050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27A398-A0A4-924F-B866-CDD5914B67C9}" type="datetimeFigureOut">
              <a:rPr lang="it-IT" smtClean="0"/>
              <a:t>19/10/18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47319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27A398-A0A4-924F-B866-CDD5914B67C9}" type="datetimeFigureOut">
              <a:rPr lang="it-IT" smtClean="0"/>
              <a:t>19/10/18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20716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27A398-A0A4-924F-B866-CDD5914B67C9}" type="datetimeFigureOut">
              <a:rPr lang="it-IT" smtClean="0"/>
              <a:t>19/10/18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356771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27A398-A0A4-924F-B866-CDD5914B67C9}" type="datetimeFigureOut">
              <a:rPr lang="it-IT" smtClean="0"/>
              <a:t>19/10/18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177685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0327A398-A0A4-924F-B866-CDD5914B67C9}" type="datetimeFigureOut">
              <a:rPr lang="it-IT" smtClean="0"/>
              <a:t>19/10/18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161620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27A398-A0A4-924F-B866-CDD5914B67C9}" type="datetimeFigureOut">
              <a:rPr lang="it-IT" smtClean="0"/>
              <a:t>19/10/18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230972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27A398-A0A4-924F-B866-CDD5914B67C9}" type="datetimeFigureOut">
              <a:rPr lang="it-IT" smtClean="0"/>
              <a:t>19/10/18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341889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0327A398-A0A4-924F-B866-CDD5914B67C9}" type="datetimeFigureOut">
              <a:rPr lang="it-IT" smtClean="0"/>
              <a:t>19/10/18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313278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27A398-A0A4-924F-B866-CDD5914B67C9}" type="datetimeFigureOut">
              <a:rPr lang="it-IT" smtClean="0"/>
              <a:t>19/10/18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148254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327A398-A0A4-924F-B866-CDD5914B67C9}" type="datetimeFigureOut">
              <a:rPr lang="it-IT" smtClean="0"/>
              <a:t>19/10/18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144784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327A398-A0A4-924F-B866-CDD5914B67C9}" type="datetimeFigureOut">
              <a:rPr lang="it-IT" smtClean="0"/>
              <a:t>19/10/18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710EDB-1C83-194E-9B4B-F725C1B25282}" type="slidenum">
              <a:rPr lang="it-IT" smtClean="0"/>
              <a:t>‹n.›</a:t>
            </a:fld>
            <a:endParaRPr lang="it-IT"/>
          </a:p>
        </p:txBody>
      </p:sp>
    </p:spTree>
    <p:extLst>
      <p:ext uri="{BB962C8B-B14F-4D97-AF65-F5344CB8AC3E}">
        <p14:creationId xmlns:p14="http://schemas.microsoft.com/office/powerpoint/2010/main" val="2986007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7A398-A0A4-924F-B866-CDD5914B67C9}" type="datetimeFigureOut">
              <a:rPr lang="it-IT" smtClean="0"/>
              <a:t>19/10/18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10EDB-1C83-194E-9B4B-F725C1B25282}" type="slidenum">
              <a:rPr lang="it-IT" smtClean="0"/>
              <a:t>‹n.›</a:t>
            </a:fld>
            <a:endParaRPr lang="it-IT"/>
          </a:p>
        </p:txBody>
      </p:sp>
    </p:spTree>
    <p:extLst>
      <p:ext uri="{BB962C8B-B14F-4D97-AF65-F5344CB8AC3E}">
        <p14:creationId xmlns:p14="http://schemas.microsoft.com/office/powerpoint/2010/main" val="206366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package" Target="../embeddings/Documento_di_Microsoft_Word4.docx"/><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epnotes.io/softmax-crossentropy" TargetMode="External"/><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efkine.com/general/2016/09/05/backpropagation-in-convolutional-neural-networks/" TargetMode="External"/><Relationship Id="rId3" Type="http://schemas.openxmlformats.org/officeDocument/2006/relationships/hyperlink" Target="http://ufldl.stanford.edu/tutorial/supervised/SoftmaxRegression/"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ffe.berkeleyvision.org/" TargetMode="External"/><Relationship Id="rId3" Type="http://schemas.openxmlformats.org/officeDocument/2006/relationships/hyperlink" Target="https://pythonprogramming.net/cnn-tensorflow-convolutional-nerual-network-machine-learning-tutorial/"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uralnetworksanddeeplearning.com/chap5.html"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88.xml.rels><?xml version="1.0" encoding="UTF-8" standalone="yes"?>
<Relationships xmlns="http://schemas.openxmlformats.org/package/2006/relationships"><Relationship Id="rId3" Type="http://schemas.openxmlformats.org/officeDocument/2006/relationships/hyperlink" Target="https://arxiv.org/find/cond-mat/1/au:+Lin_H/0/1/0/all/0/1" TargetMode="External"/><Relationship Id="rId4" Type="http://schemas.openxmlformats.org/officeDocument/2006/relationships/hyperlink" Target="https://arxiv.org/find/cond-mat/1/au:+Tegmark_M/0/1/0/all/0/1" TargetMode="External"/><Relationship Id="rId5" Type="http://schemas.openxmlformats.org/officeDocument/2006/relationships/hyperlink" Target="https://arxiv.org/find/cond-mat/1/au:+Rolnick_D/0/1/0/all/0/1" TargetMode="External"/><Relationship Id="rId6" Type="http://schemas.openxmlformats.org/officeDocument/2006/relationships/hyperlink" Target="https://arxiv.org/abs/1608.08225v1" TargetMode="External"/><Relationship Id="rId1" Type="http://schemas.openxmlformats.org/officeDocument/2006/relationships/slideLayout" Target="../slideLayouts/slideLayout2.xml"/><Relationship Id="rId2" Type="http://schemas.openxmlformats.org/officeDocument/2006/relationships/hyperlink" Target="https://arxiv.org/abs/1608.08225"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package" Target="../embeddings/Documento_di_Microsoft_Word1.docx"/><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package" Target="../embeddings/Documento_di_Microsoft_Word2.docx"/><Relationship Id="rId7" Type="http://schemas.openxmlformats.org/officeDocument/2006/relationships/image" Target="../media/image9.png"/><Relationship Id="rId8" Type="http://schemas.openxmlformats.org/officeDocument/2006/relationships/package" Target="../embeddings/Documento_di_Microsoft_Word3.docx"/><Relationship Id="rId9"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Deep</a:t>
            </a:r>
            <a:r>
              <a:rPr lang="it-IT" dirty="0" smtClean="0"/>
              <a:t> Learning</a:t>
            </a:r>
            <a:endParaRPr lang="it-IT" dirty="0"/>
          </a:p>
        </p:txBody>
      </p:sp>
      <p:sp>
        <p:nvSpPr>
          <p:cNvPr id="3" name="Sottotitolo 2"/>
          <p:cNvSpPr>
            <a:spLocks noGrp="1"/>
          </p:cNvSpPr>
          <p:nvPr>
            <p:ph type="subTitle" idx="1"/>
          </p:nvPr>
        </p:nvSpPr>
        <p:spPr/>
        <p:txBody>
          <a:bodyPr/>
          <a:lstStyle/>
          <a:p>
            <a:r>
              <a:rPr lang="it-IT" dirty="0" err="1" smtClean="0"/>
              <a:t>a.k.o</a:t>
            </a:r>
            <a:r>
              <a:rPr lang="it-IT" dirty="0" smtClean="0"/>
              <a:t>. </a:t>
            </a:r>
            <a:r>
              <a:rPr lang="it-IT" dirty="0" err="1" smtClean="0"/>
              <a:t>Neural</a:t>
            </a:r>
            <a:r>
              <a:rPr lang="it-IT" dirty="0" smtClean="0"/>
              <a:t> Network</a:t>
            </a:r>
            <a:endParaRPr lang="it-IT" dirty="0"/>
          </a:p>
        </p:txBody>
      </p:sp>
      <p:pic>
        <p:nvPicPr>
          <p:cNvPr id="4" name="Immagine 3"/>
          <p:cNvPicPr>
            <a:picLocks noChangeAspect="1"/>
          </p:cNvPicPr>
          <p:nvPr/>
        </p:nvPicPr>
        <p:blipFill>
          <a:blip r:embed="rId2"/>
          <a:stretch>
            <a:fillRect/>
          </a:stretch>
        </p:blipFill>
        <p:spPr>
          <a:xfrm>
            <a:off x="2061307" y="4678485"/>
            <a:ext cx="4813300" cy="1689100"/>
          </a:xfrm>
          <a:prstGeom prst="rect">
            <a:avLst/>
          </a:prstGeom>
        </p:spPr>
      </p:pic>
    </p:spTree>
    <p:extLst>
      <p:ext uri="{BB962C8B-B14F-4D97-AF65-F5344CB8AC3E}">
        <p14:creationId xmlns:p14="http://schemas.microsoft.com/office/powerpoint/2010/main" val="23017446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smtClean="0"/>
              <a:t>More on the vanishing gradient: remember from NN </a:t>
            </a:r>
            <a:endParaRPr lang="en-US" sz="3200" dirty="0"/>
          </a:p>
        </p:txBody>
      </p:sp>
      <p:sp>
        <p:nvSpPr>
          <p:cNvPr id="8" name="CasellaDiTesto 7"/>
          <p:cNvSpPr txBox="1"/>
          <p:nvPr/>
        </p:nvSpPr>
        <p:spPr>
          <a:xfrm>
            <a:off x="2862385" y="1826846"/>
            <a:ext cx="2833378" cy="369332"/>
          </a:xfrm>
          <a:prstGeom prst="rect">
            <a:avLst/>
          </a:prstGeom>
          <a:noFill/>
        </p:spPr>
        <p:txBody>
          <a:bodyPr wrap="none" rtlCol="0">
            <a:spAutoFit/>
          </a:bodyPr>
          <a:lstStyle/>
          <a:p>
            <a:r>
              <a:rPr lang="en-US" dirty="0" smtClean="0"/>
              <a:t>Let’s consider a simple case:</a:t>
            </a:r>
            <a:endParaRPr lang="en-US" dirty="0"/>
          </a:p>
        </p:txBody>
      </p:sp>
      <p:pic>
        <p:nvPicPr>
          <p:cNvPr id="9" name="Immagine 8"/>
          <p:cNvPicPr>
            <a:picLocks noChangeAspect="1"/>
          </p:cNvPicPr>
          <p:nvPr/>
        </p:nvPicPr>
        <p:blipFill>
          <a:blip r:embed="rId2"/>
          <a:stretch>
            <a:fillRect/>
          </a:stretch>
        </p:blipFill>
        <p:spPr>
          <a:xfrm>
            <a:off x="952501" y="2686874"/>
            <a:ext cx="6718300" cy="889000"/>
          </a:xfrm>
          <a:prstGeom prst="rect">
            <a:avLst/>
          </a:prstGeom>
        </p:spPr>
      </p:pic>
      <p:pic>
        <p:nvPicPr>
          <p:cNvPr id="3" name="Immagine 2"/>
          <p:cNvPicPr>
            <a:picLocks noChangeAspect="1"/>
          </p:cNvPicPr>
          <p:nvPr/>
        </p:nvPicPr>
        <p:blipFill>
          <a:blip r:embed="rId3"/>
          <a:stretch>
            <a:fillRect/>
          </a:stretch>
        </p:blipFill>
        <p:spPr>
          <a:xfrm>
            <a:off x="952501" y="3882292"/>
            <a:ext cx="7632700" cy="558800"/>
          </a:xfrm>
          <a:prstGeom prst="rect">
            <a:avLst/>
          </a:prstGeom>
        </p:spPr>
      </p:pic>
      <p:sp>
        <p:nvSpPr>
          <p:cNvPr id="61" name="Ovale 60"/>
          <p:cNvSpPr/>
          <p:nvPr/>
        </p:nvSpPr>
        <p:spPr>
          <a:xfrm>
            <a:off x="2344615" y="2774462"/>
            <a:ext cx="771770" cy="80141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79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Example (vanishing gradient)</a:t>
            </a:r>
            <a:endParaRPr lang="en-US" dirty="0"/>
          </a:p>
        </p:txBody>
      </p:sp>
      <p:sp>
        <p:nvSpPr>
          <p:cNvPr id="5" name="CasellaDiTesto 4"/>
          <p:cNvSpPr txBox="1"/>
          <p:nvPr/>
        </p:nvSpPr>
        <p:spPr>
          <a:xfrm>
            <a:off x="1299308" y="2748950"/>
            <a:ext cx="6806671" cy="646331"/>
          </a:xfrm>
          <a:prstGeom prst="rect">
            <a:avLst/>
          </a:prstGeom>
          <a:noFill/>
        </p:spPr>
        <p:txBody>
          <a:bodyPr wrap="none" rtlCol="0">
            <a:spAutoFit/>
          </a:bodyPr>
          <a:lstStyle/>
          <a:p>
            <a:r>
              <a:rPr lang="en-US" dirty="0" smtClean="0"/>
              <a:t>Since weights are usually -1&lt;w&lt;1, and  </a:t>
            </a:r>
            <a:r>
              <a:rPr lang="en-US" dirty="0" smtClean="0"/>
              <a:t>the derivative of a sigmoid </a:t>
            </a:r>
            <a:r>
              <a:rPr lang="el-GR" dirty="0" smtClean="0"/>
              <a:t>σ</a:t>
            </a:r>
            <a:r>
              <a:rPr lang="it-IT" dirty="0"/>
              <a:t>’</a:t>
            </a:r>
            <a:r>
              <a:rPr lang="en-US" dirty="0"/>
              <a:t>(x</a:t>
            </a:r>
            <a:r>
              <a:rPr lang="en-US" dirty="0" smtClean="0"/>
              <a:t>)  </a:t>
            </a:r>
            <a:endParaRPr lang="en-US" dirty="0" smtClean="0"/>
          </a:p>
          <a:p>
            <a:r>
              <a:rPr lang="en-US" dirty="0" smtClean="0"/>
              <a:t>has </a:t>
            </a:r>
            <a:r>
              <a:rPr lang="en-US" dirty="0" smtClean="0"/>
              <a:t>the following shape:  </a:t>
            </a:r>
            <a:endParaRPr lang="en-US" dirty="0"/>
          </a:p>
        </p:txBody>
      </p:sp>
      <p:pic>
        <p:nvPicPr>
          <p:cNvPr id="6" name="Immagine 5"/>
          <p:cNvPicPr>
            <a:picLocks noChangeAspect="1"/>
          </p:cNvPicPr>
          <p:nvPr/>
        </p:nvPicPr>
        <p:blipFill>
          <a:blip r:embed="rId3"/>
          <a:stretch>
            <a:fillRect/>
          </a:stretch>
        </p:blipFill>
        <p:spPr>
          <a:xfrm>
            <a:off x="2901461" y="3578958"/>
            <a:ext cx="3575538" cy="2413488"/>
          </a:xfrm>
          <a:prstGeom prst="rect">
            <a:avLst/>
          </a:prstGeom>
        </p:spPr>
      </p:pic>
      <p:sp>
        <p:nvSpPr>
          <p:cNvPr id="7" name="CasellaDiTesto 6"/>
          <p:cNvSpPr txBox="1"/>
          <p:nvPr/>
        </p:nvSpPr>
        <p:spPr>
          <a:xfrm>
            <a:off x="791307" y="5982676"/>
            <a:ext cx="7576375" cy="646331"/>
          </a:xfrm>
          <a:prstGeom prst="rect">
            <a:avLst/>
          </a:prstGeom>
          <a:noFill/>
        </p:spPr>
        <p:txBody>
          <a:bodyPr wrap="none" rtlCol="0">
            <a:spAutoFit/>
          </a:bodyPr>
          <a:lstStyle/>
          <a:p>
            <a:r>
              <a:rPr lang="en-US" dirty="0" smtClean="0"/>
              <a:t>Then, the </a:t>
            </a:r>
            <a:r>
              <a:rPr lang="en-US" dirty="0" smtClean="0"/>
              <a:t>“deltas” </a:t>
            </a:r>
            <a:r>
              <a:rPr lang="en-US" dirty="0" smtClean="0"/>
              <a:t>at the initial levels become quickly </a:t>
            </a:r>
            <a:r>
              <a:rPr lang="en-US" b="1" dirty="0" smtClean="0"/>
              <a:t>very small </a:t>
            </a:r>
            <a:r>
              <a:rPr lang="en-US" dirty="0" smtClean="0"/>
              <a:t>as the number </a:t>
            </a:r>
          </a:p>
          <a:p>
            <a:r>
              <a:rPr lang="en-US" dirty="0" smtClean="0"/>
              <a:t>of layers </a:t>
            </a:r>
            <a:r>
              <a:rPr lang="en-US" dirty="0" smtClean="0"/>
              <a:t>increase </a:t>
            </a:r>
            <a:r>
              <a:rPr lang="mr-IN" dirty="0" smtClean="0"/>
              <a:t>–</a:t>
            </a:r>
            <a:r>
              <a:rPr lang="en-US" dirty="0" smtClean="0"/>
              <a:t> causing very very slow convergence  on stable values</a:t>
            </a:r>
            <a:endParaRPr lang="en-US" dirty="0"/>
          </a:p>
        </p:txBody>
      </p:sp>
      <p:graphicFrame>
        <p:nvGraphicFramePr>
          <p:cNvPr id="8" name="Oggetto 7"/>
          <p:cNvGraphicFramePr>
            <a:graphicFrameLocks noChangeAspect="1"/>
          </p:cNvGraphicFramePr>
          <p:nvPr>
            <p:extLst>
              <p:ext uri="{D42A27DB-BD31-4B8C-83A1-F6EECF244321}">
                <p14:modId xmlns:p14="http://schemas.microsoft.com/office/powerpoint/2010/main" val="4275958658"/>
              </p:ext>
            </p:extLst>
          </p:nvPr>
        </p:nvGraphicFramePr>
        <p:xfrm>
          <a:off x="791307" y="2031511"/>
          <a:ext cx="7031626" cy="576874"/>
        </p:xfrm>
        <a:graphic>
          <a:graphicData uri="http://schemas.openxmlformats.org/presentationml/2006/ole">
            <mc:AlternateContent xmlns:mc="http://schemas.openxmlformats.org/markup-compatibility/2006">
              <mc:Choice xmlns:v="urn:schemas-microsoft-com:vml" Requires="v">
                <p:oleObj spid="_x0000_s2065" name="Documento" r:id="rId4" imgW="5727700" imgH="469900" progId="Word.Document.12">
                  <p:embed/>
                </p:oleObj>
              </mc:Choice>
              <mc:Fallback>
                <p:oleObj name="Documento" r:id="rId4" imgW="5727700" imgH="469900" progId="Word.Document.12">
                  <p:embed/>
                  <p:pic>
                    <p:nvPicPr>
                      <p:cNvPr id="0" name=""/>
                      <p:cNvPicPr/>
                      <p:nvPr/>
                    </p:nvPicPr>
                    <p:blipFill>
                      <a:blip r:embed="rId5"/>
                      <a:stretch>
                        <a:fillRect/>
                      </a:stretch>
                    </p:blipFill>
                    <p:spPr>
                      <a:xfrm>
                        <a:off x="791307" y="2031511"/>
                        <a:ext cx="7031626" cy="576874"/>
                      </a:xfrm>
                      <a:prstGeom prst="rect">
                        <a:avLst/>
                      </a:prstGeom>
                    </p:spPr>
                  </p:pic>
                </p:oleObj>
              </mc:Fallback>
            </mc:AlternateContent>
          </a:graphicData>
        </a:graphic>
      </p:graphicFrame>
    </p:spTree>
    <p:extLst>
      <p:ext uri="{BB962C8B-B14F-4D97-AF65-F5344CB8AC3E}">
        <p14:creationId xmlns:p14="http://schemas.microsoft.com/office/powerpoint/2010/main" val="292999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Why</a:t>
            </a:r>
            <a:r>
              <a:rPr lang="it-IT" dirty="0" smtClean="0"/>
              <a:t> </a:t>
            </a:r>
            <a:r>
              <a:rPr lang="it-IT" dirty="0" err="1" smtClean="0"/>
              <a:t>DeepNN</a:t>
            </a:r>
            <a:r>
              <a:rPr lang="it-IT" dirty="0" smtClean="0"/>
              <a:t> </a:t>
            </a:r>
            <a:r>
              <a:rPr lang="it-IT" dirty="0" err="1" smtClean="0"/>
              <a:t>is</a:t>
            </a:r>
            <a:r>
              <a:rPr lang="it-IT" dirty="0" smtClean="0"/>
              <a:t> </a:t>
            </a:r>
            <a:r>
              <a:rPr lang="it-IT" dirty="0" err="1" smtClean="0"/>
              <a:t>now</a:t>
            </a:r>
            <a:r>
              <a:rPr lang="it-IT" dirty="0" smtClean="0"/>
              <a:t> </a:t>
            </a:r>
            <a:r>
              <a:rPr lang="it-IT" dirty="0" err="1" smtClean="0"/>
              <a:t>possible</a:t>
            </a:r>
            <a:r>
              <a:rPr lang="it-IT" dirty="0" smtClean="0"/>
              <a:t> (1)</a:t>
            </a:r>
            <a:endParaRPr lang="it-IT" dirty="0"/>
          </a:p>
        </p:txBody>
      </p:sp>
      <p:sp>
        <p:nvSpPr>
          <p:cNvPr id="3" name="Segnaposto contenuto 2"/>
          <p:cNvSpPr>
            <a:spLocks noGrp="1"/>
          </p:cNvSpPr>
          <p:nvPr>
            <p:ph idx="1"/>
          </p:nvPr>
        </p:nvSpPr>
        <p:spPr/>
        <p:txBody>
          <a:bodyPr/>
          <a:lstStyle/>
          <a:p>
            <a:pPr marL="514350" indent="-514350">
              <a:buFont typeface="+mj-lt"/>
              <a:buAutoNum type="arabicPeriod"/>
            </a:pPr>
            <a:r>
              <a:rPr lang="it-IT" b="1" dirty="0" smtClean="0"/>
              <a:t>Big data</a:t>
            </a:r>
            <a:r>
              <a:rPr lang="it-IT" dirty="0" smtClean="0"/>
              <a:t>: e.g. </a:t>
            </a:r>
            <a:r>
              <a:rPr lang="it-IT" dirty="0" err="1" smtClean="0"/>
              <a:t>ImageNet</a:t>
            </a:r>
            <a:r>
              <a:rPr lang="it-IT" dirty="0" smtClean="0"/>
              <a:t>, </a:t>
            </a:r>
            <a:r>
              <a:rPr lang="it-IT" dirty="0" err="1" smtClean="0"/>
              <a:t>millions</a:t>
            </a:r>
            <a:r>
              <a:rPr lang="it-IT" dirty="0" smtClean="0"/>
              <a:t> of </a:t>
            </a:r>
            <a:r>
              <a:rPr lang="it-IT" dirty="0" err="1" smtClean="0"/>
              <a:t>categorized</a:t>
            </a:r>
            <a:r>
              <a:rPr lang="it-IT" dirty="0" smtClean="0"/>
              <a:t> images. </a:t>
            </a:r>
          </a:p>
          <a:p>
            <a:pPr marL="0" indent="0">
              <a:buNone/>
            </a:pPr>
            <a:r>
              <a:rPr lang="it-IT" dirty="0" smtClean="0"/>
              <a:t>DNN show a </a:t>
            </a:r>
            <a:r>
              <a:rPr lang="it-IT" dirty="0" err="1" smtClean="0"/>
              <a:t>clear</a:t>
            </a:r>
            <a:r>
              <a:rPr lang="it-IT" dirty="0" smtClean="0"/>
              <a:t> </a:t>
            </a:r>
            <a:r>
              <a:rPr lang="it-IT" dirty="0" err="1" smtClean="0"/>
              <a:t>advantage</a:t>
            </a:r>
            <a:r>
              <a:rPr lang="it-IT" dirty="0" smtClean="0"/>
              <a:t> </a:t>
            </a:r>
            <a:r>
              <a:rPr lang="it-IT" dirty="0" err="1" smtClean="0"/>
              <a:t>only</a:t>
            </a:r>
            <a:r>
              <a:rPr lang="it-IT" dirty="0" smtClean="0"/>
              <a:t> with </a:t>
            </a:r>
            <a:r>
              <a:rPr lang="it-IT" dirty="0" err="1" smtClean="0"/>
              <a:t>very</a:t>
            </a:r>
            <a:r>
              <a:rPr lang="it-IT" dirty="0" smtClean="0"/>
              <a:t> large data sets (</a:t>
            </a:r>
            <a:r>
              <a:rPr lang="it-IT" dirty="0" err="1" smtClean="0"/>
              <a:t>easier</a:t>
            </a:r>
            <a:r>
              <a:rPr lang="it-IT" dirty="0" smtClean="0"/>
              <a:t> to </a:t>
            </a:r>
            <a:r>
              <a:rPr lang="it-IT" dirty="0" err="1" smtClean="0"/>
              <a:t>find</a:t>
            </a:r>
            <a:r>
              <a:rPr lang="it-IT" dirty="0" smtClean="0"/>
              <a:t> </a:t>
            </a:r>
            <a:r>
              <a:rPr lang="it-IT" dirty="0" err="1" smtClean="0"/>
              <a:t>regularities</a:t>
            </a:r>
            <a:r>
              <a:rPr lang="it-IT" dirty="0" smtClean="0"/>
              <a:t>)</a:t>
            </a:r>
            <a:endParaRPr lang="it-IT" dirty="0"/>
          </a:p>
        </p:txBody>
      </p:sp>
      <p:pic>
        <p:nvPicPr>
          <p:cNvPr id="4" name="Immagine 3"/>
          <p:cNvPicPr>
            <a:picLocks noChangeAspect="1"/>
          </p:cNvPicPr>
          <p:nvPr/>
        </p:nvPicPr>
        <p:blipFill>
          <a:blip r:embed="rId2"/>
          <a:stretch>
            <a:fillRect/>
          </a:stretch>
        </p:blipFill>
        <p:spPr>
          <a:xfrm>
            <a:off x="2789915" y="3733860"/>
            <a:ext cx="4044314" cy="3124140"/>
          </a:xfrm>
          <a:prstGeom prst="rect">
            <a:avLst/>
          </a:prstGeom>
        </p:spPr>
      </p:pic>
    </p:spTree>
    <p:extLst>
      <p:ext uri="{BB962C8B-B14F-4D97-AF65-F5344CB8AC3E}">
        <p14:creationId xmlns:p14="http://schemas.microsoft.com/office/powerpoint/2010/main" val="1949253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Why</a:t>
            </a:r>
            <a:r>
              <a:rPr lang="it-IT" dirty="0" smtClean="0"/>
              <a:t> DNN </a:t>
            </a:r>
            <a:r>
              <a:rPr lang="it-IT" dirty="0" err="1" smtClean="0"/>
              <a:t>is</a:t>
            </a:r>
            <a:r>
              <a:rPr lang="it-IT" dirty="0" smtClean="0"/>
              <a:t> </a:t>
            </a:r>
            <a:r>
              <a:rPr lang="it-IT" dirty="0" err="1" smtClean="0"/>
              <a:t>now</a:t>
            </a:r>
            <a:r>
              <a:rPr lang="it-IT" dirty="0" smtClean="0"/>
              <a:t> </a:t>
            </a:r>
            <a:r>
              <a:rPr lang="it-IT" dirty="0" err="1" smtClean="0"/>
              <a:t>possible</a:t>
            </a:r>
            <a:r>
              <a:rPr lang="it-IT" dirty="0" smtClean="0"/>
              <a:t> (2)</a:t>
            </a:r>
            <a:endParaRPr lang="it-IT" dirty="0"/>
          </a:p>
        </p:txBody>
      </p:sp>
      <p:sp>
        <p:nvSpPr>
          <p:cNvPr id="3" name="Segnaposto contenuto 2"/>
          <p:cNvSpPr>
            <a:spLocks noGrp="1"/>
          </p:cNvSpPr>
          <p:nvPr>
            <p:ph idx="1"/>
          </p:nvPr>
        </p:nvSpPr>
        <p:spPr/>
        <p:txBody>
          <a:bodyPr>
            <a:normAutofit fontScale="92500" lnSpcReduction="20000"/>
          </a:bodyPr>
          <a:lstStyle/>
          <a:p>
            <a:pPr marL="514350" indent="-514350">
              <a:buFont typeface="+mj-lt"/>
              <a:buAutoNum type="arabicPeriod" startAt="2"/>
            </a:pPr>
            <a:r>
              <a:rPr lang="it-IT" b="1" dirty="0" smtClean="0"/>
              <a:t>High-performance </a:t>
            </a:r>
            <a:r>
              <a:rPr lang="it-IT" dirty="0" err="1" smtClean="0"/>
              <a:t>computing</a:t>
            </a:r>
            <a:r>
              <a:rPr lang="it-IT" dirty="0" smtClean="0"/>
              <a:t> (</a:t>
            </a:r>
            <a:r>
              <a:rPr lang="it-IT" dirty="0" err="1" smtClean="0"/>
              <a:t>such</a:t>
            </a:r>
            <a:r>
              <a:rPr lang="it-IT" dirty="0" smtClean="0"/>
              <a:t> </a:t>
            </a:r>
            <a:r>
              <a:rPr lang="it-IT" dirty="0" err="1" smtClean="0"/>
              <a:t>as</a:t>
            </a:r>
            <a:r>
              <a:rPr lang="it-IT" dirty="0" smtClean="0"/>
              <a:t> GPU, </a:t>
            </a:r>
            <a:r>
              <a:rPr lang="it-IT" dirty="0" err="1" smtClean="0"/>
              <a:t>graphic</a:t>
            </a:r>
            <a:r>
              <a:rPr lang="it-IT" dirty="0" smtClean="0"/>
              <a:t> processing </a:t>
            </a:r>
            <a:r>
              <a:rPr lang="it-IT" dirty="0" err="1" smtClean="0"/>
              <a:t>units</a:t>
            </a:r>
            <a:r>
              <a:rPr lang="it-IT" dirty="0" smtClean="0"/>
              <a:t>): </a:t>
            </a:r>
            <a:r>
              <a:rPr lang="it-IT" dirty="0" err="1" smtClean="0"/>
              <a:t>we</a:t>
            </a:r>
            <a:r>
              <a:rPr lang="it-IT" dirty="0" smtClean="0"/>
              <a:t> can </a:t>
            </a:r>
            <a:r>
              <a:rPr lang="it-IT" dirty="0" err="1" smtClean="0"/>
              <a:t>train</a:t>
            </a:r>
            <a:r>
              <a:rPr lang="it-IT" dirty="0" smtClean="0"/>
              <a:t> </a:t>
            </a:r>
            <a:r>
              <a:rPr lang="it-IT" dirty="0" err="1" smtClean="0"/>
              <a:t>models</a:t>
            </a:r>
            <a:r>
              <a:rPr lang="it-IT" dirty="0" smtClean="0"/>
              <a:t> with </a:t>
            </a:r>
            <a:r>
              <a:rPr lang="it-IT" dirty="0" err="1" smtClean="0"/>
              <a:t>many</a:t>
            </a:r>
            <a:r>
              <a:rPr lang="it-IT" dirty="0" smtClean="0"/>
              <a:t> </a:t>
            </a:r>
            <a:r>
              <a:rPr lang="it-IT" dirty="0" err="1" smtClean="0"/>
              <a:t>layers</a:t>
            </a:r>
            <a:r>
              <a:rPr lang="it-IT" dirty="0" smtClean="0"/>
              <a:t>, </a:t>
            </a:r>
            <a:r>
              <a:rPr lang="it-IT" dirty="0" err="1" smtClean="0"/>
              <a:t>nodes</a:t>
            </a:r>
            <a:r>
              <a:rPr lang="it-IT" dirty="0" smtClean="0"/>
              <a:t> and </a:t>
            </a:r>
            <a:r>
              <a:rPr lang="it-IT" dirty="0" err="1" smtClean="0"/>
              <a:t>connections</a:t>
            </a:r>
            <a:r>
              <a:rPr lang="it-IT" dirty="0" smtClean="0"/>
              <a:t> </a:t>
            </a:r>
            <a:r>
              <a:rPr lang="it-IT" dirty="0" err="1" smtClean="0"/>
              <a:t>thanks</a:t>
            </a:r>
            <a:r>
              <a:rPr lang="it-IT" dirty="0" smtClean="0"/>
              <a:t> to HPC </a:t>
            </a:r>
            <a:r>
              <a:rPr lang="it-IT" dirty="0" err="1" smtClean="0"/>
              <a:t>like</a:t>
            </a:r>
            <a:r>
              <a:rPr lang="it-IT" dirty="0" smtClean="0"/>
              <a:t> </a:t>
            </a:r>
            <a:r>
              <a:rPr lang="it-IT" dirty="0" err="1" smtClean="0"/>
              <a:t>Hadoop</a:t>
            </a:r>
            <a:r>
              <a:rPr lang="it-IT" dirty="0" smtClean="0"/>
              <a:t>, </a:t>
            </a:r>
            <a:r>
              <a:rPr lang="it-IT" dirty="0" err="1" smtClean="0"/>
              <a:t>NoSQL</a:t>
            </a:r>
            <a:r>
              <a:rPr lang="it-IT" dirty="0" smtClean="0"/>
              <a:t>, </a:t>
            </a:r>
            <a:r>
              <a:rPr lang="it-IT" dirty="0" err="1" smtClean="0"/>
              <a:t>Spark</a:t>
            </a:r>
            <a:r>
              <a:rPr lang="it-IT" dirty="0" smtClean="0"/>
              <a:t> etc.</a:t>
            </a:r>
            <a:endParaRPr lang="it-IT" dirty="0"/>
          </a:p>
          <a:p>
            <a:pPr marL="514350" indent="-514350">
              <a:buFont typeface="+mj-lt"/>
              <a:buAutoNum type="arabicPeriod" startAt="2"/>
            </a:pPr>
            <a:r>
              <a:rPr lang="it-IT" b="1" dirty="0" err="1"/>
              <a:t>Vanishing</a:t>
            </a:r>
            <a:r>
              <a:rPr lang="it-IT" b="1" dirty="0"/>
              <a:t> (or </a:t>
            </a:r>
            <a:r>
              <a:rPr lang="it-IT" b="1" dirty="0" err="1"/>
              <a:t>exploding</a:t>
            </a:r>
            <a:r>
              <a:rPr lang="it-IT" b="1" dirty="0"/>
              <a:t>) </a:t>
            </a:r>
            <a:r>
              <a:rPr lang="it-IT" b="1" dirty="0" err="1"/>
              <a:t>gradient</a:t>
            </a:r>
            <a:r>
              <a:rPr lang="it-IT" dirty="0"/>
              <a:t>: </a:t>
            </a:r>
            <a:r>
              <a:rPr lang="it-IT" dirty="0" smtClean="0"/>
              <a:t>the </a:t>
            </a:r>
            <a:r>
              <a:rPr lang="it-IT" dirty="0" err="1" smtClean="0"/>
              <a:t>backpropagation</a:t>
            </a:r>
            <a:r>
              <a:rPr lang="it-IT" dirty="0" smtClean="0"/>
              <a:t> </a:t>
            </a:r>
            <a:r>
              <a:rPr lang="it-IT" dirty="0" err="1" smtClean="0"/>
              <a:t>complexity</a:t>
            </a:r>
            <a:r>
              <a:rPr lang="it-IT" dirty="0" smtClean="0"/>
              <a:t> </a:t>
            </a:r>
            <a:r>
              <a:rPr lang="it-IT" dirty="0" err="1" smtClean="0"/>
              <a:t>is</a:t>
            </a:r>
            <a:r>
              <a:rPr lang="it-IT" dirty="0" smtClean="0"/>
              <a:t> due (</a:t>
            </a:r>
            <a:r>
              <a:rPr lang="it-IT" dirty="0" err="1" smtClean="0"/>
              <a:t>as</a:t>
            </a:r>
            <a:r>
              <a:rPr lang="it-IT" dirty="0" smtClean="0"/>
              <a:t> </a:t>
            </a:r>
            <a:r>
              <a:rPr lang="it-IT" dirty="0" err="1" smtClean="0"/>
              <a:t>we</a:t>
            </a:r>
            <a:r>
              <a:rPr lang="it-IT" dirty="0" smtClean="0"/>
              <a:t> </a:t>
            </a:r>
            <a:r>
              <a:rPr lang="it-IT" dirty="0" err="1" smtClean="0"/>
              <a:t>have</a:t>
            </a:r>
            <a:r>
              <a:rPr lang="it-IT" dirty="0" smtClean="0"/>
              <a:t> </a:t>
            </a:r>
            <a:r>
              <a:rPr lang="it-IT" dirty="0" err="1" smtClean="0"/>
              <a:t>seen</a:t>
            </a:r>
            <a:r>
              <a:rPr lang="it-IT" dirty="0" smtClean="0"/>
              <a:t>) to the </a:t>
            </a:r>
            <a:r>
              <a:rPr lang="it-IT" dirty="0" err="1" smtClean="0"/>
              <a:t>sigmoid</a:t>
            </a:r>
            <a:r>
              <a:rPr lang="it-IT" dirty="0" smtClean="0"/>
              <a:t> </a:t>
            </a:r>
            <a:r>
              <a:rPr lang="it-IT" dirty="0" err="1" smtClean="0"/>
              <a:t>activation</a:t>
            </a:r>
            <a:r>
              <a:rPr lang="it-IT" dirty="0" smtClean="0"/>
              <a:t> </a:t>
            </a:r>
            <a:r>
              <a:rPr lang="it-IT" dirty="0" err="1" smtClean="0"/>
              <a:t>function</a:t>
            </a:r>
            <a:r>
              <a:rPr lang="it-IT" dirty="0" smtClean="0"/>
              <a:t>. </a:t>
            </a:r>
            <a:r>
              <a:rPr lang="it-IT" dirty="0" err="1" smtClean="0"/>
              <a:t>This</a:t>
            </a:r>
            <a:r>
              <a:rPr lang="it-IT" dirty="0" smtClean="0"/>
              <a:t> </a:t>
            </a:r>
            <a:r>
              <a:rPr lang="it-IT" dirty="0" err="1" smtClean="0"/>
              <a:t>is</a:t>
            </a:r>
            <a:r>
              <a:rPr lang="it-IT" dirty="0" smtClean="0"/>
              <a:t> </a:t>
            </a:r>
            <a:r>
              <a:rPr lang="it-IT" dirty="0" err="1" smtClean="0"/>
              <a:t>greatly</a:t>
            </a:r>
            <a:r>
              <a:rPr lang="it-IT" dirty="0" smtClean="0"/>
              <a:t> </a:t>
            </a:r>
            <a:r>
              <a:rPr lang="it-IT" dirty="0" err="1" smtClean="0"/>
              <a:t>simplified</a:t>
            </a:r>
            <a:r>
              <a:rPr lang="it-IT" dirty="0" smtClean="0"/>
              <a:t> by the use of </a:t>
            </a:r>
            <a:r>
              <a:rPr lang="it-IT" b="1" dirty="0" err="1" smtClean="0"/>
              <a:t>ReLU</a:t>
            </a:r>
            <a:r>
              <a:rPr lang="it-IT" b="1" dirty="0" smtClean="0"/>
              <a:t> </a:t>
            </a:r>
            <a:r>
              <a:rPr lang="it-IT" b="1" dirty="0" err="1" smtClean="0"/>
              <a:t>function</a:t>
            </a:r>
            <a:r>
              <a:rPr lang="it-IT" b="1" dirty="0" smtClean="0"/>
              <a:t> </a:t>
            </a:r>
            <a:r>
              <a:rPr lang="it-IT" dirty="0" smtClean="0"/>
              <a:t>(</a:t>
            </a:r>
            <a:r>
              <a:rPr lang="it-IT" dirty="0" err="1" smtClean="0"/>
              <a:t>rectifier</a:t>
            </a:r>
            <a:r>
              <a:rPr lang="it-IT" dirty="0" smtClean="0"/>
              <a:t> linear </a:t>
            </a:r>
            <a:r>
              <a:rPr lang="it-IT" dirty="0" err="1" smtClean="0"/>
              <a:t>unit</a:t>
            </a:r>
            <a:r>
              <a:rPr lang="it-IT" dirty="0" smtClean="0"/>
              <a:t>, </a:t>
            </a:r>
            <a:r>
              <a:rPr lang="it-IT" dirty="0" err="1" smtClean="0"/>
              <a:t>see</a:t>
            </a:r>
            <a:r>
              <a:rPr lang="it-IT" dirty="0" smtClean="0"/>
              <a:t> </a:t>
            </a:r>
            <a:r>
              <a:rPr lang="it-IT" dirty="0" err="1" smtClean="0"/>
              <a:t>later</a:t>
            </a:r>
            <a:r>
              <a:rPr lang="it-IT" dirty="0" smtClean="0"/>
              <a:t>)  </a:t>
            </a:r>
          </a:p>
          <a:p>
            <a:pPr marL="514350" indent="-514350">
              <a:buFont typeface="+mj-lt"/>
              <a:buAutoNum type="arabicPeriod" startAt="2"/>
            </a:pPr>
            <a:r>
              <a:rPr lang="it-IT" b="1" dirty="0" err="1" smtClean="0"/>
              <a:t>Unsupervised</a:t>
            </a:r>
            <a:r>
              <a:rPr lang="it-IT" b="1" dirty="0" smtClean="0"/>
              <a:t> </a:t>
            </a:r>
            <a:r>
              <a:rPr lang="it-IT" b="1" dirty="0" err="1" smtClean="0"/>
              <a:t>methods</a:t>
            </a:r>
            <a:r>
              <a:rPr lang="it-IT" dirty="0" smtClean="0"/>
              <a:t>: </a:t>
            </a:r>
            <a:r>
              <a:rPr lang="it-IT" dirty="0" err="1" smtClean="0"/>
              <a:t>most</a:t>
            </a:r>
            <a:r>
              <a:rPr lang="it-IT" dirty="0" smtClean="0"/>
              <a:t> </a:t>
            </a:r>
            <a:r>
              <a:rPr lang="it-IT" dirty="0" err="1" smtClean="0"/>
              <a:t>DeepL</a:t>
            </a:r>
            <a:r>
              <a:rPr lang="it-IT" dirty="0" smtClean="0"/>
              <a:t> </a:t>
            </a:r>
            <a:r>
              <a:rPr lang="it-IT" dirty="0" err="1" smtClean="0"/>
              <a:t>approaches</a:t>
            </a:r>
            <a:r>
              <a:rPr lang="it-IT" dirty="0" smtClean="0"/>
              <a:t> are </a:t>
            </a:r>
            <a:r>
              <a:rPr lang="it-IT" b="1" dirty="0" err="1" smtClean="0"/>
              <a:t>unsupervised</a:t>
            </a:r>
            <a:r>
              <a:rPr lang="it-IT" dirty="0" smtClean="0"/>
              <a:t> </a:t>
            </a:r>
            <a:r>
              <a:rPr lang="it-IT" dirty="0" err="1" smtClean="0"/>
              <a:t>except</a:t>
            </a:r>
            <a:r>
              <a:rPr lang="it-IT" dirty="0" smtClean="0"/>
              <a:t> for the last </a:t>
            </a:r>
            <a:r>
              <a:rPr lang="it-IT" dirty="0" err="1" smtClean="0"/>
              <a:t>layer</a:t>
            </a:r>
            <a:endParaRPr lang="it-IT" dirty="0"/>
          </a:p>
          <a:p>
            <a:endParaRPr lang="it-IT" dirty="0" smtClean="0"/>
          </a:p>
          <a:p>
            <a:endParaRPr lang="it-IT" dirty="0"/>
          </a:p>
        </p:txBody>
      </p:sp>
    </p:spTree>
    <p:extLst>
      <p:ext uri="{BB962C8B-B14F-4D97-AF65-F5344CB8AC3E}">
        <p14:creationId xmlns:p14="http://schemas.microsoft.com/office/powerpoint/2010/main" val="757092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Many</a:t>
            </a:r>
            <a:r>
              <a:rPr lang="it-IT" dirty="0" smtClean="0"/>
              <a:t> </a:t>
            </a:r>
            <a:r>
              <a:rPr lang="it-IT" dirty="0" err="1" smtClean="0"/>
              <a:t>Deep</a:t>
            </a:r>
            <a:r>
              <a:rPr lang="it-IT" dirty="0" smtClean="0"/>
              <a:t> Learning </a:t>
            </a:r>
            <a:r>
              <a:rPr lang="it-IT" dirty="0" err="1" smtClean="0"/>
              <a:t>algorithms</a:t>
            </a:r>
            <a:endParaRPr lang="it-IT" dirty="0"/>
          </a:p>
        </p:txBody>
      </p:sp>
      <p:sp>
        <p:nvSpPr>
          <p:cNvPr id="3" name="Segnaposto contenuto 2"/>
          <p:cNvSpPr>
            <a:spLocks noGrp="1"/>
          </p:cNvSpPr>
          <p:nvPr>
            <p:ph idx="1"/>
          </p:nvPr>
        </p:nvSpPr>
        <p:spPr/>
        <p:txBody>
          <a:bodyPr>
            <a:normAutofit fontScale="32500" lnSpcReduction="20000"/>
          </a:bodyPr>
          <a:lstStyle/>
          <a:p>
            <a:pPr marL="0" indent="0">
              <a:buNone/>
            </a:pPr>
            <a:r>
              <a:rPr lang="it-IT" sz="4200" i="1" dirty="0" smtClean="0"/>
              <a:t>1. </a:t>
            </a:r>
            <a:r>
              <a:rPr lang="it-IT" sz="4200" i="1" dirty="0" err="1" smtClean="0"/>
              <a:t>Feedforward</a:t>
            </a:r>
            <a:r>
              <a:rPr lang="it-IT" sz="4200" i="1" dirty="0" smtClean="0"/>
              <a:t> “discriminative” </a:t>
            </a:r>
            <a:r>
              <a:rPr lang="it-IT" sz="4200" i="1" dirty="0" err="1" smtClean="0"/>
              <a:t>models</a:t>
            </a:r>
            <a:r>
              <a:rPr lang="it-IT" sz="4200" i="1" dirty="0" smtClean="0"/>
              <a:t> (semi-</a:t>
            </a:r>
            <a:r>
              <a:rPr lang="it-IT" sz="4200" i="1" dirty="0" err="1" smtClean="0"/>
              <a:t>supervised</a:t>
            </a:r>
            <a:r>
              <a:rPr lang="it-IT" sz="4200" i="1" dirty="0" smtClean="0"/>
              <a:t> training, </a:t>
            </a:r>
            <a:r>
              <a:rPr lang="it-IT" sz="4200" i="1" dirty="0" err="1" smtClean="0"/>
              <a:t>used</a:t>
            </a:r>
            <a:r>
              <a:rPr lang="it-IT" sz="4200" i="1" dirty="0" smtClean="0"/>
              <a:t> for image processing):</a:t>
            </a:r>
          </a:p>
          <a:p>
            <a:r>
              <a:rPr lang="it-IT" sz="4200" b="1" i="1" dirty="0" smtClean="0">
                <a:solidFill>
                  <a:srgbClr val="FF0000"/>
                </a:solidFill>
              </a:rPr>
              <a:t>CNN </a:t>
            </a:r>
            <a:r>
              <a:rPr lang="it-IT" sz="4200" b="1" i="1" dirty="0" err="1" smtClean="0">
                <a:solidFill>
                  <a:srgbClr val="FF0000"/>
                </a:solidFill>
              </a:rPr>
              <a:t>Convolutional</a:t>
            </a:r>
            <a:r>
              <a:rPr lang="it-IT" sz="4200" b="1" i="1" dirty="0" smtClean="0">
                <a:solidFill>
                  <a:srgbClr val="FF0000"/>
                </a:solidFill>
              </a:rPr>
              <a:t> </a:t>
            </a:r>
            <a:r>
              <a:rPr lang="it-IT" sz="4200" b="1" i="1" dirty="0" err="1" smtClean="0">
                <a:solidFill>
                  <a:srgbClr val="FF0000"/>
                </a:solidFill>
              </a:rPr>
              <a:t>Neural</a:t>
            </a:r>
            <a:r>
              <a:rPr lang="it-IT" sz="4200" b="1" i="1" dirty="0" smtClean="0">
                <a:solidFill>
                  <a:srgbClr val="FF0000"/>
                </a:solidFill>
              </a:rPr>
              <a:t> Networks</a:t>
            </a:r>
            <a:endParaRPr lang="it-IT" sz="4200" b="1" i="1" dirty="0">
              <a:solidFill>
                <a:srgbClr val="FF0000"/>
              </a:solidFill>
            </a:endParaRPr>
          </a:p>
          <a:p>
            <a:r>
              <a:rPr lang="it-IT" sz="4200" i="1" dirty="0" smtClean="0"/>
              <a:t>FC DNN- </a:t>
            </a:r>
            <a:r>
              <a:rPr lang="it-IT" sz="4200" i="1" dirty="0" err="1" smtClean="0"/>
              <a:t>Fully</a:t>
            </a:r>
            <a:r>
              <a:rPr lang="it-IT" sz="4200" i="1" dirty="0" smtClean="0"/>
              <a:t> </a:t>
            </a:r>
            <a:r>
              <a:rPr lang="it-IT" sz="4200" i="1" dirty="0" err="1" smtClean="0"/>
              <a:t>Connected</a:t>
            </a:r>
            <a:r>
              <a:rPr lang="it-IT" sz="4200" i="1" dirty="0" smtClean="0"/>
              <a:t> DNN </a:t>
            </a:r>
          </a:p>
          <a:p>
            <a:r>
              <a:rPr lang="it-IT" sz="4200" i="1" dirty="0" smtClean="0"/>
              <a:t>HTM – </a:t>
            </a:r>
            <a:r>
              <a:rPr lang="it-IT" sz="4200" i="1" dirty="0" err="1" smtClean="0"/>
              <a:t>Hierarchical</a:t>
            </a:r>
            <a:r>
              <a:rPr lang="it-IT" sz="4200" i="1" dirty="0" smtClean="0"/>
              <a:t> </a:t>
            </a:r>
            <a:r>
              <a:rPr lang="it-IT" sz="4200" i="1" dirty="0" err="1" smtClean="0"/>
              <a:t>Temporal</a:t>
            </a:r>
            <a:r>
              <a:rPr lang="it-IT" sz="4200" i="1" dirty="0" smtClean="0"/>
              <a:t> </a:t>
            </a:r>
            <a:r>
              <a:rPr lang="it-IT" sz="4200" i="1" dirty="0" err="1" smtClean="0"/>
              <a:t>memory</a:t>
            </a:r>
            <a:endParaRPr lang="it-IT" sz="4200" i="1" dirty="0" smtClean="0"/>
          </a:p>
          <a:p>
            <a:endParaRPr lang="it-IT" sz="4200" i="1" dirty="0" smtClean="0"/>
          </a:p>
          <a:p>
            <a:pPr marL="0" indent="0">
              <a:buNone/>
            </a:pPr>
            <a:r>
              <a:rPr lang="it-IT" sz="4200" i="1" dirty="0" smtClean="0"/>
              <a:t>2. </a:t>
            </a:r>
            <a:r>
              <a:rPr lang="it-IT" sz="4200" i="1" dirty="0" err="1" smtClean="0"/>
              <a:t>Unsupervised</a:t>
            </a:r>
            <a:r>
              <a:rPr lang="it-IT" sz="4200" i="1" dirty="0" smtClean="0"/>
              <a:t> training (“generative” </a:t>
            </a:r>
            <a:r>
              <a:rPr lang="it-IT" sz="4200" i="1" dirty="0" err="1" smtClean="0"/>
              <a:t>models</a:t>
            </a:r>
            <a:r>
              <a:rPr lang="it-IT" sz="4200" i="1" dirty="0" smtClean="0"/>
              <a:t> to re-</a:t>
            </a:r>
            <a:r>
              <a:rPr lang="it-IT" sz="4200" i="1" dirty="0" err="1" smtClean="0"/>
              <a:t>build</a:t>
            </a:r>
            <a:r>
              <a:rPr lang="it-IT" sz="4200" i="1" dirty="0" smtClean="0"/>
              <a:t> the input, </a:t>
            </a:r>
            <a:r>
              <a:rPr lang="it-IT" sz="4200" i="1" dirty="0" err="1" smtClean="0"/>
              <a:t>select</a:t>
            </a:r>
            <a:r>
              <a:rPr lang="it-IT" sz="4200" i="1" dirty="0" smtClean="0"/>
              <a:t> </a:t>
            </a:r>
            <a:r>
              <a:rPr lang="it-IT" sz="4200" i="1" dirty="0" err="1" smtClean="0"/>
              <a:t>salient</a:t>
            </a:r>
            <a:r>
              <a:rPr lang="it-IT" sz="4200" i="1" dirty="0" smtClean="0"/>
              <a:t> </a:t>
            </a:r>
            <a:r>
              <a:rPr lang="it-IT" sz="4200" i="1" dirty="0" err="1" smtClean="0"/>
              <a:t>features</a:t>
            </a:r>
            <a:r>
              <a:rPr lang="it-IT" sz="4200" i="1" dirty="0" smtClean="0"/>
              <a:t>, </a:t>
            </a:r>
            <a:r>
              <a:rPr lang="it-IT" sz="4200" i="1" dirty="0" err="1" smtClean="0"/>
              <a:t>etc</a:t>
            </a:r>
            <a:r>
              <a:rPr lang="it-IT" sz="4200" i="1" dirty="0" smtClean="0"/>
              <a:t>)</a:t>
            </a:r>
          </a:p>
          <a:p>
            <a:r>
              <a:rPr lang="it-IT" sz="4200" b="1" i="1" dirty="0" err="1" smtClean="0">
                <a:solidFill>
                  <a:srgbClr val="FF0000"/>
                </a:solidFill>
              </a:rPr>
              <a:t>Stacked</a:t>
            </a:r>
            <a:r>
              <a:rPr lang="it-IT" sz="4200" b="1" i="1" dirty="0" smtClean="0">
                <a:solidFill>
                  <a:srgbClr val="FF0000"/>
                </a:solidFill>
              </a:rPr>
              <a:t> </a:t>
            </a:r>
            <a:r>
              <a:rPr lang="it-IT" sz="4200" b="1" i="1" dirty="0" err="1" smtClean="0">
                <a:solidFill>
                  <a:srgbClr val="FF0000"/>
                </a:solidFill>
              </a:rPr>
              <a:t>Denoising</a:t>
            </a:r>
            <a:r>
              <a:rPr lang="it-IT" sz="4200" b="1" i="1" dirty="0" smtClean="0">
                <a:solidFill>
                  <a:srgbClr val="FF0000"/>
                </a:solidFill>
              </a:rPr>
              <a:t> Auto-</a:t>
            </a:r>
            <a:r>
              <a:rPr lang="it-IT" sz="4200" b="1" i="1" dirty="0" err="1" smtClean="0">
                <a:solidFill>
                  <a:srgbClr val="FF0000"/>
                </a:solidFill>
              </a:rPr>
              <a:t>Encoders</a:t>
            </a:r>
            <a:endParaRPr lang="it-IT" sz="4200" b="1" i="1" dirty="0" smtClean="0">
              <a:solidFill>
                <a:srgbClr val="FF0000"/>
              </a:solidFill>
            </a:endParaRPr>
          </a:p>
          <a:p>
            <a:r>
              <a:rPr lang="it-IT" sz="4200" i="1" dirty="0" smtClean="0"/>
              <a:t>RBM –</a:t>
            </a:r>
            <a:r>
              <a:rPr lang="it-IT" sz="4200" i="1" dirty="0" err="1" smtClean="0"/>
              <a:t>Restricted</a:t>
            </a:r>
            <a:r>
              <a:rPr lang="it-IT" sz="4200" i="1" dirty="0" smtClean="0"/>
              <a:t> </a:t>
            </a:r>
            <a:r>
              <a:rPr lang="it-IT" sz="4200" i="1" dirty="0" err="1" smtClean="0"/>
              <a:t>Boltzmann</a:t>
            </a:r>
            <a:r>
              <a:rPr lang="it-IT" sz="4200" i="1" dirty="0" smtClean="0"/>
              <a:t> Machine</a:t>
            </a:r>
          </a:p>
          <a:p>
            <a:r>
              <a:rPr lang="it-IT" sz="4200" i="1" dirty="0" smtClean="0"/>
              <a:t>DBN </a:t>
            </a:r>
            <a:r>
              <a:rPr lang="it-IT" sz="4200" i="1" dirty="0" err="1" smtClean="0"/>
              <a:t>Deep</a:t>
            </a:r>
            <a:r>
              <a:rPr lang="it-IT" sz="4200" i="1" dirty="0" smtClean="0"/>
              <a:t> </a:t>
            </a:r>
            <a:r>
              <a:rPr lang="it-IT" sz="4200" i="1" dirty="0" err="1" smtClean="0"/>
              <a:t>Belief</a:t>
            </a:r>
            <a:r>
              <a:rPr lang="it-IT" sz="4200" i="1" dirty="0" smtClean="0"/>
              <a:t> networks</a:t>
            </a:r>
          </a:p>
          <a:p>
            <a:endParaRPr lang="it-IT" sz="4200" i="1" dirty="0" smtClean="0"/>
          </a:p>
          <a:p>
            <a:pPr marL="0" indent="0">
              <a:buNone/>
            </a:pPr>
            <a:r>
              <a:rPr lang="it-IT" sz="4200" i="1" dirty="0" smtClean="0"/>
              <a:t>3. </a:t>
            </a:r>
            <a:r>
              <a:rPr lang="it-IT" sz="4200" i="1" dirty="0" err="1" smtClean="0"/>
              <a:t>Recurrent</a:t>
            </a:r>
            <a:r>
              <a:rPr lang="it-IT" sz="4200" i="1" dirty="0" smtClean="0"/>
              <a:t> </a:t>
            </a:r>
            <a:r>
              <a:rPr lang="it-IT" sz="4200" i="1" dirty="0" err="1" smtClean="0"/>
              <a:t>models</a:t>
            </a:r>
            <a:r>
              <a:rPr lang="it-IT" sz="4200" i="1" dirty="0" smtClean="0"/>
              <a:t> (</a:t>
            </a:r>
            <a:r>
              <a:rPr lang="it-IT" sz="4200" i="1" dirty="0" err="1" smtClean="0"/>
              <a:t>used</a:t>
            </a:r>
            <a:r>
              <a:rPr lang="it-IT" sz="4200" i="1" dirty="0" smtClean="0"/>
              <a:t> for </a:t>
            </a:r>
            <a:r>
              <a:rPr lang="it-IT" sz="4200" i="1" dirty="0" err="1" smtClean="0"/>
              <a:t>sequences</a:t>
            </a:r>
            <a:r>
              <a:rPr lang="it-IT" sz="4200" i="1" dirty="0" smtClean="0"/>
              <a:t>, </a:t>
            </a:r>
            <a:r>
              <a:rPr lang="it-IT" sz="4200" i="1" dirty="0" err="1" smtClean="0"/>
              <a:t>such</a:t>
            </a:r>
            <a:r>
              <a:rPr lang="it-IT" sz="4200" i="1" dirty="0" smtClean="0"/>
              <a:t> </a:t>
            </a:r>
            <a:r>
              <a:rPr lang="it-IT" sz="4200" i="1" dirty="0" err="1" smtClean="0"/>
              <a:t>as</a:t>
            </a:r>
            <a:r>
              <a:rPr lang="it-IT" sz="4200" i="1" dirty="0" smtClean="0"/>
              <a:t> </a:t>
            </a:r>
            <a:r>
              <a:rPr lang="it-IT" sz="4200" i="1" dirty="0" err="1" smtClean="0"/>
              <a:t>speech</a:t>
            </a:r>
            <a:r>
              <a:rPr lang="it-IT" sz="4200" i="1" dirty="0" smtClean="0"/>
              <a:t>, </a:t>
            </a:r>
            <a:r>
              <a:rPr lang="it-IT" sz="4200" i="1" dirty="0" err="1" smtClean="0"/>
              <a:t>natural</a:t>
            </a:r>
            <a:r>
              <a:rPr lang="it-IT" sz="4200" i="1" dirty="0" smtClean="0"/>
              <a:t> </a:t>
            </a:r>
            <a:r>
              <a:rPr lang="it-IT" sz="4200" i="1" dirty="0" err="1" smtClean="0"/>
              <a:t>language</a:t>
            </a:r>
            <a:r>
              <a:rPr lang="it-IT" sz="4200" i="1" dirty="0" smtClean="0"/>
              <a:t>, </a:t>
            </a:r>
            <a:r>
              <a:rPr lang="it-IT" sz="4200" i="1" dirty="0" err="1" smtClean="0"/>
              <a:t>patients</a:t>
            </a:r>
            <a:r>
              <a:rPr lang="it-IT" sz="4200" i="1" dirty="0" smtClean="0"/>
              <a:t> </a:t>
            </a:r>
            <a:r>
              <a:rPr lang="it-IT" sz="4200" i="1" dirty="0" err="1" smtClean="0"/>
              <a:t>trajectories</a:t>
            </a:r>
            <a:r>
              <a:rPr lang="it-IT" sz="4200" i="1" dirty="0" smtClean="0"/>
              <a:t>..)</a:t>
            </a:r>
            <a:endParaRPr lang="it-IT" sz="4200" i="1" dirty="0" smtClean="0"/>
          </a:p>
          <a:p>
            <a:r>
              <a:rPr lang="it-IT" sz="4200" i="1" dirty="0" smtClean="0"/>
              <a:t>RNN </a:t>
            </a:r>
            <a:r>
              <a:rPr lang="it-IT" sz="4200" i="1" dirty="0" err="1" smtClean="0"/>
              <a:t>Recurrent</a:t>
            </a:r>
            <a:r>
              <a:rPr lang="it-IT" sz="4200" i="1" dirty="0" smtClean="0"/>
              <a:t> </a:t>
            </a:r>
            <a:r>
              <a:rPr lang="it-IT" sz="4200" i="1" dirty="0" err="1" smtClean="0"/>
              <a:t>neural</a:t>
            </a:r>
            <a:r>
              <a:rPr lang="it-IT" sz="4200" i="1" dirty="0" smtClean="0"/>
              <a:t> Networks</a:t>
            </a:r>
          </a:p>
          <a:p>
            <a:r>
              <a:rPr lang="it-IT" sz="4200" i="1" dirty="0" smtClean="0"/>
              <a:t>LSTM Long Short-</a:t>
            </a:r>
            <a:r>
              <a:rPr lang="it-IT" sz="4200" i="1" dirty="0" err="1" smtClean="0"/>
              <a:t>Term</a:t>
            </a:r>
            <a:r>
              <a:rPr lang="it-IT" sz="4200" i="1" dirty="0" smtClean="0"/>
              <a:t> </a:t>
            </a:r>
            <a:r>
              <a:rPr lang="it-IT" sz="4200" i="1" dirty="0" err="1" smtClean="0"/>
              <a:t>memory</a:t>
            </a:r>
            <a:endParaRPr lang="it-IT" sz="4200" i="1" dirty="0" smtClean="0"/>
          </a:p>
          <a:p>
            <a:r>
              <a:rPr lang="it-IT" sz="4200" i="1" dirty="0" smtClean="0"/>
              <a:t>GRU </a:t>
            </a:r>
            <a:r>
              <a:rPr lang="it-IT" sz="4200" i="1" dirty="0" err="1" smtClean="0"/>
              <a:t>gated</a:t>
            </a:r>
            <a:r>
              <a:rPr lang="it-IT" sz="4200" i="1" dirty="0" smtClean="0"/>
              <a:t> </a:t>
            </a:r>
            <a:r>
              <a:rPr lang="it-IT" sz="4200" i="1" dirty="0" err="1" smtClean="0"/>
              <a:t>recurrent</a:t>
            </a:r>
            <a:r>
              <a:rPr lang="it-IT" sz="4200" i="1" dirty="0" smtClean="0"/>
              <a:t> </a:t>
            </a:r>
            <a:r>
              <a:rPr lang="it-IT" sz="4200" i="1" dirty="0" err="1" smtClean="0"/>
              <a:t>units</a:t>
            </a:r>
            <a:r>
              <a:rPr lang="it-IT" sz="4200" i="1" dirty="0" smtClean="0"/>
              <a:t> </a:t>
            </a:r>
            <a:endParaRPr lang="it-IT" sz="4200" i="1" dirty="0" smtClean="0"/>
          </a:p>
          <a:p>
            <a:endParaRPr lang="it-IT" sz="4200" i="1" dirty="0" smtClean="0"/>
          </a:p>
          <a:p>
            <a:pPr marL="0" indent="0">
              <a:buNone/>
            </a:pPr>
            <a:r>
              <a:rPr lang="it-IT" sz="4200" i="1" dirty="0" smtClean="0"/>
              <a:t>4. </a:t>
            </a:r>
            <a:r>
              <a:rPr lang="it-IT" sz="4200" i="1" dirty="0" err="1" smtClean="0"/>
              <a:t>Reinforcement</a:t>
            </a:r>
            <a:r>
              <a:rPr lang="it-IT" sz="4200" i="1" dirty="0" smtClean="0"/>
              <a:t> </a:t>
            </a:r>
            <a:r>
              <a:rPr lang="it-IT" sz="4200" i="1" dirty="0" err="1" smtClean="0"/>
              <a:t>learning</a:t>
            </a:r>
            <a:r>
              <a:rPr lang="it-IT" sz="4200" i="1" dirty="0" smtClean="0"/>
              <a:t> (to </a:t>
            </a:r>
            <a:r>
              <a:rPr lang="it-IT" sz="4200" i="1" dirty="0" err="1" smtClean="0"/>
              <a:t>learn</a:t>
            </a:r>
            <a:r>
              <a:rPr lang="it-IT" sz="4200" i="1" dirty="0" smtClean="0"/>
              <a:t> </a:t>
            </a:r>
            <a:r>
              <a:rPr lang="it-IT" sz="4200" i="1" dirty="0" err="1" smtClean="0"/>
              <a:t>behaviors</a:t>
            </a:r>
            <a:r>
              <a:rPr lang="it-IT" sz="4200" i="1" dirty="0" smtClean="0"/>
              <a:t>)</a:t>
            </a:r>
          </a:p>
          <a:p>
            <a:r>
              <a:rPr lang="it-IT" sz="4200" i="1" dirty="0" err="1" smtClean="0"/>
              <a:t>Deep</a:t>
            </a:r>
            <a:r>
              <a:rPr lang="it-IT" sz="4200" i="1" dirty="0" smtClean="0"/>
              <a:t> </a:t>
            </a:r>
            <a:r>
              <a:rPr lang="it-IT" sz="4200" i="1" dirty="0" err="1" smtClean="0"/>
              <a:t>Q</a:t>
            </a:r>
            <a:r>
              <a:rPr lang="it-IT" sz="4200" i="1" dirty="0" smtClean="0"/>
              <a:t>-Learning </a:t>
            </a:r>
            <a:endParaRPr lang="it-IT" sz="4200" i="1" dirty="0" smtClean="0"/>
          </a:p>
          <a:p>
            <a:endParaRPr lang="it-IT" sz="4200" i="1" dirty="0"/>
          </a:p>
          <a:p>
            <a:r>
              <a:rPr lang="it-IT" sz="4300" i="1" dirty="0" smtClean="0"/>
              <a:t>And </a:t>
            </a:r>
            <a:r>
              <a:rPr lang="it-IT" sz="4300" i="1" dirty="0" err="1" smtClean="0"/>
              <a:t>everything</a:t>
            </a:r>
            <a:r>
              <a:rPr lang="it-IT" sz="4300" i="1" dirty="0" smtClean="0"/>
              <a:t> </a:t>
            </a:r>
            <a:r>
              <a:rPr lang="it-IT" sz="4300" i="1" dirty="0" err="1" smtClean="0"/>
              <a:t>augmented</a:t>
            </a:r>
            <a:r>
              <a:rPr lang="it-IT" sz="4300" i="1" dirty="0" smtClean="0"/>
              <a:t> with </a:t>
            </a:r>
            <a:r>
              <a:rPr lang="it-IT" sz="4300" b="1" dirty="0" err="1"/>
              <a:t>Attention</a:t>
            </a:r>
            <a:r>
              <a:rPr lang="it-IT" sz="4300" b="1" dirty="0"/>
              <a:t> </a:t>
            </a:r>
            <a:r>
              <a:rPr lang="it-IT" sz="4300" b="1" dirty="0" err="1" smtClean="0"/>
              <a:t>mechanisms</a:t>
            </a:r>
            <a:r>
              <a:rPr lang="it-IT" sz="4300" dirty="0" smtClean="0"/>
              <a:t>, </a:t>
            </a:r>
            <a:r>
              <a:rPr lang="it-IT" sz="4300" dirty="0" err="1" smtClean="0"/>
              <a:t>that</a:t>
            </a:r>
            <a:r>
              <a:rPr lang="it-IT" sz="4300" dirty="0" smtClean="0"/>
              <a:t> </a:t>
            </a:r>
            <a:r>
              <a:rPr lang="it-IT" sz="4300" dirty="0"/>
              <a:t>compute a </a:t>
            </a:r>
            <a:r>
              <a:rPr lang="it-IT" sz="4300" dirty="0" err="1"/>
              <a:t>mask</a:t>
            </a:r>
            <a:r>
              <a:rPr lang="it-IT" sz="4300" dirty="0"/>
              <a:t> </a:t>
            </a:r>
            <a:r>
              <a:rPr lang="it-IT" sz="4300" dirty="0" err="1"/>
              <a:t>which</a:t>
            </a:r>
            <a:r>
              <a:rPr lang="it-IT" sz="4300" dirty="0"/>
              <a:t> </a:t>
            </a:r>
            <a:r>
              <a:rPr lang="it-IT" sz="4300" dirty="0" err="1"/>
              <a:t>is</a:t>
            </a:r>
            <a:r>
              <a:rPr lang="it-IT" sz="4300" dirty="0"/>
              <a:t> </a:t>
            </a:r>
            <a:r>
              <a:rPr lang="it-IT" sz="4300" dirty="0" err="1"/>
              <a:t>used</a:t>
            </a:r>
            <a:r>
              <a:rPr lang="it-IT" sz="4300" dirty="0"/>
              <a:t> to </a:t>
            </a:r>
            <a:r>
              <a:rPr lang="it-IT" sz="4300" dirty="0" err="1"/>
              <a:t>multiply</a:t>
            </a:r>
            <a:r>
              <a:rPr lang="it-IT" sz="4300" dirty="0"/>
              <a:t> </a:t>
            </a:r>
            <a:r>
              <a:rPr lang="it-IT" sz="4300" dirty="0" err="1" smtClean="0"/>
              <a:t>features</a:t>
            </a:r>
            <a:r>
              <a:rPr lang="it-IT" sz="4300" dirty="0" smtClean="0"/>
              <a:t> </a:t>
            </a:r>
            <a:r>
              <a:rPr lang="it-IT" sz="4300" dirty="0"/>
              <a:t> http://</a:t>
            </a:r>
            <a:r>
              <a:rPr lang="it-IT" sz="4300" dirty="0" err="1"/>
              <a:t>akosiorek.github.io</a:t>
            </a:r>
            <a:r>
              <a:rPr lang="it-IT" sz="4300" dirty="0"/>
              <a:t>/ml/2017/10/14/</a:t>
            </a:r>
            <a:r>
              <a:rPr lang="it-IT" sz="4300" dirty="0" err="1"/>
              <a:t>visual-attention.html</a:t>
            </a:r>
            <a:endParaRPr lang="it-IT" sz="4300" i="1" dirty="0" smtClean="0"/>
          </a:p>
          <a:p>
            <a:endParaRPr lang="it-IT" i="1" dirty="0" smtClean="0"/>
          </a:p>
        </p:txBody>
      </p:sp>
      <p:grpSp>
        <p:nvGrpSpPr>
          <p:cNvPr id="6" name="Gruppo 5"/>
          <p:cNvGrpSpPr/>
          <p:nvPr/>
        </p:nvGrpSpPr>
        <p:grpSpPr>
          <a:xfrm>
            <a:off x="3790462" y="1818991"/>
            <a:ext cx="1076100" cy="1643263"/>
            <a:chOff x="4142154" y="2141376"/>
            <a:chExt cx="1076100" cy="1643263"/>
          </a:xfrm>
        </p:grpSpPr>
        <p:sp>
          <p:nvSpPr>
            <p:cNvPr id="4" name="Freccia sinistra 3"/>
            <p:cNvSpPr/>
            <p:nvPr/>
          </p:nvSpPr>
          <p:spPr>
            <a:xfrm>
              <a:off x="4142154" y="2141376"/>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ccia sinistra 4"/>
            <p:cNvSpPr/>
            <p:nvPr/>
          </p:nvSpPr>
          <p:spPr>
            <a:xfrm>
              <a:off x="4239846" y="3300007"/>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614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CONVOLUTIONAL NEURAL NETWORKS</a:t>
            </a:r>
            <a:endParaRPr lang="it-IT" dirty="0"/>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34804232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0925"/>
            <a:ext cx="8229600" cy="1143000"/>
          </a:xfrm>
        </p:spPr>
        <p:txBody>
          <a:bodyPr/>
          <a:lstStyle/>
          <a:p>
            <a:r>
              <a:rPr lang="it-IT" dirty="0" smtClean="0"/>
              <a:t>CNN (1)</a:t>
            </a:r>
            <a:endParaRPr lang="it-IT" dirty="0"/>
          </a:p>
        </p:txBody>
      </p:sp>
      <p:sp>
        <p:nvSpPr>
          <p:cNvPr id="3" name="Segnaposto contenuto 2"/>
          <p:cNvSpPr>
            <a:spLocks noGrp="1"/>
          </p:cNvSpPr>
          <p:nvPr>
            <p:ph idx="1"/>
          </p:nvPr>
        </p:nvSpPr>
        <p:spPr>
          <a:xfrm>
            <a:off x="457200" y="943726"/>
            <a:ext cx="8229600" cy="4525963"/>
          </a:xfrm>
        </p:spPr>
        <p:txBody>
          <a:bodyPr/>
          <a:lstStyle/>
          <a:p>
            <a:r>
              <a:rPr lang="it-IT" sz="2800" dirty="0" err="1" smtClean="0"/>
              <a:t>Explicitly</a:t>
            </a:r>
            <a:r>
              <a:rPr lang="it-IT" sz="2800" dirty="0" smtClean="0"/>
              <a:t> </a:t>
            </a:r>
            <a:r>
              <a:rPr lang="it-IT" sz="2800" dirty="0" err="1" smtClean="0"/>
              <a:t>designed</a:t>
            </a:r>
            <a:r>
              <a:rPr lang="it-IT" sz="2800" dirty="0" smtClean="0"/>
              <a:t> for image processing (</a:t>
            </a:r>
            <a:r>
              <a:rPr lang="it-IT" sz="2800" dirty="0" err="1" smtClean="0"/>
              <a:t>although</a:t>
            </a:r>
            <a:r>
              <a:rPr lang="it-IT" sz="2800" dirty="0" smtClean="0"/>
              <a:t> </a:t>
            </a:r>
            <a:r>
              <a:rPr lang="it-IT" sz="2800" dirty="0" err="1" smtClean="0"/>
              <a:t>used</a:t>
            </a:r>
            <a:r>
              <a:rPr lang="it-IT" sz="2800" dirty="0" smtClean="0"/>
              <a:t> </a:t>
            </a:r>
            <a:r>
              <a:rPr lang="it-IT" sz="2800" dirty="0" err="1" smtClean="0"/>
              <a:t>also</a:t>
            </a:r>
            <a:r>
              <a:rPr lang="it-IT" sz="2800" dirty="0" smtClean="0"/>
              <a:t> in </a:t>
            </a:r>
            <a:r>
              <a:rPr lang="it-IT" sz="2800" dirty="0" err="1" smtClean="0"/>
              <a:t>speech</a:t>
            </a:r>
            <a:r>
              <a:rPr lang="it-IT" sz="2800" dirty="0" smtClean="0"/>
              <a:t> </a:t>
            </a:r>
            <a:r>
              <a:rPr lang="it-IT" sz="2800" dirty="0" smtClean="0"/>
              <a:t>processing and </a:t>
            </a:r>
            <a:r>
              <a:rPr lang="it-IT" sz="2800" dirty="0" err="1" smtClean="0"/>
              <a:t>many</a:t>
            </a:r>
            <a:r>
              <a:rPr lang="it-IT" sz="2800" dirty="0" smtClean="0"/>
              <a:t> </a:t>
            </a:r>
            <a:r>
              <a:rPr lang="it-IT" sz="2800" dirty="0" err="1" smtClean="0"/>
              <a:t>other</a:t>
            </a:r>
            <a:r>
              <a:rPr lang="it-IT" sz="2800" dirty="0" smtClean="0"/>
              <a:t> </a:t>
            </a:r>
            <a:r>
              <a:rPr lang="it-IT" sz="2800" dirty="0" err="1" smtClean="0"/>
              <a:t>tasks</a:t>
            </a:r>
            <a:r>
              <a:rPr lang="it-IT" sz="2800" dirty="0" smtClean="0"/>
              <a:t>)</a:t>
            </a:r>
            <a:endParaRPr lang="it-IT" sz="2800" dirty="0" smtClean="0"/>
          </a:p>
          <a:p>
            <a:r>
              <a:rPr lang="it-IT" sz="2800" b="1" dirty="0" smtClean="0"/>
              <a:t>Architecture</a:t>
            </a:r>
            <a:r>
              <a:rPr lang="it-IT" sz="2800" dirty="0" smtClean="0"/>
              <a:t>: a </a:t>
            </a:r>
            <a:r>
              <a:rPr lang="it-IT" sz="2800" dirty="0" err="1" smtClean="0"/>
              <a:t>hirarchy</a:t>
            </a:r>
            <a:r>
              <a:rPr lang="it-IT" sz="2800" dirty="0" smtClean="0"/>
              <a:t> of </a:t>
            </a:r>
            <a:r>
              <a:rPr lang="it-IT" sz="2800" dirty="0" smtClean="0"/>
              <a:t>“</a:t>
            </a:r>
            <a:r>
              <a:rPr lang="it-IT" sz="2800" dirty="0" err="1" smtClean="0"/>
              <a:t>loosely</a:t>
            </a:r>
            <a:r>
              <a:rPr lang="it-IT" sz="2800" dirty="0" smtClean="0"/>
              <a:t>” </a:t>
            </a:r>
            <a:r>
              <a:rPr lang="it-IT" sz="2800" dirty="0" err="1" smtClean="0"/>
              <a:t>connected</a:t>
            </a:r>
            <a:r>
              <a:rPr lang="it-IT" sz="2800" dirty="0" smtClean="0"/>
              <a:t> </a:t>
            </a:r>
            <a:r>
              <a:rPr lang="it-IT" sz="2800" dirty="0" err="1" smtClean="0"/>
              <a:t>layers</a:t>
            </a:r>
            <a:r>
              <a:rPr lang="it-IT" sz="2800" dirty="0" smtClean="0"/>
              <a:t>, </a:t>
            </a:r>
            <a:r>
              <a:rPr lang="it-IT" sz="2800" dirty="0" err="1" smtClean="0"/>
              <a:t>except</a:t>
            </a:r>
            <a:r>
              <a:rPr lang="it-IT" sz="2800" dirty="0" smtClean="0"/>
              <a:t> for the last </a:t>
            </a:r>
            <a:r>
              <a:rPr lang="it-IT" sz="2800" dirty="0" err="1" smtClean="0"/>
              <a:t>layers</a:t>
            </a:r>
            <a:r>
              <a:rPr lang="it-IT" sz="2800" dirty="0" smtClean="0"/>
              <a:t> </a:t>
            </a:r>
            <a:r>
              <a:rPr lang="it-IT" sz="2800" dirty="0" err="1" smtClean="0"/>
              <a:t>which</a:t>
            </a:r>
            <a:r>
              <a:rPr lang="it-IT" sz="2800" dirty="0" smtClean="0"/>
              <a:t> are </a:t>
            </a:r>
            <a:r>
              <a:rPr lang="it-IT" sz="2800" dirty="0" err="1" smtClean="0"/>
              <a:t>usually</a:t>
            </a:r>
            <a:r>
              <a:rPr lang="it-IT" sz="2800" dirty="0" smtClean="0"/>
              <a:t> </a:t>
            </a:r>
            <a:r>
              <a:rPr lang="it-IT" sz="2800" dirty="0" err="1" smtClean="0"/>
              <a:t>fully</a:t>
            </a:r>
            <a:r>
              <a:rPr lang="it-IT" sz="2800" dirty="0" smtClean="0"/>
              <a:t> </a:t>
            </a:r>
            <a:r>
              <a:rPr lang="it-IT" sz="2800" dirty="0" err="1" smtClean="0"/>
              <a:t>connected</a:t>
            </a:r>
            <a:endParaRPr lang="it-IT" sz="2800" dirty="0" smtClean="0"/>
          </a:p>
          <a:p>
            <a:r>
              <a:rPr lang="it-IT" sz="2800" dirty="0" smtClean="0"/>
              <a:t>First </a:t>
            </a:r>
            <a:r>
              <a:rPr lang="it-IT" sz="2800" dirty="0" err="1" smtClean="0"/>
              <a:t>layer</a:t>
            </a:r>
            <a:r>
              <a:rPr lang="it-IT" sz="2800" dirty="0" smtClean="0"/>
              <a:t> </a:t>
            </a:r>
            <a:r>
              <a:rPr lang="it-IT" sz="2800" dirty="0" err="1" smtClean="0"/>
              <a:t>is</a:t>
            </a:r>
            <a:r>
              <a:rPr lang="it-IT" sz="2800" dirty="0" smtClean="0"/>
              <a:t> </a:t>
            </a:r>
            <a:r>
              <a:rPr lang="it-IT" sz="2800" dirty="0" err="1" smtClean="0"/>
              <a:t>directly</a:t>
            </a:r>
            <a:r>
              <a:rPr lang="it-IT" sz="2800" dirty="0" smtClean="0"/>
              <a:t> </a:t>
            </a:r>
            <a:r>
              <a:rPr lang="it-IT" sz="2800" dirty="0" err="1" smtClean="0"/>
              <a:t>connected</a:t>
            </a:r>
            <a:r>
              <a:rPr lang="it-IT" sz="2800" dirty="0" smtClean="0"/>
              <a:t> to </a:t>
            </a:r>
            <a:r>
              <a:rPr lang="it-IT" sz="2800" dirty="0" err="1" smtClean="0"/>
              <a:t>pixels</a:t>
            </a:r>
            <a:r>
              <a:rPr lang="it-IT" sz="2800" dirty="0" smtClean="0"/>
              <a:t> </a:t>
            </a:r>
          </a:p>
          <a:p>
            <a:endParaRPr lang="it-IT" dirty="0"/>
          </a:p>
        </p:txBody>
      </p:sp>
      <p:pic>
        <p:nvPicPr>
          <p:cNvPr id="4" name="Immagine 3"/>
          <p:cNvPicPr>
            <a:picLocks noChangeAspect="1"/>
          </p:cNvPicPr>
          <p:nvPr/>
        </p:nvPicPr>
        <p:blipFill>
          <a:blip r:embed="rId2"/>
          <a:stretch>
            <a:fillRect/>
          </a:stretch>
        </p:blipFill>
        <p:spPr>
          <a:xfrm>
            <a:off x="457200" y="3841987"/>
            <a:ext cx="8229600" cy="2708462"/>
          </a:xfrm>
          <a:prstGeom prst="rect">
            <a:avLst/>
          </a:prstGeom>
        </p:spPr>
      </p:pic>
    </p:spTree>
    <p:extLst>
      <p:ext uri="{BB962C8B-B14F-4D97-AF65-F5344CB8AC3E}">
        <p14:creationId xmlns:p14="http://schemas.microsoft.com/office/powerpoint/2010/main" val="3911728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destra 3"/>
          <p:cNvSpPr/>
          <p:nvPr/>
        </p:nvSpPr>
        <p:spPr>
          <a:xfrm>
            <a:off x="317483" y="177433"/>
            <a:ext cx="1092519" cy="1885610"/>
          </a:xfrm>
          <a:prstGeom prst="rightArrowCallou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convolution</a:t>
            </a:r>
            <a:endParaRPr lang="en-US" dirty="0"/>
          </a:p>
        </p:txBody>
      </p:sp>
      <p:sp>
        <p:nvSpPr>
          <p:cNvPr id="5" name="Callout con freccia destra 4"/>
          <p:cNvSpPr/>
          <p:nvPr/>
        </p:nvSpPr>
        <p:spPr>
          <a:xfrm>
            <a:off x="1410002" y="991053"/>
            <a:ext cx="1364715" cy="1884832"/>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Volumes of </a:t>
            </a:r>
            <a:r>
              <a:rPr lang="en-US" dirty="0" err="1" smtClean="0"/>
              <a:t>convoluvolutors</a:t>
            </a:r>
            <a:endParaRPr lang="en-US" dirty="0"/>
          </a:p>
        </p:txBody>
      </p:sp>
      <p:sp>
        <p:nvSpPr>
          <p:cNvPr id="6" name="Callout con freccia destra 5"/>
          <p:cNvSpPr/>
          <p:nvPr/>
        </p:nvSpPr>
        <p:spPr>
          <a:xfrm>
            <a:off x="2774717" y="1794556"/>
            <a:ext cx="128860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strides</a:t>
            </a:r>
            <a:endParaRPr lang="en-US" dirty="0"/>
          </a:p>
        </p:txBody>
      </p:sp>
      <p:sp>
        <p:nvSpPr>
          <p:cNvPr id="7" name="Callout con freccia destra 6"/>
          <p:cNvSpPr/>
          <p:nvPr/>
        </p:nvSpPr>
        <p:spPr>
          <a:xfrm>
            <a:off x="4063326" y="2418686"/>
            <a:ext cx="1232585"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padding</a:t>
            </a:r>
            <a:endParaRPr lang="en-US" dirty="0"/>
          </a:p>
        </p:txBody>
      </p:sp>
      <p:sp>
        <p:nvSpPr>
          <p:cNvPr id="8" name="Callout con freccia destra 7"/>
          <p:cNvSpPr/>
          <p:nvPr/>
        </p:nvSpPr>
        <p:spPr>
          <a:xfrm>
            <a:off x="5295911" y="2884834"/>
            <a:ext cx="1212507"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Activation function</a:t>
            </a:r>
            <a:endParaRPr lang="en-US" dirty="0"/>
          </a:p>
        </p:txBody>
      </p:sp>
      <p:sp>
        <p:nvSpPr>
          <p:cNvPr id="9" name="Callout con freccia destra 8"/>
          <p:cNvSpPr/>
          <p:nvPr/>
        </p:nvSpPr>
        <p:spPr>
          <a:xfrm>
            <a:off x="6508418" y="3670826"/>
            <a:ext cx="1368448"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Pooling</a:t>
            </a:r>
            <a:endParaRPr lang="en-US" dirty="0"/>
          </a:p>
        </p:txBody>
      </p:sp>
      <p:sp>
        <p:nvSpPr>
          <p:cNvPr id="11" name="Callout con freccia destra 10"/>
          <p:cNvSpPr/>
          <p:nvPr/>
        </p:nvSpPr>
        <p:spPr>
          <a:xfrm>
            <a:off x="7876866" y="4491842"/>
            <a:ext cx="1180760"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Softmax</a:t>
            </a:r>
            <a:endParaRPr lang="en-US" dirty="0"/>
          </a:p>
        </p:txBody>
      </p:sp>
      <p:sp>
        <p:nvSpPr>
          <p:cNvPr id="2" name="CasellaDiTesto 1"/>
          <p:cNvSpPr txBox="1"/>
          <p:nvPr/>
        </p:nvSpPr>
        <p:spPr>
          <a:xfrm>
            <a:off x="4200769" y="991053"/>
            <a:ext cx="3579826"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it-IT" sz="2400" dirty="0" err="1" smtClean="0"/>
              <a:t>Important</a:t>
            </a:r>
            <a:r>
              <a:rPr lang="it-IT" sz="2400" dirty="0" smtClean="0"/>
              <a:t> </a:t>
            </a:r>
            <a:r>
              <a:rPr lang="it-IT" sz="2400" dirty="0" err="1" smtClean="0"/>
              <a:t>concepts</a:t>
            </a:r>
            <a:r>
              <a:rPr lang="it-IT" sz="2400" dirty="0" smtClean="0"/>
              <a:t> in CNN</a:t>
            </a:r>
            <a:endParaRPr lang="it-IT" sz="2400" dirty="0"/>
          </a:p>
        </p:txBody>
      </p:sp>
    </p:spTree>
    <p:extLst>
      <p:ext uri="{BB962C8B-B14F-4D97-AF65-F5344CB8AC3E}">
        <p14:creationId xmlns:p14="http://schemas.microsoft.com/office/powerpoint/2010/main" val="32329364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Convolution</a:t>
            </a:r>
            <a:r>
              <a:rPr lang="it-IT" dirty="0" smtClean="0"/>
              <a:t>: </a:t>
            </a:r>
            <a:r>
              <a:rPr lang="it-IT" dirty="0" err="1" smtClean="0"/>
              <a:t>what</a:t>
            </a:r>
            <a:r>
              <a:rPr lang="it-IT" dirty="0" smtClean="0"/>
              <a:t> </a:t>
            </a:r>
            <a:r>
              <a:rPr lang="it-IT" dirty="0" err="1" smtClean="0"/>
              <a:t>is</a:t>
            </a:r>
            <a:r>
              <a:rPr lang="it-IT" dirty="0" smtClean="0"/>
              <a:t> ?</a:t>
            </a:r>
            <a:endParaRPr lang="it-IT" dirty="0"/>
          </a:p>
        </p:txBody>
      </p:sp>
      <p:sp>
        <p:nvSpPr>
          <p:cNvPr id="3" name="Segnaposto contenuto 2"/>
          <p:cNvSpPr>
            <a:spLocks noGrp="1"/>
          </p:cNvSpPr>
          <p:nvPr>
            <p:ph idx="1"/>
          </p:nvPr>
        </p:nvSpPr>
        <p:spPr>
          <a:xfrm>
            <a:off x="156308" y="1520716"/>
            <a:ext cx="3643923" cy="4809746"/>
          </a:xfrm>
        </p:spPr>
        <p:txBody>
          <a:bodyPr>
            <a:normAutofit fontScale="70000" lnSpcReduction="20000"/>
          </a:bodyPr>
          <a:lstStyle/>
          <a:p>
            <a:r>
              <a:rPr lang="it-IT" dirty="0" smtClean="0"/>
              <a:t>A </a:t>
            </a:r>
            <a:r>
              <a:rPr lang="it-IT" dirty="0" err="1" smtClean="0"/>
              <a:t>digital</a:t>
            </a:r>
            <a:r>
              <a:rPr lang="it-IT" dirty="0" smtClean="0"/>
              <a:t> </a:t>
            </a:r>
            <a:r>
              <a:rPr lang="it-IT" dirty="0" err="1" smtClean="0"/>
              <a:t>filter</a:t>
            </a:r>
            <a:r>
              <a:rPr lang="it-IT" dirty="0" smtClean="0"/>
              <a:t> (a small 2D </a:t>
            </a:r>
            <a:r>
              <a:rPr lang="it-IT" dirty="0" err="1" smtClean="0"/>
              <a:t>weight</a:t>
            </a:r>
            <a:r>
              <a:rPr lang="it-IT" dirty="0" smtClean="0"/>
              <a:t> </a:t>
            </a:r>
            <a:r>
              <a:rPr lang="it-IT" dirty="0" err="1" smtClean="0"/>
              <a:t>mask</a:t>
            </a:r>
            <a:r>
              <a:rPr lang="it-IT" dirty="0" smtClean="0"/>
              <a:t>, </a:t>
            </a:r>
            <a:r>
              <a:rPr lang="it-IT" dirty="0" err="1" smtClean="0"/>
              <a:t>also</a:t>
            </a:r>
            <a:r>
              <a:rPr lang="it-IT" dirty="0" smtClean="0"/>
              <a:t> </a:t>
            </a:r>
            <a:r>
              <a:rPr lang="it-IT" dirty="0" err="1" smtClean="0"/>
              <a:t>called</a:t>
            </a:r>
            <a:r>
              <a:rPr lang="it-IT" dirty="0" smtClean="0"/>
              <a:t> </a:t>
            </a:r>
            <a:r>
              <a:rPr lang="it-IT" b="1" dirty="0" err="1" smtClean="0"/>
              <a:t>kernel</a:t>
            </a:r>
            <a:r>
              <a:rPr lang="it-IT" dirty="0" smtClean="0"/>
              <a:t>) </a:t>
            </a:r>
            <a:r>
              <a:rPr lang="it-IT" b="1" dirty="0" err="1" smtClean="0"/>
              <a:t>slides</a:t>
            </a:r>
            <a:r>
              <a:rPr lang="it-IT" b="1" dirty="0" smtClean="0"/>
              <a:t> over </a:t>
            </a:r>
            <a:r>
              <a:rPr lang="it-IT" dirty="0" smtClean="0"/>
              <a:t>the </a:t>
            </a:r>
            <a:r>
              <a:rPr lang="it-IT" dirty="0" err="1" smtClean="0"/>
              <a:t>different</a:t>
            </a:r>
            <a:r>
              <a:rPr lang="it-IT" dirty="0" smtClean="0"/>
              <a:t> input positions; </a:t>
            </a:r>
          </a:p>
          <a:p>
            <a:r>
              <a:rPr lang="it-IT" dirty="0" smtClean="0"/>
              <a:t>For </a:t>
            </a:r>
            <a:r>
              <a:rPr lang="it-IT" dirty="0" err="1" smtClean="0"/>
              <a:t>each</a:t>
            </a:r>
            <a:r>
              <a:rPr lang="it-IT" dirty="0" smtClean="0"/>
              <a:t> position an output </a:t>
            </a:r>
            <a:r>
              <a:rPr lang="it-IT" dirty="0" err="1" smtClean="0"/>
              <a:t>value</a:t>
            </a:r>
            <a:r>
              <a:rPr lang="it-IT" dirty="0" smtClean="0"/>
              <a:t> </a:t>
            </a:r>
            <a:r>
              <a:rPr lang="it-IT" dirty="0" err="1" smtClean="0"/>
              <a:t>is</a:t>
            </a:r>
            <a:r>
              <a:rPr lang="it-IT" dirty="0" smtClean="0"/>
              <a:t> </a:t>
            </a:r>
            <a:r>
              <a:rPr lang="it-IT" dirty="0" err="1" smtClean="0"/>
              <a:t>generated</a:t>
            </a:r>
            <a:r>
              <a:rPr lang="it-IT" dirty="0" smtClean="0"/>
              <a:t> by </a:t>
            </a:r>
            <a:r>
              <a:rPr lang="it-IT" dirty="0" err="1" smtClean="0"/>
              <a:t>replacing</a:t>
            </a:r>
            <a:r>
              <a:rPr lang="it-IT" dirty="0" smtClean="0"/>
              <a:t> the source pixel with a </a:t>
            </a:r>
            <a:r>
              <a:rPr lang="it-IT" dirty="0" err="1" smtClean="0"/>
              <a:t>weighted</a:t>
            </a:r>
            <a:r>
              <a:rPr lang="it-IT" dirty="0" smtClean="0"/>
              <a:t> sum of </a:t>
            </a:r>
            <a:r>
              <a:rPr lang="it-IT" dirty="0" err="1" smtClean="0"/>
              <a:t>itself</a:t>
            </a:r>
            <a:r>
              <a:rPr lang="it-IT" dirty="0" smtClean="0"/>
              <a:t> and </a:t>
            </a:r>
            <a:r>
              <a:rPr lang="it-IT" dirty="0" err="1" smtClean="0"/>
              <a:t>it</a:t>
            </a:r>
            <a:r>
              <a:rPr lang="it-IT" dirty="0" smtClean="0"/>
              <a:t> </a:t>
            </a:r>
            <a:r>
              <a:rPr lang="it-IT" dirty="0" err="1" smtClean="0"/>
              <a:t>nearby</a:t>
            </a:r>
            <a:r>
              <a:rPr lang="it-IT" dirty="0" smtClean="0"/>
              <a:t> </a:t>
            </a:r>
            <a:r>
              <a:rPr lang="it-IT" dirty="0" err="1" smtClean="0"/>
              <a:t>pixels</a:t>
            </a:r>
            <a:r>
              <a:rPr lang="it-IT" dirty="0" smtClean="0"/>
              <a:t>.</a:t>
            </a:r>
          </a:p>
          <a:p>
            <a:r>
              <a:rPr lang="it-IT" dirty="0" smtClean="0"/>
              <a:t>So </a:t>
            </a:r>
            <a:r>
              <a:rPr lang="it-IT" dirty="0" err="1" smtClean="0"/>
              <a:t>here</a:t>
            </a:r>
            <a:r>
              <a:rPr lang="it-IT" dirty="0" smtClean="0"/>
              <a:t> </a:t>
            </a:r>
            <a:r>
              <a:rPr lang="it-IT" dirty="0" err="1" smtClean="0"/>
              <a:t>each</a:t>
            </a:r>
            <a:r>
              <a:rPr lang="it-IT" dirty="0" smtClean="0"/>
              <a:t> </a:t>
            </a:r>
            <a:r>
              <a:rPr lang="it-IT" dirty="0" err="1" smtClean="0"/>
              <a:t>neuron</a:t>
            </a:r>
            <a:r>
              <a:rPr lang="it-IT" dirty="0" smtClean="0"/>
              <a:t> </a:t>
            </a:r>
            <a:r>
              <a:rPr lang="it-IT" dirty="0" err="1" smtClean="0"/>
              <a:t>performs</a:t>
            </a:r>
            <a:r>
              <a:rPr lang="it-IT" dirty="0" smtClean="0"/>
              <a:t> a </a:t>
            </a:r>
            <a:r>
              <a:rPr lang="it-IT" b="1" dirty="0" err="1" smtClean="0">
                <a:solidFill>
                  <a:srgbClr val="FF0000"/>
                </a:solidFill>
              </a:rPr>
              <a:t>convolution</a:t>
            </a:r>
            <a:r>
              <a:rPr lang="it-IT" dirty="0" smtClean="0">
                <a:solidFill>
                  <a:srgbClr val="FF0000"/>
                </a:solidFill>
              </a:rPr>
              <a:t> </a:t>
            </a:r>
            <a:r>
              <a:rPr lang="it-IT" dirty="0" smtClean="0"/>
              <a:t>on a subset of input </a:t>
            </a:r>
            <a:r>
              <a:rPr lang="it-IT" dirty="0" err="1" smtClean="0"/>
              <a:t>signals</a:t>
            </a:r>
            <a:endParaRPr lang="it-IT" dirty="0" smtClean="0"/>
          </a:p>
        </p:txBody>
      </p:sp>
      <p:pic>
        <p:nvPicPr>
          <p:cNvPr id="4" name="Immagine 3"/>
          <p:cNvPicPr>
            <a:picLocks noChangeAspect="1"/>
          </p:cNvPicPr>
          <p:nvPr/>
        </p:nvPicPr>
        <p:blipFill>
          <a:blip r:embed="rId2"/>
          <a:stretch>
            <a:fillRect/>
          </a:stretch>
        </p:blipFill>
        <p:spPr>
          <a:xfrm>
            <a:off x="3991265" y="2071077"/>
            <a:ext cx="5152735" cy="3975602"/>
          </a:xfrm>
          <a:prstGeom prst="rect">
            <a:avLst/>
          </a:prstGeom>
        </p:spPr>
      </p:pic>
    </p:spTree>
    <p:extLst>
      <p:ext uri="{BB962C8B-B14F-4D97-AF65-F5344CB8AC3E}">
        <p14:creationId xmlns:p14="http://schemas.microsoft.com/office/powerpoint/2010/main" val="970310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Neurons</a:t>
            </a:r>
            <a:r>
              <a:rPr lang="it-IT" dirty="0" smtClean="0"/>
              <a:t> </a:t>
            </a:r>
            <a:r>
              <a:rPr lang="it-IT" dirty="0" err="1" smtClean="0"/>
              <a:t>like</a:t>
            </a:r>
            <a:r>
              <a:rPr lang="it-IT" dirty="0" smtClean="0"/>
              <a:t> </a:t>
            </a:r>
            <a:r>
              <a:rPr lang="it-IT" dirty="0" err="1" smtClean="0"/>
              <a:t>convolutors</a:t>
            </a:r>
            <a:endParaRPr lang="it-IT" dirty="0"/>
          </a:p>
        </p:txBody>
      </p:sp>
      <p:sp>
        <p:nvSpPr>
          <p:cNvPr id="3" name="Segnaposto contenuto 2"/>
          <p:cNvSpPr>
            <a:spLocks noGrp="1"/>
          </p:cNvSpPr>
          <p:nvPr>
            <p:ph idx="1"/>
          </p:nvPr>
        </p:nvSpPr>
        <p:spPr>
          <a:xfrm>
            <a:off x="457200" y="1600201"/>
            <a:ext cx="8400251" cy="1768264"/>
          </a:xfrm>
        </p:spPr>
        <p:txBody>
          <a:bodyPr>
            <a:normAutofit fontScale="70000" lnSpcReduction="20000"/>
          </a:bodyPr>
          <a:lstStyle/>
          <a:p>
            <a:r>
              <a:rPr lang="it-IT" dirty="0" err="1" smtClean="0"/>
              <a:t>Given</a:t>
            </a:r>
            <a:r>
              <a:rPr lang="it-IT" dirty="0" smtClean="0"/>
              <a:t> a </a:t>
            </a:r>
            <a:r>
              <a:rPr lang="it-IT" i="1" dirty="0" err="1" smtClean="0"/>
              <a:t>nxn</a:t>
            </a:r>
            <a:r>
              <a:rPr lang="it-IT" dirty="0" smtClean="0"/>
              <a:t> </a:t>
            </a:r>
            <a:r>
              <a:rPr lang="it-IT" dirty="0" err="1" smtClean="0"/>
              <a:t>filter</a:t>
            </a:r>
            <a:r>
              <a:rPr lang="it-IT" dirty="0" smtClean="0"/>
              <a:t> (</a:t>
            </a:r>
            <a:r>
              <a:rPr lang="it-IT" dirty="0" err="1" smtClean="0"/>
              <a:t>kernel</a:t>
            </a:r>
            <a:r>
              <a:rPr lang="it-IT" dirty="0" smtClean="0"/>
              <a:t>), </a:t>
            </a:r>
            <a:r>
              <a:rPr lang="it-IT" dirty="0" err="1" smtClean="0"/>
              <a:t>if</a:t>
            </a:r>
            <a:r>
              <a:rPr lang="it-IT" dirty="0" smtClean="0"/>
              <a:t> </a:t>
            </a:r>
            <a:r>
              <a:rPr lang="it-IT" dirty="0" err="1" smtClean="0"/>
              <a:t>we</a:t>
            </a:r>
            <a:r>
              <a:rPr lang="it-IT" dirty="0" smtClean="0"/>
              <a:t> </a:t>
            </a:r>
            <a:r>
              <a:rPr lang="it-IT" dirty="0" err="1" smtClean="0"/>
              <a:t>connect</a:t>
            </a:r>
            <a:r>
              <a:rPr lang="it-IT" dirty="0" smtClean="0"/>
              <a:t> the n</a:t>
            </a:r>
            <a:r>
              <a:rPr lang="it-IT" baseline="30000" dirty="0"/>
              <a:t>2</a:t>
            </a:r>
            <a:r>
              <a:rPr lang="it-IT" dirty="0" smtClean="0"/>
              <a:t> </a:t>
            </a:r>
            <a:r>
              <a:rPr lang="it-IT" dirty="0" err="1" smtClean="0"/>
              <a:t>inputs</a:t>
            </a:r>
            <a:r>
              <a:rPr lang="it-IT" dirty="0" smtClean="0"/>
              <a:t> </a:t>
            </a:r>
            <a:r>
              <a:rPr lang="it-IT" dirty="0" err="1" smtClean="0"/>
              <a:t>that</a:t>
            </a:r>
            <a:r>
              <a:rPr lang="it-IT" dirty="0" smtClean="0"/>
              <a:t> </a:t>
            </a:r>
            <a:r>
              <a:rPr lang="it-IT" dirty="0" err="1" smtClean="0"/>
              <a:t>it</a:t>
            </a:r>
            <a:r>
              <a:rPr lang="it-IT" dirty="0" smtClean="0"/>
              <a:t> "</a:t>
            </a:r>
            <a:r>
              <a:rPr lang="it-IT" dirty="0" err="1" smtClean="0"/>
              <a:t>covers</a:t>
            </a:r>
            <a:r>
              <a:rPr lang="it-IT" dirty="0" smtClean="0"/>
              <a:t>" </a:t>
            </a:r>
            <a:r>
              <a:rPr lang="it-IT" dirty="0" err="1" smtClean="0"/>
              <a:t>at</a:t>
            </a:r>
            <a:r>
              <a:rPr lang="it-IT" dirty="0" smtClean="0"/>
              <a:t> the </a:t>
            </a:r>
            <a:r>
              <a:rPr lang="it-IT" dirty="0" err="1" smtClean="0"/>
              <a:t>previous</a:t>
            </a:r>
            <a:r>
              <a:rPr lang="it-IT" dirty="0" smtClean="0"/>
              <a:t> </a:t>
            </a:r>
            <a:r>
              <a:rPr lang="it-IT" dirty="0" err="1" smtClean="0"/>
              <a:t>level</a:t>
            </a:r>
            <a:r>
              <a:rPr lang="it-IT" dirty="0" smtClean="0"/>
              <a:t>, and </a:t>
            </a:r>
            <a:r>
              <a:rPr lang="it-IT" dirty="0" err="1" smtClean="0"/>
              <a:t>we</a:t>
            </a:r>
            <a:r>
              <a:rPr lang="it-IT" dirty="0" smtClean="0"/>
              <a:t> use </a:t>
            </a:r>
            <a:r>
              <a:rPr lang="it-IT" dirty="0" err="1" smtClean="0"/>
              <a:t>filter</a:t>
            </a:r>
            <a:r>
              <a:rPr lang="it-IT" dirty="0" smtClean="0"/>
              <a:t> </a:t>
            </a:r>
            <a:r>
              <a:rPr lang="it-IT" dirty="0" err="1" smtClean="0"/>
              <a:t>weights</a:t>
            </a:r>
            <a:r>
              <a:rPr lang="it-IT" dirty="0" smtClean="0"/>
              <a:t> </a:t>
            </a:r>
            <a:r>
              <a:rPr lang="it-IT" dirty="0" err="1" smtClean="0"/>
              <a:t>as</a:t>
            </a:r>
            <a:r>
              <a:rPr lang="it-IT" dirty="0" smtClean="0"/>
              <a:t> connection </a:t>
            </a:r>
            <a:r>
              <a:rPr lang="it-IT" dirty="0" err="1" smtClean="0"/>
              <a:t>weights</a:t>
            </a:r>
            <a:r>
              <a:rPr lang="it-IT" dirty="0" smtClean="0"/>
              <a:t>, </a:t>
            </a:r>
            <a:r>
              <a:rPr lang="it-IT" dirty="0" err="1" smtClean="0"/>
              <a:t>we</a:t>
            </a:r>
            <a:r>
              <a:rPr lang="it-IT" dirty="0" smtClean="0"/>
              <a:t> </a:t>
            </a:r>
            <a:r>
              <a:rPr lang="it-IT" dirty="0" err="1" smtClean="0"/>
              <a:t>notice</a:t>
            </a:r>
            <a:r>
              <a:rPr lang="it-IT" dirty="0" smtClean="0"/>
              <a:t> </a:t>
            </a:r>
            <a:r>
              <a:rPr lang="it-IT" dirty="0" err="1" smtClean="0"/>
              <a:t>that</a:t>
            </a:r>
            <a:r>
              <a:rPr lang="it-IT" dirty="0" smtClean="0"/>
              <a:t> a </a:t>
            </a:r>
            <a:r>
              <a:rPr lang="it-IT" dirty="0" err="1" smtClean="0"/>
              <a:t>convolution</a:t>
            </a:r>
            <a:r>
              <a:rPr lang="it-IT" dirty="0" smtClean="0"/>
              <a:t> </a:t>
            </a:r>
            <a:r>
              <a:rPr lang="it-IT" dirty="0" err="1" smtClean="0"/>
              <a:t>actually</a:t>
            </a:r>
            <a:r>
              <a:rPr lang="it-IT" dirty="0" smtClean="0"/>
              <a:t> </a:t>
            </a:r>
            <a:r>
              <a:rPr lang="it-IT" dirty="0" err="1" smtClean="0"/>
              <a:t>computes</a:t>
            </a:r>
            <a:r>
              <a:rPr lang="it-IT" dirty="0" smtClean="0"/>
              <a:t> a </a:t>
            </a:r>
            <a:r>
              <a:rPr lang="it-IT" dirty="0" err="1" smtClean="0"/>
              <a:t>weighted</a:t>
            </a:r>
            <a:r>
              <a:rPr lang="it-IT" dirty="0" smtClean="0"/>
              <a:t> sum of input (net=</a:t>
            </a:r>
            <a:r>
              <a:rPr lang="it-IT" dirty="0" err="1" smtClean="0"/>
              <a:t>Σw</a:t>
            </a:r>
            <a:r>
              <a:rPr lang="it-IT" baseline="-25000" dirty="0" err="1" smtClean="0"/>
              <a:t>j</a:t>
            </a:r>
            <a:r>
              <a:rPr lang="it-IT" dirty="0" err="1" smtClean="0"/>
              <a:t>in</a:t>
            </a:r>
            <a:r>
              <a:rPr lang="it-IT" baseline="-25000" dirty="0" err="1" smtClean="0"/>
              <a:t>j</a:t>
            </a:r>
            <a:r>
              <a:rPr lang="it-IT" dirty="0" smtClean="0"/>
              <a:t>) </a:t>
            </a:r>
            <a:r>
              <a:rPr lang="it-IT" dirty="0" err="1" smtClean="0"/>
              <a:t>like</a:t>
            </a:r>
            <a:r>
              <a:rPr lang="it-IT" dirty="0" smtClean="0"/>
              <a:t> a “</a:t>
            </a:r>
            <a:r>
              <a:rPr lang="it-IT" dirty="0" err="1" smtClean="0"/>
              <a:t>classic</a:t>
            </a:r>
            <a:r>
              <a:rPr lang="it-IT" dirty="0" smtClean="0"/>
              <a:t>” </a:t>
            </a:r>
            <a:r>
              <a:rPr lang="it-IT" dirty="0" err="1" smtClean="0"/>
              <a:t>neuron</a:t>
            </a:r>
            <a:r>
              <a:rPr lang="it-IT" dirty="0" smtClean="0"/>
              <a:t>. </a:t>
            </a:r>
          </a:p>
          <a:p>
            <a:r>
              <a:rPr lang="it-IT" dirty="0" err="1" smtClean="0"/>
              <a:t>However</a:t>
            </a:r>
            <a:r>
              <a:rPr lang="it-IT" dirty="0" smtClean="0"/>
              <a:t>, </a:t>
            </a:r>
            <a:r>
              <a:rPr lang="it-IT" dirty="0" err="1" smtClean="0"/>
              <a:t>neurons</a:t>
            </a:r>
            <a:r>
              <a:rPr lang="it-IT" dirty="0" smtClean="0"/>
              <a:t> </a:t>
            </a:r>
            <a:r>
              <a:rPr lang="it-IT" dirty="0" err="1" smtClean="0"/>
              <a:t>here</a:t>
            </a:r>
            <a:r>
              <a:rPr lang="it-IT" dirty="0" smtClean="0"/>
              <a:t> are </a:t>
            </a:r>
            <a:r>
              <a:rPr lang="it-IT" dirty="0" err="1" smtClean="0"/>
              <a:t>less</a:t>
            </a:r>
            <a:r>
              <a:rPr lang="it-IT" dirty="0" smtClean="0"/>
              <a:t> </a:t>
            </a:r>
            <a:r>
              <a:rPr lang="it-IT" dirty="0" err="1" smtClean="0"/>
              <a:t>connected</a:t>
            </a:r>
            <a:r>
              <a:rPr lang="it-IT" dirty="0" smtClean="0"/>
              <a:t>, </a:t>
            </a:r>
            <a:r>
              <a:rPr lang="it-IT" dirty="0" err="1" smtClean="0"/>
              <a:t>each</a:t>
            </a:r>
            <a:r>
              <a:rPr lang="it-IT" dirty="0" smtClean="0"/>
              <a:t> </a:t>
            </a:r>
            <a:r>
              <a:rPr lang="it-IT" dirty="0" err="1" smtClean="0"/>
              <a:t>only</a:t>
            </a:r>
            <a:r>
              <a:rPr lang="it-IT" dirty="0" smtClean="0"/>
              <a:t> </a:t>
            </a:r>
            <a:r>
              <a:rPr lang="it-IT" dirty="0" err="1" smtClean="0"/>
              <a:t>takes</a:t>
            </a:r>
            <a:r>
              <a:rPr lang="it-IT" dirty="0" smtClean="0"/>
              <a:t> a subset of </a:t>
            </a:r>
            <a:r>
              <a:rPr lang="it-IT" dirty="0" err="1" smtClean="0"/>
              <a:t>inputs</a:t>
            </a:r>
            <a:endParaRPr lang="it-IT" dirty="0"/>
          </a:p>
        </p:txBody>
      </p:sp>
      <p:grpSp>
        <p:nvGrpSpPr>
          <p:cNvPr id="8" name="Gruppo 7"/>
          <p:cNvGrpSpPr/>
          <p:nvPr/>
        </p:nvGrpSpPr>
        <p:grpSpPr>
          <a:xfrm>
            <a:off x="713154" y="3507153"/>
            <a:ext cx="7973646" cy="3190630"/>
            <a:chOff x="0" y="3368465"/>
            <a:chExt cx="9144000" cy="3309780"/>
          </a:xfrm>
        </p:grpSpPr>
        <p:pic>
          <p:nvPicPr>
            <p:cNvPr id="5" name="Immagine 4"/>
            <p:cNvPicPr>
              <a:picLocks noChangeAspect="1"/>
            </p:cNvPicPr>
            <p:nvPr/>
          </p:nvPicPr>
          <p:blipFill>
            <a:blip r:embed="rId2"/>
            <a:stretch>
              <a:fillRect/>
            </a:stretch>
          </p:blipFill>
          <p:spPr>
            <a:xfrm>
              <a:off x="0" y="3368465"/>
              <a:ext cx="9144000" cy="3309780"/>
            </a:xfrm>
            <a:prstGeom prst="rect">
              <a:avLst/>
            </a:prstGeom>
          </p:spPr>
        </p:pic>
        <p:sp>
          <p:nvSpPr>
            <p:cNvPr id="6" name="CasellaDiTesto 5"/>
            <p:cNvSpPr txBox="1"/>
            <p:nvPr/>
          </p:nvSpPr>
          <p:spPr>
            <a:xfrm>
              <a:off x="5036800" y="3562178"/>
              <a:ext cx="2690599" cy="646331"/>
            </a:xfrm>
            <a:prstGeom prst="rect">
              <a:avLst/>
            </a:prstGeom>
            <a:solidFill>
              <a:srgbClr val="FFFFFF"/>
            </a:solidFill>
          </p:spPr>
          <p:txBody>
            <a:bodyPr wrap="square" rtlCol="0">
              <a:spAutoFit/>
            </a:bodyPr>
            <a:lstStyle/>
            <a:p>
              <a:r>
                <a:rPr lang="en-US" dirty="0" smtClean="0"/>
                <a:t>Only 3 connections are shown for clarity</a:t>
              </a:r>
              <a:endParaRPr lang="en-US" dirty="0"/>
            </a:p>
          </p:txBody>
        </p:sp>
        <p:sp>
          <p:nvSpPr>
            <p:cNvPr id="7" name="CasellaDiTesto 6"/>
            <p:cNvSpPr txBox="1"/>
            <p:nvPr/>
          </p:nvSpPr>
          <p:spPr>
            <a:xfrm>
              <a:off x="1635884" y="5551409"/>
              <a:ext cx="2284136" cy="369332"/>
            </a:xfrm>
            <a:prstGeom prst="rect">
              <a:avLst/>
            </a:prstGeom>
            <a:solidFill>
              <a:srgbClr val="FFFFFF"/>
            </a:solidFill>
          </p:spPr>
          <p:txBody>
            <a:bodyPr wrap="none" rtlCol="0">
              <a:spAutoFit/>
            </a:bodyPr>
            <a:lstStyle/>
            <a:p>
              <a:r>
                <a:rPr lang="en-US" dirty="0" smtClean="0"/>
                <a:t>We ignore the bias w</a:t>
              </a:r>
              <a:r>
                <a:rPr lang="en-US" baseline="-25000" dirty="0" smtClean="0"/>
                <a:t>0</a:t>
              </a:r>
              <a:endParaRPr lang="en-US" baseline="-25000" dirty="0"/>
            </a:p>
          </p:txBody>
        </p:sp>
      </p:grpSp>
    </p:spTree>
    <p:extLst>
      <p:ext uri="{BB962C8B-B14F-4D97-AF65-F5344CB8AC3E}">
        <p14:creationId xmlns:p14="http://schemas.microsoft.com/office/powerpoint/2010/main" val="2679159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Deep</a:t>
            </a:r>
            <a:r>
              <a:rPr lang="it-IT" dirty="0" smtClean="0"/>
              <a:t> </a:t>
            </a:r>
            <a:r>
              <a:rPr lang="it-IT" dirty="0" err="1" smtClean="0"/>
              <a:t>learning</a:t>
            </a:r>
            <a:r>
              <a:rPr lang="it-IT" dirty="0" smtClean="0"/>
              <a:t>: </a:t>
            </a:r>
            <a:r>
              <a:rPr lang="it-IT" dirty="0" err="1" smtClean="0"/>
              <a:t>neural</a:t>
            </a:r>
            <a:r>
              <a:rPr lang="it-IT" dirty="0" smtClean="0"/>
              <a:t> networks with multiple </a:t>
            </a:r>
            <a:r>
              <a:rPr lang="it-IT" dirty="0" err="1" smtClean="0"/>
              <a:t>internal</a:t>
            </a:r>
            <a:r>
              <a:rPr lang="it-IT" dirty="0" smtClean="0"/>
              <a:t> </a:t>
            </a:r>
            <a:r>
              <a:rPr lang="it-IT" dirty="0" err="1" smtClean="0"/>
              <a:t>layers</a:t>
            </a:r>
            <a:endParaRPr lang="it-IT" dirty="0"/>
          </a:p>
        </p:txBody>
      </p:sp>
      <p:sp>
        <p:nvSpPr>
          <p:cNvPr id="3" name="Segnaposto contenuto 2"/>
          <p:cNvSpPr>
            <a:spLocks noGrp="1"/>
          </p:cNvSpPr>
          <p:nvPr>
            <p:ph idx="1"/>
          </p:nvPr>
        </p:nvSpPr>
        <p:spPr>
          <a:xfrm>
            <a:off x="457200" y="4030600"/>
            <a:ext cx="8229600" cy="2233598"/>
          </a:xfrm>
        </p:spPr>
        <p:txBody>
          <a:bodyPr>
            <a:normAutofit fontScale="62500" lnSpcReduction="20000"/>
          </a:bodyPr>
          <a:lstStyle/>
          <a:p>
            <a:r>
              <a:rPr lang="en-US" b="1" dirty="0">
                <a:solidFill>
                  <a:prstClr val="black"/>
                </a:solidFill>
              </a:rPr>
              <a:t>Wikipedia</a:t>
            </a:r>
            <a:r>
              <a:rPr lang="en-US" dirty="0">
                <a:solidFill>
                  <a:prstClr val="black"/>
                </a:solidFill>
              </a:rPr>
              <a:t> provides the following definition:</a:t>
            </a:r>
          </a:p>
          <a:p>
            <a:endParaRPr lang="en-US" dirty="0">
              <a:solidFill>
                <a:prstClr val="black"/>
              </a:solidFill>
            </a:endParaRPr>
          </a:p>
          <a:p>
            <a:r>
              <a:rPr lang="en-US" b="1" dirty="0">
                <a:solidFill>
                  <a:prstClr val="black"/>
                </a:solidFill>
              </a:rPr>
              <a:t>“</a:t>
            </a:r>
            <a:r>
              <a:rPr lang="en-US" b="1" dirty="0" smtClean="0">
                <a:solidFill>
                  <a:srgbClr val="4F81BD"/>
                </a:solidFill>
              </a:rPr>
              <a:t>Deep learning is set of algorithms in machine learning that attempt to learn layered models of inputs, commonly neural networks. The layers in such models correspond to distinct levels of concepts, where higher-level concepts are defined from lower-level ones, and the same lower-level concepts can help to define many higher-level concepts</a:t>
            </a:r>
            <a:r>
              <a:rPr lang="en-US" b="1" dirty="0">
                <a:solidFill>
                  <a:prstClr val="black"/>
                </a:solidFill>
              </a:rPr>
              <a:t>.”</a:t>
            </a:r>
          </a:p>
          <a:p>
            <a:pPr marL="0" indent="0">
              <a:buNone/>
            </a:pPr>
            <a:endParaRPr lang="it-I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816184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34307" y="0"/>
            <a:ext cx="5492262" cy="1143000"/>
          </a:xfrm>
        </p:spPr>
        <p:txBody>
          <a:bodyPr>
            <a:normAutofit fontScale="90000"/>
          </a:bodyPr>
          <a:lstStyle/>
          <a:p>
            <a:r>
              <a:rPr lang="it-IT" dirty="0" smtClean="0"/>
              <a:t>2-D </a:t>
            </a:r>
            <a:r>
              <a:rPr lang="it-IT" dirty="0" err="1" smtClean="0"/>
              <a:t>convolution</a:t>
            </a:r>
            <a:r>
              <a:rPr lang="it-IT" dirty="0" smtClean="0"/>
              <a:t> (3x3 </a:t>
            </a:r>
            <a:r>
              <a:rPr lang="it-IT" dirty="0" err="1" smtClean="0"/>
              <a:t>kernel</a:t>
            </a:r>
            <a:r>
              <a:rPr lang="it-IT" dirty="0" smtClean="0"/>
              <a:t>)</a:t>
            </a:r>
            <a:endParaRPr lang="it-IT" dirty="0"/>
          </a:p>
        </p:txBody>
      </p:sp>
      <p:pic>
        <p:nvPicPr>
          <p:cNvPr id="4" name="Immagine 3" descr="2Dconvolu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0" y="1406770"/>
            <a:ext cx="9144000" cy="5334000"/>
          </a:xfrm>
          <a:prstGeom prst="rect">
            <a:avLst/>
          </a:prstGeom>
        </p:spPr>
      </p:pic>
      <p:sp>
        <p:nvSpPr>
          <p:cNvPr id="5" name="CasellaDiTesto 4"/>
          <p:cNvSpPr txBox="1"/>
          <p:nvPr/>
        </p:nvSpPr>
        <p:spPr>
          <a:xfrm>
            <a:off x="2041769" y="1522101"/>
            <a:ext cx="68480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dirty="0" smtClean="0"/>
              <a:t>input</a:t>
            </a:r>
            <a:endParaRPr lang="it-IT" dirty="0"/>
          </a:p>
        </p:txBody>
      </p:sp>
      <p:sp>
        <p:nvSpPr>
          <p:cNvPr id="6" name="CasellaDiTesto 5"/>
          <p:cNvSpPr txBox="1"/>
          <p:nvPr/>
        </p:nvSpPr>
        <p:spPr>
          <a:xfrm>
            <a:off x="7176477" y="2319270"/>
            <a:ext cx="825867"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dirty="0" smtClean="0"/>
              <a:t>output</a:t>
            </a:r>
            <a:endParaRPr lang="it-IT" dirty="0"/>
          </a:p>
        </p:txBody>
      </p:sp>
    </p:spTree>
    <p:extLst>
      <p:ext uri="{BB962C8B-B14F-4D97-AF65-F5344CB8AC3E}">
        <p14:creationId xmlns:p14="http://schemas.microsoft.com/office/powerpoint/2010/main" val="37528776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destra 3"/>
          <p:cNvSpPr/>
          <p:nvPr/>
        </p:nvSpPr>
        <p:spPr>
          <a:xfrm>
            <a:off x="317483" y="177433"/>
            <a:ext cx="109251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convolution</a:t>
            </a:r>
            <a:endParaRPr lang="en-US" dirty="0"/>
          </a:p>
        </p:txBody>
      </p:sp>
      <p:sp>
        <p:nvSpPr>
          <p:cNvPr id="5" name="Callout con freccia destra 4"/>
          <p:cNvSpPr/>
          <p:nvPr/>
        </p:nvSpPr>
        <p:spPr>
          <a:xfrm>
            <a:off x="1410002" y="991053"/>
            <a:ext cx="1364715" cy="1884832"/>
          </a:xfrm>
          <a:prstGeom prst="rightArrowCallou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Volumes of </a:t>
            </a:r>
            <a:r>
              <a:rPr lang="en-US" dirty="0" err="1" smtClean="0"/>
              <a:t>convoluvolutors</a:t>
            </a:r>
            <a:endParaRPr lang="en-US" dirty="0"/>
          </a:p>
        </p:txBody>
      </p:sp>
      <p:sp>
        <p:nvSpPr>
          <p:cNvPr id="6" name="Callout con freccia destra 5"/>
          <p:cNvSpPr/>
          <p:nvPr/>
        </p:nvSpPr>
        <p:spPr>
          <a:xfrm>
            <a:off x="2774717" y="1794556"/>
            <a:ext cx="128860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strides</a:t>
            </a:r>
            <a:endParaRPr lang="en-US" dirty="0"/>
          </a:p>
        </p:txBody>
      </p:sp>
      <p:sp>
        <p:nvSpPr>
          <p:cNvPr id="7" name="Callout con freccia destra 6"/>
          <p:cNvSpPr/>
          <p:nvPr/>
        </p:nvSpPr>
        <p:spPr>
          <a:xfrm>
            <a:off x="4063326" y="2418686"/>
            <a:ext cx="1232585"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padding</a:t>
            </a:r>
            <a:endParaRPr lang="en-US" dirty="0"/>
          </a:p>
        </p:txBody>
      </p:sp>
      <p:sp>
        <p:nvSpPr>
          <p:cNvPr id="8" name="Callout con freccia destra 7"/>
          <p:cNvSpPr/>
          <p:nvPr/>
        </p:nvSpPr>
        <p:spPr>
          <a:xfrm>
            <a:off x="5295911" y="2884834"/>
            <a:ext cx="1212507"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Activation function</a:t>
            </a:r>
            <a:endParaRPr lang="en-US" dirty="0"/>
          </a:p>
        </p:txBody>
      </p:sp>
      <p:sp>
        <p:nvSpPr>
          <p:cNvPr id="9" name="Callout con freccia destra 8"/>
          <p:cNvSpPr/>
          <p:nvPr/>
        </p:nvSpPr>
        <p:spPr>
          <a:xfrm>
            <a:off x="6508418" y="3670826"/>
            <a:ext cx="1368448"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Pooling</a:t>
            </a:r>
            <a:endParaRPr lang="en-US" dirty="0"/>
          </a:p>
        </p:txBody>
      </p:sp>
      <p:sp>
        <p:nvSpPr>
          <p:cNvPr id="11" name="Callout con freccia destra 10"/>
          <p:cNvSpPr/>
          <p:nvPr/>
        </p:nvSpPr>
        <p:spPr>
          <a:xfrm>
            <a:off x="7876866" y="4491842"/>
            <a:ext cx="1180760"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Softmax</a:t>
            </a:r>
            <a:endParaRPr lang="en-US" dirty="0"/>
          </a:p>
        </p:txBody>
      </p:sp>
    </p:spTree>
    <p:extLst>
      <p:ext uri="{BB962C8B-B14F-4D97-AF65-F5344CB8AC3E}">
        <p14:creationId xmlns:p14="http://schemas.microsoft.com/office/powerpoint/2010/main" val="1467367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3D </a:t>
            </a:r>
            <a:r>
              <a:rPr lang="it-IT" dirty="0" err="1" smtClean="0"/>
              <a:t>Volumes</a:t>
            </a:r>
            <a:endParaRPr lang="it-IT" dirty="0"/>
          </a:p>
        </p:txBody>
      </p:sp>
      <p:sp>
        <p:nvSpPr>
          <p:cNvPr id="3" name="Segnaposto contenuto 2"/>
          <p:cNvSpPr>
            <a:spLocks noGrp="1"/>
          </p:cNvSpPr>
          <p:nvPr>
            <p:ph idx="1"/>
          </p:nvPr>
        </p:nvSpPr>
        <p:spPr>
          <a:xfrm>
            <a:off x="457200" y="1600200"/>
            <a:ext cx="4435231" cy="4525963"/>
          </a:xfrm>
        </p:spPr>
        <p:txBody>
          <a:bodyPr>
            <a:normAutofit fontScale="92500" lnSpcReduction="10000"/>
          </a:bodyPr>
          <a:lstStyle/>
          <a:p>
            <a:r>
              <a:rPr lang="it-IT" dirty="0" err="1" smtClean="0"/>
              <a:t>Often</a:t>
            </a:r>
            <a:r>
              <a:rPr lang="it-IT" dirty="0" smtClean="0"/>
              <a:t> input data are 3-dimensional, e.g., RGB images</a:t>
            </a:r>
          </a:p>
          <a:p>
            <a:r>
              <a:rPr lang="it-IT" dirty="0" smtClean="0"/>
              <a:t>In general, </a:t>
            </a:r>
            <a:r>
              <a:rPr lang="it-IT" dirty="0" err="1" smtClean="0"/>
              <a:t>we</a:t>
            </a:r>
            <a:r>
              <a:rPr lang="it-IT" dirty="0" smtClean="0"/>
              <a:t> can </a:t>
            </a:r>
            <a:r>
              <a:rPr lang="it-IT" dirty="0" err="1" smtClean="0"/>
              <a:t>have</a:t>
            </a:r>
            <a:r>
              <a:rPr lang="it-IT" dirty="0" smtClean="0"/>
              <a:t> multiple </a:t>
            </a:r>
            <a:r>
              <a:rPr lang="it-IT" b="1" dirty="0" err="1" smtClean="0"/>
              <a:t>slices</a:t>
            </a:r>
            <a:r>
              <a:rPr lang="it-IT" dirty="0" smtClean="0"/>
              <a:t>, or </a:t>
            </a:r>
            <a:r>
              <a:rPr lang="it-IT" b="1" dirty="0" err="1" smtClean="0"/>
              <a:t>channels</a:t>
            </a:r>
            <a:r>
              <a:rPr lang="it-IT" dirty="0"/>
              <a:t>,</a:t>
            </a:r>
            <a:r>
              <a:rPr lang="it-IT" dirty="0" smtClean="0"/>
              <a:t> in input, </a:t>
            </a:r>
            <a:r>
              <a:rPr lang="it-IT" dirty="0" err="1" smtClean="0"/>
              <a:t>each</a:t>
            </a:r>
            <a:r>
              <a:rPr lang="it-IT" dirty="0" smtClean="0"/>
              <a:t> </a:t>
            </a:r>
            <a:r>
              <a:rPr lang="it-IT" dirty="0" err="1" smtClean="0"/>
              <a:t>slice</a:t>
            </a:r>
            <a:r>
              <a:rPr lang="it-IT" dirty="0" smtClean="0"/>
              <a:t> </a:t>
            </a:r>
            <a:r>
              <a:rPr lang="it-IT" dirty="0" err="1" smtClean="0"/>
              <a:t>is</a:t>
            </a:r>
            <a:r>
              <a:rPr lang="it-IT" dirty="0" smtClean="0"/>
              <a:t> a </a:t>
            </a:r>
            <a:r>
              <a:rPr lang="it-IT" dirty="0" err="1" smtClean="0"/>
              <a:t>different</a:t>
            </a:r>
            <a:r>
              <a:rPr lang="it-IT" dirty="0" smtClean="0"/>
              <a:t> </a:t>
            </a:r>
            <a:r>
              <a:rPr lang="it-IT" dirty="0" err="1" smtClean="0"/>
              <a:t>representation</a:t>
            </a:r>
            <a:r>
              <a:rPr lang="it-IT" dirty="0" smtClean="0"/>
              <a:t> (e.g. </a:t>
            </a:r>
            <a:r>
              <a:rPr lang="it-IT" dirty="0" err="1" smtClean="0"/>
              <a:t>rotations</a:t>
            </a:r>
            <a:r>
              <a:rPr lang="it-IT" dirty="0" smtClean="0"/>
              <a:t> of an image) of the input</a:t>
            </a:r>
            <a:endParaRPr lang="it-IT" dirty="0"/>
          </a:p>
        </p:txBody>
      </p:sp>
      <p:pic>
        <p:nvPicPr>
          <p:cNvPr id="4" name="Immagine 3"/>
          <p:cNvPicPr>
            <a:picLocks noChangeAspect="1"/>
          </p:cNvPicPr>
          <p:nvPr/>
        </p:nvPicPr>
        <p:blipFill>
          <a:blip r:embed="rId2"/>
          <a:stretch>
            <a:fillRect/>
          </a:stretch>
        </p:blipFill>
        <p:spPr>
          <a:xfrm>
            <a:off x="5464420" y="2323123"/>
            <a:ext cx="2628900" cy="2463800"/>
          </a:xfrm>
          <a:prstGeom prst="rect">
            <a:avLst/>
          </a:prstGeom>
        </p:spPr>
      </p:pic>
    </p:spTree>
    <p:extLst>
      <p:ext uri="{BB962C8B-B14F-4D97-AF65-F5344CB8AC3E}">
        <p14:creationId xmlns:p14="http://schemas.microsoft.com/office/powerpoint/2010/main" val="2017069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Example</a:t>
            </a:r>
            <a:r>
              <a:rPr lang="it-IT" dirty="0" smtClean="0"/>
              <a:t> of </a:t>
            </a:r>
            <a:r>
              <a:rPr lang="it-IT" dirty="0" err="1" smtClean="0"/>
              <a:t>convolution</a:t>
            </a:r>
            <a:r>
              <a:rPr lang="it-IT" dirty="0" smtClean="0"/>
              <a:t> on 3-D input </a:t>
            </a:r>
            <a:r>
              <a:rPr lang="it-IT" dirty="0" err="1" smtClean="0"/>
              <a:t>volumes</a:t>
            </a:r>
            <a:endParaRPr lang="it-IT" dirty="0"/>
          </a:p>
        </p:txBody>
      </p:sp>
      <p:pic>
        <p:nvPicPr>
          <p:cNvPr id="4" name="Immagine 3" descr="rgb.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61" y="1723779"/>
            <a:ext cx="8784492" cy="4941277"/>
          </a:xfrm>
          <a:prstGeom prst="rect">
            <a:avLst/>
          </a:prstGeom>
        </p:spPr>
      </p:pic>
      <p:sp>
        <p:nvSpPr>
          <p:cNvPr id="5" name="CasellaDiTesto 4"/>
          <p:cNvSpPr txBox="1"/>
          <p:nvPr/>
        </p:nvSpPr>
        <p:spPr>
          <a:xfrm>
            <a:off x="183661" y="6350000"/>
            <a:ext cx="641759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it-IT" dirty="0" err="1" smtClean="0"/>
              <a:t>There</a:t>
            </a:r>
            <a:r>
              <a:rPr lang="it-IT" dirty="0" smtClean="0"/>
              <a:t> </a:t>
            </a:r>
            <a:r>
              <a:rPr lang="it-IT" dirty="0" err="1" smtClean="0"/>
              <a:t>is</a:t>
            </a:r>
            <a:r>
              <a:rPr lang="it-IT" dirty="0" smtClean="0"/>
              <a:t> a </a:t>
            </a:r>
            <a:r>
              <a:rPr lang="it-IT" dirty="0" err="1" smtClean="0"/>
              <a:t>different</a:t>
            </a:r>
            <a:r>
              <a:rPr lang="it-IT" dirty="0" smtClean="0"/>
              <a:t> </a:t>
            </a:r>
            <a:r>
              <a:rPr lang="it-IT" dirty="0" err="1" smtClean="0"/>
              <a:t>kernel</a:t>
            </a:r>
            <a:r>
              <a:rPr lang="it-IT" dirty="0" smtClean="0"/>
              <a:t> </a:t>
            </a:r>
            <a:r>
              <a:rPr lang="it-IT" dirty="0" err="1" smtClean="0"/>
              <a:t>sliding</a:t>
            </a:r>
            <a:r>
              <a:rPr lang="it-IT" dirty="0" smtClean="0"/>
              <a:t> on </a:t>
            </a:r>
            <a:r>
              <a:rPr lang="it-IT" dirty="0" err="1" smtClean="0"/>
              <a:t>each</a:t>
            </a:r>
            <a:r>
              <a:rPr lang="it-IT" dirty="0" smtClean="0"/>
              <a:t> </a:t>
            </a:r>
            <a:r>
              <a:rPr lang="it-IT" dirty="0" err="1" smtClean="0"/>
              <a:t>slice</a:t>
            </a:r>
            <a:r>
              <a:rPr lang="it-IT" dirty="0" smtClean="0"/>
              <a:t> of the input volume</a:t>
            </a:r>
            <a:endParaRPr lang="it-IT" dirty="0"/>
          </a:p>
        </p:txBody>
      </p:sp>
    </p:spTree>
    <p:extLst>
      <p:ext uri="{BB962C8B-B14F-4D97-AF65-F5344CB8AC3E}">
        <p14:creationId xmlns:p14="http://schemas.microsoft.com/office/powerpoint/2010/main" val="8501097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network </a:t>
            </a:r>
            <a:r>
              <a:rPr lang="it-IT" dirty="0" err="1" smtClean="0"/>
              <a:t>is</a:t>
            </a:r>
            <a:r>
              <a:rPr lang="it-IT" dirty="0" smtClean="0"/>
              <a:t> </a:t>
            </a:r>
            <a:r>
              <a:rPr lang="it-IT" dirty="0" err="1" smtClean="0"/>
              <a:t>now</a:t>
            </a:r>
            <a:r>
              <a:rPr lang="it-IT" dirty="0" smtClean="0"/>
              <a:t> a </a:t>
            </a:r>
            <a:r>
              <a:rPr lang="it-IT" dirty="0" err="1" smtClean="0"/>
              <a:t>sequence</a:t>
            </a:r>
            <a:r>
              <a:rPr lang="it-IT" dirty="0" smtClean="0"/>
              <a:t> of “3D-Volumes” </a:t>
            </a:r>
            <a:r>
              <a:rPr lang="it-IT" dirty="0" err="1" smtClean="0"/>
              <a:t>layers</a:t>
            </a:r>
            <a:endParaRPr lang="it-IT" dirty="0"/>
          </a:p>
        </p:txBody>
      </p:sp>
      <p:sp>
        <p:nvSpPr>
          <p:cNvPr id="3" name="Segnaposto contenuto 2"/>
          <p:cNvSpPr>
            <a:spLocks noGrp="1"/>
          </p:cNvSpPr>
          <p:nvPr>
            <p:ph idx="1"/>
          </p:nvPr>
        </p:nvSpPr>
        <p:spPr/>
        <p:txBody>
          <a:bodyPr>
            <a:normAutofit/>
          </a:bodyPr>
          <a:lstStyle/>
          <a:p>
            <a:r>
              <a:rPr lang="it-IT" sz="2400" dirty="0" err="1" smtClean="0"/>
              <a:t>Each</a:t>
            </a:r>
            <a:r>
              <a:rPr lang="it-IT" sz="2400" dirty="0" smtClean="0"/>
              <a:t> </a:t>
            </a:r>
            <a:r>
              <a:rPr lang="it-IT" sz="2400" dirty="0" err="1" smtClean="0"/>
              <a:t>layer</a:t>
            </a:r>
            <a:r>
              <a:rPr lang="it-IT" sz="2400" dirty="0" smtClean="0"/>
              <a:t> </a:t>
            </a:r>
            <a:r>
              <a:rPr lang="it-IT" sz="2400" dirty="0" smtClean="0"/>
              <a:t>of the NN </a:t>
            </a:r>
            <a:r>
              <a:rPr lang="it-IT" sz="2400" dirty="0" err="1" smtClean="0"/>
              <a:t>is</a:t>
            </a:r>
            <a:r>
              <a:rPr lang="it-IT" sz="2400" dirty="0" smtClean="0"/>
              <a:t> </a:t>
            </a:r>
            <a:r>
              <a:rPr lang="it-IT" sz="2400" dirty="0" err="1" smtClean="0"/>
              <a:t>organized</a:t>
            </a:r>
            <a:r>
              <a:rPr lang="it-IT" sz="2400" dirty="0" smtClean="0"/>
              <a:t> in 3D </a:t>
            </a:r>
            <a:r>
              <a:rPr lang="it-IT" sz="2400" dirty="0" err="1" smtClean="0"/>
              <a:t>volumes</a:t>
            </a:r>
            <a:r>
              <a:rPr lang="it-IT" sz="2400" dirty="0" smtClean="0"/>
              <a:t> </a:t>
            </a:r>
          </a:p>
          <a:p>
            <a:r>
              <a:rPr lang="it-IT" sz="2400" dirty="0" err="1" smtClean="0">
                <a:solidFill>
                  <a:srgbClr val="FF0000"/>
                </a:solidFill>
              </a:rPr>
              <a:t>Width</a:t>
            </a:r>
            <a:r>
              <a:rPr lang="it-IT" sz="2400" dirty="0" smtClean="0">
                <a:solidFill>
                  <a:srgbClr val="FF0000"/>
                </a:solidFill>
              </a:rPr>
              <a:t> </a:t>
            </a:r>
            <a:r>
              <a:rPr lang="it-IT" sz="2400" dirty="0" smtClean="0"/>
              <a:t>and </a:t>
            </a:r>
            <a:r>
              <a:rPr lang="it-IT" sz="2400" dirty="0" err="1" smtClean="0">
                <a:solidFill>
                  <a:srgbClr val="FF0000"/>
                </a:solidFill>
              </a:rPr>
              <a:t>height</a:t>
            </a:r>
            <a:r>
              <a:rPr lang="it-IT" sz="2400" dirty="0" smtClean="0">
                <a:solidFill>
                  <a:srgbClr val="FF0000"/>
                </a:solidFill>
              </a:rPr>
              <a:t> </a:t>
            </a:r>
            <a:r>
              <a:rPr lang="it-IT" sz="2400" dirty="0" err="1" smtClean="0"/>
              <a:t>surfaces</a:t>
            </a:r>
            <a:r>
              <a:rPr lang="it-IT" sz="2400" dirty="0" smtClean="0"/>
              <a:t> </a:t>
            </a:r>
            <a:r>
              <a:rPr lang="it-IT" sz="2400" dirty="0" err="1" smtClean="0"/>
              <a:t>preserve</a:t>
            </a:r>
            <a:r>
              <a:rPr lang="it-IT" sz="2400" dirty="0" smtClean="0"/>
              <a:t> the </a:t>
            </a:r>
            <a:r>
              <a:rPr lang="it-IT" sz="2400" dirty="0" err="1" smtClean="0"/>
              <a:t>spatial</a:t>
            </a:r>
            <a:r>
              <a:rPr lang="it-IT" sz="2400" dirty="0" smtClean="0"/>
              <a:t> </a:t>
            </a:r>
            <a:r>
              <a:rPr lang="it-IT" sz="2400" dirty="0" err="1" smtClean="0"/>
              <a:t>organization</a:t>
            </a:r>
            <a:r>
              <a:rPr lang="it-IT" sz="2400" dirty="0" smtClean="0"/>
              <a:t> of the image, the </a:t>
            </a:r>
            <a:r>
              <a:rPr lang="it-IT" sz="2400" dirty="0" err="1" smtClean="0"/>
              <a:t>depth</a:t>
            </a:r>
            <a:r>
              <a:rPr lang="it-IT" sz="2400" dirty="0" smtClean="0"/>
              <a:t> </a:t>
            </a:r>
            <a:r>
              <a:rPr lang="it-IT" sz="2400" dirty="0" err="1" smtClean="0"/>
              <a:t>identifies</a:t>
            </a:r>
            <a:r>
              <a:rPr lang="it-IT" sz="2400" dirty="0" smtClean="0"/>
              <a:t> </a:t>
            </a:r>
            <a:r>
              <a:rPr lang="it-IT" sz="2400" dirty="0" smtClean="0"/>
              <a:t>the “</a:t>
            </a:r>
            <a:r>
              <a:rPr lang="it-IT" sz="2400" dirty="0" err="1" smtClean="0"/>
              <a:t>salient</a:t>
            </a:r>
            <a:r>
              <a:rPr lang="it-IT" sz="2400" dirty="0" smtClean="0"/>
              <a:t> </a:t>
            </a:r>
            <a:r>
              <a:rPr lang="it-IT" sz="2400" dirty="0" err="1" smtClean="0"/>
              <a:t>features</a:t>
            </a:r>
            <a:r>
              <a:rPr lang="it-IT" sz="2400" dirty="0" smtClean="0"/>
              <a:t>” </a:t>
            </a:r>
            <a:r>
              <a:rPr lang="it-IT" sz="2400" dirty="0" err="1" smtClean="0"/>
              <a:t>captured</a:t>
            </a:r>
            <a:r>
              <a:rPr lang="it-IT" sz="2400" dirty="0" smtClean="0"/>
              <a:t> from the image, </a:t>
            </a:r>
            <a:r>
              <a:rPr lang="it-IT" sz="2400" dirty="0" err="1" smtClean="0"/>
              <a:t>arranged</a:t>
            </a:r>
            <a:r>
              <a:rPr lang="it-IT" sz="2400" dirty="0" smtClean="0"/>
              <a:t> in </a:t>
            </a:r>
            <a:r>
              <a:rPr lang="it-IT" sz="2400" b="1" dirty="0" err="1" smtClean="0">
                <a:solidFill>
                  <a:srgbClr val="FF0000"/>
                </a:solidFill>
              </a:rPr>
              <a:t>slices</a:t>
            </a:r>
            <a:r>
              <a:rPr lang="it-IT" sz="2400" b="1" dirty="0" smtClean="0">
                <a:solidFill>
                  <a:srgbClr val="FF0000"/>
                </a:solidFill>
              </a:rPr>
              <a:t> </a:t>
            </a:r>
            <a:r>
              <a:rPr lang="it-IT" sz="2400" dirty="0" smtClean="0"/>
              <a:t>(</a:t>
            </a:r>
            <a:r>
              <a:rPr lang="it-IT" sz="2400" dirty="0" err="1" smtClean="0"/>
              <a:t>every</a:t>
            </a:r>
            <a:r>
              <a:rPr lang="it-IT" sz="2400" dirty="0" smtClean="0"/>
              <a:t> </a:t>
            </a:r>
            <a:r>
              <a:rPr lang="it-IT" sz="2400" dirty="0" err="1" smtClean="0"/>
              <a:t>slice</a:t>
            </a:r>
            <a:r>
              <a:rPr lang="it-IT" sz="2400" dirty="0" smtClean="0"/>
              <a:t> </a:t>
            </a:r>
            <a:r>
              <a:rPr lang="it-IT" sz="2400" dirty="0" err="1" smtClean="0"/>
              <a:t>is</a:t>
            </a:r>
            <a:r>
              <a:rPr lang="it-IT" sz="2400" dirty="0" smtClean="0"/>
              <a:t> </a:t>
            </a:r>
            <a:r>
              <a:rPr lang="it-IT" sz="2400" dirty="0" err="1" smtClean="0"/>
              <a:t>associated</a:t>
            </a:r>
            <a:r>
              <a:rPr lang="it-IT" sz="2400" dirty="0" smtClean="0"/>
              <a:t> with a </a:t>
            </a:r>
            <a:r>
              <a:rPr lang="it-IT" sz="2400" dirty="0" err="1" smtClean="0"/>
              <a:t>filter</a:t>
            </a:r>
            <a:r>
              <a:rPr lang="it-IT" sz="2400" dirty="0" smtClean="0"/>
              <a:t>). Note </a:t>
            </a:r>
            <a:r>
              <a:rPr lang="it-IT" sz="2400" dirty="0" err="1" smtClean="0"/>
              <a:t>that</a:t>
            </a:r>
            <a:r>
              <a:rPr lang="it-IT" sz="2400" dirty="0" smtClean="0"/>
              <a:t> # of </a:t>
            </a:r>
            <a:r>
              <a:rPr lang="it-IT" sz="2400" dirty="0" err="1" smtClean="0"/>
              <a:t>slices</a:t>
            </a:r>
            <a:r>
              <a:rPr lang="it-IT" sz="2400" dirty="0" smtClean="0"/>
              <a:t> </a:t>
            </a:r>
            <a:r>
              <a:rPr lang="it-IT" sz="2400" dirty="0" err="1" smtClean="0"/>
              <a:t>may</a:t>
            </a:r>
            <a:r>
              <a:rPr lang="it-IT" sz="2400" dirty="0" smtClean="0"/>
              <a:t> </a:t>
            </a:r>
            <a:r>
              <a:rPr lang="it-IT" sz="2400" dirty="0" err="1" smtClean="0"/>
              <a:t>vary</a:t>
            </a:r>
            <a:r>
              <a:rPr lang="it-IT" sz="2400" dirty="0" smtClean="0"/>
              <a:t> in </a:t>
            </a:r>
            <a:r>
              <a:rPr lang="it-IT" sz="2400" dirty="0" err="1" smtClean="0"/>
              <a:t>any</a:t>
            </a:r>
            <a:r>
              <a:rPr lang="it-IT" sz="2400" dirty="0" smtClean="0"/>
              <a:t> </a:t>
            </a:r>
            <a:r>
              <a:rPr lang="it-IT" sz="2400" dirty="0" err="1" smtClean="0"/>
              <a:t>layer</a:t>
            </a:r>
            <a:endParaRPr lang="it-IT" sz="2400" dirty="0"/>
          </a:p>
        </p:txBody>
      </p:sp>
      <p:pic>
        <p:nvPicPr>
          <p:cNvPr id="5" name="Immagine 4"/>
          <p:cNvPicPr>
            <a:picLocks noChangeAspect="1"/>
          </p:cNvPicPr>
          <p:nvPr/>
        </p:nvPicPr>
        <p:blipFill>
          <a:blip r:embed="rId2"/>
          <a:stretch>
            <a:fillRect/>
          </a:stretch>
        </p:blipFill>
        <p:spPr>
          <a:xfrm>
            <a:off x="2393462" y="4000988"/>
            <a:ext cx="5470769" cy="2708122"/>
          </a:xfrm>
          <a:prstGeom prst="rect">
            <a:avLst/>
          </a:prstGeom>
        </p:spPr>
      </p:pic>
    </p:spTree>
    <p:extLst>
      <p:ext uri="{BB962C8B-B14F-4D97-AF65-F5344CB8AC3E}">
        <p14:creationId xmlns:p14="http://schemas.microsoft.com/office/powerpoint/2010/main" val="3503265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MLP </a:t>
            </a:r>
            <a:r>
              <a:rPr lang="it-IT" dirty="0" err="1" smtClean="0"/>
              <a:t>vrs</a:t>
            </a:r>
            <a:r>
              <a:rPr lang="it-IT" dirty="0" smtClean="0"/>
              <a:t> 3D </a:t>
            </a:r>
            <a:r>
              <a:rPr lang="it-IT" dirty="0" err="1" smtClean="0"/>
              <a:t>volumes</a:t>
            </a:r>
            <a:endParaRPr lang="it-IT" dirty="0"/>
          </a:p>
        </p:txBody>
      </p:sp>
      <p:pic>
        <p:nvPicPr>
          <p:cNvPr id="5" name="Immagine 4"/>
          <p:cNvPicPr>
            <a:picLocks noChangeAspect="1"/>
          </p:cNvPicPr>
          <p:nvPr/>
        </p:nvPicPr>
        <p:blipFill>
          <a:blip r:embed="rId2"/>
          <a:stretch>
            <a:fillRect/>
          </a:stretch>
        </p:blipFill>
        <p:spPr>
          <a:xfrm>
            <a:off x="1494928" y="1280662"/>
            <a:ext cx="5851751" cy="2705734"/>
          </a:xfrm>
          <a:prstGeom prst="rect">
            <a:avLst/>
          </a:prstGeom>
        </p:spPr>
      </p:pic>
      <p:pic>
        <p:nvPicPr>
          <p:cNvPr id="6" name="Immagine 5"/>
          <p:cNvPicPr>
            <a:picLocks noChangeAspect="1"/>
          </p:cNvPicPr>
          <p:nvPr/>
        </p:nvPicPr>
        <p:blipFill>
          <a:blip r:embed="rId3"/>
          <a:stretch>
            <a:fillRect/>
          </a:stretch>
        </p:blipFill>
        <p:spPr>
          <a:xfrm>
            <a:off x="1027837" y="4158769"/>
            <a:ext cx="7226300" cy="2565400"/>
          </a:xfrm>
          <a:prstGeom prst="rect">
            <a:avLst/>
          </a:prstGeom>
        </p:spPr>
      </p:pic>
    </p:spTree>
    <p:extLst>
      <p:ext uri="{BB962C8B-B14F-4D97-AF65-F5344CB8AC3E}">
        <p14:creationId xmlns:p14="http://schemas.microsoft.com/office/powerpoint/2010/main" val="9593971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Convolution</a:t>
            </a:r>
            <a:r>
              <a:rPr lang="it-IT" dirty="0" smtClean="0"/>
              <a:t> on 3D </a:t>
            </a:r>
            <a:r>
              <a:rPr lang="it-IT" dirty="0" err="1" smtClean="0"/>
              <a:t>volumes</a:t>
            </a:r>
            <a:endParaRPr lang="it-IT" dirty="0"/>
          </a:p>
        </p:txBody>
      </p:sp>
      <p:grpSp>
        <p:nvGrpSpPr>
          <p:cNvPr id="9" name="Gruppo 8"/>
          <p:cNvGrpSpPr/>
          <p:nvPr/>
        </p:nvGrpSpPr>
        <p:grpSpPr>
          <a:xfrm>
            <a:off x="0" y="1404425"/>
            <a:ext cx="9144000" cy="5153611"/>
            <a:chOff x="0" y="1417638"/>
            <a:chExt cx="9144000" cy="5153611"/>
          </a:xfrm>
        </p:grpSpPr>
        <p:grpSp>
          <p:nvGrpSpPr>
            <p:cNvPr id="7" name="Gruppo 6"/>
            <p:cNvGrpSpPr/>
            <p:nvPr/>
          </p:nvGrpSpPr>
          <p:grpSpPr>
            <a:xfrm>
              <a:off x="0" y="1417638"/>
              <a:ext cx="9144000" cy="5153611"/>
              <a:chOff x="0" y="1417638"/>
              <a:chExt cx="9144000" cy="5153611"/>
            </a:xfrm>
          </p:grpSpPr>
          <p:pic>
            <p:nvPicPr>
              <p:cNvPr id="4" name="Immagine 3"/>
              <p:cNvPicPr>
                <a:picLocks noChangeAspect="1"/>
              </p:cNvPicPr>
              <p:nvPr/>
            </p:nvPicPr>
            <p:blipFill>
              <a:blip r:embed="rId2"/>
              <a:stretch>
                <a:fillRect/>
              </a:stretch>
            </p:blipFill>
            <p:spPr>
              <a:xfrm>
                <a:off x="0" y="1417638"/>
                <a:ext cx="9144000" cy="5153611"/>
              </a:xfrm>
              <a:prstGeom prst="rect">
                <a:avLst/>
              </a:prstGeom>
            </p:spPr>
          </p:pic>
          <p:sp>
            <p:nvSpPr>
              <p:cNvPr id="5" name="CasellaDiTesto 4"/>
              <p:cNvSpPr txBox="1"/>
              <p:nvPr/>
            </p:nvSpPr>
            <p:spPr>
              <a:xfrm>
                <a:off x="333634" y="2991799"/>
                <a:ext cx="1916507" cy="646331"/>
              </a:xfrm>
              <a:prstGeom prst="rect">
                <a:avLst/>
              </a:prstGeom>
              <a:solidFill>
                <a:srgbClr val="FFFFFF"/>
              </a:solidFill>
            </p:spPr>
            <p:txBody>
              <a:bodyPr wrap="square" rtlCol="0">
                <a:spAutoFit/>
              </a:bodyPr>
              <a:lstStyle/>
              <a:p>
                <a:r>
                  <a:rPr lang="en-US" dirty="0" smtClean="0"/>
                  <a:t>Input volume:</a:t>
                </a:r>
              </a:p>
              <a:p>
                <a:r>
                  <a:rPr lang="en-US" dirty="0" smtClean="0"/>
                  <a:t>32x32x3 neurons</a:t>
                </a:r>
                <a:endParaRPr lang="en-US" dirty="0"/>
              </a:p>
            </p:txBody>
          </p:sp>
          <p:sp>
            <p:nvSpPr>
              <p:cNvPr id="6" name="CasellaDiTesto 5"/>
              <p:cNvSpPr txBox="1"/>
              <p:nvPr/>
            </p:nvSpPr>
            <p:spPr>
              <a:xfrm>
                <a:off x="6652886" y="2982771"/>
                <a:ext cx="1916507" cy="646331"/>
              </a:xfrm>
              <a:prstGeom prst="rect">
                <a:avLst/>
              </a:prstGeom>
              <a:solidFill>
                <a:srgbClr val="FFFFFF"/>
              </a:solidFill>
            </p:spPr>
            <p:txBody>
              <a:bodyPr wrap="square" rtlCol="0">
                <a:spAutoFit/>
              </a:bodyPr>
              <a:lstStyle/>
              <a:p>
                <a:r>
                  <a:rPr lang="en-US" dirty="0" smtClean="0"/>
                  <a:t>Output volume:</a:t>
                </a:r>
              </a:p>
              <a:p>
                <a:r>
                  <a:rPr lang="en-US" dirty="0" smtClean="0"/>
                  <a:t>28x28x6 neurons</a:t>
                </a:r>
                <a:endParaRPr lang="en-US" dirty="0"/>
              </a:p>
            </p:txBody>
          </p:sp>
        </p:grpSp>
        <p:sp>
          <p:nvSpPr>
            <p:cNvPr id="8" name="Callout 6 7"/>
            <p:cNvSpPr/>
            <p:nvPr/>
          </p:nvSpPr>
          <p:spPr>
            <a:xfrm>
              <a:off x="5284336" y="1528185"/>
              <a:ext cx="914400" cy="612648"/>
            </a:xfrm>
            <a:prstGeom prst="accentCallout2">
              <a:avLst>
                <a:gd name="adj1" fmla="val 18750"/>
                <a:gd name="adj2" fmla="val -8333"/>
                <a:gd name="adj3" fmla="val 18750"/>
                <a:gd name="adj4" fmla="val -16667"/>
                <a:gd name="adj5" fmla="val 342616"/>
                <a:gd name="adj6" fmla="val -153773"/>
              </a:avLst>
            </a:prstGeom>
            <a:solidFill>
              <a:schemeClr val="accent2">
                <a:lumMod val="20000"/>
                <a:lumOff val="80000"/>
              </a:schemeClr>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kernel (5x5x3)</a:t>
              </a:r>
              <a:endParaRPr lang="en-US" dirty="0">
                <a:solidFill>
                  <a:schemeClr val="tx1"/>
                </a:solidFill>
              </a:endParaRPr>
            </a:p>
          </p:txBody>
        </p:sp>
      </p:grpSp>
      <p:sp>
        <p:nvSpPr>
          <p:cNvPr id="3" name="CasellaDiTesto 2"/>
          <p:cNvSpPr txBox="1"/>
          <p:nvPr/>
        </p:nvSpPr>
        <p:spPr>
          <a:xfrm>
            <a:off x="0" y="1424913"/>
            <a:ext cx="347019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solidFill>
                  <a:srgbClr val="FF0000"/>
                </a:solidFill>
              </a:rPr>
              <a:t>Example of </a:t>
            </a:r>
            <a:r>
              <a:rPr lang="en-US" b="1" dirty="0" smtClean="0">
                <a:solidFill>
                  <a:srgbClr val="FF0000"/>
                </a:solidFill>
              </a:rPr>
              <a:t>two-layers 3D-</a:t>
            </a:r>
            <a:r>
              <a:rPr lang="en-US" dirty="0" smtClean="0">
                <a:solidFill>
                  <a:srgbClr val="FF0000"/>
                </a:solidFill>
              </a:rPr>
              <a:t>volumes </a:t>
            </a:r>
            <a:endParaRPr lang="en-US" dirty="0">
              <a:solidFill>
                <a:srgbClr val="FF0000"/>
              </a:solidFill>
            </a:endParaRPr>
          </a:p>
        </p:txBody>
      </p:sp>
    </p:spTree>
    <p:extLst>
      <p:ext uri="{BB962C8B-B14F-4D97-AF65-F5344CB8AC3E}">
        <p14:creationId xmlns:p14="http://schemas.microsoft.com/office/powerpoint/2010/main" val="29489859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Convolution</a:t>
            </a:r>
            <a:r>
              <a:rPr lang="it-IT" dirty="0" smtClean="0"/>
              <a:t>  on 3D </a:t>
            </a:r>
            <a:r>
              <a:rPr lang="it-IT" dirty="0" err="1" smtClean="0"/>
              <a:t>Volumes</a:t>
            </a:r>
            <a:r>
              <a:rPr lang="it-IT" dirty="0" smtClean="0"/>
              <a:t> (2)</a:t>
            </a:r>
            <a:endParaRPr lang="it-IT" dirty="0"/>
          </a:p>
        </p:txBody>
      </p:sp>
      <p:sp>
        <p:nvSpPr>
          <p:cNvPr id="3" name="Segnaposto contenuto 2"/>
          <p:cNvSpPr>
            <a:spLocks noGrp="1"/>
          </p:cNvSpPr>
          <p:nvPr>
            <p:ph idx="1"/>
          </p:nvPr>
        </p:nvSpPr>
        <p:spPr/>
        <p:txBody>
          <a:bodyPr>
            <a:normAutofit fontScale="77500" lnSpcReduction="20000"/>
          </a:bodyPr>
          <a:lstStyle/>
          <a:p>
            <a:r>
              <a:rPr lang="it-IT" dirty="0" err="1" smtClean="0"/>
              <a:t>Each</a:t>
            </a:r>
            <a:r>
              <a:rPr lang="it-IT" dirty="0" smtClean="0"/>
              <a:t> </a:t>
            </a:r>
            <a:r>
              <a:rPr lang="it-IT" b="1" dirty="0" err="1" smtClean="0">
                <a:solidFill>
                  <a:srgbClr val="FF0000"/>
                </a:solidFill>
              </a:rPr>
              <a:t>slice</a:t>
            </a:r>
            <a:r>
              <a:rPr lang="it-IT" b="1" dirty="0" smtClean="0">
                <a:solidFill>
                  <a:srgbClr val="FF0000"/>
                </a:solidFill>
              </a:rPr>
              <a:t> </a:t>
            </a:r>
            <a:r>
              <a:rPr lang="it-IT" dirty="0" smtClean="0"/>
              <a:t>of </a:t>
            </a:r>
            <a:r>
              <a:rPr lang="it-IT" dirty="0" err="1" smtClean="0"/>
              <a:t>neurons</a:t>
            </a:r>
            <a:r>
              <a:rPr lang="it-IT" dirty="0" smtClean="0"/>
              <a:t> in a 3D-layer </a:t>
            </a:r>
            <a:r>
              <a:rPr lang="it-IT" dirty="0" err="1" smtClean="0"/>
              <a:t>denotes</a:t>
            </a:r>
            <a:r>
              <a:rPr lang="it-IT" dirty="0" smtClean="0"/>
              <a:t> a </a:t>
            </a:r>
            <a:r>
              <a:rPr lang="it-IT" b="1" dirty="0" err="1" smtClean="0"/>
              <a:t>feature</a:t>
            </a:r>
            <a:r>
              <a:rPr lang="it-IT" b="1" dirty="0" smtClean="0"/>
              <a:t> </a:t>
            </a:r>
            <a:r>
              <a:rPr lang="it-IT" b="1" dirty="0" err="1" smtClean="0"/>
              <a:t>map</a:t>
            </a:r>
            <a:r>
              <a:rPr lang="it-IT" dirty="0" smtClean="0"/>
              <a:t>. </a:t>
            </a:r>
          </a:p>
          <a:p>
            <a:r>
              <a:rPr lang="it-IT" dirty="0" err="1"/>
              <a:t>Each</a:t>
            </a:r>
            <a:r>
              <a:rPr lang="it-IT" dirty="0"/>
              <a:t> </a:t>
            </a:r>
            <a:r>
              <a:rPr lang="it-IT" dirty="0" err="1"/>
              <a:t>feature</a:t>
            </a:r>
            <a:r>
              <a:rPr lang="it-IT" dirty="0"/>
              <a:t> </a:t>
            </a:r>
            <a:r>
              <a:rPr lang="it-IT" dirty="0" err="1"/>
              <a:t>map</a:t>
            </a:r>
            <a:r>
              <a:rPr lang="it-IT" dirty="0"/>
              <a:t> can be </a:t>
            </a:r>
            <a:r>
              <a:rPr lang="it-IT" dirty="0" err="1"/>
              <a:t>seen</a:t>
            </a:r>
            <a:r>
              <a:rPr lang="it-IT" dirty="0"/>
              <a:t> </a:t>
            </a:r>
            <a:r>
              <a:rPr lang="it-IT" dirty="0" err="1"/>
              <a:t>as</a:t>
            </a:r>
            <a:r>
              <a:rPr lang="it-IT" dirty="0"/>
              <a:t> the </a:t>
            </a:r>
            <a:r>
              <a:rPr lang="it-IT" dirty="0" err="1"/>
              <a:t>result</a:t>
            </a:r>
            <a:r>
              <a:rPr lang="it-IT" dirty="0"/>
              <a:t> of a </a:t>
            </a:r>
            <a:r>
              <a:rPr lang="it-IT" b="1" dirty="0" err="1"/>
              <a:t>specific</a:t>
            </a:r>
            <a:r>
              <a:rPr lang="it-IT" b="1" dirty="0"/>
              <a:t> </a:t>
            </a:r>
            <a:r>
              <a:rPr lang="it-IT" b="1" dirty="0" err="1" smtClean="0"/>
              <a:t>filtering</a:t>
            </a:r>
            <a:r>
              <a:rPr lang="it-IT" b="1" dirty="0" smtClean="0"/>
              <a:t> </a:t>
            </a:r>
            <a:r>
              <a:rPr lang="it-IT" dirty="0" smtClean="0"/>
              <a:t>(with </a:t>
            </a:r>
            <a:r>
              <a:rPr lang="it-IT" dirty="0" err="1" smtClean="0"/>
              <a:t>fixed</a:t>
            </a:r>
            <a:r>
              <a:rPr lang="it-IT" dirty="0" smtClean="0"/>
              <a:t> </a:t>
            </a:r>
            <a:r>
              <a:rPr lang="it-IT" dirty="0" err="1"/>
              <a:t>filter</a:t>
            </a:r>
            <a:r>
              <a:rPr lang="it-IT" dirty="0" smtClean="0"/>
              <a:t>) of the input or of </a:t>
            </a:r>
            <a:r>
              <a:rPr lang="it-IT" dirty="0" err="1" smtClean="0"/>
              <a:t>previous</a:t>
            </a:r>
            <a:r>
              <a:rPr lang="it-IT" dirty="0" smtClean="0"/>
              <a:t> </a:t>
            </a:r>
            <a:r>
              <a:rPr lang="it-IT" dirty="0" err="1" smtClean="0"/>
              <a:t>map</a:t>
            </a:r>
            <a:r>
              <a:rPr lang="it-IT" dirty="0" smtClean="0"/>
              <a:t>. </a:t>
            </a:r>
            <a:endParaRPr lang="it-IT" dirty="0"/>
          </a:p>
          <a:p>
            <a:r>
              <a:rPr lang="it-IT" dirty="0" smtClean="0"/>
              <a:t>In the </a:t>
            </a:r>
            <a:r>
              <a:rPr lang="it-IT" dirty="0" err="1" smtClean="0"/>
              <a:t>previous</a:t>
            </a:r>
            <a:r>
              <a:rPr lang="it-IT" dirty="0" smtClean="0"/>
              <a:t> </a:t>
            </a:r>
            <a:r>
              <a:rPr lang="it-IT" dirty="0" err="1" smtClean="0"/>
              <a:t>example</a:t>
            </a:r>
            <a:r>
              <a:rPr lang="it-IT" dirty="0" smtClean="0"/>
              <a:t> (2 </a:t>
            </a:r>
            <a:r>
              <a:rPr lang="it-IT" dirty="0" err="1" smtClean="0"/>
              <a:t>layers</a:t>
            </a:r>
            <a:r>
              <a:rPr lang="it-IT" dirty="0" smtClean="0"/>
              <a:t> of 3D </a:t>
            </a:r>
            <a:r>
              <a:rPr lang="it-IT" dirty="0" err="1" smtClean="0"/>
              <a:t>volumes</a:t>
            </a:r>
            <a:r>
              <a:rPr lang="it-IT" dirty="0" smtClean="0"/>
              <a:t>) </a:t>
            </a:r>
            <a:r>
              <a:rPr lang="it-IT" dirty="0" err="1" smtClean="0"/>
              <a:t>we</a:t>
            </a:r>
            <a:r>
              <a:rPr lang="it-IT" dirty="0" smtClean="0"/>
              <a:t> </a:t>
            </a:r>
            <a:r>
              <a:rPr lang="it-IT" dirty="0" err="1" smtClean="0"/>
              <a:t>find</a:t>
            </a:r>
            <a:r>
              <a:rPr lang="it-IT" dirty="0" smtClean="0"/>
              <a:t>: 3 </a:t>
            </a:r>
            <a:r>
              <a:rPr lang="it-IT" dirty="0" err="1" smtClean="0"/>
              <a:t>feature</a:t>
            </a:r>
            <a:r>
              <a:rPr lang="it-IT" dirty="0" smtClean="0"/>
              <a:t> </a:t>
            </a:r>
            <a:r>
              <a:rPr lang="it-IT" dirty="0" err="1" smtClean="0"/>
              <a:t>maps</a:t>
            </a:r>
            <a:r>
              <a:rPr lang="it-IT" dirty="0" smtClean="0"/>
              <a:t> (32x32 </a:t>
            </a:r>
            <a:r>
              <a:rPr lang="it-IT" dirty="0" err="1" smtClean="0"/>
              <a:t>size</a:t>
            </a:r>
            <a:r>
              <a:rPr lang="it-IT" dirty="0" smtClean="0"/>
              <a:t>) in the input volume and 6 </a:t>
            </a:r>
            <a:r>
              <a:rPr lang="it-IT" dirty="0" err="1" smtClean="0"/>
              <a:t>feature</a:t>
            </a:r>
            <a:r>
              <a:rPr lang="it-IT" dirty="0" smtClean="0"/>
              <a:t> </a:t>
            </a:r>
            <a:r>
              <a:rPr lang="it-IT" dirty="0" err="1" smtClean="0"/>
              <a:t>maps</a:t>
            </a:r>
            <a:r>
              <a:rPr lang="it-IT" dirty="0" smtClean="0"/>
              <a:t> (28x28 </a:t>
            </a:r>
            <a:r>
              <a:rPr lang="it-IT" dirty="0" err="1" smtClean="0"/>
              <a:t>size</a:t>
            </a:r>
            <a:r>
              <a:rPr lang="it-IT" dirty="0" smtClean="0"/>
              <a:t>) in the output volume.</a:t>
            </a:r>
          </a:p>
          <a:p>
            <a:r>
              <a:rPr lang="it-IT" dirty="0" err="1" smtClean="0"/>
              <a:t>Neurons</a:t>
            </a:r>
            <a:r>
              <a:rPr lang="it-IT" dirty="0" smtClean="0"/>
              <a:t> </a:t>
            </a:r>
            <a:r>
              <a:rPr lang="it-IT" dirty="0" smtClean="0"/>
              <a:t>of the </a:t>
            </a:r>
            <a:r>
              <a:rPr lang="it-IT" dirty="0" err="1" smtClean="0"/>
              <a:t>same</a:t>
            </a:r>
            <a:r>
              <a:rPr lang="it-IT" dirty="0" smtClean="0"/>
              <a:t> </a:t>
            </a:r>
            <a:r>
              <a:rPr lang="it-IT" dirty="0" err="1" smtClean="0"/>
              <a:t>feature</a:t>
            </a:r>
            <a:r>
              <a:rPr lang="it-IT" dirty="0" smtClean="0"/>
              <a:t> </a:t>
            </a:r>
            <a:r>
              <a:rPr lang="it-IT" dirty="0" err="1" smtClean="0"/>
              <a:t>map</a:t>
            </a:r>
            <a:r>
              <a:rPr lang="it-IT" dirty="0" smtClean="0"/>
              <a:t> </a:t>
            </a:r>
            <a:r>
              <a:rPr lang="it-IT" dirty="0" err="1" smtClean="0"/>
              <a:t>process</a:t>
            </a:r>
            <a:r>
              <a:rPr lang="it-IT" dirty="0" smtClean="0"/>
              <a:t> </a:t>
            </a:r>
            <a:r>
              <a:rPr lang="it-IT" dirty="0" err="1" smtClean="0"/>
              <a:t>different</a:t>
            </a:r>
            <a:r>
              <a:rPr lang="it-IT" dirty="0" smtClean="0"/>
              <a:t> </a:t>
            </a:r>
            <a:r>
              <a:rPr lang="it-IT" dirty="0" err="1" smtClean="0"/>
              <a:t>portions</a:t>
            </a:r>
            <a:r>
              <a:rPr lang="it-IT" dirty="0" smtClean="0"/>
              <a:t> of the input volume </a:t>
            </a:r>
            <a:r>
              <a:rPr lang="it-IT" b="1" dirty="0" smtClean="0"/>
              <a:t>in the </a:t>
            </a:r>
            <a:r>
              <a:rPr lang="it-IT" b="1" dirty="0" err="1" smtClean="0"/>
              <a:t>same</a:t>
            </a:r>
            <a:r>
              <a:rPr lang="it-IT" b="1" dirty="0" smtClean="0"/>
              <a:t> way</a:t>
            </a:r>
            <a:r>
              <a:rPr lang="it-IT" dirty="0" smtClean="0"/>
              <a:t>. </a:t>
            </a:r>
          </a:p>
          <a:p>
            <a:r>
              <a:rPr lang="it-IT" dirty="0" smtClean="0"/>
              <a:t>In the </a:t>
            </a:r>
            <a:r>
              <a:rPr lang="it-IT" dirty="0" err="1" smtClean="0"/>
              <a:t>previous</a:t>
            </a:r>
            <a:r>
              <a:rPr lang="it-IT" dirty="0" smtClean="0"/>
              <a:t> </a:t>
            </a:r>
            <a:r>
              <a:rPr lang="it-IT" dirty="0" err="1" smtClean="0"/>
              <a:t>example</a:t>
            </a:r>
            <a:r>
              <a:rPr lang="it-IT" dirty="0" smtClean="0"/>
              <a:t>, the </a:t>
            </a:r>
            <a:r>
              <a:rPr lang="it-IT" dirty="0" err="1" smtClean="0"/>
              <a:t>number</a:t>
            </a:r>
            <a:r>
              <a:rPr lang="it-IT" dirty="0" smtClean="0"/>
              <a:t> of </a:t>
            </a:r>
            <a:r>
              <a:rPr lang="it-IT" dirty="0" err="1" smtClean="0"/>
              <a:t>connections</a:t>
            </a:r>
            <a:r>
              <a:rPr lang="it-IT" dirty="0" smtClean="0"/>
              <a:t> </a:t>
            </a:r>
            <a:r>
              <a:rPr lang="it-IT" dirty="0" err="1" smtClean="0"/>
              <a:t>between</a:t>
            </a:r>
            <a:r>
              <a:rPr lang="it-IT" dirty="0" smtClean="0"/>
              <a:t> the </a:t>
            </a:r>
            <a:r>
              <a:rPr lang="it-IT" dirty="0" err="1" smtClean="0"/>
              <a:t>two</a:t>
            </a:r>
            <a:r>
              <a:rPr lang="it-IT" dirty="0" smtClean="0"/>
              <a:t> </a:t>
            </a:r>
            <a:r>
              <a:rPr lang="it-IT" dirty="0" err="1" smtClean="0"/>
              <a:t>levels</a:t>
            </a:r>
            <a:r>
              <a:rPr lang="it-IT" dirty="0" smtClean="0"/>
              <a:t> </a:t>
            </a:r>
            <a:r>
              <a:rPr lang="it-IT" dirty="0" err="1" smtClean="0"/>
              <a:t>is</a:t>
            </a:r>
            <a:r>
              <a:rPr lang="it-IT" dirty="0" smtClean="0"/>
              <a:t> (28x28x6) x (5x5x3) = 352800, </a:t>
            </a:r>
            <a:r>
              <a:rPr lang="it-IT" dirty="0" err="1" smtClean="0"/>
              <a:t>but</a:t>
            </a:r>
            <a:r>
              <a:rPr lang="it-IT" dirty="0" smtClean="0"/>
              <a:t> the </a:t>
            </a:r>
            <a:r>
              <a:rPr lang="it-IT" dirty="0" err="1" smtClean="0"/>
              <a:t>total</a:t>
            </a:r>
            <a:r>
              <a:rPr lang="it-IT" dirty="0" smtClean="0"/>
              <a:t> </a:t>
            </a:r>
            <a:r>
              <a:rPr lang="it-IT" dirty="0" err="1" smtClean="0"/>
              <a:t>number</a:t>
            </a:r>
            <a:r>
              <a:rPr lang="it-IT" dirty="0" smtClean="0"/>
              <a:t> of </a:t>
            </a:r>
            <a:r>
              <a:rPr lang="it-IT" dirty="0" err="1" smtClean="0"/>
              <a:t>weights</a:t>
            </a:r>
            <a:r>
              <a:rPr lang="it-IT" dirty="0" smtClean="0"/>
              <a:t> </a:t>
            </a:r>
            <a:r>
              <a:rPr lang="it-IT" dirty="0" err="1" smtClean="0"/>
              <a:t>is</a:t>
            </a:r>
            <a:r>
              <a:rPr lang="it-IT" dirty="0" smtClean="0"/>
              <a:t> 6 x (5x5x3 + 1) = 456 (1 </a:t>
            </a:r>
            <a:r>
              <a:rPr lang="it-IT" dirty="0" err="1" smtClean="0"/>
              <a:t>is</a:t>
            </a:r>
            <a:r>
              <a:rPr lang="it-IT" dirty="0" smtClean="0"/>
              <a:t> the </a:t>
            </a:r>
            <a:r>
              <a:rPr lang="it-IT" dirty="0" err="1" smtClean="0"/>
              <a:t>bias</a:t>
            </a:r>
            <a:r>
              <a:rPr lang="it-IT" dirty="0" smtClean="0"/>
              <a:t>). To compare, </a:t>
            </a:r>
            <a:r>
              <a:rPr lang="it-IT" dirty="0" err="1" smtClean="0"/>
              <a:t>how</a:t>
            </a:r>
            <a:r>
              <a:rPr lang="it-IT" dirty="0" smtClean="0"/>
              <a:t> </a:t>
            </a:r>
            <a:r>
              <a:rPr lang="it-IT" dirty="0" err="1" smtClean="0"/>
              <a:t>many</a:t>
            </a:r>
            <a:r>
              <a:rPr lang="it-IT" dirty="0" smtClean="0"/>
              <a:t> </a:t>
            </a:r>
            <a:r>
              <a:rPr lang="it-IT" dirty="0" err="1" smtClean="0"/>
              <a:t>weights</a:t>
            </a:r>
            <a:r>
              <a:rPr lang="it-IT" dirty="0" smtClean="0"/>
              <a:t> </a:t>
            </a:r>
            <a:r>
              <a:rPr lang="it-IT" dirty="0" err="1" smtClean="0"/>
              <a:t>there</a:t>
            </a:r>
            <a:r>
              <a:rPr lang="it-IT" dirty="0" smtClean="0"/>
              <a:t> </a:t>
            </a:r>
            <a:r>
              <a:rPr lang="it-IT" dirty="0" err="1" smtClean="0"/>
              <a:t>would</a:t>
            </a:r>
            <a:r>
              <a:rPr lang="it-IT" dirty="0" smtClean="0"/>
              <a:t> be on a </a:t>
            </a:r>
            <a:r>
              <a:rPr lang="it-IT" dirty="0" err="1" smtClean="0"/>
              <a:t>fully</a:t>
            </a:r>
            <a:r>
              <a:rPr lang="it-IT" dirty="0" smtClean="0"/>
              <a:t> </a:t>
            </a:r>
            <a:r>
              <a:rPr lang="it-IT" dirty="0" err="1" smtClean="0"/>
              <a:t>connected</a:t>
            </a:r>
            <a:r>
              <a:rPr lang="it-IT" dirty="0" smtClean="0"/>
              <a:t> MLP of the </a:t>
            </a:r>
            <a:r>
              <a:rPr lang="it-IT" dirty="0" err="1" smtClean="0"/>
              <a:t>same</a:t>
            </a:r>
            <a:r>
              <a:rPr lang="it-IT" dirty="0" smtClean="0"/>
              <a:t> input </a:t>
            </a:r>
            <a:r>
              <a:rPr lang="it-IT" dirty="0" err="1" smtClean="0"/>
              <a:t>size</a:t>
            </a:r>
            <a:r>
              <a:rPr lang="it-IT" dirty="0" smtClean="0"/>
              <a:t>? </a:t>
            </a:r>
            <a:endParaRPr lang="it-IT" dirty="0"/>
          </a:p>
        </p:txBody>
      </p:sp>
      <p:sp>
        <p:nvSpPr>
          <p:cNvPr id="4" name="CasellaDiTesto 3"/>
          <p:cNvSpPr txBox="1"/>
          <p:nvPr/>
        </p:nvSpPr>
        <p:spPr>
          <a:xfrm>
            <a:off x="4057423" y="90399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21587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Ok but..</a:t>
            </a:r>
            <a:endParaRPr lang="en-US" dirty="0"/>
          </a:p>
        </p:txBody>
      </p:sp>
      <p:sp>
        <p:nvSpPr>
          <p:cNvPr id="3" name="Segnaposto contenuto 2"/>
          <p:cNvSpPr>
            <a:spLocks noGrp="1"/>
          </p:cNvSpPr>
          <p:nvPr>
            <p:ph idx="1"/>
          </p:nvPr>
        </p:nvSpPr>
        <p:spPr/>
        <p:txBody>
          <a:bodyPr/>
          <a:lstStyle/>
          <a:p>
            <a:r>
              <a:rPr lang="en-US" dirty="0" smtClean="0"/>
              <a:t>Q1: What exactly are these kernels/filters?</a:t>
            </a:r>
          </a:p>
          <a:p>
            <a:r>
              <a:rPr lang="en-US" dirty="0" smtClean="0"/>
              <a:t>Q2: </a:t>
            </a:r>
            <a:r>
              <a:rPr lang="en-US" dirty="0"/>
              <a:t>How do we compute the </a:t>
            </a:r>
            <a:r>
              <a:rPr lang="en-US" dirty="0" smtClean="0"/>
              <a:t>kernel/filters </a:t>
            </a:r>
            <a:r>
              <a:rPr lang="en-US" dirty="0"/>
              <a:t>weight</a:t>
            </a:r>
            <a:r>
              <a:rPr lang="en-US" dirty="0" smtClean="0"/>
              <a:t>?</a:t>
            </a:r>
          </a:p>
          <a:p>
            <a:r>
              <a:rPr lang="en-US" dirty="0" smtClean="0"/>
              <a:t>Q3: How do we select the size of a kernel/filter?</a:t>
            </a:r>
          </a:p>
          <a:p>
            <a:endParaRPr lang="en-US" dirty="0"/>
          </a:p>
        </p:txBody>
      </p:sp>
    </p:spTree>
    <p:extLst>
      <p:ext uri="{BB962C8B-B14F-4D97-AF65-F5344CB8AC3E}">
        <p14:creationId xmlns:p14="http://schemas.microsoft.com/office/powerpoint/2010/main" val="18279884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686800" cy="1143000"/>
          </a:xfrm>
        </p:spPr>
        <p:txBody>
          <a:bodyPr>
            <a:normAutofit/>
          </a:bodyPr>
          <a:lstStyle/>
          <a:p>
            <a:r>
              <a:rPr lang="it-IT" sz="3200" b="1" dirty="0" err="1" smtClean="0"/>
              <a:t>Question</a:t>
            </a:r>
            <a:r>
              <a:rPr lang="it-IT" sz="3200" b="1" dirty="0" smtClean="0"/>
              <a:t> 1</a:t>
            </a:r>
            <a:r>
              <a:rPr lang="it-IT" sz="3200" dirty="0" smtClean="0"/>
              <a:t>: </a:t>
            </a:r>
            <a:r>
              <a:rPr lang="it-IT" sz="3200" dirty="0" err="1" smtClean="0"/>
              <a:t>What</a:t>
            </a:r>
            <a:r>
              <a:rPr lang="it-IT" sz="3200" dirty="0" smtClean="0"/>
              <a:t> </a:t>
            </a:r>
            <a:r>
              <a:rPr lang="it-IT" sz="3200" dirty="0" err="1" smtClean="0"/>
              <a:t>exactly</a:t>
            </a:r>
            <a:r>
              <a:rPr lang="it-IT" sz="3200" dirty="0" smtClean="0"/>
              <a:t> are </a:t>
            </a:r>
            <a:r>
              <a:rPr lang="it-IT" sz="3200" dirty="0" err="1" smtClean="0"/>
              <a:t>these</a:t>
            </a:r>
            <a:r>
              <a:rPr lang="it-IT" sz="3200" dirty="0" smtClean="0"/>
              <a:t> </a:t>
            </a:r>
            <a:r>
              <a:rPr lang="it-IT" sz="3200" b="1" dirty="0" err="1" smtClean="0"/>
              <a:t>kernels</a:t>
            </a:r>
            <a:r>
              <a:rPr lang="it-IT" sz="3200" dirty="0" smtClean="0"/>
              <a:t> (or </a:t>
            </a:r>
            <a:r>
              <a:rPr lang="it-IT" sz="3200" b="1" dirty="0" err="1" smtClean="0"/>
              <a:t>filters</a:t>
            </a:r>
            <a:r>
              <a:rPr lang="it-IT" sz="3200" dirty="0" smtClean="0"/>
              <a:t>) and </a:t>
            </a:r>
            <a:r>
              <a:rPr lang="it-IT" sz="3200" dirty="0" err="1" smtClean="0"/>
              <a:t>what</a:t>
            </a:r>
            <a:r>
              <a:rPr lang="it-IT" sz="3200" dirty="0" smtClean="0"/>
              <a:t> are </a:t>
            </a:r>
            <a:r>
              <a:rPr lang="it-IT" sz="3200" b="1" dirty="0" err="1" smtClean="0"/>
              <a:t>features</a:t>
            </a:r>
            <a:r>
              <a:rPr lang="it-IT" sz="3200" dirty="0" smtClean="0"/>
              <a:t>?</a:t>
            </a:r>
            <a:endParaRPr lang="it-IT" sz="3200" dirty="0"/>
          </a:p>
        </p:txBody>
      </p:sp>
      <p:sp>
        <p:nvSpPr>
          <p:cNvPr id="3" name="Segnaposto contenuto 2"/>
          <p:cNvSpPr>
            <a:spLocks noGrp="1"/>
          </p:cNvSpPr>
          <p:nvPr>
            <p:ph idx="1"/>
          </p:nvPr>
        </p:nvSpPr>
        <p:spPr/>
        <p:txBody>
          <a:bodyPr>
            <a:normAutofit lnSpcReduction="10000"/>
          </a:bodyPr>
          <a:lstStyle/>
          <a:p>
            <a:r>
              <a:rPr lang="it-IT" dirty="0" err="1" smtClean="0"/>
              <a:t>Each</a:t>
            </a:r>
            <a:r>
              <a:rPr lang="it-IT" dirty="0" smtClean="0"/>
              <a:t> </a:t>
            </a:r>
            <a:r>
              <a:rPr lang="it-IT" dirty="0" err="1" smtClean="0"/>
              <a:t>filter</a:t>
            </a:r>
            <a:r>
              <a:rPr lang="it-IT" dirty="0" smtClean="0"/>
              <a:t>/</a:t>
            </a:r>
            <a:r>
              <a:rPr lang="it-IT" dirty="0" err="1" smtClean="0"/>
              <a:t>kernel</a:t>
            </a:r>
            <a:r>
              <a:rPr lang="it-IT" dirty="0" smtClean="0"/>
              <a:t> can be </a:t>
            </a:r>
            <a:r>
              <a:rPr lang="it-IT" dirty="0" err="1" smtClean="0"/>
              <a:t>thought</a:t>
            </a:r>
            <a:r>
              <a:rPr lang="it-IT" dirty="0" smtClean="0"/>
              <a:t> of </a:t>
            </a:r>
            <a:r>
              <a:rPr lang="it-IT" dirty="0" err="1" smtClean="0"/>
              <a:t>as</a:t>
            </a:r>
            <a:r>
              <a:rPr lang="it-IT" dirty="0" smtClean="0"/>
              <a:t> </a:t>
            </a:r>
            <a:r>
              <a:rPr lang="it-IT" b="1" dirty="0" err="1" smtClean="0"/>
              <a:t>feature</a:t>
            </a:r>
            <a:r>
              <a:rPr lang="it-IT" b="1" dirty="0" smtClean="0"/>
              <a:t> </a:t>
            </a:r>
            <a:r>
              <a:rPr lang="it-IT" b="1" dirty="0" err="1" smtClean="0"/>
              <a:t>identifier</a:t>
            </a:r>
            <a:r>
              <a:rPr lang="it-IT" dirty="0" smtClean="0"/>
              <a:t>.</a:t>
            </a:r>
          </a:p>
          <a:p>
            <a:r>
              <a:rPr lang="it-IT" dirty="0" err="1" smtClean="0"/>
              <a:t>Features</a:t>
            </a:r>
            <a:r>
              <a:rPr lang="it-IT" dirty="0" smtClean="0"/>
              <a:t> in the first </a:t>
            </a:r>
            <a:r>
              <a:rPr lang="it-IT" dirty="0" err="1" smtClean="0"/>
              <a:t>layer</a:t>
            </a:r>
            <a:r>
              <a:rPr lang="it-IT" dirty="0" smtClean="0"/>
              <a:t> can be (for images) </a:t>
            </a:r>
            <a:r>
              <a:rPr lang="it-IT" dirty="0" err="1" smtClean="0"/>
              <a:t>straight</a:t>
            </a:r>
            <a:r>
              <a:rPr lang="it-IT" dirty="0" smtClean="0"/>
              <a:t> </a:t>
            </a:r>
            <a:r>
              <a:rPr lang="it-IT" i="1" dirty="0" err="1" smtClean="0"/>
              <a:t>edges</a:t>
            </a:r>
            <a:r>
              <a:rPr lang="it-IT" dirty="0" smtClean="0"/>
              <a:t>, </a:t>
            </a:r>
            <a:r>
              <a:rPr lang="it-IT" dirty="0" err="1" smtClean="0"/>
              <a:t>simple</a:t>
            </a:r>
            <a:r>
              <a:rPr lang="it-IT" dirty="0" smtClean="0"/>
              <a:t> </a:t>
            </a:r>
            <a:r>
              <a:rPr lang="it-IT" i="1" dirty="0" smtClean="0"/>
              <a:t>colors</a:t>
            </a:r>
            <a:r>
              <a:rPr lang="it-IT" dirty="0" smtClean="0"/>
              <a:t>, and </a:t>
            </a:r>
            <a:r>
              <a:rPr lang="it-IT" i="1" dirty="0" err="1" smtClean="0"/>
              <a:t>curves</a:t>
            </a:r>
            <a:r>
              <a:rPr lang="it-IT" dirty="0" smtClean="0"/>
              <a:t>. The </a:t>
            </a:r>
            <a:r>
              <a:rPr lang="it-IT" dirty="0" err="1" smtClean="0"/>
              <a:t>simplest</a:t>
            </a:r>
            <a:r>
              <a:rPr lang="it-IT" dirty="0" smtClean="0"/>
              <a:t> </a:t>
            </a:r>
            <a:r>
              <a:rPr lang="it-IT" dirty="0" err="1" smtClean="0"/>
              <a:t>characteristics</a:t>
            </a:r>
            <a:r>
              <a:rPr lang="it-IT" dirty="0" smtClean="0"/>
              <a:t> </a:t>
            </a:r>
            <a:r>
              <a:rPr lang="it-IT" dirty="0" err="1" smtClean="0"/>
              <a:t>that</a:t>
            </a:r>
            <a:r>
              <a:rPr lang="it-IT" dirty="0" smtClean="0"/>
              <a:t> </a:t>
            </a:r>
            <a:r>
              <a:rPr lang="it-IT" dirty="0" err="1" smtClean="0"/>
              <a:t>all</a:t>
            </a:r>
            <a:r>
              <a:rPr lang="it-IT" dirty="0" smtClean="0"/>
              <a:t> images </a:t>
            </a:r>
            <a:r>
              <a:rPr lang="it-IT" dirty="0" err="1" smtClean="0"/>
              <a:t>have</a:t>
            </a:r>
            <a:r>
              <a:rPr lang="it-IT" dirty="0" smtClean="0"/>
              <a:t> in common with </a:t>
            </a:r>
            <a:r>
              <a:rPr lang="it-IT" dirty="0" err="1" smtClean="0"/>
              <a:t>each</a:t>
            </a:r>
            <a:r>
              <a:rPr lang="it-IT" dirty="0" smtClean="0"/>
              <a:t> </a:t>
            </a:r>
            <a:r>
              <a:rPr lang="it-IT" dirty="0" err="1" smtClean="0"/>
              <a:t>other</a:t>
            </a:r>
            <a:r>
              <a:rPr lang="it-IT" dirty="0" smtClean="0"/>
              <a:t>. </a:t>
            </a:r>
          </a:p>
          <a:p>
            <a:r>
              <a:rPr lang="it-IT" dirty="0" smtClean="0"/>
              <a:t>In the </a:t>
            </a:r>
            <a:r>
              <a:rPr lang="it-IT" dirty="0" err="1" smtClean="0"/>
              <a:t>subsequent</a:t>
            </a:r>
            <a:r>
              <a:rPr lang="it-IT" dirty="0" smtClean="0"/>
              <a:t> </a:t>
            </a:r>
            <a:r>
              <a:rPr lang="it-IT" dirty="0" err="1" smtClean="0"/>
              <a:t>layers</a:t>
            </a:r>
            <a:r>
              <a:rPr lang="it-IT" dirty="0" smtClean="0"/>
              <a:t>, </a:t>
            </a:r>
            <a:r>
              <a:rPr lang="it-IT" dirty="0" err="1" smtClean="0"/>
              <a:t>features</a:t>
            </a:r>
            <a:r>
              <a:rPr lang="it-IT" dirty="0" smtClean="0"/>
              <a:t> can be more </a:t>
            </a:r>
            <a:r>
              <a:rPr lang="it-IT" dirty="0" err="1" smtClean="0"/>
              <a:t>complex</a:t>
            </a:r>
            <a:r>
              <a:rPr lang="it-IT" dirty="0" smtClean="0"/>
              <a:t> (e.g.,</a:t>
            </a:r>
            <a:r>
              <a:rPr lang="it-IT" dirty="0" err="1" smtClean="0"/>
              <a:t>eyes</a:t>
            </a:r>
            <a:r>
              <a:rPr lang="it-IT" dirty="0" smtClean="0"/>
              <a:t>, </a:t>
            </a:r>
            <a:r>
              <a:rPr lang="it-IT" dirty="0" err="1" smtClean="0"/>
              <a:t>nose</a:t>
            </a:r>
            <a:r>
              <a:rPr lang="it-IT" dirty="0" smtClean="0"/>
              <a:t>, </a:t>
            </a:r>
            <a:r>
              <a:rPr lang="it-IT" dirty="0" err="1" smtClean="0"/>
              <a:t>if</a:t>
            </a:r>
            <a:r>
              <a:rPr lang="it-IT" dirty="0" smtClean="0"/>
              <a:t> a face </a:t>
            </a:r>
            <a:r>
              <a:rPr lang="it-IT" dirty="0" err="1" smtClean="0"/>
              <a:t>classifier</a:t>
            </a:r>
            <a:r>
              <a:rPr lang="it-IT" dirty="0" smtClean="0"/>
              <a:t>)</a:t>
            </a:r>
          </a:p>
          <a:p>
            <a:endParaRPr lang="it-IT" dirty="0"/>
          </a:p>
        </p:txBody>
      </p:sp>
    </p:spTree>
    <p:extLst>
      <p:ext uri="{BB962C8B-B14F-4D97-AF65-F5344CB8AC3E}">
        <p14:creationId xmlns:p14="http://schemas.microsoft.com/office/powerpoint/2010/main" val="75100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a:t>
            </a:r>
            <a:r>
              <a:rPr lang="it-IT" dirty="0" err="1" smtClean="0"/>
              <a:t>example</a:t>
            </a:r>
            <a:r>
              <a:rPr lang="it-IT" dirty="0" smtClean="0"/>
              <a:t>: image processing</a:t>
            </a:r>
            <a:endParaRPr lang="it-IT" dirty="0"/>
          </a:p>
        </p:txBody>
      </p:sp>
      <p:sp>
        <p:nvSpPr>
          <p:cNvPr id="9" name="Segnaposto contenuto 8"/>
          <p:cNvSpPr>
            <a:spLocks noGrp="1"/>
          </p:cNvSpPr>
          <p:nvPr>
            <p:ph idx="1"/>
          </p:nvPr>
        </p:nvSpPr>
        <p:spPr>
          <a:xfrm>
            <a:off x="457200" y="1600200"/>
            <a:ext cx="3702405" cy="4525963"/>
          </a:xfrm>
        </p:spPr>
        <p:txBody>
          <a:bodyPr>
            <a:normAutofit/>
          </a:bodyPr>
          <a:lstStyle/>
          <a:p>
            <a:r>
              <a:rPr lang="it-IT" sz="2800" dirty="0" err="1" smtClean="0"/>
              <a:t>Hierarchical</a:t>
            </a:r>
            <a:r>
              <a:rPr lang="it-IT" sz="2800" dirty="0" smtClean="0"/>
              <a:t> </a:t>
            </a:r>
            <a:r>
              <a:rPr lang="it-IT" sz="2800" dirty="0" err="1" smtClean="0"/>
              <a:t>learning</a:t>
            </a:r>
            <a:endParaRPr lang="it-IT" sz="2800" dirty="0" smtClean="0"/>
          </a:p>
          <a:p>
            <a:pPr lvl="1"/>
            <a:r>
              <a:rPr lang="it-IT" sz="2400" dirty="0" smtClean="0"/>
              <a:t>Natural </a:t>
            </a:r>
            <a:r>
              <a:rPr lang="it-IT" sz="2400" dirty="0" err="1" smtClean="0"/>
              <a:t>progression</a:t>
            </a:r>
            <a:r>
              <a:rPr lang="it-IT" sz="2400" dirty="0" smtClean="0"/>
              <a:t> from </a:t>
            </a:r>
            <a:r>
              <a:rPr lang="it-IT" sz="2400" dirty="0" err="1" smtClean="0"/>
              <a:t>low</a:t>
            </a:r>
            <a:r>
              <a:rPr lang="it-IT" sz="2400" dirty="0" smtClean="0"/>
              <a:t> </a:t>
            </a:r>
            <a:r>
              <a:rPr lang="it-IT" sz="2400" dirty="0" err="1" smtClean="0"/>
              <a:t>level</a:t>
            </a:r>
            <a:r>
              <a:rPr lang="it-IT" sz="2400" dirty="0" smtClean="0"/>
              <a:t> to </a:t>
            </a:r>
            <a:r>
              <a:rPr lang="it-IT" sz="2400" dirty="0" err="1" smtClean="0"/>
              <a:t>higher</a:t>
            </a:r>
            <a:r>
              <a:rPr lang="it-IT" sz="2400" dirty="0" smtClean="0"/>
              <a:t> </a:t>
            </a:r>
            <a:r>
              <a:rPr lang="it-IT" sz="2400" dirty="0" err="1" smtClean="0"/>
              <a:t>level</a:t>
            </a:r>
            <a:r>
              <a:rPr lang="it-IT" sz="2400" dirty="0" smtClean="0"/>
              <a:t> </a:t>
            </a:r>
            <a:r>
              <a:rPr lang="it-IT" sz="2400" dirty="0" err="1" smtClean="0"/>
              <a:t>features</a:t>
            </a:r>
            <a:r>
              <a:rPr lang="it-IT" sz="2400" dirty="0" smtClean="0"/>
              <a:t> </a:t>
            </a:r>
            <a:r>
              <a:rPr lang="it-IT" sz="2400" dirty="0" err="1" smtClean="0"/>
              <a:t>as</a:t>
            </a:r>
            <a:r>
              <a:rPr lang="it-IT" sz="2400" dirty="0" smtClean="0"/>
              <a:t> </a:t>
            </a:r>
            <a:r>
              <a:rPr lang="it-IT" sz="2400" dirty="0" err="1" smtClean="0"/>
              <a:t>seen</a:t>
            </a:r>
            <a:r>
              <a:rPr lang="it-IT" sz="2400" dirty="0" smtClean="0"/>
              <a:t> in </a:t>
            </a:r>
            <a:r>
              <a:rPr lang="it-IT" sz="2400" dirty="0" err="1" smtClean="0"/>
              <a:t>many</a:t>
            </a:r>
            <a:r>
              <a:rPr lang="it-IT" sz="2400" dirty="0" smtClean="0"/>
              <a:t> </a:t>
            </a:r>
            <a:r>
              <a:rPr lang="it-IT" sz="2400" dirty="0" err="1" smtClean="0"/>
              <a:t>real</a:t>
            </a:r>
            <a:r>
              <a:rPr lang="it-IT" sz="2400" dirty="0" smtClean="0"/>
              <a:t> </a:t>
            </a:r>
            <a:r>
              <a:rPr lang="it-IT" sz="2400" dirty="0" err="1" smtClean="0"/>
              <a:t>problems</a:t>
            </a:r>
            <a:endParaRPr lang="it-IT" sz="2400" dirty="0" smtClean="0"/>
          </a:p>
          <a:p>
            <a:pPr lvl="1"/>
            <a:r>
              <a:rPr lang="it-IT" sz="2400" dirty="0" err="1" smtClean="0"/>
              <a:t>Easier</a:t>
            </a:r>
            <a:r>
              <a:rPr lang="it-IT" sz="2400" dirty="0" smtClean="0"/>
              <a:t> to monitor </a:t>
            </a:r>
            <a:r>
              <a:rPr lang="it-IT" sz="2400" dirty="0" err="1" smtClean="0"/>
              <a:t>what</a:t>
            </a:r>
            <a:r>
              <a:rPr lang="it-IT" sz="2400" dirty="0" smtClean="0"/>
              <a:t> </a:t>
            </a:r>
            <a:r>
              <a:rPr lang="it-IT" sz="2400" dirty="0" err="1" smtClean="0"/>
              <a:t>is</a:t>
            </a:r>
            <a:r>
              <a:rPr lang="it-IT" sz="2400" dirty="0" smtClean="0"/>
              <a:t> </a:t>
            </a:r>
            <a:r>
              <a:rPr lang="it-IT" sz="2400" dirty="0" err="1" smtClean="0"/>
              <a:t>being</a:t>
            </a:r>
            <a:r>
              <a:rPr lang="it-IT" sz="2400" dirty="0" smtClean="0"/>
              <a:t> </a:t>
            </a:r>
            <a:r>
              <a:rPr lang="it-IT" sz="2400" dirty="0" err="1" smtClean="0"/>
              <a:t>lernt</a:t>
            </a:r>
            <a:r>
              <a:rPr lang="it-IT" sz="2400" dirty="0" smtClean="0"/>
              <a:t> in </a:t>
            </a:r>
            <a:r>
              <a:rPr lang="it-IT" sz="2400" dirty="0" err="1" smtClean="0"/>
              <a:t>each</a:t>
            </a:r>
            <a:r>
              <a:rPr lang="it-IT" sz="2400" dirty="0" smtClean="0"/>
              <a:t> </a:t>
            </a:r>
            <a:r>
              <a:rPr lang="it-IT" sz="2400" dirty="0" err="1" smtClean="0"/>
              <a:t>level</a:t>
            </a:r>
            <a:r>
              <a:rPr lang="it-IT" sz="2400" dirty="0" smtClean="0"/>
              <a:t> and guide </a:t>
            </a:r>
            <a:r>
              <a:rPr lang="it-IT" sz="2400" dirty="0" err="1" smtClean="0"/>
              <a:t>subsequent</a:t>
            </a:r>
            <a:r>
              <a:rPr lang="it-IT" sz="2400" dirty="0" smtClean="0"/>
              <a:t> </a:t>
            </a:r>
            <a:r>
              <a:rPr lang="it-IT" sz="2400" dirty="0" err="1" smtClean="0"/>
              <a:t>layers</a:t>
            </a:r>
            <a:endParaRPr lang="it-IT" sz="2400" dirty="0" smtClean="0"/>
          </a:p>
          <a:p>
            <a:pPr marL="457200" lvl="1" indent="0">
              <a:buNone/>
            </a:pPr>
            <a:endParaRPr lang="it-IT" sz="2400" dirty="0"/>
          </a:p>
        </p:txBody>
      </p:sp>
      <p:pic>
        <p:nvPicPr>
          <p:cNvPr id="10" name="Immagine 9"/>
          <p:cNvPicPr>
            <a:picLocks noChangeAspect="1"/>
          </p:cNvPicPr>
          <p:nvPr/>
        </p:nvPicPr>
        <p:blipFill>
          <a:blip r:embed="rId2"/>
          <a:stretch>
            <a:fillRect/>
          </a:stretch>
        </p:blipFill>
        <p:spPr>
          <a:xfrm>
            <a:off x="4528728" y="1334332"/>
            <a:ext cx="4065837" cy="4791832"/>
          </a:xfrm>
          <a:prstGeom prst="rect">
            <a:avLst/>
          </a:prstGeom>
        </p:spPr>
      </p:pic>
    </p:spTree>
    <p:extLst>
      <p:ext uri="{BB962C8B-B14F-4D97-AF65-F5344CB8AC3E}">
        <p14:creationId xmlns:p14="http://schemas.microsoft.com/office/powerpoint/2010/main" val="2780892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a:t>
            </a:r>
            <a:r>
              <a:rPr lang="it-IT" dirty="0" smtClean="0"/>
              <a:t> of line detector</a:t>
            </a:r>
            <a:endParaRPr lang="it-IT" dirty="0"/>
          </a:p>
        </p:txBody>
      </p:sp>
      <p:pic>
        <p:nvPicPr>
          <p:cNvPr id="4" name="Immagine 3"/>
          <p:cNvPicPr>
            <a:picLocks noChangeAspect="1"/>
          </p:cNvPicPr>
          <p:nvPr/>
        </p:nvPicPr>
        <p:blipFill>
          <a:blip r:embed="rId2"/>
          <a:stretch>
            <a:fillRect/>
          </a:stretch>
        </p:blipFill>
        <p:spPr>
          <a:xfrm>
            <a:off x="457200" y="3949700"/>
            <a:ext cx="8191500" cy="2908300"/>
          </a:xfrm>
          <a:prstGeom prst="rect">
            <a:avLst/>
          </a:prstGeom>
        </p:spPr>
      </p:pic>
      <p:pic>
        <p:nvPicPr>
          <p:cNvPr id="5" name="Immagine 4"/>
          <p:cNvPicPr>
            <a:picLocks noChangeAspect="1"/>
          </p:cNvPicPr>
          <p:nvPr/>
        </p:nvPicPr>
        <p:blipFill>
          <a:blip r:embed="rId3"/>
          <a:stretch>
            <a:fillRect/>
          </a:stretch>
        </p:blipFill>
        <p:spPr>
          <a:xfrm>
            <a:off x="1451302" y="1207812"/>
            <a:ext cx="6453619" cy="2875170"/>
          </a:xfrm>
          <a:prstGeom prst="rect">
            <a:avLst/>
          </a:prstGeom>
        </p:spPr>
      </p:pic>
      <p:sp>
        <p:nvSpPr>
          <p:cNvPr id="6" name="Figura a mano libera 5"/>
          <p:cNvSpPr/>
          <p:nvPr/>
        </p:nvSpPr>
        <p:spPr>
          <a:xfrm>
            <a:off x="3005416" y="1535043"/>
            <a:ext cx="782497" cy="1991181"/>
          </a:xfrm>
          <a:custGeom>
            <a:avLst/>
            <a:gdLst>
              <a:gd name="connsiteX0" fmla="*/ 782497 w 782497"/>
              <a:gd name="connsiteY0" fmla="*/ 0 h 1991181"/>
              <a:gd name="connsiteX1" fmla="*/ 64671 w 782497"/>
              <a:gd name="connsiteY1" fmla="*/ 552174 h 1991181"/>
              <a:gd name="connsiteX2" fmla="*/ 31541 w 782497"/>
              <a:gd name="connsiteY2" fmla="*/ 1888435 h 1991181"/>
              <a:gd name="connsiteX3" fmla="*/ 42584 w 782497"/>
              <a:gd name="connsiteY3" fmla="*/ 1899479 h 1991181"/>
            </a:gdLst>
            <a:ahLst/>
            <a:cxnLst>
              <a:cxn ang="0">
                <a:pos x="connsiteX0" y="connsiteY0"/>
              </a:cxn>
              <a:cxn ang="0">
                <a:pos x="connsiteX1" y="connsiteY1"/>
              </a:cxn>
              <a:cxn ang="0">
                <a:pos x="connsiteX2" y="connsiteY2"/>
              </a:cxn>
              <a:cxn ang="0">
                <a:pos x="connsiteX3" y="connsiteY3"/>
              </a:cxn>
            </a:cxnLst>
            <a:rect l="l" t="t" r="r" b="b"/>
            <a:pathLst>
              <a:path w="782497" h="1991181">
                <a:moveTo>
                  <a:pt x="782497" y="0"/>
                </a:moveTo>
                <a:cubicBezTo>
                  <a:pt x="486163" y="118717"/>
                  <a:pt x="189830" y="237435"/>
                  <a:pt x="64671" y="552174"/>
                </a:cubicBezTo>
                <a:cubicBezTo>
                  <a:pt x="-60488" y="866913"/>
                  <a:pt x="35222" y="1663884"/>
                  <a:pt x="31541" y="1888435"/>
                </a:cubicBezTo>
                <a:cubicBezTo>
                  <a:pt x="27860" y="2112986"/>
                  <a:pt x="42584" y="1899479"/>
                  <a:pt x="42584" y="189947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ttangolo 6"/>
          <p:cNvSpPr/>
          <p:nvPr/>
        </p:nvSpPr>
        <p:spPr>
          <a:xfrm>
            <a:off x="7294644" y="4438630"/>
            <a:ext cx="914400" cy="9144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asellaDiTesto 2"/>
          <p:cNvSpPr txBox="1"/>
          <p:nvPr/>
        </p:nvSpPr>
        <p:spPr>
          <a:xfrm>
            <a:off x="495300" y="2471615"/>
            <a:ext cx="774032" cy="369332"/>
          </a:xfrm>
          <a:prstGeom prst="rect">
            <a:avLst/>
          </a:prstGeom>
          <a:noFill/>
        </p:spPr>
        <p:txBody>
          <a:bodyPr wrap="none" rtlCol="0">
            <a:spAutoFit/>
          </a:bodyPr>
          <a:lstStyle/>
          <a:p>
            <a:r>
              <a:rPr lang="en-US" dirty="0" smtClean="0"/>
              <a:t>kernel</a:t>
            </a:r>
            <a:endParaRPr lang="en-US" dirty="0"/>
          </a:p>
        </p:txBody>
      </p:sp>
    </p:spTree>
    <p:extLst>
      <p:ext uri="{BB962C8B-B14F-4D97-AF65-F5344CB8AC3E}">
        <p14:creationId xmlns:p14="http://schemas.microsoft.com/office/powerpoint/2010/main" val="2263144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5173 0.00255 L -0.26336 0.00694 " pathEditMode="relative" rAng="0" ptsTypes="AA">
                                      <p:cBhvr>
                                        <p:cTn id="14" dur="2000" fill="hold"/>
                                        <p:tgtEl>
                                          <p:spTgt spid="7"/>
                                        </p:tgtEl>
                                        <p:attrNameLst>
                                          <p:attrName>ppt_x</p:attrName>
                                          <p:attrName>ppt_y</p:attrName>
                                        </p:attrNameLst>
                                      </p:cBhvr>
                                      <p:rCtr x="-10590"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Application of a </a:t>
            </a:r>
            <a:r>
              <a:rPr lang="it-IT" dirty="0" err="1" smtClean="0"/>
              <a:t>filter</a:t>
            </a:r>
            <a:r>
              <a:rPr lang="it-IT" dirty="0" smtClean="0"/>
              <a:t> to a </a:t>
            </a:r>
            <a:r>
              <a:rPr lang="it-IT" dirty="0" err="1" smtClean="0"/>
              <a:t>region</a:t>
            </a:r>
            <a:r>
              <a:rPr lang="it-IT" dirty="0" smtClean="0"/>
              <a:t> (pixel </a:t>
            </a:r>
            <a:r>
              <a:rPr lang="it-IT" dirty="0" err="1" smtClean="0"/>
              <a:t>map</a:t>
            </a:r>
            <a:r>
              <a:rPr lang="it-IT" dirty="0" smtClean="0"/>
              <a:t>)</a:t>
            </a:r>
            <a:endParaRPr lang="it-IT" dirty="0"/>
          </a:p>
        </p:txBody>
      </p:sp>
      <p:sp>
        <p:nvSpPr>
          <p:cNvPr id="5" name="Rettangolo 4"/>
          <p:cNvSpPr/>
          <p:nvPr/>
        </p:nvSpPr>
        <p:spPr>
          <a:xfrm>
            <a:off x="663034" y="5558590"/>
            <a:ext cx="7564782" cy="646331"/>
          </a:xfrm>
          <a:prstGeom prst="rect">
            <a:avLst/>
          </a:prstGeom>
          <a:solidFill>
            <a:schemeClr val="accent6">
              <a:lumMod val="20000"/>
              <a:lumOff val="80000"/>
            </a:schemeClr>
          </a:solidFill>
        </p:spPr>
        <p:txBody>
          <a:bodyPr wrap="square">
            <a:spAutoFit/>
          </a:bodyPr>
          <a:lstStyle/>
          <a:p>
            <a:r>
              <a:rPr lang="it-IT" dirty="0" err="1" smtClean="0"/>
              <a:t>Examples</a:t>
            </a:r>
            <a:r>
              <a:rPr lang="it-IT" dirty="0" smtClean="0"/>
              <a:t> from: </a:t>
            </a:r>
            <a:r>
              <a:rPr lang="it-IT" dirty="0" err="1" smtClean="0"/>
              <a:t>https</a:t>
            </a:r>
            <a:r>
              <a:rPr lang="it-IT" dirty="0" smtClean="0"/>
              <a:t>://adeshpande3.github.io/adeshpande3.github.io/A-Beginner's-Guide-To-Understanding-Convolutional-Neural-Networks/</a:t>
            </a:r>
            <a:endParaRPr lang="it-IT" dirty="0"/>
          </a:p>
        </p:txBody>
      </p:sp>
      <p:grpSp>
        <p:nvGrpSpPr>
          <p:cNvPr id="8" name="Gruppo 7"/>
          <p:cNvGrpSpPr/>
          <p:nvPr/>
        </p:nvGrpSpPr>
        <p:grpSpPr>
          <a:xfrm>
            <a:off x="114300" y="1948069"/>
            <a:ext cx="9029700" cy="3403600"/>
            <a:chOff x="114300" y="1948069"/>
            <a:chExt cx="9029700" cy="3403600"/>
          </a:xfrm>
        </p:grpSpPr>
        <p:pic>
          <p:nvPicPr>
            <p:cNvPr id="4" name="Immagine 3"/>
            <p:cNvPicPr>
              <a:picLocks noChangeAspect="1"/>
            </p:cNvPicPr>
            <p:nvPr/>
          </p:nvPicPr>
          <p:blipFill>
            <a:blip r:embed="rId2"/>
            <a:stretch>
              <a:fillRect/>
            </a:stretch>
          </p:blipFill>
          <p:spPr>
            <a:xfrm>
              <a:off x="114300" y="1948069"/>
              <a:ext cx="9029700" cy="3403600"/>
            </a:xfrm>
            <a:prstGeom prst="rect">
              <a:avLst/>
            </a:prstGeom>
          </p:spPr>
        </p:pic>
        <p:sp>
          <p:nvSpPr>
            <p:cNvPr id="3" name="CasellaDiTesto 2"/>
            <p:cNvSpPr txBox="1"/>
            <p:nvPr/>
          </p:nvSpPr>
          <p:spPr>
            <a:xfrm>
              <a:off x="457199" y="3907692"/>
              <a:ext cx="1838569"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Visualization of an image detail</a:t>
              </a:r>
              <a:endParaRPr lang="en-US" dirty="0"/>
            </a:p>
          </p:txBody>
        </p:sp>
        <p:sp>
          <p:nvSpPr>
            <p:cNvPr id="6" name="CasellaDiTesto 5"/>
            <p:cNvSpPr txBox="1"/>
            <p:nvPr/>
          </p:nvSpPr>
          <p:spPr>
            <a:xfrm>
              <a:off x="2631829" y="4071870"/>
              <a:ext cx="2672863"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Pixel representation </a:t>
              </a:r>
              <a:endParaRPr lang="en-US" dirty="0"/>
            </a:p>
          </p:txBody>
        </p:sp>
        <p:sp>
          <p:nvSpPr>
            <p:cNvPr id="7" name="CasellaDiTesto 6"/>
            <p:cNvSpPr txBox="1"/>
            <p:nvPr/>
          </p:nvSpPr>
          <p:spPr>
            <a:xfrm>
              <a:off x="5861539" y="3983947"/>
              <a:ext cx="282526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Pixel representation of filer </a:t>
              </a:r>
              <a:endParaRPr lang="en-US" dirty="0"/>
            </a:p>
          </p:txBody>
        </p:sp>
      </p:grpSp>
    </p:spTree>
    <p:extLst>
      <p:ext uri="{BB962C8B-B14F-4D97-AF65-F5344CB8AC3E}">
        <p14:creationId xmlns:p14="http://schemas.microsoft.com/office/powerpoint/2010/main" val="42144522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Example 2: effect of different edge filters</a:t>
            </a:r>
            <a:endParaRPr lang="en-US" dirty="0"/>
          </a:p>
        </p:txBody>
      </p:sp>
      <p:sp>
        <p:nvSpPr>
          <p:cNvPr id="6" name="Segnaposto contenuto 5"/>
          <p:cNvSpPr>
            <a:spLocks noGrp="1"/>
          </p:cNvSpPr>
          <p:nvPr>
            <p:ph sz="half" idx="2"/>
          </p:nvPr>
        </p:nvSpPr>
        <p:spPr>
          <a:xfrm>
            <a:off x="4931508" y="1604228"/>
            <a:ext cx="4038600" cy="4525963"/>
          </a:xfrm>
        </p:spPr>
        <p:txBody>
          <a:bodyPr>
            <a:normAutofit fontScale="92500" lnSpcReduction="20000"/>
          </a:bodyPr>
          <a:lstStyle/>
          <a:p>
            <a:r>
              <a:rPr lang="en-US" dirty="0" smtClean="0"/>
              <a:t>The upper image is the initial one. The subsequent 3 images are the result of applying 3 filters (in 3 slices).</a:t>
            </a:r>
          </a:p>
          <a:p>
            <a:r>
              <a:rPr lang="en-US" dirty="0" smtClean="0"/>
              <a:t>Note that each filter is capturing a different edge of the original image</a:t>
            </a:r>
          </a:p>
          <a:p>
            <a:r>
              <a:rPr lang="en-US" dirty="0" smtClean="0"/>
              <a:t>In this example: filters are edge detectors, each slice applies a filter to extract a specific type of edge</a:t>
            </a:r>
            <a:endParaRPr lang="en-US" dirty="0"/>
          </a:p>
        </p:txBody>
      </p:sp>
      <p:pic>
        <p:nvPicPr>
          <p:cNvPr id="4" name="Immagine 3"/>
          <p:cNvPicPr>
            <a:picLocks noChangeAspect="1"/>
          </p:cNvPicPr>
          <p:nvPr/>
        </p:nvPicPr>
        <p:blipFill>
          <a:blip r:embed="rId2"/>
          <a:stretch>
            <a:fillRect/>
          </a:stretch>
        </p:blipFill>
        <p:spPr>
          <a:xfrm>
            <a:off x="214923" y="1715042"/>
            <a:ext cx="4716585" cy="4415149"/>
          </a:xfrm>
          <a:prstGeom prst="rect">
            <a:avLst/>
          </a:prstGeom>
        </p:spPr>
      </p:pic>
      <p:sp>
        <p:nvSpPr>
          <p:cNvPr id="5" name="Figura a mano libera 4"/>
          <p:cNvSpPr/>
          <p:nvPr/>
        </p:nvSpPr>
        <p:spPr>
          <a:xfrm>
            <a:off x="771769" y="4943231"/>
            <a:ext cx="390459" cy="19538"/>
          </a:xfrm>
          <a:custGeom>
            <a:avLst/>
            <a:gdLst>
              <a:gd name="connsiteX0" fmla="*/ 0 w 390459"/>
              <a:gd name="connsiteY0" fmla="*/ 19538 h 19538"/>
              <a:gd name="connsiteX1" fmla="*/ 381000 w 390459"/>
              <a:gd name="connsiteY1" fmla="*/ 9769 h 19538"/>
              <a:gd name="connsiteX2" fmla="*/ 283308 w 390459"/>
              <a:gd name="connsiteY2" fmla="*/ 0 h 19538"/>
            </a:gdLst>
            <a:ahLst/>
            <a:cxnLst>
              <a:cxn ang="0">
                <a:pos x="connsiteX0" y="connsiteY0"/>
              </a:cxn>
              <a:cxn ang="0">
                <a:pos x="connsiteX1" y="connsiteY1"/>
              </a:cxn>
              <a:cxn ang="0">
                <a:pos x="connsiteX2" y="connsiteY2"/>
              </a:cxn>
            </a:cxnLst>
            <a:rect l="l" t="t" r="r" b="b"/>
            <a:pathLst>
              <a:path w="390459" h="19538">
                <a:moveTo>
                  <a:pt x="0" y="19538"/>
                </a:moveTo>
                <a:lnTo>
                  <a:pt x="381000" y="9769"/>
                </a:lnTo>
                <a:cubicBezTo>
                  <a:pt x="428218" y="6513"/>
                  <a:pt x="283308" y="0"/>
                  <a:pt x="283308"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igura a mano libera 6"/>
          <p:cNvSpPr/>
          <p:nvPr/>
        </p:nvSpPr>
        <p:spPr>
          <a:xfrm>
            <a:off x="2188217" y="4904154"/>
            <a:ext cx="48937" cy="547814"/>
          </a:xfrm>
          <a:custGeom>
            <a:avLst/>
            <a:gdLst>
              <a:gd name="connsiteX0" fmla="*/ 39168 w 48937"/>
              <a:gd name="connsiteY0" fmla="*/ 0 h 547814"/>
              <a:gd name="connsiteX1" fmla="*/ 91 w 48937"/>
              <a:gd name="connsiteY1" fmla="*/ 547077 h 547814"/>
              <a:gd name="connsiteX2" fmla="*/ 48937 w 48937"/>
              <a:gd name="connsiteY2" fmla="*/ 127000 h 547814"/>
            </a:gdLst>
            <a:ahLst/>
            <a:cxnLst>
              <a:cxn ang="0">
                <a:pos x="connsiteX0" y="connsiteY0"/>
              </a:cxn>
              <a:cxn ang="0">
                <a:pos x="connsiteX1" y="connsiteY1"/>
              </a:cxn>
              <a:cxn ang="0">
                <a:pos x="connsiteX2" y="connsiteY2"/>
              </a:cxn>
            </a:cxnLst>
            <a:rect l="l" t="t" r="r" b="b"/>
            <a:pathLst>
              <a:path w="48937" h="547814">
                <a:moveTo>
                  <a:pt x="39168" y="0"/>
                </a:moveTo>
                <a:cubicBezTo>
                  <a:pt x="18815" y="262955"/>
                  <a:pt x="-1537" y="525910"/>
                  <a:pt x="91" y="547077"/>
                </a:cubicBezTo>
                <a:cubicBezTo>
                  <a:pt x="1719" y="568244"/>
                  <a:pt x="48937" y="127000"/>
                  <a:pt x="48937" y="12700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igura a mano libera 7"/>
          <p:cNvSpPr/>
          <p:nvPr/>
        </p:nvSpPr>
        <p:spPr>
          <a:xfrm>
            <a:off x="4141613" y="5197231"/>
            <a:ext cx="127541" cy="324812"/>
          </a:xfrm>
          <a:custGeom>
            <a:avLst/>
            <a:gdLst>
              <a:gd name="connsiteX0" fmla="*/ 127541 w 127541"/>
              <a:gd name="connsiteY0" fmla="*/ 0 h 324812"/>
              <a:gd name="connsiteX1" fmla="*/ 541 w 127541"/>
              <a:gd name="connsiteY1" fmla="*/ 322384 h 324812"/>
              <a:gd name="connsiteX2" fmla="*/ 78695 w 127541"/>
              <a:gd name="connsiteY2" fmla="*/ 156307 h 324812"/>
            </a:gdLst>
            <a:ahLst/>
            <a:cxnLst>
              <a:cxn ang="0">
                <a:pos x="connsiteX0" y="connsiteY0"/>
              </a:cxn>
              <a:cxn ang="0">
                <a:pos x="connsiteX1" y="connsiteY1"/>
              </a:cxn>
              <a:cxn ang="0">
                <a:pos x="connsiteX2" y="connsiteY2"/>
              </a:cxn>
            </a:cxnLst>
            <a:rect l="l" t="t" r="r" b="b"/>
            <a:pathLst>
              <a:path w="127541" h="324812">
                <a:moveTo>
                  <a:pt x="127541" y="0"/>
                </a:moveTo>
                <a:cubicBezTo>
                  <a:pt x="68111" y="148166"/>
                  <a:pt x="8682" y="296333"/>
                  <a:pt x="541" y="322384"/>
                </a:cubicBezTo>
                <a:cubicBezTo>
                  <a:pt x="-7600" y="348435"/>
                  <a:pt x="78695" y="156307"/>
                  <a:pt x="78695" y="15630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65509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 the reality..</a:t>
            </a:r>
            <a:endParaRPr lang="it-IT" dirty="0"/>
          </a:p>
        </p:txBody>
      </p:sp>
      <p:sp>
        <p:nvSpPr>
          <p:cNvPr id="7" name="Segnaposto contenuto 6"/>
          <p:cNvSpPr>
            <a:spLocks noGrp="1"/>
          </p:cNvSpPr>
          <p:nvPr>
            <p:ph idx="1"/>
          </p:nvPr>
        </p:nvSpPr>
        <p:spPr>
          <a:xfrm>
            <a:off x="457200" y="1600200"/>
            <a:ext cx="3750365" cy="4525963"/>
          </a:xfrm>
        </p:spPr>
        <p:txBody>
          <a:bodyPr>
            <a:normAutofit fontScale="85000" lnSpcReduction="20000"/>
          </a:bodyPr>
          <a:lstStyle/>
          <a:p>
            <a:r>
              <a:rPr lang="it-IT" dirty="0" err="1" smtClean="0"/>
              <a:t>Filters</a:t>
            </a:r>
            <a:r>
              <a:rPr lang="it-IT" dirty="0" smtClean="0"/>
              <a:t> are </a:t>
            </a:r>
            <a:r>
              <a:rPr lang="it-IT" dirty="0" err="1" smtClean="0"/>
              <a:t>much</a:t>
            </a:r>
            <a:r>
              <a:rPr lang="it-IT" dirty="0" smtClean="0"/>
              <a:t> more </a:t>
            </a:r>
            <a:r>
              <a:rPr lang="it-IT" dirty="0" err="1" smtClean="0"/>
              <a:t>complex</a:t>
            </a:r>
            <a:r>
              <a:rPr lang="it-IT" dirty="0" smtClean="0"/>
              <a:t> </a:t>
            </a:r>
            <a:r>
              <a:rPr lang="it-IT" dirty="0" err="1" smtClean="0"/>
              <a:t>than</a:t>
            </a:r>
            <a:r>
              <a:rPr lang="it-IT" dirty="0" smtClean="0"/>
              <a:t> the </a:t>
            </a:r>
            <a:r>
              <a:rPr lang="it-IT" dirty="0" err="1" smtClean="0"/>
              <a:t>simple</a:t>
            </a:r>
            <a:r>
              <a:rPr lang="it-IT" dirty="0" smtClean="0"/>
              <a:t> </a:t>
            </a:r>
            <a:r>
              <a:rPr lang="it-IT" dirty="0" err="1" smtClean="0"/>
              <a:t>example</a:t>
            </a:r>
            <a:r>
              <a:rPr lang="it-IT" dirty="0" smtClean="0"/>
              <a:t> of the mouse</a:t>
            </a:r>
          </a:p>
          <a:p>
            <a:r>
              <a:rPr lang="it-IT" dirty="0" smtClean="0"/>
              <a:t>The </a:t>
            </a:r>
            <a:r>
              <a:rPr lang="it-IT" dirty="0" err="1" smtClean="0"/>
              <a:t>filters</a:t>
            </a:r>
            <a:r>
              <a:rPr lang="it-IT" dirty="0" smtClean="0"/>
              <a:t> on the first </a:t>
            </a:r>
            <a:r>
              <a:rPr lang="it-IT" dirty="0" err="1" smtClean="0"/>
              <a:t>layer</a:t>
            </a:r>
            <a:r>
              <a:rPr lang="it-IT" dirty="0" smtClean="0"/>
              <a:t> convolve </a:t>
            </a:r>
            <a:r>
              <a:rPr lang="it-IT" dirty="0" err="1" smtClean="0"/>
              <a:t>around</a:t>
            </a:r>
            <a:r>
              <a:rPr lang="it-IT" dirty="0" smtClean="0"/>
              <a:t> the input image and “</a:t>
            </a:r>
            <a:r>
              <a:rPr lang="it-IT" dirty="0" err="1" smtClean="0"/>
              <a:t>activate</a:t>
            </a:r>
            <a:r>
              <a:rPr lang="it-IT" dirty="0" smtClean="0"/>
              <a:t>” (</a:t>
            </a:r>
            <a:r>
              <a:rPr lang="it-IT" dirty="0" err="1" smtClean="0"/>
              <a:t>like</a:t>
            </a:r>
            <a:r>
              <a:rPr lang="it-IT" dirty="0" smtClean="0"/>
              <a:t> </a:t>
            </a:r>
            <a:r>
              <a:rPr lang="it-IT" dirty="0" err="1" smtClean="0"/>
              <a:t>neurons</a:t>
            </a:r>
            <a:r>
              <a:rPr lang="it-IT" dirty="0" smtClean="0"/>
              <a:t>) </a:t>
            </a:r>
            <a:r>
              <a:rPr lang="it-IT" dirty="0" err="1" smtClean="0"/>
              <a:t>when</a:t>
            </a:r>
            <a:r>
              <a:rPr lang="it-IT" dirty="0" smtClean="0"/>
              <a:t> the </a:t>
            </a:r>
            <a:r>
              <a:rPr lang="it-IT" dirty="0" err="1" smtClean="0"/>
              <a:t>specific</a:t>
            </a:r>
            <a:r>
              <a:rPr lang="it-IT" dirty="0" smtClean="0"/>
              <a:t> </a:t>
            </a:r>
            <a:r>
              <a:rPr lang="it-IT" dirty="0" err="1" smtClean="0"/>
              <a:t>feature</a:t>
            </a:r>
            <a:r>
              <a:rPr lang="it-IT" dirty="0" smtClean="0"/>
              <a:t>  </a:t>
            </a:r>
            <a:r>
              <a:rPr lang="it-IT" dirty="0" err="1" smtClean="0"/>
              <a:t>they</a:t>
            </a:r>
            <a:r>
              <a:rPr lang="it-IT" dirty="0" smtClean="0"/>
              <a:t>  are </a:t>
            </a:r>
            <a:r>
              <a:rPr lang="it-IT" dirty="0" err="1" smtClean="0"/>
              <a:t>looking</a:t>
            </a:r>
            <a:r>
              <a:rPr lang="it-IT" dirty="0" smtClean="0"/>
              <a:t> for (a line, a </a:t>
            </a:r>
            <a:r>
              <a:rPr lang="it-IT" dirty="0" err="1" smtClean="0"/>
              <a:t>texture</a:t>
            </a:r>
            <a:r>
              <a:rPr lang="it-IT" dirty="0" smtClean="0"/>
              <a:t>) </a:t>
            </a:r>
            <a:r>
              <a:rPr lang="it-IT" dirty="0" err="1" smtClean="0"/>
              <a:t>is</a:t>
            </a:r>
            <a:r>
              <a:rPr lang="it-IT" dirty="0" smtClean="0"/>
              <a:t> </a:t>
            </a:r>
            <a:r>
              <a:rPr lang="it-IT" dirty="0" err="1" smtClean="0"/>
              <a:t>found</a:t>
            </a:r>
            <a:r>
              <a:rPr lang="it-IT" dirty="0" smtClean="0"/>
              <a:t> in the input.</a:t>
            </a:r>
            <a:endParaRPr lang="it-IT" dirty="0"/>
          </a:p>
        </p:txBody>
      </p:sp>
      <p:pic>
        <p:nvPicPr>
          <p:cNvPr id="8" name="Immagine 7"/>
          <p:cNvPicPr>
            <a:picLocks noChangeAspect="1"/>
          </p:cNvPicPr>
          <p:nvPr/>
        </p:nvPicPr>
        <p:blipFill>
          <a:blip r:embed="rId2"/>
          <a:stretch>
            <a:fillRect/>
          </a:stretch>
        </p:blipFill>
        <p:spPr>
          <a:xfrm>
            <a:off x="5257800" y="1873527"/>
            <a:ext cx="3429000" cy="3517900"/>
          </a:xfrm>
          <a:prstGeom prst="rect">
            <a:avLst/>
          </a:prstGeom>
        </p:spPr>
      </p:pic>
    </p:spTree>
    <p:extLst>
      <p:ext uri="{BB962C8B-B14F-4D97-AF65-F5344CB8AC3E}">
        <p14:creationId xmlns:p14="http://schemas.microsoft.com/office/powerpoint/2010/main" val="3126228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t>Question</a:t>
            </a:r>
            <a:r>
              <a:rPr lang="it-IT" b="1" dirty="0" smtClean="0"/>
              <a:t> 2</a:t>
            </a:r>
            <a:r>
              <a:rPr lang="it-IT" dirty="0" smtClean="0"/>
              <a:t>: </a:t>
            </a:r>
            <a:r>
              <a:rPr lang="it-IT" dirty="0" err="1" smtClean="0"/>
              <a:t>how</a:t>
            </a:r>
            <a:r>
              <a:rPr lang="it-IT" dirty="0" smtClean="0"/>
              <a:t> do </a:t>
            </a:r>
            <a:r>
              <a:rPr lang="it-IT" dirty="0" err="1" smtClean="0"/>
              <a:t>we</a:t>
            </a:r>
            <a:r>
              <a:rPr lang="it-IT" dirty="0" smtClean="0"/>
              <a:t> compute </a:t>
            </a:r>
            <a:r>
              <a:rPr lang="it-IT" dirty="0" err="1" smtClean="0"/>
              <a:t>kernel</a:t>
            </a:r>
            <a:r>
              <a:rPr lang="it-IT" dirty="0" smtClean="0"/>
              <a:t> </a:t>
            </a:r>
            <a:r>
              <a:rPr lang="it-IT" dirty="0" err="1" smtClean="0"/>
              <a:t>values</a:t>
            </a:r>
            <a:r>
              <a:rPr lang="it-IT" dirty="0" smtClean="0"/>
              <a:t> (=connection </a:t>
            </a:r>
            <a:r>
              <a:rPr lang="it-IT" dirty="0" err="1" smtClean="0"/>
              <a:t>weights</a:t>
            </a:r>
            <a:r>
              <a:rPr lang="it-IT" dirty="0" smtClean="0"/>
              <a:t>)?</a:t>
            </a:r>
            <a:endParaRPr lang="it-IT" dirty="0"/>
          </a:p>
        </p:txBody>
      </p:sp>
      <p:sp>
        <p:nvSpPr>
          <p:cNvPr id="3" name="Segnaposto contenuto 2"/>
          <p:cNvSpPr>
            <a:spLocks noGrp="1"/>
          </p:cNvSpPr>
          <p:nvPr>
            <p:ph idx="1"/>
          </p:nvPr>
        </p:nvSpPr>
        <p:spPr>
          <a:xfrm>
            <a:off x="457200" y="1600200"/>
            <a:ext cx="3597031" cy="4525963"/>
          </a:xfrm>
        </p:spPr>
        <p:txBody>
          <a:bodyPr>
            <a:normAutofit fontScale="62500" lnSpcReduction="20000"/>
          </a:bodyPr>
          <a:lstStyle/>
          <a:p>
            <a:r>
              <a:rPr lang="it-IT" dirty="0" err="1" smtClean="0"/>
              <a:t>This</a:t>
            </a:r>
            <a:r>
              <a:rPr lang="it-IT" dirty="0" smtClean="0"/>
              <a:t> </a:t>
            </a:r>
            <a:r>
              <a:rPr lang="it-IT" dirty="0" err="1" smtClean="0"/>
              <a:t>is</a:t>
            </a:r>
            <a:r>
              <a:rPr lang="it-IT" dirty="0" smtClean="0"/>
              <a:t> easy: start with random </a:t>
            </a:r>
            <a:r>
              <a:rPr lang="it-IT" dirty="0" err="1" smtClean="0"/>
              <a:t>selection</a:t>
            </a:r>
            <a:r>
              <a:rPr lang="it-IT" dirty="0" smtClean="0"/>
              <a:t> and use </a:t>
            </a:r>
            <a:r>
              <a:rPr lang="it-IT" dirty="0" err="1" smtClean="0"/>
              <a:t>backpropagation</a:t>
            </a:r>
            <a:r>
              <a:rPr lang="it-IT" dirty="0" smtClean="0"/>
              <a:t> with </a:t>
            </a:r>
            <a:r>
              <a:rPr lang="it-IT" dirty="0" err="1" smtClean="0"/>
              <a:t>gradient</a:t>
            </a:r>
            <a:r>
              <a:rPr lang="it-IT" dirty="0" smtClean="0"/>
              <a:t> </a:t>
            </a:r>
            <a:r>
              <a:rPr lang="it-IT" dirty="0" err="1" smtClean="0"/>
              <a:t>descent</a:t>
            </a:r>
            <a:r>
              <a:rPr lang="it-IT" dirty="0" smtClean="0"/>
              <a:t> on  </a:t>
            </a:r>
            <a:r>
              <a:rPr lang="it-IT" dirty="0" err="1" smtClean="0"/>
              <a:t>Mean</a:t>
            </a:r>
            <a:r>
              <a:rPr lang="it-IT" dirty="0" smtClean="0"/>
              <a:t> </a:t>
            </a:r>
            <a:r>
              <a:rPr lang="it-IT" dirty="0" err="1" smtClean="0"/>
              <a:t>Squared</a:t>
            </a:r>
            <a:r>
              <a:rPr lang="it-IT" dirty="0" smtClean="0"/>
              <a:t> </a:t>
            </a:r>
            <a:r>
              <a:rPr lang="it-IT" dirty="0" err="1" smtClean="0"/>
              <a:t>Error</a:t>
            </a:r>
            <a:r>
              <a:rPr lang="it-IT" dirty="0" smtClean="0"/>
              <a:t> </a:t>
            </a:r>
            <a:r>
              <a:rPr lang="it-IT" dirty="0" err="1" smtClean="0"/>
              <a:t>function</a:t>
            </a:r>
            <a:r>
              <a:rPr lang="it-IT" dirty="0" smtClean="0"/>
              <a:t>,  </a:t>
            </a:r>
            <a:r>
              <a:rPr lang="it-IT" dirty="0" err="1" smtClean="0"/>
              <a:t>like</a:t>
            </a:r>
            <a:r>
              <a:rPr lang="it-IT" dirty="0" smtClean="0"/>
              <a:t> for multi-</a:t>
            </a:r>
            <a:r>
              <a:rPr lang="it-IT" dirty="0" err="1" smtClean="0"/>
              <a:t>layer</a:t>
            </a:r>
            <a:r>
              <a:rPr lang="it-IT" dirty="0" smtClean="0"/>
              <a:t> </a:t>
            </a:r>
            <a:r>
              <a:rPr lang="it-IT" dirty="0" err="1" smtClean="0"/>
              <a:t>perceptron</a:t>
            </a:r>
            <a:endParaRPr lang="it-IT" dirty="0" smtClean="0"/>
          </a:p>
          <a:p>
            <a:r>
              <a:rPr lang="it-IT" b="1" dirty="0" smtClean="0"/>
              <a:t>The </a:t>
            </a:r>
            <a:r>
              <a:rPr lang="it-IT" b="1" dirty="0" err="1" smtClean="0"/>
              <a:t>only</a:t>
            </a:r>
            <a:r>
              <a:rPr lang="it-IT" b="1" dirty="0" smtClean="0"/>
              <a:t> </a:t>
            </a:r>
            <a:r>
              <a:rPr lang="it-IT" b="1" dirty="0" err="1" smtClean="0"/>
              <a:t>difference</a:t>
            </a:r>
            <a:r>
              <a:rPr lang="it-IT" b="1" dirty="0" smtClean="0"/>
              <a:t> </a:t>
            </a:r>
            <a:r>
              <a:rPr lang="it-IT" b="1" dirty="0" err="1" smtClean="0"/>
              <a:t>is</a:t>
            </a:r>
            <a:r>
              <a:rPr lang="it-IT" b="1" dirty="0" smtClean="0"/>
              <a:t> with the </a:t>
            </a:r>
            <a:r>
              <a:rPr lang="it-IT" b="1" dirty="0" err="1" smtClean="0"/>
              <a:t>neuron</a:t>
            </a:r>
            <a:r>
              <a:rPr lang="it-IT" b="1" dirty="0" smtClean="0"/>
              <a:t> </a:t>
            </a:r>
            <a:r>
              <a:rPr lang="it-IT" b="1" dirty="0" err="1" smtClean="0"/>
              <a:t>activation</a:t>
            </a:r>
            <a:r>
              <a:rPr lang="it-IT" b="1" dirty="0" smtClean="0"/>
              <a:t> </a:t>
            </a:r>
            <a:r>
              <a:rPr lang="it-IT" b="1" dirty="0" err="1" smtClean="0"/>
              <a:t>function</a:t>
            </a:r>
            <a:r>
              <a:rPr lang="it-IT" b="1" dirty="0" smtClean="0"/>
              <a:t> </a:t>
            </a:r>
            <a:r>
              <a:rPr lang="it-IT" dirty="0" smtClean="0"/>
              <a:t>(</a:t>
            </a:r>
            <a:r>
              <a:rPr lang="it-IT" dirty="0" err="1" smtClean="0"/>
              <a:t>ReLu</a:t>
            </a:r>
            <a:r>
              <a:rPr lang="it-IT" dirty="0" smtClean="0"/>
              <a:t>, </a:t>
            </a:r>
            <a:r>
              <a:rPr lang="it-IT" dirty="0" err="1" smtClean="0"/>
              <a:t>see</a:t>
            </a:r>
            <a:r>
              <a:rPr lang="it-IT" dirty="0" smtClean="0"/>
              <a:t> </a:t>
            </a:r>
            <a:r>
              <a:rPr lang="it-IT" dirty="0" err="1" smtClean="0"/>
              <a:t>later</a:t>
            </a:r>
            <a:r>
              <a:rPr lang="it-IT" dirty="0" smtClean="0"/>
              <a:t>)</a:t>
            </a:r>
          </a:p>
          <a:p>
            <a:r>
              <a:rPr lang="it-IT" dirty="0" smtClean="0"/>
              <a:t>In the  </a:t>
            </a:r>
            <a:r>
              <a:rPr lang="it-IT" dirty="0" err="1" smtClean="0"/>
              <a:t>final</a:t>
            </a:r>
            <a:r>
              <a:rPr lang="it-IT" dirty="0" smtClean="0"/>
              <a:t> </a:t>
            </a:r>
            <a:r>
              <a:rPr lang="it-IT" dirty="0" err="1" smtClean="0"/>
              <a:t>layer</a:t>
            </a:r>
            <a:r>
              <a:rPr lang="it-IT" dirty="0" smtClean="0"/>
              <a:t> a </a:t>
            </a:r>
            <a:r>
              <a:rPr lang="it-IT" dirty="0" err="1" smtClean="0"/>
              <a:t>different</a:t>
            </a:r>
            <a:r>
              <a:rPr lang="it-IT" dirty="0" smtClean="0"/>
              <a:t> </a:t>
            </a:r>
            <a:r>
              <a:rPr lang="it-IT" dirty="0" err="1" smtClean="0"/>
              <a:t>approach</a:t>
            </a:r>
            <a:r>
              <a:rPr lang="it-IT" dirty="0" smtClean="0"/>
              <a:t> </a:t>
            </a:r>
            <a:r>
              <a:rPr lang="it-IT" dirty="0" err="1" smtClean="0"/>
              <a:t>is</a:t>
            </a:r>
            <a:r>
              <a:rPr lang="it-IT" dirty="0" smtClean="0"/>
              <a:t> </a:t>
            </a:r>
            <a:r>
              <a:rPr lang="it-IT" dirty="0" err="1" smtClean="0"/>
              <a:t>used</a:t>
            </a:r>
            <a:r>
              <a:rPr lang="it-IT" dirty="0" smtClean="0"/>
              <a:t> (</a:t>
            </a:r>
            <a:r>
              <a:rPr lang="it-IT" dirty="0" err="1" smtClean="0"/>
              <a:t>Softmax</a:t>
            </a:r>
            <a:r>
              <a:rPr lang="it-IT" dirty="0" smtClean="0"/>
              <a:t>, </a:t>
            </a:r>
            <a:r>
              <a:rPr lang="it-IT" dirty="0" err="1" smtClean="0"/>
              <a:t>see</a:t>
            </a:r>
            <a:r>
              <a:rPr lang="it-IT" dirty="0" smtClean="0"/>
              <a:t> </a:t>
            </a:r>
            <a:r>
              <a:rPr lang="it-IT" dirty="0" err="1" smtClean="0"/>
              <a:t>later</a:t>
            </a:r>
            <a:r>
              <a:rPr lang="it-IT" dirty="0" smtClean="0"/>
              <a:t>) </a:t>
            </a:r>
          </a:p>
          <a:p>
            <a:r>
              <a:rPr lang="it-IT" dirty="0" err="1" smtClean="0"/>
              <a:t>Since</a:t>
            </a:r>
            <a:r>
              <a:rPr lang="it-IT" dirty="0" smtClean="0"/>
              <a:t> </a:t>
            </a:r>
            <a:r>
              <a:rPr lang="it-IT" dirty="0" err="1" smtClean="0"/>
              <a:t>neurons</a:t>
            </a:r>
            <a:r>
              <a:rPr lang="it-IT" dirty="0" smtClean="0"/>
              <a:t> are </a:t>
            </a:r>
            <a:r>
              <a:rPr lang="it-IT" dirty="0" err="1" smtClean="0"/>
              <a:t>only</a:t>
            </a:r>
            <a:r>
              <a:rPr lang="it-IT" dirty="0" smtClean="0"/>
              <a:t> </a:t>
            </a:r>
            <a:r>
              <a:rPr lang="it-IT" dirty="0" err="1" smtClean="0"/>
              <a:t>locally</a:t>
            </a:r>
            <a:r>
              <a:rPr lang="it-IT" dirty="0" smtClean="0"/>
              <a:t> </a:t>
            </a:r>
            <a:r>
              <a:rPr lang="it-IT" dirty="0" err="1" smtClean="0"/>
              <a:t>connected</a:t>
            </a:r>
            <a:r>
              <a:rPr lang="it-IT" dirty="0" smtClean="0"/>
              <a:t>, a </a:t>
            </a:r>
            <a:r>
              <a:rPr lang="it-IT" dirty="0" err="1" smtClean="0"/>
              <a:t>lower</a:t>
            </a:r>
            <a:r>
              <a:rPr lang="it-IT" dirty="0" smtClean="0"/>
              <a:t> </a:t>
            </a:r>
            <a:r>
              <a:rPr lang="it-IT" dirty="0" err="1" smtClean="0"/>
              <a:t>number</a:t>
            </a:r>
            <a:r>
              <a:rPr lang="it-IT" dirty="0" smtClean="0"/>
              <a:t> of </a:t>
            </a:r>
            <a:r>
              <a:rPr lang="it-IT" dirty="0" err="1" smtClean="0"/>
              <a:t>weights</a:t>
            </a:r>
            <a:r>
              <a:rPr lang="it-IT" dirty="0" smtClean="0"/>
              <a:t> must be </a:t>
            </a:r>
            <a:r>
              <a:rPr lang="it-IT" dirty="0" err="1" smtClean="0"/>
              <a:t>computed</a:t>
            </a:r>
            <a:r>
              <a:rPr lang="it-IT" dirty="0" smtClean="0"/>
              <a:t> in </a:t>
            </a:r>
            <a:r>
              <a:rPr lang="it-IT" dirty="0" err="1" smtClean="0"/>
              <a:t>each</a:t>
            </a:r>
            <a:r>
              <a:rPr lang="it-IT" dirty="0" smtClean="0"/>
              <a:t> </a:t>
            </a:r>
            <a:r>
              <a:rPr lang="it-IT" dirty="0" err="1" smtClean="0"/>
              <a:t>slice</a:t>
            </a:r>
            <a:r>
              <a:rPr lang="it-IT" dirty="0" smtClean="0"/>
              <a:t>. </a:t>
            </a:r>
            <a:endParaRPr lang="it-IT" dirty="0"/>
          </a:p>
        </p:txBody>
      </p:sp>
      <p:pic>
        <p:nvPicPr>
          <p:cNvPr id="4" name="Immagine 3"/>
          <p:cNvPicPr>
            <a:picLocks noChangeAspect="1"/>
          </p:cNvPicPr>
          <p:nvPr/>
        </p:nvPicPr>
        <p:blipFill>
          <a:blip r:embed="rId2"/>
          <a:stretch>
            <a:fillRect/>
          </a:stretch>
        </p:blipFill>
        <p:spPr>
          <a:xfrm>
            <a:off x="4353288" y="1417638"/>
            <a:ext cx="4333512" cy="5145100"/>
          </a:xfrm>
          <a:prstGeom prst="rect">
            <a:avLst/>
          </a:prstGeom>
        </p:spPr>
      </p:pic>
    </p:spTree>
    <p:extLst>
      <p:ext uri="{BB962C8B-B14F-4D97-AF65-F5344CB8AC3E}">
        <p14:creationId xmlns:p14="http://schemas.microsoft.com/office/powerpoint/2010/main" val="456828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t>Question</a:t>
            </a:r>
            <a:r>
              <a:rPr lang="it-IT" b="1" dirty="0" smtClean="0"/>
              <a:t> 3</a:t>
            </a:r>
            <a:r>
              <a:rPr lang="it-IT" dirty="0" smtClean="0"/>
              <a:t>: </a:t>
            </a:r>
            <a:r>
              <a:rPr lang="it-IT" dirty="0" err="1" smtClean="0"/>
              <a:t>how</a:t>
            </a:r>
            <a:r>
              <a:rPr lang="it-IT" dirty="0" smtClean="0"/>
              <a:t> do </a:t>
            </a:r>
            <a:r>
              <a:rPr lang="it-IT" dirty="0" err="1" smtClean="0"/>
              <a:t>we</a:t>
            </a:r>
            <a:r>
              <a:rPr lang="it-IT" dirty="0" smtClean="0"/>
              <a:t> </a:t>
            </a:r>
            <a:r>
              <a:rPr lang="it-IT" dirty="0" err="1" smtClean="0"/>
              <a:t>establish</a:t>
            </a:r>
            <a:r>
              <a:rPr lang="it-IT" dirty="0" smtClean="0"/>
              <a:t> the </a:t>
            </a:r>
            <a:r>
              <a:rPr lang="it-IT" b="1" dirty="0" err="1" smtClean="0"/>
              <a:t>size</a:t>
            </a:r>
            <a:r>
              <a:rPr lang="it-IT" dirty="0" smtClean="0"/>
              <a:t> of </a:t>
            </a:r>
            <a:r>
              <a:rPr lang="it-IT" dirty="0" err="1" smtClean="0"/>
              <a:t>kernels</a:t>
            </a:r>
            <a:r>
              <a:rPr lang="it-IT" dirty="0" smtClean="0"/>
              <a:t>?</a:t>
            </a:r>
            <a:endParaRPr lang="it-IT" dirty="0"/>
          </a:p>
        </p:txBody>
      </p:sp>
      <p:sp>
        <p:nvSpPr>
          <p:cNvPr id="3" name="Segnaposto contenuto 2"/>
          <p:cNvSpPr>
            <a:spLocks noGrp="1"/>
          </p:cNvSpPr>
          <p:nvPr>
            <p:ph idx="1"/>
          </p:nvPr>
        </p:nvSpPr>
        <p:spPr/>
        <p:txBody>
          <a:bodyPr>
            <a:noAutofit/>
          </a:bodyPr>
          <a:lstStyle/>
          <a:p>
            <a:r>
              <a:rPr lang="it-IT" sz="2000" dirty="0" err="1" smtClean="0"/>
              <a:t>Size</a:t>
            </a:r>
            <a:r>
              <a:rPr lang="it-IT" sz="2000" dirty="0" smtClean="0"/>
              <a:t> of the </a:t>
            </a:r>
            <a:r>
              <a:rPr lang="it-IT" sz="2000" dirty="0" err="1" smtClean="0"/>
              <a:t>filters</a:t>
            </a:r>
            <a:r>
              <a:rPr lang="it-IT" sz="2000" dirty="0" smtClean="0"/>
              <a:t>/</a:t>
            </a:r>
            <a:r>
              <a:rPr lang="it-IT" sz="2000" dirty="0" err="1" smtClean="0"/>
              <a:t>kernels</a:t>
            </a:r>
            <a:r>
              <a:rPr lang="it-IT" sz="2000" dirty="0" smtClean="0"/>
              <a:t> </a:t>
            </a:r>
            <a:r>
              <a:rPr lang="it-IT" sz="2000" dirty="0" err="1" smtClean="0"/>
              <a:t>plays</a:t>
            </a:r>
            <a:r>
              <a:rPr lang="it-IT" sz="2000" dirty="0" smtClean="0"/>
              <a:t> an </a:t>
            </a:r>
            <a:r>
              <a:rPr lang="it-IT" sz="2000" dirty="0" err="1" smtClean="0"/>
              <a:t>important</a:t>
            </a:r>
            <a:r>
              <a:rPr lang="it-IT" sz="2000" dirty="0" smtClean="0"/>
              <a:t> </a:t>
            </a:r>
            <a:r>
              <a:rPr lang="it-IT" sz="2000" dirty="0" err="1" smtClean="0"/>
              <a:t>role</a:t>
            </a:r>
            <a:r>
              <a:rPr lang="it-IT" sz="2000" dirty="0" smtClean="0"/>
              <a:t> in </a:t>
            </a:r>
            <a:r>
              <a:rPr lang="it-IT" sz="2000" dirty="0" err="1" smtClean="0"/>
              <a:t>finding</a:t>
            </a:r>
            <a:r>
              <a:rPr lang="it-IT" sz="2000" dirty="0" smtClean="0"/>
              <a:t> the </a:t>
            </a:r>
            <a:r>
              <a:rPr lang="it-IT" sz="2000" dirty="0" err="1" smtClean="0"/>
              <a:t>key</a:t>
            </a:r>
            <a:r>
              <a:rPr lang="it-IT" sz="2000" dirty="0" smtClean="0"/>
              <a:t> </a:t>
            </a:r>
            <a:r>
              <a:rPr lang="it-IT" sz="2000" dirty="0" err="1" smtClean="0"/>
              <a:t>features</a:t>
            </a:r>
            <a:r>
              <a:rPr lang="it-IT" sz="2000" dirty="0" smtClean="0"/>
              <a:t>. </a:t>
            </a:r>
          </a:p>
          <a:p>
            <a:pPr lvl="1"/>
            <a:r>
              <a:rPr lang="it-IT" sz="1600" dirty="0" smtClean="0"/>
              <a:t>A </a:t>
            </a:r>
            <a:r>
              <a:rPr lang="it-IT" sz="1600" dirty="0" err="1" smtClean="0"/>
              <a:t>larger</a:t>
            </a:r>
            <a:r>
              <a:rPr lang="it-IT" sz="1600" dirty="0" smtClean="0"/>
              <a:t> </a:t>
            </a:r>
            <a:r>
              <a:rPr lang="it-IT" sz="1600" dirty="0" err="1" smtClean="0"/>
              <a:t>size</a:t>
            </a:r>
            <a:r>
              <a:rPr lang="it-IT" sz="1600" dirty="0" smtClean="0"/>
              <a:t> </a:t>
            </a:r>
            <a:r>
              <a:rPr lang="it-IT" sz="1600" dirty="0" err="1" smtClean="0"/>
              <a:t>kernel</a:t>
            </a:r>
            <a:r>
              <a:rPr lang="it-IT" sz="1600" dirty="0" smtClean="0"/>
              <a:t> can </a:t>
            </a:r>
            <a:r>
              <a:rPr lang="it-IT" sz="1600" dirty="0" err="1" smtClean="0"/>
              <a:t>overlook</a:t>
            </a:r>
            <a:r>
              <a:rPr lang="it-IT" sz="1600" dirty="0" smtClean="0"/>
              <a:t> </a:t>
            </a:r>
            <a:r>
              <a:rPr lang="it-IT" sz="1600" dirty="0" err="1" smtClean="0"/>
              <a:t>at</a:t>
            </a:r>
            <a:r>
              <a:rPr lang="it-IT" sz="1600" dirty="0" smtClean="0"/>
              <a:t> the </a:t>
            </a:r>
            <a:r>
              <a:rPr lang="it-IT" sz="1600" dirty="0" err="1" smtClean="0"/>
              <a:t>features</a:t>
            </a:r>
            <a:r>
              <a:rPr lang="it-IT" sz="1600" dirty="0" smtClean="0"/>
              <a:t> and </a:t>
            </a:r>
            <a:r>
              <a:rPr lang="it-IT" sz="1600" dirty="0" err="1" smtClean="0"/>
              <a:t>could</a:t>
            </a:r>
            <a:r>
              <a:rPr lang="it-IT" sz="1600" dirty="0" smtClean="0"/>
              <a:t> </a:t>
            </a:r>
            <a:r>
              <a:rPr lang="it-IT" sz="1600" dirty="0" err="1" smtClean="0"/>
              <a:t>skip</a:t>
            </a:r>
            <a:r>
              <a:rPr lang="it-IT" sz="1600" dirty="0" smtClean="0"/>
              <a:t> the </a:t>
            </a:r>
            <a:r>
              <a:rPr lang="it-IT" sz="1600" dirty="0" err="1" smtClean="0"/>
              <a:t>essential</a:t>
            </a:r>
            <a:r>
              <a:rPr lang="it-IT" sz="1600" dirty="0" smtClean="0"/>
              <a:t> </a:t>
            </a:r>
            <a:r>
              <a:rPr lang="it-IT" sz="1600" dirty="0" err="1" smtClean="0"/>
              <a:t>details</a:t>
            </a:r>
            <a:r>
              <a:rPr lang="it-IT" sz="1600" dirty="0" smtClean="0"/>
              <a:t> in the </a:t>
            </a:r>
            <a:r>
              <a:rPr lang="it-IT" sz="1600" dirty="0" smtClean="0"/>
              <a:t>input</a:t>
            </a:r>
            <a:endParaRPr lang="it-IT" sz="1600" dirty="0" smtClean="0"/>
          </a:p>
          <a:p>
            <a:pPr lvl="1"/>
            <a:r>
              <a:rPr lang="it-IT" sz="1600" dirty="0" smtClean="0"/>
              <a:t>a </a:t>
            </a:r>
            <a:r>
              <a:rPr lang="it-IT" sz="1600" dirty="0" err="1" smtClean="0"/>
              <a:t>smaller</a:t>
            </a:r>
            <a:r>
              <a:rPr lang="it-IT" sz="1600" dirty="0" smtClean="0"/>
              <a:t> </a:t>
            </a:r>
            <a:r>
              <a:rPr lang="it-IT" sz="1600" dirty="0" err="1" smtClean="0"/>
              <a:t>size</a:t>
            </a:r>
            <a:r>
              <a:rPr lang="it-IT" sz="1600" dirty="0" smtClean="0"/>
              <a:t> </a:t>
            </a:r>
            <a:r>
              <a:rPr lang="it-IT" sz="1600" dirty="0" err="1" smtClean="0"/>
              <a:t>kernel</a:t>
            </a:r>
            <a:r>
              <a:rPr lang="it-IT" sz="1600" dirty="0" smtClean="0"/>
              <a:t> </a:t>
            </a:r>
            <a:r>
              <a:rPr lang="it-IT" sz="1600" dirty="0" err="1" smtClean="0"/>
              <a:t>could</a:t>
            </a:r>
            <a:r>
              <a:rPr lang="it-IT" sz="1600" dirty="0" smtClean="0"/>
              <a:t> </a:t>
            </a:r>
            <a:r>
              <a:rPr lang="it-IT" sz="1600" dirty="0" err="1" smtClean="0"/>
              <a:t>provide</a:t>
            </a:r>
            <a:r>
              <a:rPr lang="it-IT" sz="1600" dirty="0" smtClean="0"/>
              <a:t> more information </a:t>
            </a:r>
            <a:r>
              <a:rPr lang="it-IT" sz="1600" dirty="0" err="1" smtClean="0"/>
              <a:t>leading</a:t>
            </a:r>
            <a:r>
              <a:rPr lang="it-IT" sz="1600" dirty="0" smtClean="0"/>
              <a:t> to more </a:t>
            </a:r>
            <a:r>
              <a:rPr lang="it-IT" sz="1600" dirty="0" err="1" smtClean="0"/>
              <a:t>confusion</a:t>
            </a:r>
            <a:r>
              <a:rPr lang="it-IT" sz="1600" dirty="0" smtClean="0"/>
              <a:t>. </a:t>
            </a:r>
            <a:r>
              <a:rPr lang="it-IT" sz="1600" dirty="0" err="1" smtClean="0"/>
              <a:t>Thus</a:t>
            </a:r>
            <a:r>
              <a:rPr lang="it-IT" sz="1600" dirty="0" smtClean="0"/>
              <a:t> </a:t>
            </a:r>
            <a:r>
              <a:rPr lang="it-IT" sz="1600" dirty="0" err="1" smtClean="0"/>
              <a:t>there</a:t>
            </a:r>
            <a:r>
              <a:rPr lang="it-IT" sz="1600" dirty="0" smtClean="0"/>
              <a:t> </a:t>
            </a:r>
            <a:r>
              <a:rPr lang="it-IT" sz="1600" dirty="0" err="1" smtClean="0"/>
              <a:t>is</a:t>
            </a:r>
            <a:r>
              <a:rPr lang="it-IT" sz="1600" dirty="0" smtClean="0"/>
              <a:t> a </a:t>
            </a:r>
            <a:r>
              <a:rPr lang="it-IT" sz="1600" dirty="0" err="1" smtClean="0"/>
              <a:t>need</a:t>
            </a:r>
            <a:r>
              <a:rPr lang="it-IT" sz="1600" dirty="0" smtClean="0"/>
              <a:t> to </a:t>
            </a:r>
            <a:r>
              <a:rPr lang="it-IT" sz="1600" dirty="0" err="1" smtClean="0"/>
              <a:t>determine</a:t>
            </a:r>
            <a:r>
              <a:rPr lang="it-IT" sz="1600" dirty="0" smtClean="0"/>
              <a:t> </a:t>
            </a:r>
            <a:r>
              <a:rPr lang="it-IT" sz="1600" b="1" dirty="0" smtClean="0"/>
              <a:t>the </a:t>
            </a:r>
            <a:r>
              <a:rPr lang="it-IT" sz="1600" b="1" dirty="0" err="1" smtClean="0"/>
              <a:t>most</a:t>
            </a:r>
            <a:r>
              <a:rPr lang="it-IT" sz="1600" b="1" dirty="0" smtClean="0"/>
              <a:t> </a:t>
            </a:r>
            <a:r>
              <a:rPr lang="it-IT" sz="1600" b="1" dirty="0" err="1" smtClean="0"/>
              <a:t>suitable</a:t>
            </a:r>
            <a:r>
              <a:rPr lang="it-IT" sz="1600" b="1" dirty="0" smtClean="0"/>
              <a:t> </a:t>
            </a:r>
            <a:r>
              <a:rPr lang="it-IT" sz="1600" b="1" dirty="0" err="1" smtClean="0"/>
              <a:t>size</a:t>
            </a:r>
            <a:r>
              <a:rPr lang="it-IT" sz="1600" b="1" dirty="0" smtClean="0"/>
              <a:t> of the </a:t>
            </a:r>
            <a:r>
              <a:rPr lang="it-IT" sz="1600" b="1" dirty="0" err="1" smtClean="0"/>
              <a:t>kernel</a:t>
            </a:r>
            <a:r>
              <a:rPr lang="it-IT" sz="1600" b="1" dirty="0" smtClean="0"/>
              <a:t>/</a:t>
            </a:r>
            <a:r>
              <a:rPr lang="it-IT" sz="1600" b="1" dirty="0" err="1" smtClean="0"/>
              <a:t>filter</a:t>
            </a:r>
            <a:r>
              <a:rPr lang="it-IT" sz="1200" dirty="0" smtClean="0"/>
              <a:t>.</a:t>
            </a:r>
          </a:p>
          <a:p>
            <a:r>
              <a:rPr lang="it-IT" sz="2000" dirty="0" smtClean="0"/>
              <a:t>In </a:t>
            </a:r>
            <a:r>
              <a:rPr lang="it-IT" sz="2000" dirty="0" err="1" smtClean="0"/>
              <a:t>one</a:t>
            </a:r>
            <a:r>
              <a:rPr lang="it-IT" sz="2000" dirty="0" smtClean="0"/>
              <a:t> </a:t>
            </a:r>
            <a:r>
              <a:rPr lang="it-IT" sz="2000" dirty="0" err="1" smtClean="0"/>
              <a:t>extreme</a:t>
            </a:r>
            <a:r>
              <a:rPr lang="it-IT" sz="2000" dirty="0" smtClean="0"/>
              <a:t> case </a:t>
            </a:r>
            <a:r>
              <a:rPr lang="it-IT" sz="2000" dirty="0" err="1" smtClean="0"/>
              <a:t>where</a:t>
            </a:r>
            <a:r>
              <a:rPr lang="it-IT" sz="2000" dirty="0" smtClean="0"/>
              <a:t> </a:t>
            </a:r>
            <a:r>
              <a:rPr lang="it-IT" sz="2000" dirty="0" err="1" smtClean="0"/>
              <a:t>we</a:t>
            </a:r>
            <a:r>
              <a:rPr lang="it-IT" sz="2000" dirty="0" smtClean="0"/>
              <a:t> </a:t>
            </a:r>
            <a:r>
              <a:rPr lang="it-IT" sz="2000" dirty="0" err="1" smtClean="0"/>
              <a:t>have</a:t>
            </a:r>
            <a:r>
              <a:rPr lang="it-IT" sz="2000" dirty="0" smtClean="0"/>
              <a:t> 1x1 </a:t>
            </a:r>
            <a:r>
              <a:rPr lang="it-IT" sz="2000" dirty="0" err="1" smtClean="0"/>
              <a:t>kernels</a:t>
            </a:r>
            <a:r>
              <a:rPr lang="it-IT" sz="2000" dirty="0" smtClean="0"/>
              <a:t>, </a:t>
            </a:r>
            <a:r>
              <a:rPr lang="it-IT" sz="2000" dirty="0" err="1" smtClean="0"/>
              <a:t>we</a:t>
            </a:r>
            <a:r>
              <a:rPr lang="it-IT" sz="2000" dirty="0" smtClean="0"/>
              <a:t> are </a:t>
            </a:r>
            <a:r>
              <a:rPr lang="it-IT" sz="2000" dirty="0" err="1" smtClean="0"/>
              <a:t>essentially</a:t>
            </a:r>
            <a:r>
              <a:rPr lang="it-IT" sz="2000" dirty="0" smtClean="0"/>
              <a:t> </a:t>
            </a:r>
            <a:r>
              <a:rPr lang="it-IT" sz="2000" dirty="0" err="1" smtClean="0"/>
              <a:t>saying</a:t>
            </a:r>
            <a:r>
              <a:rPr lang="it-IT" sz="2000" dirty="0" smtClean="0"/>
              <a:t> </a:t>
            </a:r>
            <a:r>
              <a:rPr lang="it-IT" sz="2000" dirty="0" err="1" smtClean="0"/>
              <a:t>low</a:t>
            </a:r>
            <a:r>
              <a:rPr lang="it-IT" sz="2000" dirty="0" smtClean="0"/>
              <a:t> </a:t>
            </a:r>
            <a:r>
              <a:rPr lang="it-IT" sz="2000" dirty="0" err="1" smtClean="0"/>
              <a:t>level</a:t>
            </a:r>
            <a:r>
              <a:rPr lang="it-IT" sz="2000" dirty="0" smtClean="0"/>
              <a:t> </a:t>
            </a:r>
            <a:r>
              <a:rPr lang="it-IT" sz="2000" dirty="0" err="1" smtClean="0"/>
              <a:t>features</a:t>
            </a:r>
            <a:r>
              <a:rPr lang="it-IT" sz="2000" dirty="0" smtClean="0"/>
              <a:t> are </a:t>
            </a:r>
            <a:r>
              <a:rPr lang="it-IT" sz="2000" b="1" dirty="0" smtClean="0"/>
              <a:t>per-pixel</a:t>
            </a:r>
            <a:r>
              <a:rPr lang="it-IT" sz="2000" dirty="0" smtClean="0"/>
              <a:t>, and </a:t>
            </a:r>
            <a:r>
              <a:rPr lang="it-IT" sz="2000" dirty="0" err="1" smtClean="0"/>
              <a:t>they</a:t>
            </a:r>
            <a:r>
              <a:rPr lang="it-IT" sz="2000" dirty="0" smtClean="0"/>
              <a:t> </a:t>
            </a:r>
            <a:r>
              <a:rPr lang="it-IT" sz="2000" dirty="0" err="1" smtClean="0"/>
              <a:t>don't</a:t>
            </a:r>
            <a:r>
              <a:rPr lang="it-IT" sz="2000" dirty="0" smtClean="0"/>
              <a:t> </a:t>
            </a:r>
            <a:r>
              <a:rPr lang="it-IT" sz="2000" dirty="0" err="1" smtClean="0"/>
              <a:t>affect</a:t>
            </a:r>
            <a:r>
              <a:rPr lang="it-IT" sz="2000" dirty="0" smtClean="0"/>
              <a:t> </a:t>
            </a:r>
            <a:r>
              <a:rPr lang="it-IT" sz="2000" dirty="0" err="1" smtClean="0"/>
              <a:t>neighbouring</a:t>
            </a:r>
            <a:r>
              <a:rPr lang="it-IT" sz="2000" dirty="0" smtClean="0"/>
              <a:t> </a:t>
            </a:r>
            <a:r>
              <a:rPr lang="it-IT" sz="2000" dirty="0" err="1" smtClean="0"/>
              <a:t>pixels</a:t>
            </a:r>
            <a:r>
              <a:rPr lang="it-IT" sz="2000" dirty="0" smtClean="0"/>
              <a:t> </a:t>
            </a:r>
            <a:r>
              <a:rPr lang="it-IT" sz="2000" dirty="0" err="1" smtClean="0"/>
              <a:t>at</a:t>
            </a:r>
            <a:r>
              <a:rPr lang="it-IT" sz="2000" dirty="0" smtClean="0"/>
              <a:t> </a:t>
            </a:r>
            <a:r>
              <a:rPr lang="it-IT" sz="2000" dirty="0" err="1" smtClean="0"/>
              <a:t>all</a:t>
            </a:r>
            <a:r>
              <a:rPr lang="it-IT" sz="2000" dirty="0" smtClean="0"/>
              <a:t>, and </a:t>
            </a:r>
            <a:r>
              <a:rPr lang="it-IT" sz="2000" dirty="0" err="1" smtClean="0"/>
              <a:t>that</a:t>
            </a:r>
            <a:r>
              <a:rPr lang="it-IT" sz="2000" dirty="0" smtClean="0"/>
              <a:t> </a:t>
            </a:r>
            <a:r>
              <a:rPr lang="it-IT" sz="2000" dirty="0" err="1" smtClean="0"/>
              <a:t>we</a:t>
            </a:r>
            <a:r>
              <a:rPr lang="it-IT" sz="2000" dirty="0" smtClean="0"/>
              <a:t> </a:t>
            </a:r>
            <a:r>
              <a:rPr lang="it-IT" sz="2000" dirty="0" err="1" smtClean="0"/>
              <a:t>should</a:t>
            </a:r>
            <a:r>
              <a:rPr lang="it-IT" sz="2000" dirty="0" smtClean="0"/>
              <a:t> </a:t>
            </a:r>
            <a:r>
              <a:rPr lang="it-IT" sz="2000" dirty="0" err="1" smtClean="0"/>
              <a:t>apply</a:t>
            </a:r>
            <a:r>
              <a:rPr lang="it-IT" sz="2000" dirty="0" smtClean="0"/>
              <a:t> the </a:t>
            </a:r>
            <a:r>
              <a:rPr lang="it-IT" sz="2000" dirty="0" err="1" smtClean="0"/>
              <a:t>same</a:t>
            </a:r>
            <a:r>
              <a:rPr lang="it-IT" sz="2000" dirty="0" smtClean="0"/>
              <a:t> </a:t>
            </a:r>
            <a:r>
              <a:rPr lang="it-IT" sz="2000" dirty="0" err="1" smtClean="0"/>
              <a:t>operation</a:t>
            </a:r>
            <a:r>
              <a:rPr lang="it-IT" sz="2000" dirty="0" smtClean="0"/>
              <a:t> to </a:t>
            </a:r>
            <a:r>
              <a:rPr lang="it-IT" sz="2000" dirty="0" err="1" smtClean="0"/>
              <a:t>all</a:t>
            </a:r>
            <a:r>
              <a:rPr lang="it-IT" sz="2000" dirty="0" smtClean="0"/>
              <a:t> </a:t>
            </a:r>
            <a:r>
              <a:rPr lang="it-IT" sz="2000" dirty="0" err="1" smtClean="0"/>
              <a:t>pixels</a:t>
            </a:r>
            <a:r>
              <a:rPr lang="it-IT" sz="2000" dirty="0" smtClean="0"/>
              <a:t>.</a:t>
            </a:r>
            <a:endParaRPr lang="it-IT" sz="2000" dirty="0"/>
          </a:p>
          <a:p>
            <a:r>
              <a:rPr lang="it-IT" sz="2000" dirty="0" smtClean="0"/>
              <a:t>In the </a:t>
            </a:r>
            <a:r>
              <a:rPr lang="it-IT" sz="2000" dirty="0" err="1" smtClean="0"/>
              <a:t>other</a:t>
            </a:r>
            <a:r>
              <a:rPr lang="it-IT" sz="2000" dirty="0" smtClean="0"/>
              <a:t> </a:t>
            </a:r>
            <a:r>
              <a:rPr lang="it-IT" sz="2000" dirty="0" err="1" smtClean="0"/>
              <a:t>extreme</a:t>
            </a:r>
            <a:r>
              <a:rPr lang="it-IT" sz="2000" dirty="0" smtClean="0"/>
              <a:t>, </a:t>
            </a:r>
            <a:r>
              <a:rPr lang="it-IT" sz="2000" dirty="0" err="1" smtClean="0"/>
              <a:t>we</a:t>
            </a:r>
            <a:r>
              <a:rPr lang="it-IT" sz="2000" dirty="0" smtClean="0"/>
              <a:t> </a:t>
            </a:r>
            <a:r>
              <a:rPr lang="it-IT" sz="2000" dirty="0" err="1" smtClean="0"/>
              <a:t>have</a:t>
            </a:r>
            <a:r>
              <a:rPr lang="it-IT" sz="2000" dirty="0" smtClean="0"/>
              <a:t> </a:t>
            </a:r>
            <a:r>
              <a:rPr lang="it-IT" sz="2000" dirty="0" err="1" smtClean="0"/>
              <a:t>kernels</a:t>
            </a:r>
            <a:r>
              <a:rPr lang="it-IT" sz="2000" dirty="0" smtClean="0"/>
              <a:t> the </a:t>
            </a:r>
            <a:r>
              <a:rPr lang="it-IT" sz="2000" dirty="0" err="1" smtClean="0"/>
              <a:t>size</a:t>
            </a:r>
            <a:r>
              <a:rPr lang="it-IT" sz="2000" dirty="0" smtClean="0"/>
              <a:t> of the </a:t>
            </a:r>
            <a:r>
              <a:rPr lang="it-IT" sz="2000" dirty="0" err="1" smtClean="0"/>
              <a:t>entire</a:t>
            </a:r>
            <a:r>
              <a:rPr lang="it-IT" sz="2000" dirty="0" smtClean="0"/>
              <a:t> image. In </a:t>
            </a:r>
            <a:r>
              <a:rPr lang="it-IT" sz="2000" dirty="0" err="1" smtClean="0"/>
              <a:t>this</a:t>
            </a:r>
            <a:r>
              <a:rPr lang="it-IT" sz="2000" dirty="0" smtClean="0"/>
              <a:t> case the CNN </a:t>
            </a:r>
            <a:r>
              <a:rPr lang="it-IT" sz="2000" dirty="0" err="1" smtClean="0"/>
              <a:t>essentially</a:t>
            </a:r>
            <a:r>
              <a:rPr lang="it-IT" sz="2000" dirty="0" smtClean="0"/>
              <a:t> </a:t>
            </a:r>
            <a:r>
              <a:rPr lang="it-IT" sz="2000" dirty="0" err="1" smtClean="0"/>
              <a:t>becomes</a:t>
            </a:r>
            <a:r>
              <a:rPr lang="it-IT" sz="2000" dirty="0" smtClean="0"/>
              <a:t> </a:t>
            </a:r>
            <a:r>
              <a:rPr lang="it-IT" sz="2000" b="1" dirty="0" err="1" smtClean="0"/>
              <a:t>fully</a:t>
            </a:r>
            <a:r>
              <a:rPr lang="it-IT" sz="2000" b="1" dirty="0" smtClean="0"/>
              <a:t> </a:t>
            </a:r>
            <a:r>
              <a:rPr lang="it-IT" sz="2000" b="1" dirty="0" err="1" smtClean="0"/>
              <a:t>connected</a:t>
            </a:r>
            <a:r>
              <a:rPr lang="it-IT" sz="2000" dirty="0" smtClean="0"/>
              <a:t>, and </a:t>
            </a:r>
            <a:r>
              <a:rPr lang="it-IT" sz="2000" dirty="0" err="1" smtClean="0"/>
              <a:t>stops</a:t>
            </a:r>
            <a:r>
              <a:rPr lang="it-IT" sz="2000" dirty="0" smtClean="0"/>
              <a:t> </a:t>
            </a:r>
            <a:r>
              <a:rPr lang="it-IT" sz="2000" dirty="0" err="1" smtClean="0"/>
              <a:t>being</a:t>
            </a:r>
            <a:r>
              <a:rPr lang="it-IT" sz="2000" dirty="0" smtClean="0"/>
              <a:t> a CNN, and </a:t>
            </a:r>
            <a:r>
              <a:rPr lang="it-IT" sz="2000" dirty="0" err="1" smtClean="0"/>
              <a:t>we</a:t>
            </a:r>
            <a:r>
              <a:rPr lang="it-IT" sz="2000" dirty="0" smtClean="0"/>
              <a:t> are no </a:t>
            </a:r>
            <a:r>
              <a:rPr lang="it-IT" sz="2000" dirty="0" err="1" smtClean="0"/>
              <a:t>longer</a:t>
            </a:r>
            <a:r>
              <a:rPr lang="it-IT" sz="2000" dirty="0" smtClean="0"/>
              <a:t> </a:t>
            </a:r>
            <a:r>
              <a:rPr lang="it-IT" sz="2000" dirty="0" err="1" smtClean="0"/>
              <a:t>making</a:t>
            </a:r>
            <a:r>
              <a:rPr lang="it-IT" sz="2000" dirty="0" smtClean="0"/>
              <a:t> </a:t>
            </a:r>
            <a:r>
              <a:rPr lang="it-IT" sz="2000" dirty="0" err="1" smtClean="0"/>
              <a:t>any</a:t>
            </a:r>
            <a:r>
              <a:rPr lang="it-IT" sz="2000" dirty="0" smtClean="0"/>
              <a:t> </a:t>
            </a:r>
            <a:r>
              <a:rPr lang="it-IT" sz="2000" dirty="0" err="1" smtClean="0"/>
              <a:t>assumption</a:t>
            </a:r>
            <a:r>
              <a:rPr lang="it-IT" sz="2000" dirty="0" smtClean="0"/>
              <a:t> </a:t>
            </a:r>
            <a:r>
              <a:rPr lang="it-IT" sz="2000" b="1" dirty="0" smtClean="0"/>
              <a:t>on </a:t>
            </a:r>
            <a:r>
              <a:rPr lang="it-IT" sz="2000" b="1" dirty="0" err="1" smtClean="0"/>
              <a:t>low</a:t>
            </a:r>
            <a:r>
              <a:rPr lang="it-IT" sz="2000" b="1" dirty="0" smtClean="0"/>
              <a:t> </a:t>
            </a:r>
            <a:r>
              <a:rPr lang="it-IT" sz="2000" b="1" dirty="0" err="1" smtClean="0"/>
              <a:t>level</a:t>
            </a:r>
            <a:r>
              <a:rPr lang="it-IT" sz="2000" b="1" dirty="0" smtClean="0"/>
              <a:t> </a:t>
            </a:r>
            <a:r>
              <a:rPr lang="it-IT" sz="2000" b="1" dirty="0" err="1" smtClean="0"/>
              <a:t>feature</a:t>
            </a:r>
            <a:r>
              <a:rPr lang="it-IT" sz="2000" b="1" dirty="0" smtClean="0"/>
              <a:t> </a:t>
            </a:r>
            <a:r>
              <a:rPr lang="it-IT" sz="2000" b="1" dirty="0" err="1" smtClean="0"/>
              <a:t>locality</a:t>
            </a:r>
            <a:r>
              <a:rPr lang="it-IT" sz="2000" dirty="0" smtClean="0"/>
              <a:t>.</a:t>
            </a:r>
          </a:p>
        </p:txBody>
      </p:sp>
    </p:spTree>
    <p:extLst>
      <p:ext uri="{BB962C8B-B14F-4D97-AF65-F5344CB8AC3E}">
        <p14:creationId xmlns:p14="http://schemas.microsoft.com/office/powerpoint/2010/main" val="2748308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p:txBody>
          <a:bodyPr/>
          <a:lstStyle/>
          <a:p>
            <a:r>
              <a:rPr lang="en-US" dirty="0" smtClean="0"/>
              <a:t>Gaussian Pyramid</a:t>
            </a:r>
            <a:endParaRPr lang="en-US" dirty="0"/>
          </a:p>
        </p:txBody>
      </p:sp>
      <p:sp>
        <p:nvSpPr>
          <p:cNvPr id="7" name="Segnaposto testo 6"/>
          <p:cNvSpPr>
            <a:spLocks noGrp="1"/>
          </p:cNvSpPr>
          <p:nvPr>
            <p:ph type="body" sz="half" idx="2"/>
          </p:nvPr>
        </p:nvSpPr>
        <p:spPr/>
        <p:txBody>
          <a:bodyPr>
            <a:normAutofit fontScale="92500" lnSpcReduction="20000"/>
          </a:bodyPr>
          <a:lstStyle/>
          <a:p>
            <a:r>
              <a:rPr lang="it-IT" sz="3200" dirty="0" err="1"/>
              <a:t>Approaches</a:t>
            </a:r>
            <a:r>
              <a:rPr lang="it-IT" sz="3200" dirty="0"/>
              <a:t> </a:t>
            </a:r>
            <a:r>
              <a:rPr lang="it-IT" sz="3200" dirty="0" err="1"/>
              <a:t>like</a:t>
            </a:r>
            <a:r>
              <a:rPr lang="it-IT" sz="3200" dirty="0"/>
              <a:t> </a:t>
            </a:r>
            <a:r>
              <a:rPr lang="it-IT" sz="3200" b="1" dirty="0" err="1"/>
              <a:t>gaussian</a:t>
            </a:r>
            <a:r>
              <a:rPr lang="it-IT" sz="3200" b="1" dirty="0"/>
              <a:t> </a:t>
            </a:r>
            <a:r>
              <a:rPr lang="it-IT" sz="3200" b="1" dirty="0" err="1"/>
              <a:t>pyramids</a:t>
            </a:r>
            <a:r>
              <a:rPr lang="it-IT" sz="3200" b="1" dirty="0"/>
              <a:t> </a:t>
            </a:r>
            <a:r>
              <a:rPr lang="it-IT" sz="3200" dirty="0"/>
              <a:t>(set of </a:t>
            </a:r>
            <a:r>
              <a:rPr lang="it-IT" sz="3200" dirty="0" err="1"/>
              <a:t>different</a:t>
            </a:r>
            <a:r>
              <a:rPr lang="it-IT" sz="3200" dirty="0"/>
              <a:t> </a:t>
            </a:r>
            <a:r>
              <a:rPr lang="it-IT" sz="3200" dirty="0" err="1"/>
              <a:t>sized</a:t>
            </a:r>
            <a:r>
              <a:rPr lang="it-IT" sz="3200" dirty="0"/>
              <a:t> </a:t>
            </a:r>
            <a:r>
              <a:rPr lang="it-IT" sz="3200" dirty="0" err="1"/>
              <a:t>kernels</a:t>
            </a:r>
            <a:r>
              <a:rPr lang="it-IT" sz="3200" dirty="0"/>
              <a:t>) are </a:t>
            </a:r>
            <a:r>
              <a:rPr lang="it-IT" sz="3200" dirty="0" err="1"/>
              <a:t>generally</a:t>
            </a:r>
            <a:r>
              <a:rPr lang="it-IT" sz="3200" dirty="0"/>
              <a:t> </a:t>
            </a:r>
            <a:r>
              <a:rPr lang="it-IT" sz="3200" dirty="0" err="1"/>
              <a:t>used</a:t>
            </a:r>
            <a:r>
              <a:rPr lang="it-IT" sz="3200" dirty="0"/>
              <a:t> to test the </a:t>
            </a:r>
            <a:r>
              <a:rPr lang="it-IT" sz="3200" dirty="0" err="1"/>
              <a:t>efficiency</a:t>
            </a:r>
            <a:r>
              <a:rPr lang="it-IT" sz="3200" dirty="0"/>
              <a:t> of the </a:t>
            </a:r>
            <a:r>
              <a:rPr lang="it-IT" sz="3200" dirty="0" err="1"/>
              <a:t>feature</a:t>
            </a:r>
            <a:r>
              <a:rPr lang="it-IT" sz="3200" dirty="0"/>
              <a:t> </a:t>
            </a:r>
            <a:r>
              <a:rPr lang="it-IT" sz="3200" dirty="0" err="1"/>
              <a:t>extraction</a:t>
            </a:r>
            <a:r>
              <a:rPr lang="it-IT" sz="3200" dirty="0"/>
              <a:t> and appropriate </a:t>
            </a:r>
            <a:r>
              <a:rPr lang="it-IT" sz="3200" dirty="0" err="1"/>
              <a:t>size</a:t>
            </a:r>
            <a:r>
              <a:rPr lang="it-IT" sz="3200" dirty="0"/>
              <a:t> of </a:t>
            </a:r>
            <a:r>
              <a:rPr lang="it-IT" sz="3200" dirty="0" err="1"/>
              <a:t>kernel</a:t>
            </a:r>
            <a:r>
              <a:rPr lang="it-IT" sz="3200" dirty="0"/>
              <a:t> </a:t>
            </a:r>
            <a:r>
              <a:rPr lang="it-IT" sz="3200" dirty="0" err="1"/>
              <a:t>is</a:t>
            </a:r>
            <a:r>
              <a:rPr lang="it-IT" sz="3200" dirty="0"/>
              <a:t> </a:t>
            </a:r>
            <a:r>
              <a:rPr lang="it-IT" sz="3200" dirty="0" err="1"/>
              <a:t>determined</a:t>
            </a:r>
            <a:r>
              <a:rPr lang="it-IT" sz="3200" dirty="0"/>
              <a:t>.</a:t>
            </a:r>
          </a:p>
          <a:p>
            <a:endParaRPr lang="en-US" dirty="0"/>
          </a:p>
        </p:txBody>
      </p:sp>
      <p:pic>
        <p:nvPicPr>
          <p:cNvPr id="4" name="Immagine 3"/>
          <p:cNvPicPr>
            <a:picLocks noChangeAspect="1"/>
          </p:cNvPicPr>
          <p:nvPr/>
        </p:nvPicPr>
        <p:blipFill>
          <a:blip r:embed="rId2"/>
          <a:stretch>
            <a:fillRect/>
          </a:stretch>
        </p:blipFill>
        <p:spPr>
          <a:xfrm>
            <a:off x="3522785" y="2236177"/>
            <a:ext cx="5537200" cy="4229100"/>
          </a:xfrm>
          <a:prstGeom prst="rect">
            <a:avLst/>
          </a:prstGeom>
        </p:spPr>
      </p:pic>
    </p:spTree>
    <p:extLst>
      <p:ext uri="{BB962C8B-B14F-4D97-AF65-F5344CB8AC3E}">
        <p14:creationId xmlns:p14="http://schemas.microsoft.com/office/powerpoint/2010/main" val="21105572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Summary</a:t>
            </a:r>
            <a:r>
              <a:rPr lang="it-IT" dirty="0" smtClean="0"/>
              <a:t> so far</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CNN are multi-</a:t>
            </a:r>
            <a:r>
              <a:rPr lang="it-IT" dirty="0" err="1" smtClean="0"/>
              <a:t>layered</a:t>
            </a:r>
            <a:r>
              <a:rPr lang="it-IT" dirty="0" smtClean="0"/>
              <a:t> networks</a:t>
            </a:r>
          </a:p>
          <a:p>
            <a:r>
              <a:rPr lang="it-IT" dirty="0" smtClean="0"/>
              <a:t>At </a:t>
            </a:r>
            <a:r>
              <a:rPr lang="it-IT" dirty="0" err="1" smtClean="0"/>
              <a:t>each</a:t>
            </a:r>
            <a:r>
              <a:rPr lang="it-IT" dirty="0" smtClean="0"/>
              <a:t> </a:t>
            </a:r>
            <a:r>
              <a:rPr lang="it-IT" dirty="0" err="1" smtClean="0"/>
              <a:t>layer</a:t>
            </a:r>
            <a:r>
              <a:rPr lang="it-IT" dirty="0" smtClean="0"/>
              <a:t> a </a:t>
            </a:r>
            <a:r>
              <a:rPr lang="it-IT" dirty="0" smtClean="0"/>
              <a:t>(2)3D </a:t>
            </a:r>
            <a:r>
              <a:rPr lang="it-IT" dirty="0" err="1" smtClean="0"/>
              <a:t>convolution</a:t>
            </a:r>
            <a:r>
              <a:rPr lang="it-IT" dirty="0" smtClean="0"/>
              <a:t> </a:t>
            </a:r>
            <a:r>
              <a:rPr lang="it-IT" dirty="0" err="1" smtClean="0"/>
              <a:t>operation</a:t>
            </a:r>
            <a:r>
              <a:rPr lang="it-IT" dirty="0" smtClean="0"/>
              <a:t> </a:t>
            </a:r>
            <a:r>
              <a:rPr lang="it-IT" dirty="0" err="1" smtClean="0"/>
              <a:t>is</a:t>
            </a:r>
            <a:r>
              <a:rPr lang="it-IT" dirty="0" smtClean="0"/>
              <a:t> </a:t>
            </a:r>
            <a:r>
              <a:rPr lang="it-IT" dirty="0" err="1" smtClean="0"/>
              <a:t>applied</a:t>
            </a:r>
            <a:r>
              <a:rPr lang="it-IT" dirty="0" smtClean="0"/>
              <a:t> on the </a:t>
            </a:r>
            <a:r>
              <a:rPr lang="it-IT" dirty="0" err="1" smtClean="0"/>
              <a:t>current</a:t>
            </a:r>
            <a:r>
              <a:rPr lang="it-IT" dirty="0" smtClean="0"/>
              <a:t> </a:t>
            </a:r>
            <a:r>
              <a:rPr lang="it-IT" dirty="0" err="1" smtClean="0"/>
              <a:t>layer</a:t>
            </a:r>
            <a:r>
              <a:rPr lang="it-IT" dirty="0" smtClean="0"/>
              <a:t> </a:t>
            </a:r>
            <a:r>
              <a:rPr lang="it-IT" dirty="0" err="1" smtClean="0"/>
              <a:t>using</a:t>
            </a:r>
            <a:r>
              <a:rPr lang="it-IT" dirty="0" smtClean="0"/>
              <a:t> a </a:t>
            </a:r>
            <a:r>
              <a:rPr lang="it-IT" dirty="0"/>
              <a:t>(</a:t>
            </a:r>
            <a:r>
              <a:rPr lang="it-IT" dirty="0" smtClean="0"/>
              <a:t>2)3D </a:t>
            </a:r>
            <a:r>
              <a:rPr lang="it-IT" dirty="0" err="1" smtClean="0"/>
              <a:t>kernel</a:t>
            </a:r>
            <a:r>
              <a:rPr lang="it-IT" dirty="0" smtClean="0"/>
              <a:t> (</a:t>
            </a:r>
            <a:r>
              <a:rPr lang="it-IT" dirty="0" err="1" smtClean="0"/>
              <a:t>third</a:t>
            </a:r>
            <a:r>
              <a:rPr lang="it-IT" dirty="0" smtClean="0"/>
              <a:t> </a:t>
            </a:r>
            <a:r>
              <a:rPr lang="it-IT" dirty="0" err="1" smtClean="0"/>
              <a:t>dimension</a:t>
            </a:r>
            <a:r>
              <a:rPr lang="it-IT" dirty="0" smtClean="0"/>
              <a:t> are </a:t>
            </a:r>
            <a:r>
              <a:rPr lang="it-IT" dirty="0" err="1" smtClean="0"/>
              <a:t>sliced</a:t>
            </a:r>
            <a:r>
              <a:rPr lang="it-IT" dirty="0" smtClean="0"/>
              <a:t> </a:t>
            </a:r>
            <a:r>
              <a:rPr lang="it-IT" dirty="0" err="1" smtClean="0"/>
              <a:t>feature</a:t>
            </a:r>
            <a:r>
              <a:rPr lang="it-IT" dirty="0" smtClean="0"/>
              <a:t> </a:t>
            </a:r>
            <a:r>
              <a:rPr lang="it-IT" dirty="0" err="1" smtClean="0"/>
              <a:t>maps</a:t>
            </a:r>
            <a:r>
              <a:rPr lang="it-IT" dirty="0" smtClean="0"/>
              <a:t>)</a:t>
            </a:r>
          </a:p>
          <a:p>
            <a:r>
              <a:rPr lang="it-IT" dirty="0" err="1" smtClean="0"/>
              <a:t>Key</a:t>
            </a:r>
            <a:r>
              <a:rPr lang="it-IT" dirty="0" smtClean="0"/>
              <a:t> </a:t>
            </a:r>
            <a:r>
              <a:rPr lang="it-IT" dirty="0" err="1" smtClean="0"/>
              <a:t>elements</a:t>
            </a:r>
            <a:r>
              <a:rPr lang="it-IT" dirty="0" smtClean="0"/>
              <a:t> of the </a:t>
            </a:r>
            <a:r>
              <a:rPr lang="it-IT" dirty="0" err="1" smtClean="0"/>
              <a:t>convolution</a:t>
            </a:r>
            <a:r>
              <a:rPr lang="it-IT" dirty="0" smtClean="0"/>
              <a:t> are the </a:t>
            </a:r>
            <a:r>
              <a:rPr lang="it-IT" dirty="0" err="1" smtClean="0"/>
              <a:t>kernel</a:t>
            </a:r>
            <a:r>
              <a:rPr lang="it-IT" dirty="0" smtClean="0"/>
              <a:t> </a:t>
            </a:r>
            <a:r>
              <a:rPr lang="it-IT" b="1" dirty="0" err="1" smtClean="0"/>
              <a:t>values</a:t>
            </a:r>
            <a:r>
              <a:rPr lang="it-IT" b="1" dirty="0" smtClean="0"/>
              <a:t> </a:t>
            </a:r>
            <a:r>
              <a:rPr lang="it-IT" dirty="0" smtClean="0"/>
              <a:t>and </a:t>
            </a:r>
            <a:r>
              <a:rPr lang="it-IT" b="1" dirty="0" err="1" smtClean="0"/>
              <a:t>size</a:t>
            </a:r>
            <a:r>
              <a:rPr lang="it-IT" b="1" dirty="0" smtClean="0"/>
              <a:t> </a:t>
            </a:r>
          </a:p>
          <a:p>
            <a:r>
              <a:rPr lang="it-IT" b="1" dirty="0" err="1" smtClean="0"/>
              <a:t>Values</a:t>
            </a:r>
            <a:r>
              <a:rPr lang="it-IT" dirty="0" smtClean="0"/>
              <a:t> (connection </a:t>
            </a:r>
            <a:r>
              <a:rPr lang="it-IT" dirty="0" err="1" smtClean="0"/>
              <a:t>weights</a:t>
            </a:r>
            <a:r>
              <a:rPr lang="it-IT" dirty="0" smtClean="0"/>
              <a:t>) are </a:t>
            </a:r>
            <a:r>
              <a:rPr lang="it-IT" dirty="0" err="1" smtClean="0"/>
              <a:t>learned</a:t>
            </a:r>
            <a:r>
              <a:rPr lang="it-IT" dirty="0" smtClean="0"/>
              <a:t> </a:t>
            </a:r>
            <a:r>
              <a:rPr lang="it-IT" dirty="0" err="1" smtClean="0"/>
              <a:t>using</a:t>
            </a:r>
            <a:r>
              <a:rPr lang="it-IT" dirty="0" smtClean="0"/>
              <a:t> </a:t>
            </a:r>
            <a:r>
              <a:rPr lang="it-IT" dirty="0" err="1" smtClean="0"/>
              <a:t>backpropagation</a:t>
            </a:r>
            <a:r>
              <a:rPr lang="it-IT" dirty="0" smtClean="0"/>
              <a:t> </a:t>
            </a:r>
          </a:p>
          <a:p>
            <a:r>
              <a:rPr lang="it-IT" b="1" dirty="0" err="1" smtClean="0"/>
              <a:t>Size</a:t>
            </a:r>
            <a:r>
              <a:rPr lang="it-IT" dirty="0" smtClean="0"/>
              <a:t> </a:t>
            </a:r>
            <a:r>
              <a:rPr lang="it-IT" dirty="0" err="1" smtClean="0"/>
              <a:t>is</a:t>
            </a:r>
            <a:r>
              <a:rPr lang="it-IT" dirty="0" smtClean="0"/>
              <a:t> an (</a:t>
            </a:r>
            <a:r>
              <a:rPr lang="it-IT" dirty="0" err="1" smtClean="0"/>
              <a:t>hyper</a:t>
            </a:r>
            <a:r>
              <a:rPr lang="it-IT" dirty="0" smtClean="0"/>
              <a:t>) </a:t>
            </a:r>
            <a:r>
              <a:rPr lang="it-IT" dirty="0" err="1" smtClean="0"/>
              <a:t>parameter</a:t>
            </a:r>
            <a:r>
              <a:rPr lang="it-IT" dirty="0" smtClean="0"/>
              <a:t> to be </a:t>
            </a:r>
            <a:r>
              <a:rPr lang="it-IT" dirty="0" err="1" smtClean="0"/>
              <a:t>tuned</a:t>
            </a:r>
            <a:endParaRPr lang="it-IT" dirty="0"/>
          </a:p>
        </p:txBody>
      </p:sp>
    </p:spTree>
    <p:extLst>
      <p:ext uri="{BB962C8B-B14F-4D97-AF65-F5344CB8AC3E}">
        <p14:creationId xmlns:p14="http://schemas.microsoft.com/office/powerpoint/2010/main" val="4268820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destra 3"/>
          <p:cNvSpPr/>
          <p:nvPr/>
        </p:nvSpPr>
        <p:spPr>
          <a:xfrm>
            <a:off x="317483" y="177433"/>
            <a:ext cx="109251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convolution</a:t>
            </a:r>
            <a:endParaRPr lang="en-US" dirty="0"/>
          </a:p>
        </p:txBody>
      </p:sp>
      <p:sp>
        <p:nvSpPr>
          <p:cNvPr id="5" name="Callout con freccia destra 4"/>
          <p:cNvSpPr/>
          <p:nvPr/>
        </p:nvSpPr>
        <p:spPr>
          <a:xfrm>
            <a:off x="1410002" y="991053"/>
            <a:ext cx="1364715" cy="1884832"/>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Volumes of </a:t>
            </a:r>
            <a:r>
              <a:rPr lang="en-US" dirty="0" err="1" smtClean="0"/>
              <a:t>convoluvolutors</a:t>
            </a:r>
            <a:endParaRPr lang="en-US" dirty="0"/>
          </a:p>
        </p:txBody>
      </p:sp>
      <p:sp>
        <p:nvSpPr>
          <p:cNvPr id="6" name="Callout con freccia destra 5"/>
          <p:cNvSpPr/>
          <p:nvPr/>
        </p:nvSpPr>
        <p:spPr>
          <a:xfrm>
            <a:off x="2774717" y="1794556"/>
            <a:ext cx="1288609" cy="1885610"/>
          </a:xfrm>
          <a:prstGeom prst="rightArrowCallou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strides</a:t>
            </a:r>
            <a:endParaRPr lang="en-US" dirty="0"/>
          </a:p>
        </p:txBody>
      </p:sp>
      <p:sp>
        <p:nvSpPr>
          <p:cNvPr id="7" name="Callout con freccia destra 6"/>
          <p:cNvSpPr/>
          <p:nvPr/>
        </p:nvSpPr>
        <p:spPr>
          <a:xfrm>
            <a:off x="4063326" y="2418686"/>
            <a:ext cx="1232585"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padding</a:t>
            </a:r>
            <a:endParaRPr lang="en-US" dirty="0"/>
          </a:p>
        </p:txBody>
      </p:sp>
      <p:sp>
        <p:nvSpPr>
          <p:cNvPr id="8" name="Callout con freccia destra 7"/>
          <p:cNvSpPr/>
          <p:nvPr/>
        </p:nvSpPr>
        <p:spPr>
          <a:xfrm>
            <a:off x="5295911" y="2884834"/>
            <a:ext cx="1212507"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Activation function</a:t>
            </a:r>
            <a:endParaRPr lang="en-US" dirty="0"/>
          </a:p>
        </p:txBody>
      </p:sp>
      <p:sp>
        <p:nvSpPr>
          <p:cNvPr id="9" name="Callout con freccia destra 8"/>
          <p:cNvSpPr/>
          <p:nvPr/>
        </p:nvSpPr>
        <p:spPr>
          <a:xfrm>
            <a:off x="6508418" y="3670826"/>
            <a:ext cx="1368448"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Pooling</a:t>
            </a:r>
            <a:endParaRPr lang="en-US" dirty="0"/>
          </a:p>
        </p:txBody>
      </p:sp>
      <p:sp>
        <p:nvSpPr>
          <p:cNvPr id="11" name="Callout con freccia destra 10"/>
          <p:cNvSpPr/>
          <p:nvPr/>
        </p:nvSpPr>
        <p:spPr>
          <a:xfrm>
            <a:off x="7876866" y="4491842"/>
            <a:ext cx="1180760"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Softmax</a:t>
            </a:r>
            <a:endParaRPr lang="en-US" dirty="0"/>
          </a:p>
        </p:txBody>
      </p:sp>
    </p:spTree>
    <p:extLst>
      <p:ext uri="{BB962C8B-B14F-4D97-AF65-F5344CB8AC3E}">
        <p14:creationId xmlns:p14="http://schemas.microsoft.com/office/powerpoint/2010/main" val="32329364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Convolution</a:t>
            </a:r>
            <a:r>
              <a:rPr lang="it-IT" dirty="0" smtClean="0"/>
              <a:t>  on 3D </a:t>
            </a:r>
            <a:r>
              <a:rPr lang="it-IT" dirty="0" err="1" smtClean="0"/>
              <a:t>Volumes</a:t>
            </a:r>
            <a:r>
              <a:rPr lang="it-IT" dirty="0" smtClean="0"/>
              <a:t> (3): </a:t>
            </a:r>
            <a:r>
              <a:rPr lang="it-IT" dirty="0" err="1" smtClean="0"/>
              <a:t>Strides</a:t>
            </a:r>
            <a:endParaRPr lang="it-IT" dirty="0"/>
          </a:p>
        </p:txBody>
      </p:sp>
      <p:sp>
        <p:nvSpPr>
          <p:cNvPr id="3" name="Segnaposto contenuto 2"/>
          <p:cNvSpPr>
            <a:spLocks noGrp="1"/>
          </p:cNvSpPr>
          <p:nvPr>
            <p:ph idx="1"/>
          </p:nvPr>
        </p:nvSpPr>
        <p:spPr/>
        <p:txBody>
          <a:bodyPr>
            <a:normAutofit/>
          </a:bodyPr>
          <a:lstStyle/>
          <a:p>
            <a:r>
              <a:rPr lang="it-IT" dirty="0" err="1" smtClean="0"/>
              <a:t>Kernel</a:t>
            </a:r>
            <a:r>
              <a:rPr lang="it-IT" dirty="0" smtClean="0"/>
              <a:t>/</a:t>
            </a:r>
            <a:r>
              <a:rPr lang="it-IT" dirty="0" err="1" smtClean="0"/>
              <a:t>filtres</a:t>
            </a:r>
            <a:r>
              <a:rPr lang="it-IT" dirty="0" smtClean="0"/>
              <a:t> slide on </a:t>
            </a:r>
            <a:r>
              <a:rPr lang="it-IT" dirty="0" smtClean="0"/>
              <a:t>input </a:t>
            </a:r>
            <a:r>
              <a:rPr lang="it-IT" dirty="0" smtClean="0"/>
              <a:t>with a 1-unit </a:t>
            </a:r>
            <a:r>
              <a:rPr lang="it-IT" dirty="0" err="1" smtClean="0"/>
              <a:t>step</a:t>
            </a:r>
            <a:r>
              <a:rPr lang="it-IT" dirty="0" smtClean="0"/>
              <a:t> (</a:t>
            </a:r>
            <a:r>
              <a:rPr lang="it-IT" dirty="0" err="1" smtClean="0"/>
              <a:t>moves</a:t>
            </a:r>
            <a:r>
              <a:rPr lang="it-IT" dirty="0" smtClean="0"/>
              <a:t> 1 </a:t>
            </a:r>
            <a:r>
              <a:rPr lang="it-IT" dirty="0" err="1" smtClean="0"/>
              <a:t>neuron</a:t>
            </a:r>
            <a:r>
              <a:rPr lang="it-IT" dirty="0" smtClean="0"/>
              <a:t> to the </a:t>
            </a:r>
            <a:r>
              <a:rPr lang="it-IT" dirty="0" err="1" smtClean="0"/>
              <a:t>left</a:t>
            </a:r>
            <a:r>
              <a:rPr lang="it-IT" dirty="0" smtClean="0"/>
              <a:t>). To </a:t>
            </a:r>
            <a:r>
              <a:rPr lang="it-IT" dirty="0" err="1" smtClean="0"/>
              <a:t>simplify</a:t>
            </a:r>
            <a:r>
              <a:rPr lang="it-IT" dirty="0" smtClean="0"/>
              <a:t>, </a:t>
            </a:r>
            <a:r>
              <a:rPr lang="it-IT" dirty="0" err="1" smtClean="0"/>
              <a:t>we</a:t>
            </a:r>
            <a:r>
              <a:rPr lang="it-IT" dirty="0" smtClean="0"/>
              <a:t> can use </a:t>
            </a:r>
            <a:r>
              <a:rPr lang="it-IT" u="sng" dirty="0" err="1" smtClean="0"/>
              <a:t>higher</a:t>
            </a:r>
            <a:r>
              <a:rPr lang="it-IT" u="sng" dirty="0" smtClean="0"/>
              <a:t> </a:t>
            </a:r>
            <a:r>
              <a:rPr lang="it-IT" u="sng" dirty="0" err="1" smtClean="0"/>
              <a:t>incr</a:t>
            </a:r>
            <a:r>
              <a:rPr lang="it-IT" dirty="0" err="1" smtClean="0"/>
              <a:t>ement</a:t>
            </a:r>
            <a:r>
              <a:rPr lang="it-IT" dirty="0" smtClean="0"/>
              <a:t>, or </a:t>
            </a:r>
            <a:r>
              <a:rPr lang="it-IT" b="1" dirty="0" smtClean="0"/>
              <a:t>stride</a:t>
            </a:r>
            <a:r>
              <a:rPr lang="it-IT" dirty="0" smtClean="0"/>
              <a:t>. </a:t>
            </a:r>
            <a:r>
              <a:rPr lang="it-IT" dirty="0" err="1" smtClean="0"/>
              <a:t>This</a:t>
            </a:r>
            <a:r>
              <a:rPr lang="it-IT" dirty="0" smtClean="0"/>
              <a:t> </a:t>
            </a:r>
            <a:r>
              <a:rPr lang="it-IT" dirty="0" err="1" smtClean="0"/>
              <a:t>further</a:t>
            </a:r>
            <a:r>
              <a:rPr lang="it-IT" dirty="0" smtClean="0"/>
              <a:t> </a:t>
            </a:r>
            <a:r>
              <a:rPr lang="it-IT" dirty="0" err="1" smtClean="0"/>
              <a:t>reduces</a:t>
            </a:r>
            <a:r>
              <a:rPr lang="it-IT" dirty="0" smtClean="0"/>
              <a:t> the </a:t>
            </a:r>
            <a:r>
              <a:rPr lang="it-IT" dirty="0" err="1" smtClean="0"/>
              <a:t>number</a:t>
            </a:r>
            <a:r>
              <a:rPr lang="it-IT" dirty="0" smtClean="0"/>
              <a:t> of </a:t>
            </a:r>
            <a:r>
              <a:rPr lang="it-IT" dirty="0" err="1" smtClean="0"/>
              <a:t>connections</a:t>
            </a:r>
            <a:endParaRPr lang="it-IT" dirty="0" smtClean="0"/>
          </a:p>
          <a:p>
            <a:r>
              <a:rPr lang="it-IT" dirty="0" smtClean="0"/>
              <a:t>A stride of 2 or 4 </a:t>
            </a:r>
            <a:r>
              <a:rPr lang="it-IT" dirty="0" err="1" smtClean="0"/>
              <a:t>may</a:t>
            </a:r>
            <a:r>
              <a:rPr lang="it-IT" dirty="0" smtClean="0"/>
              <a:t> </a:t>
            </a:r>
            <a:r>
              <a:rPr lang="it-IT" dirty="0" err="1" smtClean="0"/>
              <a:t>imply</a:t>
            </a:r>
            <a:r>
              <a:rPr lang="it-IT" dirty="0" smtClean="0"/>
              <a:t> a high </a:t>
            </a:r>
            <a:r>
              <a:rPr lang="it-IT" dirty="0" err="1" smtClean="0"/>
              <a:t>efficiency</a:t>
            </a:r>
            <a:r>
              <a:rPr lang="it-IT" dirty="0" smtClean="0"/>
              <a:t> gain on first </a:t>
            </a:r>
            <a:r>
              <a:rPr lang="it-IT" dirty="0" err="1" smtClean="0"/>
              <a:t>layers</a:t>
            </a:r>
            <a:endParaRPr lang="it-IT" dirty="0" smtClean="0"/>
          </a:p>
          <a:p>
            <a:endParaRPr lang="it-IT" dirty="0"/>
          </a:p>
        </p:txBody>
      </p:sp>
    </p:spTree>
    <p:extLst>
      <p:ext uri="{BB962C8B-B14F-4D97-AF65-F5344CB8AC3E}">
        <p14:creationId xmlns:p14="http://schemas.microsoft.com/office/powerpoint/2010/main" val="3283358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Deep</a:t>
            </a:r>
            <a:r>
              <a:rPr lang="it-IT" dirty="0" smtClean="0"/>
              <a:t> </a:t>
            </a:r>
            <a:r>
              <a:rPr lang="it-IT" dirty="0" err="1" smtClean="0"/>
              <a:t>Neural</a:t>
            </a:r>
            <a:r>
              <a:rPr lang="it-IT" dirty="0" smtClean="0"/>
              <a:t> Networks </a:t>
            </a:r>
            <a:endParaRPr lang="it-IT" dirty="0"/>
          </a:p>
        </p:txBody>
      </p:sp>
      <p:sp>
        <p:nvSpPr>
          <p:cNvPr id="3" name="Segnaposto contenuto 2"/>
          <p:cNvSpPr>
            <a:spLocks noGrp="1"/>
          </p:cNvSpPr>
          <p:nvPr>
            <p:ph idx="1"/>
          </p:nvPr>
        </p:nvSpPr>
        <p:spPr>
          <a:xfrm>
            <a:off x="457200" y="1600201"/>
            <a:ext cx="8229600" cy="2467786"/>
          </a:xfrm>
        </p:spPr>
        <p:txBody>
          <a:bodyPr>
            <a:normAutofit fontScale="77500" lnSpcReduction="20000"/>
          </a:bodyPr>
          <a:lstStyle/>
          <a:p>
            <a:r>
              <a:rPr lang="it-IT" dirty="0" err="1" smtClean="0"/>
              <a:t>Neural</a:t>
            </a:r>
            <a:r>
              <a:rPr lang="it-IT" dirty="0" smtClean="0"/>
              <a:t> Networks </a:t>
            </a:r>
            <a:r>
              <a:rPr lang="it-IT" dirty="0" err="1" smtClean="0"/>
              <a:t>including</a:t>
            </a:r>
            <a:r>
              <a:rPr lang="it-IT" dirty="0" smtClean="0"/>
              <a:t> </a:t>
            </a:r>
            <a:r>
              <a:rPr lang="it-IT" dirty="0" err="1" smtClean="0"/>
              <a:t>many</a:t>
            </a:r>
            <a:r>
              <a:rPr lang="it-IT" dirty="0" smtClean="0"/>
              <a:t> </a:t>
            </a:r>
            <a:r>
              <a:rPr lang="it-IT" dirty="0" err="1" smtClean="0"/>
              <a:t>hidden</a:t>
            </a:r>
            <a:r>
              <a:rPr lang="it-IT" dirty="0" smtClean="0"/>
              <a:t> </a:t>
            </a:r>
            <a:r>
              <a:rPr lang="it-IT" dirty="0" err="1" smtClean="0"/>
              <a:t>layers</a:t>
            </a:r>
            <a:r>
              <a:rPr lang="it-IT" dirty="0" smtClean="0"/>
              <a:t> (</a:t>
            </a:r>
            <a:r>
              <a:rPr lang="it-IT" dirty="0" err="1" smtClean="0"/>
              <a:t>usually</a:t>
            </a:r>
            <a:r>
              <a:rPr lang="it-IT" dirty="0" smtClean="0"/>
              <a:t>, 7-50 </a:t>
            </a:r>
            <a:r>
              <a:rPr lang="it-IT" dirty="0" err="1" smtClean="0"/>
              <a:t>hidden</a:t>
            </a:r>
            <a:r>
              <a:rPr lang="it-IT" dirty="0" smtClean="0"/>
              <a:t> </a:t>
            </a:r>
            <a:r>
              <a:rPr lang="it-IT" dirty="0" err="1" smtClean="0"/>
              <a:t>layers</a:t>
            </a:r>
            <a:r>
              <a:rPr lang="it-IT" dirty="0" smtClean="0"/>
              <a:t>) </a:t>
            </a:r>
            <a:r>
              <a:rPr lang="it-IT" dirty="0" err="1" smtClean="0"/>
              <a:t>which</a:t>
            </a:r>
            <a:r>
              <a:rPr lang="it-IT" dirty="0" smtClean="0"/>
              <a:t> are </a:t>
            </a:r>
            <a:r>
              <a:rPr lang="it-IT" dirty="0" err="1" smtClean="0"/>
              <a:t>organized</a:t>
            </a:r>
            <a:r>
              <a:rPr lang="it-IT" dirty="0" smtClean="0"/>
              <a:t> in </a:t>
            </a:r>
            <a:r>
              <a:rPr lang="it-IT" dirty="0" err="1" smtClean="0"/>
              <a:t>hierarchies</a:t>
            </a:r>
            <a:endParaRPr lang="it-IT" dirty="0" smtClean="0"/>
          </a:p>
          <a:p>
            <a:r>
              <a:rPr lang="it-IT" dirty="0" smtClean="0"/>
              <a:t>The </a:t>
            </a:r>
            <a:r>
              <a:rPr lang="it-IT" dirty="0" err="1" smtClean="0"/>
              <a:t>hierarchical</a:t>
            </a:r>
            <a:r>
              <a:rPr lang="it-IT" dirty="0" smtClean="0"/>
              <a:t> </a:t>
            </a:r>
            <a:r>
              <a:rPr lang="it-IT" dirty="0" err="1" smtClean="0"/>
              <a:t>organization</a:t>
            </a:r>
            <a:r>
              <a:rPr lang="it-IT" dirty="0" smtClean="0"/>
              <a:t> </a:t>
            </a:r>
            <a:r>
              <a:rPr lang="it-IT" dirty="0" err="1" smtClean="0"/>
              <a:t>allows</a:t>
            </a:r>
            <a:r>
              <a:rPr lang="it-IT" dirty="0" smtClean="0"/>
              <a:t> to share and re-use information, </a:t>
            </a:r>
            <a:r>
              <a:rPr lang="it-IT" dirty="0" err="1" smtClean="0"/>
              <a:t>selecting</a:t>
            </a:r>
            <a:r>
              <a:rPr lang="it-IT" dirty="0" smtClean="0"/>
              <a:t> in </a:t>
            </a:r>
            <a:r>
              <a:rPr lang="it-IT" dirty="0" err="1" smtClean="0"/>
              <a:t>each</a:t>
            </a:r>
            <a:r>
              <a:rPr lang="it-IT" dirty="0" smtClean="0"/>
              <a:t> </a:t>
            </a:r>
            <a:r>
              <a:rPr lang="it-IT" dirty="0" err="1" smtClean="0"/>
              <a:t>layer</a:t>
            </a:r>
            <a:r>
              <a:rPr lang="it-IT" dirty="0" smtClean="0"/>
              <a:t> </a:t>
            </a:r>
            <a:r>
              <a:rPr lang="it-IT" b="1" dirty="0" err="1" smtClean="0"/>
              <a:t>useful</a:t>
            </a:r>
            <a:r>
              <a:rPr lang="it-IT" b="1" dirty="0" smtClean="0"/>
              <a:t> information and </a:t>
            </a:r>
            <a:r>
              <a:rPr lang="it-IT" b="1" dirty="0" err="1" smtClean="0"/>
              <a:t>filtering</a:t>
            </a:r>
            <a:r>
              <a:rPr lang="it-IT" b="1" dirty="0" smtClean="0"/>
              <a:t> </a:t>
            </a:r>
            <a:r>
              <a:rPr lang="it-IT" b="1" dirty="0" err="1" smtClean="0"/>
              <a:t>useless</a:t>
            </a:r>
            <a:r>
              <a:rPr lang="it-IT" b="1" dirty="0" smtClean="0"/>
              <a:t> </a:t>
            </a:r>
            <a:r>
              <a:rPr lang="it-IT" b="1" dirty="0" err="1" smtClean="0"/>
              <a:t>details</a:t>
            </a:r>
            <a:endParaRPr lang="it-IT" b="1" dirty="0" smtClean="0"/>
          </a:p>
          <a:p>
            <a:r>
              <a:rPr lang="it-IT" dirty="0" err="1" smtClean="0"/>
              <a:t>Our</a:t>
            </a:r>
            <a:r>
              <a:rPr lang="it-IT" dirty="0" smtClean="0"/>
              <a:t> </a:t>
            </a:r>
            <a:r>
              <a:rPr lang="it-IT" dirty="0" err="1" smtClean="0"/>
              <a:t>perceptual</a:t>
            </a:r>
            <a:r>
              <a:rPr lang="it-IT" dirty="0" smtClean="0"/>
              <a:t> </a:t>
            </a:r>
            <a:r>
              <a:rPr lang="it-IT" dirty="0" err="1" smtClean="0"/>
              <a:t>system</a:t>
            </a:r>
            <a:r>
              <a:rPr lang="it-IT" dirty="0" smtClean="0"/>
              <a:t> </a:t>
            </a:r>
            <a:r>
              <a:rPr lang="it-IT" dirty="0" err="1" smtClean="0"/>
              <a:t>works</a:t>
            </a:r>
            <a:r>
              <a:rPr lang="it-IT" dirty="0" smtClean="0"/>
              <a:t> on a </a:t>
            </a:r>
            <a:r>
              <a:rPr lang="it-IT" dirty="0" err="1" smtClean="0"/>
              <a:t>deep</a:t>
            </a:r>
            <a:r>
              <a:rPr lang="it-IT" dirty="0" smtClean="0"/>
              <a:t> </a:t>
            </a:r>
            <a:r>
              <a:rPr lang="it-IT" dirty="0" err="1" smtClean="0"/>
              <a:t>hierarchy</a:t>
            </a:r>
            <a:r>
              <a:rPr lang="it-IT" dirty="0" smtClean="0"/>
              <a:t> of </a:t>
            </a:r>
            <a:r>
              <a:rPr lang="it-IT" dirty="0" err="1" smtClean="0"/>
              <a:t>levels</a:t>
            </a:r>
            <a:endParaRPr lang="it-IT" dirty="0"/>
          </a:p>
        </p:txBody>
      </p:sp>
      <p:pic>
        <p:nvPicPr>
          <p:cNvPr id="4" name="Immagine 3"/>
          <p:cNvPicPr>
            <a:picLocks noChangeAspect="1"/>
          </p:cNvPicPr>
          <p:nvPr/>
        </p:nvPicPr>
        <p:blipFill>
          <a:blip r:embed="rId2"/>
          <a:stretch>
            <a:fillRect/>
          </a:stretch>
        </p:blipFill>
        <p:spPr>
          <a:xfrm>
            <a:off x="322873" y="3898254"/>
            <a:ext cx="5301824" cy="2819842"/>
          </a:xfrm>
          <a:prstGeom prst="rect">
            <a:avLst/>
          </a:prstGeom>
        </p:spPr>
      </p:pic>
      <p:pic>
        <p:nvPicPr>
          <p:cNvPr id="5" name="Picture 2" descr="http://upload.wikimedia.org/wikipedia/commons/f/f8/Lateral_geniculate_nucle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831" y="4067987"/>
            <a:ext cx="28575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704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ull_padding_no_strides_transpose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561" y="772868"/>
            <a:ext cx="5016500" cy="5702300"/>
          </a:xfrm>
          <a:prstGeom prst="rect">
            <a:avLst/>
          </a:prstGeom>
        </p:spPr>
      </p:pic>
      <p:sp>
        <p:nvSpPr>
          <p:cNvPr id="3" name="Titolo 2"/>
          <p:cNvSpPr>
            <a:spLocks noGrp="1"/>
          </p:cNvSpPr>
          <p:nvPr>
            <p:ph type="title"/>
          </p:nvPr>
        </p:nvSpPr>
        <p:spPr>
          <a:xfrm>
            <a:off x="457200" y="89023"/>
            <a:ext cx="8229600" cy="1143000"/>
          </a:xfrm>
        </p:spPr>
        <p:txBody>
          <a:bodyPr/>
          <a:lstStyle/>
          <a:p>
            <a:r>
              <a:rPr lang="it-IT" dirty="0" smtClean="0"/>
              <a:t>Stride 1</a:t>
            </a:r>
            <a:endParaRPr lang="it-IT" dirty="0"/>
          </a:p>
        </p:txBody>
      </p:sp>
    </p:spTree>
    <p:extLst>
      <p:ext uri="{BB962C8B-B14F-4D97-AF65-F5344CB8AC3E}">
        <p14:creationId xmlns:p14="http://schemas.microsoft.com/office/powerpoint/2010/main" val="15943783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adding_strid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532" y="1025285"/>
            <a:ext cx="5016500" cy="4838700"/>
          </a:xfrm>
          <a:prstGeom prst="rect">
            <a:avLst/>
          </a:prstGeom>
        </p:spPr>
      </p:pic>
      <p:sp>
        <p:nvSpPr>
          <p:cNvPr id="3" name="Titolo 2"/>
          <p:cNvSpPr>
            <a:spLocks noGrp="1"/>
          </p:cNvSpPr>
          <p:nvPr>
            <p:ph type="title"/>
          </p:nvPr>
        </p:nvSpPr>
        <p:spPr/>
        <p:txBody>
          <a:bodyPr/>
          <a:lstStyle/>
          <a:p>
            <a:r>
              <a:rPr lang="it-IT" dirty="0" smtClean="0"/>
              <a:t>Stride 2</a:t>
            </a:r>
            <a:endParaRPr lang="it-IT" dirty="0"/>
          </a:p>
        </p:txBody>
      </p:sp>
    </p:spTree>
    <p:extLst>
      <p:ext uri="{BB962C8B-B14F-4D97-AF65-F5344CB8AC3E}">
        <p14:creationId xmlns:p14="http://schemas.microsoft.com/office/powerpoint/2010/main" val="9905573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Why strides?</a:t>
            </a:r>
            <a:endParaRPr lang="en-US" dirty="0"/>
          </a:p>
        </p:txBody>
      </p:sp>
      <p:sp>
        <p:nvSpPr>
          <p:cNvPr id="3" name="Segnaposto contenuto 2"/>
          <p:cNvSpPr>
            <a:spLocks noGrp="1"/>
          </p:cNvSpPr>
          <p:nvPr>
            <p:ph idx="1"/>
          </p:nvPr>
        </p:nvSpPr>
        <p:spPr/>
        <p:txBody>
          <a:bodyPr>
            <a:normAutofit/>
          </a:bodyPr>
          <a:lstStyle/>
          <a:p>
            <a:r>
              <a:rPr lang="en-US" sz="2800" dirty="0" smtClean="0"/>
              <a:t>They reduce the size </a:t>
            </a:r>
            <a:r>
              <a:rPr lang="en-US" sz="2800" dirty="0" smtClean="0"/>
              <a:t>(width, length) of </a:t>
            </a:r>
            <a:r>
              <a:rPr lang="en-US" sz="2800" dirty="0" smtClean="0"/>
              <a:t>the </a:t>
            </a:r>
            <a:r>
              <a:rPr lang="en-US" sz="2800" dirty="0"/>
              <a:t>next layer, and lets you decide how much overlap you want between two output values in a layer</a:t>
            </a:r>
            <a:r>
              <a:rPr lang="en-US" sz="2800" dirty="0" smtClean="0"/>
              <a:t>.</a:t>
            </a:r>
          </a:p>
          <a:p>
            <a:r>
              <a:rPr lang="en-US" sz="2800" dirty="0"/>
              <a:t>Let’s say you have a 5x5 input to a layer, and the kernel is 3x3. This is the first thing it sees </a:t>
            </a:r>
            <a:r>
              <a:rPr lang="en-US" sz="2800" dirty="0" smtClean="0"/>
              <a:t>:</a:t>
            </a:r>
            <a:endParaRPr lang="en-US" sz="2800" dirty="0"/>
          </a:p>
        </p:txBody>
      </p:sp>
      <p:pic>
        <p:nvPicPr>
          <p:cNvPr id="4" name="Immagine 3"/>
          <p:cNvPicPr>
            <a:picLocks noChangeAspect="1"/>
          </p:cNvPicPr>
          <p:nvPr/>
        </p:nvPicPr>
        <p:blipFill>
          <a:blip r:embed="rId2"/>
          <a:stretch>
            <a:fillRect/>
          </a:stretch>
        </p:blipFill>
        <p:spPr>
          <a:xfrm>
            <a:off x="3196493" y="4284663"/>
            <a:ext cx="2184400" cy="1841500"/>
          </a:xfrm>
          <a:prstGeom prst="rect">
            <a:avLst/>
          </a:prstGeom>
        </p:spPr>
      </p:pic>
      <p:sp>
        <p:nvSpPr>
          <p:cNvPr id="5" name="Angolo ripiegato 4"/>
          <p:cNvSpPr/>
          <p:nvPr/>
        </p:nvSpPr>
        <p:spPr>
          <a:xfrm>
            <a:off x="3360615" y="4445000"/>
            <a:ext cx="1094154" cy="898769"/>
          </a:xfrm>
          <a:prstGeom prst="foldedCorne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243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Why strides? (2)</a:t>
            </a:r>
            <a:endParaRPr lang="en-US" dirty="0"/>
          </a:p>
        </p:txBody>
      </p:sp>
      <p:sp>
        <p:nvSpPr>
          <p:cNvPr id="3" name="Segnaposto contenuto 2"/>
          <p:cNvSpPr>
            <a:spLocks noGrp="1"/>
          </p:cNvSpPr>
          <p:nvPr>
            <p:ph idx="1"/>
          </p:nvPr>
        </p:nvSpPr>
        <p:spPr>
          <a:xfrm>
            <a:off x="613508" y="1600200"/>
            <a:ext cx="8229600" cy="4525963"/>
          </a:xfrm>
        </p:spPr>
        <p:txBody>
          <a:bodyPr/>
          <a:lstStyle/>
          <a:p>
            <a:r>
              <a:rPr lang="it-IT" dirty="0"/>
              <a:t>With a stride of 1, </a:t>
            </a:r>
            <a:r>
              <a:rPr lang="it-IT" dirty="0" err="1"/>
              <a:t>this</a:t>
            </a:r>
            <a:r>
              <a:rPr lang="it-IT" dirty="0"/>
              <a:t> </a:t>
            </a:r>
            <a:r>
              <a:rPr lang="it-IT" dirty="0" err="1"/>
              <a:t>will</a:t>
            </a:r>
            <a:r>
              <a:rPr lang="it-IT" dirty="0"/>
              <a:t> be the </a:t>
            </a:r>
            <a:r>
              <a:rPr lang="it-IT" dirty="0" err="1"/>
              <a:t>second</a:t>
            </a:r>
            <a:r>
              <a:rPr lang="it-IT" dirty="0"/>
              <a:t> </a:t>
            </a:r>
            <a:r>
              <a:rPr lang="it-IT" dirty="0" err="1"/>
              <a:t>thing</a:t>
            </a:r>
            <a:r>
              <a:rPr lang="it-IT" dirty="0" smtClean="0"/>
              <a:t>:</a:t>
            </a:r>
          </a:p>
          <a:p>
            <a:endParaRPr lang="it-IT" dirty="0"/>
          </a:p>
          <a:p>
            <a:endParaRPr lang="it-IT" dirty="0" smtClean="0"/>
          </a:p>
          <a:p>
            <a:endParaRPr lang="it-IT" dirty="0"/>
          </a:p>
          <a:p>
            <a:r>
              <a:rPr lang="it-IT" dirty="0" smtClean="0"/>
              <a:t>With a stride of </a:t>
            </a:r>
            <a:r>
              <a:rPr lang="it-IT" dirty="0" err="1" smtClean="0"/>
              <a:t>two</a:t>
            </a:r>
            <a:r>
              <a:rPr lang="it-IT" dirty="0" smtClean="0"/>
              <a:t>, </a:t>
            </a:r>
            <a:r>
              <a:rPr lang="it-IT" dirty="0" err="1" smtClean="0"/>
              <a:t>instead</a:t>
            </a:r>
            <a:r>
              <a:rPr lang="it-IT" dirty="0" smtClean="0"/>
              <a:t>:</a:t>
            </a:r>
            <a:endParaRPr lang="en-US" dirty="0"/>
          </a:p>
        </p:txBody>
      </p:sp>
      <p:pic>
        <p:nvPicPr>
          <p:cNvPr id="4" name="Immagine 3"/>
          <p:cNvPicPr>
            <a:picLocks noChangeAspect="1"/>
          </p:cNvPicPr>
          <p:nvPr/>
        </p:nvPicPr>
        <p:blipFill>
          <a:blip r:embed="rId2"/>
          <a:stretch>
            <a:fillRect/>
          </a:stretch>
        </p:blipFill>
        <p:spPr>
          <a:xfrm>
            <a:off x="3222870" y="2501900"/>
            <a:ext cx="2209800" cy="1841500"/>
          </a:xfrm>
          <a:prstGeom prst="rect">
            <a:avLst/>
          </a:prstGeom>
        </p:spPr>
      </p:pic>
      <p:pic>
        <p:nvPicPr>
          <p:cNvPr id="6" name="Immagine 5"/>
          <p:cNvPicPr>
            <a:picLocks noChangeAspect="1"/>
          </p:cNvPicPr>
          <p:nvPr/>
        </p:nvPicPr>
        <p:blipFill>
          <a:blip r:embed="rId3"/>
          <a:stretch>
            <a:fillRect/>
          </a:stretch>
        </p:blipFill>
        <p:spPr>
          <a:xfrm>
            <a:off x="6063761" y="4537807"/>
            <a:ext cx="2311400" cy="1892300"/>
          </a:xfrm>
          <a:prstGeom prst="rect">
            <a:avLst/>
          </a:prstGeom>
        </p:spPr>
      </p:pic>
      <p:sp>
        <p:nvSpPr>
          <p:cNvPr id="7" name="Angolo ripiegato 6"/>
          <p:cNvSpPr/>
          <p:nvPr/>
        </p:nvSpPr>
        <p:spPr>
          <a:xfrm>
            <a:off x="3810000" y="2618153"/>
            <a:ext cx="1094154" cy="898769"/>
          </a:xfrm>
          <a:prstGeom prst="foldedCorne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ngolo ripiegato 7"/>
          <p:cNvSpPr/>
          <p:nvPr/>
        </p:nvSpPr>
        <p:spPr>
          <a:xfrm>
            <a:off x="6994769" y="4669693"/>
            <a:ext cx="1094154" cy="898769"/>
          </a:xfrm>
          <a:prstGeom prst="foldedCorne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321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Why strides? </a:t>
            </a:r>
            <a:r>
              <a:rPr lang="en-US" dirty="0" smtClean="0"/>
              <a:t>(3)</a:t>
            </a:r>
            <a:endParaRPr lang="en-US" dirty="0"/>
          </a:p>
        </p:txBody>
      </p:sp>
      <p:sp>
        <p:nvSpPr>
          <p:cNvPr id="3" name="Segnaposto contenuto 2"/>
          <p:cNvSpPr>
            <a:spLocks noGrp="1"/>
          </p:cNvSpPr>
          <p:nvPr>
            <p:ph idx="1"/>
          </p:nvPr>
        </p:nvSpPr>
        <p:spPr/>
        <p:txBody>
          <a:bodyPr/>
          <a:lstStyle/>
          <a:p>
            <a:r>
              <a:rPr lang="en-US" dirty="0" smtClean="0"/>
              <a:t>With a stride of 3:</a:t>
            </a:r>
          </a:p>
          <a:p>
            <a:endParaRPr lang="en-US" dirty="0"/>
          </a:p>
          <a:p>
            <a:endParaRPr lang="en-US" dirty="0" smtClean="0"/>
          </a:p>
          <a:p>
            <a:endParaRPr lang="en-US" dirty="0"/>
          </a:p>
          <a:p>
            <a:r>
              <a:rPr lang="en-US" dirty="0" smtClean="0"/>
              <a:t>We exceed the boundary of the input. So, how can we avoid this problem? </a:t>
            </a:r>
            <a:endParaRPr lang="en-US" dirty="0"/>
          </a:p>
        </p:txBody>
      </p:sp>
      <p:pic>
        <p:nvPicPr>
          <p:cNvPr id="4" name="Immagine 3"/>
          <p:cNvPicPr>
            <a:picLocks noChangeAspect="1"/>
          </p:cNvPicPr>
          <p:nvPr/>
        </p:nvPicPr>
        <p:blipFill>
          <a:blip r:embed="rId2"/>
          <a:stretch>
            <a:fillRect/>
          </a:stretch>
        </p:blipFill>
        <p:spPr>
          <a:xfrm>
            <a:off x="4488962" y="1714500"/>
            <a:ext cx="2667000" cy="1905000"/>
          </a:xfrm>
          <a:prstGeom prst="rect">
            <a:avLst/>
          </a:prstGeom>
        </p:spPr>
      </p:pic>
      <p:sp>
        <p:nvSpPr>
          <p:cNvPr id="5" name="Angolo ripiegato 4"/>
          <p:cNvSpPr/>
          <p:nvPr/>
        </p:nvSpPr>
        <p:spPr>
          <a:xfrm>
            <a:off x="5910384" y="1865923"/>
            <a:ext cx="1094154" cy="898769"/>
          </a:xfrm>
          <a:prstGeom prst="foldedCorner">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923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destra 3"/>
          <p:cNvSpPr/>
          <p:nvPr/>
        </p:nvSpPr>
        <p:spPr>
          <a:xfrm>
            <a:off x="317483" y="177433"/>
            <a:ext cx="109251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convolution</a:t>
            </a:r>
            <a:endParaRPr lang="en-US" dirty="0"/>
          </a:p>
        </p:txBody>
      </p:sp>
      <p:sp>
        <p:nvSpPr>
          <p:cNvPr id="5" name="Callout con freccia destra 4"/>
          <p:cNvSpPr/>
          <p:nvPr/>
        </p:nvSpPr>
        <p:spPr>
          <a:xfrm>
            <a:off x="1410002" y="991053"/>
            <a:ext cx="1364715" cy="1884832"/>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Volumes of </a:t>
            </a:r>
            <a:r>
              <a:rPr lang="en-US" dirty="0" err="1" smtClean="0"/>
              <a:t>convoluvolutors</a:t>
            </a:r>
            <a:endParaRPr lang="en-US" dirty="0"/>
          </a:p>
        </p:txBody>
      </p:sp>
      <p:sp>
        <p:nvSpPr>
          <p:cNvPr id="6" name="Callout con freccia destra 5"/>
          <p:cNvSpPr/>
          <p:nvPr/>
        </p:nvSpPr>
        <p:spPr>
          <a:xfrm>
            <a:off x="2774717" y="1794556"/>
            <a:ext cx="128860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strides</a:t>
            </a:r>
            <a:endParaRPr lang="en-US" dirty="0"/>
          </a:p>
        </p:txBody>
      </p:sp>
      <p:sp>
        <p:nvSpPr>
          <p:cNvPr id="7" name="Callout con freccia destra 6"/>
          <p:cNvSpPr/>
          <p:nvPr/>
        </p:nvSpPr>
        <p:spPr>
          <a:xfrm>
            <a:off x="4063326" y="2418686"/>
            <a:ext cx="1232585" cy="1885610"/>
          </a:xfrm>
          <a:prstGeom prst="rightArrowCallou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padding</a:t>
            </a:r>
            <a:endParaRPr lang="en-US" dirty="0"/>
          </a:p>
        </p:txBody>
      </p:sp>
      <p:sp>
        <p:nvSpPr>
          <p:cNvPr id="8" name="Callout con freccia destra 7"/>
          <p:cNvSpPr/>
          <p:nvPr/>
        </p:nvSpPr>
        <p:spPr>
          <a:xfrm>
            <a:off x="5295911" y="2884834"/>
            <a:ext cx="1212507"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Activation function</a:t>
            </a:r>
            <a:endParaRPr lang="en-US" dirty="0"/>
          </a:p>
        </p:txBody>
      </p:sp>
      <p:sp>
        <p:nvSpPr>
          <p:cNvPr id="9" name="Callout con freccia destra 8"/>
          <p:cNvSpPr/>
          <p:nvPr/>
        </p:nvSpPr>
        <p:spPr>
          <a:xfrm>
            <a:off x="6508418" y="3670826"/>
            <a:ext cx="1368448"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Pooling</a:t>
            </a:r>
            <a:endParaRPr lang="en-US" dirty="0"/>
          </a:p>
        </p:txBody>
      </p:sp>
      <p:sp>
        <p:nvSpPr>
          <p:cNvPr id="11" name="Callout con freccia destra 10"/>
          <p:cNvSpPr/>
          <p:nvPr/>
        </p:nvSpPr>
        <p:spPr>
          <a:xfrm>
            <a:off x="7876866" y="4491842"/>
            <a:ext cx="1180760"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Softmax</a:t>
            </a:r>
            <a:endParaRPr lang="en-US" dirty="0"/>
          </a:p>
        </p:txBody>
      </p:sp>
    </p:spTree>
    <p:extLst>
      <p:ext uri="{BB962C8B-B14F-4D97-AF65-F5344CB8AC3E}">
        <p14:creationId xmlns:p14="http://schemas.microsoft.com/office/powerpoint/2010/main" val="32329364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Convolution</a:t>
            </a:r>
            <a:r>
              <a:rPr lang="it-IT" dirty="0" smtClean="0"/>
              <a:t>  on 3D </a:t>
            </a:r>
            <a:r>
              <a:rPr lang="it-IT" dirty="0" err="1" smtClean="0"/>
              <a:t>Volumes</a:t>
            </a:r>
            <a:r>
              <a:rPr lang="it-IT" dirty="0" smtClean="0"/>
              <a:t> (4): </a:t>
            </a:r>
            <a:r>
              <a:rPr lang="it-IT" dirty="0" err="1" smtClean="0"/>
              <a:t>Padding</a:t>
            </a:r>
            <a:endParaRPr lang="it-IT" dirty="0"/>
          </a:p>
        </p:txBody>
      </p:sp>
      <p:sp>
        <p:nvSpPr>
          <p:cNvPr id="3" name="Segnaposto contenuto 2"/>
          <p:cNvSpPr>
            <a:spLocks noGrp="1"/>
          </p:cNvSpPr>
          <p:nvPr>
            <p:ph idx="1"/>
          </p:nvPr>
        </p:nvSpPr>
        <p:spPr/>
        <p:txBody>
          <a:bodyPr>
            <a:normAutofit/>
          </a:bodyPr>
          <a:lstStyle/>
          <a:p>
            <a:r>
              <a:rPr lang="it-IT" sz="2400" dirty="0" smtClean="0"/>
              <a:t>To solve the </a:t>
            </a:r>
            <a:r>
              <a:rPr lang="it-IT" sz="2400" dirty="0" err="1" smtClean="0"/>
              <a:t>problem</a:t>
            </a:r>
            <a:r>
              <a:rPr lang="it-IT" sz="2400" dirty="0" smtClean="0"/>
              <a:t> of </a:t>
            </a:r>
            <a:r>
              <a:rPr lang="it-IT" sz="2400" dirty="0" err="1" smtClean="0"/>
              <a:t>extremes</a:t>
            </a:r>
            <a:r>
              <a:rPr lang="it-IT" sz="2400" dirty="0" smtClean="0"/>
              <a:t> </a:t>
            </a:r>
            <a:r>
              <a:rPr lang="it-IT" sz="2400" dirty="0" err="1" smtClean="0"/>
              <a:t>edges</a:t>
            </a:r>
            <a:r>
              <a:rPr lang="it-IT" sz="2400" dirty="0" smtClean="0"/>
              <a:t> (</a:t>
            </a:r>
            <a:r>
              <a:rPr lang="it-IT" sz="2400" dirty="0" err="1" smtClean="0"/>
              <a:t>filters</a:t>
            </a:r>
            <a:r>
              <a:rPr lang="it-IT" sz="2400" dirty="0" smtClean="0"/>
              <a:t> </a:t>
            </a:r>
            <a:r>
              <a:rPr lang="it-IT" sz="2400" dirty="0" err="1" smtClean="0"/>
              <a:t>that</a:t>
            </a:r>
            <a:r>
              <a:rPr lang="it-IT" sz="2400" dirty="0" smtClean="0"/>
              <a:t> </a:t>
            </a:r>
            <a:r>
              <a:rPr lang="it-IT" sz="2400" dirty="0" err="1" smtClean="0"/>
              <a:t>either</a:t>
            </a:r>
            <a:r>
              <a:rPr lang="it-IT" sz="2400" dirty="0" smtClean="0"/>
              <a:t> </a:t>
            </a:r>
            <a:r>
              <a:rPr lang="it-IT" sz="2400" dirty="0" err="1" smtClean="0"/>
              <a:t>don’t</a:t>
            </a:r>
            <a:r>
              <a:rPr lang="it-IT" sz="2400" dirty="0" smtClean="0"/>
              <a:t> </a:t>
            </a:r>
            <a:r>
              <a:rPr lang="it-IT" sz="2400" dirty="0" err="1" smtClean="0"/>
              <a:t>reach</a:t>
            </a:r>
            <a:r>
              <a:rPr lang="it-IT" sz="2400" dirty="0" smtClean="0"/>
              <a:t> an </a:t>
            </a:r>
            <a:r>
              <a:rPr lang="it-IT" sz="2400" dirty="0" err="1" smtClean="0"/>
              <a:t>edge</a:t>
            </a:r>
            <a:r>
              <a:rPr lang="it-IT" sz="2400" dirty="0" smtClean="0"/>
              <a:t> or </a:t>
            </a:r>
            <a:r>
              <a:rPr lang="it-IT" sz="2400" dirty="0" err="1" smtClean="0"/>
              <a:t>exceed</a:t>
            </a:r>
            <a:r>
              <a:rPr lang="it-IT" sz="2400" dirty="0" smtClean="0"/>
              <a:t> the </a:t>
            </a:r>
            <a:r>
              <a:rPr lang="it-IT" sz="2400" dirty="0" err="1" smtClean="0"/>
              <a:t>boundaries</a:t>
            </a:r>
            <a:r>
              <a:rPr lang="it-IT" sz="2400" dirty="0" smtClean="0"/>
              <a:t>) </a:t>
            </a:r>
            <a:r>
              <a:rPr lang="it-IT" sz="2400" dirty="0" err="1" smtClean="0"/>
              <a:t>we</a:t>
            </a:r>
            <a:r>
              <a:rPr lang="it-IT" sz="2400" dirty="0" smtClean="0"/>
              <a:t> use 0-valued </a:t>
            </a:r>
            <a:r>
              <a:rPr lang="it-IT" sz="2400" b="1" dirty="0" err="1" smtClean="0"/>
              <a:t>borders</a:t>
            </a:r>
            <a:r>
              <a:rPr lang="it-IT" sz="2400" dirty="0" smtClean="0"/>
              <a:t> to the input volume. </a:t>
            </a:r>
            <a:r>
              <a:rPr lang="it-IT" sz="2400" dirty="0" err="1" smtClean="0"/>
              <a:t>This</a:t>
            </a:r>
            <a:r>
              <a:rPr lang="it-IT" sz="2400" dirty="0" smtClean="0"/>
              <a:t> </a:t>
            </a:r>
            <a:r>
              <a:rPr lang="it-IT" sz="2400" dirty="0" err="1" smtClean="0"/>
              <a:t>is</a:t>
            </a:r>
            <a:r>
              <a:rPr lang="it-IT" sz="2400" dirty="0" smtClean="0"/>
              <a:t> </a:t>
            </a:r>
            <a:r>
              <a:rPr lang="it-IT" sz="2400" dirty="0" err="1" smtClean="0"/>
              <a:t>called</a:t>
            </a:r>
            <a:r>
              <a:rPr lang="it-IT" sz="2400" dirty="0" smtClean="0"/>
              <a:t> </a:t>
            </a:r>
            <a:r>
              <a:rPr lang="it-IT" sz="2400" b="1" dirty="0" err="1" smtClean="0">
                <a:solidFill>
                  <a:srgbClr val="FF0000"/>
                </a:solidFill>
              </a:rPr>
              <a:t>padding</a:t>
            </a:r>
            <a:endParaRPr lang="it-IT" sz="2400" b="1" dirty="0" smtClean="0">
              <a:solidFill>
                <a:srgbClr val="FF0000"/>
              </a:solidFill>
            </a:endParaRPr>
          </a:p>
          <a:p>
            <a:r>
              <a:rPr lang="it-IT" sz="2400" dirty="0" err="1" smtClean="0"/>
              <a:t>Around</a:t>
            </a:r>
            <a:r>
              <a:rPr lang="it-IT" sz="2400" dirty="0" smtClean="0"/>
              <a:t> </a:t>
            </a:r>
            <a:r>
              <a:rPr lang="it-IT" sz="2400" dirty="0"/>
              <a:t>the </a:t>
            </a:r>
            <a:r>
              <a:rPr lang="it-IT" sz="2400" dirty="0" err="1"/>
              <a:t>entire</a:t>
            </a:r>
            <a:r>
              <a:rPr lang="it-IT" sz="2400" dirty="0"/>
              <a:t> input, </a:t>
            </a:r>
            <a:r>
              <a:rPr lang="it-IT" sz="2400" dirty="0" err="1" smtClean="0"/>
              <a:t>we</a:t>
            </a:r>
            <a:r>
              <a:rPr lang="it-IT" sz="2400" dirty="0" smtClean="0"/>
              <a:t> </a:t>
            </a:r>
            <a:r>
              <a:rPr lang="it-IT" sz="2400" dirty="0" err="1"/>
              <a:t>add</a:t>
            </a:r>
            <a:r>
              <a:rPr lang="it-IT" sz="2400" dirty="0"/>
              <a:t> </a:t>
            </a:r>
            <a:r>
              <a:rPr lang="it-IT" sz="2400" dirty="0" err="1"/>
              <a:t>padding</a:t>
            </a:r>
            <a:r>
              <a:rPr lang="it-IT" sz="2400" dirty="0"/>
              <a:t> data with a </a:t>
            </a:r>
            <a:r>
              <a:rPr lang="it-IT" sz="2400" dirty="0" err="1"/>
              <a:t>width</a:t>
            </a:r>
            <a:r>
              <a:rPr lang="it-IT" sz="2400" dirty="0"/>
              <a:t> </a:t>
            </a:r>
            <a:r>
              <a:rPr lang="it-IT" sz="2400" dirty="0" err="1"/>
              <a:t>equal</a:t>
            </a:r>
            <a:r>
              <a:rPr lang="it-IT" sz="2400" dirty="0"/>
              <a:t> to the </a:t>
            </a:r>
            <a:r>
              <a:rPr lang="it-IT" sz="2400" dirty="0" err="1" smtClean="0"/>
              <a:t>kernel</a:t>
            </a:r>
            <a:r>
              <a:rPr lang="it-IT" sz="2400" dirty="0" smtClean="0"/>
              <a:t>/</a:t>
            </a:r>
            <a:r>
              <a:rPr lang="it-IT" sz="2400" dirty="0" err="1" smtClean="0"/>
              <a:t>filter</a:t>
            </a:r>
            <a:r>
              <a:rPr lang="it-IT" sz="2400" dirty="0" smtClean="0"/>
              <a:t> </a:t>
            </a:r>
            <a:r>
              <a:rPr lang="it-IT" sz="2400" dirty="0" err="1"/>
              <a:t>width</a:t>
            </a:r>
            <a:r>
              <a:rPr lang="it-IT" sz="2400" dirty="0"/>
              <a:t> </a:t>
            </a:r>
            <a:r>
              <a:rPr lang="it-IT" sz="2400" dirty="0" err="1"/>
              <a:t>minus</a:t>
            </a:r>
            <a:r>
              <a:rPr lang="it-IT" sz="2400" dirty="0"/>
              <a:t> </a:t>
            </a:r>
            <a:r>
              <a:rPr lang="it-IT" sz="2400" dirty="0" err="1"/>
              <a:t>one</a:t>
            </a:r>
            <a:r>
              <a:rPr lang="it-IT" sz="2400" dirty="0"/>
              <a:t> (or </a:t>
            </a:r>
            <a:r>
              <a:rPr lang="it-IT" sz="2400" dirty="0" err="1"/>
              <a:t>height</a:t>
            </a:r>
            <a:r>
              <a:rPr lang="it-IT" sz="2400" dirty="0"/>
              <a:t> </a:t>
            </a:r>
            <a:r>
              <a:rPr lang="it-IT" sz="2400" dirty="0" err="1"/>
              <a:t>equal</a:t>
            </a:r>
            <a:r>
              <a:rPr lang="it-IT" sz="2400" dirty="0"/>
              <a:t> to </a:t>
            </a:r>
            <a:r>
              <a:rPr lang="it-IT" sz="2400" dirty="0" err="1"/>
              <a:t>kernel</a:t>
            </a:r>
            <a:r>
              <a:rPr lang="it-IT" sz="2400" dirty="0"/>
              <a:t> </a:t>
            </a:r>
            <a:r>
              <a:rPr lang="it-IT" sz="2400" dirty="0" err="1"/>
              <a:t>height</a:t>
            </a:r>
            <a:r>
              <a:rPr lang="it-IT" sz="2400" dirty="0"/>
              <a:t> </a:t>
            </a:r>
            <a:r>
              <a:rPr lang="it-IT" sz="2400" dirty="0" err="1"/>
              <a:t>minus</a:t>
            </a:r>
            <a:r>
              <a:rPr lang="it-IT" sz="2400" dirty="0"/>
              <a:t> </a:t>
            </a:r>
            <a:r>
              <a:rPr lang="it-IT" sz="2400" dirty="0" err="1" smtClean="0"/>
              <a:t>one</a:t>
            </a:r>
            <a:r>
              <a:rPr lang="it-IT" sz="2400" dirty="0" smtClean="0"/>
              <a:t>) </a:t>
            </a:r>
            <a:r>
              <a:rPr lang="it-IT" sz="2400" b="1" dirty="0" err="1" smtClean="0"/>
              <a:t>P</a:t>
            </a:r>
            <a:r>
              <a:rPr lang="it-IT" sz="2400" b="1" dirty="0" smtClean="0"/>
              <a:t>=F-1 </a:t>
            </a:r>
            <a:r>
              <a:rPr lang="it-IT" sz="2400" dirty="0" smtClean="0"/>
              <a:t>(</a:t>
            </a:r>
            <a:r>
              <a:rPr lang="it-IT" sz="2400" dirty="0" err="1" smtClean="0"/>
              <a:t>larger</a:t>
            </a:r>
            <a:r>
              <a:rPr lang="it-IT" sz="2400" dirty="0" smtClean="0"/>
              <a:t> </a:t>
            </a:r>
            <a:r>
              <a:rPr lang="it-IT" sz="2400" dirty="0" err="1" smtClean="0"/>
              <a:t>paddings</a:t>
            </a:r>
            <a:r>
              <a:rPr lang="it-IT" sz="2400" dirty="0" smtClean="0"/>
              <a:t> can be </a:t>
            </a:r>
            <a:r>
              <a:rPr lang="it-IT" sz="2400" dirty="0" err="1" smtClean="0"/>
              <a:t>used</a:t>
            </a:r>
            <a:r>
              <a:rPr lang="it-IT" sz="2400" dirty="0" smtClean="0"/>
              <a:t>)</a:t>
            </a:r>
          </a:p>
          <a:p>
            <a:r>
              <a:rPr lang="it-IT" sz="2400" dirty="0"/>
              <a:t>The </a:t>
            </a:r>
            <a:r>
              <a:rPr lang="it-IT" sz="2400" dirty="0" smtClean="0"/>
              <a:t>(</a:t>
            </a:r>
            <a:r>
              <a:rPr lang="it-IT" sz="2400" dirty="0" err="1" smtClean="0"/>
              <a:t>hyper</a:t>
            </a:r>
            <a:r>
              <a:rPr lang="it-IT" sz="2400" dirty="0" smtClean="0"/>
              <a:t>)</a:t>
            </a:r>
            <a:r>
              <a:rPr lang="it-IT" sz="2400" dirty="0" err="1" smtClean="0"/>
              <a:t>parameter</a:t>
            </a:r>
            <a:r>
              <a:rPr lang="it-IT" sz="2400" dirty="0" smtClean="0"/>
              <a:t> </a:t>
            </a:r>
            <a:r>
              <a:rPr lang="it-IT" sz="2400" dirty="0"/>
              <a:t>“</a:t>
            </a:r>
            <a:r>
              <a:rPr lang="it-IT" sz="2400" dirty="0" err="1"/>
              <a:t>padding</a:t>
            </a:r>
            <a:r>
              <a:rPr lang="it-IT" sz="2400" dirty="0"/>
              <a:t>” </a:t>
            </a:r>
            <a:r>
              <a:rPr lang="it-IT" sz="2400" dirty="0" err="1" smtClean="0"/>
              <a:t>P</a:t>
            </a:r>
            <a:r>
              <a:rPr lang="it-IT" sz="2400" dirty="0" smtClean="0"/>
              <a:t> </a:t>
            </a:r>
            <a:r>
              <a:rPr lang="it-IT" sz="2400" dirty="0" err="1" smtClean="0"/>
              <a:t>defines</a:t>
            </a:r>
            <a:r>
              <a:rPr lang="it-IT" sz="2400" dirty="0" smtClean="0"/>
              <a:t> </a:t>
            </a:r>
            <a:r>
              <a:rPr lang="it-IT" sz="2400" dirty="0"/>
              <a:t>the </a:t>
            </a:r>
            <a:r>
              <a:rPr lang="it-IT" sz="2400" dirty="0" err="1"/>
              <a:t>thickness</a:t>
            </a:r>
            <a:r>
              <a:rPr lang="it-IT" sz="2400" dirty="0"/>
              <a:t> of </a:t>
            </a:r>
            <a:r>
              <a:rPr lang="it-IT" sz="2400" dirty="0" err="1"/>
              <a:t>such</a:t>
            </a:r>
            <a:r>
              <a:rPr lang="it-IT" sz="2400" dirty="0"/>
              <a:t> </a:t>
            </a:r>
            <a:r>
              <a:rPr lang="it-IT" sz="2400" dirty="0" err="1" smtClean="0"/>
              <a:t>borders</a:t>
            </a:r>
            <a:r>
              <a:rPr lang="it-IT" sz="2400" dirty="0" smtClean="0"/>
              <a:t>. </a:t>
            </a:r>
            <a:endParaRPr lang="it-IT" sz="2400" dirty="0"/>
          </a:p>
        </p:txBody>
      </p:sp>
      <p:pic>
        <p:nvPicPr>
          <p:cNvPr id="5" name="Immagine 4"/>
          <p:cNvPicPr>
            <a:picLocks noChangeAspect="1"/>
          </p:cNvPicPr>
          <p:nvPr/>
        </p:nvPicPr>
        <p:blipFill>
          <a:blip r:embed="rId2"/>
          <a:stretch>
            <a:fillRect/>
          </a:stretch>
        </p:blipFill>
        <p:spPr>
          <a:xfrm>
            <a:off x="3877315" y="4513384"/>
            <a:ext cx="2350569" cy="2074985"/>
          </a:xfrm>
          <a:prstGeom prst="rect">
            <a:avLst/>
          </a:prstGeom>
        </p:spPr>
      </p:pic>
      <p:sp>
        <p:nvSpPr>
          <p:cNvPr id="6" name="Rettangolo 5"/>
          <p:cNvSpPr/>
          <p:nvPr/>
        </p:nvSpPr>
        <p:spPr>
          <a:xfrm>
            <a:off x="5216769" y="5050692"/>
            <a:ext cx="713154" cy="605693"/>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ttangolo 6"/>
          <p:cNvSpPr/>
          <p:nvPr/>
        </p:nvSpPr>
        <p:spPr>
          <a:xfrm>
            <a:off x="4484077" y="5050692"/>
            <a:ext cx="1162538" cy="107547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102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Computing output volume with </a:t>
            </a:r>
            <a:r>
              <a:rPr lang="it-IT" dirty="0" err="1" smtClean="0"/>
              <a:t>strides</a:t>
            </a:r>
            <a:r>
              <a:rPr lang="it-IT" dirty="0" smtClean="0"/>
              <a:t> and </a:t>
            </a:r>
            <a:r>
              <a:rPr lang="it-IT" dirty="0" err="1" smtClean="0"/>
              <a:t>padding</a:t>
            </a:r>
            <a:endParaRPr lang="it-IT" dirty="0"/>
          </a:p>
        </p:txBody>
      </p:sp>
      <p:sp>
        <p:nvSpPr>
          <p:cNvPr id="3" name="Segnaposto contenuto 2"/>
          <p:cNvSpPr>
            <a:spLocks noGrp="1"/>
          </p:cNvSpPr>
          <p:nvPr>
            <p:ph idx="1"/>
          </p:nvPr>
        </p:nvSpPr>
        <p:spPr/>
        <p:txBody>
          <a:bodyPr>
            <a:normAutofit fontScale="92500" lnSpcReduction="10000"/>
          </a:bodyPr>
          <a:lstStyle/>
          <a:p>
            <a:r>
              <a:rPr lang="it-IT" dirty="0" err="1" smtClean="0"/>
              <a:t>Let</a:t>
            </a:r>
            <a:r>
              <a:rPr lang="it-IT" dirty="0" smtClean="0"/>
              <a:t> </a:t>
            </a:r>
            <a:r>
              <a:rPr lang="it-IT" dirty="0" err="1" smtClean="0"/>
              <a:t>W</a:t>
            </a:r>
            <a:r>
              <a:rPr lang="it-IT" baseline="-25000" dirty="0" err="1" smtClean="0"/>
              <a:t>out</a:t>
            </a:r>
            <a:r>
              <a:rPr lang="it-IT" dirty="0" smtClean="0"/>
              <a:t> be  the (</a:t>
            </a:r>
            <a:r>
              <a:rPr lang="it-IT" dirty="0" err="1" smtClean="0"/>
              <a:t>horizontal</a:t>
            </a:r>
            <a:r>
              <a:rPr lang="it-IT" dirty="0" smtClean="0"/>
              <a:t>) </a:t>
            </a:r>
            <a:r>
              <a:rPr lang="it-IT" dirty="0" err="1" smtClean="0"/>
              <a:t>size</a:t>
            </a:r>
            <a:r>
              <a:rPr lang="it-IT" dirty="0" smtClean="0"/>
              <a:t> of the output and </a:t>
            </a:r>
            <a:r>
              <a:rPr lang="it-IT" dirty="0" err="1" smtClean="0"/>
              <a:t>W</a:t>
            </a:r>
            <a:r>
              <a:rPr lang="it-IT" baseline="-25000" dirty="0" err="1" smtClean="0"/>
              <a:t>in</a:t>
            </a:r>
            <a:r>
              <a:rPr lang="it-IT" baseline="-25000" dirty="0" smtClean="0"/>
              <a:t> </a:t>
            </a:r>
            <a:r>
              <a:rPr lang="it-IT" dirty="0" smtClean="0"/>
              <a:t>the </a:t>
            </a:r>
            <a:r>
              <a:rPr lang="it-IT" dirty="0" err="1" smtClean="0"/>
              <a:t>corresponding</a:t>
            </a:r>
            <a:r>
              <a:rPr lang="it-IT" dirty="0" smtClean="0"/>
              <a:t> input </a:t>
            </a:r>
            <a:r>
              <a:rPr lang="it-IT" dirty="0" err="1" smtClean="0"/>
              <a:t>dimension</a:t>
            </a:r>
            <a:r>
              <a:rPr lang="it-IT" dirty="0" smtClean="0"/>
              <a:t>. </a:t>
            </a:r>
            <a:r>
              <a:rPr lang="it-IT" dirty="0" err="1" smtClean="0"/>
              <a:t>Also</a:t>
            </a:r>
            <a:r>
              <a:rPr lang="it-IT" dirty="0" smtClean="0"/>
              <a:t> </a:t>
            </a:r>
            <a:r>
              <a:rPr lang="it-IT" dirty="0" err="1" smtClean="0"/>
              <a:t>let</a:t>
            </a:r>
            <a:r>
              <a:rPr lang="it-IT" dirty="0" smtClean="0"/>
              <a:t> 𝐹 be the </a:t>
            </a:r>
            <a:r>
              <a:rPr lang="it-IT" dirty="0" err="1" smtClean="0"/>
              <a:t>horizontal</a:t>
            </a:r>
            <a:r>
              <a:rPr lang="it-IT" dirty="0" smtClean="0"/>
              <a:t> </a:t>
            </a:r>
            <a:r>
              <a:rPr lang="it-IT" dirty="0" err="1" smtClean="0"/>
              <a:t>size</a:t>
            </a:r>
            <a:r>
              <a:rPr lang="it-IT" dirty="0" smtClean="0"/>
              <a:t> of the </a:t>
            </a:r>
            <a:r>
              <a:rPr lang="it-IT" dirty="0" err="1" smtClean="0"/>
              <a:t>kernel</a:t>
            </a:r>
            <a:r>
              <a:rPr lang="it-IT" dirty="0" smtClean="0"/>
              <a:t>/</a:t>
            </a:r>
            <a:r>
              <a:rPr lang="it-IT" dirty="0" err="1" smtClean="0"/>
              <a:t>filter</a:t>
            </a:r>
            <a:r>
              <a:rPr lang="it-IT" dirty="0" smtClean="0"/>
              <a:t>. The </a:t>
            </a:r>
            <a:r>
              <a:rPr lang="it-IT" dirty="0" err="1" smtClean="0"/>
              <a:t>following</a:t>
            </a:r>
            <a:r>
              <a:rPr lang="it-IT" dirty="0" smtClean="0"/>
              <a:t> </a:t>
            </a:r>
            <a:r>
              <a:rPr lang="it-IT" dirty="0" err="1" smtClean="0"/>
              <a:t>relationship</a:t>
            </a:r>
            <a:r>
              <a:rPr lang="it-IT" dirty="0" smtClean="0"/>
              <a:t> </a:t>
            </a:r>
            <a:r>
              <a:rPr lang="it-IT" dirty="0" err="1" smtClean="0"/>
              <a:t>applies</a:t>
            </a:r>
            <a:r>
              <a:rPr lang="it-IT" dirty="0" smtClean="0"/>
              <a:t>: </a:t>
            </a:r>
          </a:p>
          <a:p>
            <a:pPr marL="400050" lvl="1" indent="0">
              <a:buNone/>
            </a:pPr>
            <a:r>
              <a:rPr lang="it-IT" dirty="0" smtClean="0"/>
              <a:t>𝑊</a:t>
            </a:r>
            <a:r>
              <a:rPr lang="it-IT" baseline="-25000" dirty="0" smtClean="0"/>
              <a:t>𝑜𝑢𝑡</a:t>
            </a:r>
            <a:r>
              <a:rPr lang="it-IT" dirty="0" smtClean="0"/>
              <a:t> = ((𝑊</a:t>
            </a:r>
            <a:r>
              <a:rPr lang="it-IT" baseline="-25000" dirty="0" smtClean="0"/>
              <a:t>𝑖𝑛</a:t>
            </a:r>
            <a:r>
              <a:rPr lang="it-IT" dirty="0" smtClean="0"/>
              <a:t>-𝐹 + 2 ∙ 𝑃𝑎𝑑𝑑𝑖𝑛𝑔)/</a:t>
            </a:r>
            <a:r>
              <a:rPr lang="it-IT" i="1" dirty="0" smtClean="0"/>
              <a:t>Stride)</a:t>
            </a:r>
            <a:r>
              <a:rPr lang="it-IT" dirty="0" smtClean="0"/>
              <a:t> + 1 </a:t>
            </a:r>
          </a:p>
          <a:p>
            <a:r>
              <a:rPr lang="it-IT" dirty="0" smtClean="0"/>
              <a:t>An </a:t>
            </a:r>
            <a:r>
              <a:rPr lang="it-IT" dirty="0" err="1" smtClean="0"/>
              <a:t>similar</a:t>
            </a:r>
            <a:r>
              <a:rPr lang="it-IT" dirty="0" smtClean="0"/>
              <a:t> </a:t>
            </a:r>
            <a:r>
              <a:rPr lang="it-IT" dirty="0" err="1" smtClean="0"/>
              <a:t>relationship</a:t>
            </a:r>
            <a:r>
              <a:rPr lang="it-IT" dirty="0" smtClean="0"/>
              <a:t> </a:t>
            </a:r>
            <a:r>
              <a:rPr lang="it-IT" dirty="0" err="1" smtClean="0"/>
              <a:t>links</a:t>
            </a:r>
            <a:r>
              <a:rPr lang="it-IT" dirty="0" smtClean="0"/>
              <a:t> the </a:t>
            </a:r>
            <a:r>
              <a:rPr lang="it-IT" dirty="0" err="1" smtClean="0"/>
              <a:t>vertical</a:t>
            </a:r>
            <a:r>
              <a:rPr lang="it-IT" dirty="0" smtClean="0"/>
              <a:t> </a:t>
            </a:r>
            <a:r>
              <a:rPr lang="it-IT" dirty="0" err="1" smtClean="0"/>
              <a:t>parameters</a:t>
            </a:r>
            <a:r>
              <a:rPr lang="it-IT" dirty="0" smtClean="0"/>
              <a:t>.</a:t>
            </a:r>
          </a:p>
          <a:p>
            <a:r>
              <a:rPr lang="it-IT" dirty="0" smtClean="0"/>
              <a:t>In </a:t>
            </a:r>
            <a:r>
              <a:rPr lang="it-IT" dirty="0" err="1" smtClean="0"/>
              <a:t>previous</a:t>
            </a:r>
            <a:r>
              <a:rPr lang="it-IT" dirty="0" smtClean="0"/>
              <a:t> </a:t>
            </a:r>
            <a:r>
              <a:rPr lang="it-IT" dirty="0" err="1" smtClean="0"/>
              <a:t>example</a:t>
            </a:r>
            <a:r>
              <a:rPr lang="it-IT" dirty="0" smtClean="0"/>
              <a:t>, </a:t>
            </a:r>
            <a:r>
              <a:rPr lang="it-IT" dirty="0" err="1" smtClean="0"/>
              <a:t>padding</a:t>
            </a:r>
            <a:r>
              <a:rPr lang="it-IT" dirty="0" smtClean="0"/>
              <a:t>=2, </a:t>
            </a:r>
            <a:r>
              <a:rPr lang="it-IT" dirty="0" err="1" smtClean="0"/>
              <a:t>F</a:t>
            </a:r>
            <a:r>
              <a:rPr lang="it-IT" dirty="0" smtClean="0"/>
              <a:t>=3, </a:t>
            </a:r>
            <a:r>
              <a:rPr lang="it-IT" dirty="0" err="1" smtClean="0"/>
              <a:t>W</a:t>
            </a:r>
            <a:r>
              <a:rPr lang="it-IT" baseline="-25000" dirty="0" err="1" smtClean="0"/>
              <a:t>in</a:t>
            </a:r>
            <a:r>
              <a:rPr lang="it-IT" dirty="0" smtClean="0"/>
              <a:t>=5; stride=3,  𝑊</a:t>
            </a:r>
            <a:r>
              <a:rPr lang="it-IT" baseline="-25000" dirty="0" smtClean="0"/>
              <a:t>𝑜𝑢𝑡</a:t>
            </a:r>
            <a:r>
              <a:rPr lang="it-IT" dirty="0" smtClean="0"/>
              <a:t> </a:t>
            </a:r>
            <a:r>
              <a:rPr lang="it-IT" dirty="0" smtClean="0"/>
              <a:t>=((5-3</a:t>
            </a:r>
            <a:r>
              <a:rPr lang="it-IT" dirty="0" smtClean="0"/>
              <a:t>+2x2)</a:t>
            </a:r>
            <a:r>
              <a:rPr lang="it-IT" dirty="0" smtClean="0"/>
              <a:t>/3)+1)= 3 </a:t>
            </a:r>
          </a:p>
          <a:p>
            <a:r>
              <a:rPr lang="it-IT" dirty="0" smtClean="0"/>
              <a:t>Large </a:t>
            </a:r>
            <a:r>
              <a:rPr lang="it-IT" dirty="0" err="1" smtClean="0"/>
              <a:t>strides</a:t>
            </a:r>
            <a:r>
              <a:rPr lang="it-IT" dirty="0" smtClean="0"/>
              <a:t>, large </a:t>
            </a:r>
            <a:r>
              <a:rPr lang="it-IT" dirty="0" err="1" smtClean="0"/>
              <a:t>compression</a:t>
            </a:r>
            <a:endParaRPr lang="it-IT" dirty="0" smtClean="0"/>
          </a:p>
          <a:p>
            <a:endParaRPr lang="it-IT" dirty="0"/>
          </a:p>
        </p:txBody>
      </p:sp>
    </p:spTree>
    <p:extLst>
      <p:ext uri="{BB962C8B-B14F-4D97-AF65-F5344CB8AC3E}">
        <p14:creationId xmlns:p14="http://schemas.microsoft.com/office/powerpoint/2010/main" val="1454601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Example 2</a:t>
            </a:r>
            <a:endParaRPr lang="en-US" dirty="0"/>
          </a:p>
        </p:txBody>
      </p:sp>
      <p:sp>
        <p:nvSpPr>
          <p:cNvPr id="3" name="Segnaposto contenuto 2"/>
          <p:cNvSpPr>
            <a:spLocks noGrp="1"/>
          </p:cNvSpPr>
          <p:nvPr>
            <p:ph idx="1"/>
          </p:nvPr>
        </p:nvSpPr>
        <p:spPr/>
        <p:txBody>
          <a:bodyPr>
            <a:normAutofit/>
          </a:bodyPr>
          <a:lstStyle/>
          <a:p>
            <a:r>
              <a:rPr lang="it-IT" sz="2400" dirty="0" err="1"/>
              <a:t>Let’s</a:t>
            </a:r>
            <a:r>
              <a:rPr lang="it-IT" sz="2400" dirty="0"/>
              <a:t> </a:t>
            </a:r>
            <a:r>
              <a:rPr lang="it-IT" sz="2400" dirty="0" err="1"/>
              <a:t>consider</a:t>
            </a:r>
            <a:r>
              <a:rPr lang="it-IT" sz="2400" dirty="0"/>
              <a:t> the case in </a:t>
            </a:r>
            <a:r>
              <a:rPr lang="it-IT" sz="2400" dirty="0" err="1"/>
              <a:t>which</a:t>
            </a:r>
            <a:r>
              <a:rPr lang="it-IT" sz="2400" dirty="0"/>
              <a:t> </a:t>
            </a:r>
            <a:r>
              <a:rPr lang="it-IT" sz="2400" dirty="0" err="1"/>
              <a:t>we</a:t>
            </a:r>
            <a:r>
              <a:rPr lang="it-IT" sz="2400" dirty="0"/>
              <a:t> </a:t>
            </a:r>
            <a:r>
              <a:rPr lang="it-IT" sz="2400" dirty="0" err="1"/>
              <a:t>have</a:t>
            </a:r>
            <a:r>
              <a:rPr lang="it-IT" sz="2400" dirty="0"/>
              <a:t> an input volume of 32x32x3 and </a:t>
            </a:r>
            <a:r>
              <a:rPr lang="it-IT" sz="2400" dirty="0" err="1"/>
              <a:t>we</a:t>
            </a:r>
            <a:r>
              <a:rPr lang="it-IT" sz="2400" dirty="0"/>
              <a:t> </a:t>
            </a:r>
            <a:r>
              <a:rPr lang="it-IT" sz="2400" dirty="0" err="1"/>
              <a:t>apply</a:t>
            </a:r>
            <a:r>
              <a:rPr lang="it-IT" sz="2400" dirty="0"/>
              <a:t> a </a:t>
            </a:r>
            <a:r>
              <a:rPr lang="it-IT" sz="2400" dirty="0" err="1"/>
              <a:t>filter</a:t>
            </a:r>
            <a:r>
              <a:rPr lang="it-IT" sz="2400" dirty="0"/>
              <a:t> of </a:t>
            </a:r>
            <a:r>
              <a:rPr lang="it-IT" sz="2400" dirty="0" smtClean="0"/>
              <a:t>5x5x3 with stride 1. </a:t>
            </a:r>
            <a:r>
              <a:rPr lang="it-IT" sz="2400" dirty="0" err="1" smtClean="0"/>
              <a:t>Now</a:t>
            </a:r>
            <a:r>
              <a:rPr lang="it-IT" sz="2400" dirty="0"/>
              <a:t>, </a:t>
            </a:r>
            <a:r>
              <a:rPr lang="it-IT" sz="2400" dirty="0" err="1"/>
              <a:t>let’s</a:t>
            </a:r>
            <a:r>
              <a:rPr lang="it-IT" sz="2400" dirty="0"/>
              <a:t> </a:t>
            </a:r>
            <a:r>
              <a:rPr lang="it-IT" sz="2400" dirty="0" err="1"/>
              <a:t>apply</a:t>
            </a:r>
            <a:r>
              <a:rPr lang="it-IT" sz="2400" dirty="0"/>
              <a:t> to input volume a </a:t>
            </a:r>
            <a:r>
              <a:rPr lang="it-IT" sz="2400" dirty="0" err="1"/>
              <a:t>padding</a:t>
            </a:r>
            <a:r>
              <a:rPr lang="it-IT" sz="2400" dirty="0"/>
              <a:t> of </a:t>
            </a:r>
            <a:r>
              <a:rPr lang="it-IT" sz="2400" dirty="0" err="1"/>
              <a:t>size</a:t>
            </a:r>
            <a:r>
              <a:rPr lang="it-IT" sz="2400" dirty="0"/>
              <a:t> </a:t>
            </a:r>
            <a:r>
              <a:rPr lang="it-IT" sz="2400" dirty="0" smtClean="0"/>
              <a:t>2</a:t>
            </a:r>
          </a:p>
          <a:p>
            <a:endParaRPr lang="it-IT" sz="2400" dirty="0"/>
          </a:p>
          <a:p>
            <a:endParaRPr lang="it-IT" sz="2400" dirty="0" smtClean="0"/>
          </a:p>
          <a:p>
            <a:endParaRPr lang="it-IT" sz="2400" dirty="0"/>
          </a:p>
          <a:p>
            <a:endParaRPr lang="it-IT" sz="2400" dirty="0" smtClean="0"/>
          </a:p>
          <a:p>
            <a:endParaRPr lang="it-IT" sz="2400" dirty="0" smtClean="0"/>
          </a:p>
          <a:p>
            <a:endParaRPr lang="it-IT" sz="2400" dirty="0"/>
          </a:p>
          <a:p>
            <a:r>
              <a:rPr lang="it-IT" sz="2400" dirty="0" err="1" smtClean="0"/>
              <a:t>Padding</a:t>
            </a:r>
            <a:r>
              <a:rPr lang="it-IT" sz="2400" dirty="0"/>
              <a:t>= 2, 𝑊</a:t>
            </a:r>
            <a:r>
              <a:rPr lang="it-IT" sz="2400" baseline="-25000" dirty="0"/>
              <a:t>𝑖𝑛</a:t>
            </a:r>
            <a:r>
              <a:rPr lang="it-IT" sz="2400" dirty="0"/>
              <a:t> = 32, Stride= 1, 𝐹 = 5  𝑊</a:t>
            </a:r>
            <a:r>
              <a:rPr lang="it-IT" sz="2400" baseline="-25000" dirty="0"/>
              <a:t>𝑜𝑢𝑡</a:t>
            </a:r>
            <a:r>
              <a:rPr lang="it-IT" sz="2400" dirty="0"/>
              <a:t> = 32. </a:t>
            </a:r>
          </a:p>
          <a:p>
            <a:endParaRPr lang="it-IT" sz="2400" dirty="0" smtClean="0"/>
          </a:p>
          <a:p>
            <a:endParaRPr lang="it-IT" dirty="0"/>
          </a:p>
          <a:p>
            <a:endParaRPr lang="en-US" dirty="0"/>
          </a:p>
        </p:txBody>
      </p:sp>
      <p:pic>
        <p:nvPicPr>
          <p:cNvPr id="4" name="Immagine 3"/>
          <p:cNvPicPr>
            <a:picLocks noChangeAspect="1"/>
          </p:cNvPicPr>
          <p:nvPr/>
        </p:nvPicPr>
        <p:blipFill>
          <a:blip r:embed="rId2"/>
          <a:stretch>
            <a:fillRect/>
          </a:stretch>
        </p:blipFill>
        <p:spPr>
          <a:xfrm>
            <a:off x="2073031" y="2905568"/>
            <a:ext cx="6135077" cy="2378744"/>
          </a:xfrm>
          <a:prstGeom prst="rect">
            <a:avLst/>
          </a:prstGeom>
        </p:spPr>
      </p:pic>
    </p:spTree>
    <p:extLst>
      <p:ext uri="{BB962C8B-B14F-4D97-AF65-F5344CB8AC3E}">
        <p14:creationId xmlns:p14="http://schemas.microsoft.com/office/powerpoint/2010/main" val="1076553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destra 3"/>
          <p:cNvSpPr/>
          <p:nvPr/>
        </p:nvSpPr>
        <p:spPr>
          <a:xfrm>
            <a:off x="317483" y="177433"/>
            <a:ext cx="109251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convolution</a:t>
            </a:r>
            <a:endParaRPr lang="en-US" dirty="0"/>
          </a:p>
        </p:txBody>
      </p:sp>
      <p:sp>
        <p:nvSpPr>
          <p:cNvPr id="5" name="Callout con freccia destra 4"/>
          <p:cNvSpPr/>
          <p:nvPr/>
        </p:nvSpPr>
        <p:spPr>
          <a:xfrm>
            <a:off x="1410002" y="991053"/>
            <a:ext cx="1364715" cy="1884832"/>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Volumes of </a:t>
            </a:r>
            <a:r>
              <a:rPr lang="en-US" dirty="0" err="1" smtClean="0"/>
              <a:t>convoluvolutors</a:t>
            </a:r>
            <a:endParaRPr lang="en-US" dirty="0"/>
          </a:p>
        </p:txBody>
      </p:sp>
      <p:sp>
        <p:nvSpPr>
          <p:cNvPr id="6" name="Callout con freccia destra 5"/>
          <p:cNvSpPr/>
          <p:nvPr/>
        </p:nvSpPr>
        <p:spPr>
          <a:xfrm>
            <a:off x="2774717" y="1794556"/>
            <a:ext cx="128860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strides</a:t>
            </a:r>
            <a:endParaRPr lang="en-US" dirty="0"/>
          </a:p>
        </p:txBody>
      </p:sp>
      <p:sp>
        <p:nvSpPr>
          <p:cNvPr id="7" name="Callout con freccia destra 6"/>
          <p:cNvSpPr/>
          <p:nvPr/>
        </p:nvSpPr>
        <p:spPr>
          <a:xfrm>
            <a:off x="4063326" y="2418686"/>
            <a:ext cx="1232585"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padding</a:t>
            </a:r>
            <a:endParaRPr lang="en-US" dirty="0"/>
          </a:p>
        </p:txBody>
      </p:sp>
      <p:sp>
        <p:nvSpPr>
          <p:cNvPr id="8" name="Callout con freccia destra 7"/>
          <p:cNvSpPr/>
          <p:nvPr/>
        </p:nvSpPr>
        <p:spPr>
          <a:xfrm>
            <a:off x="5295911" y="2884834"/>
            <a:ext cx="1212507" cy="1885610"/>
          </a:xfrm>
          <a:prstGeom prst="rightArrowCallou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Activation function</a:t>
            </a:r>
            <a:endParaRPr lang="en-US" dirty="0"/>
          </a:p>
        </p:txBody>
      </p:sp>
      <p:sp>
        <p:nvSpPr>
          <p:cNvPr id="9" name="Callout con freccia destra 8"/>
          <p:cNvSpPr/>
          <p:nvPr/>
        </p:nvSpPr>
        <p:spPr>
          <a:xfrm>
            <a:off x="6508418" y="3670826"/>
            <a:ext cx="1368448"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Pooling</a:t>
            </a:r>
            <a:endParaRPr lang="en-US" dirty="0"/>
          </a:p>
        </p:txBody>
      </p:sp>
      <p:sp>
        <p:nvSpPr>
          <p:cNvPr id="11" name="Callout con freccia destra 10"/>
          <p:cNvSpPr/>
          <p:nvPr/>
        </p:nvSpPr>
        <p:spPr>
          <a:xfrm>
            <a:off x="7876866" y="4491842"/>
            <a:ext cx="1180760"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Softmax</a:t>
            </a:r>
            <a:endParaRPr lang="en-US" dirty="0"/>
          </a:p>
        </p:txBody>
      </p:sp>
    </p:spTree>
    <p:extLst>
      <p:ext uri="{BB962C8B-B14F-4D97-AF65-F5344CB8AC3E}">
        <p14:creationId xmlns:p14="http://schemas.microsoft.com/office/powerpoint/2010/main" val="32329364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88925" y="161925"/>
            <a:ext cx="8021638" cy="1544638"/>
          </a:xfrm>
          <a:solidFill>
            <a:srgbClr val="FFFF00"/>
          </a:solidFill>
        </p:spPr>
        <p:txBody>
          <a:bodyPr>
            <a:normAutofit fontScale="90000"/>
          </a:bodyPr>
          <a:lstStyle/>
          <a:p>
            <a:pPr algn="l"/>
            <a:r>
              <a:rPr lang="en-GB" sz="3200" dirty="0">
                <a:latin typeface="Times New Roman" charset="0"/>
                <a:cs typeface="Arial" charset="0"/>
              </a:rPr>
              <a:t>But, until very recently, </a:t>
            </a:r>
            <a:r>
              <a:rPr lang="en-GB" sz="3200" dirty="0" smtClean="0">
                <a:latin typeface="Times New Roman" charset="0"/>
                <a:cs typeface="Arial" charset="0"/>
              </a:rPr>
              <a:t>available   </a:t>
            </a:r>
            <a:r>
              <a:rPr lang="en-GB" sz="3200" dirty="0">
                <a:latin typeface="Times New Roman" charset="0"/>
                <a:cs typeface="Arial" charset="0"/>
              </a:rPr>
              <a:t>weight-learning algorithms </a:t>
            </a:r>
            <a:r>
              <a:rPr lang="en-GB" sz="3200" dirty="0" smtClean="0">
                <a:latin typeface="Times New Roman" charset="0"/>
                <a:cs typeface="Arial" charset="0"/>
              </a:rPr>
              <a:t>(e.g., </a:t>
            </a:r>
            <a:r>
              <a:rPr lang="en-GB" sz="3200" dirty="0" err="1" smtClean="0">
                <a:latin typeface="Times New Roman" charset="0"/>
                <a:cs typeface="Arial" charset="0"/>
              </a:rPr>
              <a:t>backpropagation</a:t>
            </a:r>
            <a:r>
              <a:rPr lang="en-GB" sz="3200" dirty="0" smtClean="0">
                <a:latin typeface="Times New Roman" charset="0"/>
                <a:cs typeface="Arial" charset="0"/>
              </a:rPr>
              <a:t>) simply </a:t>
            </a:r>
            <a:r>
              <a:rPr lang="en-GB" sz="3200" dirty="0">
                <a:latin typeface="Times New Roman" charset="0"/>
                <a:cs typeface="Arial" charset="0"/>
              </a:rPr>
              <a:t>did not work on multi-layer architectures</a:t>
            </a: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37" y="1721311"/>
            <a:ext cx="6805613"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2230" name="Picture 4" descr="http://barfblog.com/wp-content/uploads/2014/05/b5bfa0c4b2e8670d09222c17856abef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97400"/>
            <a:ext cx="13906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o 10"/>
          <p:cNvGrpSpPr/>
          <p:nvPr/>
        </p:nvGrpSpPr>
        <p:grpSpPr>
          <a:xfrm>
            <a:off x="2911680" y="3795252"/>
            <a:ext cx="5782340" cy="2953211"/>
            <a:chOff x="2911680" y="3795252"/>
            <a:chExt cx="5782340" cy="2953211"/>
          </a:xfrm>
        </p:grpSpPr>
        <p:pic>
          <p:nvPicPr>
            <p:cNvPr id="522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680" y="3810000"/>
              <a:ext cx="578234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Figura a mano libera 9"/>
            <p:cNvSpPr/>
            <p:nvPr/>
          </p:nvSpPr>
          <p:spPr>
            <a:xfrm>
              <a:off x="3028335" y="3795252"/>
              <a:ext cx="5024284" cy="2409024"/>
            </a:xfrm>
            <a:custGeom>
              <a:avLst/>
              <a:gdLst>
                <a:gd name="connsiteX0" fmla="*/ 0 w 5024284"/>
                <a:gd name="connsiteY0" fmla="*/ 1484671 h 2409024"/>
                <a:gd name="connsiteX1" fmla="*/ 0 w 5024284"/>
                <a:gd name="connsiteY1" fmla="*/ 1484671 h 2409024"/>
                <a:gd name="connsiteX2" fmla="*/ 78659 w 5024284"/>
                <a:gd name="connsiteY2" fmla="*/ 1524000 h 2409024"/>
                <a:gd name="connsiteX3" fmla="*/ 137652 w 5024284"/>
                <a:gd name="connsiteY3" fmla="*/ 1543664 h 2409024"/>
                <a:gd name="connsiteX4" fmla="*/ 206478 w 5024284"/>
                <a:gd name="connsiteY4" fmla="*/ 1582993 h 2409024"/>
                <a:gd name="connsiteX5" fmla="*/ 245807 w 5024284"/>
                <a:gd name="connsiteY5" fmla="*/ 1592825 h 2409024"/>
                <a:gd name="connsiteX6" fmla="*/ 344130 w 5024284"/>
                <a:gd name="connsiteY6" fmla="*/ 1622322 h 2409024"/>
                <a:gd name="connsiteX7" fmla="*/ 462117 w 5024284"/>
                <a:gd name="connsiteY7" fmla="*/ 1641987 h 2409024"/>
                <a:gd name="connsiteX8" fmla="*/ 501446 w 5024284"/>
                <a:gd name="connsiteY8" fmla="*/ 1651819 h 2409024"/>
                <a:gd name="connsiteX9" fmla="*/ 560439 w 5024284"/>
                <a:gd name="connsiteY9" fmla="*/ 1671483 h 2409024"/>
                <a:gd name="connsiteX10" fmla="*/ 599768 w 5024284"/>
                <a:gd name="connsiteY10" fmla="*/ 1681316 h 2409024"/>
                <a:gd name="connsiteX11" fmla="*/ 648930 w 5024284"/>
                <a:gd name="connsiteY11" fmla="*/ 1681316 h 2409024"/>
                <a:gd name="connsiteX12" fmla="*/ 648930 w 5024284"/>
                <a:gd name="connsiteY12" fmla="*/ 1681316 h 2409024"/>
                <a:gd name="connsiteX13" fmla="*/ 658762 w 5024284"/>
                <a:gd name="connsiteY13" fmla="*/ 1769806 h 2409024"/>
                <a:gd name="connsiteX14" fmla="*/ 678426 w 5024284"/>
                <a:gd name="connsiteY14" fmla="*/ 1868129 h 2409024"/>
                <a:gd name="connsiteX15" fmla="*/ 698091 w 5024284"/>
                <a:gd name="connsiteY15" fmla="*/ 2005780 h 2409024"/>
                <a:gd name="connsiteX16" fmla="*/ 717755 w 5024284"/>
                <a:gd name="connsiteY16" fmla="*/ 2202425 h 2409024"/>
                <a:gd name="connsiteX17" fmla="*/ 757084 w 5024284"/>
                <a:gd name="connsiteY17" fmla="*/ 2290916 h 2409024"/>
                <a:gd name="connsiteX18" fmla="*/ 786581 w 5024284"/>
                <a:gd name="connsiteY18" fmla="*/ 2300748 h 2409024"/>
                <a:gd name="connsiteX19" fmla="*/ 865239 w 5024284"/>
                <a:gd name="connsiteY19" fmla="*/ 2330245 h 2409024"/>
                <a:gd name="connsiteX20" fmla="*/ 924233 w 5024284"/>
                <a:gd name="connsiteY20" fmla="*/ 2349909 h 2409024"/>
                <a:gd name="connsiteX21" fmla="*/ 953730 w 5024284"/>
                <a:gd name="connsiteY21" fmla="*/ 2359742 h 2409024"/>
                <a:gd name="connsiteX22" fmla="*/ 1111046 w 5024284"/>
                <a:gd name="connsiteY22" fmla="*/ 2379406 h 2409024"/>
                <a:gd name="connsiteX23" fmla="*/ 1307691 w 5024284"/>
                <a:gd name="connsiteY23" fmla="*/ 2399071 h 2409024"/>
                <a:gd name="connsiteX24" fmla="*/ 1514168 w 5024284"/>
                <a:gd name="connsiteY24" fmla="*/ 2389238 h 2409024"/>
                <a:gd name="connsiteX25" fmla="*/ 1582994 w 5024284"/>
                <a:gd name="connsiteY25" fmla="*/ 2379406 h 2409024"/>
                <a:gd name="connsiteX26" fmla="*/ 1661652 w 5024284"/>
                <a:gd name="connsiteY26" fmla="*/ 2369574 h 2409024"/>
                <a:gd name="connsiteX27" fmla="*/ 1730478 w 5024284"/>
                <a:gd name="connsiteY27" fmla="*/ 2359742 h 2409024"/>
                <a:gd name="connsiteX28" fmla="*/ 1838633 w 5024284"/>
                <a:gd name="connsiteY28" fmla="*/ 2349909 h 2409024"/>
                <a:gd name="connsiteX29" fmla="*/ 1838633 w 5024284"/>
                <a:gd name="connsiteY29" fmla="*/ 2349909 h 2409024"/>
                <a:gd name="connsiteX30" fmla="*/ 1907459 w 5024284"/>
                <a:gd name="connsiteY30" fmla="*/ 2300748 h 2409024"/>
                <a:gd name="connsiteX31" fmla="*/ 1936955 w 5024284"/>
                <a:gd name="connsiteY31" fmla="*/ 2290916 h 2409024"/>
                <a:gd name="connsiteX32" fmla="*/ 2005781 w 5024284"/>
                <a:gd name="connsiteY32" fmla="*/ 2241754 h 2409024"/>
                <a:gd name="connsiteX33" fmla="*/ 2074607 w 5024284"/>
                <a:gd name="connsiteY33" fmla="*/ 2192593 h 2409024"/>
                <a:gd name="connsiteX34" fmla="*/ 2094271 w 5024284"/>
                <a:gd name="connsiteY34" fmla="*/ 2163096 h 2409024"/>
                <a:gd name="connsiteX35" fmla="*/ 2153265 w 5024284"/>
                <a:gd name="connsiteY35" fmla="*/ 2123767 h 2409024"/>
                <a:gd name="connsiteX36" fmla="*/ 2202426 w 5024284"/>
                <a:gd name="connsiteY36" fmla="*/ 2064774 h 2409024"/>
                <a:gd name="connsiteX37" fmla="*/ 2241755 w 5024284"/>
                <a:gd name="connsiteY37" fmla="*/ 2005780 h 2409024"/>
                <a:gd name="connsiteX38" fmla="*/ 2261420 w 5024284"/>
                <a:gd name="connsiteY38" fmla="*/ 1976283 h 2409024"/>
                <a:gd name="connsiteX39" fmla="*/ 2349910 w 5024284"/>
                <a:gd name="connsiteY39" fmla="*/ 1887793 h 2409024"/>
                <a:gd name="connsiteX40" fmla="*/ 2438400 w 5024284"/>
                <a:gd name="connsiteY40" fmla="*/ 1818967 h 2409024"/>
                <a:gd name="connsiteX41" fmla="*/ 2467897 w 5024284"/>
                <a:gd name="connsiteY41" fmla="*/ 1799303 h 2409024"/>
                <a:gd name="connsiteX42" fmla="*/ 2546555 w 5024284"/>
                <a:gd name="connsiteY42" fmla="*/ 1779638 h 2409024"/>
                <a:gd name="connsiteX43" fmla="*/ 2605549 w 5024284"/>
                <a:gd name="connsiteY43" fmla="*/ 1730477 h 2409024"/>
                <a:gd name="connsiteX44" fmla="*/ 2625213 w 5024284"/>
                <a:gd name="connsiteY44" fmla="*/ 1700980 h 2409024"/>
                <a:gd name="connsiteX45" fmla="*/ 2674375 w 5024284"/>
                <a:gd name="connsiteY45" fmla="*/ 1691148 h 2409024"/>
                <a:gd name="connsiteX46" fmla="*/ 2703871 w 5024284"/>
                <a:gd name="connsiteY46" fmla="*/ 1681316 h 2409024"/>
                <a:gd name="connsiteX47" fmla="*/ 2733368 w 5024284"/>
                <a:gd name="connsiteY47" fmla="*/ 1651819 h 2409024"/>
                <a:gd name="connsiteX48" fmla="*/ 2753033 w 5024284"/>
                <a:gd name="connsiteY48" fmla="*/ 1612490 h 2409024"/>
                <a:gd name="connsiteX49" fmla="*/ 2772697 w 5024284"/>
                <a:gd name="connsiteY49" fmla="*/ 1582993 h 2409024"/>
                <a:gd name="connsiteX50" fmla="*/ 2802194 w 5024284"/>
                <a:gd name="connsiteY50" fmla="*/ 1524000 h 2409024"/>
                <a:gd name="connsiteX51" fmla="*/ 2802194 w 5024284"/>
                <a:gd name="connsiteY51" fmla="*/ 1317522 h 2409024"/>
                <a:gd name="connsiteX52" fmla="*/ 2782530 w 5024284"/>
                <a:gd name="connsiteY52" fmla="*/ 1170038 h 2409024"/>
                <a:gd name="connsiteX53" fmla="*/ 2772697 w 5024284"/>
                <a:gd name="connsiteY53" fmla="*/ 1101213 h 2409024"/>
                <a:gd name="connsiteX54" fmla="*/ 2762865 w 5024284"/>
                <a:gd name="connsiteY54" fmla="*/ 1071716 h 2409024"/>
                <a:gd name="connsiteX55" fmla="*/ 2743200 w 5024284"/>
                <a:gd name="connsiteY55" fmla="*/ 993058 h 2409024"/>
                <a:gd name="connsiteX56" fmla="*/ 2703871 w 5024284"/>
                <a:gd name="connsiteY56" fmla="*/ 924232 h 2409024"/>
                <a:gd name="connsiteX57" fmla="*/ 2684207 w 5024284"/>
                <a:gd name="connsiteY57" fmla="*/ 884903 h 2409024"/>
                <a:gd name="connsiteX58" fmla="*/ 2664542 w 5024284"/>
                <a:gd name="connsiteY58" fmla="*/ 855406 h 2409024"/>
                <a:gd name="connsiteX59" fmla="*/ 2605549 w 5024284"/>
                <a:gd name="connsiteY59" fmla="*/ 757083 h 2409024"/>
                <a:gd name="connsiteX60" fmla="*/ 2546555 w 5024284"/>
                <a:gd name="connsiteY60" fmla="*/ 717754 h 2409024"/>
                <a:gd name="connsiteX61" fmla="*/ 2487562 w 5024284"/>
                <a:gd name="connsiteY61" fmla="*/ 668593 h 2409024"/>
                <a:gd name="connsiteX62" fmla="*/ 2467897 w 5024284"/>
                <a:gd name="connsiteY62" fmla="*/ 629264 h 2409024"/>
                <a:gd name="connsiteX63" fmla="*/ 2438400 w 5024284"/>
                <a:gd name="connsiteY63" fmla="*/ 599767 h 2409024"/>
                <a:gd name="connsiteX64" fmla="*/ 2399071 w 5024284"/>
                <a:gd name="connsiteY64" fmla="*/ 530942 h 2409024"/>
                <a:gd name="connsiteX65" fmla="*/ 2379407 w 5024284"/>
                <a:gd name="connsiteY65" fmla="*/ 501445 h 2409024"/>
                <a:gd name="connsiteX66" fmla="*/ 2359742 w 5024284"/>
                <a:gd name="connsiteY66" fmla="*/ 442451 h 2409024"/>
                <a:gd name="connsiteX67" fmla="*/ 2379407 w 5024284"/>
                <a:gd name="connsiteY67" fmla="*/ 216309 h 2409024"/>
                <a:gd name="connsiteX68" fmla="*/ 2389239 w 5024284"/>
                <a:gd name="connsiteY68" fmla="*/ 176980 h 2409024"/>
                <a:gd name="connsiteX69" fmla="*/ 2438400 w 5024284"/>
                <a:gd name="connsiteY69" fmla="*/ 117987 h 2409024"/>
                <a:gd name="connsiteX70" fmla="*/ 2458065 w 5024284"/>
                <a:gd name="connsiteY70" fmla="*/ 88490 h 2409024"/>
                <a:gd name="connsiteX71" fmla="*/ 2546555 w 5024284"/>
                <a:gd name="connsiteY71" fmla="*/ 39329 h 2409024"/>
                <a:gd name="connsiteX72" fmla="*/ 2792362 w 5024284"/>
                <a:gd name="connsiteY72" fmla="*/ 49161 h 2409024"/>
                <a:gd name="connsiteX73" fmla="*/ 2998839 w 5024284"/>
                <a:gd name="connsiteY73" fmla="*/ 39329 h 2409024"/>
                <a:gd name="connsiteX74" fmla="*/ 3038168 w 5024284"/>
                <a:gd name="connsiteY74" fmla="*/ 39329 h 2409024"/>
                <a:gd name="connsiteX75" fmla="*/ 3038168 w 5024284"/>
                <a:gd name="connsiteY75" fmla="*/ 39329 h 2409024"/>
                <a:gd name="connsiteX76" fmla="*/ 3165988 w 5024284"/>
                <a:gd name="connsiteY76" fmla="*/ 29496 h 2409024"/>
                <a:gd name="connsiteX77" fmla="*/ 3401962 w 5024284"/>
                <a:gd name="connsiteY77" fmla="*/ 19664 h 2409024"/>
                <a:gd name="connsiteX78" fmla="*/ 3460955 w 5024284"/>
                <a:gd name="connsiteY78" fmla="*/ 9832 h 2409024"/>
                <a:gd name="connsiteX79" fmla="*/ 3588775 w 5024284"/>
                <a:gd name="connsiteY79" fmla="*/ 0 h 2409024"/>
                <a:gd name="connsiteX80" fmla="*/ 3814917 w 5024284"/>
                <a:gd name="connsiteY80" fmla="*/ 9832 h 2409024"/>
                <a:gd name="connsiteX81" fmla="*/ 4041059 w 5024284"/>
                <a:gd name="connsiteY81" fmla="*/ 29496 h 2409024"/>
                <a:gd name="connsiteX82" fmla="*/ 4100052 w 5024284"/>
                <a:gd name="connsiteY82" fmla="*/ 39329 h 2409024"/>
                <a:gd name="connsiteX83" fmla="*/ 4168878 w 5024284"/>
                <a:gd name="connsiteY83" fmla="*/ 58993 h 2409024"/>
                <a:gd name="connsiteX84" fmla="*/ 4227871 w 5024284"/>
                <a:gd name="connsiteY84" fmla="*/ 98322 h 2409024"/>
                <a:gd name="connsiteX85" fmla="*/ 4277033 w 5024284"/>
                <a:gd name="connsiteY85" fmla="*/ 147483 h 2409024"/>
                <a:gd name="connsiteX86" fmla="*/ 4306530 w 5024284"/>
                <a:gd name="connsiteY86" fmla="*/ 206477 h 2409024"/>
                <a:gd name="connsiteX87" fmla="*/ 4316362 w 5024284"/>
                <a:gd name="connsiteY87" fmla="*/ 235974 h 2409024"/>
                <a:gd name="connsiteX88" fmla="*/ 4296697 w 5024284"/>
                <a:gd name="connsiteY88" fmla="*/ 452283 h 2409024"/>
                <a:gd name="connsiteX89" fmla="*/ 4277033 w 5024284"/>
                <a:gd name="connsiteY89" fmla="*/ 521109 h 2409024"/>
                <a:gd name="connsiteX90" fmla="*/ 4257368 w 5024284"/>
                <a:gd name="connsiteY90" fmla="*/ 550606 h 2409024"/>
                <a:gd name="connsiteX91" fmla="*/ 4198375 w 5024284"/>
                <a:gd name="connsiteY91" fmla="*/ 609600 h 2409024"/>
                <a:gd name="connsiteX92" fmla="*/ 4188542 w 5024284"/>
                <a:gd name="connsiteY92" fmla="*/ 639096 h 2409024"/>
                <a:gd name="connsiteX93" fmla="*/ 4100052 w 5024284"/>
                <a:gd name="connsiteY93" fmla="*/ 717754 h 2409024"/>
                <a:gd name="connsiteX94" fmla="*/ 4060723 w 5024284"/>
                <a:gd name="connsiteY94" fmla="*/ 727587 h 2409024"/>
                <a:gd name="connsiteX95" fmla="*/ 4001730 w 5024284"/>
                <a:gd name="connsiteY95" fmla="*/ 766916 h 2409024"/>
                <a:gd name="connsiteX96" fmla="*/ 3942736 w 5024284"/>
                <a:gd name="connsiteY96" fmla="*/ 786580 h 2409024"/>
                <a:gd name="connsiteX97" fmla="*/ 3893575 w 5024284"/>
                <a:gd name="connsiteY97" fmla="*/ 796413 h 2409024"/>
                <a:gd name="connsiteX98" fmla="*/ 3834581 w 5024284"/>
                <a:gd name="connsiteY98" fmla="*/ 806245 h 2409024"/>
                <a:gd name="connsiteX99" fmla="*/ 3805084 w 5024284"/>
                <a:gd name="connsiteY99" fmla="*/ 816077 h 2409024"/>
                <a:gd name="connsiteX100" fmla="*/ 3765755 w 5024284"/>
                <a:gd name="connsiteY100" fmla="*/ 825909 h 2409024"/>
                <a:gd name="connsiteX101" fmla="*/ 3696930 w 5024284"/>
                <a:gd name="connsiteY101" fmla="*/ 845574 h 2409024"/>
                <a:gd name="connsiteX102" fmla="*/ 3401962 w 5024284"/>
                <a:gd name="connsiteY102" fmla="*/ 855406 h 2409024"/>
                <a:gd name="connsiteX103" fmla="*/ 3293807 w 5024284"/>
                <a:gd name="connsiteY103" fmla="*/ 884903 h 2409024"/>
                <a:gd name="connsiteX104" fmla="*/ 3264310 w 5024284"/>
                <a:gd name="connsiteY104" fmla="*/ 894735 h 2409024"/>
                <a:gd name="connsiteX105" fmla="*/ 3234813 w 5024284"/>
                <a:gd name="connsiteY105" fmla="*/ 914400 h 2409024"/>
                <a:gd name="connsiteX106" fmla="*/ 3195484 w 5024284"/>
                <a:gd name="connsiteY106" fmla="*/ 924232 h 2409024"/>
                <a:gd name="connsiteX107" fmla="*/ 3136491 w 5024284"/>
                <a:gd name="connsiteY107" fmla="*/ 943896 h 2409024"/>
                <a:gd name="connsiteX108" fmla="*/ 3106994 w 5024284"/>
                <a:gd name="connsiteY108" fmla="*/ 953729 h 2409024"/>
                <a:gd name="connsiteX109" fmla="*/ 3087330 w 5024284"/>
                <a:gd name="connsiteY109" fmla="*/ 983225 h 2409024"/>
                <a:gd name="connsiteX110" fmla="*/ 3067665 w 5024284"/>
                <a:gd name="connsiteY110" fmla="*/ 1091380 h 2409024"/>
                <a:gd name="connsiteX111" fmla="*/ 3077497 w 5024284"/>
                <a:gd name="connsiteY111" fmla="*/ 1258529 h 2409024"/>
                <a:gd name="connsiteX112" fmla="*/ 3097162 w 5024284"/>
                <a:gd name="connsiteY112" fmla="*/ 1337187 h 2409024"/>
                <a:gd name="connsiteX113" fmla="*/ 3106994 w 5024284"/>
                <a:gd name="connsiteY113" fmla="*/ 1366683 h 2409024"/>
                <a:gd name="connsiteX114" fmla="*/ 3146323 w 5024284"/>
                <a:gd name="connsiteY114" fmla="*/ 1435509 h 2409024"/>
                <a:gd name="connsiteX115" fmla="*/ 3175820 w 5024284"/>
                <a:gd name="connsiteY115" fmla="*/ 1474838 h 2409024"/>
                <a:gd name="connsiteX116" fmla="*/ 3234813 w 5024284"/>
                <a:gd name="connsiteY116" fmla="*/ 1533832 h 2409024"/>
                <a:gd name="connsiteX117" fmla="*/ 3323304 w 5024284"/>
                <a:gd name="connsiteY117" fmla="*/ 1612490 h 2409024"/>
                <a:gd name="connsiteX118" fmla="*/ 3451123 w 5024284"/>
                <a:gd name="connsiteY118" fmla="*/ 1759974 h 2409024"/>
                <a:gd name="connsiteX119" fmla="*/ 3490452 w 5024284"/>
                <a:gd name="connsiteY119" fmla="*/ 1799303 h 2409024"/>
                <a:gd name="connsiteX120" fmla="*/ 3519949 w 5024284"/>
                <a:gd name="connsiteY120" fmla="*/ 1818967 h 2409024"/>
                <a:gd name="connsiteX121" fmla="*/ 3588775 w 5024284"/>
                <a:gd name="connsiteY121" fmla="*/ 1877961 h 2409024"/>
                <a:gd name="connsiteX122" fmla="*/ 3667433 w 5024284"/>
                <a:gd name="connsiteY122" fmla="*/ 1927122 h 2409024"/>
                <a:gd name="connsiteX123" fmla="*/ 3706762 w 5024284"/>
                <a:gd name="connsiteY123" fmla="*/ 1956619 h 2409024"/>
                <a:gd name="connsiteX124" fmla="*/ 3805084 w 5024284"/>
                <a:gd name="connsiteY124" fmla="*/ 2005780 h 2409024"/>
                <a:gd name="connsiteX125" fmla="*/ 3834581 w 5024284"/>
                <a:gd name="connsiteY125" fmla="*/ 2025445 h 2409024"/>
                <a:gd name="connsiteX126" fmla="*/ 3903407 w 5024284"/>
                <a:gd name="connsiteY126" fmla="*/ 2045109 h 2409024"/>
                <a:gd name="connsiteX127" fmla="*/ 3962400 w 5024284"/>
                <a:gd name="connsiteY127" fmla="*/ 2064774 h 2409024"/>
                <a:gd name="connsiteX128" fmla="*/ 3991897 w 5024284"/>
                <a:gd name="connsiteY128" fmla="*/ 2074606 h 2409024"/>
                <a:gd name="connsiteX129" fmla="*/ 4060723 w 5024284"/>
                <a:gd name="connsiteY129" fmla="*/ 2104103 h 2409024"/>
                <a:gd name="connsiteX130" fmla="*/ 4149213 w 5024284"/>
                <a:gd name="connsiteY130" fmla="*/ 2143432 h 2409024"/>
                <a:gd name="connsiteX131" fmla="*/ 4237704 w 5024284"/>
                <a:gd name="connsiteY131" fmla="*/ 2182761 h 2409024"/>
                <a:gd name="connsiteX132" fmla="*/ 4326194 w 5024284"/>
                <a:gd name="connsiteY132" fmla="*/ 2222090 h 2409024"/>
                <a:gd name="connsiteX133" fmla="*/ 4404852 w 5024284"/>
                <a:gd name="connsiteY133" fmla="*/ 2241754 h 2409024"/>
                <a:gd name="connsiteX134" fmla="*/ 4483510 w 5024284"/>
                <a:gd name="connsiteY134" fmla="*/ 2281083 h 2409024"/>
                <a:gd name="connsiteX135" fmla="*/ 4552336 w 5024284"/>
                <a:gd name="connsiteY135" fmla="*/ 2300748 h 2409024"/>
                <a:gd name="connsiteX136" fmla="*/ 4621162 w 5024284"/>
                <a:gd name="connsiteY136" fmla="*/ 2340077 h 2409024"/>
                <a:gd name="connsiteX137" fmla="*/ 4719484 w 5024284"/>
                <a:gd name="connsiteY137" fmla="*/ 2359742 h 2409024"/>
                <a:gd name="connsiteX138" fmla="*/ 4798142 w 5024284"/>
                <a:gd name="connsiteY138" fmla="*/ 2379406 h 2409024"/>
                <a:gd name="connsiteX139" fmla="*/ 4837471 w 5024284"/>
                <a:gd name="connsiteY139" fmla="*/ 2389238 h 2409024"/>
                <a:gd name="connsiteX140" fmla="*/ 4866968 w 5024284"/>
                <a:gd name="connsiteY140" fmla="*/ 2399071 h 2409024"/>
                <a:gd name="connsiteX141" fmla="*/ 5024284 w 5024284"/>
                <a:gd name="connsiteY141" fmla="*/ 2408903 h 2409024"/>
                <a:gd name="connsiteX142" fmla="*/ 5024284 w 5024284"/>
                <a:gd name="connsiteY142" fmla="*/ 2408903 h 240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5024284" h="2409024">
                  <a:moveTo>
                    <a:pt x="0" y="1484671"/>
                  </a:moveTo>
                  <a:lnTo>
                    <a:pt x="0" y="1484671"/>
                  </a:lnTo>
                  <a:cubicBezTo>
                    <a:pt x="26220" y="1497781"/>
                    <a:pt x="51715" y="1512453"/>
                    <a:pt x="78659" y="1524000"/>
                  </a:cubicBezTo>
                  <a:cubicBezTo>
                    <a:pt x="97711" y="1532165"/>
                    <a:pt x="137652" y="1543664"/>
                    <a:pt x="137652" y="1543664"/>
                  </a:cubicBezTo>
                  <a:cubicBezTo>
                    <a:pt x="162104" y="1559966"/>
                    <a:pt x="177962" y="1572300"/>
                    <a:pt x="206478" y="1582993"/>
                  </a:cubicBezTo>
                  <a:cubicBezTo>
                    <a:pt x="219131" y="1587738"/>
                    <a:pt x="232864" y="1588942"/>
                    <a:pt x="245807" y="1592825"/>
                  </a:cubicBezTo>
                  <a:cubicBezTo>
                    <a:pt x="285288" y="1604669"/>
                    <a:pt x="305769" y="1615348"/>
                    <a:pt x="344130" y="1622322"/>
                  </a:cubicBezTo>
                  <a:cubicBezTo>
                    <a:pt x="457000" y="1642843"/>
                    <a:pt x="370398" y="1621605"/>
                    <a:pt x="462117" y="1641987"/>
                  </a:cubicBezTo>
                  <a:cubicBezTo>
                    <a:pt x="475308" y="1644918"/>
                    <a:pt x="488503" y="1647936"/>
                    <a:pt x="501446" y="1651819"/>
                  </a:cubicBezTo>
                  <a:cubicBezTo>
                    <a:pt x="521300" y="1657775"/>
                    <a:pt x="540330" y="1666455"/>
                    <a:pt x="560439" y="1671483"/>
                  </a:cubicBezTo>
                  <a:cubicBezTo>
                    <a:pt x="573549" y="1674761"/>
                    <a:pt x="586337" y="1679824"/>
                    <a:pt x="599768" y="1681316"/>
                  </a:cubicBezTo>
                  <a:cubicBezTo>
                    <a:pt x="616055" y="1683126"/>
                    <a:pt x="632543" y="1681316"/>
                    <a:pt x="648930" y="1681316"/>
                  </a:cubicBezTo>
                  <a:lnTo>
                    <a:pt x="648930" y="1681316"/>
                  </a:lnTo>
                  <a:cubicBezTo>
                    <a:pt x="652207" y="1710813"/>
                    <a:pt x="654133" y="1740491"/>
                    <a:pt x="658762" y="1769806"/>
                  </a:cubicBezTo>
                  <a:cubicBezTo>
                    <a:pt x="663975" y="1802820"/>
                    <a:pt x="674735" y="1834910"/>
                    <a:pt x="678426" y="1868129"/>
                  </a:cubicBezTo>
                  <a:cubicBezTo>
                    <a:pt x="690105" y="1973228"/>
                    <a:pt x="682439" y="1927517"/>
                    <a:pt x="698091" y="2005780"/>
                  </a:cubicBezTo>
                  <a:cubicBezTo>
                    <a:pt x="700693" y="2039611"/>
                    <a:pt x="706764" y="2154800"/>
                    <a:pt x="717755" y="2202425"/>
                  </a:cubicBezTo>
                  <a:cubicBezTo>
                    <a:pt x="721496" y="2218634"/>
                    <a:pt x="737131" y="2274953"/>
                    <a:pt x="757084" y="2290916"/>
                  </a:cubicBezTo>
                  <a:cubicBezTo>
                    <a:pt x="765177" y="2297390"/>
                    <a:pt x="777055" y="2296665"/>
                    <a:pt x="786581" y="2300748"/>
                  </a:cubicBezTo>
                  <a:cubicBezTo>
                    <a:pt x="889146" y="2344705"/>
                    <a:pt x="764533" y="2300034"/>
                    <a:pt x="865239" y="2330245"/>
                  </a:cubicBezTo>
                  <a:cubicBezTo>
                    <a:pt x="885093" y="2336201"/>
                    <a:pt x="904568" y="2343354"/>
                    <a:pt x="924233" y="2349909"/>
                  </a:cubicBezTo>
                  <a:cubicBezTo>
                    <a:pt x="934065" y="2353186"/>
                    <a:pt x="943507" y="2358038"/>
                    <a:pt x="953730" y="2359742"/>
                  </a:cubicBezTo>
                  <a:cubicBezTo>
                    <a:pt x="1059516" y="2377373"/>
                    <a:pt x="969255" y="2363652"/>
                    <a:pt x="1111046" y="2379406"/>
                  </a:cubicBezTo>
                  <a:cubicBezTo>
                    <a:pt x="1287794" y="2399044"/>
                    <a:pt x="1075356" y="2379708"/>
                    <a:pt x="1307691" y="2399071"/>
                  </a:cubicBezTo>
                  <a:cubicBezTo>
                    <a:pt x="1376517" y="2395793"/>
                    <a:pt x="1445439" y="2394147"/>
                    <a:pt x="1514168" y="2389238"/>
                  </a:cubicBezTo>
                  <a:cubicBezTo>
                    <a:pt x="1537284" y="2387587"/>
                    <a:pt x="1560022" y="2382469"/>
                    <a:pt x="1582994" y="2379406"/>
                  </a:cubicBezTo>
                  <a:lnTo>
                    <a:pt x="1661652" y="2369574"/>
                  </a:lnTo>
                  <a:lnTo>
                    <a:pt x="1730478" y="2359742"/>
                  </a:lnTo>
                  <a:cubicBezTo>
                    <a:pt x="1814931" y="2349185"/>
                    <a:pt x="1791620" y="2349909"/>
                    <a:pt x="1838633" y="2349909"/>
                  </a:cubicBezTo>
                  <a:lnTo>
                    <a:pt x="1838633" y="2349909"/>
                  </a:lnTo>
                  <a:cubicBezTo>
                    <a:pt x="1861575" y="2333522"/>
                    <a:pt x="1883283" y="2315253"/>
                    <a:pt x="1907459" y="2300748"/>
                  </a:cubicBezTo>
                  <a:cubicBezTo>
                    <a:pt x="1916346" y="2295416"/>
                    <a:pt x="1927685" y="2295551"/>
                    <a:pt x="1936955" y="2290916"/>
                  </a:cubicBezTo>
                  <a:cubicBezTo>
                    <a:pt x="1952402" y="2283192"/>
                    <a:pt x="1995389" y="2249177"/>
                    <a:pt x="2005781" y="2241754"/>
                  </a:cubicBezTo>
                  <a:cubicBezTo>
                    <a:pt x="2106422" y="2169868"/>
                    <a:pt x="1946074" y="2288994"/>
                    <a:pt x="2074607" y="2192593"/>
                  </a:cubicBezTo>
                  <a:cubicBezTo>
                    <a:pt x="2081162" y="2182761"/>
                    <a:pt x="2085378" y="2170877"/>
                    <a:pt x="2094271" y="2163096"/>
                  </a:cubicBezTo>
                  <a:cubicBezTo>
                    <a:pt x="2112057" y="2147533"/>
                    <a:pt x="2153265" y="2123767"/>
                    <a:pt x="2153265" y="2123767"/>
                  </a:cubicBezTo>
                  <a:cubicBezTo>
                    <a:pt x="2223552" y="2018341"/>
                    <a:pt x="2114083" y="2178360"/>
                    <a:pt x="2202426" y="2064774"/>
                  </a:cubicBezTo>
                  <a:cubicBezTo>
                    <a:pt x="2216936" y="2046118"/>
                    <a:pt x="2228645" y="2025445"/>
                    <a:pt x="2241755" y="2005780"/>
                  </a:cubicBezTo>
                  <a:cubicBezTo>
                    <a:pt x="2248310" y="1995948"/>
                    <a:pt x="2253064" y="1984639"/>
                    <a:pt x="2261420" y="1976283"/>
                  </a:cubicBezTo>
                  <a:lnTo>
                    <a:pt x="2349910" y="1887793"/>
                  </a:lnTo>
                  <a:cubicBezTo>
                    <a:pt x="2396117" y="1841586"/>
                    <a:pt x="2367839" y="1866007"/>
                    <a:pt x="2438400" y="1818967"/>
                  </a:cubicBezTo>
                  <a:cubicBezTo>
                    <a:pt x="2448232" y="1812412"/>
                    <a:pt x="2456310" y="1801620"/>
                    <a:pt x="2467897" y="1799303"/>
                  </a:cubicBezTo>
                  <a:cubicBezTo>
                    <a:pt x="2486604" y="1795562"/>
                    <a:pt x="2526394" y="1789719"/>
                    <a:pt x="2546555" y="1779638"/>
                  </a:cubicBezTo>
                  <a:cubicBezTo>
                    <a:pt x="2568654" y="1768588"/>
                    <a:pt x="2590015" y="1749118"/>
                    <a:pt x="2605549" y="1730477"/>
                  </a:cubicBezTo>
                  <a:cubicBezTo>
                    <a:pt x="2613114" y="1721399"/>
                    <a:pt x="2614953" y="1706843"/>
                    <a:pt x="2625213" y="1700980"/>
                  </a:cubicBezTo>
                  <a:cubicBezTo>
                    <a:pt x="2639723" y="1692689"/>
                    <a:pt x="2658162" y="1695201"/>
                    <a:pt x="2674375" y="1691148"/>
                  </a:cubicBezTo>
                  <a:cubicBezTo>
                    <a:pt x="2684429" y="1688634"/>
                    <a:pt x="2694039" y="1684593"/>
                    <a:pt x="2703871" y="1681316"/>
                  </a:cubicBezTo>
                  <a:cubicBezTo>
                    <a:pt x="2713703" y="1671484"/>
                    <a:pt x="2725286" y="1663134"/>
                    <a:pt x="2733368" y="1651819"/>
                  </a:cubicBezTo>
                  <a:cubicBezTo>
                    <a:pt x="2741887" y="1639892"/>
                    <a:pt x="2745761" y="1625216"/>
                    <a:pt x="2753033" y="1612490"/>
                  </a:cubicBezTo>
                  <a:cubicBezTo>
                    <a:pt x="2758896" y="1602230"/>
                    <a:pt x="2767412" y="1593562"/>
                    <a:pt x="2772697" y="1582993"/>
                  </a:cubicBezTo>
                  <a:cubicBezTo>
                    <a:pt x="2813401" y="1501584"/>
                    <a:pt x="2745844" y="1608525"/>
                    <a:pt x="2802194" y="1524000"/>
                  </a:cubicBezTo>
                  <a:cubicBezTo>
                    <a:pt x="2825133" y="1432240"/>
                    <a:pt x="2814590" y="1491077"/>
                    <a:pt x="2802194" y="1317522"/>
                  </a:cubicBezTo>
                  <a:cubicBezTo>
                    <a:pt x="2786244" y="1094216"/>
                    <a:pt x="2802969" y="1282447"/>
                    <a:pt x="2782530" y="1170038"/>
                  </a:cubicBezTo>
                  <a:cubicBezTo>
                    <a:pt x="2778384" y="1147237"/>
                    <a:pt x="2777242" y="1123938"/>
                    <a:pt x="2772697" y="1101213"/>
                  </a:cubicBezTo>
                  <a:cubicBezTo>
                    <a:pt x="2770664" y="1091050"/>
                    <a:pt x="2765379" y="1081771"/>
                    <a:pt x="2762865" y="1071716"/>
                  </a:cubicBezTo>
                  <a:cubicBezTo>
                    <a:pt x="2753629" y="1034769"/>
                    <a:pt x="2756688" y="1024530"/>
                    <a:pt x="2743200" y="993058"/>
                  </a:cubicBezTo>
                  <a:cubicBezTo>
                    <a:pt x="2717727" y="933621"/>
                    <a:pt x="2732089" y="973614"/>
                    <a:pt x="2703871" y="924232"/>
                  </a:cubicBezTo>
                  <a:cubicBezTo>
                    <a:pt x="2696599" y="911506"/>
                    <a:pt x="2691479" y="897629"/>
                    <a:pt x="2684207" y="884903"/>
                  </a:cubicBezTo>
                  <a:cubicBezTo>
                    <a:pt x="2678344" y="874643"/>
                    <a:pt x="2670405" y="865666"/>
                    <a:pt x="2664542" y="855406"/>
                  </a:cubicBezTo>
                  <a:cubicBezTo>
                    <a:pt x="2649971" y="829907"/>
                    <a:pt x="2627753" y="771885"/>
                    <a:pt x="2605549" y="757083"/>
                  </a:cubicBezTo>
                  <a:lnTo>
                    <a:pt x="2546555" y="717754"/>
                  </a:lnTo>
                  <a:cubicBezTo>
                    <a:pt x="2523035" y="702074"/>
                    <a:pt x="2504768" y="692681"/>
                    <a:pt x="2487562" y="668593"/>
                  </a:cubicBezTo>
                  <a:cubicBezTo>
                    <a:pt x="2479043" y="656666"/>
                    <a:pt x="2476416" y="641191"/>
                    <a:pt x="2467897" y="629264"/>
                  </a:cubicBezTo>
                  <a:cubicBezTo>
                    <a:pt x="2459815" y="617949"/>
                    <a:pt x="2447302" y="610449"/>
                    <a:pt x="2438400" y="599767"/>
                  </a:cubicBezTo>
                  <a:cubicBezTo>
                    <a:pt x="2416625" y="573638"/>
                    <a:pt x="2416554" y="561537"/>
                    <a:pt x="2399071" y="530942"/>
                  </a:cubicBezTo>
                  <a:cubicBezTo>
                    <a:pt x="2393208" y="520682"/>
                    <a:pt x="2384206" y="512243"/>
                    <a:pt x="2379407" y="501445"/>
                  </a:cubicBezTo>
                  <a:cubicBezTo>
                    <a:pt x="2370988" y="482503"/>
                    <a:pt x="2359742" y="442451"/>
                    <a:pt x="2359742" y="442451"/>
                  </a:cubicBezTo>
                  <a:cubicBezTo>
                    <a:pt x="2367697" y="299276"/>
                    <a:pt x="2358782" y="309127"/>
                    <a:pt x="2379407" y="216309"/>
                  </a:cubicBezTo>
                  <a:cubicBezTo>
                    <a:pt x="2382338" y="203118"/>
                    <a:pt x="2383916" y="189401"/>
                    <a:pt x="2389239" y="176980"/>
                  </a:cubicBezTo>
                  <a:cubicBezTo>
                    <a:pt x="2402162" y="146825"/>
                    <a:pt x="2417556" y="143000"/>
                    <a:pt x="2438400" y="117987"/>
                  </a:cubicBezTo>
                  <a:cubicBezTo>
                    <a:pt x="2445965" y="108909"/>
                    <a:pt x="2449172" y="96272"/>
                    <a:pt x="2458065" y="88490"/>
                  </a:cubicBezTo>
                  <a:cubicBezTo>
                    <a:pt x="2499676" y="52081"/>
                    <a:pt x="2506042" y="52833"/>
                    <a:pt x="2546555" y="39329"/>
                  </a:cubicBezTo>
                  <a:cubicBezTo>
                    <a:pt x="2628491" y="42606"/>
                    <a:pt x="2710361" y="49161"/>
                    <a:pt x="2792362" y="49161"/>
                  </a:cubicBezTo>
                  <a:cubicBezTo>
                    <a:pt x="2861266" y="49161"/>
                    <a:pt x="2929990" y="42083"/>
                    <a:pt x="2998839" y="39329"/>
                  </a:cubicBezTo>
                  <a:cubicBezTo>
                    <a:pt x="3011938" y="38805"/>
                    <a:pt x="3025058" y="39329"/>
                    <a:pt x="3038168" y="39329"/>
                  </a:cubicBezTo>
                  <a:lnTo>
                    <a:pt x="3038168" y="39329"/>
                  </a:lnTo>
                  <a:cubicBezTo>
                    <a:pt x="3080775" y="36051"/>
                    <a:pt x="3123318" y="31803"/>
                    <a:pt x="3165988" y="29496"/>
                  </a:cubicBezTo>
                  <a:cubicBezTo>
                    <a:pt x="3244599" y="25247"/>
                    <a:pt x="3323410" y="24901"/>
                    <a:pt x="3401962" y="19664"/>
                  </a:cubicBezTo>
                  <a:cubicBezTo>
                    <a:pt x="3421853" y="18338"/>
                    <a:pt x="3441129" y="11919"/>
                    <a:pt x="3460955" y="9832"/>
                  </a:cubicBezTo>
                  <a:cubicBezTo>
                    <a:pt x="3503453" y="5359"/>
                    <a:pt x="3546168" y="3277"/>
                    <a:pt x="3588775" y="0"/>
                  </a:cubicBezTo>
                  <a:cubicBezTo>
                    <a:pt x="3664156" y="3277"/>
                    <a:pt x="3739625" y="4922"/>
                    <a:pt x="3814917" y="9832"/>
                  </a:cubicBezTo>
                  <a:cubicBezTo>
                    <a:pt x="3890422" y="14756"/>
                    <a:pt x="4041059" y="29496"/>
                    <a:pt x="4041059" y="29496"/>
                  </a:cubicBezTo>
                  <a:cubicBezTo>
                    <a:pt x="4060723" y="32774"/>
                    <a:pt x="4080504" y="35419"/>
                    <a:pt x="4100052" y="39329"/>
                  </a:cubicBezTo>
                  <a:cubicBezTo>
                    <a:pt x="4130919" y="45503"/>
                    <a:pt x="4140763" y="49622"/>
                    <a:pt x="4168878" y="58993"/>
                  </a:cubicBezTo>
                  <a:cubicBezTo>
                    <a:pt x="4188542" y="72103"/>
                    <a:pt x="4214761" y="78658"/>
                    <a:pt x="4227871" y="98322"/>
                  </a:cubicBezTo>
                  <a:cubicBezTo>
                    <a:pt x="4254091" y="137651"/>
                    <a:pt x="4237704" y="121264"/>
                    <a:pt x="4277033" y="147483"/>
                  </a:cubicBezTo>
                  <a:cubicBezTo>
                    <a:pt x="4301746" y="221624"/>
                    <a:pt x="4268410" y="130236"/>
                    <a:pt x="4306530" y="206477"/>
                  </a:cubicBezTo>
                  <a:cubicBezTo>
                    <a:pt x="4311165" y="215747"/>
                    <a:pt x="4313085" y="226142"/>
                    <a:pt x="4316362" y="235974"/>
                  </a:cubicBezTo>
                  <a:cubicBezTo>
                    <a:pt x="4300247" y="542171"/>
                    <a:pt x="4327205" y="345509"/>
                    <a:pt x="4296697" y="452283"/>
                  </a:cubicBezTo>
                  <a:cubicBezTo>
                    <a:pt x="4292496" y="466986"/>
                    <a:pt x="4284892" y="505391"/>
                    <a:pt x="4277033" y="521109"/>
                  </a:cubicBezTo>
                  <a:cubicBezTo>
                    <a:pt x="4271748" y="531678"/>
                    <a:pt x="4265219" y="541774"/>
                    <a:pt x="4257368" y="550606"/>
                  </a:cubicBezTo>
                  <a:cubicBezTo>
                    <a:pt x="4238892" y="571391"/>
                    <a:pt x="4198375" y="609600"/>
                    <a:pt x="4198375" y="609600"/>
                  </a:cubicBezTo>
                  <a:cubicBezTo>
                    <a:pt x="4195097" y="619432"/>
                    <a:pt x="4194905" y="630915"/>
                    <a:pt x="4188542" y="639096"/>
                  </a:cubicBezTo>
                  <a:cubicBezTo>
                    <a:pt x="4178048" y="652589"/>
                    <a:pt x="4128530" y="705549"/>
                    <a:pt x="4100052" y="717754"/>
                  </a:cubicBezTo>
                  <a:cubicBezTo>
                    <a:pt x="4087631" y="723077"/>
                    <a:pt x="4073833" y="724309"/>
                    <a:pt x="4060723" y="727587"/>
                  </a:cubicBezTo>
                  <a:cubicBezTo>
                    <a:pt x="4041059" y="740697"/>
                    <a:pt x="4024151" y="759443"/>
                    <a:pt x="4001730" y="766916"/>
                  </a:cubicBezTo>
                  <a:cubicBezTo>
                    <a:pt x="3982065" y="773471"/>
                    <a:pt x="3963062" y="782515"/>
                    <a:pt x="3942736" y="786580"/>
                  </a:cubicBezTo>
                  <a:lnTo>
                    <a:pt x="3893575" y="796413"/>
                  </a:lnTo>
                  <a:cubicBezTo>
                    <a:pt x="3873961" y="799979"/>
                    <a:pt x="3854042" y="801920"/>
                    <a:pt x="3834581" y="806245"/>
                  </a:cubicBezTo>
                  <a:cubicBezTo>
                    <a:pt x="3824464" y="808493"/>
                    <a:pt x="3815049" y="813230"/>
                    <a:pt x="3805084" y="816077"/>
                  </a:cubicBezTo>
                  <a:cubicBezTo>
                    <a:pt x="3792091" y="819789"/>
                    <a:pt x="3778748" y="822197"/>
                    <a:pt x="3765755" y="825909"/>
                  </a:cubicBezTo>
                  <a:cubicBezTo>
                    <a:pt x="3746465" y="831421"/>
                    <a:pt x="3716291" y="844435"/>
                    <a:pt x="3696930" y="845574"/>
                  </a:cubicBezTo>
                  <a:cubicBezTo>
                    <a:pt x="3598722" y="851351"/>
                    <a:pt x="3500285" y="852129"/>
                    <a:pt x="3401962" y="855406"/>
                  </a:cubicBezTo>
                  <a:cubicBezTo>
                    <a:pt x="3332471" y="869304"/>
                    <a:pt x="3368658" y="859952"/>
                    <a:pt x="3293807" y="884903"/>
                  </a:cubicBezTo>
                  <a:lnTo>
                    <a:pt x="3264310" y="894735"/>
                  </a:lnTo>
                  <a:cubicBezTo>
                    <a:pt x="3254478" y="901290"/>
                    <a:pt x="3245675" y="909745"/>
                    <a:pt x="3234813" y="914400"/>
                  </a:cubicBezTo>
                  <a:cubicBezTo>
                    <a:pt x="3222392" y="919723"/>
                    <a:pt x="3208427" y="920349"/>
                    <a:pt x="3195484" y="924232"/>
                  </a:cubicBezTo>
                  <a:cubicBezTo>
                    <a:pt x="3175630" y="930188"/>
                    <a:pt x="3156155" y="937341"/>
                    <a:pt x="3136491" y="943896"/>
                  </a:cubicBezTo>
                  <a:lnTo>
                    <a:pt x="3106994" y="953729"/>
                  </a:lnTo>
                  <a:cubicBezTo>
                    <a:pt x="3100439" y="963561"/>
                    <a:pt x="3092615" y="972656"/>
                    <a:pt x="3087330" y="983225"/>
                  </a:cubicBezTo>
                  <a:cubicBezTo>
                    <a:pt x="3072172" y="1013541"/>
                    <a:pt x="3071055" y="1064257"/>
                    <a:pt x="3067665" y="1091380"/>
                  </a:cubicBezTo>
                  <a:cubicBezTo>
                    <a:pt x="3070942" y="1147096"/>
                    <a:pt x="3070847" y="1203114"/>
                    <a:pt x="3077497" y="1258529"/>
                  </a:cubicBezTo>
                  <a:cubicBezTo>
                    <a:pt x="3080717" y="1285363"/>
                    <a:pt x="3088616" y="1311548"/>
                    <a:pt x="3097162" y="1337187"/>
                  </a:cubicBezTo>
                  <a:cubicBezTo>
                    <a:pt x="3100439" y="1347019"/>
                    <a:pt x="3102911" y="1357157"/>
                    <a:pt x="3106994" y="1366683"/>
                  </a:cubicBezTo>
                  <a:cubicBezTo>
                    <a:pt x="3119339" y="1395488"/>
                    <a:pt x="3128690" y="1410823"/>
                    <a:pt x="3146323" y="1435509"/>
                  </a:cubicBezTo>
                  <a:cubicBezTo>
                    <a:pt x="3155848" y="1448844"/>
                    <a:pt x="3164858" y="1462657"/>
                    <a:pt x="3175820" y="1474838"/>
                  </a:cubicBezTo>
                  <a:cubicBezTo>
                    <a:pt x="3194424" y="1495509"/>
                    <a:pt x="3211674" y="1518406"/>
                    <a:pt x="3234813" y="1533832"/>
                  </a:cubicBezTo>
                  <a:cubicBezTo>
                    <a:pt x="3273141" y="1559383"/>
                    <a:pt x="3289629" y="1567589"/>
                    <a:pt x="3323304" y="1612490"/>
                  </a:cubicBezTo>
                  <a:cubicBezTo>
                    <a:pt x="3401764" y="1717104"/>
                    <a:pt x="3359122" y="1667973"/>
                    <a:pt x="3451123" y="1759974"/>
                  </a:cubicBezTo>
                  <a:cubicBezTo>
                    <a:pt x="3464233" y="1773084"/>
                    <a:pt x="3475026" y="1789019"/>
                    <a:pt x="3490452" y="1799303"/>
                  </a:cubicBezTo>
                  <a:cubicBezTo>
                    <a:pt x="3500284" y="1805858"/>
                    <a:pt x="3510871" y="1811402"/>
                    <a:pt x="3519949" y="1818967"/>
                  </a:cubicBezTo>
                  <a:cubicBezTo>
                    <a:pt x="3580718" y="1869607"/>
                    <a:pt x="3515124" y="1828860"/>
                    <a:pt x="3588775" y="1877961"/>
                  </a:cubicBezTo>
                  <a:cubicBezTo>
                    <a:pt x="3657639" y="1923871"/>
                    <a:pt x="3616118" y="1890468"/>
                    <a:pt x="3667433" y="1927122"/>
                  </a:cubicBezTo>
                  <a:cubicBezTo>
                    <a:pt x="3680768" y="1936647"/>
                    <a:pt x="3692534" y="1948489"/>
                    <a:pt x="3706762" y="1956619"/>
                  </a:cubicBezTo>
                  <a:cubicBezTo>
                    <a:pt x="3738577" y="1974799"/>
                    <a:pt x="3774596" y="1985454"/>
                    <a:pt x="3805084" y="2005780"/>
                  </a:cubicBezTo>
                  <a:cubicBezTo>
                    <a:pt x="3814916" y="2012335"/>
                    <a:pt x="3824012" y="2020160"/>
                    <a:pt x="3834581" y="2025445"/>
                  </a:cubicBezTo>
                  <a:cubicBezTo>
                    <a:pt x="3851102" y="2033705"/>
                    <a:pt x="3887657" y="2040384"/>
                    <a:pt x="3903407" y="2045109"/>
                  </a:cubicBezTo>
                  <a:cubicBezTo>
                    <a:pt x="3923261" y="2051065"/>
                    <a:pt x="3942736" y="2058219"/>
                    <a:pt x="3962400" y="2064774"/>
                  </a:cubicBezTo>
                  <a:lnTo>
                    <a:pt x="3991897" y="2074606"/>
                  </a:lnTo>
                  <a:cubicBezTo>
                    <a:pt x="4099262" y="2146184"/>
                    <a:pt x="3933743" y="2040613"/>
                    <a:pt x="4060723" y="2104103"/>
                  </a:cubicBezTo>
                  <a:cubicBezTo>
                    <a:pt x="4157337" y="2152410"/>
                    <a:pt x="4039198" y="2121429"/>
                    <a:pt x="4149213" y="2143432"/>
                  </a:cubicBezTo>
                  <a:cubicBezTo>
                    <a:pt x="4246029" y="2191839"/>
                    <a:pt x="4124718" y="2132545"/>
                    <a:pt x="4237704" y="2182761"/>
                  </a:cubicBezTo>
                  <a:cubicBezTo>
                    <a:pt x="4280016" y="2201566"/>
                    <a:pt x="4278842" y="2207520"/>
                    <a:pt x="4326194" y="2222090"/>
                  </a:cubicBezTo>
                  <a:cubicBezTo>
                    <a:pt x="4352025" y="2230038"/>
                    <a:pt x="4404852" y="2241754"/>
                    <a:pt x="4404852" y="2241754"/>
                  </a:cubicBezTo>
                  <a:cubicBezTo>
                    <a:pt x="4431071" y="2254864"/>
                    <a:pt x="4455324" y="2273030"/>
                    <a:pt x="4483510" y="2281083"/>
                  </a:cubicBezTo>
                  <a:cubicBezTo>
                    <a:pt x="4506452" y="2287638"/>
                    <a:pt x="4530405" y="2291349"/>
                    <a:pt x="4552336" y="2300748"/>
                  </a:cubicBezTo>
                  <a:cubicBezTo>
                    <a:pt x="4576623" y="2311157"/>
                    <a:pt x="4596245" y="2331283"/>
                    <a:pt x="4621162" y="2340077"/>
                  </a:cubicBezTo>
                  <a:cubicBezTo>
                    <a:pt x="4652680" y="2351201"/>
                    <a:pt x="4687059" y="2351636"/>
                    <a:pt x="4719484" y="2359742"/>
                  </a:cubicBezTo>
                  <a:lnTo>
                    <a:pt x="4798142" y="2379406"/>
                  </a:lnTo>
                  <a:cubicBezTo>
                    <a:pt x="4811252" y="2382683"/>
                    <a:pt x="4824651" y="2384965"/>
                    <a:pt x="4837471" y="2389238"/>
                  </a:cubicBezTo>
                  <a:cubicBezTo>
                    <a:pt x="4847303" y="2392516"/>
                    <a:pt x="4856724" y="2397495"/>
                    <a:pt x="4866968" y="2399071"/>
                  </a:cubicBezTo>
                  <a:cubicBezTo>
                    <a:pt x="4943593" y="2410860"/>
                    <a:pt x="4956989" y="2408903"/>
                    <a:pt x="5024284" y="2408903"/>
                  </a:cubicBezTo>
                  <a:lnTo>
                    <a:pt x="5024284" y="2408903"/>
                  </a:ln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67564523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Convolution</a:t>
            </a:r>
            <a:r>
              <a:rPr lang="it-IT" dirty="0" smtClean="0"/>
              <a:t>  on 3D </a:t>
            </a:r>
            <a:r>
              <a:rPr lang="it-IT" dirty="0" err="1" smtClean="0"/>
              <a:t>Volumes</a:t>
            </a:r>
            <a:r>
              <a:rPr lang="it-IT" dirty="0" smtClean="0"/>
              <a:t> (5): </a:t>
            </a:r>
            <a:r>
              <a:rPr lang="it-IT" dirty="0" err="1" smtClean="0"/>
              <a:t>ReLU</a:t>
            </a:r>
            <a:endParaRPr lang="it-IT" dirty="0"/>
          </a:p>
        </p:txBody>
      </p:sp>
      <p:sp>
        <p:nvSpPr>
          <p:cNvPr id="3" name="Segnaposto contenuto 2"/>
          <p:cNvSpPr>
            <a:spLocks noGrp="1"/>
          </p:cNvSpPr>
          <p:nvPr>
            <p:ph idx="1"/>
          </p:nvPr>
        </p:nvSpPr>
        <p:spPr/>
        <p:txBody>
          <a:bodyPr>
            <a:normAutofit/>
          </a:bodyPr>
          <a:lstStyle/>
          <a:p>
            <a:r>
              <a:rPr lang="it-IT" dirty="0" smtClean="0"/>
              <a:t>In the </a:t>
            </a:r>
            <a:r>
              <a:rPr lang="it-IT" dirty="0" err="1" smtClean="0"/>
              <a:t>MultilayerPerceptron</a:t>
            </a:r>
            <a:r>
              <a:rPr lang="it-IT" dirty="0" smtClean="0"/>
              <a:t> (MLP) networks the </a:t>
            </a:r>
            <a:r>
              <a:rPr lang="it-IT" dirty="0" err="1" smtClean="0"/>
              <a:t>most</a:t>
            </a:r>
            <a:r>
              <a:rPr lang="it-IT" dirty="0" smtClean="0"/>
              <a:t> </a:t>
            </a:r>
            <a:r>
              <a:rPr lang="it-IT" dirty="0" err="1" smtClean="0"/>
              <a:t>used</a:t>
            </a:r>
            <a:r>
              <a:rPr lang="it-IT" dirty="0" smtClean="0"/>
              <a:t> (</a:t>
            </a:r>
            <a:r>
              <a:rPr lang="it-IT" dirty="0" err="1" smtClean="0"/>
              <a:t>historically</a:t>
            </a:r>
            <a:r>
              <a:rPr lang="it-IT" dirty="0" smtClean="0"/>
              <a:t>) </a:t>
            </a:r>
            <a:r>
              <a:rPr lang="it-IT" dirty="0" err="1" smtClean="0"/>
              <a:t>activation</a:t>
            </a:r>
            <a:r>
              <a:rPr lang="it-IT" dirty="0" smtClean="0"/>
              <a:t> </a:t>
            </a:r>
            <a:r>
              <a:rPr lang="it-IT" dirty="0" err="1" smtClean="0"/>
              <a:t>function</a:t>
            </a:r>
            <a:r>
              <a:rPr lang="it-IT" dirty="0" smtClean="0"/>
              <a:t> </a:t>
            </a:r>
            <a:r>
              <a:rPr lang="it-IT" dirty="0" err="1" smtClean="0"/>
              <a:t>is</a:t>
            </a:r>
            <a:r>
              <a:rPr lang="it-IT" dirty="0" smtClean="0"/>
              <a:t> the </a:t>
            </a:r>
            <a:r>
              <a:rPr lang="it-IT" b="1" dirty="0" err="1" smtClean="0"/>
              <a:t>sigmoid</a:t>
            </a:r>
            <a:r>
              <a:rPr lang="it-IT" dirty="0" smtClean="0"/>
              <a:t>. </a:t>
            </a:r>
          </a:p>
          <a:p>
            <a:r>
              <a:rPr lang="it-IT" dirty="0" smtClean="0"/>
              <a:t>In </a:t>
            </a:r>
            <a:r>
              <a:rPr lang="it-IT" dirty="0" err="1" smtClean="0"/>
              <a:t>deep</a:t>
            </a:r>
            <a:r>
              <a:rPr lang="it-IT" dirty="0" smtClean="0"/>
              <a:t> networks, the use of </a:t>
            </a:r>
            <a:r>
              <a:rPr lang="it-IT" dirty="0" err="1" smtClean="0"/>
              <a:t>sigmoid</a:t>
            </a:r>
            <a:r>
              <a:rPr lang="it-IT" dirty="0" smtClean="0"/>
              <a:t> </a:t>
            </a:r>
            <a:r>
              <a:rPr lang="it-IT" dirty="0" err="1" smtClean="0"/>
              <a:t>is</a:t>
            </a:r>
            <a:r>
              <a:rPr lang="it-IT" dirty="0" smtClean="0"/>
              <a:t> </a:t>
            </a:r>
            <a:r>
              <a:rPr lang="it-IT" dirty="0" err="1" smtClean="0"/>
              <a:t>problematic</a:t>
            </a:r>
            <a:r>
              <a:rPr lang="it-IT" dirty="0" smtClean="0"/>
              <a:t> for the </a:t>
            </a:r>
            <a:r>
              <a:rPr lang="it-IT" dirty="0" err="1" smtClean="0">
                <a:solidFill>
                  <a:srgbClr val="FF0000"/>
                </a:solidFill>
              </a:rPr>
              <a:t>vanishing</a:t>
            </a:r>
            <a:r>
              <a:rPr lang="it-IT" dirty="0" smtClean="0">
                <a:solidFill>
                  <a:srgbClr val="FF0000"/>
                </a:solidFill>
              </a:rPr>
              <a:t> </a:t>
            </a:r>
            <a:r>
              <a:rPr lang="it-IT" dirty="0" err="1" smtClean="0">
                <a:solidFill>
                  <a:srgbClr val="FF0000"/>
                </a:solidFill>
              </a:rPr>
              <a:t>gradient</a:t>
            </a:r>
            <a:r>
              <a:rPr lang="it-IT" dirty="0" smtClean="0">
                <a:solidFill>
                  <a:srgbClr val="FF0000"/>
                </a:solidFill>
              </a:rPr>
              <a:t> </a:t>
            </a:r>
            <a:r>
              <a:rPr lang="it-IT" dirty="0" err="1" smtClean="0">
                <a:solidFill>
                  <a:srgbClr val="FF0000"/>
                </a:solidFill>
              </a:rPr>
              <a:t>problem</a:t>
            </a:r>
            <a:r>
              <a:rPr lang="it-IT" dirty="0" smtClean="0">
                <a:solidFill>
                  <a:srgbClr val="000000"/>
                </a:solidFill>
              </a:rPr>
              <a:t>, </a:t>
            </a:r>
            <a:r>
              <a:rPr lang="it-IT" dirty="0" err="1" smtClean="0">
                <a:solidFill>
                  <a:srgbClr val="000000"/>
                </a:solidFill>
              </a:rPr>
              <a:t>as</a:t>
            </a:r>
            <a:r>
              <a:rPr lang="it-IT" dirty="0" smtClean="0">
                <a:solidFill>
                  <a:srgbClr val="000000"/>
                </a:solidFill>
              </a:rPr>
              <a:t> </a:t>
            </a:r>
            <a:r>
              <a:rPr lang="it-IT" dirty="0" err="1" smtClean="0">
                <a:solidFill>
                  <a:srgbClr val="000000"/>
                </a:solidFill>
              </a:rPr>
              <a:t>we</a:t>
            </a:r>
            <a:r>
              <a:rPr lang="it-IT" dirty="0" smtClean="0">
                <a:solidFill>
                  <a:srgbClr val="000000"/>
                </a:solidFill>
              </a:rPr>
              <a:t> </a:t>
            </a:r>
            <a:r>
              <a:rPr lang="it-IT" dirty="0" err="1" smtClean="0">
                <a:solidFill>
                  <a:srgbClr val="000000"/>
                </a:solidFill>
              </a:rPr>
              <a:t>have</a:t>
            </a:r>
            <a:r>
              <a:rPr lang="it-IT" dirty="0" smtClean="0">
                <a:solidFill>
                  <a:srgbClr val="000000"/>
                </a:solidFill>
              </a:rPr>
              <a:t> </a:t>
            </a:r>
            <a:r>
              <a:rPr lang="it-IT" dirty="0" err="1" smtClean="0">
                <a:solidFill>
                  <a:srgbClr val="000000"/>
                </a:solidFill>
              </a:rPr>
              <a:t>seen</a:t>
            </a:r>
            <a:r>
              <a:rPr lang="it-IT" dirty="0" smtClean="0">
                <a:solidFill>
                  <a:srgbClr val="FF0000"/>
                </a:solidFill>
              </a:rPr>
              <a:t>.</a:t>
            </a:r>
            <a:endParaRPr lang="it-IT" dirty="0" smtClean="0"/>
          </a:p>
          <a:p>
            <a:pPr lvl="1"/>
            <a:endParaRPr lang="it-IT" dirty="0"/>
          </a:p>
        </p:txBody>
      </p:sp>
    </p:spTree>
    <p:extLst>
      <p:ext uri="{BB962C8B-B14F-4D97-AF65-F5344CB8AC3E}">
        <p14:creationId xmlns:p14="http://schemas.microsoft.com/office/powerpoint/2010/main" val="2442241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Convolution</a:t>
            </a:r>
            <a:r>
              <a:rPr lang="it-IT" dirty="0" smtClean="0"/>
              <a:t>  on 3D </a:t>
            </a:r>
            <a:r>
              <a:rPr lang="it-IT" dirty="0" err="1" smtClean="0"/>
              <a:t>Volumes</a:t>
            </a:r>
            <a:r>
              <a:rPr lang="it-IT" dirty="0" smtClean="0"/>
              <a:t> : </a:t>
            </a:r>
            <a:r>
              <a:rPr lang="it-IT" dirty="0" err="1" smtClean="0"/>
              <a:t>ReLU</a:t>
            </a:r>
            <a:endParaRPr lang="it-IT" dirty="0"/>
          </a:p>
        </p:txBody>
      </p:sp>
      <p:sp>
        <p:nvSpPr>
          <p:cNvPr id="3" name="Segnaposto contenuto 2"/>
          <p:cNvSpPr>
            <a:spLocks noGrp="1"/>
          </p:cNvSpPr>
          <p:nvPr>
            <p:ph idx="1"/>
          </p:nvPr>
        </p:nvSpPr>
        <p:spPr/>
        <p:txBody>
          <a:bodyPr/>
          <a:lstStyle/>
          <a:p>
            <a:r>
              <a:rPr lang="it-IT" dirty="0" smtClean="0"/>
              <a:t>To solve </a:t>
            </a:r>
            <a:r>
              <a:rPr lang="it-IT" dirty="0" err="1" smtClean="0"/>
              <a:t>this</a:t>
            </a:r>
            <a:r>
              <a:rPr lang="it-IT" dirty="0" smtClean="0"/>
              <a:t> </a:t>
            </a:r>
            <a:r>
              <a:rPr lang="it-IT" dirty="0" err="1" smtClean="0"/>
              <a:t>problem</a:t>
            </a:r>
            <a:r>
              <a:rPr lang="it-IT" dirty="0" smtClean="0"/>
              <a:t> the </a:t>
            </a:r>
            <a:r>
              <a:rPr lang="it-IT" dirty="0" err="1" smtClean="0"/>
              <a:t>Rectified</a:t>
            </a:r>
            <a:r>
              <a:rPr lang="it-IT" dirty="0" smtClean="0"/>
              <a:t> Linear (</a:t>
            </a:r>
            <a:r>
              <a:rPr lang="it-IT" dirty="0" err="1" smtClean="0"/>
              <a:t>ReLU</a:t>
            </a:r>
            <a:r>
              <a:rPr lang="it-IT" dirty="0" smtClean="0"/>
              <a:t>) </a:t>
            </a:r>
            <a:r>
              <a:rPr lang="it-IT" dirty="0" err="1" smtClean="0"/>
              <a:t>activation</a:t>
            </a:r>
            <a:r>
              <a:rPr lang="it-IT" dirty="0" smtClean="0"/>
              <a:t> </a:t>
            </a:r>
            <a:r>
              <a:rPr lang="it-IT" dirty="0" err="1" smtClean="0"/>
              <a:t>function</a:t>
            </a:r>
            <a:r>
              <a:rPr lang="it-IT" dirty="0" smtClean="0"/>
              <a:t> </a:t>
            </a:r>
            <a:r>
              <a:rPr lang="it-IT" dirty="0" err="1" smtClean="0"/>
              <a:t>is</a:t>
            </a:r>
            <a:r>
              <a:rPr lang="it-IT" dirty="0" smtClean="0"/>
              <a:t> </a:t>
            </a:r>
            <a:r>
              <a:rPr lang="it-IT" dirty="0" err="1" smtClean="0"/>
              <a:t>used</a:t>
            </a:r>
            <a:r>
              <a:rPr lang="it-IT" dirty="0" smtClean="0"/>
              <a:t> </a:t>
            </a:r>
            <a:endParaRPr lang="it-IT" dirty="0"/>
          </a:p>
        </p:txBody>
      </p:sp>
      <p:pic>
        <p:nvPicPr>
          <p:cNvPr id="4" name="Immagine 3"/>
          <p:cNvPicPr>
            <a:picLocks noChangeAspect="1"/>
          </p:cNvPicPr>
          <p:nvPr/>
        </p:nvPicPr>
        <p:blipFill>
          <a:blip r:embed="rId2"/>
          <a:stretch>
            <a:fillRect/>
          </a:stretch>
        </p:blipFill>
        <p:spPr>
          <a:xfrm>
            <a:off x="836107" y="3167063"/>
            <a:ext cx="3403600" cy="2959100"/>
          </a:xfrm>
          <a:prstGeom prst="rect">
            <a:avLst/>
          </a:prstGeom>
        </p:spPr>
      </p:pic>
      <p:sp>
        <p:nvSpPr>
          <p:cNvPr id="5" name="CasellaDiTesto 4"/>
          <p:cNvSpPr txBox="1"/>
          <p:nvPr/>
        </p:nvSpPr>
        <p:spPr>
          <a:xfrm>
            <a:off x="4090670" y="3067132"/>
            <a:ext cx="4736843" cy="2677656"/>
          </a:xfrm>
          <a:prstGeom prst="rect">
            <a:avLst/>
          </a:prstGeom>
          <a:noFill/>
        </p:spPr>
        <p:txBody>
          <a:bodyPr wrap="none" rtlCol="0">
            <a:spAutoFit/>
          </a:bodyPr>
          <a:lstStyle/>
          <a:p>
            <a:pPr marL="342900" indent="-342900">
              <a:buFont typeface="Arial"/>
              <a:buChar char="•"/>
            </a:pPr>
            <a:r>
              <a:rPr lang="en-US" sz="2400" dirty="0" smtClean="0"/>
              <a:t>The </a:t>
            </a:r>
            <a:r>
              <a:rPr lang="en-US" sz="2400" dirty="0" smtClean="0">
                <a:solidFill>
                  <a:srgbClr val="FF0000"/>
                </a:solidFill>
              </a:rPr>
              <a:t>derivative is 0</a:t>
            </a:r>
            <a:r>
              <a:rPr lang="en-US" sz="2400" dirty="0" smtClean="0"/>
              <a:t> for negative</a:t>
            </a:r>
          </a:p>
          <a:p>
            <a:pPr lvl="1"/>
            <a:r>
              <a:rPr lang="en-US" sz="2400" dirty="0" smtClean="0"/>
              <a:t>or null values of net(x)</a:t>
            </a:r>
          </a:p>
          <a:p>
            <a:pPr marL="342900" indent="-342900">
              <a:buFont typeface="Arial"/>
              <a:buChar char="•"/>
            </a:pPr>
            <a:r>
              <a:rPr lang="en-US" sz="2400" dirty="0" smtClean="0"/>
              <a:t>No </a:t>
            </a:r>
            <a:r>
              <a:rPr lang="en-US" sz="2400" dirty="0" smtClean="0">
                <a:solidFill>
                  <a:srgbClr val="FF0000"/>
                </a:solidFill>
              </a:rPr>
              <a:t>saturation</a:t>
            </a:r>
            <a:r>
              <a:rPr lang="en-US" sz="2400" dirty="0" smtClean="0"/>
              <a:t> for positive values</a:t>
            </a:r>
          </a:p>
          <a:p>
            <a:pPr marL="342900" indent="-342900">
              <a:buFont typeface="Arial"/>
              <a:buChar char="•"/>
            </a:pPr>
            <a:r>
              <a:rPr lang="en-US" sz="2400" dirty="0" smtClean="0"/>
              <a:t>It causes sparse activation of</a:t>
            </a:r>
          </a:p>
          <a:p>
            <a:pPr lvl="1"/>
            <a:r>
              <a:rPr lang="en-US" sz="2400" dirty="0" smtClean="0"/>
              <a:t>neurons which are shown to add</a:t>
            </a:r>
          </a:p>
          <a:p>
            <a:pPr lvl="1"/>
            <a:r>
              <a:rPr lang="en-US" sz="2400" dirty="0" smtClean="0"/>
              <a:t>robustness</a:t>
            </a:r>
          </a:p>
          <a:p>
            <a:endParaRPr lang="en-US" sz="2400" dirty="0"/>
          </a:p>
        </p:txBody>
      </p:sp>
    </p:spTree>
    <p:extLst>
      <p:ext uri="{BB962C8B-B14F-4D97-AF65-F5344CB8AC3E}">
        <p14:creationId xmlns:p14="http://schemas.microsoft.com/office/powerpoint/2010/main" val="2330349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t>
            </a:r>
            <a:r>
              <a:rPr lang="it-IT" dirty="0" err="1" smtClean="0"/>
              <a:t>Types</a:t>
            </a:r>
            <a:r>
              <a:rPr lang="it-IT" dirty="0" smtClean="0"/>
              <a:t> of </a:t>
            </a:r>
            <a:r>
              <a:rPr lang="it-IT" dirty="0" err="1" smtClean="0"/>
              <a:t>activation</a:t>
            </a:r>
            <a:r>
              <a:rPr lang="it-IT" dirty="0" smtClean="0"/>
              <a:t> </a:t>
            </a:r>
            <a:r>
              <a:rPr lang="it-IT" dirty="0" err="1" smtClean="0"/>
              <a:t>functions</a:t>
            </a:r>
            <a:r>
              <a:rPr lang="it-IT" dirty="0" smtClean="0"/>
              <a:t/>
            </a:r>
            <a:br>
              <a:rPr lang="it-IT" dirty="0" smtClean="0"/>
            </a:br>
            <a:r>
              <a:rPr lang="it-IT" dirty="0" smtClean="0"/>
              <a:t>(</a:t>
            </a:r>
            <a:r>
              <a:rPr lang="it-IT" dirty="0" err="1" smtClean="0"/>
              <a:t>many</a:t>
            </a:r>
            <a:r>
              <a:rPr lang="it-IT" dirty="0" smtClean="0"/>
              <a:t> are </a:t>
            </a:r>
            <a:r>
              <a:rPr lang="it-IT" dirty="0" err="1" smtClean="0"/>
              <a:t>used</a:t>
            </a:r>
            <a:r>
              <a:rPr lang="it-IT" dirty="0" smtClean="0"/>
              <a:t> in </a:t>
            </a:r>
            <a:r>
              <a:rPr lang="it-IT" dirty="0" err="1" smtClean="0"/>
              <a:t>Deep</a:t>
            </a:r>
            <a:r>
              <a:rPr lang="it-IT" dirty="0" smtClean="0"/>
              <a:t> L)</a:t>
            </a:r>
            <a:endParaRPr lang="it-IT" dirty="0"/>
          </a:p>
        </p:txBody>
      </p:sp>
      <p:pic>
        <p:nvPicPr>
          <p:cNvPr id="4" name="Immagine 3"/>
          <p:cNvPicPr>
            <a:picLocks noChangeAspect="1"/>
          </p:cNvPicPr>
          <p:nvPr/>
        </p:nvPicPr>
        <p:blipFill>
          <a:blip r:embed="rId2"/>
          <a:stretch>
            <a:fillRect/>
          </a:stretch>
        </p:blipFill>
        <p:spPr>
          <a:xfrm>
            <a:off x="1056309" y="2110961"/>
            <a:ext cx="6832600" cy="3784600"/>
          </a:xfrm>
          <a:prstGeom prst="rect">
            <a:avLst/>
          </a:prstGeom>
        </p:spPr>
      </p:pic>
      <p:sp>
        <p:nvSpPr>
          <p:cNvPr id="5" name="Rettangolo 4"/>
          <p:cNvSpPr/>
          <p:nvPr/>
        </p:nvSpPr>
        <p:spPr>
          <a:xfrm>
            <a:off x="309891" y="6113188"/>
            <a:ext cx="7814960" cy="369332"/>
          </a:xfrm>
          <a:prstGeom prst="rect">
            <a:avLst/>
          </a:prstGeom>
          <a:solidFill>
            <a:srgbClr val="F2DCDB"/>
          </a:solidFill>
        </p:spPr>
        <p:txBody>
          <a:bodyPr wrap="none">
            <a:spAutoFit/>
          </a:bodyPr>
          <a:lstStyle/>
          <a:p>
            <a:r>
              <a:rPr lang="it-IT" dirty="0" smtClean="0"/>
              <a:t>To </a:t>
            </a:r>
            <a:r>
              <a:rPr lang="it-IT" dirty="0" err="1" smtClean="0"/>
              <a:t>learn</a:t>
            </a:r>
            <a:r>
              <a:rPr lang="it-IT" dirty="0" smtClean="0"/>
              <a:t> more on CNN </a:t>
            </a:r>
            <a:r>
              <a:rPr lang="it-IT" dirty="0" err="1" smtClean="0"/>
              <a:t>hyper-parameters</a:t>
            </a:r>
            <a:r>
              <a:rPr lang="it-IT" dirty="0" smtClean="0"/>
              <a:t>: </a:t>
            </a:r>
            <a:r>
              <a:rPr lang="it-IT" dirty="0" err="1" smtClean="0"/>
              <a:t>https</a:t>
            </a:r>
            <a:r>
              <a:rPr lang="it-IT" dirty="0" smtClean="0"/>
              <a:t>://</a:t>
            </a:r>
            <a:r>
              <a:rPr lang="it-IT" dirty="0" err="1" smtClean="0"/>
              <a:t>arxiv.org</a:t>
            </a:r>
            <a:r>
              <a:rPr lang="it-IT" dirty="0" smtClean="0"/>
              <a:t>/pdf/1606.02228v2.pdf</a:t>
            </a:r>
            <a:endParaRPr lang="it-IT" dirty="0"/>
          </a:p>
        </p:txBody>
      </p:sp>
    </p:spTree>
    <p:extLst>
      <p:ext uri="{BB962C8B-B14F-4D97-AF65-F5344CB8AC3E}">
        <p14:creationId xmlns:p14="http://schemas.microsoft.com/office/powerpoint/2010/main" val="112546868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ELU, </a:t>
            </a:r>
            <a:r>
              <a:rPr lang="en-US" dirty="0" err="1" smtClean="0"/>
              <a:t>ReLU</a:t>
            </a:r>
            <a:r>
              <a:rPr lang="en-US" dirty="0" smtClean="0"/>
              <a:t>, </a:t>
            </a:r>
            <a:r>
              <a:rPr lang="en-US" dirty="0" err="1" smtClean="0"/>
              <a:t>LReLU</a:t>
            </a:r>
            <a:endParaRPr lang="en-US" dirty="0"/>
          </a:p>
        </p:txBody>
      </p:sp>
      <p:pic>
        <p:nvPicPr>
          <p:cNvPr id="4" name="Immagine 3"/>
          <p:cNvPicPr>
            <a:picLocks noChangeAspect="1"/>
          </p:cNvPicPr>
          <p:nvPr/>
        </p:nvPicPr>
        <p:blipFill>
          <a:blip r:embed="rId2"/>
          <a:stretch>
            <a:fillRect/>
          </a:stretch>
        </p:blipFill>
        <p:spPr>
          <a:xfrm>
            <a:off x="1641230" y="1837591"/>
            <a:ext cx="5316844" cy="3633177"/>
          </a:xfrm>
          <a:prstGeom prst="rect">
            <a:avLst/>
          </a:prstGeom>
        </p:spPr>
      </p:pic>
    </p:spTree>
    <p:extLst>
      <p:ext uri="{BB962C8B-B14F-4D97-AF65-F5344CB8AC3E}">
        <p14:creationId xmlns:p14="http://schemas.microsoft.com/office/powerpoint/2010/main" val="289355143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destra 3"/>
          <p:cNvSpPr/>
          <p:nvPr/>
        </p:nvSpPr>
        <p:spPr>
          <a:xfrm>
            <a:off x="317483" y="177433"/>
            <a:ext cx="109251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convolution</a:t>
            </a:r>
            <a:endParaRPr lang="en-US" dirty="0"/>
          </a:p>
        </p:txBody>
      </p:sp>
      <p:sp>
        <p:nvSpPr>
          <p:cNvPr id="5" name="Callout con freccia destra 4"/>
          <p:cNvSpPr/>
          <p:nvPr/>
        </p:nvSpPr>
        <p:spPr>
          <a:xfrm>
            <a:off x="1410002" y="991053"/>
            <a:ext cx="1364715" cy="1884832"/>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Volumes of </a:t>
            </a:r>
            <a:r>
              <a:rPr lang="en-US" dirty="0" err="1" smtClean="0"/>
              <a:t>convoluvolutors</a:t>
            </a:r>
            <a:endParaRPr lang="en-US" dirty="0"/>
          </a:p>
        </p:txBody>
      </p:sp>
      <p:sp>
        <p:nvSpPr>
          <p:cNvPr id="6" name="Callout con freccia destra 5"/>
          <p:cNvSpPr/>
          <p:nvPr/>
        </p:nvSpPr>
        <p:spPr>
          <a:xfrm>
            <a:off x="2774717" y="1794556"/>
            <a:ext cx="128860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strides</a:t>
            </a:r>
            <a:endParaRPr lang="en-US" dirty="0"/>
          </a:p>
        </p:txBody>
      </p:sp>
      <p:sp>
        <p:nvSpPr>
          <p:cNvPr id="7" name="Callout con freccia destra 6"/>
          <p:cNvSpPr/>
          <p:nvPr/>
        </p:nvSpPr>
        <p:spPr>
          <a:xfrm>
            <a:off x="4063326" y="2418686"/>
            <a:ext cx="1232585"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padding</a:t>
            </a:r>
            <a:endParaRPr lang="en-US" dirty="0"/>
          </a:p>
        </p:txBody>
      </p:sp>
      <p:sp>
        <p:nvSpPr>
          <p:cNvPr id="8" name="Callout con freccia destra 7"/>
          <p:cNvSpPr/>
          <p:nvPr/>
        </p:nvSpPr>
        <p:spPr>
          <a:xfrm>
            <a:off x="5295911" y="2884834"/>
            <a:ext cx="1212507"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Activation function</a:t>
            </a:r>
            <a:endParaRPr lang="en-US" dirty="0"/>
          </a:p>
        </p:txBody>
      </p:sp>
      <p:sp>
        <p:nvSpPr>
          <p:cNvPr id="9" name="Callout con freccia destra 8"/>
          <p:cNvSpPr/>
          <p:nvPr/>
        </p:nvSpPr>
        <p:spPr>
          <a:xfrm>
            <a:off x="6508418" y="3670826"/>
            <a:ext cx="1368448" cy="1885610"/>
          </a:xfrm>
          <a:prstGeom prst="rightArrowCallou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Pooling</a:t>
            </a:r>
            <a:endParaRPr lang="en-US" dirty="0"/>
          </a:p>
        </p:txBody>
      </p:sp>
      <p:sp>
        <p:nvSpPr>
          <p:cNvPr id="11" name="Callout con freccia destra 10"/>
          <p:cNvSpPr/>
          <p:nvPr/>
        </p:nvSpPr>
        <p:spPr>
          <a:xfrm>
            <a:off x="7876866" y="4491842"/>
            <a:ext cx="1180760"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Softmax</a:t>
            </a:r>
            <a:endParaRPr lang="en-US" dirty="0"/>
          </a:p>
        </p:txBody>
      </p:sp>
    </p:spTree>
    <p:extLst>
      <p:ext uri="{BB962C8B-B14F-4D97-AF65-F5344CB8AC3E}">
        <p14:creationId xmlns:p14="http://schemas.microsoft.com/office/powerpoint/2010/main" val="32329364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Convolution</a:t>
            </a:r>
            <a:r>
              <a:rPr lang="it-IT" dirty="0" smtClean="0"/>
              <a:t>  on 3D </a:t>
            </a:r>
            <a:r>
              <a:rPr lang="it-IT" dirty="0" err="1" smtClean="0"/>
              <a:t>Volumes</a:t>
            </a:r>
            <a:r>
              <a:rPr lang="it-IT" dirty="0" smtClean="0"/>
              <a:t> (7): </a:t>
            </a:r>
            <a:r>
              <a:rPr lang="it-IT" dirty="0" err="1" smtClean="0"/>
              <a:t>Pooling</a:t>
            </a:r>
            <a:endParaRPr lang="it-IT" dirty="0"/>
          </a:p>
        </p:txBody>
      </p:sp>
      <p:sp>
        <p:nvSpPr>
          <p:cNvPr id="3" name="Segnaposto contenuto 2"/>
          <p:cNvSpPr>
            <a:spLocks noGrp="1"/>
          </p:cNvSpPr>
          <p:nvPr>
            <p:ph idx="1"/>
          </p:nvPr>
        </p:nvSpPr>
        <p:spPr/>
        <p:txBody>
          <a:bodyPr>
            <a:normAutofit fontScale="77500" lnSpcReduction="20000"/>
          </a:bodyPr>
          <a:lstStyle/>
          <a:p>
            <a:r>
              <a:rPr lang="it-IT" dirty="0" err="1" smtClean="0"/>
              <a:t>Pooling</a:t>
            </a:r>
            <a:r>
              <a:rPr lang="it-IT" dirty="0" smtClean="0"/>
              <a:t> </a:t>
            </a:r>
            <a:r>
              <a:rPr lang="it-IT" dirty="0" err="1" smtClean="0"/>
              <a:t>is</a:t>
            </a:r>
            <a:r>
              <a:rPr lang="it-IT" dirty="0" smtClean="0"/>
              <a:t> to aggregate data in input volume, to generate </a:t>
            </a:r>
            <a:r>
              <a:rPr lang="it-IT" b="1" dirty="0" err="1" smtClean="0"/>
              <a:t>lower</a:t>
            </a:r>
            <a:r>
              <a:rPr lang="it-IT" b="1" dirty="0" smtClean="0"/>
              <a:t> </a:t>
            </a:r>
            <a:r>
              <a:rPr lang="it-IT" b="1" dirty="0" err="1" smtClean="0"/>
              <a:t>dimension</a:t>
            </a:r>
            <a:r>
              <a:rPr lang="it-IT" b="1" dirty="0" smtClean="0"/>
              <a:t> </a:t>
            </a:r>
            <a:r>
              <a:rPr lang="it-IT" b="1" dirty="0" err="1" smtClean="0"/>
              <a:t>feature</a:t>
            </a:r>
            <a:r>
              <a:rPr lang="it-IT" b="1" dirty="0" smtClean="0"/>
              <a:t> </a:t>
            </a:r>
            <a:r>
              <a:rPr lang="it-IT" b="1" dirty="0" err="1" smtClean="0"/>
              <a:t>maps</a:t>
            </a:r>
            <a:r>
              <a:rPr lang="it-IT" b="1" dirty="0" smtClean="0"/>
              <a:t> </a:t>
            </a:r>
          </a:p>
          <a:p>
            <a:r>
              <a:rPr lang="it-IT" dirty="0" err="1" smtClean="0"/>
              <a:t>Pooling</a:t>
            </a:r>
            <a:r>
              <a:rPr lang="it-IT" dirty="0" smtClean="0"/>
              <a:t> </a:t>
            </a:r>
            <a:r>
              <a:rPr lang="it-IT" dirty="0" err="1"/>
              <a:t>layer</a:t>
            </a:r>
            <a:r>
              <a:rPr lang="it-IT" dirty="0"/>
              <a:t> </a:t>
            </a:r>
            <a:r>
              <a:rPr lang="it-IT" dirty="0" err="1"/>
              <a:t>is</a:t>
            </a:r>
            <a:r>
              <a:rPr lang="it-IT" dirty="0"/>
              <a:t> </a:t>
            </a:r>
            <a:r>
              <a:rPr lang="it-IT" dirty="0" err="1"/>
              <a:t>frequently</a:t>
            </a:r>
            <a:r>
              <a:rPr lang="it-IT" dirty="0"/>
              <a:t> </a:t>
            </a:r>
            <a:r>
              <a:rPr lang="it-IT" dirty="0" err="1"/>
              <a:t>used</a:t>
            </a:r>
            <a:r>
              <a:rPr lang="it-IT" dirty="0"/>
              <a:t> in </a:t>
            </a:r>
            <a:r>
              <a:rPr lang="it-IT" dirty="0" err="1"/>
              <a:t>convulational</a:t>
            </a:r>
            <a:r>
              <a:rPr lang="it-IT" dirty="0"/>
              <a:t> </a:t>
            </a:r>
            <a:r>
              <a:rPr lang="it-IT" dirty="0" err="1"/>
              <a:t>neural</a:t>
            </a:r>
            <a:r>
              <a:rPr lang="it-IT" dirty="0"/>
              <a:t> </a:t>
            </a:r>
            <a:r>
              <a:rPr lang="it-IT" dirty="0" smtClean="0"/>
              <a:t>networks, with </a:t>
            </a:r>
            <a:r>
              <a:rPr lang="it-IT" dirty="0"/>
              <a:t>the </a:t>
            </a:r>
            <a:r>
              <a:rPr lang="it-IT" dirty="0" err="1"/>
              <a:t>purpose</a:t>
            </a:r>
            <a:r>
              <a:rPr lang="it-IT" dirty="0"/>
              <a:t> to </a:t>
            </a:r>
            <a:r>
              <a:rPr lang="it-IT" dirty="0" err="1"/>
              <a:t>progressively</a:t>
            </a:r>
            <a:r>
              <a:rPr lang="it-IT" dirty="0"/>
              <a:t> reduce the </a:t>
            </a:r>
            <a:r>
              <a:rPr lang="it-IT" dirty="0" err="1"/>
              <a:t>spatial</a:t>
            </a:r>
            <a:r>
              <a:rPr lang="it-IT" dirty="0"/>
              <a:t> </a:t>
            </a:r>
            <a:r>
              <a:rPr lang="it-IT" dirty="0" err="1"/>
              <a:t>size</a:t>
            </a:r>
            <a:r>
              <a:rPr lang="it-IT" dirty="0"/>
              <a:t> of the </a:t>
            </a:r>
            <a:r>
              <a:rPr lang="it-IT" dirty="0" err="1" smtClean="0"/>
              <a:t>representation</a:t>
            </a:r>
            <a:r>
              <a:rPr lang="it-IT" dirty="0" smtClean="0"/>
              <a:t>, </a:t>
            </a:r>
            <a:r>
              <a:rPr lang="it-IT" dirty="0"/>
              <a:t>to reduce the </a:t>
            </a:r>
            <a:r>
              <a:rPr lang="it-IT" dirty="0" err="1"/>
              <a:t>amount</a:t>
            </a:r>
            <a:r>
              <a:rPr lang="it-IT" dirty="0"/>
              <a:t> of </a:t>
            </a:r>
            <a:r>
              <a:rPr lang="it-IT" dirty="0" err="1"/>
              <a:t>features</a:t>
            </a:r>
            <a:r>
              <a:rPr lang="it-IT" dirty="0"/>
              <a:t> and the </a:t>
            </a:r>
            <a:r>
              <a:rPr lang="it-IT" dirty="0" err="1"/>
              <a:t>computational</a:t>
            </a:r>
            <a:r>
              <a:rPr lang="it-IT" dirty="0"/>
              <a:t> </a:t>
            </a:r>
            <a:r>
              <a:rPr lang="it-IT" dirty="0" err="1"/>
              <a:t>complexity</a:t>
            </a:r>
            <a:r>
              <a:rPr lang="it-IT" dirty="0"/>
              <a:t> of the network</a:t>
            </a:r>
            <a:r>
              <a:rPr lang="it-IT" dirty="0" smtClean="0"/>
              <a:t>.</a:t>
            </a:r>
          </a:p>
          <a:p>
            <a:r>
              <a:rPr lang="it-IT" dirty="0"/>
              <a:t>The </a:t>
            </a:r>
            <a:r>
              <a:rPr lang="it-IT" dirty="0" err="1"/>
              <a:t>main</a:t>
            </a:r>
            <a:r>
              <a:rPr lang="it-IT" dirty="0"/>
              <a:t> </a:t>
            </a:r>
            <a:r>
              <a:rPr lang="it-IT" dirty="0" err="1"/>
              <a:t>reason</a:t>
            </a:r>
            <a:r>
              <a:rPr lang="it-IT" dirty="0"/>
              <a:t> for the </a:t>
            </a:r>
            <a:r>
              <a:rPr lang="it-IT" dirty="0" err="1"/>
              <a:t>pooling</a:t>
            </a:r>
            <a:r>
              <a:rPr lang="it-IT" dirty="0"/>
              <a:t> </a:t>
            </a:r>
            <a:r>
              <a:rPr lang="it-IT" dirty="0" err="1"/>
              <a:t>layer</a:t>
            </a:r>
            <a:r>
              <a:rPr lang="it-IT" dirty="0"/>
              <a:t> </a:t>
            </a:r>
            <a:r>
              <a:rPr lang="it-IT" dirty="0" err="1"/>
              <a:t>is</a:t>
            </a:r>
            <a:r>
              <a:rPr lang="it-IT" dirty="0"/>
              <a:t> to </a:t>
            </a:r>
            <a:r>
              <a:rPr lang="it-IT" dirty="0" err="1"/>
              <a:t>prevent</a:t>
            </a:r>
            <a:r>
              <a:rPr lang="it-IT" dirty="0"/>
              <a:t> the model from </a:t>
            </a:r>
            <a:r>
              <a:rPr lang="it-IT" dirty="0" err="1"/>
              <a:t>overfitting</a:t>
            </a:r>
            <a:r>
              <a:rPr lang="it-IT" dirty="0"/>
              <a:t>. </a:t>
            </a:r>
            <a:r>
              <a:rPr lang="it-IT" dirty="0" smtClean="0"/>
              <a:t>The idea </a:t>
            </a:r>
            <a:r>
              <a:rPr lang="it-IT" dirty="0" err="1" smtClean="0"/>
              <a:t>is</a:t>
            </a:r>
            <a:r>
              <a:rPr lang="it-IT" dirty="0" smtClean="0"/>
              <a:t> to reduce the </a:t>
            </a:r>
            <a:r>
              <a:rPr lang="it-IT" dirty="0" err="1" smtClean="0"/>
              <a:t>number</a:t>
            </a:r>
            <a:r>
              <a:rPr lang="it-IT" dirty="0" smtClean="0"/>
              <a:t> of </a:t>
            </a:r>
            <a:r>
              <a:rPr lang="it-IT" dirty="0" err="1" smtClean="0"/>
              <a:t>unnecessary</a:t>
            </a:r>
            <a:r>
              <a:rPr lang="it-IT" dirty="0" smtClean="0"/>
              <a:t> </a:t>
            </a:r>
            <a:r>
              <a:rPr lang="it-IT" dirty="0" err="1" smtClean="0"/>
              <a:t>details</a:t>
            </a:r>
            <a:r>
              <a:rPr lang="it-IT" dirty="0" smtClean="0"/>
              <a:t>, </a:t>
            </a:r>
            <a:r>
              <a:rPr lang="it-IT" dirty="0" err="1" smtClean="0"/>
              <a:t>keeping</a:t>
            </a:r>
            <a:r>
              <a:rPr lang="it-IT" dirty="0" smtClean="0"/>
              <a:t> the “</a:t>
            </a:r>
            <a:r>
              <a:rPr lang="it-IT" dirty="0" err="1" smtClean="0"/>
              <a:t>invariants</a:t>
            </a:r>
            <a:r>
              <a:rPr lang="it-IT" dirty="0" smtClean="0"/>
              <a:t>”. </a:t>
            </a:r>
          </a:p>
          <a:p>
            <a:r>
              <a:rPr lang="it-IT" dirty="0" smtClean="0"/>
              <a:t>“</a:t>
            </a:r>
            <a:r>
              <a:rPr lang="it-IT" dirty="0" err="1" smtClean="0"/>
              <a:t>Reasonably</a:t>
            </a:r>
            <a:r>
              <a:rPr lang="it-IT" dirty="0" smtClean="0"/>
              <a:t>” </a:t>
            </a:r>
            <a:r>
              <a:rPr lang="it-IT" dirty="0" err="1" smtClean="0"/>
              <a:t>invariant</a:t>
            </a:r>
            <a:r>
              <a:rPr lang="it-IT" dirty="0" smtClean="0"/>
              <a:t> for small </a:t>
            </a:r>
            <a:r>
              <a:rPr lang="it-IT" dirty="0" err="1" smtClean="0"/>
              <a:t>translations</a:t>
            </a:r>
            <a:r>
              <a:rPr lang="it-IT" dirty="0" smtClean="0"/>
              <a:t> are the </a:t>
            </a:r>
            <a:r>
              <a:rPr lang="it-IT" i="1" dirty="0" err="1" smtClean="0"/>
              <a:t>average</a:t>
            </a:r>
            <a:r>
              <a:rPr lang="it-IT" dirty="0" smtClean="0"/>
              <a:t> and </a:t>
            </a:r>
            <a:r>
              <a:rPr lang="it-IT" i="1" dirty="0" err="1" smtClean="0"/>
              <a:t>max</a:t>
            </a:r>
            <a:r>
              <a:rPr lang="it-IT" dirty="0" smtClean="0"/>
              <a:t>  </a:t>
            </a:r>
            <a:r>
              <a:rPr lang="it-IT" dirty="0" err="1" smtClean="0"/>
              <a:t>pooling</a:t>
            </a:r>
            <a:endParaRPr lang="it-IT" dirty="0" smtClean="0"/>
          </a:p>
          <a:p>
            <a:r>
              <a:rPr lang="it-IT" dirty="0" err="1" smtClean="0"/>
              <a:t>Pooling</a:t>
            </a:r>
            <a:r>
              <a:rPr lang="it-IT" dirty="0" smtClean="0"/>
              <a:t> </a:t>
            </a:r>
            <a:r>
              <a:rPr lang="it-IT" dirty="0" err="1" smtClean="0"/>
              <a:t>is</a:t>
            </a:r>
            <a:r>
              <a:rPr lang="it-IT" dirty="0" smtClean="0"/>
              <a:t> </a:t>
            </a:r>
            <a:r>
              <a:rPr lang="it-IT" dirty="0" err="1" smtClean="0"/>
              <a:t>performed</a:t>
            </a:r>
            <a:r>
              <a:rPr lang="it-IT" dirty="0" smtClean="0"/>
              <a:t> (</a:t>
            </a:r>
            <a:r>
              <a:rPr lang="it-IT" dirty="0" err="1" smtClean="0"/>
              <a:t>usually</a:t>
            </a:r>
            <a:r>
              <a:rPr lang="it-IT" dirty="0" smtClean="0"/>
              <a:t>) </a:t>
            </a:r>
            <a:r>
              <a:rPr lang="it-IT" b="1" dirty="0" err="1" smtClean="0"/>
              <a:t>within</a:t>
            </a:r>
            <a:r>
              <a:rPr lang="it-IT" b="1" dirty="0" smtClean="0"/>
              <a:t> single </a:t>
            </a:r>
            <a:r>
              <a:rPr lang="it-IT" b="1" dirty="0" err="1" smtClean="0"/>
              <a:t>feature</a:t>
            </a:r>
            <a:r>
              <a:rPr lang="it-IT" b="1" dirty="0" smtClean="0"/>
              <a:t> </a:t>
            </a:r>
            <a:r>
              <a:rPr lang="it-IT" b="1" dirty="0" err="1" smtClean="0"/>
              <a:t>maps</a:t>
            </a:r>
            <a:r>
              <a:rPr lang="it-IT" b="1" dirty="0" smtClean="0"/>
              <a:t> (</a:t>
            </a:r>
            <a:r>
              <a:rPr lang="it-IT" b="1" dirty="0" err="1" smtClean="0"/>
              <a:t>slices</a:t>
            </a:r>
            <a:r>
              <a:rPr lang="it-IT" b="1" dirty="0" smtClean="0"/>
              <a:t>)</a:t>
            </a:r>
            <a:r>
              <a:rPr lang="it-IT" dirty="0" smtClean="0"/>
              <a:t>, </a:t>
            </a:r>
            <a:r>
              <a:rPr lang="it-IT" dirty="0" smtClean="0"/>
              <a:t>so the </a:t>
            </a:r>
            <a:r>
              <a:rPr lang="it-IT" dirty="0" err="1" smtClean="0"/>
              <a:t>number</a:t>
            </a:r>
            <a:r>
              <a:rPr lang="it-IT" dirty="0" smtClean="0"/>
              <a:t> of </a:t>
            </a:r>
            <a:r>
              <a:rPr lang="it-IT" dirty="0" err="1" smtClean="0"/>
              <a:t>features</a:t>
            </a:r>
            <a:r>
              <a:rPr lang="it-IT" dirty="0" smtClean="0"/>
              <a:t> </a:t>
            </a:r>
            <a:r>
              <a:rPr lang="it-IT" dirty="0" err="1" smtClean="0"/>
              <a:t>is</a:t>
            </a:r>
            <a:r>
              <a:rPr lang="it-IT" dirty="0" smtClean="0"/>
              <a:t> </a:t>
            </a:r>
            <a:r>
              <a:rPr lang="it-IT" dirty="0" err="1" smtClean="0"/>
              <a:t>not</a:t>
            </a:r>
            <a:r>
              <a:rPr lang="it-IT" dirty="0" smtClean="0"/>
              <a:t> </a:t>
            </a:r>
            <a:r>
              <a:rPr lang="it-IT" dirty="0" err="1" smtClean="0"/>
              <a:t>reduced</a:t>
            </a:r>
            <a:endParaRPr lang="it-IT" dirty="0"/>
          </a:p>
        </p:txBody>
      </p:sp>
    </p:spTree>
    <p:extLst>
      <p:ext uri="{BB962C8B-B14F-4D97-AF65-F5344CB8AC3E}">
        <p14:creationId xmlns:p14="http://schemas.microsoft.com/office/powerpoint/2010/main" val="2046883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Max pooling</a:t>
            </a:r>
            <a:endParaRPr lang="en-US" dirty="0"/>
          </a:p>
        </p:txBody>
      </p:sp>
      <p:pic>
        <p:nvPicPr>
          <p:cNvPr id="4" name="Immagine 3"/>
          <p:cNvPicPr>
            <a:picLocks noChangeAspect="1"/>
          </p:cNvPicPr>
          <p:nvPr/>
        </p:nvPicPr>
        <p:blipFill>
          <a:blip r:embed="rId2"/>
          <a:stretch>
            <a:fillRect/>
          </a:stretch>
        </p:blipFill>
        <p:spPr>
          <a:xfrm>
            <a:off x="609600" y="1574800"/>
            <a:ext cx="7924800" cy="3708400"/>
          </a:xfrm>
          <a:prstGeom prst="rect">
            <a:avLst/>
          </a:prstGeom>
        </p:spPr>
      </p:pic>
    </p:spTree>
    <p:extLst>
      <p:ext uri="{BB962C8B-B14F-4D97-AF65-F5344CB8AC3E}">
        <p14:creationId xmlns:p14="http://schemas.microsoft.com/office/powerpoint/2010/main" val="114086547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en-US" sz="3200" dirty="0" smtClean="0"/>
              <a:t>Pooling </a:t>
            </a:r>
            <a:br>
              <a:rPr lang="en-US" sz="3200" dirty="0" smtClean="0"/>
            </a:br>
            <a:r>
              <a:rPr lang="en-US" sz="3200" dirty="0" smtClean="0"/>
              <a:t>with </a:t>
            </a:r>
            <a:br>
              <a:rPr lang="en-US" sz="3200" dirty="0" smtClean="0"/>
            </a:br>
            <a:r>
              <a:rPr lang="en-US" sz="3200" dirty="0" smtClean="0"/>
              <a:t>strides</a:t>
            </a:r>
            <a:endParaRPr lang="en-US" sz="3200" dirty="0"/>
          </a:p>
        </p:txBody>
      </p:sp>
      <p:pic>
        <p:nvPicPr>
          <p:cNvPr id="4" name="Immagine 3"/>
          <p:cNvPicPr>
            <a:picLocks noChangeAspect="1"/>
          </p:cNvPicPr>
          <p:nvPr/>
        </p:nvPicPr>
        <p:blipFill>
          <a:blip r:embed="rId2"/>
          <a:stretch>
            <a:fillRect/>
          </a:stretch>
        </p:blipFill>
        <p:spPr>
          <a:xfrm>
            <a:off x="1992923" y="447296"/>
            <a:ext cx="7151077" cy="6127395"/>
          </a:xfrm>
          <a:prstGeom prst="rect">
            <a:avLst/>
          </a:prstGeom>
        </p:spPr>
      </p:pic>
    </p:spTree>
    <p:extLst>
      <p:ext uri="{BB962C8B-B14F-4D97-AF65-F5344CB8AC3E}">
        <p14:creationId xmlns:p14="http://schemas.microsoft.com/office/powerpoint/2010/main" val="284788267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Pooling</a:t>
            </a:r>
            <a:r>
              <a:rPr lang="it-IT" dirty="0" smtClean="0"/>
              <a:t> </a:t>
            </a:r>
            <a:r>
              <a:rPr lang="it-IT" dirty="0" err="1" smtClean="0"/>
              <a:t>methods</a:t>
            </a:r>
            <a:endParaRPr lang="it-IT" dirty="0"/>
          </a:p>
        </p:txBody>
      </p:sp>
      <p:pic>
        <p:nvPicPr>
          <p:cNvPr id="4" name="Immagine 3"/>
          <p:cNvPicPr>
            <a:picLocks noChangeAspect="1"/>
          </p:cNvPicPr>
          <p:nvPr/>
        </p:nvPicPr>
        <p:blipFill>
          <a:blip r:embed="rId2"/>
          <a:stretch>
            <a:fillRect/>
          </a:stretch>
        </p:blipFill>
        <p:spPr>
          <a:xfrm>
            <a:off x="1625600" y="2374900"/>
            <a:ext cx="5892800" cy="2108200"/>
          </a:xfrm>
          <a:prstGeom prst="rect">
            <a:avLst/>
          </a:prstGeom>
        </p:spPr>
      </p:pic>
      <p:sp>
        <p:nvSpPr>
          <p:cNvPr id="5" name="CasellaDiTesto 4"/>
          <p:cNvSpPr txBox="1"/>
          <p:nvPr/>
        </p:nvSpPr>
        <p:spPr>
          <a:xfrm>
            <a:off x="2583075" y="5049943"/>
            <a:ext cx="4852610" cy="369332"/>
          </a:xfrm>
          <a:prstGeom prst="rect">
            <a:avLst/>
          </a:prstGeom>
          <a:solidFill>
            <a:srgbClr val="F2DCDB"/>
          </a:solidFill>
        </p:spPr>
        <p:txBody>
          <a:bodyPr wrap="none" rtlCol="0">
            <a:spAutoFit/>
          </a:bodyPr>
          <a:lstStyle/>
          <a:p>
            <a:r>
              <a:rPr lang="en-US" dirty="0" smtClean="0"/>
              <a:t>More on: https</a:t>
            </a:r>
            <a:r>
              <a:rPr lang="en-US" dirty="0" smtClean="0"/>
              <a:t>://</a:t>
            </a:r>
            <a:r>
              <a:rPr lang="en-US" dirty="0" err="1" smtClean="0"/>
              <a:t>arxiv.org</a:t>
            </a:r>
            <a:r>
              <a:rPr lang="en-US" dirty="0" smtClean="0"/>
              <a:t>/</a:t>
            </a:r>
            <a:r>
              <a:rPr lang="en-US" dirty="0" err="1" smtClean="0"/>
              <a:t>pdf</a:t>
            </a:r>
            <a:r>
              <a:rPr lang="en-US" dirty="0" smtClean="0"/>
              <a:t>/1606.02228v2.pdf</a:t>
            </a:r>
            <a:endParaRPr lang="en-US" dirty="0"/>
          </a:p>
        </p:txBody>
      </p:sp>
    </p:spTree>
    <p:extLst>
      <p:ext uri="{BB962C8B-B14F-4D97-AF65-F5344CB8AC3E}">
        <p14:creationId xmlns:p14="http://schemas.microsoft.com/office/powerpoint/2010/main" val="345166970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Why</a:t>
            </a:r>
            <a:r>
              <a:rPr lang="it-IT" dirty="0" smtClean="0"/>
              <a:t> </a:t>
            </a:r>
            <a:r>
              <a:rPr lang="it-IT" dirty="0" err="1" smtClean="0"/>
              <a:t>pooling</a:t>
            </a:r>
            <a:r>
              <a:rPr lang="it-IT" dirty="0" smtClean="0"/>
              <a:t> </a:t>
            </a:r>
            <a:r>
              <a:rPr lang="it-IT" dirty="0" err="1" smtClean="0"/>
              <a:t>is</a:t>
            </a:r>
            <a:r>
              <a:rPr lang="it-IT" dirty="0" smtClean="0"/>
              <a:t> </a:t>
            </a:r>
            <a:r>
              <a:rPr lang="it-IT" dirty="0" err="1" smtClean="0"/>
              <a:t>useful</a:t>
            </a:r>
            <a:endParaRPr lang="it-IT" dirty="0"/>
          </a:p>
        </p:txBody>
      </p:sp>
      <p:sp>
        <p:nvSpPr>
          <p:cNvPr id="3" name="Segnaposto contenuto 2"/>
          <p:cNvSpPr>
            <a:spLocks noGrp="1"/>
          </p:cNvSpPr>
          <p:nvPr>
            <p:ph idx="1"/>
          </p:nvPr>
        </p:nvSpPr>
        <p:spPr/>
        <p:txBody>
          <a:bodyPr>
            <a:normAutofit fontScale="62500" lnSpcReduction="20000"/>
          </a:bodyPr>
          <a:lstStyle/>
          <a:p>
            <a:r>
              <a:rPr lang="it-IT" dirty="0"/>
              <a:t>The idea </a:t>
            </a:r>
            <a:r>
              <a:rPr lang="it-IT" dirty="0" err="1"/>
              <a:t>is</a:t>
            </a:r>
            <a:r>
              <a:rPr lang="it-IT" dirty="0"/>
              <a:t> </a:t>
            </a:r>
            <a:r>
              <a:rPr lang="it-IT" dirty="0" err="1"/>
              <a:t>that</a:t>
            </a:r>
            <a:r>
              <a:rPr lang="it-IT" dirty="0"/>
              <a:t> </a:t>
            </a:r>
            <a:r>
              <a:rPr lang="it-IT" dirty="0" err="1"/>
              <a:t>pooling</a:t>
            </a:r>
            <a:r>
              <a:rPr lang="it-IT" dirty="0"/>
              <a:t> </a:t>
            </a:r>
            <a:r>
              <a:rPr lang="it-IT" dirty="0" err="1"/>
              <a:t>creates</a:t>
            </a:r>
            <a:r>
              <a:rPr lang="it-IT" dirty="0"/>
              <a:t> "</a:t>
            </a:r>
            <a:r>
              <a:rPr lang="it-IT" dirty="0" err="1"/>
              <a:t>summaries</a:t>
            </a:r>
            <a:r>
              <a:rPr lang="it-IT" dirty="0"/>
              <a:t>" of </a:t>
            </a:r>
            <a:r>
              <a:rPr lang="it-IT" dirty="0" err="1"/>
              <a:t>each</a:t>
            </a:r>
            <a:r>
              <a:rPr lang="it-IT" dirty="0"/>
              <a:t> sub-</a:t>
            </a:r>
            <a:r>
              <a:rPr lang="it-IT" dirty="0" err="1"/>
              <a:t>region</a:t>
            </a:r>
            <a:r>
              <a:rPr lang="it-IT" dirty="0"/>
              <a:t>.</a:t>
            </a:r>
            <a:endParaRPr lang="it-IT" b="1" dirty="0" smtClean="0"/>
          </a:p>
          <a:p>
            <a:r>
              <a:rPr lang="it-IT" b="1" dirty="0" err="1" smtClean="0"/>
              <a:t>Dimension</a:t>
            </a:r>
            <a:r>
              <a:rPr lang="it-IT" b="1" dirty="0" smtClean="0"/>
              <a:t> </a:t>
            </a:r>
            <a:r>
              <a:rPr lang="it-IT" b="1" dirty="0" err="1"/>
              <a:t>Reduction</a:t>
            </a:r>
            <a:r>
              <a:rPr lang="it-IT" b="1" dirty="0"/>
              <a:t>: </a:t>
            </a:r>
            <a:r>
              <a:rPr lang="it-IT" dirty="0"/>
              <a:t>In </a:t>
            </a:r>
            <a:r>
              <a:rPr lang="it-IT" dirty="0" err="1"/>
              <a:t>deep</a:t>
            </a:r>
            <a:r>
              <a:rPr lang="it-IT" dirty="0"/>
              <a:t> </a:t>
            </a:r>
            <a:r>
              <a:rPr lang="it-IT" dirty="0" err="1"/>
              <a:t>learning</a:t>
            </a:r>
            <a:r>
              <a:rPr lang="it-IT" dirty="0"/>
              <a:t> </a:t>
            </a:r>
            <a:r>
              <a:rPr lang="it-IT" dirty="0" err="1"/>
              <a:t>when</a:t>
            </a:r>
            <a:r>
              <a:rPr lang="it-IT" dirty="0"/>
              <a:t> </a:t>
            </a:r>
            <a:r>
              <a:rPr lang="it-IT" dirty="0" err="1"/>
              <a:t>we</a:t>
            </a:r>
            <a:r>
              <a:rPr lang="it-IT" dirty="0"/>
              <a:t> </a:t>
            </a:r>
            <a:r>
              <a:rPr lang="it-IT" dirty="0" err="1"/>
              <a:t>train</a:t>
            </a:r>
            <a:r>
              <a:rPr lang="it-IT" dirty="0"/>
              <a:t> a model, </a:t>
            </a:r>
            <a:r>
              <a:rPr lang="it-IT" dirty="0" err="1"/>
              <a:t>because</a:t>
            </a:r>
            <a:r>
              <a:rPr lang="it-IT" dirty="0"/>
              <a:t> of </a:t>
            </a:r>
            <a:r>
              <a:rPr lang="it-IT" dirty="0" err="1"/>
              <a:t>excessive</a:t>
            </a:r>
            <a:r>
              <a:rPr lang="it-IT" dirty="0"/>
              <a:t> data </a:t>
            </a:r>
            <a:r>
              <a:rPr lang="it-IT" dirty="0" err="1"/>
              <a:t>size</a:t>
            </a:r>
            <a:r>
              <a:rPr lang="it-IT" dirty="0"/>
              <a:t> the model can take </a:t>
            </a:r>
            <a:r>
              <a:rPr lang="it-IT" dirty="0" err="1"/>
              <a:t>huge</a:t>
            </a:r>
            <a:r>
              <a:rPr lang="it-IT" dirty="0"/>
              <a:t> </a:t>
            </a:r>
            <a:r>
              <a:rPr lang="it-IT" dirty="0" err="1"/>
              <a:t>amount</a:t>
            </a:r>
            <a:r>
              <a:rPr lang="it-IT" dirty="0"/>
              <a:t> of time for training. </a:t>
            </a:r>
            <a:r>
              <a:rPr lang="it-IT" dirty="0" err="1"/>
              <a:t>Now</a:t>
            </a:r>
            <a:r>
              <a:rPr lang="it-IT" dirty="0"/>
              <a:t> </a:t>
            </a:r>
            <a:r>
              <a:rPr lang="it-IT" dirty="0" err="1"/>
              <a:t>consider</a:t>
            </a:r>
            <a:r>
              <a:rPr lang="it-IT" dirty="0"/>
              <a:t> the use of </a:t>
            </a:r>
            <a:r>
              <a:rPr lang="it-IT" dirty="0" err="1"/>
              <a:t>max</a:t>
            </a:r>
            <a:r>
              <a:rPr lang="it-IT" dirty="0"/>
              <a:t> </a:t>
            </a:r>
            <a:r>
              <a:rPr lang="it-IT" dirty="0" err="1"/>
              <a:t>pooling</a:t>
            </a:r>
            <a:r>
              <a:rPr lang="it-IT" dirty="0"/>
              <a:t> of </a:t>
            </a:r>
            <a:r>
              <a:rPr lang="it-IT" dirty="0" err="1"/>
              <a:t>size</a:t>
            </a:r>
            <a:r>
              <a:rPr lang="it-IT" dirty="0"/>
              <a:t> 5x5 with 1 stride. </a:t>
            </a:r>
            <a:r>
              <a:rPr lang="it-IT" dirty="0" err="1"/>
              <a:t>It</a:t>
            </a:r>
            <a:r>
              <a:rPr lang="it-IT" dirty="0"/>
              <a:t> </a:t>
            </a:r>
            <a:r>
              <a:rPr lang="it-IT" dirty="0" err="1"/>
              <a:t>reduces</a:t>
            </a:r>
            <a:r>
              <a:rPr lang="it-IT" dirty="0"/>
              <a:t> the successive </a:t>
            </a:r>
            <a:r>
              <a:rPr lang="it-IT" dirty="0" err="1"/>
              <a:t>region</a:t>
            </a:r>
            <a:r>
              <a:rPr lang="it-IT" dirty="0"/>
              <a:t> of </a:t>
            </a:r>
            <a:r>
              <a:rPr lang="it-IT" dirty="0" err="1"/>
              <a:t>size</a:t>
            </a:r>
            <a:r>
              <a:rPr lang="it-IT" dirty="0"/>
              <a:t> 5x5 of the </a:t>
            </a:r>
            <a:r>
              <a:rPr lang="it-IT" dirty="0" err="1"/>
              <a:t>given</a:t>
            </a:r>
            <a:r>
              <a:rPr lang="it-IT" dirty="0"/>
              <a:t> image to a 1x1 </a:t>
            </a:r>
            <a:r>
              <a:rPr lang="it-IT" dirty="0" err="1"/>
              <a:t>region</a:t>
            </a:r>
            <a:r>
              <a:rPr lang="it-IT" dirty="0"/>
              <a:t> with </a:t>
            </a:r>
            <a:r>
              <a:rPr lang="it-IT" dirty="0" err="1"/>
              <a:t>max</a:t>
            </a:r>
            <a:r>
              <a:rPr lang="it-IT" dirty="0"/>
              <a:t> </a:t>
            </a:r>
            <a:r>
              <a:rPr lang="it-IT" dirty="0" err="1"/>
              <a:t>value</a:t>
            </a:r>
            <a:r>
              <a:rPr lang="it-IT" dirty="0"/>
              <a:t> of the 5x5 </a:t>
            </a:r>
            <a:r>
              <a:rPr lang="it-IT" dirty="0" err="1"/>
              <a:t>region</a:t>
            </a:r>
            <a:r>
              <a:rPr lang="it-IT" dirty="0"/>
              <a:t>. Here </a:t>
            </a:r>
            <a:r>
              <a:rPr lang="it-IT" dirty="0" err="1"/>
              <a:t>pooling</a:t>
            </a:r>
            <a:r>
              <a:rPr lang="it-IT" dirty="0"/>
              <a:t> </a:t>
            </a:r>
            <a:r>
              <a:rPr lang="it-IT" dirty="0" err="1"/>
              <a:t>reduces</a:t>
            </a:r>
            <a:r>
              <a:rPr lang="it-IT" dirty="0"/>
              <a:t> the 25 (5x5) pixel to a single pixel (1x1) </a:t>
            </a:r>
            <a:r>
              <a:rPr lang="it-IT" dirty="0" smtClean="0"/>
              <a:t>(</a:t>
            </a:r>
            <a:r>
              <a:rPr lang="it-IT" dirty="0" err="1" smtClean="0"/>
              <a:t>less</a:t>
            </a:r>
            <a:r>
              <a:rPr lang="it-IT" dirty="0" smtClean="0"/>
              <a:t> </a:t>
            </a:r>
            <a:r>
              <a:rPr lang="it-IT" dirty="0" err="1" smtClean="0"/>
              <a:t>weights</a:t>
            </a:r>
            <a:r>
              <a:rPr lang="it-IT" dirty="0" smtClean="0"/>
              <a:t> to </a:t>
            </a:r>
            <a:r>
              <a:rPr lang="it-IT" dirty="0" err="1" smtClean="0"/>
              <a:t>learn</a:t>
            </a:r>
            <a:r>
              <a:rPr lang="it-IT" dirty="0" smtClean="0"/>
              <a:t> in </a:t>
            </a:r>
            <a:r>
              <a:rPr lang="it-IT" dirty="0" err="1" smtClean="0"/>
              <a:t>subsequent</a:t>
            </a:r>
            <a:r>
              <a:rPr lang="it-IT" dirty="0" smtClean="0"/>
              <a:t> </a:t>
            </a:r>
            <a:r>
              <a:rPr lang="it-IT" dirty="0" err="1" smtClean="0"/>
              <a:t>layers</a:t>
            </a:r>
            <a:r>
              <a:rPr lang="it-IT" dirty="0" smtClean="0"/>
              <a:t>).</a:t>
            </a:r>
            <a:endParaRPr lang="it-IT" dirty="0"/>
          </a:p>
          <a:p>
            <a:r>
              <a:rPr lang="it-IT" b="1" dirty="0" err="1"/>
              <a:t>Rotational</a:t>
            </a:r>
            <a:r>
              <a:rPr lang="it-IT" b="1" dirty="0"/>
              <a:t>/Position </a:t>
            </a:r>
            <a:r>
              <a:rPr lang="it-IT" b="1" dirty="0" err="1"/>
              <a:t>Invariance</a:t>
            </a:r>
            <a:r>
              <a:rPr lang="it-IT" b="1" dirty="0"/>
              <a:t> </a:t>
            </a:r>
            <a:r>
              <a:rPr lang="it-IT" b="1" dirty="0" err="1"/>
              <a:t>Feature</a:t>
            </a:r>
            <a:r>
              <a:rPr lang="it-IT" b="1" dirty="0"/>
              <a:t> </a:t>
            </a:r>
            <a:r>
              <a:rPr lang="it-IT" b="1" dirty="0" err="1"/>
              <a:t>Extraction</a:t>
            </a:r>
            <a:r>
              <a:rPr lang="it-IT" b="1" dirty="0"/>
              <a:t> : </a:t>
            </a:r>
            <a:r>
              <a:rPr lang="it-IT" dirty="0" err="1"/>
              <a:t>Pooling</a:t>
            </a:r>
            <a:r>
              <a:rPr lang="it-IT" dirty="0"/>
              <a:t> can </a:t>
            </a:r>
            <a:r>
              <a:rPr lang="it-IT" dirty="0" err="1"/>
              <a:t>also</a:t>
            </a:r>
            <a:r>
              <a:rPr lang="it-IT" dirty="0"/>
              <a:t> be </a:t>
            </a:r>
            <a:r>
              <a:rPr lang="it-IT" dirty="0" err="1"/>
              <a:t>used</a:t>
            </a:r>
            <a:r>
              <a:rPr lang="it-IT" dirty="0"/>
              <a:t> for </a:t>
            </a:r>
            <a:r>
              <a:rPr lang="it-IT" b="1" dirty="0" err="1"/>
              <a:t>extracting</a:t>
            </a:r>
            <a:r>
              <a:rPr lang="it-IT" b="1" dirty="0"/>
              <a:t> </a:t>
            </a:r>
            <a:r>
              <a:rPr lang="it-IT" b="1" dirty="0" err="1"/>
              <a:t>rotational</a:t>
            </a:r>
            <a:r>
              <a:rPr lang="it-IT" b="1" dirty="0"/>
              <a:t> and position </a:t>
            </a:r>
            <a:r>
              <a:rPr lang="it-IT" b="1" dirty="0" err="1"/>
              <a:t>invariant</a:t>
            </a:r>
            <a:r>
              <a:rPr lang="it-IT" b="1" dirty="0"/>
              <a:t> </a:t>
            </a:r>
            <a:r>
              <a:rPr lang="it-IT" b="1" dirty="0" err="1"/>
              <a:t>feature</a:t>
            </a:r>
            <a:r>
              <a:rPr lang="it-IT" dirty="0"/>
              <a:t>. </a:t>
            </a:r>
            <a:r>
              <a:rPr lang="it-IT" dirty="0" err="1"/>
              <a:t>Consider</a:t>
            </a:r>
            <a:r>
              <a:rPr lang="it-IT" dirty="0"/>
              <a:t> the </a:t>
            </a:r>
            <a:r>
              <a:rPr lang="it-IT" dirty="0" err="1"/>
              <a:t>same</a:t>
            </a:r>
            <a:r>
              <a:rPr lang="it-IT" dirty="0"/>
              <a:t> </a:t>
            </a:r>
            <a:r>
              <a:rPr lang="it-IT" dirty="0" err="1"/>
              <a:t>example</a:t>
            </a:r>
            <a:r>
              <a:rPr lang="it-IT" dirty="0"/>
              <a:t> of </a:t>
            </a:r>
            <a:r>
              <a:rPr lang="it-IT" dirty="0" err="1"/>
              <a:t>using</a:t>
            </a:r>
            <a:r>
              <a:rPr lang="it-IT" dirty="0"/>
              <a:t> </a:t>
            </a:r>
            <a:r>
              <a:rPr lang="it-IT" dirty="0" err="1"/>
              <a:t>pooling</a:t>
            </a:r>
            <a:r>
              <a:rPr lang="it-IT" dirty="0"/>
              <a:t> of </a:t>
            </a:r>
            <a:r>
              <a:rPr lang="it-IT" dirty="0" err="1"/>
              <a:t>size</a:t>
            </a:r>
            <a:r>
              <a:rPr lang="it-IT" dirty="0"/>
              <a:t> 5x5. </a:t>
            </a:r>
            <a:r>
              <a:rPr lang="it-IT" dirty="0" err="1"/>
              <a:t>Pooling</a:t>
            </a:r>
            <a:r>
              <a:rPr lang="it-IT" dirty="0"/>
              <a:t> </a:t>
            </a:r>
            <a:r>
              <a:rPr lang="it-IT" dirty="0" err="1"/>
              <a:t>extracts</a:t>
            </a:r>
            <a:r>
              <a:rPr lang="it-IT" dirty="0"/>
              <a:t> the </a:t>
            </a:r>
            <a:r>
              <a:rPr lang="it-IT" dirty="0" err="1"/>
              <a:t>max</a:t>
            </a:r>
            <a:r>
              <a:rPr lang="it-IT" dirty="0"/>
              <a:t> </a:t>
            </a:r>
            <a:r>
              <a:rPr lang="it-IT" dirty="0" err="1"/>
              <a:t>value</a:t>
            </a:r>
            <a:r>
              <a:rPr lang="it-IT" dirty="0"/>
              <a:t> from the </a:t>
            </a:r>
            <a:r>
              <a:rPr lang="it-IT" dirty="0" err="1"/>
              <a:t>given</a:t>
            </a:r>
            <a:r>
              <a:rPr lang="it-IT" dirty="0"/>
              <a:t> 5x5 </a:t>
            </a:r>
            <a:r>
              <a:rPr lang="it-IT" dirty="0" err="1"/>
              <a:t>region</a:t>
            </a:r>
            <a:r>
              <a:rPr lang="it-IT" dirty="0"/>
              <a:t>. </a:t>
            </a:r>
            <a:r>
              <a:rPr lang="it-IT" dirty="0" err="1"/>
              <a:t>Basically</a:t>
            </a:r>
            <a:r>
              <a:rPr lang="it-IT" dirty="0"/>
              <a:t> </a:t>
            </a:r>
            <a:r>
              <a:rPr lang="it-IT" dirty="0" err="1"/>
              <a:t>extract</a:t>
            </a:r>
            <a:r>
              <a:rPr lang="it-IT" dirty="0"/>
              <a:t> </a:t>
            </a:r>
            <a:r>
              <a:rPr lang="it-IT" b="1" dirty="0"/>
              <a:t>the </a:t>
            </a:r>
            <a:r>
              <a:rPr lang="it-IT" b="1" dirty="0" err="1"/>
              <a:t>dominant</a:t>
            </a:r>
            <a:r>
              <a:rPr lang="it-IT" b="1" dirty="0"/>
              <a:t> </a:t>
            </a:r>
            <a:r>
              <a:rPr lang="it-IT" b="1" dirty="0" err="1"/>
              <a:t>feature</a:t>
            </a:r>
            <a:r>
              <a:rPr lang="it-IT" b="1" dirty="0"/>
              <a:t> </a:t>
            </a:r>
            <a:r>
              <a:rPr lang="it-IT" b="1" dirty="0" err="1"/>
              <a:t>value</a:t>
            </a:r>
            <a:r>
              <a:rPr lang="it-IT" b="1" dirty="0"/>
              <a:t> </a:t>
            </a:r>
            <a:r>
              <a:rPr lang="it-IT" dirty="0"/>
              <a:t>(</a:t>
            </a:r>
            <a:r>
              <a:rPr lang="it-IT" dirty="0" err="1"/>
              <a:t>max</a:t>
            </a:r>
            <a:r>
              <a:rPr lang="it-IT" dirty="0"/>
              <a:t> </a:t>
            </a:r>
            <a:r>
              <a:rPr lang="it-IT" dirty="0" err="1"/>
              <a:t>value</a:t>
            </a:r>
            <a:r>
              <a:rPr lang="it-IT" dirty="0"/>
              <a:t>) from the </a:t>
            </a:r>
            <a:r>
              <a:rPr lang="it-IT" dirty="0" err="1"/>
              <a:t>given</a:t>
            </a:r>
            <a:r>
              <a:rPr lang="it-IT" dirty="0"/>
              <a:t> </a:t>
            </a:r>
            <a:r>
              <a:rPr lang="it-IT" dirty="0" err="1" smtClean="0"/>
              <a:t>region</a:t>
            </a:r>
            <a:r>
              <a:rPr lang="it-IT" dirty="0" smtClean="0"/>
              <a:t>, </a:t>
            </a:r>
            <a:r>
              <a:rPr lang="it-IT" dirty="0" err="1"/>
              <a:t>irrespective</a:t>
            </a:r>
            <a:r>
              <a:rPr lang="it-IT" dirty="0"/>
              <a:t> of the position of the </a:t>
            </a:r>
            <a:r>
              <a:rPr lang="it-IT" dirty="0" err="1"/>
              <a:t>feature</a:t>
            </a:r>
            <a:r>
              <a:rPr lang="it-IT" dirty="0"/>
              <a:t> </a:t>
            </a:r>
            <a:r>
              <a:rPr lang="it-IT" dirty="0" err="1"/>
              <a:t>value</a:t>
            </a:r>
            <a:r>
              <a:rPr lang="it-IT" dirty="0"/>
              <a:t>. The </a:t>
            </a:r>
            <a:r>
              <a:rPr lang="it-IT" dirty="0" err="1"/>
              <a:t>max</a:t>
            </a:r>
            <a:r>
              <a:rPr lang="it-IT" dirty="0"/>
              <a:t> </a:t>
            </a:r>
            <a:r>
              <a:rPr lang="it-IT" dirty="0" err="1"/>
              <a:t>value</a:t>
            </a:r>
            <a:r>
              <a:rPr lang="it-IT" dirty="0"/>
              <a:t> </a:t>
            </a:r>
            <a:r>
              <a:rPr lang="it-IT" dirty="0" err="1"/>
              <a:t>would</a:t>
            </a:r>
            <a:r>
              <a:rPr lang="it-IT" dirty="0"/>
              <a:t> </a:t>
            </a:r>
            <a:r>
              <a:rPr lang="it-IT" dirty="0" smtClean="0"/>
              <a:t>be the </a:t>
            </a:r>
            <a:r>
              <a:rPr lang="it-IT" dirty="0" err="1" smtClean="0"/>
              <a:t>same</a:t>
            </a:r>
            <a:r>
              <a:rPr lang="it-IT" dirty="0" smtClean="0"/>
              <a:t> </a:t>
            </a:r>
            <a:r>
              <a:rPr lang="it-IT" u="sng" dirty="0"/>
              <a:t>from </a:t>
            </a:r>
            <a:r>
              <a:rPr lang="it-IT" u="sng" dirty="0" err="1"/>
              <a:t>any</a:t>
            </a:r>
            <a:r>
              <a:rPr lang="it-IT" u="sng" dirty="0"/>
              <a:t> position </a:t>
            </a:r>
            <a:r>
              <a:rPr lang="it-IT" dirty="0"/>
              <a:t>inside the </a:t>
            </a:r>
            <a:r>
              <a:rPr lang="it-IT" dirty="0" err="1"/>
              <a:t>region</a:t>
            </a:r>
            <a:r>
              <a:rPr lang="it-IT" dirty="0"/>
              <a:t>. </a:t>
            </a:r>
            <a:r>
              <a:rPr lang="it-IT" dirty="0" err="1"/>
              <a:t>Pooling</a:t>
            </a:r>
            <a:r>
              <a:rPr lang="it-IT" dirty="0"/>
              <a:t> </a:t>
            </a:r>
            <a:r>
              <a:rPr lang="it-IT" dirty="0" err="1" smtClean="0"/>
              <a:t>thus</a:t>
            </a:r>
            <a:r>
              <a:rPr lang="it-IT" dirty="0" smtClean="0"/>
              <a:t> </a:t>
            </a:r>
            <a:r>
              <a:rPr lang="it-IT" dirty="0" err="1"/>
              <a:t>provides</a:t>
            </a:r>
            <a:r>
              <a:rPr lang="it-IT" dirty="0"/>
              <a:t> </a:t>
            </a:r>
            <a:r>
              <a:rPr lang="it-IT" dirty="0" err="1"/>
              <a:t>rotational</a:t>
            </a:r>
            <a:r>
              <a:rPr lang="it-IT" dirty="0"/>
              <a:t>/</a:t>
            </a:r>
            <a:r>
              <a:rPr lang="it-IT" dirty="0" err="1"/>
              <a:t>positional</a:t>
            </a:r>
            <a:r>
              <a:rPr lang="it-IT" dirty="0"/>
              <a:t> </a:t>
            </a:r>
            <a:r>
              <a:rPr lang="it-IT" b="1" dirty="0" err="1"/>
              <a:t>invariant</a:t>
            </a:r>
            <a:r>
              <a:rPr lang="it-IT" dirty="0"/>
              <a:t> </a:t>
            </a:r>
            <a:r>
              <a:rPr lang="it-IT" dirty="0" err="1"/>
              <a:t>feature</a:t>
            </a:r>
            <a:r>
              <a:rPr lang="it-IT" dirty="0"/>
              <a:t> </a:t>
            </a:r>
            <a:r>
              <a:rPr lang="it-IT" dirty="0" err="1"/>
              <a:t>extraction</a:t>
            </a:r>
            <a:r>
              <a:rPr lang="it-IT" dirty="0"/>
              <a:t>.</a:t>
            </a:r>
          </a:p>
          <a:p>
            <a:endParaRPr lang="it-IT" dirty="0"/>
          </a:p>
        </p:txBody>
      </p:sp>
    </p:spTree>
    <p:extLst>
      <p:ext uri="{BB962C8B-B14F-4D97-AF65-F5344CB8AC3E}">
        <p14:creationId xmlns:p14="http://schemas.microsoft.com/office/powerpoint/2010/main" val="42382657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Shortcomings</a:t>
            </a:r>
            <a:r>
              <a:rPr lang="it-IT" dirty="0" smtClean="0"/>
              <a:t> of </a:t>
            </a:r>
            <a:r>
              <a:rPr lang="it-IT" dirty="0" err="1" smtClean="0"/>
              <a:t>Neural</a:t>
            </a:r>
            <a:r>
              <a:rPr lang="it-IT" dirty="0" smtClean="0"/>
              <a:t> networks with </a:t>
            </a:r>
            <a:r>
              <a:rPr lang="it-IT" dirty="0" err="1" smtClean="0"/>
              <a:t>backpropagation</a:t>
            </a:r>
            <a:endParaRPr lang="it-IT" dirty="0"/>
          </a:p>
        </p:txBody>
      </p:sp>
      <p:sp>
        <p:nvSpPr>
          <p:cNvPr id="4" name="Content Placeholder 2"/>
          <p:cNvSpPr>
            <a:spLocks noGrp="1"/>
          </p:cNvSpPr>
          <p:nvPr>
            <p:ph idx="1"/>
          </p:nvPr>
        </p:nvSpPr>
        <p:spPr>
          <a:xfrm>
            <a:off x="274638" y="1574800"/>
            <a:ext cx="8183562" cy="4521200"/>
          </a:xfrm>
        </p:spPr>
        <p:txBody>
          <a:bodyPr>
            <a:noAutofit/>
          </a:bodyPr>
          <a:lstStyle/>
          <a:p>
            <a:pPr>
              <a:defRPr/>
            </a:pPr>
            <a:r>
              <a:rPr lang="en-GB" sz="2800" dirty="0" smtClean="0">
                <a:ea typeface="+mn-ea"/>
              </a:rPr>
              <a:t>Based on iterative weight-learning</a:t>
            </a:r>
          </a:p>
          <a:p>
            <a:pPr>
              <a:defRPr/>
            </a:pPr>
            <a:r>
              <a:rPr lang="en-GB" sz="2800" dirty="0" smtClean="0">
                <a:ea typeface="+mn-ea"/>
              </a:rPr>
              <a:t>NN work by making thousands and thousands of tiny adjustments to edge weights, each making the network do better at the most recent pattern, but perhaps a little worse on many others</a:t>
            </a:r>
          </a:p>
          <a:p>
            <a:pPr>
              <a:defRPr/>
            </a:pPr>
            <a:r>
              <a:rPr lang="en-GB" sz="2800" dirty="0" smtClean="0">
                <a:ea typeface="+mn-ea"/>
              </a:rPr>
              <a:t>Gets stuck in local minima, especially since it starts with random initialization</a:t>
            </a:r>
          </a:p>
          <a:p>
            <a:pPr>
              <a:defRPr/>
            </a:pPr>
            <a:r>
              <a:rPr lang="en-GB" sz="2800" dirty="0" smtClean="0"/>
              <a:t>It needs labelled data (it is a trained method) but in many important problems (especially speech recognition, image understanding) data are </a:t>
            </a:r>
            <a:r>
              <a:rPr lang="en-GB" sz="2800" dirty="0" err="1" smtClean="0"/>
              <a:t>unlabeled</a:t>
            </a:r>
            <a:r>
              <a:rPr lang="en-GB" sz="2800" dirty="0" smtClean="0"/>
              <a:t> </a:t>
            </a:r>
            <a:endParaRPr lang="en-GB" sz="2800" dirty="0" smtClean="0">
              <a:ea typeface="+mn-ea"/>
            </a:endParaRPr>
          </a:p>
        </p:txBody>
      </p:sp>
    </p:spTree>
    <p:extLst>
      <p:ext uri="{BB962C8B-B14F-4D97-AF65-F5344CB8AC3E}">
        <p14:creationId xmlns:p14="http://schemas.microsoft.com/office/powerpoint/2010/main" val="838457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Caveat with pooling</a:t>
            </a:r>
            <a:endParaRPr lang="en-US" dirty="0"/>
          </a:p>
        </p:txBody>
      </p:sp>
      <p:sp>
        <p:nvSpPr>
          <p:cNvPr id="3" name="Segnaposto contenuto 2"/>
          <p:cNvSpPr>
            <a:spLocks noGrp="1"/>
          </p:cNvSpPr>
          <p:nvPr>
            <p:ph idx="1"/>
          </p:nvPr>
        </p:nvSpPr>
        <p:spPr/>
        <p:txBody>
          <a:bodyPr>
            <a:normAutofit fontScale="92500" lnSpcReduction="20000"/>
          </a:bodyPr>
          <a:lstStyle/>
          <a:p>
            <a:r>
              <a:rPr lang="it-IT" dirty="0" err="1"/>
              <a:t>It</a:t>
            </a:r>
            <a:r>
              <a:rPr lang="it-IT" dirty="0"/>
              <a:t> </a:t>
            </a:r>
            <a:r>
              <a:rPr lang="it-IT" dirty="0" err="1"/>
              <a:t>is</a:t>
            </a:r>
            <a:r>
              <a:rPr lang="it-IT" dirty="0"/>
              <a:t> </a:t>
            </a:r>
            <a:r>
              <a:rPr lang="it-IT" dirty="0" err="1"/>
              <a:t>important</a:t>
            </a:r>
            <a:r>
              <a:rPr lang="it-IT" dirty="0"/>
              <a:t> to be </a:t>
            </a:r>
            <a:r>
              <a:rPr lang="it-IT" dirty="0" err="1"/>
              <a:t>careful</a:t>
            </a:r>
            <a:r>
              <a:rPr lang="it-IT" dirty="0"/>
              <a:t> in the use of the </a:t>
            </a:r>
            <a:r>
              <a:rPr lang="it-IT" dirty="0" err="1"/>
              <a:t>pooling</a:t>
            </a:r>
            <a:r>
              <a:rPr lang="it-IT" dirty="0"/>
              <a:t> </a:t>
            </a:r>
            <a:r>
              <a:rPr lang="it-IT" dirty="0" err="1" smtClean="0"/>
              <a:t>layer</a:t>
            </a:r>
            <a:r>
              <a:rPr lang="it-IT" dirty="0" smtClean="0"/>
              <a:t>, </a:t>
            </a:r>
            <a:r>
              <a:rPr lang="it-IT" dirty="0" err="1" smtClean="0"/>
              <a:t>since</a:t>
            </a:r>
            <a:r>
              <a:rPr lang="it-IT" dirty="0" smtClean="0"/>
              <a:t> </a:t>
            </a:r>
            <a:r>
              <a:rPr lang="it-IT" dirty="0" err="1" smtClean="0"/>
              <a:t>you</a:t>
            </a:r>
            <a:r>
              <a:rPr lang="it-IT" dirty="0" smtClean="0"/>
              <a:t> are </a:t>
            </a:r>
            <a:r>
              <a:rPr lang="it-IT" dirty="0" err="1" smtClean="0"/>
              <a:t>actually</a:t>
            </a:r>
            <a:r>
              <a:rPr lang="it-IT" dirty="0" smtClean="0"/>
              <a:t> </a:t>
            </a:r>
            <a:r>
              <a:rPr lang="it-IT" dirty="0" err="1" smtClean="0"/>
              <a:t>reducing</a:t>
            </a:r>
            <a:r>
              <a:rPr lang="it-IT" dirty="0" smtClean="0"/>
              <a:t> the “</a:t>
            </a:r>
            <a:r>
              <a:rPr lang="it-IT" dirty="0" err="1" smtClean="0"/>
              <a:t>context</a:t>
            </a:r>
            <a:r>
              <a:rPr lang="it-IT" dirty="0" smtClean="0"/>
              <a:t>” of </a:t>
            </a:r>
            <a:r>
              <a:rPr lang="it-IT" dirty="0" err="1" smtClean="0"/>
              <a:t>elements</a:t>
            </a:r>
            <a:r>
              <a:rPr lang="it-IT" dirty="0" smtClean="0"/>
              <a:t> </a:t>
            </a:r>
            <a:r>
              <a:rPr lang="it-IT" dirty="0" err="1" smtClean="0"/>
              <a:t>within</a:t>
            </a:r>
            <a:r>
              <a:rPr lang="it-IT" dirty="0" smtClean="0"/>
              <a:t> a </a:t>
            </a:r>
            <a:r>
              <a:rPr lang="it-IT" dirty="0" err="1" smtClean="0"/>
              <a:t>given</a:t>
            </a:r>
            <a:r>
              <a:rPr lang="it-IT" dirty="0" smtClean="0"/>
              <a:t> input (e.g., </a:t>
            </a:r>
            <a:r>
              <a:rPr lang="it-IT" dirty="0" err="1" smtClean="0"/>
              <a:t>pixels</a:t>
            </a:r>
            <a:r>
              <a:rPr lang="it-IT" dirty="0" smtClean="0"/>
              <a:t> </a:t>
            </a:r>
            <a:r>
              <a:rPr lang="it-IT" dirty="0" err="1" smtClean="0"/>
              <a:t>surrounding</a:t>
            </a:r>
            <a:r>
              <a:rPr lang="it-IT" dirty="0" smtClean="0"/>
              <a:t> a pixel; </a:t>
            </a:r>
            <a:r>
              <a:rPr lang="it-IT" dirty="0" err="1" smtClean="0"/>
              <a:t>words</a:t>
            </a:r>
            <a:r>
              <a:rPr lang="it-IT" dirty="0" smtClean="0"/>
              <a:t> </a:t>
            </a:r>
            <a:r>
              <a:rPr lang="it-IT" dirty="0" smtClean="0"/>
              <a:t>to the </a:t>
            </a:r>
            <a:r>
              <a:rPr lang="it-IT" dirty="0" err="1" smtClean="0"/>
              <a:t>left</a:t>
            </a:r>
            <a:r>
              <a:rPr lang="it-IT" dirty="0" smtClean="0"/>
              <a:t> and right of a word; </a:t>
            </a:r>
            <a:r>
              <a:rPr lang="it-IT" dirty="0" err="1" smtClean="0"/>
              <a:t>etc</a:t>
            </a:r>
            <a:r>
              <a:rPr lang="it-IT" dirty="0" smtClean="0"/>
              <a:t>)</a:t>
            </a:r>
            <a:endParaRPr lang="it-IT" dirty="0" smtClean="0"/>
          </a:p>
          <a:p>
            <a:r>
              <a:rPr lang="it-IT" dirty="0" err="1" smtClean="0"/>
              <a:t>While</a:t>
            </a:r>
            <a:r>
              <a:rPr lang="it-IT" dirty="0" smtClean="0"/>
              <a:t> </a:t>
            </a:r>
            <a:r>
              <a:rPr lang="it-IT" dirty="0" err="1"/>
              <a:t>it</a:t>
            </a:r>
            <a:r>
              <a:rPr lang="it-IT" dirty="0"/>
              <a:t> </a:t>
            </a:r>
            <a:r>
              <a:rPr lang="it-IT" dirty="0" err="1"/>
              <a:t>would</a:t>
            </a:r>
            <a:r>
              <a:rPr lang="it-IT" dirty="0"/>
              <a:t> help </a:t>
            </a:r>
            <a:r>
              <a:rPr lang="it-IT" dirty="0" err="1"/>
              <a:t>significantly</a:t>
            </a:r>
            <a:r>
              <a:rPr lang="it-IT" dirty="0"/>
              <a:t> reduce the </a:t>
            </a:r>
            <a:r>
              <a:rPr lang="it-IT" dirty="0" err="1"/>
              <a:t>complexity</a:t>
            </a:r>
            <a:r>
              <a:rPr lang="it-IT" dirty="0"/>
              <a:t> of the model</a:t>
            </a:r>
            <a:r>
              <a:rPr lang="it-IT" dirty="0" smtClean="0"/>
              <a:t>, </a:t>
            </a:r>
            <a:r>
              <a:rPr lang="it-IT" dirty="0" err="1" smtClean="0"/>
              <a:t>it</a:t>
            </a:r>
            <a:r>
              <a:rPr lang="it-IT" dirty="0" smtClean="0"/>
              <a:t> </a:t>
            </a:r>
            <a:r>
              <a:rPr lang="it-IT" dirty="0" err="1"/>
              <a:t>might</a:t>
            </a:r>
            <a:r>
              <a:rPr lang="it-IT" dirty="0"/>
              <a:t> cause to </a:t>
            </a:r>
            <a:r>
              <a:rPr lang="it-IT" dirty="0" err="1" smtClean="0"/>
              <a:t>loose</a:t>
            </a:r>
            <a:r>
              <a:rPr lang="it-IT" dirty="0" smtClean="0"/>
              <a:t> </a:t>
            </a:r>
            <a:r>
              <a:rPr lang="it-IT" dirty="0"/>
              <a:t>the location </a:t>
            </a:r>
            <a:r>
              <a:rPr lang="it-IT" dirty="0" err="1"/>
              <a:t>sensitivity</a:t>
            </a:r>
            <a:r>
              <a:rPr lang="it-IT" dirty="0"/>
              <a:t> in the model</a:t>
            </a:r>
            <a:r>
              <a:rPr lang="it-IT" dirty="0" smtClean="0"/>
              <a:t>.</a:t>
            </a:r>
          </a:p>
          <a:p>
            <a:r>
              <a:rPr lang="it-IT" dirty="0" err="1" smtClean="0"/>
              <a:t>This</a:t>
            </a:r>
            <a:r>
              <a:rPr lang="it-IT" dirty="0" smtClean="0"/>
              <a:t> </a:t>
            </a:r>
            <a:r>
              <a:rPr lang="it-IT" dirty="0" err="1" smtClean="0"/>
              <a:t>is</a:t>
            </a:r>
            <a:r>
              <a:rPr lang="it-IT" dirty="0" smtClean="0"/>
              <a:t> </a:t>
            </a:r>
            <a:r>
              <a:rPr lang="it-IT" dirty="0" err="1" smtClean="0"/>
              <a:t>particularly</a:t>
            </a:r>
            <a:r>
              <a:rPr lang="it-IT" dirty="0" smtClean="0"/>
              <a:t> </a:t>
            </a:r>
            <a:r>
              <a:rPr lang="it-IT" dirty="0" err="1" smtClean="0"/>
              <a:t>important</a:t>
            </a:r>
            <a:r>
              <a:rPr lang="it-IT" dirty="0" smtClean="0"/>
              <a:t> for image and text processing </a:t>
            </a:r>
            <a:r>
              <a:rPr lang="it-IT" dirty="0" err="1" smtClean="0"/>
              <a:t>tasks</a:t>
            </a:r>
            <a:r>
              <a:rPr lang="it-IT" dirty="0" smtClean="0"/>
              <a:t>, </a:t>
            </a:r>
            <a:r>
              <a:rPr lang="it-IT" dirty="0" err="1" smtClean="0"/>
              <a:t>where</a:t>
            </a:r>
            <a:r>
              <a:rPr lang="it-IT" dirty="0" smtClean="0"/>
              <a:t> </a:t>
            </a:r>
            <a:r>
              <a:rPr lang="it-IT" b="1" dirty="0" err="1" smtClean="0"/>
              <a:t>context</a:t>
            </a:r>
            <a:r>
              <a:rPr lang="it-IT" dirty="0" smtClean="0"/>
              <a:t> </a:t>
            </a:r>
            <a:r>
              <a:rPr lang="it-IT" dirty="0" err="1" smtClean="0"/>
              <a:t>might</a:t>
            </a:r>
            <a:r>
              <a:rPr lang="it-IT" dirty="0" smtClean="0"/>
              <a:t> be </a:t>
            </a:r>
            <a:r>
              <a:rPr lang="it-IT" dirty="0" err="1" smtClean="0"/>
              <a:t>very</a:t>
            </a:r>
            <a:r>
              <a:rPr lang="it-IT" dirty="0" smtClean="0"/>
              <a:t> </a:t>
            </a:r>
            <a:r>
              <a:rPr lang="it-IT" dirty="0" err="1" smtClean="0"/>
              <a:t>important</a:t>
            </a:r>
            <a:r>
              <a:rPr lang="it-IT" dirty="0" smtClean="0"/>
              <a:t> (e.g., text). </a:t>
            </a:r>
            <a:endParaRPr lang="en-US" dirty="0"/>
          </a:p>
        </p:txBody>
      </p:sp>
    </p:spTree>
    <p:extLst>
      <p:ext uri="{BB962C8B-B14F-4D97-AF65-F5344CB8AC3E}">
        <p14:creationId xmlns:p14="http://schemas.microsoft.com/office/powerpoint/2010/main" val="2024609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a:t>
            </a:r>
            <a:r>
              <a:rPr lang="it-IT" dirty="0" smtClean="0"/>
              <a:t> of </a:t>
            </a:r>
            <a:r>
              <a:rPr lang="it-IT" dirty="0" err="1" smtClean="0"/>
              <a:t>problems</a:t>
            </a:r>
            <a:r>
              <a:rPr lang="it-IT" dirty="0" smtClean="0"/>
              <a:t> with </a:t>
            </a:r>
            <a:r>
              <a:rPr lang="it-IT" dirty="0" err="1" smtClean="0"/>
              <a:t>pooling</a:t>
            </a:r>
            <a:endParaRPr lang="it-IT" dirty="0"/>
          </a:p>
        </p:txBody>
      </p:sp>
      <p:pic>
        <p:nvPicPr>
          <p:cNvPr id="4" name="Immagine 3"/>
          <p:cNvPicPr>
            <a:picLocks noChangeAspect="1"/>
          </p:cNvPicPr>
          <p:nvPr/>
        </p:nvPicPr>
        <p:blipFill>
          <a:blip r:embed="rId2"/>
          <a:stretch>
            <a:fillRect/>
          </a:stretch>
        </p:blipFill>
        <p:spPr>
          <a:xfrm>
            <a:off x="1367692" y="1989992"/>
            <a:ext cx="6623538" cy="4305300"/>
          </a:xfrm>
          <a:prstGeom prst="rect">
            <a:avLst/>
          </a:prstGeom>
        </p:spPr>
      </p:pic>
    </p:spTree>
    <p:extLst>
      <p:ext uri="{BB962C8B-B14F-4D97-AF65-F5344CB8AC3E}">
        <p14:creationId xmlns:p14="http://schemas.microsoft.com/office/powerpoint/2010/main" val="128950055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con freccia destra 3"/>
          <p:cNvSpPr/>
          <p:nvPr/>
        </p:nvSpPr>
        <p:spPr>
          <a:xfrm>
            <a:off x="317483" y="177433"/>
            <a:ext cx="109251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convolution</a:t>
            </a:r>
            <a:endParaRPr lang="en-US" dirty="0"/>
          </a:p>
        </p:txBody>
      </p:sp>
      <p:sp>
        <p:nvSpPr>
          <p:cNvPr id="5" name="Callout con freccia destra 4"/>
          <p:cNvSpPr/>
          <p:nvPr/>
        </p:nvSpPr>
        <p:spPr>
          <a:xfrm>
            <a:off x="1410002" y="991053"/>
            <a:ext cx="1364715" cy="1884832"/>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Volumes of </a:t>
            </a:r>
            <a:r>
              <a:rPr lang="en-US" dirty="0" err="1" smtClean="0"/>
              <a:t>convoluvolutors</a:t>
            </a:r>
            <a:endParaRPr lang="en-US" dirty="0"/>
          </a:p>
        </p:txBody>
      </p:sp>
      <p:sp>
        <p:nvSpPr>
          <p:cNvPr id="6" name="Callout con freccia destra 5"/>
          <p:cNvSpPr/>
          <p:nvPr/>
        </p:nvSpPr>
        <p:spPr>
          <a:xfrm>
            <a:off x="2774717" y="1794556"/>
            <a:ext cx="1288609"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strides</a:t>
            </a:r>
            <a:endParaRPr lang="en-US" dirty="0"/>
          </a:p>
        </p:txBody>
      </p:sp>
      <p:sp>
        <p:nvSpPr>
          <p:cNvPr id="7" name="Callout con freccia destra 6"/>
          <p:cNvSpPr/>
          <p:nvPr/>
        </p:nvSpPr>
        <p:spPr>
          <a:xfrm>
            <a:off x="4063326" y="2418686"/>
            <a:ext cx="1232585"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padding</a:t>
            </a:r>
            <a:endParaRPr lang="en-US" dirty="0"/>
          </a:p>
        </p:txBody>
      </p:sp>
      <p:sp>
        <p:nvSpPr>
          <p:cNvPr id="8" name="Callout con freccia destra 7"/>
          <p:cNvSpPr/>
          <p:nvPr/>
        </p:nvSpPr>
        <p:spPr>
          <a:xfrm>
            <a:off x="5295911" y="2884834"/>
            <a:ext cx="1212507"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Activation function</a:t>
            </a:r>
            <a:endParaRPr lang="en-US" dirty="0"/>
          </a:p>
        </p:txBody>
      </p:sp>
      <p:sp>
        <p:nvSpPr>
          <p:cNvPr id="9" name="Callout con freccia destra 8"/>
          <p:cNvSpPr/>
          <p:nvPr/>
        </p:nvSpPr>
        <p:spPr>
          <a:xfrm>
            <a:off x="6508418" y="3670826"/>
            <a:ext cx="1368448" cy="188561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Pooling</a:t>
            </a:r>
            <a:endParaRPr lang="en-US" dirty="0"/>
          </a:p>
        </p:txBody>
      </p:sp>
      <p:sp>
        <p:nvSpPr>
          <p:cNvPr id="11" name="Callout con freccia destra 10"/>
          <p:cNvSpPr/>
          <p:nvPr/>
        </p:nvSpPr>
        <p:spPr>
          <a:xfrm>
            <a:off x="7876866" y="4491842"/>
            <a:ext cx="1180760" cy="1885610"/>
          </a:xfrm>
          <a:prstGeom prst="rightArrowCallout">
            <a:avLst/>
          </a:prstGeom>
          <a:solidFill>
            <a:srgbClr val="E46C0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Softmax</a:t>
            </a:r>
            <a:endParaRPr lang="en-US" dirty="0"/>
          </a:p>
        </p:txBody>
      </p:sp>
    </p:spTree>
    <p:extLst>
      <p:ext uri="{BB962C8B-B14F-4D97-AF65-F5344CB8AC3E}">
        <p14:creationId xmlns:p14="http://schemas.microsoft.com/office/powerpoint/2010/main" val="323293649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final</a:t>
            </a:r>
            <a:r>
              <a:rPr lang="it-IT" dirty="0" smtClean="0"/>
              <a:t> </a:t>
            </a:r>
            <a:r>
              <a:rPr lang="it-IT" dirty="0" err="1" smtClean="0"/>
              <a:t>step</a:t>
            </a:r>
            <a:r>
              <a:rPr lang="it-IT" dirty="0" smtClean="0"/>
              <a:t>: </a:t>
            </a:r>
            <a:r>
              <a:rPr lang="it-IT" dirty="0" err="1" smtClean="0"/>
              <a:t>SoftMax</a:t>
            </a:r>
            <a:r>
              <a:rPr lang="it-IT" dirty="0" smtClean="0"/>
              <a:t> (8)</a:t>
            </a:r>
            <a:endParaRPr lang="it-IT" dirty="0"/>
          </a:p>
        </p:txBody>
      </p:sp>
      <p:sp>
        <p:nvSpPr>
          <p:cNvPr id="3" name="Segnaposto contenuto 2"/>
          <p:cNvSpPr>
            <a:spLocks noGrp="1"/>
          </p:cNvSpPr>
          <p:nvPr>
            <p:ph idx="1"/>
          </p:nvPr>
        </p:nvSpPr>
        <p:spPr>
          <a:xfrm>
            <a:off x="457200" y="1331153"/>
            <a:ext cx="8229600" cy="4525963"/>
          </a:xfrm>
        </p:spPr>
        <p:txBody>
          <a:bodyPr>
            <a:normAutofit lnSpcReduction="10000"/>
          </a:bodyPr>
          <a:lstStyle/>
          <a:p>
            <a:r>
              <a:rPr lang="it-IT" sz="2400" dirty="0" err="1" smtClean="0"/>
              <a:t>As</a:t>
            </a:r>
            <a:r>
              <a:rPr lang="it-IT" sz="2400" dirty="0" smtClean="0"/>
              <a:t> </a:t>
            </a:r>
            <a:r>
              <a:rPr lang="it-IT" sz="2400" dirty="0" err="1" smtClean="0"/>
              <a:t>anticipated</a:t>
            </a:r>
            <a:r>
              <a:rPr lang="it-IT" sz="2400" dirty="0" smtClean="0"/>
              <a:t>, the </a:t>
            </a:r>
            <a:r>
              <a:rPr lang="it-IT" sz="2400" dirty="0" err="1" smtClean="0"/>
              <a:t>final</a:t>
            </a:r>
            <a:r>
              <a:rPr lang="it-IT" sz="2400" dirty="0" smtClean="0"/>
              <a:t> </a:t>
            </a:r>
            <a:r>
              <a:rPr lang="it-IT" sz="2400" dirty="0" err="1" smtClean="0"/>
              <a:t>level</a:t>
            </a:r>
            <a:r>
              <a:rPr lang="it-IT" sz="2400" dirty="0" smtClean="0"/>
              <a:t> </a:t>
            </a:r>
            <a:r>
              <a:rPr lang="it-IT" sz="2400" dirty="0" err="1" smtClean="0"/>
              <a:t>is</a:t>
            </a:r>
            <a:r>
              <a:rPr lang="it-IT" sz="2400" dirty="0" smtClean="0"/>
              <a:t> a </a:t>
            </a:r>
            <a:r>
              <a:rPr lang="it-IT" sz="2400" dirty="0" err="1" smtClean="0">
                <a:solidFill>
                  <a:srgbClr val="FF0000"/>
                </a:solidFill>
              </a:rPr>
              <a:t>fully</a:t>
            </a:r>
            <a:r>
              <a:rPr lang="it-IT" sz="2400" dirty="0" smtClean="0">
                <a:solidFill>
                  <a:srgbClr val="FF0000"/>
                </a:solidFill>
              </a:rPr>
              <a:t> </a:t>
            </a:r>
            <a:r>
              <a:rPr lang="it-IT" sz="2400" dirty="0" err="1" smtClean="0">
                <a:solidFill>
                  <a:srgbClr val="FF0000"/>
                </a:solidFill>
              </a:rPr>
              <a:t>connected</a:t>
            </a:r>
            <a:r>
              <a:rPr lang="it-IT" sz="2400" dirty="0" smtClean="0">
                <a:solidFill>
                  <a:srgbClr val="FF0000"/>
                </a:solidFill>
              </a:rPr>
              <a:t> </a:t>
            </a:r>
            <a:r>
              <a:rPr lang="it-IT" sz="2400" dirty="0" smtClean="0"/>
              <a:t>network</a:t>
            </a:r>
          </a:p>
          <a:p>
            <a:r>
              <a:rPr lang="it-IT" sz="2400" dirty="0" err="1" smtClean="0"/>
              <a:t>It</a:t>
            </a:r>
            <a:r>
              <a:rPr lang="it-IT" sz="2400" dirty="0" smtClean="0"/>
              <a:t> </a:t>
            </a:r>
            <a:r>
              <a:rPr lang="it-IT" sz="2400" dirty="0" err="1" smtClean="0"/>
              <a:t>consists</a:t>
            </a:r>
            <a:r>
              <a:rPr lang="it-IT" sz="2400" dirty="0" smtClean="0"/>
              <a:t> of 𝑠 </a:t>
            </a:r>
            <a:r>
              <a:rPr lang="it-IT" sz="2400" dirty="0" err="1" smtClean="0"/>
              <a:t>neurons</a:t>
            </a:r>
            <a:r>
              <a:rPr lang="it-IT" sz="2400" dirty="0" smtClean="0"/>
              <a:t> (</a:t>
            </a:r>
            <a:r>
              <a:rPr lang="it-IT" sz="2400" dirty="0" err="1" smtClean="0"/>
              <a:t>one</a:t>
            </a:r>
            <a:r>
              <a:rPr lang="it-IT" sz="2400" dirty="0" smtClean="0"/>
              <a:t> for </a:t>
            </a:r>
            <a:r>
              <a:rPr lang="it-IT" sz="2400" dirty="0" err="1" smtClean="0"/>
              <a:t>each</a:t>
            </a:r>
            <a:r>
              <a:rPr lang="it-IT" sz="2400" dirty="0" smtClean="0"/>
              <a:t> </a:t>
            </a:r>
            <a:r>
              <a:rPr lang="it-IT" sz="2400" dirty="0" err="1" smtClean="0"/>
              <a:t>class</a:t>
            </a:r>
            <a:r>
              <a:rPr lang="it-IT" sz="2400" dirty="0" smtClean="0"/>
              <a:t>) </a:t>
            </a:r>
            <a:r>
              <a:rPr lang="it-IT" sz="2400" dirty="0" err="1" smtClean="0"/>
              <a:t>fully-connected</a:t>
            </a:r>
            <a:r>
              <a:rPr lang="it-IT" sz="2400" dirty="0" smtClean="0"/>
              <a:t> to </a:t>
            </a:r>
            <a:r>
              <a:rPr lang="it-IT" sz="2400" dirty="0" err="1" smtClean="0"/>
              <a:t>neurons</a:t>
            </a:r>
            <a:r>
              <a:rPr lang="it-IT" sz="2400" dirty="0" smtClean="0"/>
              <a:t> of the </a:t>
            </a:r>
            <a:r>
              <a:rPr lang="it-IT" sz="2400" dirty="0" err="1" smtClean="0"/>
              <a:t>previous</a:t>
            </a:r>
            <a:r>
              <a:rPr lang="it-IT" sz="2400" dirty="0" smtClean="0"/>
              <a:t> </a:t>
            </a:r>
            <a:r>
              <a:rPr lang="it-IT" sz="2400" dirty="0" err="1" smtClean="0"/>
              <a:t>level</a:t>
            </a:r>
            <a:r>
              <a:rPr lang="it-IT" sz="2400" dirty="0" smtClean="0"/>
              <a:t>. The </a:t>
            </a:r>
            <a:r>
              <a:rPr lang="it-IT" sz="2400" dirty="0" err="1" smtClean="0"/>
              <a:t>activation</a:t>
            </a:r>
            <a:r>
              <a:rPr lang="it-IT" sz="2400" dirty="0" smtClean="0"/>
              <a:t> </a:t>
            </a:r>
            <a:r>
              <a:rPr lang="it-IT" sz="2400" dirty="0" err="1" smtClean="0"/>
              <a:t>level</a:t>
            </a:r>
            <a:r>
              <a:rPr lang="it-IT" sz="2400" dirty="0" smtClean="0"/>
              <a:t> 𝑛𝑒𝑡</a:t>
            </a:r>
            <a:r>
              <a:rPr lang="it-IT" sz="2400" baseline="-25000" dirty="0" smtClean="0"/>
              <a:t>𝑘</a:t>
            </a:r>
            <a:r>
              <a:rPr lang="it-IT" sz="2400" dirty="0" smtClean="0"/>
              <a:t> of </a:t>
            </a:r>
            <a:r>
              <a:rPr lang="it-IT" sz="2400" dirty="0" err="1" smtClean="0"/>
              <a:t>individual</a:t>
            </a:r>
            <a:r>
              <a:rPr lang="it-IT" sz="2400" dirty="0" smtClean="0"/>
              <a:t> </a:t>
            </a:r>
            <a:r>
              <a:rPr lang="it-IT" sz="2400" dirty="0" err="1" smtClean="0"/>
              <a:t>neurons</a:t>
            </a:r>
            <a:r>
              <a:rPr lang="it-IT" sz="2400" dirty="0" smtClean="0"/>
              <a:t> </a:t>
            </a:r>
            <a:r>
              <a:rPr lang="it-IT" sz="2400" dirty="0" err="1" smtClean="0"/>
              <a:t>is</a:t>
            </a:r>
            <a:r>
              <a:rPr lang="it-IT" sz="2400" dirty="0" smtClean="0"/>
              <a:t> </a:t>
            </a:r>
            <a:r>
              <a:rPr lang="it-IT" sz="2400" dirty="0" err="1" smtClean="0"/>
              <a:t>calculated</a:t>
            </a:r>
            <a:r>
              <a:rPr lang="it-IT" sz="2400" dirty="0" smtClean="0"/>
              <a:t> in the </a:t>
            </a:r>
            <a:r>
              <a:rPr lang="it-IT" sz="2400" dirty="0" err="1" smtClean="0"/>
              <a:t>usual</a:t>
            </a:r>
            <a:r>
              <a:rPr lang="it-IT" sz="2400" dirty="0" smtClean="0"/>
              <a:t> way, </a:t>
            </a:r>
            <a:r>
              <a:rPr lang="it-IT" sz="2400" dirty="0" err="1" smtClean="0"/>
              <a:t>but</a:t>
            </a:r>
            <a:r>
              <a:rPr lang="it-IT" sz="2400" dirty="0" smtClean="0"/>
              <a:t> the </a:t>
            </a:r>
            <a:r>
              <a:rPr lang="it-IT" sz="2400" dirty="0" err="1" smtClean="0"/>
              <a:t>activation</a:t>
            </a:r>
            <a:r>
              <a:rPr lang="it-IT" sz="2400" dirty="0" smtClean="0"/>
              <a:t> </a:t>
            </a:r>
            <a:r>
              <a:rPr lang="it-IT" sz="2400" dirty="0" err="1" smtClean="0"/>
              <a:t>function</a:t>
            </a:r>
            <a:r>
              <a:rPr lang="it-IT" sz="2400" dirty="0" smtClean="0"/>
              <a:t> for the 𝑘 -</a:t>
            </a:r>
            <a:r>
              <a:rPr lang="it-IT" sz="2400" dirty="0" err="1" smtClean="0"/>
              <a:t>th</a:t>
            </a:r>
            <a:r>
              <a:rPr lang="it-IT" sz="2400" dirty="0" smtClean="0"/>
              <a:t> </a:t>
            </a:r>
            <a:r>
              <a:rPr lang="it-IT" sz="2400" dirty="0" err="1" smtClean="0"/>
              <a:t>neuron</a:t>
            </a:r>
            <a:r>
              <a:rPr lang="it-IT" sz="2400" dirty="0" smtClean="0"/>
              <a:t> </a:t>
            </a:r>
            <a:r>
              <a:rPr lang="it-IT" sz="2400" dirty="0" err="1" smtClean="0"/>
              <a:t>is</a:t>
            </a:r>
            <a:r>
              <a:rPr lang="it-IT" sz="2400" dirty="0" smtClean="0"/>
              <a:t> (</a:t>
            </a:r>
            <a:r>
              <a:rPr lang="it-IT" sz="2400" dirty="0" err="1" smtClean="0"/>
              <a:t>instead</a:t>
            </a:r>
            <a:r>
              <a:rPr lang="it-IT" sz="2400" dirty="0" smtClean="0"/>
              <a:t> of </a:t>
            </a:r>
            <a:r>
              <a:rPr lang="it-IT" sz="2400" dirty="0" err="1" smtClean="0"/>
              <a:t>Sigmoid</a:t>
            </a:r>
            <a:r>
              <a:rPr lang="it-IT" sz="2400" dirty="0" smtClean="0"/>
              <a:t> or </a:t>
            </a:r>
            <a:r>
              <a:rPr lang="it-IT" sz="2400" dirty="0" err="1" smtClean="0"/>
              <a:t>ReLU</a:t>
            </a:r>
            <a:r>
              <a:rPr lang="it-IT" sz="2400" dirty="0" smtClean="0"/>
              <a:t>):</a:t>
            </a:r>
          </a:p>
          <a:p>
            <a:endParaRPr lang="it-IT" sz="2400" dirty="0"/>
          </a:p>
          <a:p>
            <a:endParaRPr lang="it-IT" sz="2400" dirty="0" smtClean="0"/>
          </a:p>
          <a:p>
            <a:endParaRPr lang="it-IT" sz="2400" dirty="0"/>
          </a:p>
          <a:p>
            <a:endParaRPr lang="it-IT" sz="2400" dirty="0" smtClean="0"/>
          </a:p>
          <a:p>
            <a:pPr marL="400050" lvl="1" indent="0">
              <a:buNone/>
            </a:pPr>
            <a:r>
              <a:rPr lang="it-IT" sz="2400" dirty="0" err="1" smtClean="0"/>
              <a:t>where</a:t>
            </a:r>
            <a:r>
              <a:rPr lang="it-IT" sz="2400" dirty="0" smtClean="0"/>
              <a:t> the </a:t>
            </a:r>
            <a:r>
              <a:rPr lang="it-IT" sz="2400" i="1" dirty="0" err="1" smtClean="0"/>
              <a:t>z</a:t>
            </a:r>
            <a:r>
              <a:rPr lang="it-IT" sz="2400" i="1" baseline="-25000" dirty="0" err="1" smtClean="0"/>
              <a:t>k</a:t>
            </a:r>
            <a:r>
              <a:rPr lang="it-IT" sz="2400" dirty="0" smtClean="0"/>
              <a:t> can be </a:t>
            </a:r>
            <a:r>
              <a:rPr lang="it-IT" sz="2400" dirty="0" err="1" smtClean="0"/>
              <a:t>interpreted</a:t>
            </a:r>
            <a:r>
              <a:rPr lang="it-IT" sz="2400" dirty="0" smtClean="0"/>
              <a:t> </a:t>
            </a:r>
            <a:r>
              <a:rPr lang="it-IT" sz="2400" b="1" dirty="0" err="1" smtClean="0"/>
              <a:t>as</a:t>
            </a:r>
            <a:r>
              <a:rPr lang="it-IT" sz="2400" b="1" dirty="0" smtClean="0"/>
              <a:t> </a:t>
            </a:r>
            <a:r>
              <a:rPr lang="it-IT" sz="2400" b="1" dirty="0" err="1" smtClean="0"/>
              <a:t>probabilities</a:t>
            </a:r>
            <a:r>
              <a:rPr lang="it-IT" sz="2400" b="1" dirty="0" smtClean="0"/>
              <a:t> </a:t>
            </a:r>
            <a:r>
              <a:rPr lang="it-IT" sz="2400" dirty="0" err="1" smtClean="0"/>
              <a:t>since</a:t>
            </a:r>
            <a:r>
              <a:rPr lang="it-IT" sz="2400" dirty="0" smtClean="0"/>
              <a:t> </a:t>
            </a:r>
            <a:r>
              <a:rPr lang="it-IT" sz="2400" dirty="0" err="1" smtClean="0"/>
              <a:t>they</a:t>
            </a:r>
            <a:r>
              <a:rPr lang="it-IT" sz="2400" dirty="0" smtClean="0"/>
              <a:t> are in the [0,1] </a:t>
            </a:r>
            <a:r>
              <a:rPr lang="it-IT" sz="2400" dirty="0" err="1" smtClean="0"/>
              <a:t>range</a:t>
            </a:r>
            <a:r>
              <a:rPr lang="it-IT" sz="2400" dirty="0" smtClean="0"/>
              <a:t> </a:t>
            </a:r>
          </a:p>
          <a:p>
            <a:endParaRPr lang="it-IT" dirty="0"/>
          </a:p>
        </p:txBody>
      </p:sp>
      <p:pic>
        <p:nvPicPr>
          <p:cNvPr id="4" name="Immagine 3"/>
          <p:cNvPicPr>
            <a:picLocks noChangeAspect="1"/>
          </p:cNvPicPr>
          <p:nvPr/>
        </p:nvPicPr>
        <p:blipFill>
          <a:blip r:embed="rId2"/>
          <a:stretch>
            <a:fillRect/>
          </a:stretch>
        </p:blipFill>
        <p:spPr>
          <a:xfrm>
            <a:off x="2206289" y="3477021"/>
            <a:ext cx="4823435" cy="1247440"/>
          </a:xfrm>
          <a:prstGeom prst="rect">
            <a:avLst/>
          </a:prstGeom>
        </p:spPr>
      </p:pic>
    </p:spTree>
    <p:extLst>
      <p:ext uri="{BB962C8B-B14F-4D97-AF65-F5344CB8AC3E}">
        <p14:creationId xmlns:p14="http://schemas.microsoft.com/office/powerpoint/2010/main" val="772072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Softmax</a:t>
            </a:r>
            <a:r>
              <a:rPr lang="en-US" dirty="0" smtClean="0"/>
              <a:t> </a:t>
            </a:r>
            <a:r>
              <a:rPr lang="en-US" dirty="0" err="1" smtClean="0"/>
              <a:t>vrs</a:t>
            </a:r>
            <a:r>
              <a:rPr lang="en-US" dirty="0" smtClean="0"/>
              <a:t> sigmoid</a:t>
            </a:r>
            <a:endParaRPr lang="en-US" dirty="0"/>
          </a:p>
        </p:txBody>
      </p:sp>
      <p:grpSp>
        <p:nvGrpSpPr>
          <p:cNvPr id="6" name="Gruppo 5"/>
          <p:cNvGrpSpPr/>
          <p:nvPr/>
        </p:nvGrpSpPr>
        <p:grpSpPr>
          <a:xfrm>
            <a:off x="767891" y="1201614"/>
            <a:ext cx="4566870" cy="2540001"/>
            <a:chOff x="767891" y="1201614"/>
            <a:chExt cx="4566870" cy="2540001"/>
          </a:xfrm>
        </p:grpSpPr>
        <p:pic>
          <p:nvPicPr>
            <p:cNvPr id="4" name="Immagine 3"/>
            <p:cNvPicPr>
              <a:picLocks noChangeAspect="1"/>
            </p:cNvPicPr>
            <p:nvPr/>
          </p:nvPicPr>
          <p:blipFill>
            <a:blip r:embed="rId2"/>
            <a:stretch>
              <a:fillRect/>
            </a:stretch>
          </p:blipFill>
          <p:spPr>
            <a:xfrm>
              <a:off x="767891" y="1201614"/>
              <a:ext cx="4566870" cy="2540001"/>
            </a:xfrm>
            <a:prstGeom prst="rect">
              <a:avLst/>
            </a:prstGeom>
          </p:spPr>
        </p:pic>
        <p:sp>
          <p:nvSpPr>
            <p:cNvPr id="3" name="CasellaDiTesto 2"/>
            <p:cNvSpPr txBox="1"/>
            <p:nvPr/>
          </p:nvSpPr>
          <p:spPr>
            <a:xfrm>
              <a:off x="3262924" y="3097796"/>
              <a:ext cx="1514230" cy="369332"/>
            </a:xfrm>
            <a:prstGeom prst="rect">
              <a:avLst/>
            </a:prstGeom>
            <a:solidFill>
              <a:schemeClr val="bg1"/>
            </a:solidFill>
          </p:spPr>
          <p:txBody>
            <a:bodyPr wrap="square" rtlCol="0">
              <a:spAutoFit/>
            </a:bodyPr>
            <a:lstStyle/>
            <a:p>
              <a:endParaRPr lang="it-IT" dirty="0"/>
            </a:p>
          </p:txBody>
        </p:sp>
      </p:grpSp>
      <p:grpSp>
        <p:nvGrpSpPr>
          <p:cNvPr id="8" name="Gruppo 7"/>
          <p:cNvGrpSpPr/>
          <p:nvPr/>
        </p:nvGrpSpPr>
        <p:grpSpPr>
          <a:xfrm>
            <a:off x="3761898" y="3166207"/>
            <a:ext cx="4288924" cy="3375771"/>
            <a:chOff x="3761898" y="3166207"/>
            <a:chExt cx="4288924" cy="3375771"/>
          </a:xfrm>
        </p:grpSpPr>
        <p:pic>
          <p:nvPicPr>
            <p:cNvPr id="5" name="Immagine 4"/>
            <p:cNvPicPr>
              <a:picLocks noChangeAspect="1"/>
            </p:cNvPicPr>
            <p:nvPr/>
          </p:nvPicPr>
          <p:blipFill>
            <a:blip r:embed="rId3"/>
            <a:stretch>
              <a:fillRect/>
            </a:stretch>
          </p:blipFill>
          <p:spPr>
            <a:xfrm>
              <a:off x="3761898" y="3166207"/>
              <a:ext cx="4288924" cy="3252177"/>
            </a:xfrm>
            <a:prstGeom prst="rect">
              <a:avLst/>
            </a:prstGeom>
          </p:spPr>
        </p:pic>
        <p:sp>
          <p:nvSpPr>
            <p:cNvPr id="7" name="CasellaDiTesto 6"/>
            <p:cNvSpPr txBox="1"/>
            <p:nvPr/>
          </p:nvSpPr>
          <p:spPr>
            <a:xfrm>
              <a:off x="5168684" y="5618648"/>
              <a:ext cx="1752599" cy="923330"/>
            </a:xfrm>
            <a:prstGeom prst="rect">
              <a:avLst/>
            </a:prstGeom>
            <a:solidFill>
              <a:schemeClr val="bg1"/>
            </a:solidFill>
          </p:spPr>
          <p:txBody>
            <a:bodyPr wrap="square" rtlCol="0">
              <a:spAutoFit/>
            </a:bodyPr>
            <a:lstStyle/>
            <a:p>
              <a:r>
                <a:rPr lang="it-IT" dirty="0" err="1" smtClean="0"/>
                <a:t>Fully</a:t>
              </a:r>
              <a:r>
                <a:rPr lang="it-IT" dirty="0" smtClean="0"/>
                <a:t> </a:t>
              </a:r>
              <a:r>
                <a:rPr lang="it-IT" dirty="0" err="1" smtClean="0"/>
                <a:t>connected</a:t>
              </a:r>
              <a:endParaRPr lang="it-IT" dirty="0" smtClean="0"/>
            </a:p>
            <a:p>
              <a:r>
                <a:rPr lang="it-IT" dirty="0" smtClean="0"/>
                <a:t>NN </a:t>
              </a:r>
              <a:r>
                <a:rPr lang="it-IT" dirty="0" err="1" smtClean="0"/>
                <a:t>layer</a:t>
              </a:r>
              <a:r>
                <a:rPr lang="it-IT" dirty="0" smtClean="0"/>
                <a:t> with </a:t>
              </a:r>
              <a:r>
                <a:rPr lang="it-IT" dirty="0" err="1" smtClean="0"/>
                <a:t>softmax</a:t>
              </a:r>
              <a:endParaRPr lang="it-IT" dirty="0"/>
            </a:p>
          </p:txBody>
        </p:sp>
      </p:grpSp>
      <p:sp>
        <p:nvSpPr>
          <p:cNvPr id="9" name="CasellaDiTesto 8"/>
          <p:cNvSpPr txBox="1"/>
          <p:nvPr/>
        </p:nvSpPr>
        <p:spPr>
          <a:xfrm>
            <a:off x="457200" y="4640385"/>
            <a:ext cx="356284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it-IT" dirty="0" smtClean="0"/>
              <a:t>Note: </a:t>
            </a:r>
            <a:r>
              <a:rPr lang="it-IT" b="1" dirty="0" smtClean="0"/>
              <a:t>b</a:t>
            </a:r>
            <a:r>
              <a:rPr lang="it-IT" dirty="0" smtClean="0"/>
              <a:t> </a:t>
            </a:r>
            <a:r>
              <a:rPr lang="it-IT" dirty="0" err="1" smtClean="0"/>
              <a:t>here</a:t>
            </a:r>
            <a:r>
              <a:rPr lang="it-IT" dirty="0" smtClean="0"/>
              <a:t> </a:t>
            </a:r>
            <a:r>
              <a:rPr lang="it-IT" dirty="0" err="1" smtClean="0"/>
              <a:t>is</a:t>
            </a:r>
            <a:r>
              <a:rPr lang="it-IT" dirty="0" smtClean="0"/>
              <a:t> the </a:t>
            </a:r>
            <a:r>
              <a:rPr lang="it-IT" dirty="0" err="1" smtClean="0"/>
              <a:t>threshold</a:t>
            </a:r>
            <a:r>
              <a:rPr lang="it-IT" dirty="0" smtClean="0"/>
              <a:t> or </a:t>
            </a:r>
            <a:r>
              <a:rPr lang="it-IT" dirty="0" err="1" smtClean="0"/>
              <a:t>bias</a:t>
            </a:r>
            <a:endParaRPr lang="it-IT" dirty="0"/>
          </a:p>
        </p:txBody>
      </p:sp>
    </p:spTree>
    <p:extLst>
      <p:ext uri="{BB962C8B-B14F-4D97-AF65-F5344CB8AC3E}">
        <p14:creationId xmlns:p14="http://schemas.microsoft.com/office/powerpoint/2010/main" val="223327709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Example (1)</a:t>
            </a:r>
            <a:endParaRPr lang="en-US" dirty="0"/>
          </a:p>
        </p:txBody>
      </p:sp>
      <p:pic>
        <p:nvPicPr>
          <p:cNvPr id="4" name="Immagine 3"/>
          <p:cNvPicPr>
            <a:picLocks noChangeAspect="1"/>
          </p:cNvPicPr>
          <p:nvPr/>
        </p:nvPicPr>
        <p:blipFill>
          <a:blip r:embed="rId2"/>
          <a:stretch>
            <a:fillRect/>
          </a:stretch>
        </p:blipFill>
        <p:spPr>
          <a:xfrm>
            <a:off x="457200" y="2041768"/>
            <a:ext cx="8038366" cy="3210369"/>
          </a:xfrm>
          <a:prstGeom prst="rect">
            <a:avLst/>
          </a:prstGeom>
        </p:spPr>
      </p:pic>
    </p:spTree>
    <p:extLst>
      <p:ext uri="{BB962C8B-B14F-4D97-AF65-F5344CB8AC3E}">
        <p14:creationId xmlns:p14="http://schemas.microsoft.com/office/powerpoint/2010/main" val="284021689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Example (2)</a:t>
            </a:r>
            <a:endParaRPr lang="en-US" dirty="0"/>
          </a:p>
        </p:txBody>
      </p:sp>
      <p:pic>
        <p:nvPicPr>
          <p:cNvPr id="4" name="Immagine 3"/>
          <p:cNvPicPr>
            <a:picLocks noChangeAspect="1"/>
          </p:cNvPicPr>
          <p:nvPr/>
        </p:nvPicPr>
        <p:blipFill>
          <a:blip r:embed="rId2"/>
          <a:stretch>
            <a:fillRect/>
          </a:stretch>
        </p:blipFill>
        <p:spPr>
          <a:xfrm>
            <a:off x="0" y="2374900"/>
            <a:ext cx="9144000" cy="2088714"/>
          </a:xfrm>
          <a:prstGeom prst="rect">
            <a:avLst/>
          </a:prstGeom>
        </p:spPr>
      </p:pic>
    </p:spTree>
    <p:extLst>
      <p:ext uri="{BB962C8B-B14F-4D97-AF65-F5344CB8AC3E}">
        <p14:creationId xmlns:p14="http://schemas.microsoft.com/office/powerpoint/2010/main" val="356411038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Example in matrix form </a:t>
            </a:r>
            <a:r>
              <a:rPr lang="en-US" dirty="0" smtClean="0"/>
              <a:t>(3)</a:t>
            </a:r>
            <a:endParaRPr lang="en-US" dirty="0"/>
          </a:p>
        </p:txBody>
      </p:sp>
      <p:pic>
        <p:nvPicPr>
          <p:cNvPr id="4" name="Immagine 3"/>
          <p:cNvPicPr>
            <a:picLocks noChangeAspect="1"/>
          </p:cNvPicPr>
          <p:nvPr/>
        </p:nvPicPr>
        <p:blipFill>
          <a:blip r:embed="rId2"/>
          <a:stretch>
            <a:fillRect/>
          </a:stretch>
        </p:blipFill>
        <p:spPr>
          <a:xfrm>
            <a:off x="0" y="1695939"/>
            <a:ext cx="9144000" cy="2230244"/>
          </a:xfrm>
          <a:prstGeom prst="rect">
            <a:avLst/>
          </a:prstGeom>
        </p:spPr>
      </p:pic>
      <p:pic>
        <p:nvPicPr>
          <p:cNvPr id="5" name="Immagine 4"/>
          <p:cNvPicPr>
            <a:picLocks noChangeAspect="1"/>
          </p:cNvPicPr>
          <p:nvPr/>
        </p:nvPicPr>
        <p:blipFill>
          <a:blip r:embed="rId3"/>
          <a:stretch>
            <a:fillRect/>
          </a:stretch>
        </p:blipFill>
        <p:spPr>
          <a:xfrm>
            <a:off x="3117360" y="4545623"/>
            <a:ext cx="3818793" cy="689246"/>
          </a:xfrm>
          <a:prstGeom prst="rect">
            <a:avLst/>
          </a:prstGeom>
        </p:spPr>
      </p:pic>
    </p:spTree>
    <p:extLst>
      <p:ext uri="{BB962C8B-B14F-4D97-AF65-F5344CB8AC3E}">
        <p14:creationId xmlns:p14="http://schemas.microsoft.com/office/powerpoint/2010/main" val="288564012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effect of </a:t>
            </a:r>
            <a:r>
              <a:rPr lang="en-US" dirty="0" err="1" smtClean="0"/>
              <a:t>Softmax</a:t>
            </a:r>
            <a:r>
              <a:rPr lang="en-US" dirty="0" smtClean="0"/>
              <a:t>(x)</a:t>
            </a:r>
            <a:endParaRPr lang="en-US" dirty="0"/>
          </a:p>
        </p:txBody>
      </p:sp>
      <p:sp>
        <p:nvSpPr>
          <p:cNvPr id="5" name="CasellaDiTesto 4"/>
          <p:cNvSpPr txBox="1"/>
          <p:nvPr/>
        </p:nvSpPr>
        <p:spPr>
          <a:xfrm>
            <a:off x="525585" y="1251157"/>
            <a:ext cx="7980996" cy="954107"/>
          </a:xfrm>
          <a:prstGeom prst="rect">
            <a:avLst/>
          </a:prstGeom>
          <a:noFill/>
        </p:spPr>
        <p:txBody>
          <a:bodyPr wrap="none" rtlCol="0">
            <a:spAutoFit/>
          </a:bodyPr>
          <a:lstStyle/>
          <a:p>
            <a:r>
              <a:rPr lang="en-US" sz="2800" dirty="0" smtClean="0"/>
              <a:t>From scores to probabilities. Highest probabilities are </a:t>
            </a:r>
          </a:p>
          <a:p>
            <a:r>
              <a:rPr lang="en-US" sz="2800" dirty="0" smtClean="0"/>
              <a:t>assigned to highest values</a:t>
            </a:r>
            <a:endParaRPr lang="en-US" sz="2800" dirty="0"/>
          </a:p>
        </p:txBody>
      </p:sp>
      <p:grpSp>
        <p:nvGrpSpPr>
          <p:cNvPr id="6" name="Gruppo 5"/>
          <p:cNvGrpSpPr/>
          <p:nvPr/>
        </p:nvGrpSpPr>
        <p:grpSpPr>
          <a:xfrm>
            <a:off x="1426308" y="2205264"/>
            <a:ext cx="6887308" cy="3629572"/>
            <a:chOff x="1426308" y="2205264"/>
            <a:chExt cx="6887308" cy="3629572"/>
          </a:xfrm>
        </p:grpSpPr>
        <p:pic>
          <p:nvPicPr>
            <p:cNvPr id="4" name="Immagine 3"/>
            <p:cNvPicPr>
              <a:picLocks noChangeAspect="1"/>
            </p:cNvPicPr>
            <p:nvPr/>
          </p:nvPicPr>
          <p:blipFill>
            <a:blip r:embed="rId2"/>
            <a:stretch>
              <a:fillRect/>
            </a:stretch>
          </p:blipFill>
          <p:spPr>
            <a:xfrm>
              <a:off x="1426308" y="2205264"/>
              <a:ext cx="6887308" cy="3629572"/>
            </a:xfrm>
            <a:prstGeom prst="rect">
              <a:avLst/>
            </a:prstGeom>
          </p:spPr>
        </p:pic>
        <p:sp>
          <p:nvSpPr>
            <p:cNvPr id="3" name="CasellaDiTesto 2"/>
            <p:cNvSpPr txBox="1"/>
            <p:nvPr/>
          </p:nvSpPr>
          <p:spPr>
            <a:xfrm>
              <a:off x="2676769" y="3311768"/>
              <a:ext cx="947615" cy="1309077"/>
            </a:xfrm>
            <a:prstGeom prst="rect">
              <a:avLst/>
            </a:prstGeom>
            <a:solidFill>
              <a:srgbClr val="FFFFFF"/>
            </a:solidFill>
          </p:spPr>
          <p:txBody>
            <a:bodyPr wrap="square" rtlCol="0">
              <a:spAutoFit/>
            </a:bodyPr>
            <a:lstStyle/>
            <a:p>
              <a:endParaRPr lang="it-IT" dirty="0"/>
            </a:p>
          </p:txBody>
        </p:sp>
      </p:grpSp>
    </p:spTree>
    <p:extLst>
      <p:ext uri="{BB962C8B-B14F-4D97-AF65-F5344CB8AC3E}">
        <p14:creationId xmlns:p14="http://schemas.microsoft.com/office/powerpoint/2010/main" val="170511065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final</a:t>
            </a:r>
            <a:r>
              <a:rPr lang="it-IT" dirty="0" smtClean="0"/>
              <a:t> </a:t>
            </a:r>
            <a:r>
              <a:rPr lang="it-IT" dirty="0" err="1"/>
              <a:t>s</a:t>
            </a:r>
            <a:r>
              <a:rPr lang="it-IT" dirty="0" err="1" smtClean="0"/>
              <a:t>tep</a:t>
            </a:r>
            <a:r>
              <a:rPr lang="it-IT" dirty="0" smtClean="0"/>
              <a:t>: </a:t>
            </a:r>
            <a:r>
              <a:rPr lang="it-IT" dirty="0" err="1" smtClean="0"/>
              <a:t>computing</a:t>
            </a:r>
            <a:r>
              <a:rPr lang="it-IT" dirty="0" smtClean="0"/>
              <a:t> the </a:t>
            </a:r>
            <a:r>
              <a:rPr lang="it-IT" dirty="0" err="1" smtClean="0"/>
              <a:t>error</a:t>
            </a:r>
            <a:endParaRPr lang="it-IT" dirty="0"/>
          </a:p>
        </p:txBody>
      </p:sp>
      <p:sp>
        <p:nvSpPr>
          <p:cNvPr id="3" name="Segnaposto contenuto 2"/>
          <p:cNvSpPr>
            <a:spLocks noGrp="1"/>
          </p:cNvSpPr>
          <p:nvPr>
            <p:ph idx="1"/>
          </p:nvPr>
        </p:nvSpPr>
        <p:spPr>
          <a:xfrm>
            <a:off x="457200" y="1240146"/>
            <a:ext cx="8229600" cy="4525963"/>
          </a:xfrm>
        </p:spPr>
        <p:txBody>
          <a:bodyPr>
            <a:normAutofit lnSpcReduction="10000"/>
          </a:bodyPr>
          <a:lstStyle/>
          <a:p>
            <a:r>
              <a:rPr lang="it-IT" b="1" dirty="0" err="1" smtClean="0"/>
              <a:t>Gradient</a:t>
            </a:r>
            <a:r>
              <a:rPr lang="it-IT" b="1" dirty="0" smtClean="0"/>
              <a:t> </a:t>
            </a:r>
            <a:r>
              <a:rPr lang="it-IT" b="1" dirty="0" err="1" smtClean="0"/>
              <a:t>descent</a:t>
            </a:r>
            <a:r>
              <a:rPr lang="it-IT" b="1" dirty="0" smtClean="0"/>
              <a:t> of a </a:t>
            </a:r>
            <a:r>
              <a:rPr lang="it-IT" b="1" dirty="0" err="1" smtClean="0"/>
              <a:t>loss</a:t>
            </a:r>
            <a:r>
              <a:rPr lang="it-IT" b="1" dirty="0" smtClean="0"/>
              <a:t> </a:t>
            </a:r>
            <a:r>
              <a:rPr lang="it-IT" b="1" dirty="0" err="1" smtClean="0"/>
              <a:t>function</a:t>
            </a:r>
            <a:r>
              <a:rPr lang="it-IT" dirty="0" smtClean="0"/>
              <a:t>, </a:t>
            </a:r>
            <a:r>
              <a:rPr lang="it-IT" dirty="0" err="1" smtClean="0"/>
              <a:t>as</a:t>
            </a:r>
            <a:r>
              <a:rPr lang="it-IT" dirty="0" smtClean="0"/>
              <a:t> for NN</a:t>
            </a:r>
          </a:p>
          <a:p>
            <a:r>
              <a:rPr lang="it-IT" dirty="0" err="1" smtClean="0"/>
              <a:t>However</a:t>
            </a:r>
            <a:r>
              <a:rPr lang="it-IT" dirty="0" smtClean="0"/>
              <a:t>: </a:t>
            </a:r>
          </a:p>
          <a:p>
            <a:pPr lvl="1"/>
            <a:r>
              <a:rPr lang="it-IT" dirty="0" err="1" smtClean="0"/>
              <a:t>Loss</a:t>
            </a:r>
            <a:r>
              <a:rPr lang="it-IT" dirty="0" smtClean="0"/>
              <a:t> </a:t>
            </a:r>
            <a:r>
              <a:rPr lang="it-IT" dirty="0" err="1" smtClean="0"/>
              <a:t>function</a:t>
            </a:r>
            <a:r>
              <a:rPr lang="it-IT" dirty="0" smtClean="0"/>
              <a:t> </a:t>
            </a:r>
            <a:r>
              <a:rPr lang="it-IT" dirty="0" err="1" smtClean="0"/>
              <a:t>is</a:t>
            </a:r>
            <a:r>
              <a:rPr lang="it-IT" dirty="0" smtClean="0"/>
              <a:t> </a:t>
            </a:r>
            <a:r>
              <a:rPr lang="it-IT" b="1" dirty="0" smtClean="0"/>
              <a:t>Sum of </a:t>
            </a:r>
            <a:r>
              <a:rPr lang="it-IT" b="1" dirty="0" err="1" smtClean="0"/>
              <a:t>Squared</a:t>
            </a:r>
            <a:r>
              <a:rPr lang="it-IT" b="1" dirty="0" smtClean="0"/>
              <a:t> </a:t>
            </a:r>
            <a:r>
              <a:rPr lang="it-IT" b="1" dirty="0" err="1" smtClean="0"/>
              <a:t>Errors</a:t>
            </a:r>
            <a:r>
              <a:rPr lang="it-IT" b="1" dirty="0" smtClean="0"/>
              <a:t> </a:t>
            </a:r>
            <a:r>
              <a:rPr lang="it-IT" dirty="0" smtClean="0"/>
              <a:t>in </a:t>
            </a:r>
            <a:r>
              <a:rPr lang="it-IT" dirty="0" err="1" smtClean="0"/>
              <a:t>internal</a:t>
            </a:r>
            <a:r>
              <a:rPr lang="it-IT" dirty="0" smtClean="0"/>
              <a:t> </a:t>
            </a:r>
            <a:r>
              <a:rPr lang="it-IT" dirty="0" err="1" smtClean="0"/>
              <a:t>convolutional</a:t>
            </a:r>
            <a:r>
              <a:rPr lang="it-IT" dirty="0" smtClean="0"/>
              <a:t> </a:t>
            </a:r>
            <a:r>
              <a:rPr lang="it-IT" dirty="0" err="1" smtClean="0"/>
              <a:t>layers</a:t>
            </a:r>
            <a:r>
              <a:rPr lang="it-IT" dirty="0" smtClean="0"/>
              <a:t>, </a:t>
            </a:r>
            <a:r>
              <a:rPr lang="it-IT" dirty="0" err="1" smtClean="0"/>
              <a:t>like</a:t>
            </a:r>
            <a:r>
              <a:rPr lang="it-IT" dirty="0" smtClean="0"/>
              <a:t> for </a:t>
            </a:r>
            <a:r>
              <a:rPr lang="it-IT" dirty="0" err="1" smtClean="0"/>
              <a:t>Multilayer</a:t>
            </a:r>
            <a:r>
              <a:rPr lang="it-IT" dirty="0" smtClean="0"/>
              <a:t> </a:t>
            </a:r>
            <a:r>
              <a:rPr lang="it-IT" dirty="0" err="1" smtClean="0"/>
              <a:t>Perceptron</a:t>
            </a:r>
            <a:endParaRPr lang="it-IT" dirty="0" smtClean="0"/>
          </a:p>
          <a:p>
            <a:pPr lvl="1"/>
            <a:r>
              <a:rPr lang="it-IT" dirty="0" err="1" smtClean="0"/>
              <a:t>It</a:t>
            </a:r>
            <a:r>
              <a:rPr lang="it-IT" dirty="0" smtClean="0"/>
              <a:t> </a:t>
            </a:r>
            <a:r>
              <a:rPr lang="it-IT" dirty="0" err="1" smtClean="0"/>
              <a:t>is</a:t>
            </a:r>
            <a:r>
              <a:rPr lang="it-IT" dirty="0" smtClean="0"/>
              <a:t> </a:t>
            </a:r>
            <a:r>
              <a:rPr lang="it-IT" dirty="0" err="1" smtClean="0"/>
              <a:t>instead</a:t>
            </a:r>
            <a:r>
              <a:rPr lang="it-IT" dirty="0" smtClean="0"/>
              <a:t> </a:t>
            </a:r>
            <a:r>
              <a:rPr lang="it-IT" b="1" dirty="0" smtClean="0"/>
              <a:t>Cross-</a:t>
            </a:r>
            <a:r>
              <a:rPr lang="it-IT" b="1" dirty="0" err="1" smtClean="0"/>
              <a:t>Entropy</a:t>
            </a:r>
            <a:r>
              <a:rPr lang="it-IT" b="1" dirty="0" smtClean="0"/>
              <a:t> </a:t>
            </a:r>
            <a:r>
              <a:rPr lang="it-IT" dirty="0" smtClean="0"/>
              <a:t>in the </a:t>
            </a:r>
            <a:r>
              <a:rPr lang="it-IT" b="1" dirty="0" err="1" smtClean="0">
                <a:solidFill>
                  <a:schemeClr val="accent2"/>
                </a:solidFill>
              </a:rPr>
              <a:t>final</a:t>
            </a:r>
            <a:r>
              <a:rPr lang="it-IT" b="1" dirty="0" smtClean="0">
                <a:solidFill>
                  <a:schemeClr val="accent2"/>
                </a:solidFill>
              </a:rPr>
              <a:t> </a:t>
            </a:r>
            <a:r>
              <a:rPr lang="it-IT" b="1" dirty="0" err="1" smtClean="0">
                <a:solidFill>
                  <a:schemeClr val="accent2"/>
                </a:solidFill>
              </a:rPr>
              <a:t>layer</a:t>
            </a:r>
            <a:r>
              <a:rPr lang="it-IT" b="1" dirty="0" smtClean="0">
                <a:solidFill>
                  <a:schemeClr val="accent2"/>
                </a:solidFill>
              </a:rPr>
              <a:t> </a:t>
            </a:r>
            <a:r>
              <a:rPr lang="it-IT" dirty="0" smtClean="0"/>
              <a:t>of a </a:t>
            </a:r>
            <a:r>
              <a:rPr lang="it-IT" dirty="0" err="1" smtClean="0"/>
              <a:t>convolutional</a:t>
            </a:r>
            <a:r>
              <a:rPr lang="it-IT" dirty="0" smtClean="0"/>
              <a:t> net</a:t>
            </a:r>
            <a:endParaRPr lang="it-IT" dirty="0" smtClean="0"/>
          </a:p>
          <a:p>
            <a:pPr lvl="1"/>
            <a:r>
              <a:rPr lang="it-IT" dirty="0" smtClean="0"/>
              <a:t>The cross-</a:t>
            </a:r>
            <a:r>
              <a:rPr lang="it-IT" dirty="0" err="1" smtClean="0"/>
              <a:t>entropy</a:t>
            </a:r>
            <a:r>
              <a:rPr lang="it-IT" dirty="0" smtClean="0"/>
              <a:t> </a:t>
            </a:r>
            <a:r>
              <a:rPr lang="it-IT" dirty="0" err="1" smtClean="0"/>
              <a:t>between</a:t>
            </a:r>
            <a:r>
              <a:rPr lang="it-IT" dirty="0" smtClean="0"/>
              <a:t> </a:t>
            </a:r>
            <a:r>
              <a:rPr lang="it-IT" dirty="0" err="1" smtClean="0"/>
              <a:t>two</a:t>
            </a:r>
            <a:r>
              <a:rPr lang="it-IT" dirty="0" smtClean="0"/>
              <a:t> discrete </a:t>
            </a:r>
            <a:r>
              <a:rPr lang="it-IT" dirty="0" err="1" smtClean="0"/>
              <a:t>distributions</a:t>
            </a:r>
            <a:r>
              <a:rPr lang="it-IT" dirty="0" smtClean="0"/>
              <a:t> 𝑝 and 𝑞 (</a:t>
            </a:r>
            <a:r>
              <a:rPr lang="it-IT" dirty="0" err="1" smtClean="0"/>
              <a:t>measuring</a:t>
            </a:r>
            <a:r>
              <a:rPr lang="it-IT" dirty="0" smtClean="0"/>
              <a:t> </a:t>
            </a:r>
            <a:r>
              <a:rPr lang="it-IT" dirty="0" err="1" smtClean="0"/>
              <a:t>how</a:t>
            </a:r>
            <a:r>
              <a:rPr lang="it-IT" dirty="0" smtClean="0"/>
              <a:t> far 𝑞 </a:t>
            </a:r>
            <a:r>
              <a:rPr lang="it-IT" dirty="0" err="1" smtClean="0"/>
              <a:t>differs</a:t>
            </a:r>
            <a:r>
              <a:rPr lang="it-IT" dirty="0" smtClean="0"/>
              <a:t> from 𝑝 for </a:t>
            </a:r>
            <a:r>
              <a:rPr lang="it-IT" dirty="0" err="1" smtClean="0"/>
              <a:t>fixed</a:t>
            </a:r>
            <a:r>
              <a:rPr lang="it-IT" dirty="0" smtClean="0"/>
              <a:t> 𝑝) </a:t>
            </a:r>
            <a:r>
              <a:rPr lang="it-IT" dirty="0" err="1" smtClean="0"/>
              <a:t>is</a:t>
            </a:r>
            <a:r>
              <a:rPr lang="it-IT" dirty="0" smtClean="0"/>
              <a:t> </a:t>
            </a:r>
            <a:r>
              <a:rPr lang="it-IT" dirty="0" err="1" smtClean="0"/>
              <a:t>defined</a:t>
            </a:r>
            <a:r>
              <a:rPr lang="it-IT" dirty="0" smtClean="0"/>
              <a:t> by:</a:t>
            </a:r>
          </a:p>
          <a:p>
            <a:endParaRPr lang="it-IT" dirty="0"/>
          </a:p>
        </p:txBody>
      </p:sp>
      <p:pic>
        <p:nvPicPr>
          <p:cNvPr id="4" name="Immagine 3"/>
          <p:cNvPicPr>
            <a:picLocks noChangeAspect="1"/>
          </p:cNvPicPr>
          <p:nvPr/>
        </p:nvPicPr>
        <p:blipFill>
          <a:blip r:embed="rId2"/>
          <a:stretch>
            <a:fillRect/>
          </a:stretch>
        </p:blipFill>
        <p:spPr>
          <a:xfrm>
            <a:off x="2256692" y="5766109"/>
            <a:ext cx="5161804" cy="962958"/>
          </a:xfrm>
          <a:prstGeom prst="rect">
            <a:avLst/>
          </a:prstGeom>
        </p:spPr>
      </p:pic>
    </p:spTree>
    <p:extLst>
      <p:ext uri="{BB962C8B-B14F-4D97-AF65-F5344CB8AC3E}">
        <p14:creationId xmlns:p14="http://schemas.microsoft.com/office/powerpoint/2010/main" val="2770438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Sources</a:t>
            </a:r>
            <a:r>
              <a:rPr lang="it-IT" dirty="0" smtClean="0"/>
              <a:t> of </a:t>
            </a:r>
            <a:r>
              <a:rPr lang="it-IT" dirty="0" err="1" smtClean="0"/>
              <a:t>complexity</a:t>
            </a:r>
            <a:r>
              <a:rPr lang="it-IT" dirty="0" smtClean="0"/>
              <a:t> in NN</a:t>
            </a:r>
            <a:endParaRPr lang="it-IT" dirty="0"/>
          </a:p>
        </p:txBody>
      </p:sp>
      <p:sp>
        <p:nvSpPr>
          <p:cNvPr id="3" name="Segnaposto contenuto 2"/>
          <p:cNvSpPr>
            <a:spLocks noGrp="1"/>
          </p:cNvSpPr>
          <p:nvPr>
            <p:ph idx="1"/>
          </p:nvPr>
        </p:nvSpPr>
        <p:spPr/>
        <p:txBody>
          <a:bodyPr>
            <a:normAutofit/>
          </a:bodyPr>
          <a:lstStyle/>
          <a:p>
            <a:r>
              <a:rPr lang="it-IT" dirty="0" smtClean="0"/>
              <a:t>The </a:t>
            </a:r>
            <a:r>
              <a:rPr lang="it-IT" dirty="0" err="1" smtClean="0"/>
              <a:t>number</a:t>
            </a:r>
            <a:r>
              <a:rPr lang="it-IT" dirty="0" smtClean="0"/>
              <a:t> of </a:t>
            </a:r>
            <a:r>
              <a:rPr lang="it-IT" dirty="0" err="1" smtClean="0"/>
              <a:t>levels</a:t>
            </a:r>
            <a:r>
              <a:rPr lang="it-IT" dirty="0" smtClean="0"/>
              <a:t> (</a:t>
            </a:r>
            <a:r>
              <a:rPr lang="it-IT" dirty="0" err="1" smtClean="0"/>
              <a:t>depth</a:t>
            </a:r>
            <a:r>
              <a:rPr lang="it-IT" dirty="0" smtClean="0"/>
              <a:t>) </a:t>
            </a:r>
            <a:r>
              <a:rPr lang="it-IT" dirty="0" err="1" smtClean="0"/>
              <a:t>is</a:t>
            </a:r>
            <a:r>
              <a:rPr lang="it-IT" dirty="0" smtClean="0"/>
              <a:t> </a:t>
            </a:r>
            <a:r>
              <a:rPr lang="it-IT" dirty="0" err="1" smtClean="0"/>
              <a:t>only</a:t>
            </a:r>
            <a:r>
              <a:rPr lang="it-IT" dirty="0" smtClean="0"/>
              <a:t> </a:t>
            </a:r>
            <a:r>
              <a:rPr lang="it-IT" dirty="0" err="1" smtClean="0"/>
              <a:t>one</a:t>
            </a:r>
            <a:r>
              <a:rPr lang="it-IT" dirty="0" smtClean="0"/>
              <a:t> of the </a:t>
            </a:r>
            <a:r>
              <a:rPr lang="it-IT" dirty="0" err="1" smtClean="0"/>
              <a:t>sources</a:t>
            </a:r>
            <a:r>
              <a:rPr lang="it-IT" dirty="0" smtClean="0"/>
              <a:t> of </a:t>
            </a:r>
            <a:r>
              <a:rPr lang="it-IT" dirty="0" err="1" smtClean="0"/>
              <a:t>complexity</a:t>
            </a:r>
            <a:r>
              <a:rPr lang="it-IT" dirty="0" smtClean="0"/>
              <a:t>. Others are the </a:t>
            </a:r>
            <a:r>
              <a:rPr lang="it-IT" dirty="0" err="1" smtClean="0"/>
              <a:t>number</a:t>
            </a:r>
            <a:r>
              <a:rPr lang="it-IT" dirty="0" smtClean="0"/>
              <a:t> of </a:t>
            </a:r>
            <a:r>
              <a:rPr lang="it-IT" dirty="0" err="1" smtClean="0"/>
              <a:t>neurons</a:t>
            </a:r>
            <a:r>
              <a:rPr lang="it-IT" dirty="0" smtClean="0"/>
              <a:t>, </a:t>
            </a:r>
            <a:r>
              <a:rPr lang="it-IT" dirty="0" err="1" smtClean="0"/>
              <a:t>connections</a:t>
            </a:r>
            <a:r>
              <a:rPr lang="it-IT" dirty="0" smtClean="0"/>
              <a:t> and </a:t>
            </a:r>
            <a:r>
              <a:rPr lang="it-IT" dirty="0" err="1" smtClean="0"/>
              <a:t>weights</a:t>
            </a:r>
            <a:endParaRPr lang="it-IT" dirty="0" smtClean="0"/>
          </a:p>
          <a:p>
            <a:r>
              <a:rPr lang="it-IT" dirty="0" err="1" smtClean="0"/>
              <a:t>These</a:t>
            </a:r>
            <a:r>
              <a:rPr lang="it-IT" dirty="0" smtClean="0"/>
              <a:t> impact </a:t>
            </a:r>
            <a:r>
              <a:rPr lang="it-IT" dirty="0" err="1" smtClean="0"/>
              <a:t>both</a:t>
            </a:r>
            <a:r>
              <a:rPr lang="it-IT" dirty="0" smtClean="0"/>
              <a:t> on </a:t>
            </a:r>
            <a:r>
              <a:rPr lang="it-IT" dirty="0" err="1" smtClean="0"/>
              <a:t>cost</a:t>
            </a:r>
            <a:r>
              <a:rPr lang="it-IT" dirty="0" smtClean="0"/>
              <a:t> of </a:t>
            </a:r>
            <a:r>
              <a:rPr lang="it-IT" dirty="0" err="1" smtClean="0"/>
              <a:t>forward</a:t>
            </a:r>
            <a:r>
              <a:rPr lang="it-IT" dirty="0" smtClean="0"/>
              <a:t> and back </a:t>
            </a:r>
            <a:r>
              <a:rPr lang="it-IT" dirty="0" err="1" smtClean="0"/>
              <a:t>propagation</a:t>
            </a:r>
            <a:endParaRPr lang="it-IT" dirty="0" smtClean="0"/>
          </a:p>
          <a:p>
            <a:r>
              <a:rPr lang="it-IT" dirty="0" err="1" smtClean="0"/>
              <a:t>Main</a:t>
            </a:r>
            <a:r>
              <a:rPr lang="it-IT" dirty="0" smtClean="0"/>
              <a:t> </a:t>
            </a:r>
            <a:r>
              <a:rPr lang="it-IT" dirty="0" err="1" smtClean="0"/>
              <a:t>problem</a:t>
            </a:r>
            <a:r>
              <a:rPr lang="it-IT" dirty="0" smtClean="0"/>
              <a:t> </a:t>
            </a:r>
            <a:r>
              <a:rPr lang="it-IT" dirty="0" err="1" smtClean="0"/>
              <a:t>is</a:t>
            </a:r>
            <a:r>
              <a:rPr lang="it-IT" dirty="0" smtClean="0"/>
              <a:t> the </a:t>
            </a:r>
            <a:r>
              <a:rPr lang="it-IT" b="1" dirty="0" err="1" smtClean="0"/>
              <a:t>vanishing</a:t>
            </a:r>
            <a:r>
              <a:rPr lang="it-IT" b="1" dirty="0" smtClean="0"/>
              <a:t>/</a:t>
            </a:r>
            <a:r>
              <a:rPr lang="it-IT" b="1" dirty="0" err="1" smtClean="0"/>
              <a:t>exploding</a:t>
            </a:r>
            <a:r>
              <a:rPr lang="it-IT" b="1" dirty="0" smtClean="0"/>
              <a:t> </a:t>
            </a:r>
            <a:r>
              <a:rPr lang="it-IT" b="1" dirty="0" err="1" smtClean="0"/>
              <a:t>gradient</a:t>
            </a:r>
            <a:endParaRPr lang="it-IT" b="1" dirty="0" smtClean="0"/>
          </a:p>
          <a:p>
            <a:r>
              <a:rPr lang="it-IT" dirty="0" err="1" smtClean="0"/>
              <a:t>What</a:t>
            </a:r>
            <a:r>
              <a:rPr lang="it-IT" dirty="0" smtClean="0"/>
              <a:t> </a:t>
            </a:r>
            <a:r>
              <a:rPr lang="it-IT" dirty="0" err="1" smtClean="0"/>
              <a:t>is</a:t>
            </a:r>
            <a:r>
              <a:rPr lang="it-IT" dirty="0" smtClean="0"/>
              <a:t> </a:t>
            </a:r>
            <a:r>
              <a:rPr lang="it-IT" dirty="0" err="1" smtClean="0"/>
              <a:t>this</a:t>
            </a:r>
            <a:r>
              <a:rPr lang="it-IT" dirty="0" smtClean="0"/>
              <a:t>?</a:t>
            </a:r>
          </a:p>
        </p:txBody>
      </p:sp>
    </p:spTree>
    <p:extLst>
      <p:ext uri="{BB962C8B-B14F-4D97-AF65-F5344CB8AC3E}">
        <p14:creationId xmlns:p14="http://schemas.microsoft.com/office/powerpoint/2010/main" val="1661522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a:t>
            </a:r>
            <a:r>
              <a:rPr lang="it-IT" dirty="0" err="1" smtClean="0"/>
              <a:t>final</a:t>
            </a:r>
            <a:r>
              <a:rPr lang="it-IT" dirty="0" smtClean="0"/>
              <a:t> </a:t>
            </a:r>
            <a:r>
              <a:rPr lang="it-IT" dirty="0" err="1" smtClean="0"/>
              <a:t>step</a:t>
            </a:r>
            <a:r>
              <a:rPr lang="it-IT" dirty="0" smtClean="0"/>
              <a:t>: </a:t>
            </a:r>
            <a:r>
              <a:rPr lang="it-IT" dirty="0" err="1" smtClean="0"/>
              <a:t>computing</a:t>
            </a:r>
            <a:r>
              <a:rPr lang="it-IT" dirty="0" smtClean="0"/>
              <a:t> the </a:t>
            </a:r>
            <a:r>
              <a:rPr lang="it-IT" dirty="0" err="1" smtClean="0"/>
              <a:t>error</a:t>
            </a:r>
            <a:r>
              <a:rPr lang="it-IT" dirty="0" smtClean="0"/>
              <a:t> (2)</a:t>
            </a:r>
            <a:endParaRPr lang="it-IT" dirty="0"/>
          </a:p>
        </p:txBody>
      </p:sp>
      <p:sp>
        <p:nvSpPr>
          <p:cNvPr id="3" name="Segnaposto contenuto 2"/>
          <p:cNvSpPr>
            <a:spLocks noGrp="1"/>
          </p:cNvSpPr>
          <p:nvPr>
            <p:ph idx="1"/>
          </p:nvPr>
        </p:nvSpPr>
        <p:spPr>
          <a:xfrm>
            <a:off x="711200" y="1600200"/>
            <a:ext cx="8229600" cy="4525963"/>
          </a:xfrm>
        </p:spPr>
        <p:txBody>
          <a:bodyPr>
            <a:normAutofit/>
          </a:bodyPr>
          <a:lstStyle/>
          <a:p>
            <a:r>
              <a:rPr lang="it-IT" sz="2400" dirty="0" err="1" smtClean="0"/>
              <a:t>Let</a:t>
            </a:r>
            <a:r>
              <a:rPr lang="it-IT" sz="2400" dirty="0" smtClean="0"/>
              <a:t> </a:t>
            </a:r>
            <a:r>
              <a:rPr lang="it-IT" sz="2400" b="1" dirty="0" smtClean="0"/>
              <a:t>T</a:t>
            </a:r>
            <a:r>
              <a:rPr lang="it-IT" sz="2400" b="1" baseline="-25000" dirty="0" smtClean="0"/>
              <a:t>i</a:t>
            </a:r>
            <a:r>
              <a:rPr lang="it-IT" sz="2400" dirty="0" smtClean="0"/>
              <a:t>=[0,0..</a:t>
            </a:r>
            <a:r>
              <a:rPr lang="it-IT" sz="2400" b="1" dirty="0" smtClean="0">
                <a:solidFill>
                  <a:srgbClr val="FF0000"/>
                </a:solidFill>
              </a:rPr>
              <a:t>1</a:t>
            </a:r>
            <a:r>
              <a:rPr lang="it-IT" sz="2400" dirty="0" smtClean="0"/>
              <a:t>,0..0] be the </a:t>
            </a:r>
            <a:r>
              <a:rPr lang="it-IT" sz="2400" dirty="0" err="1" smtClean="0"/>
              <a:t>ground</a:t>
            </a:r>
            <a:r>
              <a:rPr lang="it-IT" sz="2400" dirty="0" smtClean="0"/>
              <a:t> </a:t>
            </a:r>
            <a:r>
              <a:rPr lang="it-IT" sz="2400" dirty="0" err="1" smtClean="0"/>
              <a:t>truth</a:t>
            </a:r>
            <a:r>
              <a:rPr lang="it-IT" sz="2400" dirty="0" smtClean="0"/>
              <a:t> multi-</a:t>
            </a:r>
            <a:r>
              <a:rPr lang="it-IT" sz="2400" dirty="0" err="1" smtClean="0"/>
              <a:t>class</a:t>
            </a:r>
            <a:r>
              <a:rPr lang="it-IT" sz="2400" dirty="0" smtClean="0"/>
              <a:t> </a:t>
            </a:r>
            <a:r>
              <a:rPr lang="it-IT" sz="2400" dirty="0" err="1" smtClean="0"/>
              <a:t>classification</a:t>
            </a:r>
            <a:r>
              <a:rPr lang="it-IT" sz="2400" dirty="0" smtClean="0"/>
              <a:t> </a:t>
            </a:r>
            <a:r>
              <a:rPr lang="it-IT" sz="2400" dirty="0" smtClean="0"/>
              <a:t>(</a:t>
            </a:r>
            <a:r>
              <a:rPr lang="it-IT" sz="2400" dirty="0" err="1" smtClean="0"/>
              <a:t>n</a:t>
            </a:r>
            <a:r>
              <a:rPr lang="it-IT" sz="2400" dirty="0" smtClean="0"/>
              <a:t> </a:t>
            </a:r>
            <a:r>
              <a:rPr lang="it-IT" sz="2400" dirty="0" err="1" smtClean="0"/>
              <a:t>classes</a:t>
            </a:r>
            <a:r>
              <a:rPr lang="it-IT" sz="2400" dirty="0" smtClean="0"/>
              <a:t>) for input </a:t>
            </a:r>
            <a:r>
              <a:rPr lang="it-IT" sz="2400" dirty="0" err="1" smtClean="0"/>
              <a:t>instance</a:t>
            </a:r>
            <a:r>
              <a:rPr lang="it-IT" sz="2400" dirty="0" smtClean="0"/>
              <a:t> </a:t>
            </a:r>
            <a:r>
              <a:rPr lang="it-IT" sz="2400" b="1" i="1" dirty="0" smtClean="0"/>
              <a:t>in</a:t>
            </a:r>
            <a:r>
              <a:rPr lang="it-IT" sz="2400" b="1" i="1" baseline="-25000" dirty="0" smtClean="0"/>
              <a:t>i </a:t>
            </a:r>
            <a:r>
              <a:rPr lang="it-IT" sz="2400" dirty="0" smtClean="0"/>
              <a:t>(</a:t>
            </a:r>
            <a:r>
              <a:rPr lang="it-IT" sz="2400" dirty="0" smtClean="0"/>
              <a:t>a 1 </a:t>
            </a:r>
            <a:r>
              <a:rPr lang="it-IT" sz="2400" dirty="0" err="1" smtClean="0"/>
              <a:t>value</a:t>
            </a:r>
            <a:r>
              <a:rPr lang="it-IT" sz="2400" dirty="0" smtClean="0"/>
              <a:t> in position </a:t>
            </a:r>
            <a:r>
              <a:rPr lang="it-IT" sz="2400" i="1" dirty="0" smtClean="0"/>
              <a:t>k</a:t>
            </a:r>
            <a:r>
              <a:rPr lang="it-IT" sz="2400" dirty="0" smtClean="0"/>
              <a:t> of </a:t>
            </a:r>
            <a:r>
              <a:rPr lang="it-IT" sz="2400" b="1" dirty="0" smtClean="0"/>
              <a:t>T</a:t>
            </a:r>
            <a:r>
              <a:rPr lang="it-IT" sz="2400" b="1" baseline="-25000" dirty="0" smtClean="0"/>
              <a:t>i</a:t>
            </a:r>
            <a:r>
              <a:rPr lang="it-IT" sz="2400" b="1" dirty="0" smtClean="0"/>
              <a:t> </a:t>
            </a:r>
            <a:r>
              <a:rPr lang="it-IT" sz="2400" dirty="0" smtClean="0"/>
              <a:t> </a:t>
            </a:r>
            <a:r>
              <a:rPr lang="it-IT" sz="2400" dirty="0" err="1" smtClean="0"/>
              <a:t>indicates</a:t>
            </a:r>
            <a:r>
              <a:rPr lang="it-IT" sz="2400" dirty="0" smtClean="0"/>
              <a:t> </a:t>
            </a:r>
            <a:r>
              <a:rPr lang="it-IT" sz="2400" dirty="0" err="1" smtClean="0"/>
              <a:t>that</a:t>
            </a:r>
            <a:r>
              <a:rPr lang="it-IT" sz="2400" dirty="0" smtClean="0"/>
              <a:t> the </a:t>
            </a:r>
            <a:r>
              <a:rPr lang="it-IT" sz="2400" dirty="0" err="1" smtClean="0"/>
              <a:t>correct</a:t>
            </a:r>
            <a:r>
              <a:rPr lang="it-IT" sz="2400" dirty="0" smtClean="0"/>
              <a:t> </a:t>
            </a:r>
            <a:r>
              <a:rPr lang="it-IT" sz="2400" dirty="0" err="1" smtClean="0"/>
              <a:t>classification</a:t>
            </a:r>
            <a:r>
              <a:rPr lang="it-IT" sz="2400" dirty="0" smtClean="0"/>
              <a:t> for </a:t>
            </a:r>
            <a:r>
              <a:rPr lang="it-IT" sz="2400" b="1" i="1" dirty="0" smtClean="0"/>
              <a:t>in</a:t>
            </a:r>
            <a:r>
              <a:rPr lang="it-IT" sz="2400" b="1" i="1" baseline="-25000" dirty="0" smtClean="0"/>
              <a:t>i</a:t>
            </a:r>
            <a:r>
              <a:rPr lang="it-IT" sz="2400" dirty="0" smtClean="0"/>
              <a:t> </a:t>
            </a:r>
            <a:r>
              <a:rPr lang="it-IT" sz="2400" dirty="0" err="1" smtClean="0"/>
              <a:t>is</a:t>
            </a:r>
            <a:r>
              <a:rPr lang="it-IT" sz="2400" dirty="0" smtClean="0"/>
              <a:t> the </a:t>
            </a:r>
            <a:r>
              <a:rPr lang="it-IT" sz="2400" i="1" dirty="0" smtClean="0"/>
              <a:t>k-</a:t>
            </a:r>
            <a:r>
              <a:rPr lang="it-IT" sz="2400" i="1" dirty="0" err="1" smtClean="0"/>
              <a:t>th</a:t>
            </a:r>
            <a:r>
              <a:rPr lang="it-IT" sz="2400" i="1" dirty="0" smtClean="0"/>
              <a:t> </a:t>
            </a:r>
            <a:r>
              <a:rPr lang="it-IT" sz="2400" dirty="0" err="1" smtClean="0"/>
              <a:t>class</a:t>
            </a:r>
            <a:r>
              <a:rPr lang="it-IT" sz="2400" dirty="0" smtClean="0"/>
              <a:t> </a:t>
            </a:r>
            <a:r>
              <a:rPr lang="it-IT" sz="2400" dirty="0" err="1" smtClean="0"/>
              <a:t>label</a:t>
            </a:r>
            <a:r>
              <a:rPr lang="it-IT" sz="2400" dirty="0" smtClean="0"/>
              <a:t>), le </a:t>
            </a:r>
            <a:r>
              <a:rPr lang="it-IT" sz="2400" b="1" dirty="0" err="1" smtClean="0"/>
              <a:t>Yi</a:t>
            </a:r>
            <a:r>
              <a:rPr lang="it-IT" sz="2400" dirty="0" smtClean="0"/>
              <a:t>  be the output (</a:t>
            </a:r>
            <a:r>
              <a:rPr lang="it-IT" sz="2400" dirty="0" err="1" smtClean="0"/>
              <a:t>softmax</a:t>
            </a:r>
            <a:r>
              <a:rPr lang="it-IT" sz="2400" dirty="0" smtClean="0"/>
              <a:t>) </a:t>
            </a:r>
            <a:r>
              <a:rPr lang="it-IT" sz="2400" dirty="0" err="1" smtClean="0"/>
              <a:t>vector</a:t>
            </a:r>
            <a:r>
              <a:rPr lang="it-IT" sz="2400" dirty="0" smtClean="0"/>
              <a:t> </a:t>
            </a:r>
            <a:endParaRPr lang="it-IT" sz="2400" dirty="0" smtClean="0"/>
          </a:p>
          <a:p>
            <a:r>
              <a:rPr lang="it-IT" sz="2400" dirty="0" smtClean="0"/>
              <a:t>The cross-</a:t>
            </a:r>
            <a:r>
              <a:rPr lang="it-IT" sz="2400" dirty="0" err="1" smtClean="0"/>
              <a:t>entropy</a:t>
            </a:r>
            <a:r>
              <a:rPr lang="it-IT" sz="2400" dirty="0" smtClean="0"/>
              <a:t> H(</a:t>
            </a:r>
            <a:r>
              <a:rPr lang="it-IT" sz="2400" b="1" dirty="0" smtClean="0"/>
              <a:t>T</a:t>
            </a:r>
            <a:r>
              <a:rPr lang="it-IT" sz="2400" b="1" baseline="-25000" dirty="0" smtClean="0"/>
              <a:t>i</a:t>
            </a:r>
            <a:r>
              <a:rPr lang="it-IT" sz="2400" dirty="0" smtClean="0"/>
              <a:t>,</a:t>
            </a:r>
            <a:r>
              <a:rPr lang="it-IT" sz="2400" b="1" dirty="0"/>
              <a:t> </a:t>
            </a:r>
            <a:r>
              <a:rPr lang="it-IT" sz="2400" b="1" dirty="0" err="1" smtClean="0"/>
              <a:t>Y</a:t>
            </a:r>
            <a:r>
              <a:rPr lang="it-IT" sz="2400" b="1" baseline="-25000" dirty="0" err="1" smtClean="0"/>
              <a:t>i</a:t>
            </a:r>
            <a:r>
              <a:rPr lang="it-IT" sz="2400" dirty="0" smtClean="0"/>
              <a:t>) </a:t>
            </a:r>
            <a:r>
              <a:rPr lang="it-IT" sz="2400" dirty="0" err="1" smtClean="0"/>
              <a:t>is</a:t>
            </a:r>
            <a:r>
              <a:rPr lang="it-IT" sz="2400" dirty="0" smtClean="0"/>
              <a:t> </a:t>
            </a:r>
            <a:r>
              <a:rPr lang="it-IT" sz="2400" dirty="0" err="1" smtClean="0"/>
              <a:t>given</a:t>
            </a:r>
            <a:r>
              <a:rPr lang="it-IT" sz="2400" dirty="0" smtClean="0"/>
              <a:t> by</a:t>
            </a:r>
            <a:r>
              <a:rPr lang="it-IT" sz="2400" dirty="0" smtClean="0"/>
              <a:t>:</a:t>
            </a:r>
            <a:endParaRPr lang="it-IT" sz="2800" dirty="0" smtClean="0"/>
          </a:p>
          <a:p>
            <a:endParaRPr lang="it-IT" sz="2400" dirty="0" smtClean="0"/>
          </a:p>
          <a:p>
            <a:r>
              <a:rPr lang="it-IT" sz="2400" dirty="0" err="1" smtClean="0"/>
              <a:t>Weights</a:t>
            </a:r>
            <a:r>
              <a:rPr lang="it-IT" sz="2400" dirty="0" smtClean="0"/>
              <a:t> </a:t>
            </a:r>
            <a:r>
              <a:rPr lang="it-IT" sz="2400" dirty="0" smtClean="0"/>
              <a:t>are </a:t>
            </a:r>
            <a:r>
              <a:rPr lang="it-IT" sz="2400" dirty="0" err="1" smtClean="0"/>
              <a:t>updated</a:t>
            </a:r>
            <a:r>
              <a:rPr lang="it-IT" sz="2400" dirty="0" smtClean="0"/>
              <a:t> </a:t>
            </a:r>
            <a:r>
              <a:rPr lang="it-IT" sz="2400" dirty="0" err="1" smtClean="0"/>
              <a:t>using</a:t>
            </a:r>
            <a:r>
              <a:rPr lang="it-IT" sz="2400" dirty="0" smtClean="0"/>
              <a:t> </a:t>
            </a:r>
            <a:r>
              <a:rPr lang="it-IT" sz="2400" b="1" dirty="0" err="1" smtClean="0"/>
              <a:t>gradient</a:t>
            </a:r>
            <a:r>
              <a:rPr lang="it-IT" sz="2400" b="1" dirty="0" smtClean="0"/>
              <a:t> </a:t>
            </a:r>
            <a:r>
              <a:rPr lang="it-IT" sz="2400" b="1" dirty="0" err="1" smtClean="0"/>
              <a:t>descent</a:t>
            </a:r>
            <a:r>
              <a:rPr lang="it-IT" sz="2400" b="1" dirty="0" smtClean="0"/>
              <a:t> on the </a:t>
            </a:r>
            <a:r>
              <a:rPr lang="it-IT" sz="2400" b="1" dirty="0" err="1" smtClean="0"/>
              <a:t>total</a:t>
            </a:r>
            <a:r>
              <a:rPr lang="it-IT" sz="2400" b="1" dirty="0" smtClean="0"/>
              <a:t> cross </a:t>
            </a:r>
            <a:r>
              <a:rPr lang="it-IT" sz="2400" b="1" dirty="0" err="1" smtClean="0"/>
              <a:t>entropy</a:t>
            </a:r>
            <a:endParaRPr lang="it-IT" sz="2400" b="1" dirty="0"/>
          </a:p>
        </p:txBody>
      </p:sp>
      <p:sp>
        <p:nvSpPr>
          <p:cNvPr id="9" name="CasellaDiTesto 8"/>
          <p:cNvSpPr txBox="1"/>
          <p:nvPr/>
        </p:nvSpPr>
        <p:spPr>
          <a:xfrm>
            <a:off x="1006231" y="5712069"/>
            <a:ext cx="8102737" cy="923330"/>
          </a:xfrm>
          <a:prstGeom prst="rect">
            <a:avLst/>
          </a:prstGeom>
          <a:noFill/>
        </p:spPr>
        <p:txBody>
          <a:bodyPr wrap="none" rtlCol="0">
            <a:spAutoFit/>
          </a:bodyPr>
          <a:lstStyle/>
          <a:p>
            <a:r>
              <a:rPr lang="en-US" dirty="0" smtClean="0"/>
              <a:t>Where </a:t>
            </a:r>
            <a:r>
              <a:rPr lang="en-US" b="1" dirty="0" smtClean="0"/>
              <a:t>(</a:t>
            </a:r>
            <a:r>
              <a:rPr lang="en-US" b="1" dirty="0" err="1" smtClean="0"/>
              <a:t>Tij-Yij</a:t>
            </a:r>
            <a:r>
              <a:rPr lang="en-US" b="1" dirty="0" smtClean="0"/>
              <a:t>) </a:t>
            </a:r>
            <a:r>
              <a:rPr lang="en-US" dirty="0" smtClean="0"/>
              <a:t>is the derivative of the loss function (cross entropy) on output node j</a:t>
            </a:r>
            <a:r>
              <a:rPr lang="en-US" dirty="0" smtClean="0"/>
              <a:t>. </a:t>
            </a:r>
          </a:p>
          <a:p>
            <a:r>
              <a:rPr lang="en-US" dirty="0" smtClean="0"/>
              <a:t>See </a:t>
            </a:r>
            <a:r>
              <a:rPr lang="en-US" dirty="0"/>
              <a:t>details on </a:t>
            </a:r>
            <a:r>
              <a:rPr lang="en-US" dirty="0">
                <a:hlinkClick r:id="rId3"/>
              </a:rPr>
              <a:t>https://deepnotes.io/softmax-crossentropy</a:t>
            </a:r>
            <a:endParaRPr lang="en-US" dirty="0"/>
          </a:p>
          <a:p>
            <a:r>
              <a:rPr lang="en-US" dirty="0" smtClean="0"/>
              <a:t> </a:t>
            </a:r>
            <a:endParaRPr lang="en-US" dirty="0"/>
          </a:p>
        </p:txBody>
      </p:sp>
      <p:sp>
        <p:nvSpPr>
          <p:cNvPr id="4" name="CasellaDiTesto 3"/>
          <p:cNvSpPr txBox="1"/>
          <p:nvPr/>
        </p:nvSpPr>
        <p:spPr>
          <a:xfrm>
            <a:off x="2866438" y="6126163"/>
            <a:ext cx="190464" cy="677108"/>
          </a:xfrm>
          <a:prstGeom prst="rect">
            <a:avLst/>
          </a:prstGeom>
          <a:noFill/>
        </p:spPr>
        <p:txBody>
          <a:bodyPr wrap="none" rtlCol="0">
            <a:spAutoFit/>
          </a:bodyPr>
          <a:lstStyle/>
          <a:p>
            <a:endParaRPr lang="en-US" sz="2000" dirty="0" smtClean="0"/>
          </a:p>
          <a:p>
            <a:endParaRPr lang="en-US" dirty="0"/>
          </a:p>
        </p:txBody>
      </p:sp>
      <p:pic>
        <p:nvPicPr>
          <p:cNvPr id="6" name="Immagine 5"/>
          <p:cNvPicPr>
            <a:picLocks noChangeAspect="1"/>
          </p:cNvPicPr>
          <p:nvPr/>
        </p:nvPicPr>
        <p:blipFill>
          <a:blip r:embed="rId4"/>
          <a:stretch>
            <a:fillRect/>
          </a:stretch>
        </p:blipFill>
        <p:spPr>
          <a:xfrm>
            <a:off x="6201145" y="3135921"/>
            <a:ext cx="2688014" cy="810847"/>
          </a:xfrm>
          <a:prstGeom prst="rect">
            <a:avLst/>
          </a:prstGeom>
        </p:spPr>
      </p:pic>
      <p:pic>
        <p:nvPicPr>
          <p:cNvPr id="10" name="Immagine 9"/>
          <p:cNvPicPr>
            <a:picLocks noChangeAspect="1"/>
          </p:cNvPicPr>
          <p:nvPr/>
        </p:nvPicPr>
        <p:blipFill>
          <a:blip r:embed="rId5"/>
          <a:stretch>
            <a:fillRect/>
          </a:stretch>
        </p:blipFill>
        <p:spPr>
          <a:xfrm>
            <a:off x="1006231" y="4929741"/>
            <a:ext cx="3197938" cy="782328"/>
          </a:xfrm>
          <a:prstGeom prst="rect">
            <a:avLst/>
          </a:prstGeom>
        </p:spPr>
      </p:pic>
      <p:pic>
        <p:nvPicPr>
          <p:cNvPr id="12" name="Immagine 11"/>
          <p:cNvPicPr>
            <a:picLocks noChangeAspect="1"/>
          </p:cNvPicPr>
          <p:nvPr/>
        </p:nvPicPr>
        <p:blipFill>
          <a:blip r:embed="rId6"/>
          <a:stretch>
            <a:fillRect/>
          </a:stretch>
        </p:blipFill>
        <p:spPr>
          <a:xfrm>
            <a:off x="4819266" y="4611075"/>
            <a:ext cx="3640607" cy="887953"/>
          </a:xfrm>
          <a:prstGeom prst="rect">
            <a:avLst/>
          </a:prstGeom>
        </p:spPr>
      </p:pic>
    </p:spTree>
    <p:extLst>
      <p:ext uri="{BB962C8B-B14F-4D97-AF65-F5344CB8AC3E}">
        <p14:creationId xmlns:p14="http://schemas.microsoft.com/office/powerpoint/2010/main" val="3932569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Putting</a:t>
            </a:r>
            <a:r>
              <a:rPr lang="it-IT" dirty="0" smtClean="0"/>
              <a:t> </a:t>
            </a:r>
            <a:r>
              <a:rPr lang="it-IT" dirty="0" err="1" smtClean="0"/>
              <a:t>all</a:t>
            </a:r>
            <a:r>
              <a:rPr lang="it-IT" dirty="0" smtClean="0"/>
              <a:t> </a:t>
            </a:r>
            <a:r>
              <a:rPr lang="it-IT" dirty="0" err="1" smtClean="0"/>
              <a:t>together</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The network </a:t>
            </a:r>
            <a:r>
              <a:rPr lang="it-IT" dirty="0" err="1" smtClean="0"/>
              <a:t>is</a:t>
            </a:r>
            <a:r>
              <a:rPr lang="it-IT" dirty="0" smtClean="0"/>
              <a:t> a </a:t>
            </a:r>
            <a:r>
              <a:rPr lang="it-IT" dirty="0" err="1" smtClean="0"/>
              <a:t>sequence</a:t>
            </a:r>
            <a:r>
              <a:rPr lang="it-IT" dirty="0" smtClean="0"/>
              <a:t> of </a:t>
            </a:r>
            <a:r>
              <a:rPr lang="it-IT" dirty="0" err="1" smtClean="0"/>
              <a:t>convolution</a:t>
            </a:r>
            <a:r>
              <a:rPr lang="it-IT" dirty="0"/>
              <a:t> </a:t>
            </a:r>
            <a:r>
              <a:rPr lang="it-IT" dirty="0" smtClean="0"/>
              <a:t>and </a:t>
            </a:r>
            <a:r>
              <a:rPr lang="it-IT" dirty="0" err="1" smtClean="0"/>
              <a:t>pooling</a:t>
            </a:r>
            <a:r>
              <a:rPr lang="it-IT" dirty="0" smtClean="0"/>
              <a:t> </a:t>
            </a:r>
            <a:r>
              <a:rPr lang="it-IT" dirty="0" err="1" smtClean="0"/>
              <a:t>layers</a:t>
            </a:r>
            <a:r>
              <a:rPr lang="it-IT" dirty="0" smtClean="0"/>
              <a:t> with a </a:t>
            </a:r>
            <a:r>
              <a:rPr lang="it-IT" dirty="0" err="1" smtClean="0"/>
              <a:t>final</a:t>
            </a:r>
            <a:r>
              <a:rPr lang="it-IT" dirty="0" smtClean="0"/>
              <a:t> </a:t>
            </a:r>
            <a:r>
              <a:rPr lang="it-IT" dirty="0" err="1" smtClean="0"/>
              <a:t>fully</a:t>
            </a:r>
            <a:r>
              <a:rPr lang="it-IT" dirty="0" smtClean="0"/>
              <a:t> </a:t>
            </a:r>
            <a:r>
              <a:rPr lang="it-IT" dirty="0" err="1" smtClean="0"/>
              <a:t>connected</a:t>
            </a:r>
            <a:r>
              <a:rPr lang="it-IT" dirty="0" smtClean="0"/>
              <a:t> </a:t>
            </a:r>
            <a:r>
              <a:rPr lang="it-IT" dirty="0" err="1" smtClean="0"/>
              <a:t>layer</a:t>
            </a:r>
            <a:r>
              <a:rPr lang="it-IT" dirty="0" smtClean="0"/>
              <a:t> with </a:t>
            </a:r>
            <a:r>
              <a:rPr lang="it-IT" dirty="0" err="1" smtClean="0"/>
              <a:t>SoftMax</a:t>
            </a:r>
            <a:r>
              <a:rPr lang="it-IT" dirty="0" smtClean="0"/>
              <a:t> </a:t>
            </a:r>
          </a:p>
          <a:p>
            <a:r>
              <a:rPr lang="it-IT" dirty="0" err="1" smtClean="0"/>
              <a:t>Hyper-Parameters</a:t>
            </a:r>
            <a:r>
              <a:rPr lang="it-IT" dirty="0" smtClean="0"/>
              <a:t> are: </a:t>
            </a:r>
            <a:r>
              <a:rPr lang="it-IT" dirty="0" err="1" smtClean="0"/>
              <a:t>pooling</a:t>
            </a:r>
            <a:r>
              <a:rPr lang="it-IT" dirty="0" smtClean="0"/>
              <a:t> and </a:t>
            </a:r>
            <a:r>
              <a:rPr lang="it-IT" dirty="0" err="1" smtClean="0"/>
              <a:t>strides</a:t>
            </a:r>
            <a:r>
              <a:rPr lang="it-IT" dirty="0" smtClean="0"/>
              <a:t>, </a:t>
            </a:r>
            <a:r>
              <a:rPr lang="it-IT" dirty="0" err="1" smtClean="0"/>
              <a:t>padding</a:t>
            </a:r>
            <a:r>
              <a:rPr lang="it-IT" dirty="0" smtClean="0"/>
              <a:t>, the </a:t>
            </a:r>
            <a:r>
              <a:rPr lang="it-IT" dirty="0" err="1" smtClean="0"/>
              <a:t>number</a:t>
            </a:r>
            <a:r>
              <a:rPr lang="it-IT" dirty="0" smtClean="0"/>
              <a:t> and </a:t>
            </a:r>
            <a:r>
              <a:rPr lang="it-IT" dirty="0" err="1" smtClean="0"/>
              <a:t>type</a:t>
            </a:r>
            <a:r>
              <a:rPr lang="it-IT" dirty="0" smtClean="0"/>
              <a:t> of </a:t>
            </a:r>
            <a:r>
              <a:rPr lang="it-IT" dirty="0" err="1" smtClean="0"/>
              <a:t>features</a:t>
            </a:r>
            <a:r>
              <a:rPr lang="it-IT" dirty="0" smtClean="0"/>
              <a:t> (</a:t>
            </a:r>
            <a:r>
              <a:rPr lang="it-IT" dirty="0" err="1" smtClean="0"/>
              <a:t>filters</a:t>
            </a:r>
            <a:r>
              <a:rPr lang="it-IT" dirty="0" smtClean="0"/>
              <a:t> and the </a:t>
            </a:r>
            <a:r>
              <a:rPr lang="it-IT" dirty="0" err="1" smtClean="0"/>
              <a:t>filter</a:t>
            </a:r>
            <a:r>
              <a:rPr lang="it-IT" dirty="0" smtClean="0"/>
              <a:t> </a:t>
            </a:r>
            <a:r>
              <a:rPr lang="it-IT" dirty="0" err="1" smtClean="0"/>
              <a:t>dimension</a:t>
            </a:r>
            <a:r>
              <a:rPr lang="it-IT" dirty="0" smtClean="0"/>
              <a:t>);</a:t>
            </a:r>
            <a:endParaRPr lang="it-IT" dirty="0" smtClean="0"/>
          </a:p>
          <a:p>
            <a:r>
              <a:rPr lang="it-IT" dirty="0" smtClean="0"/>
              <a:t>To be </a:t>
            </a:r>
            <a:r>
              <a:rPr lang="it-IT" dirty="0" err="1" smtClean="0"/>
              <a:t>estimated</a:t>
            </a:r>
            <a:r>
              <a:rPr lang="it-IT" dirty="0" smtClean="0"/>
              <a:t>: </a:t>
            </a:r>
            <a:r>
              <a:rPr lang="it-IT" b="1" dirty="0" err="1" smtClean="0"/>
              <a:t>all</a:t>
            </a:r>
            <a:r>
              <a:rPr lang="it-IT" b="1" dirty="0" smtClean="0"/>
              <a:t> </a:t>
            </a:r>
            <a:r>
              <a:rPr lang="it-IT" b="1" dirty="0" err="1" smtClean="0"/>
              <a:t>weights</a:t>
            </a:r>
            <a:r>
              <a:rPr lang="it-IT" b="1" dirty="0" smtClean="0"/>
              <a:t> </a:t>
            </a:r>
            <a:r>
              <a:rPr lang="it-IT" dirty="0" smtClean="0"/>
              <a:t>(</a:t>
            </a:r>
            <a:r>
              <a:rPr lang="it-IT" dirty="0" err="1" smtClean="0"/>
              <a:t>filters</a:t>
            </a:r>
            <a:r>
              <a:rPr lang="it-IT" dirty="0" smtClean="0"/>
              <a:t> and </a:t>
            </a:r>
            <a:r>
              <a:rPr lang="it-IT" dirty="0" err="1" smtClean="0"/>
              <a:t>final</a:t>
            </a:r>
            <a:r>
              <a:rPr lang="it-IT" dirty="0" smtClean="0"/>
              <a:t> MLP connection </a:t>
            </a:r>
            <a:r>
              <a:rPr lang="it-IT" dirty="0" err="1" smtClean="0"/>
              <a:t>weights</a:t>
            </a:r>
            <a:r>
              <a:rPr lang="it-IT" dirty="0" smtClean="0"/>
              <a:t>)</a:t>
            </a:r>
          </a:p>
          <a:p>
            <a:r>
              <a:rPr lang="it-IT" dirty="0" smtClean="0"/>
              <a:t>Method to </a:t>
            </a:r>
            <a:r>
              <a:rPr lang="it-IT" dirty="0" smtClean="0"/>
              <a:t>estimate </a:t>
            </a:r>
            <a:r>
              <a:rPr lang="it-IT" dirty="0" err="1" smtClean="0"/>
              <a:t>weights</a:t>
            </a:r>
            <a:r>
              <a:rPr lang="it-IT" dirty="0" smtClean="0"/>
              <a:t>: </a:t>
            </a:r>
            <a:r>
              <a:rPr lang="it-IT" dirty="0" err="1" smtClean="0"/>
              <a:t>backpropagation</a:t>
            </a:r>
            <a:r>
              <a:rPr lang="it-IT" dirty="0" smtClean="0"/>
              <a:t> </a:t>
            </a:r>
            <a:r>
              <a:rPr lang="it-IT" dirty="0" err="1" smtClean="0"/>
              <a:t>using</a:t>
            </a:r>
            <a:r>
              <a:rPr lang="it-IT" dirty="0" smtClean="0"/>
              <a:t> </a:t>
            </a:r>
            <a:r>
              <a:rPr lang="it-IT" dirty="0" err="1" smtClean="0"/>
              <a:t>Softmax</a:t>
            </a:r>
            <a:r>
              <a:rPr lang="it-IT" dirty="0" smtClean="0"/>
              <a:t> </a:t>
            </a:r>
            <a:r>
              <a:rPr lang="it-IT" dirty="0" smtClean="0"/>
              <a:t>+ </a:t>
            </a:r>
            <a:r>
              <a:rPr lang="it-IT" dirty="0" smtClean="0"/>
              <a:t>Cross </a:t>
            </a:r>
            <a:r>
              <a:rPr lang="it-IT" dirty="0" err="1" smtClean="0"/>
              <a:t>Entropy</a:t>
            </a:r>
            <a:r>
              <a:rPr lang="it-IT" dirty="0" smtClean="0"/>
              <a:t> in </a:t>
            </a:r>
            <a:r>
              <a:rPr lang="it-IT" dirty="0" err="1" smtClean="0"/>
              <a:t>final</a:t>
            </a:r>
            <a:r>
              <a:rPr lang="it-IT" dirty="0" smtClean="0"/>
              <a:t> MLP </a:t>
            </a:r>
            <a:r>
              <a:rPr lang="it-IT" dirty="0" err="1" smtClean="0"/>
              <a:t>layer</a:t>
            </a:r>
            <a:r>
              <a:rPr lang="it-IT" dirty="0" smtClean="0"/>
              <a:t>, </a:t>
            </a:r>
            <a:r>
              <a:rPr lang="it-IT" dirty="0" err="1" smtClean="0"/>
              <a:t>backpropagation</a:t>
            </a:r>
            <a:r>
              <a:rPr lang="it-IT" dirty="0" smtClean="0"/>
              <a:t> + </a:t>
            </a:r>
            <a:r>
              <a:rPr lang="it-IT" dirty="0" err="1" smtClean="0"/>
              <a:t>Mean</a:t>
            </a:r>
            <a:r>
              <a:rPr lang="it-IT" dirty="0" smtClean="0"/>
              <a:t> </a:t>
            </a:r>
            <a:r>
              <a:rPr lang="it-IT" dirty="0" err="1" smtClean="0"/>
              <a:t>Squared</a:t>
            </a:r>
            <a:r>
              <a:rPr lang="it-IT" dirty="0" smtClean="0"/>
              <a:t> </a:t>
            </a:r>
            <a:r>
              <a:rPr lang="it-IT" dirty="0" err="1" smtClean="0"/>
              <a:t>Error</a:t>
            </a:r>
            <a:r>
              <a:rPr lang="it-IT" dirty="0" smtClean="0"/>
              <a:t> with </a:t>
            </a:r>
            <a:r>
              <a:rPr lang="it-IT" dirty="0" err="1" smtClean="0"/>
              <a:t>ReLu</a:t>
            </a:r>
            <a:r>
              <a:rPr lang="it-IT" dirty="0" smtClean="0"/>
              <a:t> (or </a:t>
            </a:r>
            <a:r>
              <a:rPr lang="it-IT" dirty="0" err="1" smtClean="0"/>
              <a:t>other</a:t>
            </a:r>
            <a:r>
              <a:rPr lang="it-IT" dirty="0" smtClean="0"/>
              <a:t> </a:t>
            </a:r>
            <a:r>
              <a:rPr lang="it-IT" dirty="0" err="1" smtClean="0"/>
              <a:t>activation</a:t>
            </a:r>
            <a:r>
              <a:rPr lang="it-IT" dirty="0" smtClean="0"/>
              <a:t> </a:t>
            </a:r>
            <a:r>
              <a:rPr lang="it-IT" dirty="0" err="1" smtClean="0"/>
              <a:t>functions</a:t>
            </a:r>
            <a:r>
              <a:rPr lang="it-IT" dirty="0" smtClean="0"/>
              <a:t>) on </a:t>
            </a:r>
            <a:r>
              <a:rPr lang="it-IT" dirty="0" err="1" smtClean="0"/>
              <a:t>convolution</a:t>
            </a:r>
            <a:r>
              <a:rPr lang="it-IT" dirty="0" smtClean="0"/>
              <a:t> </a:t>
            </a:r>
            <a:r>
              <a:rPr lang="it-IT" dirty="0" err="1" smtClean="0"/>
              <a:t>layers</a:t>
            </a:r>
            <a:endParaRPr lang="it-IT" dirty="0"/>
          </a:p>
        </p:txBody>
      </p:sp>
    </p:spTree>
    <p:extLst>
      <p:ext uri="{BB962C8B-B14F-4D97-AF65-F5344CB8AC3E}">
        <p14:creationId xmlns:p14="http://schemas.microsoft.com/office/powerpoint/2010/main" val="592351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More </a:t>
            </a:r>
            <a:r>
              <a:rPr lang="it-IT" dirty="0" err="1" smtClean="0"/>
              <a:t>mathematical</a:t>
            </a:r>
            <a:r>
              <a:rPr lang="it-IT" dirty="0" smtClean="0"/>
              <a:t> </a:t>
            </a:r>
            <a:r>
              <a:rPr lang="it-IT" dirty="0" err="1" smtClean="0"/>
              <a:t>details</a:t>
            </a:r>
            <a:endParaRPr lang="it-IT" dirty="0"/>
          </a:p>
        </p:txBody>
      </p:sp>
      <p:sp>
        <p:nvSpPr>
          <p:cNvPr id="3" name="Segnaposto contenuto 2"/>
          <p:cNvSpPr>
            <a:spLocks noGrp="1"/>
          </p:cNvSpPr>
          <p:nvPr>
            <p:ph idx="1"/>
          </p:nvPr>
        </p:nvSpPr>
        <p:spPr/>
        <p:txBody>
          <a:bodyPr/>
          <a:lstStyle/>
          <a:p>
            <a:r>
              <a:rPr lang="it-IT" dirty="0" err="1" smtClean="0"/>
              <a:t>Backpropagation</a:t>
            </a:r>
            <a:r>
              <a:rPr lang="it-IT" dirty="0" smtClean="0"/>
              <a:t> on </a:t>
            </a:r>
            <a:r>
              <a:rPr lang="it-IT" dirty="0" err="1" smtClean="0"/>
              <a:t>convolutional</a:t>
            </a:r>
            <a:r>
              <a:rPr lang="it-IT" dirty="0" smtClean="0"/>
              <a:t> </a:t>
            </a:r>
            <a:r>
              <a:rPr lang="it-IT" dirty="0" err="1" smtClean="0"/>
              <a:t>layers</a:t>
            </a:r>
            <a:r>
              <a:rPr lang="it-IT" dirty="0" smtClean="0"/>
              <a:t>: </a:t>
            </a:r>
            <a:r>
              <a:rPr lang="it-IT" dirty="0" smtClean="0">
                <a:hlinkClick r:id="rId2"/>
              </a:rPr>
              <a:t>http://www.jefkine.com/general/2016/09/05/backpropagation-in-convolutional-neural-networks/</a:t>
            </a:r>
            <a:endParaRPr lang="it-IT" dirty="0" smtClean="0"/>
          </a:p>
          <a:p>
            <a:r>
              <a:rPr lang="it-IT" dirty="0" err="1" smtClean="0"/>
              <a:t>Softmax</a:t>
            </a:r>
            <a:r>
              <a:rPr lang="it-IT" dirty="0" smtClean="0"/>
              <a:t>: </a:t>
            </a:r>
            <a:r>
              <a:rPr lang="it-IT" dirty="0" smtClean="0">
                <a:hlinkClick r:id="rId3"/>
              </a:rPr>
              <a:t>http://ufldl.stanford.edu/tutorial/supervised/SoftmaxRegression/</a:t>
            </a:r>
            <a:endParaRPr lang="it-IT" dirty="0" smtClean="0"/>
          </a:p>
          <a:p>
            <a:endParaRPr lang="it-IT" dirty="0" smtClean="0"/>
          </a:p>
        </p:txBody>
      </p:sp>
    </p:spTree>
    <p:extLst>
      <p:ext uri="{BB962C8B-B14F-4D97-AF65-F5344CB8AC3E}">
        <p14:creationId xmlns:p14="http://schemas.microsoft.com/office/powerpoint/2010/main" val="424695012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 </a:t>
            </a:r>
            <a:r>
              <a:rPr lang="it-IT" dirty="0" err="1" smtClean="0"/>
              <a:t>example</a:t>
            </a:r>
            <a:r>
              <a:rPr lang="it-IT" dirty="0" smtClean="0"/>
              <a:t> (</a:t>
            </a:r>
            <a:r>
              <a:rPr lang="it-IT" dirty="0" err="1" smtClean="0"/>
              <a:t>age</a:t>
            </a:r>
            <a:r>
              <a:rPr lang="it-IT" dirty="0" smtClean="0"/>
              <a:t>/gender </a:t>
            </a:r>
            <a:r>
              <a:rPr lang="it-IT" dirty="0" err="1" smtClean="0"/>
              <a:t>classifier</a:t>
            </a:r>
            <a:r>
              <a:rPr lang="it-IT" dirty="0" smtClean="0"/>
              <a:t>)</a:t>
            </a:r>
            <a:endParaRPr lang="it-IT" dirty="0"/>
          </a:p>
        </p:txBody>
      </p:sp>
      <p:pic>
        <p:nvPicPr>
          <p:cNvPr id="4" name="Immagine 3"/>
          <p:cNvPicPr>
            <a:picLocks noChangeAspect="1"/>
          </p:cNvPicPr>
          <p:nvPr/>
        </p:nvPicPr>
        <p:blipFill>
          <a:blip r:embed="rId2"/>
          <a:stretch>
            <a:fillRect/>
          </a:stretch>
        </p:blipFill>
        <p:spPr>
          <a:xfrm>
            <a:off x="520700" y="1143000"/>
            <a:ext cx="8102600" cy="4559300"/>
          </a:xfrm>
          <a:prstGeom prst="rect">
            <a:avLst/>
          </a:prstGeom>
        </p:spPr>
      </p:pic>
    </p:spTree>
    <p:extLst>
      <p:ext uri="{BB962C8B-B14F-4D97-AF65-F5344CB8AC3E}">
        <p14:creationId xmlns:p14="http://schemas.microsoft.com/office/powerpoint/2010/main" val="196812793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Examples</a:t>
            </a:r>
            <a:r>
              <a:rPr lang="it-IT" dirty="0" smtClean="0"/>
              <a:t> of </a:t>
            </a:r>
            <a:r>
              <a:rPr lang="it-IT" dirty="0" err="1" smtClean="0"/>
              <a:t>CNNs</a:t>
            </a:r>
            <a:endParaRPr lang="it-IT" dirty="0"/>
          </a:p>
        </p:txBody>
      </p:sp>
      <p:sp>
        <p:nvSpPr>
          <p:cNvPr id="3" name="Segnaposto contenuto 2"/>
          <p:cNvSpPr>
            <a:spLocks noGrp="1"/>
          </p:cNvSpPr>
          <p:nvPr>
            <p:ph idx="1"/>
          </p:nvPr>
        </p:nvSpPr>
        <p:spPr/>
        <p:txBody>
          <a:bodyPr/>
          <a:lstStyle/>
          <a:p>
            <a:pPr lvl="1"/>
            <a:r>
              <a:rPr lang="it-IT" dirty="0" smtClean="0"/>
              <a:t>ALEXNET: 8 LEVELS, 650K NEURONS AND 60M PARAMETERS</a:t>
            </a:r>
          </a:p>
          <a:p>
            <a:pPr lvl="1"/>
            <a:r>
              <a:rPr lang="it-IT" dirty="0" smtClean="0"/>
              <a:t>VGG-16: 16 LEVELS, 15M NEURONS, 140M PAR.</a:t>
            </a:r>
          </a:p>
          <a:p>
            <a:pPr lvl="1"/>
            <a:r>
              <a:rPr lang="it-IT" dirty="0" smtClean="0"/>
              <a:t>CAFFE: </a:t>
            </a:r>
            <a:r>
              <a:rPr lang="it-IT" dirty="0" smtClean="0">
                <a:hlinkClick r:id="rId2"/>
              </a:rPr>
              <a:t>http://caffe.berkeleyvision.org/</a:t>
            </a:r>
            <a:endParaRPr lang="it-IT" dirty="0" smtClean="0"/>
          </a:p>
          <a:p>
            <a:pPr lvl="1"/>
            <a:endParaRPr lang="it-IT" dirty="0"/>
          </a:p>
          <a:p>
            <a:pPr lvl="1"/>
            <a:r>
              <a:rPr lang="it-IT" dirty="0" err="1" smtClean="0"/>
              <a:t>You</a:t>
            </a:r>
            <a:r>
              <a:rPr lang="it-IT" dirty="0" smtClean="0"/>
              <a:t> can use </a:t>
            </a:r>
            <a:r>
              <a:rPr lang="it-IT" dirty="0" err="1" smtClean="0"/>
              <a:t>Tensor</a:t>
            </a:r>
            <a:r>
              <a:rPr lang="it-IT" dirty="0" smtClean="0"/>
              <a:t> </a:t>
            </a:r>
            <a:r>
              <a:rPr lang="it-IT" dirty="0"/>
              <a:t>Flow </a:t>
            </a:r>
            <a:r>
              <a:rPr lang="it-IT" dirty="0">
                <a:hlinkClick r:id="rId3"/>
              </a:rPr>
              <a:t>https://pythonprogramming.net/cnn-tensorflow-convolutional-nerual-network-machine-learning-tutorial</a:t>
            </a:r>
            <a:r>
              <a:rPr lang="it-IT" dirty="0" smtClean="0">
                <a:hlinkClick r:id="rId3"/>
              </a:rPr>
              <a:t>/</a:t>
            </a:r>
            <a:endParaRPr lang="it-IT" dirty="0" smtClean="0"/>
          </a:p>
          <a:p>
            <a:pPr lvl="1"/>
            <a:endParaRPr lang="it-IT" dirty="0" smtClean="0"/>
          </a:p>
          <a:p>
            <a:endParaRPr lang="it-IT" dirty="0"/>
          </a:p>
        </p:txBody>
      </p:sp>
    </p:spTree>
    <p:extLst>
      <p:ext uri="{BB962C8B-B14F-4D97-AF65-F5344CB8AC3E}">
        <p14:creationId xmlns:p14="http://schemas.microsoft.com/office/powerpoint/2010/main" val="297961315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Stacked</a:t>
            </a:r>
            <a:r>
              <a:rPr lang="it-IT" dirty="0" smtClean="0"/>
              <a:t> </a:t>
            </a:r>
            <a:r>
              <a:rPr lang="it-IT" dirty="0" err="1" smtClean="0"/>
              <a:t>denoising</a:t>
            </a:r>
            <a:r>
              <a:rPr lang="it-IT" dirty="0" smtClean="0"/>
              <a:t> </a:t>
            </a:r>
            <a:r>
              <a:rPr lang="it-IT" dirty="0" err="1" smtClean="0"/>
              <a:t>autoencoders</a:t>
            </a:r>
            <a:endParaRPr lang="it-IT" dirty="0"/>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59044720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Stacked</a:t>
            </a:r>
            <a:r>
              <a:rPr lang="it-IT" dirty="0" smtClean="0"/>
              <a:t> </a:t>
            </a:r>
            <a:r>
              <a:rPr lang="it-IT" dirty="0" err="1" smtClean="0"/>
              <a:t>denoising</a:t>
            </a:r>
            <a:r>
              <a:rPr lang="it-IT" dirty="0" smtClean="0"/>
              <a:t> </a:t>
            </a:r>
            <a:r>
              <a:rPr lang="it-IT" dirty="0" err="1" smtClean="0"/>
              <a:t>Autoencoders</a:t>
            </a:r>
            <a:endParaRPr lang="it-IT" dirty="0"/>
          </a:p>
        </p:txBody>
      </p:sp>
      <p:sp>
        <p:nvSpPr>
          <p:cNvPr id="3" name="Segnaposto contenuto 2"/>
          <p:cNvSpPr>
            <a:spLocks noGrp="1"/>
          </p:cNvSpPr>
          <p:nvPr>
            <p:ph idx="1"/>
          </p:nvPr>
        </p:nvSpPr>
        <p:spPr/>
        <p:txBody>
          <a:bodyPr/>
          <a:lstStyle/>
          <a:p>
            <a:r>
              <a:rPr lang="it-IT" dirty="0" err="1" smtClean="0"/>
              <a:t>They</a:t>
            </a:r>
            <a:r>
              <a:rPr lang="it-IT" dirty="0" smtClean="0"/>
              <a:t> are </a:t>
            </a:r>
            <a:r>
              <a:rPr lang="it-IT" dirty="0" err="1" smtClean="0"/>
              <a:t>basically</a:t>
            </a:r>
            <a:r>
              <a:rPr lang="it-IT" dirty="0" smtClean="0"/>
              <a:t> a </a:t>
            </a:r>
            <a:r>
              <a:rPr lang="it-IT" dirty="0" err="1" smtClean="0"/>
              <a:t>minimally</a:t>
            </a:r>
            <a:r>
              <a:rPr lang="it-IT" dirty="0" smtClean="0"/>
              <a:t> </a:t>
            </a:r>
            <a:r>
              <a:rPr lang="it-IT" dirty="0" err="1" smtClean="0"/>
              <a:t>trained</a:t>
            </a:r>
            <a:r>
              <a:rPr lang="it-IT" dirty="0" smtClean="0"/>
              <a:t> </a:t>
            </a:r>
            <a:r>
              <a:rPr lang="it-IT" dirty="0" err="1" smtClean="0"/>
              <a:t>generalization</a:t>
            </a:r>
            <a:r>
              <a:rPr lang="it-IT" dirty="0" smtClean="0"/>
              <a:t> of </a:t>
            </a:r>
            <a:r>
              <a:rPr lang="it-IT" dirty="0" err="1" smtClean="0"/>
              <a:t>Backpropagation</a:t>
            </a:r>
            <a:r>
              <a:rPr lang="it-IT" dirty="0" smtClean="0"/>
              <a:t>, </a:t>
            </a:r>
            <a:r>
              <a:rPr lang="it-IT" dirty="0" err="1" smtClean="0"/>
              <a:t>but</a:t>
            </a:r>
            <a:r>
              <a:rPr lang="it-IT" dirty="0" smtClean="0"/>
              <a:t> </a:t>
            </a:r>
            <a:r>
              <a:rPr lang="it-IT" dirty="0" err="1" smtClean="0"/>
              <a:t>they</a:t>
            </a:r>
            <a:r>
              <a:rPr lang="it-IT" dirty="0" smtClean="0"/>
              <a:t> </a:t>
            </a:r>
            <a:r>
              <a:rPr lang="it-IT" dirty="0" err="1" smtClean="0"/>
              <a:t>allow</a:t>
            </a:r>
            <a:r>
              <a:rPr lang="it-IT" dirty="0" smtClean="0"/>
              <a:t> multiple </a:t>
            </a:r>
            <a:r>
              <a:rPr lang="it-IT" dirty="0" err="1" smtClean="0"/>
              <a:t>layers</a:t>
            </a:r>
            <a:endParaRPr lang="it-IT" dirty="0" smtClean="0"/>
          </a:p>
          <a:p>
            <a:r>
              <a:rPr lang="it-IT" dirty="0" smtClean="0"/>
              <a:t>More </a:t>
            </a:r>
            <a:r>
              <a:rPr lang="it-IT" dirty="0" err="1" smtClean="0"/>
              <a:t>details</a:t>
            </a:r>
            <a:r>
              <a:rPr lang="it-IT" dirty="0" smtClean="0"/>
              <a:t> on: </a:t>
            </a:r>
            <a:r>
              <a:rPr lang="it-IT" i="1" dirty="0" err="1" smtClean="0"/>
              <a:t>Stacked</a:t>
            </a:r>
            <a:r>
              <a:rPr lang="it-IT" i="1" dirty="0" smtClean="0"/>
              <a:t> </a:t>
            </a:r>
            <a:r>
              <a:rPr lang="it-IT" i="1" dirty="0" err="1" smtClean="0"/>
              <a:t>Denoising</a:t>
            </a:r>
            <a:r>
              <a:rPr lang="it-IT" i="1" dirty="0" smtClean="0"/>
              <a:t> </a:t>
            </a:r>
            <a:r>
              <a:rPr lang="it-IT" i="1" dirty="0" err="1" smtClean="0"/>
              <a:t>Autoencoders</a:t>
            </a:r>
            <a:r>
              <a:rPr lang="it-IT" i="1" dirty="0" smtClean="0"/>
              <a:t>: Learning </a:t>
            </a:r>
            <a:r>
              <a:rPr lang="it-IT" i="1" dirty="0" err="1" smtClean="0"/>
              <a:t>Useful</a:t>
            </a:r>
            <a:r>
              <a:rPr lang="it-IT" i="1" dirty="0" smtClean="0"/>
              <a:t> </a:t>
            </a:r>
            <a:r>
              <a:rPr lang="it-IT" i="1" dirty="0" err="1" smtClean="0"/>
              <a:t>Representations</a:t>
            </a:r>
            <a:r>
              <a:rPr lang="it-IT" i="1" dirty="0" smtClean="0"/>
              <a:t> in a </a:t>
            </a:r>
            <a:r>
              <a:rPr lang="it-IT" i="1" dirty="0" err="1" smtClean="0"/>
              <a:t>Deep</a:t>
            </a:r>
            <a:r>
              <a:rPr lang="it-IT" i="1" dirty="0" smtClean="0"/>
              <a:t> Network with a Local </a:t>
            </a:r>
            <a:r>
              <a:rPr lang="it-IT" i="1" dirty="0" err="1" smtClean="0"/>
              <a:t>Denoising</a:t>
            </a:r>
            <a:r>
              <a:rPr lang="it-IT" i="1" dirty="0" smtClean="0"/>
              <a:t> </a:t>
            </a:r>
            <a:r>
              <a:rPr lang="it-IT" i="1" dirty="0" err="1" smtClean="0"/>
              <a:t>Criterion</a:t>
            </a:r>
            <a:r>
              <a:rPr lang="it-IT" dirty="0" smtClean="0"/>
              <a:t> (</a:t>
            </a:r>
            <a:r>
              <a:rPr lang="it-IT" dirty="0" err="1" smtClean="0"/>
              <a:t>Journ</a:t>
            </a:r>
            <a:r>
              <a:rPr lang="it-IT" dirty="0" smtClean="0"/>
              <a:t>. of Machine Learning </a:t>
            </a:r>
            <a:r>
              <a:rPr lang="it-IT" dirty="0" err="1" smtClean="0"/>
              <a:t>Research</a:t>
            </a:r>
            <a:r>
              <a:rPr lang="it-IT" dirty="0" smtClean="0"/>
              <a:t>, 2010)</a:t>
            </a:r>
          </a:p>
          <a:p>
            <a:endParaRPr lang="it-IT" dirty="0"/>
          </a:p>
        </p:txBody>
      </p:sp>
    </p:spTree>
    <p:extLst>
      <p:ext uri="{BB962C8B-B14F-4D97-AF65-F5344CB8AC3E}">
        <p14:creationId xmlns:p14="http://schemas.microsoft.com/office/powerpoint/2010/main" val="3167630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Auto-</a:t>
            </a:r>
            <a:r>
              <a:rPr lang="it-IT" dirty="0" err="1" smtClean="0"/>
              <a:t>encoders</a:t>
            </a:r>
            <a:endParaRPr lang="it-IT" dirty="0"/>
          </a:p>
        </p:txBody>
      </p:sp>
      <p:sp>
        <p:nvSpPr>
          <p:cNvPr id="3" name="Segnaposto contenuto 2"/>
          <p:cNvSpPr>
            <a:spLocks noGrp="1"/>
          </p:cNvSpPr>
          <p:nvPr>
            <p:ph idx="1"/>
          </p:nvPr>
        </p:nvSpPr>
        <p:spPr>
          <a:xfrm>
            <a:off x="217413" y="1268918"/>
            <a:ext cx="8469387" cy="5126667"/>
          </a:xfrm>
        </p:spPr>
        <p:txBody>
          <a:bodyPr>
            <a:normAutofit fontScale="85000" lnSpcReduction="10000"/>
          </a:bodyPr>
          <a:lstStyle/>
          <a:p>
            <a:r>
              <a:rPr lang="it-IT" sz="2400" b="1" dirty="0">
                <a:solidFill>
                  <a:srgbClr val="FF0000"/>
                </a:solidFill>
              </a:rPr>
              <a:t>Encoder</a:t>
            </a:r>
            <a:r>
              <a:rPr lang="it-IT" sz="2400" dirty="0"/>
              <a:t>: The </a:t>
            </a:r>
            <a:r>
              <a:rPr lang="it-IT" sz="2400" dirty="0" err="1"/>
              <a:t>deterministic</a:t>
            </a:r>
            <a:r>
              <a:rPr lang="it-IT" sz="2400" dirty="0"/>
              <a:t> </a:t>
            </a:r>
            <a:r>
              <a:rPr lang="it-IT" sz="2400" dirty="0" smtClean="0"/>
              <a:t>(= non </a:t>
            </a:r>
            <a:r>
              <a:rPr lang="it-IT" sz="2400" dirty="0" err="1" smtClean="0"/>
              <a:t>stocastic</a:t>
            </a:r>
            <a:r>
              <a:rPr lang="it-IT" sz="2400" dirty="0" smtClean="0"/>
              <a:t>) </a:t>
            </a:r>
            <a:r>
              <a:rPr lang="it-IT" sz="2400" dirty="0" err="1" smtClean="0"/>
              <a:t>mapping</a:t>
            </a:r>
            <a:r>
              <a:rPr lang="it-IT" sz="2400" dirty="0" smtClean="0"/>
              <a:t> </a:t>
            </a:r>
            <a:r>
              <a:rPr lang="it-IT" sz="2400" dirty="0" err="1" smtClean="0"/>
              <a:t>f</a:t>
            </a:r>
            <a:r>
              <a:rPr lang="it-IT" sz="2400" baseline="-25000" dirty="0" err="1" smtClean="0"/>
              <a:t>θ</a:t>
            </a:r>
            <a:r>
              <a:rPr lang="it-IT" sz="2400" dirty="0" smtClean="0"/>
              <a:t> </a:t>
            </a:r>
            <a:r>
              <a:rPr lang="it-IT" sz="2400" dirty="0" err="1"/>
              <a:t>that</a:t>
            </a:r>
            <a:r>
              <a:rPr lang="it-IT" sz="2400" dirty="0"/>
              <a:t> </a:t>
            </a:r>
            <a:r>
              <a:rPr lang="it-IT" sz="2400" dirty="0" err="1"/>
              <a:t>transforms</a:t>
            </a:r>
            <a:r>
              <a:rPr lang="it-IT" sz="2400" dirty="0"/>
              <a:t> an input </a:t>
            </a:r>
            <a:r>
              <a:rPr lang="it-IT" sz="2400" dirty="0" err="1"/>
              <a:t>vector</a:t>
            </a:r>
            <a:r>
              <a:rPr lang="it-IT" sz="2400" dirty="0"/>
              <a:t> </a:t>
            </a:r>
            <a:r>
              <a:rPr lang="it-IT" sz="2400" b="1" dirty="0"/>
              <a:t>x</a:t>
            </a:r>
            <a:r>
              <a:rPr lang="it-IT" sz="2400" dirty="0"/>
              <a:t> </a:t>
            </a:r>
            <a:r>
              <a:rPr lang="it-IT" sz="2400" dirty="0" err="1"/>
              <a:t>into</a:t>
            </a:r>
            <a:r>
              <a:rPr lang="it-IT" sz="2400" dirty="0"/>
              <a:t> </a:t>
            </a:r>
            <a:r>
              <a:rPr lang="it-IT" sz="2400" dirty="0" err="1"/>
              <a:t>hidden</a:t>
            </a:r>
            <a:r>
              <a:rPr lang="it-IT" sz="2400" dirty="0"/>
              <a:t> </a:t>
            </a:r>
            <a:r>
              <a:rPr lang="it-IT" sz="2400" dirty="0" err="1" smtClean="0"/>
              <a:t>representation</a:t>
            </a:r>
            <a:r>
              <a:rPr lang="it-IT" sz="2400" dirty="0" smtClean="0"/>
              <a:t>  y=</a:t>
            </a:r>
            <a:r>
              <a:rPr lang="it-IT" sz="2400" dirty="0" err="1" smtClean="0"/>
              <a:t>f</a:t>
            </a:r>
            <a:r>
              <a:rPr lang="it-IT" sz="2400" baseline="-25000" dirty="0" err="1" smtClean="0"/>
              <a:t>θ</a:t>
            </a:r>
            <a:r>
              <a:rPr lang="it-IT" sz="2400" dirty="0" smtClean="0"/>
              <a:t>(x)</a:t>
            </a:r>
          </a:p>
          <a:p>
            <a:pPr marL="0" indent="0">
              <a:buNone/>
            </a:pPr>
            <a:r>
              <a:rPr lang="it-IT" sz="2400" dirty="0" smtClean="0"/>
              <a:t>  </a:t>
            </a:r>
            <a:endParaRPr lang="it-IT" sz="2400" dirty="0"/>
          </a:p>
          <a:p>
            <a:r>
              <a:rPr lang="el-GR" sz="2400" dirty="0" smtClean="0"/>
              <a:t>θ</a:t>
            </a:r>
            <a:r>
              <a:rPr lang="it-IT" sz="2400" dirty="0" smtClean="0"/>
              <a:t>=(</a:t>
            </a:r>
            <a:r>
              <a:rPr lang="it-IT" sz="2400" dirty="0" err="1" smtClean="0"/>
              <a:t>W,b</a:t>
            </a:r>
            <a:r>
              <a:rPr lang="it-IT" sz="2400" dirty="0" smtClean="0"/>
              <a:t>) are the </a:t>
            </a:r>
            <a:r>
              <a:rPr lang="it-IT" sz="2400" i="1" dirty="0" err="1" smtClean="0"/>
              <a:t>parameters</a:t>
            </a:r>
            <a:r>
              <a:rPr lang="it-IT" sz="2400" dirty="0" smtClean="0"/>
              <a:t> of the encoder</a:t>
            </a:r>
          </a:p>
          <a:p>
            <a:r>
              <a:rPr lang="it-IT" sz="2400" b="1" dirty="0" smtClean="0">
                <a:solidFill>
                  <a:srgbClr val="FF0000"/>
                </a:solidFill>
              </a:rPr>
              <a:t>Decoder</a:t>
            </a:r>
            <a:r>
              <a:rPr lang="it-IT" sz="2400" dirty="0" smtClean="0"/>
              <a:t>: The </a:t>
            </a:r>
            <a:r>
              <a:rPr lang="it-IT" sz="2400" dirty="0" err="1" smtClean="0"/>
              <a:t>resulting</a:t>
            </a:r>
            <a:r>
              <a:rPr lang="it-IT" sz="2400" dirty="0" smtClean="0"/>
              <a:t> </a:t>
            </a:r>
            <a:r>
              <a:rPr lang="it-IT" sz="2400" dirty="0" err="1" smtClean="0"/>
              <a:t>hidden</a:t>
            </a:r>
            <a:r>
              <a:rPr lang="it-IT" sz="2400" dirty="0" smtClean="0"/>
              <a:t> </a:t>
            </a:r>
            <a:r>
              <a:rPr lang="it-IT" sz="2400" dirty="0" err="1" smtClean="0"/>
              <a:t>representation</a:t>
            </a:r>
            <a:r>
              <a:rPr lang="it-IT" sz="2400" dirty="0" smtClean="0"/>
              <a:t> y=</a:t>
            </a:r>
            <a:r>
              <a:rPr lang="it-IT" sz="2400" dirty="0" err="1" smtClean="0"/>
              <a:t>f</a:t>
            </a:r>
            <a:r>
              <a:rPr lang="it-IT" sz="2400" dirty="0" smtClean="0"/>
              <a:t>(x) </a:t>
            </a:r>
            <a:r>
              <a:rPr lang="it-IT" sz="2400" dirty="0" err="1" smtClean="0"/>
              <a:t>is</a:t>
            </a:r>
            <a:r>
              <a:rPr lang="it-IT" sz="2400" dirty="0" smtClean="0"/>
              <a:t> </a:t>
            </a:r>
            <a:r>
              <a:rPr lang="it-IT" sz="2400" dirty="0" err="1" smtClean="0"/>
              <a:t>then</a:t>
            </a:r>
            <a:r>
              <a:rPr lang="it-IT" sz="2400" dirty="0" smtClean="0"/>
              <a:t> </a:t>
            </a:r>
            <a:r>
              <a:rPr lang="it-IT" sz="2400" dirty="0" err="1" smtClean="0"/>
              <a:t>mapped</a:t>
            </a:r>
            <a:r>
              <a:rPr lang="it-IT" sz="2400" dirty="0" smtClean="0"/>
              <a:t> back to a </a:t>
            </a:r>
            <a:r>
              <a:rPr lang="it-IT" sz="2400" dirty="0" err="1" smtClean="0"/>
              <a:t>reconstructed</a:t>
            </a:r>
            <a:r>
              <a:rPr lang="it-IT" sz="2400" dirty="0" smtClean="0"/>
              <a:t> </a:t>
            </a:r>
            <a:r>
              <a:rPr lang="it-IT" sz="2400" b="1" dirty="0" smtClean="0"/>
              <a:t>d </a:t>
            </a:r>
            <a:r>
              <a:rPr lang="it-IT" sz="2400" dirty="0" err="1" smtClean="0"/>
              <a:t>dimensional</a:t>
            </a:r>
            <a:r>
              <a:rPr lang="it-IT" sz="2400" dirty="0" smtClean="0"/>
              <a:t> </a:t>
            </a:r>
            <a:r>
              <a:rPr lang="it-IT" sz="2400" dirty="0" err="1" smtClean="0"/>
              <a:t>vector</a:t>
            </a:r>
            <a:r>
              <a:rPr lang="it-IT" sz="2400" dirty="0" smtClean="0"/>
              <a:t> </a:t>
            </a:r>
            <a:r>
              <a:rPr lang="it-IT" sz="2400" b="1" dirty="0" err="1" smtClean="0"/>
              <a:t>z</a:t>
            </a:r>
            <a:endParaRPr lang="it-IT" sz="2400" b="1" dirty="0" smtClean="0"/>
          </a:p>
          <a:p>
            <a:endParaRPr lang="it-IT" sz="2400" dirty="0" smtClean="0"/>
          </a:p>
          <a:p>
            <a:endParaRPr lang="it-IT" sz="2400" dirty="0" smtClean="0"/>
          </a:p>
          <a:p>
            <a:r>
              <a:rPr lang="it-IT" sz="2400" dirty="0" smtClean="0"/>
              <a:t>In </a:t>
            </a:r>
            <a:r>
              <a:rPr lang="it-IT" sz="2400" dirty="0"/>
              <a:t>general </a:t>
            </a:r>
            <a:r>
              <a:rPr lang="it-IT" sz="2400" b="1" dirty="0" err="1"/>
              <a:t>z</a:t>
            </a:r>
            <a:r>
              <a:rPr lang="it-IT" sz="2400" dirty="0"/>
              <a:t> </a:t>
            </a:r>
            <a:r>
              <a:rPr lang="it-IT" sz="2400" dirty="0" err="1"/>
              <a:t>is</a:t>
            </a:r>
            <a:r>
              <a:rPr lang="it-IT" sz="2400" dirty="0"/>
              <a:t> </a:t>
            </a:r>
            <a:r>
              <a:rPr lang="it-IT" sz="2400" dirty="0" err="1"/>
              <a:t>not</a:t>
            </a:r>
            <a:r>
              <a:rPr lang="it-IT" sz="2400" dirty="0"/>
              <a:t> to be </a:t>
            </a:r>
            <a:r>
              <a:rPr lang="it-IT" sz="2400" dirty="0" err="1"/>
              <a:t>interpreted</a:t>
            </a:r>
            <a:r>
              <a:rPr lang="it-IT" sz="2400" dirty="0"/>
              <a:t> </a:t>
            </a:r>
            <a:r>
              <a:rPr lang="it-IT" sz="2400" dirty="0" err="1"/>
              <a:t>as</a:t>
            </a:r>
            <a:r>
              <a:rPr lang="it-IT" sz="2400" dirty="0"/>
              <a:t> an </a:t>
            </a:r>
            <a:r>
              <a:rPr lang="it-IT" sz="2400" u="sng" dirty="0" err="1"/>
              <a:t>exact</a:t>
            </a:r>
            <a:r>
              <a:rPr lang="it-IT" sz="2400" u="sng" dirty="0"/>
              <a:t> </a:t>
            </a:r>
            <a:r>
              <a:rPr lang="it-IT" sz="2400" u="sng" dirty="0" err="1"/>
              <a:t>reconstruction</a:t>
            </a:r>
            <a:r>
              <a:rPr lang="it-IT" sz="2400" u="sng" dirty="0"/>
              <a:t> of x</a:t>
            </a:r>
            <a:r>
              <a:rPr lang="it-IT" sz="2400" dirty="0"/>
              <a:t>, </a:t>
            </a:r>
            <a:r>
              <a:rPr lang="it-IT" sz="2400" dirty="0" err="1"/>
              <a:t>but</a:t>
            </a:r>
            <a:r>
              <a:rPr lang="it-IT" sz="2400" dirty="0"/>
              <a:t> </a:t>
            </a:r>
            <a:r>
              <a:rPr lang="it-IT" sz="2400" dirty="0" err="1"/>
              <a:t>rather</a:t>
            </a:r>
            <a:r>
              <a:rPr lang="it-IT" sz="2400" dirty="0"/>
              <a:t> in </a:t>
            </a:r>
            <a:r>
              <a:rPr lang="it-IT" sz="2400" dirty="0" err="1" smtClean="0"/>
              <a:t>probabilistic</a:t>
            </a:r>
            <a:r>
              <a:rPr lang="it-IT" sz="2400" dirty="0" smtClean="0"/>
              <a:t> </a:t>
            </a:r>
            <a:r>
              <a:rPr lang="it-IT" sz="2400" dirty="0" err="1" smtClean="0"/>
              <a:t>terms</a:t>
            </a:r>
            <a:r>
              <a:rPr lang="it-IT" sz="2400" dirty="0" smtClean="0"/>
              <a:t> </a:t>
            </a:r>
            <a:r>
              <a:rPr lang="it-IT" sz="2400" dirty="0" err="1"/>
              <a:t>as</a:t>
            </a:r>
            <a:r>
              <a:rPr lang="it-IT" sz="2400" dirty="0"/>
              <a:t> the </a:t>
            </a:r>
            <a:r>
              <a:rPr lang="it-IT" sz="2400" dirty="0" err="1"/>
              <a:t>parameters</a:t>
            </a:r>
            <a:r>
              <a:rPr lang="it-IT" sz="2400" dirty="0"/>
              <a:t> (</a:t>
            </a:r>
            <a:r>
              <a:rPr lang="it-IT" sz="2400" dirty="0" err="1"/>
              <a:t>typically</a:t>
            </a:r>
            <a:r>
              <a:rPr lang="it-IT" sz="2400" dirty="0"/>
              <a:t> the </a:t>
            </a:r>
            <a:r>
              <a:rPr lang="it-IT" sz="2400" dirty="0" err="1"/>
              <a:t>mean</a:t>
            </a:r>
            <a:r>
              <a:rPr lang="it-IT" sz="2400" dirty="0"/>
              <a:t>) of a </a:t>
            </a:r>
            <a:r>
              <a:rPr lang="it-IT" sz="2400" dirty="0" err="1"/>
              <a:t>distribution</a:t>
            </a:r>
            <a:r>
              <a:rPr lang="it-IT" sz="2400" dirty="0"/>
              <a:t> </a:t>
            </a:r>
            <a:r>
              <a:rPr lang="it-IT" sz="2400" b="1" dirty="0" err="1"/>
              <a:t>p</a:t>
            </a:r>
            <a:r>
              <a:rPr lang="it-IT" sz="2400" b="1" dirty="0"/>
              <a:t>(</a:t>
            </a:r>
            <a:r>
              <a:rPr lang="it-IT" sz="2400" b="1" dirty="0" smtClean="0"/>
              <a:t>X=</a:t>
            </a:r>
            <a:r>
              <a:rPr lang="it-IT" sz="2400" b="1" dirty="0" err="1" smtClean="0"/>
              <a:t>x|</a:t>
            </a:r>
            <a:r>
              <a:rPr lang="it-IT" sz="2400" b="1" dirty="0" err="1"/>
              <a:t>Z</a:t>
            </a:r>
            <a:r>
              <a:rPr lang="it-IT" sz="2400" b="1" dirty="0"/>
              <a:t> = </a:t>
            </a:r>
            <a:r>
              <a:rPr lang="it-IT" sz="2400" b="1" dirty="0" err="1"/>
              <a:t>z</a:t>
            </a:r>
            <a:r>
              <a:rPr lang="it-IT" sz="2400" b="1" dirty="0"/>
              <a:t>) </a:t>
            </a:r>
            <a:r>
              <a:rPr lang="it-IT" sz="2400" dirty="0" err="1"/>
              <a:t>that</a:t>
            </a:r>
            <a:r>
              <a:rPr lang="it-IT" sz="2400" dirty="0"/>
              <a:t> </a:t>
            </a:r>
            <a:r>
              <a:rPr lang="it-IT" sz="2400" dirty="0" err="1"/>
              <a:t>may</a:t>
            </a:r>
            <a:r>
              <a:rPr lang="it-IT" sz="2400" dirty="0"/>
              <a:t> generate </a:t>
            </a:r>
            <a:r>
              <a:rPr lang="it-IT" sz="2400" b="1" dirty="0"/>
              <a:t>x</a:t>
            </a:r>
            <a:r>
              <a:rPr lang="it-IT" sz="2400" dirty="0"/>
              <a:t> </a:t>
            </a:r>
            <a:r>
              <a:rPr lang="it-IT" sz="2400" dirty="0" smtClean="0"/>
              <a:t>with high </a:t>
            </a:r>
            <a:r>
              <a:rPr lang="it-IT" sz="2400" dirty="0" err="1"/>
              <a:t>probability</a:t>
            </a:r>
            <a:r>
              <a:rPr lang="it-IT" sz="2400" dirty="0" smtClean="0"/>
              <a:t>.</a:t>
            </a:r>
          </a:p>
          <a:p>
            <a:r>
              <a:rPr lang="it-IT" sz="2400" b="1" dirty="0" err="1">
                <a:solidFill>
                  <a:srgbClr val="FF0000"/>
                </a:solidFill>
              </a:rPr>
              <a:t>Autoencoder</a:t>
            </a:r>
            <a:r>
              <a:rPr lang="it-IT" sz="2400" b="1" dirty="0">
                <a:solidFill>
                  <a:srgbClr val="FF0000"/>
                </a:solidFill>
              </a:rPr>
              <a:t> training </a:t>
            </a:r>
            <a:r>
              <a:rPr lang="it-IT" sz="2400" dirty="0" err="1"/>
              <a:t>consists</a:t>
            </a:r>
            <a:r>
              <a:rPr lang="it-IT" sz="2400" dirty="0"/>
              <a:t> in </a:t>
            </a:r>
            <a:r>
              <a:rPr lang="it-IT" sz="2400" dirty="0" err="1"/>
              <a:t>minimizing</a:t>
            </a:r>
            <a:r>
              <a:rPr lang="it-IT" sz="2400" dirty="0"/>
              <a:t> </a:t>
            </a:r>
            <a:r>
              <a:rPr lang="it-IT" sz="2400" dirty="0" smtClean="0"/>
              <a:t>the </a:t>
            </a:r>
            <a:r>
              <a:rPr lang="it-IT" sz="2400" dirty="0" err="1" smtClean="0"/>
              <a:t>reconstruction</a:t>
            </a:r>
            <a:r>
              <a:rPr lang="it-IT" sz="2400" dirty="0" smtClean="0"/>
              <a:t> </a:t>
            </a:r>
            <a:r>
              <a:rPr lang="it-IT" sz="2400" dirty="0" err="1" smtClean="0"/>
              <a:t>error</a:t>
            </a:r>
            <a:r>
              <a:rPr lang="it-IT" sz="2400" dirty="0" smtClean="0"/>
              <a:t> (the </a:t>
            </a:r>
            <a:r>
              <a:rPr lang="it-IT" sz="2400" dirty="0" err="1" smtClean="0"/>
              <a:t>difference</a:t>
            </a:r>
            <a:r>
              <a:rPr lang="it-IT" sz="2400" dirty="0" smtClean="0"/>
              <a:t> </a:t>
            </a:r>
            <a:r>
              <a:rPr lang="it-IT" sz="2400" dirty="0" err="1" smtClean="0"/>
              <a:t>between</a:t>
            </a:r>
            <a:r>
              <a:rPr lang="it-IT" sz="2400" dirty="0" smtClean="0"/>
              <a:t> </a:t>
            </a:r>
            <a:r>
              <a:rPr lang="it-IT" sz="2400" b="1" dirty="0" smtClean="0"/>
              <a:t>x</a:t>
            </a:r>
            <a:r>
              <a:rPr lang="it-IT" sz="2400" dirty="0" smtClean="0"/>
              <a:t> and </a:t>
            </a:r>
            <a:r>
              <a:rPr lang="it-IT" sz="2400" b="1" dirty="0" err="1" smtClean="0"/>
              <a:t>g</a:t>
            </a:r>
            <a:r>
              <a:rPr lang="it-IT" sz="2400" b="1" baseline="-25000" dirty="0" err="1" smtClean="0"/>
              <a:t>θ</a:t>
            </a:r>
            <a:r>
              <a:rPr lang="it-IT" sz="2400" b="1" baseline="-25000" dirty="0" smtClean="0"/>
              <a:t>’</a:t>
            </a:r>
            <a:r>
              <a:rPr lang="it-IT" sz="2400" b="1" dirty="0" smtClean="0"/>
              <a:t>(y)</a:t>
            </a:r>
            <a:r>
              <a:rPr lang="it-IT" sz="2400" dirty="0" smtClean="0"/>
              <a:t>)</a:t>
            </a:r>
          </a:p>
          <a:p>
            <a:r>
              <a:rPr lang="it-IT" sz="2400" dirty="0" err="1" smtClean="0"/>
              <a:t>Intuitively</a:t>
            </a:r>
            <a:r>
              <a:rPr lang="it-IT" sz="2400" dirty="0"/>
              <a:t>, </a:t>
            </a:r>
            <a:r>
              <a:rPr lang="it-IT" sz="2400" dirty="0" err="1"/>
              <a:t>if</a:t>
            </a:r>
            <a:r>
              <a:rPr lang="it-IT" sz="2400" dirty="0"/>
              <a:t> a </a:t>
            </a:r>
            <a:r>
              <a:rPr lang="it-IT" sz="2400" dirty="0" err="1"/>
              <a:t>representation</a:t>
            </a:r>
            <a:r>
              <a:rPr lang="it-IT" sz="2400" dirty="0"/>
              <a:t> </a:t>
            </a:r>
            <a:r>
              <a:rPr lang="it-IT" sz="2400" dirty="0" err="1"/>
              <a:t>allows</a:t>
            </a:r>
            <a:r>
              <a:rPr lang="it-IT" sz="2400" dirty="0"/>
              <a:t> a </a:t>
            </a:r>
            <a:r>
              <a:rPr lang="it-IT" sz="2400" dirty="0" err="1"/>
              <a:t>good</a:t>
            </a:r>
            <a:r>
              <a:rPr lang="it-IT" sz="2400" dirty="0"/>
              <a:t> </a:t>
            </a:r>
            <a:r>
              <a:rPr lang="it-IT" sz="2400" dirty="0" err="1"/>
              <a:t>reconstruction</a:t>
            </a:r>
            <a:r>
              <a:rPr lang="it-IT" sz="2400" dirty="0"/>
              <a:t> of </a:t>
            </a:r>
            <a:r>
              <a:rPr lang="it-IT" sz="2400" dirty="0" err="1"/>
              <a:t>its</a:t>
            </a:r>
            <a:r>
              <a:rPr lang="it-IT" sz="2400" dirty="0"/>
              <a:t> input, </a:t>
            </a:r>
            <a:r>
              <a:rPr lang="it-IT" sz="2400" dirty="0" err="1"/>
              <a:t>it</a:t>
            </a:r>
            <a:r>
              <a:rPr lang="it-IT" sz="2400" dirty="0"/>
              <a:t> </a:t>
            </a:r>
            <a:r>
              <a:rPr lang="it-IT" sz="2400" dirty="0" err="1"/>
              <a:t>means</a:t>
            </a:r>
            <a:r>
              <a:rPr lang="it-IT" sz="2400" dirty="0"/>
              <a:t> </a:t>
            </a:r>
            <a:r>
              <a:rPr lang="it-IT" sz="2400" dirty="0" err="1" smtClean="0"/>
              <a:t>that</a:t>
            </a:r>
            <a:r>
              <a:rPr lang="it-IT" sz="2400" dirty="0" smtClean="0"/>
              <a:t> </a:t>
            </a:r>
            <a:r>
              <a:rPr lang="it-IT" sz="2400" dirty="0" err="1" smtClean="0"/>
              <a:t>it</a:t>
            </a:r>
            <a:r>
              <a:rPr lang="it-IT" sz="2400" dirty="0" smtClean="0"/>
              <a:t> </a:t>
            </a:r>
            <a:r>
              <a:rPr lang="it-IT" sz="2400" dirty="0" err="1"/>
              <a:t>has</a:t>
            </a:r>
            <a:r>
              <a:rPr lang="it-IT" sz="2400" dirty="0"/>
              <a:t> </a:t>
            </a:r>
            <a:r>
              <a:rPr lang="it-IT" sz="2400" dirty="0" err="1"/>
              <a:t>retained</a:t>
            </a:r>
            <a:r>
              <a:rPr lang="it-IT" sz="2400" dirty="0"/>
              <a:t> </a:t>
            </a:r>
            <a:r>
              <a:rPr lang="it-IT" sz="2400" dirty="0" err="1"/>
              <a:t>much</a:t>
            </a:r>
            <a:r>
              <a:rPr lang="it-IT" sz="2400" dirty="0"/>
              <a:t> of the information </a:t>
            </a:r>
            <a:r>
              <a:rPr lang="it-IT" sz="2400" dirty="0" err="1"/>
              <a:t>that</a:t>
            </a:r>
            <a:r>
              <a:rPr lang="it-IT" sz="2400" dirty="0"/>
              <a:t> </a:t>
            </a:r>
            <a:r>
              <a:rPr lang="it-IT" sz="2400" dirty="0" err="1"/>
              <a:t>was</a:t>
            </a:r>
            <a:r>
              <a:rPr lang="it-IT" sz="2400" dirty="0"/>
              <a:t> </a:t>
            </a:r>
            <a:r>
              <a:rPr lang="it-IT" sz="2400" dirty="0" err="1"/>
              <a:t>present</a:t>
            </a:r>
            <a:r>
              <a:rPr lang="it-IT" sz="2400" dirty="0"/>
              <a:t> in </a:t>
            </a:r>
            <a:r>
              <a:rPr lang="it-IT" sz="2400" dirty="0" err="1"/>
              <a:t>that</a:t>
            </a:r>
            <a:r>
              <a:rPr lang="it-IT" sz="2400" dirty="0"/>
              <a:t> </a:t>
            </a:r>
            <a:r>
              <a:rPr lang="it-IT" sz="2400" dirty="0" smtClean="0"/>
              <a:t>input (=</a:t>
            </a:r>
            <a:r>
              <a:rPr lang="it-IT" sz="2400" b="1" dirty="0" err="1" smtClean="0">
                <a:solidFill>
                  <a:srgbClr val="FF0000"/>
                </a:solidFill>
              </a:rPr>
              <a:t>identifying</a:t>
            </a:r>
            <a:r>
              <a:rPr lang="it-IT" sz="2400" b="1" dirty="0" smtClean="0">
                <a:solidFill>
                  <a:srgbClr val="FF0000"/>
                </a:solidFill>
              </a:rPr>
              <a:t> the </a:t>
            </a:r>
            <a:r>
              <a:rPr lang="it-IT" sz="2400" b="1" dirty="0" err="1" smtClean="0">
                <a:solidFill>
                  <a:srgbClr val="FF0000"/>
                </a:solidFill>
              </a:rPr>
              <a:t>relevant</a:t>
            </a:r>
            <a:r>
              <a:rPr lang="it-IT" sz="2400" b="1" dirty="0" smtClean="0">
                <a:solidFill>
                  <a:srgbClr val="FF0000"/>
                </a:solidFill>
              </a:rPr>
              <a:t> </a:t>
            </a:r>
            <a:r>
              <a:rPr lang="it-IT" sz="2400" b="1" dirty="0" err="1" smtClean="0">
                <a:solidFill>
                  <a:srgbClr val="FF0000"/>
                </a:solidFill>
              </a:rPr>
              <a:t>features</a:t>
            </a:r>
            <a:r>
              <a:rPr lang="it-IT" sz="2400" dirty="0" smtClean="0"/>
              <a:t>).</a:t>
            </a:r>
            <a:endParaRPr lang="it-IT" sz="2400" dirty="0"/>
          </a:p>
        </p:txBody>
      </p:sp>
      <p:pic>
        <p:nvPicPr>
          <p:cNvPr id="4" name="Immagine 3"/>
          <p:cNvPicPr>
            <a:picLocks noChangeAspect="1"/>
          </p:cNvPicPr>
          <p:nvPr/>
        </p:nvPicPr>
        <p:blipFill>
          <a:blip r:embed="rId2"/>
          <a:stretch>
            <a:fillRect/>
          </a:stretch>
        </p:blipFill>
        <p:spPr>
          <a:xfrm>
            <a:off x="5809276" y="1946949"/>
            <a:ext cx="2456709" cy="620140"/>
          </a:xfrm>
          <a:prstGeom prst="rect">
            <a:avLst/>
          </a:prstGeom>
        </p:spPr>
      </p:pic>
      <p:pic>
        <p:nvPicPr>
          <p:cNvPr id="5" name="Immagine 4"/>
          <p:cNvPicPr>
            <a:picLocks noChangeAspect="1"/>
          </p:cNvPicPr>
          <p:nvPr/>
        </p:nvPicPr>
        <p:blipFill>
          <a:blip r:embed="rId3"/>
          <a:stretch>
            <a:fillRect/>
          </a:stretch>
        </p:blipFill>
        <p:spPr>
          <a:xfrm>
            <a:off x="5139088" y="3374635"/>
            <a:ext cx="2616200" cy="419100"/>
          </a:xfrm>
          <a:prstGeom prst="rect">
            <a:avLst/>
          </a:prstGeom>
        </p:spPr>
      </p:pic>
      <p:pic>
        <p:nvPicPr>
          <p:cNvPr id="6" name="Immagine 5"/>
          <p:cNvPicPr>
            <a:picLocks noChangeAspect="1"/>
          </p:cNvPicPr>
          <p:nvPr/>
        </p:nvPicPr>
        <p:blipFill>
          <a:blip r:embed="rId4"/>
          <a:stretch>
            <a:fillRect/>
          </a:stretch>
        </p:blipFill>
        <p:spPr>
          <a:xfrm>
            <a:off x="1952734" y="3275169"/>
            <a:ext cx="1320800" cy="482600"/>
          </a:xfrm>
          <a:prstGeom prst="rect">
            <a:avLst/>
          </a:prstGeom>
        </p:spPr>
      </p:pic>
    </p:spTree>
    <p:extLst>
      <p:ext uri="{BB962C8B-B14F-4D97-AF65-F5344CB8AC3E}">
        <p14:creationId xmlns:p14="http://schemas.microsoft.com/office/powerpoint/2010/main" val="2336366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Autoencoders</a:t>
            </a:r>
            <a:r>
              <a:rPr lang="it-IT" dirty="0" smtClean="0"/>
              <a:t> can be </a:t>
            </a:r>
            <a:r>
              <a:rPr lang="it-IT" dirty="0" err="1" smtClean="0"/>
              <a:t>implemented</a:t>
            </a:r>
            <a:r>
              <a:rPr lang="it-IT" dirty="0" smtClean="0"/>
              <a:t> with a NN with </a:t>
            </a:r>
            <a:r>
              <a:rPr lang="it-IT" dirty="0" err="1" smtClean="0"/>
              <a:t>backpropagation</a:t>
            </a:r>
            <a:r>
              <a:rPr lang="it-IT" dirty="0" smtClean="0"/>
              <a:t> </a:t>
            </a:r>
            <a:endParaRPr lang="it-IT" dirty="0"/>
          </a:p>
        </p:txBody>
      </p:sp>
      <p:sp>
        <p:nvSpPr>
          <p:cNvPr id="3" name="Segnaposto contenuto 2"/>
          <p:cNvSpPr>
            <a:spLocks noGrp="1"/>
          </p:cNvSpPr>
          <p:nvPr>
            <p:ph idx="1"/>
          </p:nvPr>
        </p:nvSpPr>
        <p:spPr>
          <a:xfrm>
            <a:off x="457199" y="1600201"/>
            <a:ext cx="8442207" cy="2247430"/>
          </a:xfrm>
        </p:spPr>
        <p:txBody>
          <a:bodyPr>
            <a:normAutofit fontScale="62500" lnSpcReduction="20000"/>
          </a:bodyPr>
          <a:lstStyle/>
          <a:p>
            <a:r>
              <a:rPr lang="it-IT" dirty="0" err="1" smtClean="0"/>
              <a:t>They</a:t>
            </a:r>
            <a:r>
              <a:rPr lang="it-IT" dirty="0" smtClean="0"/>
              <a:t> can be </a:t>
            </a:r>
            <a:r>
              <a:rPr lang="it-IT" dirty="0" err="1" smtClean="0"/>
              <a:t>implemented</a:t>
            </a:r>
            <a:r>
              <a:rPr lang="it-IT" dirty="0" smtClean="0"/>
              <a:t> </a:t>
            </a:r>
            <a:r>
              <a:rPr lang="it-IT" dirty="0" err="1" smtClean="0"/>
              <a:t>as</a:t>
            </a:r>
            <a:r>
              <a:rPr lang="it-IT" dirty="0" smtClean="0"/>
              <a:t> a </a:t>
            </a:r>
            <a:r>
              <a:rPr lang="it-IT" dirty="0" err="1" smtClean="0"/>
              <a:t>neural</a:t>
            </a:r>
            <a:r>
              <a:rPr lang="it-IT" dirty="0" smtClean="0"/>
              <a:t> network with </a:t>
            </a:r>
            <a:r>
              <a:rPr lang="it-IT" dirty="0" err="1" smtClean="0"/>
              <a:t>one</a:t>
            </a:r>
            <a:r>
              <a:rPr lang="it-IT" dirty="0" smtClean="0"/>
              <a:t> </a:t>
            </a:r>
            <a:r>
              <a:rPr lang="it-IT" dirty="0" err="1" smtClean="0"/>
              <a:t>hidden</a:t>
            </a:r>
            <a:r>
              <a:rPr lang="it-IT" dirty="0" smtClean="0"/>
              <a:t> </a:t>
            </a:r>
            <a:r>
              <a:rPr lang="it-IT" dirty="0" err="1" smtClean="0"/>
              <a:t>layer</a:t>
            </a:r>
            <a:r>
              <a:rPr lang="it-IT" dirty="0" smtClean="0"/>
              <a:t> and </a:t>
            </a:r>
            <a:r>
              <a:rPr lang="it-IT" b="1" dirty="0" err="1" smtClean="0"/>
              <a:t>equal</a:t>
            </a:r>
            <a:r>
              <a:rPr lang="it-IT" b="1" dirty="0" smtClean="0"/>
              <a:t> </a:t>
            </a:r>
            <a:r>
              <a:rPr lang="it-IT" b="1" dirty="0" err="1" smtClean="0"/>
              <a:t>number</a:t>
            </a:r>
            <a:r>
              <a:rPr lang="it-IT" b="1" dirty="0" smtClean="0"/>
              <a:t> of </a:t>
            </a:r>
            <a:r>
              <a:rPr lang="it-IT" b="1" dirty="0" err="1" smtClean="0"/>
              <a:t>nodes</a:t>
            </a:r>
            <a:r>
              <a:rPr lang="it-IT" b="1" dirty="0" smtClean="0"/>
              <a:t> </a:t>
            </a:r>
            <a:r>
              <a:rPr lang="it-IT" dirty="0" smtClean="0"/>
              <a:t>in input and output</a:t>
            </a:r>
          </a:p>
          <a:p>
            <a:r>
              <a:rPr lang="it-IT" dirty="0" smtClean="0"/>
              <a:t>Can be </a:t>
            </a:r>
            <a:r>
              <a:rPr lang="it-IT" dirty="0" err="1" smtClean="0"/>
              <a:t>trained</a:t>
            </a:r>
            <a:r>
              <a:rPr lang="it-IT" dirty="0" smtClean="0"/>
              <a:t> WITHOUT </a:t>
            </a:r>
            <a:r>
              <a:rPr lang="it-IT" dirty="0" err="1" smtClean="0"/>
              <a:t>supervision</a:t>
            </a:r>
            <a:r>
              <a:rPr lang="it-IT" dirty="0" smtClean="0"/>
              <a:t>, </a:t>
            </a:r>
            <a:r>
              <a:rPr lang="it-IT" dirty="0" err="1" smtClean="0"/>
              <a:t>since</a:t>
            </a:r>
            <a:r>
              <a:rPr lang="it-IT" dirty="0" smtClean="0"/>
              <a:t> </a:t>
            </a:r>
            <a:r>
              <a:rPr lang="it-IT" dirty="0" err="1" smtClean="0"/>
              <a:t>we</a:t>
            </a:r>
            <a:r>
              <a:rPr lang="it-IT" dirty="0" smtClean="0"/>
              <a:t> </a:t>
            </a:r>
            <a:r>
              <a:rPr lang="it-IT" dirty="0" err="1" smtClean="0"/>
              <a:t>don’t</a:t>
            </a:r>
            <a:r>
              <a:rPr lang="it-IT" dirty="0" smtClean="0"/>
              <a:t> </a:t>
            </a:r>
            <a:r>
              <a:rPr lang="it-IT" dirty="0" err="1" smtClean="0"/>
              <a:t>need</a:t>
            </a:r>
            <a:r>
              <a:rPr lang="it-IT" dirty="0" smtClean="0"/>
              <a:t> to </a:t>
            </a:r>
            <a:r>
              <a:rPr lang="it-IT" dirty="0" err="1" smtClean="0"/>
              <a:t>know</a:t>
            </a:r>
            <a:r>
              <a:rPr lang="it-IT" dirty="0" smtClean="0"/>
              <a:t> the </a:t>
            </a:r>
            <a:r>
              <a:rPr lang="it-IT" dirty="0" err="1" smtClean="0"/>
              <a:t>class</a:t>
            </a:r>
            <a:r>
              <a:rPr lang="it-IT" dirty="0" smtClean="0"/>
              <a:t> of an </a:t>
            </a:r>
            <a:r>
              <a:rPr lang="it-IT" dirty="0" err="1" smtClean="0"/>
              <a:t>instance</a:t>
            </a:r>
            <a:r>
              <a:rPr lang="it-IT" dirty="0" smtClean="0"/>
              <a:t>: the task </a:t>
            </a:r>
            <a:r>
              <a:rPr lang="it-IT" dirty="0" err="1" smtClean="0"/>
              <a:t>is</a:t>
            </a:r>
            <a:r>
              <a:rPr lang="it-IT" dirty="0" smtClean="0"/>
              <a:t> </a:t>
            </a:r>
            <a:r>
              <a:rPr lang="it-IT" dirty="0" err="1" smtClean="0"/>
              <a:t>simply</a:t>
            </a:r>
            <a:r>
              <a:rPr lang="it-IT" dirty="0" smtClean="0"/>
              <a:t> </a:t>
            </a:r>
            <a:r>
              <a:rPr lang="it-IT" b="1" dirty="0" smtClean="0"/>
              <a:t>to </a:t>
            </a:r>
            <a:r>
              <a:rPr lang="it-IT" b="1" dirty="0" err="1" smtClean="0"/>
              <a:t>learn</a:t>
            </a:r>
            <a:r>
              <a:rPr lang="it-IT" b="1" dirty="0" smtClean="0"/>
              <a:t> the </a:t>
            </a:r>
            <a:r>
              <a:rPr lang="it-IT" b="1" dirty="0" err="1" smtClean="0"/>
              <a:t>weights</a:t>
            </a:r>
            <a:r>
              <a:rPr lang="it-IT" b="1" dirty="0" smtClean="0"/>
              <a:t> </a:t>
            </a:r>
            <a:r>
              <a:rPr lang="it-IT" dirty="0" smtClean="0"/>
              <a:t>in </a:t>
            </a:r>
            <a:r>
              <a:rPr lang="it-IT" dirty="0" err="1" smtClean="0"/>
              <a:t>order</a:t>
            </a:r>
            <a:r>
              <a:rPr lang="it-IT" dirty="0" smtClean="0"/>
              <a:t> for the output to be </a:t>
            </a:r>
            <a:r>
              <a:rPr lang="it-IT" dirty="0" err="1" smtClean="0"/>
              <a:t>similar</a:t>
            </a:r>
            <a:r>
              <a:rPr lang="it-IT" dirty="0" smtClean="0"/>
              <a:t> to the input (or </a:t>
            </a:r>
            <a:r>
              <a:rPr lang="it-IT" dirty="0" err="1" smtClean="0"/>
              <a:t>better</a:t>
            </a:r>
            <a:r>
              <a:rPr lang="it-IT" dirty="0" smtClean="0"/>
              <a:t>: to </a:t>
            </a:r>
            <a:r>
              <a:rPr lang="it-IT" dirty="0" err="1" smtClean="0"/>
              <a:t>learn</a:t>
            </a:r>
            <a:r>
              <a:rPr lang="it-IT" dirty="0" smtClean="0"/>
              <a:t> the “</a:t>
            </a:r>
            <a:r>
              <a:rPr lang="it-IT" dirty="0" err="1" smtClean="0"/>
              <a:t>essential</a:t>
            </a:r>
            <a:r>
              <a:rPr lang="it-IT" dirty="0" smtClean="0"/>
              <a:t>” </a:t>
            </a:r>
            <a:r>
              <a:rPr lang="it-IT" dirty="0" err="1" smtClean="0"/>
              <a:t>features</a:t>
            </a:r>
            <a:r>
              <a:rPr lang="it-IT" dirty="0" smtClean="0"/>
              <a:t> of the input </a:t>
            </a:r>
            <a:r>
              <a:rPr lang="it-IT" dirty="0" err="1" smtClean="0"/>
              <a:t>instances</a:t>
            </a:r>
            <a:r>
              <a:rPr lang="it-IT" dirty="0" smtClean="0"/>
              <a:t>)</a:t>
            </a:r>
          </a:p>
          <a:p>
            <a:r>
              <a:rPr lang="it-IT" dirty="0" err="1" smtClean="0"/>
              <a:t>It</a:t>
            </a:r>
            <a:r>
              <a:rPr lang="it-IT" dirty="0" smtClean="0"/>
              <a:t> can be </a:t>
            </a:r>
            <a:r>
              <a:rPr lang="it-IT" dirty="0" err="1" smtClean="0"/>
              <a:t>also</a:t>
            </a:r>
            <a:r>
              <a:rPr lang="it-IT" dirty="0" smtClean="0"/>
              <a:t> </a:t>
            </a:r>
            <a:r>
              <a:rPr lang="it-IT" dirty="0" err="1" smtClean="0"/>
              <a:t>used</a:t>
            </a:r>
            <a:r>
              <a:rPr lang="it-IT" dirty="0" smtClean="0"/>
              <a:t> an </a:t>
            </a:r>
            <a:r>
              <a:rPr lang="it-IT" dirty="0" err="1" smtClean="0"/>
              <a:t>as</a:t>
            </a:r>
            <a:r>
              <a:rPr lang="it-IT" dirty="0" smtClean="0"/>
              <a:t> </a:t>
            </a:r>
            <a:r>
              <a:rPr lang="it-IT" b="1" dirty="0" err="1" smtClean="0"/>
              <a:t>anomaly</a:t>
            </a:r>
            <a:r>
              <a:rPr lang="it-IT" b="1" dirty="0" smtClean="0"/>
              <a:t> detector</a:t>
            </a:r>
            <a:r>
              <a:rPr lang="it-IT" dirty="0" smtClean="0"/>
              <a:t>: </a:t>
            </a:r>
            <a:r>
              <a:rPr lang="it-IT" dirty="0" err="1" smtClean="0"/>
              <a:t>if</a:t>
            </a:r>
            <a:r>
              <a:rPr lang="it-IT" dirty="0" smtClean="0"/>
              <a:t> an </a:t>
            </a:r>
            <a:r>
              <a:rPr lang="it-IT" dirty="0" err="1" smtClean="0"/>
              <a:t>instance</a:t>
            </a:r>
            <a:r>
              <a:rPr lang="it-IT" dirty="0" smtClean="0"/>
              <a:t> </a:t>
            </a:r>
            <a:r>
              <a:rPr lang="it-IT" dirty="0" err="1" smtClean="0"/>
              <a:t>is</a:t>
            </a:r>
            <a:r>
              <a:rPr lang="it-IT" dirty="0" smtClean="0"/>
              <a:t> </a:t>
            </a:r>
            <a:r>
              <a:rPr lang="it-IT" dirty="0" err="1" smtClean="0"/>
              <a:t>very</a:t>
            </a:r>
            <a:r>
              <a:rPr lang="it-IT" dirty="0" smtClean="0"/>
              <a:t> </a:t>
            </a:r>
            <a:r>
              <a:rPr lang="it-IT" dirty="0" err="1" smtClean="0"/>
              <a:t>different</a:t>
            </a:r>
            <a:r>
              <a:rPr lang="it-IT" dirty="0" smtClean="0"/>
              <a:t> from “</a:t>
            </a:r>
            <a:r>
              <a:rPr lang="it-IT" dirty="0" err="1" smtClean="0"/>
              <a:t>normality</a:t>
            </a:r>
            <a:r>
              <a:rPr lang="it-IT" dirty="0" smtClean="0"/>
              <a:t>”, the network </a:t>
            </a:r>
            <a:r>
              <a:rPr lang="it-IT" dirty="0" err="1" smtClean="0"/>
              <a:t>is</a:t>
            </a:r>
            <a:r>
              <a:rPr lang="it-IT" dirty="0" smtClean="0"/>
              <a:t> </a:t>
            </a:r>
            <a:r>
              <a:rPr lang="it-IT" dirty="0" err="1" smtClean="0"/>
              <a:t>unable</a:t>
            </a:r>
            <a:r>
              <a:rPr lang="it-IT" dirty="0" smtClean="0"/>
              <a:t> to </a:t>
            </a:r>
            <a:r>
              <a:rPr lang="it-IT" dirty="0" err="1" smtClean="0"/>
              <a:t>reconstruct</a:t>
            </a:r>
            <a:r>
              <a:rPr lang="it-IT" dirty="0" smtClean="0"/>
              <a:t> </a:t>
            </a:r>
            <a:r>
              <a:rPr lang="it-IT" dirty="0" err="1" smtClean="0"/>
              <a:t>it</a:t>
            </a:r>
            <a:r>
              <a:rPr lang="it-IT" dirty="0" smtClean="0"/>
              <a:t>. </a:t>
            </a:r>
            <a:endParaRPr lang="it-I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852" y="4026370"/>
            <a:ext cx="4788369" cy="241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448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Denoising</a:t>
            </a:r>
            <a:r>
              <a:rPr lang="it-IT" dirty="0" smtClean="0"/>
              <a:t> </a:t>
            </a:r>
            <a:r>
              <a:rPr lang="it-IT" dirty="0" err="1" smtClean="0"/>
              <a:t>Autoencoders</a:t>
            </a:r>
            <a:r>
              <a:rPr lang="it-IT" dirty="0" smtClean="0"/>
              <a:t> (a </a:t>
            </a:r>
            <a:r>
              <a:rPr lang="it-IT" dirty="0" err="1" smtClean="0"/>
              <a:t>better</a:t>
            </a:r>
            <a:r>
              <a:rPr lang="it-IT" dirty="0" smtClean="0"/>
              <a:t> </a:t>
            </a:r>
            <a:r>
              <a:rPr lang="it-IT" dirty="0" err="1" smtClean="0"/>
              <a:t>method</a:t>
            </a:r>
            <a:r>
              <a:rPr lang="it-IT" dirty="0" smtClean="0"/>
              <a:t>)</a:t>
            </a:r>
            <a:endParaRPr lang="it-IT" dirty="0"/>
          </a:p>
        </p:txBody>
      </p:sp>
      <p:sp>
        <p:nvSpPr>
          <p:cNvPr id="3" name="Segnaposto contenuto 2"/>
          <p:cNvSpPr>
            <a:spLocks noGrp="1"/>
          </p:cNvSpPr>
          <p:nvPr>
            <p:ph idx="1"/>
          </p:nvPr>
        </p:nvSpPr>
        <p:spPr/>
        <p:txBody>
          <a:bodyPr>
            <a:normAutofit/>
          </a:bodyPr>
          <a:lstStyle/>
          <a:p>
            <a:r>
              <a:rPr lang="it-IT" sz="2400" dirty="0" smtClean="0"/>
              <a:t>The </a:t>
            </a:r>
            <a:r>
              <a:rPr lang="it-IT" sz="2400" dirty="0" err="1"/>
              <a:t>reconstruction</a:t>
            </a:r>
            <a:r>
              <a:rPr lang="it-IT" sz="2400" dirty="0"/>
              <a:t> </a:t>
            </a:r>
            <a:r>
              <a:rPr lang="it-IT" sz="2400" dirty="0" err="1"/>
              <a:t>criterion</a:t>
            </a:r>
            <a:r>
              <a:rPr lang="it-IT" sz="2400" dirty="0"/>
              <a:t> alone </a:t>
            </a:r>
            <a:r>
              <a:rPr lang="it-IT" sz="2400" dirty="0" err="1"/>
              <a:t>is</a:t>
            </a:r>
            <a:r>
              <a:rPr lang="it-IT" sz="2400" dirty="0"/>
              <a:t> </a:t>
            </a:r>
            <a:r>
              <a:rPr lang="it-IT" sz="2400" dirty="0" err="1"/>
              <a:t>unable</a:t>
            </a:r>
            <a:r>
              <a:rPr lang="it-IT" sz="2400" dirty="0"/>
              <a:t> to </a:t>
            </a:r>
            <a:r>
              <a:rPr lang="it-IT" sz="2400" dirty="0" err="1"/>
              <a:t>guarantee</a:t>
            </a:r>
            <a:r>
              <a:rPr lang="it-IT" sz="2400" dirty="0"/>
              <a:t> the </a:t>
            </a:r>
            <a:r>
              <a:rPr lang="it-IT" sz="2400" dirty="0" err="1"/>
              <a:t>extraction</a:t>
            </a:r>
            <a:r>
              <a:rPr lang="it-IT" sz="2400" dirty="0"/>
              <a:t> of </a:t>
            </a:r>
            <a:r>
              <a:rPr lang="it-IT" sz="2400" dirty="0" err="1" smtClean="0"/>
              <a:t>useful</a:t>
            </a:r>
            <a:r>
              <a:rPr lang="it-IT" sz="2400" dirty="0" smtClean="0"/>
              <a:t> </a:t>
            </a:r>
            <a:r>
              <a:rPr lang="it-IT" sz="2400" dirty="0" err="1" smtClean="0"/>
              <a:t>features</a:t>
            </a:r>
            <a:r>
              <a:rPr lang="it-IT" sz="2400" dirty="0" smtClean="0"/>
              <a:t> </a:t>
            </a:r>
            <a:r>
              <a:rPr lang="it-IT" sz="2400" dirty="0" err="1"/>
              <a:t>as</a:t>
            </a:r>
            <a:r>
              <a:rPr lang="it-IT" sz="2400" dirty="0"/>
              <a:t> </a:t>
            </a:r>
            <a:r>
              <a:rPr lang="it-IT" sz="2400" dirty="0" err="1"/>
              <a:t>it</a:t>
            </a:r>
            <a:r>
              <a:rPr lang="it-IT" sz="2400" dirty="0"/>
              <a:t> can </a:t>
            </a:r>
            <a:r>
              <a:rPr lang="it-IT" sz="2400" dirty="0" err="1"/>
              <a:t>lead</a:t>
            </a:r>
            <a:r>
              <a:rPr lang="it-IT" sz="2400" dirty="0"/>
              <a:t> to the </a:t>
            </a:r>
            <a:r>
              <a:rPr lang="it-IT" sz="2400" dirty="0" err="1"/>
              <a:t>obvious</a:t>
            </a:r>
            <a:r>
              <a:rPr lang="it-IT" sz="2400" dirty="0"/>
              <a:t> </a:t>
            </a:r>
            <a:r>
              <a:rPr lang="it-IT" sz="2400" dirty="0" err="1"/>
              <a:t>solution</a:t>
            </a:r>
            <a:r>
              <a:rPr lang="it-IT" sz="2400" dirty="0"/>
              <a:t> “</a:t>
            </a:r>
            <a:r>
              <a:rPr lang="it-IT" sz="2400" dirty="0" err="1"/>
              <a:t>simply</a:t>
            </a:r>
            <a:r>
              <a:rPr lang="it-IT" sz="2400" dirty="0"/>
              <a:t> copy the input</a:t>
            </a:r>
            <a:r>
              <a:rPr lang="it-IT" sz="2400" dirty="0" smtClean="0"/>
              <a:t>”</a:t>
            </a:r>
          </a:p>
          <a:p>
            <a:r>
              <a:rPr lang="it-IT" sz="2400" dirty="0" err="1" smtClean="0"/>
              <a:t>Denoising</a:t>
            </a:r>
            <a:r>
              <a:rPr lang="it-IT" sz="2400" dirty="0" smtClean="0"/>
              <a:t> </a:t>
            </a:r>
            <a:r>
              <a:rPr lang="it-IT" sz="2400" dirty="0" err="1" smtClean="0"/>
              <a:t>criterion</a:t>
            </a:r>
            <a:r>
              <a:rPr lang="it-IT" sz="2400" dirty="0" smtClean="0"/>
              <a:t>: </a:t>
            </a:r>
            <a:r>
              <a:rPr lang="it-IT" sz="2400" b="1" dirty="0"/>
              <a:t>“a </a:t>
            </a:r>
            <a:r>
              <a:rPr lang="it-IT" sz="2400" b="1" dirty="0" err="1"/>
              <a:t>good</a:t>
            </a:r>
            <a:r>
              <a:rPr lang="it-IT" sz="2400" b="1" dirty="0"/>
              <a:t> </a:t>
            </a:r>
            <a:r>
              <a:rPr lang="it-IT" sz="2400" b="1" dirty="0" err="1"/>
              <a:t>representation</a:t>
            </a:r>
            <a:r>
              <a:rPr lang="it-IT" sz="2400" b="1" dirty="0"/>
              <a:t> </a:t>
            </a:r>
            <a:r>
              <a:rPr lang="it-IT" sz="2400" b="1" dirty="0" err="1"/>
              <a:t>is</a:t>
            </a:r>
            <a:r>
              <a:rPr lang="it-IT" sz="2400" b="1" dirty="0"/>
              <a:t> </a:t>
            </a:r>
            <a:r>
              <a:rPr lang="it-IT" sz="2400" b="1" dirty="0" err="1"/>
              <a:t>one</a:t>
            </a:r>
            <a:r>
              <a:rPr lang="it-IT" sz="2400" b="1" dirty="0"/>
              <a:t> </a:t>
            </a:r>
            <a:r>
              <a:rPr lang="it-IT" sz="2400" b="1" dirty="0" err="1"/>
              <a:t>that</a:t>
            </a:r>
            <a:r>
              <a:rPr lang="it-IT" sz="2400" b="1" dirty="0"/>
              <a:t> can </a:t>
            </a:r>
            <a:r>
              <a:rPr lang="it-IT" sz="2400" b="1" dirty="0" smtClean="0"/>
              <a:t>be </a:t>
            </a:r>
            <a:r>
              <a:rPr lang="it-IT" sz="2400" b="1" dirty="0" err="1" smtClean="0"/>
              <a:t>obtained</a:t>
            </a:r>
            <a:r>
              <a:rPr lang="it-IT" sz="2400" b="1" dirty="0" smtClean="0"/>
              <a:t> </a:t>
            </a:r>
            <a:r>
              <a:rPr lang="it-IT" sz="2400" b="1" dirty="0" err="1"/>
              <a:t>robustly</a:t>
            </a:r>
            <a:r>
              <a:rPr lang="it-IT" sz="2400" b="1" dirty="0"/>
              <a:t> from a </a:t>
            </a:r>
            <a:r>
              <a:rPr lang="it-IT" sz="2400" b="1" dirty="0" err="1"/>
              <a:t>corrupted</a:t>
            </a:r>
            <a:r>
              <a:rPr lang="it-IT" sz="2400" b="1" dirty="0"/>
              <a:t> input and </a:t>
            </a:r>
            <a:r>
              <a:rPr lang="it-IT" sz="2400" b="1" dirty="0" err="1"/>
              <a:t>that</a:t>
            </a:r>
            <a:r>
              <a:rPr lang="it-IT" sz="2400" b="1" dirty="0"/>
              <a:t> </a:t>
            </a:r>
            <a:r>
              <a:rPr lang="it-IT" sz="2400" b="1" dirty="0" err="1"/>
              <a:t>will</a:t>
            </a:r>
            <a:r>
              <a:rPr lang="it-IT" sz="2400" b="1" dirty="0"/>
              <a:t> be </a:t>
            </a:r>
            <a:r>
              <a:rPr lang="it-IT" sz="2400" b="1" dirty="0" err="1"/>
              <a:t>useful</a:t>
            </a:r>
            <a:r>
              <a:rPr lang="it-IT" sz="2400" b="1" dirty="0"/>
              <a:t> for </a:t>
            </a:r>
            <a:r>
              <a:rPr lang="it-IT" sz="2400" b="1" dirty="0" err="1"/>
              <a:t>recovering</a:t>
            </a:r>
            <a:r>
              <a:rPr lang="it-IT" sz="2400" b="1" dirty="0"/>
              <a:t> the </a:t>
            </a:r>
            <a:r>
              <a:rPr lang="it-IT" sz="2400" b="1" dirty="0" err="1" smtClean="0"/>
              <a:t>corresponding</a:t>
            </a:r>
            <a:r>
              <a:rPr lang="it-IT" sz="2400" b="1" dirty="0" smtClean="0"/>
              <a:t> </a:t>
            </a:r>
            <a:r>
              <a:rPr lang="it-IT" sz="2400" b="1" dirty="0" err="1" smtClean="0"/>
              <a:t>clean</a:t>
            </a:r>
            <a:r>
              <a:rPr lang="it-IT" sz="2400" b="1" dirty="0" smtClean="0"/>
              <a:t> </a:t>
            </a:r>
            <a:r>
              <a:rPr lang="it-IT" sz="2400" b="1" dirty="0"/>
              <a:t>input”</a:t>
            </a:r>
            <a:endParaRPr lang="it-IT" sz="2400" dirty="0"/>
          </a:p>
        </p:txBody>
      </p:sp>
    </p:spTree>
    <p:extLst>
      <p:ext uri="{BB962C8B-B14F-4D97-AF65-F5344CB8AC3E}">
        <p14:creationId xmlns:p14="http://schemas.microsoft.com/office/powerpoint/2010/main" val="3516512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What is the vanishing/exploding gradient problem?</a:t>
            </a:r>
            <a:endParaRPr lang="en-US" dirty="0"/>
          </a:p>
        </p:txBody>
      </p:sp>
      <p:sp>
        <p:nvSpPr>
          <p:cNvPr id="3" name="Segnaposto contenuto 2"/>
          <p:cNvSpPr>
            <a:spLocks noGrp="1"/>
          </p:cNvSpPr>
          <p:nvPr>
            <p:ph idx="1"/>
          </p:nvPr>
        </p:nvSpPr>
        <p:spPr>
          <a:xfrm>
            <a:off x="349739" y="1551111"/>
            <a:ext cx="8229600" cy="4525963"/>
          </a:xfrm>
        </p:spPr>
        <p:txBody>
          <a:bodyPr>
            <a:normAutofit fontScale="77500" lnSpcReduction="20000"/>
          </a:bodyPr>
          <a:lstStyle/>
          <a:p>
            <a:r>
              <a:rPr lang="en-US" dirty="0" smtClean="0"/>
              <a:t>To learn the mathematical details</a:t>
            </a:r>
            <a:r>
              <a:rPr lang="en-US" dirty="0"/>
              <a:t>, read </a:t>
            </a:r>
            <a:r>
              <a:rPr lang="en-US" dirty="0">
                <a:hlinkClick r:id="rId2"/>
              </a:rPr>
              <a:t>http://neuralnetworksanddeeplearning.com/chap5.</a:t>
            </a:r>
            <a:r>
              <a:rPr lang="en-US" dirty="0" smtClean="0">
                <a:hlinkClick r:id="rId2"/>
              </a:rPr>
              <a:t>html</a:t>
            </a:r>
            <a:endParaRPr lang="en-US" dirty="0" smtClean="0"/>
          </a:p>
          <a:p>
            <a:r>
              <a:rPr lang="en-US" dirty="0" smtClean="0"/>
              <a:t>In short, it is related with the fact that weights updating at each layer depends on the gradient (the </a:t>
            </a:r>
            <a:r>
              <a:rPr lang="en-US" i="1" dirty="0" smtClean="0"/>
              <a:t>delta</a:t>
            </a:r>
            <a:r>
              <a:rPr lang="en-US" dirty="0" smtClean="0"/>
              <a:t> function)</a:t>
            </a:r>
          </a:p>
          <a:p>
            <a:r>
              <a:rPr lang="en-US" dirty="0" smtClean="0"/>
              <a:t>Because of back-propagation, the gradient at the </a:t>
            </a:r>
            <a:r>
              <a:rPr lang="en-US" dirty="0"/>
              <a:t>earlier layers is the product of terms from all the later layers. </a:t>
            </a:r>
            <a:endParaRPr lang="en-US" dirty="0" smtClean="0"/>
          </a:p>
          <a:p>
            <a:r>
              <a:rPr lang="en-US" dirty="0" smtClean="0"/>
              <a:t>When </a:t>
            </a:r>
            <a:r>
              <a:rPr lang="en-US" dirty="0"/>
              <a:t>there are many layers, </a:t>
            </a:r>
            <a:r>
              <a:rPr lang="en-US" dirty="0" smtClean="0"/>
              <a:t>that is </a:t>
            </a:r>
            <a:r>
              <a:rPr lang="en-US" dirty="0"/>
              <a:t>an intrinsically </a:t>
            </a:r>
            <a:r>
              <a:rPr lang="en-US" b="1" dirty="0"/>
              <a:t>unstable</a:t>
            </a:r>
            <a:r>
              <a:rPr lang="en-US" dirty="0"/>
              <a:t> </a:t>
            </a:r>
            <a:r>
              <a:rPr lang="en-US" dirty="0" smtClean="0"/>
              <a:t>situation (it turns out that either the earlier weights gets updates much slower that later weight – vanishing gradient- or the </a:t>
            </a:r>
            <a:r>
              <a:rPr lang="en-US" dirty="0" err="1" smtClean="0"/>
              <a:t>viceversa</a:t>
            </a:r>
            <a:r>
              <a:rPr lang="en-US" dirty="0" smtClean="0"/>
              <a:t> – exploding gradient-). </a:t>
            </a:r>
          </a:p>
          <a:p>
            <a:r>
              <a:rPr lang="en-US" dirty="0" smtClean="0"/>
              <a:t>The mathematical motivation for instability lies in the </a:t>
            </a:r>
            <a:r>
              <a:rPr lang="en-US" b="1" dirty="0" smtClean="0"/>
              <a:t>sigmoid function, </a:t>
            </a:r>
            <a:r>
              <a:rPr lang="en-US" dirty="0" smtClean="0"/>
              <a:t>whose</a:t>
            </a:r>
            <a:r>
              <a:rPr lang="en-US" b="1" dirty="0" smtClean="0"/>
              <a:t> </a:t>
            </a:r>
            <a:r>
              <a:rPr lang="en-US" dirty="0" smtClean="0"/>
              <a:t>derivative has the shape of a </a:t>
            </a:r>
            <a:r>
              <a:rPr lang="en-US" dirty="0" err="1" smtClean="0"/>
              <a:t>gaussian</a:t>
            </a:r>
            <a:r>
              <a:rPr lang="en-US" dirty="0" smtClean="0"/>
              <a:t>.</a:t>
            </a:r>
          </a:p>
        </p:txBody>
      </p:sp>
    </p:spTree>
    <p:extLst>
      <p:ext uri="{BB962C8B-B14F-4D97-AF65-F5344CB8AC3E}">
        <p14:creationId xmlns:p14="http://schemas.microsoft.com/office/powerpoint/2010/main" val="571138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Denoising</a:t>
            </a:r>
            <a:r>
              <a:rPr lang="it-IT" dirty="0" smtClean="0"/>
              <a:t> </a:t>
            </a:r>
            <a:r>
              <a:rPr lang="it-IT" dirty="0" err="1" smtClean="0"/>
              <a:t>Autoencoders</a:t>
            </a:r>
            <a:r>
              <a:rPr lang="it-IT" dirty="0" smtClean="0"/>
              <a:t> Architecture</a:t>
            </a:r>
            <a:endParaRPr lang="it-IT" dirty="0"/>
          </a:p>
        </p:txBody>
      </p:sp>
      <p:pic>
        <p:nvPicPr>
          <p:cNvPr id="4" name="Immagine 3"/>
          <p:cNvPicPr>
            <a:picLocks noChangeAspect="1"/>
          </p:cNvPicPr>
          <p:nvPr/>
        </p:nvPicPr>
        <p:blipFill>
          <a:blip r:embed="rId2"/>
          <a:stretch>
            <a:fillRect/>
          </a:stretch>
        </p:blipFill>
        <p:spPr>
          <a:xfrm>
            <a:off x="0" y="1584207"/>
            <a:ext cx="9144000" cy="2688354"/>
          </a:xfrm>
          <a:prstGeom prst="rect">
            <a:avLst/>
          </a:prstGeom>
        </p:spPr>
      </p:pic>
      <p:pic>
        <p:nvPicPr>
          <p:cNvPr id="5" name="Immagine 4"/>
          <p:cNvPicPr>
            <a:picLocks noChangeAspect="1"/>
          </p:cNvPicPr>
          <p:nvPr/>
        </p:nvPicPr>
        <p:blipFill>
          <a:blip r:embed="rId3"/>
          <a:stretch>
            <a:fillRect/>
          </a:stretch>
        </p:blipFill>
        <p:spPr>
          <a:xfrm>
            <a:off x="384527" y="4112864"/>
            <a:ext cx="8287926" cy="1286396"/>
          </a:xfrm>
          <a:prstGeom prst="rect">
            <a:avLst/>
          </a:prstGeom>
        </p:spPr>
      </p:pic>
      <p:sp>
        <p:nvSpPr>
          <p:cNvPr id="6" name="CasellaDiTesto 5"/>
          <p:cNvSpPr txBox="1"/>
          <p:nvPr/>
        </p:nvSpPr>
        <p:spPr>
          <a:xfrm>
            <a:off x="370180" y="5801386"/>
            <a:ext cx="8302273" cy="646331"/>
          </a:xfrm>
          <a:prstGeom prst="rect">
            <a:avLst/>
          </a:prstGeom>
          <a:noFill/>
        </p:spPr>
        <p:txBody>
          <a:bodyPr wrap="none" rtlCol="0">
            <a:spAutoFit/>
          </a:bodyPr>
          <a:lstStyle/>
          <a:p>
            <a:r>
              <a:rPr lang="it-IT" dirty="0" err="1" smtClean="0"/>
              <a:t>What</a:t>
            </a:r>
            <a:r>
              <a:rPr lang="it-IT" dirty="0" smtClean="0"/>
              <a:t> </a:t>
            </a:r>
            <a:r>
              <a:rPr lang="it-IT" dirty="0" err="1" smtClean="0"/>
              <a:t>is</a:t>
            </a:r>
            <a:r>
              <a:rPr lang="it-IT" dirty="0" smtClean="0"/>
              <a:t> the </a:t>
            </a:r>
            <a:r>
              <a:rPr lang="it-IT" dirty="0" err="1" smtClean="0"/>
              <a:t>advantage</a:t>
            </a:r>
            <a:r>
              <a:rPr lang="it-IT" dirty="0" smtClean="0"/>
              <a:t>?  </a:t>
            </a:r>
            <a:r>
              <a:rPr lang="it-IT" dirty="0" err="1" smtClean="0"/>
              <a:t>As</a:t>
            </a:r>
            <a:r>
              <a:rPr lang="it-IT" dirty="0" smtClean="0"/>
              <a:t> in the figure, </a:t>
            </a:r>
            <a:r>
              <a:rPr lang="it-IT" b="1" dirty="0" smtClean="0"/>
              <a:t>y</a:t>
            </a:r>
            <a:r>
              <a:rPr lang="it-IT" dirty="0" smtClean="0"/>
              <a:t> </a:t>
            </a:r>
            <a:r>
              <a:rPr lang="it-IT" dirty="0" err="1" smtClean="0"/>
              <a:t>is</a:t>
            </a:r>
            <a:r>
              <a:rPr lang="it-IT" dirty="0" smtClean="0"/>
              <a:t> a “compact” </a:t>
            </a:r>
            <a:r>
              <a:rPr lang="it-IT" dirty="0" err="1" smtClean="0"/>
              <a:t>representation</a:t>
            </a:r>
            <a:r>
              <a:rPr lang="it-IT" dirty="0" smtClean="0"/>
              <a:t> of </a:t>
            </a:r>
            <a:r>
              <a:rPr lang="it-IT" b="1" dirty="0" smtClean="0"/>
              <a:t>x</a:t>
            </a:r>
            <a:r>
              <a:rPr lang="it-IT" dirty="0" smtClean="0"/>
              <a:t>, </a:t>
            </a:r>
            <a:r>
              <a:rPr lang="it-IT" dirty="0" err="1" smtClean="0"/>
              <a:t>one</a:t>
            </a:r>
            <a:r>
              <a:rPr lang="it-IT" dirty="0" smtClean="0"/>
              <a:t> </a:t>
            </a:r>
            <a:r>
              <a:rPr lang="it-IT" dirty="0" err="1" smtClean="0"/>
              <a:t>that</a:t>
            </a:r>
            <a:endParaRPr lang="it-IT" dirty="0" smtClean="0"/>
          </a:p>
          <a:p>
            <a:r>
              <a:rPr lang="it-IT" dirty="0" err="1" smtClean="0"/>
              <a:t>only</a:t>
            </a:r>
            <a:r>
              <a:rPr lang="it-IT" dirty="0" smtClean="0"/>
              <a:t> </a:t>
            </a:r>
            <a:r>
              <a:rPr lang="it-IT" dirty="0" err="1" smtClean="0"/>
              <a:t>retains</a:t>
            </a:r>
            <a:r>
              <a:rPr lang="it-IT" dirty="0" smtClean="0"/>
              <a:t> </a:t>
            </a:r>
            <a:r>
              <a:rPr lang="it-IT" dirty="0" err="1" smtClean="0"/>
              <a:t>only</a:t>
            </a:r>
            <a:r>
              <a:rPr lang="it-IT" dirty="0" smtClean="0"/>
              <a:t> </a:t>
            </a:r>
            <a:r>
              <a:rPr lang="it-IT" dirty="0" err="1" smtClean="0"/>
              <a:t>its</a:t>
            </a:r>
            <a:r>
              <a:rPr lang="it-IT" dirty="0" smtClean="0"/>
              <a:t> </a:t>
            </a:r>
            <a:r>
              <a:rPr lang="it-IT" dirty="0" err="1" smtClean="0"/>
              <a:t>essential</a:t>
            </a:r>
            <a:r>
              <a:rPr lang="it-IT" dirty="0" smtClean="0"/>
              <a:t> </a:t>
            </a:r>
            <a:r>
              <a:rPr lang="it-IT" dirty="0" err="1" smtClean="0"/>
              <a:t>features</a:t>
            </a:r>
            <a:r>
              <a:rPr lang="it-IT" dirty="0" smtClean="0"/>
              <a:t>.</a:t>
            </a:r>
            <a:endParaRPr lang="it-IT" dirty="0"/>
          </a:p>
        </p:txBody>
      </p:sp>
      <p:sp>
        <p:nvSpPr>
          <p:cNvPr id="7" name="CasellaDiTesto 6"/>
          <p:cNvSpPr txBox="1"/>
          <p:nvPr/>
        </p:nvSpPr>
        <p:spPr>
          <a:xfrm>
            <a:off x="370180" y="5398668"/>
            <a:ext cx="8471640" cy="369332"/>
          </a:xfrm>
          <a:prstGeom prst="rect">
            <a:avLst/>
          </a:prstGeom>
          <a:noFill/>
        </p:spPr>
        <p:txBody>
          <a:bodyPr wrap="none" rtlCol="0">
            <a:spAutoFit/>
          </a:bodyPr>
          <a:lstStyle/>
          <a:p>
            <a:r>
              <a:rPr lang="it-IT" dirty="0" err="1" smtClean="0"/>
              <a:t>Denoising</a:t>
            </a:r>
            <a:r>
              <a:rPr lang="it-IT" dirty="0" smtClean="0"/>
              <a:t> </a:t>
            </a:r>
            <a:r>
              <a:rPr lang="it-IT" dirty="0" err="1" smtClean="0"/>
              <a:t>autoencoders</a:t>
            </a:r>
            <a:r>
              <a:rPr lang="it-IT" dirty="0" smtClean="0"/>
              <a:t> can </a:t>
            </a:r>
            <a:r>
              <a:rPr lang="it-IT" dirty="0" err="1" smtClean="0"/>
              <a:t>still</a:t>
            </a:r>
            <a:r>
              <a:rPr lang="it-IT" dirty="0" smtClean="0"/>
              <a:t> be </a:t>
            </a:r>
            <a:r>
              <a:rPr lang="it-IT" dirty="0" err="1" smtClean="0"/>
              <a:t>learned</a:t>
            </a:r>
            <a:r>
              <a:rPr lang="it-IT" dirty="0" smtClean="0"/>
              <a:t> </a:t>
            </a:r>
            <a:r>
              <a:rPr lang="it-IT" dirty="0" err="1" smtClean="0"/>
              <a:t>using</a:t>
            </a:r>
            <a:r>
              <a:rPr lang="it-IT" dirty="0" smtClean="0"/>
              <a:t> </a:t>
            </a:r>
            <a:r>
              <a:rPr lang="it-IT" dirty="0" err="1" smtClean="0"/>
              <a:t>backpropagation</a:t>
            </a:r>
            <a:r>
              <a:rPr lang="it-IT" dirty="0" smtClean="0"/>
              <a:t> with </a:t>
            </a:r>
            <a:r>
              <a:rPr lang="it-IT" dirty="0" err="1" smtClean="0"/>
              <a:t>gradient</a:t>
            </a:r>
            <a:r>
              <a:rPr lang="it-IT" dirty="0" smtClean="0"/>
              <a:t> </a:t>
            </a:r>
            <a:r>
              <a:rPr lang="it-IT" dirty="0" err="1" smtClean="0"/>
              <a:t>descent</a:t>
            </a:r>
            <a:endParaRPr lang="it-IT" dirty="0"/>
          </a:p>
        </p:txBody>
      </p:sp>
      <p:sp>
        <p:nvSpPr>
          <p:cNvPr id="3" name="Rettangolo 2"/>
          <p:cNvSpPr/>
          <p:nvPr/>
        </p:nvSpPr>
        <p:spPr bwMode="auto">
          <a:xfrm>
            <a:off x="2789915" y="3206473"/>
            <a:ext cx="739120" cy="770386"/>
          </a:xfrm>
          <a:prstGeom prst="rect">
            <a:avLst/>
          </a:prstGeom>
          <a:noFill/>
          <a:ln w="38100" cap="flat" cmpd="sng" algn="ctr">
            <a:solidFill>
              <a:srgbClr val="FF0000"/>
            </a:solid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sp>
        <p:nvSpPr>
          <p:cNvPr id="8" name="Rettangolo 7"/>
          <p:cNvSpPr/>
          <p:nvPr/>
        </p:nvSpPr>
        <p:spPr bwMode="auto">
          <a:xfrm>
            <a:off x="6745766" y="2050893"/>
            <a:ext cx="1384547" cy="999420"/>
          </a:xfrm>
          <a:prstGeom prst="rect">
            <a:avLst/>
          </a:prstGeom>
          <a:noFill/>
          <a:ln w="38100" cap="flat" cmpd="sng" algn="ctr">
            <a:solidFill>
              <a:srgbClr val="FF0000"/>
            </a:solidFill>
            <a:prstDash val="solid"/>
            <a:round/>
            <a:headEnd type="none" w="med" len="med"/>
            <a:tailEnd type="none" w="med" len="med"/>
          </a:ln>
          <a:effectLst/>
          <a:extLst/>
        </p:spPr>
        <p:txBody>
          <a:bodyPr vert="horz" wrap="non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Times New Roman" charset="0"/>
              <a:ea typeface="ＭＳ Ｐゴシック" charset="0"/>
            </a:endParaRPr>
          </a:p>
        </p:txBody>
      </p:sp>
      <p:sp>
        <p:nvSpPr>
          <p:cNvPr id="9" name="Rettangolo 8"/>
          <p:cNvSpPr/>
          <p:nvPr/>
        </p:nvSpPr>
        <p:spPr>
          <a:xfrm>
            <a:off x="3604846" y="3206473"/>
            <a:ext cx="2256692" cy="906391"/>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220784" y="3078495"/>
            <a:ext cx="2256692" cy="906391"/>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4044462" y="2050893"/>
            <a:ext cx="1641230" cy="791953"/>
          </a:xfrm>
          <a:prstGeom prst="rect">
            <a:avLst/>
          </a:prstGeom>
          <a:noFill/>
          <a:ln w="38100"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5754077" y="2334846"/>
            <a:ext cx="635000" cy="71546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6144846" y="3206473"/>
            <a:ext cx="2696974" cy="906391"/>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6793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 0 L 0.00122 -0.08955 " pathEditMode="relative" ptsTypes="AA">
                                      <p:cBhvr>
                                        <p:cTn id="18" dur="2000" fill="hold"/>
                                        <p:tgtEl>
                                          <p:spTgt spid="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2" nodeType="clickEffect">
                                  <p:stCondLst>
                                    <p:cond delay="0"/>
                                  </p:stCondLst>
                                  <p:childTnLst>
                                    <p:animEffect transition="out" filter="blinds(horizont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animBg="1"/>
      <p:bldP spid="3" grpId="1" animBg="1"/>
      <p:bldP spid="3" grpId="2" animBg="1"/>
      <p:bldP spid="8" grpId="0" animBg="1"/>
      <p:bldP spid="10" grpId="0" animBg="1"/>
      <p:bldP spid="10" grpId="1" animBg="1"/>
      <p:bldP spid="11" grpId="0" animBg="1"/>
      <p:bldP spid="12" grpId="0" animBg="1"/>
      <p:bldP spid="12" grpId="1" animBg="1"/>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Stacking</a:t>
            </a:r>
            <a:r>
              <a:rPr lang="it-IT" dirty="0" smtClean="0"/>
              <a:t> </a:t>
            </a:r>
            <a:r>
              <a:rPr lang="it-IT" dirty="0" err="1" smtClean="0"/>
              <a:t>Denoising</a:t>
            </a:r>
            <a:r>
              <a:rPr lang="it-IT" dirty="0" smtClean="0"/>
              <a:t> </a:t>
            </a:r>
            <a:r>
              <a:rPr lang="it-IT" dirty="0" err="1" smtClean="0"/>
              <a:t>Autoencoder</a:t>
            </a:r>
            <a:r>
              <a:rPr lang="it-IT" dirty="0" smtClean="0"/>
              <a:t> Architecture</a:t>
            </a:r>
            <a:endParaRPr lang="it-IT" dirty="0"/>
          </a:p>
        </p:txBody>
      </p:sp>
      <p:sp>
        <p:nvSpPr>
          <p:cNvPr id="8" name="CasellaDiTesto 7"/>
          <p:cNvSpPr txBox="1"/>
          <p:nvPr/>
        </p:nvSpPr>
        <p:spPr>
          <a:xfrm>
            <a:off x="709583" y="4088984"/>
            <a:ext cx="7977217" cy="2308324"/>
          </a:xfrm>
          <a:prstGeom prst="rect">
            <a:avLst/>
          </a:prstGeom>
          <a:noFill/>
        </p:spPr>
        <p:txBody>
          <a:bodyPr wrap="square" rtlCol="0">
            <a:spAutoFit/>
          </a:bodyPr>
          <a:lstStyle/>
          <a:p>
            <a:pPr marL="342900" indent="-342900">
              <a:buFont typeface="Arial"/>
              <a:buChar char="•"/>
            </a:pPr>
            <a:r>
              <a:rPr lang="it-IT" sz="2400" dirty="0" err="1" smtClean="0"/>
              <a:t>After</a:t>
            </a:r>
            <a:r>
              <a:rPr lang="it-IT" sz="2400" dirty="0" smtClean="0"/>
              <a:t> training a first </a:t>
            </a:r>
            <a:r>
              <a:rPr lang="it-IT" sz="2400" dirty="0" err="1" smtClean="0"/>
              <a:t>level</a:t>
            </a:r>
            <a:r>
              <a:rPr lang="it-IT" sz="2400" dirty="0" smtClean="0"/>
              <a:t>  </a:t>
            </a:r>
            <a:r>
              <a:rPr lang="it-IT" sz="2400" dirty="0" err="1"/>
              <a:t>denoising</a:t>
            </a:r>
            <a:r>
              <a:rPr lang="it-IT" sz="2400" dirty="0"/>
              <a:t> </a:t>
            </a:r>
            <a:r>
              <a:rPr lang="it-IT" sz="2400" dirty="0" err="1" smtClean="0"/>
              <a:t>autoencoder</a:t>
            </a:r>
            <a:r>
              <a:rPr lang="it-IT" sz="2400" dirty="0" smtClean="0"/>
              <a:t>, </a:t>
            </a:r>
            <a:r>
              <a:rPr lang="it-IT" sz="2400" b="1" dirty="0" err="1" smtClean="0">
                <a:solidFill>
                  <a:srgbClr val="FF0000"/>
                </a:solidFill>
              </a:rPr>
              <a:t>its</a:t>
            </a:r>
            <a:r>
              <a:rPr lang="it-IT" sz="2400" b="1" dirty="0" smtClean="0">
                <a:solidFill>
                  <a:srgbClr val="FF0000"/>
                </a:solidFill>
              </a:rPr>
              <a:t> </a:t>
            </a:r>
            <a:r>
              <a:rPr lang="it-IT" sz="2400" b="1" dirty="0" err="1">
                <a:solidFill>
                  <a:srgbClr val="FF0000"/>
                </a:solidFill>
              </a:rPr>
              <a:t>learnt</a:t>
            </a:r>
            <a:r>
              <a:rPr lang="it-IT" sz="2400" b="1" dirty="0">
                <a:solidFill>
                  <a:srgbClr val="FF0000"/>
                </a:solidFill>
              </a:rPr>
              <a:t> </a:t>
            </a:r>
            <a:r>
              <a:rPr lang="it-IT" sz="2400" b="1" dirty="0" err="1" smtClean="0">
                <a:solidFill>
                  <a:srgbClr val="FF0000"/>
                </a:solidFill>
              </a:rPr>
              <a:t>encoding</a:t>
            </a:r>
            <a:r>
              <a:rPr lang="it-IT" sz="2400" b="1" dirty="0" smtClean="0">
                <a:solidFill>
                  <a:srgbClr val="FF0000"/>
                </a:solidFill>
              </a:rPr>
              <a:t> </a:t>
            </a:r>
            <a:r>
              <a:rPr lang="it-IT" sz="2400" b="1" dirty="0" err="1">
                <a:solidFill>
                  <a:srgbClr val="FF0000"/>
                </a:solidFill>
              </a:rPr>
              <a:t>function</a:t>
            </a:r>
            <a:r>
              <a:rPr lang="it-IT" sz="2400" b="1" dirty="0">
                <a:solidFill>
                  <a:srgbClr val="FF0000"/>
                </a:solidFill>
              </a:rPr>
              <a:t> </a:t>
            </a:r>
            <a:r>
              <a:rPr lang="it-IT" sz="2400" b="1" dirty="0" err="1" smtClean="0">
                <a:solidFill>
                  <a:srgbClr val="FF0000"/>
                </a:solidFill>
              </a:rPr>
              <a:t>f</a:t>
            </a:r>
            <a:r>
              <a:rPr lang="it-IT" sz="2400" b="1" baseline="-25000" dirty="0" err="1" smtClean="0">
                <a:solidFill>
                  <a:srgbClr val="FF0000"/>
                </a:solidFill>
              </a:rPr>
              <a:t>θ</a:t>
            </a:r>
            <a:r>
              <a:rPr lang="it-IT" sz="2400" dirty="0" smtClean="0"/>
              <a:t> </a:t>
            </a:r>
            <a:r>
              <a:rPr lang="it-IT" sz="2400" dirty="0" err="1"/>
              <a:t>is</a:t>
            </a:r>
            <a:r>
              <a:rPr lang="it-IT" sz="2400" dirty="0"/>
              <a:t> </a:t>
            </a:r>
            <a:r>
              <a:rPr lang="it-IT" sz="2400" dirty="0" err="1"/>
              <a:t>used</a:t>
            </a:r>
            <a:r>
              <a:rPr lang="it-IT" sz="2400" dirty="0"/>
              <a:t> </a:t>
            </a:r>
            <a:r>
              <a:rPr lang="it-IT" sz="2400" dirty="0" smtClean="0"/>
              <a:t>on “</a:t>
            </a:r>
            <a:r>
              <a:rPr lang="it-IT" sz="2400" dirty="0" err="1" smtClean="0"/>
              <a:t>clean</a:t>
            </a:r>
            <a:r>
              <a:rPr lang="it-IT" sz="2400" dirty="0" smtClean="0"/>
              <a:t>” input (no </a:t>
            </a:r>
            <a:r>
              <a:rPr lang="it-IT" sz="2400" dirty="0" err="1" smtClean="0"/>
              <a:t>noise</a:t>
            </a:r>
            <a:r>
              <a:rPr lang="it-IT" sz="2400" dirty="0" smtClean="0"/>
              <a:t>) </a:t>
            </a:r>
          </a:p>
          <a:p>
            <a:pPr marL="342900" indent="-342900">
              <a:buFont typeface="Arial"/>
              <a:buChar char="•"/>
            </a:pPr>
            <a:r>
              <a:rPr lang="it-IT" sz="2400" dirty="0" smtClean="0"/>
              <a:t>The </a:t>
            </a:r>
            <a:r>
              <a:rPr lang="it-IT" sz="2400" dirty="0" err="1" smtClean="0"/>
              <a:t>resulting</a:t>
            </a:r>
            <a:r>
              <a:rPr lang="it-IT" sz="2400" dirty="0" smtClean="0"/>
              <a:t> </a:t>
            </a:r>
            <a:r>
              <a:rPr lang="it-IT" sz="2400" dirty="0" err="1" smtClean="0"/>
              <a:t>representation</a:t>
            </a:r>
            <a:r>
              <a:rPr lang="it-IT" sz="2400" dirty="0" smtClean="0"/>
              <a:t> </a:t>
            </a:r>
            <a:r>
              <a:rPr lang="it-IT" sz="2400" dirty="0" err="1"/>
              <a:t>is</a:t>
            </a:r>
            <a:r>
              <a:rPr lang="it-IT" sz="2400" dirty="0"/>
              <a:t> </a:t>
            </a:r>
            <a:r>
              <a:rPr lang="it-IT" sz="2400" dirty="0" err="1"/>
              <a:t>used</a:t>
            </a:r>
            <a:r>
              <a:rPr lang="it-IT" sz="2400" dirty="0"/>
              <a:t> to </a:t>
            </a:r>
            <a:r>
              <a:rPr lang="it-IT" sz="2400" dirty="0" err="1"/>
              <a:t>train</a:t>
            </a:r>
            <a:r>
              <a:rPr lang="it-IT" sz="2400" dirty="0"/>
              <a:t> a </a:t>
            </a:r>
            <a:r>
              <a:rPr lang="it-IT" sz="2400" dirty="0" err="1"/>
              <a:t>second</a:t>
            </a:r>
            <a:r>
              <a:rPr lang="it-IT" sz="2400" dirty="0"/>
              <a:t> </a:t>
            </a:r>
            <a:r>
              <a:rPr lang="it-IT" sz="2400" dirty="0" err="1"/>
              <a:t>level</a:t>
            </a:r>
            <a:r>
              <a:rPr lang="it-IT" sz="2400" dirty="0"/>
              <a:t> </a:t>
            </a:r>
            <a:r>
              <a:rPr lang="it-IT" sz="2400" dirty="0" err="1"/>
              <a:t>denoising</a:t>
            </a:r>
            <a:r>
              <a:rPr lang="it-IT" sz="2400" dirty="0"/>
              <a:t>  </a:t>
            </a:r>
            <a:r>
              <a:rPr lang="it-IT" sz="2400" dirty="0" err="1" smtClean="0"/>
              <a:t>autoencoder</a:t>
            </a:r>
            <a:r>
              <a:rPr lang="it-IT" sz="2400" dirty="0" smtClean="0"/>
              <a:t> </a:t>
            </a:r>
            <a:r>
              <a:rPr lang="it-IT" sz="2400" dirty="0"/>
              <a:t>(middle) to </a:t>
            </a:r>
            <a:r>
              <a:rPr lang="it-IT" sz="2400" dirty="0" err="1"/>
              <a:t>learn</a:t>
            </a:r>
            <a:r>
              <a:rPr lang="it-IT" sz="2400" dirty="0"/>
              <a:t> </a:t>
            </a:r>
            <a:r>
              <a:rPr lang="it-IT" sz="2400" dirty="0" smtClean="0"/>
              <a:t>a </a:t>
            </a:r>
            <a:r>
              <a:rPr lang="it-IT" sz="2400" dirty="0" err="1" smtClean="0"/>
              <a:t>second</a:t>
            </a:r>
            <a:r>
              <a:rPr lang="it-IT" sz="2400" dirty="0" smtClean="0"/>
              <a:t> </a:t>
            </a:r>
            <a:r>
              <a:rPr lang="it-IT" sz="2400" dirty="0" err="1"/>
              <a:t>level</a:t>
            </a:r>
            <a:r>
              <a:rPr lang="it-IT" sz="2400" dirty="0"/>
              <a:t> </a:t>
            </a:r>
            <a:r>
              <a:rPr lang="it-IT" sz="2400" dirty="0" err="1"/>
              <a:t>encoding</a:t>
            </a:r>
            <a:r>
              <a:rPr lang="it-IT" sz="2400" dirty="0"/>
              <a:t> </a:t>
            </a:r>
            <a:r>
              <a:rPr lang="it-IT" sz="2400" dirty="0" err="1"/>
              <a:t>function</a:t>
            </a:r>
            <a:r>
              <a:rPr lang="it-IT" sz="2400" dirty="0"/>
              <a:t> </a:t>
            </a:r>
            <a:r>
              <a:rPr lang="it-IT" sz="2400" b="1" dirty="0" err="1" smtClean="0"/>
              <a:t>f</a:t>
            </a:r>
            <a:r>
              <a:rPr lang="it-IT" sz="2400" dirty="0" smtClean="0"/>
              <a:t>. </a:t>
            </a:r>
          </a:p>
          <a:p>
            <a:pPr marL="342900" indent="-342900">
              <a:buFont typeface="Arial"/>
              <a:buChar char="•"/>
            </a:pPr>
            <a:r>
              <a:rPr lang="it-IT" sz="2400" dirty="0" smtClean="0"/>
              <a:t>From </a:t>
            </a:r>
            <a:r>
              <a:rPr lang="it-IT" sz="2400" dirty="0" err="1"/>
              <a:t>there</a:t>
            </a:r>
            <a:r>
              <a:rPr lang="it-IT" sz="2400" dirty="0"/>
              <a:t>, the procedure can be </a:t>
            </a:r>
            <a:r>
              <a:rPr lang="it-IT" sz="2400" dirty="0" err="1"/>
              <a:t>repeated</a:t>
            </a:r>
            <a:r>
              <a:rPr lang="it-IT" sz="2400" dirty="0"/>
              <a:t> (right).</a:t>
            </a:r>
            <a:r>
              <a:rPr lang="it-IT" sz="2400" dirty="0" smtClean="0"/>
              <a:t> </a:t>
            </a:r>
            <a:endParaRPr lang="it-IT" sz="2400" dirty="0"/>
          </a:p>
        </p:txBody>
      </p:sp>
      <p:pic>
        <p:nvPicPr>
          <p:cNvPr id="9" name="Immagine 8"/>
          <p:cNvPicPr>
            <a:picLocks noChangeAspect="1"/>
          </p:cNvPicPr>
          <p:nvPr/>
        </p:nvPicPr>
        <p:blipFill>
          <a:blip r:embed="rId2"/>
          <a:stretch>
            <a:fillRect/>
          </a:stretch>
        </p:blipFill>
        <p:spPr>
          <a:xfrm>
            <a:off x="457200" y="2069630"/>
            <a:ext cx="2237221" cy="1834914"/>
          </a:xfrm>
          <a:prstGeom prst="rect">
            <a:avLst/>
          </a:prstGeom>
        </p:spPr>
      </p:pic>
      <p:pic>
        <p:nvPicPr>
          <p:cNvPr id="10" name="Immagine 9"/>
          <p:cNvPicPr>
            <a:picLocks noChangeAspect="1"/>
          </p:cNvPicPr>
          <p:nvPr/>
        </p:nvPicPr>
        <p:blipFill>
          <a:blip r:embed="rId3"/>
          <a:stretch>
            <a:fillRect/>
          </a:stretch>
        </p:blipFill>
        <p:spPr>
          <a:xfrm>
            <a:off x="2694421" y="1927107"/>
            <a:ext cx="3730838" cy="2070355"/>
          </a:xfrm>
          <a:prstGeom prst="rect">
            <a:avLst/>
          </a:prstGeom>
        </p:spPr>
      </p:pic>
      <p:pic>
        <p:nvPicPr>
          <p:cNvPr id="11" name="Immagine 10"/>
          <p:cNvPicPr>
            <a:picLocks noChangeAspect="1"/>
          </p:cNvPicPr>
          <p:nvPr/>
        </p:nvPicPr>
        <p:blipFill>
          <a:blip r:embed="rId4"/>
          <a:stretch>
            <a:fillRect/>
          </a:stretch>
        </p:blipFill>
        <p:spPr>
          <a:xfrm>
            <a:off x="6764939" y="1730962"/>
            <a:ext cx="1731832" cy="2480733"/>
          </a:xfrm>
          <a:prstGeom prst="rect">
            <a:avLst/>
          </a:prstGeom>
        </p:spPr>
      </p:pic>
    </p:spTree>
    <p:extLst>
      <p:ext uri="{BB962C8B-B14F-4D97-AF65-F5344CB8AC3E}">
        <p14:creationId xmlns:p14="http://schemas.microsoft.com/office/powerpoint/2010/main" val="383028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438" y="304800"/>
            <a:ext cx="8864600" cy="1300163"/>
          </a:xfrm>
        </p:spPr>
        <p:txBody>
          <a:bodyPr>
            <a:normAutofit fontScale="90000"/>
          </a:bodyPr>
          <a:lstStyle/>
          <a:p>
            <a:r>
              <a:rPr lang="en-GB" sz="4000" dirty="0" smtClean="0">
                <a:latin typeface="Times New Roman" charset="0"/>
                <a:cs typeface="Arial" charset="0"/>
              </a:rPr>
              <a:t>Intermediate </a:t>
            </a:r>
            <a:r>
              <a:rPr lang="en-GB" sz="4000" dirty="0">
                <a:latin typeface="Times New Roman" charset="0"/>
                <a:cs typeface="Arial" charset="0"/>
              </a:rPr>
              <a:t>layers are each trained to be auto </a:t>
            </a:r>
            <a:r>
              <a:rPr lang="en-GB" sz="4000" dirty="0" smtClean="0">
                <a:latin typeface="Times New Roman" charset="0"/>
                <a:cs typeface="Arial" charset="0"/>
              </a:rPr>
              <a:t>encoders</a:t>
            </a:r>
            <a:endParaRPr lang="en-GB" sz="4000" dirty="0">
              <a:latin typeface="Times New Roman" charset="0"/>
              <a:cs typeface="Arial" charset="0"/>
            </a:endParaRPr>
          </a:p>
        </p:txBody>
      </p:sp>
      <p:pic>
        <p:nvPicPr>
          <p:cNvPr id="634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177" y="2878137"/>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ounded Rectangle 4"/>
          <p:cNvSpPr/>
          <p:nvPr/>
        </p:nvSpPr>
        <p:spPr>
          <a:xfrm>
            <a:off x="1986786" y="2744787"/>
            <a:ext cx="5262562" cy="2174875"/>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542205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98438" y="304800"/>
            <a:ext cx="8864600" cy="1300163"/>
          </a:xfrm>
        </p:spPr>
        <p:txBody>
          <a:bodyPr>
            <a:normAutofit fontScale="90000"/>
          </a:bodyPr>
          <a:lstStyle/>
          <a:p>
            <a:r>
              <a:rPr lang="en-GB" sz="4000">
                <a:latin typeface="Times New Roman" charset="0"/>
                <a:cs typeface="Arial" charset="0"/>
              </a:rPr>
              <a:t>Final layer trained to predict class based on outputs from previous layers</a:t>
            </a:r>
          </a:p>
        </p:txBody>
      </p:sp>
      <p:pic>
        <p:nvPicPr>
          <p:cNvPr id="645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790700"/>
            <a:ext cx="68040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ounded Rectangle 4"/>
          <p:cNvSpPr/>
          <p:nvPr/>
        </p:nvSpPr>
        <p:spPr>
          <a:xfrm>
            <a:off x="6875463" y="1657350"/>
            <a:ext cx="1181100" cy="2174875"/>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7180090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Final</a:t>
            </a:r>
            <a:r>
              <a:rPr lang="it-IT" dirty="0" smtClean="0"/>
              <a:t> </a:t>
            </a:r>
            <a:r>
              <a:rPr lang="it-IT" dirty="0" err="1" smtClean="0"/>
              <a:t>layer</a:t>
            </a:r>
            <a:r>
              <a:rPr lang="it-IT" dirty="0" smtClean="0"/>
              <a:t> training </a:t>
            </a:r>
            <a:r>
              <a:rPr lang="it-IT" dirty="0" err="1" smtClean="0"/>
              <a:t>is</a:t>
            </a:r>
            <a:r>
              <a:rPr lang="it-IT" dirty="0" smtClean="0"/>
              <a:t> </a:t>
            </a:r>
            <a:r>
              <a:rPr lang="it-IT" dirty="0" err="1" smtClean="0"/>
              <a:t>supervised</a:t>
            </a:r>
            <a:endParaRPr lang="it-IT" dirty="0"/>
          </a:p>
        </p:txBody>
      </p:sp>
      <p:pic>
        <p:nvPicPr>
          <p:cNvPr id="4" name="Immagine 3"/>
          <p:cNvPicPr>
            <a:picLocks noChangeAspect="1"/>
          </p:cNvPicPr>
          <p:nvPr/>
        </p:nvPicPr>
        <p:blipFill>
          <a:blip r:embed="rId2"/>
          <a:stretch>
            <a:fillRect/>
          </a:stretch>
        </p:blipFill>
        <p:spPr>
          <a:xfrm>
            <a:off x="457200" y="1947333"/>
            <a:ext cx="3264160" cy="4666074"/>
          </a:xfrm>
          <a:prstGeom prst="rect">
            <a:avLst/>
          </a:prstGeom>
        </p:spPr>
      </p:pic>
      <p:sp>
        <p:nvSpPr>
          <p:cNvPr id="5" name="CasellaDiTesto 4"/>
          <p:cNvSpPr txBox="1"/>
          <p:nvPr/>
        </p:nvSpPr>
        <p:spPr>
          <a:xfrm>
            <a:off x="3922889" y="1595021"/>
            <a:ext cx="4355629" cy="5262979"/>
          </a:xfrm>
          <a:prstGeom prst="rect">
            <a:avLst/>
          </a:prstGeom>
          <a:noFill/>
        </p:spPr>
        <p:txBody>
          <a:bodyPr wrap="square" rtlCol="0">
            <a:spAutoFit/>
          </a:bodyPr>
          <a:lstStyle/>
          <a:p>
            <a:pPr marL="342900" indent="-342900">
              <a:buFont typeface="Arial"/>
              <a:buChar char="•"/>
            </a:pPr>
            <a:r>
              <a:rPr lang="it-IT" sz="2400" dirty="0" err="1"/>
              <a:t>After</a:t>
            </a:r>
            <a:r>
              <a:rPr lang="it-IT" sz="2400" dirty="0"/>
              <a:t> training a </a:t>
            </a:r>
            <a:r>
              <a:rPr lang="it-IT" sz="2400" dirty="0" err="1"/>
              <a:t>stack</a:t>
            </a:r>
            <a:r>
              <a:rPr lang="it-IT" sz="2400" dirty="0"/>
              <a:t> of </a:t>
            </a:r>
            <a:r>
              <a:rPr lang="it-IT" sz="2400" dirty="0" err="1"/>
              <a:t>encoders</a:t>
            </a:r>
            <a:r>
              <a:rPr lang="it-IT" sz="2400" dirty="0"/>
              <a:t> </a:t>
            </a:r>
            <a:r>
              <a:rPr lang="it-IT" sz="2400" dirty="0" err="1" smtClean="0"/>
              <a:t>as</a:t>
            </a:r>
            <a:r>
              <a:rPr lang="it-IT" sz="2400" dirty="0" smtClean="0"/>
              <a:t> </a:t>
            </a:r>
            <a:r>
              <a:rPr lang="it-IT" sz="2400" dirty="0" err="1" smtClean="0"/>
              <a:t>explained</a:t>
            </a:r>
            <a:r>
              <a:rPr lang="it-IT" sz="2400" dirty="0" smtClean="0"/>
              <a:t> </a:t>
            </a:r>
            <a:r>
              <a:rPr lang="it-IT" sz="2400" dirty="0"/>
              <a:t>in the </a:t>
            </a:r>
            <a:r>
              <a:rPr lang="it-IT" sz="2400" dirty="0" err="1"/>
              <a:t>previous</a:t>
            </a:r>
            <a:r>
              <a:rPr lang="it-IT" sz="2400" dirty="0"/>
              <a:t> figure, an output </a:t>
            </a:r>
            <a:r>
              <a:rPr lang="it-IT" sz="2400" dirty="0" err="1"/>
              <a:t>layer</a:t>
            </a:r>
            <a:r>
              <a:rPr lang="it-IT" sz="2400" dirty="0"/>
              <a:t> </a:t>
            </a:r>
            <a:r>
              <a:rPr lang="it-IT" sz="2400" dirty="0" err="1"/>
              <a:t>is</a:t>
            </a:r>
            <a:r>
              <a:rPr lang="it-IT" sz="2400" dirty="0"/>
              <a:t> </a:t>
            </a:r>
            <a:r>
              <a:rPr lang="it-IT" sz="2400" dirty="0" err="1"/>
              <a:t>added</a:t>
            </a:r>
            <a:r>
              <a:rPr lang="it-IT" sz="2400" dirty="0"/>
              <a:t> on top of the </a:t>
            </a:r>
            <a:r>
              <a:rPr lang="it-IT" sz="2400" dirty="0" err="1" smtClean="0"/>
              <a:t>stack</a:t>
            </a:r>
            <a:r>
              <a:rPr lang="it-IT" sz="2400" dirty="0" smtClean="0"/>
              <a:t> (with </a:t>
            </a:r>
            <a:r>
              <a:rPr lang="it-IT" sz="2400" dirty="0" err="1" smtClean="0"/>
              <a:t>softmax</a:t>
            </a:r>
            <a:r>
              <a:rPr lang="it-IT" sz="2400" dirty="0" smtClean="0"/>
              <a:t>, </a:t>
            </a:r>
            <a:r>
              <a:rPr lang="it-IT" sz="2400" dirty="0" err="1" smtClean="0"/>
              <a:t>as</a:t>
            </a:r>
            <a:r>
              <a:rPr lang="it-IT" sz="2400" dirty="0" smtClean="0"/>
              <a:t> for </a:t>
            </a:r>
            <a:r>
              <a:rPr lang="it-IT" sz="2400" dirty="0" err="1" smtClean="0"/>
              <a:t>convnets</a:t>
            </a:r>
            <a:r>
              <a:rPr lang="it-IT" sz="2400" dirty="0" smtClean="0"/>
              <a:t>).</a:t>
            </a:r>
          </a:p>
          <a:p>
            <a:pPr marL="342900" indent="-342900">
              <a:buFont typeface="Arial"/>
              <a:buChar char="•"/>
            </a:pPr>
            <a:r>
              <a:rPr lang="it-IT" sz="2400" dirty="0"/>
              <a:t>The </a:t>
            </a:r>
            <a:r>
              <a:rPr lang="it-IT" sz="2400" dirty="0" err="1" smtClean="0"/>
              <a:t>parameters</a:t>
            </a:r>
            <a:r>
              <a:rPr lang="it-IT" sz="2400" dirty="0" smtClean="0"/>
              <a:t> of </a:t>
            </a:r>
            <a:r>
              <a:rPr lang="it-IT" sz="2400" dirty="0"/>
              <a:t>the </a:t>
            </a:r>
            <a:r>
              <a:rPr lang="it-IT" sz="2400" dirty="0" err="1"/>
              <a:t>whole</a:t>
            </a:r>
            <a:r>
              <a:rPr lang="it-IT" sz="2400" dirty="0"/>
              <a:t> </a:t>
            </a:r>
            <a:r>
              <a:rPr lang="it-IT" sz="2400" dirty="0" err="1"/>
              <a:t>system</a:t>
            </a:r>
            <a:r>
              <a:rPr lang="it-IT" sz="2400" dirty="0"/>
              <a:t> are fine-</a:t>
            </a:r>
            <a:r>
              <a:rPr lang="it-IT" sz="2400" dirty="0" err="1"/>
              <a:t>tuned</a:t>
            </a:r>
            <a:r>
              <a:rPr lang="it-IT" sz="2400" dirty="0"/>
              <a:t> to </a:t>
            </a:r>
            <a:r>
              <a:rPr lang="it-IT" sz="2400" dirty="0" err="1"/>
              <a:t>minimize</a:t>
            </a:r>
            <a:r>
              <a:rPr lang="it-IT" sz="2400" dirty="0"/>
              <a:t> the </a:t>
            </a:r>
            <a:r>
              <a:rPr lang="it-IT" sz="2400" dirty="0" err="1"/>
              <a:t>error</a:t>
            </a:r>
            <a:r>
              <a:rPr lang="it-IT" sz="2400" dirty="0"/>
              <a:t> in </a:t>
            </a:r>
            <a:r>
              <a:rPr lang="it-IT" sz="2400" dirty="0" err="1"/>
              <a:t>predicting</a:t>
            </a:r>
            <a:r>
              <a:rPr lang="it-IT" sz="2400" dirty="0"/>
              <a:t> the </a:t>
            </a:r>
            <a:r>
              <a:rPr lang="it-IT" sz="2400" dirty="0" err="1" smtClean="0"/>
              <a:t>supervised</a:t>
            </a:r>
            <a:r>
              <a:rPr lang="it-IT" sz="2400" dirty="0" smtClean="0"/>
              <a:t> target </a:t>
            </a:r>
            <a:r>
              <a:rPr lang="it-IT" sz="2400" dirty="0"/>
              <a:t>(e.g., </a:t>
            </a:r>
            <a:r>
              <a:rPr lang="it-IT" sz="2400" dirty="0" err="1"/>
              <a:t>class</a:t>
            </a:r>
            <a:r>
              <a:rPr lang="it-IT" sz="2400" dirty="0"/>
              <a:t>), by </a:t>
            </a:r>
            <a:r>
              <a:rPr lang="it-IT" sz="2400" dirty="0" err="1"/>
              <a:t>performing</a:t>
            </a:r>
            <a:r>
              <a:rPr lang="it-IT" sz="2400" dirty="0"/>
              <a:t> </a:t>
            </a:r>
            <a:r>
              <a:rPr lang="it-IT" sz="2400" b="1" dirty="0" err="1"/>
              <a:t>gradient</a:t>
            </a:r>
            <a:r>
              <a:rPr lang="it-IT" sz="2400" b="1" dirty="0"/>
              <a:t> </a:t>
            </a:r>
            <a:r>
              <a:rPr lang="it-IT" sz="2400" b="1" dirty="0" err="1" smtClean="0"/>
              <a:t>descent</a:t>
            </a:r>
            <a:r>
              <a:rPr lang="it-IT" sz="2400" dirty="0" smtClean="0"/>
              <a:t>.</a:t>
            </a:r>
          </a:p>
          <a:p>
            <a:pPr marL="342900" indent="-342900">
              <a:buFont typeface="Arial"/>
              <a:buChar char="•"/>
            </a:pPr>
            <a:r>
              <a:rPr lang="it-IT" sz="2400" dirty="0" err="1" smtClean="0"/>
              <a:t>Everything</a:t>
            </a:r>
            <a:r>
              <a:rPr lang="it-IT" sz="2400" dirty="0" smtClean="0"/>
              <a:t> </a:t>
            </a:r>
            <a:r>
              <a:rPr lang="it-IT" sz="2400" dirty="0" err="1" smtClean="0"/>
              <a:t>here</a:t>
            </a:r>
            <a:r>
              <a:rPr lang="it-IT" sz="2400" dirty="0" smtClean="0"/>
              <a:t> just </a:t>
            </a:r>
            <a:r>
              <a:rPr lang="it-IT" sz="2400" dirty="0" err="1" smtClean="0"/>
              <a:t>like</a:t>
            </a:r>
            <a:r>
              <a:rPr lang="it-IT" sz="2400" dirty="0" smtClean="0"/>
              <a:t> </a:t>
            </a:r>
            <a:r>
              <a:rPr lang="it-IT" sz="2400" dirty="0" err="1" smtClean="0"/>
              <a:t>convnets</a:t>
            </a:r>
            <a:endParaRPr lang="it-IT" sz="2400" dirty="0"/>
          </a:p>
        </p:txBody>
      </p:sp>
    </p:spTree>
    <p:extLst>
      <p:ext uri="{BB962C8B-B14F-4D97-AF65-F5344CB8AC3E}">
        <p14:creationId xmlns:p14="http://schemas.microsoft.com/office/powerpoint/2010/main" val="3918827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a:t>
            </a:r>
            <a:r>
              <a:rPr lang="it-IT" dirty="0" smtClean="0"/>
              <a:t> (image </a:t>
            </a:r>
            <a:r>
              <a:rPr lang="it-IT" dirty="0" err="1" smtClean="0"/>
              <a:t>understanding</a:t>
            </a:r>
            <a:r>
              <a:rPr lang="it-IT" dirty="0" smtClean="0"/>
              <a:t>)</a:t>
            </a:r>
            <a:endParaRPr lang="it-IT" dirty="0"/>
          </a:p>
        </p:txBody>
      </p:sp>
      <p:pic>
        <p:nvPicPr>
          <p:cNvPr id="7" name="Immagine 6"/>
          <p:cNvPicPr>
            <a:picLocks noChangeAspect="1"/>
          </p:cNvPicPr>
          <p:nvPr/>
        </p:nvPicPr>
        <p:blipFill>
          <a:blip r:embed="rId2"/>
          <a:stretch>
            <a:fillRect/>
          </a:stretch>
        </p:blipFill>
        <p:spPr>
          <a:xfrm>
            <a:off x="0" y="1968500"/>
            <a:ext cx="9144000" cy="2901305"/>
          </a:xfrm>
          <a:prstGeom prst="rect">
            <a:avLst/>
          </a:prstGeom>
        </p:spPr>
      </p:pic>
      <p:sp>
        <p:nvSpPr>
          <p:cNvPr id="8" name="CasellaDiTesto 7"/>
          <p:cNvSpPr txBox="1"/>
          <p:nvPr/>
        </p:nvSpPr>
        <p:spPr>
          <a:xfrm>
            <a:off x="1084385" y="5207000"/>
            <a:ext cx="7616839" cy="523220"/>
          </a:xfrm>
          <a:prstGeom prst="rect">
            <a:avLst/>
          </a:prstGeom>
          <a:noFill/>
        </p:spPr>
        <p:txBody>
          <a:bodyPr wrap="none" rtlCol="0">
            <a:spAutoFit/>
          </a:bodyPr>
          <a:lstStyle/>
          <a:p>
            <a:r>
              <a:rPr lang="en-US" sz="2800" dirty="0" smtClean="0"/>
              <a:t>Original               Corrupted                  Reconstructed</a:t>
            </a:r>
            <a:endParaRPr lang="en-US" sz="2800" dirty="0"/>
          </a:p>
        </p:txBody>
      </p:sp>
    </p:spTree>
    <p:extLst>
      <p:ext uri="{BB962C8B-B14F-4D97-AF65-F5344CB8AC3E}">
        <p14:creationId xmlns:p14="http://schemas.microsoft.com/office/powerpoint/2010/main" val="254491593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Applications/</a:t>
            </a:r>
            <a:r>
              <a:rPr lang="it-IT" dirty="0" err="1" smtClean="0"/>
              <a:t>systems</a:t>
            </a:r>
            <a:r>
              <a:rPr lang="it-IT" dirty="0" smtClean="0"/>
              <a:t> for </a:t>
            </a:r>
            <a:r>
              <a:rPr lang="it-IT" dirty="0" err="1" smtClean="0"/>
              <a:t>Deep</a:t>
            </a:r>
            <a:r>
              <a:rPr lang="it-IT" dirty="0" smtClean="0"/>
              <a:t> Learning </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Images, Video, sound, text </a:t>
            </a:r>
          </a:p>
          <a:p>
            <a:r>
              <a:rPr lang="it-IT" dirty="0" smtClean="0"/>
              <a:t>DNA</a:t>
            </a:r>
          </a:p>
          <a:p>
            <a:r>
              <a:rPr lang="it-IT" dirty="0" smtClean="0"/>
              <a:t>time </a:t>
            </a:r>
            <a:r>
              <a:rPr lang="it-IT" dirty="0" err="1" smtClean="0"/>
              <a:t>series</a:t>
            </a:r>
            <a:r>
              <a:rPr lang="it-IT" dirty="0" smtClean="0"/>
              <a:t> (stock </a:t>
            </a:r>
            <a:r>
              <a:rPr lang="it-IT" dirty="0" err="1" smtClean="0"/>
              <a:t>markets</a:t>
            </a:r>
            <a:r>
              <a:rPr lang="it-IT" dirty="0" smtClean="0"/>
              <a:t>, </a:t>
            </a:r>
            <a:r>
              <a:rPr lang="it-IT" dirty="0" err="1" smtClean="0"/>
              <a:t>economic</a:t>
            </a:r>
            <a:r>
              <a:rPr lang="it-IT" dirty="0" smtClean="0"/>
              <a:t> </a:t>
            </a:r>
            <a:r>
              <a:rPr lang="it-IT" dirty="0" err="1" smtClean="0"/>
              <a:t>tables</a:t>
            </a:r>
            <a:r>
              <a:rPr lang="it-IT" dirty="0" smtClean="0"/>
              <a:t>, the </a:t>
            </a:r>
            <a:r>
              <a:rPr lang="it-IT" dirty="0" err="1" smtClean="0"/>
              <a:t>weather</a:t>
            </a:r>
            <a:r>
              <a:rPr lang="it-IT" dirty="0" smtClean="0"/>
              <a:t>)</a:t>
            </a:r>
          </a:p>
          <a:p>
            <a:r>
              <a:rPr lang="it-IT" dirty="0" err="1" smtClean="0"/>
              <a:t>Relevant</a:t>
            </a:r>
            <a:r>
              <a:rPr lang="it-IT" dirty="0" smtClean="0"/>
              <a:t> </a:t>
            </a:r>
            <a:r>
              <a:rPr lang="it-IT" dirty="0" err="1" smtClean="0"/>
              <a:t>players</a:t>
            </a:r>
            <a:r>
              <a:rPr lang="it-IT" dirty="0" smtClean="0"/>
              <a:t>:</a:t>
            </a:r>
          </a:p>
          <a:p>
            <a:pPr lvl="1"/>
            <a:r>
              <a:rPr lang="it-IT" b="1" dirty="0" err="1" smtClean="0"/>
              <a:t>Deep</a:t>
            </a:r>
            <a:r>
              <a:rPr lang="it-IT" b="1" dirty="0" smtClean="0"/>
              <a:t> </a:t>
            </a:r>
            <a:r>
              <a:rPr lang="it-IT" b="1" dirty="0" err="1" smtClean="0"/>
              <a:t>Mind</a:t>
            </a:r>
            <a:r>
              <a:rPr lang="it-IT" b="1" dirty="0" smtClean="0"/>
              <a:t> </a:t>
            </a:r>
            <a:r>
              <a:rPr lang="it-IT" dirty="0" smtClean="0"/>
              <a:t>(</a:t>
            </a:r>
            <a:r>
              <a:rPr lang="it-IT" dirty="0" err="1" smtClean="0"/>
              <a:t>acquired</a:t>
            </a:r>
            <a:r>
              <a:rPr lang="it-IT" dirty="0" smtClean="0"/>
              <a:t> by Google in 2014) </a:t>
            </a:r>
            <a:r>
              <a:rPr lang="it-IT" dirty="0" smtClean="0">
                <a:sym typeface="Wingdings"/>
              </a:rPr>
              <a:t></a:t>
            </a:r>
            <a:r>
              <a:rPr lang="it-IT" dirty="0" err="1" smtClean="0">
                <a:sym typeface="Wingdings"/>
              </a:rPr>
              <a:t>learn</a:t>
            </a:r>
            <a:r>
              <a:rPr lang="it-IT" dirty="0" smtClean="0">
                <a:sym typeface="Wingdings"/>
              </a:rPr>
              <a:t> </a:t>
            </a:r>
            <a:r>
              <a:rPr lang="it-IT" dirty="0" err="1" smtClean="0">
                <a:sym typeface="Wingdings"/>
              </a:rPr>
              <a:t>playing</a:t>
            </a:r>
            <a:r>
              <a:rPr lang="it-IT" dirty="0" smtClean="0">
                <a:sym typeface="Wingdings"/>
              </a:rPr>
              <a:t> videogames</a:t>
            </a:r>
          </a:p>
          <a:p>
            <a:pPr lvl="1"/>
            <a:r>
              <a:rPr lang="it-IT" b="1" dirty="0" err="1" smtClean="0">
                <a:sym typeface="Wingdings"/>
              </a:rPr>
              <a:t>Deep</a:t>
            </a:r>
            <a:r>
              <a:rPr lang="it-IT" b="1" dirty="0" smtClean="0">
                <a:sym typeface="Wingdings"/>
              </a:rPr>
              <a:t> Brain </a:t>
            </a:r>
            <a:r>
              <a:rPr lang="it-IT" dirty="0" smtClean="0">
                <a:sym typeface="Wingdings"/>
              </a:rPr>
              <a:t>(</a:t>
            </a:r>
            <a:r>
              <a:rPr lang="it-IT" dirty="0" err="1" smtClean="0">
                <a:sym typeface="Wingdings"/>
              </a:rPr>
              <a:t>always</a:t>
            </a:r>
            <a:r>
              <a:rPr lang="it-IT" dirty="0" smtClean="0">
                <a:sym typeface="Wingdings"/>
              </a:rPr>
              <a:t> by Google) (</a:t>
            </a:r>
            <a:r>
              <a:rPr lang="it-IT" dirty="0" err="1" smtClean="0">
                <a:sym typeface="Wingdings"/>
              </a:rPr>
              <a:t>used</a:t>
            </a:r>
            <a:r>
              <a:rPr lang="it-IT" dirty="0" smtClean="0">
                <a:sym typeface="Wingdings"/>
              </a:rPr>
              <a:t> by </a:t>
            </a:r>
            <a:r>
              <a:rPr lang="it-IT" dirty="0" err="1" smtClean="0">
                <a:sym typeface="Wingdings"/>
              </a:rPr>
              <a:t>photosearch</a:t>
            </a:r>
            <a:r>
              <a:rPr lang="it-IT" dirty="0" smtClean="0">
                <a:sym typeface="Wingdings"/>
              </a:rPr>
              <a:t> and to </a:t>
            </a:r>
            <a:r>
              <a:rPr lang="it-IT" dirty="0" err="1" smtClean="0">
                <a:sym typeface="Wingdings"/>
              </a:rPr>
              <a:t>build</a:t>
            </a:r>
            <a:r>
              <a:rPr lang="it-IT" dirty="0" smtClean="0">
                <a:sym typeface="Wingdings"/>
              </a:rPr>
              <a:t> </a:t>
            </a:r>
            <a:r>
              <a:rPr lang="it-IT" dirty="0" err="1" smtClean="0">
                <a:sym typeface="Wingdings"/>
              </a:rPr>
              <a:t>recommenders</a:t>
            </a:r>
            <a:r>
              <a:rPr lang="it-IT" dirty="0" smtClean="0">
                <a:sym typeface="Wingdings"/>
              </a:rPr>
              <a:t>)</a:t>
            </a:r>
          </a:p>
          <a:p>
            <a:pPr lvl="1"/>
            <a:r>
              <a:rPr lang="it-IT" dirty="0" err="1" smtClean="0">
                <a:sym typeface="Wingdings"/>
              </a:rPr>
              <a:t>May</a:t>
            </a:r>
            <a:r>
              <a:rPr lang="it-IT" dirty="0" smtClean="0">
                <a:sym typeface="Wingdings"/>
              </a:rPr>
              <a:t> be </a:t>
            </a:r>
            <a:r>
              <a:rPr lang="it-IT" b="1" dirty="0" smtClean="0">
                <a:sym typeface="Wingdings"/>
              </a:rPr>
              <a:t>Siri</a:t>
            </a:r>
            <a:r>
              <a:rPr lang="it-IT" dirty="0" smtClean="0">
                <a:sym typeface="Wingdings"/>
              </a:rPr>
              <a:t>? (</a:t>
            </a:r>
            <a:r>
              <a:rPr lang="it-IT" dirty="0" err="1" smtClean="0">
                <a:sym typeface="Wingdings"/>
              </a:rPr>
              <a:t>Apple’s</a:t>
            </a:r>
            <a:r>
              <a:rPr lang="it-IT" dirty="0" smtClean="0">
                <a:sym typeface="Wingdings"/>
              </a:rPr>
              <a:t> </a:t>
            </a:r>
            <a:r>
              <a:rPr lang="it-IT" b="1" dirty="0" smtClean="0"/>
              <a:t>S</a:t>
            </a:r>
            <a:r>
              <a:rPr lang="it-IT" dirty="0" smtClean="0"/>
              <a:t>peech </a:t>
            </a:r>
            <a:r>
              <a:rPr lang="it-IT" b="1" dirty="0" err="1" smtClean="0"/>
              <a:t>I</a:t>
            </a:r>
            <a:r>
              <a:rPr lang="it-IT" dirty="0" err="1" smtClean="0"/>
              <a:t>nterpretation</a:t>
            </a:r>
            <a:r>
              <a:rPr lang="it-IT" dirty="0" smtClean="0"/>
              <a:t> and </a:t>
            </a:r>
            <a:r>
              <a:rPr lang="it-IT" b="1" dirty="0" err="1" smtClean="0"/>
              <a:t>R</a:t>
            </a:r>
            <a:r>
              <a:rPr lang="it-IT" dirty="0" err="1" smtClean="0"/>
              <a:t>ecognition</a:t>
            </a:r>
            <a:r>
              <a:rPr lang="it-IT" dirty="0" smtClean="0"/>
              <a:t> </a:t>
            </a:r>
            <a:r>
              <a:rPr lang="it-IT" b="1" dirty="0" smtClean="0"/>
              <a:t>I</a:t>
            </a:r>
            <a:r>
              <a:rPr lang="it-IT" dirty="0" smtClean="0"/>
              <a:t>nterface)</a:t>
            </a:r>
          </a:p>
          <a:p>
            <a:pPr lvl="1"/>
            <a:r>
              <a:rPr lang="it-IT" dirty="0" err="1" smtClean="0"/>
              <a:t>Microsoft’s</a:t>
            </a:r>
            <a:r>
              <a:rPr lang="it-IT" dirty="0" smtClean="0"/>
              <a:t> </a:t>
            </a:r>
            <a:r>
              <a:rPr lang="it-IT" b="1" dirty="0" err="1" smtClean="0"/>
              <a:t>Cortana</a:t>
            </a:r>
            <a:r>
              <a:rPr lang="it-IT" dirty="0" smtClean="0"/>
              <a:t> (</a:t>
            </a:r>
            <a:r>
              <a:rPr lang="it-IT" dirty="0" err="1" smtClean="0"/>
              <a:t>Intelligent</a:t>
            </a:r>
            <a:r>
              <a:rPr lang="it-IT" dirty="0" smtClean="0"/>
              <a:t> </a:t>
            </a:r>
            <a:r>
              <a:rPr lang="it-IT" dirty="0" err="1" smtClean="0"/>
              <a:t>Assistent</a:t>
            </a:r>
            <a:r>
              <a:rPr lang="it-IT" dirty="0" smtClean="0"/>
              <a:t>)</a:t>
            </a:r>
            <a:endParaRPr lang="it-IT" dirty="0"/>
          </a:p>
        </p:txBody>
      </p:sp>
    </p:spTree>
    <p:extLst>
      <p:ext uri="{BB962C8B-B14F-4D97-AF65-F5344CB8AC3E}">
        <p14:creationId xmlns:p14="http://schemas.microsoft.com/office/powerpoint/2010/main" val="332036050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Google goes deep</a:t>
            </a:r>
            <a:endParaRPr lang="en-US" dirty="0"/>
          </a:p>
        </p:txBody>
      </p:sp>
      <p:pic>
        <p:nvPicPr>
          <p:cNvPr id="4" name="Immagine 3"/>
          <p:cNvPicPr>
            <a:picLocks noChangeAspect="1"/>
          </p:cNvPicPr>
          <p:nvPr/>
        </p:nvPicPr>
        <p:blipFill>
          <a:blip r:embed="rId2"/>
          <a:stretch>
            <a:fillRect/>
          </a:stretch>
        </p:blipFill>
        <p:spPr>
          <a:xfrm>
            <a:off x="457200" y="1563076"/>
            <a:ext cx="8102600" cy="4559300"/>
          </a:xfrm>
          <a:prstGeom prst="rect">
            <a:avLst/>
          </a:prstGeom>
        </p:spPr>
      </p:pic>
    </p:spTree>
    <p:extLst>
      <p:ext uri="{BB962C8B-B14F-4D97-AF65-F5344CB8AC3E}">
        <p14:creationId xmlns:p14="http://schemas.microsoft.com/office/powerpoint/2010/main" val="235722672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Caveat with Deep Learning</a:t>
            </a:r>
            <a:endParaRPr lang="en-US" dirty="0"/>
          </a:p>
        </p:txBody>
      </p:sp>
      <p:sp>
        <p:nvSpPr>
          <p:cNvPr id="3" name="Segnaposto contenuto 2"/>
          <p:cNvSpPr>
            <a:spLocks noGrp="1"/>
          </p:cNvSpPr>
          <p:nvPr>
            <p:ph idx="1"/>
          </p:nvPr>
        </p:nvSpPr>
        <p:spPr/>
        <p:txBody>
          <a:bodyPr>
            <a:normAutofit fontScale="70000" lnSpcReduction="20000"/>
          </a:bodyPr>
          <a:lstStyle/>
          <a:p>
            <a:pPr marL="514350" indent="-514350">
              <a:buFont typeface="+mj-lt"/>
              <a:buAutoNum type="arabicPeriod"/>
            </a:pPr>
            <a:r>
              <a:rPr lang="en-US" b="1" dirty="0" smtClean="0"/>
              <a:t>Highly parametric</a:t>
            </a:r>
            <a:r>
              <a:rPr lang="en-US" dirty="0" smtClean="0"/>
              <a:t>: like (and perhaps more than) for “surface” learners, parameter and feature tuning is a </a:t>
            </a:r>
            <a:r>
              <a:rPr lang="en-US" dirty="0"/>
              <a:t>complex task (can easily have more than 100 million </a:t>
            </a:r>
            <a:r>
              <a:rPr lang="en-US" dirty="0" smtClean="0"/>
              <a:t>parameters!!)</a:t>
            </a:r>
          </a:p>
          <a:p>
            <a:pPr marL="514350" indent="-514350">
              <a:buFont typeface="+mj-lt"/>
              <a:buAutoNum type="arabicPeriod"/>
            </a:pPr>
            <a:r>
              <a:rPr lang="en-US" dirty="0" smtClean="0"/>
              <a:t>Poor </a:t>
            </a:r>
            <a:r>
              <a:rPr lang="en-US" b="1" dirty="0"/>
              <a:t>interpretability</a:t>
            </a:r>
            <a:r>
              <a:rPr lang="en-US" dirty="0"/>
              <a:t> </a:t>
            </a:r>
            <a:r>
              <a:rPr lang="en-US" dirty="0" smtClean="0"/>
              <a:t>: </a:t>
            </a:r>
            <a:r>
              <a:rPr lang="en-US" dirty="0"/>
              <a:t>machine learning algorithms like decision trees </a:t>
            </a:r>
            <a:r>
              <a:rPr lang="en-US" dirty="0" smtClean="0"/>
              <a:t>(or </a:t>
            </a:r>
            <a:r>
              <a:rPr lang="en-US" dirty="0" err="1" smtClean="0"/>
              <a:t>itemset</a:t>
            </a:r>
            <a:r>
              <a:rPr lang="en-US" dirty="0" smtClean="0"/>
              <a:t> mining) give </a:t>
            </a:r>
            <a:r>
              <a:rPr lang="en-US" dirty="0"/>
              <a:t>us crisp rules as to why it chose what it </a:t>
            </a:r>
            <a:r>
              <a:rPr lang="en-US" dirty="0" smtClean="0"/>
              <a:t>chose, while deep learners produce scores and not reveal why they have given that score. In many industrial applications, this is an issue. </a:t>
            </a:r>
          </a:p>
          <a:p>
            <a:pPr marL="0" indent="0">
              <a:buNone/>
            </a:pPr>
            <a:r>
              <a:rPr lang="en-US" dirty="0"/>
              <a:t>Recently, three scientists suggest that the answer lies in the regime of physics rather than </a:t>
            </a:r>
            <a:r>
              <a:rPr lang="en-US" dirty="0" smtClean="0"/>
              <a:t>mathematics</a:t>
            </a:r>
          </a:p>
          <a:p>
            <a:pPr marL="0" indent="0">
              <a:buNone/>
            </a:pPr>
            <a:r>
              <a:rPr lang="en-US" dirty="0" smtClean="0"/>
              <a:t>Suggested </a:t>
            </a:r>
            <a:r>
              <a:rPr lang="en-US" dirty="0"/>
              <a:t>reading: </a:t>
            </a:r>
            <a:r>
              <a:rPr lang="en-US" dirty="0">
                <a:hlinkClick r:id="rId2"/>
              </a:rPr>
              <a:t>https://arxiv.org/abs/1608.08225</a:t>
            </a:r>
            <a:endParaRPr lang="en-US" dirty="0"/>
          </a:p>
          <a:p>
            <a:pPr marL="400050" lvl="1" indent="0">
              <a:buNone/>
            </a:pPr>
            <a:r>
              <a:rPr lang="en-US" b="1" dirty="0"/>
              <a:t>Why does deep and cheap learning work so well?</a:t>
            </a:r>
          </a:p>
          <a:p>
            <a:pPr marL="400050" lvl="1" indent="0">
              <a:buNone/>
            </a:pPr>
            <a:r>
              <a:rPr lang="en-US" dirty="0">
                <a:hlinkClick r:id="rId3"/>
              </a:rPr>
              <a:t>Henry W. Lin</a:t>
            </a:r>
            <a:r>
              <a:rPr lang="en-US" dirty="0"/>
              <a:t> (Harvard), </a:t>
            </a:r>
            <a:r>
              <a:rPr lang="en-US" dirty="0">
                <a:hlinkClick r:id="rId4"/>
              </a:rPr>
              <a:t>Max Tegmark</a:t>
            </a:r>
            <a:r>
              <a:rPr lang="en-US" dirty="0"/>
              <a:t> (MIT), </a:t>
            </a:r>
            <a:r>
              <a:rPr lang="en-US" dirty="0">
                <a:hlinkClick r:id="rId5"/>
              </a:rPr>
              <a:t>David Rolnick</a:t>
            </a:r>
            <a:r>
              <a:rPr lang="en-US" dirty="0"/>
              <a:t> (MIT)</a:t>
            </a:r>
          </a:p>
          <a:p>
            <a:pPr marL="400050" lvl="1" indent="0">
              <a:buNone/>
            </a:pPr>
            <a:r>
              <a:rPr lang="en-US" dirty="0"/>
              <a:t>(Submitted on 29 Aug 2016 (</a:t>
            </a:r>
            <a:r>
              <a:rPr lang="en-US" dirty="0">
                <a:hlinkClick r:id="rId6"/>
              </a:rPr>
              <a:t>v1</a:t>
            </a:r>
            <a:r>
              <a:rPr lang="en-US" dirty="0"/>
              <a:t>), last revised 3 Aug 2017 (this version, v4))</a:t>
            </a:r>
          </a:p>
          <a:p>
            <a:pPr marL="514350" indent="-514350">
              <a:buFont typeface="+mj-lt"/>
              <a:buAutoNum type="arabicPeriod"/>
            </a:pP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64426095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dirty="0" smtClean="0"/>
              <a:t>Caveat with Deep learning</a:t>
            </a:r>
            <a:endParaRPr lang="en-US" dirty="0"/>
          </a:p>
        </p:txBody>
      </p:sp>
      <p:sp>
        <p:nvSpPr>
          <p:cNvPr id="6" name="Segnaposto testo 5"/>
          <p:cNvSpPr>
            <a:spLocks noGrp="1"/>
          </p:cNvSpPr>
          <p:nvPr>
            <p:ph type="body" idx="1"/>
          </p:nvPr>
        </p:nvSpPr>
        <p:spPr>
          <a:xfrm>
            <a:off x="466067" y="1854994"/>
            <a:ext cx="4040188" cy="639762"/>
          </a:xfrm>
        </p:spPr>
        <p:txBody>
          <a:bodyPr>
            <a:normAutofit/>
          </a:bodyPr>
          <a:lstStyle/>
          <a:p>
            <a:r>
              <a:rPr lang="en-US" dirty="0" smtClean="0"/>
              <a:t>3. Needs big datasets</a:t>
            </a:r>
            <a:endParaRPr lang="en-US" dirty="0"/>
          </a:p>
          <a:p>
            <a:endParaRPr lang="en-US" dirty="0"/>
          </a:p>
        </p:txBody>
      </p:sp>
      <p:sp>
        <p:nvSpPr>
          <p:cNvPr id="7" name="Segnaposto contenuto 6"/>
          <p:cNvSpPr>
            <a:spLocks noGrp="1"/>
          </p:cNvSpPr>
          <p:nvPr>
            <p:ph sz="half" idx="2"/>
          </p:nvPr>
        </p:nvSpPr>
        <p:spPr>
          <a:xfrm>
            <a:off x="444575" y="2067413"/>
            <a:ext cx="4040188" cy="3951288"/>
          </a:xfrm>
        </p:spPr>
        <p:txBody>
          <a:bodyPr>
            <a:normAutofit fontScale="85000" lnSpcReduction="20000"/>
          </a:bodyPr>
          <a:lstStyle/>
          <a:p>
            <a:pPr marL="0" indent="0">
              <a:buNone/>
            </a:pPr>
            <a:r>
              <a:rPr lang="en-US" dirty="0"/>
              <a:t>In general, with so many parameters to learn, it may perform poorly </a:t>
            </a:r>
            <a:r>
              <a:rPr lang="en-US" b="1" dirty="0"/>
              <a:t>with small datasets</a:t>
            </a:r>
          </a:p>
          <a:p>
            <a:r>
              <a:rPr lang="en-US" dirty="0"/>
              <a:t>However, in some case it is possible to “expand” the representation of instances with data extracted from larger datasets</a:t>
            </a:r>
          </a:p>
          <a:p>
            <a:r>
              <a:rPr lang="en-US" dirty="0"/>
              <a:t>This is the case, for example, of text processing: words representing the context of a small corpus can be replaced by word </a:t>
            </a:r>
            <a:r>
              <a:rPr lang="en-US" dirty="0" err="1"/>
              <a:t>embeddings</a:t>
            </a:r>
            <a:r>
              <a:rPr lang="en-US" dirty="0"/>
              <a:t>* extracted, e.g., from large corpora such as </a:t>
            </a:r>
            <a:r>
              <a:rPr lang="en-US" dirty="0" smtClean="0"/>
              <a:t>Wikipedia</a:t>
            </a:r>
            <a:endParaRPr lang="en-US" dirty="0"/>
          </a:p>
          <a:p>
            <a:endParaRPr lang="en-US" dirty="0"/>
          </a:p>
        </p:txBody>
      </p:sp>
      <p:pic>
        <p:nvPicPr>
          <p:cNvPr id="4" name="Immagine 3"/>
          <p:cNvPicPr>
            <a:picLocks noChangeAspect="1"/>
          </p:cNvPicPr>
          <p:nvPr/>
        </p:nvPicPr>
        <p:blipFill>
          <a:blip r:embed="rId2"/>
          <a:stretch>
            <a:fillRect/>
          </a:stretch>
        </p:blipFill>
        <p:spPr>
          <a:xfrm>
            <a:off x="4506255" y="2178537"/>
            <a:ext cx="4637745" cy="3308867"/>
          </a:xfrm>
          <a:prstGeom prst="rect">
            <a:avLst/>
          </a:prstGeom>
        </p:spPr>
      </p:pic>
      <p:sp>
        <p:nvSpPr>
          <p:cNvPr id="10" name="Rettangolo 9"/>
          <p:cNvSpPr/>
          <p:nvPr/>
        </p:nvSpPr>
        <p:spPr>
          <a:xfrm>
            <a:off x="166076" y="6200950"/>
            <a:ext cx="8694615" cy="338554"/>
          </a:xfrm>
          <a:prstGeom prst="rect">
            <a:avLst/>
          </a:prstGeom>
        </p:spPr>
        <p:txBody>
          <a:bodyPr wrap="square">
            <a:spAutoFit/>
          </a:bodyPr>
          <a:lstStyle/>
          <a:p>
            <a:r>
              <a:rPr lang="en-US" sz="1600" dirty="0"/>
              <a:t>*Word </a:t>
            </a:r>
            <a:r>
              <a:rPr lang="en-US" sz="1600" dirty="0" err="1"/>
              <a:t>embeddings</a:t>
            </a:r>
            <a:r>
              <a:rPr lang="en-US" sz="1600" dirty="0"/>
              <a:t> are words or phrases from the </a:t>
            </a:r>
            <a:r>
              <a:rPr lang="en-US" sz="1600"/>
              <a:t>vocabulary </a:t>
            </a:r>
            <a:r>
              <a:rPr lang="en-US" sz="1600" smtClean="0"/>
              <a:t>mapped </a:t>
            </a:r>
            <a:r>
              <a:rPr lang="en-US" sz="1600" dirty="0"/>
              <a:t>to vectors of real numbers</a:t>
            </a:r>
          </a:p>
        </p:txBody>
      </p:sp>
    </p:spTree>
    <p:extLst>
      <p:ext uri="{BB962C8B-B14F-4D97-AF65-F5344CB8AC3E}">
        <p14:creationId xmlns:p14="http://schemas.microsoft.com/office/powerpoint/2010/main" val="21408778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0208"/>
          </a:xfrm>
        </p:spPr>
        <p:txBody>
          <a:bodyPr/>
          <a:lstStyle/>
          <a:p>
            <a:r>
              <a:rPr lang="it-IT" dirty="0" err="1" smtClean="0"/>
              <a:t>Example</a:t>
            </a:r>
            <a:r>
              <a:rPr lang="it-IT" dirty="0" smtClean="0"/>
              <a:t> (</a:t>
            </a:r>
            <a:r>
              <a:rPr lang="it-IT" dirty="0" err="1" smtClean="0"/>
              <a:t>vanishing</a:t>
            </a:r>
            <a:r>
              <a:rPr lang="it-IT" dirty="0" smtClean="0"/>
              <a:t> </a:t>
            </a:r>
            <a:r>
              <a:rPr lang="it-IT" dirty="0" err="1" smtClean="0"/>
              <a:t>gradient</a:t>
            </a:r>
            <a:r>
              <a:rPr lang="it-IT" dirty="0" smtClean="0"/>
              <a:t>)</a:t>
            </a:r>
            <a:endParaRPr lang="it-IT" dirty="0"/>
          </a:p>
        </p:txBody>
      </p:sp>
      <p:graphicFrame>
        <p:nvGraphicFramePr>
          <p:cNvPr id="4" name="Oggetto 3"/>
          <p:cNvGraphicFramePr>
            <a:graphicFrameLocks noChangeAspect="1"/>
          </p:cNvGraphicFramePr>
          <p:nvPr>
            <p:extLst>
              <p:ext uri="{D42A27DB-BD31-4B8C-83A1-F6EECF244321}">
                <p14:modId xmlns:p14="http://schemas.microsoft.com/office/powerpoint/2010/main" val="1579555615"/>
              </p:ext>
            </p:extLst>
          </p:nvPr>
        </p:nvGraphicFramePr>
        <p:xfrm>
          <a:off x="1620227" y="3667858"/>
          <a:ext cx="5727700" cy="850900"/>
        </p:xfrm>
        <a:graphic>
          <a:graphicData uri="http://schemas.openxmlformats.org/presentationml/2006/ole">
            <mc:AlternateContent xmlns:mc="http://schemas.openxmlformats.org/markup-compatibility/2006">
              <mc:Choice xmlns:v="urn:schemas-microsoft-com:vml" Requires="v">
                <p:oleObj spid="_x0000_s1092" name="Documento" r:id="rId3" imgW="5727700" imgH="850900" progId="Word.Document.12">
                  <p:embed/>
                </p:oleObj>
              </mc:Choice>
              <mc:Fallback>
                <p:oleObj name="Documento" r:id="rId3" imgW="5727700" imgH="850900" progId="Word.Document.12">
                  <p:embed/>
                  <p:pic>
                    <p:nvPicPr>
                      <p:cNvPr id="0" name=""/>
                      <p:cNvPicPr/>
                      <p:nvPr/>
                    </p:nvPicPr>
                    <p:blipFill>
                      <a:blip r:embed="rId4"/>
                      <a:stretch>
                        <a:fillRect/>
                      </a:stretch>
                    </p:blipFill>
                    <p:spPr>
                      <a:xfrm>
                        <a:off x="1620227" y="3667858"/>
                        <a:ext cx="5727700" cy="850900"/>
                      </a:xfrm>
                      <a:prstGeom prst="rect">
                        <a:avLst/>
                      </a:prstGeom>
                    </p:spPr>
                  </p:pic>
                </p:oleObj>
              </mc:Fallback>
            </mc:AlternateContent>
          </a:graphicData>
        </a:graphic>
      </p:graphicFrame>
      <p:pic>
        <p:nvPicPr>
          <p:cNvPr id="5" name="Immagine 4"/>
          <p:cNvPicPr/>
          <p:nvPr/>
        </p:nvPicPr>
        <p:blipFill>
          <a:blip r:embed="rId5">
            <a:extLst>
              <a:ext uri="{28A0092B-C50C-407E-A947-70E740481C1C}">
                <a14:useLocalDpi xmlns:a14="http://schemas.microsoft.com/office/drawing/2010/main" val="0"/>
              </a:ext>
            </a:extLst>
          </a:blip>
          <a:srcRect/>
          <a:stretch>
            <a:fillRect/>
          </a:stretch>
        </p:blipFill>
        <p:spPr bwMode="auto">
          <a:xfrm>
            <a:off x="2432538" y="976923"/>
            <a:ext cx="3871986" cy="2573020"/>
          </a:xfrm>
          <a:prstGeom prst="rect">
            <a:avLst/>
          </a:prstGeom>
          <a:noFill/>
          <a:ln>
            <a:noFill/>
          </a:ln>
        </p:spPr>
      </p:pic>
      <p:graphicFrame>
        <p:nvGraphicFramePr>
          <p:cNvPr id="6" name="Oggetto 5"/>
          <p:cNvGraphicFramePr>
            <a:graphicFrameLocks noChangeAspect="1"/>
          </p:cNvGraphicFramePr>
          <p:nvPr>
            <p:extLst>
              <p:ext uri="{D42A27DB-BD31-4B8C-83A1-F6EECF244321}">
                <p14:modId xmlns:p14="http://schemas.microsoft.com/office/powerpoint/2010/main" val="2671573553"/>
              </p:ext>
            </p:extLst>
          </p:nvPr>
        </p:nvGraphicFramePr>
        <p:xfrm>
          <a:off x="164610" y="4518758"/>
          <a:ext cx="7812641" cy="485042"/>
        </p:xfrm>
        <a:graphic>
          <a:graphicData uri="http://schemas.openxmlformats.org/presentationml/2006/ole">
            <mc:AlternateContent xmlns:mc="http://schemas.openxmlformats.org/markup-compatibility/2006">
              <mc:Choice xmlns:v="urn:schemas-microsoft-com:vml" Requires="v">
                <p:oleObj spid="_x0000_s1093" name="Documento" r:id="rId6" imgW="5727700" imgH="355600" progId="Word.Document.12">
                  <p:embed/>
                </p:oleObj>
              </mc:Choice>
              <mc:Fallback>
                <p:oleObj name="Documento" r:id="rId6" imgW="5727700" imgH="355600" progId="Word.Document.12">
                  <p:embed/>
                  <p:pic>
                    <p:nvPicPr>
                      <p:cNvPr id="0" name=""/>
                      <p:cNvPicPr/>
                      <p:nvPr/>
                    </p:nvPicPr>
                    <p:blipFill>
                      <a:blip r:embed="rId7"/>
                      <a:stretch>
                        <a:fillRect/>
                      </a:stretch>
                    </p:blipFill>
                    <p:spPr>
                      <a:xfrm>
                        <a:off x="164610" y="4518758"/>
                        <a:ext cx="7812641" cy="485042"/>
                      </a:xfrm>
                      <a:prstGeom prst="rect">
                        <a:avLst/>
                      </a:prstGeom>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225126428"/>
              </p:ext>
            </p:extLst>
          </p:nvPr>
        </p:nvGraphicFramePr>
        <p:xfrm>
          <a:off x="-213813" y="5138126"/>
          <a:ext cx="7031626" cy="576874"/>
        </p:xfrm>
        <a:graphic>
          <a:graphicData uri="http://schemas.openxmlformats.org/presentationml/2006/ole">
            <mc:AlternateContent xmlns:mc="http://schemas.openxmlformats.org/markup-compatibility/2006">
              <mc:Choice xmlns:v="urn:schemas-microsoft-com:vml" Requires="v">
                <p:oleObj spid="_x0000_s1094" name="Documento" r:id="rId8" imgW="5727700" imgH="469900" progId="Word.Document.12">
                  <p:embed/>
                </p:oleObj>
              </mc:Choice>
              <mc:Fallback>
                <p:oleObj name="Documento" r:id="rId8" imgW="5727700" imgH="469900" progId="Word.Document.12">
                  <p:embed/>
                  <p:pic>
                    <p:nvPicPr>
                      <p:cNvPr id="0" name=""/>
                      <p:cNvPicPr/>
                      <p:nvPr/>
                    </p:nvPicPr>
                    <p:blipFill>
                      <a:blip r:embed="rId9"/>
                      <a:stretch>
                        <a:fillRect/>
                      </a:stretch>
                    </p:blipFill>
                    <p:spPr>
                      <a:xfrm>
                        <a:off x="-213813" y="5138126"/>
                        <a:ext cx="7031626" cy="576874"/>
                      </a:xfrm>
                      <a:prstGeom prst="rect">
                        <a:avLst/>
                      </a:prstGeom>
                    </p:spPr>
                  </p:pic>
                </p:oleObj>
              </mc:Fallback>
            </mc:AlternateContent>
          </a:graphicData>
        </a:graphic>
      </p:graphicFrame>
      <p:sp>
        <p:nvSpPr>
          <p:cNvPr id="8" name="Figura a mano libera 7"/>
          <p:cNvSpPr/>
          <p:nvPr/>
        </p:nvSpPr>
        <p:spPr>
          <a:xfrm>
            <a:off x="3302000" y="3508295"/>
            <a:ext cx="2188308" cy="184474"/>
          </a:xfrm>
          <a:custGeom>
            <a:avLst/>
            <a:gdLst>
              <a:gd name="connsiteX0" fmla="*/ 0 w 2188308"/>
              <a:gd name="connsiteY0" fmla="*/ 145397 h 184474"/>
              <a:gd name="connsiteX1" fmla="*/ 468923 w 2188308"/>
              <a:gd name="connsiteY1" fmla="*/ 18397 h 184474"/>
              <a:gd name="connsiteX2" fmla="*/ 1738923 w 2188308"/>
              <a:gd name="connsiteY2" fmla="*/ 18397 h 184474"/>
              <a:gd name="connsiteX3" fmla="*/ 2188308 w 2188308"/>
              <a:gd name="connsiteY3" fmla="*/ 184474 h 184474"/>
              <a:gd name="connsiteX4" fmla="*/ 2188308 w 2188308"/>
              <a:gd name="connsiteY4" fmla="*/ 184474 h 184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308" h="184474">
                <a:moveTo>
                  <a:pt x="0" y="145397"/>
                </a:moveTo>
                <a:cubicBezTo>
                  <a:pt x="89551" y="92480"/>
                  <a:pt x="179103" y="39564"/>
                  <a:pt x="468923" y="18397"/>
                </a:cubicBezTo>
                <a:cubicBezTo>
                  <a:pt x="758743" y="-2770"/>
                  <a:pt x="1452359" y="-9282"/>
                  <a:pt x="1738923" y="18397"/>
                </a:cubicBezTo>
                <a:cubicBezTo>
                  <a:pt x="2025487" y="46076"/>
                  <a:pt x="2188308" y="184474"/>
                  <a:pt x="2188308" y="184474"/>
                </a:cubicBezTo>
                <a:lnTo>
                  <a:pt x="2188308" y="184474"/>
                </a:ln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Figura a mano libera 8"/>
          <p:cNvSpPr/>
          <p:nvPr/>
        </p:nvSpPr>
        <p:spPr>
          <a:xfrm>
            <a:off x="5880258" y="3549943"/>
            <a:ext cx="848531" cy="608428"/>
          </a:xfrm>
          <a:custGeom>
            <a:avLst/>
            <a:gdLst>
              <a:gd name="connsiteX0" fmla="*/ 0 w 848531"/>
              <a:gd name="connsiteY0" fmla="*/ 113250 h 608428"/>
              <a:gd name="connsiteX1" fmla="*/ 214923 w 848531"/>
              <a:gd name="connsiteY1" fmla="*/ 5789 h 608428"/>
              <a:gd name="connsiteX2" fmla="*/ 742461 w 848531"/>
              <a:gd name="connsiteY2" fmla="*/ 64404 h 608428"/>
              <a:gd name="connsiteX3" fmla="*/ 810846 w 848531"/>
              <a:gd name="connsiteY3" fmla="*/ 474712 h 608428"/>
              <a:gd name="connsiteX4" fmla="*/ 293076 w 848531"/>
              <a:gd name="connsiteY4" fmla="*/ 601712 h 608428"/>
              <a:gd name="connsiteX5" fmla="*/ 312615 w 848531"/>
              <a:gd name="connsiteY5" fmla="*/ 591943 h 60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531" h="608428">
                <a:moveTo>
                  <a:pt x="0" y="113250"/>
                </a:moveTo>
                <a:cubicBezTo>
                  <a:pt x="45590" y="63590"/>
                  <a:pt x="91180" y="13930"/>
                  <a:pt x="214923" y="5789"/>
                </a:cubicBezTo>
                <a:cubicBezTo>
                  <a:pt x="338666" y="-2352"/>
                  <a:pt x="643141" y="-13750"/>
                  <a:pt x="742461" y="64404"/>
                </a:cubicBezTo>
                <a:cubicBezTo>
                  <a:pt x="841781" y="142558"/>
                  <a:pt x="885743" y="385161"/>
                  <a:pt x="810846" y="474712"/>
                </a:cubicBezTo>
                <a:cubicBezTo>
                  <a:pt x="735949" y="564263"/>
                  <a:pt x="376114" y="582174"/>
                  <a:pt x="293076" y="601712"/>
                </a:cubicBezTo>
                <a:cubicBezTo>
                  <a:pt x="210038" y="621250"/>
                  <a:pt x="312615" y="591943"/>
                  <a:pt x="312615" y="591943"/>
                </a:cubicBezTo>
              </a:path>
            </a:pathLst>
          </a:custGeom>
          <a:ln>
            <a:solidFill>
              <a:srgbClr val="4F81BD"/>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CasellaDiTesto 9"/>
          <p:cNvSpPr txBox="1"/>
          <p:nvPr/>
        </p:nvSpPr>
        <p:spPr>
          <a:xfrm>
            <a:off x="5167922" y="4803745"/>
            <a:ext cx="3777271" cy="400110"/>
          </a:xfrm>
          <a:prstGeom prst="rect">
            <a:avLst/>
          </a:prstGeom>
          <a:noFill/>
        </p:spPr>
        <p:txBody>
          <a:bodyPr wrap="none" rtlCol="0">
            <a:spAutoFit/>
          </a:bodyPr>
          <a:lstStyle/>
          <a:p>
            <a:r>
              <a:rPr lang="it-IT" sz="2000" dirty="0" err="1" smtClean="0"/>
              <a:t>Where</a:t>
            </a:r>
            <a:r>
              <a:rPr lang="it-IT" sz="2000" dirty="0" smtClean="0"/>
              <a:t> </a:t>
            </a:r>
            <a:r>
              <a:rPr lang="it-IT" sz="2000" dirty="0" err="1" smtClean="0"/>
              <a:t>σ</a:t>
            </a:r>
            <a:r>
              <a:rPr lang="it-IT" sz="2000" dirty="0" smtClean="0"/>
              <a:t>(x) </a:t>
            </a:r>
            <a:r>
              <a:rPr lang="it-IT" sz="2000" dirty="0" err="1" smtClean="0"/>
              <a:t>is</a:t>
            </a:r>
            <a:r>
              <a:rPr lang="it-IT" sz="2000" dirty="0" smtClean="0"/>
              <a:t> the </a:t>
            </a:r>
            <a:r>
              <a:rPr lang="it-IT" sz="2000" dirty="0" err="1" smtClean="0"/>
              <a:t>sigmoid</a:t>
            </a:r>
            <a:r>
              <a:rPr lang="it-IT" sz="2000" dirty="0" smtClean="0"/>
              <a:t> </a:t>
            </a:r>
            <a:r>
              <a:rPr lang="it-IT" sz="2000" dirty="0" err="1" smtClean="0"/>
              <a:t>function</a:t>
            </a:r>
            <a:r>
              <a:rPr lang="it-IT" sz="2000" dirty="0" smtClean="0"/>
              <a:t> </a:t>
            </a:r>
            <a:endParaRPr lang="it-IT" sz="2000" dirty="0"/>
          </a:p>
        </p:txBody>
      </p:sp>
      <p:sp>
        <p:nvSpPr>
          <p:cNvPr id="11" name="CasellaDiTesto 10"/>
          <p:cNvSpPr txBox="1"/>
          <p:nvPr/>
        </p:nvSpPr>
        <p:spPr>
          <a:xfrm>
            <a:off x="674077" y="5964330"/>
            <a:ext cx="7956024" cy="707886"/>
          </a:xfrm>
          <a:prstGeom prst="rect">
            <a:avLst/>
          </a:prstGeom>
          <a:noFill/>
        </p:spPr>
        <p:txBody>
          <a:bodyPr wrap="none" rtlCol="0">
            <a:spAutoFit/>
          </a:bodyPr>
          <a:lstStyle/>
          <a:p>
            <a:r>
              <a:rPr lang="it-IT" sz="2000" dirty="0" smtClean="0"/>
              <a:t>So, </a:t>
            </a:r>
            <a:r>
              <a:rPr lang="it-IT" sz="2000" dirty="0" err="1" smtClean="0"/>
              <a:t>deltas</a:t>
            </a:r>
            <a:r>
              <a:rPr lang="it-IT" sz="2000" dirty="0" smtClean="0"/>
              <a:t> </a:t>
            </a:r>
            <a:r>
              <a:rPr lang="it-IT" sz="2000" dirty="0" err="1" smtClean="0"/>
              <a:t>at</a:t>
            </a:r>
            <a:r>
              <a:rPr lang="it-IT" sz="2000" dirty="0" smtClean="0"/>
              <a:t> the </a:t>
            </a:r>
            <a:r>
              <a:rPr lang="it-IT" sz="2000" dirty="0" err="1" smtClean="0"/>
              <a:t>initial</a:t>
            </a:r>
            <a:r>
              <a:rPr lang="it-IT" sz="2000" dirty="0" smtClean="0"/>
              <a:t> </a:t>
            </a:r>
            <a:r>
              <a:rPr lang="it-IT" sz="2000" dirty="0" err="1" smtClean="0"/>
              <a:t>layers</a:t>
            </a:r>
            <a:r>
              <a:rPr lang="it-IT" sz="2000" dirty="0" smtClean="0"/>
              <a:t> are the </a:t>
            </a:r>
            <a:r>
              <a:rPr lang="it-IT" sz="2000" dirty="0" err="1" smtClean="0"/>
              <a:t>results</a:t>
            </a:r>
            <a:r>
              <a:rPr lang="it-IT" sz="2000" dirty="0" smtClean="0"/>
              <a:t> of </a:t>
            </a:r>
            <a:r>
              <a:rPr lang="it-IT" sz="2000" dirty="0" err="1" smtClean="0"/>
              <a:t>repetitive</a:t>
            </a:r>
            <a:r>
              <a:rPr lang="it-IT" sz="2000" dirty="0" smtClean="0"/>
              <a:t> </a:t>
            </a:r>
            <a:r>
              <a:rPr lang="it-IT" sz="2000" dirty="0" err="1" smtClean="0"/>
              <a:t>multiplications</a:t>
            </a:r>
            <a:r>
              <a:rPr lang="it-IT" sz="2000" dirty="0" smtClean="0"/>
              <a:t> of </a:t>
            </a:r>
          </a:p>
          <a:p>
            <a:r>
              <a:rPr lang="it-IT" sz="2000" dirty="0" err="1" smtClean="0"/>
              <a:t>derivatives</a:t>
            </a:r>
            <a:r>
              <a:rPr lang="it-IT" sz="2000" dirty="0" smtClean="0"/>
              <a:t> of the </a:t>
            </a:r>
            <a:r>
              <a:rPr lang="it-IT" sz="2000" dirty="0" err="1" smtClean="0"/>
              <a:t>sigmoid</a:t>
            </a:r>
            <a:r>
              <a:rPr lang="it-IT" sz="2000" dirty="0" smtClean="0"/>
              <a:t> </a:t>
            </a:r>
            <a:r>
              <a:rPr lang="it-IT" sz="2000" dirty="0" err="1" smtClean="0"/>
              <a:t>function</a:t>
            </a:r>
            <a:r>
              <a:rPr lang="it-IT" sz="2000" dirty="0" smtClean="0"/>
              <a:t> </a:t>
            </a:r>
            <a:endParaRPr lang="it-IT" sz="2000" dirty="0"/>
          </a:p>
        </p:txBody>
      </p:sp>
      <p:sp>
        <p:nvSpPr>
          <p:cNvPr id="12" name="Rettangolo 11"/>
          <p:cNvSpPr/>
          <p:nvPr/>
        </p:nvSpPr>
        <p:spPr>
          <a:xfrm>
            <a:off x="889000" y="5003800"/>
            <a:ext cx="3175000" cy="711200"/>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p:nvSpPr>
        <p:spPr>
          <a:xfrm>
            <a:off x="4436191" y="6272106"/>
            <a:ext cx="4763243" cy="400110"/>
          </a:xfrm>
          <a:prstGeom prst="rect">
            <a:avLst/>
          </a:prstGeom>
          <a:noFill/>
        </p:spPr>
        <p:txBody>
          <a:bodyPr wrap="none" rtlCol="0">
            <a:spAutoFit/>
          </a:bodyPr>
          <a:lstStyle/>
          <a:p>
            <a:r>
              <a:rPr lang="it-IT" sz="2000" dirty="0" smtClean="0"/>
              <a:t>and </a:t>
            </a:r>
            <a:r>
              <a:rPr lang="it-IT" sz="2000" dirty="0" err="1" smtClean="0"/>
              <a:t>synaptic</a:t>
            </a:r>
            <a:r>
              <a:rPr lang="it-IT" sz="2000" dirty="0" smtClean="0"/>
              <a:t> </a:t>
            </a:r>
            <a:r>
              <a:rPr lang="it-IT" sz="2000" dirty="0" err="1" smtClean="0"/>
              <a:t>weights</a:t>
            </a:r>
            <a:r>
              <a:rPr lang="it-IT" sz="2000" dirty="0" smtClean="0"/>
              <a:t>, </a:t>
            </a:r>
            <a:r>
              <a:rPr lang="it-IT" sz="2000" dirty="0" err="1" smtClean="0"/>
              <a:t>which</a:t>
            </a:r>
            <a:r>
              <a:rPr lang="it-IT" sz="2000" dirty="0" smtClean="0"/>
              <a:t> are </a:t>
            </a:r>
            <a:r>
              <a:rPr lang="it-IT" sz="2000" dirty="0" err="1" smtClean="0"/>
              <a:t>all</a:t>
            </a:r>
            <a:r>
              <a:rPr lang="it-IT" sz="2000" dirty="0" smtClean="0"/>
              <a:t> -1&lt;</a:t>
            </a:r>
            <a:r>
              <a:rPr lang="it-IT" sz="2000" dirty="0" err="1" smtClean="0"/>
              <a:t>w</a:t>
            </a:r>
            <a:r>
              <a:rPr lang="it-IT" sz="2000" dirty="0" smtClean="0"/>
              <a:t>&lt;1</a:t>
            </a:r>
            <a:endParaRPr lang="it-IT" sz="2000" dirty="0"/>
          </a:p>
        </p:txBody>
      </p:sp>
      <p:sp>
        <p:nvSpPr>
          <p:cNvPr id="14" name="Rettangolo 13"/>
          <p:cNvSpPr/>
          <p:nvPr/>
        </p:nvSpPr>
        <p:spPr>
          <a:xfrm>
            <a:off x="4542692" y="5138126"/>
            <a:ext cx="1191846" cy="488951"/>
          </a:xfrm>
          <a:prstGeom prst="rect">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6" name="Connettore 2 15"/>
          <p:cNvCxnSpPr/>
          <p:nvPr/>
        </p:nvCxnSpPr>
        <p:spPr>
          <a:xfrm flipH="1">
            <a:off x="791308" y="4366846"/>
            <a:ext cx="2442307"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3113056" y="2031219"/>
            <a:ext cx="473376" cy="646331"/>
          </a:xfrm>
          <a:prstGeom prst="rect">
            <a:avLst/>
          </a:prstGeom>
          <a:noFill/>
        </p:spPr>
        <p:txBody>
          <a:bodyPr wrap="none" rtlCol="0">
            <a:spAutoFit/>
          </a:bodyPr>
          <a:lstStyle/>
          <a:p>
            <a:r>
              <a:rPr lang="en-US" i="1" dirty="0"/>
              <a:t>δj</a:t>
            </a:r>
            <a:r>
              <a:rPr lang="en-US" i="1" baseline="30000" dirty="0"/>
              <a:t>1</a:t>
            </a:r>
            <a:endParaRPr lang="it-IT" i="1" baseline="30000" dirty="0"/>
          </a:p>
          <a:p>
            <a:endParaRPr lang="it-IT" dirty="0"/>
          </a:p>
        </p:txBody>
      </p:sp>
      <p:sp>
        <p:nvSpPr>
          <p:cNvPr id="20" name="Rettangolo 19"/>
          <p:cNvSpPr/>
          <p:nvPr/>
        </p:nvSpPr>
        <p:spPr>
          <a:xfrm>
            <a:off x="3590624" y="2309167"/>
            <a:ext cx="523081" cy="369332"/>
          </a:xfrm>
          <a:prstGeom prst="rect">
            <a:avLst/>
          </a:prstGeom>
        </p:spPr>
        <p:txBody>
          <a:bodyPr wrap="none">
            <a:spAutoFit/>
          </a:bodyPr>
          <a:lstStyle/>
          <a:p>
            <a:r>
              <a:rPr lang="en-US" i="1" dirty="0" smtClean="0"/>
              <a:t>δk</a:t>
            </a:r>
            <a:r>
              <a:rPr lang="en-US" i="1" baseline="30000" dirty="0" smtClean="0"/>
              <a:t>2</a:t>
            </a:r>
            <a:endParaRPr lang="it-IT" i="1" baseline="30000" dirty="0"/>
          </a:p>
        </p:txBody>
      </p:sp>
      <p:sp>
        <p:nvSpPr>
          <p:cNvPr id="21" name="Rettangolo 20"/>
          <p:cNvSpPr/>
          <p:nvPr/>
        </p:nvSpPr>
        <p:spPr>
          <a:xfrm>
            <a:off x="4100878" y="2124501"/>
            <a:ext cx="471121" cy="369332"/>
          </a:xfrm>
          <a:prstGeom prst="rect">
            <a:avLst/>
          </a:prstGeom>
        </p:spPr>
        <p:txBody>
          <a:bodyPr wrap="none">
            <a:spAutoFit/>
          </a:bodyPr>
          <a:lstStyle/>
          <a:p>
            <a:r>
              <a:rPr lang="en-US" i="1" dirty="0" smtClean="0"/>
              <a:t>δi</a:t>
            </a:r>
            <a:r>
              <a:rPr lang="en-US" i="1" baseline="30000" dirty="0" smtClean="0"/>
              <a:t>3</a:t>
            </a:r>
            <a:endParaRPr lang="it-IT" i="1" baseline="30000" dirty="0"/>
          </a:p>
        </p:txBody>
      </p:sp>
      <p:grpSp>
        <p:nvGrpSpPr>
          <p:cNvPr id="30" name="Gruppo 29"/>
          <p:cNvGrpSpPr/>
          <p:nvPr/>
        </p:nvGrpSpPr>
        <p:grpSpPr>
          <a:xfrm>
            <a:off x="3419231" y="1797538"/>
            <a:ext cx="302846" cy="1367693"/>
            <a:chOff x="3419231" y="1797538"/>
            <a:chExt cx="302846" cy="1367693"/>
          </a:xfrm>
        </p:grpSpPr>
        <p:cxnSp>
          <p:nvCxnSpPr>
            <p:cNvPr id="23" name="Connettore 1 22"/>
            <p:cNvCxnSpPr/>
            <p:nvPr/>
          </p:nvCxnSpPr>
          <p:spPr>
            <a:xfrm flipV="1">
              <a:off x="3419231" y="1797538"/>
              <a:ext cx="302846" cy="511629"/>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3419231" y="2309167"/>
              <a:ext cx="302846" cy="856064"/>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3419231" y="2309167"/>
              <a:ext cx="302846" cy="18466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grpSp>
      <p:grpSp>
        <p:nvGrpSpPr>
          <p:cNvPr id="31" name="Gruppo 30"/>
          <p:cNvGrpSpPr/>
          <p:nvPr/>
        </p:nvGrpSpPr>
        <p:grpSpPr>
          <a:xfrm>
            <a:off x="3949455" y="1993703"/>
            <a:ext cx="302846" cy="1367693"/>
            <a:chOff x="3419231" y="1797538"/>
            <a:chExt cx="302846" cy="1367693"/>
          </a:xfrm>
        </p:grpSpPr>
        <p:cxnSp>
          <p:nvCxnSpPr>
            <p:cNvPr id="32" name="Connettore 1 31"/>
            <p:cNvCxnSpPr/>
            <p:nvPr/>
          </p:nvCxnSpPr>
          <p:spPr>
            <a:xfrm flipV="1">
              <a:off x="3419231" y="1797538"/>
              <a:ext cx="302846" cy="511629"/>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33" name="Connettore 1 32"/>
            <p:cNvCxnSpPr/>
            <p:nvPr/>
          </p:nvCxnSpPr>
          <p:spPr>
            <a:xfrm>
              <a:off x="3419231" y="2309167"/>
              <a:ext cx="302846" cy="856064"/>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a:off x="3419231" y="2309167"/>
              <a:ext cx="302846" cy="184666"/>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1693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3" presetClass="exit" presetSubtype="10" fill="hold" grpId="1" nodeType="withEffect">
                                  <p:stCondLst>
                                    <p:cond delay="0"/>
                                  </p:stCondLst>
                                  <p:childTnLst>
                                    <p:animEffect transition="out" filter="blinds(horizontal)">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2" grpId="0" animBg="1"/>
      <p:bldP spid="12" grpId="1" animBg="1"/>
      <p:bldP spid="13" grpId="0"/>
      <p:bldP spid="14"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16970</TotalTime>
  <Words>4743</Words>
  <Application>Microsoft Macintosh PowerPoint</Application>
  <PresentationFormat>Presentazione su schermo (4:3)</PresentationFormat>
  <Paragraphs>387</Paragraphs>
  <Slides>89</Slides>
  <Notes>1</Notes>
  <HiddenSlides>1</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89</vt:i4>
      </vt:variant>
    </vt:vector>
  </HeadingPairs>
  <TitlesOfParts>
    <vt:vector size="91" baseType="lpstr">
      <vt:lpstr>Tema di Office</vt:lpstr>
      <vt:lpstr>Documento di Microsoft Word</vt:lpstr>
      <vt:lpstr>Deep Learning</vt:lpstr>
      <vt:lpstr>Deep learning: neural networks with multiple internal layers</vt:lpstr>
      <vt:lpstr>An example: image processing</vt:lpstr>
      <vt:lpstr>Deep Neural Networks </vt:lpstr>
      <vt:lpstr>But, until very recently, available   weight-learning algorithms (e.g., backpropagation) simply did not work on multi-layer architectures</vt:lpstr>
      <vt:lpstr>Shortcomings of Neural networks with backpropagation</vt:lpstr>
      <vt:lpstr>Sources of complexity in NN</vt:lpstr>
      <vt:lpstr>What is the vanishing/exploding gradient problem?</vt:lpstr>
      <vt:lpstr>Example (vanishing gradient)</vt:lpstr>
      <vt:lpstr>More on the vanishing gradient: remember from NN </vt:lpstr>
      <vt:lpstr>Example (vanishing gradient)</vt:lpstr>
      <vt:lpstr>Why DeepNN is now possible (1)</vt:lpstr>
      <vt:lpstr>Why DNN is now possible (2)</vt:lpstr>
      <vt:lpstr>Many Deep Learning algorithms</vt:lpstr>
      <vt:lpstr>CONVOLUTIONAL NEURAL NETWORKS</vt:lpstr>
      <vt:lpstr>CNN (1)</vt:lpstr>
      <vt:lpstr>Presentazione di PowerPoint</vt:lpstr>
      <vt:lpstr>Convolution: what is ?</vt:lpstr>
      <vt:lpstr>Neurons like convolutors</vt:lpstr>
      <vt:lpstr>2-D convolution (3x3 kernel)</vt:lpstr>
      <vt:lpstr>Presentazione di PowerPoint</vt:lpstr>
      <vt:lpstr> 3D Volumes</vt:lpstr>
      <vt:lpstr>Example of convolution on 3-D input volumes</vt:lpstr>
      <vt:lpstr>The network is now a sequence of “3D-Volumes” layers</vt:lpstr>
      <vt:lpstr>MLP vrs 3D volumes</vt:lpstr>
      <vt:lpstr>Convolution on 3D volumes</vt:lpstr>
      <vt:lpstr>Convolution  on 3D Volumes (2)</vt:lpstr>
      <vt:lpstr>Ok but..</vt:lpstr>
      <vt:lpstr>Question 1: What exactly are these kernels (or filters) and what are features?</vt:lpstr>
      <vt:lpstr>Example of line detector</vt:lpstr>
      <vt:lpstr>Application of a filter to a region (pixel map)</vt:lpstr>
      <vt:lpstr>Example 2: effect of different edge filters</vt:lpstr>
      <vt:lpstr>..In the reality..</vt:lpstr>
      <vt:lpstr>Question 2: how do we compute kernel values (=connection weights)?</vt:lpstr>
      <vt:lpstr>Question 3: how do we establish the size of kernels?</vt:lpstr>
      <vt:lpstr>Presentazione di PowerPoint</vt:lpstr>
      <vt:lpstr>Summary so far</vt:lpstr>
      <vt:lpstr>Presentazione di PowerPoint</vt:lpstr>
      <vt:lpstr>Convolution  on 3D Volumes (3): Strides</vt:lpstr>
      <vt:lpstr>Stride 1</vt:lpstr>
      <vt:lpstr>Stride 2</vt:lpstr>
      <vt:lpstr>Why strides?</vt:lpstr>
      <vt:lpstr>Why strides? (2)</vt:lpstr>
      <vt:lpstr>Why strides? (3)</vt:lpstr>
      <vt:lpstr>Presentazione di PowerPoint</vt:lpstr>
      <vt:lpstr>Convolution  on 3D Volumes (4): Padding</vt:lpstr>
      <vt:lpstr>Computing output volume with strides and padding</vt:lpstr>
      <vt:lpstr>Example 2</vt:lpstr>
      <vt:lpstr>Presentazione di PowerPoint</vt:lpstr>
      <vt:lpstr>Convolution  on 3D Volumes (5): ReLU</vt:lpstr>
      <vt:lpstr>Convolution  on 3D Volumes : ReLU</vt:lpstr>
      <vt:lpstr> Types of activation functions (many are used in Deep L)</vt:lpstr>
      <vt:lpstr>ELU, ReLU, LReLU</vt:lpstr>
      <vt:lpstr>Presentazione di PowerPoint</vt:lpstr>
      <vt:lpstr>Convolution  on 3D Volumes (7): Pooling</vt:lpstr>
      <vt:lpstr>Max pooling</vt:lpstr>
      <vt:lpstr>Pooling  with  strides</vt:lpstr>
      <vt:lpstr>Pooling methods</vt:lpstr>
      <vt:lpstr>Why pooling is useful</vt:lpstr>
      <vt:lpstr>Caveat with pooling</vt:lpstr>
      <vt:lpstr>Example of problems with pooling</vt:lpstr>
      <vt:lpstr>Presentazione di PowerPoint</vt:lpstr>
      <vt:lpstr>The final step: SoftMax (8)</vt:lpstr>
      <vt:lpstr>Softmax vrs sigmoid</vt:lpstr>
      <vt:lpstr>Example (1)</vt:lpstr>
      <vt:lpstr>Example (2)</vt:lpstr>
      <vt:lpstr>Example in matrix form (3)</vt:lpstr>
      <vt:lpstr>The effect of Softmax(x)</vt:lpstr>
      <vt:lpstr>The final step: computing the error</vt:lpstr>
      <vt:lpstr>The final step: computing the error (2)</vt:lpstr>
      <vt:lpstr>Putting all together</vt:lpstr>
      <vt:lpstr>More mathematical details</vt:lpstr>
      <vt:lpstr>An example (age/gender classifier)</vt:lpstr>
      <vt:lpstr>Examples of CNNs</vt:lpstr>
      <vt:lpstr>Stacked denoising autoencoders</vt:lpstr>
      <vt:lpstr>Stacked denoising Autoencoders</vt:lpstr>
      <vt:lpstr>Auto-encoders</vt:lpstr>
      <vt:lpstr>Autoencoders can be implemented with a NN with backpropagation </vt:lpstr>
      <vt:lpstr>Denoising Autoencoders (a better method)</vt:lpstr>
      <vt:lpstr>Denoising Autoencoders Architecture</vt:lpstr>
      <vt:lpstr>Stacking Denoising Autoencoder Architecture</vt:lpstr>
      <vt:lpstr>Intermediate layers are each trained to be auto encoders</vt:lpstr>
      <vt:lpstr>Final layer trained to predict class based on outputs from previous layers</vt:lpstr>
      <vt:lpstr>Final layer training is supervised</vt:lpstr>
      <vt:lpstr>Example (image understanding)</vt:lpstr>
      <vt:lpstr>Applications/systems for Deep Learning </vt:lpstr>
      <vt:lpstr>Google goes deep</vt:lpstr>
      <vt:lpstr>Caveat with Deep Learning</vt:lpstr>
      <vt:lpstr>Caveat with Deep learning</vt:lpstr>
    </vt:vector>
  </TitlesOfParts>
  <Company>Università "La Sapienza" Dip. di Informatica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Prof.ssa Velardi</dc:creator>
  <cp:lastModifiedBy>Prof.ssa Velardi</cp:lastModifiedBy>
  <cp:revision>143</cp:revision>
  <dcterms:created xsi:type="dcterms:W3CDTF">2017-06-20T12:31:26Z</dcterms:created>
  <dcterms:modified xsi:type="dcterms:W3CDTF">2018-10-26T08:27:45Z</dcterms:modified>
</cp:coreProperties>
</file>