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</p:sldIdLst>
  <p:sldSz cx="13004800" cy="7315200"/>
  <p:notesSz cx="6858000" cy="9144000"/>
  <p:embeddedFontLst>
    <p:embeddedFont>
      <p:font typeface="Calibri" panose="020F0502020204030204" pitchFamily="34" charset="0"/>
      <p:regular r:id="rId118"/>
      <p:bold r:id="rId119"/>
      <p:italic r:id="rId120"/>
      <p:boldItalic r:id="rId121"/>
    </p:embeddedFont>
    <p:embeddedFont>
      <p:font typeface="Helveticish" panose="020B0604020202020204" charset="0"/>
      <p:regular r:id="rId122"/>
    </p:embeddedFont>
    <p:embeddedFont>
      <p:font typeface="Helveticish Bold" panose="020B0604020202020204" charset="0"/>
      <p:regular r:id="rId123"/>
    </p:embeddedFont>
    <p:embeddedFont>
      <p:font typeface="League Spartan" panose="020B0604020202020204" charset="0"/>
      <p:regular r:id="rId124"/>
    </p:embeddedFont>
    <p:embeddedFont>
      <p:font typeface="Montserrat 1" panose="020B0604020202020204" charset="0"/>
      <p:regular r:id="rId125"/>
    </p:embeddedFont>
    <p:embeddedFont>
      <p:font typeface="Montserrat 2" panose="020B0604020202020204" charset="0"/>
      <p:regular r:id="rId126"/>
    </p:embeddedFont>
    <p:embeddedFont>
      <p:font typeface="Montserrat 2 Bold" panose="020B0604020202020204" charset="0"/>
      <p:regular r:id="rId127"/>
    </p:embeddedFont>
    <p:embeddedFont>
      <p:font typeface="Montserrat 2 Italics" panose="020B0604020202020204" charset="0"/>
      <p:regular r:id="rId128"/>
    </p:embeddedFont>
    <p:embeddedFont>
      <p:font typeface="Montserrat Classic" panose="020B0604020202020204" charset="0"/>
      <p:regular r:id="rId129"/>
    </p:embeddedFont>
    <p:embeddedFont>
      <p:font typeface="Montserrat Classic Bold" panose="020B0604020202020204" charset="0"/>
      <p:regular r:id="rId1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C7993-D11C-4A62-B4EC-B1A7C305ABCD}" v="23" dt="2023-11-28T08:07:14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4" d="100"/>
          <a:sy n="104" d="100"/>
        </p:scale>
        <p:origin x="61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6.fntdata"/><Relationship Id="rId128" Type="http://schemas.openxmlformats.org/officeDocument/2006/relationships/font" Target="fonts/font1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1.fntdata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7.fntdata"/><Relationship Id="rId129" Type="http://schemas.openxmlformats.org/officeDocument/2006/relationships/font" Target="fonts/font12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font" Target="fonts/font2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13.fntdata"/><Relationship Id="rId135" Type="http://schemas.microsoft.com/office/2016/11/relationships/changesInfo" Target="changesInfos/changesInfo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3.fntdata"/><Relationship Id="rId125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136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02ba534a9131db2f" providerId="LiveId" clId="{0F4C7993-D11C-4A62-B4EC-B1A7C305ABCD}"/>
    <pc:docChg chg="modSld">
      <pc:chgData name="" userId="02ba534a9131db2f" providerId="LiveId" clId="{0F4C7993-D11C-4A62-B4EC-B1A7C305ABCD}" dt="2023-11-28T08:07:14.264" v="22" actId="20577"/>
      <pc:docMkLst>
        <pc:docMk/>
      </pc:docMkLst>
      <pc:sldChg chg="modSp">
        <pc:chgData name="" userId="02ba534a9131db2f" providerId="LiveId" clId="{0F4C7993-D11C-4A62-B4EC-B1A7C305ABCD}" dt="2023-11-28T08:07:14.264" v="22" actId="20577"/>
        <pc:sldMkLst>
          <pc:docMk/>
          <pc:sldMk cId="0" sldId="270"/>
        </pc:sldMkLst>
        <pc:spChg chg="mod">
          <ac:chgData name="" userId="02ba534a9131db2f" providerId="LiveId" clId="{0F4C7993-D11C-4A62-B4EC-B1A7C305ABCD}" dt="2023-11-28T08:07:14.264" v="22" actId="20577"/>
          <ac:spMkLst>
            <pc:docMk/>
            <pc:sldMk cId="0" sldId="270"/>
            <ac:spMk id="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grant application</a:t>
            </a:r>
          </a:p>
          <a:p>
            <a:r>
              <a:rPr lang="en-US"/>
              <a:t>example, for a research team which has been rejected</a:t>
            </a:r>
          </a:p>
          <a:p>
            <a:r>
              <a:rPr lang="en-US"/>
              <a:t>for an application before (as the graph G in Fig),</a:t>
            </a:r>
          </a:p>
          <a:p>
            <a:r>
              <a:rPr lang="en-US"/>
              <a:t>to get the next application approved, a valid counterfactual may suggest this team to improve the number</a:t>
            </a:r>
          </a:p>
          <a:p>
            <a:r>
              <a:rPr lang="en-US"/>
              <a:t>of collaborations between team members. Based on</a:t>
            </a:r>
          </a:p>
          <a:p>
            <a:r>
              <a:rPr lang="en-US"/>
              <a:t>real-world observations, we assume that an additional</a:t>
            </a:r>
          </a:p>
          <a:p>
            <a:r>
              <a:rPr lang="en-US"/>
              <a:t>causal relation exists: the number of team collaborations causally affects the team culture. For example,</a:t>
            </a:r>
          </a:p>
          <a:p>
            <a:r>
              <a:rPr lang="en-US"/>
              <a:t>for the same team, if more collaborations had been</a:t>
            </a:r>
          </a:p>
          <a:p>
            <a:r>
              <a:rPr lang="en-US"/>
              <a:t>established, then the team culture should have been</a:t>
            </a:r>
          </a:p>
          <a:p>
            <a:r>
              <a:rPr lang="en-US"/>
              <a:t>improved in terms of better member engagement and</a:t>
            </a:r>
          </a:p>
          <a:p>
            <a:r>
              <a:rPr lang="en-US"/>
              <a:t>respect for diversity. Although the team culture usually does not</a:t>
            </a:r>
          </a:p>
          <a:p>
            <a:r>
              <a:rPr lang="en-US"/>
              <a:t>affect the result of grant application, the counterfactuals with team culture changed correspondingly</a:t>
            </a:r>
          </a:p>
          <a:p>
            <a:r>
              <a:rPr lang="en-US"/>
              <a:t>when the number of collaborations changes are more consistent with the ground-truth SCM. GCF</a:t>
            </a:r>
          </a:p>
          <a:p>
            <a:r>
              <a:rPr lang="en-US"/>
              <a:t>in Fig shows an example of such counterfactuals. In contrast, if a counterfactual improves a</a:t>
            </a:r>
          </a:p>
          <a:p>
            <a:r>
              <a:rPr lang="en-US"/>
              <a:t>team’s number of collaborations alone without improving the team culture (see GCF</a:t>
            </a:r>
          </a:p>
          <a:p>
            <a:r>
              <a:rPr lang="en-US"/>
              <a:t>1), then</a:t>
            </a:r>
          </a:p>
          <a:p>
            <a:r>
              <a:rPr lang="en-US"/>
              <a:t>it violates the causality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4.png"/><Relationship Id="rId18" Type="http://schemas.openxmlformats.org/officeDocument/2006/relationships/image" Target="../media/image40.svg"/><Relationship Id="rId3" Type="http://schemas.openxmlformats.org/officeDocument/2006/relationships/image" Target="../media/image2.svg"/><Relationship Id="rId21" Type="http://schemas.openxmlformats.org/officeDocument/2006/relationships/image" Target="../media/image43.png"/><Relationship Id="rId7" Type="http://schemas.openxmlformats.org/officeDocument/2006/relationships/image" Target="../media/image29.svg"/><Relationship Id="rId12" Type="http://schemas.openxmlformats.org/officeDocument/2006/relationships/image" Target="../media/image48.svg"/><Relationship Id="rId17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27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7.png"/><Relationship Id="rId24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6.png"/><Relationship Id="rId23" Type="http://schemas.openxmlformats.org/officeDocument/2006/relationships/image" Target="../media/image18.png"/><Relationship Id="rId10" Type="http://schemas.openxmlformats.org/officeDocument/2006/relationships/image" Target="../media/image46.png"/><Relationship Id="rId19" Type="http://schemas.openxmlformats.org/officeDocument/2006/relationships/image" Target="../media/image41.png"/><Relationship Id="rId4" Type="http://schemas.openxmlformats.org/officeDocument/2006/relationships/image" Target="../media/image12.png"/><Relationship Id="rId9" Type="http://schemas.openxmlformats.org/officeDocument/2006/relationships/image" Target="../media/image45.png"/><Relationship Id="rId14" Type="http://schemas.openxmlformats.org/officeDocument/2006/relationships/image" Target="../media/image25.svg"/><Relationship Id="rId22" Type="http://schemas.openxmlformats.org/officeDocument/2006/relationships/image" Target="../media/image44.sv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2.svg"/><Relationship Id="rId7" Type="http://schemas.openxmlformats.org/officeDocument/2006/relationships/image" Target="../media/image17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9.sv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2.svg"/><Relationship Id="rId7" Type="http://schemas.openxmlformats.org/officeDocument/2006/relationships/image" Target="../media/image18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3.sv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2.svg"/><Relationship Id="rId7" Type="http://schemas.openxmlformats.org/officeDocument/2006/relationships/image" Target="../media/image18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3.sv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2.svg"/><Relationship Id="rId7" Type="http://schemas.openxmlformats.org/officeDocument/2006/relationships/image" Target="../media/image18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3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3.svg"/><Relationship Id="rId10" Type="http://schemas.openxmlformats.org/officeDocument/2006/relationships/image" Target="../media/image48.svg"/><Relationship Id="rId4" Type="http://schemas.openxmlformats.org/officeDocument/2006/relationships/image" Target="../media/image12.png"/><Relationship Id="rId9" Type="http://schemas.openxmlformats.org/officeDocument/2006/relationships/image" Target="../media/image4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13.svg"/><Relationship Id="rId10" Type="http://schemas.openxmlformats.org/officeDocument/2006/relationships/image" Target="../media/image54.png"/><Relationship Id="rId4" Type="http://schemas.openxmlformats.org/officeDocument/2006/relationships/image" Target="../media/image12.png"/><Relationship Id="rId9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4.svg"/><Relationship Id="rId3" Type="http://schemas.openxmlformats.org/officeDocument/2006/relationships/image" Target="../media/image2.svg"/><Relationship Id="rId7" Type="http://schemas.openxmlformats.org/officeDocument/2006/relationships/image" Target="../media/image62.sv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68.svg"/><Relationship Id="rId5" Type="http://schemas.openxmlformats.org/officeDocument/2006/relationships/image" Target="../media/image13.sv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4" Type="http://schemas.openxmlformats.org/officeDocument/2006/relationships/image" Target="../media/image12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sv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31.svg"/><Relationship Id="rId7" Type="http://schemas.openxmlformats.org/officeDocument/2006/relationships/image" Target="../media/image21.svg"/><Relationship Id="rId12" Type="http://schemas.openxmlformats.org/officeDocument/2006/relationships/image" Target="../media/image16.png"/><Relationship Id="rId17" Type="http://schemas.openxmlformats.org/officeDocument/2006/relationships/image" Target="../media/image27.svg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svg"/><Relationship Id="rId5" Type="http://schemas.openxmlformats.org/officeDocument/2006/relationships/image" Target="../media/image13.sv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10" Type="http://schemas.openxmlformats.org/officeDocument/2006/relationships/image" Target="../media/image22.png"/><Relationship Id="rId19" Type="http://schemas.openxmlformats.org/officeDocument/2006/relationships/image" Target="../media/image29.svg"/><Relationship Id="rId4" Type="http://schemas.openxmlformats.org/officeDocument/2006/relationships/image" Target="../media/image12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7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7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svg"/><Relationship Id="rId7" Type="http://schemas.openxmlformats.org/officeDocument/2006/relationships/image" Target="../media/image8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13.svg"/><Relationship Id="rId10" Type="http://schemas.openxmlformats.org/officeDocument/2006/relationships/image" Target="../media/image83.png"/><Relationship Id="rId4" Type="http://schemas.openxmlformats.org/officeDocument/2006/relationships/image" Target="../media/image12.png"/><Relationship Id="rId9" Type="http://schemas.openxmlformats.org/officeDocument/2006/relationships/image" Target="../media/image8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cholar.google.com/citations?view_op=view_citation&amp;hl=en&amp;user=JIidltYAAAAJ&amp;sortby=pubdate&amp;citation_for_view=JIidltYAAAAJ:MXK_kJrjxJIC" TargetMode="External"/><Relationship Id="rId4" Type="http://schemas.openxmlformats.org/officeDocument/2006/relationships/image" Target="../media/image3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1.svg"/><Relationship Id="rId18" Type="http://schemas.openxmlformats.org/officeDocument/2006/relationships/image" Target="../media/image16.png"/><Relationship Id="rId3" Type="http://schemas.openxmlformats.org/officeDocument/2006/relationships/image" Target="../media/image2.svg"/><Relationship Id="rId21" Type="http://schemas.openxmlformats.org/officeDocument/2006/relationships/image" Target="../media/image25.svg"/><Relationship Id="rId7" Type="http://schemas.openxmlformats.org/officeDocument/2006/relationships/image" Target="../media/image31.svg"/><Relationship Id="rId12" Type="http://schemas.openxmlformats.org/officeDocument/2006/relationships/image" Target="../media/image20.png"/><Relationship Id="rId17" Type="http://schemas.openxmlformats.org/officeDocument/2006/relationships/image" Target="../media/image23.svg"/><Relationship Id="rId25" Type="http://schemas.openxmlformats.org/officeDocument/2006/relationships/image" Target="../media/image29.sv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svg"/><Relationship Id="rId24" Type="http://schemas.openxmlformats.org/officeDocument/2006/relationships/image" Target="../media/image28.png"/><Relationship Id="rId5" Type="http://schemas.openxmlformats.org/officeDocument/2006/relationships/image" Target="../media/image13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32.png"/><Relationship Id="rId19" Type="http://schemas.openxmlformats.org/officeDocument/2006/relationships/image" Target="../media/image17.svg"/><Relationship Id="rId4" Type="http://schemas.openxmlformats.org/officeDocument/2006/relationships/image" Target="../media/image12.png"/><Relationship Id="rId9" Type="http://schemas.openxmlformats.org/officeDocument/2006/relationships/image" Target="../media/image35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2.svg"/><Relationship Id="rId7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2.svg"/><Relationship Id="rId7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13.svg"/><Relationship Id="rId10" Type="http://schemas.openxmlformats.org/officeDocument/2006/relationships/image" Target="../media/image98.svg"/><Relationship Id="rId4" Type="http://schemas.openxmlformats.org/officeDocument/2006/relationships/image" Target="../media/image12.png"/><Relationship Id="rId9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2.svg"/><Relationship Id="rId7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3.svg"/><Relationship Id="rId18" Type="http://schemas.openxmlformats.org/officeDocument/2006/relationships/image" Target="../media/image22.png"/><Relationship Id="rId26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17.svg"/><Relationship Id="rId7" Type="http://schemas.openxmlformats.org/officeDocument/2006/relationships/image" Target="../media/image31.svg"/><Relationship Id="rId12" Type="http://schemas.openxmlformats.org/officeDocument/2006/relationships/image" Target="../media/image32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7.svg"/><Relationship Id="rId24" Type="http://schemas.openxmlformats.org/officeDocument/2006/relationships/image" Target="../media/image26.png"/><Relationship Id="rId5" Type="http://schemas.openxmlformats.org/officeDocument/2006/relationships/image" Target="../media/image13.svg"/><Relationship Id="rId15" Type="http://schemas.openxmlformats.org/officeDocument/2006/relationships/image" Target="../media/image21.svg"/><Relationship Id="rId23" Type="http://schemas.openxmlformats.org/officeDocument/2006/relationships/image" Target="../media/image25.svg"/><Relationship Id="rId10" Type="http://schemas.openxmlformats.org/officeDocument/2006/relationships/image" Target="../media/image36.png"/><Relationship Id="rId19" Type="http://schemas.openxmlformats.org/officeDocument/2006/relationships/image" Target="../media/image23.svg"/><Relationship Id="rId4" Type="http://schemas.openxmlformats.org/officeDocument/2006/relationships/image" Target="../media/image12.png"/><Relationship Id="rId9" Type="http://schemas.openxmlformats.org/officeDocument/2006/relationships/image" Target="../media/image35.svg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2.svg"/><Relationship Id="rId7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2.svg"/><Relationship Id="rId7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gif"/><Relationship Id="rId5" Type="http://schemas.openxmlformats.org/officeDocument/2006/relationships/image" Target="../media/image13.svg"/><Relationship Id="rId10" Type="http://schemas.openxmlformats.org/officeDocument/2006/relationships/image" Target="../media/image122.svg"/><Relationship Id="rId4" Type="http://schemas.openxmlformats.org/officeDocument/2006/relationships/image" Target="../media/image12.png"/><Relationship Id="rId9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2.svg"/><Relationship Id="rId7" Type="http://schemas.openxmlformats.org/officeDocument/2006/relationships/image" Target="../media/image1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8.svg"/><Relationship Id="rId5" Type="http://schemas.openxmlformats.org/officeDocument/2006/relationships/image" Target="../media/image13.svg"/><Relationship Id="rId10" Type="http://schemas.openxmlformats.org/officeDocument/2006/relationships/image" Target="../media/image127.png"/><Relationship Id="rId4" Type="http://schemas.openxmlformats.org/officeDocument/2006/relationships/image" Target="../media/image12.png"/><Relationship Id="rId9" Type="http://schemas.openxmlformats.org/officeDocument/2006/relationships/image" Target="../media/image126.sv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2.svg"/><Relationship Id="rId7" Type="http://schemas.openxmlformats.org/officeDocument/2006/relationships/image" Target="../media/image1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.svg"/><Relationship Id="rId5" Type="http://schemas.openxmlformats.org/officeDocument/2006/relationships/image" Target="../media/image13.svg"/><Relationship Id="rId10" Type="http://schemas.openxmlformats.org/officeDocument/2006/relationships/image" Target="../media/image133.png"/><Relationship Id="rId4" Type="http://schemas.openxmlformats.org/officeDocument/2006/relationships/image" Target="../media/image12.png"/><Relationship Id="rId9" Type="http://schemas.openxmlformats.org/officeDocument/2006/relationships/image" Target="../media/image132.sv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svg"/><Relationship Id="rId3" Type="http://schemas.openxmlformats.org/officeDocument/2006/relationships/image" Target="../media/image2.svg"/><Relationship Id="rId7" Type="http://schemas.openxmlformats.org/officeDocument/2006/relationships/image" Target="../media/image136.svg"/><Relationship Id="rId12" Type="http://schemas.openxmlformats.org/officeDocument/2006/relationships/image" Target="../media/image1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140.svg"/><Relationship Id="rId5" Type="http://schemas.openxmlformats.org/officeDocument/2006/relationships/image" Target="../media/image13.svg"/><Relationship Id="rId10" Type="http://schemas.openxmlformats.org/officeDocument/2006/relationships/image" Target="../media/image139.png"/><Relationship Id="rId4" Type="http://schemas.openxmlformats.org/officeDocument/2006/relationships/image" Target="../media/image12.png"/><Relationship Id="rId9" Type="http://schemas.openxmlformats.org/officeDocument/2006/relationships/image" Target="../media/image1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42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8.png"/><Relationship Id="rId5" Type="http://schemas.openxmlformats.org/officeDocument/2006/relationships/image" Target="../media/image13.svg"/><Relationship Id="rId15" Type="http://schemas.openxmlformats.org/officeDocument/2006/relationships/image" Target="../media/image41.png"/><Relationship Id="rId10" Type="http://schemas.openxmlformats.org/officeDocument/2006/relationships/image" Target="../media/image27.svg"/><Relationship Id="rId19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26.png"/><Relationship Id="rId14" Type="http://schemas.openxmlformats.org/officeDocument/2006/relationships/image" Target="../media/image40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2.svg"/><Relationship Id="rId7" Type="http://schemas.openxmlformats.org/officeDocument/2006/relationships/image" Target="../media/image147.svg"/><Relationship Id="rId12" Type="http://schemas.openxmlformats.org/officeDocument/2006/relationships/image" Target="../media/image15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3.svg"/><Relationship Id="rId10" Type="http://schemas.openxmlformats.org/officeDocument/2006/relationships/image" Target="../media/image150.svg"/><Relationship Id="rId4" Type="http://schemas.openxmlformats.org/officeDocument/2006/relationships/image" Target="../media/image12.png"/><Relationship Id="rId9" Type="http://schemas.openxmlformats.org/officeDocument/2006/relationships/image" Target="../media/image149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2.svg"/><Relationship Id="rId7" Type="http://schemas.openxmlformats.org/officeDocument/2006/relationships/image" Target="../media/image1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3.svg"/><Relationship Id="rId10" Type="http://schemas.openxmlformats.org/officeDocument/2006/relationships/image" Target="../media/image148.png"/><Relationship Id="rId4" Type="http://schemas.openxmlformats.org/officeDocument/2006/relationships/image" Target="../media/image12.png"/><Relationship Id="rId9" Type="http://schemas.openxmlformats.org/officeDocument/2006/relationships/image" Target="../media/image150.sv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2.svg"/><Relationship Id="rId7" Type="http://schemas.openxmlformats.org/officeDocument/2006/relationships/image" Target="../media/image15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2.svg"/><Relationship Id="rId7" Type="http://schemas.openxmlformats.org/officeDocument/2006/relationships/image" Target="../media/image15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3.svg"/><Relationship Id="rId10" Type="http://schemas.openxmlformats.org/officeDocument/2006/relationships/image" Target="../media/image157.svg"/><Relationship Id="rId4" Type="http://schemas.openxmlformats.org/officeDocument/2006/relationships/image" Target="../media/image12.png"/><Relationship Id="rId9" Type="http://schemas.openxmlformats.org/officeDocument/2006/relationships/image" Target="../media/image1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42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8.png"/><Relationship Id="rId5" Type="http://schemas.openxmlformats.org/officeDocument/2006/relationships/image" Target="../media/image13.svg"/><Relationship Id="rId15" Type="http://schemas.openxmlformats.org/officeDocument/2006/relationships/image" Target="../media/image41.png"/><Relationship Id="rId10" Type="http://schemas.openxmlformats.org/officeDocument/2006/relationships/image" Target="../media/image27.svg"/><Relationship Id="rId19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26.png"/><Relationship Id="rId14" Type="http://schemas.openxmlformats.org/officeDocument/2006/relationships/image" Target="../media/image40.sv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2.svg"/><Relationship Id="rId7" Type="http://schemas.openxmlformats.org/officeDocument/2006/relationships/image" Target="../media/image15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3.svg"/><Relationship Id="rId10" Type="http://schemas.openxmlformats.org/officeDocument/2006/relationships/image" Target="../media/image157.svg"/><Relationship Id="rId4" Type="http://schemas.openxmlformats.org/officeDocument/2006/relationships/image" Target="../media/image12.png"/><Relationship Id="rId9" Type="http://schemas.openxmlformats.org/officeDocument/2006/relationships/image" Target="../media/image156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2.svg"/><Relationship Id="rId7" Type="http://schemas.openxmlformats.org/officeDocument/2006/relationships/image" Target="../media/image15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svg"/><Relationship Id="rId3" Type="http://schemas.openxmlformats.org/officeDocument/2006/relationships/image" Target="../media/image2.svg"/><Relationship Id="rId7" Type="http://schemas.openxmlformats.org/officeDocument/2006/relationships/image" Target="../media/image1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2.svg"/><Relationship Id="rId7" Type="http://schemas.openxmlformats.org/officeDocument/2006/relationships/image" Target="../media/image16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66.sv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2.svg"/><Relationship Id="rId7" Type="http://schemas.openxmlformats.org/officeDocument/2006/relationships/image" Target="../media/image16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0.sv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2.svg"/><Relationship Id="rId7" Type="http://schemas.openxmlformats.org/officeDocument/2006/relationships/image" Target="../media/image16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5" y="0"/>
            <a:ext cx="13284272" cy="7463345"/>
          </a:xfrm>
          <a:custGeom>
            <a:avLst/>
            <a:gdLst/>
            <a:ahLst/>
            <a:cxnLst/>
            <a:rect l="l" t="t" r="r" b="b"/>
            <a:pathLst>
              <a:path w="13284272" h="7463345">
                <a:moveTo>
                  <a:pt x="0" y="0"/>
                </a:moveTo>
                <a:lnTo>
                  <a:pt x="13284272" y="0"/>
                </a:lnTo>
                <a:lnTo>
                  <a:pt x="13284272" y="7463345"/>
                </a:lnTo>
                <a:lnTo>
                  <a:pt x="0" y="7463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66321" y="731520"/>
            <a:ext cx="1710134" cy="9747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224659" y="6206072"/>
            <a:ext cx="13527217" cy="1257273"/>
            <a:chOff x="0" y="0"/>
            <a:chExt cx="4816593" cy="4026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02656"/>
            </a:xfrm>
            <a:custGeom>
              <a:avLst/>
              <a:gdLst/>
              <a:ahLst/>
              <a:cxnLst/>
              <a:rect l="l" t="t" r="r" b="b"/>
              <a:pathLst>
                <a:path w="4816592" h="402656">
                  <a:moveTo>
                    <a:pt x="0" y="0"/>
                  </a:moveTo>
                  <a:lnTo>
                    <a:pt x="4816592" y="0"/>
                  </a:lnTo>
                  <a:lnTo>
                    <a:pt x="4816592" y="402656"/>
                  </a:lnTo>
                  <a:lnTo>
                    <a:pt x="0" y="4026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450281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488"/>
                </a:lnSpc>
              </a:pPr>
              <a:r>
                <a:rPr lang="en-US" sz="1777">
                  <a:solidFill>
                    <a:srgbClr val="FFFFFF"/>
                  </a:solidFill>
                  <a:latin typeface="Helveticish"/>
                </a:rPr>
                <a:t>c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470034" y="6376028"/>
            <a:ext cx="2510736" cy="822294"/>
          </a:xfrm>
          <a:custGeom>
            <a:avLst/>
            <a:gdLst/>
            <a:ahLst/>
            <a:cxnLst/>
            <a:rect l="l" t="t" r="r" b="b"/>
            <a:pathLst>
              <a:path w="2510736" h="822294">
                <a:moveTo>
                  <a:pt x="0" y="0"/>
                </a:moveTo>
                <a:lnTo>
                  <a:pt x="2510736" y="0"/>
                </a:lnTo>
                <a:lnTo>
                  <a:pt x="2510736" y="822293"/>
                </a:lnTo>
                <a:lnTo>
                  <a:pt x="0" y="8222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6" r="-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62205" y="6491776"/>
            <a:ext cx="801935" cy="536567"/>
          </a:xfrm>
          <a:custGeom>
            <a:avLst/>
            <a:gdLst/>
            <a:ahLst/>
            <a:cxnLst/>
            <a:rect l="l" t="t" r="r" b="b"/>
            <a:pathLst>
              <a:path w="801935" h="536567">
                <a:moveTo>
                  <a:pt x="0" y="0"/>
                </a:moveTo>
                <a:lnTo>
                  <a:pt x="801935" y="0"/>
                </a:lnTo>
                <a:lnTo>
                  <a:pt x="801935" y="536567"/>
                </a:lnTo>
                <a:lnTo>
                  <a:pt x="0" y="5365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926937" y="6667425"/>
            <a:ext cx="3614179" cy="243136"/>
          </a:xfrm>
          <a:custGeom>
            <a:avLst/>
            <a:gdLst/>
            <a:ahLst/>
            <a:cxnLst/>
            <a:rect l="l" t="t" r="r" b="b"/>
            <a:pathLst>
              <a:path w="3614179" h="243136">
                <a:moveTo>
                  <a:pt x="0" y="0"/>
                </a:moveTo>
                <a:lnTo>
                  <a:pt x="3614179" y="0"/>
                </a:lnTo>
                <a:lnTo>
                  <a:pt x="3614179" y="243136"/>
                </a:lnTo>
                <a:lnTo>
                  <a:pt x="0" y="243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174731" y="6316724"/>
            <a:ext cx="886671" cy="886671"/>
          </a:xfrm>
          <a:custGeom>
            <a:avLst/>
            <a:gdLst/>
            <a:ahLst/>
            <a:cxnLst/>
            <a:rect l="l" t="t" r="r" b="b"/>
            <a:pathLst>
              <a:path w="886671" h="886671">
                <a:moveTo>
                  <a:pt x="0" y="0"/>
                </a:moveTo>
                <a:lnTo>
                  <a:pt x="886672" y="0"/>
                </a:lnTo>
                <a:lnTo>
                  <a:pt x="886672" y="886671"/>
                </a:lnTo>
                <a:lnTo>
                  <a:pt x="0" y="886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371958" y="6385047"/>
            <a:ext cx="750025" cy="750025"/>
          </a:xfrm>
          <a:custGeom>
            <a:avLst/>
            <a:gdLst/>
            <a:ahLst/>
            <a:cxnLst/>
            <a:rect l="l" t="t" r="r" b="b"/>
            <a:pathLst>
              <a:path w="750025" h="750025">
                <a:moveTo>
                  <a:pt x="0" y="0"/>
                </a:moveTo>
                <a:lnTo>
                  <a:pt x="750025" y="0"/>
                </a:lnTo>
                <a:lnTo>
                  <a:pt x="750025" y="750025"/>
                </a:lnTo>
                <a:lnTo>
                  <a:pt x="0" y="750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34695" y="1892721"/>
            <a:ext cx="8024551" cy="150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4977">
                <a:solidFill>
                  <a:srgbClr val="FFFFFF"/>
                </a:solidFill>
                <a:latin typeface="League Spartan"/>
              </a:rPr>
              <a:t>EXPLAINABLE AI (XAI): WHY DO WE CARE?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4695" y="3795013"/>
            <a:ext cx="3786659" cy="1131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6"/>
              </a:lnSpc>
            </a:pPr>
            <a:r>
              <a:rPr lang="en-US" sz="2133">
                <a:solidFill>
                  <a:srgbClr val="FFFFFF"/>
                </a:solidFill>
                <a:latin typeface="Helveticish Bold"/>
              </a:rPr>
              <a:t>Bardh Prenkaj</a:t>
            </a:r>
          </a:p>
          <a:p>
            <a:pPr>
              <a:lnSpc>
                <a:spcPts val="2986"/>
              </a:lnSpc>
            </a:pPr>
            <a:r>
              <a:rPr lang="en-US" sz="2133">
                <a:solidFill>
                  <a:srgbClr val="FFFFFF"/>
                </a:solidFill>
                <a:latin typeface="Helveticish"/>
              </a:rPr>
              <a:t>Post-doc in AI</a:t>
            </a:r>
          </a:p>
          <a:p>
            <a:pPr>
              <a:lnSpc>
                <a:spcPts val="2986"/>
              </a:lnSpc>
              <a:spcBef>
                <a:spcPct val="0"/>
              </a:spcBef>
            </a:pPr>
            <a:r>
              <a:rPr lang="en-US" sz="2133">
                <a:solidFill>
                  <a:srgbClr val="FFFFFF"/>
                </a:solidFill>
                <a:latin typeface="Helveticish"/>
              </a:rPr>
              <a:t>prenkaj@di.uniroma1.it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00305" y="6500552"/>
            <a:ext cx="2334043" cy="52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1"/>
              </a:rPr>
              <a:t>Courtesy of  CSEP 590B Explainable AI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34695" y="731520"/>
            <a:ext cx="9938286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Types of XAI Questions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267090" y="1407372"/>
            <a:ext cx="907825" cy="22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4"/>
              </a:lnSpc>
              <a:spcBef>
                <a:spcPct val="0"/>
              </a:spcBef>
            </a:pPr>
            <a:r>
              <a:rPr lang="en-US" sz="1296">
                <a:solidFill>
                  <a:srgbClr val="000000"/>
                </a:solidFill>
                <a:latin typeface="Montserrat Classic"/>
              </a:rPr>
              <a:t>Concepts c</a:t>
            </a:r>
          </a:p>
        </p:txBody>
      </p:sp>
      <p:sp>
        <p:nvSpPr>
          <p:cNvPr id="5" name="Freeform 5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798347" y="6350993"/>
            <a:ext cx="330064" cy="211841"/>
          </a:xfrm>
          <a:custGeom>
            <a:avLst/>
            <a:gdLst/>
            <a:ahLst/>
            <a:cxnLst/>
            <a:rect l="l" t="t" r="r" b="b"/>
            <a:pathLst>
              <a:path w="330064" h="211841">
                <a:moveTo>
                  <a:pt x="0" y="0"/>
                </a:moveTo>
                <a:lnTo>
                  <a:pt x="330063" y="0"/>
                </a:lnTo>
                <a:lnTo>
                  <a:pt x="330063" y="211841"/>
                </a:lnTo>
                <a:lnTo>
                  <a:pt x="0" y="2118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V="1">
            <a:off x="8545051" y="6109388"/>
            <a:ext cx="960548" cy="16121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34695" y="1630485"/>
            <a:ext cx="5962400" cy="4746071"/>
          </a:xfrm>
          <a:custGeom>
            <a:avLst/>
            <a:gdLst/>
            <a:ahLst/>
            <a:cxnLst/>
            <a:rect l="l" t="t" r="r" b="b"/>
            <a:pathLst>
              <a:path w="5962400" h="4746071">
                <a:moveTo>
                  <a:pt x="0" y="0"/>
                </a:moveTo>
                <a:lnTo>
                  <a:pt x="5962400" y="0"/>
                </a:lnTo>
                <a:lnTo>
                  <a:pt x="5962400" y="4746070"/>
                </a:lnTo>
                <a:lnTo>
                  <a:pt x="0" y="47460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793550" y="1714771"/>
            <a:ext cx="1203197" cy="1378955"/>
          </a:xfrm>
          <a:custGeom>
            <a:avLst/>
            <a:gdLst/>
            <a:ahLst/>
            <a:cxnLst/>
            <a:rect l="l" t="t" r="r" b="b"/>
            <a:pathLst>
              <a:path w="1203197" h="1378955">
                <a:moveTo>
                  <a:pt x="0" y="0"/>
                </a:moveTo>
                <a:lnTo>
                  <a:pt x="1203197" y="0"/>
                </a:lnTo>
                <a:lnTo>
                  <a:pt x="1203197" y="1378955"/>
                </a:lnTo>
                <a:lnTo>
                  <a:pt x="0" y="13789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7097" b="-170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793550" y="3278851"/>
            <a:ext cx="1203197" cy="1158856"/>
          </a:xfrm>
          <a:custGeom>
            <a:avLst/>
            <a:gdLst/>
            <a:ahLst/>
            <a:cxnLst/>
            <a:rect l="l" t="t" r="r" b="b"/>
            <a:pathLst>
              <a:path w="1203197" h="1158856">
                <a:moveTo>
                  <a:pt x="0" y="0"/>
                </a:moveTo>
                <a:lnTo>
                  <a:pt x="1203197" y="0"/>
                </a:lnTo>
                <a:lnTo>
                  <a:pt x="1203197" y="1158856"/>
                </a:lnTo>
                <a:lnTo>
                  <a:pt x="0" y="1158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4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04283" y="1795071"/>
            <a:ext cx="229789" cy="229789"/>
          </a:xfrm>
          <a:custGeom>
            <a:avLst/>
            <a:gdLst/>
            <a:ahLst/>
            <a:cxnLst/>
            <a:rect l="l" t="t" r="r" b="b"/>
            <a:pathLst>
              <a:path w="229789" h="229789">
                <a:moveTo>
                  <a:pt x="0" y="0"/>
                </a:moveTo>
                <a:lnTo>
                  <a:pt x="229788" y="0"/>
                </a:lnTo>
                <a:lnTo>
                  <a:pt x="229788" y="229789"/>
                </a:lnTo>
                <a:lnTo>
                  <a:pt x="0" y="229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604283" y="2112696"/>
            <a:ext cx="229789" cy="229789"/>
          </a:xfrm>
          <a:custGeom>
            <a:avLst/>
            <a:gdLst/>
            <a:ahLst/>
            <a:cxnLst/>
            <a:rect l="l" t="t" r="r" b="b"/>
            <a:pathLst>
              <a:path w="229789" h="229789">
                <a:moveTo>
                  <a:pt x="0" y="0"/>
                </a:moveTo>
                <a:lnTo>
                  <a:pt x="229788" y="0"/>
                </a:lnTo>
                <a:lnTo>
                  <a:pt x="229788" y="229789"/>
                </a:lnTo>
                <a:lnTo>
                  <a:pt x="0" y="229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604283" y="2747946"/>
            <a:ext cx="229789" cy="229789"/>
          </a:xfrm>
          <a:custGeom>
            <a:avLst/>
            <a:gdLst/>
            <a:ahLst/>
            <a:cxnLst/>
            <a:rect l="l" t="t" r="r" b="b"/>
            <a:pathLst>
              <a:path w="229789" h="229789">
                <a:moveTo>
                  <a:pt x="0" y="0"/>
                </a:moveTo>
                <a:lnTo>
                  <a:pt x="229788" y="0"/>
                </a:lnTo>
                <a:lnTo>
                  <a:pt x="229788" y="229788"/>
                </a:lnTo>
                <a:lnTo>
                  <a:pt x="0" y="2297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604283" y="3242906"/>
            <a:ext cx="229789" cy="229789"/>
          </a:xfrm>
          <a:custGeom>
            <a:avLst/>
            <a:gdLst/>
            <a:ahLst/>
            <a:cxnLst/>
            <a:rect l="l" t="t" r="r" b="b"/>
            <a:pathLst>
              <a:path w="229789" h="229789">
                <a:moveTo>
                  <a:pt x="0" y="0"/>
                </a:moveTo>
                <a:lnTo>
                  <a:pt x="229788" y="0"/>
                </a:lnTo>
                <a:lnTo>
                  <a:pt x="229788" y="229788"/>
                </a:lnTo>
                <a:lnTo>
                  <a:pt x="0" y="2297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604283" y="3560530"/>
            <a:ext cx="229789" cy="229789"/>
          </a:xfrm>
          <a:custGeom>
            <a:avLst/>
            <a:gdLst/>
            <a:ahLst/>
            <a:cxnLst/>
            <a:rect l="l" t="t" r="r" b="b"/>
            <a:pathLst>
              <a:path w="229789" h="229789">
                <a:moveTo>
                  <a:pt x="0" y="0"/>
                </a:moveTo>
                <a:lnTo>
                  <a:pt x="229788" y="0"/>
                </a:lnTo>
                <a:lnTo>
                  <a:pt x="229788" y="229789"/>
                </a:lnTo>
                <a:lnTo>
                  <a:pt x="0" y="229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604283" y="4195780"/>
            <a:ext cx="229789" cy="229789"/>
          </a:xfrm>
          <a:custGeom>
            <a:avLst/>
            <a:gdLst/>
            <a:ahLst/>
            <a:cxnLst/>
            <a:rect l="l" t="t" r="r" b="b"/>
            <a:pathLst>
              <a:path w="229789" h="229789">
                <a:moveTo>
                  <a:pt x="0" y="0"/>
                </a:moveTo>
                <a:lnTo>
                  <a:pt x="229788" y="0"/>
                </a:lnTo>
                <a:lnTo>
                  <a:pt x="229788" y="229789"/>
                </a:lnTo>
                <a:lnTo>
                  <a:pt x="0" y="229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9425619" y="1714771"/>
            <a:ext cx="590767" cy="1378955"/>
            <a:chOff x="0" y="0"/>
            <a:chExt cx="256710" cy="5992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6710" cy="599208"/>
            </a:xfrm>
            <a:custGeom>
              <a:avLst/>
              <a:gdLst/>
              <a:ahLst/>
              <a:cxnLst/>
              <a:rect l="l" t="t" r="r" b="b"/>
              <a:pathLst>
                <a:path w="256710" h="599208">
                  <a:moveTo>
                    <a:pt x="0" y="0"/>
                  </a:moveTo>
                  <a:lnTo>
                    <a:pt x="256710" y="0"/>
                  </a:lnTo>
                  <a:lnTo>
                    <a:pt x="256710" y="599208"/>
                  </a:lnTo>
                  <a:lnTo>
                    <a:pt x="0" y="5992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56710" cy="637308"/>
            </a:xfrm>
            <a:prstGeom prst="rect">
              <a:avLst/>
            </a:prstGeom>
          </p:spPr>
          <p:txBody>
            <a:bodyPr lIns="30790" tIns="30790" rIns="30790" bIns="3079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23794" y="3180323"/>
            <a:ext cx="590767" cy="1378955"/>
            <a:chOff x="0" y="0"/>
            <a:chExt cx="256710" cy="59920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56710" cy="599208"/>
            </a:xfrm>
            <a:custGeom>
              <a:avLst/>
              <a:gdLst/>
              <a:ahLst/>
              <a:cxnLst/>
              <a:rect l="l" t="t" r="r" b="b"/>
              <a:pathLst>
                <a:path w="256710" h="599208">
                  <a:moveTo>
                    <a:pt x="0" y="0"/>
                  </a:moveTo>
                  <a:lnTo>
                    <a:pt x="256710" y="0"/>
                  </a:lnTo>
                  <a:lnTo>
                    <a:pt x="256710" y="599208"/>
                  </a:lnTo>
                  <a:lnTo>
                    <a:pt x="0" y="5992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56710" cy="637308"/>
            </a:xfrm>
            <a:prstGeom prst="rect">
              <a:avLst/>
            </a:prstGeom>
          </p:spPr>
          <p:txBody>
            <a:bodyPr lIns="30790" tIns="30790" rIns="30790" bIns="3079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>
            <a:off x="8996747" y="2404249"/>
            <a:ext cx="42887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>
            <a:off x="8996747" y="3865017"/>
            <a:ext cx="427047" cy="478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9022564" y="2121682"/>
            <a:ext cx="375414" cy="22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4"/>
              </a:lnSpc>
              <a:spcBef>
                <a:spcPct val="0"/>
              </a:spcBef>
            </a:pPr>
            <a:r>
              <a:rPr lang="en-US" sz="1296">
                <a:solidFill>
                  <a:srgbClr val="000000"/>
                </a:solidFill>
                <a:latin typeface="Montserrat Classic"/>
              </a:rPr>
              <a:t>CNN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022564" y="3575289"/>
            <a:ext cx="375414" cy="22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4"/>
              </a:lnSpc>
              <a:spcBef>
                <a:spcPct val="0"/>
              </a:spcBef>
            </a:pPr>
            <a:r>
              <a:rPr lang="en-US" sz="1296">
                <a:solidFill>
                  <a:srgbClr val="000000"/>
                </a:solidFill>
                <a:latin typeface="Montserrat Classic"/>
              </a:rPr>
              <a:t>CNN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0914965" y="2114430"/>
            <a:ext cx="839324" cy="602730"/>
            <a:chOff x="0" y="0"/>
            <a:chExt cx="364718" cy="26190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4718" cy="261909"/>
            </a:xfrm>
            <a:custGeom>
              <a:avLst/>
              <a:gdLst/>
              <a:ahLst/>
              <a:cxnLst/>
              <a:rect l="l" t="t" r="r" b="b"/>
              <a:pathLst>
                <a:path w="364718" h="261909">
                  <a:moveTo>
                    <a:pt x="0" y="0"/>
                  </a:moveTo>
                  <a:lnTo>
                    <a:pt x="364718" y="0"/>
                  </a:lnTo>
                  <a:lnTo>
                    <a:pt x="364718" y="261909"/>
                  </a:lnTo>
                  <a:lnTo>
                    <a:pt x="0" y="2619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364718" cy="300009"/>
            </a:xfrm>
            <a:prstGeom prst="rect">
              <a:avLst/>
            </a:prstGeom>
          </p:spPr>
          <p:txBody>
            <a:bodyPr lIns="30790" tIns="30790" rIns="30790" bIns="3079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>
            <a:off x="10016385" y="2404249"/>
            <a:ext cx="898579" cy="1154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10914914" y="3577207"/>
            <a:ext cx="761650" cy="593177"/>
            <a:chOff x="0" y="0"/>
            <a:chExt cx="330965" cy="25775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0965" cy="257758"/>
            </a:xfrm>
            <a:custGeom>
              <a:avLst/>
              <a:gdLst/>
              <a:ahLst/>
              <a:cxnLst/>
              <a:rect l="l" t="t" r="r" b="b"/>
              <a:pathLst>
                <a:path w="330965" h="257758">
                  <a:moveTo>
                    <a:pt x="0" y="0"/>
                  </a:moveTo>
                  <a:lnTo>
                    <a:pt x="330965" y="0"/>
                  </a:lnTo>
                  <a:lnTo>
                    <a:pt x="330965" y="257758"/>
                  </a:lnTo>
                  <a:lnTo>
                    <a:pt x="0" y="2577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330965" cy="295858"/>
            </a:xfrm>
            <a:prstGeom prst="rect">
              <a:avLst/>
            </a:prstGeom>
          </p:spPr>
          <p:txBody>
            <a:bodyPr lIns="30790" tIns="30790" rIns="30790" bIns="3079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34" name="AutoShape 34"/>
          <p:cNvSpPr/>
          <p:nvPr/>
        </p:nvSpPr>
        <p:spPr>
          <a:xfrm>
            <a:off x="10014561" y="3869801"/>
            <a:ext cx="900353" cy="399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11085406" y="1881391"/>
            <a:ext cx="468586" cy="22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4"/>
              </a:lnSpc>
              <a:spcBef>
                <a:spcPct val="0"/>
              </a:spcBef>
            </a:pPr>
            <a:r>
              <a:rPr lang="en-US" sz="1296">
                <a:solidFill>
                  <a:srgbClr val="000000"/>
                </a:solidFill>
                <a:latin typeface="Montserrat Classic"/>
              </a:rPr>
              <a:t>task 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46049" y="3329225"/>
            <a:ext cx="468586" cy="22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4"/>
              </a:lnSpc>
              <a:spcBef>
                <a:spcPct val="0"/>
              </a:spcBef>
            </a:pPr>
            <a:r>
              <a:rPr lang="en-US" sz="1296">
                <a:solidFill>
                  <a:srgbClr val="000000"/>
                </a:solidFill>
                <a:latin typeface="Montserrat Classic"/>
              </a:rPr>
              <a:t>task y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995856" y="3647951"/>
            <a:ext cx="599764" cy="44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4"/>
              </a:lnSpc>
            </a:pPr>
            <a:r>
              <a:rPr lang="en-US" sz="1296">
                <a:solidFill>
                  <a:srgbClr val="000000"/>
                </a:solidFill>
                <a:latin typeface="Montserrat Classic"/>
              </a:rPr>
              <a:t>bird </a:t>
            </a:r>
          </a:p>
          <a:p>
            <a:pPr algn="ctr">
              <a:lnSpc>
                <a:spcPts val="1814"/>
              </a:lnSpc>
              <a:spcBef>
                <a:spcPct val="0"/>
              </a:spcBef>
            </a:pPr>
            <a:r>
              <a:rPr lang="en-US" sz="1296">
                <a:solidFill>
                  <a:srgbClr val="000000"/>
                </a:solidFill>
                <a:latin typeface="Montserrat Classic"/>
              </a:rPr>
              <a:t>species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976055" y="2187097"/>
            <a:ext cx="687287" cy="44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4"/>
              </a:lnSpc>
              <a:spcBef>
                <a:spcPct val="0"/>
              </a:spcBef>
            </a:pPr>
            <a:r>
              <a:rPr lang="en-US" sz="1296">
                <a:solidFill>
                  <a:srgbClr val="000000"/>
                </a:solidFill>
                <a:latin typeface="Montserrat Classic"/>
              </a:rPr>
              <a:t>arthritis grade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075593" y="1732942"/>
            <a:ext cx="950605" cy="177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5"/>
              </a:lnSpc>
              <a:spcBef>
                <a:spcPct val="0"/>
              </a:spcBef>
            </a:pPr>
            <a:r>
              <a:rPr lang="en-US" sz="1053">
                <a:solidFill>
                  <a:srgbClr val="000000"/>
                </a:solidFill>
                <a:latin typeface="Montserrat 1"/>
              </a:rPr>
              <a:t>sclerosis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075593" y="2038648"/>
            <a:ext cx="950605" cy="177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5"/>
              </a:lnSpc>
              <a:spcBef>
                <a:spcPct val="0"/>
              </a:spcBef>
            </a:pPr>
            <a:r>
              <a:rPr lang="en-US" sz="1053">
                <a:solidFill>
                  <a:srgbClr val="000000"/>
                </a:solidFill>
                <a:latin typeface="Montserrat 1"/>
              </a:rPr>
              <a:t>bone spurs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045251" y="2728896"/>
            <a:ext cx="950605" cy="36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5"/>
              </a:lnSpc>
            </a:pPr>
            <a:r>
              <a:rPr lang="en-US" sz="1053">
                <a:solidFill>
                  <a:srgbClr val="000000"/>
                </a:solidFill>
                <a:latin typeface="Montserrat 1"/>
              </a:rPr>
              <a:t>narrow joint</a:t>
            </a:r>
          </a:p>
          <a:p>
            <a:pPr>
              <a:lnSpc>
                <a:spcPts val="1475"/>
              </a:lnSpc>
              <a:spcBef>
                <a:spcPct val="0"/>
              </a:spcBef>
            </a:pPr>
            <a:r>
              <a:rPr lang="en-US" sz="1053">
                <a:solidFill>
                  <a:srgbClr val="000000"/>
                </a:solidFill>
                <a:latin typeface="Montserrat 1"/>
              </a:rPr>
              <a:t>space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045251" y="3250577"/>
            <a:ext cx="950605" cy="177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5"/>
              </a:lnSpc>
              <a:spcBef>
                <a:spcPct val="0"/>
              </a:spcBef>
            </a:pPr>
            <a:r>
              <a:rPr lang="en-US" sz="1053">
                <a:solidFill>
                  <a:srgbClr val="000000"/>
                </a:solidFill>
                <a:latin typeface="Montserrat 1"/>
              </a:rPr>
              <a:t>wing colour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045251" y="3584814"/>
            <a:ext cx="950605" cy="177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5"/>
              </a:lnSpc>
              <a:spcBef>
                <a:spcPct val="0"/>
              </a:spcBef>
            </a:pPr>
            <a:r>
              <a:rPr lang="en-US" sz="1053">
                <a:solidFill>
                  <a:srgbClr val="000000"/>
                </a:solidFill>
                <a:latin typeface="Montserrat 1"/>
              </a:rPr>
              <a:t>tail colour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045251" y="4248545"/>
            <a:ext cx="950605" cy="177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5"/>
              </a:lnSpc>
              <a:spcBef>
                <a:spcPct val="0"/>
              </a:spcBef>
            </a:pPr>
            <a:r>
              <a:rPr lang="en-US" sz="1053">
                <a:solidFill>
                  <a:srgbClr val="000000"/>
                </a:solidFill>
                <a:latin typeface="Montserrat 1"/>
              </a:rPr>
              <a:t>break length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349799" y="4735497"/>
            <a:ext cx="660660" cy="18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7"/>
              </a:lnSpc>
              <a:spcBef>
                <a:spcPct val="0"/>
              </a:spcBef>
            </a:pPr>
            <a:r>
              <a:rPr lang="en-US" sz="1076">
                <a:solidFill>
                  <a:srgbClr val="000000"/>
                </a:solidFill>
                <a:latin typeface="Montserrat Classic"/>
              </a:rPr>
              <a:t>Concept</a:t>
            </a:r>
          </a:p>
        </p:txBody>
      </p:sp>
      <p:sp>
        <p:nvSpPr>
          <p:cNvPr id="46" name="Freeform 46"/>
          <p:cNvSpPr/>
          <p:nvPr/>
        </p:nvSpPr>
        <p:spPr>
          <a:xfrm>
            <a:off x="7798347" y="5155414"/>
            <a:ext cx="330064" cy="211841"/>
          </a:xfrm>
          <a:custGeom>
            <a:avLst/>
            <a:gdLst/>
            <a:ahLst/>
            <a:cxnLst/>
            <a:rect l="l" t="t" r="r" b="b"/>
            <a:pathLst>
              <a:path w="330064" h="211841">
                <a:moveTo>
                  <a:pt x="0" y="0"/>
                </a:moveTo>
                <a:lnTo>
                  <a:pt x="330063" y="0"/>
                </a:lnTo>
                <a:lnTo>
                  <a:pt x="330063" y="211841"/>
                </a:lnTo>
                <a:lnTo>
                  <a:pt x="0" y="2118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7793550" y="5549506"/>
            <a:ext cx="330064" cy="211841"/>
          </a:xfrm>
          <a:custGeom>
            <a:avLst/>
            <a:gdLst/>
            <a:ahLst/>
            <a:cxnLst/>
            <a:rect l="l" t="t" r="r" b="b"/>
            <a:pathLst>
              <a:path w="330064" h="211841">
                <a:moveTo>
                  <a:pt x="0" y="0"/>
                </a:moveTo>
                <a:lnTo>
                  <a:pt x="330064" y="0"/>
                </a:lnTo>
                <a:lnTo>
                  <a:pt x="330064" y="211841"/>
                </a:lnTo>
                <a:lnTo>
                  <a:pt x="0" y="2118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8" name="Group 48"/>
          <p:cNvGrpSpPr/>
          <p:nvPr/>
        </p:nvGrpSpPr>
        <p:grpSpPr>
          <a:xfrm>
            <a:off x="8635947" y="5029751"/>
            <a:ext cx="2187583" cy="1553929"/>
            <a:chOff x="0" y="0"/>
            <a:chExt cx="114424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144240" cy="812800"/>
            </a:xfrm>
            <a:custGeom>
              <a:avLst/>
              <a:gdLst/>
              <a:ahLst/>
              <a:cxnLst/>
              <a:rect l="l" t="t" r="r" b="b"/>
              <a:pathLst>
                <a:path w="1144240" h="812800">
                  <a:moveTo>
                    <a:pt x="0" y="0"/>
                  </a:moveTo>
                  <a:lnTo>
                    <a:pt x="1144240" y="0"/>
                  </a:lnTo>
                  <a:lnTo>
                    <a:pt x="11442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BBBB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114424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51" name="Freeform 51"/>
          <p:cNvSpPr/>
          <p:nvPr/>
        </p:nvSpPr>
        <p:spPr>
          <a:xfrm>
            <a:off x="9647919" y="5367255"/>
            <a:ext cx="900862" cy="903349"/>
          </a:xfrm>
          <a:custGeom>
            <a:avLst/>
            <a:gdLst/>
            <a:ahLst/>
            <a:cxnLst/>
            <a:rect l="l" t="t" r="r" b="b"/>
            <a:pathLst>
              <a:path w="900862" h="903349">
                <a:moveTo>
                  <a:pt x="0" y="0"/>
                </a:moveTo>
                <a:lnTo>
                  <a:pt x="900862" y="0"/>
                </a:lnTo>
                <a:lnTo>
                  <a:pt x="900862" y="903349"/>
                </a:lnTo>
                <a:lnTo>
                  <a:pt x="0" y="9033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2" name="Group 52"/>
          <p:cNvGrpSpPr/>
          <p:nvPr/>
        </p:nvGrpSpPr>
        <p:grpSpPr>
          <a:xfrm>
            <a:off x="9411831" y="5152298"/>
            <a:ext cx="1328019" cy="1328019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55" name="AutoShape 55"/>
          <p:cNvSpPr/>
          <p:nvPr/>
        </p:nvSpPr>
        <p:spPr>
          <a:xfrm flipV="1">
            <a:off x="10823530" y="5800845"/>
            <a:ext cx="242944" cy="587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8761672" y="6258486"/>
            <a:ext cx="792253" cy="221831"/>
          </a:xfrm>
          <a:custGeom>
            <a:avLst/>
            <a:gdLst/>
            <a:ahLst/>
            <a:cxnLst/>
            <a:rect l="l" t="t" r="r" b="b"/>
            <a:pathLst>
              <a:path w="792253" h="221831">
                <a:moveTo>
                  <a:pt x="0" y="0"/>
                </a:moveTo>
                <a:lnTo>
                  <a:pt x="792253" y="0"/>
                </a:lnTo>
                <a:lnTo>
                  <a:pt x="792253" y="221831"/>
                </a:lnTo>
                <a:lnTo>
                  <a:pt x="0" y="2218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8711625" y="5279529"/>
            <a:ext cx="792253" cy="221831"/>
          </a:xfrm>
          <a:custGeom>
            <a:avLst/>
            <a:gdLst/>
            <a:ahLst/>
            <a:cxnLst/>
            <a:rect l="l" t="t" r="r" b="b"/>
            <a:pathLst>
              <a:path w="792253" h="221831">
                <a:moveTo>
                  <a:pt x="0" y="0"/>
                </a:moveTo>
                <a:lnTo>
                  <a:pt x="792253" y="0"/>
                </a:lnTo>
                <a:lnTo>
                  <a:pt x="792253" y="221830"/>
                </a:lnTo>
                <a:lnTo>
                  <a:pt x="0" y="22183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AutoShape 58"/>
          <p:cNvSpPr/>
          <p:nvPr/>
        </p:nvSpPr>
        <p:spPr>
          <a:xfrm>
            <a:off x="8667678" y="5806715"/>
            <a:ext cx="744153" cy="9592"/>
          </a:xfrm>
          <a:prstGeom prst="line">
            <a:avLst/>
          </a:prstGeom>
          <a:ln w="19050" cap="flat">
            <a:solidFill>
              <a:srgbClr val="000000"/>
            </a:solidFill>
            <a:prstDash val="sys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9" name="Group 59"/>
          <p:cNvGrpSpPr/>
          <p:nvPr/>
        </p:nvGrpSpPr>
        <p:grpSpPr>
          <a:xfrm>
            <a:off x="8275379" y="5029751"/>
            <a:ext cx="392299" cy="1553929"/>
            <a:chOff x="0" y="0"/>
            <a:chExt cx="205196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05196" cy="812800"/>
            </a:xfrm>
            <a:custGeom>
              <a:avLst/>
              <a:gdLst/>
              <a:ahLst/>
              <a:cxnLst/>
              <a:rect l="l" t="t" r="r" b="b"/>
              <a:pathLst>
                <a:path w="205196" h="812800">
                  <a:moveTo>
                    <a:pt x="0" y="0"/>
                  </a:moveTo>
                  <a:lnTo>
                    <a:pt x="205196" y="0"/>
                  </a:lnTo>
                  <a:lnTo>
                    <a:pt x="20519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BBBB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205196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62" name="AutoShape 62"/>
          <p:cNvSpPr/>
          <p:nvPr/>
        </p:nvSpPr>
        <p:spPr>
          <a:xfrm>
            <a:off x="8128410" y="6456913"/>
            <a:ext cx="434565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3" name="AutoShape 63"/>
          <p:cNvSpPr/>
          <p:nvPr/>
        </p:nvSpPr>
        <p:spPr>
          <a:xfrm>
            <a:off x="8480284" y="5549506"/>
            <a:ext cx="973086" cy="8673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64" name="TextBox 64"/>
          <p:cNvSpPr txBox="1"/>
          <p:nvPr/>
        </p:nvSpPr>
        <p:spPr>
          <a:xfrm rot="5400000">
            <a:off x="7919900" y="5926060"/>
            <a:ext cx="115466" cy="251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000000"/>
                </a:solidFill>
                <a:latin typeface="Montserrat 2"/>
              </a:rPr>
              <a:t>...</a:t>
            </a:r>
          </a:p>
        </p:txBody>
      </p:sp>
      <p:sp>
        <p:nvSpPr>
          <p:cNvPr id="65" name="AutoShape 65"/>
          <p:cNvSpPr/>
          <p:nvPr/>
        </p:nvSpPr>
        <p:spPr>
          <a:xfrm>
            <a:off x="8128410" y="5261335"/>
            <a:ext cx="343118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6" name="AutoShape 66"/>
          <p:cNvSpPr/>
          <p:nvPr/>
        </p:nvSpPr>
        <p:spPr>
          <a:xfrm>
            <a:off x="8128410" y="5668973"/>
            <a:ext cx="39871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7" name="AutoShape 67"/>
          <p:cNvSpPr/>
          <p:nvPr/>
        </p:nvSpPr>
        <p:spPr>
          <a:xfrm>
            <a:off x="8123617" y="6038109"/>
            <a:ext cx="343118" cy="7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68"/>
          <p:cNvSpPr/>
          <p:nvPr/>
        </p:nvSpPr>
        <p:spPr>
          <a:xfrm>
            <a:off x="8457982" y="5247788"/>
            <a:ext cx="8756" cy="80386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9" name="AutoShape 69"/>
          <p:cNvSpPr/>
          <p:nvPr/>
        </p:nvSpPr>
        <p:spPr>
          <a:xfrm>
            <a:off x="8540673" y="5655574"/>
            <a:ext cx="8756" cy="80386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0" name="Freeform 70"/>
          <p:cNvSpPr/>
          <p:nvPr/>
        </p:nvSpPr>
        <p:spPr>
          <a:xfrm>
            <a:off x="11085406" y="5480443"/>
            <a:ext cx="433248" cy="618926"/>
          </a:xfrm>
          <a:custGeom>
            <a:avLst/>
            <a:gdLst/>
            <a:ahLst/>
            <a:cxnLst/>
            <a:rect l="l" t="t" r="r" b="b"/>
            <a:pathLst>
              <a:path w="433248" h="618926">
                <a:moveTo>
                  <a:pt x="0" y="0"/>
                </a:moveTo>
                <a:lnTo>
                  <a:pt x="433248" y="0"/>
                </a:lnTo>
                <a:lnTo>
                  <a:pt x="433248" y="618925"/>
                </a:lnTo>
                <a:lnTo>
                  <a:pt x="0" y="61892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3519956" y="731520"/>
            <a:ext cx="5950516" cy="585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361952" y="2387174"/>
            <a:ext cx="1025439" cy="433179"/>
            <a:chOff x="0" y="0"/>
            <a:chExt cx="593978" cy="2509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3978" cy="250915"/>
            </a:xfrm>
            <a:custGeom>
              <a:avLst/>
              <a:gdLst/>
              <a:ahLst/>
              <a:cxnLst/>
              <a:rect l="l" t="t" r="r" b="b"/>
              <a:pathLst>
                <a:path w="593978" h="250915">
                  <a:moveTo>
                    <a:pt x="296989" y="0"/>
                  </a:moveTo>
                  <a:cubicBezTo>
                    <a:pt x="132966" y="0"/>
                    <a:pt x="0" y="56169"/>
                    <a:pt x="0" y="125458"/>
                  </a:cubicBezTo>
                  <a:cubicBezTo>
                    <a:pt x="0" y="194746"/>
                    <a:pt x="132966" y="250915"/>
                    <a:pt x="296989" y="250915"/>
                  </a:cubicBezTo>
                  <a:cubicBezTo>
                    <a:pt x="461011" y="250915"/>
                    <a:pt x="593978" y="194746"/>
                    <a:pt x="593978" y="125458"/>
                  </a:cubicBezTo>
                  <a:cubicBezTo>
                    <a:pt x="593978" y="56169"/>
                    <a:pt x="461011" y="0"/>
                    <a:pt x="2969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5685" y="-14577"/>
              <a:ext cx="482607" cy="241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6876236" y="2820352"/>
            <a:ext cx="6880" cy="952501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20706" y="1908813"/>
            <a:ext cx="9453510" cy="859410"/>
          </a:xfrm>
          <a:custGeom>
            <a:avLst/>
            <a:gdLst/>
            <a:ahLst/>
            <a:cxnLst/>
            <a:rect l="l" t="t" r="r" b="b"/>
            <a:pathLst>
              <a:path w="9453510" h="859410">
                <a:moveTo>
                  <a:pt x="0" y="0"/>
                </a:moveTo>
                <a:lnTo>
                  <a:pt x="9453509" y="0"/>
                </a:lnTo>
                <a:lnTo>
                  <a:pt x="9453509" y="859410"/>
                </a:lnTo>
                <a:lnTo>
                  <a:pt x="0" y="859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 (training)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0129" y="3744278"/>
            <a:ext cx="3214731" cy="124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Instead of training the generator on random noise, train it on the real distribution of data</a:t>
            </a:r>
          </a:p>
        </p:txBody>
      </p:sp>
      <p:sp>
        <p:nvSpPr>
          <p:cNvPr id="11" name="Freeform 11"/>
          <p:cNvSpPr/>
          <p:nvPr/>
        </p:nvSpPr>
        <p:spPr>
          <a:xfrm>
            <a:off x="6515897" y="2451581"/>
            <a:ext cx="743195" cy="322544"/>
          </a:xfrm>
          <a:custGeom>
            <a:avLst/>
            <a:gdLst/>
            <a:ahLst/>
            <a:cxnLst/>
            <a:rect l="l" t="t" r="r" b="b"/>
            <a:pathLst>
              <a:path w="743195" h="322544">
                <a:moveTo>
                  <a:pt x="0" y="0"/>
                </a:moveTo>
                <a:lnTo>
                  <a:pt x="743195" y="0"/>
                </a:lnTo>
                <a:lnTo>
                  <a:pt x="743195" y="322545"/>
                </a:lnTo>
                <a:lnTo>
                  <a:pt x="0" y="322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04846" t="-166447" r="-56716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 (training)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1520" y="2028060"/>
            <a:ext cx="345727" cy="345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3062" y="1993545"/>
            <a:ext cx="10297189" cy="7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Obviously, the previous loss function doesn’t work for generating counterfactuals. It works to generate factual graphs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0967" y="3437371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2509" y="3402855"/>
            <a:ext cx="10297189" cy="7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We need to integrate the decision of the oracle to guide the generation of</a:t>
            </a:r>
          </a:p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plausible counterfactuals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0967" y="1909853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406852" y="2981240"/>
            <a:ext cx="6197447" cy="1076806"/>
          </a:xfrm>
          <a:custGeom>
            <a:avLst/>
            <a:gdLst/>
            <a:ahLst/>
            <a:cxnLst/>
            <a:rect l="l" t="t" r="r" b="b"/>
            <a:pathLst>
              <a:path w="6197447" h="1076806">
                <a:moveTo>
                  <a:pt x="0" y="0"/>
                </a:moveTo>
                <a:lnTo>
                  <a:pt x="6197446" y="0"/>
                </a:lnTo>
                <a:lnTo>
                  <a:pt x="6197446" y="1076806"/>
                </a:lnTo>
                <a:lnTo>
                  <a:pt x="0" y="10768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 (training)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2509" y="1875338"/>
            <a:ext cx="10297189" cy="7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We need to integrate the decision of the oracle to guide the generation of</a:t>
            </a:r>
          </a:p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plausible counterfactuals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222833" y="2981240"/>
            <a:ext cx="2551397" cy="1077793"/>
            <a:chOff x="0" y="0"/>
            <a:chExt cx="593978" cy="2509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93978" cy="250915"/>
            </a:xfrm>
            <a:custGeom>
              <a:avLst/>
              <a:gdLst/>
              <a:ahLst/>
              <a:cxnLst/>
              <a:rect l="l" t="t" r="r" b="b"/>
              <a:pathLst>
                <a:path w="593978" h="250915">
                  <a:moveTo>
                    <a:pt x="296989" y="0"/>
                  </a:moveTo>
                  <a:cubicBezTo>
                    <a:pt x="132966" y="0"/>
                    <a:pt x="0" y="56169"/>
                    <a:pt x="0" y="125458"/>
                  </a:cubicBezTo>
                  <a:cubicBezTo>
                    <a:pt x="0" y="194746"/>
                    <a:pt x="132966" y="250915"/>
                    <a:pt x="296989" y="250915"/>
                  </a:cubicBezTo>
                  <a:cubicBezTo>
                    <a:pt x="461011" y="250915"/>
                    <a:pt x="593978" y="194746"/>
                    <a:pt x="593978" y="125458"/>
                  </a:cubicBezTo>
                  <a:cubicBezTo>
                    <a:pt x="593978" y="56169"/>
                    <a:pt x="461011" y="0"/>
                    <a:pt x="2969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5685" y="-14577"/>
              <a:ext cx="482607" cy="241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4498531" y="4059032"/>
            <a:ext cx="0" cy="56867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891166" y="4599127"/>
            <a:ext cx="3214731" cy="1555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We’ll use this indicator function in the discriminator to induce the generator to correctly generate counterfactuals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9787" y="4308505"/>
            <a:ext cx="7485375" cy="530214"/>
          </a:xfrm>
          <a:custGeom>
            <a:avLst/>
            <a:gdLst/>
            <a:ahLst/>
            <a:cxnLst/>
            <a:rect l="l" t="t" r="r" b="b"/>
            <a:pathLst>
              <a:path w="7485375" h="530214">
                <a:moveTo>
                  <a:pt x="0" y="0"/>
                </a:moveTo>
                <a:lnTo>
                  <a:pt x="7485374" y="0"/>
                </a:lnTo>
                <a:lnTo>
                  <a:pt x="7485374" y="530214"/>
                </a:lnTo>
                <a:lnTo>
                  <a:pt x="0" y="5302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29787" y="2415191"/>
            <a:ext cx="7794302" cy="510172"/>
          </a:xfrm>
          <a:custGeom>
            <a:avLst/>
            <a:gdLst/>
            <a:ahLst/>
            <a:cxnLst/>
            <a:rect l="l" t="t" r="r" b="b"/>
            <a:pathLst>
              <a:path w="7794302" h="510172">
                <a:moveTo>
                  <a:pt x="0" y="0"/>
                </a:moveTo>
                <a:lnTo>
                  <a:pt x="7794302" y="0"/>
                </a:lnTo>
                <a:lnTo>
                  <a:pt x="7794302" y="510173"/>
                </a:lnTo>
                <a:lnTo>
                  <a:pt x="0" y="5101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 (training)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77152" y="1984097"/>
            <a:ext cx="6367864" cy="29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what are the instances belonging to class c?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88542" y="3877864"/>
            <a:ext cx="6367864" cy="29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what are the instances </a:t>
            </a:r>
            <a:r>
              <a:rPr lang="en-US" sz="1777">
                <a:solidFill>
                  <a:srgbClr val="000000"/>
                </a:solidFill>
                <a:latin typeface="Montserrat 2 Bold"/>
              </a:rPr>
              <a:t>NOT </a:t>
            </a:r>
            <a:r>
              <a:rPr lang="en-US" sz="1777">
                <a:solidFill>
                  <a:srgbClr val="000000"/>
                </a:solidFill>
                <a:latin typeface="Montserrat 2"/>
              </a:rPr>
              <a:t>belonging to class c?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4622" y="3361772"/>
            <a:ext cx="10858731" cy="2841368"/>
          </a:xfrm>
          <a:custGeom>
            <a:avLst/>
            <a:gdLst/>
            <a:ahLst/>
            <a:cxnLst/>
            <a:rect l="l" t="t" r="r" b="b"/>
            <a:pathLst>
              <a:path w="10858731" h="2841368">
                <a:moveTo>
                  <a:pt x="0" y="0"/>
                </a:moveTo>
                <a:lnTo>
                  <a:pt x="10858731" y="0"/>
                </a:lnTo>
                <a:lnTo>
                  <a:pt x="10858731" y="2841368"/>
                </a:lnTo>
                <a:lnTo>
                  <a:pt x="0" y="2841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 (training)</a:t>
            </a:r>
          </a:p>
        </p:txBody>
      </p:sp>
      <p:sp>
        <p:nvSpPr>
          <p:cNvPr id="6" name="Freeform 6"/>
          <p:cNvSpPr/>
          <p:nvPr/>
        </p:nvSpPr>
        <p:spPr>
          <a:xfrm>
            <a:off x="1778820" y="1796701"/>
            <a:ext cx="9453510" cy="859410"/>
          </a:xfrm>
          <a:custGeom>
            <a:avLst/>
            <a:gdLst/>
            <a:ahLst/>
            <a:cxnLst/>
            <a:rect l="l" t="t" r="r" b="b"/>
            <a:pathLst>
              <a:path w="9453510" h="859410">
                <a:moveTo>
                  <a:pt x="0" y="0"/>
                </a:moveTo>
                <a:lnTo>
                  <a:pt x="9453510" y="0"/>
                </a:lnTo>
                <a:lnTo>
                  <a:pt x="9453510" y="859410"/>
                </a:lnTo>
                <a:lnTo>
                  <a:pt x="0" y="859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71560" y="1796701"/>
            <a:ext cx="2424409" cy="859410"/>
          </a:xfrm>
          <a:custGeom>
            <a:avLst/>
            <a:gdLst/>
            <a:ahLst/>
            <a:cxnLst/>
            <a:rect l="l" t="t" r="r" b="b"/>
            <a:pathLst>
              <a:path w="2424409" h="859410">
                <a:moveTo>
                  <a:pt x="0" y="0"/>
                </a:moveTo>
                <a:lnTo>
                  <a:pt x="2424409" y="0"/>
                </a:lnTo>
                <a:lnTo>
                  <a:pt x="2424409" y="859410"/>
                </a:lnTo>
                <a:lnTo>
                  <a:pt x="0" y="859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69886" r="-2200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79171" y="3361772"/>
            <a:ext cx="3041021" cy="1321993"/>
          </a:xfrm>
          <a:custGeom>
            <a:avLst/>
            <a:gdLst/>
            <a:ahLst/>
            <a:cxnLst/>
            <a:rect l="l" t="t" r="r" b="b"/>
            <a:pathLst>
              <a:path w="3041021" h="1321993">
                <a:moveTo>
                  <a:pt x="0" y="0"/>
                </a:moveTo>
                <a:lnTo>
                  <a:pt x="3041021" y="0"/>
                </a:lnTo>
                <a:lnTo>
                  <a:pt x="3041021" y="1321993"/>
                </a:lnTo>
                <a:lnTo>
                  <a:pt x="0" y="1321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5864" r="-191210" b="-11493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4622" y="3361772"/>
            <a:ext cx="10858731" cy="2841368"/>
          </a:xfrm>
          <a:custGeom>
            <a:avLst/>
            <a:gdLst/>
            <a:ahLst/>
            <a:cxnLst/>
            <a:rect l="l" t="t" r="r" b="b"/>
            <a:pathLst>
              <a:path w="10858731" h="2841368">
                <a:moveTo>
                  <a:pt x="0" y="0"/>
                </a:moveTo>
                <a:lnTo>
                  <a:pt x="10858731" y="0"/>
                </a:lnTo>
                <a:lnTo>
                  <a:pt x="10858731" y="2841368"/>
                </a:lnTo>
                <a:lnTo>
                  <a:pt x="0" y="2841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 (training)</a:t>
            </a:r>
          </a:p>
        </p:txBody>
      </p:sp>
      <p:sp>
        <p:nvSpPr>
          <p:cNvPr id="6" name="Freeform 6"/>
          <p:cNvSpPr/>
          <p:nvPr/>
        </p:nvSpPr>
        <p:spPr>
          <a:xfrm>
            <a:off x="1778820" y="1796701"/>
            <a:ext cx="9453510" cy="859410"/>
          </a:xfrm>
          <a:custGeom>
            <a:avLst/>
            <a:gdLst/>
            <a:ahLst/>
            <a:cxnLst/>
            <a:rect l="l" t="t" r="r" b="b"/>
            <a:pathLst>
              <a:path w="9453510" h="859410">
                <a:moveTo>
                  <a:pt x="0" y="0"/>
                </a:moveTo>
                <a:lnTo>
                  <a:pt x="9453510" y="0"/>
                </a:lnTo>
                <a:lnTo>
                  <a:pt x="9453510" y="859410"/>
                </a:lnTo>
                <a:lnTo>
                  <a:pt x="0" y="859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71560" y="1796701"/>
            <a:ext cx="2382367" cy="859410"/>
          </a:xfrm>
          <a:custGeom>
            <a:avLst/>
            <a:gdLst/>
            <a:ahLst/>
            <a:cxnLst/>
            <a:rect l="l" t="t" r="r" b="b"/>
            <a:pathLst>
              <a:path w="2382367" h="859410">
                <a:moveTo>
                  <a:pt x="0" y="0"/>
                </a:moveTo>
                <a:lnTo>
                  <a:pt x="2382368" y="0"/>
                </a:lnTo>
                <a:lnTo>
                  <a:pt x="2382368" y="859410"/>
                </a:lnTo>
                <a:lnTo>
                  <a:pt x="0" y="859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71119" r="-2256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06178" y="3361772"/>
            <a:ext cx="5828762" cy="1342236"/>
          </a:xfrm>
          <a:custGeom>
            <a:avLst/>
            <a:gdLst/>
            <a:ahLst/>
            <a:cxnLst/>
            <a:rect l="l" t="t" r="r" b="b"/>
            <a:pathLst>
              <a:path w="5828762" h="1342236">
                <a:moveTo>
                  <a:pt x="0" y="0"/>
                </a:moveTo>
                <a:lnTo>
                  <a:pt x="5828762" y="0"/>
                </a:lnTo>
                <a:lnTo>
                  <a:pt x="5828762" y="1342235"/>
                </a:lnTo>
                <a:lnTo>
                  <a:pt x="0" y="1342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86295" b="-11168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4622" y="3361772"/>
            <a:ext cx="10858731" cy="2841368"/>
          </a:xfrm>
          <a:custGeom>
            <a:avLst/>
            <a:gdLst/>
            <a:ahLst/>
            <a:cxnLst/>
            <a:rect l="l" t="t" r="r" b="b"/>
            <a:pathLst>
              <a:path w="10858731" h="2841368">
                <a:moveTo>
                  <a:pt x="0" y="0"/>
                </a:moveTo>
                <a:lnTo>
                  <a:pt x="10858731" y="0"/>
                </a:lnTo>
                <a:lnTo>
                  <a:pt x="10858731" y="2841368"/>
                </a:lnTo>
                <a:lnTo>
                  <a:pt x="0" y="2841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 (training)</a:t>
            </a:r>
          </a:p>
        </p:txBody>
      </p:sp>
      <p:sp>
        <p:nvSpPr>
          <p:cNvPr id="6" name="Freeform 6"/>
          <p:cNvSpPr/>
          <p:nvPr/>
        </p:nvSpPr>
        <p:spPr>
          <a:xfrm>
            <a:off x="1778820" y="1796701"/>
            <a:ext cx="9453510" cy="859410"/>
          </a:xfrm>
          <a:custGeom>
            <a:avLst/>
            <a:gdLst/>
            <a:ahLst/>
            <a:cxnLst/>
            <a:rect l="l" t="t" r="r" b="b"/>
            <a:pathLst>
              <a:path w="9453510" h="859410">
                <a:moveTo>
                  <a:pt x="0" y="0"/>
                </a:moveTo>
                <a:lnTo>
                  <a:pt x="9453510" y="0"/>
                </a:lnTo>
                <a:lnTo>
                  <a:pt x="9453510" y="859410"/>
                </a:lnTo>
                <a:lnTo>
                  <a:pt x="0" y="859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60331" y="1796701"/>
            <a:ext cx="4970411" cy="859410"/>
          </a:xfrm>
          <a:custGeom>
            <a:avLst/>
            <a:gdLst/>
            <a:ahLst/>
            <a:cxnLst/>
            <a:rect l="l" t="t" r="r" b="b"/>
            <a:pathLst>
              <a:path w="4970411" h="859410">
                <a:moveTo>
                  <a:pt x="0" y="0"/>
                </a:moveTo>
                <a:lnTo>
                  <a:pt x="4970411" y="0"/>
                </a:lnTo>
                <a:lnTo>
                  <a:pt x="4970411" y="859410"/>
                </a:lnTo>
                <a:lnTo>
                  <a:pt x="0" y="859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01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144229" y="4798990"/>
            <a:ext cx="4596567" cy="1404149"/>
          </a:xfrm>
          <a:custGeom>
            <a:avLst/>
            <a:gdLst/>
            <a:ahLst/>
            <a:cxnLst/>
            <a:rect l="l" t="t" r="r" b="b"/>
            <a:pathLst>
              <a:path w="4596567" h="1404149">
                <a:moveTo>
                  <a:pt x="0" y="0"/>
                </a:moveTo>
                <a:lnTo>
                  <a:pt x="4596567" y="0"/>
                </a:lnTo>
                <a:lnTo>
                  <a:pt x="4596567" y="1404150"/>
                </a:lnTo>
                <a:lnTo>
                  <a:pt x="0" y="1404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6745" t="-102355" r="-6948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 (training)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0967" y="1909853"/>
            <a:ext cx="345727" cy="345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2509" y="1875338"/>
            <a:ext cx="10297189" cy="35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We train the generator on graphs of class c (</a:t>
            </a:r>
            <a:r>
              <a:rPr lang="en-US" sz="2119">
                <a:solidFill>
                  <a:srgbClr val="000000"/>
                </a:solidFill>
                <a:latin typeface="Montserrat 2 Bold"/>
              </a:rPr>
              <a:t>the class we want to explain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0967" y="2731830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2509" y="2697314"/>
            <a:ext cx="10297189" cy="7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We train the discriminator on graphs different from class c and the synthetic data generated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0967" y="3900789"/>
            <a:ext cx="345727" cy="3457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92509" y="3866273"/>
            <a:ext cx="10297189" cy="7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Because the generator needs to fool the discriminator, it’ll learn to produce graphs of class </a:t>
            </a:r>
            <a:r>
              <a:rPr lang="en-US" sz="2119">
                <a:solidFill>
                  <a:srgbClr val="000000"/>
                </a:solidFill>
                <a:latin typeface="Montserrat 2 Bold"/>
              </a:rPr>
              <a:t>not c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27792" y="2142573"/>
            <a:ext cx="11548663" cy="3364902"/>
          </a:xfrm>
          <a:custGeom>
            <a:avLst/>
            <a:gdLst/>
            <a:ahLst/>
            <a:cxnLst/>
            <a:rect l="l" t="t" r="r" b="b"/>
            <a:pathLst>
              <a:path w="11548663" h="3364902">
                <a:moveTo>
                  <a:pt x="0" y="0"/>
                </a:moveTo>
                <a:lnTo>
                  <a:pt x="11548663" y="0"/>
                </a:lnTo>
                <a:lnTo>
                  <a:pt x="11548663" y="3364902"/>
                </a:lnTo>
                <a:lnTo>
                  <a:pt x="0" y="3364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421" t="-377" b="-697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 (training)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56558" y="2729789"/>
            <a:ext cx="96176" cy="266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Classic"/>
              </a:rPr>
              <a:t>+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20"/>
            <a:ext cx="9938286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Types of XAI Questions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2056151"/>
            <a:ext cx="11541760" cy="3791879"/>
            <a:chOff x="0" y="0"/>
            <a:chExt cx="15389013" cy="5055839"/>
          </a:xfrm>
        </p:grpSpPr>
        <p:sp>
          <p:nvSpPr>
            <p:cNvPr id="6" name="Freeform 6"/>
            <p:cNvSpPr/>
            <p:nvPr/>
          </p:nvSpPr>
          <p:spPr>
            <a:xfrm>
              <a:off x="0" y="865174"/>
              <a:ext cx="8509428" cy="4190665"/>
            </a:xfrm>
            <a:custGeom>
              <a:avLst/>
              <a:gdLst/>
              <a:ahLst/>
              <a:cxnLst/>
              <a:rect l="l" t="t" r="r" b="b"/>
              <a:pathLst>
                <a:path w="8509428" h="4190665">
                  <a:moveTo>
                    <a:pt x="0" y="0"/>
                  </a:moveTo>
                  <a:lnTo>
                    <a:pt x="8509428" y="0"/>
                  </a:lnTo>
                  <a:lnTo>
                    <a:pt x="8509428" y="4190665"/>
                  </a:lnTo>
                  <a:lnTo>
                    <a:pt x="0" y="4190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548723" y="411140"/>
              <a:ext cx="1774169" cy="2033332"/>
            </a:xfrm>
            <a:custGeom>
              <a:avLst/>
              <a:gdLst/>
              <a:ahLst/>
              <a:cxnLst/>
              <a:rect l="l" t="t" r="r" b="b"/>
              <a:pathLst>
                <a:path w="1774169" h="2033332">
                  <a:moveTo>
                    <a:pt x="0" y="0"/>
                  </a:moveTo>
                  <a:lnTo>
                    <a:pt x="1774169" y="0"/>
                  </a:lnTo>
                  <a:lnTo>
                    <a:pt x="1774169" y="2033332"/>
                  </a:lnTo>
                  <a:lnTo>
                    <a:pt x="0" y="2033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7097" b="-1709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548723" y="2717447"/>
              <a:ext cx="1774169" cy="1708786"/>
            </a:xfrm>
            <a:custGeom>
              <a:avLst/>
              <a:gdLst/>
              <a:ahLst/>
              <a:cxnLst/>
              <a:rect l="l" t="t" r="r" b="b"/>
              <a:pathLst>
                <a:path w="1774169" h="1708786">
                  <a:moveTo>
                    <a:pt x="0" y="0"/>
                  </a:moveTo>
                  <a:lnTo>
                    <a:pt x="1774169" y="0"/>
                  </a:lnTo>
                  <a:lnTo>
                    <a:pt x="1774169" y="1708787"/>
                  </a:lnTo>
                  <a:lnTo>
                    <a:pt x="0" y="1708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841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218731" y="529546"/>
              <a:ext cx="338834" cy="338834"/>
            </a:xfrm>
            <a:custGeom>
              <a:avLst/>
              <a:gdLst/>
              <a:ahLst/>
              <a:cxnLst/>
              <a:rect l="l" t="t" r="r" b="b"/>
              <a:pathLst>
                <a:path w="338834" h="338834">
                  <a:moveTo>
                    <a:pt x="0" y="0"/>
                  </a:moveTo>
                  <a:lnTo>
                    <a:pt x="338834" y="0"/>
                  </a:lnTo>
                  <a:lnTo>
                    <a:pt x="338834" y="338834"/>
                  </a:lnTo>
                  <a:lnTo>
                    <a:pt x="0" y="338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218731" y="997898"/>
              <a:ext cx="338834" cy="338834"/>
            </a:xfrm>
            <a:custGeom>
              <a:avLst/>
              <a:gdLst/>
              <a:ahLst/>
              <a:cxnLst/>
              <a:rect l="l" t="t" r="r" b="b"/>
              <a:pathLst>
                <a:path w="338834" h="338834">
                  <a:moveTo>
                    <a:pt x="0" y="0"/>
                  </a:moveTo>
                  <a:lnTo>
                    <a:pt x="338834" y="0"/>
                  </a:lnTo>
                  <a:lnTo>
                    <a:pt x="338834" y="338834"/>
                  </a:lnTo>
                  <a:lnTo>
                    <a:pt x="0" y="338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218731" y="1934603"/>
              <a:ext cx="338834" cy="338834"/>
            </a:xfrm>
            <a:custGeom>
              <a:avLst/>
              <a:gdLst/>
              <a:ahLst/>
              <a:cxnLst/>
              <a:rect l="l" t="t" r="r" b="b"/>
              <a:pathLst>
                <a:path w="338834" h="338834">
                  <a:moveTo>
                    <a:pt x="0" y="0"/>
                  </a:moveTo>
                  <a:lnTo>
                    <a:pt x="338834" y="0"/>
                  </a:lnTo>
                  <a:lnTo>
                    <a:pt x="338834" y="338834"/>
                  </a:lnTo>
                  <a:lnTo>
                    <a:pt x="0" y="338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18731" y="2664444"/>
              <a:ext cx="338834" cy="338834"/>
            </a:xfrm>
            <a:custGeom>
              <a:avLst/>
              <a:gdLst/>
              <a:ahLst/>
              <a:cxnLst/>
              <a:rect l="l" t="t" r="r" b="b"/>
              <a:pathLst>
                <a:path w="338834" h="338834">
                  <a:moveTo>
                    <a:pt x="0" y="0"/>
                  </a:moveTo>
                  <a:lnTo>
                    <a:pt x="338834" y="0"/>
                  </a:lnTo>
                  <a:lnTo>
                    <a:pt x="338834" y="338834"/>
                  </a:lnTo>
                  <a:lnTo>
                    <a:pt x="0" y="338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218731" y="3132796"/>
              <a:ext cx="338834" cy="338834"/>
            </a:xfrm>
            <a:custGeom>
              <a:avLst/>
              <a:gdLst/>
              <a:ahLst/>
              <a:cxnLst/>
              <a:rect l="l" t="t" r="r" b="b"/>
              <a:pathLst>
                <a:path w="338834" h="338834">
                  <a:moveTo>
                    <a:pt x="0" y="0"/>
                  </a:moveTo>
                  <a:lnTo>
                    <a:pt x="338834" y="0"/>
                  </a:lnTo>
                  <a:lnTo>
                    <a:pt x="338834" y="338834"/>
                  </a:lnTo>
                  <a:lnTo>
                    <a:pt x="0" y="338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2218731" y="4069501"/>
              <a:ext cx="338834" cy="338834"/>
            </a:xfrm>
            <a:custGeom>
              <a:avLst/>
              <a:gdLst/>
              <a:ahLst/>
              <a:cxnLst/>
              <a:rect l="l" t="t" r="r" b="b"/>
              <a:pathLst>
                <a:path w="338834" h="338834">
                  <a:moveTo>
                    <a:pt x="0" y="0"/>
                  </a:moveTo>
                  <a:lnTo>
                    <a:pt x="338834" y="0"/>
                  </a:lnTo>
                  <a:lnTo>
                    <a:pt x="338834" y="338834"/>
                  </a:lnTo>
                  <a:lnTo>
                    <a:pt x="0" y="338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1955282" y="411140"/>
              <a:ext cx="871113" cy="2033332"/>
              <a:chOff x="0" y="0"/>
              <a:chExt cx="256710" cy="59920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56710" cy="599208"/>
              </a:xfrm>
              <a:custGeom>
                <a:avLst/>
                <a:gdLst/>
                <a:ahLst/>
                <a:cxnLst/>
                <a:rect l="l" t="t" r="r" b="b"/>
                <a:pathLst>
                  <a:path w="256710" h="599208">
                    <a:moveTo>
                      <a:pt x="0" y="0"/>
                    </a:moveTo>
                    <a:lnTo>
                      <a:pt x="256710" y="0"/>
                    </a:lnTo>
                    <a:lnTo>
                      <a:pt x="256710" y="599208"/>
                    </a:lnTo>
                    <a:lnTo>
                      <a:pt x="0" y="599208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56710" cy="6373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1952592" y="2572163"/>
              <a:ext cx="871113" cy="2033332"/>
              <a:chOff x="0" y="0"/>
              <a:chExt cx="256710" cy="599208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56710" cy="599208"/>
              </a:xfrm>
              <a:custGeom>
                <a:avLst/>
                <a:gdLst/>
                <a:ahLst/>
                <a:cxnLst/>
                <a:rect l="l" t="t" r="r" b="b"/>
                <a:pathLst>
                  <a:path w="256710" h="599208">
                    <a:moveTo>
                      <a:pt x="0" y="0"/>
                    </a:moveTo>
                    <a:lnTo>
                      <a:pt x="256710" y="0"/>
                    </a:lnTo>
                    <a:lnTo>
                      <a:pt x="256710" y="599208"/>
                    </a:lnTo>
                    <a:lnTo>
                      <a:pt x="0" y="599208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56710" cy="6373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21" name="AutoShape 21"/>
            <p:cNvSpPr/>
            <p:nvPr/>
          </p:nvSpPr>
          <p:spPr>
            <a:xfrm>
              <a:off x="11322892" y="1427806"/>
              <a:ext cx="632391" cy="0"/>
            </a:xfrm>
            <a:prstGeom prst="line">
              <a:avLst/>
            </a:prstGeom>
            <a:ln w="34051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22"/>
            <p:cNvSpPr/>
            <p:nvPr/>
          </p:nvSpPr>
          <p:spPr>
            <a:xfrm>
              <a:off x="11322892" y="3581776"/>
              <a:ext cx="629700" cy="7053"/>
            </a:xfrm>
            <a:prstGeom prst="line">
              <a:avLst/>
            </a:prstGeom>
            <a:ln w="34051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360959" y="1015184"/>
              <a:ext cx="553565" cy="321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6"/>
                </a:lnSpc>
                <a:spcBef>
                  <a:spcPct val="0"/>
                </a:spcBef>
              </a:pPr>
              <a:r>
                <a:rPr lang="en-US" sz="1433">
                  <a:solidFill>
                    <a:srgbClr val="000000"/>
                  </a:solidFill>
                  <a:latin typeface="Montserrat Classic"/>
                </a:rPr>
                <a:t>CNN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1360959" y="3158594"/>
              <a:ext cx="553565" cy="321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6"/>
                </a:lnSpc>
                <a:spcBef>
                  <a:spcPct val="0"/>
                </a:spcBef>
              </a:pPr>
              <a:r>
                <a:rPr lang="en-US" sz="1433">
                  <a:solidFill>
                    <a:srgbClr val="000000"/>
                  </a:solidFill>
                  <a:latin typeface="Montserrat Classic"/>
                </a:rPr>
                <a:t>CNN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721524" y="-38100"/>
              <a:ext cx="1338629" cy="321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6"/>
                </a:lnSpc>
                <a:spcBef>
                  <a:spcPct val="0"/>
                </a:spcBef>
              </a:pPr>
              <a:r>
                <a:rPr lang="en-US" sz="1433">
                  <a:solidFill>
                    <a:srgbClr val="000000"/>
                  </a:solidFill>
                  <a:latin typeface="Montserrat Classic"/>
                </a:rPr>
                <a:t>Concepts c</a:t>
              </a:r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14151392" y="1000455"/>
              <a:ext cx="1237621" cy="888753"/>
              <a:chOff x="0" y="0"/>
              <a:chExt cx="364718" cy="26190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364718" cy="261909"/>
              </a:xfrm>
              <a:custGeom>
                <a:avLst/>
                <a:gdLst/>
                <a:ahLst/>
                <a:cxnLst/>
                <a:rect l="l" t="t" r="r" b="b"/>
                <a:pathLst>
                  <a:path w="364718" h="261909">
                    <a:moveTo>
                      <a:pt x="0" y="0"/>
                    </a:moveTo>
                    <a:lnTo>
                      <a:pt x="364718" y="0"/>
                    </a:lnTo>
                    <a:lnTo>
                      <a:pt x="364718" y="261909"/>
                    </a:lnTo>
                    <a:lnTo>
                      <a:pt x="0" y="26190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364718" cy="300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29" name="AutoShape 29"/>
            <p:cNvSpPr/>
            <p:nvPr/>
          </p:nvSpPr>
          <p:spPr>
            <a:xfrm>
              <a:off x="12826395" y="1427806"/>
              <a:ext cx="1324997" cy="17025"/>
            </a:xfrm>
            <a:prstGeom prst="line">
              <a:avLst/>
            </a:prstGeom>
            <a:ln w="34051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14151316" y="3157387"/>
              <a:ext cx="1123087" cy="874667"/>
              <a:chOff x="0" y="0"/>
              <a:chExt cx="330965" cy="25775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330965" cy="257758"/>
              </a:xfrm>
              <a:custGeom>
                <a:avLst/>
                <a:gdLst/>
                <a:ahLst/>
                <a:cxnLst/>
                <a:rect l="l" t="t" r="r" b="b"/>
                <a:pathLst>
                  <a:path w="330965" h="257758">
                    <a:moveTo>
                      <a:pt x="0" y="0"/>
                    </a:moveTo>
                    <a:lnTo>
                      <a:pt x="330965" y="0"/>
                    </a:lnTo>
                    <a:lnTo>
                      <a:pt x="330965" y="257758"/>
                    </a:lnTo>
                    <a:lnTo>
                      <a:pt x="0" y="257758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330965" cy="295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33" name="AutoShape 33"/>
            <p:cNvSpPr/>
            <p:nvPr/>
          </p:nvSpPr>
          <p:spPr>
            <a:xfrm>
              <a:off x="12823704" y="3588829"/>
              <a:ext cx="1327612" cy="5891"/>
            </a:xfrm>
            <a:prstGeom prst="line">
              <a:avLst/>
            </a:prstGeom>
            <a:ln w="34051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4402715" y="660863"/>
              <a:ext cx="690951" cy="321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6"/>
                </a:lnSpc>
                <a:spcBef>
                  <a:spcPct val="0"/>
                </a:spcBef>
              </a:pPr>
              <a:r>
                <a:rPr lang="en-US" sz="1433">
                  <a:solidFill>
                    <a:srgbClr val="000000"/>
                  </a:solidFill>
                  <a:latin typeface="Montserrat Classic"/>
                </a:rPr>
                <a:t>task y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4344681" y="2795761"/>
              <a:ext cx="690951" cy="321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6"/>
                </a:lnSpc>
                <a:spcBef>
                  <a:spcPct val="0"/>
                </a:spcBef>
              </a:pPr>
              <a:r>
                <a:rPr lang="en-US" sz="1433">
                  <a:solidFill>
                    <a:srgbClr val="000000"/>
                  </a:solidFill>
                  <a:latin typeface="Montserrat Classic"/>
                </a:rPr>
                <a:t>task y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4270670" y="3265738"/>
              <a:ext cx="884380" cy="653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6"/>
                </a:lnSpc>
              </a:pPr>
              <a:r>
                <a:rPr lang="en-US" sz="1433">
                  <a:solidFill>
                    <a:srgbClr val="000000"/>
                  </a:solidFill>
                  <a:latin typeface="Montserrat Classic"/>
                </a:rPr>
                <a:t>bird </a:t>
              </a:r>
            </a:p>
            <a:p>
              <a:pPr algn="ctr">
                <a:lnSpc>
                  <a:spcPts val="2006"/>
                </a:lnSpc>
                <a:spcBef>
                  <a:spcPct val="0"/>
                </a:spcBef>
              </a:pPr>
              <a:r>
                <a:rPr lang="en-US" sz="1433">
                  <a:solidFill>
                    <a:srgbClr val="000000"/>
                  </a:solidFill>
                  <a:latin typeface="Montserrat Classic"/>
                </a:rPr>
                <a:t>species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4241473" y="1111641"/>
              <a:ext cx="1013436" cy="6535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06"/>
                </a:lnSpc>
                <a:spcBef>
                  <a:spcPct val="0"/>
                </a:spcBef>
              </a:pPr>
              <a:r>
                <a:rPr lang="en-US" sz="1433">
                  <a:solidFill>
                    <a:srgbClr val="000000"/>
                  </a:solidFill>
                  <a:latin typeface="Montserrat Classic"/>
                </a:rPr>
                <a:t>arthritis grade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2913699" y="437449"/>
              <a:ext cx="1401711" cy="261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31"/>
                </a:lnSpc>
                <a:spcBef>
                  <a:spcPct val="0"/>
                </a:spcBef>
              </a:pPr>
              <a:r>
                <a:rPr lang="en-US" sz="1165">
                  <a:solidFill>
                    <a:srgbClr val="000000"/>
                  </a:solidFill>
                  <a:latin typeface="Montserrat 1"/>
                </a:rPr>
                <a:t>sclerosis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2913699" y="888226"/>
              <a:ext cx="1401711" cy="261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31"/>
                </a:lnSpc>
                <a:spcBef>
                  <a:spcPct val="0"/>
                </a:spcBef>
              </a:pPr>
              <a:r>
                <a:rPr lang="en-US" sz="1165">
                  <a:solidFill>
                    <a:srgbClr val="000000"/>
                  </a:solidFill>
                  <a:latin typeface="Montserrat 1"/>
                </a:rPr>
                <a:t>bone spurs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2868959" y="1906028"/>
              <a:ext cx="1401711" cy="533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31"/>
                </a:lnSpc>
              </a:pPr>
              <a:r>
                <a:rPr lang="en-US" sz="1165">
                  <a:solidFill>
                    <a:srgbClr val="000000"/>
                  </a:solidFill>
                  <a:latin typeface="Montserrat 1"/>
                </a:rPr>
                <a:t>narrow joint</a:t>
              </a:r>
            </a:p>
            <a:p>
              <a:pPr>
                <a:lnSpc>
                  <a:spcPts val="1631"/>
                </a:lnSpc>
                <a:spcBef>
                  <a:spcPct val="0"/>
                </a:spcBef>
              </a:pPr>
              <a:r>
                <a:rPr lang="en-US" sz="1165">
                  <a:solidFill>
                    <a:srgbClr val="000000"/>
                  </a:solidFill>
                  <a:latin typeface="Montserrat 1"/>
                </a:rPr>
                <a:t>space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2868959" y="2675270"/>
              <a:ext cx="1401711" cy="261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31"/>
                </a:lnSpc>
                <a:spcBef>
                  <a:spcPct val="0"/>
                </a:spcBef>
              </a:pPr>
              <a:r>
                <a:rPr lang="en-US" sz="1165">
                  <a:solidFill>
                    <a:srgbClr val="000000"/>
                  </a:solidFill>
                  <a:latin typeface="Montserrat 1"/>
                </a:rPr>
                <a:t>wing colour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2868959" y="3168119"/>
              <a:ext cx="1401711" cy="261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31"/>
                </a:lnSpc>
                <a:spcBef>
                  <a:spcPct val="0"/>
                </a:spcBef>
              </a:pPr>
              <a:r>
                <a:rPr lang="en-US" sz="1165">
                  <a:solidFill>
                    <a:srgbClr val="000000"/>
                  </a:solidFill>
                  <a:latin typeface="Montserrat 1"/>
                </a:rPr>
                <a:t>tail colour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2868959" y="4146821"/>
              <a:ext cx="1401711" cy="261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31"/>
                </a:lnSpc>
                <a:spcBef>
                  <a:spcPct val="0"/>
                </a:spcBef>
              </a:pPr>
              <a:r>
                <a:rPr lang="en-US" sz="1165">
                  <a:solidFill>
                    <a:srgbClr val="000000"/>
                  </a:solidFill>
                  <a:latin typeface="Montserrat 1"/>
                </a:rPr>
                <a:t>break length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4541996" cy="466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5"/>
                </a:lnSpc>
                <a:spcBef>
                  <a:spcPct val="0"/>
                </a:spcBef>
              </a:pPr>
              <a:r>
                <a:rPr lang="en-US" sz="2075">
                  <a:solidFill>
                    <a:srgbClr val="000000"/>
                  </a:solidFill>
                  <a:latin typeface="Montserrat Classic"/>
                </a:rPr>
                <a:t>Data instance importance</a:t>
              </a:r>
            </a:p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1520" y="2412450"/>
            <a:ext cx="11544935" cy="2284462"/>
          </a:xfrm>
          <a:custGeom>
            <a:avLst/>
            <a:gdLst/>
            <a:ahLst/>
            <a:cxnLst/>
            <a:rect l="l" t="t" r="r" b="b"/>
            <a:pathLst>
              <a:path w="11544935" h="2284462">
                <a:moveTo>
                  <a:pt x="0" y="0"/>
                </a:moveTo>
                <a:lnTo>
                  <a:pt x="11544935" y="0"/>
                </a:lnTo>
                <a:lnTo>
                  <a:pt x="11544935" y="2284462"/>
                </a:lnTo>
                <a:lnTo>
                  <a:pt x="0" y="22844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020" t="-1494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 (inference)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26830" y="3259935"/>
            <a:ext cx="96176" cy="266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Classic"/>
              </a:rPr>
              <a:t>+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451208" y="2778605"/>
            <a:ext cx="2397777" cy="1687767"/>
            <a:chOff x="0" y="0"/>
            <a:chExt cx="1654647" cy="11646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54647" cy="1164687"/>
            </a:xfrm>
            <a:custGeom>
              <a:avLst/>
              <a:gdLst/>
              <a:ahLst/>
              <a:cxnLst/>
              <a:rect l="l" t="t" r="r" b="b"/>
              <a:pathLst>
                <a:path w="1654647" h="1164687">
                  <a:moveTo>
                    <a:pt x="827324" y="0"/>
                  </a:moveTo>
                  <a:cubicBezTo>
                    <a:pt x="370405" y="0"/>
                    <a:pt x="0" y="260724"/>
                    <a:pt x="0" y="582343"/>
                  </a:cubicBezTo>
                  <a:cubicBezTo>
                    <a:pt x="0" y="903963"/>
                    <a:pt x="370405" y="1164687"/>
                    <a:pt x="827324" y="1164687"/>
                  </a:cubicBezTo>
                  <a:cubicBezTo>
                    <a:pt x="1284242" y="1164687"/>
                    <a:pt x="1654647" y="903963"/>
                    <a:pt x="1654647" y="582343"/>
                  </a:cubicBezTo>
                  <a:cubicBezTo>
                    <a:pt x="1654647" y="260724"/>
                    <a:pt x="1284242" y="0"/>
                    <a:pt x="82732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55123" y="71089"/>
              <a:ext cx="1344401" cy="984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H="1">
            <a:off x="9367722" y="4450502"/>
            <a:ext cx="49777" cy="177201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634254" y="4599127"/>
            <a:ext cx="3214731" cy="92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Sample edges from their probability distribution just like in CLEAR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09604" y="2962275"/>
            <a:ext cx="10991942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We can also see these counterfactual explainers in </a:t>
            </a:r>
            <a:r>
              <a:rPr lang="en-US" sz="4622">
                <a:solidFill>
                  <a:srgbClr val="7C2AE8"/>
                </a:solidFill>
                <a:latin typeface="League Spartan"/>
              </a:rPr>
              <a:t>action</a:t>
            </a:r>
            <a:r>
              <a:rPr lang="en-US" sz="4622">
                <a:solidFill>
                  <a:srgbClr val="000000"/>
                </a:solidFill>
                <a:latin typeface="League Spartan"/>
              </a:rPr>
              <a:t>!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4861" y="1520611"/>
            <a:ext cx="11461429" cy="4273978"/>
          </a:xfrm>
          <a:custGeom>
            <a:avLst/>
            <a:gdLst/>
            <a:ahLst/>
            <a:cxnLst/>
            <a:rect l="l" t="t" r="r" b="b"/>
            <a:pathLst>
              <a:path w="11461429" h="4273978">
                <a:moveTo>
                  <a:pt x="0" y="0"/>
                </a:moveTo>
                <a:lnTo>
                  <a:pt x="11461428" y="0"/>
                </a:lnTo>
                <a:lnTo>
                  <a:pt x="11461428" y="4273978"/>
                </a:lnTo>
                <a:lnTo>
                  <a:pt x="0" y="427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Open research questions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0967" y="1909853"/>
            <a:ext cx="345727" cy="345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2509" y="1875338"/>
            <a:ext cx="10297189" cy="35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Are generative counterfactual explainers worth it?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0967" y="2731830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2509" y="2697314"/>
            <a:ext cx="10297189" cy="7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What’s the difference between counterfactual explanations and adversarial attacks?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0967" y="3826007"/>
            <a:ext cx="345727" cy="3457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92509" y="3791492"/>
            <a:ext cx="10297189" cy="7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How sure are we about the counterfactuals generated? Can we incorporate uncertainty in them?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31520" y="4961384"/>
            <a:ext cx="345727" cy="3457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93062" y="4926868"/>
            <a:ext cx="10640291" cy="7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How can we backtrack near the decision boundary once we overshoot on the other side to produce minimally perturbed counterfactuals? (</a:t>
            </a:r>
            <a:r>
              <a:rPr lang="en-US" sz="2119">
                <a:solidFill>
                  <a:srgbClr val="000000"/>
                </a:solidFill>
                <a:latin typeface="Montserrat 2 Italics"/>
              </a:rPr>
              <a:t>see next slide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)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922268" y="761351"/>
            <a:ext cx="7166614" cy="5822329"/>
          </a:xfrm>
          <a:custGeom>
            <a:avLst/>
            <a:gdLst/>
            <a:ahLst/>
            <a:cxnLst/>
            <a:rect l="l" t="t" r="r" b="b"/>
            <a:pathLst>
              <a:path w="7166614" h="5822329">
                <a:moveTo>
                  <a:pt x="0" y="0"/>
                </a:moveTo>
                <a:lnTo>
                  <a:pt x="7166614" y="0"/>
                </a:lnTo>
                <a:lnTo>
                  <a:pt x="7166614" y="5822329"/>
                </a:lnTo>
                <a:lnTo>
                  <a:pt x="0" y="5822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0967" y="736047"/>
            <a:ext cx="1099194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We’re </a:t>
            </a:r>
            <a:r>
              <a:rPr lang="en-US" sz="4622">
                <a:solidFill>
                  <a:srgbClr val="00C4CC"/>
                </a:solidFill>
                <a:latin typeface="League Spartan"/>
              </a:rPr>
              <a:t>interested </a:t>
            </a:r>
            <a:r>
              <a:rPr lang="en-US" sz="4622">
                <a:solidFill>
                  <a:srgbClr val="000000"/>
                </a:solidFill>
                <a:latin typeface="League Spartan"/>
              </a:rPr>
              <a:t>in...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24796" y="1837154"/>
            <a:ext cx="8761558" cy="4236184"/>
            <a:chOff x="0" y="0"/>
            <a:chExt cx="11682077" cy="564824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1644544"/>
              <a:ext cx="4221381" cy="4003702"/>
              <a:chOff x="0" y="0"/>
              <a:chExt cx="1172606" cy="11121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72606" cy="1112140"/>
              </a:xfrm>
              <a:custGeom>
                <a:avLst/>
                <a:gdLst/>
                <a:ahLst/>
                <a:cxnLst/>
                <a:rect l="l" t="t" r="r" b="b"/>
                <a:pathLst>
                  <a:path w="1172606" h="1112140">
                    <a:moveTo>
                      <a:pt x="0" y="0"/>
                    </a:moveTo>
                    <a:lnTo>
                      <a:pt x="1172606" y="0"/>
                    </a:lnTo>
                    <a:lnTo>
                      <a:pt x="1172606" y="1112140"/>
                    </a:lnTo>
                    <a:lnTo>
                      <a:pt x="0" y="1112140"/>
                    </a:lnTo>
                    <a:close/>
                  </a:path>
                </a:pathLst>
              </a:custGeom>
              <a:solidFill>
                <a:srgbClr val="00C4CC">
                  <a:alpha val="14902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172606" cy="11502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861670" y="0"/>
              <a:ext cx="2574235" cy="2574224"/>
              <a:chOff x="0" y="0"/>
              <a:chExt cx="6350000" cy="6349975"/>
            </a:xfrm>
          </p:grpSpPr>
          <p:sp>
            <p:nvSpPr>
              <p:cNvPr id="10" name="Freeform 10"/>
              <p:cNvSpPr/>
              <p:nvPr/>
            </p:nvSpPr>
            <p:spPr>
              <a:xfrm rot="-804000">
                <a:off x="-319925" y="-319934"/>
                <a:ext cx="6989853" cy="6989837"/>
              </a:xfrm>
              <a:custGeom>
                <a:avLst/>
                <a:gdLst/>
                <a:ahLst/>
                <a:cxnLst/>
                <a:rect l="l" t="t" r="r" b="b"/>
                <a:pathLst>
                  <a:path w="6989853" h="6989837">
                    <a:moveTo>
                      <a:pt x="6583480" y="4230758"/>
                    </a:moveTo>
                    <a:cubicBezTo>
                      <a:pt x="6177127" y="5936448"/>
                      <a:pt x="4464868" y="6989837"/>
                      <a:pt x="2759128" y="6583472"/>
                    </a:cubicBezTo>
                    <a:cubicBezTo>
                      <a:pt x="1053364" y="6177102"/>
                      <a:pt x="0" y="4464849"/>
                      <a:pt x="406353" y="2759159"/>
                    </a:cubicBezTo>
                    <a:cubicBezTo>
                      <a:pt x="812726" y="1053382"/>
                      <a:pt x="2524957" y="0"/>
                      <a:pt x="4230722" y="406370"/>
                    </a:cubicBezTo>
                    <a:cubicBezTo>
                      <a:pt x="5936486" y="812741"/>
                      <a:pt x="6989853" y="2524981"/>
                      <a:pt x="6583480" y="4230758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8717" t="-24866" b="-6841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7460696" y="1644544"/>
              <a:ext cx="4221381" cy="4003702"/>
              <a:chOff x="0" y="0"/>
              <a:chExt cx="1172606" cy="111214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72606" cy="1112140"/>
              </a:xfrm>
              <a:custGeom>
                <a:avLst/>
                <a:gdLst/>
                <a:ahLst/>
                <a:cxnLst/>
                <a:rect l="l" t="t" r="r" b="b"/>
                <a:pathLst>
                  <a:path w="1172606" h="1112140">
                    <a:moveTo>
                      <a:pt x="0" y="0"/>
                    </a:moveTo>
                    <a:lnTo>
                      <a:pt x="1172606" y="0"/>
                    </a:lnTo>
                    <a:lnTo>
                      <a:pt x="1172606" y="1112140"/>
                    </a:lnTo>
                    <a:lnTo>
                      <a:pt x="0" y="1112140"/>
                    </a:lnTo>
                    <a:close/>
                  </a:path>
                </a:pathLst>
              </a:custGeom>
              <a:solidFill>
                <a:srgbClr val="00C4CC">
                  <a:alpha val="14902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172606" cy="11502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8284270" y="0"/>
              <a:ext cx="2574235" cy="2574224"/>
              <a:chOff x="0" y="0"/>
              <a:chExt cx="6350000" cy="634997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r="-465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62841" y="2717056"/>
              <a:ext cx="3695700" cy="34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9"/>
                </a:lnSpc>
                <a:spcBef>
                  <a:spcPct val="0"/>
                </a:spcBef>
              </a:pPr>
              <a:r>
                <a:rPr lang="en-US" sz="1520">
                  <a:solidFill>
                    <a:srgbClr val="000000"/>
                  </a:solidFill>
                  <a:latin typeface="Montserrat Classic"/>
                </a:rPr>
                <a:t>Drug Repurposing with LLMs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62841" y="3387300"/>
              <a:ext cx="3950075" cy="3197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29"/>
                </a:lnSpc>
                <a:spcBef>
                  <a:spcPct val="0"/>
                </a:spcBef>
              </a:pPr>
              <a:r>
                <a:rPr lang="en-US" sz="1520" dirty="0">
                  <a:solidFill>
                    <a:srgbClr val="000000"/>
                  </a:solidFill>
                  <a:latin typeface="Montserrat Classic"/>
                </a:rPr>
                <a:t>Generative </a:t>
              </a:r>
              <a:r>
                <a:rPr lang="en-US" sz="1520" dirty="0" err="1">
                  <a:solidFill>
                    <a:srgbClr val="000000"/>
                  </a:solidFill>
                  <a:latin typeface="Montserrat Classic"/>
                </a:rPr>
                <a:t>Counterfactuality</a:t>
              </a:r>
              <a:endParaRPr lang="en-US" sz="1520" dirty="0">
                <a:solidFill>
                  <a:srgbClr val="000000"/>
                </a:solidFill>
                <a:latin typeface="Montserrat Classic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62841" y="4110848"/>
              <a:ext cx="3695699" cy="3167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29"/>
                </a:lnSpc>
                <a:spcBef>
                  <a:spcPct val="0"/>
                </a:spcBef>
              </a:pPr>
              <a:r>
                <a:rPr lang="en-US" sz="1520" dirty="0">
                  <a:solidFill>
                    <a:srgbClr val="000000"/>
                  </a:solidFill>
                  <a:latin typeface="Montserrat Classic"/>
                </a:rPr>
                <a:t>Multimodal Explainability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62840" y="4872145"/>
              <a:ext cx="3440364" cy="3167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29"/>
                </a:lnSpc>
                <a:spcBef>
                  <a:spcPct val="0"/>
                </a:spcBef>
              </a:pPr>
              <a:r>
                <a:rPr lang="en-US" sz="1520" dirty="0">
                  <a:solidFill>
                    <a:srgbClr val="000000"/>
                  </a:solidFill>
                  <a:latin typeface="Montserrat Classic"/>
                </a:rPr>
                <a:t>Uncertainty in Reasoning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723537" y="2717056"/>
              <a:ext cx="2619199" cy="34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29"/>
                </a:lnSpc>
                <a:spcBef>
                  <a:spcPct val="0"/>
                </a:spcBef>
              </a:pPr>
              <a:r>
                <a:rPr lang="en-US" sz="1520">
                  <a:solidFill>
                    <a:srgbClr val="000000"/>
                  </a:solidFill>
                  <a:latin typeface="Montserrat Classic"/>
                </a:rPr>
                <a:t>ML for Visualizations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723537" y="3387300"/>
              <a:ext cx="1974068" cy="3197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29"/>
                </a:lnSpc>
                <a:spcBef>
                  <a:spcPct val="0"/>
                </a:spcBef>
              </a:pPr>
              <a:r>
                <a:rPr lang="en-US" sz="1520" dirty="0">
                  <a:solidFill>
                    <a:srgbClr val="000000"/>
                  </a:solidFill>
                  <a:latin typeface="Montserrat Classic"/>
                </a:rPr>
                <a:t>AI for Finance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723537" y="4059696"/>
              <a:ext cx="2159529" cy="34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29"/>
                </a:lnSpc>
                <a:spcBef>
                  <a:spcPct val="0"/>
                </a:spcBef>
              </a:pPr>
              <a:r>
                <a:rPr lang="en-US" sz="1520">
                  <a:solidFill>
                    <a:srgbClr val="000000"/>
                  </a:solidFill>
                  <a:latin typeface="Montserrat Classic"/>
                </a:rPr>
                <a:t>AI for Healthcare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4221381" y="2803918"/>
              <a:ext cx="3239315" cy="1684954"/>
              <a:chOff x="0" y="0"/>
              <a:chExt cx="899810" cy="46804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99810" cy="468043"/>
              </a:xfrm>
              <a:custGeom>
                <a:avLst/>
                <a:gdLst/>
                <a:ahLst/>
                <a:cxnLst/>
                <a:rect l="l" t="t" r="r" b="b"/>
                <a:pathLst>
                  <a:path w="899810" h="468043">
                    <a:moveTo>
                      <a:pt x="0" y="0"/>
                    </a:moveTo>
                    <a:lnTo>
                      <a:pt x="899810" y="0"/>
                    </a:lnTo>
                    <a:lnTo>
                      <a:pt x="899810" y="468043"/>
                    </a:lnTo>
                    <a:lnTo>
                      <a:pt x="0" y="468043"/>
                    </a:lnTo>
                    <a:close/>
                  </a:path>
                </a:pathLst>
              </a:custGeom>
              <a:solidFill>
                <a:srgbClr val="7640A3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99810" cy="5061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599879" y="3456246"/>
              <a:ext cx="2597976" cy="3197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29"/>
                </a:lnSpc>
                <a:spcBef>
                  <a:spcPct val="0"/>
                </a:spcBef>
              </a:pPr>
              <a:r>
                <a:rPr lang="en-US" sz="1520" dirty="0">
                  <a:solidFill>
                    <a:srgbClr val="000000"/>
                  </a:solidFill>
                  <a:latin typeface="Montserrat Classic"/>
                </a:rPr>
                <a:t>Anomaly Detection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2444019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4695" y="3682781"/>
            <a:ext cx="345727" cy="34572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34695" y="5361457"/>
            <a:ext cx="345727" cy="34572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72449" y="4177386"/>
            <a:ext cx="6971204" cy="860484"/>
            <a:chOff x="0" y="0"/>
            <a:chExt cx="9294939" cy="1147312"/>
          </a:xfrm>
        </p:grpSpPr>
        <p:sp>
          <p:nvSpPr>
            <p:cNvPr id="14" name="Freeform 14"/>
            <p:cNvSpPr/>
            <p:nvPr/>
          </p:nvSpPr>
          <p:spPr>
            <a:xfrm>
              <a:off x="1374441" y="711125"/>
              <a:ext cx="3931872" cy="416123"/>
            </a:xfrm>
            <a:custGeom>
              <a:avLst/>
              <a:gdLst/>
              <a:ahLst/>
              <a:cxnLst/>
              <a:rect l="l" t="t" r="r" b="b"/>
              <a:pathLst>
                <a:path w="3931872" h="416123">
                  <a:moveTo>
                    <a:pt x="0" y="0"/>
                  </a:moveTo>
                  <a:lnTo>
                    <a:pt x="3931872" y="0"/>
                  </a:lnTo>
                  <a:lnTo>
                    <a:pt x="3931872" y="416123"/>
                  </a:lnTo>
                  <a:lnTo>
                    <a:pt x="0" y="416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953572" y="0"/>
              <a:ext cx="6935893" cy="442163"/>
            </a:xfrm>
            <a:custGeom>
              <a:avLst/>
              <a:gdLst/>
              <a:ahLst/>
              <a:cxnLst/>
              <a:rect l="l" t="t" r="r" b="b"/>
              <a:pathLst>
                <a:path w="6935893" h="442163">
                  <a:moveTo>
                    <a:pt x="0" y="0"/>
                  </a:moveTo>
                  <a:lnTo>
                    <a:pt x="6935893" y="0"/>
                  </a:lnTo>
                  <a:lnTo>
                    <a:pt x="6935893" y="442163"/>
                  </a:lnTo>
                  <a:lnTo>
                    <a:pt x="0" y="44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9294939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 Bold"/>
                </a:rPr>
                <a:t>Features:</a:t>
              </a: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43436"/>
              <a:ext cx="9294939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 Bold"/>
                </a:rPr>
                <a:t>Label:</a:t>
              </a: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 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34695" y="750686"/>
            <a:ext cx="7661796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Example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9004" y="2396394"/>
            <a:ext cx="8566360" cy="78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We work at a bank, and your boss asks you to automate </a:t>
            </a:r>
            <a:r>
              <a:rPr lang="en-US" sz="2261">
                <a:solidFill>
                  <a:srgbClr val="4C2F83"/>
                </a:solidFill>
                <a:latin typeface="Montserrat 2 Bold"/>
              </a:rPr>
              <a:t>credit risk evaluation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9004" y="3609975"/>
            <a:ext cx="4998810" cy="38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 Bold"/>
              </a:rPr>
              <a:t>Step 1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: obtain history data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69004" y="5282089"/>
            <a:ext cx="8419886" cy="796002"/>
            <a:chOff x="0" y="0"/>
            <a:chExt cx="11226514" cy="1061336"/>
          </a:xfrm>
        </p:grpSpPr>
        <p:sp>
          <p:nvSpPr>
            <p:cNvPr id="22" name="Freeform 22"/>
            <p:cNvSpPr/>
            <p:nvPr/>
          </p:nvSpPr>
          <p:spPr>
            <a:xfrm>
              <a:off x="4075502" y="0"/>
              <a:ext cx="401231" cy="449247"/>
            </a:xfrm>
            <a:custGeom>
              <a:avLst/>
              <a:gdLst/>
              <a:ahLst/>
              <a:cxnLst/>
              <a:rect l="l" t="t" r="r" b="b"/>
              <a:pathLst>
                <a:path w="401231" h="449247">
                  <a:moveTo>
                    <a:pt x="0" y="0"/>
                  </a:moveTo>
                  <a:lnTo>
                    <a:pt x="401230" y="0"/>
                  </a:lnTo>
                  <a:lnTo>
                    <a:pt x="401230" y="449247"/>
                  </a:lnTo>
                  <a:lnTo>
                    <a:pt x="0" y="449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4624"/>
              <a:ext cx="11226514" cy="103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 Bold"/>
                </a:rPr>
                <a:t>Step 2</a:t>
              </a: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: train a model     , </a:t>
              </a:r>
              <a:r>
                <a:rPr lang="en-US" sz="2261">
                  <a:solidFill>
                    <a:srgbClr val="4C2F83"/>
                  </a:solidFill>
                  <a:latin typeface="Montserrat 2 Bold"/>
                </a:rPr>
                <a:t>complex one (e.g., GBM)</a:t>
              </a: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 because it gets the best performances       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2445542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34695" y="731520"/>
            <a:ext cx="7661796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Example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9004" y="2372735"/>
            <a:ext cx="7692384" cy="78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98002E"/>
                </a:solidFill>
                <a:latin typeface="Montserrat 2 Bold"/>
              </a:rPr>
              <a:t>Our boss says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: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 Nice job, can I ask some questions about how the model works?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4695" y="3468957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69004" y="3396150"/>
            <a:ext cx="1867047" cy="38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2585B2"/>
                </a:solidFill>
                <a:latin typeface="Montserrat 2 Bold"/>
              </a:rPr>
              <a:t>We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: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 Sure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20"/>
            <a:ext cx="7661796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Question 1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2245060"/>
            <a:ext cx="10237207" cy="3214353"/>
            <a:chOff x="0" y="0"/>
            <a:chExt cx="13649610" cy="4285804"/>
          </a:xfrm>
        </p:grpSpPr>
        <p:sp>
          <p:nvSpPr>
            <p:cNvPr id="6" name="TextBox 6"/>
            <p:cNvSpPr txBox="1"/>
            <p:nvPr/>
          </p:nvSpPr>
          <p:spPr>
            <a:xfrm>
              <a:off x="0" y="-47625"/>
              <a:ext cx="12335762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98002E"/>
                  </a:solidFill>
                  <a:latin typeface="Montserrat Classic Bold"/>
                </a:rPr>
                <a:t>What did the model learn, and how does it make decisions?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1094911"/>
              <a:ext cx="460969" cy="460969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712412" y="1013711"/>
              <a:ext cx="10961051" cy="103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We can’t easily summarize the patterns, rules, concepts learned by a complex model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2689083"/>
              <a:ext cx="460969" cy="460969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712412" y="2607883"/>
              <a:ext cx="12937198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Gradient boosted trees have too many parameters to examine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3824835"/>
              <a:ext cx="460969" cy="460969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712412" y="3743635"/>
              <a:ext cx="12937198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Coarse summary: count number of splits on each feature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20"/>
            <a:ext cx="7661796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Question 2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2209341"/>
            <a:ext cx="11541761" cy="3553156"/>
            <a:chOff x="0" y="-47625"/>
            <a:chExt cx="15389014" cy="473754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1094911"/>
              <a:ext cx="460969" cy="460969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2725207"/>
              <a:ext cx="460969" cy="460969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8492519" y="0"/>
              <a:ext cx="6896495" cy="4689916"/>
            </a:xfrm>
            <a:custGeom>
              <a:avLst/>
              <a:gdLst/>
              <a:ahLst/>
              <a:cxnLst/>
              <a:rect l="l" t="t" r="r" b="b"/>
              <a:pathLst>
                <a:path w="6896495" h="4689916">
                  <a:moveTo>
                    <a:pt x="0" y="0"/>
                  </a:moveTo>
                  <a:lnTo>
                    <a:pt x="6896494" y="0"/>
                  </a:lnTo>
                  <a:lnTo>
                    <a:pt x="6896494" y="4689916"/>
                  </a:lnTo>
                  <a:lnTo>
                    <a:pt x="0" y="4689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2335762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98002E"/>
                  </a:solidFill>
                  <a:latin typeface="Montserrat Classic Bold"/>
                </a:rPr>
                <a:t>Which features are most important overall?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12412" y="1013711"/>
              <a:ext cx="7190322" cy="103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Can be answered by permutation tests (Breiman, 2001)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12412" y="2644007"/>
              <a:ext cx="6819735" cy="1600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 dirty="0">
                  <a:solidFill>
                    <a:srgbClr val="000000"/>
                  </a:solidFill>
                  <a:latin typeface="Montserrat 2"/>
                </a:rPr>
                <a:t>There are in fact many methods for analyzing </a:t>
              </a:r>
              <a:r>
                <a:rPr lang="en-US" sz="2261" dirty="0">
                  <a:solidFill>
                    <a:srgbClr val="4C2F83"/>
                  </a:solidFill>
                  <a:latin typeface="Montserrat 2 Bold"/>
                </a:rPr>
                <a:t>global feature importance (seen in past lessons)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20"/>
            <a:ext cx="7661796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Question 3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2245060"/>
            <a:ext cx="11120569" cy="4203543"/>
            <a:chOff x="0" y="0"/>
            <a:chExt cx="14827425" cy="560472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1422418"/>
              <a:ext cx="460969" cy="460969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2350455"/>
              <a:ext cx="460969" cy="460969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1442279" y="3170501"/>
              <a:ext cx="12582838" cy="2434223"/>
            </a:xfrm>
            <a:custGeom>
              <a:avLst/>
              <a:gdLst/>
              <a:ahLst/>
              <a:cxnLst/>
              <a:rect l="l" t="t" r="r" b="b"/>
              <a:pathLst>
                <a:path w="12582838" h="2434223">
                  <a:moveTo>
                    <a:pt x="0" y="0"/>
                  </a:moveTo>
                  <a:lnTo>
                    <a:pt x="12582838" y="0"/>
                  </a:lnTo>
                  <a:lnTo>
                    <a:pt x="12582838" y="2434223"/>
                  </a:lnTo>
                  <a:lnTo>
                    <a:pt x="0" y="2434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4827425" cy="103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98002E"/>
                  </a:solidFill>
                  <a:latin typeface="Montserrat Classic Bold"/>
                </a:rPr>
                <a:t>For the customers whose loans are denied, can we tell which features led to the decision?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12412" y="1341218"/>
              <a:ext cx="13909221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In this case, must analyze individual predictions (not overall behavior)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12412" y="2269255"/>
              <a:ext cx="14115013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Many methods designed to assess </a:t>
              </a:r>
              <a:r>
                <a:rPr lang="en-US" sz="2261">
                  <a:solidFill>
                    <a:srgbClr val="4C2F83"/>
                  </a:solidFill>
                  <a:latin typeface="Montserrat 2 Bold"/>
                </a:rPr>
                <a:t>local feature importance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26879" y="2351989"/>
            <a:ext cx="7646147" cy="2194560"/>
            <a:chOff x="0" y="0"/>
            <a:chExt cx="2831906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31906" cy="812800"/>
            </a:xfrm>
            <a:custGeom>
              <a:avLst/>
              <a:gdLst/>
              <a:ahLst/>
              <a:cxnLst/>
              <a:rect l="l" t="t" r="r" b="b"/>
              <a:pathLst>
                <a:path w="2831906" h="812800">
                  <a:moveTo>
                    <a:pt x="0" y="0"/>
                  </a:moveTo>
                  <a:lnTo>
                    <a:pt x="2831906" y="0"/>
                  </a:lnTo>
                  <a:lnTo>
                    <a:pt x="283190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ED451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831906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4695" y="2358762"/>
            <a:ext cx="11455654" cy="3195118"/>
            <a:chOff x="0" y="0"/>
            <a:chExt cx="15274206" cy="4260157"/>
          </a:xfrm>
        </p:grpSpPr>
        <p:grpSp>
          <p:nvGrpSpPr>
            <p:cNvPr id="8" name="Group 8"/>
            <p:cNvGrpSpPr/>
            <p:nvPr/>
          </p:nvGrpSpPr>
          <p:grpSpPr>
            <a:xfrm>
              <a:off x="446781" y="823623"/>
              <a:ext cx="460969" cy="460969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-47625"/>
              <a:ext cx="13909221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 Bold"/>
                </a:rPr>
                <a:t>Feature importance explanations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9193" y="742423"/>
              <a:ext cx="14115013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Removal-based explanations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446781" y="1536503"/>
              <a:ext cx="460969" cy="460969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159193" y="1455303"/>
              <a:ext cx="14115013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Shapely values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446781" y="2247793"/>
              <a:ext cx="460969" cy="460969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159193" y="2166593"/>
              <a:ext cx="14115013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Propagation-based explanations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756343"/>
              <a:ext cx="11280087" cy="5038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 Bold"/>
                </a:rPr>
                <a:t>Counterfactual explanations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3031413"/>
              <a:ext cx="13909221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 Bold"/>
                </a:rPr>
                <a:t>Inherently interpretable models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34695" y="731544"/>
            <a:ext cx="7661796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Types of Explainability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3044544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69004" y="2971737"/>
            <a:ext cx="10586260" cy="38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Our goal is to evaluate model explanations generated by XAI methods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34695" y="3958578"/>
            <a:ext cx="345727" cy="3457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69004" y="3885771"/>
            <a:ext cx="10586260" cy="78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Feature importance can be evaluated based on qualitative or quantitative criteria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4375" y="731520"/>
            <a:ext cx="10986878" cy="140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How can we be sure the model explanations are correct?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2358762"/>
            <a:ext cx="11455654" cy="3195071"/>
            <a:chOff x="0" y="0"/>
            <a:chExt cx="15274206" cy="4260095"/>
          </a:xfrm>
        </p:grpSpPr>
        <p:grpSp>
          <p:nvGrpSpPr>
            <p:cNvPr id="5" name="Group 5"/>
            <p:cNvGrpSpPr/>
            <p:nvPr/>
          </p:nvGrpSpPr>
          <p:grpSpPr>
            <a:xfrm>
              <a:off x="446781" y="823623"/>
              <a:ext cx="460969" cy="460969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-47625"/>
              <a:ext cx="13909221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 Bold"/>
                </a:rPr>
                <a:t>Feature importance explanations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59193" y="742423"/>
              <a:ext cx="14115013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Removal-based explanations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446781" y="1536503"/>
              <a:ext cx="460969" cy="460969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159193" y="1455303"/>
              <a:ext cx="14115013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Shapely values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446781" y="2247793"/>
              <a:ext cx="460969" cy="46096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159193" y="2166593"/>
              <a:ext cx="14115013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Propagation-based explanations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56281"/>
              <a:ext cx="11280087" cy="5038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 Bold"/>
                </a:rPr>
                <a:t>Counterfactual explanations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031413"/>
              <a:ext cx="13909221" cy="5038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 Bold"/>
                </a:rPr>
                <a:t>Inherently interpretable models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07602" y="5165344"/>
            <a:ext cx="8483862" cy="557795"/>
            <a:chOff x="0" y="0"/>
            <a:chExt cx="3142171" cy="20659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142171" cy="206591"/>
            </a:xfrm>
            <a:custGeom>
              <a:avLst/>
              <a:gdLst/>
              <a:ahLst/>
              <a:cxnLst/>
              <a:rect l="l" t="t" r="r" b="b"/>
              <a:pathLst>
                <a:path w="3142171" h="206591">
                  <a:moveTo>
                    <a:pt x="0" y="0"/>
                  </a:moveTo>
                  <a:lnTo>
                    <a:pt x="3142171" y="0"/>
                  </a:lnTo>
                  <a:lnTo>
                    <a:pt x="3142171" y="206591"/>
                  </a:lnTo>
                  <a:lnTo>
                    <a:pt x="0" y="20659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ED451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142171" cy="244691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34695" y="731544"/>
            <a:ext cx="7661796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Types of Explainability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086444" y="2797259"/>
            <a:ext cx="2194560" cy="219456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758063" y="3468878"/>
            <a:ext cx="851322" cy="851322"/>
          </a:xfrm>
          <a:custGeom>
            <a:avLst/>
            <a:gdLst/>
            <a:ahLst/>
            <a:cxnLst/>
            <a:rect l="l" t="t" r="r" b="b"/>
            <a:pathLst>
              <a:path w="851322" h="851322">
                <a:moveTo>
                  <a:pt x="0" y="0"/>
                </a:moveTo>
                <a:lnTo>
                  <a:pt x="851322" y="0"/>
                </a:lnTo>
                <a:lnTo>
                  <a:pt x="851322" y="851322"/>
                </a:lnTo>
                <a:lnTo>
                  <a:pt x="0" y="851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992119" y="3648203"/>
            <a:ext cx="563345" cy="492671"/>
          </a:xfrm>
          <a:custGeom>
            <a:avLst/>
            <a:gdLst/>
            <a:ahLst/>
            <a:cxnLst/>
            <a:rect l="l" t="t" r="r" b="b"/>
            <a:pathLst>
              <a:path w="563345" h="492671">
                <a:moveTo>
                  <a:pt x="0" y="0"/>
                </a:moveTo>
                <a:lnTo>
                  <a:pt x="563346" y="0"/>
                </a:lnTo>
                <a:lnTo>
                  <a:pt x="563346" y="492671"/>
                </a:lnTo>
                <a:lnTo>
                  <a:pt x="0" y="492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V="1">
            <a:off x="8555465" y="3894539"/>
            <a:ext cx="53097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1281004" y="3894539"/>
            <a:ext cx="70455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34695" y="2578540"/>
            <a:ext cx="6018611" cy="38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Classic Bold"/>
              </a:rPr>
              <a:t>Lack of transparency: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09563" y="3391540"/>
            <a:ext cx="345727" cy="34572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43872" y="3343915"/>
            <a:ext cx="6322671" cy="38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Identify key factors in underlying process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09563" y="4185633"/>
            <a:ext cx="345727" cy="3457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43872" y="4112827"/>
            <a:ext cx="6018611" cy="38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Generate scientific hypotheses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4695" y="812800"/>
            <a:ext cx="10061001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What’s going on today in ML?</a:t>
            </a:r>
          </a:p>
        </p:txBody>
      </p:sp>
      <p:sp>
        <p:nvSpPr>
          <p:cNvPr id="21" name="Freeform 21"/>
          <p:cNvSpPr/>
          <p:nvPr/>
        </p:nvSpPr>
        <p:spPr>
          <a:xfrm>
            <a:off x="12059831" y="3571529"/>
            <a:ext cx="433248" cy="618926"/>
          </a:xfrm>
          <a:custGeom>
            <a:avLst/>
            <a:gdLst/>
            <a:ahLst/>
            <a:cxnLst/>
            <a:rect l="l" t="t" r="r" b="b"/>
            <a:pathLst>
              <a:path w="433248" h="618926">
                <a:moveTo>
                  <a:pt x="0" y="0"/>
                </a:moveTo>
                <a:lnTo>
                  <a:pt x="433248" y="0"/>
                </a:lnTo>
                <a:lnTo>
                  <a:pt x="433248" y="618926"/>
                </a:lnTo>
                <a:lnTo>
                  <a:pt x="0" y="618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3044544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899999">
            <a:off x="773545" y="4538534"/>
            <a:ext cx="345727" cy="34572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799604" y="2557164"/>
            <a:ext cx="5476851" cy="3494280"/>
          </a:xfrm>
          <a:custGeom>
            <a:avLst/>
            <a:gdLst/>
            <a:ahLst/>
            <a:cxnLst/>
            <a:rect l="l" t="t" r="r" b="b"/>
            <a:pathLst>
              <a:path w="5476851" h="3494280">
                <a:moveTo>
                  <a:pt x="0" y="0"/>
                </a:moveTo>
                <a:lnTo>
                  <a:pt x="5476851" y="0"/>
                </a:lnTo>
                <a:lnTo>
                  <a:pt x="5476851" y="3494280"/>
                </a:lnTo>
                <a:lnTo>
                  <a:pt x="0" y="3494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69004" y="2971737"/>
            <a:ext cx="4998810" cy="1189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Here, our goal is to identify small changes that can alter the model output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7854" y="4465728"/>
            <a:ext cx="4425837" cy="78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These are called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counterfactual explanations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4695" y="728364"/>
            <a:ext cx="10986878" cy="140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Can we tell customers what to change to get approved next time?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3682781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69004" y="3609975"/>
            <a:ext cx="9075608" cy="78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Instead of using a black-box model, maybe an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inherently interpretable model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 gets sufficiently high accuracy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695" y="751840"/>
            <a:ext cx="10986878" cy="211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No human can internalize your model, can you use something simpler instead?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4695" y="4847459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69004" y="4774652"/>
            <a:ext cx="6807314" cy="38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These can make a mental model manageable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284272" cy="7463345"/>
          </a:xfrm>
          <a:custGeom>
            <a:avLst/>
            <a:gdLst/>
            <a:ahLst/>
            <a:cxnLst/>
            <a:rect l="l" t="t" r="r" b="b"/>
            <a:pathLst>
              <a:path w="13284272" h="7463345">
                <a:moveTo>
                  <a:pt x="0" y="0"/>
                </a:moveTo>
                <a:lnTo>
                  <a:pt x="13284272" y="0"/>
                </a:lnTo>
                <a:lnTo>
                  <a:pt x="13284272" y="7463345"/>
                </a:lnTo>
                <a:lnTo>
                  <a:pt x="0" y="7463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66321" y="731520"/>
            <a:ext cx="1710134" cy="9747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34695" y="2874319"/>
            <a:ext cx="8024551" cy="150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4977">
                <a:solidFill>
                  <a:srgbClr val="FFFFFF"/>
                </a:solidFill>
                <a:latin typeface="League Spartan"/>
              </a:rPr>
              <a:t>COUNTERFATUAL EXPLAINABILITY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695" y="1835617"/>
            <a:ext cx="6435731" cy="3912688"/>
          </a:xfrm>
          <a:custGeom>
            <a:avLst/>
            <a:gdLst/>
            <a:ahLst/>
            <a:cxnLst/>
            <a:rect l="l" t="t" r="r" b="b"/>
            <a:pathLst>
              <a:path w="6435731" h="3912688">
                <a:moveTo>
                  <a:pt x="0" y="0"/>
                </a:moveTo>
                <a:lnTo>
                  <a:pt x="6435731" y="0"/>
                </a:lnTo>
                <a:lnTo>
                  <a:pt x="6435731" y="3912688"/>
                </a:lnTo>
                <a:lnTo>
                  <a:pt x="0" y="391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4695" y="731520"/>
            <a:ext cx="10986878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Medical image example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81111" y="3135395"/>
            <a:ext cx="4140462" cy="98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2844">
                <a:solidFill>
                  <a:srgbClr val="000000"/>
                </a:solidFill>
                <a:latin typeface="Montserrat Classic"/>
              </a:rPr>
              <a:t>Can we go beyond localization?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20"/>
            <a:ext cx="10986878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Medical image example </a:t>
            </a:r>
          </a:p>
        </p:txBody>
      </p:sp>
      <p:sp>
        <p:nvSpPr>
          <p:cNvPr id="5" name="Freeform 5"/>
          <p:cNvSpPr/>
          <p:nvPr/>
        </p:nvSpPr>
        <p:spPr>
          <a:xfrm>
            <a:off x="734695" y="1835617"/>
            <a:ext cx="6435731" cy="3912688"/>
          </a:xfrm>
          <a:custGeom>
            <a:avLst/>
            <a:gdLst/>
            <a:ahLst/>
            <a:cxnLst/>
            <a:rect l="l" t="t" r="r" b="b"/>
            <a:pathLst>
              <a:path w="6435731" h="3912688">
                <a:moveTo>
                  <a:pt x="0" y="0"/>
                </a:moveTo>
                <a:lnTo>
                  <a:pt x="6435731" y="0"/>
                </a:lnTo>
                <a:lnTo>
                  <a:pt x="6435731" y="3912688"/>
                </a:lnTo>
                <a:lnTo>
                  <a:pt x="0" y="391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68361" y="1946443"/>
            <a:ext cx="9399554" cy="3870405"/>
          </a:xfrm>
          <a:custGeom>
            <a:avLst/>
            <a:gdLst/>
            <a:ahLst/>
            <a:cxnLst/>
            <a:rect l="l" t="t" r="r" b="b"/>
            <a:pathLst>
              <a:path w="9399554" h="3870405">
                <a:moveTo>
                  <a:pt x="0" y="0"/>
                </a:moveTo>
                <a:lnTo>
                  <a:pt x="9399554" y="0"/>
                </a:lnTo>
                <a:lnTo>
                  <a:pt x="9399554" y="3870405"/>
                </a:lnTo>
                <a:lnTo>
                  <a:pt x="0" y="3870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2277930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4695" y="3141568"/>
            <a:ext cx="345727" cy="34572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Loan approval example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9004" y="2205124"/>
            <a:ext cx="9075608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A bank customer applies for a loan, but his request is denied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9004" y="3068762"/>
            <a:ext cx="680731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The customer may want to understand why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52941" y="3864286"/>
            <a:ext cx="8312512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Not just which features are important, but which can be adjusted to change the outcome (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actionability)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52941" y="4802434"/>
            <a:ext cx="8312512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 Bold"/>
              </a:rPr>
              <a:t>Problem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: feature importance methods do not answer this questions at all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69004" y="3937045"/>
            <a:ext cx="345727" cy="34572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69004" y="4850059"/>
            <a:ext cx="345727" cy="34572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2277930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New explanation approach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9004" y="2205124"/>
            <a:ext cx="9075608" cy="118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Idea: find input changes that alter a model predictions in the desired direction, ideally without changing the input too much (</a:t>
            </a:r>
            <a:r>
              <a:rPr lang="en-US" sz="2261">
                <a:solidFill>
                  <a:srgbClr val="000000"/>
                </a:solidFill>
                <a:latin typeface="Montserrat 2 Italics"/>
              </a:rPr>
              <a:t>minimality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4695" y="3831293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69004" y="3758487"/>
            <a:ext cx="9075608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Understand the model via input modifications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4695" y="4642468"/>
            <a:ext cx="345727" cy="3457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69004" y="4569661"/>
            <a:ext cx="9075608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Identify options for </a:t>
            </a:r>
            <a:r>
              <a:rPr lang="en-US" sz="2261">
                <a:solidFill>
                  <a:srgbClr val="000000"/>
                </a:solidFill>
                <a:latin typeface="Montserrat 2 Italics"/>
              </a:rPr>
              <a:t>algorithmic recourse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2277930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What’s a counterfactual?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9004" y="2205124"/>
            <a:ext cx="9075608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Modifying a factual event and assessing the consequences of that change - typically </a:t>
            </a:r>
            <a:r>
              <a:rPr lang="en-US" sz="2261">
                <a:solidFill>
                  <a:srgbClr val="000000"/>
                </a:solidFill>
                <a:latin typeface="Montserrat 2 Italics"/>
              </a:rPr>
              <a:t>what if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 or </a:t>
            </a:r>
            <a:r>
              <a:rPr lang="en-US" sz="2261">
                <a:solidFill>
                  <a:srgbClr val="000000"/>
                </a:solidFill>
                <a:latin typeface="Montserrat 2 Italics"/>
              </a:rPr>
              <a:t>if only I had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 thoughts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4695" y="3831293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69004" y="3758487"/>
            <a:ext cx="9075608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A person sips their tea and burns their tongue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4695" y="4520548"/>
            <a:ext cx="345727" cy="3457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69004" y="4447741"/>
            <a:ext cx="947699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“If I had waited 10 more minutes, I wouldn’t have burned myself”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4695" y="3267833"/>
            <a:ext cx="9075608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 u="sng">
                <a:solidFill>
                  <a:srgbClr val="000000"/>
                </a:solidFill>
                <a:latin typeface="Montserrat 2"/>
              </a:rPr>
              <a:t>Example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34695" y="5263989"/>
            <a:ext cx="345727" cy="34572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69004" y="5191182"/>
            <a:ext cx="947699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 Bold"/>
              </a:rPr>
              <a:t>Insight: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the burn was caused by drinking tea too soon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2277930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69004" y="2205124"/>
            <a:ext cx="9075608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Consider a black-box model (usually called oracle)      , input   and label</a:t>
            </a:r>
          </a:p>
        </p:txBody>
      </p:sp>
      <p:sp>
        <p:nvSpPr>
          <p:cNvPr id="8" name="Freeform 8"/>
          <p:cNvSpPr/>
          <p:nvPr/>
        </p:nvSpPr>
        <p:spPr>
          <a:xfrm>
            <a:off x="8491434" y="2252749"/>
            <a:ext cx="329520" cy="329520"/>
          </a:xfrm>
          <a:custGeom>
            <a:avLst/>
            <a:gdLst/>
            <a:ahLst/>
            <a:cxnLst/>
            <a:rect l="l" t="t" r="r" b="b"/>
            <a:pathLst>
              <a:path w="329520" h="329520">
                <a:moveTo>
                  <a:pt x="0" y="0"/>
                </a:moveTo>
                <a:lnTo>
                  <a:pt x="329520" y="0"/>
                </a:lnTo>
                <a:lnTo>
                  <a:pt x="329520" y="329520"/>
                </a:lnTo>
                <a:lnTo>
                  <a:pt x="0" y="32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917541" y="2301115"/>
            <a:ext cx="266183" cy="232789"/>
          </a:xfrm>
          <a:custGeom>
            <a:avLst/>
            <a:gdLst/>
            <a:ahLst/>
            <a:cxnLst/>
            <a:rect l="l" t="t" r="r" b="b"/>
            <a:pathLst>
              <a:path w="266183" h="232789">
                <a:moveTo>
                  <a:pt x="0" y="0"/>
                </a:moveTo>
                <a:lnTo>
                  <a:pt x="266183" y="0"/>
                </a:lnTo>
                <a:lnTo>
                  <a:pt x="266183" y="232789"/>
                </a:lnTo>
                <a:lnTo>
                  <a:pt x="0" y="2327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67400" y="2685008"/>
            <a:ext cx="216624" cy="309463"/>
          </a:xfrm>
          <a:custGeom>
            <a:avLst/>
            <a:gdLst/>
            <a:ahLst/>
            <a:cxnLst/>
            <a:rect l="l" t="t" r="r" b="b"/>
            <a:pathLst>
              <a:path w="216624" h="309463">
                <a:moveTo>
                  <a:pt x="0" y="0"/>
                </a:moveTo>
                <a:lnTo>
                  <a:pt x="216624" y="0"/>
                </a:lnTo>
                <a:lnTo>
                  <a:pt x="216624" y="309463"/>
                </a:lnTo>
                <a:lnTo>
                  <a:pt x="0" y="309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734695" y="3409838"/>
            <a:ext cx="345727" cy="34572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895799" y="4210442"/>
            <a:ext cx="3496116" cy="967259"/>
          </a:xfrm>
          <a:custGeom>
            <a:avLst/>
            <a:gdLst/>
            <a:ahLst/>
            <a:cxnLst/>
            <a:rect l="l" t="t" r="r" b="b"/>
            <a:pathLst>
              <a:path w="3496116" h="967259">
                <a:moveTo>
                  <a:pt x="0" y="0"/>
                </a:moveTo>
                <a:lnTo>
                  <a:pt x="3496115" y="0"/>
                </a:lnTo>
                <a:lnTo>
                  <a:pt x="3496115" y="967259"/>
                </a:lnTo>
                <a:lnTo>
                  <a:pt x="0" y="9672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Setup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9004" y="3337032"/>
            <a:ext cx="9075608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Recall that such models are typically trained by optimizing their parameters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34695" y="5476335"/>
            <a:ext cx="345727" cy="3457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69004" y="5403528"/>
            <a:ext cx="9075608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Models are often differential with respect to both parameters and inputs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2277930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69004" y="2205124"/>
            <a:ext cx="9075608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For an explainee input     with output </a:t>
            </a:r>
          </a:p>
        </p:txBody>
      </p:sp>
      <p:sp>
        <p:nvSpPr>
          <p:cNvPr id="8" name="Freeform 8"/>
          <p:cNvSpPr/>
          <p:nvPr/>
        </p:nvSpPr>
        <p:spPr>
          <a:xfrm>
            <a:off x="4559039" y="2307426"/>
            <a:ext cx="266183" cy="232789"/>
          </a:xfrm>
          <a:custGeom>
            <a:avLst/>
            <a:gdLst/>
            <a:ahLst/>
            <a:cxnLst/>
            <a:rect l="l" t="t" r="r" b="b"/>
            <a:pathLst>
              <a:path w="266183" h="232789">
                <a:moveTo>
                  <a:pt x="0" y="0"/>
                </a:moveTo>
                <a:lnTo>
                  <a:pt x="266183" y="0"/>
                </a:lnTo>
                <a:lnTo>
                  <a:pt x="266183" y="232789"/>
                </a:lnTo>
                <a:lnTo>
                  <a:pt x="0" y="232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269004" y="2941060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686969" y="2188351"/>
            <a:ext cx="864825" cy="435306"/>
          </a:xfrm>
          <a:custGeom>
            <a:avLst/>
            <a:gdLst/>
            <a:ahLst/>
            <a:cxnLst/>
            <a:rect l="l" t="t" r="r" b="b"/>
            <a:pathLst>
              <a:path w="864825" h="435306">
                <a:moveTo>
                  <a:pt x="0" y="0"/>
                </a:moveTo>
                <a:lnTo>
                  <a:pt x="864825" y="0"/>
                </a:lnTo>
                <a:lnTo>
                  <a:pt x="864825" y="435306"/>
                </a:lnTo>
                <a:lnTo>
                  <a:pt x="0" y="4353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754979" y="3498699"/>
            <a:ext cx="319629" cy="317802"/>
          </a:xfrm>
          <a:custGeom>
            <a:avLst/>
            <a:gdLst/>
            <a:ahLst/>
            <a:cxnLst/>
            <a:rect l="l" t="t" r="r" b="b"/>
            <a:pathLst>
              <a:path w="319629" h="317802">
                <a:moveTo>
                  <a:pt x="0" y="0"/>
                </a:moveTo>
                <a:lnTo>
                  <a:pt x="319629" y="0"/>
                </a:lnTo>
                <a:lnTo>
                  <a:pt x="319629" y="317802"/>
                </a:lnTo>
                <a:lnTo>
                  <a:pt x="0" y="3178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724134" y="2857437"/>
            <a:ext cx="293519" cy="400584"/>
          </a:xfrm>
          <a:custGeom>
            <a:avLst/>
            <a:gdLst/>
            <a:ahLst/>
            <a:cxnLst/>
            <a:rect l="l" t="t" r="r" b="b"/>
            <a:pathLst>
              <a:path w="293519" h="400584">
                <a:moveTo>
                  <a:pt x="0" y="0"/>
                </a:moveTo>
                <a:lnTo>
                  <a:pt x="293518" y="0"/>
                </a:lnTo>
                <a:lnTo>
                  <a:pt x="293518" y="400583"/>
                </a:lnTo>
                <a:lnTo>
                  <a:pt x="0" y="4005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269004" y="3553082"/>
            <a:ext cx="345727" cy="34572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803313" y="3480276"/>
            <a:ext cx="651603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Determine an input      near     such that </a:t>
            </a:r>
          </a:p>
        </p:txBody>
      </p:sp>
      <p:sp>
        <p:nvSpPr>
          <p:cNvPr id="19" name="Freeform 19"/>
          <p:cNvSpPr/>
          <p:nvPr/>
        </p:nvSpPr>
        <p:spPr>
          <a:xfrm>
            <a:off x="5806808" y="3609551"/>
            <a:ext cx="236638" cy="206950"/>
          </a:xfrm>
          <a:custGeom>
            <a:avLst/>
            <a:gdLst/>
            <a:ahLst/>
            <a:cxnLst/>
            <a:rect l="l" t="t" r="r" b="b"/>
            <a:pathLst>
              <a:path w="236638" h="206950">
                <a:moveTo>
                  <a:pt x="0" y="0"/>
                </a:moveTo>
                <a:lnTo>
                  <a:pt x="236638" y="0"/>
                </a:lnTo>
                <a:lnTo>
                  <a:pt x="236638" y="206950"/>
                </a:lnTo>
                <a:lnTo>
                  <a:pt x="0" y="206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612561" y="3535925"/>
            <a:ext cx="1413573" cy="334117"/>
          </a:xfrm>
          <a:custGeom>
            <a:avLst/>
            <a:gdLst/>
            <a:ahLst/>
            <a:cxnLst/>
            <a:rect l="l" t="t" r="r" b="b"/>
            <a:pathLst>
              <a:path w="1413573" h="334117">
                <a:moveTo>
                  <a:pt x="0" y="0"/>
                </a:moveTo>
                <a:lnTo>
                  <a:pt x="1413573" y="0"/>
                </a:lnTo>
                <a:lnTo>
                  <a:pt x="1413573" y="334118"/>
                </a:lnTo>
                <a:lnTo>
                  <a:pt x="0" y="3341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Main idea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03313" y="2868254"/>
            <a:ext cx="4067580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Choose a desired outcome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34695" y="5974605"/>
            <a:ext cx="6897351" cy="49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1"/>
              </a:lnSpc>
              <a:spcBef>
                <a:spcPct val="0"/>
              </a:spcBef>
            </a:pPr>
            <a:r>
              <a:rPr lang="en-US" sz="1422">
                <a:solidFill>
                  <a:srgbClr val="000000"/>
                </a:solidFill>
                <a:latin typeface="Montserrat 2"/>
              </a:rPr>
              <a:t>Wachter et al., "Counterfactual explanations without opening the black box: Automated decisions and the GDPR” (2017)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86812" y="2618760"/>
            <a:ext cx="4976910" cy="2751030"/>
            <a:chOff x="0" y="0"/>
            <a:chExt cx="1843300" cy="10189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43300" cy="1018900"/>
            </a:xfrm>
            <a:custGeom>
              <a:avLst/>
              <a:gdLst/>
              <a:ahLst/>
              <a:cxnLst/>
              <a:rect l="l" t="t" r="r" b="b"/>
              <a:pathLst>
                <a:path w="1843300" h="1018900">
                  <a:moveTo>
                    <a:pt x="0" y="0"/>
                  </a:moveTo>
                  <a:lnTo>
                    <a:pt x="1843300" y="0"/>
                  </a:lnTo>
                  <a:lnTo>
                    <a:pt x="1843300" y="1018900"/>
                  </a:lnTo>
                  <a:lnTo>
                    <a:pt x="0" y="10189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4C2F83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843300" cy="10570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37895" y="3232042"/>
            <a:ext cx="544874" cy="1611187"/>
          </a:xfrm>
          <a:custGeom>
            <a:avLst/>
            <a:gdLst/>
            <a:ahLst/>
            <a:cxnLst/>
            <a:rect l="l" t="t" r="r" b="b"/>
            <a:pathLst>
              <a:path w="544874" h="1611187">
                <a:moveTo>
                  <a:pt x="0" y="0"/>
                </a:moveTo>
                <a:lnTo>
                  <a:pt x="544874" y="0"/>
                </a:lnTo>
                <a:lnTo>
                  <a:pt x="544874" y="1611187"/>
                </a:lnTo>
                <a:lnTo>
                  <a:pt x="0" y="16111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6830792" y="2891181"/>
            <a:ext cx="2194560" cy="219456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777192" y="3665452"/>
            <a:ext cx="433248" cy="618926"/>
          </a:xfrm>
          <a:custGeom>
            <a:avLst/>
            <a:gdLst/>
            <a:ahLst/>
            <a:cxnLst/>
            <a:rect l="l" t="t" r="r" b="b"/>
            <a:pathLst>
              <a:path w="433248" h="618926">
                <a:moveTo>
                  <a:pt x="0" y="0"/>
                </a:moveTo>
                <a:lnTo>
                  <a:pt x="433248" y="0"/>
                </a:lnTo>
                <a:lnTo>
                  <a:pt x="433248" y="618925"/>
                </a:lnTo>
                <a:lnTo>
                  <a:pt x="0" y="618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6344794" y="3988461"/>
            <a:ext cx="485998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9025352" y="3974915"/>
            <a:ext cx="75184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666073" y="3644339"/>
            <a:ext cx="566289" cy="634058"/>
          </a:xfrm>
          <a:custGeom>
            <a:avLst/>
            <a:gdLst/>
            <a:ahLst/>
            <a:cxnLst/>
            <a:rect l="l" t="t" r="r" b="b"/>
            <a:pathLst>
              <a:path w="566289" h="634058">
                <a:moveTo>
                  <a:pt x="0" y="0"/>
                </a:moveTo>
                <a:lnTo>
                  <a:pt x="566289" y="0"/>
                </a:lnTo>
                <a:lnTo>
                  <a:pt x="566289" y="634058"/>
                </a:lnTo>
                <a:lnTo>
                  <a:pt x="0" y="6340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474189" y="2794218"/>
            <a:ext cx="190765" cy="166833"/>
          </a:xfrm>
          <a:custGeom>
            <a:avLst/>
            <a:gdLst/>
            <a:ahLst/>
            <a:cxnLst/>
            <a:rect l="l" t="t" r="r" b="b"/>
            <a:pathLst>
              <a:path w="190765" h="166833">
                <a:moveTo>
                  <a:pt x="0" y="0"/>
                </a:moveTo>
                <a:lnTo>
                  <a:pt x="190764" y="0"/>
                </a:lnTo>
                <a:lnTo>
                  <a:pt x="190764" y="166833"/>
                </a:lnTo>
                <a:lnTo>
                  <a:pt x="0" y="1668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518137" y="2726769"/>
            <a:ext cx="849799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Features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733990" y="3171944"/>
            <a:ext cx="345727" cy="3457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742415" y="4227712"/>
            <a:ext cx="345727" cy="34572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5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742415" y="3702832"/>
            <a:ext cx="345727" cy="34572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8B4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733990" y="4763495"/>
            <a:ext cx="345727" cy="34572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C0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518137" y="3193942"/>
            <a:ext cx="1836251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Demographic data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518137" y="3724830"/>
            <a:ext cx="1187958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Clinical data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518137" y="4255161"/>
            <a:ext cx="1436285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Genotype data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518137" y="4785493"/>
            <a:ext cx="2089235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Gene expression data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5591997" y="2891181"/>
            <a:ext cx="752797" cy="2194560"/>
            <a:chOff x="0" y="0"/>
            <a:chExt cx="278814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78814" cy="812800"/>
            </a:xfrm>
            <a:custGeom>
              <a:avLst/>
              <a:gdLst/>
              <a:ahLst/>
              <a:cxnLst/>
              <a:rect l="l" t="t" r="r" b="b"/>
              <a:pathLst>
                <a:path w="278814" h="812800">
                  <a:moveTo>
                    <a:pt x="0" y="0"/>
                  </a:moveTo>
                  <a:lnTo>
                    <a:pt x="278814" y="0"/>
                  </a:lnTo>
                  <a:lnTo>
                    <a:pt x="27881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4C2F8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78814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5735327" y="3146046"/>
            <a:ext cx="466138" cy="299176"/>
          </a:xfrm>
          <a:custGeom>
            <a:avLst/>
            <a:gdLst/>
            <a:ahLst/>
            <a:cxnLst/>
            <a:rect l="l" t="t" r="r" b="b"/>
            <a:pathLst>
              <a:path w="466138" h="299176">
                <a:moveTo>
                  <a:pt x="0" y="0"/>
                </a:moveTo>
                <a:lnTo>
                  <a:pt x="466138" y="0"/>
                </a:lnTo>
                <a:lnTo>
                  <a:pt x="466138" y="299175"/>
                </a:lnTo>
                <a:lnTo>
                  <a:pt x="0" y="299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5735327" y="3618440"/>
            <a:ext cx="466138" cy="299176"/>
          </a:xfrm>
          <a:custGeom>
            <a:avLst/>
            <a:gdLst/>
            <a:ahLst/>
            <a:cxnLst/>
            <a:rect l="l" t="t" r="r" b="b"/>
            <a:pathLst>
              <a:path w="466138" h="299176">
                <a:moveTo>
                  <a:pt x="0" y="0"/>
                </a:moveTo>
                <a:lnTo>
                  <a:pt x="466138" y="0"/>
                </a:lnTo>
                <a:lnTo>
                  <a:pt x="466138" y="299176"/>
                </a:lnTo>
                <a:lnTo>
                  <a:pt x="0" y="2991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5735327" y="4518154"/>
            <a:ext cx="466138" cy="299176"/>
          </a:xfrm>
          <a:custGeom>
            <a:avLst/>
            <a:gdLst/>
            <a:ahLst/>
            <a:cxnLst/>
            <a:rect l="l" t="t" r="r" b="b"/>
            <a:pathLst>
              <a:path w="466138" h="299176">
                <a:moveTo>
                  <a:pt x="0" y="0"/>
                </a:moveTo>
                <a:lnTo>
                  <a:pt x="466138" y="0"/>
                </a:lnTo>
                <a:lnTo>
                  <a:pt x="466138" y="299176"/>
                </a:lnTo>
                <a:lnTo>
                  <a:pt x="0" y="2991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 rot="5400000">
            <a:off x="5912685" y="4007424"/>
            <a:ext cx="163068" cy="339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  <a:spcBef>
                <a:spcPct val="0"/>
              </a:spcBef>
            </a:pPr>
            <a:r>
              <a:rPr lang="en-US" sz="2018">
                <a:solidFill>
                  <a:srgbClr val="000000"/>
                </a:solidFill>
                <a:latin typeface="Montserrat 2"/>
              </a:rPr>
              <a:t>...</a:t>
            </a:r>
          </a:p>
        </p:txBody>
      </p:sp>
      <p:sp>
        <p:nvSpPr>
          <p:cNvPr id="40" name="AutoShape 40"/>
          <p:cNvSpPr/>
          <p:nvPr/>
        </p:nvSpPr>
        <p:spPr>
          <a:xfrm flipV="1">
            <a:off x="5363722" y="3988461"/>
            <a:ext cx="228275" cy="5814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491300" y="2726769"/>
            <a:ext cx="1438063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Cancer patient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34695" y="731520"/>
            <a:ext cx="7661796" cy="140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Accurate predictions are important, but </a:t>
            </a:r>
            <a:r>
              <a:rPr lang="en-US" sz="4622">
                <a:solidFill>
                  <a:srgbClr val="4C2F83"/>
                </a:solidFill>
                <a:latin typeface="League Spartan"/>
              </a:rPr>
              <a:t>why? 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0388913" y="1435947"/>
            <a:ext cx="1920939" cy="2021311"/>
            <a:chOff x="0" y="0"/>
            <a:chExt cx="2561252" cy="2695082"/>
          </a:xfrm>
        </p:grpSpPr>
        <p:sp>
          <p:nvSpPr>
            <p:cNvPr id="44" name="Freeform 44"/>
            <p:cNvSpPr/>
            <p:nvPr/>
          </p:nvSpPr>
          <p:spPr>
            <a:xfrm>
              <a:off x="1039089" y="740731"/>
              <a:ext cx="1522163" cy="1672706"/>
            </a:xfrm>
            <a:custGeom>
              <a:avLst/>
              <a:gdLst/>
              <a:ahLst/>
              <a:cxnLst/>
              <a:rect l="l" t="t" r="r" b="b"/>
              <a:pathLst>
                <a:path w="1522163" h="1672706">
                  <a:moveTo>
                    <a:pt x="0" y="0"/>
                  </a:moveTo>
                  <a:lnTo>
                    <a:pt x="1522163" y="0"/>
                  </a:lnTo>
                  <a:lnTo>
                    <a:pt x="1522163" y="1672706"/>
                  </a:lnTo>
                  <a:lnTo>
                    <a:pt x="0" y="1672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0" y="0"/>
              <a:ext cx="1601784" cy="1427044"/>
            </a:xfrm>
            <a:custGeom>
              <a:avLst/>
              <a:gdLst/>
              <a:ahLst/>
              <a:cxnLst/>
              <a:rect l="l" t="t" r="r" b="b"/>
              <a:pathLst>
                <a:path w="1601784" h="1427044">
                  <a:moveTo>
                    <a:pt x="0" y="0"/>
                  </a:moveTo>
                  <a:lnTo>
                    <a:pt x="1601784" y="0"/>
                  </a:lnTo>
                  <a:lnTo>
                    <a:pt x="1601784" y="1427044"/>
                  </a:lnTo>
                  <a:lnTo>
                    <a:pt x="0" y="1427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334728" y="2375337"/>
              <a:ext cx="1181993" cy="3197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29"/>
                </a:lnSpc>
                <a:spcBef>
                  <a:spcPct val="0"/>
                </a:spcBef>
              </a:pPr>
              <a:r>
                <a:rPr lang="en-US" sz="1520" dirty="0">
                  <a:solidFill>
                    <a:srgbClr val="000000"/>
                  </a:solidFill>
                  <a:latin typeface="Montserrat Classic"/>
                </a:rPr>
                <a:t>patient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426609" y="374713"/>
              <a:ext cx="748566" cy="338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9"/>
                </a:lnSpc>
                <a:spcBef>
                  <a:spcPct val="0"/>
                </a:spcBef>
              </a:pPr>
              <a:r>
                <a:rPr lang="en-US" sz="1520">
                  <a:solidFill>
                    <a:srgbClr val="000000"/>
                  </a:solidFill>
                  <a:latin typeface="Montserrat Classic"/>
                </a:rPr>
                <a:t>WHY?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651885" y="2351211"/>
            <a:ext cx="7707380" cy="838178"/>
          </a:xfrm>
          <a:custGeom>
            <a:avLst/>
            <a:gdLst/>
            <a:ahLst/>
            <a:cxnLst/>
            <a:rect l="l" t="t" r="r" b="b"/>
            <a:pathLst>
              <a:path w="7707380" h="838178">
                <a:moveTo>
                  <a:pt x="0" y="0"/>
                </a:moveTo>
                <a:lnTo>
                  <a:pt x="7707380" y="0"/>
                </a:lnTo>
                <a:lnTo>
                  <a:pt x="7707380" y="838178"/>
                </a:lnTo>
                <a:lnTo>
                  <a:pt x="0" y="838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Optimization problem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4695" y="3830737"/>
            <a:ext cx="9075608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Find a counterfactual that is as close to x as possible and produces the output y’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734026" y="1877580"/>
            <a:ext cx="5201920" cy="1432695"/>
          </a:xfrm>
          <a:custGeom>
            <a:avLst/>
            <a:gdLst/>
            <a:ahLst/>
            <a:cxnLst/>
            <a:rect l="l" t="t" r="r" b="b"/>
            <a:pathLst>
              <a:path w="5201920" h="1432695">
                <a:moveTo>
                  <a:pt x="0" y="0"/>
                </a:moveTo>
                <a:lnTo>
                  <a:pt x="5201920" y="0"/>
                </a:lnTo>
                <a:lnTo>
                  <a:pt x="5201920" y="1432695"/>
                </a:lnTo>
                <a:lnTo>
                  <a:pt x="0" y="14326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10087" y="4084316"/>
            <a:ext cx="6608561" cy="955488"/>
          </a:xfrm>
          <a:custGeom>
            <a:avLst/>
            <a:gdLst/>
            <a:ahLst/>
            <a:cxnLst/>
            <a:rect l="l" t="t" r="r" b="b"/>
            <a:pathLst>
              <a:path w="6608561" h="955488">
                <a:moveTo>
                  <a:pt x="0" y="0"/>
                </a:moveTo>
                <a:lnTo>
                  <a:pt x="6608562" y="0"/>
                </a:lnTo>
                <a:lnTo>
                  <a:pt x="6608562" y="955488"/>
                </a:lnTo>
                <a:lnTo>
                  <a:pt x="0" y="9554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829750" y="4511481"/>
            <a:ext cx="804761" cy="654241"/>
            <a:chOff x="0" y="0"/>
            <a:chExt cx="546863" cy="4445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6863" cy="444580"/>
            </a:xfrm>
            <a:custGeom>
              <a:avLst/>
              <a:gdLst/>
              <a:ahLst/>
              <a:cxnLst/>
              <a:rect l="l" t="t" r="r" b="b"/>
              <a:pathLst>
                <a:path w="546863" h="444580">
                  <a:moveTo>
                    <a:pt x="273432" y="0"/>
                  </a:moveTo>
                  <a:cubicBezTo>
                    <a:pt x="122420" y="0"/>
                    <a:pt x="0" y="99523"/>
                    <a:pt x="0" y="222290"/>
                  </a:cubicBezTo>
                  <a:cubicBezTo>
                    <a:pt x="0" y="345057"/>
                    <a:pt x="122420" y="444580"/>
                    <a:pt x="273432" y="444580"/>
                  </a:cubicBezTo>
                  <a:cubicBezTo>
                    <a:pt x="424444" y="444580"/>
                    <a:pt x="546863" y="345057"/>
                    <a:pt x="546863" y="222290"/>
                  </a:cubicBezTo>
                  <a:cubicBezTo>
                    <a:pt x="546863" y="99523"/>
                    <a:pt x="424444" y="0"/>
                    <a:pt x="2734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2585B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1268" y="3579"/>
              <a:ext cx="444326" cy="399321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Distance metric (Wachter et al.)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45044" y="5567889"/>
            <a:ext cx="3166181" cy="263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2585B2"/>
                </a:solidFill>
                <a:latin typeface="Montserrat Classic"/>
              </a:rPr>
              <a:t>is the j-th sample of k-th features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6228134" y="5039804"/>
            <a:ext cx="0" cy="566185"/>
          </a:xfrm>
          <a:prstGeom prst="line">
            <a:avLst/>
          </a:prstGeom>
          <a:ln w="28575" cap="flat">
            <a:solidFill>
              <a:srgbClr val="2585B2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7408844" y="2593927"/>
            <a:ext cx="804761" cy="654241"/>
            <a:chOff x="0" y="0"/>
            <a:chExt cx="546863" cy="4445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6863" cy="444580"/>
            </a:xfrm>
            <a:custGeom>
              <a:avLst/>
              <a:gdLst/>
              <a:ahLst/>
              <a:cxnLst/>
              <a:rect l="l" t="t" r="r" b="b"/>
              <a:pathLst>
                <a:path w="546863" h="444580">
                  <a:moveTo>
                    <a:pt x="273432" y="0"/>
                  </a:moveTo>
                  <a:cubicBezTo>
                    <a:pt x="122420" y="0"/>
                    <a:pt x="0" y="99523"/>
                    <a:pt x="0" y="222290"/>
                  </a:cubicBezTo>
                  <a:cubicBezTo>
                    <a:pt x="0" y="345057"/>
                    <a:pt x="122420" y="444580"/>
                    <a:pt x="273432" y="444580"/>
                  </a:cubicBezTo>
                  <a:cubicBezTo>
                    <a:pt x="424444" y="444580"/>
                    <a:pt x="546863" y="345057"/>
                    <a:pt x="546863" y="222290"/>
                  </a:cubicBezTo>
                  <a:cubicBezTo>
                    <a:pt x="546863" y="99523"/>
                    <a:pt x="424444" y="0"/>
                    <a:pt x="2734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2546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1268" y="3579"/>
              <a:ext cx="444326" cy="399321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443633" y="2770206"/>
            <a:ext cx="2636309" cy="527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</a:pPr>
            <a:r>
              <a:rPr lang="en-US" sz="1520">
                <a:solidFill>
                  <a:srgbClr val="F2546B"/>
                </a:solidFill>
                <a:latin typeface="Montserrat Classic"/>
              </a:rPr>
              <a:t>weights are inverse median</a:t>
            </a:r>
          </a:p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F2546B"/>
                </a:solidFill>
                <a:latin typeface="Montserrat Classic"/>
              </a:rPr>
              <a:t>absolute deviation</a:t>
            </a:r>
          </a:p>
        </p:txBody>
      </p:sp>
      <p:sp>
        <p:nvSpPr>
          <p:cNvPr id="16" name="AutoShape 16"/>
          <p:cNvSpPr/>
          <p:nvPr/>
        </p:nvSpPr>
        <p:spPr>
          <a:xfrm flipH="1" flipV="1">
            <a:off x="8213605" y="2921048"/>
            <a:ext cx="1109612" cy="132056"/>
          </a:xfrm>
          <a:prstGeom prst="line">
            <a:avLst/>
          </a:prstGeom>
          <a:ln w="28575" cap="flat">
            <a:solidFill>
              <a:srgbClr val="F2546B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Distance properties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2277930"/>
            <a:ext cx="345727" cy="345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69004" y="2205124"/>
            <a:ext cx="9075608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Encourages small changes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4695" y="2998417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69004" y="2925611"/>
            <a:ext cx="9075608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Captures natural variability of the space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4695" y="3682781"/>
            <a:ext cx="345727" cy="3457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69004" y="3609975"/>
            <a:ext cx="947699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Encourages sparsity in the counterfactual due to L1-norm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69004" y="4300662"/>
            <a:ext cx="345727" cy="3457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767078" y="4253037"/>
            <a:ext cx="947699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 Bold"/>
              </a:rPr>
              <a:t>Many features should remain unchanged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Many counterfactuals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2277930"/>
            <a:ext cx="345727" cy="345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69004" y="2205124"/>
            <a:ext cx="9075608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Alice is denied a loan, wants to know what to change to get approved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4695" y="3682781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69004" y="3609975"/>
            <a:ext cx="947699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Problem: many possible counterfactuals!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69004" y="4300662"/>
            <a:ext cx="345727" cy="3457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767078" y="4253037"/>
            <a:ext cx="947699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 Bold"/>
              </a:rPr>
              <a:t>Increase income and education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280280" y="4944416"/>
            <a:ext cx="345727" cy="3457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778354" y="4896791"/>
            <a:ext cx="947699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 Bold"/>
              </a:rPr>
              <a:t>Increase credit score and decrease age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4695" y="5974605"/>
            <a:ext cx="8241994" cy="24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1"/>
              </a:lnSpc>
              <a:spcBef>
                <a:spcPct val="0"/>
              </a:spcBef>
            </a:pPr>
            <a:r>
              <a:rPr lang="en-US" sz="1422">
                <a:solidFill>
                  <a:srgbClr val="000000"/>
                </a:solidFill>
                <a:latin typeface="Montserrat 2"/>
              </a:rPr>
              <a:t>Verma et al., "Counterfactual explanations for machine learning: A review” (2020)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Desiderata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1816337"/>
            <a:ext cx="345727" cy="345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74642" y="1772296"/>
            <a:ext cx="998634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Validity (</a:t>
            </a:r>
            <a:r>
              <a:rPr lang="en-US" sz="2261">
                <a:solidFill>
                  <a:srgbClr val="000000"/>
                </a:solidFill>
                <a:latin typeface="Montserrat 2 Italics"/>
              </a:rPr>
              <a:t>Does the counterfactual correctly change the prediction?)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4695" y="2637170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74642" y="2593130"/>
            <a:ext cx="998634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Distance (</a:t>
            </a:r>
            <a:r>
              <a:rPr lang="en-US" sz="2261">
                <a:solidFill>
                  <a:srgbClr val="000000"/>
                </a:solidFill>
                <a:latin typeface="Montserrat 2 Italics"/>
              </a:rPr>
              <a:t>Is the counterfactual close to the input?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)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4695" y="3457030"/>
            <a:ext cx="345727" cy="3457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74642" y="3412990"/>
            <a:ext cx="998634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Actionability (</a:t>
            </a:r>
            <a:r>
              <a:rPr lang="en-US" sz="2261">
                <a:solidFill>
                  <a:srgbClr val="000000"/>
                </a:solidFill>
                <a:latin typeface="Montserrat 2 Italics"/>
              </a:rPr>
              <a:t>Does the counterfactual change mutable features?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)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34695" y="4276890"/>
            <a:ext cx="345727" cy="3457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74642" y="4232849"/>
            <a:ext cx="998634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Sparsity (</a:t>
            </a:r>
            <a:r>
              <a:rPr lang="en-US" sz="2261">
                <a:solidFill>
                  <a:srgbClr val="000000"/>
                </a:solidFill>
                <a:latin typeface="Montserrat 2 Italics"/>
              </a:rPr>
              <a:t>How many features does the counterfactual change?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)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734695" y="5103523"/>
            <a:ext cx="345727" cy="34572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274642" y="5059483"/>
            <a:ext cx="998634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Data manifold (</a:t>
            </a:r>
            <a:r>
              <a:rPr lang="en-US" sz="2261">
                <a:solidFill>
                  <a:srgbClr val="000000"/>
                </a:solidFill>
                <a:latin typeface="Montserrat 2 Italics"/>
              </a:rPr>
              <a:t>Is the counterfactual realistic (in-distribution)?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)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734695" y="5936929"/>
            <a:ext cx="345727" cy="34572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274642" y="5892889"/>
            <a:ext cx="9986344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Causality (</a:t>
            </a:r>
            <a:r>
              <a:rPr lang="en-US" sz="2261">
                <a:solidFill>
                  <a:srgbClr val="000000"/>
                </a:solidFill>
                <a:latin typeface="Montserrat 2 Italics"/>
              </a:rPr>
              <a:t>Does the counterfactual comply with causality?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1816337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592027" y="1819921"/>
            <a:ext cx="4198419" cy="542296"/>
          </a:xfrm>
          <a:custGeom>
            <a:avLst/>
            <a:gdLst/>
            <a:ahLst/>
            <a:cxnLst/>
            <a:rect l="l" t="t" r="r" b="b"/>
            <a:pathLst>
              <a:path w="4198419" h="542296">
                <a:moveTo>
                  <a:pt x="0" y="0"/>
                </a:moveTo>
                <a:lnTo>
                  <a:pt x="4198419" y="0"/>
                </a:lnTo>
                <a:lnTo>
                  <a:pt x="4198419" y="542296"/>
                </a:lnTo>
                <a:lnTo>
                  <a:pt x="0" y="542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734695" y="2748297"/>
            <a:ext cx="345727" cy="3457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312571" y="2751882"/>
            <a:ext cx="3951814" cy="518676"/>
          </a:xfrm>
          <a:custGeom>
            <a:avLst/>
            <a:gdLst/>
            <a:ahLst/>
            <a:cxnLst/>
            <a:rect l="l" t="t" r="r" b="b"/>
            <a:pathLst>
              <a:path w="3951814" h="518676">
                <a:moveTo>
                  <a:pt x="0" y="0"/>
                </a:moveTo>
                <a:lnTo>
                  <a:pt x="3951814" y="0"/>
                </a:lnTo>
                <a:lnTo>
                  <a:pt x="3951814" y="518676"/>
                </a:lnTo>
                <a:lnTo>
                  <a:pt x="0" y="518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734695" y="4080780"/>
            <a:ext cx="345727" cy="34572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499082" y="4084365"/>
            <a:ext cx="5201920" cy="505020"/>
          </a:xfrm>
          <a:custGeom>
            <a:avLst/>
            <a:gdLst/>
            <a:ahLst/>
            <a:cxnLst/>
            <a:rect l="l" t="t" r="r" b="b"/>
            <a:pathLst>
              <a:path w="5201920" h="505020">
                <a:moveTo>
                  <a:pt x="0" y="0"/>
                </a:moveTo>
                <a:lnTo>
                  <a:pt x="5201920" y="0"/>
                </a:lnTo>
                <a:lnTo>
                  <a:pt x="5201920" y="505020"/>
                </a:lnTo>
                <a:lnTo>
                  <a:pt x="0" y="5050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Implementing desiderata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4642" y="1772296"/>
            <a:ext cx="6990526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Classic"/>
              </a:rPr>
              <a:t>Validity + distance, sparsity (L0 or L1-norm)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4642" y="2704257"/>
            <a:ext cx="3102575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Classic"/>
              </a:rPr>
              <a:t>Actionability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4642" y="3329240"/>
            <a:ext cx="4448881" cy="32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8"/>
              </a:lnSpc>
              <a:spcBef>
                <a:spcPct val="0"/>
              </a:spcBef>
            </a:pPr>
            <a:r>
              <a:rPr lang="en-US" sz="1905">
                <a:solidFill>
                  <a:srgbClr val="000000"/>
                </a:solidFill>
                <a:latin typeface="Montserrat 2"/>
              </a:rPr>
              <a:t>Only actionable features can change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4642" y="4036740"/>
            <a:ext cx="3102575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Classic"/>
              </a:rPr>
              <a:t>Data manifold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06960" y="4661723"/>
            <a:ext cx="9186165" cy="667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8"/>
              </a:lnSpc>
              <a:spcBef>
                <a:spcPct val="0"/>
              </a:spcBef>
            </a:pPr>
            <a:r>
              <a:rPr lang="en-US" sz="1905">
                <a:solidFill>
                  <a:srgbClr val="000000"/>
                </a:solidFill>
                <a:latin typeface="Montserrat 2"/>
              </a:rPr>
              <a:t>penalizes counterfactuals that are far from the data manifold defined by the training set</a:t>
            </a:r>
          </a:p>
        </p:txBody>
      </p:sp>
      <p:sp>
        <p:nvSpPr>
          <p:cNvPr id="22" name="Freeform 22"/>
          <p:cNvSpPr/>
          <p:nvPr/>
        </p:nvSpPr>
        <p:spPr>
          <a:xfrm>
            <a:off x="1274642" y="4699823"/>
            <a:ext cx="169826" cy="368157"/>
          </a:xfrm>
          <a:custGeom>
            <a:avLst/>
            <a:gdLst/>
            <a:ahLst/>
            <a:cxnLst/>
            <a:rect l="l" t="t" r="r" b="b"/>
            <a:pathLst>
              <a:path w="169826" h="368157">
                <a:moveTo>
                  <a:pt x="0" y="0"/>
                </a:moveTo>
                <a:lnTo>
                  <a:pt x="169826" y="0"/>
                </a:lnTo>
                <a:lnTo>
                  <a:pt x="169826" y="368158"/>
                </a:lnTo>
                <a:lnTo>
                  <a:pt x="0" y="3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347734" r="-1615345" b="-371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421062" y="5016105"/>
            <a:ext cx="250866" cy="329827"/>
          </a:xfrm>
          <a:custGeom>
            <a:avLst/>
            <a:gdLst/>
            <a:ahLst/>
            <a:cxnLst/>
            <a:rect l="l" t="t" r="r" b="b"/>
            <a:pathLst>
              <a:path w="250866" h="329827">
                <a:moveTo>
                  <a:pt x="0" y="0"/>
                </a:moveTo>
                <a:lnTo>
                  <a:pt x="250867" y="0"/>
                </a:lnTo>
                <a:lnTo>
                  <a:pt x="250867" y="329826"/>
                </a:lnTo>
                <a:lnTo>
                  <a:pt x="0" y="3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180256" r="-793326" b="-531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274642" y="5492591"/>
            <a:ext cx="9186165" cy="32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8"/>
              </a:lnSpc>
              <a:spcBef>
                <a:spcPct val="0"/>
              </a:spcBef>
            </a:pPr>
            <a:r>
              <a:rPr lang="en-US" sz="1905">
                <a:solidFill>
                  <a:srgbClr val="000000"/>
                </a:solidFill>
                <a:latin typeface="Montserrat 2"/>
              </a:rPr>
              <a:t>It’s not that straightforward in practice since we rarely have </a:t>
            </a:r>
          </a:p>
        </p:txBody>
      </p:sp>
      <p:sp>
        <p:nvSpPr>
          <p:cNvPr id="25" name="Freeform 25"/>
          <p:cNvSpPr/>
          <p:nvPr/>
        </p:nvSpPr>
        <p:spPr>
          <a:xfrm>
            <a:off x="8520379" y="5530691"/>
            <a:ext cx="168637" cy="316210"/>
          </a:xfrm>
          <a:custGeom>
            <a:avLst/>
            <a:gdLst/>
            <a:ahLst/>
            <a:cxnLst/>
            <a:rect l="l" t="t" r="r" b="b"/>
            <a:pathLst>
              <a:path w="168637" h="316210">
                <a:moveTo>
                  <a:pt x="0" y="0"/>
                </a:moveTo>
                <a:lnTo>
                  <a:pt x="168637" y="0"/>
                </a:lnTo>
                <a:lnTo>
                  <a:pt x="168637" y="316210"/>
                </a:lnTo>
                <a:lnTo>
                  <a:pt x="0" y="3162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357238" r="-1627440" b="-5971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2076433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Some challenges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4642" y="2032392"/>
            <a:ext cx="6990526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Scalability: Solving optimization problem is slow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4695" y="2801466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74642" y="2757426"/>
            <a:ext cx="9851582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Adversarial examples: Counterfactuals and adversarial example definitions are quite similar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4695" y="3917696"/>
            <a:ext cx="345727" cy="3457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74642" y="3873656"/>
            <a:ext cx="9851582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Local preferences: actionable, mutable, and immutable features may change per in different input instances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34695" y="5049082"/>
            <a:ext cx="345727" cy="3457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74642" y="5005042"/>
            <a:ext cx="9851582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Categorical features: more difficult to optimize via gradient descent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8885" y="0"/>
            <a:ext cx="13284272" cy="7463345"/>
          </a:xfrm>
          <a:custGeom>
            <a:avLst/>
            <a:gdLst/>
            <a:ahLst/>
            <a:cxnLst/>
            <a:rect l="l" t="t" r="r" b="b"/>
            <a:pathLst>
              <a:path w="13284272" h="7463345">
                <a:moveTo>
                  <a:pt x="0" y="0"/>
                </a:moveTo>
                <a:lnTo>
                  <a:pt x="13284272" y="0"/>
                </a:lnTo>
                <a:lnTo>
                  <a:pt x="13284272" y="7463345"/>
                </a:lnTo>
                <a:lnTo>
                  <a:pt x="0" y="7463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66321" y="731520"/>
            <a:ext cx="1710134" cy="9747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34695" y="2498505"/>
            <a:ext cx="8024551" cy="2255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4977" dirty="0">
                <a:solidFill>
                  <a:srgbClr val="FFFFFF"/>
                </a:solidFill>
                <a:latin typeface="League Spartan"/>
              </a:rPr>
              <a:t>COUNTERFACTUAL EXPLANATIONS IN GRAPHS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6185612"/>
            <a:ext cx="11468185" cy="239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9"/>
              </a:lnSpc>
              <a:spcBef>
                <a:spcPct val="0"/>
              </a:spcBef>
            </a:pPr>
            <a:r>
              <a:rPr lang="en-US" sz="1520" dirty="0">
                <a:solidFill>
                  <a:srgbClr val="FFFFFF"/>
                </a:solidFill>
                <a:latin typeface="Montserrat Classic"/>
              </a:rPr>
              <a:t>Prado-Romero et al. “</a:t>
            </a:r>
            <a:r>
              <a:rPr lang="en-US" sz="1520" u="sng" dirty="0">
                <a:solidFill>
                  <a:schemeClr val="bg1"/>
                </a:solidFill>
                <a:latin typeface="Montserrat Classic"/>
                <a:hlinkClick r:id="rId5" tooltip="https://scholar.google.com/citations?view_op=view_citation&amp;hl=en&amp;user=JIidltYAAAAJ&amp;sortby=pubdate&amp;citation_for_view=JIidltYAAAAJ:MXK_kJrjxJI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survey on graph counterfactual explanations: definitions, methods, evaluation”</a:t>
            </a:r>
            <a:r>
              <a:rPr lang="en-US" sz="1520" dirty="0">
                <a:solidFill>
                  <a:schemeClr val="bg1"/>
                </a:solidFill>
                <a:latin typeface="Montserrat Classic"/>
              </a:rPr>
              <a:t>,</a:t>
            </a:r>
            <a:r>
              <a:rPr lang="en-US" sz="1520" dirty="0">
                <a:solidFill>
                  <a:srgbClr val="FFFFFF"/>
                </a:solidFill>
                <a:latin typeface="Montserrat Classic"/>
              </a:rPr>
              <a:t> ACM CSUR 2023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51253" y="1915820"/>
            <a:ext cx="3591178" cy="3807103"/>
          </a:xfrm>
          <a:custGeom>
            <a:avLst/>
            <a:gdLst/>
            <a:ahLst/>
            <a:cxnLst/>
            <a:rect l="l" t="t" r="r" b="b"/>
            <a:pathLst>
              <a:path w="3591178" h="3807103">
                <a:moveTo>
                  <a:pt x="0" y="0"/>
                </a:moveTo>
                <a:lnTo>
                  <a:pt x="3591178" y="0"/>
                </a:lnTo>
                <a:lnTo>
                  <a:pt x="3591178" y="3807103"/>
                </a:lnTo>
                <a:lnTo>
                  <a:pt x="0" y="38071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87900" y="2395012"/>
            <a:ext cx="4263353" cy="3023654"/>
          </a:xfrm>
          <a:custGeom>
            <a:avLst/>
            <a:gdLst/>
            <a:ahLst/>
            <a:cxnLst/>
            <a:rect l="l" t="t" r="r" b="b"/>
            <a:pathLst>
              <a:path w="4263353" h="3023654">
                <a:moveTo>
                  <a:pt x="0" y="0"/>
                </a:moveTo>
                <a:lnTo>
                  <a:pt x="4263353" y="0"/>
                </a:lnTo>
                <a:lnTo>
                  <a:pt x="4263353" y="3023655"/>
                </a:lnTo>
                <a:lnTo>
                  <a:pt x="0" y="30236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27707" y="1804441"/>
            <a:ext cx="4317708" cy="4029861"/>
          </a:xfrm>
          <a:custGeom>
            <a:avLst/>
            <a:gdLst/>
            <a:ahLst/>
            <a:cxnLst/>
            <a:rect l="l" t="t" r="r" b="b"/>
            <a:pathLst>
              <a:path w="4317708" h="4029861">
                <a:moveTo>
                  <a:pt x="0" y="0"/>
                </a:moveTo>
                <a:lnTo>
                  <a:pt x="4317708" y="0"/>
                </a:lnTo>
                <a:lnTo>
                  <a:pt x="4317708" y="4029861"/>
                </a:lnTo>
                <a:lnTo>
                  <a:pt x="0" y="40298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What’s a graph?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Challenges with graphs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4695" y="2039166"/>
            <a:ext cx="10315609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There are three main challenges associated with processing graphs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34695" y="2801466"/>
            <a:ext cx="345727" cy="34572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74642" y="2757426"/>
            <a:ext cx="9851582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 Bold"/>
              </a:rPr>
              <a:t>Variable topology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: hard to design an NN that is sufficiently expressive and can cope with this variation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34695" y="3917696"/>
            <a:ext cx="345727" cy="34572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74642" y="3873656"/>
            <a:ext cx="9851582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 Bold"/>
              </a:rPr>
              <a:t>Huge graphs: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 we can have millions of nodes and billions of edges (see Twitter)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34695" y="5049082"/>
            <a:ext cx="345727" cy="34572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74642" y="5005042"/>
            <a:ext cx="9851582" cy="118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 Bold"/>
              </a:rPr>
              <a:t>Single monolithic graph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: the usual protocol of training with many data examples and testing with new data is not always appropriate or possible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20"/>
            <a:ext cx="7661796" cy="140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Accurate predictions are important, but </a:t>
            </a:r>
            <a:r>
              <a:rPr lang="en-US" sz="4622">
                <a:solidFill>
                  <a:srgbClr val="4C2F83"/>
                </a:solidFill>
                <a:latin typeface="League Spartan"/>
              </a:rPr>
              <a:t>why?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388913" y="1843010"/>
            <a:ext cx="1920939" cy="2960024"/>
            <a:chOff x="0" y="-47625"/>
            <a:chExt cx="2561252" cy="3946697"/>
          </a:xfrm>
        </p:grpSpPr>
        <p:sp>
          <p:nvSpPr>
            <p:cNvPr id="6" name="Freeform 6"/>
            <p:cNvSpPr/>
            <p:nvPr/>
          </p:nvSpPr>
          <p:spPr>
            <a:xfrm>
              <a:off x="1039089" y="150354"/>
              <a:ext cx="1522163" cy="1672706"/>
            </a:xfrm>
            <a:custGeom>
              <a:avLst/>
              <a:gdLst/>
              <a:ahLst/>
              <a:cxnLst/>
              <a:rect l="l" t="t" r="r" b="b"/>
              <a:pathLst>
                <a:path w="1522163" h="1672706">
                  <a:moveTo>
                    <a:pt x="0" y="0"/>
                  </a:moveTo>
                  <a:lnTo>
                    <a:pt x="1522163" y="0"/>
                  </a:lnTo>
                  <a:lnTo>
                    <a:pt x="1522163" y="1672706"/>
                  </a:lnTo>
                  <a:lnTo>
                    <a:pt x="0" y="1672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849092" y="-47625"/>
              <a:ext cx="675753" cy="495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4"/>
                </a:lnSpc>
                <a:spcBef>
                  <a:spcPct val="0"/>
                </a:spcBef>
              </a:pPr>
              <a:r>
                <a:rPr lang="en-US" sz="2231">
                  <a:solidFill>
                    <a:srgbClr val="000000"/>
                  </a:solidFill>
                  <a:latin typeface="League Spartan"/>
                </a:rPr>
                <a:t>???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1120163" y="2047653"/>
              <a:ext cx="1360014" cy="1494521"/>
            </a:xfrm>
            <a:custGeom>
              <a:avLst/>
              <a:gdLst/>
              <a:ahLst/>
              <a:cxnLst/>
              <a:rect l="l" t="t" r="r" b="b"/>
              <a:pathLst>
                <a:path w="1360014" h="1494521">
                  <a:moveTo>
                    <a:pt x="0" y="0"/>
                  </a:moveTo>
                  <a:lnTo>
                    <a:pt x="1360014" y="0"/>
                  </a:lnTo>
                  <a:lnTo>
                    <a:pt x="1360014" y="1494521"/>
                  </a:lnTo>
                  <a:lnTo>
                    <a:pt x="0" y="1494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181519"/>
              <a:ext cx="1601784" cy="1427044"/>
            </a:xfrm>
            <a:custGeom>
              <a:avLst/>
              <a:gdLst/>
              <a:ahLst/>
              <a:cxnLst/>
              <a:rect l="l" t="t" r="r" b="b"/>
              <a:pathLst>
                <a:path w="1601784" h="1427044">
                  <a:moveTo>
                    <a:pt x="0" y="0"/>
                  </a:moveTo>
                  <a:lnTo>
                    <a:pt x="1601784" y="0"/>
                  </a:lnTo>
                  <a:lnTo>
                    <a:pt x="1601784" y="1427044"/>
                  </a:lnTo>
                  <a:lnTo>
                    <a:pt x="0" y="1427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67649" y="3579327"/>
              <a:ext cx="1601784" cy="3197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29"/>
                </a:lnSpc>
                <a:spcBef>
                  <a:spcPct val="0"/>
                </a:spcBef>
              </a:pPr>
              <a:r>
                <a:rPr lang="en-US" sz="1520" dirty="0">
                  <a:solidFill>
                    <a:srgbClr val="000000"/>
                  </a:solidFill>
                  <a:latin typeface="Montserrat Classic"/>
                </a:rPr>
                <a:t>oncologist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26609" y="1556233"/>
              <a:ext cx="748566" cy="338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9"/>
                </a:lnSpc>
                <a:spcBef>
                  <a:spcPct val="0"/>
                </a:spcBef>
              </a:pPr>
              <a:r>
                <a:rPr lang="en-US" sz="1520">
                  <a:solidFill>
                    <a:srgbClr val="000000"/>
                  </a:solidFill>
                  <a:latin typeface="Montserrat Classic"/>
                </a:rPr>
                <a:t>WHY?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86812" y="2618760"/>
            <a:ext cx="4976910" cy="2751030"/>
            <a:chOff x="0" y="0"/>
            <a:chExt cx="1843300" cy="10189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43300" cy="1018900"/>
            </a:xfrm>
            <a:custGeom>
              <a:avLst/>
              <a:gdLst/>
              <a:ahLst/>
              <a:cxnLst/>
              <a:rect l="l" t="t" r="r" b="b"/>
              <a:pathLst>
                <a:path w="1843300" h="1018900">
                  <a:moveTo>
                    <a:pt x="0" y="0"/>
                  </a:moveTo>
                  <a:lnTo>
                    <a:pt x="1843300" y="0"/>
                  </a:lnTo>
                  <a:lnTo>
                    <a:pt x="1843300" y="1018900"/>
                  </a:lnTo>
                  <a:lnTo>
                    <a:pt x="0" y="10189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4C2F83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843300" cy="10570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37895" y="3232042"/>
            <a:ext cx="544874" cy="1611187"/>
          </a:xfrm>
          <a:custGeom>
            <a:avLst/>
            <a:gdLst/>
            <a:ahLst/>
            <a:cxnLst/>
            <a:rect l="l" t="t" r="r" b="b"/>
            <a:pathLst>
              <a:path w="544874" h="1611187">
                <a:moveTo>
                  <a:pt x="0" y="0"/>
                </a:moveTo>
                <a:lnTo>
                  <a:pt x="544874" y="0"/>
                </a:lnTo>
                <a:lnTo>
                  <a:pt x="544874" y="1611187"/>
                </a:lnTo>
                <a:lnTo>
                  <a:pt x="0" y="16111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6830792" y="2891181"/>
            <a:ext cx="2194560" cy="219456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9777192" y="3665452"/>
            <a:ext cx="433248" cy="618926"/>
          </a:xfrm>
          <a:custGeom>
            <a:avLst/>
            <a:gdLst/>
            <a:ahLst/>
            <a:cxnLst/>
            <a:rect l="l" t="t" r="r" b="b"/>
            <a:pathLst>
              <a:path w="433248" h="618926">
                <a:moveTo>
                  <a:pt x="0" y="0"/>
                </a:moveTo>
                <a:lnTo>
                  <a:pt x="433248" y="0"/>
                </a:lnTo>
                <a:lnTo>
                  <a:pt x="433248" y="618925"/>
                </a:lnTo>
                <a:lnTo>
                  <a:pt x="0" y="618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6344794" y="3988461"/>
            <a:ext cx="485998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9025352" y="3974915"/>
            <a:ext cx="75184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666073" y="3644339"/>
            <a:ext cx="566289" cy="634058"/>
          </a:xfrm>
          <a:custGeom>
            <a:avLst/>
            <a:gdLst/>
            <a:ahLst/>
            <a:cxnLst/>
            <a:rect l="l" t="t" r="r" b="b"/>
            <a:pathLst>
              <a:path w="566289" h="634058">
                <a:moveTo>
                  <a:pt x="0" y="0"/>
                </a:moveTo>
                <a:lnTo>
                  <a:pt x="566289" y="0"/>
                </a:lnTo>
                <a:lnTo>
                  <a:pt x="566289" y="634058"/>
                </a:lnTo>
                <a:lnTo>
                  <a:pt x="0" y="6340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474189" y="2794218"/>
            <a:ext cx="190765" cy="166833"/>
          </a:xfrm>
          <a:custGeom>
            <a:avLst/>
            <a:gdLst/>
            <a:ahLst/>
            <a:cxnLst/>
            <a:rect l="l" t="t" r="r" b="b"/>
            <a:pathLst>
              <a:path w="190765" h="166833">
                <a:moveTo>
                  <a:pt x="0" y="0"/>
                </a:moveTo>
                <a:lnTo>
                  <a:pt x="190764" y="0"/>
                </a:lnTo>
                <a:lnTo>
                  <a:pt x="190764" y="166833"/>
                </a:lnTo>
                <a:lnTo>
                  <a:pt x="0" y="1668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2518137" y="2726769"/>
            <a:ext cx="849799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Features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4733990" y="3171944"/>
            <a:ext cx="345727" cy="34572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742415" y="4227712"/>
            <a:ext cx="345727" cy="34572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5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742415" y="3702832"/>
            <a:ext cx="345727" cy="345727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8B4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733990" y="4763495"/>
            <a:ext cx="345727" cy="34572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C0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2518137" y="3193942"/>
            <a:ext cx="1836251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Demographic data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518137" y="3724830"/>
            <a:ext cx="1187958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Clinical data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518137" y="4255161"/>
            <a:ext cx="1436285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Genotype data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518137" y="4785493"/>
            <a:ext cx="2089235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Gene expression data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5591997" y="2891181"/>
            <a:ext cx="752797" cy="2194560"/>
            <a:chOff x="0" y="0"/>
            <a:chExt cx="278814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78814" cy="812800"/>
            </a:xfrm>
            <a:custGeom>
              <a:avLst/>
              <a:gdLst/>
              <a:ahLst/>
              <a:cxnLst/>
              <a:rect l="l" t="t" r="r" b="b"/>
              <a:pathLst>
                <a:path w="278814" h="812800">
                  <a:moveTo>
                    <a:pt x="0" y="0"/>
                  </a:moveTo>
                  <a:lnTo>
                    <a:pt x="278814" y="0"/>
                  </a:lnTo>
                  <a:lnTo>
                    <a:pt x="27881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4C2F8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278814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5735327" y="3146046"/>
            <a:ext cx="466138" cy="299176"/>
          </a:xfrm>
          <a:custGeom>
            <a:avLst/>
            <a:gdLst/>
            <a:ahLst/>
            <a:cxnLst/>
            <a:rect l="l" t="t" r="r" b="b"/>
            <a:pathLst>
              <a:path w="466138" h="299176">
                <a:moveTo>
                  <a:pt x="0" y="0"/>
                </a:moveTo>
                <a:lnTo>
                  <a:pt x="466138" y="0"/>
                </a:lnTo>
                <a:lnTo>
                  <a:pt x="466138" y="299175"/>
                </a:lnTo>
                <a:lnTo>
                  <a:pt x="0" y="2991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5735327" y="3618440"/>
            <a:ext cx="466138" cy="299176"/>
          </a:xfrm>
          <a:custGeom>
            <a:avLst/>
            <a:gdLst/>
            <a:ahLst/>
            <a:cxnLst/>
            <a:rect l="l" t="t" r="r" b="b"/>
            <a:pathLst>
              <a:path w="466138" h="299176">
                <a:moveTo>
                  <a:pt x="0" y="0"/>
                </a:moveTo>
                <a:lnTo>
                  <a:pt x="466138" y="0"/>
                </a:lnTo>
                <a:lnTo>
                  <a:pt x="466138" y="299176"/>
                </a:lnTo>
                <a:lnTo>
                  <a:pt x="0" y="29917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5735327" y="4518154"/>
            <a:ext cx="466138" cy="299176"/>
          </a:xfrm>
          <a:custGeom>
            <a:avLst/>
            <a:gdLst/>
            <a:ahLst/>
            <a:cxnLst/>
            <a:rect l="l" t="t" r="r" b="b"/>
            <a:pathLst>
              <a:path w="466138" h="299176">
                <a:moveTo>
                  <a:pt x="0" y="0"/>
                </a:moveTo>
                <a:lnTo>
                  <a:pt x="466138" y="0"/>
                </a:lnTo>
                <a:lnTo>
                  <a:pt x="466138" y="299176"/>
                </a:lnTo>
                <a:lnTo>
                  <a:pt x="0" y="29917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7"/>
          <p:cNvSpPr txBox="1"/>
          <p:nvPr/>
        </p:nvSpPr>
        <p:spPr>
          <a:xfrm rot="5400000">
            <a:off x="5912685" y="4007424"/>
            <a:ext cx="163068" cy="339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  <a:spcBef>
                <a:spcPct val="0"/>
              </a:spcBef>
            </a:pPr>
            <a:r>
              <a:rPr lang="en-US" sz="2018">
                <a:solidFill>
                  <a:srgbClr val="000000"/>
                </a:solidFill>
                <a:latin typeface="Montserrat 2"/>
              </a:rPr>
              <a:t>...</a:t>
            </a:r>
          </a:p>
        </p:txBody>
      </p:sp>
      <p:sp>
        <p:nvSpPr>
          <p:cNvPr id="48" name="AutoShape 48"/>
          <p:cNvSpPr/>
          <p:nvPr/>
        </p:nvSpPr>
        <p:spPr>
          <a:xfrm flipV="1">
            <a:off x="5363722" y="3988461"/>
            <a:ext cx="228275" cy="5814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9" name="TextBox 49"/>
          <p:cNvSpPr txBox="1"/>
          <p:nvPr/>
        </p:nvSpPr>
        <p:spPr>
          <a:xfrm>
            <a:off x="491300" y="2726769"/>
            <a:ext cx="1438063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Cancer patient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695" y="1960629"/>
            <a:ext cx="4763325" cy="3643377"/>
          </a:xfrm>
          <a:custGeom>
            <a:avLst/>
            <a:gdLst/>
            <a:ahLst/>
            <a:cxnLst/>
            <a:rect l="l" t="t" r="r" b="b"/>
            <a:pathLst>
              <a:path w="4763325" h="3643377">
                <a:moveTo>
                  <a:pt x="0" y="0"/>
                </a:moveTo>
                <a:lnTo>
                  <a:pt x="4763325" y="0"/>
                </a:lnTo>
                <a:lnTo>
                  <a:pt x="4763325" y="3643377"/>
                </a:lnTo>
                <a:lnTo>
                  <a:pt x="0" y="3643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45845" y="1835912"/>
            <a:ext cx="6282958" cy="3892812"/>
          </a:xfrm>
          <a:custGeom>
            <a:avLst/>
            <a:gdLst/>
            <a:ahLst/>
            <a:cxnLst/>
            <a:rect l="l" t="t" r="r" b="b"/>
            <a:pathLst>
              <a:path w="6282958" h="3892812">
                <a:moveTo>
                  <a:pt x="0" y="0"/>
                </a:moveTo>
                <a:lnTo>
                  <a:pt x="6282958" y="0"/>
                </a:lnTo>
                <a:lnTo>
                  <a:pt x="6282958" y="3892812"/>
                </a:lnTo>
                <a:lnTo>
                  <a:pt x="0" y="38928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Graph Representation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03373" y="1874953"/>
            <a:ext cx="10986878" cy="281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We want to learn a (dense) representation </a:t>
            </a:r>
            <a:r>
              <a:rPr lang="en-US" sz="4622">
                <a:solidFill>
                  <a:srgbClr val="00C4CC"/>
                </a:solidFill>
                <a:latin typeface="League Spartan"/>
              </a:rPr>
              <a:t>H</a:t>
            </a:r>
            <a:r>
              <a:rPr lang="en-US" sz="4622">
                <a:solidFill>
                  <a:srgbClr val="000000"/>
                </a:solidFill>
                <a:latin typeface="League Spartan"/>
              </a:rPr>
              <a:t> of the graph usable for different downstream tasks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Graph Classification Tasks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4695" y="2039166"/>
            <a:ext cx="10315609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For example, we might want to predict: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34695" y="3104307"/>
            <a:ext cx="345727" cy="34572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74642" y="3031547"/>
            <a:ext cx="10658711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the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temperature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at which a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molecule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becomes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liquid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(a regression task)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34695" y="4125407"/>
            <a:ext cx="345727" cy="34572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74642" y="4052648"/>
            <a:ext cx="8553076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 whether a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molecule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is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poisonous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to human beings or not (a classification task).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18134" y="3412694"/>
            <a:ext cx="9174882" cy="2451588"/>
          </a:xfrm>
          <a:custGeom>
            <a:avLst/>
            <a:gdLst/>
            <a:ahLst/>
            <a:cxnLst/>
            <a:rect l="l" t="t" r="r" b="b"/>
            <a:pathLst>
              <a:path w="9174882" h="2451588">
                <a:moveTo>
                  <a:pt x="0" y="0"/>
                </a:moveTo>
                <a:lnTo>
                  <a:pt x="9174882" y="0"/>
                </a:lnTo>
                <a:lnTo>
                  <a:pt x="9174882" y="2451588"/>
                </a:lnTo>
                <a:lnTo>
                  <a:pt x="0" y="24515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Graph Classification Tasks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4695" y="1806033"/>
            <a:ext cx="10315609" cy="118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The output </a:t>
            </a:r>
            <a:r>
              <a:rPr lang="en-US" sz="2261">
                <a:solidFill>
                  <a:srgbClr val="7640A3"/>
                </a:solidFill>
                <a:latin typeface="Montserrat 2 Bold"/>
              </a:rPr>
              <a:t>node embeddings are combined</a:t>
            </a:r>
            <a:r>
              <a:rPr lang="en-US" sz="2261">
                <a:solidFill>
                  <a:srgbClr val="7640A3"/>
                </a:solidFill>
                <a:latin typeface="Montserrat 2"/>
              </a:rPr>
              <a:t>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(e.g., by averaging), and the resulting vector is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mapped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via a linear transformation or neural network to a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fixed-size vector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GNNs (briefly)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4695" y="2156834"/>
            <a:ext cx="10760074" cy="2963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4"/>
              </a:lnSpc>
            </a:pPr>
            <a:r>
              <a:rPr lang="en-US" sz="2403">
                <a:solidFill>
                  <a:srgbClr val="000000"/>
                </a:solidFill>
                <a:latin typeface="Montserrat 2"/>
              </a:rPr>
              <a:t>A </a:t>
            </a:r>
            <a:r>
              <a:rPr lang="en-US" sz="2403">
                <a:solidFill>
                  <a:srgbClr val="000000"/>
                </a:solidFill>
                <a:latin typeface="Montserrat 2 Bold"/>
              </a:rPr>
              <a:t>graph neural network</a:t>
            </a:r>
            <a:r>
              <a:rPr lang="en-US" sz="2403">
                <a:solidFill>
                  <a:srgbClr val="000000"/>
                </a:solidFill>
                <a:latin typeface="Montserrat 2"/>
              </a:rPr>
              <a:t> is a model that takes the node feature vectors </a:t>
            </a:r>
            <a:r>
              <a:rPr lang="en-US" sz="2403">
                <a:solidFill>
                  <a:srgbClr val="000000"/>
                </a:solidFill>
                <a:latin typeface="Montserrat 2 Bold"/>
              </a:rPr>
              <a:t>X</a:t>
            </a:r>
            <a:r>
              <a:rPr lang="en-US" sz="2403">
                <a:solidFill>
                  <a:srgbClr val="000000"/>
                </a:solidFill>
                <a:latin typeface="Montserrat 2"/>
              </a:rPr>
              <a:t> and the adjacency matrix </a:t>
            </a:r>
            <a:r>
              <a:rPr lang="en-US" sz="2403">
                <a:solidFill>
                  <a:srgbClr val="000000"/>
                </a:solidFill>
                <a:latin typeface="Montserrat 2 Bold"/>
              </a:rPr>
              <a:t>A</a:t>
            </a:r>
            <a:r>
              <a:rPr lang="en-US" sz="2403">
                <a:solidFill>
                  <a:srgbClr val="000000"/>
                </a:solidFill>
                <a:latin typeface="Montserrat 2"/>
              </a:rPr>
              <a:t> as inputs and passes them through a series of </a:t>
            </a:r>
            <a:r>
              <a:rPr lang="en-US" sz="2403">
                <a:solidFill>
                  <a:srgbClr val="000000"/>
                </a:solidFill>
                <a:latin typeface="Montserrat 2 Bold"/>
              </a:rPr>
              <a:t>K</a:t>
            </a:r>
            <a:r>
              <a:rPr lang="en-US" sz="2403">
                <a:solidFill>
                  <a:srgbClr val="000000"/>
                </a:solidFill>
                <a:latin typeface="Montserrat 2"/>
              </a:rPr>
              <a:t> layers. </a:t>
            </a:r>
          </a:p>
          <a:p>
            <a:pPr>
              <a:lnSpc>
                <a:spcPts val="3364"/>
              </a:lnSpc>
            </a:pPr>
            <a:endParaRPr lang="en-US" sz="2403">
              <a:solidFill>
                <a:srgbClr val="000000"/>
              </a:solidFill>
              <a:latin typeface="Montserrat 2"/>
            </a:endParaRPr>
          </a:p>
          <a:p>
            <a:pPr>
              <a:lnSpc>
                <a:spcPts val="3364"/>
              </a:lnSpc>
              <a:spcBef>
                <a:spcPct val="0"/>
              </a:spcBef>
            </a:pPr>
            <a:r>
              <a:rPr lang="en-US" sz="2403">
                <a:solidFill>
                  <a:srgbClr val="000000"/>
                </a:solidFill>
                <a:latin typeface="Montserrat 2"/>
              </a:rPr>
              <a:t>The node features are updated at each layer to create intermediate “hidden” representations before finally computing </a:t>
            </a:r>
            <a:r>
              <a:rPr lang="en-US" sz="2403">
                <a:solidFill>
                  <a:srgbClr val="000000"/>
                </a:solidFill>
                <a:latin typeface="Montserrat 2 Bold"/>
              </a:rPr>
              <a:t>output embeddings H</a:t>
            </a:r>
            <a:r>
              <a:rPr lang="en-US" sz="2403">
                <a:solidFill>
                  <a:srgbClr val="000000"/>
                </a:solidFill>
                <a:latin typeface="Montserrat 2"/>
              </a:rPr>
              <a:t>.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504983" y="2574352"/>
            <a:ext cx="10010853" cy="2734195"/>
            <a:chOff x="0" y="0"/>
            <a:chExt cx="13347805" cy="3645593"/>
          </a:xfrm>
        </p:grpSpPr>
        <p:sp>
          <p:nvSpPr>
            <p:cNvPr id="5" name="Freeform 5"/>
            <p:cNvSpPr/>
            <p:nvPr/>
          </p:nvSpPr>
          <p:spPr>
            <a:xfrm flipH="1">
              <a:off x="0" y="300646"/>
              <a:ext cx="13347805" cy="3344947"/>
            </a:xfrm>
            <a:custGeom>
              <a:avLst/>
              <a:gdLst/>
              <a:ahLst/>
              <a:cxnLst/>
              <a:rect l="l" t="t" r="r" b="b"/>
              <a:pathLst>
                <a:path w="13347805" h="3344947">
                  <a:moveTo>
                    <a:pt x="13347805" y="0"/>
                  </a:moveTo>
                  <a:lnTo>
                    <a:pt x="0" y="0"/>
                  </a:lnTo>
                  <a:lnTo>
                    <a:pt x="0" y="3344947"/>
                  </a:lnTo>
                  <a:lnTo>
                    <a:pt x="13347805" y="3344947"/>
                  </a:lnTo>
                  <a:lnTo>
                    <a:pt x="13347805" y="0"/>
                  </a:lnTo>
                  <a:close/>
                </a:path>
              </a:pathLst>
            </a:custGeom>
            <a:blipFill>
              <a:blip r:embed="rId6"/>
              <a:stretch>
                <a:fillRect l="-96" t="-15451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3952872" y="1494303"/>
              <a:ext cx="666010" cy="714614"/>
              <a:chOff x="0" y="0"/>
              <a:chExt cx="185003" cy="19850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5003" cy="198504"/>
              </a:xfrm>
              <a:custGeom>
                <a:avLst/>
                <a:gdLst/>
                <a:ahLst/>
                <a:cxnLst/>
                <a:rect l="l" t="t" r="r" b="b"/>
                <a:pathLst>
                  <a:path w="185003" h="198504">
                    <a:moveTo>
                      <a:pt x="0" y="0"/>
                    </a:moveTo>
                    <a:lnTo>
                      <a:pt x="185003" y="0"/>
                    </a:lnTo>
                    <a:lnTo>
                      <a:pt x="185003" y="198504"/>
                    </a:lnTo>
                    <a:lnTo>
                      <a:pt x="0" y="1985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85003" cy="2366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8301585" y="1494303"/>
              <a:ext cx="666010" cy="714614"/>
              <a:chOff x="0" y="0"/>
              <a:chExt cx="185003" cy="19850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5003" cy="198504"/>
              </a:xfrm>
              <a:custGeom>
                <a:avLst/>
                <a:gdLst/>
                <a:ahLst/>
                <a:cxnLst/>
                <a:rect l="l" t="t" r="r" b="b"/>
                <a:pathLst>
                  <a:path w="185003" h="198504">
                    <a:moveTo>
                      <a:pt x="0" y="0"/>
                    </a:moveTo>
                    <a:lnTo>
                      <a:pt x="185003" y="0"/>
                    </a:lnTo>
                    <a:lnTo>
                      <a:pt x="185003" y="198504"/>
                    </a:lnTo>
                    <a:lnTo>
                      <a:pt x="0" y="19850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85003" cy="2366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2" name="AutoShape 12"/>
            <p:cNvSpPr/>
            <p:nvPr/>
          </p:nvSpPr>
          <p:spPr>
            <a:xfrm>
              <a:off x="3952872" y="1851610"/>
              <a:ext cx="666010" cy="0"/>
            </a:xfrm>
            <a:prstGeom prst="line">
              <a:avLst/>
            </a:prstGeom>
            <a:ln w="36124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>
              <a:off x="8301585" y="1869673"/>
              <a:ext cx="666010" cy="0"/>
            </a:xfrm>
            <a:prstGeom prst="line">
              <a:avLst/>
            </a:prstGeom>
            <a:ln w="36124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981271" y="-38100"/>
              <a:ext cx="696619" cy="3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9"/>
                </a:lnSpc>
                <a:spcBef>
                  <a:spcPct val="0"/>
                </a:spcBef>
              </a:pPr>
              <a:r>
                <a:rPr lang="en-US" sz="1520">
                  <a:solidFill>
                    <a:srgbClr val="000000"/>
                  </a:solidFill>
                  <a:latin typeface="Montserrat Classic"/>
                </a:rPr>
                <a:t>Input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701957" y="-38100"/>
              <a:ext cx="1993586" cy="3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9"/>
                </a:lnSpc>
                <a:spcBef>
                  <a:spcPct val="0"/>
                </a:spcBef>
              </a:pPr>
              <a:r>
                <a:rPr lang="en-US" sz="1520">
                  <a:solidFill>
                    <a:srgbClr val="000000"/>
                  </a:solidFill>
                  <a:latin typeface="Montserrat Classic"/>
                </a:rPr>
                <a:t>1st hidden layer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244064" y="-38100"/>
              <a:ext cx="2165742" cy="3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9"/>
                </a:lnSpc>
                <a:spcBef>
                  <a:spcPct val="0"/>
                </a:spcBef>
              </a:pPr>
              <a:r>
                <a:rPr lang="en-US" sz="1520">
                  <a:solidFill>
                    <a:srgbClr val="000000"/>
                  </a:solidFill>
                  <a:latin typeface="Montserrat Classic"/>
                </a:rPr>
                <a:t>2nd hidden layer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3904615" y="5606280"/>
            <a:ext cx="5201920" cy="558024"/>
          </a:xfrm>
          <a:custGeom>
            <a:avLst/>
            <a:gdLst/>
            <a:ahLst/>
            <a:cxnLst/>
            <a:rect l="l" t="t" r="r" b="b"/>
            <a:pathLst>
              <a:path w="5201920" h="558024">
                <a:moveTo>
                  <a:pt x="0" y="0"/>
                </a:moveTo>
                <a:lnTo>
                  <a:pt x="5201920" y="0"/>
                </a:lnTo>
                <a:lnTo>
                  <a:pt x="5201920" y="558024"/>
                </a:lnTo>
                <a:lnTo>
                  <a:pt x="0" y="558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GNNs (briefly)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695" y="1929902"/>
            <a:ext cx="11541760" cy="3871100"/>
          </a:xfrm>
          <a:custGeom>
            <a:avLst/>
            <a:gdLst/>
            <a:ahLst/>
            <a:cxnLst/>
            <a:rect l="l" t="t" r="r" b="b"/>
            <a:pathLst>
              <a:path w="11541760" h="3871100">
                <a:moveTo>
                  <a:pt x="0" y="0"/>
                </a:moveTo>
                <a:lnTo>
                  <a:pt x="11541760" y="0"/>
                </a:lnTo>
                <a:lnTo>
                  <a:pt x="11541760" y="3871100"/>
                </a:lnTo>
                <a:lnTo>
                  <a:pt x="0" y="3871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GCE methods</a:t>
            </a:r>
          </a:p>
        </p:txBody>
      </p:sp>
      <p:sp>
        <p:nvSpPr>
          <p:cNvPr id="6" name="Freeform 6"/>
          <p:cNvSpPr/>
          <p:nvPr/>
        </p:nvSpPr>
        <p:spPr>
          <a:xfrm>
            <a:off x="734695" y="1929902"/>
            <a:ext cx="10027634" cy="3871100"/>
          </a:xfrm>
          <a:custGeom>
            <a:avLst/>
            <a:gdLst/>
            <a:ahLst/>
            <a:cxnLst/>
            <a:rect l="l" t="t" r="r" b="b"/>
            <a:pathLst>
              <a:path w="10027634" h="3871100">
                <a:moveTo>
                  <a:pt x="0" y="0"/>
                </a:moveTo>
                <a:lnTo>
                  <a:pt x="10027634" y="0"/>
                </a:lnTo>
                <a:lnTo>
                  <a:pt x="10027634" y="3871100"/>
                </a:lnTo>
                <a:lnTo>
                  <a:pt x="0" y="3871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509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695" y="1929902"/>
            <a:ext cx="1525768" cy="3871100"/>
          </a:xfrm>
          <a:custGeom>
            <a:avLst/>
            <a:gdLst/>
            <a:ahLst/>
            <a:cxnLst/>
            <a:rect l="l" t="t" r="r" b="b"/>
            <a:pathLst>
              <a:path w="1525768" h="3871100">
                <a:moveTo>
                  <a:pt x="0" y="0"/>
                </a:moveTo>
                <a:lnTo>
                  <a:pt x="1525768" y="0"/>
                </a:lnTo>
                <a:lnTo>
                  <a:pt x="1525768" y="3871100"/>
                </a:lnTo>
                <a:lnTo>
                  <a:pt x="0" y="3871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564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34695" y="1929902"/>
            <a:ext cx="3051165" cy="955419"/>
          </a:xfrm>
          <a:custGeom>
            <a:avLst/>
            <a:gdLst/>
            <a:ahLst/>
            <a:cxnLst/>
            <a:rect l="l" t="t" r="r" b="b"/>
            <a:pathLst>
              <a:path w="3051165" h="955419">
                <a:moveTo>
                  <a:pt x="0" y="0"/>
                </a:moveTo>
                <a:lnTo>
                  <a:pt x="3051165" y="0"/>
                </a:lnTo>
                <a:lnTo>
                  <a:pt x="3051165" y="955419"/>
                </a:lnTo>
                <a:lnTo>
                  <a:pt x="0" y="9554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78273" b="-30517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398380" y="2367109"/>
            <a:ext cx="345727" cy="34572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398380" y="3065548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560428" y="3108521"/>
            <a:ext cx="905997" cy="302754"/>
          </a:xfrm>
          <a:custGeom>
            <a:avLst/>
            <a:gdLst/>
            <a:ahLst/>
            <a:cxnLst/>
            <a:rect l="l" t="t" r="r" b="b"/>
            <a:pathLst>
              <a:path w="905997" h="302754">
                <a:moveTo>
                  <a:pt x="0" y="0"/>
                </a:moveTo>
                <a:lnTo>
                  <a:pt x="905997" y="0"/>
                </a:lnTo>
                <a:lnTo>
                  <a:pt x="905997" y="302753"/>
                </a:lnTo>
                <a:lnTo>
                  <a:pt x="0" y="3027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438011" y="3065548"/>
            <a:ext cx="3838444" cy="385444"/>
          </a:xfrm>
          <a:custGeom>
            <a:avLst/>
            <a:gdLst/>
            <a:ahLst/>
            <a:cxnLst/>
            <a:rect l="l" t="t" r="r" b="b"/>
            <a:pathLst>
              <a:path w="3838444" h="385444">
                <a:moveTo>
                  <a:pt x="0" y="0"/>
                </a:moveTo>
                <a:lnTo>
                  <a:pt x="3838444" y="0"/>
                </a:lnTo>
                <a:lnTo>
                  <a:pt x="3838444" y="385444"/>
                </a:lnTo>
                <a:lnTo>
                  <a:pt x="0" y="3854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GCE methods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31043" y="2323069"/>
            <a:ext cx="5601008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Find a counterfactual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within the data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31043" y="3021508"/>
            <a:ext cx="5601008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For a graph              find a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398380" y="3803205"/>
            <a:ext cx="345727" cy="3457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831043" y="3759165"/>
            <a:ext cx="6945384" cy="118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These methods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fail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to produce a counterfactual if the explainer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cannot access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 the original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dataset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695" y="1871240"/>
            <a:ext cx="3337992" cy="3871100"/>
          </a:xfrm>
          <a:custGeom>
            <a:avLst/>
            <a:gdLst/>
            <a:ahLst/>
            <a:cxnLst/>
            <a:rect l="l" t="t" r="r" b="b"/>
            <a:pathLst>
              <a:path w="3337992" h="3871100">
                <a:moveTo>
                  <a:pt x="0" y="0"/>
                </a:moveTo>
                <a:lnTo>
                  <a:pt x="3337992" y="0"/>
                </a:lnTo>
                <a:lnTo>
                  <a:pt x="3337992" y="3871100"/>
                </a:lnTo>
                <a:lnTo>
                  <a:pt x="0" y="3871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899" r="-19787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398380" y="2367109"/>
            <a:ext cx="345727" cy="345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GCE methods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31043" y="2323069"/>
            <a:ext cx="5601008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</a:pPr>
            <a:r>
              <a:rPr lang="en-US" sz="2261">
                <a:solidFill>
                  <a:srgbClr val="000000"/>
                </a:solidFill>
                <a:latin typeface="Montserrat 2 Bold"/>
              </a:rPr>
              <a:t>Perturb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the original graph such that     </a:t>
            </a:r>
          </a:p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 Bold"/>
              </a:rPr>
              <a:t>without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 accessing the original dataset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398380" y="3803205"/>
            <a:ext cx="345727" cy="34572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831043" y="3759165"/>
            <a:ext cx="6945384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 Bold"/>
              </a:rPr>
              <a:t>Requires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to define the perturbation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rules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after a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careful examination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of the data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156593" y="2356111"/>
            <a:ext cx="2210078" cy="385444"/>
          </a:xfrm>
          <a:custGeom>
            <a:avLst/>
            <a:gdLst/>
            <a:ahLst/>
            <a:cxnLst/>
            <a:rect l="l" t="t" r="r" b="b"/>
            <a:pathLst>
              <a:path w="2210078" h="385444">
                <a:moveTo>
                  <a:pt x="0" y="0"/>
                </a:moveTo>
                <a:lnTo>
                  <a:pt x="2210078" y="0"/>
                </a:lnTo>
                <a:lnTo>
                  <a:pt x="2210078" y="385444"/>
                </a:lnTo>
                <a:lnTo>
                  <a:pt x="0" y="3854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7367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809806" y="1867655"/>
            <a:ext cx="8556865" cy="3871100"/>
            <a:chOff x="0" y="0"/>
            <a:chExt cx="11409153" cy="5161467"/>
          </a:xfrm>
        </p:grpSpPr>
        <p:sp>
          <p:nvSpPr>
            <p:cNvPr id="5" name="Freeform 5"/>
            <p:cNvSpPr/>
            <p:nvPr/>
          </p:nvSpPr>
          <p:spPr>
            <a:xfrm>
              <a:off x="4552736" y="0"/>
              <a:ext cx="6856417" cy="5161467"/>
            </a:xfrm>
            <a:custGeom>
              <a:avLst/>
              <a:gdLst/>
              <a:ahLst/>
              <a:cxnLst/>
              <a:rect l="l" t="t" r="r" b="b"/>
              <a:pathLst>
                <a:path w="6856417" h="5161467">
                  <a:moveTo>
                    <a:pt x="0" y="0"/>
                  </a:moveTo>
                  <a:lnTo>
                    <a:pt x="6856417" y="0"/>
                  </a:lnTo>
                  <a:lnTo>
                    <a:pt x="6856417" y="5161467"/>
                  </a:lnTo>
                  <a:lnTo>
                    <a:pt x="0" y="5161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5769" r="-2867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4780"/>
              <a:ext cx="8592001" cy="1305661"/>
            </a:xfrm>
            <a:custGeom>
              <a:avLst/>
              <a:gdLst/>
              <a:ahLst/>
              <a:cxnLst/>
              <a:rect l="l" t="t" r="r" b="b"/>
              <a:pathLst>
                <a:path w="8592001" h="1305661">
                  <a:moveTo>
                    <a:pt x="0" y="0"/>
                  </a:moveTo>
                  <a:lnTo>
                    <a:pt x="8592001" y="0"/>
                  </a:lnTo>
                  <a:lnTo>
                    <a:pt x="8592001" y="1305661"/>
                  </a:lnTo>
                  <a:lnTo>
                    <a:pt x="0" y="1305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3435" r="-55672" b="-2953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51548" y="3283979"/>
            <a:ext cx="345727" cy="34572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GCE methods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4210" y="3239939"/>
            <a:ext cx="5601008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 Bold"/>
              </a:rPr>
              <a:t>Learn the heuristic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based on the data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51548" y="4307200"/>
            <a:ext cx="345727" cy="34572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84210" y="4263160"/>
            <a:ext cx="5443924" cy="118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Explainers are </a:t>
            </a:r>
            <a:r>
              <a:rPr lang="en-US" sz="2261">
                <a:solidFill>
                  <a:srgbClr val="000000"/>
                </a:solidFill>
                <a:latin typeface="Montserrat 2 Bold"/>
              </a:rPr>
              <a:t>trained </a:t>
            </a:r>
            <a:r>
              <a:rPr lang="en-US" sz="2261">
                <a:solidFill>
                  <a:srgbClr val="000000"/>
                </a:solidFill>
                <a:latin typeface="Montserrat 2"/>
              </a:rPr>
              <a:t>on some samples and can be used to produce counterfactuals at inference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20"/>
            <a:ext cx="7661796" cy="140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Accurate predictions are important, but </a:t>
            </a:r>
            <a:r>
              <a:rPr lang="en-US" sz="4622">
                <a:solidFill>
                  <a:srgbClr val="4C2F83"/>
                </a:solidFill>
                <a:latin typeface="League Spartan"/>
              </a:rPr>
              <a:t>why?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494920" y="1878729"/>
            <a:ext cx="1814932" cy="4139536"/>
            <a:chOff x="0" y="0"/>
            <a:chExt cx="2419909" cy="5519381"/>
          </a:xfrm>
        </p:grpSpPr>
        <p:sp>
          <p:nvSpPr>
            <p:cNvPr id="6" name="Freeform 6"/>
            <p:cNvSpPr/>
            <p:nvPr/>
          </p:nvSpPr>
          <p:spPr>
            <a:xfrm>
              <a:off x="897746" y="150354"/>
              <a:ext cx="1522163" cy="1672706"/>
            </a:xfrm>
            <a:custGeom>
              <a:avLst/>
              <a:gdLst/>
              <a:ahLst/>
              <a:cxnLst/>
              <a:rect l="l" t="t" r="r" b="b"/>
              <a:pathLst>
                <a:path w="1522163" h="1672706">
                  <a:moveTo>
                    <a:pt x="0" y="0"/>
                  </a:moveTo>
                  <a:lnTo>
                    <a:pt x="1522163" y="0"/>
                  </a:lnTo>
                  <a:lnTo>
                    <a:pt x="1522163" y="1672706"/>
                  </a:lnTo>
                  <a:lnTo>
                    <a:pt x="0" y="1672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07749" y="-47625"/>
              <a:ext cx="675753" cy="495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4"/>
                </a:lnSpc>
                <a:spcBef>
                  <a:spcPct val="0"/>
                </a:spcBef>
              </a:pPr>
              <a:r>
                <a:rPr lang="en-US" sz="2231">
                  <a:solidFill>
                    <a:srgbClr val="000000"/>
                  </a:solidFill>
                  <a:latin typeface="League Spartan"/>
                </a:rPr>
                <a:t>???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978821" y="2047653"/>
              <a:ext cx="1360014" cy="1494521"/>
            </a:xfrm>
            <a:custGeom>
              <a:avLst/>
              <a:gdLst/>
              <a:ahLst/>
              <a:cxnLst/>
              <a:rect l="l" t="t" r="r" b="b"/>
              <a:pathLst>
                <a:path w="1360014" h="1494521">
                  <a:moveTo>
                    <a:pt x="0" y="0"/>
                  </a:moveTo>
                  <a:lnTo>
                    <a:pt x="1360013" y="0"/>
                  </a:lnTo>
                  <a:lnTo>
                    <a:pt x="1360013" y="1494521"/>
                  </a:lnTo>
                  <a:lnTo>
                    <a:pt x="0" y="1494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70756" y="1955632"/>
              <a:ext cx="675753" cy="495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4"/>
                </a:lnSpc>
                <a:spcBef>
                  <a:spcPct val="0"/>
                </a:spcBef>
              </a:pPr>
              <a:r>
                <a:rPr lang="en-US" sz="2231">
                  <a:solidFill>
                    <a:srgbClr val="000000"/>
                  </a:solidFill>
                  <a:latin typeface="League Spartan"/>
                </a:rPr>
                <a:t>???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998750" y="3767952"/>
              <a:ext cx="1320156" cy="1450721"/>
            </a:xfrm>
            <a:custGeom>
              <a:avLst/>
              <a:gdLst/>
              <a:ahLst/>
              <a:cxnLst/>
              <a:rect l="l" t="t" r="r" b="b"/>
              <a:pathLst>
                <a:path w="1320156" h="1450721">
                  <a:moveTo>
                    <a:pt x="0" y="0"/>
                  </a:moveTo>
                  <a:lnTo>
                    <a:pt x="1320155" y="0"/>
                  </a:lnTo>
                  <a:lnTo>
                    <a:pt x="1320155" y="1450720"/>
                  </a:lnTo>
                  <a:lnTo>
                    <a:pt x="0" y="1450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3015805"/>
              <a:ext cx="1601784" cy="1427044"/>
            </a:xfrm>
            <a:custGeom>
              <a:avLst/>
              <a:gdLst/>
              <a:ahLst/>
              <a:cxnLst/>
              <a:rect l="l" t="t" r="r" b="b"/>
              <a:pathLst>
                <a:path w="1601784" h="1427044">
                  <a:moveTo>
                    <a:pt x="0" y="0"/>
                  </a:moveTo>
                  <a:lnTo>
                    <a:pt x="1601784" y="0"/>
                  </a:lnTo>
                  <a:lnTo>
                    <a:pt x="1601784" y="1427044"/>
                  </a:lnTo>
                  <a:lnTo>
                    <a:pt x="0" y="1427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86294" y="5180572"/>
              <a:ext cx="1430980" cy="338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9"/>
                </a:lnSpc>
                <a:spcBef>
                  <a:spcPct val="0"/>
                </a:spcBef>
              </a:pPr>
              <a:r>
                <a:rPr lang="en-US" sz="1520">
                  <a:solidFill>
                    <a:srgbClr val="000000"/>
                  </a:solidFill>
                  <a:latin typeface="Montserrat Classic"/>
                </a:rPr>
                <a:t>ML “expert”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61698" y="3390518"/>
              <a:ext cx="878388" cy="338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9"/>
                </a:lnSpc>
                <a:spcBef>
                  <a:spcPct val="0"/>
                </a:spcBef>
              </a:pPr>
              <a:r>
                <a:rPr lang="en-US" sz="1520">
                  <a:solidFill>
                    <a:srgbClr val="000000"/>
                  </a:solidFill>
                  <a:latin typeface="Montserrat Classic"/>
                </a:rPr>
                <a:t>MAGIC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86812" y="2618760"/>
            <a:ext cx="4976910" cy="2751030"/>
            <a:chOff x="0" y="0"/>
            <a:chExt cx="1843300" cy="10189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43300" cy="1018900"/>
            </a:xfrm>
            <a:custGeom>
              <a:avLst/>
              <a:gdLst/>
              <a:ahLst/>
              <a:cxnLst/>
              <a:rect l="l" t="t" r="r" b="b"/>
              <a:pathLst>
                <a:path w="1843300" h="1018900">
                  <a:moveTo>
                    <a:pt x="0" y="0"/>
                  </a:moveTo>
                  <a:lnTo>
                    <a:pt x="1843300" y="0"/>
                  </a:lnTo>
                  <a:lnTo>
                    <a:pt x="1843300" y="1018900"/>
                  </a:lnTo>
                  <a:lnTo>
                    <a:pt x="0" y="10189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4C2F83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843300" cy="10570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37895" y="3232042"/>
            <a:ext cx="544874" cy="1611187"/>
          </a:xfrm>
          <a:custGeom>
            <a:avLst/>
            <a:gdLst/>
            <a:ahLst/>
            <a:cxnLst/>
            <a:rect l="l" t="t" r="r" b="b"/>
            <a:pathLst>
              <a:path w="544874" h="1611187">
                <a:moveTo>
                  <a:pt x="0" y="0"/>
                </a:moveTo>
                <a:lnTo>
                  <a:pt x="544874" y="0"/>
                </a:lnTo>
                <a:lnTo>
                  <a:pt x="544874" y="1611187"/>
                </a:lnTo>
                <a:lnTo>
                  <a:pt x="0" y="16111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6830792" y="2891181"/>
            <a:ext cx="2194560" cy="219456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9777192" y="3665452"/>
            <a:ext cx="433248" cy="618926"/>
          </a:xfrm>
          <a:custGeom>
            <a:avLst/>
            <a:gdLst/>
            <a:ahLst/>
            <a:cxnLst/>
            <a:rect l="l" t="t" r="r" b="b"/>
            <a:pathLst>
              <a:path w="433248" h="618926">
                <a:moveTo>
                  <a:pt x="0" y="0"/>
                </a:moveTo>
                <a:lnTo>
                  <a:pt x="433248" y="0"/>
                </a:lnTo>
                <a:lnTo>
                  <a:pt x="433248" y="618925"/>
                </a:lnTo>
                <a:lnTo>
                  <a:pt x="0" y="6189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6344794" y="3988461"/>
            <a:ext cx="485998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>
            <a:off x="9025352" y="3974915"/>
            <a:ext cx="75184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7666073" y="3644339"/>
            <a:ext cx="566289" cy="634058"/>
          </a:xfrm>
          <a:custGeom>
            <a:avLst/>
            <a:gdLst/>
            <a:ahLst/>
            <a:cxnLst/>
            <a:rect l="l" t="t" r="r" b="b"/>
            <a:pathLst>
              <a:path w="566289" h="634058">
                <a:moveTo>
                  <a:pt x="0" y="0"/>
                </a:moveTo>
                <a:lnTo>
                  <a:pt x="566289" y="0"/>
                </a:lnTo>
                <a:lnTo>
                  <a:pt x="566289" y="634058"/>
                </a:lnTo>
                <a:lnTo>
                  <a:pt x="0" y="63405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474189" y="2794218"/>
            <a:ext cx="190765" cy="166833"/>
          </a:xfrm>
          <a:custGeom>
            <a:avLst/>
            <a:gdLst/>
            <a:ahLst/>
            <a:cxnLst/>
            <a:rect l="l" t="t" r="r" b="b"/>
            <a:pathLst>
              <a:path w="190765" h="166833">
                <a:moveTo>
                  <a:pt x="0" y="0"/>
                </a:moveTo>
                <a:lnTo>
                  <a:pt x="190764" y="0"/>
                </a:lnTo>
                <a:lnTo>
                  <a:pt x="190764" y="166833"/>
                </a:lnTo>
                <a:lnTo>
                  <a:pt x="0" y="1668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2518137" y="2726769"/>
            <a:ext cx="849799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Features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4733990" y="3171944"/>
            <a:ext cx="345727" cy="34572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742415" y="4227712"/>
            <a:ext cx="345727" cy="34572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5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742415" y="3702832"/>
            <a:ext cx="345727" cy="345727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8B4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33990" y="4763495"/>
            <a:ext cx="345727" cy="345727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C0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2518137" y="3193942"/>
            <a:ext cx="1836251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Demographic data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518137" y="3724830"/>
            <a:ext cx="1187958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Clinical data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518137" y="4255161"/>
            <a:ext cx="1436285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Genotype data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518137" y="4785493"/>
            <a:ext cx="2089235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Gene expression data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5591997" y="2891181"/>
            <a:ext cx="752797" cy="2194560"/>
            <a:chOff x="0" y="0"/>
            <a:chExt cx="278814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78814" cy="812800"/>
            </a:xfrm>
            <a:custGeom>
              <a:avLst/>
              <a:gdLst/>
              <a:ahLst/>
              <a:cxnLst/>
              <a:rect l="l" t="t" r="r" b="b"/>
              <a:pathLst>
                <a:path w="278814" h="812800">
                  <a:moveTo>
                    <a:pt x="0" y="0"/>
                  </a:moveTo>
                  <a:lnTo>
                    <a:pt x="278814" y="0"/>
                  </a:lnTo>
                  <a:lnTo>
                    <a:pt x="27881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4C2F8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278814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>
            <a:off x="5735327" y="3146046"/>
            <a:ext cx="466138" cy="299176"/>
          </a:xfrm>
          <a:custGeom>
            <a:avLst/>
            <a:gdLst/>
            <a:ahLst/>
            <a:cxnLst/>
            <a:rect l="l" t="t" r="r" b="b"/>
            <a:pathLst>
              <a:path w="466138" h="299176">
                <a:moveTo>
                  <a:pt x="0" y="0"/>
                </a:moveTo>
                <a:lnTo>
                  <a:pt x="466138" y="0"/>
                </a:lnTo>
                <a:lnTo>
                  <a:pt x="466138" y="299175"/>
                </a:lnTo>
                <a:lnTo>
                  <a:pt x="0" y="2991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5735327" y="3618440"/>
            <a:ext cx="466138" cy="299176"/>
          </a:xfrm>
          <a:custGeom>
            <a:avLst/>
            <a:gdLst/>
            <a:ahLst/>
            <a:cxnLst/>
            <a:rect l="l" t="t" r="r" b="b"/>
            <a:pathLst>
              <a:path w="466138" h="299176">
                <a:moveTo>
                  <a:pt x="0" y="0"/>
                </a:moveTo>
                <a:lnTo>
                  <a:pt x="466138" y="0"/>
                </a:lnTo>
                <a:lnTo>
                  <a:pt x="466138" y="299176"/>
                </a:lnTo>
                <a:lnTo>
                  <a:pt x="0" y="29917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5735327" y="4518154"/>
            <a:ext cx="466138" cy="299176"/>
          </a:xfrm>
          <a:custGeom>
            <a:avLst/>
            <a:gdLst/>
            <a:ahLst/>
            <a:cxnLst/>
            <a:rect l="l" t="t" r="r" b="b"/>
            <a:pathLst>
              <a:path w="466138" h="299176">
                <a:moveTo>
                  <a:pt x="0" y="0"/>
                </a:moveTo>
                <a:lnTo>
                  <a:pt x="466138" y="0"/>
                </a:lnTo>
                <a:lnTo>
                  <a:pt x="466138" y="299176"/>
                </a:lnTo>
                <a:lnTo>
                  <a:pt x="0" y="29917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TextBox 49"/>
          <p:cNvSpPr txBox="1"/>
          <p:nvPr/>
        </p:nvSpPr>
        <p:spPr>
          <a:xfrm rot="5400000">
            <a:off x="5912685" y="4007424"/>
            <a:ext cx="163068" cy="339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  <a:spcBef>
                <a:spcPct val="0"/>
              </a:spcBef>
            </a:pPr>
            <a:r>
              <a:rPr lang="en-US" sz="2018">
                <a:solidFill>
                  <a:srgbClr val="000000"/>
                </a:solidFill>
                <a:latin typeface="Montserrat 2"/>
              </a:rPr>
              <a:t>...</a:t>
            </a:r>
          </a:p>
        </p:txBody>
      </p:sp>
      <p:sp>
        <p:nvSpPr>
          <p:cNvPr id="50" name="AutoShape 50"/>
          <p:cNvSpPr/>
          <p:nvPr/>
        </p:nvSpPr>
        <p:spPr>
          <a:xfrm flipV="1">
            <a:off x="5363722" y="3988461"/>
            <a:ext cx="228275" cy="5814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491300" y="2726769"/>
            <a:ext cx="1438063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2"/>
              </a:rPr>
              <a:t>Cancer patient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34086" y="2000412"/>
            <a:ext cx="12342979" cy="3903335"/>
          </a:xfrm>
          <a:custGeom>
            <a:avLst/>
            <a:gdLst/>
            <a:ahLst/>
            <a:cxnLst/>
            <a:rect l="l" t="t" r="r" b="b"/>
            <a:pathLst>
              <a:path w="12342979" h="3903335">
                <a:moveTo>
                  <a:pt x="0" y="0"/>
                </a:moveTo>
                <a:lnTo>
                  <a:pt x="12342978" y="0"/>
                </a:lnTo>
                <a:lnTo>
                  <a:pt x="12342978" y="3903335"/>
                </a:lnTo>
                <a:lnTo>
                  <a:pt x="0" y="39033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4695" y="731544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Comparison between GCE methods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3122" y="0"/>
            <a:ext cx="13284272" cy="7463345"/>
          </a:xfrm>
          <a:custGeom>
            <a:avLst/>
            <a:gdLst/>
            <a:ahLst/>
            <a:cxnLst/>
            <a:rect l="l" t="t" r="r" b="b"/>
            <a:pathLst>
              <a:path w="13284272" h="7463345">
                <a:moveTo>
                  <a:pt x="0" y="0"/>
                </a:moveTo>
                <a:lnTo>
                  <a:pt x="13284272" y="0"/>
                </a:lnTo>
                <a:lnTo>
                  <a:pt x="13284272" y="7463345"/>
                </a:lnTo>
                <a:lnTo>
                  <a:pt x="0" y="7463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66321" y="731520"/>
            <a:ext cx="1710134" cy="9747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34695" y="2111865"/>
            <a:ext cx="8024551" cy="2255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4977">
                <a:solidFill>
                  <a:srgbClr val="FFFFFF"/>
                </a:solidFill>
                <a:latin typeface="League Spartan"/>
              </a:rPr>
              <a:t>BASELINE GRAPH COUNTERFACTUAL EXPLAINER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4695" y="6254258"/>
            <a:ext cx="10574798" cy="32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2"/>
              </a:lnSpc>
              <a:spcBef>
                <a:spcPct val="0"/>
              </a:spcBef>
            </a:pPr>
            <a:r>
              <a:rPr lang="en-US" sz="951">
                <a:solidFill>
                  <a:srgbClr val="FFFFFF"/>
                </a:solidFill>
                <a:latin typeface="Montserrat Classic"/>
              </a:rPr>
              <a:t>L. Faber, A. K. Moghaddam, and R. Wattenhofer. 2020. Contrastive Graph Neural Network Explanation. In Proc. of the 37th Graph Repr. Learning and Beyond Workshop at ICML 2020. Int. Conf. on Machine Learning, 28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48519" y="1291461"/>
            <a:ext cx="6514111" cy="5292219"/>
          </a:xfrm>
          <a:custGeom>
            <a:avLst/>
            <a:gdLst/>
            <a:ahLst/>
            <a:cxnLst/>
            <a:rect l="l" t="t" r="r" b="b"/>
            <a:pathLst>
              <a:path w="6514111" h="5292219">
                <a:moveTo>
                  <a:pt x="0" y="0"/>
                </a:moveTo>
                <a:lnTo>
                  <a:pt x="6514112" y="0"/>
                </a:lnTo>
                <a:lnTo>
                  <a:pt x="6514112" y="5292219"/>
                </a:lnTo>
                <a:lnTo>
                  <a:pt x="0" y="52922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DCE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04697" y="3093729"/>
            <a:ext cx="8201755" cy="1127741"/>
          </a:xfrm>
          <a:custGeom>
            <a:avLst/>
            <a:gdLst/>
            <a:ahLst/>
            <a:cxnLst/>
            <a:rect l="l" t="t" r="r" b="b"/>
            <a:pathLst>
              <a:path w="8201755" h="1127741">
                <a:moveTo>
                  <a:pt x="0" y="0"/>
                </a:moveTo>
                <a:lnTo>
                  <a:pt x="8201756" y="0"/>
                </a:lnTo>
                <a:lnTo>
                  <a:pt x="8201756" y="1127742"/>
                </a:lnTo>
                <a:lnTo>
                  <a:pt x="0" y="1127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DCE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Questions on DCE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2420483"/>
            <a:ext cx="345727" cy="345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6237" y="2376442"/>
            <a:ext cx="9170985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Does it guarantee to always produce valid counterfactuals?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4695" y="3311873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6237" y="3267833"/>
            <a:ext cx="9441633" cy="7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Does it guarantee to produce the closest counterfactual to the input we want to explain?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4695" y="4605820"/>
            <a:ext cx="345727" cy="3457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96237" y="4561779"/>
            <a:ext cx="9441633" cy="389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5"/>
              </a:lnSpc>
              <a:spcBef>
                <a:spcPct val="0"/>
              </a:spcBef>
            </a:pPr>
            <a:r>
              <a:rPr lang="en-US" sz="2261">
                <a:solidFill>
                  <a:srgbClr val="000000"/>
                </a:solidFill>
                <a:latin typeface="Montserrat 2"/>
              </a:rPr>
              <a:t>Are counterfactuals within the data manifold?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5446" y="0"/>
            <a:ext cx="13284272" cy="7463345"/>
          </a:xfrm>
          <a:custGeom>
            <a:avLst/>
            <a:gdLst/>
            <a:ahLst/>
            <a:cxnLst/>
            <a:rect l="l" t="t" r="r" b="b"/>
            <a:pathLst>
              <a:path w="13284272" h="7463345">
                <a:moveTo>
                  <a:pt x="0" y="0"/>
                </a:moveTo>
                <a:lnTo>
                  <a:pt x="13284272" y="0"/>
                </a:lnTo>
                <a:lnTo>
                  <a:pt x="13284272" y="7463345"/>
                </a:lnTo>
                <a:lnTo>
                  <a:pt x="0" y="7463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66321" y="731520"/>
            <a:ext cx="1710134" cy="9747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34695" y="2487750"/>
            <a:ext cx="8024551" cy="150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4977">
                <a:solidFill>
                  <a:srgbClr val="FFFFFF"/>
                </a:solidFill>
                <a:latin typeface="League Spartan"/>
              </a:rPr>
              <a:t>HEURISTIC-BASED EXPLAINERS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4695" y="5621316"/>
            <a:ext cx="9066108" cy="32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2"/>
              </a:lnSpc>
              <a:spcBef>
                <a:spcPct val="0"/>
              </a:spcBef>
            </a:pPr>
            <a:r>
              <a:rPr lang="en-US" sz="951">
                <a:solidFill>
                  <a:srgbClr val="FFFFFF"/>
                </a:solidFill>
                <a:latin typeface="Montserrat Classic"/>
              </a:rPr>
              <a:t>Abrate C, Bonchi F. Counterfactual graphs for explainable classification of brain networks. In Proceedings of the 27th ACM SIGKDD Conference on Knowledge Discovery &amp; Data Mining 2021 Aug 14 (pp. 2495-2504).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4695" y="6169214"/>
            <a:ext cx="9066108" cy="32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2"/>
              </a:lnSpc>
              <a:spcBef>
                <a:spcPct val="0"/>
              </a:spcBef>
            </a:pPr>
            <a:r>
              <a:rPr lang="en-US" sz="951">
                <a:solidFill>
                  <a:srgbClr val="FFFFFF"/>
                </a:solidFill>
                <a:latin typeface="Montserrat Classic"/>
              </a:rPr>
              <a:t>Wellawatte GP, Gandhi HA, Seshadri A, White AD. A Perspective on Explanations of Molecular Prediction Models. Journal of Chemical Theory and Computation. 2023 Mar 27;19(8):2149-60.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Oblivious Bidirectional Search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2040856"/>
            <a:ext cx="345727" cy="345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6237" y="2006340"/>
            <a:ext cx="9856337" cy="7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Select a graph instance to explain: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 The method is designed for explaining graph classifiers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4695" y="3133501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6237" y="3098985"/>
            <a:ext cx="9441633" cy="1474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Perturb edges until a counterfactual is reached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: Randomly modify the edges of the graph x until the prediction of the model for the perturbed instance x′ is different to the prediction for the original instance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4695" y="5025305"/>
            <a:ext cx="345727" cy="3457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96237" y="4990790"/>
            <a:ext cx="9441633" cy="110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Reduce the distance between x and x’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: Try to undo as much as possible the changes made to obtain the x’ while keeping its predicted label different from that of x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695" y="2505186"/>
            <a:ext cx="11619325" cy="2304828"/>
          </a:xfrm>
          <a:custGeom>
            <a:avLst/>
            <a:gdLst/>
            <a:ahLst/>
            <a:cxnLst/>
            <a:rect l="l" t="t" r="r" b="b"/>
            <a:pathLst>
              <a:path w="11619325" h="2304828">
                <a:moveTo>
                  <a:pt x="0" y="0"/>
                </a:moveTo>
                <a:lnTo>
                  <a:pt x="11619325" y="0"/>
                </a:lnTo>
                <a:lnTo>
                  <a:pt x="11619325" y="2304828"/>
                </a:lnTo>
                <a:lnTo>
                  <a:pt x="0" y="23048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Oblivious Bidirectional Search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94352" y="5012228"/>
            <a:ext cx="1211086" cy="263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Classic"/>
              </a:rPr>
              <a:t>Cyclic Graph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88498" y="5012228"/>
            <a:ext cx="2079272" cy="527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</a:pPr>
            <a:r>
              <a:rPr lang="en-US" sz="1520">
                <a:solidFill>
                  <a:srgbClr val="000000"/>
                </a:solidFill>
                <a:latin typeface="Montserrat Classic"/>
              </a:rPr>
              <a:t>Step 1:</a:t>
            </a:r>
          </a:p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Classic"/>
              </a:rPr>
              <a:t>Find a Counterfactual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95001" y="5012228"/>
            <a:ext cx="2553641" cy="1055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</a:pPr>
            <a:r>
              <a:rPr lang="en-US" sz="1520">
                <a:solidFill>
                  <a:srgbClr val="000000"/>
                </a:solidFill>
                <a:latin typeface="Montserrat Classic"/>
              </a:rPr>
              <a:t>Step 2:</a:t>
            </a:r>
          </a:p>
          <a:p>
            <a:pPr algn="ctr">
              <a:lnSpc>
                <a:spcPts val="2129"/>
              </a:lnSpc>
            </a:pPr>
            <a:r>
              <a:rPr lang="en-US" sz="1520">
                <a:solidFill>
                  <a:srgbClr val="000000"/>
                </a:solidFill>
                <a:latin typeface="Montserrat Classic"/>
              </a:rPr>
              <a:t>Reduce distance between </a:t>
            </a:r>
          </a:p>
          <a:p>
            <a:pPr algn="ctr">
              <a:lnSpc>
                <a:spcPts val="2129"/>
              </a:lnSpc>
            </a:pPr>
            <a:r>
              <a:rPr lang="en-US" sz="1520">
                <a:solidFill>
                  <a:srgbClr val="000000"/>
                </a:solidFill>
                <a:latin typeface="Montserrat Classic"/>
              </a:rPr>
              <a:t>original graph and </a:t>
            </a:r>
          </a:p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Classic"/>
              </a:rPr>
              <a:t>counterfactual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Data-Driven Bidirectional Search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34695" y="2040856"/>
            <a:ext cx="345727" cy="34572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96237" y="2006340"/>
            <a:ext cx="9856337" cy="7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Select a graph instance to explain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. The method is designed for explaining graph classifiers.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34695" y="3133501"/>
            <a:ext cx="345727" cy="34572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96237" y="3098985"/>
            <a:ext cx="9441633" cy="3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Sort edges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 according to their frequency of appearance in each class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34695" y="3927745"/>
            <a:ext cx="345727" cy="34572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96237" y="3893229"/>
            <a:ext cx="10916726" cy="1474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Perturb edges until a counterfactual is reached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: Considering the order of the edges for the counterfactual class, modify the edges of the graph x until the prediction of the model for the perturbed instance x′ is different to the prediction for the original instance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34695" y="5674942"/>
            <a:ext cx="345727" cy="34572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96237" y="5640427"/>
            <a:ext cx="10916726" cy="110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Reduce the distance between x and x’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: Try to undo as much as possible the changes made to obtain the x’ while keeping its predicted label different from that of x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284272" cy="7463345"/>
          </a:xfrm>
          <a:custGeom>
            <a:avLst/>
            <a:gdLst/>
            <a:ahLst/>
            <a:cxnLst/>
            <a:rect l="l" t="t" r="r" b="b"/>
            <a:pathLst>
              <a:path w="13284272" h="7463345">
                <a:moveTo>
                  <a:pt x="0" y="0"/>
                </a:moveTo>
                <a:lnTo>
                  <a:pt x="13284272" y="0"/>
                </a:lnTo>
                <a:lnTo>
                  <a:pt x="13284272" y="7463345"/>
                </a:lnTo>
                <a:lnTo>
                  <a:pt x="0" y="7463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566321" y="731520"/>
            <a:ext cx="1710134" cy="9747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34695" y="2487750"/>
            <a:ext cx="8024551" cy="150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73"/>
              </a:lnSpc>
            </a:pPr>
            <a:r>
              <a:rPr lang="en-US" sz="4977">
                <a:solidFill>
                  <a:srgbClr val="FFFFFF"/>
                </a:solidFill>
                <a:latin typeface="League Spartan"/>
              </a:rPr>
              <a:t>LEARNING-BASED</a:t>
            </a:r>
          </a:p>
          <a:p>
            <a:pPr>
              <a:lnSpc>
                <a:spcPts val="5973"/>
              </a:lnSpc>
            </a:pPr>
            <a:r>
              <a:rPr lang="en-US" sz="4977">
                <a:solidFill>
                  <a:srgbClr val="FFFFFF"/>
                </a:solidFill>
                <a:latin typeface="League Spartan"/>
              </a:rPr>
              <a:t>EXPLAINERS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4782049"/>
            <a:ext cx="10574798" cy="16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2"/>
              </a:lnSpc>
              <a:spcBef>
                <a:spcPct val="0"/>
              </a:spcBef>
            </a:pPr>
            <a:r>
              <a:rPr lang="en-US" sz="951">
                <a:solidFill>
                  <a:srgbClr val="FFFFFF"/>
                </a:solidFill>
                <a:latin typeface="Montserrat Classic"/>
              </a:rPr>
              <a:t>D. Numeroso and D. Bacciu. 2021. Meg: Generating molecular counterfactual explanations for deep graph networks. In 2021 Int. Joint Conf. on Neural Networks. IEEE, 1–8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5067191"/>
            <a:ext cx="10574798" cy="32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2"/>
              </a:lnSpc>
              <a:spcBef>
                <a:spcPct val="0"/>
              </a:spcBef>
            </a:pPr>
            <a:r>
              <a:rPr lang="en-US" sz="951">
                <a:solidFill>
                  <a:srgbClr val="FFFFFF"/>
                </a:solidFill>
                <a:latin typeface="Montserrat Classic"/>
              </a:rPr>
              <a:t>Wellawatte GP, Gandhi HA, Seshadri A, White AD. A Perspective on Explanations of Molecular Prediction Models. Journal of Chemical Theory and Computation. 2023 Mar 27;19(8):2149-60.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5517051"/>
            <a:ext cx="10574798" cy="32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2"/>
              </a:lnSpc>
              <a:spcBef>
                <a:spcPct val="0"/>
              </a:spcBef>
            </a:pPr>
            <a:r>
              <a:rPr lang="en-US" sz="951">
                <a:solidFill>
                  <a:srgbClr val="FFFFFF"/>
                </a:solidFill>
                <a:latin typeface="Montserrat Classic"/>
              </a:rPr>
              <a:t>Tan, J., Geng, S., Fu, Z., Ge, Y., Xu, S., Li, Y. and Zhang, Y., 2022, April. Learning and evaluating graph neural network explanations based on counterfactual and factual reasoning. In Proceedings of the ACM Web Conference 2022 (pp. 1018-1027).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1520" y="5966911"/>
            <a:ext cx="10574798" cy="329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2"/>
              </a:lnSpc>
              <a:spcBef>
                <a:spcPct val="0"/>
              </a:spcBef>
            </a:pPr>
            <a:r>
              <a:rPr lang="en-US" sz="951">
                <a:solidFill>
                  <a:srgbClr val="FFFFFF"/>
                </a:solidFill>
                <a:latin typeface="Montserrat Classic"/>
              </a:rPr>
              <a:t>Ma, J., Guo, R., Mishra, S., Zhang, A. and Li, J., 2022. Clear: Generative counterfactual explanations on graphs. Advances in Neural Information Processing Systems, 35, pp.25895-25907.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" y="6416771"/>
            <a:ext cx="10574798" cy="14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2"/>
              </a:lnSpc>
              <a:spcBef>
                <a:spcPct val="0"/>
              </a:spcBef>
            </a:pPr>
            <a:r>
              <a:rPr lang="en-US" sz="951" dirty="0">
                <a:solidFill>
                  <a:srgbClr val="FFFFFF"/>
                </a:solidFill>
                <a:latin typeface="Montserrat Classic"/>
              </a:rPr>
              <a:t>Prado-Romero, MA., 2023. Revisiting </a:t>
            </a:r>
            <a:r>
              <a:rPr lang="en-US" sz="951" dirty="0" err="1">
                <a:solidFill>
                  <a:srgbClr val="FFFFFF"/>
                </a:solidFill>
                <a:latin typeface="Montserrat Classic"/>
              </a:rPr>
              <a:t>CounteRGAN</a:t>
            </a:r>
            <a:r>
              <a:rPr lang="en-US" sz="951" dirty="0">
                <a:solidFill>
                  <a:srgbClr val="FFFFFF"/>
                </a:solidFill>
                <a:latin typeface="Montserrat Classic"/>
              </a:rPr>
              <a:t> for Counterfactual Explainability of Graphs. The 1st Tiny Papers Track at ICLR.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1083733"/>
            <a:ext cx="7661796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Explainability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2444019"/>
            <a:ext cx="9759701" cy="2854624"/>
            <a:chOff x="0" y="0"/>
            <a:chExt cx="13012934" cy="380616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60969" cy="460969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712412" y="-47625"/>
              <a:ext cx="12300522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Which features contributed to a certain prediction and how?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1178055"/>
              <a:ext cx="460969" cy="460969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12412" y="1096855"/>
              <a:ext cx="11754736" cy="103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How to learn or select features that are most interpretable or informative?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0" y="2850653"/>
              <a:ext cx="460969" cy="46096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712412" y="2769453"/>
              <a:ext cx="9990042" cy="1036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How to make biological or clinical sense of a blackbox model?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MEG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2040856"/>
            <a:ext cx="345727" cy="345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6237" y="2006340"/>
            <a:ext cx="9856337" cy="7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Reinforcement Learning-based Explainer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. It is specifically designed for the molecular domain, however, can be adapted to other domains.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4695" y="3133501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6237" y="3098985"/>
            <a:ext cx="9441633" cy="7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The initial state is the original instance to be explained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. From there the RL-Agent will learn to modify it to generate a counterfactual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4695" y="4227953"/>
            <a:ext cx="345727" cy="3457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96237" y="4193438"/>
            <a:ext cx="9441633" cy="110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The set of actions considers domain knowledge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. It is based on the MolDQN model to ensure the atom and bonds aditions/removals produce valid molecules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34695" y="5694939"/>
            <a:ext cx="345727" cy="3457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96237" y="5660424"/>
            <a:ext cx="9441633" cy="7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The multi-objective reward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 function exploits the prediction of the model Φ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MEG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2040856"/>
            <a:ext cx="345727" cy="345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6237" y="2006340"/>
            <a:ext cx="9856337" cy="7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Goodness of an action-state pair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. It is evaluated by a function Q that is approximated using a deep network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4695" y="3133501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6237" y="3098985"/>
            <a:ext cx="9441633" cy="7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Policy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. It is a function outputting the best possible action; uses a decaying ϵ-greedy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4695" y="4227953"/>
            <a:ext cx="345727" cy="3457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96237" y="4193438"/>
            <a:ext cx="9441633" cy="3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ED451D"/>
                </a:solidFill>
                <a:latin typeface="Montserrat Classic Bold"/>
              </a:rPr>
              <a:t>The training is performed individually for each instance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MEG Architecture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16256" y="1753951"/>
            <a:ext cx="9817097" cy="4419911"/>
            <a:chOff x="0" y="0"/>
            <a:chExt cx="13089462" cy="5893214"/>
          </a:xfrm>
        </p:grpSpPr>
        <p:sp>
          <p:nvSpPr>
            <p:cNvPr id="6" name="Freeform 6"/>
            <p:cNvSpPr/>
            <p:nvPr/>
          </p:nvSpPr>
          <p:spPr>
            <a:xfrm>
              <a:off x="0" y="92991"/>
              <a:ext cx="11249945" cy="5800223"/>
            </a:xfrm>
            <a:custGeom>
              <a:avLst/>
              <a:gdLst/>
              <a:ahLst/>
              <a:cxnLst/>
              <a:rect l="l" t="t" r="r" b="b"/>
              <a:pathLst>
                <a:path w="11249945" h="5800223">
                  <a:moveTo>
                    <a:pt x="0" y="0"/>
                  </a:moveTo>
                  <a:lnTo>
                    <a:pt x="11249945" y="0"/>
                  </a:lnTo>
                  <a:lnTo>
                    <a:pt x="11249945" y="5800223"/>
                  </a:lnTo>
                  <a:lnTo>
                    <a:pt x="0" y="5800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258575" y="92991"/>
              <a:ext cx="2564833" cy="450867"/>
              <a:chOff x="0" y="0"/>
              <a:chExt cx="712454" cy="12524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12454" cy="125241"/>
              </a:xfrm>
              <a:custGeom>
                <a:avLst/>
                <a:gdLst/>
                <a:ahLst/>
                <a:cxnLst/>
                <a:rect l="l" t="t" r="r" b="b"/>
                <a:pathLst>
                  <a:path w="712454" h="125241">
                    <a:moveTo>
                      <a:pt x="0" y="0"/>
                    </a:moveTo>
                    <a:lnTo>
                      <a:pt x="712454" y="0"/>
                    </a:lnTo>
                    <a:lnTo>
                      <a:pt x="712454" y="125241"/>
                    </a:lnTo>
                    <a:lnTo>
                      <a:pt x="0" y="12524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712454" cy="1633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138946" y="2445112"/>
              <a:ext cx="1307157" cy="450867"/>
              <a:chOff x="0" y="0"/>
              <a:chExt cx="363099" cy="12524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63099" cy="125241"/>
              </a:xfrm>
              <a:custGeom>
                <a:avLst/>
                <a:gdLst/>
                <a:ahLst/>
                <a:cxnLst/>
                <a:rect l="l" t="t" r="r" b="b"/>
                <a:pathLst>
                  <a:path w="363099" h="125241">
                    <a:moveTo>
                      <a:pt x="0" y="0"/>
                    </a:moveTo>
                    <a:lnTo>
                      <a:pt x="363099" y="0"/>
                    </a:lnTo>
                    <a:lnTo>
                      <a:pt x="363099" y="125241"/>
                    </a:lnTo>
                    <a:lnTo>
                      <a:pt x="0" y="12524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363099" cy="1633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494437" y="0"/>
              <a:ext cx="428145" cy="543858"/>
            </a:xfrm>
            <a:custGeom>
              <a:avLst/>
              <a:gdLst/>
              <a:ahLst/>
              <a:cxnLst/>
              <a:rect l="l" t="t" r="r" b="b"/>
              <a:pathLst>
                <a:path w="428145" h="543858">
                  <a:moveTo>
                    <a:pt x="0" y="0"/>
                  </a:moveTo>
                  <a:lnTo>
                    <a:pt x="428145" y="0"/>
                  </a:lnTo>
                  <a:lnTo>
                    <a:pt x="428145" y="543858"/>
                  </a:lnTo>
                  <a:lnTo>
                    <a:pt x="0" y="5438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164706" r="-1238891" b="-720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844024" y="2258756"/>
              <a:ext cx="602079" cy="558886"/>
            </a:xfrm>
            <a:custGeom>
              <a:avLst/>
              <a:gdLst/>
              <a:ahLst/>
              <a:cxnLst/>
              <a:rect l="l" t="t" r="r" b="b"/>
              <a:pathLst>
                <a:path w="602079" h="558886">
                  <a:moveTo>
                    <a:pt x="0" y="0"/>
                  </a:moveTo>
                  <a:lnTo>
                    <a:pt x="602079" y="0"/>
                  </a:lnTo>
                  <a:lnTo>
                    <a:pt x="602079" y="558886"/>
                  </a:lnTo>
                  <a:lnTo>
                    <a:pt x="0" y="558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069967" r="-610368" b="-6738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0185557" y="2628573"/>
              <a:ext cx="1391471" cy="534811"/>
            </a:xfrm>
            <a:custGeom>
              <a:avLst/>
              <a:gdLst/>
              <a:ahLst/>
              <a:cxnLst/>
              <a:rect l="l" t="t" r="r" b="b"/>
              <a:pathLst>
                <a:path w="1391471" h="534811">
                  <a:moveTo>
                    <a:pt x="0" y="0"/>
                  </a:moveTo>
                  <a:lnTo>
                    <a:pt x="1391471" y="0"/>
                  </a:lnTo>
                  <a:lnTo>
                    <a:pt x="1391471" y="534811"/>
                  </a:lnTo>
                  <a:lnTo>
                    <a:pt x="0" y="534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419966" r="-250371" b="-74917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10067160" y="1886148"/>
              <a:ext cx="2564833" cy="598042"/>
              <a:chOff x="0" y="0"/>
              <a:chExt cx="712454" cy="16612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12454" cy="166123"/>
              </a:xfrm>
              <a:custGeom>
                <a:avLst/>
                <a:gdLst/>
                <a:ahLst/>
                <a:cxnLst/>
                <a:rect l="l" t="t" r="r" b="b"/>
                <a:pathLst>
                  <a:path w="712454" h="166123">
                    <a:moveTo>
                      <a:pt x="0" y="0"/>
                    </a:moveTo>
                    <a:lnTo>
                      <a:pt x="712454" y="0"/>
                    </a:lnTo>
                    <a:lnTo>
                      <a:pt x="712454" y="166123"/>
                    </a:lnTo>
                    <a:lnTo>
                      <a:pt x="0" y="16612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712454" cy="2042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6585805" y="1955387"/>
              <a:ext cx="2564833" cy="624801"/>
              <a:chOff x="0" y="0"/>
              <a:chExt cx="712454" cy="1735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12454" cy="173556"/>
              </a:xfrm>
              <a:custGeom>
                <a:avLst/>
                <a:gdLst/>
                <a:ahLst/>
                <a:cxnLst/>
                <a:rect l="l" t="t" r="r" b="b"/>
                <a:pathLst>
                  <a:path w="712454" h="173556">
                    <a:moveTo>
                      <a:pt x="0" y="0"/>
                    </a:moveTo>
                    <a:lnTo>
                      <a:pt x="712454" y="0"/>
                    </a:lnTo>
                    <a:lnTo>
                      <a:pt x="712454" y="173556"/>
                    </a:lnTo>
                    <a:lnTo>
                      <a:pt x="0" y="17355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712454" cy="2116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7782817" y="2530891"/>
              <a:ext cx="1190778" cy="573500"/>
            </a:xfrm>
            <a:custGeom>
              <a:avLst/>
              <a:gdLst/>
              <a:ahLst/>
              <a:cxnLst/>
              <a:rect l="l" t="t" r="r" b="b"/>
              <a:pathLst>
                <a:path w="1190778" h="573500">
                  <a:moveTo>
                    <a:pt x="0" y="0"/>
                  </a:moveTo>
                  <a:lnTo>
                    <a:pt x="1190778" y="0"/>
                  </a:lnTo>
                  <a:lnTo>
                    <a:pt x="1190778" y="573501"/>
                  </a:lnTo>
                  <a:lnTo>
                    <a:pt x="0" y="573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371077" r="-429092" b="-6311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5986644" y="30293"/>
              <a:ext cx="372882" cy="576263"/>
            </a:xfrm>
            <a:custGeom>
              <a:avLst/>
              <a:gdLst/>
              <a:ahLst/>
              <a:cxnLst/>
              <a:rect l="l" t="t" r="r" b="b"/>
              <a:pathLst>
                <a:path w="372882" h="576263">
                  <a:moveTo>
                    <a:pt x="0" y="0"/>
                  </a:moveTo>
                  <a:lnTo>
                    <a:pt x="372882" y="0"/>
                  </a:lnTo>
                  <a:lnTo>
                    <a:pt x="372882" y="576263"/>
                  </a:lnTo>
                  <a:lnTo>
                    <a:pt x="0" y="576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185017" r="-1589629" b="-62335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4563353" y="671435"/>
              <a:ext cx="3219463" cy="1283952"/>
              <a:chOff x="0" y="0"/>
              <a:chExt cx="894295" cy="35665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94295" cy="356653"/>
              </a:xfrm>
              <a:custGeom>
                <a:avLst/>
                <a:gdLst/>
                <a:ahLst/>
                <a:cxnLst/>
                <a:rect l="l" t="t" r="r" b="b"/>
                <a:pathLst>
                  <a:path w="894295" h="356653">
                    <a:moveTo>
                      <a:pt x="0" y="0"/>
                    </a:moveTo>
                    <a:lnTo>
                      <a:pt x="894295" y="0"/>
                    </a:lnTo>
                    <a:lnTo>
                      <a:pt x="894295" y="356653"/>
                    </a:lnTo>
                    <a:lnTo>
                      <a:pt x="0" y="35665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94295" cy="3947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0484525" y="4815810"/>
              <a:ext cx="2604937" cy="690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9"/>
                </a:lnSpc>
                <a:spcBef>
                  <a:spcPct val="0"/>
                </a:spcBef>
              </a:pPr>
              <a:r>
                <a:rPr lang="en-US" sz="1520">
                  <a:solidFill>
                    <a:srgbClr val="000000"/>
                  </a:solidFill>
                  <a:latin typeface="Montserrat Classic"/>
                </a:rPr>
                <a:t>prior domain knowledge</a:t>
              </a:r>
            </a:p>
          </p:txBody>
        </p:sp>
        <p:sp>
          <p:nvSpPr>
            <p:cNvPr id="28" name="AutoShape 28"/>
            <p:cNvSpPr/>
            <p:nvPr/>
          </p:nvSpPr>
          <p:spPr>
            <a:xfrm>
              <a:off x="7952501" y="4277538"/>
              <a:ext cx="3106359" cy="902770"/>
            </a:xfrm>
            <a:prstGeom prst="line">
              <a:avLst/>
            </a:prstGeom>
            <a:ln w="36124" cap="flat">
              <a:solidFill>
                <a:srgbClr val="000000"/>
              </a:solidFill>
              <a:prstDash val="sysDash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85939" y="2868829"/>
            <a:ext cx="8039272" cy="701609"/>
          </a:xfrm>
          <a:custGeom>
            <a:avLst/>
            <a:gdLst/>
            <a:ahLst/>
            <a:cxnLst/>
            <a:rect l="l" t="t" r="r" b="b"/>
            <a:pathLst>
              <a:path w="8039272" h="701609">
                <a:moveTo>
                  <a:pt x="0" y="0"/>
                </a:moveTo>
                <a:lnTo>
                  <a:pt x="8039272" y="0"/>
                </a:lnTo>
                <a:lnTo>
                  <a:pt x="8039272" y="701609"/>
                </a:lnTo>
                <a:lnTo>
                  <a:pt x="0" y="7016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257775" y="2593982"/>
            <a:ext cx="2886951" cy="1060645"/>
            <a:chOff x="0" y="0"/>
            <a:chExt cx="1069241" cy="3928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9241" cy="392831"/>
            </a:xfrm>
            <a:custGeom>
              <a:avLst/>
              <a:gdLst/>
              <a:ahLst/>
              <a:cxnLst/>
              <a:rect l="l" t="t" r="r" b="b"/>
              <a:pathLst>
                <a:path w="1069241" h="392831">
                  <a:moveTo>
                    <a:pt x="534621" y="0"/>
                  </a:moveTo>
                  <a:cubicBezTo>
                    <a:pt x="239358" y="0"/>
                    <a:pt x="0" y="87938"/>
                    <a:pt x="0" y="196416"/>
                  </a:cubicBezTo>
                  <a:cubicBezTo>
                    <a:pt x="0" y="304893"/>
                    <a:pt x="239358" y="392831"/>
                    <a:pt x="534621" y="392831"/>
                  </a:cubicBezTo>
                  <a:cubicBezTo>
                    <a:pt x="829883" y="392831"/>
                    <a:pt x="1069241" y="304893"/>
                    <a:pt x="1069241" y="196416"/>
                  </a:cubicBezTo>
                  <a:cubicBezTo>
                    <a:pt x="1069241" y="87938"/>
                    <a:pt x="829883" y="0"/>
                    <a:pt x="5346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C4C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0241" y="-1272"/>
              <a:ext cx="868758" cy="357276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MEG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89964" y="4092325"/>
            <a:ext cx="5622572" cy="62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7"/>
              </a:lnSpc>
            </a:pPr>
            <a:r>
              <a:rPr lang="en-US" sz="1805">
                <a:solidFill>
                  <a:srgbClr val="00C4CC"/>
                </a:solidFill>
                <a:latin typeface="Montserrat Classic"/>
              </a:rPr>
              <a:t>Similarity of the predictions between</a:t>
            </a:r>
          </a:p>
          <a:p>
            <a:pPr algn="ctr">
              <a:lnSpc>
                <a:spcPts val="2527"/>
              </a:lnSpc>
              <a:spcBef>
                <a:spcPct val="0"/>
              </a:spcBef>
            </a:pPr>
            <a:r>
              <a:rPr lang="en-US" sz="1805">
                <a:solidFill>
                  <a:srgbClr val="00C4CC"/>
                </a:solidFill>
                <a:latin typeface="Montserrat Classic"/>
              </a:rPr>
              <a:t>the original molecule G and the counterfactual G’</a:t>
            </a:r>
          </a:p>
        </p:txBody>
      </p:sp>
      <p:sp>
        <p:nvSpPr>
          <p:cNvPr id="10" name="AutoShape 10"/>
          <p:cNvSpPr/>
          <p:nvPr/>
        </p:nvSpPr>
        <p:spPr>
          <a:xfrm flipV="1">
            <a:off x="6701251" y="3654627"/>
            <a:ext cx="0" cy="475799"/>
          </a:xfrm>
          <a:prstGeom prst="line">
            <a:avLst/>
          </a:prstGeom>
          <a:ln w="28575" cap="flat">
            <a:solidFill>
              <a:srgbClr val="00C4C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85939" y="2868829"/>
            <a:ext cx="8039272" cy="701609"/>
          </a:xfrm>
          <a:custGeom>
            <a:avLst/>
            <a:gdLst/>
            <a:ahLst/>
            <a:cxnLst/>
            <a:rect l="l" t="t" r="r" b="b"/>
            <a:pathLst>
              <a:path w="8039272" h="701609">
                <a:moveTo>
                  <a:pt x="0" y="0"/>
                </a:moveTo>
                <a:lnTo>
                  <a:pt x="8039272" y="0"/>
                </a:lnTo>
                <a:lnTo>
                  <a:pt x="8039272" y="701609"/>
                </a:lnTo>
                <a:lnTo>
                  <a:pt x="0" y="7016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069061" y="2596955"/>
            <a:ext cx="2886951" cy="1060645"/>
            <a:chOff x="0" y="0"/>
            <a:chExt cx="1069241" cy="3928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9241" cy="392831"/>
            </a:xfrm>
            <a:custGeom>
              <a:avLst/>
              <a:gdLst/>
              <a:ahLst/>
              <a:cxnLst/>
              <a:rect l="l" t="t" r="r" b="b"/>
              <a:pathLst>
                <a:path w="1069241" h="392831">
                  <a:moveTo>
                    <a:pt x="534621" y="0"/>
                  </a:moveTo>
                  <a:cubicBezTo>
                    <a:pt x="239358" y="0"/>
                    <a:pt x="0" y="87938"/>
                    <a:pt x="0" y="196416"/>
                  </a:cubicBezTo>
                  <a:cubicBezTo>
                    <a:pt x="0" y="304893"/>
                    <a:pt x="239358" y="392831"/>
                    <a:pt x="534621" y="392831"/>
                  </a:cubicBezTo>
                  <a:cubicBezTo>
                    <a:pt x="829883" y="392831"/>
                    <a:pt x="1069241" y="304893"/>
                    <a:pt x="1069241" y="196416"/>
                  </a:cubicBezTo>
                  <a:cubicBezTo>
                    <a:pt x="1069241" y="87938"/>
                    <a:pt x="829883" y="0"/>
                    <a:pt x="5346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7640A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0241" y="-1272"/>
              <a:ext cx="868758" cy="357276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MEG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08673" y="3953258"/>
            <a:ext cx="5807727" cy="62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7"/>
              </a:lnSpc>
            </a:pPr>
            <a:r>
              <a:rPr lang="en-US" sz="1805">
                <a:solidFill>
                  <a:srgbClr val="7640A3"/>
                </a:solidFill>
                <a:latin typeface="Montserrat Classic"/>
              </a:rPr>
              <a:t>The distance between the original molecule</a:t>
            </a:r>
          </a:p>
          <a:p>
            <a:pPr algn="r">
              <a:lnSpc>
                <a:spcPts val="2527"/>
              </a:lnSpc>
              <a:spcBef>
                <a:spcPct val="0"/>
              </a:spcBef>
            </a:pPr>
            <a:r>
              <a:rPr lang="en-US" sz="1805">
                <a:solidFill>
                  <a:srgbClr val="7640A3"/>
                </a:solidFill>
                <a:latin typeface="Montserrat Classic"/>
              </a:rPr>
              <a:t>G and the counterfactual G’ needs to be small.</a:t>
            </a:r>
          </a:p>
        </p:txBody>
      </p:sp>
      <p:sp>
        <p:nvSpPr>
          <p:cNvPr id="10" name="AutoShape 10"/>
          <p:cNvSpPr/>
          <p:nvPr/>
        </p:nvSpPr>
        <p:spPr>
          <a:xfrm flipH="1" flipV="1">
            <a:off x="9512537" y="3657600"/>
            <a:ext cx="0" cy="333758"/>
          </a:xfrm>
          <a:prstGeom prst="line">
            <a:avLst/>
          </a:prstGeom>
          <a:ln w="28575" cap="flat">
            <a:solidFill>
              <a:srgbClr val="7640A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121043" y="4963998"/>
            <a:ext cx="4390748" cy="908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7"/>
              </a:lnSpc>
              <a:spcBef>
                <a:spcPct val="0"/>
              </a:spcBef>
            </a:pPr>
            <a:r>
              <a:rPr lang="en-US" sz="1734">
                <a:solidFill>
                  <a:srgbClr val="7640A3"/>
                </a:solidFill>
                <a:latin typeface="Montserrat Classic"/>
              </a:rPr>
              <a:t>In molecular jargon: </a:t>
            </a:r>
          </a:p>
          <a:p>
            <a:pPr>
              <a:lnSpc>
                <a:spcPts val="2427"/>
              </a:lnSpc>
              <a:spcBef>
                <a:spcPct val="0"/>
              </a:spcBef>
            </a:pPr>
            <a:r>
              <a:rPr lang="en-US" sz="1734">
                <a:solidFill>
                  <a:srgbClr val="7640A3"/>
                </a:solidFill>
                <a:latin typeface="Montserrat Classic"/>
              </a:rPr>
              <a:t>maintain chemical-physical characteristics of the original molecule</a:t>
            </a:r>
          </a:p>
        </p:txBody>
      </p:sp>
      <p:sp>
        <p:nvSpPr>
          <p:cNvPr id="12" name="AutoShape 12"/>
          <p:cNvSpPr/>
          <p:nvPr/>
        </p:nvSpPr>
        <p:spPr>
          <a:xfrm flipH="1">
            <a:off x="6903572" y="4582151"/>
            <a:ext cx="1531609" cy="419947"/>
          </a:xfrm>
          <a:prstGeom prst="line">
            <a:avLst/>
          </a:prstGeom>
          <a:ln w="28575" cap="flat">
            <a:solidFill>
              <a:srgbClr val="7640A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7812" y="2685621"/>
            <a:ext cx="10000004" cy="1036364"/>
          </a:xfrm>
          <a:custGeom>
            <a:avLst/>
            <a:gdLst/>
            <a:ahLst/>
            <a:cxnLst/>
            <a:rect l="l" t="t" r="r" b="b"/>
            <a:pathLst>
              <a:path w="10000004" h="1036364">
                <a:moveTo>
                  <a:pt x="0" y="0"/>
                </a:moveTo>
                <a:lnTo>
                  <a:pt x="10000004" y="0"/>
                </a:lnTo>
                <a:lnTo>
                  <a:pt x="10000004" y="1036364"/>
                </a:lnTo>
                <a:lnTo>
                  <a:pt x="0" y="10363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03297" y="2596955"/>
            <a:ext cx="4161351" cy="1441961"/>
            <a:chOff x="0" y="0"/>
            <a:chExt cx="1541241" cy="5340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41241" cy="534060"/>
            </a:xfrm>
            <a:custGeom>
              <a:avLst/>
              <a:gdLst/>
              <a:ahLst/>
              <a:cxnLst/>
              <a:rect l="l" t="t" r="r" b="b"/>
              <a:pathLst>
                <a:path w="1541241" h="534060">
                  <a:moveTo>
                    <a:pt x="770621" y="0"/>
                  </a:moveTo>
                  <a:cubicBezTo>
                    <a:pt x="345019" y="0"/>
                    <a:pt x="0" y="119553"/>
                    <a:pt x="0" y="267030"/>
                  </a:cubicBezTo>
                  <a:cubicBezTo>
                    <a:pt x="0" y="414506"/>
                    <a:pt x="345019" y="534060"/>
                    <a:pt x="770621" y="534060"/>
                  </a:cubicBezTo>
                  <a:cubicBezTo>
                    <a:pt x="1196223" y="534060"/>
                    <a:pt x="1541241" y="414506"/>
                    <a:pt x="1541241" y="267030"/>
                  </a:cubicBezTo>
                  <a:cubicBezTo>
                    <a:pt x="1541241" y="119553"/>
                    <a:pt x="1196223" y="0"/>
                    <a:pt x="7706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7640A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4491" y="11968"/>
              <a:ext cx="1252258" cy="472024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03532" y="4612704"/>
            <a:ext cx="3650278" cy="62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7"/>
              </a:lnSpc>
              <a:spcBef>
                <a:spcPct val="0"/>
              </a:spcBef>
            </a:pPr>
            <a:r>
              <a:rPr lang="en-US" sz="1805">
                <a:solidFill>
                  <a:srgbClr val="7640A3"/>
                </a:solidFill>
                <a:latin typeface="Montserrat Classic"/>
              </a:rPr>
              <a:t>Tanimoto similarity over the Morgan fingerprints of G and G’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3737823" y="3968079"/>
            <a:ext cx="945640" cy="682725"/>
          </a:xfrm>
          <a:prstGeom prst="line">
            <a:avLst/>
          </a:prstGeom>
          <a:ln w="28575" cap="flat">
            <a:solidFill>
              <a:srgbClr val="7640A3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8527991" y="3129462"/>
            <a:ext cx="1169074" cy="656351"/>
            <a:chOff x="0" y="0"/>
            <a:chExt cx="1143572" cy="6420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3572" cy="642033"/>
            </a:xfrm>
            <a:custGeom>
              <a:avLst/>
              <a:gdLst/>
              <a:ahLst/>
              <a:cxnLst/>
              <a:rect l="l" t="t" r="r" b="b"/>
              <a:pathLst>
                <a:path w="1143572" h="642033">
                  <a:moveTo>
                    <a:pt x="571786" y="0"/>
                  </a:moveTo>
                  <a:cubicBezTo>
                    <a:pt x="255997" y="0"/>
                    <a:pt x="0" y="143724"/>
                    <a:pt x="0" y="321017"/>
                  </a:cubicBezTo>
                  <a:cubicBezTo>
                    <a:pt x="0" y="498309"/>
                    <a:pt x="255997" y="642033"/>
                    <a:pt x="571786" y="642033"/>
                  </a:cubicBezTo>
                  <a:cubicBezTo>
                    <a:pt x="887575" y="642033"/>
                    <a:pt x="1143572" y="498309"/>
                    <a:pt x="1143572" y="321017"/>
                  </a:cubicBezTo>
                  <a:cubicBezTo>
                    <a:pt x="1143572" y="143724"/>
                    <a:pt x="887575" y="0"/>
                    <a:pt x="57178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C4C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7210" y="22091"/>
              <a:ext cx="929152" cy="559752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MEG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39973" y="4507627"/>
            <a:ext cx="3650278" cy="62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7"/>
              </a:lnSpc>
              <a:spcBef>
                <a:spcPct val="0"/>
              </a:spcBef>
            </a:pPr>
            <a:r>
              <a:rPr lang="en-US" sz="1805">
                <a:solidFill>
                  <a:srgbClr val="00C4CC"/>
                </a:solidFill>
                <a:latin typeface="Montserrat Classic"/>
              </a:rPr>
              <a:t>The hidden representation of the graph w.r.t. the oracle</a:t>
            </a:r>
          </a:p>
        </p:txBody>
      </p:sp>
      <p:sp>
        <p:nvSpPr>
          <p:cNvPr id="15" name="AutoShape 15"/>
          <p:cNvSpPr/>
          <p:nvPr/>
        </p:nvSpPr>
        <p:spPr>
          <a:xfrm flipH="1" flipV="1">
            <a:off x="9299111" y="3768739"/>
            <a:ext cx="466001" cy="776989"/>
          </a:xfrm>
          <a:prstGeom prst="line">
            <a:avLst/>
          </a:prstGeom>
          <a:ln w="28575" cap="flat">
            <a:solidFill>
              <a:srgbClr val="00C4C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7812" y="2685621"/>
            <a:ext cx="10000004" cy="1036364"/>
          </a:xfrm>
          <a:custGeom>
            <a:avLst/>
            <a:gdLst/>
            <a:ahLst/>
            <a:cxnLst/>
            <a:rect l="l" t="t" r="r" b="b"/>
            <a:pathLst>
              <a:path w="10000004" h="1036364">
                <a:moveTo>
                  <a:pt x="0" y="0"/>
                </a:moveTo>
                <a:lnTo>
                  <a:pt x="10000004" y="0"/>
                </a:lnTo>
                <a:lnTo>
                  <a:pt x="10000004" y="1036364"/>
                </a:lnTo>
                <a:lnTo>
                  <a:pt x="0" y="10363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427644" y="2437071"/>
            <a:ext cx="2840172" cy="1599607"/>
            <a:chOff x="0" y="0"/>
            <a:chExt cx="2778217" cy="15647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78217" cy="1564714"/>
            </a:xfrm>
            <a:custGeom>
              <a:avLst/>
              <a:gdLst/>
              <a:ahLst/>
              <a:cxnLst/>
              <a:rect l="l" t="t" r="r" b="b"/>
              <a:pathLst>
                <a:path w="2778217" h="1564714">
                  <a:moveTo>
                    <a:pt x="1389108" y="0"/>
                  </a:moveTo>
                  <a:cubicBezTo>
                    <a:pt x="621925" y="0"/>
                    <a:pt x="0" y="350273"/>
                    <a:pt x="0" y="782357"/>
                  </a:cubicBezTo>
                  <a:cubicBezTo>
                    <a:pt x="0" y="1214441"/>
                    <a:pt x="621925" y="1564714"/>
                    <a:pt x="1389108" y="1564714"/>
                  </a:cubicBezTo>
                  <a:cubicBezTo>
                    <a:pt x="2156292" y="1564714"/>
                    <a:pt x="2778217" y="1214441"/>
                    <a:pt x="2778217" y="782357"/>
                  </a:cubicBezTo>
                  <a:cubicBezTo>
                    <a:pt x="2778217" y="350273"/>
                    <a:pt x="2156292" y="0"/>
                    <a:pt x="138910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C4C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60458" y="108592"/>
              <a:ext cx="2257301" cy="130943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MEG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71295" y="4273443"/>
            <a:ext cx="3650278" cy="147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46"/>
              </a:lnSpc>
              <a:spcBef>
                <a:spcPct val="0"/>
              </a:spcBef>
            </a:pPr>
            <a:r>
              <a:rPr lang="en-US" sz="8533">
                <a:solidFill>
                  <a:srgbClr val="00C4CC"/>
                </a:solidFill>
                <a:latin typeface="Montserrat Classic Bold"/>
              </a:rPr>
              <a:t>???</a:t>
            </a:r>
          </a:p>
        </p:txBody>
      </p:sp>
      <p:sp>
        <p:nvSpPr>
          <p:cNvPr id="10" name="AutoShape 10"/>
          <p:cNvSpPr/>
          <p:nvPr/>
        </p:nvSpPr>
        <p:spPr>
          <a:xfrm flipH="1" flipV="1">
            <a:off x="9868690" y="4036593"/>
            <a:ext cx="10702" cy="408300"/>
          </a:xfrm>
          <a:prstGeom prst="line">
            <a:avLst/>
          </a:prstGeom>
          <a:ln w="28575" cap="flat">
            <a:solidFill>
              <a:srgbClr val="00C4C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20710" y="1806879"/>
            <a:ext cx="5108486" cy="4163035"/>
          </a:xfrm>
          <a:custGeom>
            <a:avLst/>
            <a:gdLst/>
            <a:ahLst/>
            <a:cxnLst/>
            <a:rect l="l" t="t" r="r" b="b"/>
            <a:pathLst>
              <a:path w="5108486" h="4163035">
                <a:moveTo>
                  <a:pt x="0" y="0"/>
                </a:moveTo>
                <a:lnTo>
                  <a:pt x="5108487" y="0"/>
                </a:lnTo>
                <a:lnTo>
                  <a:pt x="5108487" y="4163035"/>
                </a:lnTo>
                <a:lnTo>
                  <a:pt x="0" y="4163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62136" y="1797486"/>
            <a:ext cx="4928304" cy="4172429"/>
          </a:xfrm>
          <a:custGeom>
            <a:avLst/>
            <a:gdLst/>
            <a:ahLst/>
            <a:cxnLst/>
            <a:rect l="l" t="t" r="r" b="b"/>
            <a:pathLst>
              <a:path w="4928304" h="4172429">
                <a:moveTo>
                  <a:pt x="0" y="0"/>
                </a:moveTo>
                <a:lnTo>
                  <a:pt x="4928304" y="0"/>
                </a:lnTo>
                <a:lnTo>
                  <a:pt x="4928304" y="4172428"/>
                </a:lnTo>
                <a:lnTo>
                  <a:pt x="0" y="41724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MEG (some results)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545642" y="2459523"/>
            <a:ext cx="5919866" cy="2772538"/>
          </a:xfrm>
          <a:custGeom>
            <a:avLst/>
            <a:gdLst/>
            <a:ahLst/>
            <a:cxnLst/>
            <a:rect l="l" t="t" r="r" b="b"/>
            <a:pathLst>
              <a:path w="5919866" h="2772538">
                <a:moveTo>
                  <a:pt x="0" y="0"/>
                </a:moveTo>
                <a:lnTo>
                  <a:pt x="5919866" y="0"/>
                </a:lnTo>
                <a:lnTo>
                  <a:pt x="5919866" y="2772539"/>
                </a:lnTo>
                <a:lnTo>
                  <a:pt x="0" y="27725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4695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MMACE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4695" y="1909706"/>
            <a:ext cx="9856337" cy="3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Uses SMILES representations of molecules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75507" y="5628458"/>
            <a:ext cx="8060135" cy="3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CC1=C(N2C(C(C2=O)NC(=O)C(C3=CC=CC=C3)N)SC1)C(=O)O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0967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MMACE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2040856"/>
            <a:ext cx="345727" cy="345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6237" y="2006340"/>
            <a:ext cx="9856337" cy="3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Expand the chemical space around the original molecule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34695" y="3133501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6237" y="3098985"/>
            <a:ext cx="9441633" cy="3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Select some molecules from the expansion space via </a:t>
            </a:r>
            <a:r>
              <a:rPr lang="en-US" sz="2119">
                <a:solidFill>
                  <a:srgbClr val="000000"/>
                </a:solidFill>
                <a:latin typeface="Montserrat 2 Bold"/>
              </a:rPr>
              <a:t>clustering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34695" y="4251387"/>
            <a:ext cx="345727" cy="3457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96237" y="4216872"/>
            <a:ext cx="9441633" cy="3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Choose multiple ones </a:t>
            </a:r>
            <a:r>
              <a:rPr lang="en-US" sz="2119">
                <a:solidFill>
                  <a:srgbClr val="000000"/>
                </a:solidFill>
                <a:latin typeface="Montserrat 2 Bold"/>
              </a:rPr>
              <a:t>closest 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to the input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12606"/>
            <a:ext cx="7661796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Importance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4695" y="1861470"/>
            <a:ext cx="9759701" cy="4245176"/>
            <a:chOff x="0" y="0"/>
            <a:chExt cx="13012934" cy="566023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60969" cy="460969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757603"/>
              <a:ext cx="460969" cy="460969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1514049"/>
              <a:ext cx="460969" cy="460969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712412" y="1432849"/>
              <a:ext cx="9990042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Diagnose model failures 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2245731"/>
              <a:ext cx="460969" cy="460969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712412" y="2164531"/>
              <a:ext cx="9990042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Audit for unwanted dependencies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3011208"/>
              <a:ext cx="460969" cy="460969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712412" y="2930008"/>
              <a:ext cx="9990042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Enable regulation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0" y="3740560"/>
              <a:ext cx="460969" cy="460969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712412" y="3659360"/>
              <a:ext cx="9990042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Improve dataset</a:t>
              </a: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0" y="4469913"/>
              <a:ext cx="460969" cy="460969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712412" y="4388713"/>
              <a:ext cx="9990042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Build user, organizational trust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0" y="5199265"/>
              <a:ext cx="460969" cy="460969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C2F8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712412" y="5118065"/>
              <a:ext cx="6665080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Classic Bold"/>
                </a:rPr>
                <a:t>Inform users of recourse options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12412" y="-47625"/>
              <a:ext cx="12300522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Identify key factors in underlying process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12412" y="676403"/>
              <a:ext cx="11754736" cy="50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65"/>
                </a:lnSpc>
                <a:spcBef>
                  <a:spcPct val="0"/>
                </a:spcBef>
              </a:pPr>
              <a:r>
                <a:rPr lang="en-US" sz="2261">
                  <a:solidFill>
                    <a:srgbClr val="000000"/>
                  </a:solidFill>
                  <a:latin typeface="Montserrat 2"/>
                </a:rPr>
                <a:t>Generate scientific hypotheses </a:t>
              </a: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60652" y="1969123"/>
            <a:ext cx="10689846" cy="3965889"/>
          </a:xfrm>
          <a:custGeom>
            <a:avLst/>
            <a:gdLst/>
            <a:ahLst/>
            <a:cxnLst/>
            <a:rect l="l" t="t" r="r" b="b"/>
            <a:pathLst>
              <a:path w="10689846" h="3965889">
                <a:moveTo>
                  <a:pt x="0" y="0"/>
                </a:moveTo>
                <a:lnTo>
                  <a:pt x="10689846" y="0"/>
                </a:lnTo>
                <a:lnTo>
                  <a:pt x="10689846" y="3965889"/>
                </a:lnTo>
                <a:lnTo>
                  <a:pt x="0" y="39658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1520"/>
            <a:ext cx="10986878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MMACE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176820" y="1412775"/>
            <a:ext cx="8907053" cy="5170905"/>
          </a:xfrm>
          <a:custGeom>
            <a:avLst/>
            <a:gdLst/>
            <a:ahLst/>
            <a:cxnLst/>
            <a:rect l="l" t="t" r="r" b="b"/>
            <a:pathLst>
              <a:path w="8907053" h="5170905">
                <a:moveTo>
                  <a:pt x="0" y="0"/>
                </a:moveTo>
                <a:lnTo>
                  <a:pt x="8907053" y="0"/>
                </a:lnTo>
                <a:lnTo>
                  <a:pt x="8907053" y="5170905"/>
                </a:lnTo>
                <a:lnTo>
                  <a:pt x="0" y="5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CF   (</a:t>
            </a:r>
            <a:r>
              <a:rPr lang="en-US" sz="4622">
                <a:solidFill>
                  <a:srgbClr val="ED451D"/>
                </a:solidFill>
                <a:latin typeface="League Spartan"/>
              </a:rPr>
              <a:t>factual</a:t>
            </a:r>
            <a:r>
              <a:rPr lang="en-US" sz="4622">
                <a:solidFill>
                  <a:srgbClr val="000000"/>
                </a:solidFill>
                <a:latin typeface="League Spartan"/>
              </a:rPr>
              <a:t> + </a:t>
            </a:r>
            <a:r>
              <a:rPr lang="en-US" sz="4622">
                <a:solidFill>
                  <a:srgbClr val="00C4CC"/>
                </a:solidFill>
                <a:latin typeface="League Spartan"/>
              </a:rPr>
              <a:t>counterfactual</a:t>
            </a:r>
            <a:r>
              <a:rPr lang="en-US" sz="4622">
                <a:solidFill>
                  <a:srgbClr val="000000"/>
                </a:solidFill>
                <a:latin typeface="League Spartan"/>
              </a:rPr>
              <a:t>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8415" y="508682"/>
            <a:ext cx="380255" cy="43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3"/>
              </a:lnSpc>
            </a:pPr>
            <a:r>
              <a:rPr lang="en-US" sz="2844">
                <a:solidFill>
                  <a:srgbClr val="000000"/>
                </a:solidFill>
                <a:latin typeface="League Spartan"/>
              </a:rPr>
              <a:t>2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487894" y="4513092"/>
            <a:ext cx="1516281" cy="853982"/>
            <a:chOff x="0" y="0"/>
            <a:chExt cx="2778217" cy="156471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78217" cy="1564714"/>
            </a:xfrm>
            <a:custGeom>
              <a:avLst/>
              <a:gdLst/>
              <a:ahLst/>
              <a:cxnLst/>
              <a:rect l="l" t="t" r="r" b="b"/>
              <a:pathLst>
                <a:path w="2778217" h="1564714">
                  <a:moveTo>
                    <a:pt x="1389108" y="0"/>
                  </a:moveTo>
                  <a:cubicBezTo>
                    <a:pt x="621925" y="0"/>
                    <a:pt x="0" y="350273"/>
                    <a:pt x="0" y="782357"/>
                  </a:cubicBezTo>
                  <a:cubicBezTo>
                    <a:pt x="0" y="1214441"/>
                    <a:pt x="621925" y="1564714"/>
                    <a:pt x="1389108" y="1564714"/>
                  </a:cubicBezTo>
                  <a:cubicBezTo>
                    <a:pt x="2156292" y="1564714"/>
                    <a:pt x="2778217" y="1214441"/>
                    <a:pt x="2778217" y="782357"/>
                  </a:cubicBezTo>
                  <a:cubicBezTo>
                    <a:pt x="2778217" y="350273"/>
                    <a:pt x="2156292" y="0"/>
                    <a:pt x="138910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60458" y="108592"/>
              <a:ext cx="2257301" cy="130943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30967" y="4419858"/>
            <a:ext cx="2285566" cy="947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7"/>
              </a:lnSpc>
            </a:pPr>
            <a:r>
              <a:rPr lang="en-US" sz="1805">
                <a:solidFill>
                  <a:srgbClr val="000000"/>
                </a:solidFill>
                <a:latin typeface="Montserrat Classic Bold"/>
              </a:rPr>
              <a:t>these edges, if removed, give</a:t>
            </a:r>
          </a:p>
          <a:p>
            <a:pPr>
              <a:lnSpc>
                <a:spcPts val="2527"/>
              </a:lnSpc>
              <a:spcBef>
                <a:spcPct val="0"/>
              </a:spcBef>
            </a:pPr>
            <a:r>
              <a:rPr lang="en-US" sz="1805">
                <a:solidFill>
                  <a:srgbClr val="000000"/>
                </a:solidFill>
                <a:latin typeface="Montserrat Classic Bold"/>
              </a:rPr>
              <a:t>the counterfactual</a:t>
            </a:r>
          </a:p>
        </p:txBody>
      </p:sp>
      <p:sp>
        <p:nvSpPr>
          <p:cNvPr id="11" name="AutoShape 11"/>
          <p:cNvSpPr/>
          <p:nvPr/>
        </p:nvSpPr>
        <p:spPr>
          <a:xfrm>
            <a:off x="3016532" y="4925814"/>
            <a:ext cx="471519" cy="5472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0967" y="731520"/>
            <a:ext cx="11107294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CF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08415" y="508682"/>
            <a:ext cx="380255" cy="43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3"/>
              </a:lnSpc>
            </a:pPr>
            <a:r>
              <a:rPr lang="en-US" sz="2844">
                <a:solidFill>
                  <a:srgbClr val="000000"/>
                </a:solidFill>
                <a:latin typeface="League Spartan"/>
              </a:rPr>
              <a:t>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6302" y="2362618"/>
            <a:ext cx="11107294" cy="490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05"/>
              </a:lnSpc>
              <a:spcBef>
                <a:spcPct val="0"/>
              </a:spcBef>
            </a:pPr>
            <a:r>
              <a:rPr lang="en-US" sz="3075" dirty="0">
                <a:solidFill>
                  <a:srgbClr val="000000"/>
                </a:solidFill>
                <a:latin typeface="Montserrat Classic"/>
              </a:rPr>
              <a:t> An explanation needs to be </a:t>
            </a:r>
            <a:r>
              <a:rPr lang="en-US" sz="3075" dirty="0">
                <a:solidFill>
                  <a:srgbClr val="00C4CC"/>
                </a:solidFill>
                <a:latin typeface="Montserrat Classic"/>
              </a:rPr>
              <a:t>necessary</a:t>
            </a:r>
            <a:r>
              <a:rPr lang="en-US" sz="3075" dirty="0">
                <a:solidFill>
                  <a:srgbClr val="000000"/>
                </a:solidFill>
                <a:latin typeface="Montserrat Classic"/>
              </a:rPr>
              <a:t> and </a:t>
            </a:r>
            <a:r>
              <a:rPr lang="en-US" sz="3075" dirty="0">
                <a:solidFill>
                  <a:srgbClr val="ED451D"/>
                </a:solidFill>
                <a:latin typeface="Montserrat Classic"/>
              </a:rPr>
              <a:t>sufficient</a:t>
            </a:r>
          </a:p>
        </p:txBody>
      </p:sp>
      <p:sp>
        <p:nvSpPr>
          <p:cNvPr id="7" name="AutoShape 7"/>
          <p:cNvSpPr/>
          <p:nvPr/>
        </p:nvSpPr>
        <p:spPr>
          <a:xfrm flipH="1">
            <a:off x="10754586" y="2856547"/>
            <a:ext cx="5393" cy="1005289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494324" y="3814210"/>
            <a:ext cx="2520525" cy="399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8"/>
              </a:lnSpc>
              <a:spcBef>
                <a:spcPct val="0"/>
              </a:spcBef>
            </a:pPr>
            <a:r>
              <a:rPr lang="en-US" sz="2306">
                <a:solidFill>
                  <a:srgbClr val="ED451D"/>
                </a:solidFill>
                <a:latin typeface="Montserrat Classic"/>
              </a:rPr>
              <a:t>factual reasoning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53572" y="3834520"/>
            <a:ext cx="3661156" cy="399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8"/>
              </a:lnSpc>
              <a:spcBef>
                <a:spcPct val="0"/>
              </a:spcBef>
            </a:pPr>
            <a:r>
              <a:rPr lang="en-US" sz="2306">
                <a:solidFill>
                  <a:srgbClr val="00C4CC"/>
                </a:solidFill>
                <a:latin typeface="Montserrat Classic"/>
              </a:rPr>
              <a:t>counterfactual reasoning</a:t>
            </a:r>
          </a:p>
        </p:txBody>
      </p:sp>
      <p:sp>
        <p:nvSpPr>
          <p:cNvPr id="10" name="AutoShape 10"/>
          <p:cNvSpPr/>
          <p:nvPr/>
        </p:nvSpPr>
        <p:spPr>
          <a:xfrm flipH="1">
            <a:off x="6879906" y="2902325"/>
            <a:ext cx="1091609" cy="97982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95057" y="2590452"/>
            <a:ext cx="1630320" cy="778321"/>
            <a:chOff x="0" y="0"/>
            <a:chExt cx="1594757" cy="76134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94757" cy="761343"/>
            </a:xfrm>
            <a:custGeom>
              <a:avLst/>
              <a:gdLst/>
              <a:ahLst/>
              <a:cxnLst/>
              <a:rect l="l" t="t" r="r" b="b"/>
              <a:pathLst>
                <a:path w="1594757" h="761343">
                  <a:moveTo>
                    <a:pt x="797378" y="0"/>
                  </a:moveTo>
                  <a:cubicBezTo>
                    <a:pt x="356998" y="0"/>
                    <a:pt x="0" y="170432"/>
                    <a:pt x="0" y="380672"/>
                  </a:cubicBezTo>
                  <a:cubicBezTo>
                    <a:pt x="0" y="590911"/>
                    <a:pt x="356998" y="761343"/>
                    <a:pt x="797378" y="761343"/>
                  </a:cubicBezTo>
                  <a:cubicBezTo>
                    <a:pt x="1237758" y="761343"/>
                    <a:pt x="1594757" y="590911"/>
                    <a:pt x="1594757" y="380672"/>
                  </a:cubicBezTo>
                  <a:cubicBezTo>
                    <a:pt x="1594757" y="170432"/>
                    <a:pt x="1237758" y="0"/>
                    <a:pt x="7973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49508" y="33276"/>
              <a:ext cx="1295740" cy="656691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2384782" y="3346147"/>
            <a:ext cx="740000" cy="987874"/>
          </a:xfrm>
          <a:prstGeom prst="line">
            <a:avLst/>
          </a:prstGeom>
          <a:ln w="28575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135625" y="2590452"/>
            <a:ext cx="1444868" cy="778321"/>
            <a:chOff x="0" y="0"/>
            <a:chExt cx="1413350" cy="7613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3350" cy="761343"/>
            </a:xfrm>
            <a:custGeom>
              <a:avLst/>
              <a:gdLst/>
              <a:ahLst/>
              <a:cxnLst/>
              <a:rect l="l" t="t" r="r" b="b"/>
              <a:pathLst>
                <a:path w="1413350" h="761343">
                  <a:moveTo>
                    <a:pt x="706675" y="0"/>
                  </a:moveTo>
                  <a:cubicBezTo>
                    <a:pt x="316389" y="0"/>
                    <a:pt x="0" y="170432"/>
                    <a:pt x="0" y="380672"/>
                  </a:cubicBezTo>
                  <a:cubicBezTo>
                    <a:pt x="0" y="590911"/>
                    <a:pt x="316389" y="761343"/>
                    <a:pt x="706675" y="761343"/>
                  </a:cubicBezTo>
                  <a:cubicBezTo>
                    <a:pt x="1096961" y="761343"/>
                    <a:pt x="1413350" y="590911"/>
                    <a:pt x="1413350" y="380672"/>
                  </a:cubicBezTo>
                  <a:cubicBezTo>
                    <a:pt x="1413350" y="170432"/>
                    <a:pt x="1096961" y="0"/>
                    <a:pt x="7066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2502" y="33276"/>
              <a:ext cx="1148347" cy="656691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408852" y="4294517"/>
            <a:ext cx="3883237" cy="977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</a:pPr>
            <a:r>
              <a:rPr lang="en-US" sz="2844">
                <a:solidFill>
                  <a:srgbClr val="000000"/>
                </a:solidFill>
                <a:latin typeface="Montserrat 2"/>
              </a:rPr>
              <a:t>masked node feature</a:t>
            </a:r>
          </a:p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2844">
                <a:solidFill>
                  <a:srgbClr val="000000"/>
                </a:solidFill>
                <a:latin typeface="Montserrat 2"/>
              </a:rPr>
              <a:t>vectors</a:t>
            </a:r>
          </a:p>
        </p:txBody>
      </p:sp>
      <p:sp>
        <p:nvSpPr>
          <p:cNvPr id="12" name="AutoShape 12"/>
          <p:cNvSpPr/>
          <p:nvPr/>
        </p:nvSpPr>
        <p:spPr>
          <a:xfrm>
            <a:off x="4434588" y="3214160"/>
            <a:ext cx="2772637" cy="1127982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34695" y="2664246"/>
            <a:ext cx="5101515" cy="630733"/>
          </a:xfrm>
          <a:custGeom>
            <a:avLst/>
            <a:gdLst/>
            <a:ahLst/>
            <a:cxnLst/>
            <a:rect l="l" t="t" r="r" b="b"/>
            <a:pathLst>
              <a:path w="5101515" h="630733">
                <a:moveTo>
                  <a:pt x="0" y="0"/>
                </a:moveTo>
                <a:lnTo>
                  <a:pt x="5101515" y="0"/>
                </a:lnTo>
                <a:lnTo>
                  <a:pt x="5101515" y="630733"/>
                </a:lnTo>
                <a:lnTo>
                  <a:pt x="0" y="6307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30967" y="731520"/>
            <a:ext cx="11107294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CF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08415" y="508682"/>
            <a:ext cx="380255" cy="43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3"/>
              </a:lnSpc>
            </a:pPr>
            <a:r>
              <a:rPr lang="en-US" sz="2844">
                <a:solidFill>
                  <a:srgbClr val="000000"/>
                </a:solidFill>
                <a:latin typeface="League Spartan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4695" y="1923078"/>
            <a:ext cx="3424850" cy="53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  <a:spcBef>
                <a:spcPct val="0"/>
              </a:spcBef>
            </a:pPr>
            <a:r>
              <a:rPr lang="en-US" sz="3133">
                <a:solidFill>
                  <a:srgbClr val="ED451D"/>
                </a:solidFill>
                <a:latin typeface="Montserrat Classic"/>
              </a:rPr>
              <a:t>factual reasoning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7543" y="4286395"/>
            <a:ext cx="4655820" cy="476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2844">
                <a:solidFill>
                  <a:srgbClr val="000000"/>
                </a:solidFill>
                <a:latin typeface="Montserrat 2"/>
              </a:rPr>
              <a:t>masked adjacency matrix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88670" y="2306221"/>
            <a:ext cx="377190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46"/>
              </a:lnSpc>
              <a:spcBef>
                <a:spcPct val="0"/>
              </a:spcBef>
            </a:pPr>
            <a:r>
              <a:rPr lang="en-US" sz="8533">
                <a:solidFill>
                  <a:srgbClr val="000000"/>
                </a:solidFill>
                <a:latin typeface="Montserrat Classic"/>
              </a:rPr>
              <a:t>*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69464" y="2327513"/>
            <a:ext cx="377190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46"/>
              </a:lnSpc>
              <a:spcBef>
                <a:spcPct val="0"/>
              </a:spcBef>
            </a:pPr>
            <a:r>
              <a:rPr lang="en-US" sz="8533">
                <a:solidFill>
                  <a:srgbClr val="000000"/>
                </a:solidFill>
                <a:latin typeface="Montserrat Classic"/>
              </a:rPr>
              <a:t>*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695" y="2664246"/>
            <a:ext cx="5101515" cy="630733"/>
          </a:xfrm>
          <a:custGeom>
            <a:avLst/>
            <a:gdLst/>
            <a:ahLst/>
            <a:cxnLst/>
            <a:rect l="l" t="t" r="r" b="b"/>
            <a:pathLst>
              <a:path w="5101515" h="630733">
                <a:moveTo>
                  <a:pt x="0" y="0"/>
                </a:moveTo>
                <a:lnTo>
                  <a:pt x="5101515" y="0"/>
                </a:lnTo>
                <a:lnTo>
                  <a:pt x="5101515" y="630733"/>
                </a:lnTo>
                <a:lnTo>
                  <a:pt x="0" y="6307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1520"/>
            <a:ext cx="11107294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CF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8415" y="508682"/>
            <a:ext cx="380255" cy="43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3"/>
              </a:lnSpc>
            </a:pPr>
            <a:r>
              <a:rPr lang="en-US" sz="2844">
                <a:solidFill>
                  <a:srgbClr val="000000"/>
                </a:solidFill>
                <a:latin typeface="League Spartan"/>
              </a:rPr>
              <a:t>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4695" y="1923078"/>
            <a:ext cx="3424850" cy="53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  <a:spcBef>
                <a:spcPct val="0"/>
              </a:spcBef>
            </a:pPr>
            <a:r>
              <a:rPr lang="en-US" sz="3133">
                <a:solidFill>
                  <a:srgbClr val="ED451D"/>
                </a:solidFill>
                <a:latin typeface="Montserrat Classic"/>
              </a:rPr>
              <a:t>factual reasoning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252438" y="2502004"/>
            <a:ext cx="632413" cy="778321"/>
            <a:chOff x="0" y="0"/>
            <a:chExt cx="618618" cy="7613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8618" cy="761343"/>
            </a:xfrm>
            <a:custGeom>
              <a:avLst/>
              <a:gdLst/>
              <a:ahLst/>
              <a:cxnLst/>
              <a:rect l="l" t="t" r="r" b="b"/>
              <a:pathLst>
                <a:path w="618618" h="761343">
                  <a:moveTo>
                    <a:pt x="309309" y="0"/>
                  </a:moveTo>
                  <a:cubicBezTo>
                    <a:pt x="138482" y="0"/>
                    <a:pt x="0" y="170432"/>
                    <a:pt x="0" y="380672"/>
                  </a:cubicBezTo>
                  <a:cubicBezTo>
                    <a:pt x="0" y="590911"/>
                    <a:pt x="138482" y="761343"/>
                    <a:pt x="309309" y="761343"/>
                  </a:cubicBezTo>
                  <a:cubicBezTo>
                    <a:pt x="480136" y="761343"/>
                    <a:pt x="618618" y="590911"/>
                    <a:pt x="618618" y="380672"/>
                  </a:cubicBezTo>
                  <a:cubicBezTo>
                    <a:pt x="618618" y="170432"/>
                    <a:pt x="480136" y="0"/>
                    <a:pt x="30930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7995" y="33276"/>
              <a:ext cx="502627" cy="656691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2766127" y="3195116"/>
            <a:ext cx="802467" cy="1235099"/>
          </a:xfrm>
          <a:prstGeom prst="line">
            <a:avLst/>
          </a:prstGeom>
          <a:ln w="28575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177702" y="4373800"/>
            <a:ext cx="9005372" cy="977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2844">
                <a:solidFill>
                  <a:srgbClr val="000000"/>
                </a:solidFill>
                <a:latin typeface="Montserrat 2"/>
              </a:rPr>
              <a:t>adjacency matrix mask and node feature masks are learned by the explainer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988545" y="2560931"/>
            <a:ext cx="744730" cy="778321"/>
            <a:chOff x="0" y="0"/>
            <a:chExt cx="728485" cy="7613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8485" cy="761343"/>
            </a:xfrm>
            <a:custGeom>
              <a:avLst/>
              <a:gdLst/>
              <a:ahLst/>
              <a:cxnLst/>
              <a:rect l="l" t="t" r="r" b="b"/>
              <a:pathLst>
                <a:path w="728485" h="761343">
                  <a:moveTo>
                    <a:pt x="364243" y="0"/>
                  </a:moveTo>
                  <a:cubicBezTo>
                    <a:pt x="163077" y="0"/>
                    <a:pt x="0" y="170432"/>
                    <a:pt x="0" y="380672"/>
                  </a:cubicBezTo>
                  <a:cubicBezTo>
                    <a:pt x="0" y="590911"/>
                    <a:pt x="163077" y="761343"/>
                    <a:pt x="364243" y="761343"/>
                  </a:cubicBezTo>
                  <a:cubicBezTo>
                    <a:pt x="565408" y="761343"/>
                    <a:pt x="728485" y="590911"/>
                    <a:pt x="728485" y="380672"/>
                  </a:cubicBezTo>
                  <a:cubicBezTo>
                    <a:pt x="728485" y="170432"/>
                    <a:pt x="565408" y="0"/>
                    <a:pt x="3642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8295" y="33276"/>
              <a:ext cx="591894" cy="656691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4360910" y="3339252"/>
            <a:ext cx="922850" cy="1082172"/>
          </a:xfrm>
          <a:prstGeom prst="line">
            <a:avLst/>
          </a:prstGeom>
          <a:ln w="28575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888670" y="2286281"/>
            <a:ext cx="377190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46"/>
              </a:lnSpc>
              <a:spcBef>
                <a:spcPct val="0"/>
              </a:spcBef>
            </a:pPr>
            <a:r>
              <a:rPr lang="en-US" sz="8533">
                <a:solidFill>
                  <a:srgbClr val="000000"/>
                </a:solidFill>
                <a:latin typeface="Montserrat Classic"/>
              </a:rPr>
              <a:t>*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61393" y="2286281"/>
            <a:ext cx="377190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46"/>
              </a:lnSpc>
              <a:spcBef>
                <a:spcPct val="0"/>
              </a:spcBef>
            </a:pPr>
            <a:r>
              <a:rPr lang="en-US" sz="8533">
                <a:solidFill>
                  <a:srgbClr val="000000"/>
                </a:solidFill>
                <a:latin typeface="Montserrat Classic"/>
              </a:rPr>
              <a:t>*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539369">
            <a:off x="8118594" y="3493455"/>
            <a:ext cx="1826133" cy="181700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730967" y="2654794"/>
            <a:ext cx="7874392" cy="649637"/>
          </a:xfrm>
          <a:custGeom>
            <a:avLst/>
            <a:gdLst/>
            <a:ahLst/>
            <a:cxnLst/>
            <a:rect l="l" t="t" r="r" b="b"/>
            <a:pathLst>
              <a:path w="7874392" h="649637">
                <a:moveTo>
                  <a:pt x="0" y="0"/>
                </a:moveTo>
                <a:lnTo>
                  <a:pt x="7874392" y="0"/>
                </a:lnTo>
                <a:lnTo>
                  <a:pt x="7874392" y="649637"/>
                </a:lnTo>
                <a:lnTo>
                  <a:pt x="0" y="6496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6922860" y="3386149"/>
            <a:ext cx="2926080" cy="2926080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2926080" y="0"/>
                </a:moveTo>
                <a:lnTo>
                  <a:pt x="0" y="0"/>
                </a:lnTo>
                <a:lnTo>
                  <a:pt x="0" y="2926080"/>
                </a:lnTo>
                <a:lnTo>
                  <a:pt x="2926080" y="2926080"/>
                </a:lnTo>
                <a:lnTo>
                  <a:pt x="292608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30967" y="731520"/>
            <a:ext cx="11107294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CF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8415" y="508682"/>
            <a:ext cx="380255" cy="43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3"/>
              </a:lnSpc>
            </a:pPr>
            <a:r>
              <a:rPr lang="en-US" sz="2844">
                <a:solidFill>
                  <a:srgbClr val="000000"/>
                </a:solidFill>
                <a:latin typeface="League Spartan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695" y="1943147"/>
            <a:ext cx="4974284" cy="53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7"/>
              </a:lnSpc>
              <a:spcBef>
                <a:spcPct val="0"/>
              </a:spcBef>
            </a:pPr>
            <a:r>
              <a:rPr lang="en-US" sz="3133">
                <a:solidFill>
                  <a:srgbClr val="00C4CC"/>
                </a:solidFill>
                <a:latin typeface="Montserrat Classic"/>
              </a:rPr>
              <a:t>counterfactual reasoning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4695" y="3914353"/>
            <a:ext cx="6188165" cy="108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87"/>
              </a:lnSpc>
              <a:spcBef>
                <a:spcPct val="0"/>
              </a:spcBef>
            </a:pPr>
            <a:r>
              <a:rPr lang="en-US" sz="3133">
                <a:solidFill>
                  <a:srgbClr val="000000"/>
                </a:solidFill>
                <a:latin typeface="Montserrat 1"/>
              </a:rPr>
              <a:t>Why do we subtract the masked adjacency matrix?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46639" y="2304636"/>
            <a:ext cx="377190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46"/>
              </a:lnSpc>
              <a:spcBef>
                <a:spcPct val="0"/>
              </a:spcBef>
            </a:pPr>
            <a:r>
              <a:rPr lang="en-US" sz="8533">
                <a:solidFill>
                  <a:srgbClr val="000000"/>
                </a:solidFill>
                <a:latin typeface="Montserrat Classic"/>
              </a:rPr>
              <a:t>*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71767" y="2304636"/>
            <a:ext cx="377190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46"/>
              </a:lnSpc>
              <a:spcBef>
                <a:spcPct val="0"/>
              </a:spcBef>
            </a:pPr>
            <a:r>
              <a:rPr lang="en-US" sz="8533">
                <a:solidFill>
                  <a:srgbClr val="000000"/>
                </a:solidFill>
                <a:latin typeface="Montserrat Classic"/>
              </a:rPr>
              <a:t>*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2040856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0967" y="2789090"/>
            <a:ext cx="345727" cy="34572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439201" y="3538103"/>
            <a:ext cx="5148250" cy="495519"/>
          </a:xfrm>
          <a:custGeom>
            <a:avLst/>
            <a:gdLst/>
            <a:ahLst/>
            <a:cxnLst/>
            <a:rect l="l" t="t" r="r" b="b"/>
            <a:pathLst>
              <a:path w="5148250" h="495519">
                <a:moveTo>
                  <a:pt x="0" y="0"/>
                </a:moveTo>
                <a:lnTo>
                  <a:pt x="5148249" y="0"/>
                </a:lnTo>
                <a:lnTo>
                  <a:pt x="5148249" y="495519"/>
                </a:lnTo>
                <a:lnTo>
                  <a:pt x="0" y="495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CF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8415" y="508682"/>
            <a:ext cx="380255" cy="43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3"/>
              </a:lnSpc>
            </a:pPr>
            <a:r>
              <a:rPr lang="en-US" sz="2844">
                <a:solidFill>
                  <a:srgbClr val="000000"/>
                </a:solidFill>
                <a:latin typeface="League Spartan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6237" y="2006340"/>
            <a:ext cx="9856337" cy="3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When there are multiple explanations rely on Occam’s Razor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2509" y="2754575"/>
            <a:ext cx="9441633" cy="3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Measure the complexity of the explanation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4695" y="2040856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377383" y="2743310"/>
            <a:ext cx="5148250" cy="495519"/>
          </a:xfrm>
          <a:custGeom>
            <a:avLst/>
            <a:gdLst/>
            <a:ahLst/>
            <a:cxnLst/>
            <a:rect l="l" t="t" r="r" b="b"/>
            <a:pathLst>
              <a:path w="5148250" h="495519">
                <a:moveTo>
                  <a:pt x="0" y="0"/>
                </a:moveTo>
                <a:lnTo>
                  <a:pt x="5148250" y="0"/>
                </a:lnTo>
                <a:lnTo>
                  <a:pt x="5148250" y="495519"/>
                </a:lnTo>
                <a:lnTo>
                  <a:pt x="0" y="495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730967" y="3597816"/>
            <a:ext cx="345727" cy="3457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92509" y="4502278"/>
            <a:ext cx="5201920" cy="366302"/>
          </a:xfrm>
          <a:custGeom>
            <a:avLst/>
            <a:gdLst/>
            <a:ahLst/>
            <a:cxnLst/>
            <a:rect l="l" t="t" r="r" b="b"/>
            <a:pathLst>
              <a:path w="5201920" h="366302">
                <a:moveTo>
                  <a:pt x="0" y="0"/>
                </a:moveTo>
                <a:lnTo>
                  <a:pt x="5201920" y="0"/>
                </a:lnTo>
                <a:lnTo>
                  <a:pt x="5201920" y="366302"/>
                </a:lnTo>
                <a:lnTo>
                  <a:pt x="0" y="366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2509" y="5078553"/>
            <a:ext cx="7322333" cy="375270"/>
          </a:xfrm>
          <a:custGeom>
            <a:avLst/>
            <a:gdLst/>
            <a:ahLst/>
            <a:cxnLst/>
            <a:rect l="l" t="t" r="r" b="b"/>
            <a:pathLst>
              <a:path w="7322333" h="375270">
                <a:moveTo>
                  <a:pt x="0" y="0"/>
                </a:moveTo>
                <a:lnTo>
                  <a:pt x="7322334" y="0"/>
                </a:lnTo>
                <a:lnTo>
                  <a:pt x="7322334" y="375270"/>
                </a:lnTo>
                <a:lnTo>
                  <a:pt x="0" y="375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CF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08415" y="508682"/>
            <a:ext cx="380255" cy="43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3"/>
              </a:lnSpc>
            </a:pPr>
            <a:r>
              <a:rPr lang="en-US" sz="2844">
                <a:solidFill>
                  <a:srgbClr val="000000"/>
                </a:solidFill>
                <a:latin typeface="League Spartan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6237" y="2006340"/>
            <a:ext cx="9856337" cy="3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Measure the complexity of the explanation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2509" y="3563300"/>
            <a:ext cx="9856337" cy="7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We need to define the </a:t>
            </a:r>
            <a:r>
              <a:rPr lang="en-US" sz="2119">
                <a:solidFill>
                  <a:srgbClr val="000000"/>
                </a:solidFill>
                <a:latin typeface="Montserrat 2 Bold"/>
              </a:rPr>
              <a:t>strength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 </a:t>
            </a:r>
            <a:r>
              <a:rPr lang="en-US" sz="2119">
                <a:solidFill>
                  <a:srgbClr val="000000"/>
                </a:solidFill>
                <a:latin typeface="Montserrat 2 Bold"/>
              </a:rPr>
              <a:t>of the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 </a:t>
            </a:r>
            <a:r>
              <a:rPr lang="en-US" sz="2119">
                <a:solidFill>
                  <a:srgbClr val="000000"/>
                </a:solidFill>
                <a:latin typeface="Montserrat 2 Bold"/>
              </a:rPr>
              <a:t>explanation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 (factual and counterfactual)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91368" y="4464178"/>
            <a:ext cx="930487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6"/>
              </a:lnSpc>
              <a:spcBef>
                <a:spcPct val="0"/>
              </a:spcBef>
            </a:pPr>
            <a:r>
              <a:rPr lang="en-US" sz="2133">
                <a:solidFill>
                  <a:srgbClr val="ED451D"/>
                </a:solidFill>
                <a:latin typeface="Montserrat Classic"/>
              </a:rPr>
              <a:t>factual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691368" y="5040453"/>
            <a:ext cx="1985433" cy="36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6"/>
              </a:lnSpc>
              <a:spcBef>
                <a:spcPct val="0"/>
              </a:spcBef>
            </a:pPr>
            <a:r>
              <a:rPr lang="en-US" sz="2133">
                <a:solidFill>
                  <a:srgbClr val="00C4CC"/>
                </a:solidFill>
                <a:latin typeface="Montserrat Classic"/>
              </a:rPr>
              <a:t>counterfactual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24417" y="4276247"/>
            <a:ext cx="216861" cy="84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8"/>
              </a:lnSpc>
              <a:spcBef>
                <a:spcPct val="0"/>
              </a:spcBef>
            </a:pPr>
            <a:r>
              <a:rPr lang="en-US" sz="4906">
                <a:solidFill>
                  <a:srgbClr val="000000"/>
                </a:solidFill>
                <a:latin typeface="Montserrat Classic"/>
              </a:rPr>
              <a:t>*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51218" y="4276247"/>
            <a:ext cx="216861" cy="84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8"/>
              </a:lnSpc>
              <a:spcBef>
                <a:spcPct val="0"/>
              </a:spcBef>
            </a:pPr>
            <a:r>
              <a:rPr lang="en-US" sz="4906">
                <a:solidFill>
                  <a:srgbClr val="000000"/>
                </a:solidFill>
                <a:latin typeface="Montserrat Classic"/>
              </a:rPr>
              <a:t>*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334212" y="4867926"/>
            <a:ext cx="216861" cy="84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8"/>
              </a:lnSpc>
              <a:spcBef>
                <a:spcPct val="0"/>
              </a:spcBef>
            </a:pPr>
            <a:r>
              <a:rPr lang="en-US" sz="4906">
                <a:solidFill>
                  <a:srgbClr val="000000"/>
                </a:solidFill>
                <a:latin typeface="Montserrat Classic"/>
              </a:rPr>
              <a:t>*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83357" y="4867926"/>
            <a:ext cx="216861" cy="84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8"/>
              </a:lnSpc>
              <a:spcBef>
                <a:spcPct val="0"/>
              </a:spcBef>
            </a:pPr>
            <a:r>
              <a:rPr lang="en-US" sz="4906">
                <a:solidFill>
                  <a:srgbClr val="000000"/>
                </a:solidFill>
                <a:latin typeface="Montserrat Classic"/>
              </a:rPr>
              <a:t>*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46052" y="1849331"/>
            <a:ext cx="8119047" cy="1564762"/>
          </a:xfrm>
          <a:custGeom>
            <a:avLst/>
            <a:gdLst/>
            <a:ahLst/>
            <a:cxnLst/>
            <a:rect l="l" t="t" r="r" b="b"/>
            <a:pathLst>
              <a:path w="8119047" h="1564762">
                <a:moveTo>
                  <a:pt x="0" y="0"/>
                </a:moveTo>
                <a:lnTo>
                  <a:pt x="8119046" y="0"/>
                </a:lnTo>
                <a:lnTo>
                  <a:pt x="8119046" y="1564762"/>
                </a:lnTo>
                <a:lnTo>
                  <a:pt x="0" y="15647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30967" y="3928959"/>
            <a:ext cx="345727" cy="3457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4695" y="5244330"/>
            <a:ext cx="345727" cy="3457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7840708" y="4278164"/>
            <a:ext cx="634610" cy="469612"/>
          </a:xfrm>
          <a:custGeom>
            <a:avLst/>
            <a:gdLst/>
            <a:ahLst/>
            <a:cxnLst/>
            <a:rect l="l" t="t" r="r" b="b"/>
            <a:pathLst>
              <a:path w="634610" h="469612">
                <a:moveTo>
                  <a:pt x="634610" y="0"/>
                </a:moveTo>
                <a:lnTo>
                  <a:pt x="0" y="0"/>
                </a:lnTo>
                <a:lnTo>
                  <a:pt x="0" y="469612"/>
                </a:lnTo>
                <a:lnTo>
                  <a:pt x="634610" y="469612"/>
                </a:lnTo>
                <a:lnTo>
                  <a:pt x="63461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CF   Optimization Function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8415" y="508682"/>
            <a:ext cx="380255" cy="43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3"/>
              </a:lnSpc>
            </a:pPr>
            <a:r>
              <a:rPr lang="en-US" sz="2844">
                <a:solidFill>
                  <a:srgbClr val="000000"/>
                </a:solidFill>
                <a:latin typeface="League Spartan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2509" y="3894444"/>
            <a:ext cx="9856337" cy="7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When using information in the explanation sub-graph, the predicted label’s probability is higher than any other label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6237" y="5209815"/>
            <a:ext cx="9856337" cy="72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When the information in the explanation sub-graph is removed, the predicted label’s probability will be smaller than at least another label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58013" y="4738396"/>
            <a:ext cx="3775340" cy="3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ED451D"/>
                </a:solidFill>
                <a:latin typeface="Montserrat 2 Bold"/>
              </a:rPr>
              <a:t>prediction doesn’t change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58013" y="6226872"/>
            <a:ext cx="3775340" cy="35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C4CC"/>
                </a:solidFill>
                <a:latin typeface="Montserrat 2 Bold"/>
              </a:rPr>
              <a:t>prediction changes</a:t>
            </a:r>
          </a:p>
        </p:txBody>
      </p:sp>
      <p:sp>
        <p:nvSpPr>
          <p:cNvPr id="18" name="Freeform 18"/>
          <p:cNvSpPr/>
          <p:nvPr/>
        </p:nvSpPr>
        <p:spPr>
          <a:xfrm rot="-5339666">
            <a:off x="7523402" y="6025727"/>
            <a:ext cx="634610" cy="469612"/>
          </a:xfrm>
          <a:custGeom>
            <a:avLst/>
            <a:gdLst/>
            <a:ahLst/>
            <a:cxnLst/>
            <a:rect l="l" t="t" r="r" b="b"/>
            <a:pathLst>
              <a:path w="634610" h="469612">
                <a:moveTo>
                  <a:pt x="0" y="0"/>
                </a:moveTo>
                <a:lnTo>
                  <a:pt x="634611" y="0"/>
                </a:lnTo>
                <a:lnTo>
                  <a:pt x="63461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695" y="2055860"/>
            <a:ext cx="7248882" cy="329220"/>
          </a:xfrm>
          <a:custGeom>
            <a:avLst/>
            <a:gdLst/>
            <a:ahLst/>
            <a:cxnLst/>
            <a:rect l="l" t="t" r="r" b="b"/>
            <a:pathLst>
              <a:path w="7248882" h="329220">
                <a:moveTo>
                  <a:pt x="0" y="0"/>
                </a:moveTo>
                <a:lnTo>
                  <a:pt x="7248882" y="0"/>
                </a:lnTo>
                <a:lnTo>
                  <a:pt x="7248882" y="329220"/>
                </a:lnTo>
                <a:lnTo>
                  <a:pt x="0" y="329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30967" y="2736670"/>
            <a:ext cx="8141287" cy="301906"/>
          </a:xfrm>
          <a:custGeom>
            <a:avLst/>
            <a:gdLst/>
            <a:ahLst/>
            <a:cxnLst/>
            <a:rect l="l" t="t" r="r" b="b"/>
            <a:pathLst>
              <a:path w="8141287" h="301906">
                <a:moveTo>
                  <a:pt x="0" y="0"/>
                </a:moveTo>
                <a:lnTo>
                  <a:pt x="8141287" y="0"/>
                </a:lnTo>
                <a:lnTo>
                  <a:pt x="8141287" y="301906"/>
                </a:lnTo>
                <a:lnTo>
                  <a:pt x="0" y="301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9090604" y="2055860"/>
            <a:ext cx="132361" cy="909980"/>
          </a:xfrm>
          <a:custGeom>
            <a:avLst/>
            <a:gdLst/>
            <a:ahLst/>
            <a:cxnLst/>
            <a:rect l="l" t="t" r="r" b="b"/>
            <a:pathLst>
              <a:path w="132361" h="909980">
                <a:moveTo>
                  <a:pt x="132360" y="0"/>
                </a:moveTo>
                <a:lnTo>
                  <a:pt x="0" y="0"/>
                </a:lnTo>
                <a:lnTo>
                  <a:pt x="0" y="909980"/>
                </a:lnTo>
                <a:lnTo>
                  <a:pt x="132360" y="909980"/>
                </a:lnTo>
                <a:lnTo>
                  <a:pt x="1323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011655" y="3995986"/>
            <a:ext cx="6512317" cy="352751"/>
          </a:xfrm>
          <a:custGeom>
            <a:avLst/>
            <a:gdLst/>
            <a:ahLst/>
            <a:cxnLst/>
            <a:rect l="l" t="t" r="r" b="b"/>
            <a:pathLst>
              <a:path w="6512317" h="352751">
                <a:moveTo>
                  <a:pt x="0" y="0"/>
                </a:moveTo>
                <a:lnTo>
                  <a:pt x="6512317" y="0"/>
                </a:lnTo>
                <a:lnTo>
                  <a:pt x="6512317" y="352751"/>
                </a:lnTo>
                <a:lnTo>
                  <a:pt x="0" y="352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CF   Relaxed Optimization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8415" y="508682"/>
            <a:ext cx="380255" cy="43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3"/>
              </a:lnSpc>
            </a:pPr>
            <a:r>
              <a:rPr lang="en-US" sz="2844">
                <a:solidFill>
                  <a:srgbClr val="000000"/>
                </a:solidFill>
                <a:latin typeface="League Spartan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39711" y="2027285"/>
            <a:ext cx="2720862" cy="918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Relax the constraints into a pairwise contrastive loss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420953" y="3661723"/>
            <a:ext cx="1925478" cy="1037216"/>
            <a:chOff x="0" y="0"/>
            <a:chExt cx="1413350" cy="7613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3350" cy="761343"/>
            </a:xfrm>
            <a:custGeom>
              <a:avLst/>
              <a:gdLst/>
              <a:ahLst/>
              <a:cxnLst/>
              <a:rect l="l" t="t" r="r" b="b"/>
              <a:pathLst>
                <a:path w="1413350" h="761343">
                  <a:moveTo>
                    <a:pt x="706675" y="0"/>
                  </a:moveTo>
                  <a:cubicBezTo>
                    <a:pt x="316389" y="0"/>
                    <a:pt x="0" y="170432"/>
                    <a:pt x="0" y="380672"/>
                  </a:cubicBezTo>
                  <a:cubicBezTo>
                    <a:pt x="0" y="590911"/>
                    <a:pt x="316389" y="761343"/>
                    <a:pt x="706675" y="761343"/>
                  </a:cubicBezTo>
                  <a:cubicBezTo>
                    <a:pt x="1096961" y="761343"/>
                    <a:pt x="1413350" y="590911"/>
                    <a:pt x="1413350" y="380672"/>
                  </a:cubicBezTo>
                  <a:cubicBezTo>
                    <a:pt x="1413350" y="170432"/>
                    <a:pt x="1096961" y="0"/>
                    <a:pt x="70667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2502" y="33276"/>
              <a:ext cx="1148347" cy="656691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5383692" y="4698939"/>
            <a:ext cx="0" cy="870558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009714" y="5642085"/>
            <a:ext cx="2720862" cy="294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Complexity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4695" y="731520"/>
            <a:ext cx="9938286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Types of XAI Questions</a:t>
            </a:r>
          </a:p>
        </p:txBody>
      </p:sp>
      <p:sp>
        <p:nvSpPr>
          <p:cNvPr id="5" name="Freeform 5"/>
          <p:cNvSpPr/>
          <p:nvPr/>
        </p:nvSpPr>
        <p:spPr>
          <a:xfrm>
            <a:off x="734695" y="1630485"/>
            <a:ext cx="5962400" cy="4746071"/>
          </a:xfrm>
          <a:custGeom>
            <a:avLst/>
            <a:gdLst/>
            <a:ahLst/>
            <a:cxnLst/>
            <a:rect l="l" t="t" r="r" b="b"/>
            <a:pathLst>
              <a:path w="5962400" h="4746071">
                <a:moveTo>
                  <a:pt x="0" y="0"/>
                </a:moveTo>
                <a:lnTo>
                  <a:pt x="5962400" y="0"/>
                </a:lnTo>
                <a:lnTo>
                  <a:pt x="5962400" y="4746070"/>
                </a:lnTo>
                <a:lnTo>
                  <a:pt x="0" y="47460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400895" y="3032281"/>
            <a:ext cx="466138" cy="299176"/>
          </a:xfrm>
          <a:custGeom>
            <a:avLst/>
            <a:gdLst/>
            <a:ahLst/>
            <a:cxnLst/>
            <a:rect l="l" t="t" r="r" b="b"/>
            <a:pathLst>
              <a:path w="466138" h="299176">
                <a:moveTo>
                  <a:pt x="0" y="0"/>
                </a:moveTo>
                <a:lnTo>
                  <a:pt x="466138" y="0"/>
                </a:lnTo>
                <a:lnTo>
                  <a:pt x="466138" y="299176"/>
                </a:lnTo>
                <a:lnTo>
                  <a:pt x="0" y="299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394122" y="3588843"/>
            <a:ext cx="466138" cy="299176"/>
          </a:xfrm>
          <a:custGeom>
            <a:avLst/>
            <a:gdLst/>
            <a:ahLst/>
            <a:cxnLst/>
            <a:rect l="l" t="t" r="r" b="b"/>
            <a:pathLst>
              <a:path w="466138" h="299176">
                <a:moveTo>
                  <a:pt x="0" y="0"/>
                </a:moveTo>
                <a:lnTo>
                  <a:pt x="466138" y="0"/>
                </a:lnTo>
                <a:lnTo>
                  <a:pt x="466138" y="299176"/>
                </a:lnTo>
                <a:lnTo>
                  <a:pt x="0" y="2991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00895" y="4720754"/>
            <a:ext cx="466138" cy="299176"/>
          </a:xfrm>
          <a:custGeom>
            <a:avLst/>
            <a:gdLst/>
            <a:ahLst/>
            <a:cxnLst/>
            <a:rect l="l" t="t" r="r" b="b"/>
            <a:pathLst>
              <a:path w="466138" h="299176">
                <a:moveTo>
                  <a:pt x="0" y="0"/>
                </a:moveTo>
                <a:lnTo>
                  <a:pt x="466138" y="0"/>
                </a:lnTo>
                <a:lnTo>
                  <a:pt x="466138" y="299176"/>
                </a:lnTo>
                <a:lnTo>
                  <a:pt x="0" y="2991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583809" y="2854811"/>
            <a:ext cx="3089448" cy="2194560"/>
            <a:chOff x="0" y="0"/>
            <a:chExt cx="114424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44240" cy="812800"/>
            </a:xfrm>
            <a:custGeom>
              <a:avLst/>
              <a:gdLst/>
              <a:ahLst/>
              <a:cxnLst/>
              <a:rect l="l" t="t" r="r" b="b"/>
              <a:pathLst>
                <a:path w="1144240" h="812800">
                  <a:moveTo>
                    <a:pt x="0" y="0"/>
                  </a:moveTo>
                  <a:lnTo>
                    <a:pt x="1144240" y="0"/>
                  </a:lnTo>
                  <a:lnTo>
                    <a:pt x="11442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BBBB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4424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012982" y="3331457"/>
            <a:ext cx="1272256" cy="1275768"/>
          </a:xfrm>
          <a:custGeom>
            <a:avLst/>
            <a:gdLst/>
            <a:ahLst/>
            <a:cxnLst/>
            <a:rect l="l" t="t" r="r" b="b"/>
            <a:pathLst>
              <a:path w="1272256" h="1275768">
                <a:moveTo>
                  <a:pt x="0" y="0"/>
                </a:moveTo>
                <a:lnTo>
                  <a:pt x="1272256" y="0"/>
                </a:lnTo>
                <a:lnTo>
                  <a:pt x="1272256" y="1275767"/>
                </a:lnTo>
                <a:lnTo>
                  <a:pt x="0" y="1275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9679563" y="3027880"/>
            <a:ext cx="1875514" cy="187551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 flipV="1">
            <a:off x="11673257" y="3943801"/>
            <a:ext cx="343102" cy="829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894111" y="4624944"/>
            <a:ext cx="1118871" cy="313284"/>
          </a:xfrm>
          <a:custGeom>
            <a:avLst/>
            <a:gdLst/>
            <a:ahLst/>
            <a:cxnLst/>
            <a:rect l="l" t="t" r="r" b="b"/>
            <a:pathLst>
              <a:path w="1118871" h="313284">
                <a:moveTo>
                  <a:pt x="0" y="0"/>
                </a:moveTo>
                <a:lnTo>
                  <a:pt x="1118871" y="0"/>
                </a:lnTo>
                <a:lnTo>
                  <a:pt x="1118871" y="313284"/>
                </a:lnTo>
                <a:lnTo>
                  <a:pt x="0" y="3132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696432" y="3099453"/>
            <a:ext cx="1118871" cy="313284"/>
          </a:xfrm>
          <a:custGeom>
            <a:avLst/>
            <a:gdLst/>
            <a:ahLst/>
            <a:cxnLst/>
            <a:rect l="l" t="t" r="r" b="b"/>
            <a:pathLst>
              <a:path w="1118871" h="313284">
                <a:moveTo>
                  <a:pt x="0" y="0"/>
                </a:moveTo>
                <a:lnTo>
                  <a:pt x="1118871" y="0"/>
                </a:lnTo>
                <a:lnTo>
                  <a:pt x="1118871" y="313284"/>
                </a:lnTo>
                <a:lnTo>
                  <a:pt x="0" y="3132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 rot="5400000">
            <a:off x="7564707" y="4128490"/>
            <a:ext cx="163068" cy="339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  <a:spcBef>
                <a:spcPct val="0"/>
              </a:spcBef>
            </a:pPr>
            <a:r>
              <a:rPr lang="en-US" sz="2018">
                <a:solidFill>
                  <a:srgbClr val="000000"/>
                </a:solidFill>
                <a:latin typeface="Montserrat 2"/>
              </a:rPr>
              <a:t>...</a:t>
            </a:r>
          </a:p>
        </p:txBody>
      </p:sp>
      <p:sp>
        <p:nvSpPr>
          <p:cNvPr id="20" name="AutoShape 20"/>
          <p:cNvSpPr/>
          <p:nvPr/>
        </p:nvSpPr>
        <p:spPr>
          <a:xfrm>
            <a:off x="7867033" y="3181869"/>
            <a:ext cx="1871194" cy="529469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7860260" y="3738431"/>
            <a:ext cx="1819304" cy="227206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 flipV="1">
            <a:off x="7867033" y="4379545"/>
            <a:ext cx="1944955" cy="49079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9591958" y="2441501"/>
            <a:ext cx="933027" cy="26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>
                <a:solidFill>
                  <a:srgbClr val="000000"/>
                </a:solidFill>
                <a:latin typeface="Montserrat Classic"/>
              </a:rPr>
              <a:t>ML Model</a:t>
            </a:r>
          </a:p>
        </p:txBody>
      </p:sp>
      <p:sp>
        <p:nvSpPr>
          <p:cNvPr id="24" name="Freeform 24"/>
          <p:cNvSpPr/>
          <p:nvPr/>
        </p:nvSpPr>
        <p:spPr>
          <a:xfrm>
            <a:off x="12059831" y="3635594"/>
            <a:ext cx="433248" cy="618926"/>
          </a:xfrm>
          <a:custGeom>
            <a:avLst/>
            <a:gdLst/>
            <a:ahLst/>
            <a:cxnLst/>
            <a:rect l="l" t="t" r="r" b="b"/>
            <a:pathLst>
              <a:path w="433248" h="618926">
                <a:moveTo>
                  <a:pt x="0" y="0"/>
                </a:moveTo>
                <a:lnTo>
                  <a:pt x="433248" y="0"/>
                </a:lnTo>
                <a:lnTo>
                  <a:pt x="433248" y="618926"/>
                </a:lnTo>
                <a:lnTo>
                  <a:pt x="0" y="61892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17511" y="1529821"/>
            <a:ext cx="9376128" cy="5053859"/>
          </a:xfrm>
          <a:custGeom>
            <a:avLst/>
            <a:gdLst/>
            <a:ahLst/>
            <a:cxnLst/>
            <a:rect l="l" t="t" r="r" b="b"/>
            <a:pathLst>
              <a:path w="9376128" h="5053859">
                <a:moveTo>
                  <a:pt x="0" y="0"/>
                </a:moveTo>
                <a:lnTo>
                  <a:pt x="9376128" y="0"/>
                </a:lnTo>
                <a:lnTo>
                  <a:pt x="9376128" y="5053859"/>
                </a:lnTo>
                <a:lnTo>
                  <a:pt x="0" y="50538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CF   Qualitative Results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8415" y="508682"/>
            <a:ext cx="380255" cy="436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3"/>
              </a:lnSpc>
            </a:pPr>
            <a:r>
              <a:rPr lang="en-US" sz="2844">
                <a:solidFill>
                  <a:srgbClr val="000000"/>
                </a:solidFill>
                <a:latin typeface="League Spartan"/>
              </a:rPr>
              <a:t>2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0967" y="1761796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077861" y="2416339"/>
            <a:ext cx="6855428" cy="3430692"/>
          </a:xfrm>
          <a:custGeom>
            <a:avLst/>
            <a:gdLst/>
            <a:ahLst/>
            <a:cxnLst/>
            <a:rect l="l" t="t" r="r" b="b"/>
            <a:pathLst>
              <a:path w="6855428" h="3430692">
                <a:moveTo>
                  <a:pt x="0" y="0"/>
                </a:moveTo>
                <a:lnTo>
                  <a:pt x="6855428" y="0"/>
                </a:lnTo>
                <a:lnTo>
                  <a:pt x="6855428" y="3430692"/>
                </a:lnTo>
                <a:lnTo>
                  <a:pt x="0" y="3430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CLEAR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2509" y="1727280"/>
            <a:ext cx="9856337" cy="35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“First” work to treat </a:t>
            </a:r>
            <a:r>
              <a:rPr lang="en-US" sz="2119">
                <a:solidFill>
                  <a:srgbClr val="000000"/>
                </a:solidFill>
                <a:latin typeface="Montserrat 2 Bold"/>
              </a:rPr>
              <a:t>causality 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when producing counterfactuals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31001" y="1583732"/>
            <a:ext cx="10549149" cy="4561210"/>
          </a:xfrm>
          <a:custGeom>
            <a:avLst/>
            <a:gdLst/>
            <a:ahLst/>
            <a:cxnLst/>
            <a:rect l="l" t="t" r="r" b="b"/>
            <a:pathLst>
              <a:path w="10549149" h="4561210">
                <a:moveTo>
                  <a:pt x="0" y="0"/>
                </a:moveTo>
                <a:lnTo>
                  <a:pt x="10549148" y="0"/>
                </a:lnTo>
                <a:lnTo>
                  <a:pt x="10549148" y="4561210"/>
                </a:lnTo>
                <a:lnTo>
                  <a:pt x="0" y="45612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1520"/>
            <a:ext cx="2282863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CLEAR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0967" y="3318451"/>
            <a:ext cx="11545488" cy="678297"/>
          </a:xfrm>
          <a:custGeom>
            <a:avLst/>
            <a:gdLst/>
            <a:ahLst/>
            <a:cxnLst/>
            <a:rect l="l" t="t" r="r" b="b"/>
            <a:pathLst>
              <a:path w="11545488" h="678297">
                <a:moveTo>
                  <a:pt x="0" y="0"/>
                </a:moveTo>
                <a:lnTo>
                  <a:pt x="11545488" y="0"/>
                </a:lnTo>
                <a:lnTo>
                  <a:pt x="11545488" y="678298"/>
                </a:lnTo>
                <a:lnTo>
                  <a:pt x="0" y="678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CLEAR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CLEAR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841430" y="1512539"/>
            <a:ext cx="2944348" cy="1156392"/>
            <a:chOff x="0" y="0"/>
            <a:chExt cx="1090499" cy="428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0499" cy="428293"/>
            </a:xfrm>
            <a:custGeom>
              <a:avLst/>
              <a:gdLst/>
              <a:ahLst/>
              <a:cxnLst/>
              <a:rect l="l" t="t" r="r" b="b"/>
              <a:pathLst>
                <a:path w="1090499" h="428293">
                  <a:moveTo>
                    <a:pt x="545250" y="0"/>
                  </a:moveTo>
                  <a:cubicBezTo>
                    <a:pt x="244117" y="0"/>
                    <a:pt x="0" y="95877"/>
                    <a:pt x="0" y="214147"/>
                  </a:cubicBezTo>
                  <a:cubicBezTo>
                    <a:pt x="0" y="332417"/>
                    <a:pt x="244117" y="428293"/>
                    <a:pt x="545250" y="428293"/>
                  </a:cubicBezTo>
                  <a:cubicBezTo>
                    <a:pt x="846383" y="428293"/>
                    <a:pt x="1090499" y="332417"/>
                    <a:pt x="1090499" y="214147"/>
                  </a:cubicBezTo>
                  <a:cubicBezTo>
                    <a:pt x="1090499" y="95877"/>
                    <a:pt x="846383" y="0"/>
                    <a:pt x="5452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C4CC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2234" y="2052"/>
              <a:ext cx="886031" cy="386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37962" y="3454362"/>
            <a:ext cx="3951284" cy="1554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log likelihood of the probability of the generated counterfactual conditioned on the hidden representation Z of G and the opposite class of G</a:t>
            </a:r>
          </a:p>
        </p:txBody>
      </p:sp>
      <p:sp>
        <p:nvSpPr>
          <p:cNvPr id="9" name="AutoShape 9"/>
          <p:cNvSpPr/>
          <p:nvPr/>
        </p:nvSpPr>
        <p:spPr>
          <a:xfrm>
            <a:off x="5313604" y="2668931"/>
            <a:ext cx="0" cy="814007"/>
          </a:xfrm>
          <a:prstGeom prst="line">
            <a:avLst/>
          </a:prstGeom>
          <a:ln w="38100" cap="flat">
            <a:solidFill>
              <a:srgbClr val="00C4CC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34142" y="1751586"/>
            <a:ext cx="11545488" cy="678297"/>
          </a:xfrm>
          <a:custGeom>
            <a:avLst/>
            <a:gdLst/>
            <a:ahLst/>
            <a:cxnLst/>
            <a:rect l="l" t="t" r="r" b="b"/>
            <a:pathLst>
              <a:path w="11545488" h="678297">
                <a:moveTo>
                  <a:pt x="0" y="0"/>
                </a:moveTo>
                <a:lnTo>
                  <a:pt x="11545488" y="0"/>
                </a:lnTo>
                <a:lnTo>
                  <a:pt x="11545488" y="678298"/>
                </a:lnTo>
                <a:lnTo>
                  <a:pt x="0" y="678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CLEAR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841430" y="1512539"/>
            <a:ext cx="2944348" cy="1156392"/>
            <a:chOff x="0" y="0"/>
            <a:chExt cx="1090499" cy="428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0499" cy="428293"/>
            </a:xfrm>
            <a:custGeom>
              <a:avLst/>
              <a:gdLst/>
              <a:ahLst/>
              <a:cxnLst/>
              <a:rect l="l" t="t" r="r" b="b"/>
              <a:pathLst>
                <a:path w="1090499" h="428293">
                  <a:moveTo>
                    <a:pt x="545250" y="0"/>
                  </a:moveTo>
                  <a:cubicBezTo>
                    <a:pt x="244117" y="0"/>
                    <a:pt x="0" y="95877"/>
                    <a:pt x="0" y="214147"/>
                  </a:cubicBezTo>
                  <a:cubicBezTo>
                    <a:pt x="0" y="332417"/>
                    <a:pt x="244117" y="428293"/>
                    <a:pt x="545250" y="428293"/>
                  </a:cubicBezTo>
                  <a:cubicBezTo>
                    <a:pt x="846383" y="428293"/>
                    <a:pt x="1090499" y="332417"/>
                    <a:pt x="1090499" y="214147"/>
                  </a:cubicBezTo>
                  <a:cubicBezTo>
                    <a:pt x="1090499" y="95877"/>
                    <a:pt x="846383" y="0"/>
                    <a:pt x="5452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C4CC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2234" y="2052"/>
              <a:ext cx="886031" cy="386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37962" y="3454362"/>
            <a:ext cx="3951284" cy="925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This term is difficult to optimize since we don’t have a ground-truth for counterfactuals</a:t>
            </a:r>
          </a:p>
        </p:txBody>
      </p:sp>
      <p:sp>
        <p:nvSpPr>
          <p:cNvPr id="9" name="AutoShape 9"/>
          <p:cNvSpPr/>
          <p:nvPr/>
        </p:nvSpPr>
        <p:spPr>
          <a:xfrm>
            <a:off x="5313604" y="2668931"/>
            <a:ext cx="0" cy="814007"/>
          </a:xfrm>
          <a:prstGeom prst="line">
            <a:avLst/>
          </a:prstGeom>
          <a:ln w="38100" cap="flat">
            <a:solidFill>
              <a:srgbClr val="00C4CC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34142" y="1751586"/>
            <a:ext cx="11545488" cy="678297"/>
          </a:xfrm>
          <a:custGeom>
            <a:avLst/>
            <a:gdLst/>
            <a:ahLst/>
            <a:cxnLst/>
            <a:rect l="l" t="t" r="r" b="b"/>
            <a:pathLst>
              <a:path w="11545488" h="678297">
                <a:moveTo>
                  <a:pt x="0" y="0"/>
                </a:moveTo>
                <a:lnTo>
                  <a:pt x="11545488" y="0"/>
                </a:lnTo>
                <a:lnTo>
                  <a:pt x="11545488" y="678298"/>
                </a:lnTo>
                <a:lnTo>
                  <a:pt x="0" y="678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879904" y="5533276"/>
            <a:ext cx="3951284" cy="863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C4CC"/>
                </a:solidFill>
                <a:latin typeface="League Spartan"/>
              </a:rPr>
              <a:t>SO...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142" y="1751586"/>
            <a:ext cx="11545488" cy="678297"/>
          </a:xfrm>
          <a:custGeom>
            <a:avLst/>
            <a:gdLst/>
            <a:ahLst/>
            <a:cxnLst/>
            <a:rect l="l" t="t" r="r" b="b"/>
            <a:pathLst>
              <a:path w="11545488" h="678297">
                <a:moveTo>
                  <a:pt x="0" y="0"/>
                </a:moveTo>
                <a:lnTo>
                  <a:pt x="11545488" y="0"/>
                </a:lnTo>
                <a:lnTo>
                  <a:pt x="11545488" y="678298"/>
                </a:lnTo>
                <a:lnTo>
                  <a:pt x="0" y="678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98854" y="1435923"/>
            <a:ext cx="3222589" cy="1409577"/>
          </a:xfrm>
          <a:custGeom>
            <a:avLst/>
            <a:gdLst/>
            <a:ahLst/>
            <a:cxnLst/>
            <a:rect l="l" t="t" r="r" b="b"/>
            <a:pathLst>
              <a:path w="3222589" h="1409577">
                <a:moveTo>
                  <a:pt x="0" y="0"/>
                </a:moveTo>
                <a:lnTo>
                  <a:pt x="3222589" y="0"/>
                </a:lnTo>
                <a:lnTo>
                  <a:pt x="3222589" y="1409577"/>
                </a:lnTo>
                <a:lnTo>
                  <a:pt x="0" y="14095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215" b="-72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88868" y="3566361"/>
            <a:ext cx="5204460" cy="793680"/>
          </a:xfrm>
          <a:custGeom>
            <a:avLst/>
            <a:gdLst/>
            <a:ahLst/>
            <a:cxnLst/>
            <a:rect l="l" t="t" r="r" b="b"/>
            <a:pathLst>
              <a:path w="5204460" h="793680">
                <a:moveTo>
                  <a:pt x="0" y="0"/>
                </a:moveTo>
                <a:lnTo>
                  <a:pt x="5204460" y="0"/>
                </a:lnTo>
                <a:lnTo>
                  <a:pt x="5204460" y="793680"/>
                </a:lnTo>
                <a:lnTo>
                  <a:pt x="0" y="7936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5091098" y="2429884"/>
            <a:ext cx="0" cy="1136478"/>
          </a:xfrm>
          <a:prstGeom prst="line">
            <a:avLst/>
          </a:prstGeom>
          <a:ln w="38100" cap="flat">
            <a:solidFill>
              <a:srgbClr val="010101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2854808" y="4689942"/>
            <a:ext cx="1218849" cy="901948"/>
          </a:xfrm>
          <a:custGeom>
            <a:avLst/>
            <a:gdLst/>
            <a:ahLst/>
            <a:cxnLst/>
            <a:rect l="l" t="t" r="r" b="b"/>
            <a:pathLst>
              <a:path w="1218849" h="901948">
                <a:moveTo>
                  <a:pt x="0" y="0"/>
                </a:moveTo>
                <a:lnTo>
                  <a:pt x="1218849" y="0"/>
                </a:lnTo>
                <a:lnTo>
                  <a:pt x="1218849" y="901948"/>
                </a:lnTo>
                <a:lnTo>
                  <a:pt x="0" y="901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998449" y="5030035"/>
            <a:ext cx="5993144" cy="1438200"/>
            <a:chOff x="0" y="0"/>
            <a:chExt cx="2219683" cy="5326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19683" cy="532667"/>
            </a:xfrm>
            <a:custGeom>
              <a:avLst/>
              <a:gdLst/>
              <a:ahLst/>
              <a:cxnLst/>
              <a:rect l="l" t="t" r="r" b="b"/>
              <a:pathLst>
                <a:path w="2219683" h="532667">
                  <a:moveTo>
                    <a:pt x="0" y="0"/>
                  </a:moveTo>
                  <a:lnTo>
                    <a:pt x="2219683" y="0"/>
                  </a:lnTo>
                  <a:lnTo>
                    <a:pt x="2219683" y="532667"/>
                  </a:lnTo>
                  <a:lnTo>
                    <a:pt x="0" y="5326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219683" cy="570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757245">
            <a:off x="4618624" y="1837632"/>
            <a:ext cx="983048" cy="1767278"/>
          </a:xfrm>
          <a:custGeom>
            <a:avLst/>
            <a:gdLst/>
            <a:ahLst/>
            <a:cxnLst/>
            <a:rect l="l" t="t" r="r" b="b"/>
            <a:pathLst>
              <a:path w="983048" h="1767278">
                <a:moveTo>
                  <a:pt x="0" y="0"/>
                </a:moveTo>
                <a:lnTo>
                  <a:pt x="983048" y="0"/>
                </a:lnTo>
                <a:lnTo>
                  <a:pt x="983048" y="1767278"/>
                </a:lnTo>
                <a:lnTo>
                  <a:pt x="0" y="17672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CLEAR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33880" y="5169644"/>
            <a:ext cx="5522282" cy="113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9"/>
              </a:lnSpc>
              <a:spcBef>
                <a:spcPct val="0"/>
              </a:spcBef>
            </a:pPr>
            <a:r>
              <a:rPr lang="en-US" sz="1620">
                <a:solidFill>
                  <a:srgbClr val="000000"/>
                </a:solidFill>
                <a:latin typeface="Montserrat 2"/>
              </a:rPr>
              <a:t>Divyat Mahajan, Chenhao Tan, and Amit Sharma. Preserving causal constraints in counterfactual explanations for machine learning classifiers. arXiv preprint, 2019.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142" y="1751586"/>
            <a:ext cx="11545488" cy="678297"/>
          </a:xfrm>
          <a:custGeom>
            <a:avLst/>
            <a:gdLst/>
            <a:ahLst/>
            <a:cxnLst/>
            <a:rect l="l" t="t" r="r" b="b"/>
            <a:pathLst>
              <a:path w="11545488" h="678297">
                <a:moveTo>
                  <a:pt x="0" y="0"/>
                </a:moveTo>
                <a:lnTo>
                  <a:pt x="11545488" y="0"/>
                </a:lnTo>
                <a:lnTo>
                  <a:pt x="11545488" y="678298"/>
                </a:lnTo>
                <a:lnTo>
                  <a:pt x="0" y="678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88868" y="3566361"/>
            <a:ext cx="5204460" cy="793680"/>
          </a:xfrm>
          <a:custGeom>
            <a:avLst/>
            <a:gdLst/>
            <a:ahLst/>
            <a:cxnLst/>
            <a:rect l="l" t="t" r="r" b="b"/>
            <a:pathLst>
              <a:path w="5204460" h="793680">
                <a:moveTo>
                  <a:pt x="0" y="0"/>
                </a:moveTo>
                <a:lnTo>
                  <a:pt x="5204460" y="0"/>
                </a:lnTo>
                <a:lnTo>
                  <a:pt x="5204460" y="793680"/>
                </a:lnTo>
                <a:lnTo>
                  <a:pt x="0" y="793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CLEAR</a:t>
            </a:r>
          </a:p>
        </p:txBody>
      </p:sp>
      <p:sp>
        <p:nvSpPr>
          <p:cNvPr id="7" name="AutoShape 7"/>
          <p:cNvSpPr/>
          <p:nvPr/>
        </p:nvSpPr>
        <p:spPr>
          <a:xfrm>
            <a:off x="5091098" y="2429884"/>
            <a:ext cx="0" cy="1136478"/>
          </a:xfrm>
          <a:prstGeom prst="line">
            <a:avLst/>
          </a:prstGeom>
          <a:ln w="38100" cap="flat">
            <a:solidFill>
              <a:srgbClr val="010101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313742" y="3521303"/>
            <a:ext cx="1300582" cy="883797"/>
            <a:chOff x="0" y="0"/>
            <a:chExt cx="481697" cy="3273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97" cy="327332"/>
            </a:xfrm>
            <a:custGeom>
              <a:avLst/>
              <a:gdLst/>
              <a:ahLst/>
              <a:cxnLst/>
              <a:rect l="l" t="t" r="r" b="b"/>
              <a:pathLst>
                <a:path w="481697" h="327332">
                  <a:moveTo>
                    <a:pt x="240848" y="0"/>
                  </a:moveTo>
                  <a:cubicBezTo>
                    <a:pt x="107832" y="0"/>
                    <a:pt x="0" y="73276"/>
                    <a:pt x="0" y="163666"/>
                  </a:cubicBezTo>
                  <a:cubicBezTo>
                    <a:pt x="0" y="254056"/>
                    <a:pt x="107832" y="327332"/>
                    <a:pt x="240848" y="327332"/>
                  </a:cubicBezTo>
                  <a:cubicBezTo>
                    <a:pt x="373865" y="327332"/>
                    <a:pt x="481697" y="254056"/>
                    <a:pt x="481697" y="163666"/>
                  </a:cubicBezTo>
                  <a:cubicBezTo>
                    <a:pt x="481697" y="73276"/>
                    <a:pt x="373865" y="0"/>
                    <a:pt x="24084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5159" y="-7413"/>
              <a:ext cx="391379" cy="304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88391" y="5145473"/>
            <a:ext cx="3951284" cy="297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distance/similarity function</a:t>
            </a:r>
          </a:p>
        </p:txBody>
      </p:sp>
      <p:sp>
        <p:nvSpPr>
          <p:cNvPr id="12" name="AutoShape 12"/>
          <p:cNvSpPr/>
          <p:nvPr/>
        </p:nvSpPr>
        <p:spPr>
          <a:xfrm>
            <a:off x="3964033" y="4360041"/>
            <a:ext cx="0" cy="814007"/>
          </a:xfrm>
          <a:prstGeom prst="line">
            <a:avLst/>
          </a:prstGeom>
          <a:ln w="38100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4859979" y="3521303"/>
            <a:ext cx="2694419" cy="883797"/>
            <a:chOff x="0" y="0"/>
            <a:chExt cx="997933" cy="3273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97933" cy="327332"/>
            </a:xfrm>
            <a:custGeom>
              <a:avLst/>
              <a:gdLst/>
              <a:ahLst/>
              <a:cxnLst/>
              <a:rect l="l" t="t" r="r" b="b"/>
              <a:pathLst>
                <a:path w="997933" h="327332">
                  <a:moveTo>
                    <a:pt x="498966" y="0"/>
                  </a:moveTo>
                  <a:cubicBezTo>
                    <a:pt x="223395" y="0"/>
                    <a:pt x="0" y="73276"/>
                    <a:pt x="0" y="163666"/>
                  </a:cubicBezTo>
                  <a:cubicBezTo>
                    <a:pt x="0" y="254056"/>
                    <a:pt x="223395" y="327332"/>
                    <a:pt x="498966" y="327332"/>
                  </a:cubicBezTo>
                  <a:cubicBezTo>
                    <a:pt x="774538" y="327332"/>
                    <a:pt x="997933" y="254056"/>
                    <a:pt x="997933" y="163666"/>
                  </a:cubicBezTo>
                  <a:cubicBezTo>
                    <a:pt x="997933" y="73276"/>
                    <a:pt x="774538" y="0"/>
                    <a:pt x="49896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3556" y="-7413"/>
              <a:ext cx="810820" cy="304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>
            <a:off x="6207189" y="4405100"/>
            <a:ext cx="1461166" cy="646042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6284614" y="5022567"/>
            <a:ext cx="4797199" cy="925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counterfactual loss (measure the similarity between counterfactual label and desired “opposite” outcome)</a:t>
            </a:r>
          </a:p>
        </p:txBody>
      </p:sp>
      <p:sp>
        <p:nvSpPr>
          <p:cNvPr id="18" name="Freeform 18"/>
          <p:cNvSpPr/>
          <p:nvPr/>
        </p:nvSpPr>
        <p:spPr>
          <a:xfrm>
            <a:off x="3498854" y="1435923"/>
            <a:ext cx="3222589" cy="1409577"/>
          </a:xfrm>
          <a:custGeom>
            <a:avLst/>
            <a:gdLst/>
            <a:ahLst/>
            <a:cxnLst/>
            <a:rect l="l" t="t" r="r" b="b"/>
            <a:pathLst>
              <a:path w="3222589" h="1409577">
                <a:moveTo>
                  <a:pt x="0" y="0"/>
                </a:moveTo>
                <a:lnTo>
                  <a:pt x="3222589" y="0"/>
                </a:lnTo>
                <a:lnTo>
                  <a:pt x="3222589" y="1409577"/>
                </a:lnTo>
                <a:lnTo>
                  <a:pt x="0" y="1409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215" b="-721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0967" y="1639570"/>
            <a:ext cx="11545488" cy="764889"/>
          </a:xfrm>
          <a:custGeom>
            <a:avLst/>
            <a:gdLst/>
            <a:ahLst/>
            <a:cxnLst/>
            <a:rect l="l" t="t" r="r" b="b"/>
            <a:pathLst>
              <a:path w="11545488" h="764889">
                <a:moveTo>
                  <a:pt x="0" y="0"/>
                </a:moveTo>
                <a:lnTo>
                  <a:pt x="11545488" y="0"/>
                </a:lnTo>
                <a:lnTo>
                  <a:pt x="11545488" y="764888"/>
                </a:lnTo>
                <a:lnTo>
                  <a:pt x="0" y="7648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CLEAR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090119" y="1503214"/>
            <a:ext cx="2357975" cy="1066438"/>
            <a:chOff x="0" y="0"/>
            <a:chExt cx="873324" cy="3949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3324" cy="394977"/>
            </a:xfrm>
            <a:custGeom>
              <a:avLst/>
              <a:gdLst/>
              <a:ahLst/>
              <a:cxnLst/>
              <a:rect l="l" t="t" r="r" b="b"/>
              <a:pathLst>
                <a:path w="873324" h="394977">
                  <a:moveTo>
                    <a:pt x="436662" y="0"/>
                  </a:moveTo>
                  <a:cubicBezTo>
                    <a:pt x="195500" y="0"/>
                    <a:pt x="0" y="88419"/>
                    <a:pt x="0" y="197488"/>
                  </a:cubicBezTo>
                  <a:cubicBezTo>
                    <a:pt x="0" y="306558"/>
                    <a:pt x="195500" y="394977"/>
                    <a:pt x="436662" y="394977"/>
                  </a:cubicBezTo>
                  <a:cubicBezTo>
                    <a:pt x="677824" y="394977"/>
                    <a:pt x="873324" y="306558"/>
                    <a:pt x="873324" y="197488"/>
                  </a:cubicBezTo>
                  <a:cubicBezTo>
                    <a:pt x="873324" y="88419"/>
                    <a:pt x="677824" y="0"/>
                    <a:pt x="4366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1874" y="-1071"/>
              <a:ext cx="709576" cy="359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 flipH="1">
            <a:off x="4736178" y="2419305"/>
            <a:ext cx="2712348" cy="1265546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51389" y="3629025"/>
            <a:ext cx="2422870" cy="61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Q is learned by the encoder</a:t>
            </a:r>
          </a:p>
        </p:txBody>
      </p:sp>
      <p:sp>
        <p:nvSpPr>
          <p:cNvPr id="11" name="Freeform 11"/>
          <p:cNvSpPr/>
          <p:nvPr/>
        </p:nvSpPr>
        <p:spPr>
          <a:xfrm>
            <a:off x="4036508" y="2769677"/>
            <a:ext cx="4530112" cy="1830348"/>
          </a:xfrm>
          <a:custGeom>
            <a:avLst/>
            <a:gdLst/>
            <a:ahLst/>
            <a:cxnLst/>
            <a:rect l="l" t="t" r="r" b="b"/>
            <a:pathLst>
              <a:path w="4530112" h="1830348">
                <a:moveTo>
                  <a:pt x="0" y="0"/>
                </a:moveTo>
                <a:lnTo>
                  <a:pt x="4530113" y="0"/>
                </a:lnTo>
                <a:lnTo>
                  <a:pt x="4530113" y="1830348"/>
                </a:lnTo>
                <a:lnTo>
                  <a:pt x="0" y="18303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000"/>
            </a:blip>
            <a:stretch>
              <a:fillRect l="-72994" t="-14415" r="-59872" b="-1347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019558" y="2769677"/>
            <a:ext cx="1433242" cy="1755148"/>
          </a:xfrm>
          <a:custGeom>
            <a:avLst/>
            <a:gdLst/>
            <a:ahLst/>
            <a:cxnLst/>
            <a:rect l="l" t="t" r="r" b="b"/>
            <a:pathLst>
              <a:path w="1433242" h="1755148">
                <a:moveTo>
                  <a:pt x="0" y="0"/>
                </a:moveTo>
                <a:lnTo>
                  <a:pt x="1433241" y="0"/>
                </a:lnTo>
                <a:lnTo>
                  <a:pt x="1433241" y="1755148"/>
                </a:lnTo>
                <a:lnTo>
                  <a:pt x="0" y="175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0717" t="-15032" r="-405316" b="-14484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0967" y="1639570"/>
            <a:ext cx="11545488" cy="764889"/>
          </a:xfrm>
          <a:custGeom>
            <a:avLst/>
            <a:gdLst/>
            <a:ahLst/>
            <a:cxnLst/>
            <a:rect l="l" t="t" r="r" b="b"/>
            <a:pathLst>
              <a:path w="11545488" h="764889">
                <a:moveTo>
                  <a:pt x="0" y="0"/>
                </a:moveTo>
                <a:lnTo>
                  <a:pt x="11545488" y="0"/>
                </a:lnTo>
                <a:lnTo>
                  <a:pt x="11545488" y="764888"/>
                </a:lnTo>
                <a:lnTo>
                  <a:pt x="0" y="7648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090119" y="1503214"/>
            <a:ext cx="2357975" cy="1066438"/>
            <a:chOff x="0" y="0"/>
            <a:chExt cx="873324" cy="3949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3324" cy="394977"/>
            </a:xfrm>
            <a:custGeom>
              <a:avLst/>
              <a:gdLst/>
              <a:ahLst/>
              <a:cxnLst/>
              <a:rect l="l" t="t" r="r" b="b"/>
              <a:pathLst>
                <a:path w="873324" h="394977">
                  <a:moveTo>
                    <a:pt x="436662" y="0"/>
                  </a:moveTo>
                  <a:cubicBezTo>
                    <a:pt x="195500" y="0"/>
                    <a:pt x="0" y="88419"/>
                    <a:pt x="0" y="197488"/>
                  </a:cubicBezTo>
                  <a:cubicBezTo>
                    <a:pt x="0" y="306558"/>
                    <a:pt x="195500" y="394977"/>
                    <a:pt x="436662" y="394977"/>
                  </a:cubicBezTo>
                  <a:cubicBezTo>
                    <a:pt x="677824" y="394977"/>
                    <a:pt x="873324" y="306558"/>
                    <a:pt x="873324" y="197488"/>
                  </a:cubicBezTo>
                  <a:cubicBezTo>
                    <a:pt x="873324" y="88419"/>
                    <a:pt x="677824" y="0"/>
                    <a:pt x="4366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1874" y="-1071"/>
              <a:ext cx="709576" cy="359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036508" y="2769677"/>
            <a:ext cx="4530112" cy="1830348"/>
          </a:xfrm>
          <a:custGeom>
            <a:avLst/>
            <a:gdLst/>
            <a:ahLst/>
            <a:cxnLst/>
            <a:rect l="l" t="t" r="r" b="b"/>
            <a:pathLst>
              <a:path w="4530112" h="1830348">
                <a:moveTo>
                  <a:pt x="0" y="0"/>
                </a:moveTo>
                <a:lnTo>
                  <a:pt x="4530113" y="0"/>
                </a:lnTo>
                <a:lnTo>
                  <a:pt x="4530113" y="1830348"/>
                </a:lnTo>
                <a:lnTo>
                  <a:pt x="0" y="18303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000"/>
            </a:blip>
            <a:stretch>
              <a:fillRect l="-72994" t="-14415" r="-59872" b="-1347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019558" y="2769677"/>
            <a:ext cx="1433242" cy="1755148"/>
          </a:xfrm>
          <a:custGeom>
            <a:avLst/>
            <a:gdLst/>
            <a:ahLst/>
            <a:cxnLst/>
            <a:rect l="l" t="t" r="r" b="b"/>
            <a:pathLst>
              <a:path w="1433242" h="1755148">
                <a:moveTo>
                  <a:pt x="0" y="0"/>
                </a:moveTo>
                <a:lnTo>
                  <a:pt x="1433241" y="0"/>
                </a:lnTo>
                <a:lnTo>
                  <a:pt x="1433241" y="1755148"/>
                </a:lnTo>
                <a:lnTo>
                  <a:pt x="0" y="175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0717" t="-15032" r="-405316" b="-1448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flipH="1">
            <a:off x="5354824" y="2422405"/>
            <a:ext cx="2100830" cy="996815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882042" y="4810020"/>
            <a:ext cx="7046396" cy="725192"/>
          </a:xfrm>
          <a:custGeom>
            <a:avLst/>
            <a:gdLst/>
            <a:ahLst/>
            <a:cxnLst/>
            <a:rect l="l" t="t" r="r" b="b"/>
            <a:pathLst>
              <a:path w="7046396" h="725192">
                <a:moveTo>
                  <a:pt x="0" y="0"/>
                </a:moveTo>
                <a:lnTo>
                  <a:pt x="7046396" y="0"/>
                </a:lnTo>
                <a:lnTo>
                  <a:pt x="7046396" y="725191"/>
                </a:lnTo>
                <a:lnTo>
                  <a:pt x="0" y="7251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30967" y="731496"/>
            <a:ext cx="11107294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CLEAR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520" y="5856430"/>
            <a:ext cx="8552771" cy="61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The Gaussian distribution as prior to enforce the learned distribution Q to be close to the prior by minimizing their KL divergence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695" y="1630485"/>
            <a:ext cx="5962400" cy="4746071"/>
          </a:xfrm>
          <a:custGeom>
            <a:avLst/>
            <a:gdLst/>
            <a:ahLst/>
            <a:cxnLst/>
            <a:rect l="l" t="t" r="r" b="b"/>
            <a:pathLst>
              <a:path w="5962400" h="4746071">
                <a:moveTo>
                  <a:pt x="0" y="0"/>
                </a:moveTo>
                <a:lnTo>
                  <a:pt x="5962400" y="0"/>
                </a:lnTo>
                <a:lnTo>
                  <a:pt x="5962400" y="4746070"/>
                </a:lnTo>
                <a:lnTo>
                  <a:pt x="0" y="47460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15347" y="2229334"/>
            <a:ext cx="330064" cy="211841"/>
          </a:xfrm>
          <a:custGeom>
            <a:avLst/>
            <a:gdLst/>
            <a:ahLst/>
            <a:cxnLst/>
            <a:rect l="l" t="t" r="r" b="b"/>
            <a:pathLst>
              <a:path w="330064" h="211841">
                <a:moveTo>
                  <a:pt x="0" y="0"/>
                </a:moveTo>
                <a:lnTo>
                  <a:pt x="330064" y="0"/>
                </a:lnTo>
                <a:lnTo>
                  <a:pt x="330064" y="211841"/>
                </a:lnTo>
                <a:lnTo>
                  <a:pt x="0" y="2118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010551" y="2623426"/>
            <a:ext cx="330064" cy="211841"/>
          </a:xfrm>
          <a:custGeom>
            <a:avLst/>
            <a:gdLst/>
            <a:ahLst/>
            <a:cxnLst/>
            <a:rect l="l" t="t" r="r" b="b"/>
            <a:pathLst>
              <a:path w="330064" h="211841">
                <a:moveTo>
                  <a:pt x="0" y="0"/>
                </a:moveTo>
                <a:lnTo>
                  <a:pt x="330064" y="0"/>
                </a:lnTo>
                <a:lnTo>
                  <a:pt x="330064" y="211841"/>
                </a:lnTo>
                <a:lnTo>
                  <a:pt x="0" y="211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015347" y="3424913"/>
            <a:ext cx="330064" cy="211841"/>
          </a:xfrm>
          <a:custGeom>
            <a:avLst/>
            <a:gdLst/>
            <a:ahLst/>
            <a:cxnLst/>
            <a:rect l="l" t="t" r="r" b="b"/>
            <a:pathLst>
              <a:path w="330064" h="211841">
                <a:moveTo>
                  <a:pt x="0" y="0"/>
                </a:moveTo>
                <a:lnTo>
                  <a:pt x="330064" y="0"/>
                </a:lnTo>
                <a:lnTo>
                  <a:pt x="330064" y="211841"/>
                </a:lnTo>
                <a:lnTo>
                  <a:pt x="0" y="2118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8852948" y="2103671"/>
            <a:ext cx="2187583" cy="1553929"/>
            <a:chOff x="0" y="0"/>
            <a:chExt cx="114424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4240" cy="812800"/>
            </a:xfrm>
            <a:custGeom>
              <a:avLst/>
              <a:gdLst/>
              <a:ahLst/>
              <a:cxnLst/>
              <a:rect l="l" t="t" r="r" b="b"/>
              <a:pathLst>
                <a:path w="1144240" h="812800">
                  <a:moveTo>
                    <a:pt x="0" y="0"/>
                  </a:moveTo>
                  <a:lnTo>
                    <a:pt x="1144240" y="0"/>
                  </a:lnTo>
                  <a:lnTo>
                    <a:pt x="11442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BBBB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4424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864920" y="2441175"/>
            <a:ext cx="900862" cy="903349"/>
          </a:xfrm>
          <a:custGeom>
            <a:avLst/>
            <a:gdLst/>
            <a:ahLst/>
            <a:cxnLst/>
            <a:rect l="l" t="t" r="r" b="b"/>
            <a:pathLst>
              <a:path w="900862" h="903349">
                <a:moveTo>
                  <a:pt x="0" y="0"/>
                </a:moveTo>
                <a:lnTo>
                  <a:pt x="900862" y="0"/>
                </a:lnTo>
                <a:lnTo>
                  <a:pt x="900862" y="903349"/>
                </a:lnTo>
                <a:lnTo>
                  <a:pt x="0" y="903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9628832" y="2226218"/>
            <a:ext cx="1328019" cy="132801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 flipV="1">
            <a:off x="11040531" y="2874765"/>
            <a:ext cx="242944" cy="587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072667" y="3357071"/>
            <a:ext cx="792253" cy="221831"/>
          </a:xfrm>
          <a:custGeom>
            <a:avLst/>
            <a:gdLst/>
            <a:ahLst/>
            <a:cxnLst/>
            <a:rect l="l" t="t" r="r" b="b"/>
            <a:pathLst>
              <a:path w="792253" h="221831">
                <a:moveTo>
                  <a:pt x="0" y="0"/>
                </a:moveTo>
                <a:lnTo>
                  <a:pt x="792253" y="0"/>
                </a:lnTo>
                <a:lnTo>
                  <a:pt x="792253" y="221830"/>
                </a:lnTo>
                <a:lnTo>
                  <a:pt x="0" y="221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932694" y="2276897"/>
            <a:ext cx="792253" cy="221831"/>
          </a:xfrm>
          <a:custGeom>
            <a:avLst/>
            <a:gdLst/>
            <a:ahLst/>
            <a:cxnLst/>
            <a:rect l="l" t="t" r="r" b="b"/>
            <a:pathLst>
              <a:path w="792253" h="221831">
                <a:moveTo>
                  <a:pt x="0" y="0"/>
                </a:moveTo>
                <a:lnTo>
                  <a:pt x="792253" y="0"/>
                </a:lnTo>
                <a:lnTo>
                  <a:pt x="792253" y="221831"/>
                </a:lnTo>
                <a:lnTo>
                  <a:pt x="0" y="2218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 rot="5400000">
            <a:off x="8136900" y="2999980"/>
            <a:ext cx="115466" cy="251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000000"/>
                </a:solidFill>
                <a:latin typeface="Montserrat 2"/>
              </a:rPr>
              <a:t>...</a:t>
            </a:r>
          </a:p>
        </p:txBody>
      </p:sp>
      <p:sp>
        <p:nvSpPr>
          <p:cNvPr id="19" name="AutoShape 19"/>
          <p:cNvSpPr/>
          <p:nvPr/>
        </p:nvSpPr>
        <p:spPr>
          <a:xfrm>
            <a:off x="8345411" y="2335255"/>
            <a:ext cx="1324959" cy="37490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8340615" y="2729347"/>
            <a:ext cx="1288217" cy="16088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 flipV="1">
            <a:off x="8345411" y="3183308"/>
            <a:ext cx="1377188" cy="34752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9566800" y="1809417"/>
            <a:ext cx="660660" cy="18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7"/>
              </a:lnSpc>
              <a:spcBef>
                <a:spcPct val="0"/>
              </a:spcBef>
            </a:pPr>
            <a:r>
              <a:rPr lang="en-US" sz="1076">
                <a:solidFill>
                  <a:srgbClr val="000000"/>
                </a:solidFill>
                <a:latin typeface="Montserrat Classic"/>
              </a:rPr>
              <a:t>ML Model</a:t>
            </a:r>
          </a:p>
        </p:txBody>
      </p:sp>
      <p:sp>
        <p:nvSpPr>
          <p:cNvPr id="23" name="Freeform 23"/>
          <p:cNvSpPr/>
          <p:nvPr/>
        </p:nvSpPr>
        <p:spPr>
          <a:xfrm>
            <a:off x="8015347" y="4652462"/>
            <a:ext cx="330064" cy="211841"/>
          </a:xfrm>
          <a:custGeom>
            <a:avLst/>
            <a:gdLst/>
            <a:ahLst/>
            <a:cxnLst/>
            <a:rect l="l" t="t" r="r" b="b"/>
            <a:pathLst>
              <a:path w="330064" h="211841">
                <a:moveTo>
                  <a:pt x="0" y="0"/>
                </a:moveTo>
                <a:lnTo>
                  <a:pt x="330064" y="0"/>
                </a:lnTo>
                <a:lnTo>
                  <a:pt x="330064" y="211841"/>
                </a:lnTo>
                <a:lnTo>
                  <a:pt x="0" y="2118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010551" y="5046554"/>
            <a:ext cx="330064" cy="211841"/>
          </a:xfrm>
          <a:custGeom>
            <a:avLst/>
            <a:gdLst/>
            <a:ahLst/>
            <a:cxnLst/>
            <a:rect l="l" t="t" r="r" b="b"/>
            <a:pathLst>
              <a:path w="330064" h="211841">
                <a:moveTo>
                  <a:pt x="0" y="0"/>
                </a:moveTo>
                <a:lnTo>
                  <a:pt x="330064" y="0"/>
                </a:lnTo>
                <a:lnTo>
                  <a:pt x="330064" y="211841"/>
                </a:lnTo>
                <a:lnTo>
                  <a:pt x="0" y="211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015347" y="5848040"/>
            <a:ext cx="330064" cy="211841"/>
          </a:xfrm>
          <a:custGeom>
            <a:avLst/>
            <a:gdLst/>
            <a:ahLst/>
            <a:cxnLst/>
            <a:rect l="l" t="t" r="r" b="b"/>
            <a:pathLst>
              <a:path w="330064" h="211841">
                <a:moveTo>
                  <a:pt x="0" y="0"/>
                </a:moveTo>
                <a:lnTo>
                  <a:pt x="330064" y="0"/>
                </a:lnTo>
                <a:lnTo>
                  <a:pt x="330064" y="211841"/>
                </a:lnTo>
                <a:lnTo>
                  <a:pt x="0" y="2118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8852948" y="4526799"/>
            <a:ext cx="2187583" cy="1553929"/>
            <a:chOff x="0" y="0"/>
            <a:chExt cx="114424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44240" cy="812800"/>
            </a:xfrm>
            <a:custGeom>
              <a:avLst/>
              <a:gdLst/>
              <a:ahLst/>
              <a:cxnLst/>
              <a:rect l="l" t="t" r="r" b="b"/>
              <a:pathLst>
                <a:path w="1144240" h="812800">
                  <a:moveTo>
                    <a:pt x="0" y="0"/>
                  </a:moveTo>
                  <a:lnTo>
                    <a:pt x="1144240" y="0"/>
                  </a:lnTo>
                  <a:lnTo>
                    <a:pt x="11442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BBBB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144240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9864920" y="4864303"/>
            <a:ext cx="900862" cy="903349"/>
          </a:xfrm>
          <a:custGeom>
            <a:avLst/>
            <a:gdLst/>
            <a:ahLst/>
            <a:cxnLst/>
            <a:rect l="l" t="t" r="r" b="b"/>
            <a:pathLst>
              <a:path w="900862" h="903349">
                <a:moveTo>
                  <a:pt x="0" y="0"/>
                </a:moveTo>
                <a:lnTo>
                  <a:pt x="900862" y="0"/>
                </a:lnTo>
                <a:lnTo>
                  <a:pt x="900862" y="903349"/>
                </a:lnTo>
                <a:lnTo>
                  <a:pt x="0" y="903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9628832" y="4649346"/>
            <a:ext cx="1328019" cy="1328019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33" name="AutoShape 33"/>
          <p:cNvSpPr/>
          <p:nvPr/>
        </p:nvSpPr>
        <p:spPr>
          <a:xfrm flipV="1">
            <a:off x="11040531" y="5297893"/>
            <a:ext cx="242944" cy="587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8978673" y="5755534"/>
            <a:ext cx="792253" cy="221831"/>
          </a:xfrm>
          <a:custGeom>
            <a:avLst/>
            <a:gdLst/>
            <a:ahLst/>
            <a:cxnLst/>
            <a:rect l="l" t="t" r="r" b="b"/>
            <a:pathLst>
              <a:path w="792253" h="221831">
                <a:moveTo>
                  <a:pt x="0" y="0"/>
                </a:moveTo>
                <a:lnTo>
                  <a:pt x="792253" y="0"/>
                </a:lnTo>
                <a:lnTo>
                  <a:pt x="792253" y="221831"/>
                </a:lnTo>
                <a:lnTo>
                  <a:pt x="0" y="2218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8928625" y="4776577"/>
            <a:ext cx="792253" cy="221831"/>
          </a:xfrm>
          <a:custGeom>
            <a:avLst/>
            <a:gdLst/>
            <a:ahLst/>
            <a:cxnLst/>
            <a:rect l="l" t="t" r="r" b="b"/>
            <a:pathLst>
              <a:path w="792253" h="221831">
                <a:moveTo>
                  <a:pt x="0" y="0"/>
                </a:moveTo>
                <a:lnTo>
                  <a:pt x="792253" y="0"/>
                </a:lnTo>
                <a:lnTo>
                  <a:pt x="792253" y="221830"/>
                </a:lnTo>
                <a:lnTo>
                  <a:pt x="0" y="2218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AutoShape 36"/>
          <p:cNvSpPr/>
          <p:nvPr/>
        </p:nvSpPr>
        <p:spPr>
          <a:xfrm>
            <a:off x="8884679" y="5303763"/>
            <a:ext cx="744153" cy="9592"/>
          </a:xfrm>
          <a:prstGeom prst="line">
            <a:avLst/>
          </a:prstGeom>
          <a:ln w="19050" cap="flat">
            <a:solidFill>
              <a:srgbClr val="000000"/>
            </a:solidFill>
            <a:prstDash val="sys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/>
          <p:nvPr/>
        </p:nvGrpSpPr>
        <p:grpSpPr>
          <a:xfrm>
            <a:off x="8492380" y="4526799"/>
            <a:ext cx="392299" cy="1553929"/>
            <a:chOff x="0" y="0"/>
            <a:chExt cx="205196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05196" cy="812800"/>
            </a:xfrm>
            <a:custGeom>
              <a:avLst/>
              <a:gdLst/>
              <a:ahLst/>
              <a:cxnLst/>
              <a:rect l="l" t="t" r="r" b="b"/>
              <a:pathLst>
                <a:path w="205196" h="812800">
                  <a:moveTo>
                    <a:pt x="0" y="0"/>
                  </a:moveTo>
                  <a:lnTo>
                    <a:pt x="205196" y="0"/>
                  </a:lnTo>
                  <a:lnTo>
                    <a:pt x="20519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BBBBB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205196" cy="8509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40" name="AutoShape 40"/>
          <p:cNvSpPr/>
          <p:nvPr/>
        </p:nvSpPr>
        <p:spPr>
          <a:xfrm flipV="1">
            <a:off x="8762052" y="5606436"/>
            <a:ext cx="960548" cy="16121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AutoShape 41"/>
          <p:cNvSpPr/>
          <p:nvPr/>
        </p:nvSpPr>
        <p:spPr>
          <a:xfrm>
            <a:off x="8697285" y="5046554"/>
            <a:ext cx="973086" cy="8673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 rot="5400000">
            <a:off x="8136900" y="5423108"/>
            <a:ext cx="115466" cy="251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1"/>
              </a:lnSpc>
              <a:spcBef>
                <a:spcPct val="0"/>
              </a:spcBef>
            </a:pPr>
            <a:r>
              <a:rPr lang="en-US" sz="1429">
                <a:solidFill>
                  <a:srgbClr val="000000"/>
                </a:solidFill>
                <a:latin typeface="Montserrat 2"/>
              </a:rPr>
              <a:t>...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566800" y="4232545"/>
            <a:ext cx="660660" cy="18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7"/>
              </a:lnSpc>
              <a:spcBef>
                <a:spcPct val="0"/>
              </a:spcBef>
            </a:pPr>
            <a:r>
              <a:rPr lang="en-US" sz="1076">
                <a:solidFill>
                  <a:srgbClr val="000000"/>
                </a:solidFill>
                <a:latin typeface="Montserrat Classic"/>
              </a:rPr>
              <a:t>Concept</a:t>
            </a:r>
          </a:p>
        </p:txBody>
      </p:sp>
      <p:sp>
        <p:nvSpPr>
          <p:cNvPr id="44" name="AutoShape 44"/>
          <p:cNvSpPr/>
          <p:nvPr/>
        </p:nvSpPr>
        <p:spPr>
          <a:xfrm>
            <a:off x="8345411" y="4758383"/>
            <a:ext cx="343118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" name="AutoShape 45"/>
          <p:cNvSpPr/>
          <p:nvPr/>
        </p:nvSpPr>
        <p:spPr>
          <a:xfrm>
            <a:off x="8345411" y="5166021"/>
            <a:ext cx="39871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6" name="AutoShape 46"/>
          <p:cNvSpPr/>
          <p:nvPr/>
        </p:nvSpPr>
        <p:spPr>
          <a:xfrm>
            <a:off x="8345411" y="5953961"/>
            <a:ext cx="434565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7" name="AutoShape 47"/>
          <p:cNvSpPr/>
          <p:nvPr/>
        </p:nvSpPr>
        <p:spPr>
          <a:xfrm>
            <a:off x="8340618" y="5535157"/>
            <a:ext cx="343118" cy="7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AutoShape 48"/>
          <p:cNvSpPr/>
          <p:nvPr/>
        </p:nvSpPr>
        <p:spPr>
          <a:xfrm>
            <a:off x="8674983" y="4744836"/>
            <a:ext cx="8756" cy="80386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9" name="AutoShape 49"/>
          <p:cNvSpPr/>
          <p:nvPr/>
        </p:nvSpPr>
        <p:spPr>
          <a:xfrm>
            <a:off x="8757674" y="5152622"/>
            <a:ext cx="8756" cy="80386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Box 50"/>
          <p:cNvSpPr txBox="1"/>
          <p:nvPr/>
        </p:nvSpPr>
        <p:spPr>
          <a:xfrm>
            <a:off x="734695" y="731520"/>
            <a:ext cx="9938286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Types of XAI Questions</a:t>
            </a:r>
          </a:p>
        </p:txBody>
      </p:sp>
      <p:sp>
        <p:nvSpPr>
          <p:cNvPr id="51" name="Freeform 51"/>
          <p:cNvSpPr/>
          <p:nvPr/>
        </p:nvSpPr>
        <p:spPr>
          <a:xfrm>
            <a:off x="11297268" y="2564382"/>
            <a:ext cx="433248" cy="618926"/>
          </a:xfrm>
          <a:custGeom>
            <a:avLst/>
            <a:gdLst/>
            <a:ahLst/>
            <a:cxnLst/>
            <a:rect l="l" t="t" r="r" b="b"/>
            <a:pathLst>
              <a:path w="433248" h="618926">
                <a:moveTo>
                  <a:pt x="0" y="0"/>
                </a:moveTo>
                <a:lnTo>
                  <a:pt x="433248" y="0"/>
                </a:lnTo>
                <a:lnTo>
                  <a:pt x="433248" y="618926"/>
                </a:lnTo>
                <a:lnTo>
                  <a:pt x="0" y="61892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11344681" y="5006515"/>
            <a:ext cx="433248" cy="618926"/>
          </a:xfrm>
          <a:custGeom>
            <a:avLst/>
            <a:gdLst/>
            <a:ahLst/>
            <a:cxnLst/>
            <a:rect l="l" t="t" r="r" b="b"/>
            <a:pathLst>
              <a:path w="433248" h="618926">
                <a:moveTo>
                  <a:pt x="0" y="0"/>
                </a:moveTo>
                <a:lnTo>
                  <a:pt x="433248" y="0"/>
                </a:lnTo>
                <a:lnTo>
                  <a:pt x="433248" y="618925"/>
                </a:lnTo>
                <a:lnTo>
                  <a:pt x="0" y="61892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0967" y="1639570"/>
            <a:ext cx="11545488" cy="764889"/>
          </a:xfrm>
          <a:custGeom>
            <a:avLst/>
            <a:gdLst/>
            <a:ahLst/>
            <a:cxnLst/>
            <a:rect l="l" t="t" r="r" b="b"/>
            <a:pathLst>
              <a:path w="11545488" h="764889">
                <a:moveTo>
                  <a:pt x="0" y="0"/>
                </a:moveTo>
                <a:lnTo>
                  <a:pt x="11545488" y="0"/>
                </a:lnTo>
                <a:lnTo>
                  <a:pt x="11545488" y="764888"/>
                </a:lnTo>
                <a:lnTo>
                  <a:pt x="0" y="7648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090119" y="1503214"/>
            <a:ext cx="2357975" cy="1066438"/>
            <a:chOff x="0" y="0"/>
            <a:chExt cx="873324" cy="3949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3324" cy="394977"/>
            </a:xfrm>
            <a:custGeom>
              <a:avLst/>
              <a:gdLst/>
              <a:ahLst/>
              <a:cxnLst/>
              <a:rect l="l" t="t" r="r" b="b"/>
              <a:pathLst>
                <a:path w="873324" h="394977">
                  <a:moveTo>
                    <a:pt x="436662" y="0"/>
                  </a:moveTo>
                  <a:cubicBezTo>
                    <a:pt x="195500" y="0"/>
                    <a:pt x="0" y="88419"/>
                    <a:pt x="0" y="197488"/>
                  </a:cubicBezTo>
                  <a:cubicBezTo>
                    <a:pt x="0" y="306558"/>
                    <a:pt x="195500" y="394977"/>
                    <a:pt x="436662" y="394977"/>
                  </a:cubicBezTo>
                  <a:cubicBezTo>
                    <a:pt x="677824" y="394977"/>
                    <a:pt x="873324" y="306558"/>
                    <a:pt x="873324" y="197488"/>
                  </a:cubicBezTo>
                  <a:cubicBezTo>
                    <a:pt x="873324" y="88419"/>
                    <a:pt x="677824" y="0"/>
                    <a:pt x="4366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1874" y="-1071"/>
              <a:ext cx="709576" cy="359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036508" y="2769677"/>
            <a:ext cx="4530112" cy="1830348"/>
          </a:xfrm>
          <a:custGeom>
            <a:avLst/>
            <a:gdLst/>
            <a:ahLst/>
            <a:cxnLst/>
            <a:rect l="l" t="t" r="r" b="b"/>
            <a:pathLst>
              <a:path w="4530112" h="1830348">
                <a:moveTo>
                  <a:pt x="0" y="0"/>
                </a:moveTo>
                <a:lnTo>
                  <a:pt x="4530113" y="0"/>
                </a:lnTo>
                <a:lnTo>
                  <a:pt x="4530113" y="1830348"/>
                </a:lnTo>
                <a:lnTo>
                  <a:pt x="0" y="18303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000"/>
            </a:blip>
            <a:stretch>
              <a:fillRect l="-72994" t="-14415" r="-59872" b="-1347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019558" y="2769677"/>
            <a:ext cx="1433242" cy="1755148"/>
          </a:xfrm>
          <a:custGeom>
            <a:avLst/>
            <a:gdLst/>
            <a:ahLst/>
            <a:cxnLst/>
            <a:rect l="l" t="t" r="r" b="b"/>
            <a:pathLst>
              <a:path w="1433242" h="1755148">
                <a:moveTo>
                  <a:pt x="0" y="0"/>
                </a:moveTo>
                <a:lnTo>
                  <a:pt x="1433241" y="0"/>
                </a:lnTo>
                <a:lnTo>
                  <a:pt x="1433241" y="1755148"/>
                </a:lnTo>
                <a:lnTo>
                  <a:pt x="0" y="1755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0717" t="-15032" r="-405316" b="-1448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flipH="1">
            <a:off x="5354824" y="2422405"/>
            <a:ext cx="2100830" cy="996815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882042" y="4810020"/>
            <a:ext cx="7046396" cy="725192"/>
          </a:xfrm>
          <a:custGeom>
            <a:avLst/>
            <a:gdLst/>
            <a:ahLst/>
            <a:cxnLst/>
            <a:rect l="l" t="t" r="r" b="b"/>
            <a:pathLst>
              <a:path w="7046396" h="725192">
                <a:moveTo>
                  <a:pt x="0" y="0"/>
                </a:moveTo>
                <a:lnTo>
                  <a:pt x="7046396" y="0"/>
                </a:lnTo>
                <a:lnTo>
                  <a:pt x="7046396" y="725191"/>
                </a:lnTo>
                <a:lnTo>
                  <a:pt x="0" y="7251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30967" y="731520"/>
            <a:ext cx="10991942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CLEAR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800794" y="4766988"/>
            <a:ext cx="1540898" cy="811255"/>
            <a:chOff x="0" y="0"/>
            <a:chExt cx="570703" cy="3004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0703" cy="300465"/>
            </a:xfrm>
            <a:custGeom>
              <a:avLst/>
              <a:gdLst/>
              <a:ahLst/>
              <a:cxnLst/>
              <a:rect l="l" t="t" r="r" b="b"/>
              <a:pathLst>
                <a:path w="570703" h="300465">
                  <a:moveTo>
                    <a:pt x="285352" y="0"/>
                  </a:moveTo>
                  <a:cubicBezTo>
                    <a:pt x="127756" y="0"/>
                    <a:pt x="0" y="67261"/>
                    <a:pt x="0" y="150232"/>
                  </a:cubicBezTo>
                  <a:cubicBezTo>
                    <a:pt x="0" y="233203"/>
                    <a:pt x="127756" y="300465"/>
                    <a:pt x="285352" y="300465"/>
                  </a:cubicBezTo>
                  <a:cubicBezTo>
                    <a:pt x="442947" y="300465"/>
                    <a:pt x="570703" y="233203"/>
                    <a:pt x="570703" y="150232"/>
                  </a:cubicBezTo>
                  <a:cubicBezTo>
                    <a:pt x="570703" y="67261"/>
                    <a:pt x="442947" y="0"/>
                    <a:pt x="2853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3503" y="-9931"/>
              <a:ext cx="463696" cy="282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360742" y="4766988"/>
            <a:ext cx="2393766" cy="811255"/>
            <a:chOff x="0" y="0"/>
            <a:chExt cx="886580" cy="3004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86580" cy="300465"/>
            </a:xfrm>
            <a:custGeom>
              <a:avLst/>
              <a:gdLst/>
              <a:ahLst/>
              <a:cxnLst/>
              <a:rect l="l" t="t" r="r" b="b"/>
              <a:pathLst>
                <a:path w="886580" h="300465">
                  <a:moveTo>
                    <a:pt x="443290" y="0"/>
                  </a:moveTo>
                  <a:cubicBezTo>
                    <a:pt x="198468" y="0"/>
                    <a:pt x="0" y="67261"/>
                    <a:pt x="0" y="150232"/>
                  </a:cubicBezTo>
                  <a:cubicBezTo>
                    <a:pt x="0" y="233203"/>
                    <a:pt x="198468" y="300465"/>
                    <a:pt x="443290" y="300465"/>
                  </a:cubicBezTo>
                  <a:cubicBezTo>
                    <a:pt x="688112" y="300465"/>
                    <a:pt x="886580" y="233203"/>
                    <a:pt x="886580" y="150232"/>
                  </a:cubicBezTo>
                  <a:cubicBezTo>
                    <a:pt x="886580" y="67261"/>
                    <a:pt x="688112" y="0"/>
                    <a:pt x="4432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3117" y="-9931"/>
              <a:ext cx="720346" cy="282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313907" y="6011799"/>
            <a:ext cx="8552771" cy="297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mean and diagonal covariance of the prior distribution</a:t>
            </a:r>
            <a:r>
              <a:rPr lang="en-US" sz="1777">
                <a:solidFill>
                  <a:srgbClr val="000000"/>
                </a:solidFill>
                <a:latin typeface="Montserrat 2 Bold"/>
              </a:rPr>
              <a:t> learned by a NN</a:t>
            </a:r>
          </a:p>
        </p:txBody>
      </p:sp>
      <p:sp>
        <p:nvSpPr>
          <p:cNvPr id="20" name="AutoShape 20"/>
          <p:cNvSpPr/>
          <p:nvPr/>
        </p:nvSpPr>
        <p:spPr>
          <a:xfrm flipH="1">
            <a:off x="6854334" y="5510379"/>
            <a:ext cx="1040307" cy="529995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6578952" y="5578223"/>
            <a:ext cx="8784" cy="462152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0967" y="1639570"/>
            <a:ext cx="11545488" cy="764889"/>
          </a:xfrm>
          <a:custGeom>
            <a:avLst/>
            <a:gdLst/>
            <a:ahLst/>
            <a:cxnLst/>
            <a:rect l="l" t="t" r="r" b="b"/>
            <a:pathLst>
              <a:path w="11545488" h="764889">
                <a:moveTo>
                  <a:pt x="0" y="0"/>
                </a:moveTo>
                <a:lnTo>
                  <a:pt x="11545488" y="0"/>
                </a:lnTo>
                <a:lnTo>
                  <a:pt x="11545488" y="764888"/>
                </a:lnTo>
                <a:lnTo>
                  <a:pt x="0" y="7648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496523" y="1763355"/>
            <a:ext cx="442716" cy="473653"/>
            <a:chOff x="0" y="0"/>
            <a:chExt cx="182678" cy="1954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2678" cy="195444"/>
            </a:xfrm>
            <a:custGeom>
              <a:avLst/>
              <a:gdLst/>
              <a:ahLst/>
              <a:cxnLst/>
              <a:rect l="l" t="t" r="r" b="b"/>
              <a:pathLst>
                <a:path w="182678" h="195444">
                  <a:moveTo>
                    <a:pt x="91339" y="0"/>
                  </a:moveTo>
                  <a:cubicBezTo>
                    <a:pt x="40894" y="0"/>
                    <a:pt x="0" y="43752"/>
                    <a:pt x="0" y="97722"/>
                  </a:cubicBezTo>
                  <a:cubicBezTo>
                    <a:pt x="0" y="151693"/>
                    <a:pt x="40894" y="195444"/>
                    <a:pt x="91339" y="195444"/>
                  </a:cubicBezTo>
                  <a:cubicBezTo>
                    <a:pt x="141785" y="195444"/>
                    <a:pt x="182678" y="151693"/>
                    <a:pt x="182678" y="97722"/>
                  </a:cubicBezTo>
                  <a:cubicBezTo>
                    <a:pt x="182678" y="43752"/>
                    <a:pt x="141785" y="0"/>
                    <a:pt x="913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126" y="-19777"/>
              <a:ext cx="148426" cy="1968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036508" y="2769677"/>
            <a:ext cx="4530112" cy="1830348"/>
          </a:xfrm>
          <a:custGeom>
            <a:avLst/>
            <a:gdLst/>
            <a:ahLst/>
            <a:cxnLst/>
            <a:rect l="l" t="t" r="r" b="b"/>
            <a:pathLst>
              <a:path w="4530112" h="1830348">
                <a:moveTo>
                  <a:pt x="0" y="0"/>
                </a:moveTo>
                <a:lnTo>
                  <a:pt x="4530113" y="0"/>
                </a:lnTo>
                <a:lnTo>
                  <a:pt x="4530113" y="1830348"/>
                </a:lnTo>
                <a:lnTo>
                  <a:pt x="0" y="18303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18000"/>
            </a:blip>
            <a:stretch>
              <a:fillRect l="-72994" t="-14415" r="-59872" b="-1347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7882053" y="2159041"/>
            <a:ext cx="1212607" cy="1173365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30967" y="731520"/>
            <a:ext cx="10991942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CLEAR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94660" y="2854921"/>
            <a:ext cx="2495591" cy="92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Z is sampled via the reparameterization trick</a:t>
            </a:r>
          </a:p>
        </p:txBody>
      </p:sp>
      <p:sp>
        <p:nvSpPr>
          <p:cNvPr id="12" name="Freeform 12"/>
          <p:cNvSpPr/>
          <p:nvPr/>
        </p:nvSpPr>
        <p:spPr>
          <a:xfrm>
            <a:off x="5331576" y="2769677"/>
            <a:ext cx="1858756" cy="1793591"/>
          </a:xfrm>
          <a:custGeom>
            <a:avLst/>
            <a:gdLst/>
            <a:ahLst/>
            <a:cxnLst/>
            <a:rect l="l" t="t" r="r" b="b"/>
            <a:pathLst>
              <a:path w="1858756" h="1793591">
                <a:moveTo>
                  <a:pt x="0" y="0"/>
                </a:moveTo>
                <a:lnTo>
                  <a:pt x="1858756" y="0"/>
                </a:lnTo>
                <a:lnTo>
                  <a:pt x="1858756" y="1793591"/>
                </a:lnTo>
                <a:lnTo>
                  <a:pt x="0" y="17935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48486" t="-14710" r="-219051" b="-1395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752779" y="4006397"/>
            <a:ext cx="442716" cy="473653"/>
            <a:chOff x="0" y="0"/>
            <a:chExt cx="182678" cy="19544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2678" cy="195444"/>
            </a:xfrm>
            <a:custGeom>
              <a:avLst/>
              <a:gdLst/>
              <a:ahLst/>
              <a:cxnLst/>
              <a:rect l="l" t="t" r="r" b="b"/>
              <a:pathLst>
                <a:path w="182678" h="195444">
                  <a:moveTo>
                    <a:pt x="91339" y="0"/>
                  </a:moveTo>
                  <a:cubicBezTo>
                    <a:pt x="40894" y="0"/>
                    <a:pt x="0" y="43752"/>
                    <a:pt x="0" y="97722"/>
                  </a:cubicBezTo>
                  <a:cubicBezTo>
                    <a:pt x="0" y="151693"/>
                    <a:pt x="40894" y="195444"/>
                    <a:pt x="91339" y="195444"/>
                  </a:cubicBezTo>
                  <a:cubicBezTo>
                    <a:pt x="141785" y="195444"/>
                    <a:pt x="182678" y="151693"/>
                    <a:pt x="182678" y="97722"/>
                  </a:cubicBezTo>
                  <a:cubicBezTo>
                    <a:pt x="182678" y="43752"/>
                    <a:pt x="141785" y="0"/>
                    <a:pt x="913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7126" y="-19777"/>
              <a:ext cx="148426" cy="1968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 flipV="1">
            <a:off x="6195495" y="3606465"/>
            <a:ext cx="2899166" cy="636758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31520" y="5752550"/>
            <a:ext cx="10991389" cy="612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Reparameterization trick: Diederik P Kingma and Max Welling. Auto-encoding variational bayes. arXiv preprint, 2013.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955622" y="4385777"/>
            <a:ext cx="4530112" cy="1830348"/>
          </a:xfrm>
          <a:custGeom>
            <a:avLst/>
            <a:gdLst/>
            <a:ahLst/>
            <a:cxnLst/>
            <a:rect l="l" t="t" r="r" b="b"/>
            <a:pathLst>
              <a:path w="4530112" h="1830348">
                <a:moveTo>
                  <a:pt x="0" y="0"/>
                </a:moveTo>
                <a:lnTo>
                  <a:pt x="4530112" y="0"/>
                </a:lnTo>
                <a:lnTo>
                  <a:pt x="4530112" y="1830348"/>
                </a:lnTo>
                <a:lnTo>
                  <a:pt x="0" y="1830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8000"/>
            </a:blip>
            <a:stretch>
              <a:fillRect l="-72994" t="-14415" r="-59872" b="-1347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250689" y="4385777"/>
            <a:ext cx="3070988" cy="1875248"/>
          </a:xfrm>
          <a:custGeom>
            <a:avLst/>
            <a:gdLst/>
            <a:ahLst/>
            <a:cxnLst/>
            <a:rect l="l" t="t" r="r" b="b"/>
            <a:pathLst>
              <a:path w="3070988" h="1875248">
                <a:moveTo>
                  <a:pt x="0" y="0"/>
                </a:moveTo>
                <a:lnTo>
                  <a:pt x="3070988" y="0"/>
                </a:lnTo>
                <a:lnTo>
                  <a:pt x="3070988" y="1875248"/>
                </a:lnTo>
                <a:lnTo>
                  <a:pt x="0" y="18752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0399" t="-14070" r="-93110" b="-1291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30967" y="1761796"/>
            <a:ext cx="345727" cy="34572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0967" y="2609868"/>
            <a:ext cx="345727" cy="3457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979734" y="2588021"/>
            <a:ext cx="338225" cy="343081"/>
          </a:xfrm>
          <a:custGeom>
            <a:avLst/>
            <a:gdLst/>
            <a:ahLst/>
            <a:cxnLst/>
            <a:rect l="l" t="t" r="r" b="b"/>
            <a:pathLst>
              <a:path w="338225" h="343081">
                <a:moveTo>
                  <a:pt x="0" y="0"/>
                </a:moveTo>
                <a:lnTo>
                  <a:pt x="338225" y="0"/>
                </a:lnTo>
                <a:lnTo>
                  <a:pt x="338225" y="343081"/>
                </a:lnTo>
                <a:lnTo>
                  <a:pt x="0" y="343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30967" y="731520"/>
            <a:ext cx="10991942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CLEAR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2509" y="1727280"/>
            <a:ext cx="9856337" cy="35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One can generate </a:t>
            </a:r>
            <a:r>
              <a:rPr lang="en-US" sz="2119">
                <a:solidFill>
                  <a:srgbClr val="000000"/>
                </a:solidFill>
                <a:latin typeface="Montserrat 2 Bold"/>
              </a:rPr>
              <a:t>multiple counterfactuals 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from sampling multiple Z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2509" y="2575353"/>
            <a:ext cx="9856337" cy="35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The decoder produces a probabilistic graph where edges have weights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30967" y="3460419"/>
            <a:ext cx="345727" cy="3457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92509" y="3425904"/>
            <a:ext cx="9856337" cy="35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Binarize the graph according to the Bernoulli distribution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99208" y="2805991"/>
            <a:ext cx="8720181" cy="490510"/>
          </a:xfrm>
          <a:custGeom>
            <a:avLst/>
            <a:gdLst/>
            <a:ahLst/>
            <a:cxnLst/>
            <a:rect l="l" t="t" r="r" b="b"/>
            <a:pathLst>
              <a:path w="8720181" h="490510">
                <a:moveTo>
                  <a:pt x="0" y="0"/>
                </a:moveTo>
                <a:lnTo>
                  <a:pt x="8720180" y="0"/>
                </a:lnTo>
                <a:lnTo>
                  <a:pt x="8720180" y="490510"/>
                </a:lnTo>
                <a:lnTo>
                  <a:pt x="0" y="49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1520"/>
            <a:ext cx="10991942" cy="7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CLEAR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886442" y="2462866"/>
            <a:ext cx="4070190" cy="1176759"/>
            <a:chOff x="0" y="0"/>
            <a:chExt cx="1507478" cy="4358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7478" cy="435837"/>
            </a:xfrm>
            <a:custGeom>
              <a:avLst/>
              <a:gdLst/>
              <a:ahLst/>
              <a:cxnLst/>
              <a:rect l="l" t="t" r="r" b="b"/>
              <a:pathLst>
                <a:path w="1507478" h="435837">
                  <a:moveTo>
                    <a:pt x="753739" y="0"/>
                  </a:moveTo>
                  <a:cubicBezTo>
                    <a:pt x="337460" y="0"/>
                    <a:pt x="0" y="97565"/>
                    <a:pt x="0" y="217918"/>
                  </a:cubicBezTo>
                  <a:cubicBezTo>
                    <a:pt x="0" y="338271"/>
                    <a:pt x="337460" y="435837"/>
                    <a:pt x="753739" y="435837"/>
                  </a:cubicBezTo>
                  <a:cubicBezTo>
                    <a:pt x="1170017" y="435837"/>
                    <a:pt x="1507478" y="338271"/>
                    <a:pt x="1507478" y="217918"/>
                  </a:cubicBezTo>
                  <a:cubicBezTo>
                    <a:pt x="1507478" y="97565"/>
                    <a:pt x="1170017" y="0"/>
                    <a:pt x="7537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1326" y="2760"/>
              <a:ext cx="1224826" cy="392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 flipH="1">
            <a:off x="4882647" y="3622635"/>
            <a:ext cx="551362" cy="646204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318651" y="4240264"/>
            <a:ext cx="4630137" cy="612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distance between the original adjacency matrix and the generated one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03216" y="4240264"/>
            <a:ext cx="4630137" cy="612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distance between the original node features and the generated ones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17873" y="2462866"/>
            <a:ext cx="2681273" cy="1176759"/>
            <a:chOff x="0" y="0"/>
            <a:chExt cx="993064" cy="4358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93064" cy="435837"/>
            </a:xfrm>
            <a:custGeom>
              <a:avLst/>
              <a:gdLst/>
              <a:ahLst/>
              <a:cxnLst/>
              <a:rect l="l" t="t" r="r" b="b"/>
              <a:pathLst>
                <a:path w="993064" h="435837">
                  <a:moveTo>
                    <a:pt x="496532" y="0"/>
                  </a:moveTo>
                  <a:cubicBezTo>
                    <a:pt x="222305" y="0"/>
                    <a:pt x="0" y="97565"/>
                    <a:pt x="0" y="217918"/>
                  </a:cubicBezTo>
                  <a:cubicBezTo>
                    <a:pt x="0" y="338271"/>
                    <a:pt x="222305" y="435837"/>
                    <a:pt x="496532" y="435837"/>
                  </a:cubicBezTo>
                  <a:cubicBezTo>
                    <a:pt x="770759" y="435837"/>
                    <a:pt x="993064" y="338271"/>
                    <a:pt x="993064" y="217918"/>
                  </a:cubicBezTo>
                  <a:cubicBezTo>
                    <a:pt x="993064" y="97565"/>
                    <a:pt x="770759" y="0"/>
                    <a:pt x="4965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3100" y="2760"/>
              <a:ext cx="806864" cy="392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9520728" y="3639003"/>
            <a:ext cx="66673" cy="629836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2077" y="1767571"/>
            <a:ext cx="10879165" cy="4364465"/>
          </a:xfrm>
          <a:custGeom>
            <a:avLst/>
            <a:gdLst/>
            <a:ahLst/>
            <a:cxnLst/>
            <a:rect l="l" t="t" r="r" b="b"/>
            <a:pathLst>
              <a:path w="10879165" h="4364465">
                <a:moveTo>
                  <a:pt x="0" y="0"/>
                </a:moveTo>
                <a:lnTo>
                  <a:pt x="10879165" y="0"/>
                </a:lnTo>
                <a:lnTo>
                  <a:pt x="10879165" y="4364465"/>
                </a:lnTo>
                <a:lnTo>
                  <a:pt x="0" y="43644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0967" y="736047"/>
            <a:ext cx="10991942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</a:t>
            </a:r>
            <a:r>
              <a:rPr lang="en-US" sz="4622">
                <a:solidFill>
                  <a:srgbClr val="00C4CC"/>
                </a:solidFill>
                <a:latin typeface="League Spartan"/>
              </a:rPr>
              <a:t>GAN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1520" y="1901935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2073" y="2918494"/>
            <a:ext cx="345727" cy="34572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32073" y="3707039"/>
            <a:ext cx="345727" cy="34572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3309344" y="4842566"/>
            <a:ext cx="6392463" cy="1108027"/>
          </a:xfrm>
          <a:custGeom>
            <a:avLst/>
            <a:gdLst/>
            <a:ahLst/>
            <a:cxnLst/>
            <a:rect l="l" t="t" r="r" b="b"/>
            <a:pathLst>
              <a:path w="6392463" h="1108027">
                <a:moveTo>
                  <a:pt x="0" y="0"/>
                </a:moveTo>
                <a:lnTo>
                  <a:pt x="6392462" y="0"/>
                </a:lnTo>
                <a:lnTo>
                  <a:pt x="6392462" y="1108027"/>
                </a:lnTo>
                <a:lnTo>
                  <a:pt x="0" y="1108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3062" y="1867420"/>
            <a:ext cx="9856337" cy="7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Cornerstone paper in the debate “</a:t>
            </a:r>
            <a:r>
              <a:rPr lang="en-US" sz="2119">
                <a:solidFill>
                  <a:srgbClr val="000000"/>
                </a:solidFill>
                <a:latin typeface="Montserrat 2 Italics"/>
              </a:rPr>
              <a:t>Are generative counterfactual explanation approaches worth it?</a:t>
            </a:r>
            <a:r>
              <a:rPr lang="en-US" sz="2119">
                <a:solidFill>
                  <a:srgbClr val="000000"/>
                </a:solidFill>
                <a:latin typeface="Montserrat 2"/>
              </a:rPr>
              <a:t>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3062" y="2955709"/>
            <a:ext cx="9856337" cy="35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 Bold"/>
              </a:rPr>
              <a:t>Besides CLEAR, all other explainers are discriminative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3615" y="3672524"/>
            <a:ext cx="9856337" cy="727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Consider the adjacency matrix of each graph as a grey-scaled image with d channels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309344" y="1843586"/>
            <a:ext cx="6392463" cy="1108027"/>
          </a:xfrm>
          <a:custGeom>
            <a:avLst/>
            <a:gdLst/>
            <a:ahLst/>
            <a:cxnLst/>
            <a:rect l="l" t="t" r="r" b="b"/>
            <a:pathLst>
              <a:path w="6392463" h="1108027">
                <a:moveTo>
                  <a:pt x="0" y="0"/>
                </a:moveTo>
                <a:lnTo>
                  <a:pt x="6392462" y="0"/>
                </a:lnTo>
                <a:lnTo>
                  <a:pt x="6392462" y="1108027"/>
                </a:lnTo>
                <a:lnTo>
                  <a:pt x="0" y="1108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018664" y="1720128"/>
            <a:ext cx="1603739" cy="677472"/>
            <a:chOff x="0" y="0"/>
            <a:chExt cx="593978" cy="2509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3978" cy="250915"/>
            </a:xfrm>
            <a:custGeom>
              <a:avLst/>
              <a:gdLst/>
              <a:ahLst/>
              <a:cxnLst/>
              <a:rect l="l" t="t" r="r" b="b"/>
              <a:pathLst>
                <a:path w="593978" h="250915">
                  <a:moveTo>
                    <a:pt x="296989" y="0"/>
                  </a:moveTo>
                  <a:cubicBezTo>
                    <a:pt x="132966" y="0"/>
                    <a:pt x="0" y="56169"/>
                    <a:pt x="0" y="125458"/>
                  </a:cubicBezTo>
                  <a:cubicBezTo>
                    <a:pt x="0" y="194746"/>
                    <a:pt x="132966" y="250915"/>
                    <a:pt x="296989" y="250915"/>
                  </a:cubicBezTo>
                  <a:cubicBezTo>
                    <a:pt x="461011" y="250915"/>
                    <a:pt x="593978" y="194746"/>
                    <a:pt x="593978" y="125458"/>
                  </a:cubicBezTo>
                  <a:cubicBezTo>
                    <a:pt x="593978" y="56169"/>
                    <a:pt x="461011" y="0"/>
                    <a:pt x="2969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5685" y="-14577"/>
              <a:ext cx="482607" cy="241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5820534" y="2397600"/>
            <a:ext cx="0" cy="1871239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97434" y="5144421"/>
            <a:ext cx="3216283" cy="541408"/>
          </a:xfrm>
          <a:custGeom>
            <a:avLst/>
            <a:gdLst/>
            <a:ahLst/>
            <a:cxnLst/>
            <a:rect l="l" t="t" r="r" b="b"/>
            <a:pathLst>
              <a:path w="3216283" h="541408">
                <a:moveTo>
                  <a:pt x="0" y="0"/>
                </a:moveTo>
                <a:lnTo>
                  <a:pt x="3216282" y="0"/>
                </a:lnTo>
                <a:lnTo>
                  <a:pt x="3216282" y="541408"/>
                </a:lnTo>
                <a:lnTo>
                  <a:pt x="0" y="5414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37298" y="4240264"/>
            <a:ext cx="4966471" cy="29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d-dimensional feature vector of the edge</a:t>
            </a:r>
          </a:p>
        </p:txBody>
      </p:sp>
      <p:sp>
        <p:nvSpPr>
          <p:cNvPr id="12" name="Freeform 12"/>
          <p:cNvSpPr/>
          <p:nvPr/>
        </p:nvSpPr>
        <p:spPr>
          <a:xfrm>
            <a:off x="5056653" y="1843586"/>
            <a:ext cx="1520499" cy="501393"/>
          </a:xfrm>
          <a:custGeom>
            <a:avLst/>
            <a:gdLst/>
            <a:ahLst/>
            <a:cxnLst/>
            <a:rect l="l" t="t" r="r" b="b"/>
            <a:pathLst>
              <a:path w="1520499" h="501393">
                <a:moveTo>
                  <a:pt x="0" y="0"/>
                </a:moveTo>
                <a:lnTo>
                  <a:pt x="1520499" y="0"/>
                </a:lnTo>
                <a:lnTo>
                  <a:pt x="1520499" y="501393"/>
                </a:lnTo>
                <a:lnTo>
                  <a:pt x="0" y="5013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4916" r="-205501" b="-12098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31520" y="1901935"/>
            <a:ext cx="345727" cy="34572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8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6124" tIns="36124" rIns="36124" bIns="36124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44232" y="2689894"/>
            <a:ext cx="9922686" cy="884773"/>
          </a:xfrm>
          <a:custGeom>
            <a:avLst/>
            <a:gdLst/>
            <a:ahLst/>
            <a:cxnLst/>
            <a:rect l="l" t="t" r="r" b="b"/>
            <a:pathLst>
              <a:path w="9922686" h="884773">
                <a:moveTo>
                  <a:pt x="0" y="0"/>
                </a:moveTo>
                <a:lnTo>
                  <a:pt x="9922686" y="0"/>
                </a:lnTo>
                <a:lnTo>
                  <a:pt x="9922686" y="884773"/>
                </a:lnTo>
                <a:lnTo>
                  <a:pt x="0" y="884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 (training)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3062" y="1867420"/>
            <a:ext cx="10297189" cy="35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6"/>
              </a:lnSpc>
              <a:spcBef>
                <a:spcPct val="0"/>
              </a:spcBef>
            </a:pPr>
            <a:r>
              <a:rPr lang="en-US" sz="2119">
                <a:solidFill>
                  <a:srgbClr val="000000"/>
                </a:solidFill>
                <a:latin typeface="Montserrat 2"/>
              </a:rPr>
              <a:t>Use a residual GAN to generate residuals instead of complete synthetic data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65309" y="4005755"/>
            <a:ext cx="11511146" cy="715811"/>
            <a:chOff x="0" y="0"/>
            <a:chExt cx="15348195" cy="9544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0865" cy="954415"/>
            </a:xfrm>
            <a:custGeom>
              <a:avLst/>
              <a:gdLst/>
              <a:ahLst/>
              <a:cxnLst/>
              <a:rect l="l" t="t" r="r" b="b"/>
              <a:pathLst>
                <a:path w="370865" h="954415">
                  <a:moveTo>
                    <a:pt x="0" y="0"/>
                  </a:moveTo>
                  <a:lnTo>
                    <a:pt x="370865" y="0"/>
                  </a:lnTo>
                  <a:lnTo>
                    <a:pt x="370865" y="954415"/>
                  </a:lnTo>
                  <a:lnTo>
                    <a:pt x="0" y="954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45195" r="-3322205" b="-2360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03217" y="335496"/>
              <a:ext cx="14944978" cy="461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66"/>
                </a:lnSpc>
                <a:spcBef>
                  <a:spcPct val="0"/>
                </a:spcBef>
              </a:pPr>
              <a:r>
                <a:rPr lang="en-US" sz="2119">
                  <a:solidFill>
                    <a:srgbClr val="000000"/>
                  </a:solidFill>
                  <a:latin typeface="Montserrat 2"/>
                </a:rPr>
                <a:t>enerator seeks to maximize the loss and the     iscriminator seeks to minimize it 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8406925" y="20738"/>
              <a:ext cx="361014" cy="887539"/>
            </a:xfrm>
            <a:custGeom>
              <a:avLst/>
              <a:gdLst/>
              <a:ahLst/>
              <a:cxnLst/>
              <a:rect l="l" t="t" r="r" b="b"/>
              <a:pathLst>
                <a:path w="361014" h="887539">
                  <a:moveTo>
                    <a:pt x="0" y="0"/>
                  </a:moveTo>
                  <a:lnTo>
                    <a:pt x="361013" y="0"/>
                  </a:lnTo>
                  <a:lnTo>
                    <a:pt x="361013" y="887539"/>
                  </a:lnTo>
                  <a:lnTo>
                    <a:pt x="0" y="887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300617" r="-3264131" b="-329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4232" y="1891100"/>
            <a:ext cx="9922686" cy="884773"/>
          </a:xfrm>
          <a:custGeom>
            <a:avLst/>
            <a:gdLst/>
            <a:ahLst/>
            <a:cxnLst/>
            <a:rect l="l" t="t" r="r" b="b"/>
            <a:pathLst>
              <a:path w="9922686" h="884773">
                <a:moveTo>
                  <a:pt x="0" y="0"/>
                </a:moveTo>
                <a:lnTo>
                  <a:pt x="9922686" y="0"/>
                </a:lnTo>
                <a:lnTo>
                  <a:pt x="9922686" y="884773"/>
                </a:lnTo>
                <a:lnTo>
                  <a:pt x="0" y="884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911325" y="1786597"/>
            <a:ext cx="2341856" cy="989276"/>
            <a:chOff x="0" y="0"/>
            <a:chExt cx="593978" cy="2509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3978" cy="250915"/>
            </a:xfrm>
            <a:custGeom>
              <a:avLst/>
              <a:gdLst/>
              <a:ahLst/>
              <a:cxnLst/>
              <a:rect l="l" t="t" r="r" b="b"/>
              <a:pathLst>
                <a:path w="593978" h="250915">
                  <a:moveTo>
                    <a:pt x="296989" y="0"/>
                  </a:moveTo>
                  <a:cubicBezTo>
                    <a:pt x="132966" y="0"/>
                    <a:pt x="0" y="56169"/>
                    <a:pt x="0" y="125458"/>
                  </a:cubicBezTo>
                  <a:cubicBezTo>
                    <a:pt x="0" y="194746"/>
                    <a:pt x="132966" y="250915"/>
                    <a:pt x="296989" y="250915"/>
                  </a:cubicBezTo>
                  <a:cubicBezTo>
                    <a:pt x="461011" y="250915"/>
                    <a:pt x="593978" y="194746"/>
                    <a:pt x="593978" y="125458"/>
                  </a:cubicBezTo>
                  <a:cubicBezTo>
                    <a:pt x="593978" y="56169"/>
                    <a:pt x="461011" y="0"/>
                    <a:pt x="2969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5685" y="-14577"/>
              <a:ext cx="482607" cy="241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0082253" y="2775873"/>
            <a:ext cx="0" cy="1104741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0753" y="1891100"/>
            <a:ext cx="1981854" cy="884773"/>
          </a:xfrm>
          <a:custGeom>
            <a:avLst/>
            <a:gdLst/>
            <a:ahLst/>
            <a:cxnLst/>
            <a:rect l="l" t="t" r="r" b="b"/>
            <a:pathLst>
              <a:path w="1981854" h="884773">
                <a:moveTo>
                  <a:pt x="0" y="0"/>
                </a:moveTo>
                <a:lnTo>
                  <a:pt x="1981854" y="0"/>
                </a:lnTo>
                <a:lnTo>
                  <a:pt x="1981854" y="884773"/>
                </a:lnTo>
                <a:lnTo>
                  <a:pt x="0" y="884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83303" r="-173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405409" y="2421178"/>
            <a:ext cx="742409" cy="354695"/>
          </a:xfrm>
          <a:custGeom>
            <a:avLst/>
            <a:gdLst/>
            <a:ahLst/>
            <a:cxnLst/>
            <a:rect l="l" t="t" r="r" b="b"/>
            <a:pathLst>
              <a:path w="742409" h="354695">
                <a:moveTo>
                  <a:pt x="0" y="0"/>
                </a:moveTo>
                <a:lnTo>
                  <a:pt x="742409" y="0"/>
                </a:lnTo>
                <a:lnTo>
                  <a:pt x="742409" y="354695"/>
                </a:lnTo>
                <a:lnTo>
                  <a:pt x="0" y="3546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54783" t="-149445" r="-5817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226938" y="2421178"/>
            <a:ext cx="1040711" cy="374839"/>
            <a:chOff x="0" y="0"/>
            <a:chExt cx="593978" cy="2139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93978" cy="213936"/>
            </a:xfrm>
            <a:custGeom>
              <a:avLst/>
              <a:gdLst/>
              <a:ahLst/>
              <a:cxnLst/>
              <a:rect l="l" t="t" r="r" b="b"/>
              <a:pathLst>
                <a:path w="593978" h="213936">
                  <a:moveTo>
                    <a:pt x="296989" y="0"/>
                  </a:moveTo>
                  <a:cubicBezTo>
                    <a:pt x="132966" y="0"/>
                    <a:pt x="0" y="47891"/>
                    <a:pt x="0" y="106968"/>
                  </a:cubicBezTo>
                  <a:cubicBezTo>
                    <a:pt x="0" y="166045"/>
                    <a:pt x="132966" y="213936"/>
                    <a:pt x="296989" y="213936"/>
                  </a:cubicBezTo>
                  <a:cubicBezTo>
                    <a:pt x="461011" y="213936"/>
                    <a:pt x="593978" y="166045"/>
                    <a:pt x="593978" y="106968"/>
                  </a:cubicBezTo>
                  <a:cubicBezTo>
                    <a:pt x="593978" y="47891"/>
                    <a:pt x="461011" y="0"/>
                    <a:pt x="2969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5685" y="-18043"/>
              <a:ext cx="482607" cy="211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 (training)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74887" y="3852039"/>
            <a:ext cx="3214731" cy="612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residual connections on the generator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60935" y="3999191"/>
            <a:ext cx="5206879" cy="929836"/>
            <a:chOff x="0" y="0"/>
            <a:chExt cx="6942505" cy="123978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28575"/>
              <a:ext cx="6942505" cy="1225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8"/>
                </a:lnSpc>
                <a:spcBef>
                  <a:spcPct val="0"/>
                </a:spcBef>
              </a:pPr>
              <a:r>
                <a:rPr lang="en-US" sz="1777">
                  <a:solidFill>
                    <a:srgbClr val="000000"/>
                  </a:solidFill>
                  <a:latin typeface="Montserrat 2"/>
                </a:rPr>
                <a:t>the input of the generator is a latent adjacency matrix                   sampled from a probability distribution 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2989808" y="430239"/>
              <a:ext cx="1115290" cy="336615"/>
            </a:xfrm>
            <a:custGeom>
              <a:avLst/>
              <a:gdLst/>
              <a:ahLst/>
              <a:cxnLst/>
              <a:rect l="l" t="t" r="r" b="b"/>
              <a:pathLst>
                <a:path w="1115290" h="336615">
                  <a:moveTo>
                    <a:pt x="0" y="0"/>
                  </a:moveTo>
                  <a:lnTo>
                    <a:pt x="1115289" y="0"/>
                  </a:lnTo>
                  <a:lnTo>
                    <a:pt x="1115289" y="336615"/>
                  </a:lnTo>
                  <a:lnTo>
                    <a:pt x="0" y="336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5280747" y="766854"/>
              <a:ext cx="349292" cy="472927"/>
            </a:xfrm>
            <a:custGeom>
              <a:avLst/>
              <a:gdLst/>
              <a:ahLst/>
              <a:cxnLst/>
              <a:rect l="l" t="t" r="r" b="b"/>
              <a:pathLst>
                <a:path w="349292" h="472927">
                  <a:moveTo>
                    <a:pt x="0" y="0"/>
                  </a:moveTo>
                  <a:lnTo>
                    <a:pt x="349292" y="0"/>
                  </a:lnTo>
                  <a:lnTo>
                    <a:pt x="349292" y="472927"/>
                  </a:lnTo>
                  <a:lnTo>
                    <a:pt x="0" y="472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2039025" t="-149445" r="-16487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AutoShape 20"/>
          <p:cNvSpPr/>
          <p:nvPr/>
        </p:nvSpPr>
        <p:spPr>
          <a:xfrm flipH="1">
            <a:off x="4436832" y="2608597"/>
            <a:ext cx="2310461" cy="1390594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347" y="6908800"/>
            <a:ext cx="13480322" cy="412069"/>
          </a:xfrm>
          <a:custGeom>
            <a:avLst/>
            <a:gdLst/>
            <a:ahLst/>
            <a:cxnLst/>
            <a:rect l="l" t="t" r="r" b="b"/>
            <a:pathLst>
              <a:path w="13480322" h="412069">
                <a:moveTo>
                  <a:pt x="0" y="0"/>
                </a:moveTo>
                <a:lnTo>
                  <a:pt x="13480322" y="0"/>
                </a:lnTo>
                <a:lnTo>
                  <a:pt x="13480322" y="412069"/>
                </a:lnTo>
                <a:lnTo>
                  <a:pt x="0" y="41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379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90251" y="6468235"/>
            <a:ext cx="686204" cy="686204"/>
          </a:xfrm>
          <a:custGeom>
            <a:avLst/>
            <a:gdLst/>
            <a:ahLst/>
            <a:cxnLst/>
            <a:rect l="l" t="t" r="r" b="b"/>
            <a:pathLst>
              <a:path w="686204" h="686204">
                <a:moveTo>
                  <a:pt x="0" y="0"/>
                </a:moveTo>
                <a:lnTo>
                  <a:pt x="686204" y="0"/>
                </a:lnTo>
                <a:lnTo>
                  <a:pt x="686204" y="686204"/>
                </a:lnTo>
                <a:lnTo>
                  <a:pt x="0" y="6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4232" y="1891100"/>
            <a:ext cx="9922686" cy="884773"/>
          </a:xfrm>
          <a:custGeom>
            <a:avLst/>
            <a:gdLst/>
            <a:ahLst/>
            <a:cxnLst/>
            <a:rect l="l" t="t" r="r" b="b"/>
            <a:pathLst>
              <a:path w="9922686" h="884773">
                <a:moveTo>
                  <a:pt x="0" y="0"/>
                </a:moveTo>
                <a:lnTo>
                  <a:pt x="9922686" y="0"/>
                </a:lnTo>
                <a:lnTo>
                  <a:pt x="9922686" y="884773"/>
                </a:lnTo>
                <a:lnTo>
                  <a:pt x="0" y="884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911325" y="1786597"/>
            <a:ext cx="2341856" cy="989276"/>
            <a:chOff x="0" y="0"/>
            <a:chExt cx="593978" cy="2509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3978" cy="250915"/>
            </a:xfrm>
            <a:custGeom>
              <a:avLst/>
              <a:gdLst/>
              <a:ahLst/>
              <a:cxnLst/>
              <a:rect l="l" t="t" r="r" b="b"/>
              <a:pathLst>
                <a:path w="593978" h="250915">
                  <a:moveTo>
                    <a:pt x="296989" y="0"/>
                  </a:moveTo>
                  <a:cubicBezTo>
                    <a:pt x="132966" y="0"/>
                    <a:pt x="0" y="56169"/>
                    <a:pt x="0" y="125458"/>
                  </a:cubicBezTo>
                  <a:cubicBezTo>
                    <a:pt x="0" y="194746"/>
                    <a:pt x="132966" y="250915"/>
                    <a:pt x="296989" y="250915"/>
                  </a:cubicBezTo>
                  <a:cubicBezTo>
                    <a:pt x="461011" y="250915"/>
                    <a:pt x="593978" y="194746"/>
                    <a:pt x="593978" y="125458"/>
                  </a:cubicBezTo>
                  <a:cubicBezTo>
                    <a:pt x="593978" y="56169"/>
                    <a:pt x="461011" y="0"/>
                    <a:pt x="2969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5685" y="-14577"/>
              <a:ext cx="482607" cy="241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0082253" y="2775873"/>
            <a:ext cx="0" cy="1104741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140753" y="1891100"/>
            <a:ext cx="1981854" cy="884773"/>
          </a:xfrm>
          <a:custGeom>
            <a:avLst/>
            <a:gdLst/>
            <a:ahLst/>
            <a:cxnLst/>
            <a:rect l="l" t="t" r="r" b="b"/>
            <a:pathLst>
              <a:path w="1981854" h="884773">
                <a:moveTo>
                  <a:pt x="0" y="0"/>
                </a:moveTo>
                <a:lnTo>
                  <a:pt x="1981854" y="0"/>
                </a:lnTo>
                <a:lnTo>
                  <a:pt x="1981854" y="884773"/>
                </a:lnTo>
                <a:lnTo>
                  <a:pt x="0" y="884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83303" r="-173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62059">
            <a:off x="7158516" y="3689311"/>
            <a:ext cx="1174655" cy="869245"/>
          </a:xfrm>
          <a:custGeom>
            <a:avLst/>
            <a:gdLst/>
            <a:ahLst/>
            <a:cxnLst/>
            <a:rect l="l" t="t" r="r" b="b"/>
            <a:pathLst>
              <a:path w="1174655" h="869245">
                <a:moveTo>
                  <a:pt x="0" y="0"/>
                </a:moveTo>
                <a:lnTo>
                  <a:pt x="1174655" y="0"/>
                </a:lnTo>
                <a:lnTo>
                  <a:pt x="1174655" y="869244"/>
                </a:lnTo>
                <a:lnTo>
                  <a:pt x="0" y="869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30967" y="731496"/>
            <a:ext cx="10991942" cy="70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6"/>
              </a:lnSpc>
            </a:pPr>
            <a:r>
              <a:rPr lang="en-US" sz="4622">
                <a:solidFill>
                  <a:srgbClr val="000000"/>
                </a:solidFill>
                <a:latin typeface="League Spartan"/>
              </a:rPr>
              <a:t>G-CounteRGAN (training)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74887" y="3852039"/>
            <a:ext cx="3214731" cy="926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8"/>
              </a:lnSpc>
              <a:spcBef>
                <a:spcPct val="0"/>
              </a:spcBef>
            </a:pPr>
            <a:r>
              <a:rPr lang="en-US" sz="1777">
                <a:solidFill>
                  <a:srgbClr val="000000"/>
                </a:solidFill>
                <a:latin typeface="Montserrat 2"/>
              </a:rPr>
              <a:t>This restricts the latent space of the generator to be the same as the input space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36147" y="4159661"/>
            <a:ext cx="3768592" cy="118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8"/>
              </a:lnSpc>
              <a:spcBef>
                <a:spcPct val="0"/>
              </a:spcBef>
            </a:pPr>
            <a:r>
              <a:rPr lang="en-US" sz="2277">
                <a:solidFill>
                  <a:srgbClr val="ED451D"/>
                </a:solidFill>
                <a:latin typeface="League Spartan"/>
              </a:rPr>
              <a:t>WHAT? WHY</a:t>
            </a:r>
            <a:r>
              <a:rPr lang="en-US" sz="2277">
                <a:solidFill>
                  <a:srgbClr val="000000"/>
                </a:solidFill>
                <a:latin typeface="League Spartan"/>
              </a:rPr>
              <a:t> would you use the same vector space in the latent?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3342</Words>
  <Application>Microsoft Office PowerPoint</Application>
  <PresentationFormat>Personalizzato</PresentationFormat>
  <Paragraphs>473</Paragraphs>
  <Slides>115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115</vt:i4>
      </vt:variant>
    </vt:vector>
  </HeadingPairs>
  <TitlesOfParts>
    <vt:vector size="127" baseType="lpstr">
      <vt:lpstr>Montserrat 2 Italics</vt:lpstr>
      <vt:lpstr>Montserrat 2 Bold</vt:lpstr>
      <vt:lpstr>Calibri</vt:lpstr>
      <vt:lpstr>Arial</vt:lpstr>
      <vt:lpstr>Montserrat Classic</vt:lpstr>
      <vt:lpstr>Montserrat Classic Bold</vt:lpstr>
      <vt:lpstr>Helveticish Bold</vt:lpstr>
      <vt:lpstr>Helveticish</vt:lpstr>
      <vt:lpstr>League Spartan</vt:lpstr>
      <vt:lpstr>Montserrat 2</vt:lpstr>
      <vt:lpstr>Montserrat 1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[ML2023] Counterfactual Explainable AI</dc:title>
  <cp:lastModifiedBy>Paola Velardi</cp:lastModifiedBy>
  <cp:revision>3</cp:revision>
  <dcterms:created xsi:type="dcterms:W3CDTF">2006-08-16T00:00:00Z</dcterms:created>
  <dcterms:modified xsi:type="dcterms:W3CDTF">2023-11-28T08:07:25Z</dcterms:modified>
  <dc:identifier>DAF0uOnmbkw</dc:identifier>
</cp:coreProperties>
</file>