
<file path=[Content_Types].xml><?xml version="1.0" encoding="utf-8"?>
<Types xmlns="http://schemas.openxmlformats.org/package/2006/content-types">
  <Override PartName="/ppt/slideLayouts/slideLayout10.xml" ContentType="application/vnd.openxmlformats-officedocument.presentationml.slideLayout+xml"/>
  <Default Extension="rels" ContentType="application/vnd.openxmlformats-package.relationships+xml"/>
  <Override PartName="/ppt/slides/slide69.xml" ContentType="application/vnd.openxmlformats-officedocument.presentationml.slide+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Default Extension="vml" ContentType="application/vnd.openxmlformats-officedocument.vmlDrawing"/>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Default Extension="pict" ContentType="image/pict"/>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embeddings/Microsoft_Equation2.bin" ContentType="application/vnd.openxmlformats-officedocument.oleObject"/>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embeddings/Microsoft_Equation1.bin" ContentType="application/vnd.openxmlformats-officedocument.oleObject"/>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slides/slide64.xml" ContentType="application/vnd.openxmlformats-officedocument.presentationml.slide+xml"/>
  <Override PartName="/ppt/viewProps.xml" ContentType="application/vnd.openxmlformats-officedocument.presentationml.viewProps+xml"/>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Layouts/slideLayout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75"/>
  </p:notesMasterIdLst>
  <p:handoutMasterIdLst>
    <p:handoutMasterId r:id="rId76"/>
  </p:handoutMasterIdLst>
  <p:sldIdLst>
    <p:sldId id="256" r:id="rId2"/>
    <p:sldId id="333" r:id="rId3"/>
    <p:sldId id="258" r:id="rId4"/>
    <p:sldId id="257" r:id="rId5"/>
    <p:sldId id="259" r:id="rId6"/>
    <p:sldId id="260" r:id="rId7"/>
    <p:sldId id="261" r:id="rId8"/>
    <p:sldId id="262" r:id="rId9"/>
    <p:sldId id="263" r:id="rId10"/>
    <p:sldId id="307" r:id="rId11"/>
    <p:sldId id="264" r:id="rId12"/>
    <p:sldId id="265" r:id="rId13"/>
    <p:sldId id="266" r:id="rId14"/>
    <p:sldId id="268" r:id="rId15"/>
    <p:sldId id="308" r:id="rId16"/>
    <p:sldId id="288" r:id="rId17"/>
    <p:sldId id="289" r:id="rId18"/>
    <p:sldId id="290" r:id="rId19"/>
    <p:sldId id="270" r:id="rId20"/>
    <p:sldId id="272" r:id="rId21"/>
    <p:sldId id="273" r:id="rId22"/>
    <p:sldId id="274" r:id="rId23"/>
    <p:sldId id="275" r:id="rId24"/>
    <p:sldId id="276" r:id="rId25"/>
    <p:sldId id="277" r:id="rId26"/>
    <p:sldId id="278" r:id="rId27"/>
    <p:sldId id="284" r:id="rId28"/>
    <p:sldId id="285" r:id="rId29"/>
    <p:sldId id="286" r:id="rId30"/>
    <p:sldId id="279" r:id="rId31"/>
    <p:sldId id="281" r:id="rId32"/>
    <p:sldId id="280" r:id="rId33"/>
    <p:sldId id="292" r:id="rId34"/>
    <p:sldId id="306" r:id="rId35"/>
    <p:sldId id="309" r:id="rId36"/>
    <p:sldId id="310" r:id="rId37"/>
    <p:sldId id="311" r:id="rId38"/>
    <p:sldId id="291" r:id="rId39"/>
    <p:sldId id="283" r:id="rId40"/>
    <p:sldId id="294" r:id="rId41"/>
    <p:sldId id="295" r:id="rId42"/>
    <p:sldId id="296" r:id="rId43"/>
    <p:sldId id="297" r:id="rId44"/>
    <p:sldId id="287" r:id="rId45"/>
    <p:sldId id="313" r:id="rId46"/>
    <p:sldId id="314" r:id="rId47"/>
    <p:sldId id="315" r:id="rId48"/>
    <p:sldId id="312" r:id="rId49"/>
    <p:sldId id="301" r:id="rId50"/>
    <p:sldId id="334" r:id="rId51"/>
    <p:sldId id="302" r:id="rId52"/>
    <p:sldId id="303" r:id="rId53"/>
    <p:sldId id="304" r:id="rId54"/>
    <p:sldId id="267" r:id="rId55"/>
    <p:sldId id="269" r:id="rId56"/>
    <p:sldId id="298" r:id="rId57"/>
    <p:sldId id="299" r:id="rId58"/>
    <p:sldId id="300" r:id="rId59"/>
    <p:sldId id="305" r:id="rId60"/>
    <p:sldId id="316"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89350" autoAdjust="0"/>
  </p:normalViewPr>
  <p:slideViewPr>
    <p:cSldViewPr snapToObjects="1">
      <p:cViewPr>
        <p:scale>
          <a:sx n="100" d="100"/>
          <a:sy n="100" d="100"/>
        </p:scale>
        <p:origin x="-1776" y="-4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theme" Target="theme/theme1.xml"/><Relationship Id="rId81"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notesMaster" Target="notesMasters/notesMaster1.xml"/><Relationship Id="rId76" Type="http://schemas.openxmlformats.org/officeDocument/2006/relationships/handoutMaster" Target="handoutMasters/handoutMaster1.xml"/><Relationship Id="rId77" Type="http://schemas.openxmlformats.org/officeDocument/2006/relationships/printerSettings" Target="printerSettings/printerSettings1.bin"/><Relationship Id="rId78" Type="http://schemas.openxmlformats.org/officeDocument/2006/relationships/presProps" Target="presProps.xml"/><Relationship Id="rId79" Type="http://schemas.openxmlformats.org/officeDocument/2006/relationships/viewProps" Target="viewProp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ict"/><Relationship Id="rId2" Type="http://schemas.openxmlformats.org/officeDocument/2006/relationships/image" Target="../media/image6.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58D8640-890F-8D46-B9EB-C529B17F4500}" type="datetimeFigureOut">
              <a:rPr lang="it-IT" smtClean="0"/>
              <a:pPr/>
              <a:t>29-11-2011</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4C05E6-FC83-9044-B671-DD35D673B917}" type="slidenum">
              <a:rPr lang="it-IT" smtClean="0"/>
              <a:pPr/>
              <a:t>‹n.›</a:t>
            </a:fld>
            <a:endParaRPr 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BE2487-D6BD-2049-8501-8230FB8637CC}" type="datetimeFigureOut">
              <a:rPr lang="it-IT" smtClean="0"/>
              <a:pPr/>
              <a:t>29-11-2011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E73A1-0518-1540-A028-EEBD56085D97}" type="slidenum">
              <a:rPr lang="it-IT" smtClean="0"/>
              <a:pPr/>
              <a:t>‹n.›</a:t>
            </a:fld>
            <a:endParaRPr lang="it-IT"/>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stile</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5A5248AC-8B88-8F44-B766-8A16302D27E5}" type="datetime1">
              <a:rPr lang="it-IT" smtClean="0"/>
              <a:pPr/>
              <a:t>29-11-2011</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60E9F1AE-D4CC-B040-B05E-E2F450AF0BD2}"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926DDB5C-DD04-B943-8179-15F948D4685F}" type="datetime1">
              <a:rPr lang="it-IT" smtClean="0"/>
              <a:pPr/>
              <a:t>29-11-2011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9F1AE-D4CC-B040-B05E-E2F450AF0BD2}"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stile</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738FA41E-7A98-D342-B4B0-D634BD0AF3A1}" type="datetime1">
              <a:rPr lang="it-IT" smtClean="0"/>
              <a:pPr/>
              <a:t>29-11-2011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E9F1AE-D4CC-B040-B05E-E2F450AF0BD2}"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3FDD1067-EA0B-4248-9DE0-84E11A3B94B1}" type="datetime1">
              <a:rPr lang="it-IT" smtClean="0"/>
              <a:pPr/>
              <a:t>29-11-2011</a:t>
            </a:fld>
            <a:endParaRPr lang="it-IT"/>
          </a:p>
        </p:txBody>
      </p:sp>
      <p:sp>
        <p:nvSpPr>
          <p:cNvPr id="9" name="Segnaposto numero diapositiva 8"/>
          <p:cNvSpPr>
            <a:spLocks noGrp="1"/>
          </p:cNvSpPr>
          <p:nvPr>
            <p:ph type="sldNum" sz="quarter" idx="15"/>
          </p:nvPr>
        </p:nvSpPr>
        <p:spPr/>
        <p:txBody>
          <a:bodyPr rtlCol="0"/>
          <a:lstStyle/>
          <a:p>
            <a:fld id="{60E9F1AE-D4CC-B040-B05E-E2F450AF0BD2}"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stile</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gli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DBCEB2A6-BD71-214F-8839-4E6D484B4C52}" type="datetime1">
              <a:rPr lang="it-IT" smtClean="0"/>
              <a:pPr/>
              <a:t>29-11-2011</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60E9F1AE-D4CC-B040-B05E-E2F450AF0BD2}"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5" name="Segnaposto data 4"/>
          <p:cNvSpPr>
            <a:spLocks noGrp="1"/>
          </p:cNvSpPr>
          <p:nvPr>
            <p:ph type="dt" sz="half" idx="10"/>
          </p:nvPr>
        </p:nvSpPr>
        <p:spPr/>
        <p:txBody>
          <a:bodyPr/>
          <a:lstStyle/>
          <a:p>
            <a:fld id="{63D0F9B8-EB01-0F40-9E0C-C3E0FE25FC08}" type="datetime1">
              <a:rPr lang="it-IT" smtClean="0"/>
              <a:pPr/>
              <a:t>29-11-2011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E9F1AE-D4CC-B040-B05E-E2F450AF0BD2}"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stile</a:t>
            </a:r>
            <a:endParaRPr kumimoji="0" lang="en-US"/>
          </a:p>
        </p:txBody>
      </p:sp>
      <p:sp>
        <p:nvSpPr>
          <p:cNvPr id="7" name="Segnaposto data 6"/>
          <p:cNvSpPr>
            <a:spLocks noGrp="1"/>
          </p:cNvSpPr>
          <p:nvPr>
            <p:ph type="dt" sz="half" idx="10"/>
          </p:nvPr>
        </p:nvSpPr>
        <p:spPr/>
        <p:txBody>
          <a:bodyPr/>
          <a:lstStyle/>
          <a:p>
            <a:fld id="{9010ED63-BA42-B941-A341-9CE6D9E943BC}" type="datetime1">
              <a:rPr lang="it-IT" smtClean="0"/>
              <a:pPr/>
              <a:t>29-11-2011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E9F1AE-D4CC-B040-B05E-E2F450AF0BD2}"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gli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gli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stile</a:t>
            </a:r>
            <a:endParaRPr kumimoji="0" lang="en-US"/>
          </a:p>
        </p:txBody>
      </p:sp>
      <p:sp>
        <p:nvSpPr>
          <p:cNvPr id="6" name="Segnaposto data 5"/>
          <p:cNvSpPr>
            <a:spLocks noGrp="1"/>
          </p:cNvSpPr>
          <p:nvPr>
            <p:ph type="dt" sz="half" idx="10"/>
          </p:nvPr>
        </p:nvSpPr>
        <p:spPr/>
        <p:txBody>
          <a:bodyPr rtlCol="0"/>
          <a:lstStyle/>
          <a:p>
            <a:fld id="{C6B597BE-5EE9-8040-A25B-84BFBC36918F}" type="datetime1">
              <a:rPr lang="it-IT" smtClean="0"/>
              <a:pPr/>
              <a:t>29-11-2011</a:t>
            </a:fld>
            <a:endParaRPr lang="it-IT"/>
          </a:p>
        </p:txBody>
      </p:sp>
      <p:sp>
        <p:nvSpPr>
          <p:cNvPr id="7" name="Segnaposto numero diapositiva 6"/>
          <p:cNvSpPr>
            <a:spLocks noGrp="1"/>
          </p:cNvSpPr>
          <p:nvPr>
            <p:ph type="sldNum" sz="quarter" idx="11"/>
          </p:nvPr>
        </p:nvSpPr>
        <p:spPr/>
        <p:txBody>
          <a:bodyPr rtlCol="0"/>
          <a:lstStyle/>
          <a:p>
            <a:fld id="{60E9F1AE-D4CC-B040-B05E-E2F450AF0BD2}"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D1BD2C-E746-424D-BDC4-EC5BF6075806}" type="datetime1">
              <a:rPr lang="it-IT" smtClean="0"/>
              <a:pPr/>
              <a:t>29-11-2011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E9F1AE-D4CC-B040-B05E-E2F450AF0BD2}"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stile</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gli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gli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926BD986-2FCF-AE4B-9E63-B9E505CF9181}" type="datetime1">
              <a:rPr lang="it-IT" smtClean="0"/>
              <a:pPr/>
              <a:t>29-11-2011</a:t>
            </a:fld>
            <a:endParaRPr lang="it-IT"/>
          </a:p>
        </p:txBody>
      </p:sp>
      <p:sp>
        <p:nvSpPr>
          <p:cNvPr id="22" name="Segnaposto numero diapositiva 21"/>
          <p:cNvSpPr>
            <a:spLocks noGrp="1"/>
          </p:cNvSpPr>
          <p:nvPr>
            <p:ph type="sldNum" sz="quarter" idx="15"/>
          </p:nvPr>
        </p:nvSpPr>
        <p:spPr/>
        <p:txBody>
          <a:bodyPr rtlCol="0"/>
          <a:lstStyle/>
          <a:p>
            <a:fld id="{60E9F1AE-D4CC-B040-B05E-E2F450AF0BD2}"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stile</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gli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0CF3CD4A-B92E-2C44-BC8F-CCED6CF6CF16}" type="datetime1">
              <a:rPr lang="it-IT" smtClean="0"/>
              <a:pPr/>
              <a:t>29-11-2011</a:t>
            </a:fld>
            <a:endParaRPr lang="it-IT"/>
          </a:p>
        </p:txBody>
      </p:sp>
      <p:sp>
        <p:nvSpPr>
          <p:cNvPr id="18" name="Segnaposto numero diapositiva 17"/>
          <p:cNvSpPr>
            <a:spLocks noGrp="1"/>
          </p:cNvSpPr>
          <p:nvPr>
            <p:ph type="sldNum" sz="quarter" idx="11"/>
          </p:nvPr>
        </p:nvSpPr>
        <p:spPr/>
        <p:txBody>
          <a:bodyPr rtlCol="0"/>
          <a:lstStyle/>
          <a:p>
            <a:fld id="{60E9F1AE-D4CC-B040-B05E-E2F450AF0BD2}"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stile</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gli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64CB6-B813-5C48-8CA1-0DD88A2D7BB5}" type="datetime1">
              <a:rPr lang="it-IT" smtClean="0"/>
              <a:pPr/>
              <a:t>29-11-2011</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0E9F1AE-D4CC-B040-B05E-E2F450AF0BD2}"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oleObject" Target="../embeddings/Microsoft_Equation2.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numero diapositiva 3"/>
          <p:cNvSpPr>
            <a:spLocks noGrp="1"/>
          </p:cNvSpPr>
          <p:nvPr>
            <p:ph type="sldNum" sz="quarter" idx="12"/>
          </p:nvPr>
        </p:nvSpPr>
        <p:spPr/>
        <p:txBody>
          <a:bodyPr/>
          <a:lstStyle/>
          <a:p>
            <a:fld id="{60E9F1AE-D4CC-B040-B05E-E2F450AF0BD2}" type="slidenum">
              <a:rPr lang="it-IT" smtClean="0"/>
              <a:pPr/>
              <a:t>1</a:t>
            </a:fld>
            <a:endParaRPr lang="it-IT" dirty="0"/>
          </a:p>
        </p:txBody>
      </p:sp>
      <p:sp>
        <p:nvSpPr>
          <p:cNvPr id="7" name="Titolo 1"/>
          <p:cNvSpPr txBox="1">
            <a:spLocks/>
          </p:cNvSpPr>
          <p:nvPr/>
        </p:nvSpPr>
        <p:spPr>
          <a:xfrm>
            <a:off x="2286000" y="3124200"/>
            <a:ext cx="6172200" cy="1894362"/>
          </a:xfrm>
          <a:prstGeom prst="rect">
            <a:avLst/>
          </a:prstGeom>
        </p:spPr>
        <p:txBody>
          <a:bodyPr vert="horz" anchor="b">
            <a:normAutofit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1" i="0" u="none" strike="noStrike" kern="1200" cap="small" spc="0" normalizeH="0" baseline="0" noProof="0" dirty="0" smtClean="0">
                <a:ln>
                  <a:noFill/>
                </a:ln>
                <a:solidFill>
                  <a:schemeClr val="tx2"/>
                </a:solidFill>
                <a:effectLst/>
                <a:uLnTx/>
                <a:uFillTx/>
                <a:latin typeface="+mj-lt"/>
                <a:ea typeface="+mj-ea"/>
                <a:cs typeface="+mj-cs"/>
              </a:rPr>
              <a:t>PARTE SECONDA:</a:t>
            </a:r>
            <a:br>
              <a:rPr kumimoji="0" lang="it-IT" sz="3000" b="1" i="0" u="none" strike="noStrike" kern="1200" cap="small" spc="0" normalizeH="0" baseline="0" noProof="0" dirty="0" smtClean="0">
                <a:ln>
                  <a:noFill/>
                </a:ln>
                <a:solidFill>
                  <a:schemeClr val="tx2"/>
                </a:solidFill>
                <a:effectLst/>
                <a:uLnTx/>
                <a:uFillTx/>
                <a:latin typeface="+mj-lt"/>
                <a:ea typeface="+mj-ea"/>
                <a:cs typeface="+mj-cs"/>
              </a:rPr>
            </a:br>
            <a:r>
              <a:rPr kumimoji="0" lang="it-IT" sz="3000" b="1" i="0" u="none" strike="noStrike" kern="1200" cap="small" spc="0" normalizeH="0" baseline="0" noProof="0" dirty="0" smtClean="0">
                <a:ln>
                  <a:noFill/>
                </a:ln>
                <a:solidFill>
                  <a:schemeClr val="tx2"/>
                </a:solidFill>
                <a:effectLst/>
                <a:uLnTx/>
                <a:uFillTx/>
                <a:latin typeface="+mj-lt"/>
                <a:ea typeface="+mj-ea"/>
                <a:cs typeface="+mj-cs"/>
              </a:rPr>
              <a:t>Reti Senza</a:t>
            </a:r>
            <a:r>
              <a:rPr kumimoji="0" lang="it-IT" sz="3000" b="1" i="0" u="none" strike="noStrike" kern="1200" cap="small" spc="0" normalizeH="0" noProof="0" dirty="0" smtClean="0">
                <a:ln>
                  <a:noFill/>
                </a:ln>
                <a:solidFill>
                  <a:schemeClr val="tx2"/>
                </a:solidFill>
                <a:effectLst/>
                <a:uLnTx/>
                <a:uFillTx/>
                <a:latin typeface="+mj-lt"/>
                <a:ea typeface="+mj-ea"/>
                <a:cs typeface="+mj-cs"/>
              </a:rPr>
              <a:t> Fili</a:t>
            </a:r>
          </a:p>
          <a:p>
            <a:pPr marL="0" marR="0" lvl="0" indent="0" algn="l" defTabSz="914400" rtl="0" eaLnBrk="1" fontAlgn="auto" latinLnBrk="0" hangingPunct="1">
              <a:lnSpc>
                <a:spcPct val="100000"/>
              </a:lnSpc>
              <a:spcBef>
                <a:spcPct val="0"/>
              </a:spcBef>
              <a:spcAft>
                <a:spcPts val="0"/>
              </a:spcAft>
              <a:buClrTx/>
              <a:buSzTx/>
              <a:buFontTx/>
              <a:buNone/>
              <a:tabLst/>
              <a:defRPr/>
            </a:pPr>
            <a:r>
              <a:rPr lang="it-IT" sz="3000" b="1" cap="small" baseline="0" dirty="0" smtClean="0">
                <a:solidFill>
                  <a:schemeClr val="tx2"/>
                </a:solidFill>
                <a:latin typeface="+mj-lt"/>
                <a:ea typeface="+mj-ea"/>
                <a:cs typeface="+mj-cs"/>
              </a:rPr>
              <a:t>2.b.</a:t>
            </a:r>
            <a:r>
              <a:rPr lang="it-IT" sz="3000" b="1" cap="small" dirty="0" smtClean="0">
                <a:solidFill>
                  <a:schemeClr val="tx2"/>
                </a:solidFill>
                <a:latin typeface="+mj-lt"/>
                <a:ea typeface="+mj-ea"/>
                <a:cs typeface="+mj-cs"/>
              </a:rPr>
              <a:t> reti di sensori</a:t>
            </a:r>
            <a:r>
              <a:rPr kumimoji="0" lang="it-IT" sz="3000" b="1" i="0" u="none" strike="noStrike" kern="1200" cap="small" spc="0" normalizeH="0" baseline="0" noProof="0" dirty="0" smtClean="0">
                <a:ln>
                  <a:noFill/>
                </a:ln>
                <a:solidFill>
                  <a:schemeClr val="tx2"/>
                </a:solidFill>
                <a:effectLst/>
                <a:uLnTx/>
                <a:uFillTx/>
                <a:latin typeface="+mj-lt"/>
                <a:ea typeface="+mj-ea"/>
                <a:cs typeface="+mj-cs"/>
              </a:rPr>
              <a:t/>
            </a:r>
            <a:br>
              <a:rPr kumimoji="0" lang="it-IT" sz="3000" b="1" i="0" u="none" strike="noStrike" kern="1200" cap="small" spc="0" normalizeH="0" baseline="0" noProof="0" dirty="0" smtClean="0">
                <a:ln>
                  <a:noFill/>
                </a:ln>
                <a:solidFill>
                  <a:schemeClr val="tx2"/>
                </a:solidFill>
                <a:effectLst/>
                <a:uLnTx/>
                <a:uFillTx/>
                <a:latin typeface="+mj-lt"/>
                <a:ea typeface="+mj-ea"/>
                <a:cs typeface="+mj-cs"/>
              </a:rPr>
            </a:br>
            <a:endParaRPr kumimoji="0" lang="it-IT" sz="3000" b="1" i="0" u="none" strike="noStrike" kern="1200" cap="small"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Modello del Problema su Grafi </a:t>
            </a:r>
            <a:endParaRPr lang="it-IT" dirty="0"/>
          </a:p>
        </p:txBody>
      </p:sp>
      <p:sp>
        <p:nvSpPr>
          <p:cNvPr id="4" name="Segnaposto numero diapositiva 3"/>
          <p:cNvSpPr>
            <a:spLocks noGrp="1"/>
          </p:cNvSpPr>
          <p:nvPr>
            <p:ph type="sldNum" sz="quarter" idx="12"/>
          </p:nvPr>
        </p:nvSpPr>
        <p:spPr/>
        <p:txBody>
          <a:bodyPr/>
          <a:lstStyle/>
          <a:p>
            <a:fld id="{60E9F1AE-D4CC-B040-B05E-E2F450AF0BD2}" type="slidenum">
              <a:rPr lang="it-IT" smtClean="0"/>
              <a:pPr/>
              <a:t>10</a:t>
            </a:fld>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su Grafi (</a:t>
            </a:r>
            <a:r>
              <a:rPr lang="it-IT" dirty="0" err="1" smtClean="0"/>
              <a:t>1</a:t>
            </a:r>
            <a:r>
              <a:rPr lang="it-IT" dirty="0" smtClean="0"/>
              <a:t>)</a:t>
            </a:r>
            <a:endParaRPr lang="it-IT" dirty="0"/>
          </a:p>
        </p:txBody>
      </p:sp>
      <p:sp>
        <p:nvSpPr>
          <p:cNvPr id="3" name="Segnaposto contenuto 2"/>
          <p:cNvSpPr>
            <a:spLocks noGrp="1"/>
          </p:cNvSpPr>
          <p:nvPr>
            <p:ph sz="quarter" idx="1"/>
          </p:nvPr>
        </p:nvSpPr>
        <p:spPr>
          <a:xfrm>
            <a:off x="457200" y="1715393"/>
            <a:ext cx="7772400" cy="3847207"/>
          </a:xfrm>
        </p:spPr>
        <p:txBody>
          <a:bodyPr wrap="square">
            <a:spAutoFit/>
          </a:bodyPr>
          <a:lstStyle/>
          <a:p>
            <a:pPr algn="just"/>
            <a:r>
              <a:rPr lang="it-IT" sz="2800" dirty="0" smtClean="0"/>
              <a:t>Riformuliamo il problema:</a:t>
            </a:r>
          </a:p>
          <a:p>
            <a:pPr algn="just"/>
            <a:r>
              <a:rPr lang="it-IT" sz="2800" dirty="0" smtClean="0"/>
              <a:t>Insieme di </a:t>
            </a:r>
            <a:r>
              <a:rPr lang="it-IT" sz="2800" i="1" dirty="0" err="1" smtClean="0"/>
              <a:t>n</a:t>
            </a:r>
            <a:r>
              <a:rPr lang="it-IT" sz="2800" dirty="0" smtClean="0"/>
              <a:t> sensori mobili </a:t>
            </a:r>
            <a:r>
              <a:rPr lang="it-IT" sz="2800" i="1" dirty="0" err="1" smtClean="0"/>
              <a:t>S=</a:t>
            </a:r>
            <a:r>
              <a:rPr lang="it-IT" sz="2800" i="1" dirty="0" smtClean="0"/>
              <a:t>{S</a:t>
            </a:r>
            <a:r>
              <a:rPr lang="it-IT" sz="2800" i="1" baseline="-25000" dirty="0" smtClean="0"/>
              <a:t>1</a:t>
            </a:r>
            <a:r>
              <a:rPr lang="it-IT" sz="2800" i="1" dirty="0" smtClean="0"/>
              <a:t>, S</a:t>
            </a:r>
            <a:r>
              <a:rPr lang="it-IT" sz="2800" i="1" baseline="-25000" dirty="0" smtClean="0"/>
              <a:t>2</a:t>
            </a:r>
            <a:r>
              <a:rPr lang="it-IT" sz="2800" i="1" dirty="0" smtClean="0"/>
              <a:t>, </a:t>
            </a:r>
            <a:r>
              <a:rPr lang="it-IT" sz="2800" i="1" dirty="0" err="1" smtClean="0"/>
              <a:t>…</a:t>
            </a:r>
            <a:r>
              <a:rPr lang="it-IT" sz="2800" i="1" dirty="0" smtClean="0"/>
              <a:t>, </a:t>
            </a:r>
            <a:r>
              <a:rPr lang="it-IT" sz="2800" i="1" dirty="0" err="1" smtClean="0"/>
              <a:t>S</a:t>
            </a:r>
            <a:r>
              <a:rPr lang="it-IT" sz="2800" i="1" baseline="-25000" dirty="0" err="1" smtClean="0"/>
              <a:t>n</a:t>
            </a:r>
            <a:r>
              <a:rPr lang="it-IT" sz="2800" i="1" dirty="0" smtClean="0"/>
              <a:t>}</a:t>
            </a:r>
            <a:r>
              <a:rPr lang="it-IT" sz="2800" dirty="0" smtClean="0"/>
              <a:t> </a:t>
            </a:r>
          </a:p>
          <a:p>
            <a:pPr algn="just"/>
            <a:r>
              <a:rPr lang="it-IT" sz="2800" dirty="0" smtClean="0"/>
              <a:t>Insieme di </a:t>
            </a:r>
            <a:r>
              <a:rPr lang="it-IT" sz="2800" i="1" dirty="0" err="1" smtClean="0"/>
              <a:t>p</a:t>
            </a:r>
            <a:r>
              <a:rPr lang="it-IT" sz="2800" dirty="0" smtClean="0"/>
              <a:t> locazioni sull’</a:t>
            </a:r>
            <a:r>
              <a:rPr lang="it-IT" sz="2800" dirty="0" err="1" smtClean="0"/>
              <a:t>AoI</a:t>
            </a:r>
            <a:r>
              <a:rPr lang="it-IT" sz="2800" dirty="0" smtClean="0"/>
              <a:t> </a:t>
            </a:r>
            <a:r>
              <a:rPr lang="it-IT" sz="2800" i="1" dirty="0" err="1" smtClean="0"/>
              <a:t>L=</a:t>
            </a:r>
            <a:r>
              <a:rPr lang="it-IT" sz="2800" i="1" dirty="0" smtClean="0"/>
              <a:t>{L</a:t>
            </a:r>
            <a:r>
              <a:rPr lang="it-IT" sz="2800" i="1" baseline="-25000" dirty="0" smtClean="0"/>
              <a:t>1</a:t>
            </a:r>
            <a:r>
              <a:rPr lang="it-IT" sz="2800" i="1" dirty="0" smtClean="0"/>
              <a:t>, L</a:t>
            </a:r>
            <a:r>
              <a:rPr lang="it-IT" sz="2800" i="1" baseline="-25000" dirty="0" smtClean="0"/>
              <a:t>2</a:t>
            </a:r>
            <a:r>
              <a:rPr lang="it-IT" sz="2800" i="1" dirty="0" smtClean="0"/>
              <a:t>, </a:t>
            </a:r>
            <a:r>
              <a:rPr lang="it-IT" sz="2800" i="1" dirty="0" err="1" smtClean="0"/>
              <a:t>…</a:t>
            </a:r>
            <a:r>
              <a:rPr lang="it-IT" sz="2800" i="1" dirty="0" smtClean="0"/>
              <a:t>, </a:t>
            </a:r>
            <a:r>
              <a:rPr lang="it-IT" sz="2800" i="1" dirty="0" err="1" smtClean="0"/>
              <a:t>L</a:t>
            </a:r>
            <a:r>
              <a:rPr lang="it-IT" sz="2800" i="1" baseline="-25000" dirty="0" err="1" smtClean="0"/>
              <a:t>p</a:t>
            </a:r>
            <a:r>
              <a:rPr lang="it-IT" sz="2800" i="1" dirty="0" smtClean="0"/>
              <a:t>}</a:t>
            </a:r>
          </a:p>
          <a:p>
            <a:pPr algn="just"/>
            <a:r>
              <a:rPr lang="it-IT" sz="2800" i="1" dirty="0" smtClean="0"/>
              <a:t>n≥p </a:t>
            </a:r>
            <a:r>
              <a:rPr lang="it-IT" sz="2800" dirty="0" smtClean="0"/>
              <a:t>(per garantire la copertura)</a:t>
            </a:r>
            <a:endParaRPr lang="it-IT" sz="2800" i="1" dirty="0" smtClean="0"/>
          </a:p>
          <a:p>
            <a:pPr algn="just"/>
            <a:r>
              <a:rPr lang="it-IT" sz="2800" dirty="0" smtClean="0"/>
              <a:t>Per ciascun </a:t>
            </a:r>
            <a:r>
              <a:rPr lang="it-IT" sz="2800" i="1" dirty="0" smtClean="0"/>
              <a:t>S</a:t>
            </a:r>
            <a:r>
              <a:rPr lang="it-IT" sz="2800" i="1" baseline="-25000" dirty="0" smtClean="0"/>
              <a:t>i</a:t>
            </a:r>
            <a:r>
              <a:rPr lang="it-IT" sz="2800" dirty="0" smtClean="0"/>
              <a:t>, determinare la locazione </a:t>
            </a:r>
            <a:r>
              <a:rPr lang="it-IT" sz="2800" i="1" dirty="0" err="1" smtClean="0"/>
              <a:t>L</a:t>
            </a:r>
            <a:r>
              <a:rPr lang="it-IT" sz="2800" i="1" baseline="-25000" dirty="0" err="1" smtClean="0"/>
              <a:t>j</a:t>
            </a:r>
            <a:r>
              <a:rPr lang="it-IT" sz="2800" dirty="0" smtClean="0"/>
              <a:t> che dovrà raggiungere, in modo da minimizzare l’energia totale spesa.</a:t>
            </a:r>
          </a:p>
          <a:p>
            <a:pPr algn="just">
              <a:buNone/>
            </a:pPr>
            <a:endParaRPr lang="it-IT" sz="2500" dirty="0" smtClean="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11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Modello su Grafi (</a:t>
            </a:r>
            <a:r>
              <a:rPr lang="it-IT" dirty="0" err="1" smtClean="0"/>
              <a:t>2</a:t>
            </a:r>
            <a:r>
              <a:rPr lang="it-IT" dirty="0" smtClean="0"/>
              <a:t>)</a:t>
            </a:r>
            <a:endParaRPr lang="it-IT" dirty="0"/>
          </a:p>
        </p:txBody>
      </p:sp>
      <p:sp>
        <p:nvSpPr>
          <p:cNvPr id="3" name="Segnaposto contenuto 2"/>
          <p:cNvSpPr>
            <a:spLocks noGrp="1"/>
          </p:cNvSpPr>
          <p:nvPr>
            <p:ph sz="quarter" idx="1"/>
          </p:nvPr>
        </p:nvSpPr>
        <p:spPr>
          <a:xfrm>
            <a:off x="0" y="1371600"/>
            <a:ext cx="8534400" cy="4970591"/>
          </a:xfrm>
        </p:spPr>
        <p:txBody>
          <a:bodyPr wrap="square">
            <a:spAutoFit/>
          </a:bodyPr>
          <a:lstStyle/>
          <a:p>
            <a:pPr algn="just"/>
            <a:r>
              <a:rPr lang="it-IT" sz="2600" dirty="0" smtClean="0"/>
              <a:t>Costruiamo un grafo bipartito pesato </a:t>
            </a:r>
          </a:p>
          <a:p>
            <a:pPr algn="just">
              <a:buNone/>
            </a:pPr>
            <a:r>
              <a:rPr lang="it-IT" sz="2600" dirty="0" smtClean="0"/>
              <a:t>	</a:t>
            </a:r>
            <a:r>
              <a:rPr lang="it-IT" sz="2600" i="1" dirty="0" err="1" smtClean="0"/>
              <a:t>G=</a:t>
            </a:r>
            <a:r>
              <a:rPr lang="it-IT" sz="2600" i="1" dirty="0" smtClean="0"/>
              <a:t>(</a:t>
            </a:r>
            <a:r>
              <a:rPr lang="it-IT" sz="2600" i="1" dirty="0" err="1" smtClean="0"/>
              <a:t>S</a:t>
            </a:r>
            <a:r>
              <a:rPr lang="it-IT" sz="2600" i="1" dirty="0" smtClean="0"/>
              <a:t> </a:t>
            </a:r>
            <a:r>
              <a:rPr lang="it-IT" sz="2600" i="1" dirty="0" err="1" smtClean="0">
                <a:latin typeface="Andale Mono"/>
                <a:cs typeface="Andale Mono"/>
              </a:rPr>
              <a:t>U</a:t>
            </a:r>
            <a:r>
              <a:rPr lang="it-IT" sz="2600" i="1" dirty="0" smtClean="0"/>
              <a:t> </a:t>
            </a:r>
            <a:r>
              <a:rPr lang="it-IT" sz="2600" i="1" dirty="0" err="1" smtClean="0"/>
              <a:t>L</a:t>
            </a:r>
            <a:r>
              <a:rPr lang="it-IT" sz="2600" i="1" dirty="0" smtClean="0"/>
              <a:t>, E, </a:t>
            </a:r>
            <a:r>
              <a:rPr lang="it-IT" sz="2600" i="1" dirty="0" err="1" smtClean="0"/>
              <a:t>w</a:t>
            </a:r>
            <a:r>
              <a:rPr lang="it-IT" sz="2600" i="1" dirty="0" smtClean="0"/>
              <a:t>)</a:t>
            </a:r>
            <a:r>
              <a:rPr lang="it-IT" sz="2600" dirty="0" smtClean="0"/>
              <a:t> come segue:</a:t>
            </a:r>
          </a:p>
          <a:p>
            <a:pPr lvl="1" algn="just"/>
            <a:r>
              <a:rPr lang="it-IT" sz="2600" dirty="0" smtClean="0"/>
              <a:t>per ogni sensore </a:t>
            </a:r>
            <a:r>
              <a:rPr lang="it-IT" sz="2600" i="1" dirty="0" smtClean="0"/>
              <a:t>S</a:t>
            </a:r>
            <a:r>
              <a:rPr lang="it-IT" sz="2600" i="1" baseline="-25000" dirty="0" smtClean="0"/>
              <a:t>i</a:t>
            </a:r>
            <a:r>
              <a:rPr lang="it-IT" sz="2600" dirty="0" smtClean="0"/>
              <a:t> si costruisce un nodo</a:t>
            </a:r>
          </a:p>
          <a:p>
            <a:pPr lvl="1" algn="just"/>
            <a:r>
              <a:rPr lang="it-IT" sz="2600" dirty="0" smtClean="0"/>
              <a:t>per ogni punto del piano </a:t>
            </a:r>
            <a:r>
              <a:rPr lang="it-IT" sz="2600" i="1" dirty="0" err="1" smtClean="0"/>
              <a:t>L</a:t>
            </a:r>
            <a:r>
              <a:rPr lang="it-IT" sz="2600" i="1" baseline="-25000" dirty="0" err="1" smtClean="0"/>
              <a:t>j</a:t>
            </a:r>
            <a:r>
              <a:rPr lang="it-IT" sz="2600" dirty="0" smtClean="0"/>
              <a:t> si costruisce un nodo</a:t>
            </a:r>
          </a:p>
          <a:p>
            <a:pPr lvl="1" algn="just"/>
            <a:r>
              <a:rPr lang="it-IT" sz="2600" dirty="0" smtClean="0"/>
              <a:t>si congiunge </a:t>
            </a:r>
            <a:r>
              <a:rPr lang="it-IT" sz="2600" i="1" dirty="0" smtClean="0"/>
              <a:t>S</a:t>
            </a:r>
            <a:r>
              <a:rPr lang="it-IT" sz="2600" i="1" baseline="-25000" dirty="0" smtClean="0"/>
              <a:t>i</a:t>
            </a:r>
            <a:r>
              <a:rPr lang="it-IT" sz="2600" dirty="0" smtClean="0"/>
              <a:t> con </a:t>
            </a:r>
            <a:r>
              <a:rPr lang="it-IT" sz="2600" i="1" dirty="0" err="1" smtClean="0"/>
              <a:t>L</a:t>
            </a:r>
            <a:r>
              <a:rPr lang="it-IT" sz="2600" i="1" baseline="-25000" dirty="0" err="1" smtClean="0"/>
              <a:t>j</a:t>
            </a:r>
            <a:r>
              <a:rPr lang="it-IT" sz="2600" dirty="0" smtClean="0"/>
              <a:t> tramite un arco per ogni </a:t>
            </a:r>
            <a:r>
              <a:rPr lang="it-IT" sz="2600" i="1" dirty="0" smtClean="0"/>
              <a:t>i</a:t>
            </a:r>
            <a:r>
              <a:rPr lang="it-IT" sz="2600" dirty="0" smtClean="0"/>
              <a:t> e </a:t>
            </a:r>
            <a:r>
              <a:rPr lang="it-IT" sz="2600" i="1" dirty="0" err="1" smtClean="0"/>
              <a:t>j</a:t>
            </a:r>
            <a:endParaRPr lang="it-IT" sz="2600" i="1" dirty="0" smtClean="0"/>
          </a:p>
          <a:p>
            <a:pPr lvl="1" algn="just"/>
            <a:r>
              <a:rPr lang="it-IT" sz="2600" dirty="0" smtClean="0"/>
              <a:t>si definisce la funzione peso </a:t>
            </a:r>
            <a:r>
              <a:rPr lang="it-IT" sz="2600" i="1" dirty="0" err="1" smtClean="0"/>
              <a:t>w</a:t>
            </a:r>
            <a:r>
              <a:rPr lang="it-IT" sz="2600" i="1" dirty="0" smtClean="0"/>
              <a:t>(</a:t>
            </a:r>
            <a:r>
              <a:rPr lang="it-IT" sz="2600" i="1" dirty="0" err="1" smtClean="0"/>
              <a:t>e</a:t>
            </a:r>
            <a:r>
              <a:rPr lang="it-IT" sz="2600" i="1" baseline="-25000" dirty="0" err="1" smtClean="0"/>
              <a:t>ij</a:t>
            </a:r>
            <a:r>
              <a:rPr lang="it-IT" sz="2600" i="1" dirty="0" smtClean="0"/>
              <a:t>)</a:t>
            </a:r>
            <a:r>
              <a:rPr lang="it-IT" sz="2600" dirty="0" smtClean="0"/>
              <a:t> come un valore proporzionale al dispendio di energia necessario al sensore </a:t>
            </a:r>
            <a:r>
              <a:rPr lang="it-IT" sz="2600" i="1" dirty="0" smtClean="0"/>
              <a:t>S</a:t>
            </a:r>
            <a:r>
              <a:rPr lang="it-IT" sz="2600" i="1" baseline="-25000" dirty="0" smtClean="0"/>
              <a:t>i</a:t>
            </a:r>
            <a:r>
              <a:rPr lang="it-IT" sz="2600" dirty="0" smtClean="0"/>
              <a:t> per raggiungere la posizione </a:t>
            </a:r>
            <a:r>
              <a:rPr lang="it-IT" sz="2600" i="1" dirty="0" err="1" smtClean="0"/>
              <a:t>L</a:t>
            </a:r>
            <a:r>
              <a:rPr lang="it-IT" sz="2600" i="1" baseline="-25000" dirty="0" err="1" smtClean="0"/>
              <a:t>j</a:t>
            </a:r>
            <a:endParaRPr lang="it-IT" sz="2600" i="1" baseline="-25000" dirty="0" smtClean="0"/>
          </a:p>
          <a:p>
            <a:pPr lvl="1" algn="just"/>
            <a:r>
              <a:rPr lang="it-IT" sz="2600" dirty="0" smtClean="0"/>
              <a:t>si vuole scegliere l’accoppiamento di sensori/posizioni che minimizzi il dispendio energetico </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L’Accoppiamento Perfetto in Grafi Bipartiti</a:t>
            </a:r>
            <a:endParaRPr lang="it-IT" dirty="0"/>
          </a:p>
        </p:txBody>
      </p:sp>
      <p:sp>
        <p:nvSpPr>
          <p:cNvPr id="3" name="Segnaposto numero diapositiva 2"/>
          <p:cNvSpPr>
            <a:spLocks noGrp="1"/>
          </p:cNvSpPr>
          <p:nvPr>
            <p:ph type="sldNum" sz="quarter" idx="12"/>
          </p:nvPr>
        </p:nvSpPr>
        <p:spPr/>
        <p:txBody>
          <a:bodyPr/>
          <a:lstStyle/>
          <a:p>
            <a:fld id="{60E9F1AE-D4CC-B040-B05E-E2F450AF0BD2}" type="slidenum">
              <a:rPr lang="it-IT" smtClean="0"/>
              <a:pPr/>
              <a:t>13</a:t>
            </a:fld>
            <a:endParaRPr lang="it-IT"/>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a:t>
            </a:r>
            <a:r>
              <a:rPr lang="it-IT" dirty="0" err="1" smtClean="0"/>
              <a:t>1</a:t>
            </a:r>
            <a:r>
              <a:rPr lang="it-IT" dirty="0" smtClean="0"/>
              <a:t>)</a:t>
            </a:r>
            <a:endParaRPr lang="it-IT" dirty="0"/>
          </a:p>
        </p:txBody>
      </p:sp>
      <p:sp>
        <p:nvSpPr>
          <p:cNvPr id="3" name="Segnaposto contenuto 2"/>
          <p:cNvSpPr>
            <a:spLocks noGrp="1"/>
          </p:cNvSpPr>
          <p:nvPr>
            <p:ph sz="quarter" idx="1"/>
          </p:nvPr>
        </p:nvSpPr>
        <p:spPr/>
        <p:txBody>
          <a:bodyPr>
            <a:normAutofit/>
          </a:bodyPr>
          <a:lstStyle/>
          <a:p>
            <a:pPr algn="just">
              <a:lnSpc>
                <a:spcPct val="90000"/>
              </a:lnSpc>
            </a:pPr>
            <a:r>
              <a:rPr lang="en-US" sz="2800" b="1" dirty="0" smtClean="0">
                <a:solidFill>
                  <a:schemeClr val="accent1"/>
                </a:solidFill>
              </a:rPr>
              <a:t>Def</a:t>
            </a:r>
            <a:r>
              <a:rPr lang="en-US" sz="2800" dirty="0" smtClean="0"/>
              <a:t>. Un </a:t>
            </a:r>
            <a:r>
              <a:rPr lang="en-US" sz="2800" dirty="0" err="1" smtClean="0">
                <a:solidFill>
                  <a:schemeClr val="accent1"/>
                </a:solidFill>
              </a:rPr>
              <a:t>accoppiamento</a:t>
            </a:r>
            <a:r>
              <a:rPr lang="en-US" sz="2800" dirty="0" smtClean="0">
                <a:solidFill>
                  <a:schemeClr val="accent1"/>
                </a:solidFill>
              </a:rPr>
              <a:t> </a:t>
            </a:r>
            <a:r>
              <a:rPr lang="en-US" sz="2800" dirty="0" err="1" smtClean="0"/>
              <a:t>è</a:t>
            </a:r>
            <a:r>
              <a:rPr lang="en-US" sz="2800" dirty="0" smtClean="0"/>
              <a:t> un </a:t>
            </a:r>
            <a:r>
              <a:rPr lang="en-US" sz="2800" dirty="0" err="1" smtClean="0"/>
              <a:t>insieme</a:t>
            </a:r>
            <a:r>
              <a:rPr lang="en-US" sz="2800" dirty="0" smtClean="0"/>
              <a:t> </a:t>
            </a:r>
            <a:r>
              <a:rPr lang="en-US" sz="2800" dirty="0" err="1" smtClean="0"/>
              <a:t>di</a:t>
            </a:r>
            <a:r>
              <a:rPr lang="en-US" sz="2800" dirty="0" smtClean="0"/>
              <a:t> </a:t>
            </a:r>
            <a:r>
              <a:rPr lang="en-US" sz="2800" dirty="0" err="1" smtClean="0"/>
              <a:t>archi</a:t>
            </a:r>
            <a:r>
              <a:rPr lang="en-US" sz="2800" dirty="0" smtClean="0"/>
              <a:t> </a:t>
            </a:r>
            <a:r>
              <a:rPr lang="en-US" sz="2800" i="1" dirty="0" smtClean="0"/>
              <a:t>M</a:t>
            </a:r>
            <a:r>
              <a:rPr lang="en-US" sz="2800" i="1" dirty="0" smtClean="0">
                <a:latin typeface="Symbol" charset="2"/>
                <a:cs typeface="Symbol" charset="2"/>
              </a:rPr>
              <a:t>Í</a:t>
            </a:r>
            <a:r>
              <a:rPr lang="en-US" sz="2800" i="1" dirty="0" smtClean="0"/>
              <a:t>E</a:t>
            </a:r>
            <a:r>
              <a:rPr lang="en-US" sz="2800" dirty="0" smtClean="0"/>
              <a:t> tale </a:t>
            </a:r>
            <a:r>
              <a:rPr lang="en-US" sz="2800" dirty="0" err="1" smtClean="0"/>
              <a:t>che</a:t>
            </a:r>
            <a:r>
              <a:rPr lang="en-US" sz="2800" dirty="0" smtClean="0"/>
              <a:t> </a:t>
            </a:r>
            <a:r>
              <a:rPr lang="en-US" sz="2800" dirty="0" err="1" smtClean="0"/>
              <a:t>nessun</a:t>
            </a:r>
            <a:r>
              <a:rPr lang="en-US" sz="2800" dirty="0" smtClean="0"/>
              <a:t> </a:t>
            </a:r>
            <a:r>
              <a:rPr lang="en-US" sz="2800" dirty="0" err="1" smtClean="0"/>
              <a:t>nodo</a:t>
            </a:r>
            <a:r>
              <a:rPr lang="en-US" sz="2800" dirty="0" smtClean="0"/>
              <a:t> </a:t>
            </a:r>
            <a:r>
              <a:rPr lang="en-US" sz="2800" dirty="0" err="1" smtClean="0"/>
              <a:t>è</a:t>
            </a:r>
            <a:r>
              <a:rPr lang="en-US" sz="2800" dirty="0" smtClean="0"/>
              <a:t> </a:t>
            </a:r>
            <a:r>
              <a:rPr lang="en-US" sz="2800" dirty="0" err="1" smtClean="0"/>
              <a:t>estremo</a:t>
            </a:r>
            <a:r>
              <a:rPr lang="en-US" sz="2800" dirty="0" smtClean="0"/>
              <a:t> </a:t>
            </a:r>
            <a:r>
              <a:rPr lang="en-US" sz="2800" dirty="0" err="1" smtClean="0"/>
              <a:t>di</a:t>
            </a:r>
            <a:r>
              <a:rPr lang="en-US" sz="2800" dirty="0" smtClean="0"/>
              <a:t> </a:t>
            </a:r>
            <a:r>
              <a:rPr lang="en-US" sz="2800" dirty="0" err="1" smtClean="0"/>
              <a:t>più</a:t>
            </a:r>
            <a:r>
              <a:rPr lang="en-US" sz="2800" dirty="0" smtClean="0"/>
              <a:t> </a:t>
            </a:r>
            <a:r>
              <a:rPr lang="en-US" sz="2800" dirty="0" err="1" smtClean="0"/>
              <a:t>di</a:t>
            </a:r>
            <a:r>
              <a:rPr lang="en-US" sz="2800" dirty="0" smtClean="0"/>
              <a:t> un </a:t>
            </a:r>
            <a:r>
              <a:rPr lang="en-US" sz="2800" dirty="0" err="1" smtClean="0"/>
              <a:t>arco</a:t>
            </a:r>
            <a:r>
              <a:rPr lang="en-US" sz="2800" dirty="0" smtClean="0"/>
              <a:t> </a:t>
            </a:r>
            <a:r>
              <a:rPr lang="en-US" sz="2800" dirty="0" err="1" smtClean="0"/>
              <a:t>di</a:t>
            </a:r>
            <a:r>
              <a:rPr lang="en-US" sz="2800" dirty="0" smtClean="0"/>
              <a:t> </a:t>
            </a:r>
            <a:r>
              <a:rPr lang="en-US" sz="2800" i="1" dirty="0" smtClean="0"/>
              <a:t>M</a:t>
            </a:r>
            <a:r>
              <a:rPr lang="en-US" sz="2800" dirty="0" smtClean="0"/>
              <a:t>.</a:t>
            </a:r>
          </a:p>
          <a:p>
            <a:pPr algn="just">
              <a:lnSpc>
                <a:spcPct val="90000"/>
              </a:lnSpc>
            </a:pPr>
            <a:r>
              <a:rPr lang="en-US" sz="2800" dirty="0" err="1" smtClean="0">
                <a:solidFill>
                  <a:schemeClr val="accent1"/>
                </a:solidFill>
              </a:rPr>
              <a:t>Accoppiamento</a:t>
            </a:r>
            <a:r>
              <a:rPr lang="en-US" sz="2800" dirty="0" smtClean="0">
                <a:solidFill>
                  <a:schemeClr val="accent1"/>
                </a:solidFill>
              </a:rPr>
              <a:t> </a:t>
            </a:r>
            <a:r>
              <a:rPr lang="en-US" sz="2800" dirty="0" err="1" smtClean="0">
                <a:solidFill>
                  <a:schemeClr val="accent1"/>
                </a:solidFill>
              </a:rPr>
              <a:t>Massimale</a:t>
            </a:r>
            <a:endParaRPr lang="en-US" sz="2800" dirty="0" smtClean="0">
              <a:solidFill>
                <a:schemeClr val="accent1"/>
              </a:solidFill>
            </a:endParaRPr>
          </a:p>
          <a:p>
            <a:pPr lvl="1" algn="just">
              <a:lnSpc>
                <a:spcPct val="90000"/>
              </a:lnSpc>
            </a:pPr>
            <a:r>
              <a:rPr lang="en-US" sz="2400" dirty="0" smtClean="0"/>
              <a:t>Non </a:t>
            </a:r>
            <a:r>
              <a:rPr lang="en-US" sz="2400" dirty="0" err="1" smtClean="0"/>
              <a:t>esiste</a:t>
            </a:r>
            <a:r>
              <a:rPr lang="en-US" sz="2400" dirty="0" smtClean="0"/>
              <a:t> </a:t>
            </a:r>
            <a:r>
              <a:rPr lang="en-US" sz="2400" dirty="0" err="1" smtClean="0"/>
              <a:t>alcun</a:t>
            </a:r>
            <a:r>
              <a:rPr lang="en-US" sz="2400" dirty="0" smtClean="0"/>
              <a:t> </a:t>
            </a:r>
            <a:r>
              <a:rPr lang="en-US" sz="2400" i="1" dirty="0" err="1" smtClean="0"/>
              <a:t>e</a:t>
            </a:r>
            <a:r>
              <a:rPr lang="en-US" sz="2400" dirty="0" err="1" smtClean="0">
                <a:latin typeface="Symbol" charset="2"/>
                <a:cs typeface="Symbol" charset="2"/>
              </a:rPr>
              <a:t>Ï</a:t>
            </a:r>
            <a:r>
              <a:rPr lang="en-US" sz="2400" dirty="0" err="1" smtClean="0"/>
              <a:t>E</a:t>
            </a:r>
            <a:r>
              <a:rPr lang="en-US" sz="2400" dirty="0" smtClean="0"/>
              <a:t> tale </a:t>
            </a:r>
            <a:r>
              <a:rPr lang="en-US" sz="2400" dirty="0" err="1" smtClean="0"/>
              <a:t>che</a:t>
            </a:r>
            <a:r>
              <a:rPr lang="en-US" sz="2400" dirty="0" smtClean="0"/>
              <a:t> </a:t>
            </a:r>
            <a:r>
              <a:rPr lang="en-US" sz="2400" i="1" dirty="0" smtClean="0"/>
              <a:t>M</a:t>
            </a:r>
            <a:r>
              <a:rPr lang="en-US" sz="2400" i="1" dirty="0" smtClean="0">
                <a:latin typeface="Symbol" charset="2"/>
                <a:cs typeface="Symbol" charset="2"/>
              </a:rPr>
              <a:t> È </a:t>
            </a:r>
            <a:r>
              <a:rPr lang="en-US" sz="2400" i="1" dirty="0" smtClean="0"/>
              <a:t>{</a:t>
            </a:r>
            <a:r>
              <a:rPr lang="en-US" sz="2400" i="1" dirty="0" err="1" smtClean="0"/>
              <a:t>e</a:t>
            </a:r>
            <a:r>
              <a:rPr lang="en-US" sz="2400" i="1" dirty="0" smtClean="0"/>
              <a:t>}</a:t>
            </a:r>
            <a:r>
              <a:rPr lang="en-US" sz="2400" dirty="0" smtClean="0"/>
              <a:t> </a:t>
            </a:r>
            <a:r>
              <a:rPr lang="en-US" sz="2400" dirty="0" err="1" smtClean="0"/>
              <a:t>sia</a:t>
            </a:r>
            <a:r>
              <a:rPr lang="en-US" sz="2400" dirty="0" smtClean="0"/>
              <a:t> un </a:t>
            </a:r>
            <a:r>
              <a:rPr lang="en-US" sz="2400" dirty="0" err="1" smtClean="0"/>
              <a:t>accoppiamento</a:t>
            </a:r>
            <a:endParaRPr lang="en-US" sz="2400" dirty="0" smtClean="0"/>
          </a:p>
          <a:p>
            <a:pPr algn="just">
              <a:lnSpc>
                <a:spcPct val="90000"/>
              </a:lnSpc>
            </a:pPr>
            <a:r>
              <a:rPr lang="en-US" sz="2800" dirty="0" err="1" smtClean="0">
                <a:solidFill>
                  <a:srgbClr val="FE8637"/>
                </a:solidFill>
              </a:rPr>
              <a:t>Accoppiamento</a:t>
            </a:r>
            <a:r>
              <a:rPr lang="en-US" sz="2800" dirty="0" smtClean="0">
                <a:solidFill>
                  <a:srgbClr val="FE8637"/>
                </a:solidFill>
              </a:rPr>
              <a:t> Massimo</a:t>
            </a:r>
          </a:p>
          <a:p>
            <a:pPr lvl="1" algn="just">
              <a:lnSpc>
                <a:spcPct val="90000"/>
              </a:lnSpc>
            </a:pPr>
            <a:r>
              <a:rPr lang="en-US" sz="2400" dirty="0" err="1" smtClean="0"/>
              <a:t>Accoppiamento</a:t>
            </a:r>
            <a:r>
              <a:rPr lang="en-US" sz="2400" dirty="0" smtClean="0"/>
              <a:t> </a:t>
            </a:r>
            <a:r>
              <a:rPr lang="en-US" sz="2400" dirty="0" err="1" smtClean="0"/>
              <a:t>con</a:t>
            </a:r>
            <a:r>
              <a:rPr lang="en-US" sz="2400" i="1" dirty="0" err="1" smtClean="0"/>
              <a:t>|M</a:t>
            </a:r>
            <a:r>
              <a:rPr lang="en-US" sz="2400" i="1" dirty="0" smtClean="0"/>
              <a:t>|</a:t>
            </a:r>
            <a:r>
              <a:rPr lang="en-US" sz="2400" dirty="0" smtClean="0"/>
              <a:t> </a:t>
            </a:r>
            <a:r>
              <a:rPr lang="en-US" sz="2400" dirty="0" err="1" smtClean="0"/>
              <a:t>il</a:t>
            </a:r>
            <a:r>
              <a:rPr lang="en-US" sz="2400" dirty="0" smtClean="0"/>
              <a:t> </a:t>
            </a:r>
            <a:r>
              <a:rPr lang="en-US" sz="2400" dirty="0" err="1" smtClean="0"/>
              <a:t>più</a:t>
            </a:r>
            <a:r>
              <a:rPr lang="en-US" sz="2400" dirty="0" smtClean="0"/>
              <a:t> </a:t>
            </a:r>
            <a:r>
              <a:rPr lang="en-US" sz="2400" dirty="0" err="1" smtClean="0"/>
              <a:t>grande</a:t>
            </a:r>
            <a:r>
              <a:rPr lang="en-US" sz="2400" dirty="0" smtClean="0"/>
              <a:t> </a:t>
            </a:r>
            <a:r>
              <a:rPr lang="en-US" sz="2400" dirty="0" err="1" smtClean="0"/>
              <a:t>possibile</a:t>
            </a:r>
            <a:endParaRPr lang="en-US" sz="2400" dirty="0" smtClean="0"/>
          </a:p>
          <a:p>
            <a:pPr algn="just">
              <a:lnSpc>
                <a:spcPct val="90000"/>
              </a:lnSpc>
            </a:pPr>
            <a:r>
              <a:rPr lang="en-US" sz="2800" dirty="0" err="1" smtClean="0">
                <a:solidFill>
                  <a:srgbClr val="FE8637"/>
                </a:solidFill>
              </a:rPr>
              <a:t>Accoppiamento</a:t>
            </a:r>
            <a:r>
              <a:rPr lang="en-US" sz="2800" dirty="0" smtClean="0">
                <a:solidFill>
                  <a:srgbClr val="FE8637"/>
                </a:solidFill>
              </a:rPr>
              <a:t> </a:t>
            </a:r>
            <a:r>
              <a:rPr lang="en-US" sz="2800" dirty="0" err="1" smtClean="0">
                <a:solidFill>
                  <a:srgbClr val="FE8637"/>
                </a:solidFill>
              </a:rPr>
              <a:t>Perfetto</a:t>
            </a:r>
            <a:endParaRPr lang="en-US" sz="2800" dirty="0" smtClean="0">
              <a:solidFill>
                <a:srgbClr val="FE8637"/>
              </a:solidFill>
            </a:endParaRPr>
          </a:p>
          <a:p>
            <a:pPr lvl="1" algn="just">
              <a:lnSpc>
                <a:spcPct val="90000"/>
              </a:lnSpc>
            </a:pPr>
            <a:r>
              <a:rPr lang="en-US" sz="2400" i="1" dirty="0" smtClean="0"/>
              <a:t>|M| = n/2</a:t>
            </a:r>
            <a:r>
              <a:rPr lang="en-US" sz="2400" dirty="0" smtClean="0"/>
              <a:t>: </a:t>
            </a:r>
            <a:r>
              <a:rPr lang="en-US" sz="2400" dirty="0" err="1" smtClean="0">
                <a:solidFill>
                  <a:srgbClr val="000000"/>
                </a:solidFill>
              </a:rPr>
              <a:t>ogni</a:t>
            </a:r>
            <a:r>
              <a:rPr lang="en-US" sz="2400" dirty="0" smtClean="0">
                <a:solidFill>
                  <a:srgbClr val="000000"/>
                </a:solidFill>
              </a:rPr>
              <a:t> </a:t>
            </a:r>
            <a:r>
              <a:rPr lang="en-US" sz="2400" dirty="0" err="1" smtClean="0">
                <a:solidFill>
                  <a:srgbClr val="000000"/>
                </a:solidFill>
              </a:rPr>
              <a:t>nodo</a:t>
            </a:r>
            <a:r>
              <a:rPr lang="en-US" sz="2400" dirty="0" smtClean="0">
                <a:solidFill>
                  <a:srgbClr val="000000"/>
                </a:solidFill>
              </a:rPr>
              <a:t> </a:t>
            </a:r>
            <a:r>
              <a:rPr lang="en-US" sz="2400" dirty="0" err="1" smtClean="0"/>
              <a:t>è</a:t>
            </a:r>
            <a:r>
              <a:rPr lang="en-US" sz="2400" dirty="0" smtClean="0"/>
              <a:t> </a:t>
            </a:r>
            <a:r>
              <a:rPr lang="en-US" sz="2400" dirty="0" err="1" smtClean="0"/>
              <a:t>estremo</a:t>
            </a:r>
            <a:r>
              <a:rPr lang="en-US" sz="2400" dirty="0" smtClean="0"/>
              <a:t> </a:t>
            </a:r>
            <a:r>
              <a:rPr lang="en-US" sz="2400" dirty="0" err="1" smtClean="0"/>
              <a:t>di</a:t>
            </a:r>
            <a:r>
              <a:rPr lang="en-US" sz="2400" dirty="0" smtClean="0"/>
              <a:t> un </a:t>
            </a:r>
            <a:r>
              <a:rPr lang="en-US" sz="2400" dirty="0" err="1" smtClean="0"/>
              <a:t>arco</a:t>
            </a:r>
            <a:r>
              <a:rPr lang="en-US" sz="2400" dirty="0" smtClean="0"/>
              <a:t> in </a:t>
            </a:r>
            <a:r>
              <a:rPr lang="en-US" sz="2400" i="1" dirty="0" smtClean="0"/>
              <a:t>M</a:t>
            </a:r>
            <a:r>
              <a:rPr lang="en-US" sz="2400" dirty="0" smtClean="0"/>
              <a:t>.</a:t>
            </a:r>
            <a:endParaRPr lang="it-IT" sz="24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14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a:t>
            </a:r>
            <a:r>
              <a:rPr lang="it-IT" dirty="0" err="1" smtClean="0"/>
              <a:t>2</a:t>
            </a:r>
            <a:r>
              <a:rPr lang="it-IT" dirty="0" smtClean="0"/>
              <a:t>)</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15</a:t>
            </a:fld>
            <a:endParaRPr lang="it-IT"/>
          </a:p>
        </p:txBody>
      </p:sp>
      <p:grpSp>
        <p:nvGrpSpPr>
          <p:cNvPr id="20" name="Gruppo 19"/>
          <p:cNvGrpSpPr/>
          <p:nvPr/>
        </p:nvGrpSpPr>
        <p:grpSpPr>
          <a:xfrm>
            <a:off x="762000" y="2667000"/>
            <a:ext cx="1219200" cy="1676400"/>
            <a:chOff x="762000" y="2667000"/>
            <a:chExt cx="1219200" cy="1676400"/>
          </a:xfrm>
        </p:grpSpPr>
        <p:sp>
          <p:nvSpPr>
            <p:cNvPr id="5" name="Ovale 4"/>
            <p:cNvSpPr/>
            <p:nvPr/>
          </p:nvSpPr>
          <p:spPr>
            <a:xfrm>
              <a:off x="1219200" y="2667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1219200" y="3352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17526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7620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a:stCxn id="5" idx="4"/>
              <a:endCxn id="6" idx="0"/>
            </p:cNvCxnSpPr>
            <p:nvPr/>
          </p:nvCxnSpPr>
          <p:spPr>
            <a:xfrm rot="5400000">
              <a:off x="1104900" y="3124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a:stCxn id="6" idx="3"/>
              <a:endCxn id="8" idx="0"/>
            </p:cNvCxnSpPr>
            <p:nvPr/>
          </p:nvCxnSpPr>
          <p:spPr>
            <a:xfrm rot="5400000">
              <a:off x="781050" y="3643172"/>
              <a:ext cx="566878" cy="3763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ttore 1 14"/>
            <p:cNvCxnSpPr>
              <a:stCxn id="6" idx="5"/>
              <a:endCxn id="7" idx="0"/>
            </p:cNvCxnSpPr>
            <p:nvPr/>
          </p:nvCxnSpPr>
          <p:spPr>
            <a:xfrm rot="16200000" flipH="1">
              <a:off x="1357172" y="3605072"/>
              <a:ext cx="566878" cy="4525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Connettore 1 16"/>
            <p:cNvCxnSpPr>
              <a:stCxn id="8" idx="6"/>
              <a:endCxn id="7" idx="2"/>
            </p:cNvCxnSpPr>
            <p:nvPr/>
          </p:nvCxnSpPr>
          <p:spPr>
            <a:xfrm>
              <a:off x="990600" y="422910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CasellaDiTesto 17"/>
          <p:cNvSpPr txBox="1"/>
          <p:nvPr/>
        </p:nvSpPr>
        <p:spPr>
          <a:xfrm>
            <a:off x="533400" y="1752600"/>
            <a:ext cx="1607807" cy="523220"/>
          </a:xfrm>
          <a:prstGeom prst="rect">
            <a:avLst/>
          </a:prstGeom>
          <a:noFill/>
        </p:spPr>
        <p:txBody>
          <a:bodyPr wrap="none" rtlCol="0">
            <a:spAutoFit/>
          </a:bodyPr>
          <a:lstStyle/>
          <a:p>
            <a:r>
              <a:rPr lang="it-IT" sz="2800" dirty="0" smtClean="0"/>
              <a:t>Esempio</a:t>
            </a:r>
            <a:endParaRPr lang="it-IT" sz="2800" dirty="0"/>
          </a:p>
        </p:txBody>
      </p:sp>
      <p:grpSp>
        <p:nvGrpSpPr>
          <p:cNvPr id="21" name="Gruppo 20"/>
          <p:cNvGrpSpPr/>
          <p:nvPr/>
        </p:nvGrpSpPr>
        <p:grpSpPr>
          <a:xfrm>
            <a:off x="3733800" y="3048000"/>
            <a:ext cx="1219200" cy="1676400"/>
            <a:chOff x="762000" y="2667000"/>
            <a:chExt cx="1219200" cy="1676400"/>
          </a:xfrm>
        </p:grpSpPr>
        <p:sp>
          <p:nvSpPr>
            <p:cNvPr id="22" name="Ovale 21"/>
            <p:cNvSpPr/>
            <p:nvPr/>
          </p:nvSpPr>
          <p:spPr>
            <a:xfrm>
              <a:off x="1219200" y="2667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 name="Ovale 22"/>
            <p:cNvSpPr/>
            <p:nvPr/>
          </p:nvSpPr>
          <p:spPr>
            <a:xfrm>
              <a:off x="1219200" y="3352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4" name="Ovale 23"/>
            <p:cNvSpPr/>
            <p:nvPr/>
          </p:nvSpPr>
          <p:spPr>
            <a:xfrm>
              <a:off x="17526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5" name="Ovale 24"/>
            <p:cNvSpPr/>
            <p:nvPr/>
          </p:nvSpPr>
          <p:spPr>
            <a:xfrm>
              <a:off x="7620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6" name="Connettore 1 25"/>
            <p:cNvCxnSpPr>
              <a:stCxn id="22" idx="4"/>
              <a:endCxn id="23" idx="0"/>
            </p:cNvCxnSpPr>
            <p:nvPr/>
          </p:nvCxnSpPr>
          <p:spPr>
            <a:xfrm rot="5400000">
              <a:off x="1104900" y="3124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Connettore 1 26"/>
            <p:cNvCxnSpPr>
              <a:stCxn id="23" idx="3"/>
              <a:endCxn id="25" idx="0"/>
            </p:cNvCxnSpPr>
            <p:nvPr/>
          </p:nvCxnSpPr>
          <p:spPr>
            <a:xfrm rot="5400000">
              <a:off x="781050" y="3643172"/>
              <a:ext cx="566878" cy="37637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Connettore 1 27"/>
            <p:cNvCxnSpPr>
              <a:stCxn id="23" idx="5"/>
              <a:endCxn id="24" idx="0"/>
            </p:cNvCxnSpPr>
            <p:nvPr/>
          </p:nvCxnSpPr>
          <p:spPr>
            <a:xfrm rot="16200000" flipH="1">
              <a:off x="1357172" y="3605072"/>
              <a:ext cx="566878" cy="452578"/>
            </a:xfrm>
            <a:prstGeom prst="line">
              <a:avLst/>
            </a:prstGeom>
          </p:spPr>
          <p:style>
            <a:lnRef idx="2">
              <a:schemeClr val="accent1"/>
            </a:lnRef>
            <a:fillRef idx="0">
              <a:schemeClr val="accent1"/>
            </a:fillRef>
            <a:effectRef idx="1">
              <a:schemeClr val="accent1"/>
            </a:effectRef>
            <a:fontRef idx="minor">
              <a:schemeClr val="tx1"/>
            </a:fontRef>
          </p:style>
        </p:cxnSp>
        <p:cxnSp>
          <p:nvCxnSpPr>
            <p:cNvPr id="29" name="Connettore 1 28"/>
            <p:cNvCxnSpPr>
              <a:stCxn id="25" idx="6"/>
              <a:endCxn id="24" idx="2"/>
            </p:cNvCxnSpPr>
            <p:nvPr/>
          </p:nvCxnSpPr>
          <p:spPr>
            <a:xfrm>
              <a:off x="990600" y="4229100"/>
              <a:ext cx="7620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0" name="Gruppo 29"/>
          <p:cNvGrpSpPr/>
          <p:nvPr/>
        </p:nvGrpSpPr>
        <p:grpSpPr>
          <a:xfrm>
            <a:off x="6629400" y="3429000"/>
            <a:ext cx="1219200" cy="1676400"/>
            <a:chOff x="762000" y="2667000"/>
            <a:chExt cx="1219200" cy="1676400"/>
          </a:xfrm>
        </p:grpSpPr>
        <p:sp>
          <p:nvSpPr>
            <p:cNvPr id="31" name="Ovale 30"/>
            <p:cNvSpPr/>
            <p:nvPr/>
          </p:nvSpPr>
          <p:spPr>
            <a:xfrm>
              <a:off x="1219200" y="2667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2" name="Ovale 31"/>
            <p:cNvSpPr/>
            <p:nvPr/>
          </p:nvSpPr>
          <p:spPr>
            <a:xfrm>
              <a:off x="1219200" y="3352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Ovale 32"/>
            <p:cNvSpPr/>
            <p:nvPr/>
          </p:nvSpPr>
          <p:spPr>
            <a:xfrm>
              <a:off x="17526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4" name="Ovale 33"/>
            <p:cNvSpPr/>
            <p:nvPr/>
          </p:nvSpPr>
          <p:spPr>
            <a:xfrm>
              <a:off x="762000" y="4114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5" name="Connettore 1 34"/>
            <p:cNvCxnSpPr>
              <a:stCxn id="31" idx="4"/>
              <a:endCxn id="32" idx="0"/>
            </p:cNvCxnSpPr>
            <p:nvPr/>
          </p:nvCxnSpPr>
          <p:spPr>
            <a:xfrm rot="5400000">
              <a:off x="1104900" y="3124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Connettore 1 35"/>
            <p:cNvCxnSpPr>
              <a:stCxn id="32" idx="3"/>
              <a:endCxn id="34" idx="0"/>
            </p:cNvCxnSpPr>
            <p:nvPr/>
          </p:nvCxnSpPr>
          <p:spPr>
            <a:xfrm rot="5400000">
              <a:off x="781050" y="3643172"/>
              <a:ext cx="566878" cy="376378"/>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a:stCxn id="32" idx="5"/>
              <a:endCxn id="33" idx="0"/>
            </p:cNvCxnSpPr>
            <p:nvPr/>
          </p:nvCxnSpPr>
          <p:spPr>
            <a:xfrm rot="16200000" flipH="1">
              <a:off x="1357172" y="3605072"/>
              <a:ext cx="566878" cy="452578"/>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a:stCxn id="34" idx="6"/>
              <a:endCxn id="33" idx="2"/>
            </p:cNvCxnSpPr>
            <p:nvPr/>
          </p:nvCxnSpPr>
          <p:spPr>
            <a:xfrm>
              <a:off x="990600" y="4229100"/>
              <a:ext cx="7620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39" name="CasellaDiTesto 38"/>
          <p:cNvSpPr txBox="1"/>
          <p:nvPr/>
        </p:nvSpPr>
        <p:spPr>
          <a:xfrm>
            <a:off x="3124200" y="5334000"/>
            <a:ext cx="2645225" cy="954107"/>
          </a:xfrm>
          <a:prstGeom prst="rect">
            <a:avLst/>
          </a:prstGeom>
          <a:noFill/>
        </p:spPr>
        <p:txBody>
          <a:bodyPr wrap="none" rtlCol="0">
            <a:spAutoFit/>
          </a:bodyPr>
          <a:lstStyle/>
          <a:p>
            <a:r>
              <a:rPr lang="it-IT" sz="2800" dirty="0" smtClean="0"/>
              <a:t>accoppiamento</a:t>
            </a:r>
          </a:p>
          <a:p>
            <a:r>
              <a:rPr lang="it-IT" sz="2800" dirty="0" smtClean="0"/>
              <a:t>massimale</a:t>
            </a:r>
            <a:endParaRPr lang="it-IT" sz="2800" dirty="0"/>
          </a:p>
        </p:txBody>
      </p:sp>
      <p:sp>
        <p:nvSpPr>
          <p:cNvPr id="40" name="CasellaDiTesto 39"/>
          <p:cNvSpPr txBox="1"/>
          <p:nvPr/>
        </p:nvSpPr>
        <p:spPr>
          <a:xfrm>
            <a:off x="6041575" y="5522893"/>
            <a:ext cx="2645225" cy="954107"/>
          </a:xfrm>
          <a:prstGeom prst="rect">
            <a:avLst/>
          </a:prstGeom>
          <a:noFill/>
        </p:spPr>
        <p:txBody>
          <a:bodyPr wrap="none" rtlCol="0">
            <a:spAutoFit/>
          </a:bodyPr>
          <a:lstStyle/>
          <a:p>
            <a:r>
              <a:rPr lang="it-IT" sz="2800" dirty="0" smtClean="0"/>
              <a:t>accoppiamento</a:t>
            </a:r>
          </a:p>
          <a:p>
            <a:r>
              <a:rPr lang="it-IT" sz="2800" dirty="0" smtClean="0"/>
              <a:t>massimo</a:t>
            </a:r>
            <a:endParaRPr lang="it-IT"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a:t>
            </a:r>
            <a:r>
              <a:rPr lang="it-IT" dirty="0" err="1" smtClean="0"/>
              <a:t>3</a:t>
            </a:r>
            <a:r>
              <a:rPr lang="it-IT" dirty="0" smtClean="0"/>
              <a:t>)</a:t>
            </a:r>
            <a:endParaRPr lang="it-IT" dirty="0"/>
          </a:p>
        </p:txBody>
      </p:sp>
      <p:sp>
        <p:nvSpPr>
          <p:cNvPr id="3" name="Segnaposto contenuto 2"/>
          <p:cNvSpPr>
            <a:spLocks noGrp="1"/>
          </p:cNvSpPr>
          <p:nvPr>
            <p:ph sz="quarter" idx="1"/>
          </p:nvPr>
        </p:nvSpPr>
        <p:spPr>
          <a:xfrm>
            <a:off x="457200" y="1600200"/>
            <a:ext cx="7467600" cy="609600"/>
          </a:xfrm>
        </p:spPr>
        <p:txBody>
          <a:bodyPr/>
          <a:lstStyle/>
          <a:p>
            <a:pPr>
              <a:lnSpc>
                <a:spcPct val="90000"/>
              </a:lnSpc>
            </a:pPr>
            <a:r>
              <a:rPr lang="en-US" dirty="0" err="1" smtClean="0">
                <a:solidFill>
                  <a:schemeClr val="accent2"/>
                </a:solidFill>
              </a:rPr>
              <a:t>Nomenclatura</a:t>
            </a:r>
            <a:endParaRPr lang="it-IT" dirty="0"/>
          </a:p>
        </p:txBody>
      </p:sp>
      <p:sp>
        <p:nvSpPr>
          <p:cNvPr id="4" name="Segnaposto numero diapositiva 3"/>
          <p:cNvSpPr>
            <a:spLocks noGrp="1"/>
          </p:cNvSpPr>
          <p:nvPr>
            <p:ph type="sldNum" sz="quarter" idx="15"/>
          </p:nvPr>
        </p:nvSpPr>
        <p:spPr>
          <a:xfrm>
            <a:off x="8077200" y="5734050"/>
            <a:ext cx="609600" cy="521208"/>
          </a:xfrm>
        </p:spPr>
        <p:txBody>
          <a:bodyPr/>
          <a:lstStyle/>
          <a:p>
            <a:fld id="{60E9F1AE-D4CC-B040-B05E-E2F450AF0BD2}" type="slidenum">
              <a:rPr lang="it-IT" smtClean="0"/>
              <a:pPr/>
              <a:t>16</a:t>
            </a:fld>
            <a:endParaRPr lang="it-IT" dirty="0"/>
          </a:p>
        </p:txBody>
      </p:sp>
      <p:grpSp>
        <p:nvGrpSpPr>
          <p:cNvPr id="31" name="Gruppo 30"/>
          <p:cNvGrpSpPr/>
          <p:nvPr/>
        </p:nvGrpSpPr>
        <p:grpSpPr>
          <a:xfrm>
            <a:off x="1219200" y="2924175"/>
            <a:ext cx="4968875" cy="2520950"/>
            <a:chOff x="1219200" y="2924175"/>
            <a:chExt cx="4968875" cy="2520950"/>
          </a:xfrm>
        </p:grpSpPr>
        <p:sp>
          <p:nvSpPr>
            <p:cNvPr id="5" name="Oval 3"/>
            <p:cNvSpPr>
              <a:spLocks noChangeArrowheads="1"/>
            </p:cNvSpPr>
            <p:nvPr/>
          </p:nvSpPr>
          <p:spPr bwMode="auto">
            <a:xfrm>
              <a:off x="1219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6" name="Oval 4"/>
            <p:cNvSpPr>
              <a:spLocks noChangeArrowheads="1"/>
            </p:cNvSpPr>
            <p:nvPr/>
          </p:nvSpPr>
          <p:spPr bwMode="auto">
            <a:xfrm>
              <a:off x="2370138" y="292576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7" name="Oval 5"/>
            <p:cNvSpPr>
              <a:spLocks noChangeArrowheads="1"/>
            </p:cNvSpPr>
            <p:nvPr/>
          </p:nvSpPr>
          <p:spPr bwMode="auto">
            <a:xfrm>
              <a:off x="3451225"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8" name="Oval 6"/>
            <p:cNvSpPr>
              <a:spLocks noChangeArrowheads="1"/>
            </p:cNvSpPr>
            <p:nvPr/>
          </p:nvSpPr>
          <p:spPr bwMode="auto">
            <a:xfrm>
              <a:off x="4530725"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9" name="Oval 7"/>
            <p:cNvSpPr>
              <a:spLocks noChangeArrowheads="1"/>
            </p:cNvSpPr>
            <p:nvPr/>
          </p:nvSpPr>
          <p:spPr bwMode="auto">
            <a:xfrm>
              <a:off x="5611813"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0" name="Oval 8"/>
            <p:cNvSpPr>
              <a:spLocks noChangeArrowheads="1"/>
            </p:cNvSpPr>
            <p:nvPr/>
          </p:nvSpPr>
          <p:spPr bwMode="auto">
            <a:xfrm>
              <a:off x="12192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1" name="Oval 9"/>
            <p:cNvSpPr>
              <a:spLocks noChangeArrowheads="1"/>
            </p:cNvSpPr>
            <p:nvPr/>
          </p:nvSpPr>
          <p:spPr bwMode="auto">
            <a:xfrm>
              <a:off x="2370138"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12" name="Oval 10"/>
            <p:cNvSpPr>
              <a:spLocks noChangeArrowheads="1"/>
            </p:cNvSpPr>
            <p:nvPr/>
          </p:nvSpPr>
          <p:spPr bwMode="auto">
            <a:xfrm>
              <a:off x="345122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3" name="Oval 11"/>
            <p:cNvSpPr>
              <a:spLocks noChangeArrowheads="1"/>
            </p:cNvSpPr>
            <p:nvPr/>
          </p:nvSpPr>
          <p:spPr bwMode="auto">
            <a:xfrm>
              <a:off x="4530725" y="48672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14" name="Oval 12"/>
            <p:cNvSpPr>
              <a:spLocks noChangeArrowheads="1"/>
            </p:cNvSpPr>
            <p:nvPr/>
          </p:nvSpPr>
          <p:spPr bwMode="auto">
            <a:xfrm>
              <a:off x="5611813"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15" name="AutoShape 13"/>
            <p:cNvCxnSpPr>
              <a:cxnSpLocks noChangeShapeType="1"/>
              <a:stCxn id="5" idx="5"/>
              <a:endCxn id="11" idx="0"/>
            </p:cNvCxnSpPr>
            <p:nvPr/>
          </p:nvCxnSpPr>
          <p:spPr bwMode="auto">
            <a:xfrm>
              <a:off x="1711325" y="3416300"/>
              <a:ext cx="947738" cy="1452563"/>
            </a:xfrm>
            <a:prstGeom prst="straightConnector1">
              <a:avLst/>
            </a:prstGeom>
            <a:noFill/>
            <a:ln w="9525">
              <a:solidFill>
                <a:schemeClr val="tx1"/>
              </a:solidFill>
              <a:round/>
              <a:headEnd/>
              <a:tailEnd/>
            </a:ln>
            <a:effectLst/>
          </p:spPr>
        </p:cxnSp>
        <p:cxnSp>
          <p:nvCxnSpPr>
            <p:cNvPr id="16" name="AutoShape 14"/>
            <p:cNvCxnSpPr>
              <a:cxnSpLocks noChangeShapeType="1"/>
              <a:stCxn id="5" idx="4"/>
              <a:endCxn id="10" idx="0"/>
            </p:cNvCxnSpPr>
            <p:nvPr/>
          </p:nvCxnSpPr>
          <p:spPr bwMode="auto">
            <a:xfrm>
              <a:off x="1508125" y="3500438"/>
              <a:ext cx="0" cy="1366837"/>
            </a:xfrm>
            <a:prstGeom prst="straightConnector1">
              <a:avLst/>
            </a:prstGeom>
            <a:noFill/>
            <a:ln w="9525">
              <a:solidFill>
                <a:schemeClr val="tx1"/>
              </a:solidFill>
              <a:round/>
              <a:headEnd/>
              <a:tailEnd/>
            </a:ln>
            <a:effectLst/>
          </p:spPr>
        </p:cxnSp>
        <p:cxnSp>
          <p:nvCxnSpPr>
            <p:cNvPr id="17" name="AutoShape 15"/>
            <p:cNvCxnSpPr>
              <a:cxnSpLocks noChangeShapeType="1"/>
              <a:stCxn id="6" idx="5"/>
              <a:endCxn id="13" idx="0"/>
            </p:cNvCxnSpPr>
            <p:nvPr/>
          </p:nvCxnSpPr>
          <p:spPr bwMode="auto">
            <a:xfrm>
              <a:off x="2862263" y="3417888"/>
              <a:ext cx="1957387" cy="1449387"/>
            </a:xfrm>
            <a:prstGeom prst="straightConnector1">
              <a:avLst/>
            </a:prstGeom>
            <a:noFill/>
            <a:ln w="9525">
              <a:solidFill>
                <a:schemeClr val="tx1"/>
              </a:solidFill>
              <a:round/>
              <a:headEnd/>
              <a:tailEnd/>
            </a:ln>
            <a:effectLst/>
          </p:spPr>
        </p:cxnSp>
        <p:cxnSp>
          <p:nvCxnSpPr>
            <p:cNvPr id="18" name="AutoShape 16"/>
            <p:cNvCxnSpPr>
              <a:cxnSpLocks noChangeShapeType="1"/>
              <a:stCxn id="6" idx="4"/>
              <a:endCxn id="12" idx="0"/>
            </p:cNvCxnSpPr>
            <p:nvPr/>
          </p:nvCxnSpPr>
          <p:spPr bwMode="auto">
            <a:xfrm>
              <a:off x="2659063" y="3502025"/>
              <a:ext cx="1081087" cy="1365250"/>
            </a:xfrm>
            <a:prstGeom prst="straightConnector1">
              <a:avLst/>
            </a:prstGeom>
            <a:noFill/>
            <a:ln w="9525">
              <a:solidFill>
                <a:schemeClr val="tx1"/>
              </a:solidFill>
              <a:round/>
              <a:headEnd/>
              <a:tailEnd/>
            </a:ln>
            <a:effectLst/>
          </p:spPr>
        </p:cxnSp>
        <p:cxnSp>
          <p:nvCxnSpPr>
            <p:cNvPr id="19" name="AutoShape 17"/>
            <p:cNvCxnSpPr>
              <a:cxnSpLocks noChangeShapeType="1"/>
              <a:stCxn id="6" idx="3"/>
              <a:endCxn id="10" idx="0"/>
            </p:cNvCxnSpPr>
            <p:nvPr/>
          </p:nvCxnSpPr>
          <p:spPr bwMode="auto">
            <a:xfrm flipH="1">
              <a:off x="1508125" y="3417888"/>
              <a:ext cx="946150" cy="14493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0" name="AutoShape 18"/>
            <p:cNvCxnSpPr>
              <a:cxnSpLocks noChangeShapeType="1"/>
              <a:stCxn id="11" idx="7"/>
              <a:endCxn id="9" idx="3"/>
            </p:cNvCxnSpPr>
            <p:nvPr/>
          </p:nvCxnSpPr>
          <p:spPr bwMode="auto">
            <a:xfrm flipV="1">
              <a:off x="2862263" y="3416300"/>
              <a:ext cx="2833687" cy="1536700"/>
            </a:xfrm>
            <a:prstGeom prst="straightConnector1">
              <a:avLst/>
            </a:prstGeom>
            <a:noFill/>
            <a:ln w="9525">
              <a:solidFill>
                <a:schemeClr val="tx1"/>
              </a:solidFill>
              <a:round/>
              <a:headEnd/>
              <a:tailEnd/>
            </a:ln>
            <a:effectLst/>
          </p:spPr>
        </p:cxnSp>
        <p:cxnSp>
          <p:nvCxnSpPr>
            <p:cNvPr id="21" name="AutoShape 19"/>
            <p:cNvCxnSpPr>
              <a:cxnSpLocks noChangeShapeType="1"/>
              <a:stCxn id="9" idx="4"/>
              <a:endCxn id="14" idx="0"/>
            </p:cNvCxnSpPr>
            <p:nvPr/>
          </p:nvCxnSpPr>
          <p:spPr bwMode="auto">
            <a:xfrm>
              <a:off x="5900738"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2" name="AutoShape 20"/>
            <p:cNvCxnSpPr>
              <a:cxnSpLocks noChangeShapeType="1"/>
              <a:stCxn id="7" idx="5"/>
              <a:endCxn id="14" idx="1"/>
            </p:cNvCxnSpPr>
            <p:nvPr/>
          </p:nvCxnSpPr>
          <p:spPr bwMode="auto">
            <a:xfrm>
              <a:off x="3943350" y="3416300"/>
              <a:ext cx="1752600" cy="1535113"/>
            </a:xfrm>
            <a:prstGeom prst="straightConnector1">
              <a:avLst/>
            </a:prstGeom>
            <a:noFill/>
            <a:ln w="9525">
              <a:solidFill>
                <a:schemeClr val="tx1"/>
              </a:solidFill>
              <a:round/>
              <a:headEnd/>
              <a:tailEnd/>
            </a:ln>
            <a:effectLst/>
          </p:spPr>
        </p:cxnSp>
        <p:cxnSp>
          <p:nvCxnSpPr>
            <p:cNvPr id="23" name="AutoShape 21"/>
            <p:cNvCxnSpPr>
              <a:cxnSpLocks noChangeShapeType="1"/>
              <a:stCxn id="8" idx="3"/>
              <a:endCxn id="12" idx="0"/>
            </p:cNvCxnSpPr>
            <p:nvPr/>
          </p:nvCxnSpPr>
          <p:spPr bwMode="auto">
            <a:xfrm flipH="1">
              <a:off x="3740150" y="3416300"/>
              <a:ext cx="874713" cy="145097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4" name="AutoShape 22"/>
            <p:cNvCxnSpPr>
              <a:cxnSpLocks noChangeShapeType="1"/>
              <a:stCxn id="8" idx="4"/>
              <a:endCxn id="13" idx="0"/>
            </p:cNvCxnSpPr>
            <p:nvPr/>
          </p:nvCxnSpPr>
          <p:spPr bwMode="auto">
            <a:xfrm>
              <a:off x="4819650" y="3500438"/>
              <a:ext cx="0" cy="1366837"/>
            </a:xfrm>
            <a:prstGeom prst="straightConnector1">
              <a:avLst/>
            </a:prstGeom>
            <a:noFill/>
            <a:ln w="9525">
              <a:solidFill>
                <a:schemeClr val="tx1"/>
              </a:solidFill>
              <a:round/>
              <a:headEnd/>
              <a:tailEnd/>
            </a:ln>
            <a:effectLst/>
          </p:spPr>
        </p:cxnSp>
        <p:cxnSp>
          <p:nvCxnSpPr>
            <p:cNvPr id="25" name="AutoShape 23"/>
            <p:cNvCxnSpPr>
              <a:cxnSpLocks noChangeShapeType="1"/>
              <a:stCxn id="7" idx="3"/>
              <a:endCxn id="11" idx="0"/>
            </p:cNvCxnSpPr>
            <p:nvPr/>
          </p:nvCxnSpPr>
          <p:spPr bwMode="auto">
            <a:xfrm flipH="1">
              <a:off x="2659063" y="3416300"/>
              <a:ext cx="876300" cy="1452563"/>
            </a:xfrm>
            <a:prstGeom prst="straightConnector1">
              <a:avLst/>
            </a:prstGeom>
            <a:noFill/>
            <a:ln w="9525">
              <a:solidFill>
                <a:schemeClr val="tx1"/>
              </a:solidFill>
              <a:round/>
              <a:headEnd/>
              <a:tailEnd/>
            </a:ln>
            <a:effectLst/>
          </p:spPr>
        </p:cxnSp>
      </p:grpSp>
      <p:grpSp>
        <p:nvGrpSpPr>
          <p:cNvPr id="32" name="Gruppo 31"/>
          <p:cNvGrpSpPr/>
          <p:nvPr/>
        </p:nvGrpSpPr>
        <p:grpSpPr>
          <a:xfrm>
            <a:off x="5899150" y="4041775"/>
            <a:ext cx="2966315" cy="461665"/>
            <a:chOff x="5899150" y="4041775"/>
            <a:chExt cx="2966315" cy="461665"/>
          </a:xfrm>
        </p:grpSpPr>
        <p:sp>
          <p:nvSpPr>
            <p:cNvPr id="26" name="Text Box 24"/>
            <p:cNvSpPr txBox="1">
              <a:spLocks noChangeArrowheads="1"/>
            </p:cNvSpPr>
            <p:nvPr/>
          </p:nvSpPr>
          <p:spPr bwMode="auto">
            <a:xfrm>
              <a:off x="6238875" y="4041775"/>
              <a:ext cx="2626590" cy="461665"/>
            </a:xfrm>
            <a:prstGeom prst="rect">
              <a:avLst/>
            </a:prstGeom>
            <a:noFill/>
            <a:ln w="9525">
              <a:noFill/>
              <a:miter lim="800000"/>
              <a:headEnd/>
              <a:tailEnd/>
            </a:ln>
            <a:effectLst/>
          </p:spPr>
          <p:txBody>
            <a:bodyPr wrap="none">
              <a:prstTxWarp prst="textNoShape">
                <a:avLst/>
              </a:prstTxWarp>
              <a:spAutoFit/>
            </a:bodyPr>
            <a:lstStyle/>
            <a:p>
              <a:r>
                <a:rPr lang="en-US" altLang="zh-TW" sz="2400" b="1" dirty="0" err="1" smtClean="0">
                  <a:latin typeface="Lucida Grande" charset="0"/>
                  <a:ea typeface="新細明體" charset="-120"/>
                  <a:cs typeface="新細明體" charset="-120"/>
                </a:rPr>
                <a:t>Accoppiamento</a:t>
              </a:r>
              <a:endParaRPr lang="en-US" altLang="zh-TW" sz="2400" b="1" dirty="0">
                <a:latin typeface="Lucida Grande" charset="0"/>
                <a:ea typeface="新細明體" charset="-120"/>
                <a:cs typeface="新細明體" charset="-120"/>
              </a:endParaRPr>
            </a:p>
          </p:txBody>
        </p:sp>
        <p:cxnSp>
          <p:nvCxnSpPr>
            <p:cNvPr id="27" name="AutoShape 25"/>
            <p:cNvCxnSpPr>
              <a:cxnSpLocks noChangeShapeType="1"/>
            </p:cNvCxnSpPr>
            <p:nvPr/>
          </p:nvCxnSpPr>
          <p:spPr bwMode="auto">
            <a:xfrm rot="10800000">
              <a:off x="5899150" y="4149725"/>
              <a:ext cx="288925" cy="142875"/>
            </a:xfrm>
            <a:prstGeom prst="curvedConnector3">
              <a:avLst>
                <a:gd name="adj1" fmla="val 50000"/>
              </a:avLst>
            </a:prstGeom>
            <a:noFill/>
            <a:ln w="9525">
              <a:solidFill>
                <a:schemeClr val="tx1"/>
              </a:solidFill>
              <a:round/>
              <a:headEnd/>
              <a:tailEnd type="triangle" w="med" len="med"/>
            </a:ln>
            <a:effectLst/>
          </p:spPr>
        </p:cxnSp>
      </p:grpSp>
      <p:grpSp>
        <p:nvGrpSpPr>
          <p:cNvPr id="33" name="Gruppo 32"/>
          <p:cNvGrpSpPr/>
          <p:nvPr/>
        </p:nvGrpSpPr>
        <p:grpSpPr>
          <a:xfrm>
            <a:off x="4818858" y="5443539"/>
            <a:ext cx="2328773" cy="752176"/>
            <a:chOff x="4818858" y="5443539"/>
            <a:chExt cx="2328773" cy="752176"/>
          </a:xfrm>
        </p:grpSpPr>
        <p:sp>
          <p:nvSpPr>
            <p:cNvPr id="28" name="Text Box 26"/>
            <p:cNvSpPr txBox="1">
              <a:spLocks noChangeArrowheads="1"/>
            </p:cNvSpPr>
            <p:nvPr/>
          </p:nvSpPr>
          <p:spPr bwMode="auto">
            <a:xfrm>
              <a:off x="5106988" y="5734050"/>
              <a:ext cx="2040643" cy="461665"/>
            </a:xfrm>
            <a:prstGeom prst="rect">
              <a:avLst/>
            </a:prstGeom>
            <a:noFill/>
            <a:ln w="9525">
              <a:noFill/>
              <a:miter lim="800000"/>
              <a:headEnd/>
              <a:tailEnd/>
            </a:ln>
            <a:effectLst/>
          </p:spPr>
          <p:txBody>
            <a:bodyPr wrap="none">
              <a:prstTxWarp prst="textNoShape">
                <a:avLst/>
              </a:prstTxWarp>
              <a:spAutoFit/>
            </a:bodyPr>
            <a:lstStyle/>
            <a:p>
              <a:r>
                <a:rPr lang="en-US" altLang="zh-TW" sz="2400" b="1" dirty="0" err="1" smtClean="0">
                  <a:latin typeface="Lucida Grande" charset="0"/>
                  <a:ea typeface="新細明體" charset="-120"/>
                  <a:cs typeface="新細明體" charset="-120"/>
                </a:rPr>
                <a:t>Nodo</a:t>
              </a:r>
              <a:r>
                <a:rPr lang="en-US" altLang="zh-TW" sz="2400" b="1" dirty="0" smtClean="0">
                  <a:latin typeface="Lucida Grande" charset="0"/>
                  <a:ea typeface="新細明體" charset="-120"/>
                  <a:cs typeface="新細明體" charset="-120"/>
                </a:rPr>
                <a:t> </a:t>
              </a:r>
              <a:r>
                <a:rPr lang="en-US" altLang="zh-TW" sz="2400" b="1" dirty="0" err="1" smtClean="0">
                  <a:latin typeface="Lucida Grande" charset="0"/>
                  <a:ea typeface="新細明體" charset="-120"/>
                  <a:cs typeface="新細明體" charset="-120"/>
                </a:rPr>
                <a:t>libero</a:t>
              </a:r>
              <a:endParaRPr lang="en-US" altLang="zh-TW" sz="2400" b="1" dirty="0">
                <a:latin typeface="Lucida Grande" charset="0"/>
                <a:ea typeface="新細明體" charset="-120"/>
                <a:cs typeface="新細明體" charset="-120"/>
              </a:endParaRPr>
            </a:p>
          </p:txBody>
        </p:sp>
        <p:cxnSp>
          <p:nvCxnSpPr>
            <p:cNvPr id="29" name="AutoShape 27"/>
            <p:cNvCxnSpPr>
              <a:cxnSpLocks noChangeShapeType="1"/>
              <a:stCxn id="28" idx="1"/>
              <a:endCxn id="13" idx="4"/>
            </p:cNvCxnSpPr>
            <p:nvPr/>
          </p:nvCxnSpPr>
          <p:spPr bwMode="auto">
            <a:xfrm rot="10800000">
              <a:off x="4818858" y="5443539"/>
              <a:ext cx="288131" cy="521345"/>
            </a:xfrm>
            <a:prstGeom prst="curvedConnector2">
              <a:avLst/>
            </a:prstGeom>
            <a:noFill/>
            <a:ln w="9525">
              <a:solidFill>
                <a:schemeClr val="tx1"/>
              </a:solidFill>
              <a:round/>
              <a:headEnd/>
              <a:tailEnd type="triangle" w="med" len="me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a:t>
            </a:r>
            <a:r>
              <a:rPr lang="it-IT" dirty="0" err="1" smtClean="0"/>
              <a:t>4</a:t>
            </a:r>
            <a:r>
              <a:rPr lang="it-IT" dirty="0" smtClean="0"/>
              <a:t>)</a:t>
            </a:r>
            <a:endParaRPr lang="it-IT" dirty="0"/>
          </a:p>
        </p:txBody>
      </p:sp>
      <p:sp>
        <p:nvSpPr>
          <p:cNvPr id="3" name="Segnaposto contenuto 2"/>
          <p:cNvSpPr>
            <a:spLocks noGrp="1"/>
          </p:cNvSpPr>
          <p:nvPr>
            <p:ph sz="quarter" idx="1"/>
          </p:nvPr>
        </p:nvSpPr>
        <p:spPr>
          <a:xfrm>
            <a:off x="457200" y="1600200"/>
            <a:ext cx="7467600" cy="609600"/>
          </a:xfrm>
        </p:spPr>
        <p:txBody>
          <a:bodyPr/>
          <a:lstStyle/>
          <a:p>
            <a:pPr>
              <a:lnSpc>
                <a:spcPct val="90000"/>
              </a:lnSpc>
            </a:pPr>
            <a:r>
              <a:rPr lang="en-US" dirty="0" smtClean="0">
                <a:solidFill>
                  <a:schemeClr val="accent2"/>
                </a:solidFill>
              </a:rPr>
              <a:t>N.B. </a:t>
            </a:r>
            <a:r>
              <a:rPr lang="en-US" dirty="0" err="1" smtClean="0"/>
              <a:t>L’accoppiamento</a:t>
            </a:r>
            <a:r>
              <a:rPr lang="en-US" dirty="0" smtClean="0"/>
              <a:t> </a:t>
            </a:r>
            <a:r>
              <a:rPr lang="en-US" dirty="0" err="1" smtClean="0"/>
              <a:t>massimo</a:t>
            </a:r>
            <a:r>
              <a:rPr lang="en-US" dirty="0" smtClean="0"/>
              <a:t> non </a:t>
            </a:r>
            <a:r>
              <a:rPr lang="en-US" dirty="0" err="1" smtClean="0"/>
              <a:t>è</a:t>
            </a:r>
            <a:r>
              <a:rPr lang="en-US" dirty="0" smtClean="0"/>
              <a:t> </a:t>
            </a:r>
            <a:r>
              <a:rPr lang="en-US" dirty="0" err="1" smtClean="0"/>
              <a:t>unico</a:t>
            </a:r>
            <a:endParaRPr lang="it-IT" dirty="0"/>
          </a:p>
        </p:txBody>
      </p:sp>
      <p:sp>
        <p:nvSpPr>
          <p:cNvPr id="4" name="Segnaposto numero diapositiva 3"/>
          <p:cNvSpPr>
            <a:spLocks noGrp="1"/>
          </p:cNvSpPr>
          <p:nvPr>
            <p:ph type="sldNum" sz="quarter" idx="15"/>
          </p:nvPr>
        </p:nvSpPr>
        <p:spPr>
          <a:xfrm>
            <a:off x="8077200" y="5734050"/>
            <a:ext cx="609600" cy="521208"/>
          </a:xfrm>
        </p:spPr>
        <p:txBody>
          <a:bodyPr/>
          <a:lstStyle/>
          <a:p>
            <a:fld id="{60E9F1AE-D4CC-B040-B05E-E2F450AF0BD2}" type="slidenum">
              <a:rPr lang="it-IT" smtClean="0"/>
              <a:pPr/>
              <a:t>17</a:t>
            </a:fld>
            <a:endParaRPr lang="it-IT" dirty="0"/>
          </a:p>
        </p:txBody>
      </p:sp>
      <p:grpSp>
        <p:nvGrpSpPr>
          <p:cNvPr id="51" name="Gruppo 50"/>
          <p:cNvGrpSpPr/>
          <p:nvPr/>
        </p:nvGrpSpPr>
        <p:grpSpPr>
          <a:xfrm>
            <a:off x="533400" y="2590800"/>
            <a:ext cx="3887788" cy="1944688"/>
            <a:chOff x="1908175" y="3209925"/>
            <a:chExt cx="4968875" cy="2520950"/>
          </a:xfrm>
        </p:grpSpPr>
        <p:sp>
          <p:nvSpPr>
            <p:cNvPr id="30" name="Oval 1028"/>
            <p:cNvSpPr>
              <a:spLocks noChangeArrowheads="1"/>
            </p:cNvSpPr>
            <p:nvPr/>
          </p:nvSpPr>
          <p:spPr bwMode="auto">
            <a:xfrm>
              <a:off x="1908175" y="32099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1" name="Oval 1029"/>
            <p:cNvSpPr>
              <a:spLocks noChangeArrowheads="1"/>
            </p:cNvSpPr>
            <p:nvPr/>
          </p:nvSpPr>
          <p:spPr bwMode="auto">
            <a:xfrm>
              <a:off x="3059113" y="321151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2" name="Oval 1030"/>
            <p:cNvSpPr>
              <a:spLocks noChangeArrowheads="1"/>
            </p:cNvSpPr>
            <p:nvPr/>
          </p:nvSpPr>
          <p:spPr bwMode="auto">
            <a:xfrm>
              <a:off x="4140200" y="32099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3" name="Oval 1031"/>
            <p:cNvSpPr>
              <a:spLocks noChangeArrowheads="1"/>
            </p:cNvSpPr>
            <p:nvPr/>
          </p:nvSpPr>
          <p:spPr bwMode="auto">
            <a:xfrm>
              <a:off x="5219700" y="32099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4" name="Oval 1032"/>
            <p:cNvSpPr>
              <a:spLocks noChangeArrowheads="1"/>
            </p:cNvSpPr>
            <p:nvPr/>
          </p:nvSpPr>
          <p:spPr bwMode="auto">
            <a:xfrm>
              <a:off x="6300788" y="320992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5" name="Oval 1033"/>
            <p:cNvSpPr>
              <a:spLocks noChangeArrowheads="1"/>
            </p:cNvSpPr>
            <p:nvPr/>
          </p:nvSpPr>
          <p:spPr bwMode="auto">
            <a:xfrm>
              <a:off x="1908175" y="51530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6" name="Oval 1034"/>
            <p:cNvSpPr>
              <a:spLocks noChangeArrowheads="1"/>
            </p:cNvSpPr>
            <p:nvPr/>
          </p:nvSpPr>
          <p:spPr bwMode="auto">
            <a:xfrm>
              <a:off x="3059113" y="515461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7" name="Oval 1035"/>
            <p:cNvSpPr>
              <a:spLocks noChangeArrowheads="1"/>
            </p:cNvSpPr>
            <p:nvPr/>
          </p:nvSpPr>
          <p:spPr bwMode="auto">
            <a:xfrm>
              <a:off x="4140200" y="51530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8" name="Oval 1036"/>
            <p:cNvSpPr>
              <a:spLocks noChangeArrowheads="1"/>
            </p:cNvSpPr>
            <p:nvPr/>
          </p:nvSpPr>
          <p:spPr bwMode="auto">
            <a:xfrm>
              <a:off x="5219700" y="515302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9" name="Oval 1037"/>
            <p:cNvSpPr>
              <a:spLocks noChangeArrowheads="1"/>
            </p:cNvSpPr>
            <p:nvPr/>
          </p:nvSpPr>
          <p:spPr bwMode="auto">
            <a:xfrm>
              <a:off x="6300788" y="515302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40" name="AutoShape 1038"/>
            <p:cNvCxnSpPr>
              <a:cxnSpLocks noChangeShapeType="1"/>
              <a:stCxn id="30" idx="5"/>
              <a:endCxn id="36" idx="0"/>
            </p:cNvCxnSpPr>
            <p:nvPr/>
          </p:nvCxnSpPr>
          <p:spPr bwMode="auto">
            <a:xfrm>
              <a:off x="2400300" y="3702050"/>
              <a:ext cx="947738" cy="1452563"/>
            </a:xfrm>
            <a:prstGeom prst="straightConnector1">
              <a:avLst/>
            </a:prstGeom>
            <a:noFill/>
            <a:ln w="9525">
              <a:solidFill>
                <a:schemeClr val="tx1"/>
              </a:solidFill>
              <a:round/>
              <a:headEnd/>
              <a:tailEnd/>
            </a:ln>
            <a:effectLst/>
          </p:spPr>
        </p:cxnSp>
        <p:cxnSp>
          <p:nvCxnSpPr>
            <p:cNvPr id="41" name="AutoShape 1039"/>
            <p:cNvCxnSpPr>
              <a:cxnSpLocks noChangeShapeType="1"/>
              <a:stCxn id="30" idx="4"/>
              <a:endCxn id="35" idx="0"/>
            </p:cNvCxnSpPr>
            <p:nvPr/>
          </p:nvCxnSpPr>
          <p:spPr bwMode="auto">
            <a:xfrm>
              <a:off x="2197100" y="378618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2" name="AutoShape 1040"/>
            <p:cNvCxnSpPr>
              <a:cxnSpLocks noChangeShapeType="1"/>
              <a:stCxn id="31" idx="5"/>
              <a:endCxn id="38" idx="0"/>
            </p:cNvCxnSpPr>
            <p:nvPr/>
          </p:nvCxnSpPr>
          <p:spPr bwMode="auto">
            <a:xfrm>
              <a:off x="3551238" y="3703638"/>
              <a:ext cx="1957387" cy="1449387"/>
            </a:xfrm>
            <a:prstGeom prst="straightConnector1">
              <a:avLst/>
            </a:prstGeom>
            <a:noFill/>
            <a:ln w="9525">
              <a:solidFill>
                <a:schemeClr val="tx1"/>
              </a:solidFill>
              <a:round/>
              <a:headEnd/>
              <a:tailEnd/>
            </a:ln>
            <a:effectLst/>
          </p:spPr>
        </p:cxnSp>
        <p:cxnSp>
          <p:nvCxnSpPr>
            <p:cNvPr id="43" name="AutoShape 1041"/>
            <p:cNvCxnSpPr>
              <a:cxnSpLocks noChangeShapeType="1"/>
              <a:stCxn id="31" idx="4"/>
              <a:endCxn id="37" idx="0"/>
            </p:cNvCxnSpPr>
            <p:nvPr/>
          </p:nvCxnSpPr>
          <p:spPr bwMode="auto">
            <a:xfrm>
              <a:off x="3348038" y="3787775"/>
              <a:ext cx="1081087" cy="1365250"/>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4" name="AutoShape 1042"/>
            <p:cNvCxnSpPr>
              <a:cxnSpLocks noChangeShapeType="1"/>
              <a:stCxn id="31" idx="3"/>
              <a:endCxn id="35" idx="0"/>
            </p:cNvCxnSpPr>
            <p:nvPr/>
          </p:nvCxnSpPr>
          <p:spPr bwMode="auto">
            <a:xfrm flipH="1">
              <a:off x="2197100" y="3703638"/>
              <a:ext cx="946150" cy="1449387"/>
            </a:xfrm>
            <a:prstGeom prst="straightConnector1">
              <a:avLst/>
            </a:prstGeom>
            <a:noFill/>
            <a:ln w="9525">
              <a:solidFill>
                <a:schemeClr val="tx1"/>
              </a:solidFill>
              <a:round/>
              <a:headEnd/>
              <a:tailEnd/>
            </a:ln>
            <a:effectLst/>
          </p:spPr>
        </p:cxnSp>
        <p:cxnSp>
          <p:nvCxnSpPr>
            <p:cNvPr id="45" name="AutoShape 1043"/>
            <p:cNvCxnSpPr>
              <a:cxnSpLocks noChangeShapeType="1"/>
              <a:stCxn id="36" idx="7"/>
              <a:endCxn id="34" idx="3"/>
            </p:cNvCxnSpPr>
            <p:nvPr/>
          </p:nvCxnSpPr>
          <p:spPr bwMode="auto">
            <a:xfrm flipV="1">
              <a:off x="3551238" y="3702050"/>
              <a:ext cx="2833687" cy="1536700"/>
            </a:xfrm>
            <a:prstGeom prst="straightConnector1">
              <a:avLst/>
            </a:prstGeom>
            <a:noFill/>
            <a:ln w="9525">
              <a:solidFill>
                <a:schemeClr val="tx1"/>
              </a:solidFill>
              <a:round/>
              <a:headEnd/>
              <a:tailEnd/>
            </a:ln>
            <a:effectLst/>
          </p:spPr>
        </p:cxnSp>
        <p:cxnSp>
          <p:nvCxnSpPr>
            <p:cNvPr id="46" name="AutoShape 1044"/>
            <p:cNvCxnSpPr>
              <a:cxnSpLocks noChangeShapeType="1"/>
              <a:stCxn id="34" idx="4"/>
              <a:endCxn id="39" idx="0"/>
            </p:cNvCxnSpPr>
            <p:nvPr/>
          </p:nvCxnSpPr>
          <p:spPr bwMode="auto">
            <a:xfrm>
              <a:off x="6589713" y="378618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7" name="AutoShape 1045"/>
            <p:cNvCxnSpPr>
              <a:cxnSpLocks noChangeShapeType="1"/>
              <a:stCxn id="32" idx="5"/>
              <a:endCxn id="39" idx="1"/>
            </p:cNvCxnSpPr>
            <p:nvPr/>
          </p:nvCxnSpPr>
          <p:spPr bwMode="auto">
            <a:xfrm>
              <a:off x="4632325" y="3702050"/>
              <a:ext cx="1752600" cy="1535113"/>
            </a:xfrm>
            <a:prstGeom prst="straightConnector1">
              <a:avLst/>
            </a:prstGeom>
            <a:noFill/>
            <a:ln w="9525">
              <a:solidFill>
                <a:schemeClr val="tx1"/>
              </a:solidFill>
              <a:round/>
              <a:headEnd/>
              <a:tailEnd/>
            </a:ln>
            <a:effectLst/>
          </p:spPr>
        </p:cxnSp>
        <p:cxnSp>
          <p:nvCxnSpPr>
            <p:cNvPr id="48" name="AutoShape 1046"/>
            <p:cNvCxnSpPr>
              <a:cxnSpLocks noChangeShapeType="1"/>
              <a:stCxn id="33" idx="3"/>
              <a:endCxn id="37" idx="0"/>
            </p:cNvCxnSpPr>
            <p:nvPr/>
          </p:nvCxnSpPr>
          <p:spPr bwMode="auto">
            <a:xfrm flipH="1">
              <a:off x="4429125" y="3702050"/>
              <a:ext cx="874713" cy="1450975"/>
            </a:xfrm>
            <a:prstGeom prst="straightConnector1">
              <a:avLst/>
            </a:prstGeom>
            <a:noFill/>
            <a:ln w="9525">
              <a:solidFill>
                <a:schemeClr val="tx1"/>
              </a:solidFill>
              <a:round/>
              <a:headEnd/>
              <a:tailEnd/>
            </a:ln>
            <a:effectLst/>
          </p:spPr>
        </p:cxnSp>
        <p:cxnSp>
          <p:nvCxnSpPr>
            <p:cNvPr id="49" name="AutoShape 1047"/>
            <p:cNvCxnSpPr>
              <a:cxnSpLocks noChangeShapeType="1"/>
              <a:stCxn id="33" idx="4"/>
              <a:endCxn id="38" idx="0"/>
            </p:cNvCxnSpPr>
            <p:nvPr/>
          </p:nvCxnSpPr>
          <p:spPr bwMode="auto">
            <a:xfrm>
              <a:off x="5508625" y="378618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50" name="AutoShape 1048"/>
            <p:cNvCxnSpPr>
              <a:cxnSpLocks noChangeShapeType="1"/>
              <a:stCxn id="32" idx="3"/>
              <a:endCxn id="36" idx="0"/>
            </p:cNvCxnSpPr>
            <p:nvPr/>
          </p:nvCxnSpPr>
          <p:spPr bwMode="auto">
            <a:xfrm flipH="1">
              <a:off x="3348038" y="3702050"/>
              <a:ext cx="876300" cy="1452563"/>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grpSp>
      <p:grpSp>
        <p:nvGrpSpPr>
          <p:cNvPr id="73" name="Gruppo 72"/>
          <p:cNvGrpSpPr/>
          <p:nvPr/>
        </p:nvGrpSpPr>
        <p:grpSpPr>
          <a:xfrm>
            <a:off x="3717925" y="4619625"/>
            <a:ext cx="3978275" cy="1933575"/>
            <a:chOff x="1981200" y="3117850"/>
            <a:chExt cx="4968875" cy="2520950"/>
          </a:xfrm>
        </p:grpSpPr>
        <p:sp>
          <p:nvSpPr>
            <p:cNvPr id="52" name="Oval 4"/>
            <p:cNvSpPr>
              <a:spLocks noChangeArrowheads="1"/>
            </p:cNvSpPr>
            <p:nvPr/>
          </p:nvSpPr>
          <p:spPr bwMode="auto">
            <a:xfrm>
              <a:off x="1981200" y="31178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3" name="Oval 5"/>
            <p:cNvSpPr>
              <a:spLocks noChangeArrowheads="1"/>
            </p:cNvSpPr>
            <p:nvPr/>
          </p:nvSpPr>
          <p:spPr bwMode="auto">
            <a:xfrm>
              <a:off x="3132138" y="3119438"/>
              <a:ext cx="576262"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4" name="Oval 6"/>
            <p:cNvSpPr>
              <a:spLocks noChangeArrowheads="1"/>
            </p:cNvSpPr>
            <p:nvPr/>
          </p:nvSpPr>
          <p:spPr bwMode="auto">
            <a:xfrm>
              <a:off x="4213225" y="31178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5" name="Oval 7"/>
            <p:cNvSpPr>
              <a:spLocks noChangeArrowheads="1"/>
            </p:cNvSpPr>
            <p:nvPr/>
          </p:nvSpPr>
          <p:spPr bwMode="auto">
            <a:xfrm>
              <a:off x="5292725" y="31178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6" name="Oval 8"/>
            <p:cNvSpPr>
              <a:spLocks noChangeArrowheads="1"/>
            </p:cNvSpPr>
            <p:nvPr/>
          </p:nvSpPr>
          <p:spPr bwMode="auto">
            <a:xfrm>
              <a:off x="6373813" y="3117850"/>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7" name="Oval 9"/>
            <p:cNvSpPr>
              <a:spLocks noChangeArrowheads="1"/>
            </p:cNvSpPr>
            <p:nvPr/>
          </p:nvSpPr>
          <p:spPr bwMode="auto">
            <a:xfrm>
              <a:off x="1981200" y="50609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8" name="Oval 10"/>
            <p:cNvSpPr>
              <a:spLocks noChangeArrowheads="1"/>
            </p:cNvSpPr>
            <p:nvPr/>
          </p:nvSpPr>
          <p:spPr bwMode="auto">
            <a:xfrm>
              <a:off x="3132138" y="5062538"/>
              <a:ext cx="576262"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9" name="Oval 11"/>
            <p:cNvSpPr>
              <a:spLocks noChangeArrowheads="1"/>
            </p:cNvSpPr>
            <p:nvPr/>
          </p:nvSpPr>
          <p:spPr bwMode="auto">
            <a:xfrm>
              <a:off x="4213225" y="50609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60" name="Oval 12"/>
            <p:cNvSpPr>
              <a:spLocks noChangeArrowheads="1"/>
            </p:cNvSpPr>
            <p:nvPr/>
          </p:nvSpPr>
          <p:spPr bwMode="auto">
            <a:xfrm>
              <a:off x="5292725" y="5060950"/>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61" name="Oval 13"/>
            <p:cNvSpPr>
              <a:spLocks noChangeArrowheads="1"/>
            </p:cNvSpPr>
            <p:nvPr/>
          </p:nvSpPr>
          <p:spPr bwMode="auto">
            <a:xfrm>
              <a:off x="6373813" y="5060950"/>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62" name="AutoShape 14"/>
            <p:cNvCxnSpPr>
              <a:cxnSpLocks noChangeShapeType="1"/>
              <a:stCxn id="52" idx="5"/>
              <a:endCxn id="58" idx="0"/>
            </p:cNvCxnSpPr>
            <p:nvPr/>
          </p:nvCxnSpPr>
          <p:spPr bwMode="auto">
            <a:xfrm>
              <a:off x="2473325" y="3619500"/>
              <a:ext cx="947738" cy="1433513"/>
            </a:xfrm>
            <a:prstGeom prst="straightConnector1">
              <a:avLst/>
            </a:prstGeom>
            <a:noFill/>
            <a:ln w="19050">
              <a:solidFill>
                <a:schemeClr val="tx1"/>
              </a:solidFill>
              <a:round/>
              <a:headEnd/>
              <a:tailEnd/>
            </a:ln>
            <a:effectLst/>
          </p:spPr>
        </p:cxnSp>
        <p:cxnSp>
          <p:nvCxnSpPr>
            <p:cNvPr id="63" name="AutoShape 15"/>
            <p:cNvCxnSpPr>
              <a:cxnSpLocks noChangeShapeType="1"/>
              <a:stCxn id="52" idx="4"/>
              <a:endCxn id="57" idx="0"/>
            </p:cNvCxnSpPr>
            <p:nvPr/>
          </p:nvCxnSpPr>
          <p:spPr bwMode="auto">
            <a:xfrm>
              <a:off x="2270125" y="3703638"/>
              <a:ext cx="0" cy="13477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4" name="AutoShape 16"/>
            <p:cNvCxnSpPr>
              <a:cxnSpLocks noChangeShapeType="1"/>
              <a:stCxn id="53" idx="5"/>
              <a:endCxn id="60" idx="0"/>
            </p:cNvCxnSpPr>
            <p:nvPr/>
          </p:nvCxnSpPr>
          <p:spPr bwMode="auto">
            <a:xfrm>
              <a:off x="3624263" y="3621088"/>
              <a:ext cx="1957387" cy="14303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5" name="AutoShape 17"/>
            <p:cNvCxnSpPr>
              <a:cxnSpLocks noChangeShapeType="1"/>
              <a:stCxn id="53" idx="4"/>
              <a:endCxn id="59" idx="0"/>
            </p:cNvCxnSpPr>
            <p:nvPr/>
          </p:nvCxnSpPr>
          <p:spPr bwMode="auto">
            <a:xfrm>
              <a:off x="3421063" y="3705225"/>
              <a:ext cx="1081087" cy="1346200"/>
            </a:xfrm>
            <a:prstGeom prst="straightConnector1">
              <a:avLst/>
            </a:prstGeom>
            <a:noFill/>
            <a:ln w="9525">
              <a:solidFill>
                <a:schemeClr val="tx1"/>
              </a:solidFill>
              <a:round/>
              <a:headEnd/>
              <a:tailEnd/>
            </a:ln>
            <a:effectLst/>
          </p:spPr>
        </p:cxnSp>
        <p:cxnSp>
          <p:nvCxnSpPr>
            <p:cNvPr id="66" name="AutoShape 18"/>
            <p:cNvCxnSpPr>
              <a:cxnSpLocks noChangeShapeType="1"/>
              <a:stCxn id="53" idx="3"/>
              <a:endCxn id="57" idx="0"/>
            </p:cNvCxnSpPr>
            <p:nvPr/>
          </p:nvCxnSpPr>
          <p:spPr bwMode="auto">
            <a:xfrm flipH="1">
              <a:off x="2270125" y="3621088"/>
              <a:ext cx="946150" cy="1430337"/>
            </a:xfrm>
            <a:prstGeom prst="straightConnector1">
              <a:avLst/>
            </a:prstGeom>
            <a:noFill/>
            <a:ln w="19050">
              <a:solidFill>
                <a:schemeClr val="tx1"/>
              </a:solidFill>
              <a:round/>
              <a:headEnd/>
              <a:tailEnd/>
            </a:ln>
            <a:effectLst/>
          </p:spPr>
        </p:cxnSp>
        <p:cxnSp>
          <p:nvCxnSpPr>
            <p:cNvPr id="67" name="AutoShape 19"/>
            <p:cNvCxnSpPr>
              <a:cxnSpLocks noChangeShapeType="1"/>
              <a:stCxn id="58" idx="7"/>
              <a:endCxn id="56" idx="3"/>
            </p:cNvCxnSpPr>
            <p:nvPr/>
          </p:nvCxnSpPr>
          <p:spPr bwMode="auto">
            <a:xfrm flipV="1">
              <a:off x="3624263" y="3619500"/>
              <a:ext cx="2833687" cy="1517650"/>
            </a:xfrm>
            <a:prstGeom prst="straightConnector1">
              <a:avLst/>
            </a:prstGeom>
            <a:noFill/>
            <a:ln w="19050">
              <a:solidFill>
                <a:schemeClr val="tx1"/>
              </a:solidFill>
              <a:round/>
              <a:headEnd/>
              <a:tailEnd/>
            </a:ln>
            <a:effectLst/>
          </p:spPr>
        </p:cxnSp>
        <p:cxnSp>
          <p:nvCxnSpPr>
            <p:cNvPr id="68" name="AutoShape 20"/>
            <p:cNvCxnSpPr>
              <a:cxnSpLocks noChangeShapeType="1"/>
              <a:stCxn id="56" idx="4"/>
              <a:endCxn id="61" idx="0"/>
            </p:cNvCxnSpPr>
            <p:nvPr/>
          </p:nvCxnSpPr>
          <p:spPr bwMode="auto">
            <a:xfrm>
              <a:off x="6662738" y="3703638"/>
              <a:ext cx="0" cy="1357312"/>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9" name="AutoShape 21"/>
            <p:cNvCxnSpPr>
              <a:cxnSpLocks noChangeShapeType="1"/>
              <a:stCxn id="54" idx="5"/>
              <a:endCxn id="61" idx="1"/>
            </p:cNvCxnSpPr>
            <p:nvPr/>
          </p:nvCxnSpPr>
          <p:spPr bwMode="auto">
            <a:xfrm>
              <a:off x="4705350" y="3619500"/>
              <a:ext cx="1752600" cy="1525588"/>
            </a:xfrm>
            <a:prstGeom prst="straightConnector1">
              <a:avLst/>
            </a:prstGeom>
            <a:noFill/>
            <a:ln w="9525">
              <a:solidFill>
                <a:schemeClr val="tx1"/>
              </a:solidFill>
              <a:round/>
              <a:headEnd/>
              <a:tailEnd/>
            </a:ln>
            <a:effectLst/>
          </p:spPr>
        </p:cxnSp>
        <p:cxnSp>
          <p:nvCxnSpPr>
            <p:cNvPr id="70" name="AutoShape 22"/>
            <p:cNvCxnSpPr>
              <a:cxnSpLocks noChangeShapeType="1"/>
              <a:stCxn id="55" idx="3"/>
              <a:endCxn id="59" idx="0"/>
            </p:cNvCxnSpPr>
            <p:nvPr/>
          </p:nvCxnSpPr>
          <p:spPr bwMode="auto">
            <a:xfrm flipH="1">
              <a:off x="4502150" y="3619500"/>
              <a:ext cx="874713" cy="143192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71" name="AutoShape 23"/>
            <p:cNvCxnSpPr>
              <a:cxnSpLocks noChangeShapeType="1"/>
              <a:stCxn id="55" idx="4"/>
              <a:endCxn id="60" idx="0"/>
            </p:cNvCxnSpPr>
            <p:nvPr/>
          </p:nvCxnSpPr>
          <p:spPr bwMode="auto">
            <a:xfrm>
              <a:off x="5581650" y="3703638"/>
              <a:ext cx="0" cy="1347787"/>
            </a:xfrm>
            <a:prstGeom prst="straightConnector1">
              <a:avLst/>
            </a:prstGeom>
            <a:noFill/>
            <a:ln w="19050">
              <a:solidFill>
                <a:schemeClr val="tx1"/>
              </a:solidFill>
              <a:round/>
              <a:headEnd/>
              <a:tailEnd/>
            </a:ln>
            <a:effectLst/>
          </p:spPr>
        </p:cxnSp>
        <p:cxnSp>
          <p:nvCxnSpPr>
            <p:cNvPr id="72" name="AutoShape 24"/>
            <p:cNvCxnSpPr>
              <a:cxnSpLocks noChangeShapeType="1"/>
              <a:stCxn id="54" idx="3"/>
              <a:endCxn id="58" idx="0"/>
            </p:cNvCxnSpPr>
            <p:nvPr/>
          </p:nvCxnSpPr>
          <p:spPr bwMode="auto">
            <a:xfrm flipH="1">
              <a:off x="3421063" y="3619500"/>
              <a:ext cx="876300" cy="1433513"/>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a:t>
            </a:r>
            <a:r>
              <a:rPr lang="it-IT" dirty="0" err="1" smtClean="0"/>
              <a:t>5</a:t>
            </a:r>
            <a:r>
              <a:rPr lang="it-IT" dirty="0" smtClean="0"/>
              <a:t>)</a:t>
            </a:r>
            <a:endParaRPr lang="it-IT" dirty="0"/>
          </a:p>
        </p:txBody>
      </p:sp>
      <p:sp>
        <p:nvSpPr>
          <p:cNvPr id="3" name="Segnaposto contenuto 2"/>
          <p:cNvSpPr>
            <a:spLocks noGrp="1"/>
          </p:cNvSpPr>
          <p:nvPr>
            <p:ph sz="quarter" idx="1"/>
          </p:nvPr>
        </p:nvSpPr>
        <p:spPr>
          <a:xfrm>
            <a:off x="304800" y="1600200"/>
            <a:ext cx="8229600" cy="4876800"/>
          </a:xfrm>
        </p:spPr>
        <p:txBody>
          <a:bodyPr>
            <a:normAutofit/>
          </a:bodyPr>
          <a:lstStyle/>
          <a:p>
            <a:pPr algn="just">
              <a:lnSpc>
                <a:spcPct val="90000"/>
              </a:lnSpc>
              <a:buNone/>
            </a:pPr>
            <a:r>
              <a:rPr lang="en-US" altLang="zh-TW" sz="2800" dirty="0" err="1" smtClean="0">
                <a:ea typeface="新細明體" charset="-120"/>
                <a:cs typeface="新細明體" charset="-120"/>
              </a:rPr>
              <a:t>Problema</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originale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Problema</a:t>
            </a:r>
            <a:r>
              <a:rPr lang="en-US" altLang="zh-TW" sz="2800" dirty="0" smtClean="0">
                <a:ea typeface="新細明體" charset="-120"/>
                <a:cs typeface="新細明體" charset="-120"/>
              </a:rPr>
              <a:t> </a:t>
            </a:r>
            <a:r>
              <a:rPr lang="it-IT" altLang="zh-TW" sz="2800" dirty="0" smtClean="0">
                <a:ea typeface="新細明體" charset="-120"/>
                <a:cs typeface="新細明體" charset="-120"/>
              </a:rPr>
              <a:t>dei</a:t>
            </a:r>
            <a:r>
              <a:rPr lang="en-US" altLang="zh-TW" sz="2800" dirty="0" smtClean="0">
                <a:ea typeface="新細明體" charset="-120"/>
                <a:cs typeface="新細明體" charset="-120"/>
              </a:rPr>
              <a:t> matrimoni</a:t>
            </a:r>
          </a:p>
          <a:p>
            <a:pPr algn="just">
              <a:lnSpc>
                <a:spcPct val="90000"/>
              </a:lnSpc>
            </a:pPr>
            <a:r>
              <a:rPr lang="en-US" altLang="zh-TW" sz="2800" dirty="0" smtClean="0">
                <a:ea typeface="新細明體" charset="-120"/>
                <a:cs typeface="新細明體" charset="-120"/>
              </a:rPr>
              <a:t>I </a:t>
            </a:r>
            <a:r>
              <a:rPr lang="en-US" altLang="zh-TW" sz="2800" dirty="0" err="1" smtClean="0">
                <a:ea typeface="新細明體" charset="-120"/>
                <a:cs typeface="新細明體" charset="-120"/>
              </a:rPr>
              <a:t>nodi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di</a:t>
            </a:r>
            <a:r>
              <a:rPr lang="en-US" altLang="zh-TW" sz="2800" dirty="0" smtClean="0">
                <a:ea typeface="新細明體" charset="-120"/>
                <a:cs typeface="新細明體" charset="-120"/>
              </a:rPr>
              <a:t> un </a:t>
            </a:r>
            <a:r>
              <a:rPr lang="en-US" altLang="zh-TW" sz="2800" dirty="0" err="1" smtClean="0">
                <a:ea typeface="新細明體" charset="-120"/>
                <a:cs typeface="新細明體" charset="-120"/>
              </a:rPr>
              <a:t>insieme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rappresentano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gli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uomini</a:t>
            </a:r>
            <a:endParaRPr lang="en-US" altLang="zh-TW" sz="2800" dirty="0" smtClean="0">
              <a:ea typeface="新細明體" charset="-120"/>
              <a:cs typeface="新細明體" charset="-120"/>
            </a:endParaRPr>
          </a:p>
          <a:p>
            <a:pPr algn="just">
              <a:lnSpc>
                <a:spcPct val="90000"/>
              </a:lnSpc>
            </a:pPr>
            <a:r>
              <a:rPr lang="en-US" altLang="zh-TW" sz="2800" dirty="0" smtClean="0">
                <a:ea typeface="新細明體" charset="-120"/>
                <a:cs typeface="新細明體" charset="-120"/>
              </a:rPr>
              <a:t>I </a:t>
            </a:r>
            <a:r>
              <a:rPr lang="en-US" altLang="zh-TW" sz="2800" dirty="0" err="1" smtClean="0">
                <a:ea typeface="新細明體" charset="-120"/>
                <a:cs typeface="新細明體" charset="-120"/>
              </a:rPr>
              <a:t>nodi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dell’altro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insieme</a:t>
            </a:r>
            <a:r>
              <a:rPr lang="en-US" altLang="zh-TW" sz="2800" dirty="0" smtClean="0">
                <a:ea typeface="新細明體" charset="-120"/>
                <a:cs typeface="新細明體" charset="-120"/>
              </a:rPr>
              <a:t> le </a:t>
            </a:r>
            <a:r>
              <a:rPr lang="en-US" altLang="zh-TW" sz="2800" dirty="0" err="1" smtClean="0">
                <a:ea typeface="新細明體" charset="-120"/>
                <a:cs typeface="新細明體" charset="-120"/>
              </a:rPr>
              <a:t>donne</a:t>
            </a:r>
            <a:endParaRPr lang="en-US" altLang="zh-TW" sz="2800" dirty="0" smtClean="0">
              <a:ea typeface="新細明體" charset="-120"/>
              <a:cs typeface="新細明體" charset="-120"/>
            </a:endParaRPr>
          </a:p>
          <a:p>
            <a:pPr algn="just">
              <a:lnSpc>
                <a:spcPct val="90000"/>
              </a:lnSpc>
            </a:pPr>
            <a:r>
              <a:rPr lang="en-US" altLang="zh-TW" sz="2800" dirty="0" smtClean="0">
                <a:ea typeface="新細明體" charset="-120"/>
                <a:cs typeface="新細明體" charset="-120"/>
              </a:rPr>
              <a:t>Un </a:t>
            </a:r>
            <a:r>
              <a:rPr lang="en-US" altLang="zh-TW" sz="2800" dirty="0" err="1" smtClean="0">
                <a:ea typeface="新細明體" charset="-120"/>
                <a:cs typeface="新細明體" charset="-120"/>
              </a:rPr>
              <a:t>arco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unisce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una</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coppia</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che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si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piace</a:t>
            </a:r>
            <a:endParaRPr lang="en-US" altLang="zh-TW" sz="2800" dirty="0" smtClean="0">
              <a:ea typeface="新細明體" charset="-120"/>
              <a:cs typeface="新細明體" charset="-120"/>
            </a:endParaRPr>
          </a:p>
          <a:p>
            <a:pPr algn="just">
              <a:lnSpc>
                <a:spcPct val="90000"/>
              </a:lnSpc>
            </a:pPr>
            <a:endParaRPr lang="en-US" altLang="zh-TW" sz="2800" dirty="0" smtClean="0">
              <a:ea typeface="新細明體" charset="-120"/>
              <a:cs typeface="新細明體" charset="-120"/>
            </a:endParaRPr>
          </a:p>
          <a:p>
            <a:pPr algn="just">
              <a:lnSpc>
                <a:spcPct val="90000"/>
              </a:lnSpc>
            </a:pPr>
            <a:r>
              <a:rPr lang="en-US" altLang="zh-TW" sz="2800" dirty="0" err="1" smtClean="0">
                <a:solidFill>
                  <a:schemeClr val="accent1"/>
                </a:solidFill>
                <a:ea typeface="新細明體" charset="-120"/>
                <a:cs typeface="新細明體" charset="-120"/>
              </a:rPr>
              <a:t>L’accoppiamento</a:t>
            </a:r>
            <a:r>
              <a:rPr lang="en-US" altLang="zh-TW" sz="2800" dirty="0" smtClean="0">
                <a:solidFill>
                  <a:schemeClr val="accent1"/>
                </a:solidFill>
                <a:ea typeface="新細明體" charset="-120"/>
                <a:cs typeface="新細明體" charset="-120"/>
              </a:rPr>
              <a:t> </a:t>
            </a:r>
            <a:r>
              <a:rPr lang="en-US" altLang="zh-TW" sz="2800" dirty="0" err="1" smtClean="0">
                <a:solidFill>
                  <a:schemeClr val="accent1"/>
                </a:solidFill>
                <a:ea typeface="新細明體" charset="-120"/>
                <a:cs typeface="新細明體" charset="-120"/>
              </a:rPr>
              <a:t>massimo</a:t>
            </a:r>
            <a:r>
              <a:rPr lang="en-US" altLang="zh-TW" sz="2800" dirty="0" smtClean="0">
                <a:solidFill>
                  <a:schemeClr val="accent1"/>
                </a:solidFill>
                <a:ea typeface="新細明體" charset="-120"/>
                <a:cs typeface="新細明體" charset="-120"/>
              </a:rPr>
              <a:t> </a:t>
            </a:r>
            <a:r>
              <a:rPr lang="en-US" altLang="zh-TW" sz="2800" dirty="0" err="1" smtClean="0">
                <a:ea typeface="新細明體" charset="-120"/>
                <a:cs typeface="新細明體" charset="-120"/>
              </a:rPr>
              <a:t>cerca</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di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massimizzare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il</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numero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di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coppie</a:t>
            </a:r>
            <a:endParaRPr lang="en-US" altLang="zh-TW" sz="2800" dirty="0">
              <a:ea typeface="新細明體" charset="-120"/>
              <a:cs typeface="新細明體" charset="-120"/>
            </a:endParaRPr>
          </a:p>
        </p:txBody>
      </p:sp>
      <p:sp>
        <p:nvSpPr>
          <p:cNvPr id="4" name="Segnaposto numero diapositiva 3"/>
          <p:cNvSpPr>
            <a:spLocks noGrp="1"/>
          </p:cNvSpPr>
          <p:nvPr>
            <p:ph type="sldNum" sz="quarter" idx="15"/>
          </p:nvPr>
        </p:nvSpPr>
        <p:spPr>
          <a:xfrm>
            <a:off x="8077200" y="5734050"/>
            <a:ext cx="609600" cy="521208"/>
          </a:xfrm>
        </p:spPr>
        <p:txBody>
          <a:bodyPr/>
          <a:lstStyle/>
          <a:p>
            <a:fld id="{60E9F1AE-D4CC-B040-B05E-E2F450AF0BD2}" type="slidenum">
              <a:rPr lang="it-IT" smtClean="0"/>
              <a:pPr/>
              <a:t>18</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Problemi di Accoppiamento</a:t>
            </a:r>
            <a:endParaRPr lang="it-IT" dirty="0"/>
          </a:p>
        </p:txBody>
      </p:sp>
      <p:sp>
        <p:nvSpPr>
          <p:cNvPr id="3" name="Segnaposto contenuto 2"/>
          <p:cNvSpPr>
            <a:spLocks noGrp="1"/>
          </p:cNvSpPr>
          <p:nvPr>
            <p:ph sz="quarter" idx="1"/>
          </p:nvPr>
        </p:nvSpPr>
        <p:spPr/>
        <p:txBody>
          <a:bodyPr>
            <a:normAutofit/>
          </a:bodyPr>
          <a:lstStyle/>
          <a:p>
            <a:pPr>
              <a:lnSpc>
                <a:spcPct val="90000"/>
              </a:lnSpc>
            </a:pPr>
            <a:r>
              <a:rPr lang="en-US" sz="2800" dirty="0" err="1" smtClean="0"/>
              <a:t>Dato</a:t>
            </a:r>
            <a:r>
              <a:rPr lang="en-US" sz="2800" dirty="0" smtClean="0"/>
              <a:t> un </a:t>
            </a:r>
            <a:r>
              <a:rPr lang="en-US" sz="2800" dirty="0" err="1" smtClean="0"/>
              <a:t>grafo</a:t>
            </a:r>
            <a:r>
              <a:rPr lang="en-US" sz="2800" dirty="0" smtClean="0"/>
              <a:t> </a:t>
            </a:r>
            <a:r>
              <a:rPr lang="en-US" sz="2800" i="1" dirty="0" smtClean="0"/>
              <a:t>G</a:t>
            </a:r>
            <a:r>
              <a:rPr lang="en-US" sz="2800" dirty="0" smtClean="0"/>
              <a:t>, </a:t>
            </a:r>
            <a:r>
              <a:rPr lang="en-US" sz="2800" dirty="0" err="1" smtClean="0"/>
              <a:t>trovare</a:t>
            </a:r>
            <a:r>
              <a:rPr lang="en-US" sz="2800" dirty="0" smtClean="0"/>
              <a:t> un:</a:t>
            </a:r>
          </a:p>
          <a:p>
            <a:pPr lvl="1">
              <a:lnSpc>
                <a:spcPct val="90000"/>
              </a:lnSpc>
            </a:pPr>
            <a:r>
              <a:rPr lang="en-US" sz="2800" dirty="0" err="1" smtClean="0"/>
              <a:t>Accoppiamento</a:t>
            </a:r>
            <a:r>
              <a:rPr lang="en-US" sz="2800" dirty="0" smtClean="0"/>
              <a:t> </a:t>
            </a:r>
            <a:r>
              <a:rPr lang="en-US" sz="2800" dirty="0" err="1" smtClean="0"/>
              <a:t>Massimale</a:t>
            </a:r>
            <a:r>
              <a:rPr lang="en-US" sz="2800" dirty="0" smtClean="0"/>
              <a:t>: facile (greedy)</a:t>
            </a:r>
          </a:p>
          <a:p>
            <a:pPr lvl="1">
              <a:lnSpc>
                <a:spcPct val="90000"/>
              </a:lnSpc>
            </a:pPr>
            <a:r>
              <a:rPr lang="en-US" sz="2800" dirty="0" err="1" smtClean="0"/>
              <a:t>Accoppiamento</a:t>
            </a:r>
            <a:r>
              <a:rPr lang="en-US" sz="2800" dirty="0" smtClean="0"/>
              <a:t> Massimo</a:t>
            </a:r>
          </a:p>
          <a:p>
            <a:pPr lvl="2">
              <a:lnSpc>
                <a:spcPct val="90000"/>
              </a:lnSpc>
            </a:pPr>
            <a:r>
              <a:rPr lang="en-US" sz="2400" dirty="0" smtClean="0"/>
              <a:t>Tempo </a:t>
            </a:r>
            <a:r>
              <a:rPr lang="en-US" sz="2400" dirty="0" err="1" smtClean="0"/>
              <a:t>polinomiale</a:t>
            </a:r>
            <a:r>
              <a:rPr lang="en-US" sz="2400" dirty="0" smtClean="0"/>
              <a:t>; non facile.</a:t>
            </a:r>
          </a:p>
          <a:p>
            <a:pPr lvl="2">
              <a:lnSpc>
                <a:spcPct val="90000"/>
              </a:lnSpc>
            </a:pPr>
            <a:r>
              <a:rPr lang="en-US" sz="2400" dirty="0" err="1" smtClean="0"/>
              <a:t>Caso</a:t>
            </a:r>
            <a:r>
              <a:rPr lang="en-US" sz="2400" dirty="0" smtClean="0"/>
              <a:t> </a:t>
            </a:r>
            <a:r>
              <a:rPr lang="en-US" sz="2400" dirty="0" err="1" smtClean="0"/>
              <a:t>importante</a:t>
            </a:r>
            <a:r>
              <a:rPr lang="en-US" sz="2400" dirty="0" smtClean="0"/>
              <a:t> </a:t>
            </a:r>
            <a:r>
              <a:rPr lang="en-US" sz="2400" dirty="0" err="1" smtClean="0"/>
              <a:t>più</a:t>
            </a:r>
            <a:r>
              <a:rPr lang="en-US" sz="2400" dirty="0" smtClean="0"/>
              <a:t> facile: </a:t>
            </a:r>
            <a:r>
              <a:rPr lang="en-US" sz="2400" dirty="0" err="1" smtClean="0"/>
              <a:t>grafi</a:t>
            </a:r>
            <a:r>
              <a:rPr lang="en-US" sz="2400" dirty="0" smtClean="0"/>
              <a:t> </a:t>
            </a:r>
            <a:r>
              <a:rPr lang="en-US" sz="2400" dirty="0" err="1" smtClean="0"/>
              <a:t>bipartiti</a:t>
            </a:r>
            <a:endParaRPr lang="en-US" sz="2400" dirty="0" smtClean="0"/>
          </a:p>
          <a:p>
            <a:pPr lvl="1">
              <a:lnSpc>
                <a:spcPct val="90000"/>
              </a:lnSpc>
            </a:pPr>
            <a:r>
              <a:rPr lang="en-US" sz="2800" dirty="0" err="1" smtClean="0"/>
              <a:t>Accoppiamento</a:t>
            </a:r>
            <a:r>
              <a:rPr lang="en-US" sz="2800" dirty="0" smtClean="0"/>
              <a:t> </a:t>
            </a:r>
            <a:r>
              <a:rPr lang="en-US" sz="2800" dirty="0" err="1" smtClean="0"/>
              <a:t>Perfetto</a:t>
            </a:r>
            <a:endParaRPr lang="en-US" sz="2800" dirty="0" smtClean="0"/>
          </a:p>
          <a:p>
            <a:pPr lvl="2">
              <a:lnSpc>
                <a:spcPct val="90000"/>
              </a:lnSpc>
            </a:pPr>
            <a:r>
              <a:rPr lang="en-US" sz="2400" dirty="0" err="1" smtClean="0"/>
              <a:t>Caso</a:t>
            </a:r>
            <a:r>
              <a:rPr lang="en-US" sz="2400" dirty="0" smtClean="0"/>
              <a:t> </a:t>
            </a:r>
            <a:r>
              <a:rPr lang="en-US" sz="2400" dirty="0" err="1" smtClean="0"/>
              <a:t>particolare</a:t>
            </a:r>
            <a:r>
              <a:rPr lang="en-US" sz="2400" dirty="0" smtClean="0"/>
              <a:t> </a:t>
            </a:r>
            <a:r>
              <a:rPr lang="en-US" sz="2400" dirty="0" err="1" smtClean="0"/>
              <a:t>di</a:t>
            </a:r>
            <a:r>
              <a:rPr lang="en-US" sz="2400" dirty="0" smtClean="0"/>
              <a:t> </a:t>
            </a:r>
            <a:r>
              <a:rPr lang="en-US" sz="2400" dirty="0" err="1" smtClean="0"/>
              <a:t>accoppiamento</a:t>
            </a:r>
            <a:r>
              <a:rPr lang="en-US" sz="2400" dirty="0" smtClean="0"/>
              <a:t> </a:t>
            </a:r>
            <a:r>
              <a:rPr lang="en-US" sz="2400" dirty="0" err="1" smtClean="0"/>
              <a:t>massimo</a:t>
            </a:r>
            <a:endParaRPr lang="en-US" sz="2400" dirty="0" smtClean="0"/>
          </a:p>
          <a:p>
            <a:pPr lvl="2">
              <a:lnSpc>
                <a:spcPct val="90000"/>
              </a:lnSpc>
            </a:pPr>
            <a:r>
              <a:rPr lang="en-US" sz="2400" dirty="0" err="1" smtClean="0"/>
              <a:t>Esistono</a:t>
            </a:r>
            <a:r>
              <a:rPr lang="en-US" sz="2400" dirty="0" smtClean="0"/>
              <a:t> </a:t>
            </a:r>
            <a:r>
              <a:rPr lang="en-US" sz="2400" dirty="0" err="1" smtClean="0"/>
              <a:t>teoremi</a:t>
            </a:r>
            <a:r>
              <a:rPr lang="en-US" sz="2400" dirty="0" smtClean="0"/>
              <a:t> </a:t>
            </a:r>
            <a:r>
              <a:rPr lang="en-US" sz="2400" dirty="0" err="1" smtClean="0"/>
              <a:t>appositi</a:t>
            </a:r>
            <a:endParaRPr lang="nl-NL" sz="2400" dirty="0" smtClean="0"/>
          </a:p>
          <a:p>
            <a:endParaRPr lang="it-IT" sz="32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19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xfrm>
            <a:off x="1935144" y="3124200"/>
            <a:ext cx="6904056" cy="1894362"/>
          </a:xfrm>
        </p:spPr>
        <p:txBody>
          <a:bodyPr>
            <a:noAutofit/>
          </a:bodyPr>
          <a:lstStyle/>
          <a:p>
            <a:pPr algn="ctr"/>
            <a:r>
              <a:rPr lang="it-IT" sz="3200" dirty="0" smtClean="0"/>
              <a:t>Il problema del </a:t>
            </a:r>
            <a:r>
              <a:rPr lang="it-IT" sz="4200" dirty="0" smtClean="0"/>
              <a:t>dispiegamento centralizzato </a:t>
            </a:r>
            <a:br>
              <a:rPr lang="it-IT" sz="4200" dirty="0" smtClean="0"/>
            </a:br>
            <a:r>
              <a:rPr lang="it-IT" sz="3200" dirty="0" smtClean="0"/>
              <a:t>di sensori mobili</a:t>
            </a:r>
            <a:r>
              <a:rPr lang="it-IT" sz="4200" dirty="0" smtClean="0"/>
              <a:t/>
            </a:r>
            <a:br>
              <a:rPr lang="it-IT" sz="4200" dirty="0" smtClean="0"/>
            </a:br>
            <a:r>
              <a:rPr lang="it-IT" sz="3200" dirty="0" smtClean="0"/>
              <a:t>ovvero</a:t>
            </a:r>
            <a:r>
              <a:rPr lang="it-IT" sz="4200" dirty="0" smtClean="0"/>
              <a:t/>
            </a:r>
            <a:br>
              <a:rPr lang="it-IT" sz="4200" dirty="0" smtClean="0"/>
            </a:br>
            <a:r>
              <a:rPr lang="it-IT" sz="3200" dirty="0" smtClean="0"/>
              <a:t>l’</a:t>
            </a:r>
            <a:r>
              <a:rPr lang="it-IT" sz="4200" dirty="0" smtClean="0"/>
              <a:t>accoppiamento perfetto </a:t>
            </a:r>
            <a:r>
              <a:rPr lang="it-IT" sz="3200" dirty="0" smtClean="0"/>
              <a:t>di peso minimo</a:t>
            </a:r>
            <a:r>
              <a:rPr lang="it-IT" sz="4200" dirty="0" smtClean="0"/>
              <a:t/>
            </a:r>
            <a:br>
              <a:rPr lang="it-IT" sz="4200" dirty="0" smtClean="0"/>
            </a:br>
            <a:r>
              <a:rPr lang="it-IT" sz="2400" dirty="0" smtClean="0">
                <a:solidFill>
                  <a:srgbClr val="FE8637"/>
                </a:solidFill>
              </a:rPr>
              <a:t/>
            </a:r>
            <a:br>
              <a:rPr lang="it-IT" sz="2400" dirty="0" smtClean="0">
                <a:solidFill>
                  <a:srgbClr val="FE8637"/>
                </a:solidFill>
              </a:rPr>
            </a:br>
            <a:endParaRPr lang="it-IT" sz="2400" dirty="0">
              <a:solidFill>
                <a:srgbClr val="FE8637"/>
              </a:solidFill>
            </a:endParaRPr>
          </a:p>
        </p:txBody>
      </p:sp>
      <p:sp>
        <p:nvSpPr>
          <p:cNvPr id="3" name="Sottotitolo 2"/>
          <p:cNvSpPr>
            <a:spLocks noGrp="1"/>
          </p:cNvSpPr>
          <p:nvPr>
            <p:ph type="subTitle" idx="1"/>
          </p:nvPr>
        </p:nvSpPr>
        <p:spPr/>
        <p:txBody>
          <a:bodyPr/>
          <a:lstStyle/>
          <a:p>
            <a:pPr algn="ctr"/>
            <a:r>
              <a:rPr lang="it-IT" dirty="0" smtClean="0"/>
              <a:t>Prof. Tiziana Calamoneri</a:t>
            </a:r>
          </a:p>
          <a:p>
            <a:pPr algn="ctr"/>
            <a:r>
              <a:rPr lang="it-IT" dirty="0" smtClean="0"/>
              <a:t>Corso di Algoritmi per le reti</a:t>
            </a:r>
          </a:p>
          <a:p>
            <a:pPr algn="ctr"/>
            <a:r>
              <a:rPr lang="it-IT" dirty="0" smtClean="0"/>
              <a:t>A.A. 2011/12</a:t>
            </a:r>
            <a:endParaRPr lang="it-IT" dirty="0"/>
          </a:p>
        </p:txBody>
      </p:sp>
      <p:sp>
        <p:nvSpPr>
          <p:cNvPr id="4" name="Segnaposto numero diapositiva 3"/>
          <p:cNvSpPr>
            <a:spLocks noGrp="1"/>
          </p:cNvSpPr>
          <p:nvPr>
            <p:ph type="sldNum" sz="quarter" idx="12"/>
          </p:nvPr>
        </p:nvSpPr>
        <p:spPr/>
        <p:txBody>
          <a:bodyPr/>
          <a:lstStyle/>
          <a:p>
            <a:fld id="{60E9F1AE-D4CC-B040-B05E-E2F450AF0BD2}" type="slidenum">
              <a:rPr lang="it-IT" smtClean="0"/>
              <a:pPr/>
              <a:t>2</a:t>
            </a:fld>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a:t>
            </a:r>
            <a:r>
              <a:rPr lang="it-IT" dirty="0" err="1" smtClean="0"/>
              <a:t>1</a:t>
            </a:r>
            <a:r>
              <a:rPr lang="it-IT" dirty="0" smtClean="0"/>
              <a:t>)</a:t>
            </a:r>
            <a:endParaRPr lang="it-IT" dirty="0"/>
          </a:p>
        </p:txBody>
      </p:sp>
      <p:sp>
        <p:nvSpPr>
          <p:cNvPr id="3" name="Segnaposto contenuto 2"/>
          <p:cNvSpPr>
            <a:spLocks noGrp="1"/>
          </p:cNvSpPr>
          <p:nvPr>
            <p:ph sz="quarter" idx="1"/>
          </p:nvPr>
        </p:nvSpPr>
        <p:spPr/>
        <p:txBody>
          <a:bodyPr/>
          <a:lstStyle/>
          <a:p>
            <a:pPr marL="342900" indent="-342900" algn="just">
              <a:spcBef>
                <a:spcPct val="20000"/>
              </a:spcBef>
            </a:pPr>
            <a:r>
              <a:rPr kumimoji="1" lang="it-IT" b="1" dirty="0" smtClean="0">
                <a:ea typeface="Times" charset="0"/>
                <a:cs typeface="Times" charset="0"/>
              </a:rPr>
              <a:t>TH.</a:t>
            </a:r>
            <a:r>
              <a:rPr kumimoji="1" lang="it-IT" dirty="0" smtClean="0">
                <a:ea typeface="Times" charset="0"/>
                <a:cs typeface="Times" charset="0"/>
              </a:rPr>
              <a:t> </a:t>
            </a:r>
            <a:r>
              <a:rPr kumimoji="1" lang="it-IT" i="1" dirty="0" smtClean="0">
                <a:ea typeface="Times" charset="0"/>
                <a:cs typeface="Times" charset="0"/>
              </a:rPr>
              <a:t>(di </a:t>
            </a:r>
            <a:r>
              <a:rPr kumimoji="1" lang="it-IT" i="1" dirty="0" smtClean="0">
                <a:solidFill>
                  <a:srgbClr val="FE8637"/>
                </a:solidFill>
                <a:ea typeface="Times" charset="0"/>
                <a:cs typeface="Times" charset="0"/>
              </a:rPr>
              <a:t>P. Hall</a:t>
            </a:r>
            <a:r>
              <a:rPr kumimoji="1" lang="it-IT" i="1" dirty="0" smtClean="0">
                <a:ea typeface="Times" charset="0"/>
                <a:cs typeface="Times" charset="0"/>
              </a:rPr>
              <a:t>) G bipartito con |V</a:t>
            </a:r>
            <a:r>
              <a:rPr kumimoji="1" lang="it-IT" i="1" baseline="-25000" dirty="0" smtClean="0">
                <a:ea typeface="Times" charset="0"/>
                <a:cs typeface="Times" charset="0"/>
              </a:rPr>
              <a:t>1</a:t>
            </a:r>
            <a:r>
              <a:rPr kumimoji="1" lang="it-IT" i="1" dirty="0" smtClean="0">
                <a:ea typeface="Times" charset="0"/>
                <a:cs typeface="Times" charset="0"/>
              </a:rPr>
              <a:t>|</a:t>
            </a:r>
            <a:r>
              <a:rPr kumimoji="1" lang="it-IT" i="1" dirty="0" smtClean="0">
                <a:ea typeface="Times" charset="0"/>
                <a:cs typeface="Times" charset="0"/>
                <a:sym typeface="Symbol" charset="2"/>
              </a:rPr>
              <a:t>|V</a:t>
            </a:r>
            <a:r>
              <a:rPr kumimoji="1" lang="it-IT" i="1" baseline="-25000" dirty="0" smtClean="0">
                <a:ea typeface="Times" charset="0"/>
                <a:cs typeface="Times" charset="0"/>
                <a:sym typeface="Symbol" charset="2"/>
              </a:rPr>
              <a:t>2</a:t>
            </a:r>
            <a:r>
              <a:rPr kumimoji="1" lang="it-IT" i="1" dirty="0" smtClean="0">
                <a:ea typeface="Times" charset="0"/>
                <a:cs typeface="Times" charset="0"/>
                <a:sym typeface="Symbol" charset="2"/>
              </a:rPr>
              <a:t>|, allora G ha un accoppiamento perfetto sse per ogni insieme S di k nodi di V</a:t>
            </a:r>
            <a:r>
              <a:rPr kumimoji="1" lang="it-IT" i="1" baseline="-25000" dirty="0" smtClean="0">
                <a:ea typeface="Times" charset="0"/>
                <a:cs typeface="Times" charset="0"/>
                <a:sym typeface="Symbol" charset="2"/>
              </a:rPr>
              <a:t>1</a:t>
            </a:r>
            <a:r>
              <a:rPr kumimoji="1" lang="it-IT" i="1" dirty="0" smtClean="0">
                <a:ea typeface="Times" charset="0"/>
                <a:cs typeface="Times" charset="0"/>
                <a:sym typeface="Symbol" charset="2"/>
              </a:rPr>
              <a:t> vi sono almeno k nodi di V</a:t>
            </a:r>
            <a:r>
              <a:rPr kumimoji="1" lang="it-IT" i="1" baseline="-25000" dirty="0" smtClean="0">
                <a:ea typeface="Times" charset="0"/>
                <a:cs typeface="Times" charset="0"/>
                <a:sym typeface="Symbol" charset="2"/>
              </a:rPr>
              <a:t>2</a:t>
            </a:r>
            <a:r>
              <a:rPr kumimoji="1" lang="it-IT" i="1" dirty="0" smtClean="0">
                <a:ea typeface="Times" charset="0"/>
                <a:cs typeface="Times" charset="0"/>
                <a:sym typeface="Symbol" charset="2"/>
              </a:rPr>
              <a:t> adiacenti ad un nodo di S</a:t>
            </a:r>
            <a:r>
              <a:rPr kumimoji="1" lang="it-IT" i="1" dirty="0" smtClean="0">
                <a:ea typeface="Times" charset="0"/>
                <a:cs typeface="Times" charset="0"/>
              </a:rPr>
              <a:t>.</a:t>
            </a:r>
          </a:p>
          <a:p>
            <a:pPr marL="342900" indent="-342900" algn="just">
              <a:spcBef>
                <a:spcPct val="20000"/>
              </a:spcBef>
              <a:buNone/>
            </a:pPr>
            <a:r>
              <a:rPr kumimoji="1" lang="it-IT" i="1" dirty="0" smtClean="0">
                <a:ea typeface="Times" charset="0"/>
                <a:cs typeface="Times" charset="0"/>
              </a:rPr>
              <a:t>	In altre parole, </a:t>
            </a:r>
            <a:r>
              <a:rPr kumimoji="1" lang="it-IT" i="1" dirty="0" smtClean="0">
                <a:ea typeface="Times" charset="0"/>
                <a:cs typeface="Times" charset="0"/>
                <a:sym typeface="Symbol" charset="2"/>
              </a:rPr>
              <a:t> SV</a:t>
            </a:r>
            <a:r>
              <a:rPr kumimoji="1" lang="it-IT" i="1" baseline="-25000" dirty="0" smtClean="0">
                <a:ea typeface="Times" charset="0"/>
                <a:cs typeface="Times" charset="0"/>
                <a:sym typeface="Symbol" charset="2"/>
              </a:rPr>
              <a:t>1</a:t>
            </a:r>
            <a:r>
              <a:rPr kumimoji="1" lang="it-IT" i="1" dirty="0" smtClean="0">
                <a:ea typeface="Times" charset="0"/>
                <a:cs typeface="Times" charset="0"/>
                <a:sym typeface="Symbol" charset="2"/>
              </a:rPr>
              <a:t>, |S| </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 |adj(S)|</a:t>
            </a:r>
            <a:r>
              <a:rPr kumimoji="1" lang="it-IT" dirty="0" smtClean="0">
                <a:ea typeface="ヒラギノ角ゴ Pro W3" charset="-128"/>
                <a:cs typeface="ヒラギノ角ゴ Pro W3" charset="-128"/>
              </a:rPr>
              <a:t>.</a:t>
            </a:r>
          </a:p>
          <a:p>
            <a:pPr marL="342900" indent="-342900" algn="just">
              <a:spcBef>
                <a:spcPct val="20000"/>
              </a:spcBef>
            </a:pPr>
            <a:r>
              <a:rPr kumimoji="1" lang="it-IT" b="1" dirty="0" err="1" smtClean="0">
                <a:ea typeface="Times" charset="0"/>
                <a:cs typeface="Times" charset="0"/>
              </a:rPr>
              <a:t>DIM</a:t>
            </a:r>
            <a:r>
              <a:rPr kumimoji="1" lang="it-IT" b="1" dirty="0" smtClean="0">
                <a:ea typeface="Times" charset="0"/>
                <a:cs typeface="Times" charset="0"/>
              </a:rPr>
              <a:t>. </a:t>
            </a:r>
            <a:r>
              <a:rPr kumimoji="1" lang="it-IT" dirty="0" smtClean="0">
                <a:solidFill>
                  <a:srgbClr val="FE8637"/>
                </a:solidFill>
                <a:ea typeface="ヒラギノ角ゴ Pro W3" charset="-128"/>
                <a:cs typeface="ヒラギノ角ゴ Pro W3" charset="-128"/>
              </a:rPr>
              <a:t>Condizione necessaria</a:t>
            </a:r>
            <a:r>
              <a:rPr kumimoji="1" lang="it-IT" dirty="0" smtClean="0">
                <a:ea typeface="ヒラギノ角ゴ Pro W3" charset="-128"/>
                <a:cs typeface="ヒラギノ角ゴ Pro W3" charset="-128"/>
              </a:rPr>
              <a:t>: Se G ha un accoppiamento perfetto </a:t>
            </a:r>
            <a:r>
              <a:rPr kumimoji="1" lang="it-IT" i="1" dirty="0" smtClean="0">
                <a:ea typeface="ヒラギノ角ゴ Pro W3" charset="-128"/>
                <a:cs typeface="ヒラギノ角ゴ Pro W3" charset="-128"/>
              </a:rPr>
              <a:t>M</a:t>
            </a:r>
            <a:r>
              <a:rPr kumimoji="1" lang="it-IT" dirty="0" smtClean="0">
                <a:ea typeface="ヒラギノ角ゴ Pro W3" charset="-128"/>
                <a:cs typeface="ヒラギノ角ゴ Pro W3" charset="-128"/>
              </a:rPr>
              <a:t> ed </a:t>
            </a:r>
            <a:r>
              <a:rPr kumimoji="1" lang="it-IT" i="1" dirty="0" smtClean="0">
                <a:ea typeface="ヒラギノ角ゴ Pro W3" charset="-128"/>
                <a:cs typeface="ヒラギノ角ゴ Pro W3" charset="-128"/>
              </a:rPr>
              <a:t>S</a:t>
            </a:r>
            <a:r>
              <a:rPr kumimoji="1" lang="it-IT" dirty="0" smtClean="0">
                <a:ea typeface="ヒラギノ角ゴ Pro W3" charset="-128"/>
                <a:cs typeface="ヒラギノ角ゴ Pro W3" charset="-128"/>
              </a:rPr>
              <a:t> è un qualsiasi sottoinsieme di </a:t>
            </a:r>
            <a:r>
              <a:rPr kumimoji="1" lang="it-IT" i="1" dirty="0" smtClean="0">
                <a:ea typeface="ヒラギノ角ゴ Pro W3" charset="-128"/>
                <a:cs typeface="ヒラギノ角ゴ Pro W3" charset="-128"/>
              </a:rPr>
              <a:t>V</a:t>
            </a:r>
            <a:r>
              <a:rPr kumimoji="1" lang="it-IT" i="1" baseline="-25000" dirty="0" smtClean="0">
                <a:ea typeface="ヒラギノ角ゴ Pro W3" charset="-128"/>
                <a:cs typeface="ヒラギノ角ゴ Pro W3" charset="-128"/>
              </a:rPr>
              <a:t>1</a:t>
            </a:r>
            <a:r>
              <a:rPr kumimoji="1" lang="it-IT" dirty="0" smtClean="0">
                <a:ea typeface="ヒラギノ角ゴ Pro W3" charset="-128"/>
                <a:cs typeface="ヒラギノ角ゴ Pro W3" charset="-128"/>
              </a:rPr>
              <a:t>, allora ogni nodo in </a:t>
            </a:r>
            <a:r>
              <a:rPr kumimoji="1" lang="it-IT" i="1" dirty="0" smtClean="0">
                <a:ea typeface="ヒラギノ角ゴ Pro W3" charset="-128"/>
                <a:cs typeface="ヒラギノ角ゴ Pro W3" charset="-128"/>
              </a:rPr>
              <a:t>S</a:t>
            </a:r>
            <a:r>
              <a:rPr kumimoji="1" lang="it-IT" dirty="0" smtClean="0">
                <a:ea typeface="ヒラギノ角ゴ Pro W3" charset="-128"/>
                <a:cs typeface="ヒラギノ角ゴ Pro W3" charset="-128"/>
              </a:rPr>
              <a:t> è accoppiato da </a:t>
            </a:r>
            <a:r>
              <a:rPr kumimoji="1" lang="it-IT" i="1" dirty="0" smtClean="0">
                <a:ea typeface="ヒラギノ角ゴ Pro W3" charset="-128"/>
                <a:cs typeface="ヒラギノ角ゴ Pro W3" charset="-128"/>
              </a:rPr>
              <a:t>M</a:t>
            </a:r>
            <a:r>
              <a:rPr kumimoji="1" lang="it-IT" dirty="0" smtClean="0">
                <a:ea typeface="ヒラギノ角ゴ Pro W3" charset="-128"/>
                <a:cs typeface="ヒラギノ角ゴ Pro W3" charset="-128"/>
              </a:rPr>
              <a:t> con un differente nodo in </a:t>
            </a:r>
            <a:r>
              <a:rPr kumimoji="1" lang="it-IT" i="1" dirty="0" smtClean="0">
                <a:ea typeface="ヒラギノ角ゴ Pro W3" charset="-128"/>
                <a:cs typeface="ヒラギノ角ゴ Pro W3" charset="-128"/>
              </a:rPr>
              <a:t>adj(S)</a:t>
            </a:r>
            <a:r>
              <a:rPr kumimoji="1" lang="it-IT" dirty="0" smtClean="0">
                <a:ea typeface="ヒラギノ角ゴ Pro W3" charset="-128"/>
                <a:cs typeface="ヒラギノ角ゴ Pro W3" charset="-128"/>
              </a:rPr>
              <a:t>, segue che </a:t>
            </a:r>
            <a:r>
              <a:rPr kumimoji="1" lang="it-IT" i="1" dirty="0" smtClean="0">
                <a:ea typeface="ヒラギノ角ゴ Pro W3" charset="-128"/>
                <a:cs typeface="ヒラギノ角ゴ Pro W3" charset="-128"/>
              </a:rPr>
              <a:t>|S| </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 |adj(S)|</a:t>
            </a:r>
            <a:r>
              <a:rPr kumimoji="1" lang="it-IT" dirty="0" smtClean="0">
                <a:ea typeface="ヒラギノ角ゴ Pro W3" charset="-128"/>
                <a:cs typeface="ヒラギノ角ゴ Pro W3" charset="-128"/>
              </a:rPr>
              <a:t>.</a:t>
            </a:r>
          </a:p>
          <a:p>
            <a:pPr marL="342900" indent="-342900" algn="just">
              <a:spcBef>
                <a:spcPct val="20000"/>
              </a:spcBef>
            </a:pPr>
            <a:endParaRPr kumimoji="1" lang="it-IT" i="1" dirty="0">
              <a:ea typeface="Times" charset="0"/>
              <a:cs typeface="Times" charset="0"/>
            </a:endParaRP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20</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a:t>
            </a:r>
            <a:r>
              <a:rPr lang="it-IT" dirty="0" err="1" smtClean="0"/>
              <a:t>2</a:t>
            </a:r>
            <a:r>
              <a:rPr lang="it-IT" dirty="0" smtClean="0"/>
              <a:t>)</a:t>
            </a:r>
            <a:endParaRPr lang="it-IT" dirty="0"/>
          </a:p>
        </p:txBody>
      </p:sp>
      <p:sp>
        <p:nvSpPr>
          <p:cNvPr id="3" name="Segnaposto contenuto 2"/>
          <p:cNvSpPr>
            <a:spLocks noGrp="1"/>
          </p:cNvSpPr>
          <p:nvPr>
            <p:ph sz="quarter" idx="1"/>
          </p:nvPr>
        </p:nvSpPr>
        <p:spPr>
          <a:xfrm>
            <a:off x="152400" y="1524000"/>
            <a:ext cx="8534400" cy="4873752"/>
          </a:xfrm>
        </p:spPr>
        <p:txBody>
          <a:bodyPr/>
          <a:lstStyle/>
          <a:p>
            <a:pPr marL="342900" indent="-342900" algn="just">
              <a:spcBef>
                <a:spcPct val="20000"/>
              </a:spcBef>
            </a:pPr>
            <a:r>
              <a:rPr kumimoji="1" lang="it-IT" i="1" dirty="0" smtClean="0">
                <a:ea typeface="Times" charset="0"/>
                <a:cs typeface="Times" charset="0"/>
              </a:rPr>
              <a:t>(segue dim. del </a:t>
            </a:r>
            <a:r>
              <a:rPr kumimoji="1" lang="it-IT" i="1" dirty="0" err="1" smtClean="0">
                <a:ea typeface="Times" charset="0"/>
                <a:cs typeface="Times" charset="0"/>
              </a:rPr>
              <a:t>th</a:t>
            </a:r>
            <a:r>
              <a:rPr kumimoji="1" lang="it-IT" i="1" dirty="0" smtClean="0">
                <a:ea typeface="Times" charset="0"/>
                <a:cs typeface="Times" charset="0"/>
              </a:rPr>
              <a:t>. di Hall) G bipartito con |V</a:t>
            </a:r>
            <a:r>
              <a:rPr kumimoji="1" lang="it-IT" i="1" baseline="-25000" dirty="0" smtClean="0">
                <a:ea typeface="Times" charset="0"/>
                <a:cs typeface="Times" charset="0"/>
              </a:rPr>
              <a:t>1</a:t>
            </a:r>
            <a:r>
              <a:rPr kumimoji="1" lang="it-IT" i="1" dirty="0" smtClean="0">
                <a:ea typeface="Times" charset="0"/>
                <a:cs typeface="Times" charset="0"/>
              </a:rPr>
              <a:t>|</a:t>
            </a:r>
            <a:r>
              <a:rPr kumimoji="1" lang="it-IT" i="1" dirty="0" smtClean="0">
                <a:ea typeface="Times" charset="0"/>
                <a:cs typeface="Times" charset="0"/>
                <a:sym typeface="Symbol" charset="2"/>
              </a:rPr>
              <a:t>|V</a:t>
            </a:r>
            <a:r>
              <a:rPr kumimoji="1" lang="it-IT" i="1" baseline="-25000" dirty="0" smtClean="0">
                <a:ea typeface="Times" charset="0"/>
                <a:cs typeface="Times" charset="0"/>
                <a:sym typeface="Symbol" charset="2"/>
              </a:rPr>
              <a:t>2</a:t>
            </a:r>
            <a:r>
              <a:rPr kumimoji="1" lang="it-IT" i="1" dirty="0" smtClean="0">
                <a:ea typeface="Times" charset="0"/>
                <a:cs typeface="Times" charset="0"/>
                <a:sym typeface="Symbol" charset="2"/>
              </a:rPr>
              <a:t>|, allora G ha un accoppiamento perfetto sse  SV</a:t>
            </a:r>
            <a:r>
              <a:rPr kumimoji="1" lang="it-IT" i="1" baseline="-25000" dirty="0" smtClean="0">
                <a:ea typeface="Times" charset="0"/>
                <a:cs typeface="Times" charset="0"/>
                <a:sym typeface="Symbol" charset="2"/>
              </a:rPr>
              <a:t>1</a:t>
            </a:r>
            <a:r>
              <a:rPr kumimoji="1" lang="it-IT" i="1" dirty="0" smtClean="0">
                <a:ea typeface="Times" charset="0"/>
                <a:cs typeface="Times" charset="0"/>
                <a:sym typeface="Symbol" charset="2"/>
              </a:rPr>
              <a:t>, |S| </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 |adj(S)|</a:t>
            </a:r>
            <a:r>
              <a:rPr kumimoji="1" lang="it-IT" dirty="0" smtClean="0">
                <a:ea typeface="ヒラギノ角ゴ Pro W3" charset="-128"/>
                <a:cs typeface="ヒラギノ角ゴ Pro W3" charset="-128"/>
              </a:rPr>
              <a:t>.</a:t>
            </a:r>
            <a:r>
              <a:rPr kumimoji="1" lang="it-IT" b="1" dirty="0" smtClean="0">
                <a:ea typeface="Times" charset="0"/>
                <a:cs typeface="Times" charset="0"/>
              </a:rPr>
              <a:t> </a:t>
            </a:r>
          </a:p>
          <a:p>
            <a:pPr marL="342900" indent="-342900" algn="just">
              <a:spcBef>
                <a:spcPct val="20000"/>
              </a:spcBef>
            </a:pPr>
            <a:r>
              <a:rPr kumimoji="1" lang="it-IT" b="1" dirty="0" err="1" smtClean="0">
                <a:ea typeface="Times" charset="0"/>
                <a:cs typeface="Times" charset="0"/>
              </a:rPr>
              <a:t>DIM</a:t>
            </a:r>
            <a:r>
              <a:rPr kumimoji="1" lang="it-IT" b="1" dirty="0" smtClean="0">
                <a:ea typeface="Times" charset="0"/>
                <a:cs typeface="Times" charset="0"/>
              </a:rPr>
              <a:t>. </a:t>
            </a:r>
            <a:r>
              <a:rPr kumimoji="1" lang="it-IT" dirty="0" smtClean="0">
                <a:solidFill>
                  <a:srgbClr val="FE8637"/>
                </a:solidFill>
                <a:ea typeface="Times" charset="0"/>
                <a:cs typeface="Times" charset="0"/>
              </a:rPr>
              <a:t>Condizione sufficiente</a:t>
            </a:r>
            <a:r>
              <a:rPr kumimoji="1" lang="it-IT" dirty="0" smtClean="0">
                <a:ea typeface="Times" charset="0"/>
                <a:cs typeface="Times" charset="0"/>
              </a:rPr>
              <a:t>: Se è</a:t>
            </a:r>
            <a:r>
              <a:rPr kumimoji="1" lang="it-IT" dirty="0" smtClean="0">
                <a:ea typeface="ヒラギノ角ゴ Pro W3" charset="-128"/>
                <a:cs typeface="ヒラギノ角ゴ Pro W3" charset="-128"/>
              </a:rPr>
              <a:t> verificata la condizione di Hall esiste un accoppiamento perfetto. Per assurdo non esista, cioè sia </a:t>
            </a:r>
            <a:r>
              <a:rPr kumimoji="1" lang="it-IT" i="1" dirty="0" err="1" smtClean="0">
                <a:ea typeface="ヒラギノ角ゴ Pro W3" charset="-128"/>
                <a:cs typeface="ヒラギノ角ゴ Pro W3" charset="-128"/>
              </a:rPr>
              <a:t>M</a:t>
            </a:r>
            <a:r>
              <a:rPr kumimoji="1" lang="it-IT" i="1" dirty="0" smtClean="0">
                <a:ea typeface="ヒラギノ角ゴ Pro W3" charset="-128"/>
                <a:cs typeface="ヒラギノ角ゴ Pro W3" charset="-128"/>
              </a:rPr>
              <a:t> </a:t>
            </a:r>
            <a:r>
              <a:rPr kumimoji="1" lang="it-IT" dirty="0" smtClean="0">
                <a:ea typeface="ヒラギノ角ゴ Pro W3" charset="-128"/>
                <a:cs typeface="ヒラギノ角ゴ Pro W3" charset="-128"/>
              </a:rPr>
              <a:t>un accoppiamento massimo, con </a:t>
            </a:r>
            <a:r>
              <a:rPr kumimoji="1" lang="it-IT" i="1" dirty="0" smtClean="0">
                <a:ea typeface="ヒラギノ角ゴ Pro W3" charset="-128"/>
                <a:cs typeface="ヒラギノ角ゴ Pro W3" charset="-128"/>
              </a:rPr>
              <a:t>|M|&lt;|V</a:t>
            </a:r>
            <a:r>
              <a:rPr kumimoji="1" lang="it-IT" i="1" baseline="-25000" dirty="0" smtClean="0">
                <a:ea typeface="ヒラギノ角ゴ Pro W3" charset="-128"/>
                <a:cs typeface="ヒラギノ角ゴ Pro W3" charset="-128"/>
              </a:rPr>
              <a:t>1</a:t>
            </a:r>
            <a:r>
              <a:rPr kumimoji="1" lang="it-IT" i="1" dirty="0" smtClean="0">
                <a:ea typeface="ヒラギノ角ゴ Pro W3" charset="-128"/>
                <a:cs typeface="ヒラギノ角ゴ Pro W3" charset="-128"/>
              </a:rPr>
              <a:t>|;</a:t>
            </a:r>
            <a:r>
              <a:rPr kumimoji="1" lang="it-IT" dirty="0" smtClean="0">
                <a:ea typeface="ヒラギノ角ゴ Pro W3" charset="-128"/>
                <a:cs typeface="ヒラギノ角ゴ Pro W3" charset="-128"/>
              </a:rPr>
              <a:t> dimostriamo che esiste un accoppiamento </a:t>
            </a:r>
            <a:r>
              <a:rPr kumimoji="1" lang="it-IT" i="1" dirty="0" smtClean="0">
                <a:ea typeface="ヒラギノ角ゴ Pro W3" charset="-128"/>
                <a:cs typeface="ヒラギノ角ゴ Pro W3" charset="-128"/>
              </a:rPr>
              <a:t>M’</a:t>
            </a:r>
            <a:r>
              <a:rPr kumimoji="1" lang="it-IT" dirty="0" smtClean="0">
                <a:ea typeface="ヒラギノ角ゴ Pro W3" charset="-128"/>
                <a:cs typeface="ヒラギノ角ゴ Pro W3" charset="-128"/>
              </a:rPr>
              <a:t> con </a:t>
            </a:r>
            <a:r>
              <a:rPr kumimoji="1" lang="it-IT" i="1" dirty="0" smtClean="0">
                <a:ea typeface="ヒラギノ角ゴ Pro W3" charset="-128"/>
                <a:cs typeface="ヒラギノ角ゴ Pro W3" charset="-128"/>
              </a:rPr>
              <a:t>|M’|=|M|+1</a:t>
            </a:r>
            <a:r>
              <a:rPr kumimoji="1" lang="it-IT" dirty="0" smtClean="0">
                <a:ea typeface="ヒラギノ角ゴ Pro W3" charset="-128"/>
                <a:cs typeface="ヒラギノ角ゴ Pro W3" charset="-128"/>
              </a:rPr>
              <a:t>. Per ipotesi, </a:t>
            </a:r>
            <a:r>
              <a:rPr kumimoji="1" lang="it-IT" i="1" dirty="0" smtClean="0">
                <a:ea typeface="ヒラギノ角ゴ Pro W3" charset="-128"/>
                <a:cs typeface="ヒラギノ角ゴ Pro W3" charset="-128"/>
              </a:rPr>
              <a:t>|M|&lt;|V</a:t>
            </a:r>
            <a:r>
              <a:rPr kumimoji="1" lang="it-IT" i="1" baseline="-25000" dirty="0" smtClean="0">
                <a:ea typeface="ヒラギノ角ゴ Pro W3" charset="-128"/>
                <a:cs typeface="ヒラギノ角ゴ Pro W3" charset="-128"/>
              </a:rPr>
              <a:t>1</a:t>
            </a:r>
            <a:r>
              <a:rPr kumimoji="1" lang="it-IT" i="1" dirty="0" smtClean="0">
                <a:ea typeface="ヒラギノ角ゴ Pro W3" charset="-128"/>
                <a:cs typeface="ヒラギノ角ゴ Pro W3" charset="-128"/>
              </a:rPr>
              <a:t>|</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 u</a:t>
            </a:r>
            <a:r>
              <a:rPr kumimoji="1" lang="it-IT" i="1" baseline="-25000" dirty="0" smtClean="0">
                <a:latin typeface="Symbol" charset="2"/>
                <a:ea typeface="ヒラギノ角ゴ Pro W3" charset="-128"/>
                <a:cs typeface="ヒラギノ角ゴ Pro W3" charset="-128"/>
                <a:sym typeface="Symbol" charset="2"/>
              </a:rPr>
              <a:t></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V</a:t>
            </a:r>
            <a:r>
              <a:rPr kumimoji="1" lang="it-IT" i="1" baseline="-25000" dirty="0" smtClean="0">
                <a:ea typeface="ヒラギノ角ゴ Pro W3" charset="-128"/>
                <a:cs typeface="ヒラギノ角ゴ Pro W3" charset="-128"/>
              </a:rPr>
              <a:t>1</a:t>
            </a:r>
            <a:r>
              <a:rPr kumimoji="1" lang="it-IT" dirty="0" smtClean="0">
                <a:ea typeface="ヒラギノ角ゴ Pro W3" charset="-128"/>
                <a:cs typeface="ヒラギノ角ゴ Pro W3" charset="-128"/>
              </a:rPr>
              <a:t> t.c. </a:t>
            </a:r>
            <a:r>
              <a:rPr kumimoji="1" lang="it-IT" i="1" dirty="0" smtClean="0">
                <a:ea typeface="ヒラギノ角ゴ Pro W3" charset="-128"/>
                <a:cs typeface="ヒラギノ角ゴ Pro W3" charset="-128"/>
              </a:rPr>
              <a:t>u</a:t>
            </a:r>
            <a:r>
              <a:rPr kumimoji="1" lang="it-IT" i="1" baseline="-25000" dirty="0" smtClean="0">
                <a:latin typeface="Symbol" charset="2"/>
                <a:ea typeface="ヒラギノ角ゴ Pro W3" charset="-128"/>
                <a:cs typeface="ヒラギノ角ゴ Pro W3" charset="-128"/>
                <a:sym typeface="Symbol" charset="2"/>
              </a:rPr>
              <a:t></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M</a:t>
            </a:r>
            <a:r>
              <a:rPr kumimoji="1" lang="it-IT" dirty="0" smtClean="0">
                <a:ea typeface="ヒラギノ角ゴ Pro W3" charset="-128"/>
                <a:cs typeface="ヒラギノ角ゴ Pro W3" charset="-128"/>
              </a:rPr>
              <a:t>. Sia </a:t>
            </a:r>
            <a:r>
              <a:rPr kumimoji="1" lang="it-IT" i="1" dirty="0" smtClean="0">
                <a:ea typeface="ヒラギノ角ゴ Pro W3" charset="-128"/>
                <a:cs typeface="ヒラギノ角ゴ Pro W3" charset="-128"/>
              </a:rPr>
              <a:t>S={u</a:t>
            </a:r>
            <a:r>
              <a:rPr kumimoji="1" lang="it-IT" i="1" baseline="-25000" dirty="0" smtClean="0">
                <a:ea typeface="ヒラギノ角ゴ Pro W3" charset="-128"/>
                <a:cs typeface="ヒラギノ角ゴ Pro W3" charset="-128"/>
              </a:rPr>
              <a:t>0</a:t>
            </a:r>
            <a:r>
              <a:rPr kumimoji="1" lang="it-IT" i="1" dirty="0" smtClean="0">
                <a:ea typeface="ヒラギノ角ゴ Pro W3" charset="-128"/>
                <a:cs typeface="ヒラギノ角ゴ Pro W3" charset="-128"/>
              </a:rPr>
              <a:t>}</a:t>
            </a:r>
            <a:r>
              <a:rPr kumimoji="1" lang="it-IT" dirty="0" smtClean="0">
                <a:ea typeface="ヒラギノ角ゴ Pro W3" charset="-128"/>
                <a:cs typeface="ヒラギノ角ゴ Pro W3" charset="-128"/>
              </a:rPr>
              <a:t> e vale che </a:t>
            </a:r>
            <a:r>
              <a:rPr kumimoji="1" lang="it-IT" i="1" dirty="0" smtClean="0">
                <a:ea typeface="ヒラギノ角ゴ Pro W3" charset="-128"/>
                <a:cs typeface="ヒラギノ角ゴ Pro W3" charset="-128"/>
              </a:rPr>
              <a:t>1=|S|</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|adj(S)|</a:t>
            </a:r>
            <a:r>
              <a:rPr kumimoji="1" lang="it-IT" dirty="0" smtClean="0">
                <a:ea typeface="ヒラギノ角ゴ Pro W3" charset="-128"/>
                <a:cs typeface="ヒラギノ角ゴ Pro W3" charset="-128"/>
              </a:rPr>
              <a:t> per ipotesi, e quindi esiste un nodo </a:t>
            </a:r>
            <a:r>
              <a:rPr kumimoji="1" lang="it-IT" i="1" dirty="0" smtClean="0">
                <a:ea typeface="ヒラギノ角ゴ Pro W3" charset="-128"/>
                <a:cs typeface="ヒラギノ角ゴ Pro W3" charset="-128"/>
              </a:rPr>
              <a:t>v</a:t>
            </a:r>
            <a:r>
              <a:rPr kumimoji="1" lang="it-IT" i="1" baseline="-25000" dirty="0" smtClean="0">
                <a:ea typeface="ヒラギノ角ゴ Pro W3" charset="-128"/>
                <a:cs typeface="ヒラギノ角ゴ Pro W3" charset="-128"/>
              </a:rPr>
              <a:t>1</a:t>
            </a:r>
            <a:r>
              <a:rPr kumimoji="1" lang="it-IT" i="1" dirty="0" smtClean="0">
                <a:latin typeface="Symbol" charset="2"/>
                <a:ea typeface="ヒラギノ角ゴ Pro W3" charset="-128"/>
                <a:cs typeface="ヒラギノ角ゴ Pro W3" charset="-128"/>
                <a:sym typeface="Symbol" charset="2"/>
              </a:rPr>
              <a:t></a:t>
            </a:r>
            <a:r>
              <a:rPr kumimoji="1" lang="it-IT" i="1" dirty="0" smtClean="0">
                <a:ea typeface="ヒラギノ角ゴ Pro W3" charset="-128"/>
                <a:cs typeface="ヒラギノ角ゴ Pro W3" charset="-128"/>
              </a:rPr>
              <a:t>V</a:t>
            </a:r>
            <a:r>
              <a:rPr kumimoji="1" lang="it-IT" i="1" baseline="-25000" dirty="0" smtClean="0">
                <a:ea typeface="ヒラギノ角ゴ Pro W3" charset="-128"/>
                <a:cs typeface="ヒラギノ角ゴ Pro W3" charset="-128"/>
              </a:rPr>
              <a:t>2</a:t>
            </a:r>
            <a:r>
              <a:rPr kumimoji="1" lang="it-IT" dirty="0" smtClean="0">
                <a:ea typeface="ヒラギノ角ゴ Pro W3" charset="-128"/>
                <a:cs typeface="ヒラギノ角ゴ Pro W3" charset="-128"/>
              </a:rPr>
              <a:t> adiacente ad </a:t>
            </a:r>
            <a:r>
              <a:rPr kumimoji="1" lang="it-IT" i="1" dirty="0" smtClean="0">
                <a:ea typeface="ヒラギノ角ゴ Pro W3" charset="-128"/>
                <a:cs typeface="ヒラギノ角ゴ Pro W3" charset="-128"/>
              </a:rPr>
              <a:t>u</a:t>
            </a:r>
            <a:r>
              <a:rPr kumimoji="1" lang="it-IT" i="1" baseline="-25000" dirty="0" smtClean="0">
                <a:ea typeface="ヒラギノ角ゴ Pro W3" charset="-128"/>
                <a:cs typeface="ヒラギノ角ゴ Pro W3" charset="-128"/>
              </a:rPr>
              <a:t>0</a:t>
            </a:r>
            <a:r>
              <a:rPr kumimoji="1" lang="it-IT" dirty="0" smtClean="0">
                <a:ea typeface="ヒラギノ角ゴ Pro W3" charset="-128"/>
                <a:cs typeface="ヒラギノ角ゴ Pro W3" charset="-128"/>
              </a:rPr>
              <a:t>. </a:t>
            </a:r>
            <a:endParaRPr kumimoji="1" lang="it-IT" i="1" dirty="0" smtClean="0">
              <a:ea typeface="ヒラギノ角ゴ Pro W3" charset="-128"/>
              <a:cs typeface="ヒラギノ角ゴ Pro W3" charset="-128"/>
            </a:endParaRPr>
          </a:p>
        </p:txBody>
      </p:sp>
      <p:sp>
        <p:nvSpPr>
          <p:cNvPr id="4" name="Rectangle 26"/>
          <p:cNvSpPr>
            <a:spLocks noChangeArrowheads="1"/>
          </p:cNvSpPr>
          <p:nvPr/>
        </p:nvSpPr>
        <p:spPr bwMode="auto">
          <a:xfrm>
            <a:off x="457200" y="5718175"/>
            <a:ext cx="1249362" cy="427037"/>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kumimoji="1" lang="it-IT" sz="2200" dirty="0">
                <a:ea typeface="ヒラギノ角ゴ Pro W3" charset="-128"/>
                <a:cs typeface="ヒラギノ角ゴ Pro W3" charset="-128"/>
              </a:rPr>
              <a:t>a. </a:t>
            </a:r>
            <a:r>
              <a:rPr kumimoji="1" lang="it-IT" sz="2200" i="1" dirty="0">
                <a:ea typeface="ヒラギノ角ゴ Pro W3" charset="-128"/>
                <a:cs typeface="ヒラギノ角ゴ Pro W3" charset="-128"/>
              </a:rPr>
              <a:t>v</a:t>
            </a:r>
            <a:r>
              <a:rPr kumimoji="1" lang="it-IT" sz="2200" i="1" baseline="-25000" dirty="0">
                <a:ea typeface="ヒラギノ角ゴ Pro W3" charset="-128"/>
                <a:cs typeface="ヒラギノ角ゴ Pro W3" charset="-128"/>
              </a:rPr>
              <a:t>1</a:t>
            </a:r>
            <a:r>
              <a:rPr kumimoji="1" lang="it-IT" sz="2200" i="1" dirty="0">
                <a:latin typeface="Symbol" charset="2"/>
                <a:ea typeface="ヒラギノ角ゴ Pro W3" charset="-128"/>
                <a:cs typeface="ヒラギノ角ゴ Pro W3" charset="-128"/>
                <a:sym typeface="Symbol" charset="2"/>
              </a:rPr>
              <a:t></a:t>
            </a:r>
            <a:r>
              <a:rPr kumimoji="1" lang="it-IT" sz="2200" i="1" dirty="0">
                <a:ea typeface="ヒラギノ角ゴ Pro W3" charset="-128"/>
                <a:cs typeface="ヒラギノ角ゴ Pro W3" charset="-128"/>
              </a:rPr>
              <a:t>M</a:t>
            </a:r>
            <a:r>
              <a:rPr kumimoji="1" lang="it-IT" sz="2200" dirty="0">
                <a:ea typeface="ヒラギノ角ゴ Pro W3" charset="-128"/>
                <a:cs typeface="ヒラギノ角ゴ Pro W3" charset="-128"/>
              </a:rPr>
              <a:t> </a:t>
            </a:r>
            <a:endParaRPr kumimoji="1" lang="it-IT" sz="2200" i="1" dirty="0">
              <a:ea typeface="ヒラギノ角ゴ Pro W3" charset="-128"/>
              <a:cs typeface="ヒラギノ角ゴ Pro W3" charset="-128"/>
            </a:endParaRPr>
          </a:p>
        </p:txBody>
      </p:sp>
      <p:sp>
        <p:nvSpPr>
          <p:cNvPr id="5" name="Rectangle 27"/>
          <p:cNvSpPr>
            <a:spLocks noChangeArrowheads="1"/>
          </p:cNvSpPr>
          <p:nvPr/>
        </p:nvSpPr>
        <p:spPr bwMode="auto">
          <a:xfrm>
            <a:off x="500062" y="6126162"/>
            <a:ext cx="1171575" cy="427038"/>
          </a:xfrm>
          <a:prstGeom prst="rect">
            <a:avLst/>
          </a:prstGeom>
          <a:noFill/>
          <a:ln w="9525">
            <a:noFill/>
            <a:miter lim="800000"/>
            <a:headEnd/>
            <a:tailEnd/>
          </a:ln>
        </p:spPr>
        <p:txBody>
          <a:bodyPr wrap="none">
            <a:prstTxWarp prst="textNoShape">
              <a:avLst/>
            </a:prstTxWarp>
            <a:spAutoFit/>
          </a:bodyPr>
          <a:lstStyle/>
          <a:p>
            <a:r>
              <a:rPr kumimoji="1" lang="it-IT" sz="2200">
                <a:ea typeface="ヒラギノ角ゴ Pro W3" charset="-128"/>
                <a:cs typeface="ヒラギノ角ゴ Pro W3" charset="-128"/>
              </a:rPr>
              <a:t>b. </a:t>
            </a:r>
            <a:r>
              <a:rPr kumimoji="1" lang="it-IT" sz="2200" i="1">
                <a:ea typeface="ヒラギノ角ゴ Pro W3" charset="-128"/>
                <a:cs typeface="ヒラギノ角ゴ Pro W3" charset="-128"/>
              </a:rPr>
              <a:t>v</a:t>
            </a:r>
            <a:r>
              <a:rPr kumimoji="1" lang="it-IT" sz="2200" i="1" baseline="-25000">
                <a:ea typeface="ヒラギノ角ゴ Pro W3" charset="-128"/>
                <a:cs typeface="ヒラギノ角ゴ Pro W3" charset="-128"/>
              </a:rPr>
              <a:t>1</a:t>
            </a:r>
            <a:r>
              <a:rPr kumimoji="1" lang="it-IT" sz="2200" i="1">
                <a:latin typeface="Symbol" charset="2"/>
                <a:ea typeface="ヒラギノ角ゴ Pro W3" charset="-128"/>
                <a:cs typeface="ヒラギノ角ゴ Pro W3" charset="-128"/>
                <a:sym typeface="Symbol" charset="2"/>
              </a:rPr>
              <a:t></a:t>
            </a:r>
            <a:r>
              <a:rPr kumimoji="1" lang="it-IT" sz="2200" i="1">
                <a:ea typeface="ヒラギノ角ゴ Pro W3" charset="-128"/>
                <a:cs typeface="ヒラギノ角ゴ Pro W3" charset="-128"/>
              </a:rPr>
              <a:t>M</a:t>
            </a:r>
          </a:p>
        </p:txBody>
      </p:sp>
      <p:grpSp>
        <p:nvGrpSpPr>
          <p:cNvPr id="6" name="Group 19"/>
          <p:cNvGrpSpPr>
            <a:grpSpLocks/>
          </p:cNvGrpSpPr>
          <p:nvPr/>
        </p:nvGrpSpPr>
        <p:grpSpPr bwMode="auto">
          <a:xfrm>
            <a:off x="3252788" y="5257800"/>
            <a:ext cx="2538412" cy="1524000"/>
            <a:chOff x="1809" y="2880"/>
            <a:chExt cx="1599" cy="960"/>
          </a:xfrm>
        </p:grpSpPr>
        <p:sp>
          <p:nvSpPr>
            <p:cNvPr id="7" name="Oval 4"/>
            <p:cNvSpPr>
              <a:spLocks noChangeArrowheads="1"/>
            </p:cNvSpPr>
            <p:nvPr/>
          </p:nvSpPr>
          <p:spPr bwMode="auto">
            <a:xfrm>
              <a:off x="2016" y="2976"/>
              <a:ext cx="336" cy="86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8" name="Oval 5"/>
            <p:cNvSpPr>
              <a:spLocks noChangeArrowheads="1"/>
            </p:cNvSpPr>
            <p:nvPr/>
          </p:nvSpPr>
          <p:spPr bwMode="auto">
            <a:xfrm>
              <a:off x="2832" y="2976"/>
              <a:ext cx="336" cy="86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9" name="Oval 6"/>
            <p:cNvSpPr>
              <a:spLocks noChangeArrowheads="1"/>
            </p:cNvSpPr>
            <p:nvPr/>
          </p:nvSpPr>
          <p:spPr bwMode="auto">
            <a:xfrm>
              <a:off x="2112" y="3072"/>
              <a:ext cx="144" cy="288"/>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it-IT"/>
            </a:p>
          </p:txBody>
        </p:sp>
        <p:sp>
          <p:nvSpPr>
            <p:cNvPr id="10" name="Oval 7"/>
            <p:cNvSpPr>
              <a:spLocks noChangeArrowheads="1"/>
            </p:cNvSpPr>
            <p:nvPr/>
          </p:nvSpPr>
          <p:spPr bwMode="auto">
            <a:xfrm>
              <a:off x="2928" y="3072"/>
              <a:ext cx="144" cy="288"/>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it-IT"/>
            </a:p>
          </p:txBody>
        </p:sp>
        <p:sp>
          <p:nvSpPr>
            <p:cNvPr id="11" name="Oval 8"/>
            <p:cNvSpPr>
              <a:spLocks noChangeArrowheads="1"/>
            </p:cNvSpPr>
            <p:nvPr/>
          </p:nvSpPr>
          <p:spPr bwMode="auto">
            <a:xfrm>
              <a:off x="2160" y="3648"/>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12" name="Line 10"/>
            <p:cNvSpPr>
              <a:spLocks noChangeShapeType="1"/>
            </p:cNvSpPr>
            <p:nvPr/>
          </p:nvSpPr>
          <p:spPr bwMode="auto">
            <a:xfrm>
              <a:off x="2208" y="3072"/>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13" name="Line 11"/>
            <p:cNvSpPr>
              <a:spLocks noChangeShapeType="1"/>
            </p:cNvSpPr>
            <p:nvPr/>
          </p:nvSpPr>
          <p:spPr bwMode="auto">
            <a:xfrm>
              <a:off x="2208" y="3360"/>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14" name="Line 12"/>
            <p:cNvSpPr>
              <a:spLocks noChangeShapeType="1"/>
            </p:cNvSpPr>
            <p:nvPr/>
          </p:nvSpPr>
          <p:spPr bwMode="auto">
            <a:xfrm>
              <a:off x="2208" y="3216"/>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15" name="Rectangle 14"/>
            <p:cNvSpPr>
              <a:spLocks noChangeArrowheads="1"/>
            </p:cNvSpPr>
            <p:nvPr/>
          </p:nvSpPr>
          <p:spPr bwMode="auto">
            <a:xfrm>
              <a:off x="1809" y="2880"/>
              <a:ext cx="351"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 </a:t>
              </a:r>
            </a:p>
          </p:txBody>
        </p:sp>
        <p:sp>
          <p:nvSpPr>
            <p:cNvPr id="16" name="Rectangle 15"/>
            <p:cNvSpPr>
              <a:spLocks noChangeArrowheads="1"/>
            </p:cNvSpPr>
            <p:nvPr/>
          </p:nvSpPr>
          <p:spPr bwMode="auto">
            <a:xfrm>
              <a:off x="3057" y="2880"/>
              <a:ext cx="351"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 </a:t>
              </a:r>
            </a:p>
          </p:txBody>
        </p:sp>
        <p:sp>
          <p:nvSpPr>
            <p:cNvPr id="17" name="Rectangle 16"/>
            <p:cNvSpPr>
              <a:spLocks noChangeArrowheads="1"/>
            </p:cNvSpPr>
            <p:nvPr/>
          </p:nvSpPr>
          <p:spPr bwMode="auto">
            <a:xfrm>
              <a:off x="1968" y="3552"/>
              <a:ext cx="330"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0 </a:t>
              </a:r>
            </a:p>
          </p:txBody>
        </p:sp>
      </p:grpSp>
      <p:grpSp>
        <p:nvGrpSpPr>
          <p:cNvPr id="18" name="Group 20"/>
          <p:cNvGrpSpPr>
            <a:grpSpLocks/>
          </p:cNvGrpSpPr>
          <p:nvPr/>
        </p:nvGrpSpPr>
        <p:grpSpPr bwMode="auto">
          <a:xfrm>
            <a:off x="3886200" y="6324600"/>
            <a:ext cx="1752600" cy="457200"/>
            <a:chOff x="2208" y="3552"/>
            <a:chExt cx="1104" cy="288"/>
          </a:xfrm>
        </p:grpSpPr>
        <p:sp>
          <p:nvSpPr>
            <p:cNvPr id="19" name="Rectangle 17"/>
            <p:cNvSpPr>
              <a:spLocks noChangeArrowheads="1"/>
            </p:cNvSpPr>
            <p:nvPr/>
          </p:nvSpPr>
          <p:spPr bwMode="auto">
            <a:xfrm>
              <a:off x="2993" y="3552"/>
              <a:ext cx="319"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 </a:t>
              </a:r>
            </a:p>
          </p:txBody>
        </p:sp>
        <p:sp>
          <p:nvSpPr>
            <p:cNvPr id="20" name="Oval 9"/>
            <p:cNvSpPr>
              <a:spLocks noChangeArrowheads="1"/>
            </p:cNvSpPr>
            <p:nvPr/>
          </p:nvSpPr>
          <p:spPr bwMode="auto">
            <a:xfrm>
              <a:off x="2976" y="3648"/>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21" name="Line 13"/>
            <p:cNvSpPr>
              <a:spLocks noChangeShapeType="1"/>
            </p:cNvSpPr>
            <p:nvPr/>
          </p:nvSpPr>
          <p:spPr bwMode="auto">
            <a:xfrm>
              <a:off x="2208" y="3672"/>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grpSp>
        <p:nvGrpSpPr>
          <p:cNvPr id="22" name="Group 25"/>
          <p:cNvGrpSpPr>
            <a:grpSpLocks/>
          </p:cNvGrpSpPr>
          <p:nvPr/>
        </p:nvGrpSpPr>
        <p:grpSpPr bwMode="auto">
          <a:xfrm>
            <a:off x="3825875" y="5562600"/>
            <a:ext cx="1862138" cy="935038"/>
            <a:chOff x="2170" y="3072"/>
            <a:chExt cx="1173" cy="589"/>
          </a:xfrm>
        </p:grpSpPr>
        <p:sp>
          <p:nvSpPr>
            <p:cNvPr id="23" name="Rectangle 22"/>
            <p:cNvSpPr>
              <a:spLocks noChangeArrowheads="1"/>
            </p:cNvSpPr>
            <p:nvPr/>
          </p:nvSpPr>
          <p:spPr bwMode="auto">
            <a:xfrm>
              <a:off x="3024" y="3072"/>
              <a:ext cx="319"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 </a:t>
              </a:r>
            </a:p>
          </p:txBody>
        </p:sp>
        <p:sp>
          <p:nvSpPr>
            <p:cNvPr id="24" name="Oval 23"/>
            <p:cNvSpPr>
              <a:spLocks noChangeArrowheads="1"/>
            </p:cNvSpPr>
            <p:nvPr/>
          </p:nvSpPr>
          <p:spPr bwMode="auto">
            <a:xfrm>
              <a:off x="2976" y="3204"/>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25" name="Line 24"/>
            <p:cNvSpPr>
              <a:spLocks noChangeShapeType="1"/>
            </p:cNvSpPr>
            <p:nvPr/>
          </p:nvSpPr>
          <p:spPr bwMode="auto">
            <a:xfrm flipV="1">
              <a:off x="2170" y="3216"/>
              <a:ext cx="854" cy="445"/>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sp>
        <p:nvSpPr>
          <p:cNvPr id="26" name="Segnaposto numero diapositiva 25"/>
          <p:cNvSpPr>
            <a:spLocks noGrp="1"/>
          </p:cNvSpPr>
          <p:nvPr>
            <p:ph type="sldNum" sz="quarter" idx="15"/>
          </p:nvPr>
        </p:nvSpPr>
        <p:spPr/>
        <p:txBody>
          <a:bodyPr/>
          <a:lstStyle/>
          <a:p>
            <a:fld id="{60E9F1AE-D4CC-B040-B05E-E2F450AF0BD2}" type="slidenum">
              <a:rPr lang="it-IT" smtClean="0"/>
              <a:pPr/>
              <a:t>21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32" fill="hold"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circle(out)">
                                      <p:cBhvr>
                                        <p:cTn id="30" dur="2000"/>
                                        <p:tgtEl>
                                          <p:spTgt spid="18"/>
                                        </p:tgtEl>
                                      </p:cBhvr>
                                    </p:animEffect>
                                  </p:childTnLst>
                                </p:cTn>
                              </p:par>
                              <p:par>
                                <p:cTn id="31" presetID="6" presetClass="exit" presetSubtype="16" fill="hold" nodeType="withEffect">
                                  <p:stCondLst>
                                    <p:cond delay="0"/>
                                  </p:stCondLst>
                                  <p:childTnLst>
                                    <p:animEffect transition="out" filter="circle(in)">
                                      <p:cBhvr>
                                        <p:cTn id="32" dur="2000"/>
                                        <p:tgtEl>
                                          <p:spTgt spid="18"/>
                                        </p:tgtEl>
                                      </p:cBhvr>
                                    </p:animEffect>
                                    <p:set>
                                      <p:cBhvr>
                                        <p:cTn id="33" dur="1" fill="hold">
                                          <p:stCondLst>
                                            <p:cond delay="1999"/>
                                          </p:stCondLst>
                                        </p:cTn>
                                        <p:tgtEl>
                                          <p:spTgt spid="18"/>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circle(in)">
                                      <p:cBhvr>
                                        <p:cTn id="38"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a:t>
            </a:r>
            <a:r>
              <a:rPr lang="it-IT" dirty="0" err="1" smtClean="0"/>
              <a:t>3</a:t>
            </a:r>
            <a:r>
              <a:rPr lang="it-IT" dirty="0" smtClean="0"/>
              <a:t>)</a:t>
            </a:r>
            <a:endParaRPr lang="it-IT" dirty="0"/>
          </a:p>
        </p:txBody>
      </p:sp>
      <p:sp>
        <p:nvSpPr>
          <p:cNvPr id="27" name="Rectangle 3"/>
          <p:cNvSpPr>
            <a:spLocks noChangeArrowheads="1"/>
          </p:cNvSpPr>
          <p:nvPr/>
        </p:nvSpPr>
        <p:spPr bwMode="auto">
          <a:xfrm>
            <a:off x="152400" y="1600200"/>
            <a:ext cx="8153400" cy="1657350"/>
          </a:xfrm>
          <a:prstGeom prst="rect">
            <a:avLst/>
          </a:prstGeom>
          <a:noFill/>
          <a:ln w="9525">
            <a:noFill/>
            <a:miter lim="800000"/>
            <a:headEnd/>
            <a:tailEnd/>
          </a:ln>
          <a:effectLst/>
        </p:spPr>
        <p:txBody>
          <a:bodyPr>
            <a:prstTxWarp prst="textNoShape">
              <a:avLst/>
            </a:prstTxWarp>
          </a:bodyPr>
          <a:lstStyle/>
          <a:p>
            <a:pPr marL="342900" indent="-342900" algn="just" eaLnBrk="1" hangingPunct="1">
              <a:spcBef>
                <a:spcPct val="20000"/>
              </a:spcBef>
            </a:pPr>
            <a:r>
              <a:rPr kumimoji="1" lang="it-IT" sz="2400" i="1" dirty="0">
                <a:ea typeface="Times" charset="0"/>
                <a:cs typeface="Times" charset="0"/>
              </a:rPr>
              <a:t>(segue </a:t>
            </a:r>
            <a:r>
              <a:rPr kumimoji="1" lang="it-IT" sz="2400" i="1" dirty="0" err="1">
                <a:ea typeface="Times" charset="0"/>
                <a:cs typeface="Times" charset="0"/>
              </a:rPr>
              <a:t>c.s</a:t>
            </a:r>
            <a:r>
              <a:rPr kumimoji="1" lang="it-IT" sz="2400" i="1" dirty="0">
                <a:ea typeface="Times" charset="0"/>
                <a:cs typeface="Times" charset="0"/>
              </a:rPr>
              <a:t>.. del </a:t>
            </a:r>
            <a:r>
              <a:rPr kumimoji="1" lang="it-IT" sz="2400" i="1" dirty="0" err="1">
                <a:ea typeface="Times" charset="0"/>
                <a:cs typeface="Times" charset="0"/>
              </a:rPr>
              <a:t>th</a:t>
            </a:r>
            <a:r>
              <a:rPr kumimoji="1" lang="it-IT" sz="2400" i="1" dirty="0">
                <a:ea typeface="Times" charset="0"/>
                <a:cs typeface="Times" charset="0"/>
              </a:rPr>
              <a:t>. di Hall) G bipartito con |V</a:t>
            </a:r>
            <a:r>
              <a:rPr kumimoji="1" lang="it-IT" sz="2400" i="1" baseline="-25000" dirty="0">
                <a:ea typeface="Times" charset="0"/>
                <a:cs typeface="Times" charset="0"/>
              </a:rPr>
              <a:t>1</a:t>
            </a:r>
            <a:r>
              <a:rPr kumimoji="1" lang="it-IT" sz="2400" i="1" dirty="0">
                <a:ea typeface="Times" charset="0"/>
                <a:cs typeface="Times" charset="0"/>
              </a:rPr>
              <a:t>|</a:t>
            </a:r>
            <a:r>
              <a:rPr kumimoji="1" lang="it-IT" sz="2400" i="1" dirty="0">
                <a:ea typeface="Times" charset="0"/>
                <a:cs typeface="Times" charset="0"/>
                <a:sym typeface="Symbol" charset="2"/>
              </a:rPr>
              <a:t>|V</a:t>
            </a:r>
            <a:r>
              <a:rPr kumimoji="1" lang="it-IT" sz="2400" i="1" baseline="-25000" dirty="0">
                <a:ea typeface="Times" charset="0"/>
                <a:cs typeface="Times" charset="0"/>
                <a:sym typeface="Symbol" charset="2"/>
              </a:rPr>
              <a:t>2</a:t>
            </a:r>
            <a:r>
              <a:rPr kumimoji="1" lang="it-IT" sz="2400" i="1" dirty="0">
                <a:ea typeface="Times" charset="0"/>
                <a:cs typeface="Times" charset="0"/>
                <a:sym typeface="Symbol" charset="2"/>
              </a:rPr>
              <a:t>|, allora G ha un accoppiamento</a:t>
            </a:r>
            <a:r>
              <a:rPr kumimoji="1" lang="it-IT" sz="2400" i="1" dirty="0" smtClean="0">
                <a:ea typeface="Times" charset="0"/>
                <a:cs typeface="Times" charset="0"/>
                <a:sym typeface="Symbol" charset="2"/>
              </a:rPr>
              <a:t> </a:t>
            </a:r>
            <a:r>
              <a:rPr kumimoji="1" lang="it-IT" sz="2800" i="1" dirty="0" smtClean="0">
                <a:ea typeface="Times" charset="0"/>
                <a:cs typeface="Times" charset="0"/>
                <a:sym typeface="Symbol" charset="2"/>
              </a:rPr>
              <a:t>perfetto</a:t>
            </a:r>
            <a:r>
              <a:rPr kumimoji="1" lang="it-IT" sz="2400" i="1" dirty="0" smtClean="0">
                <a:ea typeface="Times" charset="0"/>
                <a:cs typeface="Times" charset="0"/>
                <a:sym typeface="Symbol" charset="2"/>
              </a:rPr>
              <a:t> sse </a:t>
            </a:r>
            <a:r>
              <a:rPr kumimoji="1" lang="it-IT" sz="2400" i="1" dirty="0">
                <a:ea typeface="Times" charset="0"/>
                <a:cs typeface="Times" charset="0"/>
                <a:sym typeface="Symbol" charset="2"/>
              </a:rPr>
              <a:t> SV</a:t>
            </a:r>
            <a:r>
              <a:rPr kumimoji="1" lang="it-IT" sz="2400" i="1" baseline="-25000" dirty="0">
                <a:ea typeface="Times" charset="0"/>
                <a:cs typeface="Times" charset="0"/>
                <a:sym typeface="Symbol" charset="2"/>
              </a:rPr>
              <a:t>1</a:t>
            </a:r>
            <a:r>
              <a:rPr kumimoji="1" lang="it-IT" sz="2400" i="1" dirty="0">
                <a:ea typeface="Times" charset="0"/>
                <a:cs typeface="Times" charset="0"/>
                <a:sym typeface="Symbol" charset="2"/>
              </a:rPr>
              <a:t>,</a:t>
            </a:r>
            <a:r>
              <a:rPr kumimoji="1" lang="it-IT" sz="2400" i="1" dirty="0" smtClean="0">
                <a:ea typeface="Times" charset="0"/>
                <a:cs typeface="Times" charset="0"/>
                <a:sym typeface="Symbol" charset="2"/>
              </a:rPr>
              <a:t>   |</a:t>
            </a:r>
            <a:r>
              <a:rPr kumimoji="1" lang="it-IT" sz="2400" i="1" dirty="0">
                <a:ea typeface="Times" charset="0"/>
                <a:cs typeface="Times" charset="0"/>
                <a:sym typeface="Symbol" charset="2"/>
              </a:rPr>
              <a:t>S| </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 |adj(S)|</a:t>
            </a:r>
            <a:r>
              <a:rPr kumimoji="1" lang="it-IT" sz="2400" dirty="0">
                <a:ea typeface="ヒラギノ角ゴ Pro W3" charset="-128"/>
                <a:cs typeface="ヒラギノ角ゴ Pro W3" charset="-128"/>
              </a:rPr>
              <a:t>.</a:t>
            </a:r>
            <a:r>
              <a:rPr kumimoji="1" lang="it-IT" sz="2400" b="1" dirty="0">
                <a:ea typeface="Times" charset="0"/>
                <a:cs typeface="Times" charset="0"/>
              </a:rPr>
              <a:t> </a:t>
            </a:r>
            <a:endParaRPr kumimoji="1" lang="it-IT" sz="2400" b="1" dirty="0" smtClean="0">
              <a:ea typeface="Times" charset="0"/>
              <a:cs typeface="Times" charset="0"/>
            </a:endParaRPr>
          </a:p>
          <a:p>
            <a:pPr marL="457200" indent="-457200" algn="just">
              <a:spcBef>
                <a:spcPct val="20000"/>
              </a:spcBef>
              <a:buAutoNum type="alphaLcPeriod"/>
            </a:pPr>
            <a:r>
              <a:rPr kumimoji="1" lang="it-IT" sz="2400" dirty="0" smtClean="0">
                <a:ea typeface="Times" charset="0"/>
                <a:cs typeface="Times" charset="0"/>
              </a:rPr>
              <a:t>Se </a:t>
            </a:r>
            <a:r>
              <a:rPr kumimoji="1" lang="it-IT" sz="2400" i="1" dirty="0" smtClean="0">
                <a:ea typeface="ヒラギノ角ゴ Pro W3" charset="-128"/>
                <a:cs typeface="ヒラギノ角ゴ Pro W3" charset="-128"/>
              </a:rPr>
              <a:t>v</a:t>
            </a:r>
            <a:r>
              <a:rPr kumimoji="1" lang="it-IT" sz="2400" i="1" baseline="-25000" dirty="0" smtClean="0">
                <a:ea typeface="ヒラギノ角ゴ Pro W3" charset="-128"/>
                <a:cs typeface="ヒラギノ角ゴ Pro W3" charset="-128"/>
              </a:rPr>
              <a:t>1</a:t>
            </a:r>
            <a:r>
              <a:rPr kumimoji="1" lang="it-IT" sz="2400" i="1" dirty="0" smtClean="0">
                <a:latin typeface="Symbol" charset="2"/>
                <a:ea typeface="ヒラギノ角ゴ Pro W3" charset="-128"/>
                <a:cs typeface="ヒラギノ角ゴ Pro W3" charset="-128"/>
                <a:sym typeface="Symbol" charset="2"/>
              </a:rPr>
              <a:t></a:t>
            </a:r>
            <a:r>
              <a:rPr kumimoji="1" lang="it-IT" sz="2400" i="1" dirty="0" smtClean="0">
                <a:ea typeface="ヒラギノ角ゴ Pro W3" charset="-128"/>
                <a:cs typeface="ヒラギノ角ゴ Pro W3" charset="-128"/>
              </a:rPr>
              <a:t>M </a:t>
            </a:r>
            <a:r>
              <a:rPr kumimoji="1" lang="it-IT" sz="2400" dirty="0" smtClean="0">
                <a:ea typeface="ヒラギノ角ゴ Pro W3" charset="-128"/>
                <a:cs typeface="ヒラギノ角ゴ Pro W3" charset="-128"/>
              </a:rPr>
              <a:t>fine</a:t>
            </a:r>
          </a:p>
          <a:p>
            <a:pPr marL="457200" indent="-457200" algn="just">
              <a:spcBef>
                <a:spcPct val="20000"/>
              </a:spcBef>
              <a:buAutoNum type="alphaLcPeriod"/>
            </a:pPr>
            <a:r>
              <a:rPr kumimoji="1" lang="it-IT" sz="2400" dirty="0" smtClean="0">
                <a:ea typeface="ヒラギノ角ゴ Pro W3" charset="-128"/>
                <a:cs typeface="ヒラギノ角ゴ Pro W3" charset="-128"/>
              </a:rPr>
              <a:t>Consideriamo </a:t>
            </a:r>
            <a:r>
              <a:rPr kumimoji="1" lang="it-IT" sz="2400" dirty="0">
                <a:ea typeface="ヒラギノ角ゴ Pro W3" charset="-128"/>
                <a:cs typeface="ヒラギノ角ゴ Pro W3" charset="-128"/>
              </a:rPr>
              <a:t>l’accoppiato di </a:t>
            </a:r>
            <a:r>
              <a:rPr kumimoji="1" lang="it-IT" sz="2400" i="1" dirty="0">
                <a:latin typeface="Times" charset="0"/>
                <a:ea typeface="ヒラギノ角ゴ Pro W3" charset="-128"/>
                <a:cs typeface="ヒラギノ角ゴ Pro W3" charset="-128"/>
              </a:rPr>
              <a:t>v</a:t>
            </a:r>
            <a:r>
              <a:rPr kumimoji="1" lang="it-IT" sz="2400" i="1" baseline="-25000" dirty="0">
                <a:latin typeface="Times" charset="0"/>
                <a:ea typeface="ヒラギノ角ゴ Pro W3" charset="-128"/>
                <a:cs typeface="ヒラギノ角ゴ Pro W3" charset="-128"/>
              </a:rPr>
              <a:t>1 </a:t>
            </a:r>
            <a:r>
              <a:rPr kumimoji="1" lang="it-IT" sz="2400" i="1" dirty="0">
                <a:ea typeface="ヒラギノ角ゴ Pro W3" charset="-128"/>
                <a:cs typeface="ヒラギノ角ゴ Pro W3" charset="-128"/>
              </a:rPr>
              <a:t>in</a:t>
            </a:r>
            <a:r>
              <a:rPr kumimoji="1" lang="it-IT" sz="2400" dirty="0">
                <a:latin typeface="Times" charset="0"/>
                <a:ea typeface="ヒラギノ角ゴ Pro W3" charset="-128"/>
                <a:cs typeface="ヒラギノ角ゴ Pro W3" charset="-128"/>
              </a:rPr>
              <a:t> </a:t>
            </a:r>
            <a:r>
              <a:rPr kumimoji="1" lang="it-IT" sz="2400" i="1" dirty="0">
                <a:latin typeface="Times" charset="0"/>
                <a:ea typeface="ヒラギノ角ゴ Pro W3" charset="-128"/>
                <a:cs typeface="ヒラギノ角ゴ Pro W3" charset="-128"/>
              </a:rPr>
              <a:t>M</a:t>
            </a:r>
            <a:r>
              <a:rPr kumimoji="1" lang="it-IT" sz="2400" dirty="0">
                <a:latin typeface="Times" charset="0"/>
                <a:ea typeface="ヒラギノ角ゴ Pro W3" charset="-128"/>
                <a:cs typeface="ヒラギノ角ゴ Pro W3" charset="-128"/>
              </a:rPr>
              <a:t>, </a:t>
            </a:r>
            <a:r>
              <a:rPr kumimoji="1" lang="it-IT" sz="2400" i="1" dirty="0">
                <a:latin typeface="Times" charset="0"/>
                <a:ea typeface="ヒラギノ角ゴ Pro W3" charset="-128"/>
                <a:cs typeface="ヒラギノ角ゴ Pro W3" charset="-128"/>
              </a:rPr>
              <a:t>u</a:t>
            </a:r>
            <a:r>
              <a:rPr kumimoji="1" lang="it-IT" sz="2400" i="1" baseline="-25000" dirty="0">
                <a:latin typeface="Times" charset="0"/>
                <a:ea typeface="ヒラギノ角ゴ Pro W3" charset="-128"/>
                <a:cs typeface="ヒラギノ角ゴ Pro W3" charset="-128"/>
              </a:rPr>
              <a:t>1</a:t>
            </a:r>
            <a:r>
              <a:rPr kumimoji="1" lang="it-IT" sz="2400" dirty="0">
                <a:latin typeface="Times" charset="0"/>
                <a:ea typeface="ヒラギノ角ゴ Pro W3" charset="-128"/>
                <a:cs typeface="ヒラギノ角ゴ Pro W3" charset="-128"/>
                <a:sym typeface="Symbol" charset="2"/>
              </a:rPr>
              <a:t>.</a:t>
            </a:r>
            <a:endParaRPr kumimoji="1" lang="it-IT" sz="2400" dirty="0">
              <a:latin typeface="Times" charset="0"/>
              <a:ea typeface="ヒラギノ角ゴ Pro W3" charset="-128"/>
              <a:cs typeface="ヒラギノ角ゴ Pro W3" charset="-128"/>
            </a:endParaRPr>
          </a:p>
        </p:txBody>
      </p:sp>
      <p:grpSp>
        <p:nvGrpSpPr>
          <p:cNvPr id="28" name="Group 24"/>
          <p:cNvGrpSpPr>
            <a:grpSpLocks/>
          </p:cNvGrpSpPr>
          <p:nvPr/>
        </p:nvGrpSpPr>
        <p:grpSpPr bwMode="auto">
          <a:xfrm>
            <a:off x="6300787" y="3581400"/>
            <a:ext cx="2538413" cy="1524000"/>
            <a:chOff x="3826" y="1639"/>
            <a:chExt cx="1599" cy="960"/>
          </a:xfrm>
        </p:grpSpPr>
        <p:grpSp>
          <p:nvGrpSpPr>
            <p:cNvPr id="29" name="Group 20"/>
            <p:cNvGrpSpPr>
              <a:grpSpLocks/>
            </p:cNvGrpSpPr>
            <p:nvPr/>
          </p:nvGrpSpPr>
          <p:grpSpPr bwMode="auto">
            <a:xfrm>
              <a:off x="3826" y="1639"/>
              <a:ext cx="1599" cy="960"/>
              <a:chOff x="1809" y="2880"/>
              <a:chExt cx="1599" cy="960"/>
            </a:xfrm>
          </p:grpSpPr>
          <p:grpSp>
            <p:nvGrpSpPr>
              <p:cNvPr id="32" name="Group 4"/>
              <p:cNvGrpSpPr>
                <a:grpSpLocks/>
              </p:cNvGrpSpPr>
              <p:nvPr/>
            </p:nvGrpSpPr>
            <p:grpSpPr bwMode="auto">
              <a:xfrm>
                <a:off x="1809" y="2880"/>
                <a:ext cx="1599" cy="960"/>
                <a:chOff x="1809" y="2880"/>
                <a:chExt cx="1599" cy="960"/>
              </a:xfrm>
            </p:grpSpPr>
            <p:sp>
              <p:nvSpPr>
                <p:cNvPr id="37" name="Oval 5"/>
                <p:cNvSpPr>
                  <a:spLocks noChangeArrowheads="1"/>
                </p:cNvSpPr>
                <p:nvPr/>
              </p:nvSpPr>
              <p:spPr bwMode="auto">
                <a:xfrm>
                  <a:off x="2016" y="2976"/>
                  <a:ext cx="336" cy="86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38" name="Oval 6"/>
                <p:cNvSpPr>
                  <a:spLocks noChangeArrowheads="1"/>
                </p:cNvSpPr>
                <p:nvPr/>
              </p:nvSpPr>
              <p:spPr bwMode="auto">
                <a:xfrm>
                  <a:off x="2832" y="2976"/>
                  <a:ext cx="336" cy="864"/>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39" name="Oval 7"/>
                <p:cNvSpPr>
                  <a:spLocks noChangeArrowheads="1"/>
                </p:cNvSpPr>
                <p:nvPr/>
              </p:nvSpPr>
              <p:spPr bwMode="auto">
                <a:xfrm>
                  <a:off x="2112" y="3072"/>
                  <a:ext cx="144" cy="288"/>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it-IT"/>
                </a:p>
              </p:txBody>
            </p:sp>
            <p:sp>
              <p:nvSpPr>
                <p:cNvPr id="40" name="Oval 8"/>
                <p:cNvSpPr>
                  <a:spLocks noChangeArrowheads="1"/>
                </p:cNvSpPr>
                <p:nvPr/>
              </p:nvSpPr>
              <p:spPr bwMode="auto">
                <a:xfrm>
                  <a:off x="2928" y="3072"/>
                  <a:ext cx="144" cy="288"/>
                </a:xfrm>
                <a:prstGeom prst="ellipse">
                  <a:avLst/>
                </a:prstGeom>
                <a:solidFill>
                  <a:srgbClr val="FF0000"/>
                </a:solidFill>
                <a:ln w="9525">
                  <a:solidFill>
                    <a:schemeClr val="tx1"/>
                  </a:solidFill>
                  <a:round/>
                  <a:headEnd/>
                  <a:tailEnd/>
                </a:ln>
              </p:spPr>
              <p:txBody>
                <a:bodyPr wrap="none" anchor="ctr">
                  <a:prstTxWarp prst="textNoShape">
                    <a:avLst/>
                  </a:prstTxWarp>
                </a:bodyPr>
                <a:lstStyle/>
                <a:p>
                  <a:endParaRPr lang="it-IT"/>
                </a:p>
              </p:txBody>
            </p:sp>
            <p:sp>
              <p:nvSpPr>
                <p:cNvPr id="41" name="Oval 9"/>
                <p:cNvSpPr>
                  <a:spLocks noChangeArrowheads="1"/>
                </p:cNvSpPr>
                <p:nvPr/>
              </p:nvSpPr>
              <p:spPr bwMode="auto">
                <a:xfrm>
                  <a:off x="2160" y="3648"/>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42" name="Line 10"/>
                <p:cNvSpPr>
                  <a:spLocks noChangeShapeType="1"/>
                </p:cNvSpPr>
                <p:nvPr/>
              </p:nvSpPr>
              <p:spPr bwMode="auto">
                <a:xfrm>
                  <a:off x="2208" y="3072"/>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43" name="Line 11"/>
                <p:cNvSpPr>
                  <a:spLocks noChangeShapeType="1"/>
                </p:cNvSpPr>
                <p:nvPr/>
              </p:nvSpPr>
              <p:spPr bwMode="auto">
                <a:xfrm>
                  <a:off x="2208" y="3360"/>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44" name="Line 12"/>
                <p:cNvSpPr>
                  <a:spLocks noChangeShapeType="1"/>
                </p:cNvSpPr>
                <p:nvPr/>
              </p:nvSpPr>
              <p:spPr bwMode="auto">
                <a:xfrm>
                  <a:off x="2208" y="3216"/>
                  <a:ext cx="768"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45" name="Rectangle 13"/>
                <p:cNvSpPr>
                  <a:spLocks noChangeArrowheads="1"/>
                </p:cNvSpPr>
                <p:nvPr/>
              </p:nvSpPr>
              <p:spPr bwMode="auto">
                <a:xfrm>
                  <a:off x="1809" y="2880"/>
                  <a:ext cx="351"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 </a:t>
                  </a:r>
                </a:p>
              </p:txBody>
            </p:sp>
            <p:sp>
              <p:nvSpPr>
                <p:cNvPr id="46" name="Rectangle 14"/>
                <p:cNvSpPr>
                  <a:spLocks noChangeArrowheads="1"/>
                </p:cNvSpPr>
                <p:nvPr/>
              </p:nvSpPr>
              <p:spPr bwMode="auto">
                <a:xfrm>
                  <a:off x="3057" y="2880"/>
                  <a:ext cx="351"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 </a:t>
                  </a:r>
                </a:p>
              </p:txBody>
            </p:sp>
            <p:sp>
              <p:nvSpPr>
                <p:cNvPr id="47" name="Rectangle 15"/>
                <p:cNvSpPr>
                  <a:spLocks noChangeArrowheads="1"/>
                </p:cNvSpPr>
                <p:nvPr/>
              </p:nvSpPr>
              <p:spPr bwMode="auto">
                <a:xfrm>
                  <a:off x="1968" y="3552"/>
                  <a:ext cx="330"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0 </a:t>
                  </a:r>
                </a:p>
              </p:txBody>
            </p:sp>
          </p:grpSp>
          <p:grpSp>
            <p:nvGrpSpPr>
              <p:cNvPr id="33" name="Group 16"/>
              <p:cNvGrpSpPr>
                <a:grpSpLocks/>
              </p:cNvGrpSpPr>
              <p:nvPr/>
            </p:nvGrpSpPr>
            <p:grpSpPr bwMode="auto">
              <a:xfrm>
                <a:off x="2170" y="3072"/>
                <a:ext cx="1173" cy="589"/>
                <a:chOff x="2170" y="3072"/>
                <a:chExt cx="1173" cy="589"/>
              </a:xfrm>
            </p:grpSpPr>
            <p:sp>
              <p:nvSpPr>
                <p:cNvPr id="34" name="Rectangle 17"/>
                <p:cNvSpPr>
                  <a:spLocks noChangeArrowheads="1"/>
                </p:cNvSpPr>
                <p:nvPr/>
              </p:nvSpPr>
              <p:spPr bwMode="auto">
                <a:xfrm>
                  <a:off x="3024" y="3072"/>
                  <a:ext cx="319"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 </a:t>
                  </a:r>
                </a:p>
              </p:txBody>
            </p:sp>
            <p:sp>
              <p:nvSpPr>
                <p:cNvPr id="35" name="Oval 18"/>
                <p:cNvSpPr>
                  <a:spLocks noChangeArrowheads="1"/>
                </p:cNvSpPr>
                <p:nvPr/>
              </p:nvSpPr>
              <p:spPr bwMode="auto">
                <a:xfrm>
                  <a:off x="2976" y="3204"/>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36" name="Line 19"/>
                <p:cNvSpPr>
                  <a:spLocks noChangeShapeType="1"/>
                </p:cNvSpPr>
                <p:nvPr/>
              </p:nvSpPr>
              <p:spPr bwMode="auto">
                <a:xfrm flipV="1">
                  <a:off x="2170" y="3216"/>
                  <a:ext cx="854" cy="445"/>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grpSp>
        <p:sp>
          <p:nvSpPr>
            <p:cNvPr id="30" name="Oval 22"/>
            <p:cNvSpPr>
              <a:spLocks noChangeArrowheads="1"/>
            </p:cNvSpPr>
            <p:nvPr/>
          </p:nvSpPr>
          <p:spPr bwMode="auto">
            <a:xfrm>
              <a:off x="4178" y="1959"/>
              <a:ext cx="44" cy="45"/>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31" name="Rectangle 23"/>
            <p:cNvSpPr>
              <a:spLocks noChangeArrowheads="1"/>
            </p:cNvSpPr>
            <p:nvPr/>
          </p:nvSpPr>
          <p:spPr bwMode="auto">
            <a:xfrm>
              <a:off x="3888" y="1842"/>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1</a:t>
              </a:r>
              <a:endParaRPr lang="it-IT"/>
            </a:p>
          </p:txBody>
        </p:sp>
      </p:grpSp>
      <p:sp>
        <p:nvSpPr>
          <p:cNvPr id="48" name="Rectangle 25"/>
          <p:cNvSpPr>
            <a:spLocks noChangeArrowheads="1"/>
          </p:cNvSpPr>
          <p:nvPr/>
        </p:nvSpPr>
        <p:spPr bwMode="auto">
          <a:xfrm>
            <a:off x="762000" y="3775372"/>
            <a:ext cx="5851895" cy="1348061"/>
          </a:xfrm>
          <a:prstGeom prst="rect">
            <a:avLst/>
          </a:prstGeom>
          <a:noFill/>
          <a:ln w="9525">
            <a:noFill/>
            <a:miter lim="800000"/>
            <a:headEnd/>
            <a:tailEnd/>
          </a:ln>
        </p:spPr>
        <p:txBody>
          <a:bodyPr wrap="none">
            <a:prstTxWarp prst="textNoShape">
              <a:avLst/>
            </a:prstTxWarp>
            <a:spAutoFit/>
          </a:bodyPr>
          <a:lstStyle/>
          <a:p>
            <a:r>
              <a:rPr kumimoji="1" lang="it-IT" sz="2400" i="1" dirty="0">
                <a:latin typeface="Times" charset="0"/>
                <a:ea typeface="ヒラギノ角ゴ Pro W3" charset="-128"/>
                <a:cs typeface="ヒラギノ角ゴ Pro W3" charset="-128"/>
              </a:rPr>
              <a:t>S</a:t>
            </a:r>
            <a:r>
              <a:rPr kumimoji="1" lang="it-IT" sz="2400" dirty="0">
                <a:latin typeface="Times" charset="0"/>
                <a:ea typeface="ヒラギノ角ゴ Pro W3" charset="-128"/>
                <a:cs typeface="ヒラギノ角ゴ Pro W3" charset="-128"/>
              </a:rPr>
              <a:t>={</a:t>
            </a:r>
            <a:r>
              <a:rPr kumimoji="1" lang="it-IT" sz="2400" i="1" dirty="0">
                <a:latin typeface="Times" charset="0"/>
                <a:ea typeface="ヒラギノ角ゴ Pro W3" charset="-128"/>
                <a:cs typeface="ヒラギノ角ゴ Pro W3" charset="-128"/>
              </a:rPr>
              <a:t>u</a:t>
            </a:r>
            <a:r>
              <a:rPr kumimoji="1" lang="it-IT" sz="2400" i="1" baseline="-25000" dirty="0">
                <a:latin typeface="Times" charset="0"/>
                <a:ea typeface="ヒラギノ角ゴ Pro W3" charset="-128"/>
                <a:cs typeface="ヒラギノ角ゴ Pro W3" charset="-128"/>
              </a:rPr>
              <a:t>0</a:t>
            </a:r>
            <a:r>
              <a:rPr kumimoji="1" lang="it-IT" sz="2400" i="1" dirty="0">
                <a:latin typeface="Times" charset="0"/>
                <a:ea typeface="ヒラギノ角ゴ Pro W3" charset="-128"/>
                <a:cs typeface="ヒラギノ角ゴ Pro W3" charset="-128"/>
              </a:rPr>
              <a:t>,u</a:t>
            </a:r>
            <a:r>
              <a:rPr kumimoji="1" lang="it-IT" sz="2400" i="1" baseline="-25000" dirty="0">
                <a:latin typeface="Times" charset="0"/>
                <a:ea typeface="ヒラギノ角ゴ Pro W3" charset="-128"/>
                <a:cs typeface="ヒラギノ角ゴ Pro W3" charset="-128"/>
              </a:rPr>
              <a:t>1</a:t>
            </a:r>
            <a:r>
              <a:rPr kumimoji="1" lang="it-IT" sz="2400" dirty="0">
                <a:latin typeface="Times" charset="0"/>
                <a:ea typeface="ヒラギノ角ゴ Pro W3" charset="-128"/>
                <a:cs typeface="ヒラギノ角ゴ Pro W3" charset="-128"/>
              </a:rPr>
              <a:t>} </a:t>
            </a:r>
            <a:r>
              <a:rPr kumimoji="1" lang="it-IT" sz="2400" dirty="0">
                <a:ea typeface="ヒラギノ角ゴ Pro W3" charset="-128"/>
                <a:cs typeface="ヒラギノ角ゴ Pro W3" charset="-128"/>
              </a:rPr>
              <a:t>e</a:t>
            </a:r>
            <a:r>
              <a:rPr kumimoji="1" lang="it-IT" sz="2400" dirty="0">
                <a:latin typeface="Times" charset="0"/>
                <a:ea typeface="ヒラギノ角ゴ Pro W3" charset="-128"/>
                <a:cs typeface="ヒラギノ角ゴ Pro W3" charset="-128"/>
              </a:rPr>
              <a:t> 2=</a:t>
            </a:r>
            <a:r>
              <a:rPr kumimoji="1" lang="it-IT" sz="2400" i="1" dirty="0">
                <a:latin typeface="Times" charset="0"/>
                <a:ea typeface="ヒラギノ角ゴ Pro W3" charset="-128"/>
                <a:cs typeface="ヒラギノ角ゴ Pro W3" charset="-128"/>
              </a:rPr>
              <a:t> |S|</a:t>
            </a:r>
            <a:r>
              <a:rPr kumimoji="1" lang="it-IT" sz="2400" i="1" dirty="0">
                <a:latin typeface="Times" charset="0"/>
                <a:ea typeface="ヒラギノ角ゴ Pro W3" charset="-128"/>
                <a:cs typeface="ヒラギノ角ゴ Pro W3" charset="-128"/>
                <a:sym typeface="Symbol" charset="2"/>
              </a:rPr>
              <a:t></a:t>
            </a:r>
            <a:r>
              <a:rPr kumimoji="1" lang="it-IT" sz="2400" i="1" dirty="0">
                <a:latin typeface="Times" charset="0"/>
                <a:ea typeface="ヒラギノ角ゴ Pro W3" charset="-128"/>
                <a:cs typeface="ヒラギノ角ゴ Pro W3" charset="-128"/>
              </a:rPr>
              <a:t>|adj(S)|</a:t>
            </a:r>
            <a:r>
              <a:rPr kumimoji="1" lang="it-IT" sz="2400" dirty="0">
                <a:latin typeface="Times" charset="0"/>
                <a:ea typeface="ヒラギノ角ゴ Pro W3" charset="-128"/>
                <a:cs typeface="ヒラギノ角ゴ Pro W3" charset="-128"/>
              </a:rPr>
              <a:t>.</a:t>
            </a:r>
          </a:p>
          <a:p>
            <a:pPr eaLnBrk="1" hangingPunct="1">
              <a:spcBef>
                <a:spcPct val="20000"/>
              </a:spcBef>
            </a:pPr>
            <a:r>
              <a:rPr kumimoji="1" lang="it-IT" sz="2400" dirty="0">
                <a:ea typeface="ヒラギノ角ゴ Pro W3" charset="-128"/>
                <a:cs typeface="ヒラギノ角ゴ Pro W3" charset="-128"/>
              </a:rPr>
              <a:t>Deve esistere un altro nodo </a:t>
            </a:r>
            <a:r>
              <a:rPr kumimoji="1" lang="it-IT" sz="2400" i="1" dirty="0">
                <a:ea typeface="ヒラギノ角ゴ Pro W3" charset="-128"/>
                <a:cs typeface="ヒラギノ角ゴ Pro W3" charset="-128"/>
              </a:rPr>
              <a:t>v</a:t>
            </a:r>
            <a:r>
              <a:rPr kumimoji="1" lang="it-IT" sz="2400" i="1" baseline="-25000" dirty="0">
                <a:ea typeface="ヒラギノ角ゴ Pro W3" charset="-128"/>
                <a:cs typeface="ヒラギノ角ゴ Pro W3" charset="-128"/>
              </a:rPr>
              <a:t>2</a:t>
            </a:r>
            <a:r>
              <a:rPr kumimoji="1" lang="it-IT" sz="2400" dirty="0">
                <a:ea typeface="ヒラギノ角ゴ Pro W3" charset="-128"/>
                <a:cs typeface="ヒラギノ角ゴ Pro W3" charset="-128"/>
              </a:rPr>
              <a:t>, </a:t>
            </a:r>
          </a:p>
          <a:p>
            <a:pPr eaLnBrk="1" hangingPunct="1">
              <a:spcBef>
                <a:spcPct val="20000"/>
              </a:spcBef>
            </a:pPr>
            <a:r>
              <a:rPr kumimoji="1" lang="it-IT" sz="2400" dirty="0">
                <a:ea typeface="ヒラギノ角ゴ Pro W3" charset="-128"/>
                <a:cs typeface="ヒラギノ角ゴ Pro W3" charset="-128"/>
              </a:rPr>
              <a:t>distinto da </a:t>
            </a:r>
            <a:r>
              <a:rPr kumimoji="1" lang="it-IT" sz="2400" i="1" dirty="0">
                <a:ea typeface="ヒラギノ角ゴ Pro W3" charset="-128"/>
                <a:cs typeface="ヒラギノ角ゴ Pro W3" charset="-128"/>
              </a:rPr>
              <a:t>v</a:t>
            </a:r>
            <a:r>
              <a:rPr kumimoji="1" lang="it-IT" sz="2400" i="1" baseline="-25000" dirty="0">
                <a:ea typeface="ヒラギノ角ゴ Pro W3" charset="-128"/>
                <a:cs typeface="ヒラギノ角ゴ Pro W3" charset="-128"/>
              </a:rPr>
              <a:t>1</a:t>
            </a:r>
            <a:r>
              <a:rPr kumimoji="1" lang="it-IT" sz="2400" dirty="0">
                <a:ea typeface="ヒラギノ角ゴ Pro W3" charset="-128"/>
                <a:cs typeface="ヒラギノ角ゴ Pro W3" charset="-128"/>
              </a:rPr>
              <a:t>, e adiacente ad </a:t>
            </a:r>
            <a:r>
              <a:rPr kumimoji="1" lang="it-IT" sz="2400" i="1" dirty="0">
                <a:ea typeface="ヒラギノ角ゴ Pro W3" charset="-128"/>
                <a:cs typeface="ヒラギノ角ゴ Pro W3" charset="-128"/>
              </a:rPr>
              <a:t>u</a:t>
            </a:r>
            <a:r>
              <a:rPr kumimoji="1" lang="it-IT" sz="2400" i="1" baseline="-25000" dirty="0">
                <a:ea typeface="ヒラギノ角ゴ Pro W3" charset="-128"/>
                <a:cs typeface="ヒラギノ角ゴ Pro W3" charset="-128"/>
              </a:rPr>
              <a:t>0</a:t>
            </a:r>
            <a:r>
              <a:rPr kumimoji="1" lang="it-IT" sz="2400" dirty="0">
                <a:ea typeface="ヒラギノ角ゴ Pro W3" charset="-128"/>
                <a:cs typeface="ヒラギノ角ゴ Pro W3" charset="-128"/>
              </a:rPr>
              <a:t> o ad </a:t>
            </a:r>
            <a:r>
              <a:rPr kumimoji="1" lang="it-IT" sz="2400" i="1" dirty="0">
                <a:ea typeface="ヒラギノ角ゴ Pro W3" charset="-128"/>
                <a:cs typeface="ヒラギノ角ゴ Pro W3" charset="-128"/>
              </a:rPr>
              <a:t>u</a:t>
            </a:r>
            <a:r>
              <a:rPr kumimoji="1" lang="it-IT" sz="2400" i="1" baseline="-25000" dirty="0">
                <a:ea typeface="ヒラギノ角ゴ Pro W3" charset="-128"/>
                <a:cs typeface="ヒラギノ角ゴ Pro W3" charset="-128"/>
              </a:rPr>
              <a:t>1</a:t>
            </a:r>
            <a:r>
              <a:rPr kumimoji="1" lang="it-IT" sz="2400" dirty="0">
                <a:ea typeface="ヒラギノ角ゴ Pro W3" charset="-128"/>
                <a:cs typeface="ヒラギノ角ゴ Pro W3" charset="-128"/>
              </a:rPr>
              <a:t>.</a:t>
            </a:r>
            <a:endParaRPr kumimoji="1" lang="it-IT" sz="2400" dirty="0">
              <a:solidFill>
                <a:srgbClr val="0000FF"/>
              </a:solidFill>
              <a:ea typeface="ヒラギノ角ゴ Pro W3" charset="-128"/>
              <a:cs typeface="ヒラギノ角ゴ Pro W3" charset="-128"/>
            </a:endParaRPr>
          </a:p>
        </p:txBody>
      </p:sp>
      <p:sp>
        <p:nvSpPr>
          <p:cNvPr id="49" name="Rectangle 26"/>
          <p:cNvSpPr>
            <a:spLocks noChangeArrowheads="1"/>
          </p:cNvSpPr>
          <p:nvPr/>
        </p:nvSpPr>
        <p:spPr bwMode="auto">
          <a:xfrm>
            <a:off x="838200" y="5073947"/>
            <a:ext cx="1351652" cy="461665"/>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kumimoji="1" lang="it-IT" sz="2400" dirty="0">
                <a:ea typeface="ヒラギノ角ゴ Pro W3" charset="-128"/>
                <a:cs typeface="ヒラギノ角ゴ Pro W3" charset="-128"/>
              </a:rPr>
              <a:t>a. </a:t>
            </a:r>
            <a:r>
              <a:rPr kumimoji="1" lang="it-IT" sz="2400" i="1" dirty="0">
                <a:ea typeface="ヒラギノ角ゴ Pro W3" charset="-128"/>
                <a:cs typeface="ヒラギノ角ゴ Pro W3" charset="-128"/>
              </a:rPr>
              <a:t>v</a:t>
            </a:r>
            <a:r>
              <a:rPr kumimoji="1" lang="it-IT" sz="2400" i="1" baseline="-25000" dirty="0">
                <a:ea typeface="ヒラギノ角ゴ Pro W3" charset="-128"/>
                <a:cs typeface="ヒラギノ角ゴ Pro W3" charset="-128"/>
              </a:rPr>
              <a:t>2</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M</a:t>
            </a:r>
            <a:r>
              <a:rPr kumimoji="1" lang="it-IT" sz="2400" dirty="0">
                <a:ea typeface="ヒラギノ角ゴ Pro W3" charset="-128"/>
                <a:cs typeface="ヒラギノ角ゴ Pro W3" charset="-128"/>
              </a:rPr>
              <a:t> </a:t>
            </a:r>
            <a:endParaRPr kumimoji="1" lang="it-IT" sz="2400" i="1" dirty="0">
              <a:ea typeface="ヒラギノ角ゴ Pro W3" charset="-128"/>
              <a:cs typeface="ヒラギノ角ゴ Pro W3" charset="-128"/>
            </a:endParaRPr>
          </a:p>
        </p:txBody>
      </p:sp>
      <p:sp>
        <p:nvSpPr>
          <p:cNvPr id="50" name="Rectangle 27"/>
          <p:cNvSpPr>
            <a:spLocks noChangeArrowheads="1"/>
          </p:cNvSpPr>
          <p:nvPr/>
        </p:nvSpPr>
        <p:spPr bwMode="auto">
          <a:xfrm>
            <a:off x="838200" y="5558135"/>
            <a:ext cx="1393139" cy="461665"/>
          </a:xfrm>
          <a:prstGeom prst="rect">
            <a:avLst/>
          </a:prstGeom>
          <a:noFill/>
          <a:ln w="9525">
            <a:noFill/>
            <a:miter lim="800000"/>
            <a:headEnd/>
            <a:tailEnd/>
          </a:ln>
        </p:spPr>
        <p:txBody>
          <a:bodyPr wrap="none">
            <a:prstTxWarp prst="textNoShape">
              <a:avLst/>
            </a:prstTxWarp>
            <a:spAutoFit/>
          </a:bodyPr>
          <a:lstStyle/>
          <a:p>
            <a:r>
              <a:rPr kumimoji="1" lang="it-IT" sz="2400" dirty="0">
                <a:ea typeface="ヒラギノ角ゴ Pro W3" charset="-128"/>
                <a:cs typeface="ヒラギノ角ゴ Pro W3" charset="-128"/>
              </a:rPr>
              <a:t>b. </a:t>
            </a:r>
            <a:r>
              <a:rPr kumimoji="1" lang="it-IT" sz="2400" i="1" dirty="0">
                <a:ea typeface="ヒラギノ角ゴ Pro W3" charset="-128"/>
                <a:cs typeface="ヒラギノ角ゴ Pro W3" charset="-128"/>
              </a:rPr>
              <a:t>v</a:t>
            </a:r>
            <a:r>
              <a:rPr kumimoji="1" lang="it-IT" sz="2400" i="1" baseline="-25000" dirty="0">
                <a:ea typeface="ヒラギノ角ゴ Pro W3" charset="-128"/>
                <a:cs typeface="ヒラギノ角ゴ Pro W3" charset="-128"/>
              </a:rPr>
              <a:t>2</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M</a:t>
            </a:r>
          </a:p>
        </p:txBody>
      </p:sp>
      <p:grpSp>
        <p:nvGrpSpPr>
          <p:cNvPr id="51" name="Group 37"/>
          <p:cNvGrpSpPr>
            <a:grpSpLocks/>
          </p:cNvGrpSpPr>
          <p:nvPr/>
        </p:nvGrpSpPr>
        <p:grpSpPr bwMode="auto">
          <a:xfrm>
            <a:off x="6880225" y="3630612"/>
            <a:ext cx="1766887" cy="466725"/>
            <a:chOff x="4191" y="1670"/>
            <a:chExt cx="1113" cy="294"/>
          </a:xfrm>
        </p:grpSpPr>
        <p:sp>
          <p:nvSpPr>
            <p:cNvPr id="52" name="Rectangle 29"/>
            <p:cNvSpPr>
              <a:spLocks noChangeArrowheads="1"/>
            </p:cNvSpPr>
            <p:nvPr/>
          </p:nvSpPr>
          <p:spPr bwMode="auto">
            <a:xfrm>
              <a:off x="4985" y="1670"/>
              <a:ext cx="319"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 </a:t>
              </a:r>
            </a:p>
          </p:txBody>
        </p:sp>
        <p:sp>
          <p:nvSpPr>
            <p:cNvPr id="53" name="Oval 30"/>
            <p:cNvSpPr>
              <a:spLocks noChangeArrowheads="1"/>
            </p:cNvSpPr>
            <p:nvPr/>
          </p:nvSpPr>
          <p:spPr bwMode="auto">
            <a:xfrm>
              <a:off x="4992" y="1856"/>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54" name="Line 31"/>
            <p:cNvSpPr>
              <a:spLocks noChangeShapeType="1"/>
            </p:cNvSpPr>
            <p:nvPr/>
          </p:nvSpPr>
          <p:spPr bwMode="auto">
            <a:xfrm flipV="1">
              <a:off x="4191" y="1874"/>
              <a:ext cx="826" cy="90"/>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grpSp>
        <p:nvGrpSpPr>
          <p:cNvPr id="55" name="Group 36"/>
          <p:cNvGrpSpPr>
            <a:grpSpLocks/>
          </p:cNvGrpSpPr>
          <p:nvPr/>
        </p:nvGrpSpPr>
        <p:grpSpPr bwMode="auto">
          <a:xfrm>
            <a:off x="6872287" y="4108450"/>
            <a:ext cx="1831975" cy="874712"/>
            <a:chOff x="4186" y="1971"/>
            <a:chExt cx="1154" cy="551"/>
          </a:xfrm>
        </p:grpSpPr>
        <p:sp>
          <p:nvSpPr>
            <p:cNvPr id="56" name="Rectangle 33"/>
            <p:cNvSpPr>
              <a:spLocks noChangeArrowheads="1"/>
            </p:cNvSpPr>
            <p:nvPr/>
          </p:nvSpPr>
          <p:spPr bwMode="auto">
            <a:xfrm>
              <a:off x="5021" y="2234"/>
              <a:ext cx="319"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 </a:t>
              </a:r>
            </a:p>
          </p:txBody>
        </p:sp>
        <p:sp>
          <p:nvSpPr>
            <p:cNvPr id="57" name="Oval 34"/>
            <p:cNvSpPr>
              <a:spLocks noChangeArrowheads="1"/>
            </p:cNvSpPr>
            <p:nvPr/>
          </p:nvSpPr>
          <p:spPr bwMode="auto">
            <a:xfrm>
              <a:off x="4973" y="2366"/>
              <a:ext cx="48" cy="48"/>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58" name="Line 35"/>
            <p:cNvSpPr>
              <a:spLocks noChangeShapeType="1"/>
            </p:cNvSpPr>
            <p:nvPr/>
          </p:nvSpPr>
          <p:spPr bwMode="auto">
            <a:xfrm>
              <a:off x="4186" y="1971"/>
              <a:ext cx="816" cy="425"/>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sp>
        <p:nvSpPr>
          <p:cNvPr id="59" name="Segnaposto numero diapositiva 58"/>
          <p:cNvSpPr>
            <a:spLocks noGrp="1"/>
          </p:cNvSpPr>
          <p:nvPr>
            <p:ph type="sldNum" sz="quarter" idx="15"/>
          </p:nvPr>
        </p:nvSpPr>
        <p:spPr/>
        <p:txBody>
          <a:bodyPr/>
          <a:lstStyle/>
          <a:p>
            <a:fld id="{60E9F1AE-D4CC-B040-B05E-E2F450AF0BD2}" type="slidenum">
              <a:rPr lang="it-IT" smtClean="0"/>
              <a:pPr/>
              <a:t>22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animEffect transition="in" filter="wipe(down)">
                                      <p:cBhvr>
                                        <p:cTn id="7" dur="500"/>
                                        <p:tgtEl>
                                          <p:spTgt spid="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7">
                                            <p:txEl>
                                              <p:pRg st="1" end="1"/>
                                            </p:txEl>
                                          </p:spTgt>
                                        </p:tgtEl>
                                        <p:attrNameLst>
                                          <p:attrName>style.visibility</p:attrName>
                                        </p:attrNameLst>
                                      </p:cBhvr>
                                      <p:to>
                                        <p:strVal val="visible"/>
                                      </p:to>
                                    </p:set>
                                    <p:animEffect transition="in" filter="wipe(down)">
                                      <p:cBhvr>
                                        <p:cTn id="12" dur="500"/>
                                        <p:tgtEl>
                                          <p:spTgt spid="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7">
                                            <p:txEl>
                                              <p:pRg st="2" end="2"/>
                                            </p:txEl>
                                          </p:spTgt>
                                        </p:tgtEl>
                                        <p:attrNameLst>
                                          <p:attrName>style.visibility</p:attrName>
                                        </p:attrNameLst>
                                      </p:cBhvr>
                                      <p:to>
                                        <p:strVal val="visible"/>
                                      </p:to>
                                    </p:set>
                                    <p:animEffect transition="in" filter="wipe(down)">
                                      <p:cBhvr>
                                        <p:cTn id="17" dur="500"/>
                                        <p:tgtEl>
                                          <p:spTgt spid="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circle(in)">
                                      <p:cBhvr>
                                        <p:cTn id="22" dur="20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wipe(down)">
                                      <p:cBhvr>
                                        <p:cTn id="27" dur="500"/>
                                        <p:tgtEl>
                                          <p:spTgt spid="4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9"/>
                                        </p:tgtEl>
                                        <p:attrNameLst>
                                          <p:attrName>style.visibility</p:attrName>
                                        </p:attrNameLst>
                                      </p:cBhvr>
                                      <p:to>
                                        <p:strVal val="visible"/>
                                      </p:to>
                                    </p:set>
                                    <p:animEffect transition="in" filter="wipe(down)">
                                      <p:cBhvr>
                                        <p:cTn id="32" dur="500"/>
                                        <p:tgtEl>
                                          <p:spTgt spid="4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circle(in)">
                                      <p:cBhvr>
                                        <p:cTn id="37" dur="2000"/>
                                        <p:tgtEl>
                                          <p:spTgt spid="5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0"/>
                                        </p:tgtEl>
                                        <p:attrNameLst>
                                          <p:attrName>style.visibility</p:attrName>
                                        </p:attrNameLst>
                                      </p:cBhvr>
                                      <p:to>
                                        <p:strVal val="visible"/>
                                      </p:to>
                                    </p:set>
                                    <p:animEffect transition="in" filter="wipe(down)">
                                      <p:cBhvr>
                                        <p:cTn id="42" dur="500"/>
                                        <p:tgtEl>
                                          <p:spTgt spid="50"/>
                                        </p:tgtEl>
                                      </p:cBhvr>
                                    </p:animEffect>
                                  </p:childTnLst>
                                </p:cTn>
                              </p:par>
                              <p:par>
                                <p:cTn id="43" presetID="6" presetClass="exit" presetSubtype="16" fill="hold" nodeType="withEffect">
                                  <p:stCondLst>
                                    <p:cond delay="0"/>
                                  </p:stCondLst>
                                  <p:childTnLst>
                                    <p:animEffect transition="out" filter="circle(in)">
                                      <p:cBhvr>
                                        <p:cTn id="44" dur="2000"/>
                                        <p:tgtEl>
                                          <p:spTgt spid="55"/>
                                        </p:tgtEl>
                                      </p:cBhvr>
                                    </p:animEffect>
                                    <p:set>
                                      <p:cBhvr>
                                        <p:cTn id="45" dur="1" fill="hold">
                                          <p:stCondLst>
                                            <p:cond delay="1999"/>
                                          </p:stCondLst>
                                        </p:cTn>
                                        <p:tgtEl>
                                          <p:spTgt spid="55"/>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circle(in)">
                                      <p:cBhvr>
                                        <p:cTn id="50" dur="2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bldLvl="2"/>
      <p:bldP spid="48" grpId="0"/>
      <p:bldP spid="49" grpId="0"/>
      <p:bldP spid="50"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a:t>
            </a:r>
            <a:r>
              <a:rPr lang="it-IT" dirty="0" err="1" smtClean="0"/>
              <a:t>4</a:t>
            </a:r>
            <a:r>
              <a:rPr lang="it-IT" dirty="0" smtClean="0"/>
              <a:t>)</a:t>
            </a:r>
            <a:endParaRPr lang="it-IT" dirty="0"/>
          </a:p>
        </p:txBody>
      </p:sp>
      <p:sp>
        <p:nvSpPr>
          <p:cNvPr id="59" name="Rectangle 3"/>
          <p:cNvSpPr>
            <a:spLocks noChangeArrowheads="1"/>
          </p:cNvSpPr>
          <p:nvPr/>
        </p:nvSpPr>
        <p:spPr bwMode="auto">
          <a:xfrm>
            <a:off x="304800" y="1828800"/>
            <a:ext cx="8153400" cy="2112963"/>
          </a:xfrm>
          <a:prstGeom prst="rect">
            <a:avLst/>
          </a:prstGeom>
          <a:noFill/>
          <a:ln w="9525">
            <a:noFill/>
            <a:miter lim="800000"/>
            <a:headEnd/>
            <a:tailEnd/>
          </a:ln>
          <a:effectLst/>
        </p:spPr>
        <p:txBody>
          <a:bodyPr>
            <a:prstTxWarp prst="textNoShape">
              <a:avLst/>
            </a:prstTxWarp>
          </a:bodyPr>
          <a:lstStyle/>
          <a:p>
            <a:pPr marL="342900" indent="-342900" algn="just" eaLnBrk="1" hangingPunct="1">
              <a:spcBef>
                <a:spcPct val="20000"/>
              </a:spcBef>
            </a:pPr>
            <a:r>
              <a:rPr kumimoji="1" lang="it-IT" sz="2400" i="1" dirty="0">
                <a:ea typeface="Times" charset="0"/>
                <a:cs typeface="Times" charset="0"/>
              </a:rPr>
              <a:t>(segue </a:t>
            </a:r>
            <a:r>
              <a:rPr kumimoji="1" lang="it-IT" sz="2400" i="1" dirty="0" err="1">
                <a:ea typeface="Times" charset="0"/>
                <a:cs typeface="Times" charset="0"/>
              </a:rPr>
              <a:t>c.s</a:t>
            </a:r>
            <a:r>
              <a:rPr kumimoji="1" lang="it-IT" sz="2400" i="1" dirty="0">
                <a:ea typeface="Times" charset="0"/>
                <a:cs typeface="Times" charset="0"/>
              </a:rPr>
              <a:t>.. del </a:t>
            </a:r>
            <a:r>
              <a:rPr kumimoji="1" lang="it-IT" sz="2400" i="1" dirty="0" err="1">
                <a:ea typeface="Times" charset="0"/>
                <a:cs typeface="Times" charset="0"/>
              </a:rPr>
              <a:t>th</a:t>
            </a:r>
            <a:r>
              <a:rPr kumimoji="1" lang="it-IT" sz="2400" i="1" dirty="0">
                <a:ea typeface="Times" charset="0"/>
                <a:cs typeface="Times" charset="0"/>
              </a:rPr>
              <a:t>. di Hall) G bipartito con |V</a:t>
            </a:r>
            <a:r>
              <a:rPr kumimoji="1" lang="it-IT" sz="2400" i="1" baseline="-25000" dirty="0">
                <a:ea typeface="Times" charset="0"/>
                <a:cs typeface="Times" charset="0"/>
              </a:rPr>
              <a:t>1</a:t>
            </a:r>
            <a:r>
              <a:rPr kumimoji="1" lang="it-IT" sz="2400" i="1" dirty="0">
                <a:ea typeface="Times" charset="0"/>
                <a:cs typeface="Times" charset="0"/>
              </a:rPr>
              <a:t>|</a:t>
            </a:r>
            <a:r>
              <a:rPr kumimoji="1" lang="it-IT" sz="2400" i="1" dirty="0">
                <a:ea typeface="Times" charset="0"/>
                <a:cs typeface="Times" charset="0"/>
                <a:sym typeface="Symbol" charset="2"/>
              </a:rPr>
              <a:t>|V</a:t>
            </a:r>
            <a:r>
              <a:rPr kumimoji="1" lang="it-IT" sz="2400" i="1" baseline="-25000" dirty="0">
                <a:ea typeface="Times" charset="0"/>
                <a:cs typeface="Times" charset="0"/>
                <a:sym typeface="Symbol" charset="2"/>
              </a:rPr>
              <a:t>2</a:t>
            </a:r>
            <a:r>
              <a:rPr kumimoji="1" lang="it-IT" sz="2400" i="1" dirty="0">
                <a:ea typeface="Times" charset="0"/>
                <a:cs typeface="Times" charset="0"/>
                <a:sym typeface="Symbol" charset="2"/>
              </a:rPr>
              <a:t>|, allora G ha un accoppiamento</a:t>
            </a:r>
            <a:r>
              <a:rPr kumimoji="1" lang="it-IT" sz="2400" i="1" dirty="0" smtClean="0">
                <a:ea typeface="Times" charset="0"/>
                <a:cs typeface="Times" charset="0"/>
                <a:sym typeface="Symbol" charset="2"/>
              </a:rPr>
              <a:t> perfetto sse </a:t>
            </a:r>
            <a:r>
              <a:rPr kumimoji="1" lang="it-IT" sz="2400" i="1" dirty="0">
                <a:ea typeface="Times" charset="0"/>
                <a:cs typeface="Times" charset="0"/>
                <a:sym typeface="Symbol" charset="2"/>
              </a:rPr>
              <a:t> SV</a:t>
            </a:r>
            <a:r>
              <a:rPr kumimoji="1" lang="it-IT" sz="2400" i="1" baseline="-25000" dirty="0">
                <a:ea typeface="Times" charset="0"/>
                <a:cs typeface="Times" charset="0"/>
                <a:sym typeface="Symbol" charset="2"/>
              </a:rPr>
              <a:t>1</a:t>
            </a:r>
            <a:r>
              <a:rPr kumimoji="1" lang="it-IT" sz="2400" i="1" dirty="0">
                <a:ea typeface="Times" charset="0"/>
                <a:cs typeface="Times" charset="0"/>
                <a:sym typeface="Symbol" charset="2"/>
              </a:rPr>
              <a:t>,</a:t>
            </a:r>
            <a:r>
              <a:rPr kumimoji="1" lang="it-IT" sz="2400" i="1" dirty="0" smtClean="0">
                <a:ea typeface="Times" charset="0"/>
                <a:cs typeface="Times" charset="0"/>
                <a:sym typeface="Symbol" charset="2"/>
              </a:rPr>
              <a:t>     |</a:t>
            </a:r>
            <a:r>
              <a:rPr kumimoji="1" lang="it-IT" sz="2400" i="1" dirty="0">
                <a:ea typeface="Times" charset="0"/>
                <a:cs typeface="Times" charset="0"/>
                <a:sym typeface="Symbol" charset="2"/>
              </a:rPr>
              <a:t>S| </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 |adj(S)|</a:t>
            </a:r>
            <a:r>
              <a:rPr kumimoji="1" lang="it-IT" sz="2400" dirty="0">
                <a:ea typeface="ヒラギノ角ゴ Pro W3" charset="-128"/>
                <a:cs typeface="ヒラギノ角ゴ Pro W3" charset="-128"/>
              </a:rPr>
              <a:t>.</a:t>
            </a:r>
            <a:r>
              <a:rPr kumimoji="1" lang="it-IT" sz="2400" b="1" dirty="0">
                <a:ea typeface="Times" charset="0"/>
                <a:cs typeface="Times" charset="0"/>
              </a:rPr>
              <a:t> </a:t>
            </a:r>
            <a:endParaRPr kumimoji="1" lang="it-IT" sz="2400" b="1" dirty="0" smtClean="0">
              <a:ea typeface="Times" charset="0"/>
              <a:cs typeface="Times" charset="0"/>
            </a:endParaRPr>
          </a:p>
          <a:p>
            <a:pPr marL="342900" indent="-342900" algn="just" eaLnBrk="1" hangingPunct="1">
              <a:spcBef>
                <a:spcPct val="20000"/>
              </a:spcBef>
            </a:pPr>
            <a:r>
              <a:rPr kumimoji="1" lang="it-IT" sz="2400" dirty="0" smtClean="0">
                <a:ea typeface="ヒラギノ角ゴ Pro W3" charset="-128"/>
                <a:cs typeface="ヒラギノ角ゴ Pro W3" charset="-128"/>
              </a:rPr>
              <a:t>Continuando </a:t>
            </a:r>
            <a:r>
              <a:rPr kumimoji="1" lang="it-IT" sz="2400" dirty="0">
                <a:ea typeface="ヒラギノ角ゴ Pro W3" charset="-128"/>
                <a:cs typeface="ヒラギノ角ゴ Pro W3" charset="-128"/>
              </a:rPr>
              <a:t>in questo modo, per la finitezza del grafo, si arriva necessariamente ad un nodo </a:t>
            </a:r>
            <a:r>
              <a:rPr kumimoji="1" lang="it-IT" sz="2400" i="1" dirty="0" err="1">
                <a:ea typeface="ヒラギノ角ゴ Pro W3" charset="-128"/>
                <a:cs typeface="ヒラギノ角ゴ Pro W3" charset="-128"/>
              </a:rPr>
              <a:t>v</a:t>
            </a:r>
            <a:r>
              <a:rPr kumimoji="1" lang="it-IT" sz="2400" i="1" baseline="-25000" dirty="0" err="1">
                <a:ea typeface="ヒラギノ角ゴ Pro W3" charset="-128"/>
                <a:cs typeface="ヒラギノ角ゴ Pro W3" charset="-128"/>
              </a:rPr>
              <a:t>r</a:t>
            </a:r>
            <a:r>
              <a:rPr kumimoji="1" lang="it-IT" sz="2400" baseline="-25000" dirty="0">
                <a:ea typeface="ヒラギノ角ゴ Pro W3" charset="-128"/>
                <a:cs typeface="ヒラギノ角ゴ Pro W3" charset="-128"/>
              </a:rPr>
              <a:t> </a:t>
            </a:r>
            <a:r>
              <a:rPr kumimoji="1" lang="it-IT" sz="2400" dirty="0">
                <a:ea typeface="ヒラギノ角ゴ Pro W3" charset="-128"/>
                <a:cs typeface="ヒラギノ角ゴ Pro W3" charset="-128"/>
              </a:rPr>
              <a:t>che non appartiene ad </a:t>
            </a:r>
            <a:r>
              <a:rPr kumimoji="1" lang="it-IT" sz="2400" i="1" dirty="0">
                <a:ea typeface="ヒラギノ角ゴ Pro W3" charset="-128"/>
                <a:cs typeface="ヒラギノ角ゴ Pro W3" charset="-128"/>
              </a:rPr>
              <a:t>M</a:t>
            </a:r>
            <a:r>
              <a:rPr kumimoji="1" lang="it-IT" sz="2400" dirty="0">
                <a:ea typeface="ヒラギノ角ゴ Pro W3" charset="-128"/>
                <a:cs typeface="ヒラギノ角ゴ Pro W3" charset="-128"/>
              </a:rPr>
              <a:t>. Ognuno dei nodi </a:t>
            </a:r>
            <a:r>
              <a:rPr kumimoji="1" lang="it-IT" sz="2400" i="1" dirty="0">
                <a:ea typeface="ヒラギノ角ゴ Pro W3" charset="-128"/>
                <a:cs typeface="ヒラギノ角ゴ Pro W3" charset="-128"/>
              </a:rPr>
              <a:t>v</a:t>
            </a:r>
            <a:r>
              <a:rPr kumimoji="1" lang="it-IT" sz="2400" i="1" baseline="-25000" dirty="0">
                <a:ea typeface="ヒラギノ角ゴ Pro W3" charset="-128"/>
                <a:cs typeface="ヒラギノ角ゴ Pro W3" charset="-128"/>
              </a:rPr>
              <a:t>i</a:t>
            </a:r>
            <a:r>
              <a:rPr kumimoji="1" lang="it-IT" sz="2400" baseline="-25000" dirty="0">
                <a:ea typeface="ヒラギノ角ゴ Pro W3" charset="-128"/>
                <a:cs typeface="ヒラギノ角ゴ Pro W3" charset="-128"/>
              </a:rPr>
              <a:t> </a:t>
            </a:r>
            <a:r>
              <a:rPr kumimoji="1" lang="it-IT" sz="2400" dirty="0">
                <a:ea typeface="ヒラギノ角ゴ Pro W3" charset="-128"/>
                <a:cs typeface="ヒラギノ角ゴ Pro W3" charset="-128"/>
              </a:rPr>
              <a:t>è adiacente ad almeno uno tra </a:t>
            </a:r>
            <a:r>
              <a:rPr kumimoji="1" lang="it-IT" sz="2400" i="1" dirty="0">
                <a:ea typeface="ヒラギノ角ゴ Pro W3" charset="-128"/>
                <a:cs typeface="ヒラギノ角ゴ Pro W3" charset="-128"/>
              </a:rPr>
              <a:t>u</a:t>
            </a:r>
            <a:r>
              <a:rPr kumimoji="1" lang="it-IT" sz="2400" i="1" baseline="-25000" dirty="0">
                <a:ea typeface="ヒラギノ角ゴ Pro W3" charset="-128"/>
                <a:cs typeface="ヒラギノ角ゴ Pro W3" charset="-128"/>
              </a:rPr>
              <a:t>0</a:t>
            </a:r>
            <a:r>
              <a:rPr kumimoji="1" lang="it-IT" sz="2400" i="1" dirty="0">
                <a:ea typeface="ヒラギノ角ゴ Pro W3" charset="-128"/>
                <a:cs typeface="ヒラギノ角ゴ Pro W3" charset="-128"/>
              </a:rPr>
              <a:t>,u</a:t>
            </a:r>
            <a:r>
              <a:rPr kumimoji="1" lang="it-IT" sz="2400" i="1" baseline="-25000" dirty="0">
                <a:ea typeface="ヒラギノ角ゴ Pro W3" charset="-128"/>
                <a:cs typeface="ヒラギノ角ゴ Pro W3" charset="-128"/>
              </a:rPr>
              <a:t>1</a:t>
            </a:r>
            <a:r>
              <a:rPr kumimoji="1" lang="it-IT" sz="2400" i="1" dirty="0">
                <a:ea typeface="ヒラギノ角ゴ Pro W3" charset="-128"/>
                <a:cs typeface="ヒラギノ角ゴ Pro W3" charset="-128"/>
              </a:rPr>
              <a:t>,</a:t>
            </a:r>
            <a:r>
              <a:rPr kumimoji="1" lang="it-IT" sz="2400" i="1" dirty="0" err="1">
                <a:ea typeface="ヒラギノ角ゴ Pro W3" charset="-128"/>
                <a:cs typeface="ヒラギノ角ゴ Pro W3" charset="-128"/>
              </a:rPr>
              <a:t>…</a:t>
            </a:r>
            <a:r>
              <a:rPr kumimoji="1" lang="it-IT" sz="2400" i="1" dirty="0">
                <a:ea typeface="ヒラギノ角ゴ Pro W3" charset="-128"/>
                <a:cs typeface="ヒラギノ角ゴ Pro W3" charset="-128"/>
              </a:rPr>
              <a:t>,u</a:t>
            </a:r>
            <a:r>
              <a:rPr kumimoji="1" lang="it-IT" sz="2400" i="1" baseline="-25000" dirty="0">
                <a:ea typeface="ヒラギノ角ゴ Pro W3" charset="-128"/>
                <a:cs typeface="ヒラギノ角ゴ Pro W3" charset="-128"/>
              </a:rPr>
              <a:t>i-1</a:t>
            </a:r>
            <a:r>
              <a:rPr kumimoji="1" lang="it-IT" sz="2400" dirty="0">
                <a:ea typeface="ヒラギノ角ゴ Pro W3" charset="-128"/>
                <a:cs typeface="ヒラギノ角ゴ Pro W3" charset="-128"/>
              </a:rPr>
              <a:t>. Come nel caso </a:t>
            </a:r>
            <a:r>
              <a:rPr kumimoji="1" lang="it-IT" sz="2400" i="1" dirty="0">
                <a:ea typeface="ヒラギノ角ゴ Pro W3" charset="-128"/>
                <a:cs typeface="ヒラギノ角ゴ Pro W3" charset="-128"/>
              </a:rPr>
              <a:t>r</a:t>
            </a:r>
            <a:r>
              <a:rPr kumimoji="1" lang="it-IT" sz="2400" dirty="0">
                <a:ea typeface="ヒラギノ角ゴ Pro W3" charset="-128"/>
                <a:cs typeface="ヒラギノ角ゴ Pro W3" charset="-128"/>
              </a:rPr>
              <a:t>=2 si ha:	</a:t>
            </a:r>
            <a:endParaRPr kumimoji="1" lang="it-IT" sz="2400" dirty="0">
              <a:latin typeface="Times" charset="0"/>
              <a:ea typeface="ヒラギノ角ゴ Pro W3" charset="-128"/>
              <a:cs typeface="ヒラギノ角ゴ Pro W3" charset="-128"/>
            </a:endParaRPr>
          </a:p>
        </p:txBody>
      </p:sp>
      <p:grpSp>
        <p:nvGrpSpPr>
          <p:cNvPr id="60" name="Group 69"/>
          <p:cNvGrpSpPr>
            <a:grpSpLocks/>
          </p:cNvGrpSpPr>
          <p:nvPr/>
        </p:nvGrpSpPr>
        <p:grpSpPr bwMode="auto">
          <a:xfrm>
            <a:off x="1676400" y="4876800"/>
            <a:ext cx="3308350" cy="533400"/>
            <a:chOff x="720" y="2496"/>
            <a:chExt cx="2084" cy="336"/>
          </a:xfrm>
        </p:grpSpPr>
        <p:sp>
          <p:nvSpPr>
            <p:cNvPr id="61" name="Oval 27"/>
            <p:cNvSpPr>
              <a:spLocks noChangeArrowheads="1"/>
            </p:cNvSpPr>
            <p:nvPr/>
          </p:nvSpPr>
          <p:spPr bwMode="auto">
            <a:xfrm>
              <a:off x="816" y="2736"/>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62" name="Oval 28"/>
            <p:cNvSpPr>
              <a:spLocks noChangeArrowheads="1"/>
            </p:cNvSpPr>
            <p:nvPr/>
          </p:nvSpPr>
          <p:spPr bwMode="auto">
            <a:xfrm>
              <a:off x="1056" y="2736"/>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63" name="Oval 29"/>
            <p:cNvSpPr>
              <a:spLocks noChangeArrowheads="1"/>
            </p:cNvSpPr>
            <p:nvPr/>
          </p:nvSpPr>
          <p:spPr bwMode="auto">
            <a:xfrm>
              <a:off x="1296" y="2736"/>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64" name="Oval 30"/>
            <p:cNvSpPr>
              <a:spLocks noChangeArrowheads="1"/>
            </p:cNvSpPr>
            <p:nvPr/>
          </p:nvSpPr>
          <p:spPr bwMode="auto">
            <a:xfrm>
              <a:off x="1536" y="2736"/>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65" name="Oval 31"/>
            <p:cNvSpPr>
              <a:spLocks noChangeArrowheads="1"/>
            </p:cNvSpPr>
            <p:nvPr/>
          </p:nvSpPr>
          <p:spPr bwMode="auto">
            <a:xfrm>
              <a:off x="1776" y="2736"/>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66" name="Rectangle 32"/>
            <p:cNvSpPr>
              <a:spLocks noChangeArrowheads="1"/>
            </p:cNvSpPr>
            <p:nvPr/>
          </p:nvSpPr>
          <p:spPr bwMode="auto">
            <a:xfrm>
              <a:off x="720" y="2496"/>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0</a:t>
              </a:r>
              <a:endParaRPr lang="it-IT"/>
            </a:p>
          </p:txBody>
        </p:sp>
        <p:sp>
          <p:nvSpPr>
            <p:cNvPr id="67" name="Rectangle 33"/>
            <p:cNvSpPr>
              <a:spLocks noChangeArrowheads="1"/>
            </p:cNvSpPr>
            <p:nvPr/>
          </p:nvSpPr>
          <p:spPr bwMode="auto">
            <a:xfrm>
              <a:off x="954" y="2496"/>
              <a:ext cx="283"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a:t>
              </a:r>
              <a:endParaRPr lang="it-IT"/>
            </a:p>
          </p:txBody>
        </p:sp>
        <p:sp>
          <p:nvSpPr>
            <p:cNvPr id="68" name="Rectangle 34"/>
            <p:cNvSpPr>
              <a:spLocks noChangeArrowheads="1"/>
            </p:cNvSpPr>
            <p:nvPr/>
          </p:nvSpPr>
          <p:spPr bwMode="auto">
            <a:xfrm>
              <a:off x="1194" y="2496"/>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1</a:t>
              </a:r>
              <a:endParaRPr lang="it-IT"/>
            </a:p>
          </p:txBody>
        </p:sp>
        <p:sp>
          <p:nvSpPr>
            <p:cNvPr id="69" name="Rectangle 35"/>
            <p:cNvSpPr>
              <a:spLocks noChangeArrowheads="1"/>
            </p:cNvSpPr>
            <p:nvPr/>
          </p:nvSpPr>
          <p:spPr bwMode="auto">
            <a:xfrm>
              <a:off x="1434" y="2496"/>
              <a:ext cx="283"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a:t>
              </a:r>
              <a:endParaRPr lang="it-IT"/>
            </a:p>
          </p:txBody>
        </p:sp>
        <p:sp>
          <p:nvSpPr>
            <p:cNvPr id="70" name="Rectangle 36"/>
            <p:cNvSpPr>
              <a:spLocks noChangeArrowheads="1"/>
            </p:cNvSpPr>
            <p:nvPr/>
          </p:nvSpPr>
          <p:spPr bwMode="auto">
            <a:xfrm>
              <a:off x="1680" y="2496"/>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2</a:t>
              </a:r>
              <a:endParaRPr lang="it-IT"/>
            </a:p>
          </p:txBody>
        </p:sp>
        <p:sp>
          <p:nvSpPr>
            <p:cNvPr id="71" name="Oval 37"/>
            <p:cNvSpPr>
              <a:spLocks noChangeArrowheads="1"/>
            </p:cNvSpPr>
            <p:nvPr/>
          </p:nvSpPr>
          <p:spPr bwMode="auto">
            <a:xfrm>
              <a:off x="2411" y="2736"/>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72" name="Oval 38"/>
            <p:cNvSpPr>
              <a:spLocks noChangeArrowheads="1"/>
            </p:cNvSpPr>
            <p:nvPr/>
          </p:nvSpPr>
          <p:spPr bwMode="auto">
            <a:xfrm>
              <a:off x="2651" y="2736"/>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73" name="Rectangle 39"/>
            <p:cNvSpPr>
              <a:spLocks noChangeArrowheads="1"/>
            </p:cNvSpPr>
            <p:nvPr/>
          </p:nvSpPr>
          <p:spPr bwMode="auto">
            <a:xfrm>
              <a:off x="2309" y="2496"/>
              <a:ext cx="379"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r-1</a:t>
              </a:r>
              <a:endParaRPr lang="it-IT"/>
            </a:p>
          </p:txBody>
        </p:sp>
        <p:sp>
          <p:nvSpPr>
            <p:cNvPr id="74" name="Rectangle 40"/>
            <p:cNvSpPr>
              <a:spLocks noChangeArrowheads="1"/>
            </p:cNvSpPr>
            <p:nvPr/>
          </p:nvSpPr>
          <p:spPr bwMode="auto">
            <a:xfrm>
              <a:off x="2549" y="2496"/>
              <a:ext cx="255"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r</a:t>
              </a:r>
              <a:endParaRPr lang="it-IT"/>
            </a:p>
          </p:txBody>
        </p:sp>
        <p:sp>
          <p:nvSpPr>
            <p:cNvPr id="75" name="Line 41"/>
            <p:cNvSpPr>
              <a:spLocks noChangeShapeType="1"/>
            </p:cNvSpPr>
            <p:nvPr/>
          </p:nvSpPr>
          <p:spPr bwMode="auto">
            <a:xfrm>
              <a:off x="912" y="2784"/>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76" name="Line 42"/>
            <p:cNvSpPr>
              <a:spLocks noChangeShapeType="1"/>
            </p:cNvSpPr>
            <p:nvPr/>
          </p:nvSpPr>
          <p:spPr bwMode="auto">
            <a:xfrm>
              <a:off x="1152" y="2784"/>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77" name="Line 43"/>
            <p:cNvSpPr>
              <a:spLocks noChangeShapeType="1"/>
            </p:cNvSpPr>
            <p:nvPr/>
          </p:nvSpPr>
          <p:spPr bwMode="auto">
            <a:xfrm>
              <a:off x="1632" y="2784"/>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78" name="Line 44"/>
            <p:cNvSpPr>
              <a:spLocks noChangeShapeType="1"/>
            </p:cNvSpPr>
            <p:nvPr/>
          </p:nvSpPr>
          <p:spPr bwMode="auto">
            <a:xfrm>
              <a:off x="1392" y="2784"/>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79" name="Line 45"/>
            <p:cNvSpPr>
              <a:spLocks noChangeShapeType="1"/>
            </p:cNvSpPr>
            <p:nvPr/>
          </p:nvSpPr>
          <p:spPr bwMode="auto">
            <a:xfrm>
              <a:off x="1872" y="2784"/>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80" name="Line 46"/>
            <p:cNvSpPr>
              <a:spLocks noChangeShapeType="1"/>
            </p:cNvSpPr>
            <p:nvPr/>
          </p:nvSpPr>
          <p:spPr bwMode="auto">
            <a:xfrm>
              <a:off x="2496" y="2784"/>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81" name="Line 47"/>
            <p:cNvSpPr>
              <a:spLocks noChangeShapeType="1"/>
            </p:cNvSpPr>
            <p:nvPr/>
          </p:nvSpPr>
          <p:spPr bwMode="auto">
            <a:xfrm>
              <a:off x="2256" y="2784"/>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grpSp>
      <p:grpSp>
        <p:nvGrpSpPr>
          <p:cNvPr id="82" name="Group 70"/>
          <p:cNvGrpSpPr>
            <a:grpSpLocks/>
          </p:cNvGrpSpPr>
          <p:nvPr/>
        </p:nvGrpSpPr>
        <p:grpSpPr bwMode="auto">
          <a:xfrm>
            <a:off x="3549650" y="5791200"/>
            <a:ext cx="3308350" cy="533400"/>
            <a:chOff x="1036" y="3072"/>
            <a:chExt cx="2084" cy="336"/>
          </a:xfrm>
        </p:grpSpPr>
        <p:sp>
          <p:nvSpPr>
            <p:cNvPr id="83" name="Oval 48"/>
            <p:cNvSpPr>
              <a:spLocks noChangeArrowheads="1"/>
            </p:cNvSpPr>
            <p:nvPr/>
          </p:nvSpPr>
          <p:spPr bwMode="auto">
            <a:xfrm>
              <a:off x="1132" y="3312"/>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84" name="Oval 49"/>
            <p:cNvSpPr>
              <a:spLocks noChangeArrowheads="1"/>
            </p:cNvSpPr>
            <p:nvPr/>
          </p:nvSpPr>
          <p:spPr bwMode="auto">
            <a:xfrm>
              <a:off x="1372" y="3312"/>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85" name="Oval 50"/>
            <p:cNvSpPr>
              <a:spLocks noChangeArrowheads="1"/>
            </p:cNvSpPr>
            <p:nvPr/>
          </p:nvSpPr>
          <p:spPr bwMode="auto">
            <a:xfrm>
              <a:off x="1612" y="3312"/>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86" name="Oval 51"/>
            <p:cNvSpPr>
              <a:spLocks noChangeArrowheads="1"/>
            </p:cNvSpPr>
            <p:nvPr/>
          </p:nvSpPr>
          <p:spPr bwMode="auto">
            <a:xfrm>
              <a:off x="1852" y="3312"/>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87" name="Oval 52"/>
            <p:cNvSpPr>
              <a:spLocks noChangeArrowheads="1"/>
            </p:cNvSpPr>
            <p:nvPr/>
          </p:nvSpPr>
          <p:spPr bwMode="auto">
            <a:xfrm>
              <a:off x="2092" y="3312"/>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88" name="Rectangle 53"/>
            <p:cNvSpPr>
              <a:spLocks noChangeArrowheads="1"/>
            </p:cNvSpPr>
            <p:nvPr/>
          </p:nvSpPr>
          <p:spPr bwMode="auto">
            <a:xfrm>
              <a:off x="1036" y="3072"/>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0</a:t>
              </a:r>
              <a:endParaRPr lang="it-IT"/>
            </a:p>
          </p:txBody>
        </p:sp>
        <p:sp>
          <p:nvSpPr>
            <p:cNvPr id="89" name="Rectangle 54"/>
            <p:cNvSpPr>
              <a:spLocks noChangeArrowheads="1"/>
            </p:cNvSpPr>
            <p:nvPr/>
          </p:nvSpPr>
          <p:spPr bwMode="auto">
            <a:xfrm>
              <a:off x="1270" y="3072"/>
              <a:ext cx="283"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1</a:t>
              </a:r>
              <a:endParaRPr lang="it-IT"/>
            </a:p>
          </p:txBody>
        </p:sp>
        <p:sp>
          <p:nvSpPr>
            <p:cNvPr id="90" name="Rectangle 55"/>
            <p:cNvSpPr>
              <a:spLocks noChangeArrowheads="1"/>
            </p:cNvSpPr>
            <p:nvPr/>
          </p:nvSpPr>
          <p:spPr bwMode="auto">
            <a:xfrm>
              <a:off x="1510" y="3072"/>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1</a:t>
              </a:r>
              <a:endParaRPr lang="it-IT"/>
            </a:p>
          </p:txBody>
        </p:sp>
        <p:sp>
          <p:nvSpPr>
            <p:cNvPr id="91" name="Rectangle 56"/>
            <p:cNvSpPr>
              <a:spLocks noChangeArrowheads="1"/>
            </p:cNvSpPr>
            <p:nvPr/>
          </p:nvSpPr>
          <p:spPr bwMode="auto">
            <a:xfrm>
              <a:off x="1750" y="3072"/>
              <a:ext cx="283"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2</a:t>
              </a:r>
              <a:endParaRPr lang="it-IT"/>
            </a:p>
          </p:txBody>
        </p:sp>
        <p:sp>
          <p:nvSpPr>
            <p:cNvPr id="92" name="Rectangle 57"/>
            <p:cNvSpPr>
              <a:spLocks noChangeArrowheads="1"/>
            </p:cNvSpPr>
            <p:nvPr/>
          </p:nvSpPr>
          <p:spPr bwMode="auto">
            <a:xfrm>
              <a:off x="1996" y="3072"/>
              <a:ext cx="294"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2</a:t>
              </a:r>
              <a:endParaRPr lang="it-IT"/>
            </a:p>
          </p:txBody>
        </p:sp>
        <p:sp>
          <p:nvSpPr>
            <p:cNvPr id="93" name="Oval 58"/>
            <p:cNvSpPr>
              <a:spLocks noChangeArrowheads="1"/>
            </p:cNvSpPr>
            <p:nvPr/>
          </p:nvSpPr>
          <p:spPr bwMode="auto">
            <a:xfrm>
              <a:off x="2727" y="3312"/>
              <a:ext cx="96" cy="96"/>
            </a:xfrm>
            <a:prstGeom prst="ellipse">
              <a:avLst/>
            </a:prstGeom>
            <a:solidFill>
              <a:schemeClr val="accent1"/>
            </a:solidFill>
            <a:ln w="9525">
              <a:solidFill>
                <a:schemeClr val="tx1"/>
              </a:solidFill>
              <a:round/>
              <a:headEnd/>
              <a:tailEnd/>
            </a:ln>
          </p:spPr>
          <p:txBody>
            <a:bodyPr wrap="none" anchor="ctr">
              <a:prstTxWarp prst="textNoShape">
                <a:avLst/>
              </a:prstTxWarp>
            </a:bodyPr>
            <a:lstStyle/>
            <a:p>
              <a:endParaRPr lang="it-IT"/>
            </a:p>
          </p:txBody>
        </p:sp>
        <p:sp>
          <p:nvSpPr>
            <p:cNvPr id="94" name="Oval 59"/>
            <p:cNvSpPr>
              <a:spLocks noChangeArrowheads="1"/>
            </p:cNvSpPr>
            <p:nvPr/>
          </p:nvSpPr>
          <p:spPr bwMode="auto">
            <a:xfrm>
              <a:off x="2967" y="3312"/>
              <a:ext cx="96" cy="96"/>
            </a:xfrm>
            <a:prstGeom prst="ellipse">
              <a:avLst/>
            </a:prstGeom>
            <a:solidFill>
              <a:schemeClr val="tx1"/>
            </a:solidFill>
            <a:ln w="9525">
              <a:solidFill>
                <a:schemeClr val="tx1"/>
              </a:solidFill>
              <a:round/>
              <a:headEnd/>
              <a:tailEnd/>
            </a:ln>
          </p:spPr>
          <p:txBody>
            <a:bodyPr wrap="none" anchor="ctr">
              <a:prstTxWarp prst="textNoShape">
                <a:avLst/>
              </a:prstTxWarp>
            </a:bodyPr>
            <a:lstStyle/>
            <a:p>
              <a:endParaRPr lang="it-IT"/>
            </a:p>
          </p:txBody>
        </p:sp>
        <p:sp>
          <p:nvSpPr>
            <p:cNvPr id="95" name="Rectangle 60"/>
            <p:cNvSpPr>
              <a:spLocks noChangeArrowheads="1"/>
            </p:cNvSpPr>
            <p:nvPr/>
          </p:nvSpPr>
          <p:spPr bwMode="auto">
            <a:xfrm>
              <a:off x="2625" y="3072"/>
              <a:ext cx="379" cy="288"/>
            </a:xfrm>
            <a:prstGeom prst="rect">
              <a:avLst/>
            </a:prstGeom>
            <a:noFill/>
            <a:ln w="9525">
              <a:noFill/>
              <a:miter lim="800000"/>
              <a:headEnd/>
              <a:tailEnd/>
            </a:ln>
          </p:spPr>
          <p:txBody>
            <a:bodyPr wrap="none">
              <a:prstTxWarp prst="textNoShape">
                <a:avLst/>
              </a:prstTxWarp>
              <a:spAutoFit/>
            </a:bodyPr>
            <a:lstStyle/>
            <a:p>
              <a:r>
                <a:rPr lang="it-IT" i="1"/>
                <a:t>u</a:t>
              </a:r>
              <a:r>
                <a:rPr lang="it-IT" i="1" baseline="-25000"/>
                <a:t>r-1</a:t>
              </a:r>
              <a:endParaRPr lang="it-IT"/>
            </a:p>
          </p:txBody>
        </p:sp>
        <p:sp>
          <p:nvSpPr>
            <p:cNvPr id="96" name="Rectangle 61"/>
            <p:cNvSpPr>
              <a:spLocks noChangeArrowheads="1"/>
            </p:cNvSpPr>
            <p:nvPr/>
          </p:nvSpPr>
          <p:spPr bwMode="auto">
            <a:xfrm>
              <a:off x="2865" y="3072"/>
              <a:ext cx="255" cy="288"/>
            </a:xfrm>
            <a:prstGeom prst="rect">
              <a:avLst/>
            </a:prstGeom>
            <a:noFill/>
            <a:ln w="9525">
              <a:noFill/>
              <a:miter lim="800000"/>
              <a:headEnd/>
              <a:tailEnd/>
            </a:ln>
          </p:spPr>
          <p:txBody>
            <a:bodyPr wrap="none">
              <a:prstTxWarp prst="textNoShape">
                <a:avLst/>
              </a:prstTxWarp>
              <a:spAutoFit/>
            </a:bodyPr>
            <a:lstStyle/>
            <a:p>
              <a:r>
                <a:rPr lang="it-IT" i="1"/>
                <a:t>v</a:t>
              </a:r>
              <a:r>
                <a:rPr lang="it-IT" i="1" baseline="-25000"/>
                <a:t>r</a:t>
              </a:r>
              <a:endParaRPr lang="it-IT"/>
            </a:p>
          </p:txBody>
        </p:sp>
        <p:sp>
          <p:nvSpPr>
            <p:cNvPr id="97" name="Line 62"/>
            <p:cNvSpPr>
              <a:spLocks noChangeShapeType="1"/>
            </p:cNvSpPr>
            <p:nvPr/>
          </p:nvSpPr>
          <p:spPr bwMode="auto">
            <a:xfrm>
              <a:off x="1228" y="3360"/>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98" name="Line 63"/>
            <p:cNvSpPr>
              <a:spLocks noChangeShapeType="1"/>
            </p:cNvSpPr>
            <p:nvPr/>
          </p:nvSpPr>
          <p:spPr bwMode="auto">
            <a:xfrm>
              <a:off x="1468" y="3360"/>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99" name="Line 64"/>
            <p:cNvSpPr>
              <a:spLocks noChangeShapeType="1"/>
            </p:cNvSpPr>
            <p:nvPr/>
          </p:nvSpPr>
          <p:spPr bwMode="auto">
            <a:xfrm>
              <a:off x="1948" y="3360"/>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sp>
          <p:nvSpPr>
            <p:cNvPr id="100" name="Line 65"/>
            <p:cNvSpPr>
              <a:spLocks noChangeShapeType="1"/>
            </p:cNvSpPr>
            <p:nvPr/>
          </p:nvSpPr>
          <p:spPr bwMode="auto">
            <a:xfrm>
              <a:off x="1708" y="3360"/>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101" name="Line 66"/>
            <p:cNvSpPr>
              <a:spLocks noChangeShapeType="1"/>
            </p:cNvSpPr>
            <p:nvPr/>
          </p:nvSpPr>
          <p:spPr bwMode="auto">
            <a:xfrm>
              <a:off x="2188" y="3360"/>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102" name="Line 67"/>
            <p:cNvSpPr>
              <a:spLocks noChangeShapeType="1"/>
            </p:cNvSpPr>
            <p:nvPr/>
          </p:nvSpPr>
          <p:spPr bwMode="auto">
            <a:xfrm>
              <a:off x="2812" y="3360"/>
              <a:ext cx="144" cy="0"/>
            </a:xfrm>
            <a:prstGeom prst="line">
              <a:avLst/>
            </a:prstGeom>
            <a:noFill/>
            <a:ln w="9525">
              <a:solidFill>
                <a:srgbClr val="FF0000"/>
              </a:solidFill>
              <a:round/>
              <a:headEnd/>
              <a:tailEnd/>
            </a:ln>
          </p:spPr>
          <p:txBody>
            <a:bodyPr wrap="none" anchor="ctr">
              <a:prstTxWarp prst="textNoShape">
                <a:avLst/>
              </a:prstTxWarp>
            </a:bodyPr>
            <a:lstStyle/>
            <a:p>
              <a:endParaRPr lang="it-IT"/>
            </a:p>
          </p:txBody>
        </p:sp>
        <p:sp>
          <p:nvSpPr>
            <p:cNvPr id="103" name="Line 68"/>
            <p:cNvSpPr>
              <a:spLocks noChangeShapeType="1"/>
            </p:cNvSpPr>
            <p:nvPr/>
          </p:nvSpPr>
          <p:spPr bwMode="auto">
            <a:xfrm>
              <a:off x="2572" y="3360"/>
              <a:ext cx="144" cy="0"/>
            </a:xfrm>
            <a:prstGeom prst="line">
              <a:avLst/>
            </a:prstGeom>
            <a:noFill/>
            <a:ln w="9525">
              <a:solidFill>
                <a:schemeClr val="tx1"/>
              </a:solidFill>
              <a:round/>
              <a:headEnd/>
              <a:tailEnd/>
            </a:ln>
          </p:spPr>
          <p:txBody>
            <a:bodyPr wrap="none" anchor="ctr">
              <a:prstTxWarp prst="textNoShape">
                <a:avLst/>
              </a:prstTxWarp>
            </a:bodyPr>
            <a:lstStyle/>
            <a:p>
              <a:endParaRPr lang="it-IT"/>
            </a:p>
          </p:txBody>
        </p:sp>
      </p:grpSp>
      <p:sp>
        <p:nvSpPr>
          <p:cNvPr id="104" name="AutoShape 71"/>
          <p:cNvSpPr>
            <a:spLocks noChangeArrowheads="1"/>
          </p:cNvSpPr>
          <p:nvPr/>
        </p:nvSpPr>
        <p:spPr bwMode="auto">
          <a:xfrm flipV="1">
            <a:off x="2667000" y="5562600"/>
            <a:ext cx="533400" cy="838200"/>
          </a:xfrm>
          <a:custGeom>
            <a:avLst/>
            <a:gdLst>
              <a:gd name="G0" fmla="+- 15150 0 0"/>
              <a:gd name="G1" fmla="+- 5277 0 0"/>
              <a:gd name="G2" fmla="+- 12158 0 5277"/>
              <a:gd name="G3" fmla="+- G2 0 5277"/>
              <a:gd name="G4" fmla="*/ G3 32768 32059"/>
              <a:gd name="G5" fmla="*/ G4 1 2"/>
              <a:gd name="G6" fmla="+- 21600 0 15150"/>
              <a:gd name="G7" fmla="*/ G6 5277 6079"/>
              <a:gd name="G8" fmla="+- G7 15150 0"/>
              <a:gd name="T0" fmla="*/ 15150 w 21600"/>
              <a:gd name="T1" fmla="*/ 0 h 21600"/>
              <a:gd name="T2" fmla="*/ 15150 w 21600"/>
              <a:gd name="T3" fmla="*/ 12158 h 21600"/>
              <a:gd name="T4" fmla="*/ 82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50" y="0"/>
                </a:lnTo>
                <a:lnTo>
                  <a:pt x="15150" y="5277"/>
                </a:lnTo>
                <a:lnTo>
                  <a:pt x="12427" y="5277"/>
                </a:lnTo>
                <a:cubicBezTo>
                  <a:pt x="5564" y="5277"/>
                  <a:pt x="0" y="8358"/>
                  <a:pt x="0" y="12158"/>
                </a:cubicBezTo>
                <a:lnTo>
                  <a:pt x="0" y="21600"/>
                </a:lnTo>
                <a:lnTo>
                  <a:pt x="1639" y="21600"/>
                </a:lnTo>
                <a:lnTo>
                  <a:pt x="1639" y="12158"/>
                </a:lnTo>
                <a:cubicBezTo>
                  <a:pt x="1639" y="9244"/>
                  <a:pt x="6469" y="6881"/>
                  <a:pt x="12427" y="6881"/>
                </a:cubicBezTo>
                <a:lnTo>
                  <a:pt x="15150" y="6881"/>
                </a:lnTo>
                <a:lnTo>
                  <a:pt x="15150" y="12158"/>
                </a:lnTo>
                <a:close/>
              </a:path>
            </a:pathLst>
          </a:custGeom>
          <a:solidFill>
            <a:schemeClr val="accent1"/>
          </a:solidFill>
          <a:ln w="9525">
            <a:solidFill>
              <a:schemeClr val="tx1"/>
            </a:solidFill>
            <a:miter lim="800000"/>
            <a:headEnd/>
            <a:tailEnd/>
          </a:ln>
        </p:spPr>
        <p:txBody>
          <a:bodyPr wrap="none" anchor="ctr">
            <a:prstTxWarp prst="textNoShape">
              <a:avLst/>
            </a:prstTxWarp>
          </a:bodyPr>
          <a:lstStyle/>
          <a:p>
            <a:endParaRPr lang="it-IT"/>
          </a:p>
        </p:txBody>
      </p:sp>
      <p:sp>
        <p:nvSpPr>
          <p:cNvPr id="105" name="Segnaposto numero diapositiva 104"/>
          <p:cNvSpPr>
            <a:spLocks noGrp="1"/>
          </p:cNvSpPr>
          <p:nvPr>
            <p:ph type="sldNum" sz="quarter" idx="15"/>
          </p:nvPr>
        </p:nvSpPr>
        <p:spPr/>
        <p:txBody>
          <a:bodyPr/>
          <a:lstStyle/>
          <a:p>
            <a:fld id="{60E9F1AE-D4CC-B040-B05E-E2F450AF0BD2}" type="slidenum">
              <a:rPr lang="it-IT" smtClean="0"/>
              <a:pPr/>
              <a:t>23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9">
                                            <p:txEl>
                                              <p:pRg st="0" end="0"/>
                                            </p:txEl>
                                          </p:spTgt>
                                        </p:tgtEl>
                                        <p:attrNameLst>
                                          <p:attrName>style.visibility</p:attrName>
                                        </p:attrNameLst>
                                      </p:cBhvr>
                                      <p:to>
                                        <p:strVal val="visible"/>
                                      </p:to>
                                    </p:set>
                                    <p:animEffect transition="in" filter="wipe(down)">
                                      <p:cBhvr>
                                        <p:cTn id="7" dur="500"/>
                                        <p:tgtEl>
                                          <p:spTgt spid="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9">
                                            <p:txEl>
                                              <p:pRg st="1" end="1"/>
                                            </p:txEl>
                                          </p:spTgt>
                                        </p:tgtEl>
                                        <p:attrNameLst>
                                          <p:attrName>style.visibility</p:attrName>
                                        </p:attrNameLst>
                                      </p:cBhvr>
                                      <p:to>
                                        <p:strVal val="visible"/>
                                      </p:to>
                                    </p:set>
                                    <p:animEffect transition="in" filter="wipe(down)">
                                      <p:cBhvr>
                                        <p:cTn id="12" dur="500"/>
                                        <p:tgtEl>
                                          <p:spTgt spid="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circle(in)">
                                      <p:cBhvr>
                                        <p:cTn id="17" dur="20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4"/>
                                        </p:tgtEl>
                                        <p:attrNameLst>
                                          <p:attrName>style.visibility</p:attrName>
                                        </p:attrNameLst>
                                      </p:cBhvr>
                                      <p:to>
                                        <p:strVal val="visible"/>
                                      </p:to>
                                    </p:set>
                                    <p:animEffect transition="in" filter="circle(in)">
                                      <p:cBhvr>
                                        <p:cTn id="22" dur="2000"/>
                                        <p:tgtEl>
                                          <p:spTgt spid="10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circle(in)">
                                      <p:cBhvr>
                                        <p:cTn id="27" dur="2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build="p" bldLvl="2"/>
      <p:bldP spid="104" grpId="0" animBg="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a:t>
            </a:r>
            <a:r>
              <a:rPr lang="it-IT" dirty="0" err="1" smtClean="0"/>
              <a:t>5</a:t>
            </a:r>
            <a:r>
              <a:rPr lang="it-IT" dirty="0" smtClean="0"/>
              <a:t>)</a:t>
            </a:r>
            <a:endParaRPr lang="it-IT" dirty="0"/>
          </a:p>
        </p:txBody>
      </p:sp>
      <p:sp>
        <p:nvSpPr>
          <p:cNvPr id="49" name="Rectangle 3"/>
          <p:cNvSpPr>
            <a:spLocks noChangeArrowheads="1"/>
          </p:cNvSpPr>
          <p:nvPr/>
        </p:nvSpPr>
        <p:spPr bwMode="auto">
          <a:xfrm>
            <a:off x="304800" y="1676400"/>
            <a:ext cx="8229600" cy="4578858"/>
          </a:xfrm>
          <a:prstGeom prst="rect">
            <a:avLst/>
          </a:prstGeom>
          <a:noFill/>
          <a:ln w="9525">
            <a:noFill/>
            <a:miter lim="800000"/>
            <a:headEnd/>
            <a:tailEnd/>
          </a:ln>
          <a:effectLst/>
        </p:spPr>
        <p:txBody>
          <a:bodyPr>
            <a:prstTxWarp prst="textNoShape">
              <a:avLst/>
            </a:prstTxWarp>
          </a:bodyPr>
          <a:lstStyle/>
          <a:p>
            <a:pPr marL="342900" indent="-342900" algn="just" eaLnBrk="1" hangingPunct="1">
              <a:spcBef>
                <a:spcPct val="20000"/>
              </a:spcBef>
            </a:pPr>
            <a:r>
              <a:rPr kumimoji="1" lang="it-IT" sz="2800" b="1" dirty="0">
                <a:ea typeface="Times" charset="0"/>
                <a:cs typeface="Times" charset="0"/>
              </a:rPr>
              <a:t>COR.</a:t>
            </a:r>
            <a:r>
              <a:rPr kumimoji="1" lang="it-IT" sz="2800" i="1" dirty="0">
                <a:ea typeface="Times" charset="0"/>
                <a:cs typeface="Times" charset="0"/>
              </a:rPr>
              <a:t> </a:t>
            </a:r>
            <a:r>
              <a:rPr kumimoji="1" lang="it-IT" sz="2800" i="1" dirty="0" err="1">
                <a:ea typeface="Times" charset="0"/>
                <a:cs typeface="Times" charset="0"/>
              </a:rPr>
              <a:t>G</a:t>
            </a:r>
            <a:r>
              <a:rPr kumimoji="1" lang="it-IT" sz="2800" i="1" dirty="0">
                <a:ea typeface="Times" charset="0"/>
                <a:cs typeface="Times" charset="0"/>
              </a:rPr>
              <a:t> bipartito k-regolare con |V</a:t>
            </a:r>
            <a:r>
              <a:rPr kumimoji="1" lang="it-IT" sz="2800" i="1" baseline="-25000" dirty="0">
                <a:ea typeface="Times" charset="0"/>
                <a:cs typeface="Times" charset="0"/>
              </a:rPr>
              <a:t>1</a:t>
            </a:r>
            <a:r>
              <a:rPr kumimoji="1" lang="it-IT" sz="2800" i="1" dirty="0">
                <a:ea typeface="Times" charset="0"/>
                <a:cs typeface="Times" charset="0"/>
              </a:rPr>
              <a:t>|</a:t>
            </a:r>
            <a:r>
              <a:rPr kumimoji="1" lang="it-IT" sz="2800" i="1" dirty="0">
                <a:ea typeface="Times" charset="0"/>
                <a:cs typeface="Times" charset="0"/>
                <a:sym typeface="Symbol" charset="2"/>
              </a:rPr>
              <a:t>=|V</a:t>
            </a:r>
            <a:r>
              <a:rPr kumimoji="1" lang="it-IT" sz="2800" i="1" baseline="-25000" dirty="0">
                <a:ea typeface="Times" charset="0"/>
                <a:cs typeface="Times" charset="0"/>
                <a:sym typeface="Symbol" charset="2"/>
              </a:rPr>
              <a:t>2</a:t>
            </a:r>
            <a:r>
              <a:rPr kumimoji="1" lang="it-IT" sz="2800" i="1" dirty="0">
                <a:ea typeface="Times" charset="0"/>
                <a:cs typeface="Times" charset="0"/>
                <a:sym typeface="Symbol" charset="2"/>
              </a:rPr>
              <a:t>|, allora </a:t>
            </a:r>
            <a:r>
              <a:rPr kumimoji="1" lang="it-IT" sz="2800" i="1" dirty="0" err="1">
                <a:ea typeface="Times" charset="0"/>
                <a:cs typeface="Times" charset="0"/>
                <a:sym typeface="Symbol" charset="2"/>
              </a:rPr>
              <a:t>G</a:t>
            </a:r>
            <a:r>
              <a:rPr kumimoji="1" lang="it-IT" sz="2800" i="1" dirty="0">
                <a:ea typeface="Times" charset="0"/>
                <a:cs typeface="Times" charset="0"/>
                <a:sym typeface="Symbol" charset="2"/>
              </a:rPr>
              <a:t> ha </a:t>
            </a:r>
            <a:r>
              <a:rPr kumimoji="1" lang="it-IT" sz="2800" i="1" dirty="0" err="1">
                <a:ea typeface="Times" charset="0"/>
                <a:cs typeface="Times" charset="0"/>
                <a:sym typeface="Symbol" charset="2"/>
              </a:rPr>
              <a:t>k</a:t>
            </a:r>
            <a:r>
              <a:rPr kumimoji="1" lang="it-IT" sz="2800" i="1" dirty="0">
                <a:ea typeface="Times" charset="0"/>
                <a:cs typeface="Times" charset="0"/>
                <a:sym typeface="Symbol" charset="2"/>
              </a:rPr>
              <a:t> accoppiamenti</a:t>
            </a:r>
            <a:r>
              <a:rPr kumimoji="1" lang="it-IT" sz="2800" i="1" dirty="0" smtClean="0">
                <a:ea typeface="Times" charset="0"/>
                <a:cs typeface="Times" charset="0"/>
                <a:sym typeface="Symbol" charset="2"/>
              </a:rPr>
              <a:t> perfetti. </a:t>
            </a:r>
            <a:endParaRPr kumimoji="1" lang="it-IT" sz="2800" i="1" dirty="0">
              <a:ea typeface="Times" charset="0"/>
              <a:cs typeface="Times" charset="0"/>
              <a:sym typeface="Symbol" charset="2"/>
            </a:endParaRPr>
          </a:p>
          <a:p>
            <a:pPr marL="342900" indent="-342900" algn="just" eaLnBrk="1" hangingPunct="1">
              <a:spcBef>
                <a:spcPct val="20000"/>
              </a:spcBef>
            </a:pPr>
            <a:r>
              <a:rPr kumimoji="1" lang="it-IT" sz="2800" b="1" dirty="0" err="1">
                <a:ea typeface="Times" charset="0"/>
                <a:cs typeface="Times" charset="0"/>
              </a:rPr>
              <a:t>DIM</a:t>
            </a:r>
            <a:r>
              <a:rPr kumimoji="1" lang="it-IT" sz="2800" b="1" dirty="0">
                <a:ea typeface="Times" charset="0"/>
                <a:cs typeface="Times" charset="0"/>
              </a:rPr>
              <a:t>. </a:t>
            </a:r>
            <a:r>
              <a:rPr kumimoji="1" lang="it-IT" sz="2400" dirty="0">
                <a:ea typeface="ヒラギノ角ゴ Pro W3" charset="-128"/>
                <a:cs typeface="ヒラギノ角ゴ Pro W3" charset="-128"/>
              </a:rPr>
              <a:t>Sia </a:t>
            </a:r>
            <a:r>
              <a:rPr kumimoji="1" lang="it-IT" sz="2400" i="1" dirty="0" err="1">
                <a:ea typeface="ヒラギノ角ゴ Pro W3" charset="-128"/>
                <a:cs typeface="ヒラギノ角ゴ Pro W3" charset="-128"/>
              </a:rPr>
              <a:t>S</a:t>
            </a:r>
            <a:r>
              <a:rPr kumimoji="1" lang="it-IT" sz="2400" dirty="0">
                <a:ea typeface="ヒラギノ角ゴ Pro W3" charset="-128"/>
                <a:cs typeface="ヒラギノ角ゴ Pro W3" charset="-128"/>
              </a:rPr>
              <a:t> un </a:t>
            </a:r>
            <a:r>
              <a:rPr kumimoji="1" lang="it-IT" sz="2400" dirty="0" err="1">
                <a:ea typeface="ヒラギノ角ゴ Pro W3" charset="-128"/>
                <a:cs typeface="ヒラギノ角ゴ Pro W3" charset="-128"/>
              </a:rPr>
              <a:t>sottinsieme</a:t>
            </a:r>
            <a:r>
              <a:rPr kumimoji="1" lang="it-IT" sz="2400" dirty="0">
                <a:ea typeface="ヒラギノ角ゴ Pro W3" charset="-128"/>
                <a:cs typeface="ヒラギノ角ゴ Pro W3" charset="-128"/>
              </a:rPr>
              <a:t> di V</a:t>
            </a:r>
            <a:r>
              <a:rPr kumimoji="1" lang="it-IT" sz="2400" baseline="-25000" dirty="0">
                <a:ea typeface="ヒラギノ角ゴ Pro W3" charset="-128"/>
                <a:cs typeface="ヒラギノ角ゴ Pro W3" charset="-128"/>
              </a:rPr>
              <a:t>1</a:t>
            </a:r>
            <a:r>
              <a:rPr kumimoji="1" lang="it-IT" sz="2400" dirty="0">
                <a:ea typeface="ヒラギノ角ゴ Pro W3" charset="-128"/>
                <a:cs typeface="ヒラギノ角ゴ Pro W3" charset="-128"/>
              </a:rPr>
              <a:t>. </a:t>
            </a:r>
            <a:r>
              <a:rPr kumimoji="1" lang="it-IT" sz="2400" i="1" dirty="0">
                <a:ea typeface="ヒラギノ角ゴ Pro W3" charset="-128"/>
                <a:cs typeface="ヒラギノ角ゴ Pro W3" charset="-128"/>
              </a:rPr>
              <a:t>adj(S)</a:t>
            </a:r>
            <a:r>
              <a:rPr kumimoji="1" lang="it-IT" sz="2400" dirty="0">
                <a:ea typeface="ヒラギノ角ゴ Pro W3" charset="-128"/>
                <a:cs typeface="ヒラギノ角ゴ Pro W3" charset="-128"/>
              </a:rPr>
              <a:t> ha al più </a:t>
            </a:r>
            <a:r>
              <a:rPr kumimoji="1" lang="it-IT" sz="2400" i="1" dirty="0">
                <a:ea typeface="ヒラギノ角ゴ Pro W3" charset="-128"/>
                <a:cs typeface="ヒラギノ角ゴ Pro W3" charset="-128"/>
              </a:rPr>
              <a:t>k|S|</a:t>
            </a:r>
            <a:r>
              <a:rPr kumimoji="1" lang="it-IT" sz="2400" dirty="0">
                <a:ea typeface="ヒラギノ角ゴ Pro W3" charset="-128"/>
                <a:cs typeface="ヒラギノ角ゴ Pro W3" charset="-128"/>
              </a:rPr>
              <a:t> nodi (se ciascun nodo in </a:t>
            </a:r>
            <a:r>
              <a:rPr kumimoji="1" lang="it-IT" sz="2400" i="1" dirty="0">
                <a:ea typeface="ヒラギノ角ゴ Pro W3" charset="-128"/>
                <a:cs typeface="ヒラギノ角ゴ Pro W3" charset="-128"/>
              </a:rPr>
              <a:t>adj(S)</a:t>
            </a:r>
            <a:r>
              <a:rPr kumimoji="1" lang="it-IT" sz="2400" dirty="0">
                <a:ea typeface="ヒラギノ角ゴ Pro W3" charset="-128"/>
                <a:cs typeface="ヒラギノ角ゴ Pro W3" charset="-128"/>
              </a:rPr>
              <a:t> ha grado </a:t>
            </a:r>
            <a:r>
              <a:rPr kumimoji="1" lang="it-IT" sz="2400" i="1" dirty="0">
                <a:ea typeface="ヒラギノ角ゴ Pro W3" charset="-128"/>
                <a:cs typeface="ヒラギノ角ゴ Pro W3" charset="-128"/>
              </a:rPr>
              <a:t>1</a:t>
            </a:r>
            <a:r>
              <a:rPr kumimoji="1" lang="it-IT" sz="2400" dirty="0">
                <a:ea typeface="ヒラギノ角ゴ Pro W3" charset="-128"/>
                <a:cs typeface="ヒラギノ角ゴ Pro W3" charset="-128"/>
              </a:rPr>
              <a:t> nel sottografo indotto da </a:t>
            </a:r>
            <a:r>
              <a:rPr kumimoji="1" lang="it-IT" sz="2400" i="1" dirty="0">
                <a:ea typeface="ヒラギノ角ゴ Pro W3" charset="-128"/>
                <a:cs typeface="ヒラギノ角ゴ Pro W3" charset="-128"/>
              </a:rPr>
              <a:t>S</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adj(S)</a:t>
            </a:r>
            <a:r>
              <a:rPr kumimoji="1" lang="it-IT" sz="2400" dirty="0">
                <a:ea typeface="ヒラギノ角ゴ Pro W3" charset="-128"/>
                <a:cs typeface="ヒラギノ角ゴ Pro W3" charset="-128"/>
              </a:rPr>
              <a:t>) ed almeno </a:t>
            </a:r>
            <a:r>
              <a:rPr kumimoji="1" lang="it-IT" sz="2400" i="1" dirty="0">
                <a:ea typeface="ヒラギノ角ゴ Pro W3" charset="-128"/>
                <a:cs typeface="ヒラギノ角ゴ Pro W3" charset="-128"/>
              </a:rPr>
              <a:t>|S| </a:t>
            </a:r>
            <a:r>
              <a:rPr kumimoji="1" lang="it-IT" sz="2400" dirty="0">
                <a:ea typeface="ヒラギノ角ゴ Pro W3" charset="-128"/>
                <a:cs typeface="ヒラギノ角ゴ Pro W3" charset="-128"/>
              </a:rPr>
              <a:t>nodi (se ciascun nodo in </a:t>
            </a:r>
            <a:r>
              <a:rPr kumimoji="1" lang="it-IT" sz="2400" i="1" dirty="0">
                <a:ea typeface="ヒラギノ角ゴ Pro W3" charset="-128"/>
                <a:cs typeface="ヒラギノ角ゴ Pro W3" charset="-128"/>
              </a:rPr>
              <a:t>adj(S)</a:t>
            </a:r>
            <a:r>
              <a:rPr kumimoji="1" lang="it-IT" sz="2400" dirty="0">
                <a:ea typeface="ヒラギノ角ゴ Pro W3" charset="-128"/>
                <a:cs typeface="ヒラギノ角ゴ Pro W3" charset="-128"/>
              </a:rPr>
              <a:t> ha grado </a:t>
            </a:r>
            <a:r>
              <a:rPr kumimoji="1" lang="it-IT" sz="2400" i="1" dirty="0">
                <a:ea typeface="ヒラギノ角ゴ Pro W3" charset="-128"/>
                <a:cs typeface="ヒラギノ角ゴ Pro W3" charset="-128"/>
              </a:rPr>
              <a:t>k</a:t>
            </a:r>
            <a:r>
              <a:rPr kumimoji="1" lang="it-IT" sz="2400" dirty="0">
                <a:ea typeface="ヒラギノ角ゴ Pro W3" charset="-128"/>
                <a:cs typeface="ヒラギノ角ゴ Pro W3" charset="-128"/>
              </a:rPr>
              <a:t> nel sottografo indotto da </a:t>
            </a:r>
            <a:r>
              <a:rPr kumimoji="1" lang="it-IT" sz="2400" i="1" dirty="0">
                <a:ea typeface="ヒラギノ角ゴ Pro W3" charset="-128"/>
                <a:cs typeface="ヒラギノ角ゴ Pro W3" charset="-128"/>
              </a:rPr>
              <a:t>S</a:t>
            </a:r>
            <a:r>
              <a:rPr kumimoji="1" lang="it-IT" sz="2400" i="1" dirty="0">
                <a:latin typeface="Symbol" charset="2"/>
                <a:ea typeface="ヒラギノ角ゴ Pro W3" charset="-128"/>
                <a:cs typeface="ヒラギノ角ゴ Pro W3" charset="-128"/>
                <a:sym typeface="Symbol" charset="2"/>
              </a:rPr>
              <a:t></a:t>
            </a:r>
            <a:r>
              <a:rPr kumimoji="1" lang="it-IT" sz="2400" i="1" dirty="0">
                <a:ea typeface="ヒラギノ角ゴ Pro W3" charset="-128"/>
                <a:cs typeface="ヒラギノ角ゴ Pro W3" charset="-128"/>
              </a:rPr>
              <a:t>adj(S)</a:t>
            </a:r>
            <a:r>
              <a:rPr kumimoji="1" lang="it-IT" sz="2400" dirty="0">
                <a:ea typeface="ヒラギノ角ゴ Pro W3" charset="-128"/>
                <a:cs typeface="ヒラギノ角ゴ Pro W3" charset="-128"/>
              </a:rPr>
              <a:t>). In tutti i casi la condizione di Hall è verificata, e quindi esiste un accoppiamento</a:t>
            </a:r>
            <a:r>
              <a:rPr kumimoji="1" lang="it-IT" sz="2400" dirty="0" smtClean="0">
                <a:ea typeface="ヒラギノ角ゴ Pro W3" charset="-128"/>
                <a:cs typeface="ヒラギノ角ゴ Pro W3" charset="-128"/>
              </a:rPr>
              <a:t> perfetto, </a:t>
            </a:r>
            <a:r>
              <a:rPr kumimoji="1" lang="it-IT" sz="2400" dirty="0">
                <a:ea typeface="ヒラギノ角ゴ Pro W3" charset="-128"/>
                <a:cs typeface="ヒラギノ角ゴ Pro W3" charset="-128"/>
              </a:rPr>
              <a:t>che può essere rimosso dal grafo dando luogo ad un nuovo grafo </a:t>
            </a:r>
            <a:r>
              <a:rPr kumimoji="1" lang="it-IT" sz="2400" i="1" dirty="0">
                <a:ea typeface="ヒラギノ角ゴ Pro W3" charset="-128"/>
                <a:cs typeface="ヒラギノ角ゴ Pro W3" charset="-128"/>
              </a:rPr>
              <a:t>(k-1)</a:t>
            </a:r>
            <a:r>
              <a:rPr kumimoji="1" lang="it-IT" sz="2400" dirty="0">
                <a:ea typeface="ヒラギノ角ゴ Pro W3" charset="-128"/>
                <a:cs typeface="ヒラギノ角ゴ Pro W3" charset="-128"/>
              </a:rPr>
              <a:t>-regolare. Per esso possiamo ripetere il ragionamento. 		      </a:t>
            </a:r>
            <a:r>
              <a:rPr kumimoji="1" lang="it-IT" sz="2400" dirty="0" smtClean="0">
                <a:ea typeface="ヒラギノ角ゴ Pro W3" charset="-128"/>
                <a:cs typeface="ヒラギノ角ゴ Pro W3" charset="-128"/>
              </a:rPr>
              <a:t> 					</a:t>
            </a:r>
            <a:r>
              <a:rPr kumimoji="1" lang="it-IT" sz="2400" b="1" dirty="0" smtClean="0">
                <a:ea typeface="ヒラギノ角ゴ Pro W3" charset="-128"/>
                <a:cs typeface="ヒラギノ角ゴ Pro W3" charset="-128"/>
              </a:rPr>
              <a:t>CVD</a:t>
            </a:r>
            <a:endParaRPr kumimoji="1" lang="it-IT" sz="3600" dirty="0">
              <a:latin typeface="Times" charset="0"/>
              <a:ea typeface="ヒラギノ角ゴ Pro W3" charset="-128"/>
              <a:cs typeface="ヒラギノ角ゴ Pro W3" charset="-128"/>
            </a:endParaRPr>
          </a:p>
        </p:txBody>
      </p:sp>
      <p:sp>
        <p:nvSpPr>
          <p:cNvPr id="50" name="Segnaposto numero diapositiva 49"/>
          <p:cNvSpPr>
            <a:spLocks noGrp="1"/>
          </p:cNvSpPr>
          <p:nvPr>
            <p:ph type="sldNum" sz="quarter" idx="15"/>
          </p:nvPr>
        </p:nvSpPr>
        <p:spPr/>
        <p:txBody>
          <a:bodyPr/>
          <a:lstStyle/>
          <a:p>
            <a:fld id="{60E9F1AE-D4CC-B040-B05E-E2F450AF0BD2}" type="slidenum">
              <a:rPr lang="it-IT" smtClean="0"/>
              <a:pPr/>
              <a:t>24</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9">
                                            <p:txEl>
                                              <p:pRg st="0" end="0"/>
                                            </p:txEl>
                                          </p:spTgt>
                                        </p:tgtEl>
                                        <p:attrNameLst>
                                          <p:attrName>style.visibility</p:attrName>
                                        </p:attrNameLst>
                                      </p:cBhvr>
                                      <p:to>
                                        <p:strVal val="visible"/>
                                      </p:to>
                                    </p:set>
                                    <p:animEffect transition="in" filter="wipe(down)">
                                      <p:cBhvr>
                                        <p:cTn id="7" dur="500"/>
                                        <p:tgtEl>
                                          <p:spTgt spid="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9">
                                            <p:txEl>
                                              <p:pRg st="1" end="1"/>
                                            </p:txEl>
                                          </p:spTgt>
                                        </p:tgtEl>
                                        <p:attrNameLst>
                                          <p:attrName>style.visibility</p:attrName>
                                        </p:attrNameLst>
                                      </p:cBhvr>
                                      <p:to>
                                        <p:strVal val="visible"/>
                                      </p:to>
                                    </p:set>
                                    <p:animEffect transition="in" filter="wipe(down)">
                                      <p:cBhvr>
                                        <p:cTn id="12" dur="500"/>
                                        <p:tgtEl>
                                          <p:spTgt spid="4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build="p" bldLvl="2"/>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228600" y="1600200"/>
            <a:ext cx="8305800" cy="4873752"/>
          </a:xfrm>
        </p:spPr>
        <p:txBody>
          <a:bodyPr>
            <a:noAutofit/>
          </a:bodyPr>
          <a:lstStyle/>
          <a:p>
            <a:pPr algn="just"/>
            <a:r>
              <a:rPr lang="it-IT" dirty="0" smtClean="0"/>
              <a:t>Il teorema di P. Hall non fornisce un metodo algoritmico per costruire un accoppiamento perfetto.</a:t>
            </a:r>
          </a:p>
          <a:p>
            <a:pPr algn="just"/>
            <a:r>
              <a:rPr lang="it-IT" dirty="0" smtClean="0"/>
              <a:t>Il problema dell’accoppiamento massimo in un grafo bipartito è equivalente al problema del massimo flusso in una rete.</a:t>
            </a:r>
          </a:p>
          <a:p>
            <a:pPr algn="just"/>
            <a:r>
              <a:rPr lang="it-IT" dirty="0" smtClean="0"/>
              <a:t>Dato </a:t>
            </a:r>
            <a:r>
              <a:rPr lang="it-IT" i="1" dirty="0" err="1" smtClean="0"/>
              <a:t>G=</a:t>
            </a:r>
            <a:r>
              <a:rPr lang="it-IT" i="1" dirty="0" smtClean="0"/>
              <a:t>(V=</a:t>
            </a:r>
            <a:r>
              <a:rPr kumimoji="1" lang="it-IT" i="1" dirty="0" smtClean="0">
                <a:ea typeface="Times" charset="0"/>
                <a:cs typeface="Times" charset="0"/>
              </a:rPr>
              <a:t>V</a:t>
            </a:r>
            <a:r>
              <a:rPr kumimoji="1" lang="it-IT" i="1" baseline="-25000" dirty="0" smtClean="0">
                <a:ea typeface="Times" charset="0"/>
                <a:cs typeface="Times" charset="0"/>
              </a:rPr>
              <a:t>1 </a:t>
            </a:r>
            <a:r>
              <a:rPr kumimoji="1" lang="it-IT" i="1" dirty="0" err="1" smtClean="0">
                <a:ea typeface="Times" charset="0"/>
                <a:cs typeface="Times" charset="0"/>
              </a:rPr>
              <a:t>U</a:t>
            </a:r>
            <a:r>
              <a:rPr kumimoji="1" lang="it-IT" i="1" dirty="0" smtClean="0">
                <a:ea typeface="Times" charset="0"/>
                <a:cs typeface="Times" charset="0"/>
              </a:rPr>
              <a:t> </a:t>
            </a:r>
            <a:r>
              <a:rPr kumimoji="1" lang="it-IT" i="1" dirty="0" smtClean="0">
                <a:ea typeface="Times" charset="0"/>
                <a:cs typeface="Times" charset="0"/>
                <a:sym typeface="Symbol" charset="2"/>
              </a:rPr>
              <a:t>V</a:t>
            </a:r>
            <a:r>
              <a:rPr kumimoji="1" lang="it-IT" i="1" baseline="-25000" dirty="0" smtClean="0">
                <a:ea typeface="Times" charset="0"/>
                <a:cs typeface="Times" charset="0"/>
                <a:sym typeface="Symbol" charset="2"/>
              </a:rPr>
              <a:t>2, </a:t>
            </a:r>
            <a:r>
              <a:rPr kumimoji="1" lang="it-IT" i="1" dirty="0" smtClean="0">
                <a:ea typeface="Times" charset="0"/>
                <a:cs typeface="Times" charset="0"/>
                <a:sym typeface="Symbol" charset="2"/>
              </a:rPr>
              <a:t>E</a:t>
            </a:r>
            <a:r>
              <a:rPr lang="it-IT" i="1" dirty="0" smtClean="0"/>
              <a:t>)</a:t>
            </a:r>
            <a:r>
              <a:rPr lang="it-IT" dirty="0" smtClean="0"/>
              <a:t>, crea una rete di flusso </a:t>
            </a:r>
            <a:r>
              <a:rPr lang="it-IT" i="1" dirty="0" smtClean="0"/>
              <a:t>G’=(</a:t>
            </a:r>
            <a:r>
              <a:rPr lang="it-IT" i="1" dirty="0" err="1" smtClean="0"/>
              <a:t>V</a:t>
            </a:r>
            <a:r>
              <a:rPr lang="it-IT" i="1" dirty="0" smtClean="0"/>
              <a:t>’, E’) </a:t>
            </a:r>
            <a:r>
              <a:rPr lang="it-IT" dirty="0" smtClean="0"/>
              <a:t>in cui i flussi corrispondono all’accoppiamento nel grafo originale:</a:t>
            </a:r>
          </a:p>
          <a:p>
            <a:pPr lvl="1"/>
            <a:r>
              <a:rPr lang="it-IT" sz="2400" dirty="0" smtClean="0"/>
              <a:t>Dalla sorgente </a:t>
            </a:r>
            <a:r>
              <a:rPr lang="it-IT" sz="2400" i="1" dirty="0" smtClean="0"/>
              <a:t>s</a:t>
            </a:r>
            <a:r>
              <a:rPr lang="it-IT" sz="2400" dirty="0" smtClean="0"/>
              <a:t> ai nodi in </a:t>
            </a:r>
            <a:r>
              <a:rPr kumimoji="1" lang="it-IT" sz="2400" i="1" dirty="0" smtClean="0">
                <a:ea typeface="Times" charset="0"/>
                <a:cs typeface="Times" charset="0"/>
              </a:rPr>
              <a:t>V</a:t>
            </a:r>
            <a:r>
              <a:rPr kumimoji="1" lang="it-IT" sz="2400" i="1" baseline="-25000" dirty="0" smtClean="0">
                <a:ea typeface="Times" charset="0"/>
                <a:cs typeface="Times" charset="0"/>
              </a:rPr>
              <a:t>1 </a:t>
            </a:r>
            <a:r>
              <a:rPr kumimoji="1" lang="it-IT" sz="2400" i="1" dirty="0" smtClean="0">
                <a:ea typeface="Times" charset="0"/>
                <a:cs typeface="Times" charset="0"/>
              </a:rPr>
              <a:t>:</a:t>
            </a:r>
            <a:r>
              <a:rPr lang="it-IT" sz="2400" i="1" dirty="0" smtClean="0"/>
              <a:t>{(s,u)| u ∈ </a:t>
            </a:r>
            <a:r>
              <a:rPr kumimoji="1" lang="it-IT" sz="2400" i="1" dirty="0" smtClean="0">
                <a:ea typeface="Times" charset="0"/>
                <a:cs typeface="Times" charset="0"/>
              </a:rPr>
              <a:t>V</a:t>
            </a:r>
            <a:r>
              <a:rPr kumimoji="1" lang="it-IT" sz="2400" i="1" baseline="-25000" dirty="0" smtClean="0">
                <a:ea typeface="Times" charset="0"/>
                <a:cs typeface="Times" charset="0"/>
              </a:rPr>
              <a:t>1</a:t>
            </a:r>
            <a:r>
              <a:rPr kumimoji="1" lang="it-IT" sz="2400" i="1" dirty="0" smtClean="0">
                <a:ea typeface="Times" charset="0"/>
                <a:cs typeface="Times" charset="0"/>
              </a:rPr>
              <a:t>}</a:t>
            </a:r>
          </a:p>
          <a:p>
            <a:pPr lvl="1"/>
            <a:r>
              <a:rPr kumimoji="1" lang="it-IT" sz="2400" dirty="0" smtClean="0">
                <a:ea typeface="Times" charset="0"/>
                <a:cs typeface="Times" charset="0"/>
              </a:rPr>
              <a:t>Da </a:t>
            </a:r>
            <a:r>
              <a:rPr kumimoji="1" lang="it-IT" sz="2400" i="1" dirty="0" smtClean="0">
                <a:ea typeface="Times" charset="0"/>
                <a:cs typeface="Times" charset="0"/>
              </a:rPr>
              <a:t>u</a:t>
            </a:r>
            <a:r>
              <a:rPr kumimoji="1" lang="it-IT" sz="2400" dirty="0" smtClean="0">
                <a:ea typeface="Times" charset="0"/>
                <a:cs typeface="Times" charset="0"/>
              </a:rPr>
              <a:t> in </a:t>
            </a:r>
            <a:r>
              <a:rPr kumimoji="1" lang="it-IT" sz="2400" i="1" dirty="0" smtClean="0">
                <a:ea typeface="Times" charset="0"/>
                <a:cs typeface="Times" charset="0"/>
              </a:rPr>
              <a:t>V</a:t>
            </a:r>
            <a:r>
              <a:rPr kumimoji="1" lang="it-IT" sz="2400" i="1" baseline="-25000" dirty="0" smtClean="0">
                <a:ea typeface="Times" charset="0"/>
                <a:cs typeface="Times" charset="0"/>
              </a:rPr>
              <a:t>1 </a:t>
            </a:r>
            <a:r>
              <a:rPr kumimoji="1" lang="it-IT" sz="2400" dirty="0" smtClean="0">
                <a:ea typeface="Times" charset="0"/>
                <a:cs typeface="Times" charset="0"/>
              </a:rPr>
              <a:t>a </a:t>
            </a:r>
            <a:r>
              <a:rPr kumimoji="1" lang="it-IT" sz="2400" i="1" dirty="0" smtClean="0">
                <a:ea typeface="Times" charset="0"/>
                <a:cs typeface="Times" charset="0"/>
              </a:rPr>
              <a:t>v</a:t>
            </a:r>
            <a:r>
              <a:rPr kumimoji="1" lang="it-IT" sz="2400" dirty="0" smtClean="0">
                <a:ea typeface="Times" charset="0"/>
                <a:cs typeface="Times" charset="0"/>
              </a:rPr>
              <a:t> in </a:t>
            </a:r>
            <a:r>
              <a:rPr kumimoji="1" lang="it-IT" sz="2400" i="1" dirty="0" smtClean="0">
                <a:ea typeface="Times" charset="0"/>
                <a:cs typeface="Times" charset="0"/>
              </a:rPr>
              <a:t>V</a:t>
            </a:r>
            <a:r>
              <a:rPr kumimoji="1" lang="it-IT" sz="2400" i="1" baseline="-25000" dirty="0" smtClean="0">
                <a:ea typeface="Times" charset="0"/>
                <a:cs typeface="Times" charset="0"/>
              </a:rPr>
              <a:t>2</a:t>
            </a:r>
            <a:r>
              <a:rPr kumimoji="1" lang="it-IT" sz="2400" i="1" dirty="0" smtClean="0">
                <a:ea typeface="Times" charset="0"/>
                <a:cs typeface="Times" charset="0"/>
              </a:rPr>
              <a:t>: {(u,v)| u ∈ V</a:t>
            </a:r>
            <a:r>
              <a:rPr kumimoji="1" lang="it-IT" sz="2400" i="1" baseline="-25000" dirty="0" smtClean="0">
                <a:ea typeface="Times" charset="0"/>
                <a:cs typeface="Times" charset="0"/>
              </a:rPr>
              <a:t>1</a:t>
            </a:r>
            <a:r>
              <a:rPr kumimoji="1" lang="it-IT" sz="2400" i="1" dirty="0" smtClean="0">
                <a:ea typeface="Times" charset="0"/>
                <a:cs typeface="Times" charset="0"/>
              </a:rPr>
              <a:t>, v ∈ V</a:t>
            </a:r>
            <a:r>
              <a:rPr kumimoji="1" lang="it-IT" sz="2400" i="1" baseline="-25000" dirty="0" smtClean="0">
                <a:ea typeface="Times" charset="0"/>
                <a:cs typeface="Times" charset="0"/>
              </a:rPr>
              <a:t>2</a:t>
            </a:r>
            <a:r>
              <a:rPr kumimoji="1" lang="it-IT" sz="2400" i="1" dirty="0" smtClean="0">
                <a:ea typeface="Times" charset="0"/>
                <a:cs typeface="Times" charset="0"/>
              </a:rPr>
              <a:t>, e (u,v)∈E}</a:t>
            </a:r>
          </a:p>
          <a:p>
            <a:pPr lvl="1"/>
            <a:r>
              <a:rPr kumimoji="1" lang="it-IT" sz="2400" dirty="0" smtClean="0">
                <a:ea typeface="Times" charset="0"/>
                <a:cs typeface="Times" charset="0"/>
              </a:rPr>
              <a:t>Dai nodi in </a:t>
            </a:r>
            <a:r>
              <a:rPr kumimoji="1" lang="it-IT" sz="2400" i="1" dirty="0" smtClean="0">
                <a:ea typeface="Times" charset="0"/>
                <a:cs typeface="Times" charset="0"/>
              </a:rPr>
              <a:t>V</a:t>
            </a:r>
            <a:r>
              <a:rPr kumimoji="1" lang="it-IT" sz="2400" i="1" baseline="-25000" dirty="0" smtClean="0">
                <a:ea typeface="Times" charset="0"/>
                <a:cs typeface="Times" charset="0"/>
              </a:rPr>
              <a:t>2 </a:t>
            </a:r>
            <a:r>
              <a:rPr kumimoji="1" lang="it-IT" sz="2400" dirty="0" smtClean="0">
                <a:ea typeface="Times" charset="0"/>
                <a:cs typeface="Times" charset="0"/>
              </a:rPr>
              <a:t>al pozzo </a:t>
            </a:r>
            <a:r>
              <a:rPr kumimoji="1" lang="it-IT" sz="2400" i="1" dirty="0" smtClean="0">
                <a:ea typeface="Times" charset="0"/>
                <a:cs typeface="Times" charset="0"/>
              </a:rPr>
              <a:t>t: {(v,t)| v ∈ V</a:t>
            </a:r>
            <a:r>
              <a:rPr kumimoji="1" lang="it-IT" sz="2400" i="1" baseline="-25000" dirty="0" smtClean="0">
                <a:ea typeface="Times" charset="0"/>
                <a:cs typeface="Times" charset="0"/>
              </a:rPr>
              <a:t>2</a:t>
            </a:r>
            <a:r>
              <a:rPr kumimoji="1" lang="it-IT" sz="2400" i="1" dirty="0" smtClean="0">
                <a:ea typeface="Times" charset="0"/>
                <a:cs typeface="Times" charset="0"/>
              </a:rPr>
              <a:t>}</a:t>
            </a:r>
          </a:p>
          <a:p>
            <a:pPr lvl="1"/>
            <a:r>
              <a:rPr kumimoji="1" lang="it-IT" sz="2400" dirty="0" smtClean="0">
                <a:ea typeface="Times" charset="0"/>
                <a:cs typeface="Times" charset="0"/>
              </a:rPr>
              <a:t>Capacità</a:t>
            </a:r>
            <a:r>
              <a:rPr kumimoji="1" lang="it-IT" sz="2400" i="1" dirty="0" smtClean="0">
                <a:ea typeface="Times" charset="0"/>
                <a:cs typeface="Times" charset="0"/>
              </a:rPr>
              <a:t>: c(u,v) = 1, </a:t>
            </a:r>
            <a:r>
              <a:rPr kumimoji="1" lang="it-IT" sz="2400" dirty="0" smtClean="0">
                <a:ea typeface="Times" charset="0"/>
                <a:cs typeface="Times" charset="0"/>
              </a:rPr>
              <a:t>for all </a:t>
            </a:r>
            <a:r>
              <a:rPr kumimoji="1" lang="it-IT" sz="2400" i="1" dirty="0" smtClean="0">
                <a:ea typeface="Times" charset="0"/>
                <a:cs typeface="Times" charset="0"/>
              </a:rPr>
              <a:t>(u,v)∈E'</a:t>
            </a:r>
          </a:p>
          <a:p>
            <a:pPr lvl="1"/>
            <a:endParaRPr kumimoji="1" lang="it-IT" sz="2000" i="1" dirty="0" smtClean="0">
              <a:ea typeface="Times" charset="0"/>
              <a:cs typeface="Times" charset="0"/>
            </a:endParaRPr>
          </a:p>
          <a:p>
            <a:pPr lvl="1"/>
            <a:endParaRPr kumimoji="1" lang="it-IT" sz="2000" i="1" dirty="0" smtClean="0">
              <a:ea typeface="Times" charset="0"/>
              <a:cs typeface="Times" charset="0"/>
            </a:endParaRPr>
          </a:p>
          <a:p>
            <a:pPr lvl="1"/>
            <a:endParaRPr lang="it-IT" sz="2000" dirty="0" smtClean="0"/>
          </a:p>
          <a:p>
            <a:pPr lvl="1"/>
            <a:endParaRPr lang="it-IT" sz="20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25</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a:t>
            </a:r>
            <a:r>
              <a:rPr lang="it-IT" dirty="0" err="1" smtClean="0"/>
              <a:t>6</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600200"/>
            <a:ext cx="7467600" cy="1828800"/>
          </a:xfrm>
        </p:spPr>
        <p:txBody>
          <a:bodyPr>
            <a:normAutofit lnSpcReduction="10000"/>
          </a:bodyPr>
          <a:lstStyle/>
          <a:p>
            <a:pPr algn="just"/>
            <a:r>
              <a:rPr lang="it-IT" dirty="0" smtClean="0">
                <a:solidFill>
                  <a:srgbClr val="FE8637"/>
                </a:solidFill>
              </a:rPr>
              <a:t>Fatto</a:t>
            </a:r>
            <a:r>
              <a:rPr lang="it-IT" dirty="0" smtClean="0"/>
              <a:t>: Sia </a:t>
            </a:r>
            <a:r>
              <a:rPr lang="it-IT" i="1" dirty="0" err="1" smtClean="0"/>
              <a:t>M</a:t>
            </a:r>
            <a:r>
              <a:rPr lang="it-IT" dirty="0" smtClean="0"/>
              <a:t> un accoppiamento in un grafo bipartito </a:t>
            </a:r>
            <a:r>
              <a:rPr lang="it-IT" i="1" dirty="0" smtClean="0"/>
              <a:t>G</a:t>
            </a:r>
            <a:r>
              <a:rPr lang="it-IT" dirty="0" smtClean="0"/>
              <a:t>. Allora esiste un flusso </a:t>
            </a:r>
            <a:r>
              <a:rPr lang="it-IT" i="1" dirty="0" err="1" smtClean="0"/>
              <a:t>f</a:t>
            </a:r>
            <a:r>
              <a:rPr lang="it-IT" dirty="0" smtClean="0"/>
              <a:t> della rete </a:t>
            </a:r>
            <a:r>
              <a:rPr lang="it-IT" i="1" dirty="0" smtClean="0"/>
              <a:t>G’</a:t>
            </a:r>
            <a:r>
              <a:rPr lang="it-IT" dirty="0" smtClean="0"/>
              <a:t> </a:t>
            </a:r>
            <a:r>
              <a:rPr lang="it-IT" dirty="0" err="1" smtClean="0"/>
              <a:t>t.c.</a:t>
            </a:r>
            <a:r>
              <a:rPr lang="it-IT" dirty="0" smtClean="0"/>
              <a:t> </a:t>
            </a:r>
            <a:r>
              <a:rPr lang="it-IT" i="1" dirty="0" smtClean="0"/>
              <a:t>|M|=|f|</a:t>
            </a:r>
            <a:r>
              <a:rPr lang="it-IT" dirty="0" smtClean="0"/>
              <a:t>. </a:t>
            </a:r>
          </a:p>
          <a:p>
            <a:pPr algn="just">
              <a:buNone/>
            </a:pPr>
            <a:r>
              <a:rPr lang="it-IT" dirty="0" smtClean="0"/>
              <a:t>	Viceversa, se </a:t>
            </a:r>
            <a:r>
              <a:rPr lang="it-IT" i="1" dirty="0" err="1" smtClean="0"/>
              <a:t>f</a:t>
            </a:r>
            <a:r>
              <a:rPr lang="it-IT" dirty="0" smtClean="0"/>
              <a:t> è un flusso di </a:t>
            </a:r>
            <a:r>
              <a:rPr lang="it-IT" i="1" dirty="0" smtClean="0"/>
              <a:t>G’</a:t>
            </a:r>
            <a:r>
              <a:rPr lang="it-IT" dirty="0" smtClean="0"/>
              <a:t> allora esiste un accoppiamento </a:t>
            </a:r>
            <a:r>
              <a:rPr lang="it-IT" i="1" dirty="0" err="1" smtClean="0"/>
              <a:t>M</a:t>
            </a:r>
            <a:r>
              <a:rPr lang="it-IT" dirty="0" smtClean="0"/>
              <a:t> in </a:t>
            </a:r>
            <a:r>
              <a:rPr lang="it-IT" dirty="0" err="1" smtClean="0"/>
              <a:t>G</a:t>
            </a:r>
            <a:r>
              <a:rPr lang="it-IT" dirty="0" smtClean="0"/>
              <a:t> </a:t>
            </a:r>
            <a:r>
              <a:rPr lang="it-IT" dirty="0" err="1" smtClean="0"/>
              <a:t>t.c.</a:t>
            </a:r>
            <a:r>
              <a:rPr lang="it-IT" dirty="0" smtClean="0"/>
              <a:t> </a:t>
            </a:r>
            <a:r>
              <a:rPr lang="it-IT" i="1" dirty="0" smtClean="0"/>
              <a:t>|M|=|f|</a:t>
            </a:r>
            <a:r>
              <a:rPr lang="it-IT" dirty="0" smtClean="0"/>
              <a:t>.</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26</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a:t>
            </a:r>
            <a:r>
              <a:rPr lang="it-IT" dirty="0" err="1" smtClean="0"/>
              <a:t>7</a:t>
            </a:r>
            <a:r>
              <a:rPr lang="it-IT" dirty="0" smtClean="0"/>
              <a:t>)</a:t>
            </a:r>
            <a:endParaRPr lang="it-IT" dirty="0"/>
          </a:p>
        </p:txBody>
      </p:sp>
      <p:grpSp>
        <p:nvGrpSpPr>
          <p:cNvPr id="96" name="Gruppo 95"/>
          <p:cNvGrpSpPr/>
          <p:nvPr/>
        </p:nvGrpSpPr>
        <p:grpSpPr>
          <a:xfrm>
            <a:off x="838200" y="3581400"/>
            <a:ext cx="1600200" cy="3124200"/>
            <a:chOff x="685800" y="3048000"/>
            <a:chExt cx="1600200" cy="3124200"/>
          </a:xfrm>
        </p:grpSpPr>
        <p:sp>
          <p:nvSpPr>
            <p:cNvPr id="8" name="Ovale 7"/>
            <p:cNvSpPr/>
            <p:nvPr/>
          </p:nvSpPr>
          <p:spPr>
            <a:xfrm>
              <a:off x="685800" y="30480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685800" y="3733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685800" y="4419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685800" y="5105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685800" y="5791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1905000" y="3352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1905000" y="4038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1905000" y="4724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1905000" y="5410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9" name="Connettore 1 18"/>
            <p:cNvCxnSpPr>
              <a:stCxn id="8" idx="6"/>
              <a:endCxn id="13" idx="2"/>
            </p:cNvCxnSpPr>
            <p:nvPr/>
          </p:nvCxnSpPr>
          <p:spPr>
            <a:xfrm>
              <a:off x="1066800" y="32385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ttore 1 21"/>
            <p:cNvCxnSpPr>
              <a:stCxn id="9" idx="6"/>
              <a:endCxn id="13" idx="2"/>
            </p:cNvCxnSpPr>
            <p:nvPr/>
          </p:nvCxnSpPr>
          <p:spPr>
            <a:xfrm flipV="1">
              <a:off x="1066800" y="35433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ttore 1 24"/>
            <p:cNvCxnSpPr>
              <a:stCxn id="10" idx="6"/>
              <a:endCxn id="13" idx="2"/>
            </p:cNvCxnSpPr>
            <p:nvPr/>
          </p:nvCxnSpPr>
          <p:spPr>
            <a:xfrm flipV="1">
              <a:off x="1066800" y="3543300"/>
              <a:ext cx="838200"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Connettore 1 27"/>
            <p:cNvCxnSpPr>
              <a:stCxn id="10" idx="6"/>
              <a:endCxn id="14" idx="2"/>
            </p:cNvCxnSpPr>
            <p:nvPr/>
          </p:nvCxnSpPr>
          <p:spPr>
            <a:xfrm flipV="1">
              <a:off x="1066800" y="42291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Connettore 1 29"/>
            <p:cNvCxnSpPr>
              <a:stCxn id="10" idx="6"/>
              <a:endCxn id="15" idx="2"/>
            </p:cNvCxnSpPr>
            <p:nvPr/>
          </p:nvCxnSpPr>
          <p:spPr>
            <a:xfrm>
              <a:off x="1066800" y="46101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10" idx="6"/>
              <a:endCxn id="16" idx="2"/>
            </p:cNvCxnSpPr>
            <p:nvPr/>
          </p:nvCxnSpPr>
          <p:spPr>
            <a:xfrm>
              <a:off x="1066800" y="4610100"/>
              <a:ext cx="838200" cy="99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11" idx="6"/>
              <a:endCxn id="16" idx="2"/>
            </p:cNvCxnSpPr>
            <p:nvPr/>
          </p:nvCxnSpPr>
          <p:spPr>
            <a:xfrm>
              <a:off x="1066800" y="52959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a:stCxn id="12" idx="6"/>
              <a:endCxn id="16" idx="2"/>
            </p:cNvCxnSpPr>
            <p:nvPr/>
          </p:nvCxnSpPr>
          <p:spPr>
            <a:xfrm flipV="1">
              <a:off x="1066800" y="5600700"/>
              <a:ext cx="838200" cy="3810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107" name="Gruppo 106"/>
          <p:cNvGrpSpPr/>
          <p:nvPr/>
        </p:nvGrpSpPr>
        <p:grpSpPr>
          <a:xfrm>
            <a:off x="3581400" y="3581400"/>
            <a:ext cx="3962400" cy="3124200"/>
            <a:chOff x="3429000" y="3048000"/>
            <a:chExt cx="3962400" cy="3124200"/>
          </a:xfrm>
        </p:grpSpPr>
        <p:sp>
          <p:nvSpPr>
            <p:cNvPr id="38" name="Ovale 37"/>
            <p:cNvSpPr/>
            <p:nvPr/>
          </p:nvSpPr>
          <p:spPr>
            <a:xfrm>
              <a:off x="4572000" y="30480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9" name="Ovale 38"/>
            <p:cNvSpPr/>
            <p:nvPr/>
          </p:nvSpPr>
          <p:spPr>
            <a:xfrm>
              <a:off x="4572000" y="3733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0" name="Ovale 39"/>
            <p:cNvSpPr/>
            <p:nvPr/>
          </p:nvSpPr>
          <p:spPr>
            <a:xfrm>
              <a:off x="4572000" y="4419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1" name="Ovale 40"/>
            <p:cNvSpPr/>
            <p:nvPr/>
          </p:nvSpPr>
          <p:spPr>
            <a:xfrm>
              <a:off x="4572000" y="5105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2" name="Ovale 41"/>
            <p:cNvSpPr/>
            <p:nvPr/>
          </p:nvSpPr>
          <p:spPr>
            <a:xfrm>
              <a:off x="4572000" y="5791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3" name="Ovale 42"/>
            <p:cNvSpPr/>
            <p:nvPr/>
          </p:nvSpPr>
          <p:spPr>
            <a:xfrm>
              <a:off x="5791200" y="3352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4" name="Ovale 43"/>
            <p:cNvSpPr/>
            <p:nvPr/>
          </p:nvSpPr>
          <p:spPr>
            <a:xfrm>
              <a:off x="5791200" y="4038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5" name="Ovale 44"/>
            <p:cNvSpPr/>
            <p:nvPr/>
          </p:nvSpPr>
          <p:spPr>
            <a:xfrm>
              <a:off x="5791200" y="4724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6" name="Ovale 45"/>
            <p:cNvSpPr/>
            <p:nvPr/>
          </p:nvSpPr>
          <p:spPr>
            <a:xfrm>
              <a:off x="5791200" y="5410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6" name="Connettore 2 55"/>
            <p:cNvCxnSpPr>
              <a:stCxn id="38" idx="6"/>
              <a:endCxn id="43" idx="2"/>
            </p:cNvCxnSpPr>
            <p:nvPr/>
          </p:nvCxnSpPr>
          <p:spPr>
            <a:xfrm>
              <a:off x="4953000" y="3238500"/>
              <a:ext cx="838200" cy="304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0" name="Connettore 2 59"/>
            <p:cNvCxnSpPr>
              <a:stCxn id="39" idx="6"/>
              <a:endCxn id="43" idx="2"/>
            </p:cNvCxnSpPr>
            <p:nvPr/>
          </p:nvCxnSpPr>
          <p:spPr>
            <a:xfrm flipV="1">
              <a:off x="4953000" y="3543300"/>
              <a:ext cx="838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2" name="Connettore 2 61"/>
            <p:cNvCxnSpPr>
              <a:stCxn id="40" idx="6"/>
            </p:cNvCxnSpPr>
            <p:nvPr/>
          </p:nvCxnSpPr>
          <p:spPr>
            <a:xfrm flipV="1">
              <a:off x="4953000" y="3543300"/>
              <a:ext cx="838200" cy="1066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Connettore 2 63"/>
            <p:cNvCxnSpPr>
              <a:stCxn id="40" idx="6"/>
              <a:endCxn id="44" idx="2"/>
            </p:cNvCxnSpPr>
            <p:nvPr/>
          </p:nvCxnSpPr>
          <p:spPr>
            <a:xfrm flipV="1">
              <a:off x="4953000" y="4229100"/>
              <a:ext cx="838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6" name="Connettore 2 65"/>
            <p:cNvCxnSpPr>
              <a:stCxn id="40" idx="6"/>
              <a:endCxn id="45" idx="2"/>
            </p:cNvCxnSpPr>
            <p:nvPr/>
          </p:nvCxnSpPr>
          <p:spPr>
            <a:xfrm>
              <a:off x="4953000" y="4610100"/>
              <a:ext cx="838200" cy="304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Connettore 2 67"/>
            <p:cNvCxnSpPr>
              <a:stCxn id="40" idx="6"/>
              <a:endCxn id="46" idx="2"/>
            </p:cNvCxnSpPr>
            <p:nvPr/>
          </p:nvCxnSpPr>
          <p:spPr>
            <a:xfrm>
              <a:off x="4953000" y="4610100"/>
              <a:ext cx="838200" cy="990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onnettore 2 69"/>
            <p:cNvCxnSpPr>
              <a:stCxn id="41" idx="6"/>
              <a:endCxn id="46" idx="2"/>
            </p:cNvCxnSpPr>
            <p:nvPr/>
          </p:nvCxnSpPr>
          <p:spPr>
            <a:xfrm>
              <a:off x="4953000" y="5295900"/>
              <a:ext cx="838200" cy="304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2" name="Connettore 2 71"/>
            <p:cNvCxnSpPr>
              <a:stCxn id="42" idx="6"/>
              <a:endCxn id="46" idx="2"/>
            </p:cNvCxnSpPr>
            <p:nvPr/>
          </p:nvCxnSpPr>
          <p:spPr>
            <a:xfrm flipV="1">
              <a:off x="4953000" y="5600700"/>
              <a:ext cx="838200" cy="381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3" name="Ovale 72"/>
            <p:cNvSpPr/>
            <p:nvPr/>
          </p:nvSpPr>
          <p:spPr>
            <a:xfrm>
              <a:off x="3429000" y="4419600"/>
              <a:ext cx="381000" cy="38100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sp>
          <p:nvSpPr>
            <p:cNvPr id="74" name="Ovale 73"/>
            <p:cNvSpPr/>
            <p:nvPr/>
          </p:nvSpPr>
          <p:spPr>
            <a:xfrm>
              <a:off x="7010400" y="4419600"/>
              <a:ext cx="381000" cy="381000"/>
            </a:xfrm>
            <a:prstGeom prst="ellipse">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it-IT"/>
            </a:p>
          </p:txBody>
        </p:sp>
        <p:cxnSp>
          <p:nvCxnSpPr>
            <p:cNvPr id="76" name="Connettore 2 75"/>
            <p:cNvCxnSpPr>
              <a:stCxn id="73" idx="6"/>
              <a:endCxn id="38" idx="2"/>
            </p:cNvCxnSpPr>
            <p:nvPr/>
          </p:nvCxnSpPr>
          <p:spPr>
            <a:xfrm flipV="1">
              <a:off x="3810000" y="3238500"/>
              <a:ext cx="762000" cy="1371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78" name="Connettore 2 77"/>
            <p:cNvCxnSpPr>
              <a:stCxn id="73" idx="6"/>
              <a:endCxn id="39" idx="2"/>
            </p:cNvCxnSpPr>
            <p:nvPr/>
          </p:nvCxnSpPr>
          <p:spPr>
            <a:xfrm flipV="1">
              <a:off x="3810000" y="3924300"/>
              <a:ext cx="762000"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0" name="Connettore 2 79"/>
            <p:cNvCxnSpPr>
              <a:stCxn id="73" idx="6"/>
              <a:endCxn id="40" idx="2"/>
            </p:cNvCxnSpPr>
            <p:nvPr/>
          </p:nvCxnSpPr>
          <p:spPr>
            <a:xfrm>
              <a:off x="3810000" y="4610100"/>
              <a:ext cx="7620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2" name="Connettore 2 81"/>
            <p:cNvCxnSpPr>
              <a:stCxn id="73" idx="6"/>
              <a:endCxn id="41" idx="2"/>
            </p:cNvCxnSpPr>
            <p:nvPr/>
          </p:nvCxnSpPr>
          <p:spPr>
            <a:xfrm>
              <a:off x="3810000" y="4610100"/>
              <a:ext cx="762000" cy="685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4" name="Connettore 2 83"/>
            <p:cNvCxnSpPr>
              <a:stCxn id="73" idx="6"/>
              <a:endCxn id="42" idx="2"/>
            </p:cNvCxnSpPr>
            <p:nvPr/>
          </p:nvCxnSpPr>
          <p:spPr>
            <a:xfrm>
              <a:off x="3810000" y="4610100"/>
              <a:ext cx="762000" cy="1371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6" name="Connettore 2 85"/>
            <p:cNvCxnSpPr>
              <a:stCxn id="43" idx="6"/>
              <a:endCxn id="74" idx="2"/>
            </p:cNvCxnSpPr>
            <p:nvPr/>
          </p:nvCxnSpPr>
          <p:spPr>
            <a:xfrm>
              <a:off x="6172200" y="3543300"/>
              <a:ext cx="838200" cy="10668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8" name="Connettore 2 87"/>
            <p:cNvCxnSpPr>
              <a:stCxn id="44" idx="6"/>
              <a:endCxn id="74" idx="2"/>
            </p:cNvCxnSpPr>
            <p:nvPr/>
          </p:nvCxnSpPr>
          <p:spPr>
            <a:xfrm>
              <a:off x="6172200" y="4229100"/>
              <a:ext cx="838200" cy="3810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0" name="Connettore 2 89"/>
            <p:cNvCxnSpPr>
              <a:stCxn id="45" idx="6"/>
            </p:cNvCxnSpPr>
            <p:nvPr/>
          </p:nvCxnSpPr>
          <p:spPr>
            <a:xfrm flipV="1">
              <a:off x="6172200" y="4611688"/>
              <a:ext cx="838200" cy="3032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2" name="Connettore 2 91"/>
            <p:cNvCxnSpPr>
              <a:stCxn id="46" idx="6"/>
              <a:endCxn id="74" idx="2"/>
            </p:cNvCxnSpPr>
            <p:nvPr/>
          </p:nvCxnSpPr>
          <p:spPr>
            <a:xfrm flipV="1">
              <a:off x="6172200" y="4610100"/>
              <a:ext cx="838200" cy="9906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grpSp>
      <p:grpSp>
        <p:nvGrpSpPr>
          <p:cNvPr id="97" name="Gruppo 96"/>
          <p:cNvGrpSpPr/>
          <p:nvPr/>
        </p:nvGrpSpPr>
        <p:grpSpPr>
          <a:xfrm>
            <a:off x="1219200" y="4038600"/>
            <a:ext cx="838200" cy="2438400"/>
            <a:chOff x="1066800" y="3505200"/>
            <a:chExt cx="838200" cy="2438400"/>
          </a:xfrm>
        </p:grpSpPr>
        <p:cxnSp>
          <p:nvCxnSpPr>
            <p:cNvPr id="93" name="Connettore 1 92"/>
            <p:cNvCxnSpPr/>
            <p:nvPr/>
          </p:nvCxnSpPr>
          <p:spPr>
            <a:xfrm flipV="1">
              <a:off x="1066800" y="3505200"/>
              <a:ext cx="838200" cy="381000"/>
            </a:xfrm>
            <a:prstGeom prst="line">
              <a:avLst/>
            </a:prstGeom>
          </p:spPr>
          <p:style>
            <a:lnRef idx="2">
              <a:schemeClr val="accent3"/>
            </a:lnRef>
            <a:fillRef idx="0">
              <a:schemeClr val="accent3"/>
            </a:fillRef>
            <a:effectRef idx="1">
              <a:schemeClr val="accent3"/>
            </a:effectRef>
            <a:fontRef idx="minor">
              <a:schemeClr val="tx1"/>
            </a:fontRef>
          </p:style>
        </p:cxnSp>
        <p:cxnSp>
          <p:nvCxnSpPr>
            <p:cNvPr id="94" name="Connettore 1 93"/>
            <p:cNvCxnSpPr/>
            <p:nvPr/>
          </p:nvCxnSpPr>
          <p:spPr>
            <a:xfrm>
              <a:off x="1066800" y="4572000"/>
              <a:ext cx="838200" cy="304800"/>
            </a:xfrm>
            <a:prstGeom prst="line">
              <a:avLst/>
            </a:prstGeom>
          </p:spPr>
          <p:style>
            <a:lnRef idx="2">
              <a:schemeClr val="accent3"/>
            </a:lnRef>
            <a:fillRef idx="0">
              <a:schemeClr val="accent3"/>
            </a:fillRef>
            <a:effectRef idx="1">
              <a:schemeClr val="accent3"/>
            </a:effectRef>
            <a:fontRef idx="minor">
              <a:schemeClr val="tx1"/>
            </a:fontRef>
          </p:style>
        </p:cxnSp>
        <p:cxnSp>
          <p:nvCxnSpPr>
            <p:cNvPr id="95" name="Connettore 1 94"/>
            <p:cNvCxnSpPr/>
            <p:nvPr/>
          </p:nvCxnSpPr>
          <p:spPr>
            <a:xfrm flipV="1">
              <a:off x="1066800" y="5562600"/>
              <a:ext cx="838200" cy="38100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08" name="Gruppo 107"/>
          <p:cNvGrpSpPr/>
          <p:nvPr/>
        </p:nvGrpSpPr>
        <p:grpSpPr>
          <a:xfrm>
            <a:off x="3962400" y="4038600"/>
            <a:ext cx="3200400" cy="2438400"/>
            <a:chOff x="7467600" y="4191000"/>
            <a:chExt cx="3200400" cy="2438400"/>
          </a:xfrm>
        </p:grpSpPr>
        <p:cxnSp>
          <p:nvCxnSpPr>
            <p:cNvPr id="98" name="Connettore 2 97"/>
            <p:cNvCxnSpPr/>
            <p:nvPr/>
          </p:nvCxnSpPr>
          <p:spPr>
            <a:xfrm flipV="1">
              <a:off x="8610600" y="4191000"/>
              <a:ext cx="838200" cy="3810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99" name="Connettore 2 98"/>
            <p:cNvCxnSpPr/>
            <p:nvPr/>
          </p:nvCxnSpPr>
          <p:spPr>
            <a:xfrm>
              <a:off x="8610600" y="5257800"/>
              <a:ext cx="838200" cy="3048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0" name="Connettore 2 99"/>
            <p:cNvCxnSpPr/>
            <p:nvPr/>
          </p:nvCxnSpPr>
          <p:spPr>
            <a:xfrm flipV="1">
              <a:off x="8610600" y="6248400"/>
              <a:ext cx="838200" cy="3810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1" name="Connettore 2 100"/>
            <p:cNvCxnSpPr/>
            <p:nvPr/>
          </p:nvCxnSpPr>
          <p:spPr>
            <a:xfrm flipV="1">
              <a:off x="7467600" y="4572000"/>
              <a:ext cx="762000" cy="6858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2" name="Connettore 2 101"/>
            <p:cNvCxnSpPr/>
            <p:nvPr/>
          </p:nvCxnSpPr>
          <p:spPr>
            <a:xfrm>
              <a:off x="7467600" y="5257800"/>
              <a:ext cx="762000" cy="158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3" name="Connettore 2 102"/>
            <p:cNvCxnSpPr/>
            <p:nvPr/>
          </p:nvCxnSpPr>
          <p:spPr>
            <a:xfrm>
              <a:off x="7467600" y="5257800"/>
              <a:ext cx="762000" cy="13716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4" name="Connettore 2 103"/>
            <p:cNvCxnSpPr/>
            <p:nvPr/>
          </p:nvCxnSpPr>
          <p:spPr>
            <a:xfrm>
              <a:off x="9829800" y="4191000"/>
              <a:ext cx="838200" cy="10668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5" name="Connettore 2 104"/>
            <p:cNvCxnSpPr/>
            <p:nvPr/>
          </p:nvCxnSpPr>
          <p:spPr>
            <a:xfrm flipV="1">
              <a:off x="9829800" y="5259388"/>
              <a:ext cx="838200" cy="30321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06" name="Connettore 2 105"/>
            <p:cNvCxnSpPr/>
            <p:nvPr/>
          </p:nvCxnSpPr>
          <p:spPr>
            <a:xfrm flipV="1">
              <a:off x="9829800" y="5257800"/>
              <a:ext cx="838200" cy="99060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905000"/>
            <a:ext cx="7467600" cy="3505200"/>
          </a:xfrm>
        </p:spPr>
        <p:txBody>
          <a:bodyPr>
            <a:normAutofit/>
          </a:bodyPr>
          <a:lstStyle/>
          <a:p>
            <a:pPr algn="just"/>
            <a:r>
              <a:rPr lang="it-IT" dirty="0" err="1" smtClean="0">
                <a:solidFill>
                  <a:srgbClr val="FE8637"/>
                </a:solidFill>
              </a:rPr>
              <a:t>Th</a:t>
            </a:r>
            <a:r>
              <a:rPr lang="it-IT" dirty="0" smtClean="0"/>
              <a:t>: (dell’integralità ) </a:t>
            </a:r>
            <a:r>
              <a:rPr lang="it-IT" i="1" dirty="0" smtClean="0"/>
              <a:t>Se la capacità </a:t>
            </a:r>
            <a:r>
              <a:rPr lang="it-IT" i="1" dirty="0" err="1" smtClean="0"/>
              <a:t>c</a:t>
            </a:r>
            <a:r>
              <a:rPr lang="it-IT" i="1" dirty="0" smtClean="0"/>
              <a:t> assume solo valori interi, allora il flusso massimo </a:t>
            </a:r>
            <a:r>
              <a:rPr lang="it-IT" i="1" dirty="0" err="1" smtClean="0"/>
              <a:t>f</a:t>
            </a:r>
            <a:r>
              <a:rPr lang="it-IT" i="1" dirty="0" smtClean="0"/>
              <a:t> ha la proprietà che |f| è un valore intero. Inoltre, per tutti i nodi </a:t>
            </a:r>
            <a:r>
              <a:rPr lang="it-IT" i="1" dirty="0" err="1" smtClean="0"/>
              <a:t>u</a:t>
            </a:r>
            <a:r>
              <a:rPr lang="it-IT" i="1" dirty="0" smtClean="0"/>
              <a:t> e </a:t>
            </a:r>
            <a:r>
              <a:rPr lang="it-IT" i="1" dirty="0" err="1" smtClean="0"/>
              <a:t>v</a:t>
            </a:r>
            <a:r>
              <a:rPr lang="it-IT" i="1" dirty="0" smtClean="0"/>
              <a:t>, </a:t>
            </a:r>
            <a:r>
              <a:rPr lang="it-IT" i="1" dirty="0" err="1" smtClean="0"/>
              <a:t>f</a:t>
            </a:r>
            <a:r>
              <a:rPr lang="it-IT" i="1" dirty="0" smtClean="0"/>
              <a:t>(</a:t>
            </a:r>
            <a:r>
              <a:rPr lang="it-IT" i="1" dirty="0" err="1" smtClean="0"/>
              <a:t>u</a:t>
            </a:r>
            <a:r>
              <a:rPr lang="it-IT" i="1" dirty="0" smtClean="0"/>
              <a:t>,</a:t>
            </a:r>
            <a:r>
              <a:rPr lang="it-IT" i="1" dirty="0" err="1" smtClean="0"/>
              <a:t>v</a:t>
            </a:r>
            <a:r>
              <a:rPr lang="it-IT" i="1" dirty="0" smtClean="0"/>
              <a:t>) è un intero.</a:t>
            </a:r>
          </a:p>
          <a:p>
            <a:pPr algn="just"/>
            <a:r>
              <a:rPr lang="it-IT" dirty="0" err="1" smtClean="0">
                <a:solidFill>
                  <a:srgbClr val="FE8637"/>
                </a:solidFill>
              </a:rPr>
              <a:t>Corol</a:t>
            </a:r>
            <a:r>
              <a:rPr lang="it-IT" dirty="0" smtClean="0">
                <a:solidFill>
                  <a:srgbClr val="FE8637"/>
                </a:solidFill>
              </a:rPr>
              <a:t>.</a:t>
            </a:r>
            <a:r>
              <a:rPr lang="it-IT" dirty="0" smtClean="0"/>
              <a:t>: </a:t>
            </a:r>
            <a:r>
              <a:rPr lang="it-IT" i="1" dirty="0" smtClean="0"/>
              <a:t>La cardinalità di un accoppiamento massimo </a:t>
            </a:r>
            <a:r>
              <a:rPr lang="it-IT" i="1" dirty="0" err="1" smtClean="0"/>
              <a:t>M</a:t>
            </a:r>
            <a:r>
              <a:rPr lang="it-IT" i="1" dirty="0" smtClean="0"/>
              <a:t> in un grafo bipartito </a:t>
            </a:r>
            <a:r>
              <a:rPr lang="it-IT" i="1" dirty="0" err="1" smtClean="0"/>
              <a:t>G</a:t>
            </a:r>
            <a:r>
              <a:rPr lang="it-IT" i="1" dirty="0" smtClean="0"/>
              <a:t> è uguale al valore di un flusso massimo </a:t>
            </a:r>
            <a:r>
              <a:rPr lang="it-IT" i="1" dirty="0" err="1" smtClean="0"/>
              <a:t>f</a:t>
            </a:r>
            <a:r>
              <a:rPr lang="it-IT" i="1" dirty="0" smtClean="0"/>
              <a:t> nella rete associata G’.</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27</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a:t>
            </a:r>
            <a:r>
              <a:rPr lang="it-IT" dirty="0" err="1" smtClean="0"/>
              <a:t>8</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600200"/>
            <a:ext cx="7467600" cy="4655058"/>
          </a:xfrm>
        </p:spPr>
        <p:txBody>
          <a:bodyPr>
            <a:normAutofit/>
          </a:bodyPr>
          <a:lstStyle/>
          <a:p>
            <a:pPr algn="just">
              <a:buNone/>
            </a:pPr>
            <a:r>
              <a:rPr lang="it-IT" dirty="0" smtClean="0">
                <a:solidFill>
                  <a:srgbClr val="FE8637"/>
                </a:solidFill>
              </a:rPr>
              <a:t>Dim. del </a:t>
            </a:r>
            <a:r>
              <a:rPr lang="it-IT" dirty="0" err="1" smtClean="0">
                <a:solidFill>
                  <a:srgbClr val="FE8637"/>
                </a:solidFill>
              </a:rPr>
              <a:t>Corol</a:t>
            </a:r>
            <a:r>
              <a:rPr lang="it-IT" dirty="0" smtClean="0">
                <a:solidFill>
                  <a:srgbClr val="FE8637"/>
                </a:solidFill>
              </a:rPr>
              <a:t>.</a:t>
            </a:r>
            <a:r>
              <a:rPr lang="it-IT" dirty="0" smtClean="0"/>
              <a:t>: </a:t>
            </a:r>
            <a:r>
              <a:rPr lang="it-IT" sz="2000" i="1" dirty="0" smtClean="0"/>
              <a:t>La cardinalità di un accoppiamento massimo </a:t>
            </a:r>
            <a:r>
              <a:rPr lang="it-IT" sz="2000" i="1" dirty="0" err="1" smtClean="0"/>
              <a:t>M</a:t>
            </a:r>
            <a:r>
              <a:rPr lang="it-IT" sz="2000" i="1" dirty="0" smtClean="0"/>
              <a:t> in un grafo bipartito </a:t>
            </a:r>
            <a:r>
              <a:rPr lang="it-IT" sz="2000" i="1" dirty="0" err="1" smtClean="0"/>
              <a:t>G</a:t>
            </a:r>
            <a:r>
              <a:rPr lang="it-IT" sz="2000" i="1" dirty="0" smtClean="0"/>
              <a:t> è uguale al valore di un flusso massimo </a:t>
            </a:r>
            <a:r>
              <a:rPr lang="it-IT" sz="2000" i="1" dirty="0" err="1" smtClean="0"/>
              <a:t>f</a:t>
            </a:r>
            <a:r>
              <a:rPr lang="it-IT" sz="2000" i="1" dirty="0" smtClean="0"/>
              <a:t> nella rete associata G’.</a:t>
            </a:r>
          </a:p>
          <a:p>
            <a:pPr algn="just">
              <a:buNone/>
            </a:pPr>
            <a:r>
              <a:rPr lang="it-IT" dirty="0" smtClean="0"/>
              <a:t>Sia </a:t>
            </a:r>
            <a:r>
              <a:rPr lang="it-IT" dirty="0" err="1" smtClean="0"/>
              <a:t>M</a:t>
            </a:r>
            <a:r>
              <a:rPr lang="it-IT" dirty="0" smtClean="0"/>
              <a:t> massimo e, per assurdo, </a:t>
            </a:r>
            <a:r>
              <a:rPr lang="it-IT" i="1" dirty="0" err="1" smtClean="0"/>
              <a:t>f</a:t>
            </a:r>
            <a:r>
              <a:rPr lang="it-IT" dirty="0" smtClean="0"/>
              <a:t> non sia massimo.</a:t>
            </a:r>
          </a:p>
          <a:p>
            <a:pPr algn="just">
              <a:buNone/>
            </a:pPr>
            <a:r>
              <a:rPr lang="it-IT" dirty="0" smtClean="0"/>
              <a:t>Allora esiste </a:t>
            </a:r>
            <a:r>
              <a:rPr lang="it-IT" i="1" dirty="0" err="1" smtClean="0"/>
              <a:t>f</a:t>
            </a:r>
            <a:r>
              <a:rPr lang="it-IT" i="1" dirty="0" smtClean="0"/>
              <a:t>’</a:t>
            </a:r>
            <a:r>
              <a:rPr lang="it-IT" dirty="0" smtClean="0"/>
              <a:t> </a:t>
            </a:r>
            <a:r>
              <a:rPr lang="it-IT" dirty="0" err="1" smtClean="0"/>
              <a:t>t.c.</a:t>
            </a:r>
            <a:r>
              <a:rPr lang="it-IT" dirty="0" smtClean="0"/>
              <a:t> </a:t>
            </a:r>
            <a:r>
              <a:rPr lang="it-IT" i="1" dirty="0" smtClean="0"/>
              <a:t>|f’|&gt;|f|</a:t>
            </a:r>
            <a:r>
              <a:rPr lang="it-IT" dirty="0" smtClean="0"/>
              <a:t>.</a:t>
            </a:r>
          </a:p>
          <a:p>
            <a:pPr algn="just">
              <a:buNone/>
            </a:pPr>
            <a:r>
              <a:rPr lang="it-IT" dirty="0" smtClean="0"/>
              <a:t>Per il </a:t>
            </a:r>
            <a:r>
              <a:rPr lang="it-IT" dirty="0" err="1" smtClean="0"/>
              <a:t>th</a:t>
            </a:r>
            <a:r>
              <a:rPr lang="it-IT" dirty="0" smtClean="0"/>
              <a:t>. dell’integralità, </a:t>
            </a:r>
            <a:r>
              <a:rPr lang="it-IT" i="1" dirty="0" err="1" smtClean="0"/>
              <a:t>f</a:t>
            </a:r>
            <a:r>
              <a:rPr lang="it-IT" i="1" dirty="0" smtClean="0"/>
              <a:t>’</a:t>
            </a:r>
            <a:r>
              <a:rPr lang="it-IT" dirty="0" smtClean="0"/>
              <a:t> ha valori interi e quindi, per il fatto, gli corrisponde un accoppiamento </a:t>
            </a:r>
            <a:r>
              <a:rPr lang="it-IT" i="1" dirty="0" smtClean="0"/>
              <a:t>M’</a:t>
            </a:r>
            <a:r>
              <a:rPr lang="it-IT" dirty="0" smtClean="0"/>
              <a:t>.</a:t>
            </a:r>
          </a:p>
          <a:p>
            <a:pPr algn="just">
              <a:buNone/>
            </a:pPr>
            <a:r>
              <a:rPr lang="it-IT" i="1" dirty="0" smtClean="0"/>
              <a:t>|M’|=|f’|&gt;|f|=|M|</a:t>
            </a:r>
            <a:r>
              <a:rPr lang="it-IT" dirty="0" smtClean="0"/>
              <a:t>. Quindi </a:t>
            </a:r>
            <a:r>
              <a:rPr lang="it-IT" i="1" dirty="0" err="1" smtClean="0"/>
              <a:t>M</a:t>
            </a:r>
            <a:r>
              <a:rPr lang="it-IT" dirty="0" smtClean="0"/>
              <a:t> non è massimo.</a:t>
            </a:r>
          </a:p>
          <a:p>
            <a:pPr algn="just">
              <a:buNone/>
            </a:pPr>
            <a:r>
              <a:rPr lang="it-IT" dirty="0" smtClean="0"/>
              <a:t>Analogamente, si dim. che se </a:t>
            </a:r>
            <a:r>
              <a:rPr lang="it-IT" i="1" dirty="0" err="1" smtClean="0"/>
              <a:t>f</a:t>
            </a:r>
            <a:r>
              <a:rPr lang="it-IT" dirty="0" smtClean="0"/>
              <a:t> è massimo allora anche </a:t>
            </a:r>
            <a:r>
              <a:rPr lang="it-IT" i="1" dirty="0" err="1" smtClean="0"/>
              <a:t>M</a:t>
            </a:r>
            <a:r>
              <a:rPr lang="it-IT" dirty="0" smtClean="0"/>
              <a:t> è massimo. 				CVD</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28</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a:t>
            </a:r>
            <a:r>
              <a:rPr lang="it-IT" dirty="0" err="1" smtClean="0"/>
              <a:t>9</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(10)</a:t>
            </a:r>
            <a:endParaRPr lang="it-IT" dirty="0"/>
          </a:p>
        </p:txBody>
      </p:sp>
      <p:sp>
        <p:nvSpPr>
          <p:cNvPr id="3" name="Segnaposto contenuto 2"/>
          <p:cNvSpPr>
            <a:spLocks noGrp="1"/>
          </p:cNvSpPr>
          <p:nvPr>
            <p:ph sz="quarter" idx="1"/>
          </p:nvPr>
        </p:nvSpPr>
        <p:spPr>
          <a:xfrm>
            <a:off x="457200" y="2362200"/>
            <a:ext cx="7467600" cy="2819400"/>
          </a:xfrm>
        </p:spPr>
        <p:txBody>
          <a:bodyPr/>
          <a:lstStyle/>
          <a:p>
            <a:pPr algn="just"/>
            <a:r>
              <a:rPr lang="it-IT" dirty="0" smtClean="0"/>
              <a:t>L’algoritmo di </a:t>
            </a:r>
            <a:r>
              <a:rPr lang="it-IT" dirty="0" err="1" smtClean="0"/>
              <a:t>Ford-Fulkerson</a:t>
            </a:r>
            <a:r>
              <a:rPr lang="it-IT" dirty="0" smtClean="0"/>
              <a:t> per il massimo flusso in una rete ha complessità </a:t>
            </a:r>
            <a:r>
              <a:rPr lang="it-IT" i="1" dirty="0" smtClean="0"/>
              <a:t>O(m|f|)</a:t>
            </a:r>
            <a:r>
              <a:rPr lang="it-IT" dirty="0" smtClean="0"/>
              <a:t>.</a:t>
            </a:r>
          </a:p>
          <a:p>
            <a:pPr algn="just"/>
            <a:r>
              <a:rPr lang="it-IT" dirty="0" smtClean="0"/>
              <a:t>Il flusso di </a:t>
            </a:r>
            <a:r>
              <a:rPr lang="it-IT" i="1" dirty="0" smtClean="0"/>
              <a:t>G’</a:t>
            </a:r>
            <a:r>
              <a:rPr lang="it-IT" dirty="0" smtClean="0"/>
              <a:t> ha al massimo cardinalità pari a </a:t>
            </a:r>
            <a:r>
              <a:rPr lang="it-IT" i="1" dirty="0" smtClean="0"/>
              <a:t>min{|V</a:t>
            </a:r>
            <a:r>
              <a:rPr lang="it-IT" i="1" baseline="-25000" dirty="0" smtClean="0"/>
              <a:t>1</a:t>
            </a:r>
            <a:r>
              <a:rPr lang="it-IT" i="1" dirty="0" smtClean="0"/>
              <a:t>|, |V</a:t>
            </a:r>
            <a:r>
              <a:rPr lang="it-IT" i="1" baseline="-25000" dirty="0" smtClean="0"/>
              <a:t>2</a:t>
            </a:r>
            <a:r>
              <a:rPr lang="it-IT" i="1" dirty="0" smtClean="0"/>
              <a:t>|}</a:t>
            </a:r>
            <a:r>
              <a:rPr lang="it-IT" dirty="0" smtClean="0"/>
              <a:t>. Quindi, la complessità di un eventuale algoritmo che sfrutta il flusso massimo è </a:t>
            </a:r>
            <a:r>
              <a:rPr lang="it-IT" i="1" dirty="0" smtClean="0"/>
              <a:t>O(</a:t>
            </a:r>
            <a:r>
              <a:rPr lang="it-IT" i="1" dirty="0" err="1" smtClean="0"/>
              <a:t>nm</a:t>
            </a:r>
            <a:r>
              <a:rPr lang="it-IT" i="1" dirty="0" smtClean="0"/>
              <a:t>)</a:t>
            </a:r>
            <a:r>
              <a:rPr lang="it-IT" dirty="0" smtClean="0"/>
              <a:t>.</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29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lstStyle/>
          <a:p>
            <a:r>
              <a:rPr lang="it-IT" dirty="0" smtClean="0"/>
              <a:t>Il Problema</a:t>
            </a:r>
            <a:endParaRPr lang="it-IT" dirty="0"/>
          </a:p>
        </p:txBody>
      </p:sp>
      <p:sp>
        <p:nvSpPr>
          <p:cNvPr id="3" name="Segnaposto numero diapositiva 2"/>
          <p:cNvSpPr>
            <a:spLocks noGrp="1"/>
          </p:cNvSpPr>
          <p:nvPr>
            <p:ph type="sldNum" sz="quarter" idx="12"/>
          </p:nvPr>
        </p:nvSpPr>
        <p:spPr/>
        <p:txBody>
          <a:bodyPr/>
          <a:lstStyle/>
          <a:p>
            <a:fld id="{60E9F1AE-D4CC-B040-B05E-E2F450AF0BD2}" type="slidenum">
              <a:rPr lang="it-IT" smtClean="0"/>
              <a:pPr/>
              <a:t>3</a:t>
            </a:fld>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600200"/>
            <a:ext cx="7467600" cy="1447800"/>
          </a:xfrm>
        </p:spPr>
        <p:txBody>
          <a:bodyPr>
            <a:normAutofit lnSpcReduction="10000"/>
          </a:bodyPr>
          <a:lstStyle/>
          <a:p>
            <a:pPr algn="just"/>
            <a:r>
              <a:rPr lang="it-IT" dirty="0" err="1" smtClean="0"/>
              <a:t>Def</a:t>
            </a:r>
            <a:r>
              <a:rPr lang="it-IT" dirty="0" smtClean="0"/>
              <a:t>. Dato un accoppiamento </a:t>
            </a:r>
            <a:r>
              <a:rPr lang="it-IT" i="1" dirty="0" err="1" smtClean="0"/>
              <a:t>M</a:t>
            </a:r>
            <a:r>
              <a:rPr lang="it-IT" dirty="0" smtClean="0"/>
              <a:t> in un grafo </a:t>
            </a:r>
            <a:r>
              <a:rPr lang="it-IT" i="1" dirty="0" err="1" smtClean="0"/>
              <a:t>G</a:t>
            </a:r>
            <a:r>
              <a:rPr lang="it-IT" dirty="0" smtClean="0"/>
              <a:t>, un </a:t>
            </a:r>
            <a:r>
              <a:rPr lang="it-IT" dirty="0" smtClean="0">
                <a:solidFill>
                  <a:schemeClr val="accent1"/>
                </a:solidFill>
              </a:rPr>
              <a:t>cammino alternante </a:t>
            </a:r>
            <a:r>
              <a:rPr lang="it-IT" dirty="0" smtClean="0"/>
              <a:t>rispetto ad </a:t>
            </a:r>
            <a:r>
              <a:rPr lang="it-IT" i="1" dirty="0" err="1" smtClean="0"/>
              <a:t>M</a:t>
            </a:r>
            <a:r>
              <a:rPr lang="it-IT" dirty="0" smtClean="0"/>
              <a:t> è un cammino che alterna archi dell’accoppiamento ad archi che non sono nell’accoppiamento.</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30</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(11)</a:t>
            </a:r>
            <a:endParaRPr lang="it-IT" dirty="0"/>
          </a:p>
        </p:txBody>
      </p:sp>
      <p:grpSp>
        <p:nvGrpSpPr>
          <p:cNvPr id="2" name="Gruppo 95"/>
          <p:cNvGrpSpPr/>
          <p:nvPr/>
        </p:nvGrpSpPr>
        <p:grpSpPr>
          <a:xfrm>
            <a:off x="3276600" y="3429000"/>
            <a:ext cx="1600200" cy="3124200"/>
            <a:chOff x="685800" y="3048000"/>
            <a:chExt cx="1600200" cy="3124200"/>
          </a:xfrm>
        </p:grpSpPr>
        <p:sp>
          <p:nvSpPr>
            <p:cNvPr id="8" name="Ovale 7"/>
            <p:cNvSpPr/>
            <p:nvPr/>
          </p:nvSpPr>
          <p:spPr>
            <a:xfrm>
              <a:off x="685800" y="30480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685800" y="3733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685800" y="4419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685800" y="5105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685800" y="5791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1905000" y="3352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1905000" y="4038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1905000" y="4724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1905000" y="5410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9" name="Connettore 1 18"/>
            <p:cNvCxnSpPr>
              <a:stCxn id="8" idx="6"/>
              <a:endCxn id="13" idx="2"/>
            </p:cNvCxnSpPr>
            <p:nvPr/>
          </p:nvCxnSpPr>
          <p:spPr>
            <a:xfrm>
              <a:off x="1066800" y="32385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ttore 1 21"/>
            <p:cNvCxnSpPr>
              <a:stCxn id="9" idx="6"/>
              <a:endCxn id="13" idx="2"/>
            </p:cNvCxnSpPr>
            <p:nvPr/>
          </p:nvCxnSpPr>
          <p:spPr>
            <a:xfrm flipV="1">
              <a:off x="1066800" y="35433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ttore 1 24"/>
            <p:cNvCxnSpPr>
              <a:stCxn id="10" idx="6"/>
              <a:endCxn id="13" idx="2"/>
            </p:cNvCxnSpPr>
            <p:nvPr/>
          </p:nvCxnSpPr>
          <p:spPr>
            <a:xfrm flipV="1">
              <a:off x="1066800" y="3543300"/>
              <a:ext cx="838200"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Connettore 1 27"/>
            <p:cNvCxnSpPr>
              <a:stCxn id="10" idx="6"/>
              <a:endCxn id="14" idx="2"/>
            </p:cNvCxnSpPr>
            <p:nvPr/>
          </p:nvCxnSpPr>
          <p:spPr>
            <a:xfrm flipV="1">
              <a:off x="1066800" y="42291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Connettore 1 29"/>
            <p:cNvCxnSpPr>
              <a:stCxn id="10" idx="6"/>
              <a:endCxn id="15" idx="2"/>
            </p:cNvCxnSpPr>
            <p:nvPr/>
          </p:nvCxnSpPr>
          <p:spPr>
            <a:xfrm>
              <a:off x="1066800" y="46101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10" idx="6"/>
              <a:endCxn id="16" idx="2"/>
            </p:cNvCxnSpPr>
            <p:nvPr/>
          </p:nvCxnSpPr>
          <p:spPr>
            <a:xfrm>
              <a:off x="1066800" y="4610100"/>
              <a:ext cx="838200" cy="99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11" idx="6"/>
              <a:endCxn id="16" idx="2"/>
            </p:cNvCxnSpPr>
            <p:nvPr/>
          </p:nvCxnSpPr>
          <p:spPr>
            <a:xfrm>
              <a:off x="1066800" y="52959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a:stCxn id="12" idx="6"/>
              <a:endCxn id="16" idx="2"/>
            </p:cNvCxnSpPr>
            <p:nvPr/>
          </p:nvCxnSpPr>
          <p:spPr>
            <a:xfrm flipV="1">
              <a:off x="1066800" y="5600700"/>
              <a:ext cx="838200" cy="3810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 name="Gruppo 96"/>
          <p:cNvGrpSpPr/>
          <p:nvPr/>
        </p:nvGrpSpPr>
        <p:grpSpPr>
          <a:xfrm>
            <a:off x="3657600" y="3886200"/>
            <a:ext cx="838200" cy="2438400"/>
            <a:chOff x="1066800" y="3505200"/>
            <a:chExt cx="838200" cy="2438400"/>
          </a:xfrm>
        </p:grpSpPr>
        <p:cxnSp>
          <p:nvCxnSpPr>
            <p:cNvPr id="93" name="Connettore 1 92"/>
            <p:cNvCxnSpPr/>
            <p:nvPr/>
          </p:nvCxnSpPr>
          <p:spPr>
            <a:xfrm flipV="1">
              <a:off x="1066800" y="3505200"/>
              <a:ext cx="838200" cy="381000"/>
            </a:xfrm>
            <a:prstGeom prst="line">
              <a:avLst/>
            </a:prstGeom>
          </p:spPr>
          <p:style>
            <a:lnRef idx="2">
              <a:schemeClr val="accent3"/>
            </a:lnRef>
            <a:fillRef idx="0">
              <a:schemeClr val="accent3"/>
            </a:fillRef>
            <a:effectRef idx="1">
              <a:schemeClr val="accent3"/>
            </a:effectRef>
            <a:fontRef idx="minor">
              <a:schemeClr val="tx1"/>
            </a:fontRef>
          </p:style>
        </p:cxnSp>
        <p:cxnSp>
          <p:nvCxnSpPr>
            <p:cNvPr id="94" name="Connettore 1 93"/>
            <p:cNvCxnSpPr/>
            <p:nvPr/>
          </p:nvCxnSpPr>
          <p:spPr>
            <a:xfrm>
              <a:off x="1066800" y="4572000"/>
              <a:ext cx="838200" cy="304800"/>
            </a:xfrm>
            <a:prstGeom prst="line">
              <a:avLst/>
            </a:prstGeom>
          </p:spPr>
          <p:style>
            <a:lnRef idx="2">
              <a:schemeClr val="accent3"/>
            </a:lnRef>
            <a:fillRef idx="0">
              <a:schemeClr val="accent3"/>
            </a:fillRef>
            <a:effectRef idx="1">
              <a:schemeClr val="accent3"/>
            </a:effectRef>
            <a:fontRef idx="minor">
              <a:schemeClr val="tx1"/>
            </a:fontRef>
          </p:style>
        </p:cxnSp>
        <p:cxnSp>
          <p:nvCxnSpPr>
            <p:cNvPr id="95" name="Connettore 1 94"/>
            <p:cNvCxnSpPr/>
            <p:nvPr/>
          </p:nvCxnSpPr>
          <p:spPr>
            <a:xfrm flipV="1">
              <a:off x="1066800" y="5562600"/>
              <a:ext cx="838200" cy="381000"/>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85" name="Gruppo 84"/>
          <p:cNvGrpSpPr/>
          <p:nvPr/>
        </p:nvGrpSpPr>
        <p:grpSpPr>
          <a:xfrm>
            <a:off x="3733800" y="3924300"/>
            <a:ext cx="838200" cy="1371600"/>
            <a:chOff x="1143000" y="3924300"/>
            <a:chExt cx="838200" cy="1371600"/>
          </a:xfrm>
        </p:grpSpPr>
        <p:cxnSp>
          <p:nvCxnSpPr>
            <p:cNvPr id="69" name="Connettore 1 68"/>
            <p:cNvCxnSpPr>
              <a:stCxn id="9" idx="6"/>
              <a:endCxn id="13" idx="2"/>
            </p:cNvCxnSpPr>
            <p:nvPr/>
          </p:nvCxnSpPr>
          <p:spPr>
            <a:xfrm flipV="1">
              <a:off x="1143000" y="3924300"/>
              <a:ext cx="838200" cy="381000"/>
            </a:xfrm>
            <a:prstGeom prst="line">
              <a:avLst/>
            </a:prstGeom>
          </p:spPr>
          <p:style>
            <a:lnRef idx="3">
              <a:schemeClr val="accent2"/>
            </a:lnRef>
            <a:fillRef idx="0">
              <a:schemeClr val="accent2"/>
            </a:fillRef>
            <a:effectRef idx="2">
              <a:schemeClr val="accent2"/>
            </a:effectRef>
            <a:fontRef idx="minor">
              <a:schemeClr val="tx1"/>
            </a:fontRef>
          </p:style>
        </p:cxnSp>
        <p:cxnSp>
          <p:nvCxnSpPr>
            <p:cNvPr id="71" name="Connettore 1 70"/>
            <p:cNvCxnSpPr>
              <a:stCxn id="10" idx="6"/>
              <a:endCxn id="13" idx="2"/>
            </p:cNvCxnSpPr>
            <p:nvPr/>
          </p:nvCxnSpPr>
          <p:spPr>
            <a:xfrm flipV="1">
              <a:off x="1143000" y="3924300"/>
              <a:ext cx="838200" cy="1066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79" name="Connettore 1 78"/>
            <p:cNvCxnSpPr>
              <a:stCxn id="10" idx="6"/>
              <a:endCxn id="15" idx="2"/>
            </p:cNvCxnSpPr>
            <p:nvPr/>
          </p:nvCxnSpPr>
          <p:spPr>
            <a:xfrm>
              <a:off x="1143000" y="4991100"/>
              <a:ext cx="838200" cy="304800"/>
            </a:xfrm>
            <a:prstGeom prst="line">
              <a:avLst/>
            </a:prstGeom>
          </p:spPr>
          <p:style>
            <a:lnRef idx="3">
              <a:schemeClr val="accent2"/>
            </a:lnRef>
            <a:fillRef idx="0">
              <a:schemeClr val="accent2"/>
            </a:fillRef>
            <a:effectRef idx="2">
              <a:schemeClr val="accent2"/>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152400" y="1447800"/>
            <a:ext cx="8586216" cy="1447800"/>
          </a:xfrm>
        </p:spPr>
        <p:txBody>
          <a:bodyPr>
            <a:normAutofit lnSpcReduction="10000"/>
          </a:bodyPr>
          <a:lstStyle/>
          <a:p>
            <a:pPr algn="just"/>
            <a:r>
              <a:rPr lang="it-IT" dirty="0" err="1" smtClean="0">
                <a:solidFill>
                  <a:srgbClr val="FE8637"/>
                </a:solidFill>
              </a:rPr>
              <a:t>Def</a:t>
            </a:r>
            <a:r>
              <a:rPr lang="it-IT" dirty="0" smtClean="0">
                <a:solidFill>
                  <a:srgbClr val="FE8637"/>
                </a:solidFill>
              </a:rPr>
              <a:t>.</a:t>
            </a:r>
            <a:r>
              <a:rPr lang="it-IT" dirty="0" smtClean="0"/>
              <a:t> Dato un accoppiamento </a:t>
            </a:r>
            <a:r>
              <a:rPr lang="it-IT" i="1" dirty="0" err="1" smtClean="0"/>
              <a:t>M</a:t>
            </a:r>
            <a:r>
              <a:rPr lang="it-IT" dirty="0" smtClean="0"/>
              <a:t> in un grafo </a:t>
            </a:r>
            <a:r>
              <a:rPr lang="it-IT" i="1" dirty="0" err="1" smtClean="0"/>
              <a:t>G</a:t>
            </a:r>
            <a:r>
              <a:rPr lang="it-IT" dirty="0" smtClean="0"/>
              <a:t>, un </a:t>
            </a:r>
            <a:r>
              <a:rPr lang="it-IT" dirty="0" smtClean="0">
                <a:solidFill>
                  <a:schemeClr val="accent1"/>
                </a:solidFill>
              </a:rPr>
              <a:t>cammino aumentante </a:t>
            </a:r>
            <a:r>
              <a:rPr lang="it-IT" dirty="0" smtClean="0"/>
              <a:t>rispetto ad </a:t>
            </a:r>
            <a:r>
              <a:rPr lang="it-IT" i="1" dirty="0" err="1" smtClean="0"/>
              <a:t>M</a:t>
            </a:r>
            <a:r>
              <a:rPr lang="it-IT" dirty="0" smtClean="0"/>
              <a:t> è un cammino alternante che inizia e termina in due nodi liberi dall’accoppiamento.</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31</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(12)</a:t>
            </a:r>
            <a:endParaRPr lang="it-IT" dirty="0"/>
          </a:p>
        </p:txBody>
      </p:sp>
      <p:grpSp>
        <p:nvGrpSpPr>
          <p:cNvPr id="2" name="Gruppo 95"/>
          <p:cNvGrpSpPr/>
          <p:nvPr/>
        </p:nvGrpSpPr>
        <p:grpSpPr>
          <a:xfrm>
            <a:off x="685800" y="3429000"/>
            <a:ext cx="1600200" cy="3124200"/>
            <a:chOff x="685800" y="3048000"/>
            <a:chExt cx="1600200" cy="3124200"/>
          </a:xfrm>
        </p:grpSpPr>
        <p:sp>
          <p:nvSpPr>
            <p:cNvPr id="8" name="Ovale 7"/>
            <p:cNvSpPr/>
            <p:nvPr/>
          </p:nvSpPr>
          <p:spPr>
            <a:xfrm>
              <a:off x="685800" y="30480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685800" y="3733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685800" y="4419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685800" y="5105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685800" y="5791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1905000" y="3352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1905000" y="4038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1905000" y="4724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1905000" y="5410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9" name="Connettore 1 18"/>
            <p:cNvCxnSpPr>
              <a:stCxn id="8" idx="6"/>
              <a:endCxn id="13" idx="2"/>
            </p:cNvCxnSpPr>
            <p:nvPr/>
          </p:nvCxnSpPr>
          <p:spPr>
            <a:xfrm>
              <a:off x="1066800" y="32385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ttore 1 21"/>
            <p:cNvCxnSpPr>
              <a:stCxn id="9" idx="6"/>
              <a:endCxn id="13" idx="2"/>
            </p:cNvCxnSpPr>
            <p:nvPr/>
          </p:nvCxnSpPr>
          <p:spPr>
            <a:xfrm flipV="1">
              <a:off x="1066800" y="35433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ttore 1 24"/>
            <p:cNvCxnSpPr>
              <a:stCxn id="10" idx="6"/>
              <a:endCxn id="13" idx="2"/>
            </p:cNvCxnSpPr>
            <p:nvPr/>
          </p:nvCxnSpPr>
          <p:spPr>
            <a:xfrm flipV="1">
              <a:off x="1066800" y="3543300"/>
              <a:ext cx="838200"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Connettore 1 27"/>
            <p:cNvCxnSpPr>
              <a:stCxn id="10" idx="6"/>
              <a:endCxn id="14" idx="2"/>
            </p:cNvCxnSpPr>
            <p:nvPr/>
          </p:nvCxnSpPr>
          <p:spPr>
            <a:xfrm flipV="1">
              <a:off x="1066800" y="42291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Connettore 1 29"/>
            <p:cNvCxnSpPr>
              <a:stCxn id="10" idx="6"/>
              <a:endCxn id="15" idx="2"/>
            </p:cNvCxnSpPr>
            <p:nvPr/>
          </p:nvCxnSpPr>
          <p:spPr>
            <a:xfrm>
              <a:off x="1066800" y="46101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10" idx="6"/>
              <a:endCxn id="16" idx="2"/>
            </p:cNvCxnSpPr>
            <p:nvPr/>
          </p:nvCxnSpPr>
          <p:spPr>
            <a:xfrm>
              <a:off x="1066800" y="4610100"/>
              <a:ext cx="838200" cy="99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11" idx="6"/>
              <a:endCxn id="16" idx="2"/>
            </p:cNvCxnSpPr>
            <p:nvPr/>
          </p:nvCxnSpPr>
          <p:spPr>
            <a:xfrm>
              <a:off x="1066800" y="52959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a:stCxn id="12" idx="6"/>
              <a:endCxn id="16" idx="2"/>
            </p:cNvCxnSpPr>
            <p:nvPr/>
          </p:nvCxnSpPr>
          <p:spPr>
            <a:xfrm flipV="1">
              <a:off x="1066800" y="5600700"/>
              <a:ext cx="838200" cy="3810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39" name="Gruppo 38"/>
          <p:cNvGrpSpPr/>
          <p:nvPr/>
        </p:nvGrpSpPr>
        <p:grpSpPr>
          <a:xfrm>
            <a:off x="1066800" y="3924300"/>
            <a:ext cx="838200" cy="2438400"/>
            <a:chOff x="1066800" y="3924300"/>
            <a:chExt cx="838200" cy="2438400"/>
          </a:xfrm>
        </p:grpSpPr>
        <p:cxnSp>
          <p:nvCxnSpPr>
            <p:cNvPr id="33" name="Connettore 1 32"/>
            <p:cNvCxnSpPr>
              <a:stCxn id="13" idx="2"/>
              <a:endCxn id="10" idx="6"/>
            </p:cNvCxnSpPr>
            <p:nvPr/>
          </p:nvCxnSpPr>
          <p:spPr>
            <a:xfrm rot="10800000" flipV="1">
              <a:off x="1066800" y="3924300"/>
              <a:ext cx="838200" cy="1066800"/>
            </a:xfrm>
            <a:prstGeom prst="line">
              <a:avLst/>
            </a:prstGeom>
          </p:spPr>
          <p:style>
            <a:lnRef idx="3">
              <a:schemeClr val="accent3"/>
            </a:lnRef>
            <a:fillRef idx="0">
              <a:schemeClr val="accent3"/>
            </a:fillRef>
            <a:effectRef idx="2">
              <a:schemeClr val="accent3"/>
            </a:effectRef>
            <a:fontRef idx="minor">
              <a:schemeClr val="tx1"/>
            </a:fontRef>
          </p:style>
        </p:cxnSp>
        <p:cxnSp>
          <p:nvCxnSpPr>
            <p:cNvPr id="35" name="Connettore 1 34"/>
            <p:cNvCxnSpPr>
              <a:stCxn id="16" idx="2"/>
              <a:endCxn id="12" idx="6"/>
            </p:cNvCxnSpPr>
            <p:nvPr/>
          </p:nvCxnSpPr>
          <p:spPr>
            <a:xfrm rot="10800000" flipV="1">
              <a:off x="1066800" y="5981700"/>
              <a:ext cx="838200" cy="381000"/>
            </a:xfrm>
            <a:prstGeom prst="line">
              <a:avLst/>
            </a:prstGeom>
          </p:spPr>
          <p:style>
            <a:lnRef idx="3">
              <a:schemeClr val="accent3"/>
            </a:lnRef>
            <a:fillRef idx="0">
              <a:schemeClr val="accent3"/>
            </a:fillRef>
            <a:effectRef idx="2">
              <a:schemeClr val="accent3"/>
            </a:effectRef>
            <a:fontRef idx="minor">
              <a:schemeClr val="tx1"/>
            </a:fontRef>
          </p:style>
        </p:cxnSp>
      </p:grpSp>
      <p:grpSp>
        <p:nvGrpSpPr>
          <p:cNvPr id="76" name="Gruppo 75"/>
          <p:cNvGrpSpPr/>
          <p:nvPr/>
        </p:nvGrpSpPr>
        <p:grpSpPr>
          <a:xfrm>
            <a:off x="1066800" y="3581400"/>
            <a:ext cx="838200" cy="1676400"/>
            <a:chOff x="1066800" y="3619500"/>
            <a:chExt cx="838200" cy="1676400"/>
          </a:xfrm>
        </p:grpSpPr>
        <p:cxnSp>
          <p:nvCxnSpPr>
            <p:cNvPr id="42" name="Connettore 1 41"/>
            <p:cNvCxnSpPr>
              <a:stCxn id="10" idx="6"/>
              <a:endCxn id="13" idx="2"/>
            </p:cNvCxnSpPr>
            <p:nvPr/>
          </p:nvCxnSpPr>
          <p:spPr>
            <a:xfrm flipV="1">
              <a:off x="1066800" y="3924300"/>
              <a:ext cx="838200" cy="1066800"/>
            </a:xfrm>
            <a:prstGeom prst="line">
              <a:avLst/>
            </a:prstGeom>
          </p:spPr>
          <p:style>
            <a:lnRef idx="3">
              <a:schemeClr val="accent2"/>
            </a:lnRef>
            <a:fillRef idx="0">
              <a:schemeClr val="accent2"/>
            </a:fillRef>
            <a:effectRef idx="2">
              <a:schemeClr val="accent2"/>
            </a:effectRef>
            <a:fontRef idx="minor">
              <a:schemeClr val="tx1"/>
            </a:fontRef>
          </p:style>
        </p:cxnSp>
        <p:grpSp>
          <p:nvGrpSpPr>
            <p:cNvPr id="48" name="Gruppo 47"/>
            <p:cNvGrpSpPr/>
            <p:nvPr/>
          </p:nvGrpSpPr>
          <p:grpSpPr>
            <a:xfrm>
              <a:off x="1066800" y="3619500"/>
              <a:ext cx="838200" cy="1676400"/>
              <a:chOff x="1066800" y="3619500"/>
              <a:chExt cx="838200" cy="1676400"/>
            </a:xfrm>
          </p:grpSpPr>
          <p:cxnSp>
            <p:nvCxnSpPr>
              <p:cNvPr id="41" name="Connettore 1 40"/>
              <p:cNvCxnSpPr>
                <a:stCxn id="8" idx="6"/>
                <a:endCxn id="13" idx="2"/>
              </p:cNvCxnSpPr>
              <p:nvPr/>
            </p:nvCxnSpPr>
            <p:spPr>
              <a:xfrm>
                <a:off x="1066800" y="3619500"/>
                <a:ext cx="838200" cy="304800"/>
              </a:xfrm>
              <a:prstGeom prst="line">
                <a:avLst/>
              </a:prstGeom>
            </p:spPr>
            <p:style>
              <a:lnRef idx="3">
                <a:schemeClr val="accent2"/>
              </a:lnRef>
              <a:fillRef idx="0">
                <a:schemeClr val="accent2"/>
              </a:fillRef>
              <a:effectRef idx="2">
                <a:schemeClr val="accent2"/>
              </a:effectRef>
              <a:fontRef idx="minor">
                <a:schemeClr val="tx1"/>
              </a:fontRef>
            </p:style>
          </p:cxnSp>
          <p:cxnSp>
            <p:nvCxnSpPr>
              <p:cNvPr id="45" name="Connettore 1 44"/>
              <p:cNvCxnSpPr>
                <a:stCxn id="10" idx="6"/>
                <a:endCxn id="15" idx="2"/>
              </p:cNvCxnSpPr>
              <p:nvPr/>
            </p:nvCxnSpPr>
            <p:spPr>
              <a:xfrm>
                <a:off x="1066800" y="4991100"/>
                <a:ext cx="838200" cy="304800"/>
              </a:xfrm>
              <a:prstGeom prst="line">
                <a:avLst/>
              </a:prstGeom>
            </p:spPr>
            <p:style>
              <a:lnRef idx="3">
                <a:schemeClr val="accent2"/>
              </a:lnRef>
              <a:fillRef idx="0">
                <a:schemeClr val="accent2"/>
              </a:fillRef>
              <a:effectRef idx="2">
                <a:schemeClr val="accent2"/>
              </a:effectRef>
              <a:fontRef idx="minor">
                <a:schemeClr val="tx1"/>
              </a:fontRef>
            </p:style>
          </p:cxnSp>
        </p:grpSp>
      </p:grpSp>
      <p:grpSp>
        <p:nvGrpSpPr>
          <p:cNvPr id="49" name="Gruppo 95"/>
          <p:cNvGrpSpPr/>
          <p:nvPr/>
        </p:nvGrpSpPr>
        <p:grpSpPr>
          <a:xfrm>
            <a:off x="3657600" y="3429000"/>
            <a:ext cx="1600200" cy="3124200"/>
            <a:chOff x="685800" y="3048000"/>
            <a:chExt cx="1600200" cy="3124200"/>
          </a:xfrm>
        </p:grpSpPr>
        <p:sp>
          <p:nvSpPr>
            <p:cNvPr id="50" name="Ovale 49"/>
            <p:cNvSpPr/>
            <p:nvPr/>
          </p:nvSpPr>
          <p:spPr>
            <a:xfrm>
              <a:off x="685800" y="30480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1" name="Ovale 50"/>
            <p:cNvSpPr/>
            <p:nvPr/>
          </p:nvSpPr>
          <p:spPr>
            <a:xfrm>
              <a:off x="685800" y="3733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2" name="Ovale 51"/>
            <p:cNvSpPr/>
            <p:nvPr/>
          </p:nvSpPr>
          <p:spPr>
            <a:xfrm>
              <a:off x="685800" y="4419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3" name="Ovale 52"/>
            <p:cNvSpPr/>
            <p:nvPr/>
          </p:nvSpPr>
          <p:spPr>
            <a:xfrm>
              <a:off x="685800" y="5105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4" name="Ovale 53"/>
            <p:cNvSpPr/>
            <p:nvPr/>
          </p:nvSpPr>
          <p:spPr>
            <a:xfrm>
              <a:off x="685800" y="5791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5" name="Ovale 54"/>
            <p:cNvSpPr/>
            <p:nvPr/>
          </p:nvSpPr>
          <p:spPr>
            <a:xfrm>
              <a:off x="1905000" y="33528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Ovale 55"/>
            <p:cNvSpPr/>
            <p:nvPr/>
          </p:nvSpPr>
          <p:spPr>
            <a:xfrm>
              <a:off x="1905000" y="40386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7" name="Ovale 56"/>
            <p:cNvSpPr/>
            <p:nvPr/>
          </p:nvSpPr>
          <p:spPr>
            <a:xfrm>
              <a:off x="1905000" y="47244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8" name="Ovale 57"/>
            <p:cNvSpPr/>
            <p:nvPr/>
          </p:nvSpPr>
          <p:spPr>
            <a:xfrm>
              <a:off x="1905000" y="5410200"/>
              <a:ext cx="381000" cy="38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9" name="Connettore 1 58"/>
            <p:cNvCxnSpPr>
              <a:stCxn id="50" idx="6"/>
              <a:endCxn id="55" idx="2"/>
            </p:cNvCxnSpPr>
            <p:nvPr/>
          </p:nvCxnSpPr>
          <p:spPr>
            <a:xfrm>
              <a:off x="1066800" y="32385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Connettore 1 59"/>
            <p:cNvCxnSpPr>
              <a:stCxn id="51" idx="6"/>
              <a:endCxn id="55" idx="2"/>
            </p:cNvCxnSpPr>
            <p:nvPr/>
          </p:nvCxnSpPr>
          <p:spPr>
            <a:xfrm flipV="1">
              <a:off x="1066800" y="35433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Connettore 1 60"/>
            <p:cNvCxnSpPr>
              <a:stCxn id="52" idx="6"/>
              <a:endCxn id="55" idx="2"/>
            </p:cNvCxnSpPr>
            <p:nvPr/>
          </p:nvCxnSpPr>
          <p:spPr>
            <a:xfrm flipV="1">
              <a:off x="1066800" y="3543300"/>
              <a:ext cx="838200" cy="1066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Connettore 1 61"/>
            <p:cNvCxnSpPr>
              <a:stCxn id="52" idx="6"/>
              <a:endCxn id="56" idx="2"/>
            </p:cNvCxnSpPr>
            <p:nvPr/>
          </p:nvCxnSpPr>
          <p:spPr>
            <a:xfrm flipV="1">
              <a:off x="1066800" y="4229100"/>
              <a:ext cx="8382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Connettore 1 62"/>
            <p:cNvCxnSpPr>
              <a:stCxn id="52" idx="6"/>
              <a:endCxn id="57" idx="2"/>
            </p:cNvCxnSpPr>
            <p:nvPr/>
          </p:nvCxnSpPr>
          <p:spPr>
            <a:xfrm>
              <a:off x="1066800" y="46101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4" name="Connettore 1 63"/>
            <p:cNvCxnSpPr>
              <a:stCxn id="52" idx="6"/>
              <a:endCxn id="58" idx="2"/>
            </p:cNvCxnSpPr>
            <p:nvPr/>
          </p:nvCxnSpPr>
          <p:spPr>
            <a:xfrm>
              <a:off x="1066800" y="4610100"/>
              <a:ext cx="838200" cy="9906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Connettore 1 64"/>
            <p:cNvCxnSpPr>
              <a:stCxn id="53" idx="6"/>
              <a:endCxn id="58" idx="2"/>
            </p:cNvCxnSpPr>
            <p:nvPr/>
          </p:nvCxnSpPr>
          <p:spPr>
            <a:xfrm>
              <a:off x="1066800" y="5295900"/>
              <a:ext cx="8382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Connettore 1 65"/>
            <p:cNvCxnSpPr>
              <a:stCxn id="54" idx="6"/>
              <a:endCxn id="58" idx="2"/>
            </p:cNvCxnSpPr>
            <p:nvPr/>
          </p:nvCxnSpPr>
          <p:spPr>
            <a:xfrm flipV="1">
              <a:off x="1066800" y="5600700"/>
              <a:ext cx="838200" cy="3810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68" name="Gruppo 67"/>
          <p:cNvGrpSpPr/>
          <p:nvPr/>
        </p:nvGrpSpPr>
        <p:grpSpPr>
          <a:xfrm>
            <a:off x="4038600" y="3581400"/>
            <a:ext cx="838200" cy="2781300"/>
            <a:chOff x="4038600" y="3581400"/>
            <a:chExt cx="838200" cy="2781300"/>
          </a:xfrm>
        </p:grpSpPr>
        <p:cxnSp>
          <p:nvCxnSpPr>
            <p:cNvPr id="78" name="Connettore 1 77"/>
            <p:cNvCxnSpPr/>
            <p:nvPr/>
          </p:nvCxnSpPr>
          <p:spPr>
            <a:xfrm>
              <a:off x="4038600" y="3581400"/>
              <a:ext cx="838200" cy="342900"/>
            </a:xfrm>
            <a:prstGeom prst="line">
              <a:avLst/>
            </a:prstGeom>
          </p:spPr>
          <p:style>
            <a:lnRef idx="2">
              <a:schemeClr val="accent3"/>
            </a:lnRef>
            <a:fillRef idx="0">
              <a:schemeClr val="accent3"/>
            </a:fillRef>
            <a:effectRef idx="1">
              <a:schemeClr val="accent3"/>
            </a:effectRef>
            <a:fontRef idx="minor">
              <a:schemeClr val="tx1"/>
            </a:fontRef>
          </p:style>
        </p:cxnSp>
        <p:cxnSp>
          <p:nvCxnSpPr>
            <p:cNvPr id="80" name="Connettore 1 79"/>
            <p:cNvCxnSpPr/>
            <p:nvPr/>
          </p:nvCxnSpPr>
          <p:spPr>
            <a:xfrm>
              <a:off x="4038600" y="4991100"/>
              <a:ext cx="838200" cy="304800"/>
            </a:xfrm>
            <a:prstGeom prst="line">
              <a:avLst/>
            </a:prstGeom>
          </p:spPr>
          <p:style>
            <a:lnRef idx="2">
              <a:schemeClr val="accent3"/>
            </a:lnRef>
            <a:fillRef idx="0">
              <a:schemeClr val="accent3"/>
            </a:fillRef>
            <a:effectRef idx="1">
              <a:schemeClr val="accent3"/>
            </a:effectRef>
            <a:fontRef idx="minor">
              <a:schemeClr val="tx1"/>
            </a:fontRef>
          </p:style>
        </p:cxnSp>
        <p:cxnSp>
          <p:nvCxnSpPr>
            <p:cNvPr id="81" name="Connettore 1 80"/>
            <p:cNvCxnSpPr/>
            <p:nvPr/>
          </p:nvCxnSpPr>
          <p:spPr>
            <a:xfrm flipV="1">
              <a:off x="4038600" y="5981700"/>
              <a:ext cx="838200" cy="381000"/>
            </a:xfrm>
            <a:prstGeom prst="line">
              <a:avLst/>
            </a:prstGeom>
          </p:spPr>
          <p:style>
            <a:lnRef idx="2">
              <a:schemeClr val="accent3"/>
            </a:lnRef>
            <a:fillRef idx="0">
              <a:schemeClr val="accent3"/>
            </a:fillRef>
            <a:effectRef idx="1">
              <a:schemeClr val="accent3"/>
            </a:effectRef>
            <a:fontRef idx="minor">
              <a:schemeClr val="tx1"/>
            </a:fontRef>
          </p:style>
        </p:cxnSp>
      </p:grpSp>
      <p:sp>
        <p:nvSpPr>
          <p:cNvPr id="67" name="CasellaDiTesto 66"/>
          <p:cNvSpPr txBox="1"/>
          <p:nvPr/>
        </p:nvSpPr>
        <p:spPr>
          <a:xfrm>
            <a:off x="5410200" y="2710576"/>
            <a:ext cx="3124200" cy="3046988"/>
          </a:xfrm>
          <a:prstGeom prst="rect">
            <a:avLst/>
          </a:prstGeom>
          <a:noFill/>
        </p:spPr>
        <p:txBody>
          <a:bodyPr wrap="square" rtlCol="0">
            <a:spAutoFit/>
          </a:bodyPr>
          <a:lstStyle/>
          <a:p>
            <a:pPr algn="just"/>
            <a:r>
              <a:rPr lang="it-IT" sz="2400" dirty="0" smtClean="0"/>
              <a:t>Dopo lo scambio degli archi dello accoppiamento con gli altri nel cammino aumentante, lo accoppiamento ha aumentato la sua cardinalità.</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7"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790700"/>
            <a:ext cx="7467600" cy="4152900"/>
          </a:xfrm>
        </p:spPr>
        <p:txBody>
          <a:bodyPr>
            <a:normAutofit/>
          </a:bodyPr>
          <a:lstStyle/>
          <a:p>
            <a:pPr algn="just"/>
            <a:r>
              <a:rPr lang="it-IT" sz="2600" dirty="0" err="1" smtClean="0">
                <a:solidFill>
                  <a:srgbClr val="FE8637"/>
                </a:solidFill>
              </a:rPr>
              <a:t>Th</a:t>
            </a:r>
            <a:r>
              <a:rPr lang="it-IT" sz="2600" dirty="0" smtClean="0">
                <a:solidFill>
                  <a:srgbClr val="FE8637"/>
                </a:solidFill>
              </a:rPr>
              <a:t>.</a:t>
            </a:r>
            <a:r>
              <a:rPr lang="it-IT" sz="2600" dirty="0" smtClean="0">
                <a:solidFill>
                  <a:srgbClr val="000000"/>
                </a:solidFill>
              </a:rPr>
              <a:t> (</a:t>
            </a:r>
            <a:r>
              <a:rPr lang="it-IT" sz="2600" dirty="0" smtClean="0">
                <a:solidFill>
                  <a:srgbClr val="FE8637"/>
                </a:solidFill>
              </a:rPr>
              <a:t>del Cammino Aumentante</a:t>
            </a:r>
            <a:r>
              <a:rPr lang="it-IT" sz="2600" dirty="0" smtClean="0"/>
              <a:t>) [</a:t>
            </a:r>
            <a:r>
              <a:rPr lang="it-IT" sz="2600" dirty="0" err="1" smtClean="0"/>
              <a:t>Berge</a:t>
            </a:r>
            <a:r>
              <a:rPr lang="it-IT" sz="2600" dirty="0" smtClean="0"/>
              <a:t> 1975] </a:t>
            </a:r>
            <a:r>
              <a:rPr lang="it-IT" sz="2600" i="1" dirty="0" err="1" smtClean="0"/>
              <a:t>M</a:t>
            </a:r>
            <a:r>
              <a:rPr lang="it-IT" sz="2600" i="1" dirty="0" smtClean="0"/>
              <a:t> è un accoppiamento massimo se e solo se non esiste alcun cammino aumentante rispetto ad M.</a:t>
            </a:r>
          </a:p>
          <a:p>
            <a:pPr algn="just">
              <a:lnSpc>
                <a:spcPct val="90000"/>
              </a:lnSpc>
            </a:pPr>
            <a:r>
              <a:rPr lang="en-US" altLang="zh-TW" sz="2600" dirty="0" smtClean="0">
                <a:ea typeface="新細明體" charset="-120"/>
                <a:cs typeface="新細明體" charset="-120"/>
              </a:rPr>
              <a:t>Dim. (</a:t>
            </a:r>
            <a:r>
              <a:rPr lang="en-US" altLang="zh-TW" sz="2600" dirty="0" err="1" smtClean="0">
                <a:ea typeface="新細明體" charset="-120"/>
                <a:cs typeface="新細明體" charset="-120"/>
                <a:sym typeface="Wingdings" charset="2"/>
              </a:rPr>
              <a:t></a:t>
            </a:r>
            <a:r>
              <a:rPr lang="en-US" altLang="zh-TW" sz="2600" dirty="0" smtClean="0">
                <a:ea typeface="新細明體" charset="-120"/>
                <a:cs typeface="新細明體" charset="-120"/>
                <a:sym typeface="Wingdings" charset="2"/>
              </a:rPr>
              <a:t>) M </a:t>
            </a:r>
            <a:r>
              <a:rPr lang="en-US" altLang="zh-TW" sz="2600" dirty="0" err="1" smtClean="0">
                <a:ea typeface="新細明體" charset="-120"/>
                <a:cs typeface="新細明體" charset="-120"/>
                <a:sym typeface="Wingdings" charset="2"/>
              </a:rPr>
              <a:t>massimo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allora</a:t>
            </a:r>
            <a:r>
              <a:rPr lang="en-US" altLang="zh-TW" sz="2600" dirty="0" smtClean="0">
                <a:ea typeface="新細明體" charset="-120"/>
                <a:cs typeface="新細明體" charset="-120"/>
                <a:sym typeface="Wingdings" charset="2"/>
              </a:rPr>
              <a:t> non </a:t>
            </a:r>
            <a:r>
              <a:rPr lang="en-US" altLang="zh-TW" sz="2600" dirty="0" err="1" smtClean="0">
                <a:ea typeface="新細明體" charset="-120"/>
                <a:cs typeface="新細明體" charset="-120"/>
                <a:sym typeface="Wingdings" charset="2"/>
              </a:rPr>
              <a:t>ci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sono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cammini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aumentanti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Negando</a:t>
            </a:r>
            <a:r>
              <a:rPr lang="en-US" altLang="zh-TW" sz="2600" dirty="0" smtClean="0">
                <a:ea typeface="新細明體" charset="-120"/>
                <a:cs typeface="新細明體" charset="-120"/>
                <a:sym typeface="Wingdings" charset="2"/>
              </a:rPr>
              <a:t>, se </a:t>
            </a:r>
            <a:r>
              <a:rPr lang="en-US" altLang="zh-TW" sz="2600" dirty="0" err="1" smtClean="0">
                <a:ea typeface="新細明體" charset="-120"/>
                <a:cs typeface="新細明體" charset="-120"/>
                <a:sym typeface="Wingdings" charset="2"/>
              </a:rPr>
              <a:t>ci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sono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cammini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aumentanti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allora</a:t>
            </a:r>
            <a:r>
              <a:rPr lang="en-US" altLang="zh-TW" sz="2600" dirty="0" smtClean="0">
                <a:ea typeface="新細明體" charset="-120"/>
                <a:cs typeface="新細明體" charset="-120"/>
                <a:sym typeface="Wingdings" charset="2"/>
              </a:rPr>
              <a:t> M non </a:t>
            </a:r>
            <a:r>
              <a:rPr lang="en-US" altLang="zh-TW" sz="2600" dirty="0" err="1" smtClean="0">
                <a:ea typeface="新細明體" charset="-120"/>
                <a:cs typeface="新細明體" charset="-120"/>
                <a:sym typeface="Wingdings" charset="2"/>
              </a:rPr>
              <a:t>è</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massimo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Questo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è</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ovvio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perché</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posso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scambiare</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gli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archi</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nel</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cammino</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ed</a:t>
            </a:r>
            <a:r>
              <a:rPr lang="en-US" altLang="zh-TW" sz="2600" dirty="0" smtClean="0">
                <a:ea typeface="新細明體" charset="-120"/>
                <a:cs typeface="新細明體" charset="-120"/>
                <a:sym typeface="Wingdings" charset="2"/>
              </a:rPr>
              <a:t> </a:t>
            </a:r>
            <a:r>
              <a:rPr lang="en-US" altLang="zh-TW" sz="2600" dirty="0" err="1" smtClean="0">
                <a:ea typeface="新細明體" charset="-120"/>
                <a:cs typeface="新細明體" charset="-120"/>
                <a:sym typeface="Wingdings" charset="2"/>
              </a:rPr>
              <a:t>accrescere</a:t>
            </a:r>
            <a:r>
              <a:rPr lang="en-US" altLang="zh-TW" sz="2600" dirty="0" smtClean="0">
                <a:ea typeface="新細明體" charset="-120"/>
                <a:cs typeface="新細明體" charset="-120"/>
                <a:sym typeface="Wingdings" charset="2"/>
              </a:rPr>
              <a:t> M.</a:t>
            </a:r>
            <a:endParaRPr lang="en-US" altLang="zh-TW" sz="2600" dirty="0" smtClean="0">
              <a:ea typeface="新細明體" charset="-120"/>
              <a:cs typeface="新細明體" charset="-120"/>
            </a:endParaRPr>
          </a:p>
          <a:p>
            <a:pPr algn="just"/>
            <a:endParaRPr kumimoji="1" lang="it-IT" sz="2600" i="1" dirty="0" smtClean="0">
              <a:ea typeface="Times" charset="0"/>
              <a:cs typeface="Times" charset="0"/>
            </a:endParaRPr>
          </a:p>
          <a:p>
            <a:pPr lvl="1"/>
            <a:endParaRPr kumimoji="1" lang="it-IT" sz="2600" i="1" dirty="0" smtClean="0">
              <a:ea typeface="Times" charset="0"/>
              <a:cs typeface="Times" charset="0"/>
            </a:endParaRPr>
          </a:p>
          <a:p>
            <a:pPr lvl="1"/>
            <a:endParaRPr kumimoji="1" lang="it-IT" sz="2600" i="1" dirty="0" smtClean="0">
              <a:ea typeface="Times" charset="0"/>
              <a:cs typeface="Times" charset="0"/>
            </a:endParaRPr>
          </a:p>
          <a:p>
            <a:pPr lvl="1"/>
            <a:endParaRPr lang="it-IT" sz="2600" dirty="0" smtClean="0"/>
          </a:p>
          <a:p>
            <a:pPr lvl="1"/>
            <a:endParaRPr lang="it-IT" sz="26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32</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(13)</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417638"/>
            <a:ext cx="7924800" cy="5440362"/>
          </a:xfrm>
        </p:spPr>
        <p:txBody>
          <a:bodyPr>
            <a:normAutofit/>
          </a:bodyPr>
          <a:lstStyle/>
          <a:p>
            <a:pPr algn="just">
              <a:buNone/>
            </a:pPr>
            <a:r>
              <a:rPr lang="it-IT" sz="2000" dirty="0" smtClean="0">
                <a:solidFill>
                  <a:srgbClr val="000000"/>
                </a:solidFill>
              </a:rPr>
              <a:t>(Segue dim. del </a:t>
            </a:r>
            <a:r>
              <a:rPr lang="it-IT" sz="2000" dirty="0" err="1" smtClean="0">
                <a:solidFill>
                  <a:srgbClr val="000000"/>
                </a:solidFill>
              </a:rPr>
              <a:t>Th</a:t>
            </a:r>
            <a:r>
              <a:rPr lang="it-IT" sz="2000" dirty="0" smtClean="0">
                <a:solidFill>
                  <a:srgbClr val="000000"/>
                </a:solidFill>
              </a:rPr>
              <a:t>.</a:t>
            </a:r>
            <a:r>
              <a:rPr lang="it-IT" sz="2000" dirty="0" smtClean="0"/>
              <a:t> </a:t>
            </a:r>
            <a:r>
              <a:rPr lang="it-IT" sz="2000" i="1" dirty="0" err="1" smtClean="0"/>
              <a:t>M</a:t>
            </a:r>
            <a:r>
              <a:rPr lang="it-IT" sz="2000" i="1" dirty="0" smtClean="0"/>
              <a:t> è un accoppiamento massimo se e solo se non esiste alcun cammino aumentante rispetto ad M.)</a:t>
            </a:r>
          </a:p>
          <a:p>
            <a:pPr algn="just">
              <a:lnSpc>
                <a:spcPct val="90000"/>
              </a:lnSpc>
            </a:pPr>
            <a:r>
              <a:rPr lang="en-US" altLang="zh-TW" sz="2800" dirty="0" smtClean="0">
                <a:ea typeface="新細明體" charset="-120"/>
                <a:cs typeface="新細明體" charset="-120"/>
              </a:rPr>
              <a:t>Dim. </a:t>
            </a:r>
            <a:r>
              <a:rPr lang="zh-TW" altLang="en-US" sz="2800" dirty="0" smtClean="0">
                <a:ea typeface="新細明體" charset="-120"/>
                <a:cs typeface="新細明體" charset="-120"/>
              </a:rPr>
              <a:t>(</a:t>
            </a:r>
            <a:r>
              <a:rPr lang="zh-TW" altLang="en-US" sz="2800" dirty="0" smtClean="0">
                <a:ea typeface="新細明體" charset="-120"/>
                <a:cs typeface="新細明體" charset="-120"/>
                <a:sym typeface="Wingdings" charset="2"/>
              </a:rPr>
              <a:t>) </a:t>
            </a:r>
            <a:r>
              <a:rPr lang="it-IT" altLang="zh-TW" sz="2800" dirty="0" smtClean="0">
                <a:ea typeface="新細明體" charset="-120"/>
                <a:cs typeface="新細明體" charset="-120"/>
                <a:sym typeface="Wingdings" charset="2"/>
              </a:rPr>
              <a:t>Non esistono </a:t>
            </a:r>
            <a:r>
              <a:rPr lang="it-IT" altLang="zh-TW" sz="2800" dirty="0" err="1" smtClean="0">
                <a:ea typeface="新細明體" charset="-120"/>
                <a:cs typeface="新細明體" charset="-120"/>
                <a:sym typeface="Wingdings" charset="2"/>
              </a:rPr>
              <a:t>camm</a:t>
            </a:r>
            <a:r>
              <a:rPr lang="it-IT" altLang="zh-TW" sz="2800" dirty="0" smtClean="0">
                <a:ea typeface="新細明體" charset="-120"/>
                <a:cs typeface="新細明體" charset="-120"/>
                <a:sym typeface="Wingdings" charset="2"/>
              </a:rPr>
              <a:t>. aumentanti, allora </a:t>
            </a:r>
            <a:r>
              <a:rPr lang="it-IT" altLang="zh-TW" sz="2800" i="1" dirty="0" err="1" smtClean="0">
                <a:ea typeface="新細明體" charset="-120"/>
                <a:cs typeface="新細明體" charset="-120"/>
                <a:sym typeface="Wingdings" charset="2"/>
              </a:rPr>
              <a:t>M</a:t>
            </a:r>
            <a:r>
              <a:rPr lang="it-IT" altLang="zh-TW" sz="2800" dirty="0" smtClean="0">
                <a:ea typeface="新細明體" charset="-120"/>
                <a:cs typeface="新細明體" charset="-120"/>
                <a:sym typeface="Wingdings" charset="2"/>
              </a:rPr>
              <a:t> massimo.</a:t>
            </a:r>
          </a:p>
          <a:p>
            <a:pPr algn="just">
              <a:lnSpc>
                <a:spcPct val="90000"/>
              </a:lnSpc>
              <a:buNone/>
            </a:pPr>
            <a:r>
              <a:rPr lang="it-IT" altLang="zh-TW" sz="2800" dirty="0" smtClean="0">
                <a:ea typeface="新細明體" charset="-120"/>
                <a:cs typeface="新細明體" charset="-120"/>
                <a:sym typeface="Wingdings" charset="2"/>
              </a:rPr>
              <a:t>	Per assurdo </a:t>
            </a:r>
            <a:r>
              <a:rPr lang="it-IT" altLang="zh-TW" sz="2800" i="1" dirty="0" err="1" smtClean="0">
                <a:ea typeface="新細明體" charset="-120"/>
                <a:cs typeface="新細明體" charset="-120"/>
                <a:sym typeface="Wingdings" charset="2"/>
              </a:rPr>
              <a:t>M</a:t>
            </a:r>
            <a:r>
              <a:rPr lang="it-IT" altLang="zh-TW" sz="2800" dirty="0" smtClean="0">
                <a:ea typeface="新細明體" charset="-120"/>
                <a:cs typeface="新細明體" charset="-120"/>
                <a:sym typeface="Wingdings" charset="2"/>
              </a:rPr>
              <a:t> non è massimo. Sia </a:t>
            </a:r>
            <a:r>
              <a:rPr lang="it-IT" altLang="zh-TW" sz="2800" i="1" dirty="0" smtClean="0">
                <a:ea typeface="新細明體" charset="-120"/>
                <a:cs typeface="新細明體" charset="-120"/>
                <a:sym typeface="Wingdings" charset="2"/>
              </a:rPr>
              <a:t>M’</a:t>
            </a:r>
            <a:r>
              <a:rPr lang="en-US" altLang="zh-TW" sz="2800" dirty="0" smtClean="0">
                <a:ea typeface="新細明體" charset="-120"/>
                <a:cs typeface="新細明體" charset="-120"/>
                <a:sym typeface="Wingdings" charset="2"/>
              </a:rPr>
              <a:t> </a:t>
            </a:r>
            <a:r>
              <a:rPr lang="en-US" altLang="zh-TW" sz="2800" dirty="0" err="1" smtClean="0">
                <a:ea typeface="新細明體" charset="-120"/>
                <a:cs typeface="新細明體" charset="-120"/>
                <a:sym typeface="Wingdings" charset="2"/>
              </a:rPr>
              <a:t>t.c</a:t>
            </a:r>
            <a:r>
              <a:rPr lang="en-US" altLang="zh-TW" sz="2800" dirty="0" smtClean="0">
                <a:ea typeface="新細明體" charset="-120"/>
                <a:cs typeface="新細明體" charset="-120"/>
                <a:sym typeface="Wingdings" charset="2"/>
              </a:rPr>
              <a:t>.    </a:t>
            </a:r>
            <a:r>
              <a:rPr lang="en-US" altLang="zh-TW" sz="2800" i="1" dirty="0" smtClean="0">
                <a:ea typeface="新細明體" charset="-120"/>
                <a:cs typeface="新細明體" charset="-120"/>
                <a:sym typeface="Wingdings" charset="2"/>
              </a:rPr>
              <a:t>|M’|&gt;|M|</a:t>
            </a:r>
            <a:r>
              <a:rPr lang="en-US" altLang="zh-TW" sz="2800" dirty="0" smtClean="0">
                <a:ea typeface="新細明體" charset="-120"/>
                <a:cs typeface="新細明體" charset="-120"/>
                <a:sym typeface="Wingdings" charset="2"/>
              </a:rPr>
              <a:t>.</a:t>
            </a:r>
          </a:p>
          <a:p>
            <a:pPr algn="just">
              <a:lnSpc>
                <a:spcPct val="90000"/>
              </a:lnSpc>
              <a:buNone/>
            </a:pPr>
            <a:r>
              <a:rPr lang="en-US" altLang="zh-TW" sz="2800" dirty="0" smtClean="0">
                <a:ea typeface="新細明體" charset="-120"/>
                <a:cs typeface="新細明體" charset="-120"/>
                <a:sym typeface="Wingdings" charset="2"/>
              </a:rPr>
              <a:t>	Si </a:t>
            </a:r>
            <a:r>
              <a:rPr lang="en-US" altLang="zh-TW" sz="2800" dirty="0" err="1" smtClean="0">
                <a:ea typeface="新細明體" charset="-120"/>
                <a:cs typeface="新細明體" charset="-120"/>
                <a:sym typeface="Wingdings" charset="2"/>
              </a:rPr>
              <a:t>consideri</a:t>
            </a:r>
            <a:r>
              <a:rPr lang="en-US" altLang="zh-TW" sz="2800" dirty="0" smtClean="0">
                <a:ea typeface="新細明體" charset="-120"/>
                <a:cs typeface="新細明體" charset="-120"/>
                <a:sym typeface="Wingdings" charset="2"/>
              </a:rPr>
              <a:t> </a:t>
            </a:r>
            <a:r>
              <a:rPr lang="en-US" altLang="zh-TW" sz="2800" dirty="0" err="1" smtClean="0">
                <a:ea typeface="新細明體" charset="-120"/>
                <a:cs typeface="新細明體" charset="-120"/>
                <a:sym typeface="Wingdings" charset="2"/>
              </a:rPr>
              <a:t>il</a:t>
            </a:r>
            <a:r>
              <a:rPr lang="en-US" altLang="zh-TW" sz="2800" dirty="0" smtClean="0">
                <a:ea typeface="新細明體" charset="-120"/>
                <a:cs typeface="新細明體" charset="-120"/>
                <a:sym typeface="Wingdings" charset="2"/>
              </a:rPr>
              <a:t> </a:t>
            </a:r>
            <a:r>
              <a:rPr lang="en-US" altLang="zh-TW" sz="2800" dirty="0" err="1" smtClean="0">
                <a:ea typeface="新細明體" charset="-120"/>
                <a:cs typeface="新細明體" charset="-120"/>
                <a:sym typeface="Wingdings" charset="2"/>
              </a:rPr>
              <a:t>grafo</a:t>
            </a:r>
            <a:r>
              <a:rPr lang="en-US" altLang="zh-TW" sz="2800" dirty="0" smtClean="0">
                <a:ea typeface="新細明體" charset="-120"/>
                <a:cs typeface="新細明體" charset="-120"/>
                <a:sym typeface="Wingdings" charset="2"/>
              </a:rPr>
              <a:t> </a:t>
            </a:r>
            <a:r>
              <a:rPr lang="en-US" altLang="zh-TW" sz="2800" i="1" dirty="0" smtClean="0">
                <a:ea typeface="新細明體" charset="-120"/>
                <a:cs typeface="新細明體" charset="-120"/>
                <a:sym typeface="Wingdings" charset="2"/>
              </a:rPr>
              <a:t>H</a:t>
            </a:r>
            <a:r>
              <a:rPr lang="en-US" altLang="zh-TW" sz="2800" dirty="0" smtClean="0">
                <a:ea typeface="新細明體" charset="-120"/>
                <a:cs typeface="新細明體" charset="-120"/>
                <a:sym typeface="Wingdings" charset="2"/>
              </a:rPr>
              <a:t> </a:t>
            </a:r>
            <a:r>
              <a:rPr lang="en-US" altLang="zh-TW" sz="2800" dirty="0" err="1" smtClean="0">
                <a:ea typeface="新細明體" charset="-120"/>
                <a:cs typeface="新細明體" charset="-120"/>
                <a:sym typeface="Wingdings" charset="2"/>
              </a:rPr>
              <a:t>indotto</a:t>
            </a:r>
            <a:r>
              <a:rPr lang="en-US" altLang="zh-TW" sz="2800" dirty="0" smtClean="0">
                <a:ea typeface="新細明體" charset="-120"/>
                <a:cs typeface="新細明體" charset="-120"/>
                <a:sym typeface="Wingdings" charset="2"/>
              </a:rPr>
              <a:t> </a:t>
            </a:r>
            <a:r>
              <a:rPr lang="en-US" altLang="zh-TW" sz="2800" dirty="0" err="1" smtClean="0">
                <a:ea typeface="新細明體" charset="-120"/>
                <a:cs typeface="新細明體" charset="-120"/>
                <a:sym typeface="Wingdings" charset="2"/>
              </a:rPr>
              <a:t>da</a:t>
            </a:r>
            <a:r>
              <a:rPr lang="en-US" altLang="zh-TW" sz="2800" i="1" dirty="0" smtClean="0">
                <a:ea typeface="新細明體" charset="-120"/>
                <a:cs typeface="新細明體" charset="-120"/>
                <a:sym typeface="Wingdings" charset="2"/>
              </a:rPr>
              <a:t> M</a:t>
            </a:r>
            <a:r>
              <a:rPr lang="en-US" altLang="zh-TW" sz="2800" i="1"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ed</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M’ </a:t>
            </a:r>
            <a:r>
              <a:rPr lang="en-US" altLang="zh-TW" sz="2800" dirty="0" smtClean="0">
                <a:ea typeface="新細明體" charset="-120"/>
                <a:cs typeface="新細明體" charset="-120"/>
                <a:sym typeface="Symbol" charset="2"/>
              </a:rPr>
              <a:t>dove </a:t>
            </a:r>
            <a:r>
              <a:rPr lang="en-US" altLang="zh-TW" sz="2800" dirty="0" err="1" smtClean="0">
                <a:ea typeface="新細明體" charset="-120"/>
                <a:cs typeface="新細明體" charset="-120"/>
                <a:sym typeface="Symbol" charset="2"/>
              </a:rPr>
              <a:t>gli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archi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che</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sono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sia</a:t>
            </a:r>
            <a:r>
              <a:rPr lang="en-US" altLang="zh-TW" sz="2800" dirty="0" smtClean="0">
                <a:ea typeface="新細明體" charset="-120"/>
                <a:cs typeface="新細明體" charset="-120"/>
                <a:sym typeface="Symbol" charset="2"/>
              </a:rPr>
              <a:t> in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che</a:t>
            </a:r>
            <a:r>
              <a:rPr lang="en-US" altLang="zh-TW" sz="2800" dirty="0" smtClean="0">
                <a:ea typeface="新細明體" charset="-120"/>
                <a:cs typeface="新細明體" charset="-120"/>
                <a:sym typeface="Symbol" charset="2"/>
              </a:rPr>
              <a:t> in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sono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rappresentati</a:t>
            </a:r>
            <a:r>
              <a:rPr lang="en-US" altLang="zh-TW" sz="2800" dirty="0" smtClean="0">
                <a:ea typeface="新細明體" charset="-120"/>
                <a:cs typeface="新細明體" charset="-120"/>
                <a:sym typeface="Symbol" charset="2"/>
              </a:rPr>
              <a:t> 2 volte. </a:t>
            </a:r>
            <a:r>
              <a:rPr lang="en-US" altLang="zh-TW" sz="2800" dirty="0" err="1" smtClean="0">
                <a:ea typeface="新細明體" charset="-120"/>
                <a:cs typeface="新細明體" charset="-120"/>
                <a:sym typeface="Symbol" charset="2"/>
              </a:rPr>
              <a:t>Quindi</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H</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è</a:t>
            </a:r>
            <a:r>
              <a:rPr lang="en-US" altLang="zh-TW" sz="2800" dirty="0" smtClean="0">
                <a:ea typeface="新細明體" charset="-120"/>
                <a:cs typeface="新細明體" charset="-120"/>
                <a:sym typeface="Symbol" charset="2"/>
              </a:rPr>
              <a:t> un </a:t>
            </a:r>
            <a:r>
              <a:rPr lang="en-US" altLang="zh-TW" sz="2800" dirty="0" err="1" smtClean="0">
                <a:ea typeface="新細明體" charset="-120"/>
                <a:cs typeface="新細明體" charset="-120"/>
                <a:sym typeface="Symbol" charset="2"/>
              </a:rPr>
              <a:t>multigrafo</a:t>
            </a:r>
            <a:r>
              <a:rPr lang="en-US" altLang="zh-TW" sz="2800" dirty="0" smtClean="0">
                <a:ea typeface="新細明體" charset="-120"/>
                <a:cs typeface="新細明體" charset="-120"/>
                <a:sym typeface="Symbol" charset="2"/>
              </a:rPr>
              <a:t>.</a:t>
            </a:r>
          </a:p>
          <a:p>
            <a:pPr lvl="1" algn="just"/>
            <a:endParaRPr kumimoji="1" lang="it-IT" sz="3059" i="1" dirty="0" smtClean="0">
              <a:ea typeface="Times" charset="0"/>
              <a:cs typeface="Times" charset="0"/>
            </a:endParaRPr>
          </a:p>
          <a:p>
            <a:pPr lvl="1" algn="just"/>
            <a:endParaRPr kumimoji="1" lang="it-IT" sz="3059" i="1" dirty="0" smtClean="0">
              <a:ea typeface="Times" charset="0"/>
              <a:cs typeface="Times" charset="0"/>
            </a:endParaRPr>
          </a:p>
          <a:p>
            <a:pPr lvl="1" algn="just"/>
            <a:endParaRPr lang="it-IT" sz="3059" dirty="0" smtClean="0"/>
          </a:p>
          <a:p>
            <a:pPr lvl="1" algn="just"/>
            <a:endParaRPr lang="it-IT" sz="3059"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33</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(14)</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04800" y="1570038"/>
            <a:ext cx="8077200" cy="5059362"/>
          </a:xfrm>
        </p:spPr>
        <p:txBody>
          <a:bodyPr>
            <a:normAutofit/>
          </a:bodyPr>
          <a:lstStyle/>
          <a:p>
            <a:pPr algn="just">
              <a:buNone/>
            </a:pPr>
            <a:r>
              <a:rPr lang="it-IT" sz="2200" dirty="0" smtClean="0">
                <a:solidFill>
                  <a:srgbClr val="000000"/>
                </a:solidFill>
              </a:rPr>
              <a:t>Segue dim. Del </a:t>
            </a:r>
            <a:r>
              <a:rPr lang="it-IT" sz="2200" dirty="0" err="1" smtClean="0">
                <a:solidFill>
                  <a:srgbClr val="000000"/>
                </a:solidFill>
              </a:rPr>
              <a:t>Th</a:t>
            </a:r>
            <a:r>
              <a:rPr lang="it-IT" sz="2200" dirty="0" smtClean="0">
                <a:solidFill>
                  <a:srgbClr val="000000"/>
                </a:solidFill>
              </a:rPr>
              <a:t>.</a:t>
            </a:r>
            <a:r>
              <a:rPr lang="it-IT" sz="2200" dirty="0" smtClean="0"/>
              <a:t> </a:t>
            </a:r>
            <a:r>
              <a:rPr lang="it-IT" sz="2200" i="1" dirty="0" err="1" smtClean="0"/>
              <a:t>M</a:t>
            </a:r>
            <a:r>
              <a:rPr lang="it-IT" sz="2200" i="1" dirty="0" smtClean="0"/>
              <a:t> è un accoppiamento massimo se e solo se non esiste alcun cammino aumentante rispetto ad M.</a:t>
            </a:r>
          </a:p>
          <a:p>
            <a:pPr algn="just">
              <a:lnSpc>
                <a:spcPct val="90000"/>
              </a:lnSpc>
            </a:pPr>
            <a:r>
              <a:rPr lang="en-US" altLang="zh-TW" sz="2800" i="1" dirty="0" smtClean="0">
                <a:ea typeface="新細明體" charset="-120"/>
                <a:cs typeface="新細明體" charset="-120"/>
                <a:sym typeface="Symbol" charset="2"/>
              </a:rPr>
              <a:t>H</a:t>
            </a:r>
            <a:r>
              <a:rPr lang="en-US" altLang="zh-TW" sz="2800" dirty="0" smtClean="0">
                <a:ea typeface="新細明體" charset="-120"/>
                <a:cs typeface="新細明體" charset="-120"/>
                <a:sym typeface="Symbol" charset="2"/>
              </a:rPr>
              <a:t> ha la </a:t>
            </a:r>
            <a:r>
              <a:rPr lang="en-US" altLang="zh-TW" sz="2800" dirty="0" err="1" smtClean="0">
                <a:ea typeface="新細明體" charset="-120"/>
                <a:cs typeface="新細明體" charset="-120"/>
                <a:sym typeface="Symbol" charset="2"/>
              </a:rPr>
              <a:t>proprietà</a:t>
            </a:r>
            <a:r>
              <a:rPr lang="en-US" altLang="zh-TW" sz="2800" dirty="0" smtClean="0">
                <a:ea typeface="新細明體" charset="-120"/>
                <a:cs typeface="新細明體" charset="-120"/>
                <a:sym typeface="Symbol" charset="2"/>
              </a:rPr>
              <a:t>:</a:t>
            </a:r>
          </a:p>
          <a:p>
            <a:pPr lvl="1" algn="just">
              <a:lnSpc>
                <a:spcPct val="90000"/>
              </a:lnSpc>
            </a:pPr>
            <a:r>
              <a:rPr lang="en-US" altLang="zh-TW" sz="2800" dirty="0" smtClean="0">
                <a:ea typeface="新細明體" charset="-120"/>
                <a:cs typeface="新細明體" charset="-120"/>
                <a:sym typeface="Symbol" charset="2"/>
              </a:rPr>
              <a:t>Per </a:t>
            </a:r>
            <a:r>
              <a:rPr lang="en-US" altLang="zh-TW" sz="2800" dirty="0" err="1" smtClean="0">
                <a:ea typeface="新細明體" charset="-120"/>
                <a:cs typeface="新細明體" charset="-120"/>
                <a:sym typeface="Symbol" charset="2"/>
              </a:rPr>
              <a:t>ogni</a:t>
            </a:r>
            <a:r>
              <a:rPr lang="en-US" altLang="zh-TW" sz="2800" dirty="0" smtClean="0">
                <a:ea typeface="新細明體" charset="-120"/>
                <a:cs typeface="新細明體" charset="-120"/>
                <a:sym typeface="Symbol" charset="2"/>
              </a:rPr>
              <a:t> </a:t>
            </a:r>
            <a:r>
              <a:rPr lang="en-US" altLang="zh-TW" sz="2800" i="1" dirty="0" err="1" smtClean="0">
                <a:ea typeface="新細明體" charset="-120"/>
                <a:cs typeface="新細明體" charset="-120"/>
                <a:sym typeface="Symbol" charset="2"/>
              </a:rPr>
              <a:t>v</a:t>
            </a:r>
            <a:r>
              <a:rPr lang="en-US" altLang="zh-TW" sz="2800" dirty="0" smtClean="0">
                <a:ea typeface="新細明體" charset="-120"/>
                <a:cs typeface="新細明體" charset="-120"/>
                <a:sym typeface="Symbol" charset="2"/>
              </a:rPr>
              <a:t> in </a:t>
            </a:r>
            <a:r>
              <a:rPr lang="en-US" altLang="zh-TW" sz="2800" i="1" dirty="0" smtClean="0">
                <a:ea typeface="新細明體" charset="-120"/>
                <a:cs typeface="新細明體" charset="-120"/>
                <a:sym typeface="Symbol" charset="2"/>
              </a:rPr>
              <a:t>H</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deg(v)≤2</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ogni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nodo</a:t>
            </a:r>
            <a:r>
              <a:rPr lang="en-US" altLang="zh-TW" sz="2800" dirty="0" smtClean="0">
                <a:ea typeface="新細明體" charset="-120"/>
                <a:cs typeface="新細明體" charset="-120"/>
                <a:sym typeface="Symbol" charset="2"/>
              </a:rPr>
              <a:t> ha al </a:t>
            </a:r>
            <a:r>
              <a:rPr lang="en-US" altLang="zh-TW" sz="2800" dirty="0" err="1" smtClean="0">
                <a:ea typeface="新細明體" charset="-120"/>
                <a:cs typeface="新細明體" charset="-120"/>
                <a:sym typeface="Symbol" charset="2"/>
              </a:rPr>
              <a:t>più</a:t>
            </a:r>
            <a:r>
              <a:rPr lang="en-US" altLang="zh-TW" sz="2800" dirty="0" smtClean="0">
                <a:ea typeface="新細明體" charset="-120"/>
                <a:cs typeface="新細明體" charset="-120"/>
                <a:sym typeface="Symbol" charset="2"/>
              </a:rPr>
              <a:t> un </a:t>
            </a:r>
            <a:r>
              <a:rPr lang="en-US" altLang="zh-TW" sz="2800" dirty="0" err="1" smtClean="0">
                <a:ea typeface="新細明體" charset="-120"/>
                <a:cs typeface="新細明體" charset="-120"/>
                <a:sym typeface="Symbol" charset="2"/>
              </a:rPr>
              <a:t>arco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di</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ed</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uno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di</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a:t>
            </a:r>
          </a:p>
          <a:p>
            <a:pPr algn="just">
              <a:lnSpc>
                <a:spcPct val="90000"/>
              </a:lnSpc>
            </a:pPr>
            <a:r>
              <a:rPr lang="en-US" altLang="zh-TW" sz="3100" dirty="0" smtClean="0">
                <a:ea typeface="新細明體" charset="-120"/>
                <a:cs typeface="新細明體" charset="-120"/>
                <a:sym typeface="Symbol" charset="2"/>
              </a:rPr>
              <a:t>Segue </a:t>
            </a:r>
            <a:r>
              <a:rPr lang="en-US" altLang="zh-TW" sz="3100" dirty="0" err="1" smtClean="0">
                <a:ea typeface="新細明體" charset="-120"/>
                <a:cs typeface="新細明體" charset="-120"/>
                <a:sym typeface="Symbol" charset="2"/>
              </a:rPr>
              <a:t>che</a:t>
            </a:r>
            <a:r>
              <a:rPr lang="en-US" altLang="zh-TW" sz="3100" dirty="0" smtClean="0">
                <a:ea typeface="新細明體" charset="-120"/>
                <a:cs typeface="新細明體" charset="-120"/>
                <a:sym typeface="Symbol" charset="2"/>
              </a:rPr>
              <a:t> </a:t>
            </a:r>
            <a:r>
              <a:rPr lang="en-US" altLang="zh-TW" sz="3100" dirty="0" err="1" smtClean="0">
                <a:ea typeface="新細明體" charset="-120"/>
                <a:cs typeface="新細明體" charset="-120"/>
                <a:sym typeface="Symbol" charset="2"/>
              </a:rPr>
              <a:t>ogni</a:t>
            </a:r>
            <a:r>
              <a:rPr lang="en-US" altLang="zh-TW" sz="3100" dirty="0" smtClean="0">
                <a:ea typeface="新細明體" charset="-120"/>
                <a:cs typeface="新細明體" charset="-120"/>
                <a:sym typeface="Symbol" charset="2"/>
              </a:rPr>
              <a:t> </a:t>
            </a:r>
            <a:r>
              <a:rPr lang="en-US" altLang="zh-TW" sz="3100" dirty="0" err="1" smtClean="0">
                <a:ea typeface="新細明體" charset="-120"/>
                <a:cs typeface="新細明體" charset="-120"/>
                <a:sym typeface="Symbol" charset="2"/>
              </a:rPr>
              <a:t>componente</a:t>
            </a:r>
            <a:r>
              <a:rPr lang="en-US" altLang="zh-TW" sz="3100" dirty="0" smtClean="0">
                <a:ea typeface="新細明體" charset="-120"/>
                <a:cs typeface="新細明體" charset="-120"/>
                <a:sym typeface="Symbol" charset="2"/>
              </a:rPr>
              <a:t> </a:t>
            </a:r>
            <a:r>
              <a:rPr lang="en-US" altLang="zh-TW" sz="3100" dirty="0" err="1" smtClean="0">
                <a:ea typeface="新細明體" charset="-120"/>
                <a:cs typeface="新細明體" charset="-120"/>
                <a:sym typeface="Symbol" charset="2"/>
              </a:rPr>
              <a:t>connessa</a:t>
            </a:r>
            <a:r>
              <a:rPr lang="en-US" altLang="zh-TW" sz="3100" dirty="0" smtClean="0">
                <a:ea typeface="新細明體" charset="-120"/>
                <a:cs typeface="新細明體" charset="-120"/>
                <a:sym typeface="Symbol" charset="2"/>
              </a:rPr>
              <a:t> </a:t>
            </a:r>
            <a:r>
              <a:rPr lang="en-US" altLang="zh-TW" sz="3100" dirty="0" err="1" smtClean="0">
                <a:ea typeface="新細明體" charset="-120"/>
                <a:cs typeface="新細明體" charset="-120"/>
                <a:sym typeface="Symbol" charset="2"/>
              </a:rPr>
              <a:t>di</a:t>
            </a:r>
            <a:r>
              <a:rPr lang="en-US" altLang="zh-TW" sz="3100" dirty="0" smtClean="0">
                <a:ea typeface="新細明體" charset="-120"/>
                <a:cs typeface="新細明體" charset="-120"/>
                <a:sym typeface="Symbol" charset="2"/>
              </a:rPr>
              <a:t> H </a:t>
            </a:r>
            <a:r>
              <a:rPr lang="en-US" altLang="zh-TW" sz="3100" dirty="0" err="1" smtClean="0">
                <a:ea typeface="新細明體" charset="-120"/>
                <a:cs typeface="新細明體" charset="-120"/>
                <a:sym typeface="Symbol" charset="2"/>
              </a:rPr>
              <a:t>è</a:t>
            </a:r>
            <a:r>
              <a:rPr lang="en-US" altLang="zh-TW" sz="3100" dirty="0" smtClean="0">
                <a:ea typeface="新細明體" charset="-120"/>
                <a:cs typeface="新細明體" charset="-120"/>
                <a:sym typeface="Symbol" charset="2"/>
              </a:rPr>
              <a:t> un </a:t>
            </a:r>
            <a:r>
              <a:rPr lang="en-US" altLang="zh-TW" sz="3100" dirty="0" err="1" smtClean="0">
                <a:ea typeface="新細明體" charset="-120"/>
                <a:cs typeface="新細明體" charset="-120"/>
                <a:sym typeface="Symbol" charset="2"/>
              </a:rPr>
              <a:t>ciclo</a:t>
            </a:r>
            <a:r>
              <a:rPr lang="en-US" altLang="zh-TW" sz="3100" dirty="0" smtClean="0">
                <a:ea typeface="新細明體" charset="-120"/>
                <a:cs typeface="新細明體" charset="-120"/>
                <a:sym typeface="Symbol" charset="2"/>
              </a:rPr>
              <a:t> </a:t>
            </a:r>
            <a:r>
              <a:rPr lang="en-US" altLang="zh-TW" sz="3100" dirty="0" err="1" smtClean="0">
                <a:ea typeface="新細明體" charset="-120"/>
                <a:cs typeface="新細明體" charset="-120"/>
                <a:sym typeface="Symbol" charset="2"/>
              </a:rPr>
              <a:t>o</a:t>
            </a:r>
            <a:r>
              <a:rPr lang="en-US" altLang="zh-TW" sz="3100" dirty="0" smtClean="0">
                <a:ea typeface="新細明體" charset="-120"/>
                <a:cs typeface="新細明體" charset="-120"/>
                <a:sym typeface="Symbol" charset="2"/>
              </a:rPr>
              <a:t> un </a:t>
            </a:r>
            <a:r>
              <a:rPr lang="en-US" altLang="zh-TW" sz="3100" dirty="0" err="1" smtClean="0">
                <a:ea typeface="新細明體" charset="-120"/>
                <a:cs typeface="新細明體" charset="-120"/>
                <a:sym typeface="Symbol" charset="2"/>
              </a:rPr>
              <a:t>cammino</a:t>
            </a:r>
            <a:r>
              <a:rPr lang="en-US" altLang="zh-TW" sz="3100" dirty="0" smtClean="0">
                <a:ea typeface="新細明體" charset="-120"/>
                <a:cs typeface="新細明體" charset="-120"/>
                <a:sym typeface="Symbol" charset="2"/>
              </a:rPr>
              <a:t>.</a:t>
            </a:r>
          </a:p>
          <a:p>
            <a:pPr lvl="1" algn="just">
              <a:lnSpc>
                <a:spcPct val="90000"/>
              </a:lnSpc>
            </a:pPr>
            <a:r>
              <a:rPr lang="en-US" altLang="zh-TW" sz="2800" dirty="0" err="1" smtClean="0">
                <a:ea typeface="新細明體" charset="-120"/>
                <a:cs typeface="新細明體" charset="-120"/>
                <a:sym typeface="Symbol" charset="2"/>
              </a:rPr>
              <a:t>cicli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di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lungh</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pari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altrimenti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esisterebbe</a:t>
            </a:r>
            <a:r>
              <a:rPr lang="en-US" altLang="zh-TW" sz="2800" dirty="0" smtClean="0">
                <a:ea typeface="新細明體" charset="-120"/>
                <a:cs typeface="新細明體" charset="-120"/>
                <a:sym typeface="Symbol" charset="2"/>
              </a:rPr>
              <a:t> un </a:t>
            </a:r>
            <a:r>
              <a:rPr lang="en-US" altLang="zh-TW" sz="2800" dirty="0" err="1" smtClean="0">
                <a:ea typeface="新細明體" charset="-120"/>
                <a:cs typeface="新細明體" charset="-120"/>
                <a:sym typeface="Symbol" charset="2"/>
              </a:rPr>
              <a:t>nodo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estremo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di</a:t>
            </a:r>
            <a:r>
              <a:rPr lang="en-US" altLang="zh-TW" sz="2800" dirty="0" smtClean="0">
                <a:ea typeface="新細明體" charset="-120"/>
                <a:cs typeface="新細明體" charset="-120"/>
                <a:sym typeface="Symbol" charset="2"/>
              </a:rPr>
              <a:t> due </a:t>
            </a:r>
            <a:r>
              <a:rPr lang="en-US" altLang="zh-TW" sz="2800" dirty="0" err="1" smtClean="0">
                <a:ea typeface="新細明體" charset="-120"/>
                <a:cs typeface="新細明體" charset="-120"/>
                <a:sym typeface="Symbol" charset="2"/>
              </a:rPr>
              <a:t>archi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dello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stesso</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accoppiamento</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o</a:t>
            </a:r>
            <a:r>
              <a:rPr lang="en-US" altLang="zh-TW" sz="2800" dirty="0" smtClean="0">
                <a:ea typeface="新細明體" charset="-120"/>
                <a:cs typeface="新細明體" charset="-120"/>
                <a:sym typeface="Symbol" charset="2"/>
              </a:rPr>
              <a:t> </a:t>
            </a:r>
            <a:r>
              <a:rPr lang="en-US" altLang="zh-TW" sz="2800" i="1" dirty="0" smtClean="0">
                <a:ea typeface="新細明體" charset="-120"/>
                <a:cs typeface="新細明體" charset="-120"/>
                <a:sym typeface="Symbol" charset="2"/>
              </a:rPr>
              <a:t>M’</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assurdo</a:t>
            </a:r>
            <a:r>
              <a:rPr lang="en-US" altLang="zh-TW" sz="2800" dirty="0" smtClean="0">
                <a:ea typeface="新細明體" charset="-120"/>
                <a:cs typeface="新細明體" charset="-120"/>
                <a:sym typeface="Symbol" charset="2"/>
              </a:rPr>
              <a:t> per la def. </a:t>
            </a:r>
            <a:r>
              <a:rPr lang="en-US" altLang="zh-TW" sz="2800" dirty="0" err="1" smtClean="0">
                <a:ea typeface="新細明體" charset="-120"/>
                <a:cs typeface="新細明體" charset="-120"/>
                <a:sym typeface="Symbol" charset="2"/>
              </a:rPr>
              <a:t>di</a:t>
            </a:r>
            <a:r>
              <a:rPr lang="en-US" altLang="zh-TW" sz="2800" dirty="0" smtClean="0">
                <a:ea typeface="新細明體" charset="-120"/>
                <a:cs typeface="新細明體" charset="-120"/>
                <a:sym typeface="Symbol" charset="2"/>
              </a:rPr>
              <a:t> </a:t>
            </a:r>
            <a:r>
              <a:rPr lang="en-US" altLang="zh-TW" sz="2800" dirty="0" err="1" smtClean="0">
                <a:ea typeface="新細明體" charset="-120"/>
                <a:cs typeface="新細明體" charset="-120"/>
                <a:sym typeface="Symbol" charset="2"/>
              </a:rPr>
              <a:t>accoppiamento</a:t>
            </a:r>
            <a:endParaRPr kumimoji="1" lang="it-IT" sz="3059" i="1" dirty="0" smtClean="0">
              <a:ea typeface="Times" charset="0"/>
              <a:cs typeface="Times" charset="0"/>
            </a:endParaRPr>
          </a:p>
          <a:p>
            <a:pPr lvl="1" algn="just"/>
            <a:endParaRPr kumimoji="1" lang="it-IT" sz="3059" i="1" dirty="0" smtClean="0">
              <a:ea typeface="Times" charset="0"/>
              <a:cs typeface="Times" charset="0"/>
            </a:endParaRPr>
          </a:p>
          <a:p>
            <a:pPr lvl="1" algn="just"/>
            <a:endParaRPr lang="it-IT" sz="3059" dirty="0" smtClean="0"/>
          </a:p>
          <a:p>
            <a:pPr lvl="1" algn="just"/>
            <a:endParaRPr lang="it-IT" sz="3059"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34</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(15)</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04800" y="1570038"/>
            <a:ext cx="8077200" cy="5059362"/>
          </a:xfrm>
        </p:spPr>
        <p:txBody>
          <a:bodyPr>
            <a:normAutofit/>
          </a:bodyPr>
          <a:lstStyle/>
          <a:p>
            <a:pPr algn="just">
              <a:buNone/>
            </a:pPr>
            <a:r>
              <a:rPr lang="it-IT" sz="2200" dirty="0" smtClean="0">
                <a:solidFill>
                  <a:srgbClr val="000000"/>
                </a:solidFill>
              </a:rPr>
              <a:t>Segue dim. Del </a:t>
            </a:r>
            <a:r>
              <a:rPr lang="it-IT" sz="2200" dirty="0" err="1" smtClean="0">
                <a:solidFill>
                  <a:srgbClr val="000000"/>
                </a:solidFill>
              </a:rPr>
              <a:t>Th</a:t>
            </a:r>
            <a:r>
              <a:rPr lang="it-IT" sz="2200" dirty="0" smtClean="0">
                <a:solidFill>
                  <a:srgbClr val="000000"/>
                </a:solidFill>
              </a:rPr>
              <a:t>.</a:t>
            </a:r>
            <a:r>
              <a:rPr lang="it-IT" sz="2200" dirty="0" smtClean="0"/>
              <a:t> </a:t>
            </a:r>
            <a:r>
              <a:rPr lang="it-IT" sz="2200" i="1" dirty="0" err="1" smtClean="0"/>
              <a:t>M</a:t>
            </a:r>
            <a:r>
              <a:rPr lang="it-IT" sz="2200" i="1" dirty="0" smtClean="0"/>
              <a:t> è un accoppiamento massimo se e solo se non esiste alcun cammino aumentante rispetto ad M.</a:t>
            </a:r>
            <a:endParaRPr lang="it-IT" sz="2200" dirty="0" smtClean="0"/>
          </a:p>
          <a:p>
            <a:pPr algn="just">
              <a:lnSpc>
                <a:spcPct val="90000"/>
              </a:lnSpc>
              <a:spcAft>
                <a:spcPts val="1800"/>
              </a:spcAft>
            </a:pPr>
            <a:r>
              <a:rPr lang="it-IT" altLang="zh-TW" sz="2800" dirty="0" smtClean="0">
                <a:ea typeface="新細明體" charset="-120"/>
                <a:cs typeface="新細明體" charset="-120"/>
                <a:sym typeface="Symbol" charset="2"/>
              </a:rPr>
              <a:t>Più nel dettaglio, le componenti connesse di </a:t>
            </a:r>
            <a:r>
              <a:rPr lang="it-IT" altLang="zh-TW" sz="2800" i="1" dirty="0" err="1" smtClean="0">
                <a:ea typeface="新細明體" charset="-120"/>
                <a:cs typeface="新細明體" charset="-120"/>
                <a:sym typeface="Symbol" charset="2"/>
              </a:rPr>
              <a:t>H</a:t>
            </a:r>
            <a:r>
              <a:rPr lang="it-IT" altLang="zh-TW" sz="2800" dirty="0" smtClean="0">
                <a:ea typeface="新細明體" charset="-120"/>
                <a:cs typeface="新細明體" charset="-120"/>
                <a:sym typeface="Symbol" charset="2"/>
              </a:rPr>
              <a:t> possono essere di </a:t>
            </a:r>
            <a:r>
              <a:rPr lang="it-IT" altLang="zh-TW" sz="2800" dirty="0" err="1" smtClean="0">
                <a:ea typeface="新細明體" charset="-120"/>
                <a:cs typeface="新細明體" charset="-120"/>
                <a:sym typeface="Symbol" charset="2"/>
              </a:rPr>
              <a:t>6</a:t>
            </a:r>
            <a:r>
              <a:rPr lang="it-IT" altLang="zh-TW" sz="2800" dirty="0" smtClean="0">
                <a:ea typeface="新細明體" charset="-120"/>
                <a:cs typeface="新細明體" charset="-120"/>
                <a:sym typeface="Symbol" charset="2"/>
              </a:rPr>
              <a:t> tipi:</a:t>
            </a:r>
          </a:p>
          <a:p>
            <a:pPr marL="880110" lvl="1" indent="-514350" algn="just">
              <a:lnSpc>
                <a:spcPct val="90000"/>
              </a:lnSpc>
              <a:spcAft>
                <a:spcPts val="1200"/>
              </a:spcAft>
              <a:buFont typeface="+mj-lt"/>
              <a:buAutoNum type="arabicPeriod"/>
            </a:pPr>
            <a:r>
              <a:rPr kumimoji="1" lang="it-IT" sz="2759" dirty="0" smtClean="0">
                <a:ea typeface="新細明體" charset="-120"/>
                <a:cs typeface="新細明體" charset="-120"/>
                <a:sym typeface="Symbol" charset="2"/>
              </a:rPr>
              <a:t>un nodo isolato</a:t>
            </a:r>
          </a:p>
          <a:p>
            <a:pPr marL="880110" lvl="1" indent="-514350" algn="just">
              <a:lnSpc>
                <a:spcPct val="90000"/>
              </a:lnSpc>
              <a:spcAft>
                <a:spcPts val="1200"/>
              </a:spcAft>
              <a:buFont typeface="+mj-lt"/>
              <a:buAutoNum type="arabicPeriod"/>
            </a:pPr>
            <a:r>
              <a:rPr kumimoji="1" lang="it-IT" sz="2759" dirty="0" smtClean="0">
                <a:ea typeface="Times" charset="0"/>
                <a:cs typeface="Times" charset="0"/>
              </a:rPr>
              <a:t>un 2-ciclo</a:t>
            </a:r>
          </a:p>
          <a:p>
            <a:pPr marL="880110" lvl="1" indent="-514350" algn="just">
              <a:lnSpc>
                <a:spcPct val="90000"/>
              </a:lnSpc>
              <a:spcAft>
                <a:spcPts val="1200"/>
              </a:spcAft>
              <a:buFont typeface="+mj-lt"/>
              <a:buAutoNum type="arabicPeriod"/>
            </a:pPr>
            <a:r>
              <a:rPr kumimoji="1" lang="it-IT" sz="2759" dirty="0" smtClean="0">
                <a:ea typeface="Times" charset="0"/>
                <a:cs typeface="Times" charset="0"/>
              </a:rPr>
              <a:t>un 2k-ciclo, </a:t>
            </a:r>
            <a:r>
              <a:rPr kumimoji="1" lang="it-IT" sz="2759" dirty="0" err="1" smtClean="0">
                <a:ea typeface="Times" charset="0"/>
                <a:cs typeface="Times" charset="0"/>
              </a:rPr>
              <a:t>k</a:t>
            </a:r>
            <a:r>
              <a:rPr kumimoji="1" lang="it-IT" sz="2759" dirty="0" smtClean="0">
                <a:ea typeface="Times" charset="0"/>
                <a:cs typeface="Times" charset="0"/>
              </a:rPr>
              <a:t>&gt;</a:t>
            </a:r>
            <a:r>
              <a:rPr kumimoji="1" lang="it-IT" sz="2759" dirty="0" err="1" smtClean="0">
                <a:ea typeface="Times" charset="0"/>
                <a:cs typeface="Times" charset="0"/>
              </a:rPr>
              <a:t>1</a:t>
            </a:r>
            <a:endParaRPr kumimoji="1" lang="it-IT" sz="2759" dirty="0" smtClean="0">
              <a:ea typeface="Times" charset="0"/>
              <a:cs typeface="Times" charset="0"/>
            </a:endParaRPr>
          </a:p>
          <a:p>
            <a:pPr marL="880110" lvl="1" indent="-514350" algn="just">
              <a:lnSpc>
                <a:spcPct val="90000"/>
              </a:lnSpc>
              <a:buNone/>
            </a:pPr>
            <a:r>
              <a:rPr kumimoji="1" lang="it-IT" sz="2759" dirty="0" err="1" smtClean="0">
                <a:ea typeface="Times" charset="0"/>
                <a:cs typeface="Times" charset="0"/>
              </a:rPr>
              <a:t>…</a:t>
            </a:r>
            <a:endParaRPr kumimoji="1" lang="it-IT" sz="2759" dirty="0" smtClean="0">
              <a:ea typeface="Times" charset="0"/>
              <a:cs typeface="Times" charset="0"/>
            </a:endParaRPr>
          </a:p>
          <a:p>
            <a:pPr lvl="1" algn="just"/>
            <a:endParaRPr kumimoji="1" lang="it-IT" sz="3059" i="1" dirty="0" smtClean="0">
              <a:ea typeface="Times" charset="0"/>
              <a:cs typeface="Times" charset="0"/>
            </a:endParaRPr>
          </a:p>
          <a:p>
            <a:pPr lvl="1" algn="just"/>
            <a:endParaRPr lang="it-IT" sz="3059" dirty="0" smtClean="0"/>
          </a:p>
          <a:p>
            <a:pPr lvl="1" algn="just"/>
            <a:endParaRPr lang="it-IT" sz="3059"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35</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(16)</a:t>
            </a:r>
            <a:endParaRPr lang="it-IT" dirty="0"/>
          </a:p>
        </p:txBody>
      </p:sp>
      <p:sp>
        <p:nvSpPr>
          <p:cNvPr id="6" name="Ovale 5"/>
          <p:cNvSpPr/>
          <p:nvPr/>
        </p:nvSpPr>
        <p:spPr>
          <a:xfrm>
            <a:off x="5943600" y="34290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29" name="Gruppo 28"/>
          <p:cNvGrpSpPr/>
          <p:nvPr/>
        </p:nvGrpSpPr>
        <p:grpSpPr>
          <a:xfrm>
            <a:off x="5943600" y="4038600"/>
            <a:ext cx="914400" cy="228600"/>
            <a:chOff x="5943600" y="4038600"/>
            <a:chExt cx="914400" cy="228600"/>
          </a:xfrm>
        </p:grpSpPr>
        <p:sp>
          <p:nvSpPr>
            <p:cNvPr id="7" name="Ovale 6"/>
            <p:cNvSpPr/>
            <p:nvPr/>
          </p:nvSpPr>
          <p:spPr>
            <a:xfrm>
              <a:off x="5943600" y="4038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6629400" y="4038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a:stCxn id="7" idx="7"/>
              <a:endCxn id="8" idx="1"/>
            </p:cNvCxnSpPr>
            <p:nvPr/>
          </p:nvCxnSpPr>
          <p:spPr>
            <a:xfrm rot="5400000" flipH="1" flipV="1">
              <a:off x="6400800" y="3810000"/>
              <a:ext cx="1588"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ttore 1 11"/>
            <p:cNvCxnSpPr>
              <a:stCxn id="7" idx="5"/>
              <a:endCxn id="8" idx="3"/>
            </p:cNvCxnSpPr>
            <p:nvPr/>
          </p:nvCxnSpPr>
          <p:spPr>
            <a:xfrm rot="16200000" flipH="1">
              <a:off x="6400800" y="3971644"/>
              <a:ext cx="1588" cy="524156"/>
            </a:xfrm>
            <a:prstGeom prst="line">
              <a:avLst/>
            </a:prstGeom>
          </p:spPr>
          <p:style>
            <a:lnRef idx="2">
              <a:schemeClr val="accent2"/>
            </a:lnRef>
            <a:fillRef idx="0">
              <a:schemeClr val="accent2"/>
            </a:fillRef>
            <a:effectRef idx="1">
              <a:schemeClr val="accent2"/>
            </a:effectRef>
            <a:fontRef idx="minor">
              <a:schemeClr val="tx1"/>
            </a:fontRef>
          </p:style>
        </p:cxnSp>
      </p:grpSp>
      <p:grpSp>
        <p:nvGrpSpPr>
          <p:cNvPr id="30" name="Gruppo 29"/>
          <p:cNvGrpSpPr/>
          <p:nvPr/>
        </p:nvGrpSpPr>
        <p:grpSpPr>
          <a:xfrm>
            <a:off x="5943600" y="4724400"/>
            <a:ext cx="914400" cy="685800"/>
            <a:chOff x="5943600" y="4724400"/>
            <a:chExt cx="914400" cy="685800"/>
          </a:xfrm>
        </p:grpSpPr>
        <p:sp>
          <p:nvSpPr>
            <p:cNvPr id="13" name="Ovale 12"/>
            <p:cNvSpPr/>
            <p:nvPr/>
          </p:nvSpPr>
          <p:spPr>
            <a:xfrm>
              <a:off x="5943600" y="47244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6629400" y="47244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5" name="Connettore 1 14"/>
            <p:cNvCxnSpPr>
              <a:stCxn id="13" idx="6"/>
              <a:endCxn id="14" idx="2"/>
            </p:cNvCxnSpPr>
            <p:nvPr/>
          </p:nvCxnSpPr>
          <p:spPr>
            <a:xfrm>
              <a:off x="6172200" y="48387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ttore 1 15"/>
            <p:cNvCxnSpPr>
              <a:stCxn id="13" idx="4"/>
              <a:endCxn id="17" idx="0"/>
            </p:cNvCxnSpPr>
            <p:nvPr/>
          </p:nvCxnSpPr>
          <p:spPr>
            <a:xfrm rot="5400000">
              <a:off x="5943600" y="5067300"/>
              <a:ext cx="2286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7" name="Ovale 16"/>
            <p:cNvSpPr/>
            <p:nvPr/>
          </p:nvSpPr>
          <p:spPr>
            <a:xfrm>
              <a:off x="5943600" y="5181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6629400" y="5181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9" name="Connettore 1 18"/>
            <p:cNvCxnSpPr>
              <a:stCxn id="17" idx="6"/>
              <a:endCxn id="18" idx="2"/>
            </p:cNvCxnSpPr>
            <p:nvPr/>
          </p:nvCxnSpPr>
          <p:spPr>
            <a:xfrm>
              <a:off x="6172200" y="5295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ttore 1 19"/>
            <p:cNvCxnSpPr>
              <a:stCxn id="14" idx="4"/>
              <a:endCxn id="18" idx="0"/>
            </p:cNvCxnSpPr>
            <p:nvPr/>
          </p:nvCxnSpPr>
          <p:spPr>
            <a:xfrm rot="5400000">
              <a:off x="6629400" y="5067300"/>
              <a:ext cx="228600" cy="1588"/>
            </a:xfrm>
            <a:prstGeom prst="line">
              <a:avLst/>
            </a:prstGeom>
          </p:spPr>
          <p:style>
            <a:lnRef idx="2">
              <a:schemeClr val="accent2"/>
            </a:lnRef>
            <a:fillRef idx="0">
              <a:schemeClr val="accent2"/>
            </a:fillRef>
            <a:effectRef idx="1">
              <a:schemeClr val="accent2"/>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6" grpId="0" animBg="1"/>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04800" y="1570038"/>
            <a:ext cx="8077200" cy="5059362"/>
          </a:xfrm>
        </p:spPr>
        <p:txBody>
          <a:bodyPr>
            <a:normAutofit/>
          </a:bodyPr>
          <a:lstStyle/>
          <a:p>
            <a:pPr algn="just">
              <a:buNone/>
            </a:pPr>
            <a:r>
              <a:rPr lang="it-IT" sz="2200" dirty="0" smtClean="0">
                <a:solidFill>
                  <a:srgbClr val="000000"/>
                </a:solidFill>
              </a:rPr>
              <a:t>Segue dim. Del </a:t>
            </a:r>
            <a:r>
              <a:rPr lang="it-IT" sz="2200" dirty="0" err="1" smtClean="0">
                <a:solidFill>
                  <a:srgbClr val="000000"/>
                </a:solidFill>
              </a:rPr>
              <a:t>Th</a:t>
            </a:r>
            <a:r>
              <a:rPr lang="it-IT" sz="2200" dirty="0" smtClean="0">
                <a:solidFill>
                  <a:srgbClr val="000000"/>
                </a:solidFill>
              </a:rPr>
              <a:t>.</a:t>
            </a:r>
            <a:r>
              <a:rPr lang="it-IT" sz="2200" dirty="0" smtClean="0"/>
              <a:t> </a:t>
            </a:r>
            <a:r>
              <a:rPr lang="it-IT" sz="2200" i="1" dirty="0" err="1" smtClean="0"/>
              <a:t>M</a:t>
            </a:r>
            <a:r>
              <a:rPr lang="it-IT" sz="2200" i="1" dirty="0" smtClean="0"/>
              <a:t> è un accoppiamento massimo se e solo se non esiste alcun cammino aumentante rispetto ad M.</a:t>
            </a:r>
            <a:endParaRPr lang="it-IT" sz="2200" dirty="0" smtClean="0"/>
          </a:p>
          <a:p>
            <a:pPr marL="880110" lvl="1" indent="-514350" algn="just">
              <a:lnSpc>
                <a:spcPct val="90000"/>
              </a:lnSpc>
              <a:buNone/>
            </a:pPr>
            <a:r>
              <a:rPr kumimoji="1" lang="it-IT" sz="2759" dirty="0" err="1" smtClean="0">
                <a:ea typeface="新細明體" charset="-120"/>
                <a:cs typeface="新細明體" charset="-120"/>
                <a:sym typeface="Symbol" charset="2"/>
              </a:rPr>
              <a:t>…</a:t>
            </a:r>
            <a:endParaRPr kumimoji="1" lang="it-IT" sz="2759" dirty="0" smtClean="0">
              <a:ea typeface="新細明體" charset="-120"/>
              <a:cs typeface="新細明體" charset="-120"/>
              <a:sym typeface="Symbol" charset="2"/>
            </a:endParaRPr>
          </a:p>
          <a:p>
            <a:pPr marL="880110" lvl="1" indent="-514350" algn="just">
              <a:lnSpc>
                <a:spcPct val="90000"/>
              </a:lnSpc>
              <a:spcAft>
                <a:spcPts val="1200"/>
              </a:spcAft>
              <a:buFont typeface="+mj-lt"/>
              <a:buAutoNum type="arabicPeriod" startAt="4"/>
            </a:pPr>
            <a:r>
              <a:rPr kumimoji="1" lang="it-IT" sz="2759" dirty="0" smtClean="0">
                <a:ea typeface="Times" charset="0"/>
                <a:cs typeface="Times" charset="0"/>
              </a:rPr>
              <a:t>un 2k-cammino</a:t>
            </a:r>
          </a:p>
          <a:p>
            <a:pPr marL="880110" lvl="1" indent="-514350" algn="just">
              <a:lnSpc>
                <a:spcPct val="90000"/>
              </a:lnSpc>
              <a:spcAft>
                <a:spcPts val="1200"/>
              </a:spcAft>
              <a:buFont typeface="+mj-lt"/>
              <a:buAutoNum type="arabicPeriod" startAt="4"/>
            </a:pPr>
            <a:r>
              <a:rPr kumimoji="1" lang="it-IT" sz="2759" dirty="0" smtClean="0">
                <a:ea typeface="Times" charset="0"/>
                <a:cs typeface="Times" charset="0"/>
              </a:rPr>
              <a:t>un (2k+1)-cammino i cui estremi sono incidenti ad </a:t>
            </a:r>
            <a:r>
              <a:rPr kumimoji="1" lang="it-IT" sz="2759" i="1" dirty="0" err="1" smtClean="0">
                <a:ea typeface="Times" charset="0"/>
                <a:cs typeface="Times" charset="0"/>
              </a:rPr>
              <a:t>M</a:t>
            </a:r>
            <a:endParaRPr kumimoji="1" lang="it-IT" sz="2759" i="1" dirty="0" smtClean="0">
              <a:ea typeface="Times" charset="0"/>
              <a:cs typeface="Times" charset="0"/>
            </a:endParaRPr>
          </a:p>
          <a:p>
            <a:pPr marL="880110" lvl="1" indent="-514350" algn="just">
              <a:lnSpc>
                <a:spcPct val="90000"/>
              </a:lnSpc>
              <a:buFont typeface="+mj-lt"/>
              <a:buAutoNum type="arabicPeriod" startAt="4"/>
            </a:pPr>
            <a:r>
              <a:rPr kumimoji="1" lang="it-IT" sz="2759" dirty="0" smtClean="0">
                <a:ea typeface="Times" charset="0"/>
                <a:cs typeface="Times" charset="0"/>
              </a:rPr>
              <a:t>un (2k+1)-cammino i cui estremi sono incidenti ad </a:t>
            </a:r>
            <a:r>
              <a:rPr kumimoji="1" lang="it-IT" sz="2759" i="1" dirty="0" smtClean="0">
                <a:ea typeface="Times" charset="0"/>
                <a:cs typeface="Times" charset="0"/>
              </a:rPr>
              <a:t>M’</a:t>
            </a:r>
          </a:p>
          <a:p>
            <a:pPr marL="880110" lvl="1" indent="-514350" algn="just">
              <a:lnSpc>
                <a:spcPct val="90000"/>
              </a:lnSpc>
              <a:buFont typeface="+mj-lt"/>
              <a:buAutoNum type="arabicPeriod" startAt="4"/>
            </a:pPr>
            <a:endParaRPr kumimoji="1" lang="it-IT" sz="2759" dirty="0" smtClean="0">
              <a:ea typeface="Times" charset="0"/>
              <a:cs typeface="Times" charset="0"/>
            </a:endParaRPr>
          </a:p>
          <a:p>
            <a:pPr lvl="1" algn="just"/>
            <a:endParaRPr kumimoji="1" lang="it-IT" sz="3059" i="1" dirty="0" smtClean="0">
              <a:ea typeface="Times" charset="0"/>
              <a:cs typeface="Times" charset="0"/>
            </a:endParaRPr>
          </a:p>
          <a:p>
            <a:pPr lvl="1" algn="just"/>
            <a:endParaRPr lang="it-IT" sz="3059" dirty="0" smtClean="0"/>
          </a:p>
          <a:p>
            <a:pPr lvl="1" algn="just"/>
            <a:endParaRPr lang="it-IT" sz="3059"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36</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(17)</a:t>
            </a:r>
            <a:endParaRPr lang="it-IT" dirty="0"/>
          </a:p>
        </p:txBody>
      </p:sp>
      <p:grpSp>
        <p:nvGrpSpPr>
          <p:cNvPr id="29" name="Gruppo 28"/>
          <p:cNvGrpSpPr/>
          <p:nvPr/>
        </p:nvGrpSpPr>
        <p:grpSpPr>
          <a:xfrm>
            <a:off x="4572000" y="2895600"/>
            <a:ext cx="3048000" cy="230189"/>
            <a:chOff x="4572000" y="2895600"/>
            <a:chExt cx="3048000" cy="230189"/>
          </a:xfrm>
        </p:grpSpPr>
        <p:sp>
          <p:nvSpPr>
            <p:cNvPr id="6" name="Ovale 5"/>
            <p:cNvSpPr/>
            <p:nvPr/>
          </p:nvSpPr>
          <p:spPr>
            <a:xfrm>
              <a:off x="73914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6629400" y="2897189"/>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59436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5" name="Connettore 1 14"/>
            <p:cNvCxnSpPr>
              <a:stCxn id="13" idx="2"/>
            </p:cNvCxnSpPr>
            <p:nvPr/>
          </p:nvCxnSpPr>
          <p:spPr>
            <a:xfrm rot="10800000" flipV="1">
              <a:off x="6172200" y="3011489"/>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Connettore 1 15"/>
            <p:cNvCxnSpPr>
              <a:stCxn id="13" idx="6"/>
              <a:endCxn id="6" idx="2"/>
            </p:cNvCxnSpPr>
            <p:nvPr/>
          </p:nvCxnSpPr>
          <p:spPr>
            <a:xfrm flipV="1">
              <a:off x="6858000" y="3009900"/>
              <a:ext cx="533400" cy="1589"/>
            </a:xfrm>
            <a:prstGeom prst="line">
              <a:avLst/>
            </a:prstGeom>
          </p:spPr>
          <p:style>
            <a:lnRef idx="2">
              <a:schemeClr val="accent2"/>
            </a:lnRef>
            <a:fillRef idx="0">
              <a:schemeClr val="accent2"/>
            </a:fillRef>
            <a:effectRef idx="1">
              <a:schemeClr val="accent2"/>
            </a:effectRef>
            <a:fontRef idx="minor">
              <a:schemeClr val="tx1"/>
            </a:fontRef>
          </p:style>
        </p:cxnSp>
        <p:sp>
          <p:nvSpPr>
            <p:cNvPr id="17" name="Ovale 16"/>
            <p:cNvSpPr/>
            <p:nvPr/>
          </p:nvSpPr>
          <p:spPr>
            <a:xfrm>
              <a:off x="45720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52578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9" name="Connettore 1 18"/>
            <p:cNvCxnSpPr>
              <a:stCxn id="17" idx="6"/>
              <a:endCxn id="18" idx="2"/>
            </p:cNvCxnSpPr>
            <p:nvPr/>
          </p:nvCxnSpPr>
          <p:spPr>
            <a:xfrm>
              <a:off x="4800600" y="3009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ttore 1 19"/>
            <p:cNvCxnSpPr>
              <a:stCxn id="14" idx="2"/>
            </p:cNvCxnSpPr>
            <p:nvPr/>
          </p:nvCxnSpPr>
          <p:spPr>
            <a:xfrm rot="10800000">
              <a:off x="5486400" y="30099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grpSp>
        <p:nvGrpSpPr>
          <p:cNvPr id="55" name="Gruppo 54"/>
          <p:cNvGrpSpPr/>
          <p:nvPr/>
        </p:nvGrpSpPr>
        <p:grpSpPr>
          <a:xfrm>
            <a:off x="4724400" y="4037011"/>
            <a:ext cx="3771900" cy="231777"/>
            <a:chOff x="4724400" y="4037011"/>
            <a:chExt cx="3771900" cy="231777"/>
          </a:xfrm>
        </p:grpSpPr>
        <p:sp>
          <p:nvSpPr>
            <p:cNvPr id="7" name="Ovale 6"/>
            <p:cNvSpPr/>
            <p:nvPr/>
          </p:nvSpPr>
          <p:spPr>
            <a:xfrm>
              <a:off x="8267700" y="4040188"/>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p:nvPr/>
          </p:nvCxnSpPr>
          <p:spPr>
            <a:xfrm rot="10800000">
              <a:off x="7772400" y="4154488"/>
              <a:ext cx="495300" cy="1588"/>
            </a:xfrm>
            <a:prstGeom prst="line">
              <a:avLst/>
            </a:prstGeom>
          </p:spPr>
          <p:style>
            <a:lnRef idx="2">
              <a:schemeClr val="accent1"/>
            </a:lnRef>
            <a:fillRef idx="0">
              <a:schemeClr val="accent1"/>
            </a:fillRef>
            <a:effectRef idx="1">
              <a:schemeClr val="accent1"/>
            </a:effectRef>
            <a:fontRef idx="minor">
              <a:schemeClr val="tx1"/>
            </a:fontRef>
          </p:style>
        </p:cxnSp>
        <p:grpSp>
          <p:nvGrpSpPr>
            <p:cNvPr id="30" name="Gruppo 29"/>
            <p:cNvGrpSpPr/>
            <p:nvPr/>
          </p:nvGrpSpPr>
          <p:grpSpPr>
            <a:xfrm>
              <a:off x="4724400" y="4037011"/>
              <a:ext cx="3048000" cy="230189"/>
              <a:chOff x="4572000" y="2895600"/>
              <a:chExt cx="3048000" cy="230189"/>
            </a:xfrm>
          </p:grpSpPr>
          <p:sp>
            <p:nvSpPr>
              <p:cNvPr id="31" name="Ovale 30"/>
              <p:cNvSpPr/>
              <p:nvPr/>
            </p:nvSpPr>
            <p:spPr>
              <a:xfrm>
                <a:off x="73914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2" name="Ovale 31"/>
              <p:cNvSpPr/>
              <p:nvPr/>
            </p:nvSpPr>
            <p:spPr>
              <a:xfrm>
                <a:off x="6629400" y="2897189"/>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3" name="Ovale 32"/>
              <p:cNvSpPr/>
              <p:nvPr/>
            </p:nvSpPr>
            <p:spPr>
              <a:xfrm>
                <a:off x="59436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4" name="Connettore 1 33"/>
              <p:cNvCxnSpPr>
                <a:stCxn id="32" idx="2"/>
              </p:cNvCxnSpPr>
              <p:nvPr/>
            </p:nvCxnSpPr>
            <p:spPr>
              <a:xfrm rot="10800000" flipV="1">
                <a:off x="6172200" y="3011489"/>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ttore 1 34"/>
              <p:cNvCxnSpPr>
                <a:stCxn id="32" idx="6"/>
                <a:endCxn id="31" idx="2"/>
              </p:cNvCxnSpPr>
              <p:nvPr/>
            </p:nvCxnSpPr>
            <p:spPr>
              <a:xfrm flipV="1">
                <a:off x="6858000" y="3009900"/>
                <a:ext cx="533400" cy="1589"/>
              </a:xfrm>
              <a:prstGeom prst="line">
                <a:avLst/>
              </a:prstGeom>
            </p:spPr>
            <p:style>
              <a:lnRef idx="2">
                <a:schemeClr val="accent2"/>
              </a:lnRef>
              <a:fillRef idx="0">
                <a:schemeClr val="accent2"/>
              </a:fillRef>
              <a:effectRef idx="1">
                <a:schemeClr val="accent2"/>
              </a:effectRef>
              <a:fontRef idx="minor">
                <a:schemeClr val="tx1"/>
              </a:fontRef>
            </p:style>
          </p:cxnSp>
          <p:sp>
            <p:nvSpPr>
              <p:cNvPr id="36" name="Ovale 35"/>
              <p:cNvSpPr/>
              <p:nvPr/>
            </p:nvSpPr>
            <p:spPr>
              <a:xfrm>
                <a:off x="45720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7" name="Ovale 36"/>
              <p:cNvSpPr/>
              <p:nvPr/>
            </p:nvSpPr>
            <p:spPr>
              <a:xfrm>
                <a:off x="52578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8" name="Connettore 1 37"/>
              <p:cNvCxnSpPr>
                <a:stCxn id="36" idx="6"/>
                <a:endCxn id="37" idx="2"/>
              </p:cNvCxnSpPr>
              <p:nvPr/>
            </p:nvCxnSpPr>
            <p:spPr>
              <a:xfrm>
                <a:off x="4800600" y="3009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Connettore 1 38"/>
              <p:cNvCxnSpPr>
                <a:stCxn id="33" idx="2"/>
              </p:cNvCxnSpPr>
              <p:nvPr/>
            </p:nvCxnSpPr>
            <p:spPr>
              <a:xfrm rot="10800000">
                <a:off x="5486400" y="30099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grpSp>
      <p:grpSp>
        <p:nvGrpSpPr>
          <p:cNvPr id="56" name="Gruppo 55"/>
          <p:cNvGrpSpPr/>
          <p:nvPr/>
        </p:nvGrpSpPr>
        <p:grpSpPr>
          <a:xfrm>
            <a:off x="4724400" y="5180011"/>
            <a:ext cx="3733800" cy="230189"/>
            <a:chOff x="4876800" y="5180011"/>
            <a:chExt cx="3733800" cy="230189"/>
          </a:xfrm>
        </p:grpSpPr>
        <p:sp>
          <p:nvSpPr>
            <p:cNvPr id="8" name="Ovale 7"/>
            <p:cNvSpPr/>
            <p:nvPr/>
          </p:nvSpPr>
          <p:spPr>
            <a:xfrm>
              <a:off x="4876800" y="5181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2" name="Connettore 1 11"/>
            <p:cNvCxnSpPr>
              <a:endCxn id="8" idx="6"/>
            </p:cNvCxnSpPr>
            <p:nvPr/>
          </p:nvCxnSpPr>
          <p:spPr>
            <a:xfrm rot="10800000">
              <a:off x="5105400" y="5295901"/>
              <a:ext cx="609600" cy="1589"/>
            </a:xfrm>
            <a:prstGeom prst="line">
              <a:avLst/>
            </a:prstGeom>
          </p:spPr>
          <p:style>
            <a:lnRef idx="2">
              <a:schemeClr val="accent2"/>
            </a:lnRef>
            <a:fillRef idx="0">
              <a:schemeClr val="accent2"/>
            </a:fillRef>
            <a:effectRef idx="1">
              <a:schemeClr val="accent2"/>
            </a:effectRef>
            <a:fontRef idx="minor">
              <a:schemeClr val="tx1"/>
            </a:fontRef>
          </p:style>
        </p:cxnSp>
        <p:grpSp>
          <p:nvGrpSpPr>
            <p:cNvPr id="44" name="Gruppo 43"/>
            <p:cNvGrpSpPr/>
            <p:nvPr/>
          </p:nvGrpSpPr>
          <p:grpSpPr>
            <a:xfrm>
              <a:off x="5562600" y="5180011"/>
              <a:ext cx="3048000" cy="230189"/>
              <a:chOff x="4572000" y="2895600"/>
              <a:chExt cx="3048000" cy="230189"/>
            </a:xfrm>
          </p:grpSpPr>
          <p:sp>
            <p:nvSpPr>
              <p:cNvPr id="45" name="Ovale 44"/>
              <p:cNvSpPr/>
              <p:nvPr/>
            </p:nvSpPr>
            <p:spPr>
              <a:xfrm>
                <a:off x="73914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6" name="Ovale 45"/>
              <p:cNvSpPr/>
              <p:nvPr/>
            </p:nvSpPr>
            <p:spPr>
              <a:xfrm>
                <a:off x="6629400" y="2897189"/>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7" name="Ovale 46"/>
              <p:cNvSpPr/>
              <p:nvPr/>
            </p:nvSpPr>
            <p:spPr>
              <a:xfrm>
                <a:off x="59436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48" name="Connettore 1 47"/>
              <p:cNvCxnSpPr>
                <a:stCxn id="46" idx="2"/>
              </p:cNvCxnSpPr>
              <p:nvPr/>
            </p:nvCxnSpPr>
            <p:spPr>
              <a:xfrm rot="10800000" flipV="1">
                <a:off x="6172200" y="3011489"/>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Connettore 1 48"/>
              <p:cNvCxnSpPr>
                <a:stCxn id="46" idx="6"/>
                <a:endCxn id="45" idx="2"/>
              </p:cNvCxnSpPr>
              <p:nvPr/>
            </p:nvCxnSpPr>
            <p:spPr>
              <a:xfrm flipV="1">
                <a:off x="6858000" y="3009900"/>
                <a:ext cx="533400" cy="1589"/>
              </a:xfrm>
              <a:prstGeom prst="line">
                <a:avLst/>
              </a:prstGeom>
            </p:spPr>
            <p:style>
              <a:lnRef idx="2">
                <a:schemeClr val="accent2"/>
              </a:lnRef>
              <a:fillRef idx="0">
                <a:schemeClr val="accent2"/>
              </a:fillRef>
              <a:effectRef idx="1">
                <a:schemeClr val="accent2"/>
              </a:effectRef>
              <a:fontRef idx="minor">
                <a:schemeClr val="tx1"/>
              </a:fontRef>
            </p:style>
          </p:cxnSp>
          <p:sp>
            <p:nvSpPr>
              <p:cNvPr id="50" name="Ovale 49"/>
              <p:cNvSpPr/>
              <p:nvPr/>
            </p:nvSpPr>
            <p:spPr>
              <a:xfrm>
                <a:off x="45720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1" name="Ovale 50"/>
              <p:cNvSpPr/>
              <p:nvPr/>
            </p:nvSpPr>
            <p:spPr>
              <a:xfrm>
                <a:off x="52578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2" name="Connettore 1 51"/>
              <p:cNvCxnSpPr>
                <a:stCxn id="50" idx="6"/>
                <a:endCxn id="51" idx="2"/>
              </p:cNvCxnSpPr>
              <p:nvPr/>
            </p:nvCxnSpPr>
            <p:spPr>
              <a:xfrm>
                <a:off x="4800600" y="3009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Connettore 1 52"/>
              <p:cNvCxnSpPr>
                <a:stCxn id="47" idx="2"/>
              </p:cNvCxnSpPr>
              <p:nvPr/>
            </p:nvCxnSpPr>
            <p:spPr>
              <a:xfrm rot="10800000">
                <a:off x="5486400" y="30099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304800" y="1570038"/>
            <a:ext cx="8077200" cy="5059362"/>
          </a:xfrm>
        </p:spPr>
        <p:txBody>
          <a:bodyPr>
            <a:normAutofit lnSpcReduction="10000"/>
          </a:bodyPr>
          <a:lstStyle/>
          <a:p>
            <a:pPr algn="just">
              <a:buNone/>
            </a:pPr>
            <a:r>
              <a:rPr lang="it-IT" sz="2200" dirty="0" smtClean="0">
                <a:solidFill>
                  <a:srgbClr val="000000"/>
                </a:solidFill>
              </a:rPr>
              <a:t>Segue dim. Del </a:t>
            </a:r>
            <a:r>
              <a:rPr lang="it-IT" sz="2200" dirty="0" err="1" smtClean="0">
                <a:solidFill>
                  <a:srgbClr val="000000"/>
                </a:solidFill>
              </a:rPr>
              <a:t>Th</a:t>
            </a:r>
            <a:r>
              <a:rPr lang="it-IT" sz="2200" dirty="0" smtClean="0">
                <a:solidFill>
                  <a:srgbClr val="000000"/>
                </a:solidFill>
              </a:rPr>
              <a:t>.</a:t>
            </a:r>
            <a:r>
              <a:rPr lang="it-IT" sz="2200" dirty="0" smtClean="0"/>
              <a:t> </a:t>
            </a:r>
            <a:r>
              <a:rPr lang="it-IT" sz="2200" i="1" dirty="0" err="1" smtClean="0"/>
              <a:t>M</a:t>
            </a:r>
            <a:r>
              <a:rPr lang="it-IT" sz="2200" i="1" dirty="0" smtClean="0"/>
              <a:t> è un accoppiamento massimo se e solo se non esiste alcun cammino aumentante rispetto ad M.</a:t>
            </a:r>
            <a:endParaRPr kumimoji="1" lang="it-IT" sz="2759" dirty="0" smtClean="0">
              <a:ea typeface="新細明體" charset="-120"/>
              <a:cs typeface="新細明體" charset="-120"/>
              <a:sym typeface="Symbol" charset="2"/>
            </a:endParaRPr>
          </a:p>
          <a:p>
            <a:pPr marL="514350" indent="-514350" algn="just">
              <a:lnSpc>
                <a:spcPct val="90000"/>
              </a:lnSpc>
              <a:spcAft>
                <a:spcPts val="1200"/>
              </a:spcAft>
            </a:pPr>
            <a:r>
              <a:rPr kumimoji="1" lang="it-IT" sz="3059" dirty="0" err="1" smtClean="0">
                <a:ea typeface="Times" charset="0"/>
                <a:cs typeface="Times" charset="0"/>
              </a:rPr>
              <a:t>Oss</a:t>
            </a:r>
            <a:r>
              <a:rPr kumimoji="1" lang="it-IT" sz="3059" dirty="0" smtClean="0">
                <a:ea typeface="Times" charset="0"/>
                <a:cs typeface="Times" charset="0"/>
              </a:rPr>
              <a:t>. Ricordiamo che </a:t>
            </a:r>
            <a:r>
              <a:rPr kumimoji="1" lang="it-IT" sz="3059" i="1" dirty="0" smtClean="0">
                <a:ea typeface="Times" charset="0"/>
                <a:cs typeface="Times" charset="0"/>
              </a:rPr>
              <a:t>|M|&lt;|M’|</a:t>
            </a:r>
            <a:r>
              <a:rPr kumimoji="1" lang="it-IT" sz="3059" dirty="0" smtClean="0">
                <a:ea typeface="Times" charset="0"/>
                <a:cs typeface="Times" charset="0"/>
              </a:rPr>
              <a:t> per hp.</a:t>
            </a:r>
          </a:p>
          <a:p>
            <a:pPr marL="514350" indent="-514350" algn="just">
              <a:lnSpc>
                <a:spcPct val="90000"/>
              </a:lnSpc>
              <a:spcAft>
                <a:spcPts val="1200"/>
              </a:spcAft>
            </a:pPr>
            <a:r>
              <a:rPr kumimoji="1" lang="it-IT" sz="3059" dirty="0" smtClean="0">
                <a:ea typeface="Times" charset="0"/>
                <a:cs typeface="Times" charset="0"/>
              </a:rPr>
              <a:t>Di tutte le componenti ora definite, solo  </a:t>
            </a:r>
            <a:r>
              <a:rPr kumimoji="1" lang="it-IT" sz="3059" dirty="0" err="1" smtClean="0">
                <a:ea typeface="Times" charset="0"/>
                <a:cs typeface="Times" charset="0"/>
              </a:rPr>
              <a:t>5</a:t>
            </a:r>
            <a:r>
              <a:rPr kumimoji="1" lang="it-IT" sz="3059" dirty="0" smtClean="0">
                <a:ea typeface="Times" charset="0"/>
                <a:cs typeface="Times" charset="0"/>
              </a:rPr>
              <a:t> e </a:t>
            </a:r>
            <a:r>
              <a:rPr kumimoji="1" lang="it-IT" sz="3059" dirty="0" err="1" smtClean="0">
                <a:ea typeface="Times" charset="0"/>
                <a:cs typeface="Times" charset="0"/>
              </a:rPr>
              <a:t>6</a:t>
            </a:r>
            <a:r>
              <a:rPr kumimoji="1" lang="it-IT" sz="3059" dirty="0" smtClean="0">
                <a:ea typeface="Times" charset="0"/>
                <a:cs typeface="Times" charset="0"/>
              </a:rPr>
              <a:t> hanno un diverso </a:t>
            </a:r>
            <a:r>
              <a:rPr kumimoji="1" lang="it-IT" sz="3059" dirty="0" err="1" smtClean="0">
                <a:ea typeface="Times" charset="0"/>
                <a:cs typeface="Times" charset="0"/>
              </a:rPr>
              <a:t>num</a:t>
            </a:r>
            <a:r>
              <a:rPr kumimoji="1" lang="it-IT" sz="3059" dirty="0" smtClean="0">
                <a:ea typeface="Times" charset="0"/>
                <a:cs typeface="Times" charset="0"/>
              </a:rPr>
              <a:t>. di archi, e solo </a:t>
            </a:r>
            <a:r>
              <a:rPr kumimoji="1" lang="it-IT" sz="3059" dirty="0" err="1" smtClean="0">
                <a:ea typeface="Times" charset="0"/>
                <a:cs typeface="Times" charset="0"/>
              </a:rPr>
              <a:t>6</a:t>
            </a:r>
            <a:r>
              <a:rPr kumimoji="1" lang="it-IT" sz="3059" dirty="0" smtClean="0">
                <a:ea typeface="Times" charset="0"/>
                <a:cs typeface="Times" charset="0"/>
              </a:rPr>
              <a:t> ha più archi di </a:t>
            </a:r>
            <a:r>
              <a:rPr kumimoji="1" lang="it-IT" sz="3059" i="1" dirty="0" smtClean="0">
                <a:ea typeface="Times" charset="0"/>
                <a:cs typeface="Times" charset="0"/>
              </a:rPr>
              <a:t>M’</a:t>
            </a:r>
            <a:r>
              <a:rPr kumimoji="1" lang="it-IT" sz="3059" dirty="0" smtClean="0">
                <a:ea typeface="Times" charset="0"/>
                <a:cs typeface="Times" charset="0"/>
              </a:rPr>
              <a:t> che di </a:t>
            </a:r>
            <a:r>
              <a:rPr kumimoji="1" lang="it-IT" sz="3059" i="1" dirty="0" smtClean="0">
                <a:ea typeface="Times" charset="0"/>
                <a:cs typeface="Times" charset="0"/>
              </a:rPr>
              <a:t>M</a:t>
            </a:r>
            <a:r>
              <a:rPr kumimoji="1" lang="it-IT" sz="3059" dirty="0" smtClean="0">
                <a:ea typeface="Times" charset="0"/>
                <a:cs typeface="Times" charset="0"/>
              </a:rPr>
              <a:t>.</a:t>
            </a:r>
          </a:p>
          <a:p>
            <a:pPr marL="514350" indent="-514350" algn="just">
              <a:lnSpc>
                <a:spcPct val="90000"/>
              </a:lnSpc>
              <a:spcAft>
                <a:spcPts val="1200"/>
              </a:spcAft>
            </a:pPr>
            <a:r>
              <a:rPr kumimoji="1" lang="it-IT" sz="3059" dirty="0" smtClean="0">
                <a:ea typeface="Times" charset="0"/>
                <a:cs typeface="Times" charset="0"/>
              </a:rPr>
              <a:t>Segue che deve esistere almeno una componente di tipo </a:t>
            </a:r>
            <a:r>
              <a:rPr kumimoji="1" lang="it-IT" sz="3059" dirty="0" err="1" smtClean="0">
                <a:ea typeface="Times" charset="0"/>
                <a:cs typeface="Times" charset="0"/>
              </a:rPr>
              <a:t>6</a:t>
            </a:r>
            <a:endParaRPr kumimoji="1" lang="it-IT" sz="3059" dirty="0" smtClean="0">
              <a:ea typeface="Times" charset="0"/>
              <a:cs typeface="Times" charset="0"/>
            </a:endParaRPr>
          </a:p>
          <a:p>
            <a:pPr marL="514350" indent="-514350" algn="just">
              <a:lnSpc>
                <a:spcPct val="90000"/>
              </a:lnSpc>
              <a:spcAft>
                <a:spcPts val="1200"/>
              </a:spcAft>
            </a:pPr>
            <a:r>
              <a:rPr kumimoji="1" lang="it-IT" sz="3059" dirty="0" smtClean="0">
                <a:ea typeface="Times" charset="0"/>
                <a:cs typeface="Times" charset="0"/>
              </a:rPr>
              <a:t>Tale comp. è un cammino aumentante per M. Assurdo. 				   CVD</a:t>
            </a:r>
            <a:endParaRPr kumimoji="1" lang="it-IT" sz="2759" dirty="0" smtClean="0">
              <a:ea typeface="Times" charset="0"/>
              <a:cs typeface="Times" charset="0"/>
            </a:endParaRPr>
          </a:p>
          <a:p>
            <a:pPr lvl="1" algn="just"/>
            <a:endParaRPr kumimoji="1" lang="it-IT" sz="3059" i="1" dirty="0" smtClean="0">
              <a:ea typeface="Times" charset="0"/>
              <a:cs typeface="Times" charset="0"/>
            </a:endParaRPr>
          </a:p>
          <a:p>
            <a:pPr lvl="1" algn="just"/>
            <a:endParaRPr lang="it-IT" sz="3059" dirty="0" smtClean="0"/>
          </a:p>
          <a:p>
            <a:pPr lvl="1" algn="just"/>
            <a:endParaRPr lang="it-IT" sz="3059"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37</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(18)</a:t>
            </a:r>
            <a:endParaRPr lang="it-IT" dirty="0"/>
          </a:p>
        </p:txBody>
      </p:sp>
      <p:grpSp>
        <p:nvGrpSpPr>
          <p:cNvPr id="41" name="Gruppo 40"/>
          <p:cNvGrpSpPr/>
          <p:nvPr/>
        </p:nvGrpSpPr>
        <p:grpSpPr>
          <a:xfrm>
            <a:off x="4953000" y="4800600"/>
            <a:ext cx="3733800" cy="230189"/>
            <a:chOff x="4876800" y="5180011"/>
            <a:chExt cx="3733800" cy="230189"/>
          </a:xfrm>
        </p:grpSpPr>
        <p:sp>
          <p:nvSpPr>
            <p:cNvPr id="42" name="Ovale 41"/>
            <p:cNvSpPr/>
            <p:nvPr/>
          </p:nvSpPr>
          <p:spPr>
            <a:xfrm>
              <a:off x="4876800" y="5181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43" name="Connettore 1 42"/>
            <p:cNvCxnSpPr>
              <a:endCxn id="42" idx="6"/>
            </p:cNvCxnSpPr>
            <p:nvPr/>
          </p:nvCxnSpPr>
          <p:spPr>
            <a:xfrm rot="10800000">
              <a:off x="5105400" y="5295901"/>
              <a:ext cx="609600" cy="1589"/>
            </a:xfrm>
            <a:prstGeom prst="line">
              <a:avLst/>
            </a:prstGeom>
          </p:spPr>
          <p:style>
            <a:lnRef idx="2">
              <a:schemeClr val="accent2"/>
            </a:lnRef>
            <a:fillRef idx="0">
              <a:schemeClr val="accent2"/>
            </a:fillRef>
            <a:effectRef idx="1">
              <a:schemeClr val="accent2"/>
            </a:effectRef>
            <a:fontRef idx="minor">
              <a:schemeClr val="tx1"/>
            </a:fontRef>
          </p:style>
        </p:cxnSp>
        <p:grpSp>
          <p:nvGrpSpPr>
            <p:cNvPr id="44" name="Gruppo 43"/>
            <p:cNvGrpSpPr/>
            <p:nvPr/>
          </p:nvGrpSpPr>
          <p:grpSpPr>
            <a:xfrm>
              <a:off x="5562600" y="5180011"/>
              <a:ext cx="3048000" cy="230189"/>
              <a:chOff x="4572000" y="2895600"/>
              <a:chExt cx="3048000" cy="230189"/>
            </a:xfrm>
          </p:grpSpPr>
          <p:sp>
            <p:nvSpPr>
              <p:cNvPr id="54" name="Ovale 53"/>
              <p:cNvSpPr/>
              <p:nvPr/>
            </p:nvSpPr>
            <p:spPr>
              <a:xfrm>
                <a:off x="73914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5" name="Ovale 54"/>
              <p:cNvSpPr/>
              <p:nvPr/>
            </p:nvSpPr>
            <p:spPr>
              <a:xfrm>
                <a:off x="6629400" y="2897189"/>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Ovale 55"/>
              <p:cNvSpPr/>
              <p:nvPr/>
            </p:nvSpPr>
            <p:spPr>
              <a:xfrm>
                <a:off x="59436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7" name="Connettore 1 56"/>
              <p:cNvCxnSpPr>
                <a:stCxn id="55" idx="2"/>
              </p:cNvCxnSpPr>
              <p:nvPr/>
            </p:nvCxnSpPr>
            <p:spPr>
              <a:xfrm rot="10800000" flipV="1">
                <a:off x="6172200" y="3011489"/>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8" name="Connettore 1 57"/>
              <p:cNvCxnSpPr>
                <a:stCxn id="55" idx="6"/>
                <a:endCxn id="54" idx="2"/>
              </p:cNvCxnSpPr>
              <p:nvPr/>
            </p:nvCxnSpPr>
            <p:spPr>
              <a:xfrm flipV="1">
                <a:off x="6858000" y="3009900"/>
                <a:ext cx="533400" cy="1589"/>
              </a:xfrm>
              <a:prstGeom prst="line">
                <a:avLst/>
              </a:prstGeom>
            </p:spPr>
            <p:style>
              <a:lnRef idx="2">
                <a:schemeClr val="accent2"/>
              </a:lnRef>
              <a:fillRef idx="0">
                <a:schemeClr val="accent2"/>
              </a:fillRef>
              <a:effectRef idx="1">
                <a:schemeClr val="accent2"/>
              </a:effectRef>
              <a:fontRef idx="minor">
                <a:schemeClr val="tx1"/>
              </a:fontRef>
            </p:style>
          </p:cxnSp>
          <p:sp>
            <p:nvSpPr>
              <p:cNvPr id="59" name="Ovale 58"/>
              <p:cNvSpPr/>
              <p:nvPr/>
            </p:nvSpPr>
            <p:spPr>
              <a:xfrm>
                <a:off x="45720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0" name="Ovale 59"/>
              <p:cNvSpPr/>
              <p:nvPr/>
            </p:nvSpPr>
            <p:spPr>
              <a:xfrm>
                <a:off x="5257800" y="2895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61" name="Connettore 1 60"/>
              <p:cNvCxnSpPr>
                <a:stCxn id="59" idx="6"/>
                <a:endCxn id="60" idx="2"/>
              </p:cNvCxnSpPr>
              <p:nvPr/>
            </p:nvCxnSpPr>
            <p:spPr>
              <a:xfrm>
                <a:off x="4800600" y="3009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Connettore 1 61"/>
              <p:cNvCxnSpPr>
                <a:stCxn id="56" idx="2"/>
              </p:cNvCxnSpPr>
              <p:nvPr/>
            </p:nvCxnSpPr>
            <p:spPr>
              <a:xfrm rot="10800000">
                <a:off x="5486400" y="30099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400300"/>
            <a:ext cx="7467600" cy="4152900"/>
          </a:xfrm>
        </p:spPr>
        <p:txBody>
          <a:bodyPr>
            <a:normAutofit/>
          </a:bodyPr>
          <a:lstStyle/>
          <a:p>
            <a:pPr algn="just"/>
            <a:r>
              <a:rPr lang="it-IT" dirty="0" smtClean="0"/>
              <a:t>Utilizziamo il teorema del Cammino Aumentante per produrre un algoritmo iterativo che, ad ogni iterazione, cerca un nuovo cammino aumentante tramite una modifica di una visita in ampiezza partendo dai nodi che l’accoppiamento non tocca. In questo modo, i nodi sono strutturati in livelli (toccati e non toccati dall’accoppiamento).</a:t>
            </a:r>
          </a:p>
          <a:p>
            <a:pPr algn="just"/>
            <a:endParaRPr kumimoji="1" lang="it-IT" i="1" dirty="0" smtClean="0">
              <a:ea typeface="Times" charset="0"/>
              <a:cs typeface="Times" charset="0"/>
            </a:endParaRPr>
          </a:p>
          <a:p>
            <a:pPr lvl="1"/>
            <a:endParaRPr kumimoji="1" lang="it-IT" i="1" dirty="0" smtClean="0">
              <a:ea typeface="Times" charset="0"/>
              <a:cs typeface="Times" charset="0"/>
            </a:endParaRPr>
          </a:p>
          <a:p>
            <a:pPr lvl="1"/>
            <a:endParaRPr kumimoji="1" lang="it-IT" i="1" dirty="0" smtClean="0">
              <a:ea typeface="Times" charset="0"/>
              <a:cs typeface="Times" charset="0"/>
            </a:endParaRPr>
          </a:p>
          <a:p>
            <a:pPr lvl="1"/>
            <a:endParaRPr lang="it-IT" dirty="0" smtClean="0"/>
          </a:p>
          <a:p>
            <a:pPr lvl="1"/>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38</a:t>
            </a:fld>
            <a:endParaRPr lang="it-IT"/>
          </a:p>
        </p:txBody>
      </p:sp>
      <p:sp>
        <p:nvSpPr>
          <p:cNvPr id="5" name="Titolo 1"/>
          <p:cNvSpPr>
            <a:spLocks noGrp="1"/>
          </p:cNvSpPr>
          <p:nvPr>
            <p:ph type="title"/>
          </p:nvPr>
        </p:nvSpPr>
        <p:spPr>
          <a:xfrm>
            <a:off x="457200" y="274638"/>
            <a:ext cx="7467600" cy="1143000"/>
          </a:xfrm>
        </p:spPr>
        <p:txBody>
          <a:bodyPr/>
          <a:lstStyle/>
          <a:p>
            <a:r>
              <a:rPr lang="it-IT" dirty="0" smtClean="0"/>
              <a:t>Accoppiamento Massimo </a:t>
            </a:r>
            <a:r>
              <a:rPr lang="it-IT" dirty="0" err="1" smtClean="0"/>
              <a:t>Bip</a:t>
            </a:r>
            <a:r>
              <a:rPr lang="it-IT" dirty="0" smtClean="0"/>
              <a:t>. (19)</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(20)</a:t>
            </a:r>
            <a:endParaRPr lang="it-IT" dirty="0"/>
          </a:p>
        </p:txBody>
      </p:sp>
      <p:sp>
        <p:nvSpPr>
          <p:cNvPr id="3" name="Segnaposto contenuto 2"/>
          <p:cNvSpPr>
            <a:spLocks noGrp="1"/>
          </p:cNvSpPr>
          <p:nvPr>
            <p:ph sz="quarter" idx="1"/>
          </p:nvPr>
        </p:nvSpPr>
        <p:spPr>
          <a:xfrm>
            <a:off x="457200" y="1951038"/>
            <a:ext cx="8281416" cy="2620962"/>
          </a:xfrm>
        </p:spPr>
        <p:txBody>
          <a:bodyPr>
            <a:noAutofit/>
          </a:bodyPr>
          <a:lstStyle/>
          <a:p>
            <a:pPr>
              <a:buNone/>
            </a:pPr>
            <a:r>
              <a:rPr lang="it-IT" sz="2800" dirty="0" smtClean="0"/>
              <a:t>Idea dell’algoritmo: </a:t>
            </a:r>
          </a:p>
          <a:p>
            <a:r>
              <a:rPr lang="en-US" altLang="zh-TW" sz="2800" dirty="0" err="1" smtClean="0">
                <a:ea typeface="新細明體" charset="-120"/>
                <a:cs typeface="新細明體" charset="-120"/>
              </a:rPr>
              <a:t>Parti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da</a:t>
            </a:r>
            <a:r>
              <a:rPr lang="en-US" altLang="zh-TW" sz="2800" dirty="0" smtClean="0">
                <a:ea typeface="新細明體" charset="-120"/>
                <a:cs typeface="新細明體" charset="-120"/>
              </a:rPr>
              <a:t> un </a:t>
            </a:r>
            <a:r>
              <a:rPr lang="en-US" altLang="zh-TW" sz="2800" dirty="0" err="1" smtClean="0">
                <a:ea typeface="新細明體" charset="-120"/>
                <a:cs typeface="新細明體" charset="-120"/>
              </a:rPr>
              <a:t>accoppiamento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arbitrario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anche</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vuoto</a:t>
            </a:r>
            <a:r>
              <a:rPr lang="en-US" altLang="zh-TW" sz="2800" dirty="0" smtClean="0">
                <a:ea typeface="新細明體" charset="-120"/>
                <a:cs typeface="新細明體" charset="-120"/>
              </a:rPr>
              <a:t>)</a:t>
            </a:r>
          </a:p>
          <a:p>
            <a:r>
              <a:rPr lang="en-US" altLang="zh-TW" sz="2800" dirty="0" err="1" smtClean="0">
                <a:ea typeface="新細明體" charset="-120"/>
                <a:cs typeface="新細明體" charset="-120"/>
              </a:rPr>
              <a:t>Finché</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esistono</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cammini</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aumentanti</a:t>
            </a:r>
            <a:r>
              <a:rPr lang="en-US" altLang="zh-TW" sz="2800" dirty="0" smtClean="0">
                <a:ea typeface="新細明體" charset="-120"/>
                <a:cs typeface="新細明體" charset="-120"/>
              </a:rPr>
              <a:t>:</a:t>
            </a:r>
          </a:p>
          <a:p>
            <a:pPr lvl="1"/>
            <a:r>
              <a:rPr lang="en-US" altLang="zh-TW" sz="2400" dirty="0" err="1" smtClean="0">
                <a:ea typeface="新細明體" charset="-120"/>
                <a:cs typeface="新細明體" charset="-120"/>
              </a:rPr>
              <a:t>Trova</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il</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cammino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aumentante</a:t>
            </a:r>
            <a:r>
              <a:rPr lang="en-US" altLang="zh-TW" sz="2400" dirty="0" smtClean="0">
                <a:ea typeface="新細明體" charset="-120"/>
                <a:cs typeface="新細明體" charset="-120"/>
              </a:rPr>
              <a:t> P</a:t>
            </a:r>
          </a:p>
          <a:p>
            <a:pPr lvl="1"/>
            <a:r>
              <a:rPr lang="en-US" altLang="zh-TW" sz="2400" dirty="0" err="1" smtClean="0">
                <a:ea typeface="新細明體" charset="-120"/>
                <a:cs typeface="新細明體" charset="-120"/>
              </a:rPr>
              <a:t>Scambia</a:t>
            </a:r>
            <a:r>
              <a:rPr lang="en-US" altLang="zh-TW" sz="2400" dirty="0" smtClean="0">
                <a:ea typeface="新細明體" charset="-120"/>
                <a:cs typeface="新細明體" charset="-120"/>
              </a:rPr>
              <a:t> in P </a:t>
            </a:r>
            <a:r>
              <a:rPr lang="en-US" altLang="zh-TW" sz="2400" dirty="0" err="1" smtClean="0">
                <a:ea typeface="新細明體" charset="-120"/>
                <a:cs typeface="新細明體" charset="-120"/>
              </a:rPr>
              <a:t>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dell’accoppiamento</a:t>
            </a:r>
            <a:r>
              <a:rPr lang="en-US" altLang="zh-TW" sz="2400" dirty="0" smtClean="0">
                <a:ea typeface="新細明體" charset="-120"/>
                <a:cs typeface="新細明體" charset="-120"/>
              </a:rPr>
              <a:t> con </a:t>
            </a:r>
            <a:r>
              <a:rPr lang="en-US" altLang="zh-TW" sz="2400" dirty="0" err="1" smtClean="0">
                <a:ea typeface="新細明體" charset="-120"/>
                <a:cs typeface="新細明體" charset="-120"/>
              </a:rPr>
              <a:t>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altri</a:t>
            </a:r>
            <a:endParaRPr lang="en-US" altLang="zh-TW" sz="2400" dirty="0" smtClean="0">
              <a:ea typeface="新細明體" charset="-120"/>
              <a:cs typeface="新細明體" charset="-120"/>
            </a:endParaRPr>
          </a:p>
          <a:p>
            <a:pPr>
              <a:buNone/>
            </a:pPr>
            <a:r>
              <a:rPr lang="it-IT" sz="2800" dirty="0" smtClean="0"/>
              <a:t>Complessità: dipende dalla complessità di cercare il cammino aumentante.</a:t>
            </a:r>
          </a:p>
          <a:p>
            <a:pPr>
              <a:buNone/>
            </a:pPr>
            <a:endParaRPr lang="it-IT" sz="2800" dirty="0" smtClean="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39</a:t>
            </a:fld>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ea typeface="ＭＳ Ｐゴシック" charset="-128"/>
                <a:cs typeface="ＭＳ Ｐゴシック" charset="-128"/>
              </a:rPr>
              <a:t>Sensori mobili</a:t>
            </a:r>
            <a:endParaRPr lang="it-IT" dirty="0"/>
          </a:p>
        </p:txBody>
      </p:sp>
      <p:sp>
        <p:nvSpPr>
          <p:cNvPr id="3" name="Segnaposto contenuto 2"/>
          <p:cNvSpPr>
            <a:spLocks noGrp="1"/>
          </p:cNvSpPr>
          <p:nvPr>
            <p:ph sz="quarter" idx="1"/>
          </p:nvPr>
        </p:nvSpPr>
        <p:spPr>
          <a:xfrm>
            <a:off x="457200" y="1600200"/>
            <a:ext cx="6553200" cy="4873752"/>
          </a:xfrm>
        </p:spPr>
        <p:txBody>
          <a:bodyPr/>
          <a:lstStyle/>
          <a:p>
            <a:pPr algn="just">
              <a:lnSpc>
                <a:spcPct val="90000"/>
              </a:lnSpc>
            </a:pPr>
            <a:r>
              <a:rPr lang="en-US" altLang="zh-TW" dirty="0" smtClean="0">
                <a:ea typeface="新細明體" charset="-120"/>
                <a:cs typeface="新細明體" charset="-120"/>
              </a:rPr>
              <a:t>Dispositivi </a:t>
            </a:r>
            <a:r>
              <a:rPr lang="it-IT" altLang="zh-TW" dirty="0" smtClean="0">
                <a:ea typeface="新細明體" charset="-120"/>
                <a:cs typeface="新細明體" charset="-120"/>
              </a:rPr>
              <a:t>di</a:t>
            </a:r>
            <a:r>
              <a:rPr lang="en-US" altLang="zh-TW" dirty="0" smtClean="0">
                <a:ea typeface="新細明體" charset="-120"/>
                <a:cs typeface="新細明體" charset="-120"/>
              </a:rPr>
              <a:t> piccola dimensione e basso costo (~150 $) </a:t>
            </a:r>
          </a:p>
          <a:p>
            <a:pPr algn="just">
              <a:lnSpc>
                <a:spcPct val="90000"/>
              </a:lnSpc>
            </a:pPr>
            <a:r>
              <a:rPr lang="en-US" altLang="zh-TW" dirty="0" err="1" smtClean="0">
                <a:ea typeface="新細明體" charset="-120"/>
                <a:cs typeface="新細明體" charset="-120"/>
              </a:rPr>
              <a:t>Unità</a:t>
            </a:r>
            <a:r>
              <a:rPr lang="en-US" altLang="zh-TW" dirty="0" smtClean="0">
                <a:ea typeface="新細明體" charset="-120"/>
                <a:cs typeface="新細明體" charset="-120"/>
              </a:rPr>
              <a:t> </a:t>
            </a:r>
            <a:r>
              <a:rPr lang="en-US" altLang="zh-TW" dirty="0" err="1" smtClean="0">
                <a:ea typeface="新細明體" charset="-120"/>
                <a:cs typeface="新細明體" charset="-120"/>
              </a:rPr>
              <a:t>di</a:t>
            </a:r>
            <a:r>
              <a:rPr lang="en-US" altLang="zh-TW" dirty="0" smtClean="0">
                <a:ea typeface="新細明體" charset="-120"/>
                <a:cs typeface="新細明體" charset="-120"/>
              </a:rPr>
              <a:t> </a:t>
            </a:r>
            <a:r>
              <a:rPr lang="en-US" altLang="zh-TW" dirty="0" err="1" smtClean="0">
                <a:ea typeface="新細明體" charset="-120"/>
                <a:cs typeface="新細明體" charset="-120"/>
              </a:rPr>
              <a:t>monitoraggio</a:t>
            </a:r>
            <a:r>
              <a:rPr lang="en-US" altLang="zh-TW" dirty="0" smtClean="0">
                <a:ea typeface="新細明體" charset="-120"/>
                <a:cs typeface="新細明體" charset="-120"/>
              </a:rPr>
              <a:t> (sensing)</a:t>
            </a:r>
          </a:p>
          <a:p>
            <a:pPr algn="just">
              <a:lnSpc>
                <a:spcPct val="90000"/>
              </a:lnSpc>
            </a:pPr>
            <a:r>
              <a:rPr lang="en-US" altLang="zh-TW" dirty="0" err="1" smtClean="0">
                <a:ea typeface="新細明體" charset="-120"/>
                <a:cs typeface="新細明體" charset="-120"/>
              </a:rPr>
              <a:t>Unità</a:t>
            </a:r>
            <a:r>
              <a:rPr lang="en-US" altLang="zh-TW" dirty="0" smtClean="0">
                <a:ea typeface="新細明體" charset="-120"/>
                <a:cs typeface="新細明體" charset="-120"/>
              </a:rPr>
              <a:t> rice/</a:t>
            </a:r>
            <a:r>
              <a:rPr lang="en-US" altLang="zh-TW" dirty="0" err="1" smtClean="0">
                <a:ea typeface="新細明體" charset="-120"/>
                <a:cs typeface="新細明體" charset="-120"/>
              </a:rPr>
              <a:t>trasmissiva</a:t>
            </a:r>
            <a:endParaRPr lang="en-US" altLang="zh-TW" dirty="0" smtClean="0">
              <a:ea typeface="新細明體" charset="-120"/>
              <a:cs typeface="新細明體" charset="-120"/>
            </a:endParaRPr>
          </a:p>
          <a:p>
            <a:pPr algn="just">
              <a:lnSpc>
                <a:spcPct val="90000"/>
              </a:lnSpc>
            </a:pPr>
            <a:r>
              <a:rPr lang="en-US" altLang="zh-TW" dirty="0" err="1" smtClean="0">
                <a:ea typeface="新細明體" charset="-120"/>
                <a:cs typeface="新細明體" charset="-120"/>
              </a:rPr>
              <a:t>Piccola</a:t>
            </a:r>
            <a:r>
              <a:rPr lang="en-US" altLang="zh-TW" dirty="0" smtClean="0">
                <a:ea typeface="新細明體" charset="-120"/>
                <a:cs typeface="新細明體" charset="-120"/>
              </a:rPr>
              <a:t> </a:t>
            </a:r>
            <a:r>
              <a:rPr lang="en-US" altLang="zh-TW" dirty="0" err="1" smtClean="0">
                <a:ea typeface="新細明體" charset="-120"/>
                <a:cs typeface="新細明體" charset="-120"/>
              </a:rPr>
              <a:t>batteria</a:t>
            </a:r>
            <a:endParaRPr lang="en-US" altLang="zh-TW" dirty="0" smtClean="0">
              <a:ea typeface="新細明體" charset="-120"/>
              <a:cs typeface="新細明體" charset="-120"/>
            </a:endParaRPr>
          </a:p>
          <a:p>
            <a:pPr algn="just">
              <a:lnSpc>
                <a:spcPct val="90000"/>
              </a:lnSpc>
            </a:pPr>
            <a:r>
              <a:rPr lang="en-US" altLang="zh-TW" dirty="0" err="1" smtClean="0">
                <a:ea typeface="新細明體" charset="-120"/>
                <a:cs typeface="新細明體" charset="-120"/>
              </a:rPr>
              <a:t>Sistema</a:t>
            </a:r>
            <a:r>
              <a:rPr lang="en-US" altLang="zh-TW" dirty="0" smtClean="0">
                <a:ea typeface="新細明體" charset="-120"/>
                <a:cs typeface="新細明體" charset="-120"/>
              </a:rPr>
              <a:t> </a:t>
            </a:r>
            <a:r>
              <a:rPr lang="en-US" altLang="zh-TW" dirty="0" err="1" smtClean="0">
                <a:ea typeface="新細明體" charset="-120"/>
                <a:cs typeface="新細明體" charset="-120"/>
              </a:rPr>
              <a:t>di</a:t>
            </a:r>
            <a:r>
              <a:rPr lang="en-US" altLang="zh-TW" dirty="0" smtClean="0">
                <a:ea typeface="新細明體" charset="-120"/>
                <a:cs typeface="新細明體" charset="-120"/>
              </a:rPr>
              <a:t> </a:t>
            </a:r>
            <a:r>
              <a:rPr lang="en-US" altLang="zh-TW" dirty="0" err="1" smtClean="0">
                <a:ea typeface="新細明體" charset="-120"/>
                <a:cs typeface="新細明體" charset="-120"/>
              </a:rPr>
              <a:t>locomozione</a:t>
            </a:r>
            <a:endParaRPr lang="en-US" altLang="zh-TW" dirty="0" smtClean="0">
              <a:ea typeface="新細明體" charset="-120"/>
              <a:cs typeface="新細明體" charset="-120"/>
            </a:endParaRPr>
          </a:p>
          <a:p>
            <a:pPr algn="just">
              <a:lnSpc>
                <a:spcPct val="90000"/>
              </a:lnSpc>
            </a:pPr>
            <a:endParaRPr lang="en-US" altLang="zh-TW" dirty="0" smtClean="0">
              <a:solidFill>
                <a:srgbClr val="FA0000"/>
              </a:solidFill>
              <a:ea typeface="新細明體" charset="-120"/>
              <a:cs typeface="新細明體" charset="-120"/>
            </a:endParaRPr>
          </a:p>
          <a:p>
            <a:pPr algn="just">
              <a:lnSpc>
                <a:spcPct val="90000"/>
              </a:lnSpc>
              <a:buNone/>
            </a:pPr>
            <a:r>
              <a:rPr lang="it-IT" dirty="0" smtClean="0">
                <a:ea typeface="ＭＳ Ｐゴシック" charset="-128"/>
                <a:cs typeface="ＭＳ Ｐゴシック" charset="-128"/>
              </a:rPr>
              <a:t>Sono particolarmente utili in ambienti critici (ad esempio: in presenza di incendi, di esalazioni tossiche, di campi minati, </a:t>
            </a:r>
            <a:r>
              <a:rPr lang="it-IT" dirty="0" err="1" smtClean="0">
                <a:ea typeface="ＭＳ Ｐゴシック" charset="-128"/>
                <a:cs typeface="ＭＳ Ｐゴシック" charset="-128"/>
              </a:rPr>
              <a:t>…</a:t>
            </a:r>
            <a:r>
              <a:rPr lang="it-IT" dirty="0" smtClean="0">
                <a:ea typeface="ＭＳ Ｐゴシック" charset="-128"/>
                <a:cs typeface="ＭＳ Ｐゴシック" charset="-128"/>
              </a:rPr>
              <a:t>)</a:t>
            </a:r>
          </a:p>
          <a:p>
            <a:pPr algn="just">
              <a:lnSpc>
                <a:spcPct val="90000"/>
              </a:lnSpc>
              <a:buNone/>
            </a:pPr>
            <a:r>
              <a:rPr lang="it-IT" dirty="0" smtClean="0">
                <a:ea typeface="ＭＳ Ｐゴシック" charset="-128"/>
                <a:cs typeface="ＭＳ Ｐゴシック" charset="-128"/>
              </a:rPr>
              <a:t>Data un’area (</a:t>
            </a:r>
            <a:r>
              <a:rPr lang="it-IT" dirty="0" err="1" smtClean="0">
                <a:ea typeface="ＭＳ Ｐゴシック" charset="-128"/>
                <a:cs typeface="ＭＳ Ｐゴシック" charset="-128"/>
              </a:rPr>
              <a:t>AoI</a:t>
            </a:r>
            <a:r>
              <a:rPr lang="it-IT" dirty="0" smtClean="0">
                <a:ea typeface="ＭＳ Ｐゴシック" charset="-128"/>
                <a:cs typeface="ＭＳ Ｐゴシック" charset="-128"/>
              </a:rPr>
              <a:t>) da coprire:</a:t>
            </a:r>
          </a:p>
          <a:p>
            <a:endParaRPr lang="it-IT" dirty="0"/>
          </a:p>
        </p:txBody>
      </p:sp>
      <p:pic>
        <p:nvPicPr>
          <p:cNvPr id="4" name="Picture 22"/>
          <p:cNvPicPr>
            <a:picLocks noChangeAspect="1" noChangeArrowheads="1"/>
          </p:cNvPicPr>
          <p:nvPr/>
        </p:nvPicPr>
        <p:blipFill>
          <a:blip r:embed="rId2"/>
          <a:srcRect/>
          <a:stretch>
            <a:fillRect/>
          </a:stretch>
        </p:blipFill>
        <p:spPr bwMode="auto">
          <a:xfrm>
            <a:off x="7178675" y="3654425"/>
            <a:ext cx="1655763" cy="1654175"/>
          </a:xfrm>
          <a:prstGeom prst="rect">
            <a:avLst/>
          </a:prstGeom>
          <a:ln>
            <a:headEnd/>
            <a:tailEnd/>
          </a:ln>
        </p:spPr>
        <p:style>
          <a:lnRef idx="1">
            <a:schemeClr val="accent2"/>
          </a:lnRef>
          <a:fillRef idx="2">
            <a:schemeClr val="accent2"/>
          </a:fillRef>
          <a:effectRef idx="1">
            <a:schemeClr val="accent2"/>
          </a:effectRef>
          <a:fontRef idx="minor">
            <a:schemeClr val="dk1"/>
          </a:fontRef>
        </p:style>
      </p:pic>
      <p:pic>
        <p:nvPicPr>
          <p:cNvPr id="5" name="Picture 8" descr="uno.jpg"/>
          <p:cNvPicPr>
            <a:picLocks noChangeAspect="1"/>
          </p:cNvPicPr>
          <p:nvPr/>
        </p:nvPicPr>
        <p:blipFill>
          <a:blip r:embed="rId3"/>
          <a:stretch>
            <a:fillRect/>
          </a:stretch>
        </p:blipFill>
        <p:spPr>
          <a:xfrm>
            <a:off x="7154863" y="1828800"/>
            <a:ext cx="1684337" cy="1647825"/>
          </a:xfrm>
          <a:prstGeom prst="rect">
            <a:avLst/>
          </a:prstGeom>
        </p:spPr>
        <p:style>
          <a:lnRef idx="1">
            <a:schemeClr val="accent2"/>
          </a:lnRef>
          <a:fillRef idx="2">
            <a:schemeClr val="accent2"/>
          </a:fillRef>
          <a:effectRef idx="1">
            <a:schemeClr val="accent2"/>
          </a:effectRef>
          <a:fontRef idx="minor">
            <a:schemeClr val="dk1"/>
          </a:fontRef>
        </p:style>
      </p:pic>
      <p:sp>
        <p:nvSpPr>
          <p:cNvPr id="6" name="Segnaposto numero diapositiva 5"/>
          <p:cNvSpPr>
            <a:spLocks noGrp="1"/>
          </p:cNvSpPr>
          <p:nvPr>
            <p:ph type="sldNum" sz="quarter" idx="15"/>
          </p:nvPr>
        </p:nvSpPr>
        <p:spPr/>
        <p:txBody>
          <a:bodyPr/>
          <a:lstStyle/>
          <a:p>
            <a:fld id="{60E9F1AE-D4CC-B040-B05E-E2F450AF0BD2}" type="slidenum">
              <a:rPr lang="it-IT" smtClean="0"/>
              <a:pPr/>
              <a:t>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(21)</a:t>
            </a:r>
            <a:endParaRPr lang="it-IT" dirty="0"/>
          </a:p>
        </p:txBody>
      </p:sp>
      <p:sp>
        <p:nvSpPr>
          <p:cNvPr id="3" name="Segnaposto contenuto 2"/>
          <p:cNvSpPr>
            <a:spLocks noGrp="1"/>
          </p:cNvSpPr>
          <p:nvPr>
            <p:ph sz="quarter" idx="1"/>
          </p:nvPr>
        </p:nvSpPr>
        <p:spPr>
          <a:xfrm>
            <a:off x="0" y="1417638"/>
            <a:ext cx="8738616" cy="639762"/>
          </a:xfrm>
        </p:spPr>
        <p:txBody>
          <a:bodyPr>
            <a:normAutofit/>
          </a:bodyPr>
          <a:lstStyle/>
          <a:p>
            <a:r>
              <a:rPr lang="en-US" altLang="zh-TW" dirty="0" err="1" smtClean="0">
                <a:ea typeface="新細明體" charset="-120"/>
                <a:cs typeface="新細明體" charset="-120"/>
              </a:rPr>
              <a:t>Parti</a:t>
            </a:r>
            <a:r>
              <a:rPr lang="en-US" altLang="zh-TW" dirty="0" smtClean="0">
                <a:ea typeface="新細明體" charset="-120"/>
                <a:cs typeface="新細明體" charset="-120"/>
              </a:rPr>
              <a:t> </a:t>
            </a:r>
            <a:r>
              <a:rPr lang="en-US" altLang="zh-TW" dirty="0" err="1" smtClean="0">
                <a:ea typeface="新細明體" charset="-120"/>
                <a:cs typeface="新細明體" charset="-120"/>
              </a:rPr>
              <a:t>da</a:t>
            </a:r>
            <a:r>
              <a:rPr lang="en-US" altLang="zh-TW" dirty="0" smtClean="0">
                <a:ea typeface="新細明體" charset="-120"/>
                <a:cs typeface="新細明體" charset="-120"/>
              </a:rPr>
              <a:t> un </a:t>
            </a:r>
            <a:r>
              <a:rPr lang="en-US" altLang="zh-TW" dirty="0" err="1" smtClean="0">
                <a:ea typeface="新細明體" charset="-120"/>
                <a:cs typeface="新細明體" charset="-120"/>
              </a:rPr>
              <a:t>accoppiamento</a:t>
            </a:r>
            <a:r>
              <a:rPr lang="en-US" altLang="zh-TW" dirty="0" smtClean="0">
                <a:ea typeface="新細明體" charset="-120"/>
                <a:cs typeface="新細明體" charset="-120"/>
              </a:rPr>
              <a:t> </a:t>
            </a:r>
            <a:r>
              <a:rPr lang="en-US" altLang="zh-TW" dirty="0" err="1" smtClean="0">
                <a:ea typeface="新細明體" charset="-120"/>
                <a:cs typeface="新細明體" charset="-120"/>
              </a:rPr>
              <a:t>arbitrario</a:t>
            </a:r>
            <a:endParaRPr lang="en-US" altLang="zh-TW" dirty="0" smtClean="0">
              <a:ea typeface="新細明體" charset="-120"/>
              <a:cs typeface="新細明體" charset="-120"/>
            </a:endParaRP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40</a:t>
            </a:fld>
            <a:endParaRPr lang="it-IT" dirty="0"/>
          </a:p>
        </p:txBody>
      </p:sp>
      <p:grpSp>
        <p:nvGrpSpPr>
          <p:cNvPr id="26" name="Gruppo 25"/>
          <p:cNvGrpSpPr/>
          <p:nvPr/>
        </p:nvGrpSpPr>
        <p:grpSpPr>
          <a:xfrm>
            <a:off x="228600" y="2057400"/>
            <a:ext cx="3600450" cy="1758950"/>
            <a:chOff x="1752600" y="3117850"/>
            <a:chExt cx="4968875" cy="2520950"/>
          </a:xfrm>
        </p:grpSpPr>
        <p:sp>
          <p:nvSpPr>
            <p:cNvPr id="5" name="Oval 4"/>
            <p:cNvSpPr>
              <a:spLocks noChangeArrowheads="1"/>
            </p:cNvSpPr>
            <p:nvPr/>
          </p:nvSpPr>
          <p:spPr bwMode="auto">
            <a:xfrm>
              <a:off x="1752600" y="3117850"/>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6" name="Oval 5"/>
            <p:cNvSpPr>
              <a:spLocks noChangeArrowheads="1"/>
            </p:cNvSpPr>
            <p:nvPr/>
          </p:nvSpPr>
          <p:spPr bwMode="auto">
            <a:xfrm>
              <a:off x="2903538" y="3119438"/>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7" name="Oval 6"/>
            <p:cNvSpPr>
              <a:spLocks noChangeArrowheads="1"/>
            </p:cNvSpPr>
            <p:nvPr/>
          </p:nvSpPr>
          <p:spPr bwMode="auto">
            <a:xfrm>
              <a:off x="3984625" y="3117850"/>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8" name="Oval 7"/>
            <p:cNvSpPr>
              <a:spLocks noChangeArrowheads="1"/>
            </p:cNvSpPr>
            <p:nvPr/>
          </p:nvSpPr>
          <p:spPr bwMode="auto">
            <a:xfrm>
              <a:off x="5064125" y="31178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9" name="Oval 8"/>
            <p:cNvSpPr>
              <a:spLocks noChangeArrowheads="1"/>
            </p:cNvSpPr>
            <p:nvPr/>
          </p:nvSpPr>
          <p:spPr bwMode="auto">
            <a:xfrm>
              <a:off x="6145213" y="3117850"/>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0" name="Oval 9"/>
            <p:cNvSpPr>
              <a:spLocks noChangeArrowheads="1"/>
            </p:cNvSpPr>
            <p:nvPr/>
          </p:nvSpPr>
          <p:spPr bwMode="auto">
            <a:xfrm>
              <a:off x="1752600" y="50609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1" name="Oval 10"/>
            <p:cNvSpPr>
              <a:spLocks noChangeArrowheads="1"/>
            </p:cNvSpPr>
            <p:nvPr/>
          </p:nvSpPr>
          <p:spPr bwMode="auto">
            <a:xfrm>
              <a:off x="2903538" y="5062538"/>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12" name="Oval 11"/>
            <p:cNvSpPr>
              <a:spLocks noChangeArrowheads="1"/>
            </p:cNvSpPr>
            <p:nvPr/>
          </p:nvSpPr>
          <p:spPr bwMode="auto">
            <a:xfrm>
              <a:off x="3984625" y="50609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3" name="Oval 12"/>
            <p:cNvSpPr>
              <a:spLocks noChangeArrowheads="1"/>
            </p:cNvSpPr>
            <p:nvPr/>
          </p:nvSpPr>
          <p:spPr bwMode="auto">
            <a:xfrm>
              <a:off x="5064125" y="5060950"/>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14" name="Oval 13"/>
            <p:cNvSpPr>
              <a:spLocks noChangeArrowheads="1"/>
            </p:cNvSpPr>
            <p:nvPr/>
          </p:nvSpPr>
          <p:spPr bwMode="auto">
            <a:xfrm>
              <a:off x="6145213" y="5060950"/>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15" name="AutoShape 14"/>
            <p:cNvCxnSpPr>
              <a:cxnSpLocks noChangeShapeType="1"/>
              <a:stCxn id="5" idx="5"/>
              <a:endCxn id="11" idx="0"/>
            </p:cNvCxnSpPr>
            <p:nvPr/>
          </p:nvCxnSpPr>
          <p:spPr bwMode="auto">
            <a:xfrm>
              <a:off x="2244725" y="3609975"/>
              <a:ext cx="947738" cy="1452563"/>
            </a:xfrm>
            <a:prstGeom prst="straightConnector1">
              <a:avLst/>
            </a:prstGeom>
            <a:noFill/>
            <a:ln w="9525">
              <a:solidFill>
                <a:schemeClr val="tx1"/>
              </a:solidFill>
              <a:round/>
              <a:headEnd/>
              <a:tailEnd/>
            </a:ln>
            <a:effectLst/>
          </p:spPr>
        </p:cxnSp>
        <p:cxnSp>
          <p:nvCxnSpPr>
            <p:cNvPr id="16" name="AutoShape 15"/>
            <p:cNvCxnSpPr>
              <a:cxnSpLocks noChangeShapeType="1"/>
              <a:stCxn id="5" idx="4"/>
              <a:endCxn id="10" idx="0"/>
            </p:cNvCxnSpPr>
            <p:nvPr/>
          </p:nvCxnSpPr>
          <p:spPr bwMode="auto">
            <a:xfrm>
              <a:off x="2041525" y="3694113"/>
              <a:ext cx="0" cy="1366837"/>
            </a:xfrm>
            <a:prstGeom prst="straightConnector1">
              <a:avLst/>
            </a:prstGeom>
            <a:noFill/>
            <a:ln w="9525">
              <a:solidFill>
                <a:schemeClr val="tx1"/>
              </a:solidFill>
              <a:round/>
              <a:headEnd/>
              <a:tailEnd/>
            </a:ln>
            <a:effectLst/>
          </p:spPr>
        </p:cxnSp>
        <p:cxnSp>
          <p:nvCxnSpPr>
            <p:cNvPr id="17" name="AutoShape 16"/>
            <p:cNvCxnSpPr>
              <a:cxnSpLocks noChangeShapeType="1"/>
              <a:stCxn id="6" idx="5"/>
              <a:endCxn id="13" idx="0"/>
            </p:cNvCxnSpPr>
            <p:nvPr/>
          </p:nvCxnSpPr>
          <p:spPr bwMode="auto">
            <a:xfrm>
              <a:off x="3395663" y="3611563"/>
              <a:ext cx="1957387" cy="1449387"/>
            </a:xfrm>
            <a:prstGeom prst="straightConnector1">
              <a:avLst/>
            </a:prstGeom>
            <a:noFill/>
            <a:ln w="9525">
              <a:solidFill>
                <a:schemeClr val="tx1"/>
              </a:solidFill>
              <a:round/>
              <a:headEnd/>
              <a:tailEnd/>
            </a:ln>
            <a:effectLst/>
          </p:spPr>
        </p:cxnSp>
        <p:cxnSp>
          <p:nvCxnSpPr>
            <p:cNvPr id="18" name="AutoShape 17"/>
            <p:cNvCxnSpPr>
              <a:cxnSpLocks noChangeShapeType="1"/>
              <a:stCxn id="6" idx="4"/>
              <a:endCxn id="12" idx="0"/>
            </p:cNvCxnSpPr>
            <p:nvPr/>
          </p:nvCxnSpPr>
          <p:spPr bwMode="auto">
            <a:xfrm>
              <a:off x="3192463" y="3695700"/>
              <a:ext cx="1081087" cy="1365250"/>
            </a:xfrm>
            <a:prstGeom prst="straightConnector1">
              <a:avLst/>
            </a:prstGeom>
            <a:noFill/>
            <a:ln w="9525">
              <a:solidFill>
                <a:schemeClr val="tx1"/>
              </a:solidFill>
              <a:round/>
              <a:headEnd/>
              <a:tailEnd/>
            </a:ln>
            <a:effectLst/>
          </p:spPr>
        </p:cxnSp>
        <p:cxnSp>
          <p:nvCxnSpPr>
            <p:cNvPr id="19" name="AutoShape 18"/>
            <p:cNvCxnSpPr>
              <a:cxnSpLocks noChangeShapeType="1"/>
              <a:stCxn id="6" idx="3"/>
              <a:endCxn id="10" idx="0"/>
            </p:cNvCxnSpPr>
            <p:nvPr/>
          </p:nvCxnSpPr>
          <p:spPr bwMode="auto">
            <a:xfrm flipH="1">
              <a:off x="2041525" y="3611563"/>
              <a:ext cx="946150" cy="14493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0" name="AutoShape 19"/>
            <p:cNvCxnSpPr>
              <a:cxnSpLocks noChangeShapeType="1"/>
              <a:stCxn id="11" idx="7"/>
              <a:endCxn id="9" idx="3"/>
            </p:cNvCxnSpPr>
            <p:nvPr/>
          </p:nvCxnSpPr>
          <p:spPr bwMode="auto">
            <a:xfrm flipV="1">
              <a:off x="3395663" y="3609975"/>
              <a:ext cx="2833687" cy="1536700"/>
            </a:xfrm>
            <a:prstGeom prst="straightConnector1">
              <a:avLst/>
            </a:prstGeom>
            <a:noFill/>
            <a:ln w="9525">
              <a:solidFill>
                <a:schemeClr val="tx1"/>
              </a:solidFill>
              <a:round/>
              <a:headEnd/>
              <a:tailEnd/>
            </a:ln>
            <a:effectLst/>
          </p:spPr>
        </p:cxnSp>
        <p:cxnSp>
          <p:nvCxnSpPr>
            <p:cNvPr id="21" name="AutoShape 20"/>
            <p:cNvCxnSpPr>
              <a:cxnSpLocks noChangeShapeType="1"/>
              <a:stCxn id="9" idx="4"/>
              <a:endCxn id="14" idx="0"/>
            </p:cNvCxnSpPr>
            <p:nvPr/>
          </p:nvCxnSpPr>
          <p:spPr bwMode="auto">
            <a:xfrm>
              <a:off x="6434138" y="3694113"/>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2" name="AutoShape 21"/>
            <p:cNvCxnSpPr>
              <a:cxnSpLocks noChangeShapeType="1"/>
              <a:stCxn id="7" idx="5"/>
              <a:endCxn id="14" idx="1"/>
            </p:cNvCxnSpPr>
            <p:nvPr/>
          </p:nvCxnSpPr>
          <p:spPr bwMode="auto">
            <a:xfrm>
              <a:off x="4476750" y="3609975"/>
              <a:ext cx="1752600" cy="1535113"/>
            </a:xfrm>
            <a:prstGeom prst="straightConnector1">
              <a:avLst/>
            </a:prstGeom>
            <a:noFill/>
            <a:ln w="9525">
              <a:solidFill>
                <a:schemeClr val="tx1"/>
              </a:solidFill>
              <a:round/>
              <a:headEnd/>
              <a:tailEnd/>
            </a:ln>
            <a:effectLst/>
          </p:spPr>
        </p:cxnSp>
        <p:cxnSp>
          <p:nvCxnSpPr>
            <p:cNvPr id="23" name="AutoShape 22"/>
            <p:cNvCxnSpPr>
              <a:cxnSpLocks noChangeShapeType="1"/>
              <a:stCxn id="8" idx="3"/>
              <a:endCxn id="12" idx="0"/>
            </p:cNvCxnSpPr>
            <p:nvPr/>
          </p:nvCxnSpPr>
          <p:spPr bwMode="auto">
            <a:xfrm flipH="1">
              <a:off x="4273550" y="3609975"/>
              <a:ext cx="874713" cy="145097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4" name="AutoShape 23"/>
            <p:cNvCxnSpPr>
              <a:cxnSpLocks noChangeShapeType="1"/>
              <a:stCxn id="8" idx="4"/>
              <a:endCxn id="13" idx="0"/>
            </p:cNvCxnSpPr>
            <p:nvPr/>
          </p:nvCxnSpPr>
          <p:spPr bwMode="auto">
            <a:xfrm>
              <a:off x="5353050" y="3694113"/>
              <a:ext cx="0" cy="1366837"/>
            </a:xfrm>
            <a:prstGeom prst="straightConnector1">
              <a:avLst/>
            </a:prstGeom>
            <a:noFill/>
            <a:ln w="9525">
              <a:solidFill>
                <a:schemeClr val="tx1"/>
              </a:solidFill>
              <a:round/>
              <a:headEnd/>
              <a:tailEnd/>
            </a:ln>
            <a:effectLst/>
          </p:spPr>
        </p:cxnSp>
        <p:cxnSp>
          <p:nvCxnSpPr>
            <p:cNvPr id="25" name="AutoShape 24"/>
            <p:cNvCxnSpPr>
              <a:cxnSpLocks noChangeShapeType="1"/>
              <a:stCxn id="7" idx="3"/>
              <a:endCxn id="11" idx="0"/>
            </p:cNvCxnSpPr>
            <p:nvPr/>
          </p:nvCxnSpPr>
          <p:spPr bwMode="auto">
            <a:xfrm flipH="1">
              <a:off x="3192463" y="3609975"/>
              <a:ext cx="876300" cy="1452563"/>
            </a:xfrm>
            <a:prstGeom prst="straightConnector1">
              <a:avLst/>
            </a:prstGeom>
            <a:noFill/>
            <a:ln w="9525">
              <a:solidFill>
                <a:schemeClr val="tx1"/>
              </a:solidFill>
              <a:round/>
              <a:headEnd/>
              <a:tailEnd/>
            </a:ln>
            <a:effectLst/>
          </p:spPr>
        </p:cxnSp>
      </p:grpSp>
      <p:sp>
        <p:nvSpPr>
          <p:cNvPr id="27" name="Segnaposto contenuto 2"/>
          <p:cNvSpPr txBox="1">
            <a:spLocks/>
          </p:cNvSpPr>
          <p:nvPr/>
        </p:nvSpPr>
        <p:spPr>
          <a:xfrm>
            <a:off x="152400" y="3856038"/>
            <a:ext cx="8738616" cy="63976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Scegli</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 un </a:t>
            </a: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nodo</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 </a:t>
            </a: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libero</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a:t>
            </a:r>
          </a:p>
        </p:txBody>
      </p:sp>
      <p:grpSp>
        <p:nvGrpSpPr>
          <p:cNvPr id="49" name="Gruppo 48"/>
          <p:cNvGrpSpPr/>
          <p:nvPr/>
        </p:nvGrpSpPr>
        <p:grpSpPr>
          <a:xfrm>
            <a:off x="228600" y="4488851"/>
            <a:ext cx="3529012" cy="1766407"/>
            <a:chOff x="1908175" y="2924175"/>
            <a:chExt cx="4968875" cy="2520950"/>
          </a:xfrm>
        </p:grpSpPr>
        <p:sp>
          <p:nvSpPr>
            <p:cNvPr id="28" name="Oval 4"/>
            <p:cNvSpPr>
              <a:spLocks noChangeArrowheads="1"/>
            </p:cNvSpPr>
            <p:nvPr/>
          </p:nvSpPr>
          <p:spPr bwMode="auto">
            <a:xfrm>
              <a:off x="1908175"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29" name="Oval 5"/>
            <p:cNvSpPr>
              <a:spLocks noChangeArrowheads="1"/>
            </p:cNvSpPr>
            <p:nvPr/>
          </p:nvSpPr>
          <p:spPr bwMode="auto">
            <a:xfrm>
              <a:off x="3059113" y="292576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0" name="Oval 6"/>
            <p:cNvSpPr>
              <a:spLocks noChangeArrowheads="1"/>
            </p:cNvSpPr>
            <p:nvPr/>
          </p:nvSpPr>
          <p:spPr bwMode="auto">
            <a:xfrm>
              <a:off x="4140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31" name="Oval 7"/>
            <p:cNvSpPr>
              <a:spLocks noChangeArrowheads="1"/>
            </p:cNvSpPr>
            <p:nvPr/>
          </p:nvSpPr>
          <p:spPr bwMode="auto">
            <a:xfrm>
              <a:off x="5219700"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2" name="Oval 8"/>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3" name="Oval 9"/>
            <p:cNvSpPr>
              <a:spLocks noChangeArrowheads="1"/>
            </p:cNvSpPr>
            <p:nvPr/>
          </p:nvSpPr>
          <p:spPr bwMode="auto">
            <a:xfrm>
              <a:off x="190817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4" name="Oval 10"/>
            <p:cNvSpPr>
              <a:spLocks noChangeArrowheads="1"/>
            </p:cNvSpPr>
            <p:nvPr/>
          </p:nvSpPr>
          <p:spPr bwMode="auto">
            <a:xfrm>
              <a:off x="3059113"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35" name="Oval 11"/>
            <p:cNvSpPr>
              <a:spLocks noChangeArrowheads="1"/>
            </p:cNvSpPr>
            <p:nvPr/>
          </p:nvSpPr>
          <p:spPr bwMode="auto">
            <a:xfrm>
              <a:off x="41402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6" name="Oval 12"/>
            <p:cNvSpPr>
              <a:spLocks noChangeArrowheads="1"/>
            </p:cNvSpPr>
            <p:nvPr/>
          </p:nvSpPr>
          <p:spPr bwMode="auto">
            <a:xfrm>
              <a:off x="5219700" y="4867275"/>
              <a:ext cx="576263" cy="576263"/>
            </a:xfrm>
            <a:prstGeom prst="ellipse">
              <a:avLst/>
            </a:prstGeom>
            <a:solidFill>
              <a:srgbClr val="FFFF66"/>
            </a:solidFill>
            <a:ln w="57150" cap="flat" cmpd="sng" algn="ctr">
              <a:solidFill>
                <a:srgbClr val="FE8637"/>
              </a:solidFill>
              <a:prstDash val="solid"/>
              <a:round/>
              <a:headEnd type="none" w="med" len="med"/>
              <a:tailEnd type="none" w="med" len="med"/>
            </a:ln>
            <a:effectLst/>
          </p:spPr>
          <p:txBody>
            <a:bodyPr wrap="none" anchor="ctr">
              <a:prstTxWarp prst="textNoShape">
                <a:avLst/>
              </a:prstTxWarp>
            </a:bodyPr>
            <a:lstStyle/>
            <a:p>
              <a:endParaRPr lang="it-IT"/>
            </a:p>
          </p:txBody>
        </p:sp>
        <p:sp>
          <p:nvSpPr>
            <p:cNvPr id="37" name="Oval 13"/>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38" name="AutoShape 14"/>
            <p:cNvCxnSpPr>
              <a:cxnSpLocks noChangeShapeType="1"/>
              <a:stCxn id="28" idx="5"/>
              <a:endCxn id="34" idx="0"/>
            </p:cNvCxnSpPr>
            <p:nvPr/>
          </p:nvCxnSpPr>
          <p:spPr bwMode="auto">
            <a:xfrm>
              <a:off x="2400300" y="3416300"/>
              <a:ext cx="947738" cy="1452563"/>
            </a:xfrm>
            <a:prstGeom prst="straightConnector1">
              <a:avLst/>
            </a:prstGeom>
            <a:noFill/>
            <a:ln w="9525">
              <a:solidFill>
                <a:schemeClr val="tx1"/>
              </a:solidFill>
              <a:round/>
              <a:headEnd/>
              <a:tailEnd/>
            </a:ln>
            <a:effectLst/>
          </p:spPr>
        </p:cxnSp>
        <p:cxnSp>
          <p:nvCxnSpPr>
            <p:cNvPr id="39" name="AutoShape 15"/>
            <p:cNvCxnSpPr>
              <a:cxnSpLocks noChangeShapeType="1"/>
              <a:stCxn id="28" idx="4"/>
              <a:endCxn id="33" idx="0"/>
            </p:cNvCxnSpPr>
            <p:nvPr/>
          </p:nvCxnSpPr>
          <p:spPr bwMode="auto">
            <a:xfrm>
              <a:off x="2197100" y="3500438"/>
              <a:ext cx="0" cy="1366837"/>
            </a:xfrm>
            <a:prstGeom prst="straightConnector1">
              <a:avLst/>
            </a:prstGeom>
            <a:noFill/>
            <a:ln w="9525">
              <a:solidFill>
                <a:schemeClr val="tx1"/>
              </a:solidFill>
              <a:round/>
              <a:headEnd/>
              <a:tailEnd/>
            </a:ln>
            <a:effectLst/>
          </p:spPr>
        </p:cxnSp>
        <p:cxnSp>
          <p:nvCxnSpPr>
            <p:cNvPr id="40" name="AutoShape 16"/>
            <p:cNvCxnSpPr>
              <a:cxnSpLocks noChangeShapeType="1"/>
              <a:stCxn id="29" idx="5"/>
              <a:endCxn id="36" idx="0"/>
            </p:cNvCxnSpPr>
            <p:nvPr/>
          </p:nvCxnSpPr>
          <p:spPr bwMode="auto">
            <a:xfrm>
              <a:off x="3551238" y="3417888"/>
              <a:ext cx="1957387" cy="1430337"/>
            </a:xfrm>
            <a:prstGeom prst="straightConnector1">
              <a:avLst/>
            </a:prstGeom>
            <a:noFill/>
            <a:ln w="9525">
              <a:solidFill>
                <a:schemeClr val="tx1"/>
              </a:solidFill>
              <a:round/>
              <a:headEnd/>
              <a:tailEnd/>
            </a:ln>
            <a:effectLst/>
          </p:spPr>
        </p:cxnSp>
        <p:cxnSp>
          <p:nvCxnSpPr>
            <p:cNvPr id="41" name="AutoShape 17"/>
            <p:cNvCxnSpPr>
              <a:cxnSpLocks noChangeShapeType="1"/>
              <a:stCxn id="29" idx="4"/>
              <a:endCxn id="35" idx="0"/>
            </p:cNvCxnSpPr>
            <p:nvPr/>
          </p:nvCxnSpPr>
          <p:spPr bwMode="auto">
            <a:xfrm>
              <a:off x="3348038" y="3502025"/>
              <a:ext cx="1081087" cy="1365250"/>
            </a:xfrm>
            <a:prstGeom prst="straightConnector1">
              <a:avLst/>
            </a:prstGeom>
            <a:noFill/>
            <a:ln w="9525">
              <a:solidFill>
                <a:schemeClr val="tx1"/>
              </a:solidFill>
              <a:round/>
              <a:headEnd/>
              <a:tailEnd/>
            </a:ln>
            <a:effectLst/>
          </p:spPr>
        </p:cxnSp>
        <p:cxnSp>
          <p:nvCxnSpPr>
            <p:cNvPr id="42" name="AutoShape 18"/>
            <p:cNvCxnSpPr>
              <a:cxnSpLocks noChangeShapeType="1"/>
              <a:stCxn id="29" idx="3"/>
              <a:endCxn id="33" idx="0"/>
            </p:cNvCxnSpPr>
            <p:nvPr/>
          </p:nvCxnSpPr>
          <p:spPr bwMode="auto">
            <a:xfrm flipH="1">
              <a:off x="2197100" y="3417888"/>
              <a:ext cx="946150" cy="14493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3" name="AutoShape 19"/>
            <p:cNvCxnSpPr>
              <a:cxnSpLocks noChangeShapeType="1"/>
              <a:stCxn id="34" idx="7"/>
              <a:endCxn id="32" idx="3"/>
            </p:cNvCxnSpPr>
            <p:nvPr/>
          </p:nvCxnSpPr>
          <p:spPr bwMode="auto">
            <a:xfrm flipV="1">
              <a:off x="3551238" y="3416300"/>
              <a:ext cx="2833687" cy="1536700"/>
            </a:xfrm>
            <a:prstGeom prst="straightConnector1">
              <a:avLst/>
            </a:prstGeom>
            <a:noFill/>
            <a:ln w="9525">
              <a:solidFill>
                <a:schemeClr val="tx1"/>
              </a:solidFill>
              <a:round/>
              <a:headEnd/>
              <a:tailEnd/>
            </a:ln>
            <a:effectLst/>
          </p:spPr>
        </p:cxnSp>
        <p:cxnSp>
          <p:nvCxnSpPr>
            <p:cNvPr id="44" name="AutoShape 20"/>
            <p:cNvCxnSpPr>
              <a:cxnSpLocks noChangeShapeType="1"/>
              <a:stCxn id="32" idx="4"/>
              <a:endCxn id="37"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5" name="AutoShape 21"/>
            <p:cNvCxnSpPr>
              <a:cxnSpLocks noChangeShapeType="1"/>
              <a:stCxn id="30" idx="5"/>
              <a:endCxn id="37"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46" name="AutoShape 22"/>
            <p:cNvCxnSpPr>
              <a:cxnSpLocks noChangeShapeType="1"/>
              <a:stCxn id="31" idx="3"/>
              <a:endCxn id="35" idx="0"/>
            </p:cNvCxnSpPr>
            <p:nvPr/>
          </p:nvCxnSpPr>
          <p:spPr bwMode="auto">
            <a:xfrm flipH="1">
              <a:off x="4429125" y="3416300"/>
              <a:ext cx="874713" cy="145097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7" name="AutoShape 23"/>
            <p:cNvCxnSpPr>
              <a:cxnSpLocks noChangeShapeType="1"/>
              <a:stCxn id="31" idx="4"/>
              <a:endCxn id="36" idx="0"/>
            </p:cNvCxnSpPr>
            <p:nvPr/>
          </p:nvCxnSpPr>
          <p:spPr bwMode="auto">
            <a:xfrm>
              <a:off x="5508625" y="3500438"/>
              <a:ext cx="0" cy="1347787"/>
            </a:xfrm>
            <a:prstGeom prst="straightConnector1">
              <a:avLst/>
            </a:prstGeom>
            <a:noFill/>
            <a:ln w="9525">
              <a:solidFill>
                <a:schemeClr val="tx1"/>
              </a:solidFill>
              <a:round/>
              <a:headEnd/>
              <a:tailEnd/>
            </a:ln>
            <a:effectLst/>
          </p:spPr>
        </p:cxnSp>
        <p:cxnSp>
          <p:nvCxnSpPr>
            <p:cNvPr id="48" name="AutoShape 24"/>
            <p:cNvCxnSpPr>
              <a:cxnSpLocks noChangeShapeType="1"/>
              <a:stCxn id="30" idx="3"/>
              <a:endCxn id="34" idx="0"/>
            </p:cNvCxnSpPr>
            <p:nvPr/>
          </p:nvCxnSpPr>
          <p:spPr bwMode="auto">
            <a:xfrm flipH="1">
              <a:off x="3348038" y="3416300"/>
              <a:ext cx="876300" cy="1452563"/>
            </a:xfrm>
            <a:prstGeom prst="straightConnector1">
              <a:avLst/>
            </a:prstGeom>
            <a:noFill/>
            <a:ln w="9525">
              <a:solidFill>
                <a:schemeClr val="tx1"/>
              </a:solidFill>
              <a:round/>
              <a:headEnd/>
              <a:tailEnd/>
            </a:ln>
            <a:effectLst/>
          </p:spPr>
        </p:cxnSp>
      </p:grpSp>
      <p:sp>
        <p:nvSpPr>
          <p:cNvPr id="50" name="Segnaposto contenuto 2"/>
          <p:cNvSpPr txBox="1">
            <a:spLocks/>
          </p:cNvSpPr>
          <p:nvPr/>
        </p:nvSpPr>
        <p:spPr>
          <a:xfrm>
            <a:off x="152400" y="6218238"/>
            <a:ext cx="8738616" cy="639762"/>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E </a:t>
            </a: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visita</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 </a:t>
            </a:r>
            <a:r>
              <a:rPr lang="en-US" altLang="zh-TW" sz="2400" dirty="0" err="1" smtClean="0">
                <a:ea typeface="新細明體" charset="-120"/>
                <a:cs typeface="新細明體" charset="-120"/>
              </a:rPr>
              <a:t>i</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 </a:t>
            </a: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suoi</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 </a:t>
            </a:r>
            <a:r>
              <a:rPr kumimoji="0" lang="en-US" altLang="zh-TW" sz="2400" b="0" i="0" u="none" strike="noStrike" kern="1200" cap="none" spc="0" normalizeH="0" baseline="0" noProof="0" dirty="0" err="1" smtClean="0">
                <a:ln>
                  <a:noFill/>
                </a:ln>
                <a:solidFill>
                  <a:schemeClr val="tx1"/>
                </a:solidFill>
                <a:effectLst/>
                <a:uLnTx/>
                <a:uFillTx/>
                <a:latin typeface="+mn-lt"/>
                <a:ea typeface="新細明體" charset="-120"/>
                <a:cs typeface="新細明體" charset="-120"/>
              </a:rPr>
              <a:t>adiacenti</a:t>
            </a:r>
            <a:r>
              <a:rPr kumimoji="0" lang="en-US" altLang="zh-TW" sz="2400" b="0" i="0" u="none" strike="noStrike" kern="1200" cap="none" spc="0" normalizeH="0" baseline="0" noProof="0" dirty="0" smtClean="0">
                <a:ln>
                  <a:noFill/>
                </a:ln>
                <a:solidFill>
                  <a:schemeClr val="tx1"/>
                </a:solidFill>
                <a:effectLst/>
                <a:uLnTx/>
                <a:uFillTx/>
                <a:latin typeface="+mn-lt"/>
                <a:ea typeface="新細明體" charset="-120"/>
                <a:cs typeface="新細明體" charset="-12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7" grpId="0"/>
      <p:bldP spid="50" grpId="0"/>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(22)</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41</a:t>
            </a:fld>
            <a:endParaRPr lang="it-IT" dirty="0"/>
          </a:p>
        </p:txBody>
      </p:sp>
      <p:grpSp>
        <p:nvGrpSpPr>
          <p:cNvPr id="73" name="Gruppo 72"/>
          <p:cNvGrpSpPr/>
          <p:nvPr/>
        </p:nvGrpSpPr>
        <p:grpSpPr>
          <a:xfrm>
            <a:off x="349334" y="1470197"/>
            <a:ext cx="3887788" cy="1914525"/>
            <a:chOff x="1908175" y="2924175"/>
            <a:chExt cx="4968875" cy="2520950"/>
          </a:xfrm>
        </p:grpSpPr>
        <p:sp>
          <p:nvSpPr>
            <p:cNvPr id="52" name="Oval 4"/>
            <p:cNvSpPr>
              <a:spLocks noChangeArrowheads="1"/>
            </p:cNvSpPr>
            <p:nvPr/>
          </p:nvSpPr>
          <p:spPr bwMode="auto">
            <a:xfrm>
              <a:off x="1908175"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53" name="Oval 5"/>
            <p:cNvSpPr>
              <a:spLocks noChangeArrowheads="1"/>
            </p:cNvSpPr>
            <p:nvPr/>
          </p:nvSpPr>
          <p:spPr bwMode="auto">
            <a:xfrm>
              <a:off x="3059113" y="2925763"/>
              <a:ext cx="576262" cy="576262"/>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54" name="Oval 6"/>
            <p:cNvSpPr>
              <a:spLocks noChangeArrowheads="1"/>
            </p:cNvSpPr>
            <p:nvPr/>
          </p:nvSpPr>
          <p:spPr bwMode="auto">
            <a:xfrm>
              <a:off x="4140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55" name="Oval 7"/>
            <p:cNvSpPr>
              <a:spLocks noChangeArrowheads="1"/>
            </p:cNvSpPr>
            <p:nvPr/>
          </p:nvSpPr>
          <p:spPr bwMode="auto">
            <a:xfrm>
              <a:off x="5219700" y="29241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56" name="Oval 8"/>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57" name="Oval 9"/>
            <p:cNvSpPr>
              <a:spLocks noChangeArrowheads="1"/>
            </p:cNvSpPr>
            <p:nvPr/>
          </p:nvSpPr>
          <p:spPr bwMode="auto">
            <a:xfrm>
              <a:off x="190817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58" name="Oval 10"/>
            <p:cNvSpPr>
              <a:spLocks noChangeArrowheads="1"/>
            </p:cNvSpPr>
            <p:nvPr/>
          </p:nvSpPr>
          <p:spPr bwMode="auto">
            <a:xfrm>
              <a:off x="3059113"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59" name="Oval 11"/>
            <p:cNvSpPr>
              <a:spLocks noChangeArrowheads="1"/>
            </p:cNvSpPr>
            <p:nvPr/>
          </p:nvSpPr>
          <p:spPr bwMode="auto">
            <a:xfrm>
              <a:off x="41402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0" name="Oval 12"/>
            <p:cNvSpPr>
              <a:spLocks noChangeArrowheads="1"/>
            </p:cNvSpPr>
            <p:nvPr/>
          </p:nvSpPr>
          <p:spPr bwMode="auto">
            <a:xfrm>
              <a:off x="5219700" y="4867275"/>
              <a:ext cx="576263" cy="576263"/>
            </a:xfrm>
            <a:prstGeom prst="ellipse">
              <a:avLst/>
            </a:prstGeom>
            <a:solidFill>
              <a:srgbClr val="FFFF66"/>
            </a:solidFill>
            <a:ln w="57150">
              <a:solidFill>
                <a:srgbClr val="800000"/>
              </a:solidFill>
              <a:round/>
              <a:headEnd/>
              <a:tailEnd/>
            </a:ln>
            <a:effectLst/>
          </p:spPr>
          <p:txBody>
            <a:bodyPr wrap="none" anchor="ctr">
              <a:prstTxWarp prst="textNoShape">
                <a:avLst/>
              </a:prstTxWarp>
            </a:bodyPr>
            <a:lstStyle/>
            <a:p>
              <a:endParaRPr lang="it-IT"/>
            </a:p>
          </p:txBody>
        </p:sp>
        <p:sp>
          <p:nvSpPr>
            <p:cNvPr id="61" name="Oval 13"/>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62" name="AutoShape 14"/>
            <p:cNvCxnSpPr>
              <a:cxnSpLocks noChangeShapeType="1"/>
              <a:stCxn id="52" idx="5"/>
              <a:endCxn id="58" idx="0"/>
            </p:cNvCxnSpPr>
            <p:nvPr/>
          </p:nvCxnSpPr>
          <p:spPr bwMode="auto">
            <a:xfrm>
              <a:off x="2400300" y="3416300"/>
              <a:ext cx="947738" cy="1452563"/>
            </a:xfrm>
            <a:prstGeom prst="straightConnector1">
              <a:avLst/>
            </a:prstGeom>
            <a:noFill/>
            <a:ln w="9525">
              <a:solidFill>
                <a:schemeClr val="tx1"/>
              </a:solidFill>
              <a:round/>
              <a:headEnd/>
              <a:tailEnd/>
            </a:ln>
            <a:effectLst/>
          </p:spPr>
        </p:cxnSp>
        <p:cxnSp>
          <p:nvCxnSpPr>
            <p:cNvPr id="63" name="AutoShape 15"/>
            <p:cNvCxnSpPr>
              <a:cxnSpLocks noChangeShapeType="1"/>
              <a:stCxn id="52" idx="4"/>
              <a:endCxn id="57" idx="0"/>
            </p:cNvCxnSpPr>
            <p:nvPr/>
          </p:nvCxnSpPr>
          <p:spPr bwMode="auto">
            <a:xfrm>
              <a:off x="2197100" y="3500438"/>
              <a:ext cx="0" cy="1366837"/>
            </a:xfrm>
            <a:prstGeom prst="straightConnector1">
              <a:avLst/>
            </a:prstGeom>
            <a:noFill/>
            <a:ln w="9525">
              <a:solidFill>
                <a:schemeClr val="tx1"/>
              </a:solidFill>
              <a:round/>
              <a:headEnd/>
              <a:tailEnd/>
            </a:ln>
            <a:effectLst/>
          </p:spPr>
        </p:cxnSp>
        <p:cxnSp>
          <p:nvCxnSpPr>
            <p:cNvPr id="64" name="AutoShape 16"/>
            <p:cNvCxnSpPr>
              <a:cxnSpLocks noChangeShapeType="1"/>
              <a:stCxn id="53" idx="5"/>
              <a:endCxn id="60" idx="0"/>
            </p:cNvCxnSpPr>
            <p:nvPr/>
          </p:nvCxnSpPr>
          <p:spPr bwMode="auto">
            <a:xfrm>
              <a:off x="3551238" y="3446463"/>
              <a:ext cx="1957387" cy="1392237"/>
            </a:xfrm>
            <a:prstGeom prst="straightConnector1">
              <a:avLst/>
            </a:prstGeom>
            <a:noFill/>
            <a:ln w="28575">
              <a:solidFill>
                <a:srgbClr val="800000"/>
              </a:solidFill>
              <a:prstDash val="sysDot"/>
              <a:round/>
              <a:headEnd/>
              <a:tailEnd/>
            </a:ln>
            <a:effectLst/>
          </p:spPr>
        </p:cxnSp>
        <p:cxnSp>
          <p:nvCxnSpPr>
            <p:cNvPr id="65" name="AutoShape 17"/>
            <p:cNvCxnSpPr>
              <a:cxnSpLocks noChangeShapeType="1"/>
              <a:stCxn id="53" idx="4"/>
              <a:endCxn id="59" idx="0"/>
            </p:cNvCxnSpPr>
            <p:nvPr/>
          </p:nvCxnSpPr>
          <p:spPr bwMode="auto">
            <a:xfrm>
              <a:off x="3348038" y="3530600"/>
              <a:ext cx="1081087" cy="1336675"/>
            </a:xfrm>
            <a:prstGeom prst="straightConnector1">
              <a:avLst/>
            </a:prstGeom>
            <a:noFill/>
            <a:ln w="9525">
              <a:solidFill>
                <a:schemeClr val="tx1"/>
              </a:solidFill>
              <a:round/>
              <a:headEnd/>
              <a:tailEnd/>
            </a:ln>
            <a:effectLst/>
          </p:spPr>
        </p:cxnSp>
        <p:cxnSp>
          <p:nvCxnSpPr>
            <p:cNvPr id="66" name="AutoShape 18"/>
            <p:cNvCxnSpPr>
              <a:cxnSpLocks noChangeShapeType="1"/>
              <a:stCxn id="53" idx="3"/>
              <a:endCxn id="57" idx="0"/>
            </p:cNvCxnSpPr>
            <p:nvPr/>
          </p:nvCxnSpPr>
          <p:spPr bwMode="auto">
            <a:xfrm flipH="1">
              <a:off x="2197100" y="3446463"/>
              <a:ext cx="946150" cy="1420812"/>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7" name="AutoShape 19"/>
            <p:cNvCxnSpPr>
              <a:cxnSpLocks noChangeShapeType="1"/>
              <a:stCxn id="58" idx="7"/>
              <a:endCxn id="56" idx="3"/>
            </p:cNvCxnSpPr>
            <p:nvPr/>
          </p:nvCxnSpPr>
          <p:spPr bwMode="auto">
            <a:xfrm flipV="1">
              <a:off x="3551238" y="3416300"/>
              <a:ext cx="2833687" cy="1536700"/>
            </a:xfrm>
            <a:prstGeom prst="straightConnector1">
              <a:avLst/>
            </a:prstGeom>
            <a:noFill/>
            <a:ln w="9525">
              <a:solidFill>
                <a:schemeClr val="tx1"/>
              </a:solidFill>
              <a:round/>
              <a:headEnd/>
              <a:tailEnd/>
            </a:ln>
            <a:effectLst/>
          </p:spPr>
        </p:cxnSp>
        <p:cxnSp>
          <p:nvCxnSpPr>
            <p:cNvPr id="68" name="AutoShape 20"/>
            <p:cNvCxnSpPr>
              <a:cxnSpLocks noChangeShapeType="1"/>
              <a:stCxn id="56" idx="4"/>
              <a:endCxn id="61"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9" name="AutoShape 21"/>
            <p:cNvCxnSpPr>
              <a:cxnSpLocks noChangeShapeType="1"/>
              <a:stCxn id="54" idx="5"/>
              <a:endCxn id="61"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70" name="AutoShape 22"/>
            <p:cNvCxnSpPr>
              <a:cxnSpLocks noChangeShapeType="1"/>
              <a:stCxn id="55" idx="3"/>
              <a:endCxn id="59" idx="0"/>
            </p:cNvCxnSpPr>
            <p:nvPr/>
          </p:nvCxnSpPr>
          <p:spPr bwMode="auto">
            <a:xfrm flipH="1">
              <a:off x="4429125" y="3444875"/>
              <a:ext cx="874713" cy="1422400"/>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71" name="AutoShape 23"/>
            <p:cNvCxnSpPr>
              <a:cxnSpLocks noChangeShapeType="1"/>
              <a:stCxn id="55" idx="4"/>
              <a:endCxn id="60" idx="0"/>
            </p:cNvCxnSpPr>
            <p:nvPr/>
          </p:nvCxnSpPr>
          <p:spPr bwMode="auto">
            <a:xfrm>
              <a:off x="5508625" y="3529013"/>
              <a:ext cx="0" cy="1309687"/>
            </a:xfrm>
            <a:prstGeom prst="straightConnector1">
              <a:avLst/>
            </a:prstGeom>
            <a:noFill/>
            <a:ln w="28575">
              <a:solidFill>
                <a:srgbClr val="800000"/>
              </a:solidFill>
              <a:prstDash val="sysDot"/>
              <a:round/>
              <a:headEnd/>
              <a:tailEnd/>
            </a:ln>
            <a:effectLst/>
          </p:spPr>
        </p:cxnSp>
        <p:cxnSp>
          <p:nvCxnSpPr>
            <p:cNvPr id="72" name="AutoShape 24"/>
            <p:cNvCxnSpPr>
              <a:cxnSpLocks noChangeShapeType="1"/>
              <a:stCxn id="54" idx="3"/>
              <a:endCxn id="58" idx="0"/>
            </p:cNvCxnSpPr>
            <p:nvPr/>
          </p:nvCxnSpPr>
          <p:spPr bwMode="auto">
            <a:xfrm flipH="1">
              <a:off x="3348038" y="3416300"/>
              <a:ext cx="876300" cy="1452563"/>
            </a:xfrm>
            <a:prstGeom prst="straightConnector1">
              <a:avLst/>
            </a:prstGeom>
            <a:noFill/>
            <a:ln w="9525">
              <a:solidFill>
                <a:schemeClr val="tx1"/>
              </a:solidFill>
              <a:round/>
              <a:headEnd/>
              <a:tailEnd/>
            </a:ln>
            <a:effectLst/>
          </p:spPr>
        </p:cxnSp>
      </p:grpSp>
      <p:grpSp>
        <p:nvGrpSpPr>
          <p:cNvPr id="95" name="Gruppo 94"/>
          <p:cNvGrpSpPr/>
          <p:nvPr/>
        </p:nvGrpSpPr>
        <p:grpSpPr>
          <a:xfrm>
            <a:off x="2071508" y="3819525"/>
            <a:ext cx="3894800" cy="1914525"/>
            <a:chOff x="1908175" y="2924175"/>
            <a:chExt cx="4968875" cy="2520950"/>
          </a:xfrm>
        </p:grpSpPr>
        <p:sp>
          <p:nvSpPr>
            <p:cNvPr id="74" name="Oval 4"/>
            <p:cNvSpPr>
              <a:spLocks noChangeArrowheads="1"/>
            </p:cNvSpPr>
            <p:nvPr/>
          </p:nvSpPr>
          <p:spPr bwMode="auto">
            <a:xfrm>
              <a:off x="1908175" y="2924175"/>
              <a:ext cx="576263" cy="576263"/>
            </a:xfrm>
            <a:prstGeom prst="ellipse">
              <a:avLst/>
            </a:prstGeom>
            <a:solidFill>
              <a:srgbClr val="FFFF66"/>
            </a:solidFill>
            <a:ln w="57150">
              <a:solidFill>
                <a:srgbClr val="800000"/>
              </a:solidFill>
              <a:round/>
              <a:headEnd/>
              <a:tailEnd/>
            </a:ln>
            <a:effectLst/>
          </p:spPr>
          <p:txBody>
            <a:bodyPr wrap="none" anchor="ctr">
              <a:prstTxWarp prst="textNoShape">
                <a:avLst/>
              </a:prstTxWarp>
            </a:bodyPr>
            <a:lstStyle/>
            <a:p>
              <a:endParaRPr lang="it-IT"/>
            </a:p>
          </p:txBody>
        </p:sp>
        <p:sp>
          <p:nvSpPr>
            <p:cNvPr id="75" name="Oval 5"/>
            <p:cNvSpPr>
              <a:spLocks noChangeArrowheads="1"/>
            </p:cNvSpPr>
            <p:nvPr/>
          </p:nvSpPr>
          <p:spPr bwMode="auto">
            <a:xfrm>
              <a:off x="3059113" y="2925763"/>
              <a:ext cx="576262" cy="576262"/>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76" name="Oval 6"/>
            <p:cNvSpPr>
              <a:spLocks noChangeArrowheads="1"/>
            </p:cNvSpPr>
            <p:nvPr/>
          </p:nvSpPr>
          <p:spPr bwMode="auto">
            <a:xfrm>
              <a:off x="4140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77" name="Oval 7"/>
            <p:cNvSpPr>
              <a:spLocks noChangeArrowheads="1"/>
            </p:cNvSpPr>
            <p:nvPr/>
          </p:nvSpPr>
          <p:spPr bwMode="auto">
            <a:xfrm>
              <a:off x="5219700" y="29241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78" name="Oval 8"/>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79" name="Oval 9"/>
            <p:cNvSpPr>
              <a:spLocks noChangeArrowheads="1"/>
            </p:cNvSpPr>
            <p:nvPr/>
          </p:nvSpPr>
          <p:spPr bwMode="auto">
            <a:xfrm>
              <a:off x="1908175"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80" name="Oval 10"/>
            <p:cNvSpPr>
              <a:spLocks noChangeArrowheads="1"/>
            </p:cNvSpPr>
            <p:nvPr/>
          </p:nvSpPr>
          <p:spPr bwMode="auto">
            <a:xfrm>
              <a:off x="3059113"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81" name="Oval 11"/>
            <p:cNvSpPr>
              <a:spLocks noChangeArrowheads="1"/>
            </p:cNvSpPr>
            <p:nvPr/>
          </p:nvSpPr>
          <p:spPr bwMode="auto">
            <a:xfrm>
              <a:off x="4140200"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82" name="Oval 12"/>
            <p:cNvSpPr>
              <a:spLocks noChangeArrowheads="1"/>
            </p:cNvSpPr>
            <p:nvPr/>
          </p:nvSpPr>
          <p:spPr bwMode="auto">
            <a:xfrm>
              <a:off x="5219700" y="4867275"/>
              <a:ext cx="576263" cy="576263"/>
            </a:xfrm>
            <a:prstGeom prst="ellipse">
              <a:avLst/>
            </a:prstGeom>
            <a:solidFill>
              <a:srgbClr val="FFFF66"/>
            </a:solidFill>
            <a:ln w="57150">
              <a:solidFill>
                <a:srgbClr val="800000"/>
              </a:solidFill>
              <a:round/>
              <a:headEnd/>
              <a:tailEnd/>
            </a:ln>
            <a:effectLst/>
          </p:spPr>
          <p:txBody>
            <a:bodyPr wrap="none" anchor="ctr">
              <a:prstTxWarp prst="textNoShape">
                <a:avLst/>
              </a:prstTxWarp>
            </a:bodyPr>
            <a:lstStyle/>
            <a:p>
              <a:endParaRPr lang="it-IT"/>
            </a:p>
          </p:txBody>
        </p:sp>
        <p:sp>
          <p:nvSpPr>
            <p:cNvPr id="83" name="Oval 13"/>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84" name="AutoShape 14"/>
            <p:cNvCxnSpPr>
              <a:cxnSpLocks noChangeShapeType="1"/>
              <a:stCxn id="74" idx="5"/>
              <a:endCxn id="80" idx="0"/>
            </p:cNvCxnSpPr>
            <p:nvPr/>
          </p:nvCxnSpPr>
          <p:spPr bwMode="auto">
            <a:xfrm>
              <a:off x="2400300" y="3444875"/>
              <a:ext cx="947738" cy="1423988"/>
            </a:xfrm>
            <a:prstGeom prst="straightConnector1">
              <a:avLst/>
            </a:prstGeom>
            <a:noFill/>
            <a:ln w="9525">
              <a:solidFill>
                <a:schemeClr val="tx1"/>
              </a:solidFill>
              <a:round/>
              <a:headEnd/>
              <a:tailEnd/>
            </a:ln>
            <a:effectLst/>
          </p:spPr>
        </p:cxnSp>
        <p:cxnSp>
          <p:nvCxnSpPr>
            <p:cNvPr id="85" name="AutoShape 15"/>
            <p:cNvCxnSpPr>
              <a:cxnSpLocks noChangeShapeType="1"/>
              <a:stCxn id="74" idx="4"/>
              <a:endCxn id="79" idx="0"/>
            </p:cNvCxnSpPr>
            <p:nvPr/>
          </p:nvCxnSpPr>
          <p:spPr bwMode="auto">
            <a:xfrm>
              <a:off x="2197100" y="3529013"/>
              <a:ext cx="0" cy="1309687"/>
            </a:xfrm>
            <a:prstGeom prst="straightConnector1">
              <a:avLst/>
            </a:prstGeom>
            <a:noFill/>
            <a:ln w="28575">
              <a:solidFill>
                <a:srgbClr val="800000"/>
              </a:solidFill>
              <a:prstDash val="sysDot"/>
              <a:round/>
              <a:headEnd/>
              <a:tailEnd/>
            </a:ln>
            <a:effectLst/>
          </p:spPr>
        </p:cxnSp>
        <p:cxnSp>
          <p:nvCxnSpPr>
            <p:cNvPr id="86" name="AutoShape 16"/>
            <p:cNvCxnSpPr>
              <a:cxnSpLocks noChangeShapeType="1"/>
              <a:stCxn id="75" idx="5"/>
              <a:endCxn id="82" idx="0"/>
            </p:cNvCxnSpPr>
            <p:nvPr/>
          </p:nvCxnSpPr>
          <p:spPr bwMode="auto">
            <a:xfrm>
              <a:off x="3551238" y="3446463"/>
              <a:ext cx="1957387" cy="1392237"/>
            </a:xfrm>
            <a:prstGeom prst="straightConnector1">
              <a:avLst/>
            </a:prstGeom>
            <a:noFill/>
            <a:ln w="28575">
              <a:solidFill>
                <a:srgbClr val="800000"/>
              </a:solidFill>
              <a:prstDash val="sysDot"/>
              <a:round/>
              <a:headEnd/>
              <a:tailEnd/>
            </a:ln>
            <a:effectLst/>
          </p:spPr>
        </p:cxnSp>
        <p:cxnSp>
          <p:nvCxnSpPr>
            <p:cNvPr id="87" name="AutoShape 17"/>
            <p:cNvCxnSpPr>
              <a:cxnSpLocks noChangeShapeType="1"/>
              <a:stCxn id="75" idx="4"/>
              <a:endCxn id="81" idx="0"/>
            </p:cNvCxnSpPr>
            <p:nvPr/>
          </p:nvCxnSpPr>
          <p:spPr bwMode="auto">
            <a:xfrm>
              <a:off x="3348038" y="3530600"/>
              <a:ext cx="1081087" cy="1308100"/>
            </a:xfrm>
            <a:prstGeom prst="straightConnector1">
              <a:avLst/>
            </a:prstGeom>
            <a:noFill/>
            <a:ln w="9525">
              <a:solidFill>
                <a:schemeClr val="tx1"/>
              </a:solidFill>
              <a:round/>
              <a:headEnd/>
              <a:tailEnd/>
            </a:ln>
            <a:effectLst/>
          </p:spPr>
        </p:cxnSp>
        <p:cxnSp>
          <p:nvCxnSpPr>
            <p:cNvPr id="88" name="AutoShape 18"/>
            <p:cNvCxnSpPr>
              <a:cxnSpLocks noChangeShapeType="1"/>
              <a:stCxn id="75" idx="3"/>
              <a:endCxn id="79" idx="0"/>
            </p:cNvCxnSpPr>
            <p:nvPr/>
          </p:nvCxnSpPr>
          <p:spPr bwMode="auto">
            <a:xfrm flipH="1">
              <a:off x="2197100" y="3446463"/>
              <a:ext cx="946150" cy="1392237"/>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9" name="AutoShape 19"/>
            <p:cNvCxnSpPr>
              <a:cxnSpLocks noChangeShapeType="1"/>
              <a:stCxn id="80" idx="7"/>
              <a:endCxn id="78" idx="3"/>
            </p:cNvCxnSpPr>
            <p:nvPr/>
          </p:nvCxnSpPr>
          <p:spPr bwMode="auto">
            <a:xfrm flipV="1">
              <a:off x="3551238" y="3416300"/>
              <a:ext cx="2833687" cy="1536700"/>
            </a:xfrm>
            <a:prstGeom prst="straightConnector1">
              <a:avLst/>
            </a:prstGeom>
            <a:noFill/>
            <a:ln w="9525">
              <a:solidFill>
                <a:schemeClr val="tx1"/>
              </a:solidFill>
              <a:round/>
              <a:headEnd/>
              <a:tailEnd/>
            </a:ln>
            <a:effectLst/>
          </p:spPr>
        </p:cxnSp>
        <p:cxnSp>
          <p:nvCxnSpPr>
            <p:cNvPr id="90" name="AutoShape 20"/>
            <p:cNvCxnSpPr>
              <a:cxnSpLocks noChangeShapeType="1"/>
              <a:stCxn id="78" idx="4"/>
              <a:endCxn id="83"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91" name="AutoShape 21"/>
            <p:cNvCxnSpPr>
              <a:cxnSpLocks noChangeShapeType="1"/>
              <a:stCxn id="76" idx="5"/>
              <a:endCxn id="83"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92" name="AutoShape 22"/>
            <p:cNvCxnSpPr>
              <a:cxnSpLocks noChangeShapeType="1"/>
              <a:stCxn id="77" idx="3"/>
              <a:endCxn id="81" idx="0"/>
            </p:cNvCxnSpPr>
            <p:nvPr/>
          </p:nvCxnSpPr>
          <p:spPr bwMode="auto">
            <a:xfrm flipH="1">
              <a:off x="4429125" y="3444875"/>
              <a:ext cx="874713" cy="1393825"/>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3" name="AutoShape 23"/>
            <p:cNvCxnSpPr>
              <a:cxnSpLocks noChangeShapeType="1"/>
              <a:stCxn id="77" idx="4"/>
              <a:endCxn id="82" idx="0"/>
            </p:cNvCxnSpPr>
            <p:nvPr/>
          </p:nvCxnSpPr>
          <p:spPr bwMode="auto">
            <a:xfrm>
              <a:off x="5508625" y="3529013"/>
              <a:ext cx="0" cy="1309687"/>
            </a:xfrm>
            <a:prstGeom prst="straightConnector1">
              <a:avLst/>
            </a:prstGeom>
            <a:noFill/>
            <a:ln w="28575">
              <a:solidFill>
                <a:srgbClr val="800000"/>
              </a:solidFill>
              <a:prstDash val="sysDot"/>
              <a:round/>
              <a:headEnd/>
              <a:tailEnd/>
            </a:ln>
            <a:effectLst/>
          </p:spPr>
        </p:cxnSp>
        <p:cxnSp>
          <p:nvCxnSpPr>
            <p:cNvPr id="94" name="AutoShape 24"/>
            <p:cNvCxnSpPr>
              <a:cxnSpLocks noChangeShapeType="1"/>
              <a:stCxn id="76" idx="3"/>
              <a:endCxn id="80" idx="0"/>
            </p:cNvCxnSpPr>
            <p:nvPr/>
          </p:nvCxnSpPr>
          <p:spPr bwMode="auto">
            <a:xfrm flipH="1">
              <a:off x="3348038" y="3416300"/>
              <a:ext cx="876300" cy="1452563"/>
            </a:xfrm>
            <a:prstGeom prst="straightConnector1">
              <a:avLst/>
            </a:prstGeom>
            <a:noFill/>
            <a:ln w="9525">
              <a:solidFill>
                <a:schemeClr val="tx1"/>
              </a:solidFill>
              <a:round/>
              <a:headEnd/>
              <a:tailEnd/>
            </a:ln>
            <a:effectLst/>
          </p:spPr>
        </p:cxnSp>
      </p:grpSp>
      <p:sp>
        <p:nvSpPr>
          <p:cNvPr id="96" name="CasellaDiTesto 95"/>
          <p:cNvSpPr txBox="1"/>
          <p:nvPr/>
        </p:nvSpPr>
        <p:spPr>
          <a:xfrm>
            <a:off x="349334" y="5734050"/>
            <a:ext cx="8108866" cy="830997"/>
          </a:xfrm>
          <a:prstGeom prst="rect">
            <a:avLst/>
          </a:prstGeom>
          <a:noFill/>
        </p:spPr>
        <p:txBody>
          <a:bodyPr wrap="square" rtlCol="0">
            <a:spAutoFit/>
          </a:bodyPr>
          <a:lstStyle/>
          <a:p>
            <a:r>
              <a:rPr lang="it-IT" sz="2400" dirty="0" err="1" smtClean="0"/>
              <a:t>…</a:t>
            </a:r>
            <a:r>
              <a:rPr lang="it-IT" sz="2400" dirty="0" smtClean="0"/>
              <a:t> prosegui finché non viene raggiunto un altro nodo libero, e quindi si trova un cammino aumentante</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(23)</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42</a:t>
            </a:fld>
            <a:endParaRPr lang="it-IT" dirty="0"/>
          </a:p>
        </p:txBody>
      </p:sp>
      <p:grpSp>
        <p:nvGrpSpPr>
          <p:cNvPr id="5" name="Gruppo 94"/>
          <p:cNvGrpSpPr/>
          <p:nvPr/>
        </p:nvGrpSpPr>
        <p:grpSpPr>
          <a:xfrm>
            <a:off x="312004" y="1417638"/>
            <a:ext cx="3894800" cy="1914525"/>
            <a:chOff x="1908175" y="2924175"/>
            <a:chExt cx="4968875" cy="2520950"/>
          </a:xfrm>
        </p:grpSpPr>
        <p:sp>
          <p:nvSpPr>
            <p:cNvPr id="74" name="Oval 4"/>
            <p:cNvSpPr>
              <a:spLocks noChangeArrowheads="1"/>
            </p:cNvSpPr>
            <p:nvPr/>
          </p:nvSpPr>
          <p:spPr bwMode="auto">
            <a:xfrm>
              <a:off x="1908175" y="2924175"/>
              <a:ext cx="576263" cy="576263"/>
            </a:xfrm>
            <a:prstGeom prst="ellipse">
              <a:avLst/>
            </a:prstGeom>
            <a:solidFill>
              <a:srgbClr val="FFFF66"/>
            </a:solidFill>
            <a:ln w="57150">
              <a:solidFill>
                <a:srgbClr val="800000"/>
              </a:solidFill>
              <a:round/>
              <a:headEnd/>
              <a:tailEnd/>
            </a:ln>
            <a:effectLst/>
          </p:spPr>
          <p:txBody>
            <a:bodyPr wrap="none" anchor="ctr">
              <a:prstTxWarp prst="textNoShape">
                <a:avLst/>
              </a:prstTxWarp>
            </a:bodyPr>
            <a:lstStyle/>
            <a:p>
              <a:endParaRPr lang="it-IT"/>
            </a:p>
          </p:txBody>
        </p:sp>
        <p:sp>
          <p:nvSpPr>
            <p:cNvPr id="75" name="Oval 5"/>
            <p:cNvSpPr>
              <a:spLocks noChangeArrowheads="1"/>
            </p:cNvSpPr>
            <p:nvPr/>
          </p:nvSpPr>
          <p:spPr bwMode="auto">
            <a:xfrm>
              <a:off x="3059113" y="2925763"/>
              <a:ext cx="576262" cy="576262"/>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76" name="Oval 6"/>
            <p:cNvSpPr>
              <a:spLocks noChangeArrowheads="1"/>
            </p:cNvSpPr>
            <p:nvPr/>
          </p:nvSpPr>
          <p:spPr bwMode="auto">
            <a:xfrm>
              <a:off x="4140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77" name="Oval 7"/>
            <p:cNvSpPr>
              <a:spLocks noChangeArrowheads="1"/>
            </p:cNvSpPr>
            <p:nvPr/>
          </p:nvSpPr>
          <p:spPr bwMode="auto">
            <a:xfrm>
              <a:off x="5219700" y="29241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78" name="Oval 8"/>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79" name="Oval 9"/>
            <p:cNvSpPr>
              <a:spLocks noChangeArrowheads="1"/>
            </p:cNvSpPr>
            <p:nvPr/>
          </p:nvSpPr>
          <p:spPr bwMode="auto">
            <a:xfrm>
              <a:off x="1908175"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80" name="Oval 10"/>
            <p:cNvSpPr>
              <a:spLocks noChangeArrowheads="1"/>
            </p:cNvSpPr>
            <p:nvPr/>
          </p:nvSpPr>
          <p:spPr bwMode="auto">
            <a:xfrm>
              <a:off x="3059113"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81" name="Oval 11"/>
            <p:cNvSpPr>
              <a:spLocks noChangeArrowheads="1"/>
            </p:cNvSpPr>
            <p:nvPr/>
          </p:nvSpPr>
          <p:spPr bwMode="auto">
            <a:xfrm>
              <a:off x="4140200"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82" name="Oval 12"/>
            <p:cNvSpPr>
              <a:spLocks noChangeArrowheads="1"/>
            </p:cNvSpPr>
            <p:nvPr/>
          </p:nvSpPr>
          <p:spPr bwMode="auto">
            <a:xfrm>
              <a:off x="5219700" y="4867275"/>
              <a:ext cx="576263" cy="576263"/>
            </a:xfrm>
            <a:prstGeom prst="ellipse">
              <a:avLst/>
            </a:prstGeom>
            <a:solidFill>
              <a:srgbClr val="FFFF66"/>
            </a:solidFill>
            <a:ln w="57150">
              <a:solidFill>
                <a:srgbClr val="800000"/>
              </a:solidFill>
              <a:round/>
              <a:headEnd/>
              <a:tailEnd/>
            </a:ln>
            <a:effectLst/>
          </p:spPr>
          <p:txBody>
            <a:bodyPr wrap="none" anchor="ctr">
              <a:prstTxWarp prst="textNoShape">
                <a:avLst/>
              </a:prstTxWarp>
            </a:bodyPr>
            <a:lstStyle/>
            <a:p>
              <a:endParaRPr lang="it-IT"/>
            </a:p>
          </p:txBody>
        </p:sp>
        <p:sp>
          <p:nvSpPr>
            <p:cNvPr id="83" name="Oval 13"/>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84" name="AutoShape 14"/>
            <p:cNvCxnSpPr>
              <a:cxnSpLocks noChangeShapeType="1"/>
              <a:stCxn id="74" idx="5"/>
              <a:endCxn id="80" idx="0"/>
            </p:cNvCxnSpPr>
            <p:nvPr/>
          </p:nvCxnSpPr>
          <p:spPr bwMode="auto">
            <a:xfrm>
              <a:off x="2400300" y="3444875"/>
              <a:ext cx="947738" cy="1423988"/>
            </a:xfrm>
            <a:prstGeom prst="straightConnector1">
              <a:avLst/>
            </a:prstGeom>
            <a:noFill/>
            <a:ln w="9525">
              <a:solidFill>
                <a:schemeClr val="tx1"/>
              </a:solidFill>
              <a:round/>
              <a:headEnd/>
              <a:tailEnd/>
            </a:ln>
            <a:effectLst/>
          </p:spPr>
        </p:cxnSp>
        <p:cxnSp>
          <p:nvCxnSpPr>
            <p:cNvPr id="85" name="AutoShape 15"/>
            <p:cNvCxnSpPr>
              <a:cxnSpLocks noChangeShapeType="1"/>
              <a:stCxn id="74" idx="4"/>
              <a:endCxn id="79" idx="0"/>
            </p:cNvCxnSpPr>
            <p:nvPr/>
          </p:nvCxnSpPr>
          <p:spPr bwMode="auto">
            <a:xfrm>
              <a:off x="2197100" y="3529013"/>
              <a:ext cx="0" cy="1309687"/>
            </a:xfrm>
            <a:prstGeom prst="straightConnector1">
              <a:avLst/>
            </a:prstGeom>
            <a:noFill/>
            <a:ln w="28575">
              <a:solidFill>
                <a:srgbClr val="800000"/>
              </a:solidFill>
              <a:prstDash val="sysDot"/>
              <a:round/>
              <a:headEnd/>
              <a:tailEnd/>
            </a:ln>
            <a:effectLst/>
          </p:spPr>
        </p:cxnSp>
        <p:cxnSp>
          <p:nvCxnSpPr>
            <p:cNvPr id="86" name="AutoShape 16"/>
            <p:cNvCxnSpPr>
              <a:cxnSpLocks noChangeShapeType="1"/>
              <a:stCxn id="75" idx="5"/>
              <a:endCxn id="82" idx="0"/>
            </p:cNvCxnSpPr>
            <p:nvPr/>
          </p:nvCxnSpPr>
          <p:spPr bwMode="auto">
            <a:xfrm>
              <a:off x="3551238" y="3446463"/>
              <a:ext cx="1957387" cy="1392237"/>
            </a:xfrm>
            <a:prstGeom prst="straightConnector1">
              <a:avLst/>
            </a:prstGeom>
            <a:noFill/>
            <a:ln w="28575">
              <a:solidFill>
                <a:srgbClr val="800000"/>
              </a:solidFill>
              <a:prstDash val="sysDot"/>
              <a:round/>
              <a:headEnd/>
              <a:tailEnd/>
            </a:ln>
            <a:effectLst/>
          </p:spPr>
        </p:cxnSp>
        <p:cxnSp>
          <p:nvCxnSpPr>
            <p:cNvPr id="87" name="AutoShape 17"/>
            <p:cNvCxnSpPr>
              <a:cxnSpLocks noChangeShapeType="1"/>
              <a:stCxn id="75" idx="4"/>
              <a:endCxn id="81" idx="0"/>
            </p:cNvCxnSpPr>
            <p:nvPr/>
          </p:nvCxnSpPr>
          <p:spPr bwMode="auto">
            <a:xfrm>
              <a:off x="3348038" y="3530600"/>
              <a:ext cx="1081087" cy="1308100"/>
            </a:xfrm>
            <a:prstGeom prst="straightConnector1">
              <a:avLst/>
            </a:prstGeom>
            <a:noFill/>
            <a:ln w="9525">
              <a:solidFill>
                <a:schemeClr val="tx1"/>
              </a:solidFill>
              <a:round/>
              <a:headEnd/>
              <a:tailEnd/>
            </a:ln>
            <a:effectLst/>
          </p:spPr>
        </p:cxnSp>
        <p:cxnSp>
          <p:nvCxnSpPr>
            <p:cNvPr id="88" name="AutoShape 18"/>
            <p:cNvCxnSpPr>
              <a:cxnSpLocks noChangeShapeType="1"/>
              <a:stCxn id="75" idx="3"/>
              <a:endCxn id="79" idx="0"/>
            </p:cNvCxnSpPr>
            <p:nvPr/>
          </p:nvCxnSpPr>
          <p:spPr bwMode="auto">
            <a:xfrm flipH="1">
              <a:off x="2197100" y="3446463"/>
              <a:ext cx="946150" cy="1392237"/>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89" name="AutoShape 19"/>
            <p:cNvCxnSpPr>
              <a:cxnSpLocks noChangeShapeType="1"/>
              <a:stCxn id="80" idx="7"/>
              <a:endCxn id="78" idx="3"/>
            </p:cNvCxnSpPr>
            <p:nvPr/>
          </p:nvCxnSpPr>
          <p:spPr bwMode="auto">
            <a:xfrm flipV="1">
              <a:off x="3551238" y="3416300"/>
              <a:ext cx="2833687" cy="1536700"/>
            </a:xfrm>
            <a:prstGeom prst="straightConnector1">
              <a:avLst/>
            </a:prstGeom>
            <a:noFill/>
            <a:ln w="9525">
              <a:solidFill>
                <a:schemeClr val="tx1"/>
              </a:solidFill>
              <a:round/>
              <a:headEnd/>
              <a:tailEnd/>
            </a:ln>
            <a:effectLst/>
          </p:spPr>
        </p:cxnSp>
        <p:cxnSp>
          <p:nvCxnSpPr>
            <p:cNvPr id="90" name="AutoShape 20"/>
            <p:cNvCxnSpPr>
              <a:cxnSpLocks noChangeShapeType="1"/>
              <a:stCxn id="78" idx="4"/>
              <a:endCxn id="83"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91" name="AutoShape 21"/>
            <p:cNvCxnSpPr>
              <a:cxnSpLocks noChangeShapeType="1"/>
              <a:stCxn id="76" idx="5"/>
              <a:endCxn id="83"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92" name="AutoShape 22"/>
            <p:cNvCxnSpPr>
              <a:cxnSpLocks noChangeShapeType="1"/>
              <a:stCxn id="77" idx="3"/>
              <a:endCxn id="81" idx="0"/>
            </p:cNvCxnSpPr>
            <p:nvPr/>
          </p:nvCxnSpPr>
          <p:spPr bwMode="auto">
            <a:xfrm flipH="1">
              <a:off x="4429125" y="3444875"/>
              <a:ext cx="874713" cy="1393825"/>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93" name="AutoShape 23"/>
            <p:cNvCxnSpPr>
              <a:cxnSpLocks noChangeShapeType="1"/>
              <a:stCxn id="77" idx="4"/>
              <a:endCxn id="82" idx="0"/>
            </p:cNvCxnSpPr>
            <p:nvPr/>
          </p:nvCxnSpPr>
          <p:spPr bwMode="auto">
            <a:xfrm>
              <a:off x="5508625" y="3529013"/>
              <a:ext cx="0" cy="1309687"/>
            </a:xfrm>
            <a:prstGeom prst="straightConnector1">
              <a:avLst/>
            </a:prstGeom>
            <a:noFill/>
            <a:ln w="28575">
              <a:solidFill>
                <a:srgbClr val="800000"/>
              </a:solidFill>
              <a:prstDash val="sysDot"/>
              <a:round/>
              <a:headEnd/>
              <a:tailEnd/>
            </a:ln>
            <a:effectLst/>
          </p:spPr>
        </p:cxnSp>
        <p:cxnSp>
          <p:nvCxnSpPr>
            <p:cNvPr id="94" name="AutoShape 24"/>
            <p:cNvCxnSpPr>
              <a:cxnSpLocks noChangeShapeType="1"/>
              <a:stCxn id="76" idx="3"/>
              <a:endCxn id="80" idx="0"/>
            </p:cNvCxnSpPr>
            <p:nvPr/>
          </p:nvCxnSpPr>
          <p:spPr bwMode="auto">
            <a:xfrm flipH="1">
              <a:off x="3348038" y="3416300"/>
              <a:ext cx="876300" cy="1452563"/>
            </a:xfrm>
            <a:prstGeom prst="straightConnector1">
              <a:avLst/>
            </a:prstGeom>
            <a:noFill/>
            <a:ln w="9525">
              <a:solidFill>
                <a:schemeClr val="tx1"/>
              </a:solidFill>
              <a:round/>
              <a:headEnd/>
              <a:tailEnd/>
            </a:ln>
            <a:effectLst/>
          </p:spPr>
        </p:cxnSp>
      </p:grpSp>
      <p:sp>
        <p:nvSpPr>
          <p:cNvPr id="96" name="CasellaDiTesto 95"/>
          <p:cNvSpPr txBox="1"/>
          <p:nvPr/>
        </p:nvSpPr>
        <p:spPr>
          <a:xfrm>
            <a:off x="349334" y="5734050"/>
            <a:ext cx="8108866" cy="830997"/>
          </a:xfrm>
          <a:prstGeom prst="rect">
            <a:avLst/>
          </a:prstGeom>
          <a:noFill/>
        </p:spPr>
        <p:txBody>
          <a:bodyPr wrap="square" rtlCol="0">
            <a:spAutoFit/>
          </a:bodyPr>
          <a:lstStyle/>
          <a:p>
            <a:r>
              <a:rPr lang="it-IT" sz="2400" dirty="0" smtClean="0"/>
              <a:t>Scambia il ruolo degli archi dell’accoppiamento e degli altri</a:t>
            </a:r>
            <a:endParaRPr lang="it-IT" sz="2400" dirty="0"/>
          </a:p>
        </p:txBody>
      </p:sp>
      <p:grpSp>
        <p:nvGrpSpPr>
          <p:cNvPr id="113" name="Gruppo 112"/>
          <p:cNvGrpSpPr/>
          <p:nvPr/>
        </p:nvGrpSpPr>
        <p:grpSpPr>
          <a:xfrm>
            <a:off x="3751668" y="3581400"/>
            <a:ext cx="3924462" cy="1863724"/>
            <a:chOff x="971550" y="2924175"/>
            <a:chExt cx="4968875" cy="2520950"/>
          </a:xfrm>
        </p:grpSpPr>
        <p:sp>
          <p:nvSpPr>
            <p:cNvPr id="49" name="Oval 3"/>
            <p:cNvSpPr>
              <a:spLocks noChangeArrowheads="1"/>
            </p:cNvSpPr>
            <p:nvPr/>
          </p:nvSpPr>
          <p:spPr bwMode="auto">
            <a:xfrm>
              <a:off x="971550" y="29241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50" name="Oval 4"/>
            <p:cNvSpPr>
              <a:spLocks noChangeArrowheads="1"/>
            </p:cNvSpPr>
            <p:nvPr/>
          </p:nvSpPr>
          <p:spPr bwMode="auto">
            <a:xfrm>
              <a:off x="2122488" y="2925763"/>
              <a:ext cx="576262" cy="576262"/>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51" name="Oval 5"/>
            <p:cNvSpPr>
              <a:spLocks noChangeArrowheads="1"/>
            </p:cNvSpPr>
            <p:nvPr/>
          </p:nvSpPr>
          <p:spPr bwMode="auto">
            <a:xfrm>
              <a:off x="3203575"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73" name="Oval 6"/>
            <p:cNvSpPr>
              <a:spLocks noChangeArrowheads="1"/>
            </p:cNvSpPr>
            <p:nvPr/>
          </p:nvSpPr>
          <p:spPr bwMode="auto">
            <a:xfrm>
              <a:off x="4283075" y="29241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95" name="Oval 7"/>
            <p:cNvSpPr>
              <a:spLocks noChangeArrowheads="1"/>
            </p:cNvSpPr>
            <p:nvPr/>
          </p:nvSpPr>
          <p:spPr bwMode="auto">
            <a:xfrm>
              <a:off x="5364163"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97" name="Oval 8"/>
            <p:cNvSpPr>
              <a:spLocks noChangeArrowheads="1"/>
            </p:cNvSpPr>
            <p:nvPr/>
          </p:nvSpPr>
          <p:spPr bwMode="auto">
            <a:xfrm>
              <a:off x="971550"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98" name="Oval 9"/>
            <p:cNvSpPr>
              <a:spLocks noChangeArrowheads="1"/>
            </p:cNvSpPr>
            <p:nvPr/>
          </p:nvSpPr>
          <p:spPr bwMode="auto">
            <a:xfrm>
              <a:off x="2122488" y="48688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99" name="Oval 10"/>
            <p:cNvSpPr>
              <a:spLocks noChangeArrowheads="1"/>
            </p:cNvSpPr>
            <p:nvPr/>
          </p:nvSpPr>
          <p:spPr bwMode="auto">
            <a:xfrm>
              <a:off x="3203575"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100" name="Oval 11"/>
            <p:cNvSpPr>
              <a:spLocks noChangeArrowheads="1"/>
            </p:cNvSpPr>
            <p:nvPr/>
          </p:nvSpPr>
          <p:spPr bwMode="auto">
            <a:xfrm>
              <a:off x="4283075" y="4867275"/>
              <a:ext cx="576263" cy="576263"/>
            </a:xfrm>
            <a:prstGeom prst="ellipse">
              <a:avLst/>
            </a:prstGeom>
            <a:solidFill>
              <a:schemeClr val="accent1"/>
            </a:solidFill>
            <a:ln w="57150">
              <a:solidFill>
                <a:srgbClr val="800000"/>
              </a:solidFill>
              <a:round/>
              <a:headEnd/>
              <a:tailEnd/>
            </a:ln>
            <a:effectLst/>
          </p:spPr>
          <p:txBody>
            <a:bodyPr wrap="none" anchor="ctr">
              <a:prstTxWarp prst="textNoShape">
                <a:avLst/>
              </a:prstTxWarp>
            </a:bodyPr>
            <a:lstStyle/>
            <a:p>
              <a:endParaRPr lang="it-IT"/>
            </a:p>
          </p:txBody>
        </p:sp>
        <p:sp>
          <p:nvSpPr>
            <p:cNvPr id="101" name="Oval 12"/>
            <p:cNvSpPr>
              <a:spLocks noChangeArrowheads="1"/>
            </p:cNvSpPr>
            <p:nvPr/>
          </p:nvSpPr>
          <p:spPr bwMode="auto">
            <a:xfrm>
              <a:off x="5364163"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102" name="AutoShape 13"/>
            <p:cNvCxnSpPr>
              <a:cxnSpLocks noChangeShapeType="1"/>
              <a:stCxn id="49" idx="5"/>
              <a:endCxn id="98" idx="0"/>
            </p:cNvCxnSpPr>
            <p:nvPr/>
          </p:nvCxnSpPr>
          <p:spPr bwMode="auto">
            <a:xfrm>
              <a:off x="1463675" y="3444875"/>
              <a:ext cx="947738" cy="1423988"/>
            </a:xfrm>
            <a:prstGeom prst="straightConnector1">
              <a:avLst/>
            </a:prstGeom>
            <a:noFill/>
            <a:ln w="9525">
              <a:solidFill>
                <a:schemeClr val="tx1"/>
              </a:solidFill>
              <a:round/>
              <a:headEnd/>
              <a:tailEnd/>
            </a:ln>
            <a:effectLst/>
          </p:spPr>
        </p:cxnSp>
        <p:cxnSp>
          <p:nvCxnSpPr>
            <p:cNvPr id="103" name="AutoShape 14"/>
            <p:cNvCxnSpPr>
              <a:cxnSpLocks noChangeShapeType="1"/>
              <a:stCxn id="49" idx="4"/>
              <a:endCxn id="97" idx="0"/>
            </p:cNvCxnSpPr>
            <p:nvPr/>
          </p:nvCxnSpPr>
          <p:spPr bwMode="auto">
            <a:xfrm>
              <a:off x="1260475" y="3529013"/>
              <a:ext cx="0" cy="1309687"/>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4" name="AutoShape 15"/>
            <p:cNvCxnSpPr>
              <a:cxnSpLocks noChangeShapeType="1"/>
              <a:stCxn id="50" idx="5"/>
              <a:endCxn id="100" idx="0"/>
            </p:cNvCxnSpPr>
            <p:nvPr/>
          </p:nvCxnSpPr>
          <p:spPr bwMode="auto">
            <a:xfrm>
              <a:off x="2614613" y="3446463"/>
              <a:ext cx="1957387" cy="1392237"/>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05" name="AutoShape 16"/>
            <p:cNvCxnSpPr>
              <a:cxnSpLocks noChangeShapeType="1"/>
              <a:stCxn id="50" idx="4"/>
              <a:endCxn id="99" idx="0"/>
            </p:cNvCxnSpPr>
            <p:nvPr/>
          </p:nvCxnSpPr>
          <p:spPr bwMode="auto">
            <a:xfrm>
              <a:off x="2411413" y="3530600"/>
              <a:ext cx="1081087" cy="1308100"/>
            </a:xfrm>
            <a:prstGeom prst="straightConnector1">
              <a:avLst/>
            </a:prstGeom>
            <a:noFill/>
            <a:ln w="9525">
              <a:solidFill>
                <a:schemeClr val="tx1"/>
              </a:solidFill>
              <a:round/>
              <a:headEnd/>
              <a:tailEnd/>
            </a:ln>
            <a:effectLst/>
          </p:spPr>
        </p:cxnSp>
        <p:cxnSp>
          <p:nvCxnSpPr>
            <p:cNvPr id="106" name="AutoShape 17"/>
            <p:cNvCxnSpPr>
              <a:cxnSpLocks noChangeShapeType="1"/>
              <a:stCxn id="50" idx="3"/>
              <a:endCxn id="97" idx="0"/>
            </p:cNvCxnSpPr>
            <p:nvPr/>
          </p:nvCxnSpPr>
          <p:spPr bwMode="auto">
            <a:xfrm flipH="1">
              <a:off x="1260475" y="3446463"/>
              <a:ext cx="946150" cy="1392237"/>
            </a:xfrm>
            <a:prstGeom prst="straightConnector1">
              <a:avLst/>
            </a:prstGeom>
            <a:noFill/>
            <a:ln w="28575">
              <a:solidFill>
                <a:srgbClr val="800000"/>
              </a:solidFill>
              <a:prstDash val="sysDot"/>
              <a:round/>
              <a:headEnd/>
              <a:tailEnd/>
            </a:ln>
            <a:effectLst/>
          </p:spPr>
        </p:cxnSp>
        <p:cxnSp>
          <p:nvCxnSpPr>
            <p:cNvPr id="107" name="AutoShape 18"/>
            <p:cNvCxnSpPr>
              <a:cxnSpLocks noChangeShapeType="1"/>
              <a:stCxn id="98" idx="7"/>
              <a:endCxn id="95" idx="3"/>
            </p:cNvCxnSpPr>
            <p:nvPr/>
          </p:nvCxnSpPr>
          <p:spPr bwMode="auto">
            <a:xfrm flipV="1">
              <a:off x="2614613" y="3416300"/>
              <a:ext cx="2833687" cy="1536700"/>
            </a:xfrm>
            <a:prstGeom prst="straightConnector1">
              <a:avLst/>
            </a:prstGeom>
            <a:noFill/>
            <a:ln w="9525">
              <a:solidFill>
                <a:schemeClr val="tx1"/>
              </a:solidFill>
              <a:round/>
              <a:headEnd/>
              <a:tailEnd/>
            </a:ln>
            <a:effectLst/>
          </p:spPr>
        </p:cxnSp>
        <p:cxnSp>
          <p:nvCxnSpPr>
            <p:cNvPr id="108" name="AutoShape 19"/>
            <p:cNvCxnSpPr>
              <a:cxnSpLocks noChangeShapeType="1"/>
              <a:stCxn id="95" idx="4"/>
              <a:endCxn id="101" idx="0"/>
            </p:cNvCxnSpPr>
            <p:nvPr/>
          </p:nvCxnSpPr>
          <p:spPr bwMode="auto">
            <a:xfrm>
              <a:off x="5653088"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09" name="AutoShape 20"/>
            <p:cNvCxnSpPr>
              <a:cxnSpLocks noChangeShapeType="1"/>
              <a:stCxn id="51" idx="5"/>
              <a:endCxn id="101" idx="1"/>
            </p:cNvCxnSpPr>
            <p:nvPr/>
          </p:nvCxnSpPr>
          <p:spPr bwMode="auto">
            <a:xfrm>
              <a:off x="3695700" y="3416300"/>
              <a:ext cx="1752600" cy="1535113"/>
            </a:xfrm>
            <a:prstGeom prst="straightConnector1">
              <a:avLst/>
            </a:prstGeom>
            <a:noFill/>
            <a:ln w="9525">
              <a:solidFill>
                <a:schemeClr val="tx1"/>
              </a:solidFill>
              <a:round/>
              <a:headEnd/>
              <a:tailEnd/>
            </a:ln>
            <a:effectLst/>
          </p:spPr>
        </p:cxnSp>
        <p:cxnSp>
          <p:nvCxnSpPr>
            <p:cNvPr id="110" name="AutoShape 21"/>
            <p:cNvCxnSpPr>
              <a:cxnSpLocks noChangeShapeType="1"/>
              <a:stCxn id="73" idx="3"/>
              <a:endCxn id="99" idx="0"/>
            </p:cNvCxnSpPr>
            <p:nvPr/>
          </p:nvCxnSpPr>
          <p:spPr bwMode="auto">
            <a:xfrm flipH="1">
              <a:off x="3492500" y="3444875"/>
              <a:ext cx="874713" cy="1393825"/>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1" name="AutoShape 22"/>
            <p:cNvCxnSpPr>
              <a:cxnSpLocks noChangeShapeType="1"/>
              <a:stCxn id="73" idx="4"/>
              <a:endCxn id="100" idx="0"/>
            </p:cNvCxnSpPr>
            <p:nvPr/>
          </p:nvCxnSpPr>
          <p:spPr bwMode="auto">
            <a:xfrm>
              <a:off x="4572000" y="3529013"/>
              <a:ext cx="0" cy="1309687"/>
            </a:xfrm>
            <a:prstGeom prst="straightConnector1">
              <a:avLst/>
            </a:prstGeom>
            <a:noFill/>
            <a:ln w="28575">
              <a:solidFill>
                <a:srgbClr val="800000"/>
              </a:solidFill>
              <a:prstDash val="sysDot"/>
              <a:round/>
              <a:headEnd/>
              <a:tailEnd/>
            </a:ln>
            <a:effectLst/>
          </p:spPr>
        </p:cxnSp>
        <p:cxnSp>
          <p:nvCxnSpPr>
            <p:cNvPr id="112" name="AutoShape 23"/>
            <p:cNvCxnSpPr>
              <a:cxnSpLocks noChangeShapeType="1"/>
              <a:stCxn id="51" idx="3"/>
              <a:endCxn id="98" idx="0"/>
            </p:cNvCxnSpPr>
            <p:nvPr/>
          </p:nvCxnSpPr>
          <p:spPr bwMode="auto">
            <a:xfrm flipH="1">
              <a:off x="2411413" y="3416300"/>
              <a:ext cx="876300" cy="1452563"/>
            </a:xfrm>
            <a:prstGeom prst="straightConnector1">
              <a:avLst/>
            </a:prstGeom>
            <a:noFill/>
            <a:ln w="9525">
              <a:solidFill>
                <a:schemeClr val="tx1"/>
              </a:solidFill>
              <a:round/>
              <a:headEnd/>
              <a:tailEnd/>
            </a:ln>
            <a:effec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(24)</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43</a:t>
            </a:fld>
            <a:endParaRPr lang="it-IT" dirty="0"/>
          </a:p>
        </p:txBody>
      </p:sp>
      <p:sp>
        <p:nvSpPr>
          <p:cNvPr id="96" name="CasellaDiTesto 95"/>
          <p:cNvSpPr txBox="1"/>
          <p:nvPr/>
        </p:nvSpPr>
        <p:spPr>
          <a:xfrm>
            <a:off x="349334" y="1607403"/>
            <a:ext cx="8108866" cy="461665"/>
          </a:xfrm>
          <a:prstGeom prst="rect">
            <a:avLst/>
          </a:prstGeom>
          <a:noFill/>
        </p:spPr>
        <p:txBody>
          <a:bodyPr wrap="square" rtlCol="0">
            <a:spAutoFit/>
          </a:bodyPr>
          <a:lstStyle/>
          <a:p>
            <a:r>
              <a:rPr lang="it-IT" sz="2400" dirty="0" smtClean="0"/>
              <a:t>Ripeti: prendi un altro nodo </a:t>
            </a:r>
            <a:r>
              <a:rPr lang="it-IT" sz="2400" dirty="0" err="1" smtClean="0"/>
              <a:t>libero…</a:t>
            </a:r>
            <a:endParaRPr lang="it-IT" sz="2400" dirty="0"/>
          </a:p>
        </p:txBody>
      </p:sp>
      <p:grpSp>
        <p:nvGrpSpPr>
          <p:cNvPr id="113" name="Gruppo 112"/>
          <p:cNvGrpSpPr/>
          <p:nvPr/>
        </p:nvGrpSpPr>
        <p:grpSpPr>
          <a:xfrm>
            <a:off x="249451" y="2069068"/>
            <a:ext cx="3319799" cy="1554897"/>
            <a:chOff x="1908175" y="2924175"/>
            <a:chExt cx="4968875" cy="2520950"/>
          </a:xfrm>
        </p:grpSpPr>
        <p:sp>
          <p:nvSpPr>
            <p:cNvPr id="52" name="Oval 4"/>
            <p:cNvSpPr>
              <a:spLocks noChangeArrowheads="1"/>
            </p:cNvSpPr>
            <p:nvPr/>
          </p:nvSpPr>
          <p:spPr bwMode="auto">
            <a:xfrm>
              <a:off x="1908175" y="29241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3" name="Oval 5"/>
            <p:cNvSpPr>
              <a:spLocks noChangeArrowheads="1"/>
            </p:cNvSpPr>
            <p:nvPr/>
          </p:nvSpPr>
          <p:spPr bwMode="auto">
            <a:xfrm>
              <a:off x="3059113" y="2925763"/>
              <a:ext cx="576262"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4" name="Oval 6"/>
            <p:cNvSpPr>
              <a:spLocks noChangeArrowheads="1"/>
            </p:cNvSpPr>
            <p:nvPr/>
          </p:nvSpPr>
          <p:spPr bwMode="auto">
            <a:xfrm>
              <a:off x="4140200" y="2924175"/>
              <a:ext cx="576263" cy="576263"/>
            </a:xfrm>
            <a:prstGeom prst="ellipse">
              <a:avLst/>
            </a:prstGeom>
            <a:solidFill>
              <a:srgbClr val="FFFF66"/>
            </a:solidFill>
            <a:ln w="19050">
              <a:solidFill>
                <a:schemeClr val="tx1"/>
              </a:solidFill>
              <a:round/>
              <a:headEnd/>
              <a:tailEnd/>
            </a:ln>
            <a:effectLst/>
          </p:spPr>
          <p:txBody>
            <a:bodyPr wrap="none" anchor="ctr">
              <a:prstTxWarp prst="textNoShape">
                <a:avLst/>
              </a:prstTxWarp>
            </a:bodyPr>
            <a:lstStyle/>
            <a:p>
              <a:endParaRPr lang="it-IT"/>
            </a:p>
          </p:txBody>
        </p:sp>
        <p:sp>
          <p:nvSpPr>
            <p:cNvPr id="55" name="Oval 7"/>
            <p:cNvSpPr>
              <a:spLocks noChangeArrowheads="1"/>
            </p:cNvSpPr>
            <p:nvPr/>
          </p:nvSpPr>
          <p:spPr bwMode="auto">
            <a:xfrm>
              <a:off x="5219700" y="29241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6" name="Oval 8"/>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57" name="Oval 9"/>
            <p:cNvSpPr>
              <a:spLocks noChangeArrowheads="1"/>
            </p:cNvSpPr>
            <p:nvPr/>
          </p:nvSpPr>
          <p:spPr bwMode="auto">
            <a:xfrm>
              <a:off x="1908175"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58" name="Oval 10"/>
            <p:cNvSpPr>
              <a:spLocks noChangeArrowheads="1"/>
            </p:cNvSpPr>
            <p:nvPr/>
          </p:nvSpPr>
          <p:spPr bwMode="auto">
            <a:xfrm>
              <a:off x="3059113" y="4868863"/>
              <a:ext cx="576262" cy="576262"/>
            </a:xfrm>
            <a:prstGeom prst="ellipse">
              <a:avLst/>
            </a:prstGeom>
            <a:solidFill>
              <a:srgbClr val="FFFF66"/>
            </a:solidFill>
            <a:ln w="38100">
              <a:solidFill>
                <a:srgbClr val="800000"/>
              </a:solidFill>
              <a:round/>
              <a:headEnd/>
              <a:tailEnd/>
            </a:ln>
            <a:effectLst/>
          </p:spPr>
          <p:txBody>
            <a:bodyPr wrap="none" anchor="ctr">
              <a:prstTxWarp prst="textNoShape">
                <a:avLst/>
              </a:prstTxWarp>
            </a:bodyPr>
            <a:lstStyle/>
            <a:p>
              <a:endParaRPr lang="it-IT"/>
            </a:p>
          </p:txBody>
        </p:sp>
        <p:sp>
          <p:nvSpPr>
            <p:cNvPr id="59" name="Oval 11"/>
            <p:cNvSpPr>
              <a:spLocks noChangeArrowheads="1"/>
            </p:cNvSpPr>
            <p:nvPr/>
          </p:nvSpPr>
          <p:spPr bwMode="auto">
            <a:xfrm>
              <a:off x="4140200"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60" name="Oval 12"/>
            <p:cNvSpPr>
              <a:spLocks noChangeArrowheads="1"/>
            </p:cNvSpPr>
            <p:nvPr/>
          </p:nvSpPr>
          <p:spPr bwMode="auto">
            <a:xfrm>
              <a:off x="5219700"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61" name="Oval 13"/>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62" name="AutoShape 14"/>
            <p:cNvCxnSpPr>
              <a:cxnSpLocks noChangeShapeType="1"/>
              <a:stCxn id="52" idx="5"/>
              <a:endCxn id="58" idx="0"/>
            </p:cNvCxnSpPr>
            <p:nvPr/>
          </p:nvCxnSpPr>
          <p:spPr bwMode="auto">
            <a:xfrm>
              <a:off x="2400300" y="3425825"/>
              <a:ext cx="947738" cy="1423988"/>
            </a:xfrm>
            <a:prstGeom prst="straightConnector1">
              <a:avLst/>
            </a:prstGeom>
            <a:noFill/>
            <a:ln w="9525">
              <a:solidFill>
                <a:schemeClr val="tx1"/>
              </a:solidFill>
              <a:round/>
              <a:headEnd/>
              <a:tailEnd/>
            </a:ln>
            <a:effectLst/>
          </p:spPr>
        </p:cxnSp>
        <p:cxnSp>
          <p:nvCxnSpPr>
            <p:cNvPr id="63" name="AutoShape 15"/>
            <p:cNvCxnSpPr>
              <a:cxnSpLocks noChangeShapeType="1"/>
              <a:stCxn id="52" idx="4"/>
              <a:endCxn id="57" idx="0"/>
            </p:cNvCxnSpPr>
            <p:nvPr/>
          </p:nvCxnSpPr>
          <p:spPr bwMode="auto">
            <a:xfrm>
              <a:off x="2197100" y="3509963"/>
              <a:ext cx="0" cy="13477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4" name="AutoShape 16"/>
            <p:cNvCxnSpPr>
              <a:cxnSpLocks noChangeShapeType="1"/>
              <a:stCxn id="53" idx="5"/>
              <a:endCxn id="60" idx="0"/>
            </p:cNvCxnSpPr>
            <p:nvPr/>
          </p:nvCxnSpPr>
          <p:spPr bwMode="auto">
            <a:xfrm>
              <a:off x="3551238" y="3427413"/>
              <a:ext cx="1957387" cy="14303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5" name="AutoShape 17"/>
            <p:cNvCxnSpPr>
              <a:cxnSpLocks noChangeShapeType="1"/>
              <a:stCxn id="53" idx="4"/>
              <a:endCxn id="59" idx="0"/>
            </p:cNvCxnSpPr>
            <p:nvPr/>
          </p:nvCxnSpPr>
          <p:spPr bwMode="auto">
            <a:xfrm>
              <a:off x="3348038" y="3511550"/>
              <a:ext cx="1081087" cy="1346200"/>
            </a:xfrm>
            <a:prstGeom prst="straightConnector1">
              <a:avLst/>
            </a:prstGeom>
            <a:noFill/>
            <a:ln w="9525">
              <a:solidFill>
                <a:schemeClr val="tx1"/>
              </a:solidFill>
              <a:round/>
              <a:headEnd/>
              <a:tailEnd/>
            </a:ln>
            <a:effectLst/>
          </p:spPr>
        </p:cxnSp>
        <p:cxnSp>
          <p:nvCxnSpPr>
            <p:cNvPr id="66" name="AutoShape 18"/>
            <p:cNvCxnSpPr>
              <a:cxnSpLocks noChangeShapeType="1"/>
              <a:stCxn id="53" idx="3"/>
              <a:endCxn id="57" idx="0"/>
            </p:cNvCxnSpPr>
            <p:nvPr/>
          </p:nvCxnSpPr>
          <p:spPr bwMode="auto">
            <a:xfrm flipH="1">
              <a:off x="2197100" y="3427413"/>
              <a:ext cx="946150" cy="1430337"/>
            </a:xfrm>
            <a:prstGeom prst="straightConnector1">
              <a:avLst/>
            </a:prstGeom>
            <a:noFill/>
            <a:ln w="19050">
              <a:solidFill>
                <a:schemeClr val="tx1"/>
              </a:solidFill>
              <a:round/>
              <a:headEnd/>
              <a:tailEnd/>
            </a:ln>
            <a:effectLst/>
          </p:spPr>
        </p:cxnSp>
        <p:cxnSp>
          <p:nvCxnSpPr>
            <p:cNvPr id="67" name="AutoShape 19"/>
            <p:cNvCxnSpPr>
              <a:cxnSpLocks noChangeShapeType="1"/>
              <a:stCxn id="58" idx="7"/>
              <a:endCxn id="56" idx="3"/>
            </p:cNvCxnSpPr>
            <p:nvPr/>
          </p:nvCxnSpPr>
          <p:spPr bwMode="auto">
            <a:xfrm flipV="1">
              <a:off x="3551238" y="3416300"/>
              <a:ext cx="2833687" cy="1517650"/>
            </a:xfrm>
            <a:prstGeom prst="straightConnector1">
              <a:avLst/>
            </a:prstGeom>
            <a:noFill/>
            <a:ln w="9525">
              <a:solidFill>
                <a:schemeClr val="tx1"/>
              </a:solidFill>
              <a:round/>
              <a:headEnd/>
              <a:tailEnd/>
            </a:ln>
            <a:effectLst/>
          </p:spPr>
        </p:cxnSp>
        <p:cxnSp>
          <p:nvCxnSpPr>
            <p:cNvPr id="68" name="AutoShape 20"/>
            <p:cNvCxnSpPr>
              <a:cxnSpLocks noChangeShapeType="1"/>
              <a:stCxn id="56" idx="4"/>
              <a:endCxn id="61"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69" name="AutoShape 21"/>
            <p:cNvCxnSpPr>
              <a:cxnSpLocks noChangeShapeType="1"/>
              <a:stCxn id="54" idx="5"/>
              <a:endCxn id="61" idx="1"/>
            </p:cNvCxnSpPr>
            <p:nvPr/>
          </p:nvCxnSpPr>
          <p:spPr bwMode="auto">
            <a:xfrm>
              <a:off x="4632325" y="3425825"/>
              <a:ext cx="1752600" cy="1525588"/>
            </a:xfrm>
            <a:prstGeom prst="straightConnector1">
              <a:avLst/>
            </a:prstGeom>
            <a:noFill/>
            <a:ln w="9525">
              <a:solidFill>
                <a:schemeClr val="tx1"/>
              </a:solidFill>
              <a:round/>
              <a:headEnd/>
              <a:tailEnd/>
            </a:ln>
            <a:effectLst/>
          </p:spPr>
        </p:cxnSp>
        <p:cxnSp>
          <p:nvCxnSpPr>
            <p:cNvPr id="70" name="AutoShape 22"/>
            <p:cNvCxnSpPr>
              <a:cxnSpLocks noChangeShapeType="1"/>
              <a:stCxn id="55" idx="3"/>
              <a:endCxn id="59" idx="0"/>
            </p:cNvCxnSpPr>
            <p:nvPr/>
          </p:nvCxnSpPr>
          <p:spPr bwMode="auto">
            <a:xfrm flipH="1">
              <a:off x="4429125" y="3425825"/>
              <a:ext cx="874713" cy="143192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71" name="AutoShape 23"/>
            <p:cNvCxnSpPr>
              <a:cxnSpLocks noChangeShapeType="1"/>
              <a:stCxn id="55" idx="4"/>
              <a:endCxn id="60" idx="0"/>
            </p:cNvCxnSpPr>
            <p:nvPr/>
          </p:nvCxnSpPr>
          <p:spPr bwMode="auto">
            <a:xfrm>
              <a:off x="5508625" y="3509963"/>
              <a:ext cx="0" cy="1347787"/>
            </a:xfrm>
            <a:prstGeom prst="straightConnector1">
              <a:avLst/>
            </a:prstGeom>
            <a:noFill/>
            <a:ln w="19050">
              <a:solidFill>
                <a:schemeClr val="tx1"/>
              </a:solidFill>
              <a:round/>
              <a:headEnd/>
              <a:tailEnd/>
            </a:ln>
            <a:effectLst/>
          </p:spPr>
        </p:cxnSp>
        <p:cxnSp>
          <p:nvCxnSpPr>
            <p:cNvPr id="72" name="AutoShape 24"/>
            <p:cNvCxnSpPr>
              <a:cxnSpLocks noChangeShapeType="1"/>
              <a:stCxn id="54" idx="3"/>
              <a:endCxn id="58" idx="0"/>
            </p:cNvCxnSpPr>
            <p:nvPr/>
          </p:nvCxnSpPr>
          <p:spPr bwMode="auto">
            <a:xfrm flipH="1">
              <a:off x="3348038" y="3425825"/>
              <a:ext cx="876300" cy="1423988"/>
            </a:xfrm>
            <a:prstGeom prst="straightConnector1">
              <a:avLst/>
            </a:prstGeom>
            <a:noFill/>
            <a:ln w="9525">
              <a:solidFill>
                <a:schemeClr val="tx1"/>
              </a:solidFill>
              <a:round/>
              <a:headEnd/>
              <a:tailEnd/>
            </a:ln>
            <a:effectLst/>
          </p:spPr>
        </p:cxnSp>
      </p:grpSp>
      <p:grpSp>
        <p:nvGrpSpPr>
          <p:cNvPr id="135" name="Gruppo 134"/>
          <p:cNvGrpSpPr/>
          <p:nvPr/>
        </p:nvGrpSpPr>
        <p:grpSpPr>
          <a:xfrm>
            <a:off x="1403426" y="3622986"/>
            <a:ext cx="3319799" cy="1531088"/>
            <a:chOff x="900113" y="2924175"/>
            <a:chExt cx="4968875" cy="2520950"/>
          </a:xfrm>
        </p:grpSpPr>
        <p:sp>
          <p:nvSpPr>
            <p:cNvPr id="114" name="Oval 4"/>
            <p:cNvSpPr>
              <a:spLocks noChangeArrowheads="1"/>
            </p:cNvSpPr>
            <p:nvPr/>
          </p:nvSpPr>
          <p:spPr bwMode="auto">
            <a:xfrm>
              <a:off x="900113" y="2924175"/>
              <a:ext cx="576262" cy="576263"/>
            </a:xfrm>
            <a:prstGeom prst="ellipse">
              <a:avLst/>
            </a:prstGeom>
            <a:solidFill>
              <a:schemeClr val="accent1"/>
            </a:solidFill>
            <a:ln w="38100">
              <a:solidFill>
                <a:srgbClr val="800000"/>
              </a:solidFill>
              <a:round/>
              <a:headEnd/>
              <a:tailEnd/>
            </a:ln>
            <a:effectLst/>
          </p:spPr>
          <p:txBody>
            <a:bodyPr wrap="none" anchor="ctr">
              <a:prstTxWarp prst="textNoShape">
                <a:avLst/>
              </a:prstTxWarp>
            </a:bodyPr>
            <a:lstStyle/>
            <a:p>
              <a:endParaRPr lang="it-IT"/>
            </a:p>
          </p:txBody>
        </p:sp>
        <p:sp>
          <p:nvSpPr>
            <p:cNvPr id="115" name="Oval 5"/>
            <p:cNvSpPr>
              <a:spLocks noChangeArrowheads="1"/>
            </p:cNvSpPr>
            <p:nvPr/>
          </p:nvSpPr>
          <p:spPr bwMode="auto">
            <a:xfrm>
              <a:off x="2051050" y="2925763"/>
              <a:ext cx="576263"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16" name="Oval 6"/>
            <p:cNvSpPr>
              <a:spLocks noChangeArrowheads="1"/>
            </p:cNvSpPr>
            <p:nvPr/>
          </p:nvSpPr>
          <p:spPr bwMode="auto">
            <a:xfrm>
              <a:off x="3132138" y="2924175"/>
              <a:ext cx="576262" cy="576263"/>
            </a:xfrm>
            <a:prstGeom prst="ellipse">
              <a:avLst/>
            </a:prstGeom>
            <a:solidFill>
              <a:srgbClr val="FFFF66"/>
            </a:solidFill>
            <a:ln w="38100">
              <a:solidFill>
                <a:srgbClr val="800000"/>
              </a:solidFill>
              <a:round/>
              <a:headEnd/>
              <a:tailEnd/>
            </a:ln>
            <a:effectLst/>
          </p:spPr>
          <p:txBody>
            <a:bodyPr wrap="none" anchor="ctr">
              <a:prstTxWarp prst="textNoShape">
                <a:avLst/>
              </a:prstTxWarp>
            </a:bodyPr>
            <a:lstStyle/>
            <a:p>
              <a:endParaRPr lang="it-IT"/>
            </a:p>
          </p:txBody>
        </p:sp>
        <p:sp>
          <p:nvSpPr>
            <p:cNvPr id="117" name="Oval 7"/>
            <p:cNvSpPr>
              <a:spLocks noChangeArrowheads="1"/>
            </p:cNvSpPr>
            <p:nvPr/>
          </p:nvSpPr>
          <p:spPr bwMode="auto">
            <a:xfrm>
              <a:off x="4211638" y="2924175"/>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18" name="Oval 8"/>
            <p:cNvSpPr>
              <a:spLocks noChangeArrowheads="1"/>
            </p:cNvSpPr>
            <p:nvPr/>
          </p:nvSpPr>
          <p:spPr bwMode="auto">
            <a:xfrm>
              <a:off x="5292725" y="2924175"/>
              <a:ext cx="576263" cy="576263"/>
            </a:xfrm>
            <a:prstGeom prst="ellipse">
              <a:avLst/>
            </a:prstGeom>
            <a:solidFill>
              <a:schemeClr val="accent1"/>
            </a:solidFill>
            <a:ln w="38100">
              <a:solidFill>
                <a:srgbClr val="800000"/>
              </a:solidFill>
              <a:round/>
              <a:headEnd/>
              <a:tailEnd/>
            </a:ln>
            <a:effectLst/>
          </p:spPr>
          <p:txBody>
            <a:bodyPr wrap="none" anchor="ctr">
              <a:prstTxWarp prst="textNoShape">
                <a:avLst/>
              </a:prstTxWarp>
            </a:bodyPr>
            <a:lstStyle/>
            <a:p>
              <a:endParaRPr lang="it-IT"/>
            </a:p>
          </p:txBody>
        </p:sp>
        <p:sp>
          <p:nvSpPr>
            <p:cNvPr id="119" name="Oval 9"/>
            <p:cNvSpPr>
              <a:spLocks noChangeArrowheads="1"/>
            </p:cNvSpPr>
            <p:nvPr/>
          </p:nvSpPr>
          <p:spPr bwMode="auto">
            <a:xfrm>
              <a:off x="900113" y="4867275"/>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20" name="Oval 10"/>
            <p:cNvSpPr>
              <a:spLocks noChangeArrowheads="1"/>
            </p:cNvSpPr>
            <p:nvPr/>
          </p:nvSpPr>
          <p:spPr bwMode="auto">
            <a:xfrm>
              <a:off x="2051050" y="4868863"/>
              <a:ext cx="576263" cy="576262"/>
            </a:xfrm>
            <a:prstGeom prst="ellipse">
              <a:avLst/>
            </a:prstGeom>
            <a:solidFill>
              <a:srgbClr val="FFFF66"/>
            </a:solidFill>
            <a:ln w="38100">
              <a:solidFill>
                <a:srgbClr val="800000"/>
              </a:solidFill>
              <a:round/>
              <a:headEnd/>
              <a:tailEnd/>
            </a:ln>
            <a:effectLst/>
          </p:spPr>
          <p:txBody>
            <a:bodyPr wrap="none" anchor="ctr">
              <a:prstTxWarp prst="textNoShape">
                <a:avLst/>
              </a:prstTxWarp>
            </a:bodyPr>
            <a:lstStyle/>
            <a:p>
              <a:endParaRPr lang="it-IT"/>
            </a:p>
          </p:txBody>
        </p:sp>
        <p:sp>
          <p:nvSpPr>
            <p:cNvPr id="121" name="Oval 11"/>
            <p:cNvSpPr>
              <a:spLocks noChangeArrowheads="1"/>
            </p:cNvSpPr>
            <p:nvPr/>
          </p:nvSpPr>
          <p:spPr bwMode="auto">
            <a:xfrm>
              <a:off x="3132138" y="4867275"/>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22" name="Oval 12"/>
            <p:cNvSpPr>
              <a:spLocks noChangeArrowheads="1"/>
            </p:cNvSpPr>
            <p:nvPr/>
          </p:nvSpPr>
          <p:spPr bwMode="auto">
            <a:xfrm>
              <a:off x="4211638" y="4867275"/>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23" name="Oval 13"/>
            <p:cNvSpPr>
              <a:spLocks noChangeArrowheads="1"/>
            </p:cNvSpPr>
            <p:nvPr/>
          </p:nvSpPr>
          <p:spPr bwMode="auto">
            <a:xfrm>
              <a:off x="529272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124" name="AutoShape 14"/>
            <p:cNvCxnSpPr>
              <a:cxnSpLocks noChangeShapeType="1"/>
              <a:stCxn id="114" idx="5"/>
              <a:endCxn id="120" idx="0"/>
            </p:cNvCxnSpPr>
            <p:nvPr/>
          </p:nvCxnSpPr>
          <p:spPr bwMode="auto">
            <a:xfrm>
              <a:off x="1392238" y="3435350"/>
              <a:ext cx="947737" cy="1414463"/>
            </a:xfrm>
            <a:prstGeom prst="straightConnector1">
              <a:avLst/>
            </a:prstGeom>
            <a:noFill/>
            <a:ln w="28575">
              <a:solidFill>
                <a:srgbClr val="800000"/>
              </a:solidFill>
              <a:prstDash val="sysDot"/>
              <a:round/>
              <a:headEnd/>
              <a:tailEnd/>
            </a:ln>
            <a:effectLst/>
          </p:spPr>
        </p:cxnSp>
        <p:cxnSp>
          <p:nvCxnSpPr>
            <p:cNvPr id="125" name="AutoShape 15"/>
            <p:cNvCxnSpPr>
              <a:cxnSpLocks noChangeShapeType="1"/>
              <a:stCxn id="114" idx="4"/>
              <a:endCxn id="119" idx="0"/>
            </p:cNvCxnSpPr>
            <p:nvPr/>
          </p:nvCxnSpPr>
          <p:spPr bwMode="auto">
            <a:xfrm>
              <a:off x="1189038" y="3519488"/>
              <a:ext cx="0" cy="1338262"/>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26" name="AutoShape 16"/>
            <p:cNvCxnSpPr>
              <a:cxnSpLocks noChangeShapeType="1"/>
              <a:stCxn id="115" idx="5"/>
              <a:endCxn id="122" idx="0"/>
            </p:cNvCxnSpPr>
            <p:nvPr/>
          </p:nvCxnSpPr>
          <p:spPr bwMode="auto">
            <a:xfrm>
              <a:off x="2543175" y="3427413"/>
              <a:ext cx="1957388" cy="14303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27" name="AutoShape 17"/>
            <p:cNvCxnSpPr>
              <a:cxnSpLocks noChangeShapeType="1"/>
              <a:stCxn id="115" idx="4"/>
              <a:endCxn id="121" idx="0"/>
            </p:cNvCxnSpPr>
            <p:nvPr/>
          </p:nvCxnSpPr>
          <p:spPr bwMode="auto">
            <a:xfrm>
              <a:off x="2339975" y="3511550"/>
              <a:ext cx="1081088" cy="1346200"/>
            </a:xfrm>
            <a:prstGeom prst="straightConnector1">
              <a:avLst/>
            </a:prstGeom>
            <a:noFill/>
            <a:ln w="9525">
              <a:solidFill>
                <a:schemeClr val="tx1"/>
              </a:solidFill>
              <a:round/>
              <a:headEnd/>
              <a:tailEnd/>
            </a:ln>
            <a:effectLst/>
          </p:spPr>
        </p:cxnSp>
        <p:cxnSp>
          <p:nvCxnSpPr>
            <p:cNvPr id="128" name="AutoShape 18"/>
            <p:cNvCxnSpPr>
              <a:cxnSpLocks noChangeShapeType="1"/>
              <a:stCxn id="115" idx="3"/>
              <a:endCxn id="119" idx="0"/>
            </p:cNvCxnSpPr>
            <p:nvPr/>
          </p:nvCxnSpPr>
          <p:spPr bwMode="auto">
            <a:xfrm flipH="1">
              <a:off x="1189038" y="3427413"/>
              <a:ext cx="946150" cy="1430337"/>
            </a:xfrm>
            <a:prstGeom prst="straightConnector1">
              <a:avLst/>
            </a:prstGeom>
            <a:noFill/>
            <a:ln w="19050">
              <a:solidFill>
                <a:schemeClr val="tx1"/>
              </a:solidFill>
              <a:round/>
              <a:headEnd/>
              <a:tailEnd/>
            </a:ln>
            <a:effectLst/>
          </p:spPr>
        </p:cxnSp>
        <p:cxnSp>
          <p:nvCxnSpPr>
            <p:cNvPr id="129" name="AutoShape 19"/>
            <p:cNvCxnSpPr>
              <a:cxnSpLocks noChangeShapeType="1"/>
              <a:stCxn id="120" idx="7"/>
              <a:endCxn id="118" idx="3"/>
            </p:cNvCxnSpPr>
            <p:nvPr/>
          </p:nvCxnSpPr>
          <p:spPr bwMode="auto">
            <a:xfrm flipV="1">
              <a:off x="2543175" y="3435350"/>
              <a:ext cx="2833688" cy="1498600"/>
            </a:xfrm>
            <a:prstGeom prst="straightConnector1">
              <a:avLst/>
            </a:prstGeom>
            <a:noFill/>
            <a:ln w="28575">
              <a:solidFill>
                <a:srgbClr val="800000"/>
              </a:solidFill>
              <a:prstDash val="sysDot"/>
              <a:round/>
              <a:headEnd/>
              <a:tailEnd/>
            </a:ln>
            <a:effectLst/>
          </p:spPr>
        </p:cxnSp>
        <p:cxnSp>
          <p:nvCxnSpPr>
            <p:cNvPr id="130" name="AutoShape 20"/>
            <p:cNvCxnSpPr>
              <a:cxnSpLocks noChangeShapeType="1"/>
              <a:stCxn id="118" idx="4"/>
              <a:endCxn id="123" idx="0"/>
            </p:cNvCxnSpPr>
            <p:nvPr/>
          </p:nvCxnSpPr>
          <p:spPr bwMode="auto">
            <a:xfrm>
              <a:off x="5581650" y="3519488"/>
              <a:ext cx="0" cy="13477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31" name="AutoShape 21"/>
            <p:cNvCxnSpPr>
              <a:cxnSpLocks noChangeShapeType="1"/>
              <a:stCxn id="116" idx="5"/>
              <a:endCxn id="123" idx="1"/>
            </p:cNvCxnSpPr>
            <p:nvPr/>
          </p:nvCxnSpPr>
          <p:spPr bwMode="auto">
            <a:xfrm>
              <a:off x="3624263" y="3435350"/>
              <a:ext cx="1752600" cy="1516063"/>
            </a:xfrm>
            <a:prstGeom prst="straightConnector1">
              <a:avLst/>
            </a:prstGeom>
            <a:noFill/>
            <a:ln w="9525">
              <a:solidFill>
                <a:schemeClr val="tx1"/>
              </a:solidFill>
              <a:round/>
              <a:headEnd/>
              <a:tailEnd/>
            </a:ln>
            <a:effectLst/>
          </p:spPr>
        </p:cxnSp>
        <p:cxnSp>
          <p:nvCxnSpPr>
            <p:cNvPr id="132" name="AutoShape 22"/>
            <p:cNvCxnSpPr>
              <a:cxnSpLocks noChangeShapeType="1"/>
              <a:stCxn id="117" idx="3"/>
              <a:endCxn id="121" idx="0"/>
            </p:cNvCxnSpPr>
            <p:nvPr/>
          </p:nvCxnSpPr>
          <p:spPr bwMode="auto">
            <a:xfrm flipH="1">
              <a:off x="3421063" y="3425825"/>
              <a:ext cx="874712" cy="143192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33" name="AutoShape 23"/>
            <p:cNvCxnSpPr>
              <a:cxnSpLocks noChangeShapeType="1"/>
              <a:stCxn id="117" idx="4"/>
              <a:endCxn id="122" idx="0"/>
            </p:cNvCxnSpPr>
            <p:nvPr/>
          </p:nvCxnSpPr>
          <p:spPr bwMode="auto">
            <a:xfrm>
              <a:off x="4500563" y="3509963"/>
              <a:ext cx="0" cy="1347787"/>
            </a:xfrm>
            <a:prstGeom prst="straightConnector1">
              <a:avLst/>
            </a:prstGeom>
            <a:noFill/>
            <a:ln w="19050">
              <a:solidFill>
                <a:schemeClr val="tx1"/>
              </a:solidFill>
              <a:round/>
              <a:headEnd/>
              <a:tailEnd/>
            </a:ln>
            <a:effectLst/>
          </p:spPr>
        </p:cxnSp>
        <p:cxnSp>
          <p:nvCxnSpPr>
            <p:cNvPr id="134" name="AutoShape 24"/>
            <p:cNvCxnSpPr>
              <a:cxnSpLocks noChangeShapeType="1"/>
              <a:stCxn id="116" idx="3"/>
              <a:endCxn id="120" idx="0"/>
            </p:cNvCxnSpPr>
            <p:nvPr/>
          </p:nvCxnSpPr>
          <p:spPr bwMode="auto">
            <a:xfrm flipH="1">
              <a:off x="2339975" y="3435350"/>
              <a:ext cx="876300" cy="1414463"/>
            </a:xfrm>
            <a:prstGeom prst="straightConnector1">
              <a:avLst/>
            </a:prstGeom>
            <a:noFill/>
            <a:ln w="28575">
              <a:solidFill>
                <a:srgbClr val="800000"/>
              </a:solidFill>
              <a:prstDash val="sysDot"/>
              <a:round/>
              <a:headEnd/>
              <a:tailEnd/>
            </a:ln>
            <a:effectLst/>
          </p:spPr>
        </p:cxnSp>
      </p:grpSp>
      <p:sp>
        <p:nvSpPr>
          <p:cNvPr id="158" name="CasellaDiTesto 157"/>
          <p:cNvSpPr txBox="1"/>
          <p:nvPr/>
        </p:nvSpPr>
        <p:spPr>
          <a:xfrm>
            <a:off x="4824064" y="3500735"/>
            <a:ext cx="3862735" cy="1200328"/>
          </a:xfrm>
          <a:prstGeom prst="rect">
            <a:avLst/>
          </a:prstGeom>
          <a:noFill/>
        </p:spPr>
        <p:txBody>
          <a:bodyPr wrap="square" rtlCol="0">
            <a:spAutoFit/>
          </a:bodyPr>
          <a:lstStyle/>
          <a:p>
            <a:r>
              <a:rPr lang="it-IT" sz="2400" dirty="0" err="1" smtClean="0"/>
              <a:t>…visita</a:t>
            </a:r>
            <a:r>
              <a:rPr lang="it-IT" sz="2400" dirty="0" smtClean="0"/>
              <a:t> i suoi adiacenti e gli adiacenti degli </a:t>
            </a:r>
            <a:r>
              <a:rPr lang="it-IT" sz="2400" dirty="0" err="1" smtClean="0"/>
              <a:t>adiacenti…</a:t>
            </a:r>
            <a:endParaRPr lang="it-IT" sz="2400" dirty="0"/>
          </a:p>
        </p:txBody>
      </p:sp>
      <p:sp>
        <p:nvSpPr>
          <p:cNvPr id="159" name="CasellaDiTesto 158"/>
          <p:cNvSpPr txBox="1"/>
          <p:nvPr/>
        </p:nvSpPr>
        <p:spPr>
          <a:xfrm>
            <a:off x="139055" y="5229776"/>
            <a:ext cx="8108866" cy="461665"/>
          </a:xfrm>
          <a:prstGeom prst="rect">
            <a:avLst/>
          </a:prstGeom>
          <a:noFill/>
        </p:spPr>
        <p:txBody>
          <a:bodyPr wrap="square" rtlCol="0">
            <a:spAutoFit/>
          </a:bodyPr>
          <a:lstStyle/>
          <a:p>
            <a:r>
              <a:rPr lang="it-IT" sz="2400" dirty="0" err="1" smtClean="0"/>
              <a:t>…</a:t>
            </a:r>
            <a:r>
              <a:rPr lang="it-IT" sz="2400" dirty="0" smtClean="0"/>
              <a:t> e scambia</a:t>
            </a:r>
            <a:endParaRPr lang="it-IT" sz="2400" dirty="0"/>
          </a:p>
        </p:txBody>
      </p:sp>
      <p:grpSp>
        <p:nvGrpSpPr>
          <p:cNvPr id="181" name="Gruppo 180"/>
          <p:cNvGrpSpPr/>
          <p:nvPr/>
        </p:nvGrpSpPr>
        <p:grpSpPr>
          <a:xfrm>
            <a:off x="2461943" y="5154074"/>
            <a:ext cx="3319799" cy="1553918"/>
            <a:chOff x="2266950" y="2924175"/>
            <a:chExt cx="4968875" cy="2520950"/>
          </a:xfrm>
        </p:grpSpPr>
        <p:sp>
          <p:nvSpPr>
            <p:cNvPr id="160" name="Oval 3"/>
            <p:cNvSpPr>
              <a:spLocks noChangeArrowheads="1"/>
            </p:cNvSpPr>
            <p:nvPr/>
          </p:nvSpPr>
          <p:spPr bwMode="auto">
            <a:xfrm>
              <a:off x="2266950" y="29241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1" name="Oval 4"/>
            <p:cNvSpPr>
              <a:spLocks noChangeArrowheads="1"/>
            </p:cNvSpPr>
            <p:nvPr/>
          </p:nvSpPr>
          <p:spPr bwMode="auto">
            <a:xfrm>
              <a:off x="3417888" y="2925763"/>
              <a:ext cx="576262"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2" name="Oval 5"/>
            <p:cNvSpPr>
              <a:spLocks noChangeArrowheads="1"/>
            </p:cNvSpPr>
            <p:nvPr/>
          </p:nvSpPr>
          <p:spPr bwMode="auto">
            <a:xfrm>
              <a:off x="4498975" y="29241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3" name="Oval 6"/>
            <p:cNvSpPr>
              <a:spLocks noChangeArrowheads="1"/>
            </p:cNvSpPr>
            <p:nvPr/>
          </p:nvSpPr>
          <p:spPr bwMode="auto">
            <a:xfrm>
              <a:off x="5578475" y="29241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4" name="Oval 7"/>
            <p:cNvSpPr>
              <a:spLocks noChangeArrowheads="1"/>
            </p:cNvSpPr>
            <p:nvPr/>
          </p:nvSpPr>
          <p:spPr bwMode="auto">
            <a:xfrm>
              <a:off x="6659563" y="2924175"/>
              <a:ext cx="576262"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5" name="Oval 8"/>
            <p:cNvSpPr>
              <a:spLocks noChangeArrowheads="1"/>
            </p:cNvSpPr>
            <p:nvPr/>
          </p:nvSpPr>
          <p:spPr bwMode="auto">
            <a:xfrm>
              <a:off x="2266950"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6" name="Oval 9"/>
            <p:cNvSpPr>
              <a:spLocks noChangeArrowheads="1"/>
            </p:cNvSpPr>
            <p:nvPr/>
          </p:nvSpPr>
          <p:spPr bwMode="auto">
            <a:xfrm>
              <a:off x="3417888" y="4868863"/>
              <a:ext cx="576262" cy="576262"/>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7" name="Oval 10"/>
            <p:cNvSpPr>
              <a:spLocks noChangeArrowheads="1"/>
            </p:cNvSpPr>
            <p:nvPr/>
          </p:nvSpPr>
          <p:spPr bwMode="auto">
            <a:xfrm>
              <a:off x="4498975"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8" name="Oval 11"/>
            <p:cNvSpPr>
              <a:spLocks noChangeArrowheads="1"/>
            </p:cNvSpPr>
            <p:nvPr/>
          </p:nvSpPr>
          <p:spPr bwMode="auto">
            <a:xfrm>
              <a:off x="5578475" y="4867275"/>
              <a:ext cx="576263" cy="576263"/>
            </a:xfrm>
            <a:prstGeom prst="ellipse">
              <a:avLst/>
            </a:prstGeom>
            <a:solidFill>
              <a:schemeClr val="accent1"/>
            </a:solidFill>
            <a:ln w="19050">
              <a:solidFill>
                <a:schemeClr val="tx1"/>
              </a:solidFill>
              <a:round/>
              <a:headEnd/>
              <a:tailEnd/>
            </a:ln>
            <a:effectLst/>
          </p:spPr>
          <p:txBody>
            <a:bodyPr wrap="none" anchor="ctr">
              <a:prstTxWarp prst="textNoShape">
                <a:avLst/>
              </a:prstTxWarp>
            </a:bodyPr>
            <a:lstStyle/>
            <a:p>
              <a:endParaRPr lang="it-IT"/>
            </a:p>
          </p:txBody>
        </p:sp>
        <p:sp>
          <p:nvSpPr>
            <p:cNvPr id="169" name="Oval 12"/>
            <p:cNvSpPr>
              <a:spLocks noChangeArrowheads="1"/>
            </p:cNvSpPr>
            <p:nvPr/>
          </p:nvSpPr>
          <p:spPr bwMode="auto">
            <a:xfrm>
              <a:off x="6659563"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170" name="AutoShape 13"/>
            <p:cNvCxnSpPr>
              <a:cxnSpLocks noChangeShapeType="1"/>
              <a:stCxn id="160" idx="5"/>
              <a:endCxn id="166" idx="0"/>
            </p:cNvCxnSpPr>
            <p:nvPr/>
          </p:nvCxnSpPr>
          <p:spPr bwMode="auto">
            <a:xfrm>
              <a:off x="2759075" y="3425825"/>
              <a:ext cx="947738" cy="1433513"/>
            </a:xfrm>
            <a:prstGeom prst="straightConnector1">
              <a:avLst/>
            </a:prstGeom>
            <a:noFill/>
            <a:ln w="19050">
              <a:solidFill>
                <a:schemeClr val="tx1"/>
              </a:solidFill>
              <a:round/>
              <a:headEnd/>
              <a:tailEnd/>
            </a:ln>
            <a:effectLst/>
          </p:spPr>
        </p:cxnSp>
        <p:cxnSp>
          <p:nvCxnSpPr>
            <p:cNvPr id="171" name="AutoShape 14"/>
            <p:cNvCxnSpPr>
              <a:cxnSpLocks noChangeShapeType="1"/>
              <a:stCxn id="160" idx="4"/>
              <a:endCxn id="165" idx="0"/>
            </p:cNvCxnSpPr>
            <p:nvPr/>
          </p:nvCxnSpPr>
          <p:spPr bwMode="auto">
            <a:xfrm>
              <a:off x="2555875" y="3509963"/>
              <a:ext cx="0" cy="134778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72" name="AutoShape 15"/>
            <p:cNvCxnSpPr>
              <a:cxnSpLocks noChangeShapeType="1"/>
              <a:stCxn id="161" idx="5"/>
              <a:endCxn id="168" idx="0"/>
            </p:cNvCxnSpPr>
            <p:nvPr/>
          </p:nvCxnSpPr>
          <p:spPr bwMode="auto">
            <a:xfrm>
              <a:off x="3910013" y="3427413"/>
              <a:ext cx="1957387" cy="14303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73" name="AutoShape 16"/>
            <p:cNvCxnSpPr>
              <a:cxnSpLocks noChangeShapeType="1"/>
              <a:stCxn id="161" idx="4"/>
              <a:endCxn id="167" idx="0"/>
            </p:cNvCxnSpPr>
            <p:nvPr/>
          </p:nvCxnSpPr>
          <p:spPr bwMode="auto">
            <a:xfrm>
              <a:off x="3706813" y="3511550"/>
              <a:ext cx="1081087" cy="1346200"/>
            </a:xfrm>
            <a:prstGeom prst="straightConnector1">
              <a:avLst/>
            </a:prstGeom>
            <a:noFill/>
            <a:ln w="9525">
              <a:solidFill>
                <a:schemeClr val="tx1"/>
              </a:solidFill>
              <a:round/>
              <a:headEnd/>
              <a:tailEnd/>
            </a:ln>
            <a:effectLst/>
          </p:spPr>
        </p:cxnSp>
        <p:cxnSp>
          <p:nvCxnSpPr>
            <p:cNvPr id="174" name="AutoShape 17"/>
            <p:cNvCxnSpPr>
              <a:cxnSpLocks noChangeShapeType="1"/>
              <a:stCxn id="161" idx="3"/>
              <a:endCxn id="165" idx="0"/>
            </p:cNvCxnSpPr>
            <p:nvPr/>
          </p:nvCxnSpPr>
          <p:spPr bwMode="auto">
            <a:xfrm flipH="1">
              <a:off x="2555875" y="3427413"/>
              <a:ext cx="946150" cy="1430337"/>
            </a:xfrm>
            <a:prstGeom prst="straightConnector1">
              <a:avLst/>
            </a:prstGeom>
            <a:noFill/>
            <a:ln w="19050">
              <a:solidFill>
                <a:schemeClr val="tx1"/>
              </a:solidFill>
              <a:round/>
              <a:headEnd/>
              <a:tailEnd/>
            </a:ln>
            <a:effectLst/>
          </p:spPr>
        </p:cxnSp>
        <p:cxnSp>
          <p:nvCxnSpPr>
            <p:cNvPr id="175" name="AutoShape 18"/>
            <p:cNvCxnSpPr>
              <a:cxnSpLocks noChangeShapeType="1"/>
              <a:stCxn id="166" idx="7"/>
              <a:endCxn id="164" idx="3"/>
            </p:cNvCxnSpPr>
            <p:nvPr/>
          </p:nvCxnSpPr>
          <p:spPr bwMode="auto">
            <a:xfrm flipV="1">
              <a:off x="3910013" y="3425825"/>
              <a:ext cx="2833687" cy="1517650"/>
            </a:xfrm>
            <a:prstGeom prst="straightConnector1">
              <a:avLst/>
            </a:prstGeom>
            <a:noFill/>
            <a:ln w="19050">
              <a:solidFill>
                <a:schemeClr val="tx1"/>
              </a:solidFill>
              <a:round/>
              <a:headEnd/>
              <a:tailEnd/>
            </a:ln>
            <a:effectLst/>
          </p:spPr>
        </p:cxnSp>
        <p:cxnSp>
          <p:nvCxnSpPr>
            <p:cNvPr id="176" name="AutoShape 19"/>
            <p:cNvCxnSpPr>
              <a:cxnSpLocks noChangeShapeType="1"/>
              <a:stCxn id="164" idx="4"/>
              <a:endCxn id="169" idx="0"/>
            </p:cNvCxnSpPr>
            <p:nvPr/>
          </p:nvCxnSpPr>
          <p:spPr bwMode="auto">
            <a:xfrm>
              <a:off x="6948488" y="3509963"/>
              <a:ext cx="0" cy="1357312"/>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77" name="AutoShape 20"/>
            <p:cNvCxnSpPr>
              <a:cxnSpLocks noChangeShapeType="1"/>
              <a:stCxn id="162" idx="5"/>
              <a:endCxn id="169" idx="1"/>
            </p:cNvCxnSpPr>
            <p:nvPr/>
          </p:nvCxnSpPr>
          <p:spPr bwMode="auto">
            <a:xfrm>
              <a:off x="4991100" y="3425825"/>
              <a:ext cx="1752600" cy="1525588"/>
            </a:xfrm>
            <a:prstGeom prst="straightConnector1">
              <a:avLst/>
            </a:prstGeom>
            <a:noFill/>
            <a:ln w="9525">
              <a:solidFill>
                <a:schemeClr val="tx1"/>
              </a:solidFill>
              <a:round/>
              <a:headEnd/>
              <a:tailEnd/>
            </a:ln>
            <a:effectLst/>
          </p:spPr>
        </p:cxnSp>
        <p:cxnSp>
          <p:nvCxnSpPr>
            <p:cNvPr id="178" name="AutoShape 21"/>
            <p:cNvCxnSpPr>
              <a:cxnSpLocks noChangeShapeType="1"/>
              <a:stCxn id="163" idx="3"/>
              <a:endCxn id="167" idx="0"/>
            </p:cNvCxnSpPr>
            <p:nvPr/>
          </p:nvCxnSpPr>
          <p:spPr bwMode="auto">
            <a:xfrm flipH="1">
              <a:off x="4787900" y="3425825"/>
              <a:ext cx="874713" cy="1431925"/>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79" name="AutoShape 22"/>
            <p:cNvCxnSpPr>
              <a:cxnSpLocks noChangeShapeType="1"/>
              <a:stCxn id="163" idx="4"/>
              <a:endCxn id="168" idx="0"/>
            </p:cNvCxnSpPr>
            <p:nvPr/>
          </p:nvCxnSpPr>
          <p:spPr bwMode="auto">
            <a:xfrm>
              <a:off x="5867400" y="3509963"/>
              <a:ext cx="0" cy="1347787"/>
            </a:xfrm>
            <a:prstGeom prst="straightConnector1">
              <a:avLst/>
            </a:prstGeom>
            <a:noFill/>
            <a:ln w="19050">
              <a:solidFill>
                <a:schemeClr val="tx1"/>
              </a:solidFill>
              <a:round/>
              <a:headEnd/>
              <a:tailEnd/>
            </a:ln>
            <a:effectLst/>
          </p:spPr>
        </p:cxnSp>
        <p:cxnSp>
          <p:nvCxnSpPr>
            <p:cNvPr id="180" name="AutoShape 23"/>
            <p:cNvCxnSpPr>
              <a:cxnSpLocks noChangeShapeType="1"/>
              <a:stCxn id="162" idx="3"/>
              <a:endCxn id="166" idx="0"/>
            </p:cNvCxnSpPr>
            <p:nvPr/>
          </p:nvCxnSpPr>
          <p:spPr bwMode="auto">
            <a:xfrm flipH="1">
              <a:off x="3706813" y="3425825"/>
              <a:ext cx="876300" cy="1433513"/>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grpSp>
      <p:sp>
        <p:nvSpPr>
          <p:cNvPr id="182" name="CasellaDiTesto 181"/>
          <p:cNvSpPr txBox="1"/>
          <p:nvPr/>
        </p:nvSpPr>
        <p:spPr>
          <a:xfrm>
            <a:off x="5781742" y="4860444"/>
            <a:ext cx="3362258" cy="1200328"/>
          </a:xfrm>
          <a:prstGeom prst="rect">
            <a:avLst/>
          </a:prstGeom>
          <a:noFill/>
        </p:spPr>
        <p:txBody>
          <a:bodyPr wrap="square" rtlCol="0">
            <a:spAutoFit/>
          </a:bodyPr>
          <a:lstStyle/>
          <a:p>
            <a:r>
              <a:rPr lang="it-IT" sz="2400" dirty="0" smtClean="0"/>
              <a:t>Non ci sono altri cammini aumentanti: Fine</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158" grpId="0"/>
      <p:bldP spid="159" grpId="0"/>
      <p:bldP spid="182" grpId="0"/>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(25)</a:t>
            </a:r>
            <a:endParaRPr lang="it-IT" dirty="0"/>
          </a:p>
        </p:txBody>
      </p:sp>
      <p:sp>
        <p:nvSpPr>
          <p:cNvPr id="3" name="Segnaposto contenuto 2"/>
          <p:cNvSpPr>
            <a:spLocks noGrp="1"/>
          </p:cNvSpPr>
          <p:nvPr>
            <p:ph sz="quarter" idx="1"/>
          </p:nvPr>
        </p:nvSpPr>
        <p:spPr/>
        <p:txBody>
          <a:bodyPr>
            <a:normAutofit/>
          </a:bodyPr>
          <a:lstStyle/>
          <a:p>
            <a:pPr algn="just"/>
            <a:r>
              <a:rPr lang="it-IT" dirty="0" smtClean="0">
                <a:solidFill>
                  <a:schemeClr val="accent1"/>
                </a:solidFill>
              </a:rPr>
              <a:t>Problema: </a:t>
            </a:r>
            <a:r>
              <a:rPr lang="it-IT" dirty="0" smtClean="0"/>
              <a:t>come si trova un cammino aumentante per </a:t>
            </a:r>
            <a:r>
              <a:rPr lang="it-IT" i="1" dirty="0" err="1" smtClean="0"/>
              <a:t>M</a:t>
            </a:r>
            <a:r>
              <a:rPr lang="it-IT" dirty="0" smtClean="0"/>
              <a:t>?</a:t>
            </a:r>
          </a:p>
          <a:p>
            <a:pPr algn="just"/>
            <a:r>
              <a:rPr lang="it-IT" dirty="0" smtClean="0"/>
              <a:t>Idea: </a:t>
            </a:r>
          </a:p>
          <a:p>
            <a:pPr lvl="1" algn="just"/>
            <a:r>
              <a:rPr lang="it-IT" sz="2200" dirty="0" smtClean="0"/>
              <a:t>Parti da un nodo libero</a:t>
            </a:r>
          </a:p>
          <a:p>
            <a:pPr lvl="1" algn="just"/>
            <a:r>
              <a:rPr lang="it-IT" sz="2200" dirty="0" smtClean="0"/>
              <a:t>Esegui una DFS modificata come segue:</a:t>
            </a:r>
          </a:p>
          <a:p>
            <a:pPr lvl="2" algn="just"/>
            <a:r>
              <a:rPr lang="it-IT" sz="2200" dirty="0" smtClean="0"/>
              <a:t>tieni traccia del livello corrente</a:t>
            </a:r>
          </a:p>
          <a:p>
            <a:pPr lvl="2" algn="just"/>
            <a:r>
              <a:rPr lang="it-IT" sz="2200" dirty="0" smtClean="0"/>
              <a:t>se il livello è dispari, usa un arco di </a:t>
            </a:r>
            <a:r>
              <a:rPr lang="it-IT" sz="2200" dirty="0" err="1" smtClean="0"/>
              <a:t>M</a:t>
            </a:r>
            <a:endParaRPr lang="it-IT" sz="2200" dirty="0" smtClean="0"/>
          </a:p>
          <a:p>
            <a:pPr lvl="2" algn="just"/>
            <a:r>
              <a:rPr lang="it-IT" sz="2200" dirty="0" smtClean="0"/>
              <a:t>se il livello è dispari, usa un arco di E-M</a:t>
            </a:r>
          </a:p>
          <a:p>
            <a:pPr lvl="2" algn="just"/>
            <a:r>
              <a:rPr lang="it-IT" sz="2200" dirty="0" smtClean="0"/>
              <a:t>Appena trovi un nodo libero hai trovato un cammino aumentante </a:t>
            </a:r>
            <a:r>
              <a:rPr sz="2200" dirty="0" smtClean="0"/>
              <a:t> </a:t>
            </a:r>
            <a:endParaRPr lang="it-IT" sz="22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(26)</a:t>
            </a:r>
            <a:endParaRPr lang="it-IT" dirty="0"/>
          </a:p>
        </p:txBody>
      </p:sp>
      <p:sp>
        <p:nvSpPr>
          <p:cNvPr id="3" name="Segnaposto contenuto 2"/>
          <p:cNvSpPr>
            <a:spLocks noGrp="1"/>
          </p:cNvSpPr>
          <p:nvPr>
            <p:ph sz="quarter" idx="1"/>
          </p:nvPr>
        </p:nvSpPr>
        <p:spPr>
          <a:xfrm>
            <a:off x="2819400" y="1295400"/>
            <a:ext cx="6172200" cy="2667000"/>
          </a:xfrm>
        </p:spPr>
        <p:txBody>
          <a:bodyPr>
            <a:normAutofit fontScale="92500"/>
          </a:bodyPr>
          <a:lstStyle/>
          <a:p>
            <a:pPr lvl="1" algn="just"/>
            <a:r>
              <a:rPr lang="it-IT" sz="2200" dirty="0" smtClean="0"/>
              <a:t>Parti da un nodo libero</a:t>
            </a:r>
          </a:p>
          <a:p>
            <a:pPr lvl="1" algn="just"/>
            <a:r>
              <a:rPr lang="it-IT" sz="2200" dirty="0" smtClean="0"/>
              <a:t>Esegui una DFS modificata come segue:</a:t>
            </a:r>
          </a:p>
          <a:p>
            <a:pPr lvl="2" algn="just"/>
            <a:r>
              <a:rPr lang="it-IT" sz="2200" dirty="0" smtClean="0"/>
              <a:t>tieni traccia del livello corrente</a:t>
            </a:r>
          </a:p>
          <a:p>
            <a:pPr lvl="2" algn="just"/>
            <a:r>
              <a:rPr lang="it-IT" sz="2200" dirty="0" smtClean="0"/>
              <a:t>se il livello è dispari, usa un arco di </a:t>
            </a:r>
            <a:r>
              <a:rPr lang="it-IT" sz="2200" i="1" dirty="0" err="1" smtClean="0"/>
              <a:t>M</a:t>
            </a:r>
            <a:endParaRPr lang="it-IT" sz="2200" i="1" dirty="0" smtClean="0"/>
          </a:p>
          <a:p>
            <a:pPr lvl="2" algn="just"/>
            <a:r>
              <a:rPr lang="it-IT" sz="2200" dirty="0" smtClean="0"/>
              <a:t>se il livello è dispari, usa un arco di </a:t>
            </a:r>
            <a:r>
              <a:rPr lang="it-IT" sz="2200" i="1" dirty="0" smtClean="0"/>
              <a:t>E-M</a:t>
            </a:r>
          </a:p>
          <a:p>
            <a:pPr lvl="2" algn="just"/>
            <a:r>
              <a:rPr lang="it-IT" sz="2200" dirty="0" smtClean="0"/>
              <a:t>Appena trovi un nodo libero hai trovato un cammino aumentante </a:t>
            </a:r>
            <a:r>
              <a:rPr sz="2200" dirty="0" smtClean="0"/>
              <a:t> </a:t>
            </a:r>
            <a:endParaRPr lang="it-IT" sz="22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45</a:t>
            </a:fld>
            <a:endParaRPr lang="it-IT"/>
          </a:p>
        </p:txBody>
      </p:sp>
      <p:sp>
        <p:nvSpPr>
          <p:cNvPr id="5" name="CasellaDiTesto 4"/>
          <p:cNvSpPr txBox="1"/>
          <p:nvPr/>
        </p:nvSpPr>
        <p:spPr>
          <a:xfrm>
            <a:off x="228600" y="1752600"/>
            <a:ext cx="1707569" cy="523220"/>
          </a:xfrm>
          <a:prstGeom prst="rect">
            <a:avLst/>
          </a:prstGeom>
          <a:noFill/>
        </p:spPr>
        <p:txBody>
          <a:bodyPr wrap="none" rtlCol="0">
            <a:spAutoFit/>
          </a:bodyPr>
          <a:lstStyle/>
          <a:p>
            <a:r>
              <a:rPr lang="it-IT" sz="2800" dirty="0" smtClean="0"/>
              <a:t>Esempio:</a:t>
            </a:r>
            <a:endParaRPr lang="it-IT" sz="2800" dirty="0"/>
          </a:p>
        </p:txBody>
      </p:sp>
      <p:grpSp>
        <p:nvGrpSpPr>
          <p:cNvPr id="28" name="Gruppo 27"/>
          <p:cNvGrpSpPr/>
          <p:nvPr/>
        </p:nvGrpSpPr>
        <p:grpSpPr>
          <a:xfrm>
            <a:off x="457200" y="4031742"/>
            <a:ext cx="3048000" cy="1981200"/>
            <a:chOff x="457200" y="4343400"/>
            <a:chExt cx="3048000" cy="1981200"/>
          </a:xfrm>
        </p:grpSpPr>
        <p:sp>
          <p:nvSpPr>
            <p:cNvPr id="29" name="Ovale 28"/>
            <p:cNvSpPr/>
            <p:nvPr/>
          </p:nvSpPr>
          <p:spPr>
            <a:xfrm>
              <a:off x="4572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1</a:t>
              </a:r>
              <a:endParaRPr lang="it-IT" dirty="0"/>
            </a:p>
          </p:txBody>
        </p:sp>
        <p:sp>
          <p:nvSpPr>
            <p:cNvPr id="30" name="Ovale 29"/>
            <p:cNvSpPr/>
            <p:nvPr/>
          </p:nvSpPr>
          <p:spPr>
            <a:xfrm>
              <a:off x="1371600" y="4876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2</a:t>
              </a:r>
              <a:endParaRPr lang="it-IT" dirty="0"/>
            </a:p>
          </p:txBody>
        </p:sp>
        <p:sp>
          <p:nvSpPr>
            <p:cNvPr id="31" name="Ovale 30"/>
            <p:cNvSpPr/>
            <p:nvPr/>
          </p:nvSpPr>
          <p:spPr>
            <a:xfrm>
              <a:off x="2514600" y="4572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3</a:t>
              </a:r>
              <a:endParaRPr lang="it-IT" dirty="0"/>
            </a:p>
          </p:txBody>
        </p:sp>
        <p:sp>
          <p:nvSpPr>
            <p:cNvPr id="32" name="Ovale 31"/>
            <p:cNvSpPr/>
            <p:nvPr/>
          </p:nvSpPr>
          <p:spPr>
            <a:xfrm>
              <a:off x="1524000" y="5867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6</a:t>
              </a:r>
              <a:endParaRPr lang="it-IT" dirty="0"/>
            </a:p>
          </p:txBody>
        </p:sp>
        <p:sp>
          <p:nvSpPr>
            <p:cNvPr id="33" name="Ovale 32"/>
            <p:cNvSpPr/>
            <p:nvPr/>
          </p:nvSpPr>
          <p:spPr>
            <a:xfrm>
              <a:off x="2667000" y="6019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5</a:t>
              </a:r>
              <a:endParaRPr lang="it-IT" dirty="0"/>
            </a:p>
          </p:txBody>
        </p:sp>
        <p:sp>
          <p:nvSpPr>
            <p:cNvPr id="34" name="Ovale 33"/>
            <p:cNvSpPr/>
            <p:nvPr/>
          </p:nvSpPr>
          <p:spPr>
            <a:xfrm>
              <a:off x="3200400" y="5257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4</a:t>
              </a:r>
              <a:endParaRPr lang="it-IT" dirty="0"/>
            </a:p>
          </p:txBody>
        </p:sp>
        <p:cxnSp>
          <p:nvCxnSpPr>
            <p:cNvPr id="35" name="Connettore 1 34"/>
            <p:cNvCxnSpPr>
              <a:stCxn id="29" idx="5"/>
              <a:endCxn id="30" idx="1"/>
            </p:cNvCxnSpPr>
            <p:nvPr/>
          </p:nvCxnSpPr>
          <p:spPr>
            <a:xfrm rot="16200000" flipH="1">
              <a:off x="907863" y="4413063"/>
              <a:ext cx="317874" cy="698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a:stCxn id="30" idx="7"/>
              <a:endCxn id="31" idx="2"/>
            </p:cNvCxnSpPr>
            <p:nvPr/>
          </p:nvCxnSpPr>
          <p:spPr>
            <a:xfrm rot="5400000" flipH="1" flipV="1">
              <a:off x="1974663" y="4381501"/>
              <a:ext cx="197037" cy="882837"/>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Connettore 1 36"/>
            <p:cNvCxnSpPr>
              <a:stCxn id="31" idx="5"/>
              <a:endCxn id="34" idx="1"/>
            </p:cNvCxnSpPr>
            <p:nvPr/>
          </p:nvCxnSpPr>
          <p:spPr>
            <a:xfrm rot="16200000" flipH="1">
              <a:off x="2774763" y="4832163"/>
              <a:ext cx="470274" cy="470274"/>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a:stCxn id="34" idx="3"/>
              <a:endCxn id="33" idx="7"/>
            </p:cNvCxnSpPr>
            <p:nvPr/>
          </p:nvCxnSpPr>
          <p:spPr>
            <a:xfrm rot="5400000">
              <a:off x="2812863" y="5632263"/>
              <a:ext cx="546474" cy="317874"/>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Connettore 1 38"/>
            <p:cNvCxnSpPr>
              <a:stCxn id="33" idx="2"/>
              <a:endCxn id="32" idx="6"/>
            </p:cNvCxnSpPr>
            <p:nvPr/>
          </p:nvCxnSpPr>
          <p:spPr>
            <a:xfrm rot="10800000">
              <a:off x="1828800" y="6019800"/>
              <a:ext cx="8382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a:stCxn id="30" idx="4"/>
              <a:endCxn id="32" idx="0"/>
            </p:cNvCxnSpPr>
            <p:nvPr/>
          </p:nvCxnSpPr>
          <p:spPr>
            <a:xfrm rot="16200000" flipH="1">
              <a:off x="1257300" y="5448300"/>
              <a:ext cx="685800" cy="152400"/>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41" name="Gruppo 40"/>
          <p:cNvGrpSpPr/>
          <p:nvPr/>
        </p:nvGrpSpPr>
        <p:grpSpPr>
          <a:xfrm>
            <a:off x="4724400" y="4031742"/>
            <a:ext cx="3048000" cy="1981200"/>
            <a:chOff x="457200" y="4343400"/>
            <a:chExt cx="3048000" cy="1981200"/>
          </a:xfrm>
        </p:grpSpPr>
        <p:sp>
          <p:nvSpPr>
            <p:cNvPr id="42" name="Ovale 41"/>
            <p:cNvSpPr/>
            <p:nvPr/>
          </p:nvSpPr>
          <p:spPr>
            <a:xfrm>
              <a:off x="4572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1</a:t>
              </a:r>
              <a:endParaRPr lang="it-IT" dirty="0"/>
            </a:p>
          </p:txBody>
        </p:sp>
        <p:sp>
          <p:nvSpPr>
            <p:cNvPr id="43" name="Ovale 42"/>
            <p:cNvSpPr/>
            <p:nvPr/>
          </p:nvSpPr>
          <p:spPr>
            <a:xfrm>
              <a:off x="1371600" y="4876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2</a:t>
              </a:r>
              <a:endParaRPr lang="it-IT" dirty="0"/>
            </a:p>
          </p:txBody>
        </p:sp>
        <p:sp>
          <p:nvSpPr>
            <p:cNvPr id="44" name="Ovale 43"/>
            <p:cNvSpPr/>
            <p:nvPr/>
          </p:nvSpPr>
          <p:spPr>
            <a:xfrm>
              <a:off x="2514600" y="4572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3</a:t>
              </a:r>
              <a:endParaRPr lang="it-IT" dirty="0"/>
            </a:p>
          </p:txBody>
        </p:sp>
        <p:sp>
          <p:nvSpPr>
            <p:cNvPr id="45" name="Ovale 44"/>
            <p:cNvSpPr/>
            <p:nvPr/>
          </p:nvSpPr>
          <p:spPr>
            <a:xfrm>
              <a:off x="1524000" y="5867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6</a:t>
              </a:r>
              <a:endParaRPr lang="it-IT" dirty="0"/>
            </a:p>
          </p:txBody>
        </p:sp>
        <p:sp>
          <p:nvSpPr>
            <p:cNvPr id="46" name="Ovale 45"/>
            <p:cNvSpPr/>
            <p:nvPr/>
          </p:nvSpPr>
          <p:spPr>
            <a:xfrm>
              <a:off x="2667000" y="6019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5</a:t>
              </a:r>
              <a:endParaRPr lang="it-IT" dirty="0"/>
            </a:p>
          </p:txBody>
        </p:sp>
        <p:sp>
          <p:nvSpPr>
            <p:cNvPr id="47" name="Ovale 46"/>
            <p:cNvSpPr/>
            <p:nvPr/>
          </p:nvSpPr>
          <p:spPr>
            <a:xfrm>
              <a:off x="3200400" y="5257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4</a:t>
              </a:r>
              <a:endParaRPr lang="it-IT" dirty="0"/>
            </a:p>
          </p:txBody>
        </p:sp>
        <p:cxnSp>
          <p:nvCxnSpPr>
            <p:cNvPr id="48" name="Connettore 1 47"/>
            <p:cNvCxnSpPr>
              <a:stCxn id="42" idx="5"/>
              <a:endCxn id="43" idx="1"/>
            </p:cNvCxnSpPr>
            <p:nvPr/>
          </p:nvCxnSpPr>
          <p:spPr>
            <a:xfrm rot="16200000" flipH="1">
              <a:off x="907863" y="4413063"/>
              <a:ext cx="317874" cy="698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Connettore 1 48"/>
            <p:cNvCxnSpPr>
              <a:stCxn id="43" idx="7"/>
              <a:endCxn id="44" idx="2"/>
            </p:cNvCxnSpPr>
            <p:nvPr/>
          </p:nvCxnSpPr>
          <p:spPr>
            <a:xfrm rot="5400000" flipH="1" flipV="1">
              <a:off x="1974663" y="4381501"/>
              <a:ext cx="197037" cy="882837"/>
            </a:xfrm>
            <a:prstGeom prst="line">
              <a:avLst/>
            </a:prstGeom>
          </p:spPr>
          <p:style>
            <a:lnRef idx="2">
              <a:schemeClr val="accent2"/>
            </a:lnRef>
            <a:fillRef idx="0">
              <a:schemeClr val="accent2"/>
            </a:fillRef>
            <a:effectRef idx="1">
              <a:schemeClr val="accent2"/>
            </a:effectRef>
            <a:fontRef idx="minor">
              <a:schemeClr val="tx1"/>
            </a:fontRef>
          </p:style>
        </p:cxnSp>
        <p:cxnSp>
          <p:nvCxnSpPr>
            <p:cNvPr id="50" name="Connettore 1 49"/>
            <p:cNvCxnSpPr>
              <a:stCxn id="44" idx="5"/>
              <a:endCxn id="47" idx="1"/>
            </p:cNvCxnSpPr>
            <p:nvPr/>
          </p:nvCxnSpPr>
          <p:spPr>
            <a:xfrm rot="16200000" flipH="1">
              <a:off x="2774763" y="4832163"/>
              <a:ext cx="470274" cy="470274"/>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Connettore 1 50"/>
            <p:cNvCxnSpPr>
              <a:stCxn id="47" idx="3"/>
              <a:endCxn id="46" idx="7"/>
            </p:cNvCxnSpPr>
            <p:nvPr/>
          </p:nvCxnSpPr>
          <p:spPr>
            <a:xfrm rot="5400000">
              <a:off x="2812863" y="5632263"/>
              <a:ext cx="546474" cy="317874"/>
            </a:xfrm>
            <a:prstGeom prst="line">
              <a:avLst/>
            </a:prstGeom>
          </p:spPr>
          <p:style>
            <a:lnRef idx="2">
              <a:schemeClr val="accent2"/>
            </a:lnRef>
            <a:fillRef idx="0">
              <a:schemeClr val="accent2"/>
            </a:fillRef>
            <a:effectRef idx="1">
              <a:schemeClr val="accent2"/>
            </a:effectRef>
            <a:fontRef idx="minor">
              <a:schemeClr val="tx1"/>
            </a:fontRef>
          </p:style>
        </p:cxnSp>
        <p:cxnSp>
          <p:nvCxnSpPr>
            <p:cNvPr id="52" name="Connettore 1 51"/>
            <p:cNvCxnSpPr>
              <a:stCxn id="46" idx="2"/>
              <a:endCxn id="45" idx="6"/>
            </p:cNvCxnSpPr>
            <p:nvPr/>
          </p:nvCxnSpPr>
          <p:spPr>
            <a:xfrm rot="10800000">
              <a:off x="1828800" y="6019800"/>
              <a:ext cx="8382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Connettore 1 52"/>
            <p:cNvCxnSpPr>
              <a:stCxn id="43" idx="4"/>
              <a:endCxn id="45" idx="0"/>
            </p:cNvCxnSpPr>
            <p:nvPr/>
          </p:nvCxnSpPr>
          <p:spPr>
            <a:xfrm rot="16200000" flipH="1">
              <a:off x="1257300" y="5448300"/>
              <a:ext cx="685800" cy="152400"/>
            </a:xfrm>
            <a:prstGeom prst="line">
              <a:avLst/>
            </a:prstGeom>
          </p:spPr>
          <p:style>
            <a:lnRef idx="2">
              <a:schemeClr val="accent1"/>
            </a:lnRef>
            <a:fillRef idx="0">
              <a:schemeClr val="accent1"/>
            </a:fillRef>
            <a:effectRef idx="1">
              <a:schemeClr val="accent1"/>
            </a:effectRef>
            <a:fontRef idx="minor">
              <a:schemeClr val="tx1"/>
            </a:fontRef>
          </p:style>
        </p:cxnSp>
      </p:grpSp>
      <p:sp>
        <p:nvSpPr>
          <p:cNvPr id="54" name="CasellaDiTesto 53"/>
          <p:cNvSpPr txBox="1"/>
          <p:nvPr/>
        </p:nvSpPr>
        <p:spPr>
          <a:xfrm>
            <a:off x="3543411" y="5708142"/>
            <a:ext cx="1638189" cy="461665"/>
          </a:xfrm>
          <a:prstGeom prst="rect">
            <a:avLst/>
          </a:prstGeom>
          <a:noFill/>
        </p:spPr>
        <p:txBody>
          <a:bodyPr wrap="none" rtlCol="0">
            <a:spAutoFit/>
          </a:bodyPr>
          <a:lstStyle/>
          <a:p>
            <a:r>
              <a:rPr lang="it-IT" sz="2400" dirty="0" smtClean="0"/>
              <a:t>ma anche:</a:t>
            </a:r>
            <a:endParaRPr lang="it-IT" sz="2400" dirty="0"/>
          </a:p>
        </p:txBody>
      </p:sp>
      <p:sp>
        <p:nvSpPr>
          <p:cNvPr id="55" name="Ovale 54"/>
          <p:cNvSpPr/>
          <p:nvPr/>
        </p:nvSpPr>
        <p:spPr>
          <a:xfrm>
            <a:off x="1435100" y="5473700"/>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58" name="Ovale 57"/>
          <p:cNvSpPr/>
          <p:nvPr/>
        </p:nvSpPr>
        <p:spPr>
          <a:xfrm>
            <a:off x="2578100" y="5600700"/>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59" name="Ovale 58"/>
          <p:cNvSpPr/>
          <p:nvPr/>
        </p:nvSpPr>
        <p:spPr>
          <a:xfrm>
            <a:off x="3124200" y="4869942"/>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60" name="Ovale 59"/>
          <p:cNvSpPr/>
          <p:nvPr/>
        </p:nvSpPr>
        <p:spPr>
          <a:xfrm>
            <a:off x="2438400" y="4184142"/>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61" name="Ovale 60"/>
          <p:cNvSpPr/>
          <p:nvPr/>
        </p:nvSpPr>
        <p:spPr>
          <a:xfrm>
            <a:off x="1295400" y="4488942"/>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62" name="Ovale 61"/>
          <p:cNvSpPr/>
          <p:nvPr/>
        </p:nvSpPr>
        <p:spPr>
          <a:xfrm>
            <a:off x="381000" y="3962400"/>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64" name="Connettore 1 63"/>
          <p:cNvCxnSpPr>
            <a:stCxn id="62" idx="6"/>
            <a:endCxn id="61" idx="0"/>
          </p:cNvCxnSpPr>
          <p:nvPr/>
        </p:nvCxnSpPr>
        <p:spPr>
          <a:xfrm>
            <a:off x="914400" y="4225671"/>
            <a:ext cx="647700" cy="263271"/>
          </a:xfrm>
          <a:prstGeom prst="line">
            <a:avLst/>
          </a:prstGeom>
        </p:spPr>
        <p:style>
          <a:lnRef idx="2">
            <a:schemeClr val="accent4"/>
          </a:lnRef>
          <a:fillRef idx="0">
            <a:schemeClr val="accent4"/>
          </a:fillRef>
          <a:effectRef idx="1">
            <a:schemeClr val="accent4"/>
          </a:effectRef>
          <a:fontRef idx="minor">
            <a:schemeClr val="tx1"/>
          </a:fontRef>
        </p:style>
      </p:cxnSp>
      <p:cxnSp>
        <p:nvCxnSpPr>
          <p:cNvPr id="66" name="Connettore 1 65"/>
          <p:cNvCxnSpPr>
            <a:stCxn id="61" idx="0"/>
            <a:endCxn id="60" idx="1"/>
          </p:cNvCxnSpPr>
          <p:nvPr/>
        </p:nvCxnSpPr>
        <p:spPr>
          <a:xfrm rot="5400000" flipH="1" flipV="1">
            <a:off x="1925462" y="3897890"/>
            <a:ext cx="227690" cy="954415"/>
          </a:xfrm>
          <a:prstGeom prst="line">
            <a:avLst/>
          </a:prstGeom>
        </p:spPr>
        <p:style>
          <a:lnRef idx="2">
            <a:schemeClr val="accent4"/>
          </a:lnRef>
          <a:fillRef idx="0">
            <a:schemeClr val="accent4"/>
          </a:fillRef>
          <a:effectRef idx="1">
            <a:schemeClr val="accent4"/>
          </a:effectRef>
          <a:fontRef idx="minor">
            <a:schemeClr val="tx1"/>
          </a:fontRef>
        </p:style>
      </p:cxnSp>
      <p:cxnSp>
        <p:nvCxnSpPr>
          <p:cNvPr id="68" name="Connettore 1 67"/>
          <p:cNvCxnSpPr>
            <a:stCxn id="60" idx="6"/>
            <a:endCxn id="59" idx="0"/>
          </p:cNvCxnSpPr>
          <p:nvPr/>
        </p:nvCxnSpPr>
        <p:spPr>
          <a:xfrm>
            <a:off x="2971800" y="4447413"/>
            <a:ext cx="419100" cy="422529"/>
          </a:xfrm>
          <a:prstGeom prst="line">
            <a:avLst/>
          </a:prstGeom>
        </p:spPr>
        <p:style>
          <a:lnRef idx="2">
            <a:schemeClr val="accent4"/>
          </a:lnRef>
          <a:fillRef idx="0">
            <a:schemeClr val="accent4"/>
          </a:fillRef>
          <a:effectRef idx="1">
            <a:schemeClr val="accent4"/>
          </a:effectRef>
          <a:fontRef idx="minor">
            <a:schemeClr val="tx1"/>
          </a:fontRef>
        </p:style>
      </p:cxnSp>
      <p:cxnSp>
        <p:nvCxnSpPr>
          <p:cNvPr id="70" name="Connettore 1 69"/>
          <p:cNvCxnSpPr>
            <a:stCxn id="59" idx="4"/>
            <a:endCxn id="58" idx="6"/>
          </p:cNvCxnSpPr>
          <p:nvPr/>
        </p:nvCxnSpPr>
        <p:spPr>
          <a:xfrm rot="5400000">
            <a:off x="3017457" y="5490527"/>
            <a:ext cx="467487" cy="279400"/>
          </a:xfrm>
          <a:prstGeom prst="line">
            <a:avLst/>
          </a:prstGeom>
        </p:spPr>
        <p:style>
          <a:lnRef idx="2">
            <a:schemeClr val="accent4"/>
          </a:lnRef>
          <a:fillRef idx="0">
            <a:schemeClr val="accent4"/>
          </a:fillRef>
          <a:effectRef idx="1">
            <a:schemeClr val="accent4"/>
          </a:effectRef>
          <a:fontRef idx="minor">
            <a:schemeClr val="tx1"/>
          </a:fontRef>
        </p:style>
      </p:cxnSp>
      <p:cxnSp>
        <p:nvCxnSpPr>
          <p:cNvPr id="72" name="Connettore 1 71"/>
          <p:cNvCxnSpPr>
            <a:stCxn id="58" idx="3"/>
            <a:endCxn id="55" idx="5"/>
          </p:cNvCxnSpPr>
          <p:nvPr/>
        </p:nvCxnSpPr>
        <p:spPr>
          <a:xfrm rot="5400000" flipH="1">
            <a:off x="2209800" y="5603717"/>
            <a:ext cx="127000" cy="765830"/>
          </a:xfrm>
          <a:prstGeom prst="line">
            <a:avLst/>
          </a:prstGeom>
        </p:spPr>
        <p:style>
          <a:lnRef idx="2">
            <a:schemeClr val="accent4"/>
          </a:lnRef>
          <a:fillRef idx="0">
            <a:schemeClr val="accent4"/>
          </a:fillRef>
          <a:effectRef idx="1">
            <a:schemeClr val="accent4"/>
          </a:effectRef>
          <a:fontRef idx="minor">
            <a:schemeClr val="tx1"/>
          </a:fontRef>
        </p:style>
      </p:cxnSp>
      <p:sp>
        <p:nvSpPr>
          <p:cNvPr id="75" name="Ovale 74"/>
          <p:cNvSpPr/>
          <p:nvPr/>
        </p:nvSpPr>
        <p:spPr>
          <a:xfrm>
            <a:off x="5683437" y="5444871"/>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76" name="Ovale 75"/>
          <p:cNvSpPr/>
          <p:nvPr/>
        </p:nvSpPr>
        <p:spPr>
          <a:xfrm>
            <a:off x="5562600" y="4495800"/>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77" name="Ovale 76"/>
          <p:cNvSpPr/>
          <p:nvPr/>
        </p:nvSpPr>
        <p:spPr>
          <a:xfrm>
            <a:off x="6667500" y="4149472"/>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78" name="Ovale 77"/>
          <p:cNvSpPr/>
          <p:nvPr/>
        </p:nvSpPr>
        <p:spPr>
          <a:xfrm>
            <a:off x="7367016" y="4866834"/>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sp>
        <p:nvSpPr>
          <p:cNvPr id="79" name="Ovale 78"/>
          <p:cNvSpPr/>
          <p:nvPr/>
        </p:nvSpPr>
        <p:spPr>
          <a:xfrm>
            <a:off x="6833616" y="5638800"/>
            <a:ext cx="533400" cy="526542"/>
          </a:xfrm>
          <a:prstGeom prst="ellipse">
            <a:avLst/>
          </a:prstGeom>
          <a:gradFill flip="none" rotWithShape="1">
            <a:gsLst>
              <a:gs pos="0">
                <a:schemeClr val="accent4">
                  <a:shade val="63000"/>
                  <a:satMod val="165000"/>
                  <a:alpha val="44000"/>
                </a:schemeClr>
              </a:gs>
              <a:gs pos="30000">
                <a:schemeClr val="accent4">
                  <a:shade val="58000"/>
                  <a:satMod val="165000"/>
                  <a:alpha val="44000"/>
                </a:schemeClr>
              </a:gs>
              <a:gs pos="75000">
                <a:schemeClr val="accent4">
                  <a:shade val="30000"/>
                  <a:satMod val="175000"/>
                  <a:alpha val="44000"/>
                </a:schemeClr>
              </a:gs>
              <a:gs pos="100000">
                <a:schemeClr val="accent4">
                  <a:shade val="15000"/>
                  <a:satMod val="175000"/>
                  <a:alpha val="44000"/>
                </a:schemeClr>
              </a:gs>
            </a:gsLst>
            <a:path path="circle">
              <a:fillToRect l="5000" t="100000" r="120000" b="10000"/>
            </a:path>
            <a:tileRect/>
          </a:gradFill>
          <a:ln>
            <a:solidFill>
              <a:schemeClr val="accent4">
                <a:shade val="70000"/>
                <a:satMod val="150000"/>
                <a:alpha val="31000"/>
              </a:schemeClr>
            </a:solid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it-IT"/>
          </a:p>
        </p:txBody>
      </p:sp>
      <p:cxnSp>
        <p:nvCxnSpPr>
          <p:cNvPr id="80" name="Connettore 1 79"/>
          <p:cNvCxnSpPr>
            <a:stCxn id="75" idx="1"/>
            <a:endCxn id="76" idx="3"/>
          </p:cNvCxnSpPr>
          <p:nvPr/>
        </p:nvCxnSpPr>
        <p:spPr>
          <a:xfrm rot="16200000" flipV="1">
            <a:off x="5412760" y="5173188"/>
            <a:ext cx="576749" cy="120837"/>
          </a:xfrm>
          <a:prstGeom prst="line">
            <a:avLst/>
          </a:prstGeom>
        </p:spPr>
        <p:style>
          <a:lnRef idx="2">
            <a:schemeClr val="accent4"/>
          </a:lnRef>
          <a:fillRef idx="0">
            <a:schemeClr val="accent4"/>
          </a:fillRef>
          <a:effectRef idx="1">
            <a:schemeClr val="accent4"/>
          </a:effectRef>
          <a:fontRef idx="minor">
            <a:schemeClr val="tx1"/>
          </a:fontRef>
        </p:style>
      </p:cxnSp>
      <p:cxnSp>
        <p:nvCxnSpPr>
          <p:cNvPr id="83" name="Connettore 1 82"/>
          <p:cNvCxnSpPr>
            <a:stCxn id="77" idx="1"/>
            <a:endCxn id="76" idx="0"/>
          </p:cNvCxnSpPr>
          <p:nvPr/>
        </p:nvCxnSpPr>
        <p:spPr>
          <a:xfrm rot="16200000" flipH="1" flipV="1">
            <a:off x="6152849" y="3903033"/>
            <a:ext cx="269218" cy="916315"/>
          </a:xfrm>
          <a:prstGeom prst="line">
            <a:avLst/>
          </a:prstGeom>
        </p:spPr>
        <p:style>
          <a:lnRef idx="2">
            <a:schemeClr val="accent4"/>
          </a:lnRef>
          <a:fillRef idx="0">
            <a:schemeClr val="accent4"/>
          </a:fillRef>
          <a:effectRef idx="1">
            <a:schemeClr val="accent4"/>
          </a:effectRef>
          <a:fontRef idx="minor">
            <a:schemeClr val="tx1"/>
          </a:fontRef>
        </p:style>
      </p:cxnSp>
      <p:cxnSp>
        <p:nvCxnSpPr>
          <p:cNvPr id="86" name="Connettore 1 85"/>
          <p:cNvCxnSpPr>
            <a:stCxn id="77" idx="6"/>
            <a:endCxn id="78" idx="0"/>
          </p:cNvCxnSpPr>
          <p:nvPr/>
        </p:nvCxnSpPr>
        <p:spPr>
          <a:xfrm>
            <a:off x="7200900" y="4412743"/>
            <a:ext cx="432816" cy="454091"/>
          </a:xfrm>
          <a:prstGeom prst="line">
            <a:avLst/>
          </a:prstGeom>
        </p:spPr>
        <p:style>
          <a:lnRef idx="2">
            <a:schemeClr val="accent4"/>
          </a:lnRef>
          <a:fillRef idx="0">
            <a:schemeClr val="accent4"/>
          </a:fillRef>
          <a:effectRef idx="1">
            <a:schemeClr val="accent4"/>
          </a:effectRef>
          <a:fontRef idx="minor">
            <a:schemeClr val="tx1"/>
          </a:fontRef>
        </p:style>
      </p:cxnSp>
      <p:cxnSp>
        <p:nvCxnSpPr>
          <p:cNvPr id="89" name="Connettore 1 88"/>
          <p:cNvCxnSpPr>
            <a:stCxn id="78" idx="4"/>
            <a:endCxn id="79" idx="6"/>
          </p:cNvCxnSpPr>
          <p:nvPr/>
        </p:nvCxnSpPr>
        <p:spPr>
          <a:xfrm rot="5400000">
            <a:off x="7246019" y="5514373"/>
            <a:ext cx="508695" cy="266700"/>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6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2"/>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4"/>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5"/>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8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7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7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78"/>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nodeType="clickEffect">
                                  <p:stCondLst>
                                    <p:cond delay="0"/>
                                  </p:stCondLst>
                                  <p:childTnLst>
                                    <p:set>
                                      <p:cBhvr>
                                        <p:cTn id="94" dur="1" fill="hold">
                                          <p:stCondLst>
                                            <p:cond delay="0"/>
                                          </p:stCondLst>
                                        </p:cTn>
                                        <p:tgtEl>
                                          <p:spTgt spid="89"/>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4" grpId="0"/>
      <p:bldP spid="55" grpId="0" animBg="1"/>
      <p:bldP spid="58" grpId="0" animBg="1"/>
      <p:bldP spid="59" grpId="0" animBg="1"/>
      <p:bldP spid="60" grpId="0" animBg="1"/>
      <p:bldP spid="61" grpId="0" animBg="1"/>
      <p:bldP spid="62" grpId="0" animBg="1"/>
      <p:bldP spid="75" grpId="0" animBg="1"/>
      <p:bldP spid="76" grpId="0" animBg="1"/>
      <p:bldP spid="77" grpId="0" animBg="1"/>
      <p:bldP spid="78" grpId="0" animBg="1"/>
      <p:bldP spid="79" grpId="0" animBg="1"/>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(27)</a:t>
            </a:r>
            <a:endParaRPr lang="it-IT" dirty="0"/>
          </a:p>
        </p:txBody>
      </p:sp>
      <p:sp>
        <p:nvSpPr>
          <p:cNvPr id="3" name="Segnaposto contenuto 2"/>
          <p:cNvSpPr>
            <a:spLocks noGrp="1"/>
          </p:cNvSpPr>
          <p:nvPr>
            <p:ph sz="quarter" idx="1"/>
          </p:nvPr>
        </p:nvSpPr>
        <p:spPr>
          <a:xfrm>
            <a:off x="304800" y="3225104"/>
            <a:ext cx="8153400" cy="3099496"/>
          </a:xfrm>
        </p:spPr>
        <p:txBody>
          <a:bodyPr>
            <a:normAutofit/>
          </a:bodyPr>
          <a:lstStyle/>
          <a:p>
            <a:pPr algn="just"/>
            <a:r>
              <a:rPr lang="it-IT" sz="2500" dirty="0" smtClean="0"/>
              <a:t>Problema: presenza di cicli dispari nel grafo:</a:t>
            </a:r>
          </a:p>
          <a:p>
            <a:pPr lvl="1" algn="just"/>
            <a:r>
              <a:rPr lang="it-IT" sz="2200" dirty="0" smtClean="0"/>
              <a:t>in un ciclo dispari c’è sempre un nodo libero con due archi non in </a:t>
            </a:r>
            <a:r>
              <a:rPr lang="it-IT" sz="2200" i="1" dirty="0" err="1" smtClean="0"/>
              <a:t>M</a:t>
            </a:r>
            <a:r>
              <a:rPr lang="it-IT" sz="2200" dirty="0" smtClean="0"/>
              <a:t> che contribuiscono al ciclo</a:t>
            </a:r>
          </a:p>
          <a:p>
            <a:pPr lvl="1" algn="just"/>
            <a:r>
              <a:rPr lang="it-IT" sz="2200" dirty="0" smtClean="0"/>
              <a:t>se la DFS percorre il ciclo nella direzione “sbagliata” il cammino aumentante non viene trovato</a:t>
            </a:r>
          </a:p>
          <a:p>
            <a:pPr algn="just"/>
            <a:r>
              <a:rPr lang="it-IT" sz="2500" dirty="0" smtClean="0"/>
              <a:t>Grafi senza cicli dispari: grafi bipartiti</a:t>
            </a:r>
            <a:endParaRPr lang="it-IT" sz="25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46</a:t>
            </a:fld>
            <a:endParaRPr lang="it-IT"/>
          </a:p>
        </p:txBody>
      </p:sp>
      <p:grpSp>
        <p:nvGrpSpPr>
          <p:cNvPr id="7" name="Gruppo 40"/>
          <p:cNvGrpSpPr/>
          <p:nvPr/>
        </p:nvGrpSpPr>
        <p:grpSpPr>
          <a:xfrm>
            <a:off x="5562600" y="1524000"/>
            <a:ext cx="3048000" cy="1981200"/>
            <a:chOff x="457200" y="4343400"/>
            <a:chExt cx="3048000" cy="1981200"/>
          </a:xfrm>
        </p:grpSpPr>
        <p:sp>
          <p:nvSpPr>
            <p:cNvPr id="42" name="Ovale 41"/>
            <p:cNvSpPr/>
            <p:nvPr/>
          </p:nvSpPr>
          <p:spPr>
            <a:xfrm>
              <a:off x="4572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1</a:t>
              </a:r>
              <a:endParaRPr lang="it-IT" dirty="0"/>
            </a:p>
          </p:txBody>
        </p:sp>
        <p:sp>
          <p:nvSpPr>
            <p:cNvPr id="43" name="Ovale 42"/>
            <p:cNvSpPr/>
            <p:nvPr/>
          </p:nvSpPr>
          <p:spPr>
            <a:xfrm>
              <a:off x="1371600" y="4876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2</a:t>
              </a:r>
              <a:endParaRPr lang="it-IT" dirty="0"/>
            </a:p>
          </p:txBody>
        </p:sp>
        <p:sp>
          <p:nvSpPr>
            <p:cNvPr id="44" name="Ovale 43"/>
            <p:cNvSpPr/>
            <p:nvPr/>
          </p:nvSpPr>
          <p:spPr>
            <a:xfrm>
              <a:off x="2514600" y="4572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3</a:t>
              </a:r>
              <a:endParaRPr lang="it-IT" dirty="0"/>
            </a:p>
          </p:txBody>
        </p:sp>
        <p:sp>
          <p:nvSpPr>
            <p:cNvPr id="45" name="Ovale 44"/>
            <p:cNvSpPr/>
            <p:nvPr/>
          </p:nvSpPr>
          <p:spPr>
            <a:xfrm>
              <a:off x="1524000" y="5867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6</a:t>
              </a:r>
              <a:endParaRPr lang="it-IT" dirty="0"/>
            </a:p>
          </p:txBody>
        </p:sp>
        <p:sp>
          <p:nvSpPr>
            <p:cNvPr id="46" name="Ovale 45"/>
            <p:cNvSpPr/>
            <p:nvPr/>
          </p:nvSpPr>
          <p:spPr>
            <a:xfrm>
              <a:off x="2667000" y="6019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5</a:t>
              </a:r>
              <a:endParaRPr lang="it-IT" dirty="0"/>
            </a:p>
          </p:txBody>
        </p:sp>
        <p:sp>
          <p:nvSpPr>
            <p:cNvPr id="47" name="Ovale 46"/>
            <p:cNvSpPr/>
            <p:nvPr/>
          </p:nvSpPr>
          <p:spPr>
            <a:xfrm>
              <a:off x="3200400" y="5257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4</a:t>
              </a:r>
              <a:endParaRPr lang="it-IT" dirty="0"/>
            </a:p>
          </p:txBody>
        </p:sp>
        <p:cxnSp>
          <p:nvCxnSpPr>
            <p:cNvPr id="48" name="Connettore 1 47"/>
            <p:cNvCxnSpPr>
              <a:stCxn id="42" idx="5"/>
              <a:endCxn id="43" idx="1"/>
            </p:cNvCxnSpPr>
            <p:nvPr/>
          </p:nvCxnSpPr>
          <p:spPr>
            <a:xfrm rot="16200000" flipH="1">
              <a:off x="907863" y="4413063"/>
              <a:ext cx="317874" cy="698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49" name="Connettore 1 48"/>
            <p:cNvCxnSpPr>
              <a:stCxn id="43" idx="7"/>
              <a:endCxn id="44" idx="2"/>
            </p:cNvCxnSpPr>
            <p:nvPr/>
          </p:nvCxnSpPr>
          <p:spPr>
            <a:xfrm rot="5400000" flipH="1" flipV="1">
              <a:off x="1974663" y="4381501"/>
              <a:ext cx="197037" cy="882837"/>
            </a:xfrm>
            <a:prstGeom prst="line">
              <a:avLst/>
            </a:prstGeom>
          </p:spPr>
          <p:style>
            <a:lnRef idx="2">
              <a:schemeClr val="accent2"/>
            </a:lnRef>
            <a:fillRef idx="0">
              <a:schemeClr val="accent2"/>
            </a:fillRef>
            <a:effectRef idx="1">
              <a:schemeClr val="accent2"/>
            </a:effectRef>
            <a:fontRef idx="minor">
              <a:schemeClr val="tx1"/>
            </a:fontRef>
          </p:style>
        </p:cxnSp>
        <p:cxnSp>
          <p:nvCxnSpPr>
            <p:cNvPr id="50" name="Connettore 1 49"/>
            <p:cNvCxnSpPr>
              <a:stCxn id="44" idx="5"/>
              <a:endCxn id="47" idx="1"/>
            </p:cNvCxnSpPr>
            <p:nvPr/>
          </p:nvCxnSpPr>
          <p:spPr>
            <a:xfrm rot="16200000" flipH="1">
              <a:off x="2774763" y="4832163"/>
              <a:ext cx="470274" cy="470274"/>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Connettore 1 50"/>
            <p:cNvCxnSpPr>
              <a:stCxn id="47" idx="3"/>
              <a:endCxn id="46" idx="7"/>
            </p:cNvCxnSpPr>
            <p:nvPr/>
          </p:nvCxnSpPr>
          <p:spPr>
            <a:xfrm rot="5400000">
              <a:off x="2812863" y="5632263"/>
              <a:ext cx="546474" cy="317874"/>
            </a:xfrm>
            <a:prstGeom prst="line">
              <a:avLst/>
            </a:prstGeom>
          </p:spPr>
          <p:style>
            <a:lnRef idx="2">
              <a:schemeClr val="accent2"/>
            </a:lnRef>
            <a:fillRef idx="0">
              <a:schemeClr val="accent2"/>
            </a:fillRef>
            <a:effectRef idx="1">
              <a:schemeClr val="accent2"/>
            </a:effectRef>
            <a:fontRef idx="minor">
              <a:schemeClr val="tx1"/>
            </a:fontRef>
          </p:style>
        </p:cxnSp>
        <p:cxnSp>
          <p:nvCxnSpPr>
            <p:cNvPr id="52" name="Connettore 1 51"/>
            <p:cNvCxnSpPr>
              <a:stCxn id="46" idx="2"/>
              <a:endCxn id="45" idx="6"/>
            </p:cNvCxnSpPr>
            <p:nvPr/>
          </p:nvCxnSpPr>
          <p:spPr>
            <a:xfrm rot="10800000">
              <a:off x="1828800" y="6019800"/>
              <a:ext cx="838200" cy="1524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Connettore 1 52"/>
            <p:cNvCxnSpPr>
              <a:stCxn id="43" idx="4"/>
              <a:endCxn id="45" idx="0"/>
            </p:cNvCxnSpPr>
            <p:nvPr/>
          </p:nvCxnSpPr>
          <p:spPr>
            <a:xfrm rot="16200000" flipH="1">
              <a:off x="1257300" y="5448300"/>
              <a:ext cx="685800" cy="152400"/>
            </a:xfrm>
            <a:prstGeom prst="line">
              <a:avLst/>
            </a:prstGeom>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(28)</a:t>
            </a:r>
            <a:endParaRPr lang="it-IT" dirty="0"/>
          </a:p>
        </p:txBody>
      </p:sp>
      <p:sp>
        <p:nvSpPr>
          <p:cNvPr id="3" name="Segnaposto contenuto 2"/>
          <p:cNvSpPr>
            <a:spLocks noGrp="1"/>
          </p:cNvSpPr>
          <p:nvPr>
            <p:ph sz="quarter" idx="1"/>
          </p:nvPr>
        </p:nvSpPr>
        <p:spPr>
          <a:xfrm>
            <a:off x="76200" y="1600200"/>
            <a:ext cx="8458200" cy="3099496"/>
          </a:xfrm>
        </p:spPr>
        <p:txBody>
          <a:bodyPr>
            <a:noAutofit/>
          </a:bodyPr>
          <a:lstStyle/>
          <a:p>
            <a:pPr algn="just">
              <a:buNone/>
            </a:pPr>
            <a:r>
              <a:rPr lang="it-IT" dirty="0" smtClean="0">
                <a:solidFill>
                  <a:srgbClr val="FE8637"/>
                </a:solidFill>
              </a:rPr>
              <a:t>Algoritmo </a:t>
            </a:r>
            <a:r>
              <a:rPr lang="it-IT" dirty="0" err="1" smtClean="0">
                <a:solidFill>
                  <a:srgbClr val="FE8637"/>
                </a:solidFill>
              </a:rPr>
              <a:t>TrovaCamminoAumentante</a:t>
            </a:r>
            <a:r>
              <a:rPr lang="it-IT" dirty="0" smtClean="0">
                <a:solidFill>
                  <a:srgbClr val="FE8637"/>
                </a:solidFill>
              </a:rPr>
              <a:t> </a:t>
            </a:r>
            <a:r>
              <a:rPr lang="it-IT" dirty="0" smtClean="0"/>
              <a:t>(</a:t>
            </a:r>
            <a:r>
              <a:rPr lang="it-IT" i="1" dirty="0" err="1" smtClean="0"/>
              <a:t>G=</a:t>
            </a:r>
            <a:r>
              <a:rPr lang="it-IT" i="1" dirty="0" smtClean="0"/>
              <a:t>(U</a:t>
            </a:r>
            <a:r>
              <a:rPr lang="it-IT" i="1" dirty="0" smtClean="0">
                <a:latin typeface="Arial Narrow"/>
                <a:cs typeface="Arial Narrow"/>
              </a:rPr>
              <a:t>U</a:t>
            </a:r>
            <a:r>
              <a:rPr lang="it-IT" i="1" dirty="0" smtClean="0"/>
              <a:t>W,E), </a:t>
            </a:r>
            <a:r>
              <a:rPr lang="it-IT" i="1" dirty="0" err="1" smtClean="0"/>
              <a:t>M</a:t>
            </a:r>
            <a:r>
              <a:rPr lang="it-IT" dirty="0" smtClean="0"/>
              <a:t>)</a:t>
            </a:r>
          </a:p>
          <a:p>
            <a:pPr lvl="1" algn="just"/>
            <a:r>
              <a:rPr lang="it-IT" sz="2400" dirty="0" smtClean="0"/>
              <a:t>parti da un nodo libero di </a:t>
            </a:r>
            <a:r>
              <a:rPr lang="it-IT" sz="2400" i="1" dirty="0" err="1" smtClean="0"/>
              <a:t>U</a:t>
            </a:r>
            <a:r>
              <a:rPr lang="it-IT" sz="2400" dirty="0" smtClean="0"/>
              <a:t> </a:t>
            </a:r>
          </a:p>
          <a:p>
            <a:pPr lvl="1" algn="just"/>
            <a:r>
              <a:rPr lang="it-IT" sz="2400" dirty="0" smtClean="0"/>
              <a:t>se il nodo corrente è in </a:t>
            </a:r>
            <a:r>
              <a:rPr lang="it-IT" sz="2400" i="1" dirty="0" err="1" smtClean="0"/>
              <a:t>U</a:t>
            </a:r>
            <a:r>
              <a:rPr lang="it-IT" sz="2400" dirty="0" smtClean="0"/>
              <a:t> segui un arco non in </a:t>
            </a:r>
            <a:r>
              <a:rPr lang="it-IT" sz="2400" i="1" dirty="0" err="1" smtClean="0"/>
              <a:t>M</a:t>
            </a:r>
            <a:endParaRPr lang="it-IT" sz="2400" i="1" dirty="0" smtClean="0"/>
          </a:p>
          <a:p>
            <a:pPr lvl="1" algn="just"/>
            <a:r>
              <a:rPr lang="it-IT" sz="2400" dirty="0" smtClean="0"/>
              <a:t>altrimenti segui un arco in </a:t>
            </a:r>
            <a:r>
              <a:rPr lang="it-IT" sz="2400" i="1" dirty="0" err="1" smtClean="0"/>
              <a:t>M</a:t>
            </a:r>
            <a:endParaRPr lang="it-IT" sz="2400" i="1" dirty="0" smtClean="0"/>
          </a:p>
          <a:p>
            <a:pPr lvl="1" algn="just"/>
            <a:r>
              <a:rPr lang="it-IT" sz="2400" dirty="0" smtClean="0"/>
              <a:t>appena trovi un nodo di </a:t>
            </a:r>
            <a:r>
              <a:rPr lang="it-IT" sz="2400" i="1" dirty="0" err="1" smtClean="0"/>
              <a:t>W</a:t>
            </a:r>
            <a:r>
              <a:rPr lang="it-IT" sz="2400" dirty="0" smtClean="0"/>
              <a:t> libero hai trovato un cammino aumentante</a:t>
            </a:r>
          </a:p>
          <a:p>
            <a:pPr lvl="1" algn="just"/>
            <a:endParaRPr lang="it-IT" sz="2400" dirty="0" smtClean="0"/>
          </a:p>
          <a:p>
            <a:pPr lvl="1" algn="just">
              <a:buNone/>
            </a:pPr>
            <a:r>
              <a:rPr lang="it-IT" sz="2400" dirty="0" smtClean="0"/>
              <a:t>Complessità: </a:t>
            </a:r>
            <a:r>
              <a:rPr lang="it-IT" sz="2400" i="1" dirty="0" smtClean="0"/>
              <a:t>O(</a:t>
            </a:r>
            <a:r>
              <a:rPr lang="it-IT" sz="2400" i="1" dirty="0" err="1" smtClean="0"/>
              <a:t>n+m</a:t>
            </a:r>
            <a:r>
              <a:rPr lang="it-IT" sz="2400" i="1" dirty="0" smtClean="0"/>
              <a:t>)</a:t>
            </a:r>
          </a:p>
          <a:p>
            <a:pPr lvl="1" algn="just">
              <a:buNone/>
            </a:pPr>
            <a:r>
              <a:rPr lang="it-IT" sz="2400" dirty="0" smtClean="0"/>
              <a:t>Complessità dell’algoritmo che trova l’accoppiamento massimo: </a:t>
            </a:r>
            <a:r>
              <a:rPr lang="it-IT" sz="2400" i="1" dirty="0" err="1" smtClean="0"/>
              <a:t>n</a:t>
            </a:r>
            <a:r>
              <a:rPr lang="it-IT" sz="2400" i="1" dirty="0" smtClean="0"/>
              <a:t>/</a:t>
            </a:r>
            <a:r>
              <a:rPr lang="it-IT" sz="2400" i="1" dirty="0" err="1" smtClean="0"/>
              <a:t>2</a:t>
            </a:r>
            <a:r>
              <a:rPr lang="it-IT" sz="2400" i="1" dirty="0" smtClean="0"/>
              <a:t>[O(</a:t>
            </a:r>
            <a:r>
              <a:rPr lang="it-IT" sz="2400" i="1" dirty="0" err="1" smtClean="0"/>
              <a:t>n+m</a:t>
            </a:r>
            <a:r>
              <a:rPr lang="it-IT" sz="2400" i="1" dirty="0" smtClean="0"/>
              <a:t>)</a:t>
            </a:r>
            <a:r>
              <a:rPr lang="it-IT" sz="2400" i="1" dirty="0" err="1" smtClean="0"/>
              <a:t>+O</a:t>
            </a:r>
            <a:r>
              <a:rPr lang="it-IT" sz="2400" i="1" dirty="0" smtClean="0"/>
              <a:t>(</a:t>
            </a:r>
            <a:r>
              <a:rPr lang="it-IT" sz="2400" i="1" dirty="0" err="1" smtClean="0"/>
              <a:t>n</a:t>
            </a:r>
            <a:r>
              <a:rPr lang="it-IT" sz="2400" i="1" dirty="0" smtClean="0"/>
              <a:t>)]</a:t>
            </a:r>
            <a:r>
              <a:rPr lang="it-IT" sz="2400" i="1" dirty="0" err="1" smtClean="0"/>
              <a:t>=O</a:t>
            </a:r>
            <a:r>
              <a:rPr lang="it-IT" sz="2400" i="1" dirty="0" smtClean="0"/>
              <a:t>(</a:t>
            </a:r>
            <a:r>
              <a:rPr lang="it-IT" sz="2400" i="1" dirty="0" err="1" smtClean="0"/>
              <a:t>nm</a:t>
            </a:r>
            <a:r>
              <a:rPr lang="it-IT" sz="2400" i="1" dirty="0" smtClean="0"/>
              <a:t>)</a:t>
            </a:r>
            <a:endParaRPr lang="it-IT" sz="2400" i="1"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47</a:t>
            </a:fld>
            <a:endParaRPr lang="it-IT"/>
          </a:p>
        </p:txBody>
      </p:sp>
      <p:sp>
        <p:nvSpPr>
          <p:cNvPr id="18" name="Fumetto 2 17"/>
          <p:cNvSpPr/>
          <p:nvPr/>
        </p:nvSpPr>
        <p:spPr>
          <a:xfrm>
            <a:off x="1143000" y="6019800"/>
            <a:ext cx="1752600" cy="533400"/>
          </a:xfrm>
          <a:prstGeom prst="wedgeRoundRectCallout">
            <a:avLst>
              <a:gd name="adj1" fmla="val 22645"/>
              <a:gd name="adj2" fmla="val -8273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max</a:t>
            </a:r>
            <a:r>
              <a:rPr lang="it-IT" dirty="0" smtClean="0"/>
              <a:t> n. di iterazioni</a:t>
            </a:r>
            <a:endParaRPr lang="it-IT" dirty="0"/>
          </a:p>
        </p:txBody>
      </p:sp>
      <p:sp>
        <p:nvSpPr>
          <p:cNvPr id="19" name="Fumetto 2 18"/>
          <p:cNvSpPr/>
          <p:nvPr/>
        </p:nvSpPr>
        <p:spPr>
          <a:xfrm>
            <a:off x="3200400" y="6019800"/>
            <a:ext cx="2743200" cy="533400"/>
          </a:xfrm>
          <a:prstGeom prst="wedgeRoundRectCallout">
            <a:avLst>
              <a:gd name="adj1" fmla="val -2818"/>
              <a:gd name="adj2" fmla="val -92262"/>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inversione archi del </a:t>
            </a:r>
            <a:r>
              <a:rPr lang="it-IT" dirty="0" err="1" smtClean="0"/>
              <a:t>cammmino</a:t>
            </a:r>
            <a:r>
              <a:rPr lang="it-IT" dirty="0" smtClean="0"/>
              <a:t> </a:t>
            </a:r>
            <a:r>
              <a:rPr lang="it-IT" dirty="0" err="1" smtClean="0"/>
              <a:t>aum</a:t>
            </a:r>
            <a:r>
              <a:rPr lang="it-IT" dirty="0" smtClean="0"/>
              <a:t>.</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P spid="18" grpId="0" animBg="1"/>
      <p:bldP spid="19" grpId="0" animBg="1"/>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(29)</a:t>
            </a:r>
            <a:endParaRPr lang="it-IT" dirty="0"/>
          </a:p>
        </p:txBody>
      </p:sp>
      <p:sp>
        <p:nvSpPr>
          <p:cNvPr id="3" name="Segnaposto contenuto 2"/>
          <p:cNvSpPr>
            <a:spLocks noGrp="1"/>
          </p:cNvSpPr>
          <p:nvPr>
            <p:ph sz="quarter" idx="1"/>
          </p:nvPr>
        </p:nvSpPr>
        <p:spPr/>
        <p:txBody>
          <a:bodyPr>
            <a:normAutofit/>
          </a:bodyPr>
          <a:lstStyle/>
          <a:p>
            <a:pPr algn="just"/>
            <a:r>
              <a:rPr lang="it-IT" dirty="0" smtClean="0">
                <a:solidFill>
                  <a:schemeClr val="accent1"/>
                </a:solidFill>
              </a:rPr>
              <a:t>L’algoritmo di</a:t>
            </a:r>
            <a:r>
              <a:rPr dirty="0" smtClean="0">
                <a:solidFill>
                  <a:schemeClr val="accent1"/>
                </a:solidFill>
              </a:rPr>
              <a:t> Hopcroft–Karp </a:t>
            </a:r>
            <a:r>
              <a:rPr lang="it-IT" dirty="0" smtClean="0"/>
              <a:t>(1973)</a:t>
            </a:r>
            <a:r>
              <a:rPr lang="it-IT" dirty="0" smtClean="0">
                <a:solidFill>
                  <a:schemeClr val="accent1"/>
                </a:solidFill>
              </a:rPr>
              <a:t> </a:t>
            </a:r>
            <a:r>
              <a:rPr lang="it-IT" dirty="0" smtClean="0"/>
              <a:t>trova un accoppiamento massimo di un grafo bipartito in tempo </a:t>
            </a:r>
            <a:r>
              <a:rPr lang="it-IT" i="1" dirty="0" smtClean="0"/>
              <a:t>O(</a:t>
            </a:r>
            <a:r>
              <a:rPr lang="it-IT" i="1" dirty="0" err="1" smtClean="0"/>
              <a:t>m</a:t>
            </a:r>
            <a:r>
              <a:rPr i="1" dirty="0" smtClean="0"/>
              <a:t>√</a:t>
            </a:r>
            <a:r>
              <a:rPr lang="it-IT" i="1" dirty="0" err="1" smtClean="0"/>
              <a:t>n</a:t>
            </a:r>
            <a:r>
              <a:rPr lang="it-IT" i="1" dirty="0" smtClean="0"/>
              <a:t>)</a:t>
            </a:r>
            <a:r>
              <a:rPr lang="it-IT" dirty="0" smtClean="0"/>
              <a:t>.</a:t>
            </a:r>
          </a:p>
          <a:p>
            <a:pPr algn="just"/>
            <a:r>
              <a:rPr lang="it-IT" dirty="0" smtClean="0"/>
              <a:t>L’idea è analoga alla precedente, e consiste nell’accrescere ripetutamente la cardinalità dell’accoppiamento parziale cercando cammini aumentanti.</a:t>
            </a:r>
          </a:p>
          <a:p>
            <a:pPr algn="just"/>
            <a:r>
              <a:rPr lang="it-IT" dirty="0" smtClean="0"/>
              <a:t>Invece di trovare un cammino aumentante per ogni iterazione, l’algoritmo cerca un insieme massimale di cammini aumentanti.</a:t>
            </a:r>
          </a:p>
          <a:p>
            <a:pPr algn="just"/>
            <a:r>
              <a:rPr lang="it-IT" dirty="0" smtClean="0"/>
              <a:t>In questo modo sono necessarie solo</a:t>
            </a:r>
            <a:r>
              <a:rPr dirty="0" smtClean="0"/>
              <a:t> </a:t>
            </a:r>
            <a:r>
              <a:rPr i="1" dirty="0" smtClean="0"/>
              <a:t>O(√n)</a:t>
            </a:r>
            <a:r>
              <a:rPr dirty="0" smtClean="0"/>
              <a:t> itera</a:t>
            </a:r>
            <a:r>
              <a:rPr lang="it-IT" dirty="0" err="1" smtClean="0"/>
              <a:t>z</a:t>
            </a:r>
            <a:r>
              <a:rPr dirty="0" smtClean="0"/>
              <a:t>ion</a:t>
            </a:r>
            <a:r>
              <a:rPr lang="it-IT" dirty="0" smtClean="0"/>
              <a:t>i</a:t>
            </a:r>
            <a:r>
              <a:rPr dirty="0" smtClean="0"/>
              <a:t>. </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(30)</a:t>
            </a:r>
            <a:endParaRPr lang="it-IT" dirty="0"/>
          </a:p>
        </p:txBody>
      </p:sp>
      <p:sp>
        <p:nvSpPr>
          <p:cNvPr id="3" name="Segnaposto contenuto 2"/>
          <p:cNvSpPr>
            <a:spLocks noGrp="1"/>
          </p:cNvSpPr>
          <p:nvPr>
            <p:ph sz="quarter" idx="1"/>
          </p:nvPr>
        </p:nvSpPr>
        <p:spPr>
          <a:xfrm>
            <a:off x="152400" y="1295400"/>
            <a:ext cx="8586216" cy="5562600"/>
          </a:xfrm>
        </p:spPr>
        <p:txBody>
          <a:bodyPr>
            <a:normAutofit fontScale="92500"/>
          </a:bodyPr>
          <a:lstStyle/>
          <a:p>
            <a:pPr algn="just">
              <a:buNone/>
            </a:pPr>
            <a:r>
              <a:rPr lang="it-IT" dirty="0" smtClean="0">
                <a:solidFill>
                  <a:schemeClr val="accent1"/>
                </a:solidFill>
              </a:rPr>
              <a:t>Algoritmo di</a:t>
            </a:r>
            <a:r>
              <a:rPr dirty="0" smtClean="0">
                <a:solidFill>
                  <a:schemeClr val="accent1"/>
                </a:solidFill>
              </a:rPr>
              <a:t> Hopcroft–Karp </a:t>
            </a:r>
            <a:endParaRPr lang="it-IT" dirty="0" smtClean="0"/>
          </a:p>
          <a:p>
            <a:pPr algn="just">
              <a:buNone/>
            </a:pPr>
            <a:r>
              <a:rPr lang="it-IT" dirty="0" smtClean="0"/>
              <a:t>Passi della </a:t>
            </a:r>
            <a:r>
              <a:rPr lang="it-IT" i="1" dirty="0" smtClean="0"/>
              <a:t>k</a:t>
            </a:r>
            <a:r>
              <a:rPr lang="it-IT" dirty="0" smtClean="0"/>
              <a:t>-esima fase:</a:t>
            </a:r>
          </a:p>
          <a:p>
            <a:pPr lvl="0" algn="just"/>
            <a:r>
              <a:rPr lang="it-IT" dirty="0" err="1" smtClean="0">
                <a:solidFill>
                  <a:schemeClr val="accent1"/>
                </a:solidFill>
              </a:rPr>
              <a:t>breadth</a:t>
            </a:r>
            <a:r>
              <a:rPr lang="it-IT" dirty="0" smtClean="0">
                <a:solidFill>
                  <a:schemeClr val="accent1"/>
                </a:solidFill>
              </a:rPr>
              <a:t> first </a:t>
            </a:r>
            <a:r>
              <a:rPr lang="it-IT" dirty="0" err="1" smtClean="0">
                <a:solidFill>
                  <a:schemeClr val="accent1"/>
                </a:solidFill>
              </a:rPr>
              <a:t>search</a:t>
            </a:r>
            <a:r>
              <a:rPr lang="it-IT" dirty="0" smtClean="0">
                <a:solidFill>
                  <a:schemeClr val="accent1"/>
                </a:solidFill>
              </a:rPr>
              <a:t> </a:t>
            </a:r>
            <a:r>
              <a:rPr lang="it-IT" dirty="0" smtClean="0"/>
              <a:t>modificata partendo da tutti i nodi liberi di </a:t>
            </a:r>
            <a:r>
              <a:rPr lang="it-IT" i="1" dirty="0" smtClean="0"/>
              <a:t>V</a:t>
            </a:r>
            <a:r>
              <a:rPr lang="it-IT" i="1" baseline="-25000" dirty="0" smtClean="0"/>
              <a:t>1</a:t>
            </a:r>
            <a:r>
              <a:rPr lang="it-IT" dirty="0" smtClean="0"/>
              <a:t>. La visita termina quando vengono raggiunti nodi liberi di </a:t>
            </a:r>
            <a:r>
              <a:rPr lang="it-IT" i="1" dirty="0" smtClean="0"/>
              <a:t>V</a:t>
            </a:r>
            <a:r>
              <a:rPr lang="it-IT" i="1" baseline="-25000" dirty="0" smtClean="0"/>
              <a:t>2</a:t>
            </a:r>
            <a:r>
              <a:rPr lang="it-IT" dirty="0" smtClean="0"/>
              <a:t> (al livello </a:t>
            </a:r>
            <a:r>
              <a:rPr lang="it-IT" i="1" dirty="0" err="1" smtClean="0"/>
              <a:t>k</a:t>
            </a:r>
            <a:r>
              <a:rPr lang="it-IT" dirty="0" smtClean="0"/>
              <a:t>).</a:t>
            </a:r>
          </a:p>
          <a:p>
            <a:pPr lvl="0" algn="just"/>
            <a:r>
              <a:rPr lang="it-IT" dirty="0" smtClean="0"/>
              <a:t>Tutti i nodi liberi di </a:t>
            </a:r>
            <a:r>
              <a:rPr lang="it-IT" dirty="0" err="1" smtClean="0"/>
              <a:t>liv</a:t>
            </a:r>
            <a:r>
              <a:rPr lang="it-IT" dirty="0" smtClean="0"/>
              <a:t>. </a:t>
            </a:r>
            <a:r>
              <a:rPr lang="it-IT" i="1" dirty="0" err="1" smtClean="0"/>
              <a:t>k</a:t>
            </a:r>
            <a:r>
              <a:rPr lang="it-IT" dirty="0" smtClean="0"/>
              <a:t> di </a:t>
            </a:r>
            <a:r>
              <a:rPr lang="it-IT" i="1" dirty="0" smtClean="0"/>
              <a:t>V</a:t>
            </a:r>
            <a:r>
              <a:rPr lang="it-IT" i="1" baseline="-25000" dirty="0" smtClean="0"/>
              <a:t>2</a:t>
            </a:r>
            <a:r>
              <a:rPr lang="it-IT" dirty="0" smtClean="0"/>
              <a:t> sono messi in un insieme </a:t>
            </a:r>
            <a:r>
              <a:rPr lang="it-IT" i="1" dirty="0" smtClean="0"/>
              <a:t>F</a:t>
            </a:r>
            <a:r>
              <a:rPr lang="it-IT" dirty="0" smtClean="0"/>
              <a:t>.</a:t>
            </a:r>
          </a:p>
          <a:p>
            <a:pPr lvl="0" algn="just">
              <a:buNone/>
            </a:pPr>
            <a:r>
              <a:rPr lang="it-IT" dirty="0" smtClean="0"/>
              <a:t>	N.B. </a:t>
            </a:r>
            <a:r>
              <a:rPr lang="it-IT" i="1" dirty="0" err="1" smtClean="0"/>
              <a:t>v</a:t>
            </a:r>
            <a:r>
              <a:rPr lang="it-IT" dirty="0" smtClean="0"/>
              <a:t> è in </a:t>
            </a:r>
            <a:r>
              <a:rPr lang="it-IT" i="1" dirty="0" err="1" smtClean="0"/>
              <a:t>F</a:t>
            </a:r>
            <a:r>
              <a:rPr lang="it-IT" dirty="0" smtClean="0"/>
              <a:t> </a:t>
            </a:r>
            <a:r>
              <a:rPr lang="it-IT" dirty="0" err="1" smtClean="0"/>
              <a:t>sse</a:t>
            </a:r>
            <a:r>
              <a:rPr lang="it-IT" dirty="0" smtClean="0"/>
              <a:t> è la fine di un cammino aumentante</a:t>
            </a:r>
          </a:p>
          <a:p>
            <a:pPr lvl="0" algn="just"/>
            <a:r>
              <a:rPr lang="it-IT" dirty="0" smtClean="0"/>
              <a:t>Trova un insieme massimale di cammini aumentanti </a:t>
            </a:r>
            <a:r>
              <a:rPr lang="it-IT" i="1" dirty="0" err="1" smtClean="0"/>
              <a:t>vertex</a:t>
            </a:r>
            <a:r>
              <a:rPr lang="it-IT" i="1" dirty="0" smtClean="0"/>
              <a:t> </a:t>
            </a:r>
            <a:r>
              <a:rPr lang="it-IT" i="1" dirty="0" err="1" smtClean="0"/>
              <a:t>disjoint</a:t>
            </a:r>
            <a:r>
              <a:rPr lang="it-IT" dirty="0" smtClean="0"/>
              <a:t> di </a:t>
            </a:r>
            <a:r>
              <a:rPr lang="it-IT" dirty="0" err="1" smtClean="0"/>
              <a:t>lungh</a:t>
            </a:r>
            <a:r>
              <a:rPr lang="it-IT" dirty="0" smtClean="0"/>
              <a:t>. </a:t>
            </a:r>
            <a:r>
              <a:rPr lang="it-IT" i="1" dirty="0" err="1" smtClean="0"/>
              <a:t>k</a:t>
            </a:r>
            <a:r>
              <a:rPr lang="it-IT" dirty="0" smtClean="0"/>
              <a:t> usando una </a:t>
            </a:r>
            <a:r>
              <a:rPr lang="it-IT" dirty="0" err="1" smtClean="0">
                <a:solidFill>
                  <a:srgbClr val="FE8637"/>
                </a:solidFill>
              </a:rPr>
              <a:t>depth</a:t>
            </a:r>
            <a:r>
              <a:rPr lang="it-IT" dirty="0" smtClean="0">
                <a:solidFill>
                  <a:srgbClr val="FE8637"/>
                </a:solidFill>
              </a:rPr>
              <a:t> first </a:t>
            </a:r>
            <a:r>
              <a:rPr lang="it-IT" dirty="0" err="1" smtClean="0">
                <a:solidFill>
                  <a:srgbClr val="FE8637"/>
                </a:solidFill>
              </a:rPr>
              <a:t>search</a:t>
            </a:r>
            <a:r>
              <a:rPr lang="it-IT" dirty="0" smtClean="0"/>
              <a:t> da </a:t>
            </a:r>
            <a:r>
              <a:rPr lang="it-IT" i="1" dirty="0" err="1" smtClean="0"/>
              <a:t>F</a:t>
            </a:r>
            <a:r>
              <a:rPr lang="it-IT" dirty="0" smtClean="0"/>
              <a:t> verso i nodi di partenza di </a:t>
            </a:r>
            <a:r>
              <a:rPr lang="it-IT" i="1" dirty="0" smtClean="0"/>
              <a:t>V</a:t>
            </a:r>
            <a:r>
              <a:rPr lang="it-IT" i="1" baseline="-25000" dirty="0" smtClean="0"/>
              <a:t>1</a:t>
            </a:r>
            <a:r>
              <a:rPr lang="it-IT" dirty="0" smtClean="0"/>
              <a:t> (risalita di padre in padre).</a:t>
            </a:r>
          </a:p>
          <a:p>
            <a:pPr lvl="0" algn="just"/>
            <a:r>
              <a:rPr lang="it-IT" dirty="0" smtClean="0"/>
              <a:t>Ogni cammino trovato è un cammino aumentante usato per aumentare </a:t>
            </a:r>
            <a:r>
              <a:rPr lang="it-IT" i="1" dirty="0" smtClean="0"/>
              <a:t>M</a:t>
            </a:r>
            <a:r>
              <a:rPr lang="it-IT" dirty="0" smtClean="0"/>
              <a:t>.</a:t>
            </a:r>
          </a:p>
          <a:p>
            <a:pPr algn="just"/>
            <a:r>
              <a:rPr lang="it-IT" dirty="0" smtClean="0"/>
              <a:t>L’alg. termina quando non ci sono più cammini aumentanti trovati dal primo passo.</a:t>
            </a:r>
            <a:r>
              <a:rPr dirty="0" smtClean="0"/>
              <a:t> </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49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Segnaposto numero diapositiva 11"/>
          <p:cNvSpPr>
            <a:spLocks noGrp="1"/>
          </p:cNvSpPr>
          <p:nvPr>
            <p:ph type="sldNum" sz="quarter" idx="12"/>
          </p:nvPr>
        </p:nvSpPr>
        <p:spPr/>
        <p:txBody>
          <a:bodyPr/>
          <a:lstStyle/>
          <a:p>
            <a:fld id="{60E9F1AE-D4CC-B040-B05E-E2F450AF0BD2}" type="slidenum">
              <a:rPr lang="it-IT" smtClean="0"/>
              <a:pPr/>
              <a:t>5</a:t>
            </a:fld>
            <a:endParaRPr lang="it-IT"/>
          </a:p>
        </p:txBody>
      </p:sp>
      <p:sp>
        <p:nvSpPr>
          <p:cNvPr id="13" name="Titolo 1"/>
          <p:cNvSpPr txBox="1">
            <a:spLocks/>
          </p:cNvSpPr>
          <p:nvPr/>
        </p:nvSpPr>
        <p:spPr>
          <a:xfrm>
            <a:off x="457200" y="274638"/>
            <a:ext cx="7467600"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Il problema (</a:t>
            </a:r>
            <a:r>
              <a:rPr lang="it-IT" sz="3000" cap="small" dirty="0" err="1" smtClean="0">
                <a:solidFill>
                  <a:schemeClr val="tx2"/>
                </a:solidFill>
                <a:latin typeface="+mj-lt"/>
                <a:ea typeface="+mj-ea"/>
                <a:cs typeface="+mj-cs"/>
              </a:rPr>
              <a:t>1</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14" name="CasellaDiTesto 13"/>
          <p:cNvSpPr txBox="1"/>
          <p:nvPr/>
        </p:nvSpPr>
        <p:spPr>
          <a:xfrm>
            <a:off x="457200" y="2553831"/>
            <a:ext cx="8281416" cy="2677656"/>
          </a:xfrm>
          <a:prstGeom prst="rect">
            <a:avLst/>
          </a:prstGeom>
          <a:noFill/>
        </p:spPr>
        <p:txBody>
          <a:bodyPr wrap="square" rtlCol="0">
            <a:spAutoFit/>
          </a:bodyPr>
          <a:lstStyle/>
          <a:p>
            <a:r>
              <a:rPr lang="en-US" sz="2800" dirty="0" smtClean="0"/>
              <a:t>Si </a:t>
            </a:r>
            <a:r>
              <a:rPr lang="en-US" sz="2800" dirty="0" err="1" smtClean="0"/>
              <a:t>può</a:t>
            </a:r>
            <a:r>
              <a:rPr lang="en-US" sz="2800" dirty="0" smtClean="0"/>
              <a:t> </a:t>
            </a:r>
            <a:r>
              <a:rPr lang="en-US" sz="2800" dirty="0" err="1" smtClean="0"/>
              <a:t>pensare</a:t>
            </a:r>
            <a:r>
              <a:rPr lang="en-US" sz="2800" dirty="0" smtClean="0"/>
              <a:t> </a:t>
            </a:r>
            <a:r>
              <a:rPr lang="en-US" sz="2800" dirty="0" err="1" smtClean="0"/>
              <a:t>che</a:t>
            </a:r>
            <a:r>
              <a:rPr lang="en-US" sz="2800" dirty="0" smtClean="0"/>
              <a:t> </a:t>
            </a:r>
            <a:r>
              <a:rPr lang="en-US" sz="2800" dirty="0" err="1" smtClean="0"/>
              <a:t>ogni</a:t>
            </a:r>
            <a:r>
              <a:rPr lang="en-US" sz="2800" dirty="0" smtClean="0"/>
              <a:t> </a:t>
            </a:r>
            <a:r>
              <a:rPr lang="en-US" sz="2800" dirty="0" err="1" smtClean="0"/>
              <a:t>sensore</a:t>
            </a:r>
            <a:r>
              <a:rPr lang="en-US" sz="2800" dirty="0" smtClean="0"/>
              <a:t> </a:t>
            </a:r>
            <a:r>
              <a:rPr lang="en-US" sz="2800" dirty="0" err="1" smtClean="0"/>
              <a:t>monitorizzi</a:t>
            </a:r>
            <a:r>
              <a:rPr lang="en-US" sz="2800" dirty="0" smtClean="0"/>
              <a:t> un disco </a:t>
            </a:r>
            <a:r>
              <a:rPr lang="en-US" sz="2800" dirty="0" err="1" smtClean="0"/>
              <a:t>centrato</a:t>
            </a:r>
            <a:r>
              <a:rPr lang="en-US" sz="2800" dirty="0" smtClean="0"/>
              <a:t> </a:t>
            </a:r>
            <a:r>
              <a:rPr lang="en-US" sz="2800" dirty="0" err="1" smtClean="0"/>
              <a:t>nella</a:t>
            </a:r>
            <a:r>
              <a:rPr lang="en-US" sz="2800" dirty="0" smtClean="0"/>
              <a:t> </a:t>
            </a:r>
            <a:r>
              <a:rPr lang="en-US" sz="2800" dirty="0" err="1" smtClean="0"/>
              <a:t>sua</a:t>
            </a:r>
            <a:r>
              <a:rPr lang="en-US" sz="2800" dirty="0" smtClean="0"/>
              <a:t> </a:t>
            </a:r>
            <a:r>
              <a:rPr lang="en-US" sz="2800" dirty="0" err="1" smtClean="0"/>
              <a:t>posizione</a:t>
            </a:r>
            <a:r>
              <a:rPr lang="en-US" sz="2800" dirty="0" smtClean="0"/>
              <a:t> </a:t>
            </a:r>
            <a:r>
              <a:rPr lang="en-US" sz="2800" dirty="0" err="1" smtClean="0"/>
              <a:t>e</a:t>
            </a:r>
            <a:r>
              <a:rPr lang="en-US" sz="2800" dirty="0" smtClean="0"/>
              <a:t> </a:t>
            </a:r>
            <a:r>
              <a:rPr lang="en-US" sz="2800" dirty="0" err="1" smtClean="0"/>
              <a:t>di</a:t>
            </a:r>
            <a:r>
              <a:rPr lang="en-US" sz="2800" dirty="0" smtClean="0"/>
              <a:t> </a:t>
            </a:r>
            <a:r>
              <a:rPr lang="en-US" sz="2800" dirty="0" err="1" smtClean="0"/>
              <a:t>raggio</a:t>
            </a:r>
            <a:r>
              <a:rPr lang="en-US" sz="2800" dirty="0" smtClean="0"/>
              <a:t> </a:t>
            </a:r>
            <a:r>
              <a:rPr lang="en-US" sz="2800" i="1" dirty="0" err="1" smtClean="0"/>
              <a:t>r</a:t>
            </a:r>
            <a:r>
              <a:rPr lang="en-US" sz="2800" dirty="0" smtClean="0"/>
              <a:t>=</a:t>
            </a:r>
            <a:r>
              <a:rPr lang="en-US" sz="2800" dirty="0" err="1" smtClean="0"/>
              <a:t>raggio</a:t>
            </a:r>
            <a:r>
              <a:rPr lang="en-US" sz="2800" dirty="0" smtClean="0"/>
              <a:t> </a:t>
            </a:r>
            <a:r>
              <a:rPr lang="en-US" sz="2800" dirty="0" err="1" smtClean="0"/>
              <a:t>di</a:t>
            </a:r>
            <a:r>
              <a:rPr lang="en-US" sz="2800" dirty="0" smtClean="0"/>
              <a:t> sensing.</a:t>
            </a:r>
          </a:p>
          <a:p>
            <a:pPr algn="just"/>
            <a:endParaRPr lang="it-IT" sz="2800" dirty="0" smtClean="0"/>
          </a:p>
          <a:p>
            <a:pPr algn="just"/>
            <a:r>
              <a:rPr lang="it-IT" sz="2800" dirty="0" smtClean="0"/>
              <a:t>Lo scopo è raggiungere la copertura dell’</a:t>
            </a:r>
            <a:r>
              <a:rPr lang="it-IT" sz="2800" dirty="0" err="1" smtClean="0"/>
              <a:t>AoI</a:t>
            </a:r>
            <a:r>
              <a:rPr lang="it-IT" sz="2800" dirty="0" smtClean="0"/>
              <a:t> (stato di equilibrio o finale).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(31)</a:t>
            </a:r>
            <a:endParaRPr lang="it-IT" dirty="0"/>
          </a:p>
        </p:txBody>
      </p:sp>
      <p:sp>
        <p:nvSpPr>
          <p:cNvPr id="3" name="Segnaposto contenuto 2"/>
          <p:cNvSpPr>
            <a:spLocks noGrp="1"/>
          </p:cNvSpPr>
          <p:nvPr>
            <p:ph sz="quarter" idx="1"/>
          </p:nvPr>
        </p:nvSpPr>
        <p:spPr>
          <a:xfrm>
            <a:off x="152400" y="1295400"/>
            <a:ext cx="8586216" cy="533400"/>
          </a:xfrm>
        </p:spPr>
        <p:txBody>
          <a:bodyPr>
            <a:noAutofit/>
          </a:bodyPr>
          <a:lstStyle/>
          <a:p>
            <a:pPr algn="just">
              <a:buNone/>
            </a:pPr>
            <a:r>
              <a:rPr lang="it-IT" dirty="0" smtClean="0">
                <a:solidFill>
                  <a:schemeClr val="accent1"/>
                </a:solidFill>
              </a:rPr>
              <a:t>Esempio Algoritmo di</a:t>
            </a:r>
            <a:r>
              <a:rPr dirty="0" smtClean="0">
                <a:solidFill>
                  <a:schemeClr val="accent1"/>
                </a:solidFill>
              </a:rPr>
              <a:t> Hopcroft–Karp </a:t>
            </a:r>
            <a:endParaRPr lang="it-IT" dirty="0" smtClean="0"/>
          </a:p>
          <a:p>
            <a:pPr algn="just">
              <a:buNone/>
            </a:pPr>
            <a:r>
              <a:rPr dirty="0" smtClean="0"/>
              <a:t> </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50</a:t>
            </a:fld>
            <a:endParaRPr lang="it-IT"/>
          </a:p>
        </p:txBody>
      </p:sp>
      <p:grpSp>
        <p:nvGrpSpPr>
          <p:cNvPr id="48" name="Gruppo 47"/>
          <p:cNvGrpSpPr/>
          <p:nvPr/>
        </p:nvGrpSpPr>
        <p:grpSpPr>
          <a:xfrm>
            <a:off x="381000" y="1828800"/>
            <a:ext cx="1852678" cy="1512332"/>
            <a:chOff x="381000" y="1828800"/>
            <a:chExt cx="1852678" cy="1512332"/>
          </a:xfrm>
        </p:grpSpPr>
        <p:sp>
          <p:nvSpPr>
            <p:cNvPr id="5" name="Ovale 4"/>
            <p:cNvSpPr/>
            <p:nvPr/>
          </p:nvSpPr>
          <p:spPr>
            <a:xfrm>
              <a:off x="457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Ovale 5"/>
            <p:cNvSpPr/>
            <p:nvPr/>
          </p:nvSpPr>
          <p:spPr>
            <a:xfrm>
              <a:off x="838200" y="2133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Ovale 6"/>
            <p:cNvSpPr/>
            <p:nvPr/>
          </p:nvSpPr>
          <p:spPr>
            <a:xfrm>
              <a:off x="1219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e 7"/>
            <p:cNvSpPr/>
            <p:nvPr/>
          </p:nvSpPr>
          <p:spPr>
            <a:xfrm>
              <a:off x="1600200" y="2133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9" name="Ovale 8"/>
            <p:cNvSpPr/>
            <p:nvPr/>
          </p:nvSpPr>
          <p:spPr>
            <a:xfrm>
              <a:off x="1981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e 9"/>
            <p:cNvSpPr/>
            <p:nvPr/>
          </p:nvSpPr>
          <p:spPr>
            <a:xfrm>
              <a:off x="457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e 10"/>
            <p:cNvSpPr/>
            <p:nvPr/>
          </p:nvSpPr>
          <p:spPr>
            <a:xfrm>
              <a:off x="838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e 11"/>
            <p:cNvSpPr/>
            <p:nvPr/>
          </p:nvSpPr>
          <p:spPr>
            <a:xfrm>
              <a:off x="1219200" y="2895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Ovale 12"/>
            <p:cNvSpPr/>
            <p:nvPr/>
          </p:nvSpPr>
          <p:spPr>
            <a:xfrm>
              <a:off x="1600200" y="2895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4" name="Ovale 13"/>
            <p:cNvSpPr/>
            <p:nvPr/>
          </p:nvSpPr>
          <p:spPr>
            <a:xfrm>
              <a:off x="1981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Connettore 1 15"/>
            <p:cNvCxnSpPr>
              <a:stCxn id="5" idx="4"/>
              <a:endCxn id="10" idx="0"/>
            </p:cNvCxnSpPr>
            <p:nvPr/>
          </p:nvCxnSpPr>
          <p:spPr>
            <a:xfrm rot="5400000">
              <a:off x="228600" y="2590800"/>
              <a:ext cx="609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Connettore 1 18"/>
            <p:cNvCxnSpPr>
              <a:stCxn id="5" idx="4"/>
              <a:endCxn id="11" idx="0"/>
            </p:cNvCxnSpPr>
            <p:nvPr/>
          </p:nvCxnSpPr>
          <p:spPr>
            <a:xfrm rot="16200000" flipH="1">
              <a:off x="419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Connettore 1 20"/>
            <p:cNvCxnSpPr>
              <a:stCxn id="5" idx="4"/>
              <a:endCxn id="13" idx="0"/>
            </p:cNvCxnSpPr>
            <p:nvPr/>
          </p:nvCxnSpPr>
          <p:spPr>
            <a:xfrm rot="16200000" flipH="1">
              <a:off x="800100" y="2019300"/>
              <a:ext cx="609600" cy="1143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Connettore 1 22"/>
            <p:cNvCxnSpPr>
              <a:stCxn id="6" idx="4"/>
              <a:endCxn id="10" idx="0"/>
            </p:cNvCxnSpPr>
            <p:nvPr/>
          </p:nvCxnSpPr>
          <p:spPr>
            <a:xfrm rot="5400000">
              <a:off x="419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Connettore 1 24"/>
            <p:cNvCxnSpPr>
              <a:stCxn id="6" idx="4"/>
              <a:endCxn id="14" idx="0"/>
            </p:cNvCxnSpPr>
            <p:nvPr/>
          </p:nvCxnSpPr>
          <p:spPr>
            <a:xfrm rot="16200000" flipH="1">
              <a:off x="1181100" y="2019300"/>
              <a:ext cx="609600" cy="1143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Connettore 1 26"/>
            <p:cNvCxnSpPr>
              <a:stCxn id="7" idx="4"/>
              <a:endCxn id="11" idx="0"/>
            </p:cNvCxnSpPr>
            <p:nvPr/>
          </p:nvCxnSpPr>
          <p:spPr>
            <a:xfrm rot="5400000">
              <a:off x="800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Connettore 1 29"/>
            <p:cNvCxnSpPr>
              <a:stCxn id="7" idx="4"/>
              <a:endCxn id="12" idx="0"/>
            </p:cNvCxnSpPr>
            <p:nvPr/>
          </p:nvCxnSpPr>
          <p:spPr>
            <a:xfrm rot="5400000">
              <a:off x="990600" y="2590800"/>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7" idx="4"/>
              <a:endCxn id="13" idx="7"/>
            </p:cNvCxnSpPr>
            <p:nvPr/>
          </p:nvCxnSpPr>
          <p:spPr>
            <a:xfrm rot="16200000" flipH="1">
              <a:off x="1196882" y="2384518"/>
              <a:ext cx="631918" cy="434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8" idx="4"/>
              <a:endCxn id="11" idx="0"/>
            </p:cNvCxnSpPr>
            <p:nvPr/>
          </p:nvCxnSpPr>
          <p:spPr>
            <a:xfrm rot="5400000">
              <a:off x="990600" y="2209800"/>
              <a:ext cx="6096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Connettore 1 35"/>
            <p:cNvCxnSpPr>
              <a:stCxn id="8" idx="4"/>
              <a:endCxn id="12" idx="0"/>
            </p:cNvCxnSpPr>
            <p:nvPr/>
          </p:nvCxnSpPr>
          <p:spPr>
            <a:xfrm rot="5400000">
              <a:off x="1181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Connettore 1 37"/>
            <p:cNvCxnSpPr>
              <a:stCxn id="8" idx="4"/>
              <a:endCxn id="14" idx="0"/>
            </p:cNvCxnSpPr>
            <p:nvPr/>
          </p:nvCxnSpPr>
          <p:spPr>
            <a:xfrm rot="16200000" flipH="1">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0" name="Connettore 1 39"/>
            <p:cNvCxnSpPr>
              <a:stCxn id="9" idx="4"/>
              <a:endCxn id="10" idx="1"/>
            </p:cNvCxnSpPr>
            <p:nvPr/>
          </p:nvCxnSpPr>
          <p:spPr>
            <a:xfrm rot="5400000">
              <a:off x="952500" y="1813018"/>
              <a:ext cx="631918" cy="1577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Connettore 1 41"/>
            <p:cNvCxnSpPr>
              <a:stCxn id="9" idx="4"/>
              <a:endCxn id="13" idx="0"/>
            </p:cNvCxnSpPr>
            <p:nvPr/>
          </p:nvCxnSpPr>
          <p:spPr>
            <a:xfrm rot="5400000">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Connettore 1 43"/>
            <p:cNvCxnSpPr>
              <a:stCxn id="9" idx="4"/>
              <a:endCxn id="14" idx="0"/>
            </p:cNvCxnSpPr>
            <p:nvPr/>
          </p:nvCxnSpPr>
          <p:spPr>
            <a:xfrm rot="5400000">
              <a:off x="1752600" y="2590800"/>
              <a:ext cx="6096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46" name="CasellaDiTesto 45"/>
            <p:cNvSpPr txBox="1"/>
            <p:nvPr/>
          </p:nvSpPr>
          <p:spPr>
            <a:xfrm>
              <a:off x="381000" y="1828800"/>
              <a:ext cx="1852678" cy="369332"/>
            </a:xfrm>
            <a:prstGeom prst="rect">
              <a:avLst/>
            </a:prstGeom>
            <a:noFill/>
          </p:spPr>
          <p:txBody>
            <a:bodyPr wrap="none" rtlCol="0">
              <a:spAutoFit/>
            </a:bodyPr>
            <a:lstStyle/>
            <a:p>
              <a:r>
                <a:rPr lang="en-US" dirty="0" smtClean="0"/>
                <a:t>1    2    3    4    5</a:t>
              </a:r>
              <a:endParaRPr lang="en-US" dirty="0"/>
            </a:p>
          </p:txBody>
        </p:sp>
        <p:sp>
          <p:nvSpPr>
            <p:cNvPr id="47" name="CasellaDiTesto 46"/>
            <p:cNvSpPr txBox="1"/>
            <p:nvPr/>
          </p:nvSpPr>
          <p:spPr>
            <a:xfrm>
              <a:off x="381000" y="2971800"/>
              <a:ext cx="1852678" cy="369332"/>
            </a:xfrm>
            <a:prstGeom prst="rect">
              <a:avLst/>
            </a:prstGeom>
            <a:noFill/>
          </p:spPr>
          <p:txBody>
            <a:bodyPr wrap="none" rtlCol="0">
              <a:spAutoFit/>
            </a:bodyPr>
            <a:lstStyle/>
            <a:p>
              <a:r>
                <a:rPr lang="en-US" dirty="0" smtClean="0"/>
                <a:t>a    </a:t>
              </a:r>
              <a:r>
                <a:rPr lang="en-US" dirty="0" err="1" smtClean="0"/>
                <a:t>b</a:t>
              </a:r>
              <a:r>
                <a:rPr lang="en-US" dirty="0" smtClean="0"/>
                <a:t>    </a:t>
              </a:r>
              <a:r>
                <a:rPr lang="en-US" dirty="0" err="1" smtClean="0"/>
                <a:t>c</a:t>
              </a:r>
              <a:r>
                <a:rPr lang="en-US" dirty="0" smtClean="0"/>
                <a:t>    </a:t>
              </a:r>
              <a:r>
                <a:rPr lang="en-US" dirty="0" err="1" smtClean="0"/>
                <a:t>d</a:t>
              </a:r>
              <a:r>
                <a:rPr lang="en-US" dirty="0" smtClean="0"/>
                <a:t>    </a:t>
              </a:r>
              <a:r>
                <a:rPr lang="en-US" dirty="0" err="1" smtClean="0"/>
                <a:t>e</a:t>
              </a:r>
              <a:endParaRPr lang="en-US" dirty="0"/>
            </a:p>
          </p:txBody>
        </p:sp>
      </p:grpSp>
      <p:sp>
        <p:nvSpPr>
          <p:cNvPr id="49" name="CasellaDiTesto 48"/>
          <p:cNvSpPr txBox="1"/>
          <p:nvPr/>
        </p:nvSpPr>
        <p:spPr>
          <a:xfrm>
            <a:off x="2819400" y="1905000"/>
            <a:ext cx="589750" cy="369332"/>
          </a:xfrm>
          <a:prstGeom prst="rect">
            <a:avLst/>
          </a:prstGeom>
          <a:noFill/>
        </p:spPr>
        <p:txBody>
          <a:bodyPr wrap="none" rtlCol="0">
            <a:spAutoFit/>
          </a:bodyPr>
          <a:lstStyle/>
          <a:p>
            <a:r>
              <a:rPr lang="en-US" i="1" dirty="0" err="1" smtClean="0"/>
              <a:t>k</a:t>
            </a:r>
            <a:r>
              <a:rPr lang="en-US" dirty="0" smtClean="0"/>
              <a:t>=1</a:t>
            </a:r>
            <a:endParaRPr lang="en-US" dirty="0"/>
          </a:p>
        </p:txBody>
      </p:sp>
      <p:grpSp>
        <p:nvGrpSpPr>
          <p:cNvPr id="71" name="Gruppo 70"/>
          <p:cNvGrpSpPr/>
          <p:nvPr/>
        </p:nvGrpSpPr>
        <p:grpSpPr>
          <a:xfrm>
            <a:off x="3352800" y="1752600"/>
            <a:ext cx="2147787" cy="1295400"/>
            <a:chOff x="3352800" y="1752600"/>
            <a:chExt cx="2147787" cy="1295400"/>
          </a:xfrm>
        </p:grpSpPr>
        <p:sp>
          <p:nvSpPr>
            <p:cNvPr id="50" name="Ovale 49"/>
            <p:cNvSpPr/>
            <p:nvPr/>
          </p:nvSpPr>
          <p:spPr>
            <a:xfrm>
              <a:off x="3657600" y="20574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1" name="Ovale 50"/>
            <p:cNvSpPr/>
            <p:nvPr/>
          </p:nvSpPr>
          <p:spPr>
            <a:xfrm>
              <a:off x="34290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Ovale 51"/>
            <p:cNvSpPr/>
            <p:nvPr/>
          </p:nvSpPr>
          <p:spPr>
            <a:xfrm>
              <a:off x="38862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4" name="Connettore 1 53"/>
            <p:cNvCxnSpPr>
              <a:stCxn id="50" idx="3"/>
              <a:endCxn id="51" idx="0"/>
            </p:cNvCxnSpPr>
            <p:nvPr/>
          </p:nvCxnSpPr>
          <p:spPr>
            <a:xfrm rot="5400000">
              <a:off x="3390900" y="2301782"/>
              <a:ext cx="403318" cy="174718"/>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Connettore 1 55"/>
            <p:cNvCxnSpPr>
              <a:stCxn id="50" idx="5"/>
              <a:endCxn id="52" idx="0"/>
            </p:cNvCxnSpPr>
            <p:nvPr/>
          </p:nvCxnSpPr>
          <p:spPr>
            <a:xfrm rot="16200000" flipH="1">
              <a:off x="3673382" y="2301782"/>
              <a:ext cx="403318" cy="174718"/>
            </a:xfrm>
            <a:prstGeom prst="line">
              <a:avLst/>
            </a:prstGeom>
          </p:spPr>
          <p:style>
            <a:lnRef idx="2">
              <a:schemeClr val="accent1"/>
            </a:lnRef>
            <a:fillRef idx="0">
              <a:schemeClr val="accent1"/>
            </a:fillRef>
            <a:effectRef idx="1">
              <a:schemeClr val="accent1"/>
            </a:effectRef>
            <a:fontRef idx="minor">
              <a:schemeClr val="tx1"/>
            </a:fontRef>
          </p:style>
        </p:cxnSp>
        <p:sp>
          <p:nvSpPr>
            <p:cNvPr id="57" name="Ovale 56"/>
            <p:cNvSpPr/>
            <p:nvPr/>
          </p:nvSpPr>
          <p:spPr>
            <a:xfrm>
              <a:off x="4953000" y="20574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8" name="Ovale 57"/>
            <p:cNvSpPr/>
            <p:nvPr/>
          </p:nvSpPr>
          <p:spPr>
            <a:xfrm>
              <a:off x="46482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Ovale 58"/>
            <p:cNvSpPr/>
            <p:nvPr/>
          </p:nvSpPr>
          <p:spPr>
            <a:xfrm>
              <a:off x="5257800" y="25908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0" name="Connettore 1 59"/>
            <p:cNvCxnSpPr>
              <a:stCxn id="57" idx="3"/>
              <a:endCxn id="58" idx="0"/>
            </p:cNvCxnSpPr>
            <p:nvPr/>
          </p:nvCxnSpPr>
          <p:spPr>
            <a:xfrm rot="5400000">
              <a:off x="4648200" y="2263682"/>
              <a:ext cx="403318" cy="250918"/>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Connettore 1 60"/>
            <p:cNvCxnSpPr>
              <a:stCxn id="57" idx="5"/>
              <a:endCxn id="59" idx="0"/>
            </p:cNvCxnSpPr>
            <p:nvPr/>
          </p:nvCxnSpPr>
          <p:spPr>
            <a:xfrm rot="16200000" flipH="1">
              <a:off x="5006882" y="2263682"/>
              <a:ext cx="403318" cy="250918"/>
            </a:xfrm>
            <a:prstGeom prst="line">
              <a:avLst/>
            </a:prstGeom>
          </p:spPr>
          <p:style>
            <a:lnRef idx="2">
              <a:schemeClr val="accent1"/>
            </a:lnRef>
            <a:fillRef idx="0">
              <a:schemeClr val="accent1"/>
            </a:fillRef>
            <a:effectRef idx="1">
              <a:schemeClr val="accent1"/>
            </a:effectRef>
            <a:fontRef idx="minor">
              <a:schemeClr val="tx1"/>
            </a:fontRef>
          </p:style>
        </p:cxnSp>
        <p:sp>
          <p:nvSpPr>
            <p:cNvPr id="62" name="Ovale 61"/>
            <p:cNvSpPr/>
            <p:nvPr/>
          </p:nvSpPr>
          <p:spPr>
            <a:xfrm>
              <a:off x="4975318" y="2613119"/>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63" name="Connettore 1 62"/>
            <p:cNvCxnSpPr>
              <a:stCxn id="57" idx="4"/>
              <a:endCxn id="62" idx="0"/>
            </p:cNvCxnSpPr>
            <p:nvPr/>
          </p:nvCxnSpPr>
          <p:spPr>
            <a:xfrm rot="16200000" flipH="1">
              <a:off x="4838700" y="2400300"/>
              <a:ext cx="403319" cy="22318"/>
            </a:xfrm>
            <a:prstGeom prst="line">
              <a:avLst/>
            </a:prstGeom>
          </p:spPr>
          <p:style>
            <a:lnRef idx="2">
              <a:schemeClr val="accent1"/>
            </a:lnRef>
            <a:fillRef idx="0">
              <a:schemeClr val="accent1"/>
            </a:fillRef>
            <a:effectRef idx="1">
              <a:schemeClr val="accent1"/>
            </a:effectRef>
            <a:fontRef idx="minor">
              <a:schemeClr val="tx1"/>
            </a:fontRef>
          </p:style>
        </p:cxnSp>
        <p:sp>
          <p:nvSpPr>
            <p:cNvPr id="67" name="CasellaDiTesto 66"/>
            <p:cNvSpPr txBox="1"/>
            <p:nvPr/>
          </p:nvSpPr>
          <p:spPr>
            <a:xfrm>
              <a:off x="3581400" y="1752600"/>
              <a:ext cx="313044" cy="369332"/>
            </a:xfrm>
            <a:prstGeom prst="rect">
              <a:avLst/>
            </a:prstGeom>
            <a:noFill/>
          </p:spPr>
          <p:txBody>
            <a:bodyPr wrap="none" rtlCol="0">
              <a:spAutoFit/>
            </a:bodyPr>
            <a:lstStyle/>
            <a:p>
              <a:r>
                <a:rPr lang="en-US" dirty="0" smtClean="0"/>
                <a:t>2</a:t>
              </a:r>
              <a:endParaRPr lang="en-US" dirty="0"/>
            </a:p>
          </p:txBody>
        </p:sp>
        <p:sp>
          <p:nvSpPr>
            <p:cNvPr id="68" name="CasellaDiTesto 67"/>
            <p:cNvSpPr txBox="1"/>
            <p:nvPr/>
          </p:nvSpPr>
          <p:spPr>
            <a:xfrm>
              <a:off x="3352800" y="2678668"/>
              <a:ext cx="749123" cy="369332"/>
            </a:xfrm>
            <a:prstGeom prst="rect">
              <a:avLst/>
            </a:prstGeom>
            <a:noFill/>
          </p:spPr>
          <p:txBody>
            <a:bodyPr wrap="none" rtlCol="0">
              <a:spAutoFit/>
            </a:bodyPr>
            <a:lstStyle/>
            <a:p>
              <a:r>
                <a:rPr lang="en-US" dirty="0" smtClean="0"/>
                <a:t>a     </a:t>
              </a:r>
              <a:r>
                <a:rPr lang="en-US" dirty="0" err="1" smtClean="0"/>
                <a:t>e</a:t>
              </a:r>
              <a:endParaRPr lang="en-US" dirty="0"/>
            </a:p>
          </p:txBody>
        </p:sp>
        <p:sp>
          <p:nvSpPr>
            <p:cNvPr id="69" name="CasellaDiTesto 68"/>
            <p:cNvSpPr txBox="1"/>
            <p:nvPr/>
          </p:nvSpPr>
          <p:spPr>
            <a:xfrm>
              <a:off x="4868556" y="1752600"/>
              <a:ext cx="313044" cy="369332"/>
            </a:xfrm>
            <a:prstGeom prst="rect">
              <a:avLst/>
            </a:prstGeom>
            <a:noFill/>
          </p:spPr>
          <p:txBody>
            <a:bodyPr wrap="none" rtlCol="0">
              <a:spAutoFit/>
            </a:bodyPr>
            <a:lstStyle/>
            <a:p>
              <a:r>
                <a:rPr lang="en-US" dirty="0" smtClean="0"/>
                <a:t>4</a:t>
              </a:r>
              <a:endParaRPr lang="en-US" dirty="0"/>
            </a:p>
          </p:txBody>
        </p:sp>
        <p:sp>
          <p:nvSpPr>
            <p:cNvPr id="70" name="CasellaDiTesto 69"/>
            <p:cNvSpPr txBox="1"/>
            <p:nvPr/>
          </p:nvSpPr>
          <p:spPr>
            <a:xfrm>
              <a:off x="4584877" y="2678668"/>
              <a:ext cx="915710" cy="369332"/>
            </a:xfrm>
            <a:prstGeom prst="rect">
              <a:avLst/>
            </a:prstGeom>
            <a:noFill/>
          </p:spPr>
          <p:txBody>
            <a:bodyPr wrap="none" rtlCol="0">
              <a:spAutoFit/>
            </a:bodyPr>
            <a:lstStyle/>
            <a:p>
              <a:r>
                <a:rPr lang="en-US" dirty="0" err="1" smtClean="0"/>
                <a:t>b</a:t>
              </a:r>
              <a:r>
                <a:rPr lang="en-US" dirty="0" smtClean="0"/>
                <a:t>   </a:t>
              </a:r>
              <a:r>
                <a:rPr lang="en-US" dirty="0" err="1" smtClean="0"/>
                <a:t>c</a:t>
              </a:r>
              <a:r>
                <a:rPr lang="en-US" dirty="0" smtClean="0"/>
                <a:t>   </a:t>
              </a:r>
              <a:r>
                <a:rPr lang="en-US" dirty="0" err="1" smtClean="0"/>
                <a:t>e</a:t>
              </a:r>
              <a:endParaRPr lang="en-US" dirty="0"/>
            </a:p>
          </p:txBody>
        </p:sp>
      </p:grpSp>
      <p:sp>
        <p:nvSpPr>
          <p:cNvPr id="72" name="Rettangolo 71"/>
          <p:cNvSpPr/>
          <p:nvPr/>
        </p:nvSpPr>
        <p:spPr>
          <a:xfrm>
            <a:off x="4868556" y="1981200"/>
            <a:ext cx="313044" cy="848851"/>
          </a:xfrm>
          <a:prstGeom prst="rect">
            <a:avLst/>
          </a:prstGeom>
          <a:gradFill flip="none" rotWithShape="1">
            <a:gsLst>
              <a:gs pos="0">
                <a:schemeClr val="accent3">
                  <a:shade val="63000"/>
                  <a:satMod val="165000"/>
                  <a:alpha val="31000"/>
                </a:schemeClr>
              </a:gs>
              <a:gs pos="30000">
                <a:schemeClr val="accent3">
                  <a:shade val="58000"/>
                  <a:satMod val="165000"/>
                  <a:alpha val="31000"/>
                </a:schemeClr>
              </a:gs>
              <a:gs pos="75000">
                <a:schemeClr val="accent3">
                  <a:shade val="30000"/>
                  <a:satMod val="175000"/>
                  <a:alpha val="31000"/>
                </a:schemeClr>
              </a:gs>
              <a:gs pos="100000">
                <a:schemeClr val="accent3">
                  <a:shade val="15000"/>
                  <a:satMod val="175000"/>
                  <a:alpha val="31000"/>
                </a:schemeClr>
              </a:gs>
            </a:gsLst>
            <a:path path="circle">
              <a:fillToRect l="5000" t="100000" r="120000" b="10000"/>
            </a:path>
            <a:tileRect/>
          </a:gradFill>
          <a:effectLst>
            <a:outerShdw blurRad="50800" dist="20000" dir="5400000" rotWithShape="0">
              <a:srgbClr val="000000">
                <a:alpha val="37000"/>
              </a:srgbClr>
            </a:outerShdw>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nvGrpSpPr>
          <p:cNvPr id="73" name="Gruppo 72"/>
          <p:cNvGrpSpPr/>
          <p:nvPr/>
        </p:nvGrpSpPr>
        <p:grpSpPr>
          <a:xfrm>
            <a:off x="533400" y="3364468"/>
            <a:ext cx="1852678" cy="1500664"/>
            <a:chOff x="381000" y="1828800"/>
            <a:chExt cx="1852678" cy="1500664"/>
          </a:xfrm>
        </p:grpSpPr>
        <p:sp>
          <p:nvSpPr>
            <p:cNvPr id="74" name="Ovale 73"/>
            <p:cNvSpPr/>
            <p:nvPr/>
          </p:nvSpPr>
          <p:spPr>
            <a:xfrm>
              <a:off x="457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5" name="Ovale 74"/>
            <p:cNvSpPr/>
            <p:nvPr/>
          </p:nvSpPr>
          <p:spPr>
            <a:xfrm>
              <a:off x="838200" y="2133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6" name="Ovale 75"/>
            <p:cNvSpPr/>
            <p:nvPr/>
          </p:nvSpPr>
          <p:spPr>
            <a:xfrm>
              <a:off x="1219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e 76"/>
            <p:cNvSpPr/>
            <p:nvPr/>
          </p:nvSpPr>
          <p:spPr>
            <a:xfrm>
              <a:off x="1600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Ovale 77"/>
            <p:cNvSpPr/>
            <p:nvPr/>
          </p:nvSpPr>
          <p:spPr>
            <a:xfrm>
              <a:off x="1981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Ovale 78"/>
            <p:cNvSpPr/>
            <p:nvPr/>
          </p:nvSpPr>
          <p:spPr>
            <a:xfrm>
              <a:off x="457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0" name="Ovale 79"/>
            <p:cNvSpPr/>
            <p:nvPr/>
          </p:nvSpPr>
          <p:spPr>
            <a:xfrm>
              <a:off x="838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Ovale 80"/>
            <p:cNvSpPr/>
            <p:nvPr/>
          </p:nvSpPr>
          <p:spPr>
            <a:xfrm>
              <a:off x="1219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2" name="Ovale 81"/>
            <p:cNvSpPr/>
            <p:nvPr/>
          </p:nvSpPr>
          <p:spPr>
            <a:xfrm>
              <a:off x="1600200" y="28956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83" name="Ovale 82"/>
            <p:cNvSpPr/>
            <p:nvPr/>
          </p:nvSpPr>
          <p:spPr>
            <a:xfrm>
              <a:off x="1981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4" name="Connettore 1 83"/>
            <p:cNvCxnSpPr>
              <a:stCxn id="74" idx="4"/>
              <a:endCxn id="79" idx="0"/>
            </p:cNvCxnSpPr>
            <p:nvPr/>
          </p:nvCxnSpPr>
          <p:spPr>
            <a:xfrm rot="5400000">
              <a:off x="228600" y="2590800"/>
              <a:ext cx="6096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5" name="Connettore 1 84"/>
            <p:cNvCxnSpPr>
              <a:stCxn id="74" idx="4"/>
              <a:endCxn id="80" idx="0"/>
            </p:cNvCxnSpPr>
            <p:nvPr/>
          </p:nvCxnSpPr>
          <p:spPr>
            <a:xfrm rot="16200000" flipH="1">
              <a:off x="419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6" name="Connettore 1 85"/>
            <p:cNvCxnSpPr>
              <a:stCxn id="74" idx="4"/>
              <a:endCxn id="82" idx="0"/>
            </p:cNvCxnSpPr>
            <p:nvPr/>
          </p:nvCxnSpPr>
          <p:spPr>
            <a:xfrm rot="16200000" flipH="1">
              <a:off x="800100" y="2019300"/>
              <a:ext cx="609600" cy="1143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Connettore 1 86"/>
            <p:cNvCxnSpPr>
              <a:stCxn id="75" idx="4"/>
              <a:endCxn id="79" idx="0"/>
            </p:cNvCxnSpPr>
            <p:nvPr/>
          </p:nvCxnSpPr>
          <p:spPr>
            <a:xfrm rot="5400000">
              <a:off x="419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Connettore 1 87"/>
            <p:cNvCxnSpPr>
              <a:stCxn id="75" idx="4"/>
              <a:endCxn id="83" idx="0"/>
            </p:cNvCxnSpPr>
            <p:nvPr/>
          </p:nvCxnSpPr>
          <p:spPr>
            <a:xfrm rot="16200000" flipH="1">
              <a:off x="1181100" y="2019300"/>
              <a:ext cx="609600" cy="1143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Connettore 1 88"/>
            <p:cNvCxnSpPr>
              <a:stCxn id="76" idx="4"/>
              <a:endCxn id="80" idx="0"/>
            </p:cNvCxnSpPr>
            <p:nvPr/>
          </p:nvCxnSpPr>
          <p:spPr>
            <a:xfrm rot="5400000">
              <a:off x="800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90" name="Connettore 1 89"/>
            <p:cNvCxnSpPr>
              <a:stCxn id="76" idx="4"/>
              <a:endCxn id="81" idx="0"/>
            </p:cNvCxnSpPr>
            <p:nvPr/>
          </p:nvCxnSpPr>
          <p:spPr>
            <a:xfrm rot="5400000">
              <a:off x="990600" y="2590800"/>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Connettore 1 90"/>
            <p:cNvCxnSpPr>
              <a:stCxn id="76" idx="4"/>
              <a:endCxn id="82" idx="7"/>
            </p:cNvCxnSpPr>
            <p:nvPr/>
          </p:nvCxnSpPr>
          <p:spPr>
            <a:xfrm rot="16200000" flipH="1">
              <a:off x="1196882" y="2384518"/>
              <a:ext cx="631918" cy="434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Connettore 1 91"/>
            <p:cNvCxnSpPr>
              <a:stCxn id="77" idx="4"/>
              <a:endCxn id="80" idx="0"/>
            </p:cNvCxnSpPr>
            <p:nvPr/>
          </p:nvCxnSpPr>
          <p:spPr>
            <a:xfrm rot="5400000">
              <a:off x="990600" y="2209800"/>
              <a:ext cx="6096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3" name="Connettore 1 92"/>
            <p:cNvCxnSpPr>
              <a:stCxn id="77" idx="4"/>
              <a:endCxn id="81" idx="0"/>
            </p:cNvCxnSpPr>
            <p:nvPr/>
          </p:nvCxnSpPr>
          <p:spPr>
            <a:xfrm rot="5400000">
              <a:off x="1181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94" name="Connettore 1 93"/>
            <p:cNvCxnSpPr>
              <a:stCxn id="77" idx="4"/>
              <a:endCxn id="83" idx="0"/>
            </p:cNvCxnSpPr>
            <p:nvPr/>
          </p:nvCxnSpPr>
          <p:spPr>
            <a:xfrm rot="16200000" flipH="1">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5" name="Connettore 1 94"/>
            <p:cNvCxnSpPr>
              <a:stCxn id="78" idx="4"/>
              <a:endCxn id="79" idx="1"/>
            </p:cNvCxnSpPr>
            <p:nvPr/>
          </p:nvCxnSpPr>
          <p:spPr>
            <a:xfrm rot="5400000">
              <a:off x="952500" y="1813018"/>
              <a:ext cx="631918" cy="1577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96" name="Connettore 1 95"/>
            <p:cNvCxnSpPr>
              <a:stCxn id="78" idx="4"/>
              <a:endCxn id="82" idx="0"/>
            </p:cNvCxnSpPr>
            <p:nvPr/>
          </p:nvCxnSpPr>
          <p:spPr>
            <a:xfrm rot="5400000">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Connettore 1 96"/>
            <p:cNvCxnSpPr>
              <a:stCxn id="78" idx="4"/>
              <a:endCxn id="83" idx="0"/>
            </p:cNvCxnSpPr>
            <p:nvPr/>
          </p:nvCxnSpPr>
          <p:spPr>
            <a:xfrm rot="5400000">
              <a:off x="1752600" y="2590800"/>
              <a:ext cx="6096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98" name="CasellaDiTesto 97"/>
            <p:cNvSpPr txBox="1"/>
            <p:nvPr/>
          </p:nvSpPr>
          <p:spPr>
            <a:xfrm>
              <a:off x="381000" y="1828800"/>
              <a:ext cx="1852678" cy="369332"/>
            </a:xfrm>
            <a:prstGeom prst="rect">
              <a:avLst/>
            </a:prstGeom>
            <a:noFill/>
          </p:spPr>
          <p:txBody>
            <a:bodyPr wrap="none" rtlCol="0">
              <a:spAutoFit/>
            </a:bodyPr>
            <a:lstStyle/>
            <a:p>
              <a:r>
                <a:rPr lang="en-US" dirty="0" smtClean="0"/>
                <a:t>1    2    3    4    5</a:t>
              </a:r>
              <a:endParaRPr lang="en-US" dirty="0"/>
            </a:p>
          </p:txBody>
        </p:sp>
        <p:sp>
          <p:nvSpPr>
            <p:cNvPr id="99" name="CasellaDiTesto 98"/>
            <p:cNvSpPr txBox="1"/>
            <p:nvPr/>
          </p:nvSpPr>
          <p:spPr>
            <a:xfrm>
              <a:off x="381000" y="2960132"/>
              <a:ext cx="1852678" cy="369332"/>
            </a:xfrm>
            <a:prstGeom prst="rect">
              <a:avLst/>
            </a:prstGeom>
            <a:noFill/>
          </p:spPr>
          <p:txBody>
            <a:bodyPr wrap="none" rtlCol="0">
              <a:spAutoFit/>
            </a:bodyPr>
            <a:lstStyle/>
            <a:p>
              <a:r>
                <a:rPr lang="en-US" dirty="0" smtClean="0"/>
                <a:t>a    </a:t>
              </a:r>
              <a:r>
                <a:rPr lang="en-US" dirty="0" err="1" smtClean="0"/>
                <a:t>b</a:t>
              </a:r>
              <a:r>
                <a:rPr lang="en-US" dirty="0" smtClean="0"/>
                <a:t>    </a:t>
              </a:r>
              <a:r>
                <a:rPr lang="en-US" dirty="0" err="1" smtClean="0"/>
                <a:t>c</a:t>
              </a:r>
              <a:r>
                <a:rPr lang="en-US" dirty="0" smtClean="0"/>
                <a:t>    </a:t>
              </a:r>
              <a:r>
                <a:rPr lang="en-US" dirty="0" err="1" smtClean="0"/>
                <a:t>d</a:t>
              </a:r>
              <a:r>
                <a:rPr lang="en-US" dirty="0" smtClean="0"/>
                <a:t>    </a:t>
              </a:r>
              <a:r>
                <a:rPr lang="en-US" dirty="0" err="1" smtClean="0"/>
                <a:t>e</a:t>
              </a:r>
              <a:endParaRPr lang="en-US" dirty="0"/>
            </a:p>
          </p:txBody>
        </p:sp>
      </p:grpSp>
      <p:sp>
        <p:nvSpPr>
          <p:cNvPr id="127" name="CasellaDiTesto 126"/>
          <p:cNvSpPr txBox="1"/>
          <p:nvPr/>
        </p:nvSpPr>
        <p:spPr>
          <a:xfrm>
            <a:off x="2971800" y="3429000"/>
            <a:ext cx="595049" cy="369332"/>
          </a:xfrm>
          <a:prstGeom prst="rect">
            <a:avLst/>
          </a:prstGeom>
          <a:noFill/>
        </p:spPr>
        <p:txBody>
          <a:bodyPr wrap="none" rtlCol="0">
            <a:spAutoFit/>
          </a:bodyPr>
          <a:lstStyle/>
          <a:p>
            <a:r>
              <a:rPr lang="en-US" i="1" dirty="0" err="1" smtClean="0"/>
              <a:t>k</a:t>
            </a:r>
            <a:r>
              <a:rPr lang="en-US" dirty="0" smtClean="0"/>
              <a:t>=2</a:t>
            </a:r>
            <a:endParaRPr lang="en-US" dirty="0"/>
          </a:p>
        </p:txBody>
      </p:sp>
      <p:grpSp>
        <p:nvGrpSpPr>
          <p:cNvPr id="150" name="Gruppo 149"/>
          <p:cNvGrpSpPr/>
          <p:nvPr/>
        </p:nvGrpSpPr>
        <p:grpSpPr>
          <a:xfrm>
            <a:off x="3048000" y="3429000"/>
            <a:ext cx="1218391" cy="2807732"/>
            <a:chOff x="3048000" y="3429000"/>
            <a:chExt cx="1218391" cy="2807732"/>
          </a:xfrm>
        </p:grpSpPr>
        <p:sp>
          <p:nvSpPr>
            <p:cNvPr id="128" name="Ovale 127"/>
            <p:cNvSpPr/>
            <p:nvPr/>
          </p:nvSpPr>
          <p:spPr>
            <a:xfrm>
              <a:off x="3810000" y="3733800"/>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29" name="Ovale 128"/>
            <p:cNvSpPr/>
            <p:nvPr/>
          </p:nvSpPr>
          <p:spPr>
            <a:xfrm>
              <a:off x="3581400" y="4419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0" name="Ovale 129"/>
            <p:cNvSpPr/>
            <p:nvPr/>
          </p:nvSpPr>
          <p:spPr>
            <a:xfrm>
              <a:off x="4038600" y="4419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2" name="Connettore 1 131"/>
            <p:cNvCxnSpPr>
              <a:stCxn id="128" idx="3"/>
              <a:endCxn id="129" idx="0"/>
            </p:cNvCxnSpPr>
            <p:nvPr/>
          </p:nvCxnSpPr>
          <p:spPr>
            <a:xfrm rot="5400000">
              <a:off x="3467100" y="4054382"/>
              <a:ext cx="555718" cy="1747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4" name="Connettore 1 133"/>
            <p:cNvCxnSpPr>
              <a:stCxn id="128" idx="5"/>
              <a:endCxn id="130" idx="0"/>
            </p:cNvCxnSpPr>
            <p:nvPr/>
          </p:nvCxnSpPr>
          <p:spPr>
            <a:xfrm rot="16200000" flipH="1">
              <a:off x="3749582" y="4054382"/>
              <a:ext cx="555718" cy="174718"/>
            </a:xfrm>
            <a:prstGeom prst="line">
              <a:avLst/>
            </a:prstGeom>
          </p:spPr>
          <p:style>
            <a:lnRef idx="2">
              <a:schemeClr val="accent1"/>
            </a:lnRef>
            <a:fillRef idx="0">
              <a:schemeClr val="accent1"/>
            </a:fillRef>
            <a:effectRef idx="1">
              <a:schemeClr val="accent1"/>
            </a:effectRef>
            <a:fontRef idx="minor">
              <a:schemeClr val="tx1"/>
            </a:fontRef>
          </p:style>
        </p:cxnSp>
        <p:sp>
          <p:nvSpPr>
            <p:cNvPr id="135" name="Ovale 134"/>
            <p:cNvSpPr/>
            <p:nvPr/>
          </p:nvSpPr>
          <p:spPr>
            <a:xfrm>
              <a:off x="3581400" y="50292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6" name="Connettore 1 135"/>
            <p:cNvCxnSpPr>
              <a:stCxn id="129" idx="4"/>
              <a:endCxn id="135" idx="0"/>
            </p:cNvCxnSpPr>
            <p:nvPr/>
          </p:nvCxnSpPr>
          <p:spPr>
            <a:xfrm rot="5400000">
              <a:off x="3429000" y="4800600"/>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39" name="Ovale 138"/>
            <p:cNvSpPr/>
            <p:nvPr/>
          </p:nvSpPr>
          <p:spPr>
            <a:xfrm>
              <a:off x="3048000" y="5737319"/>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0" name="Ovale 139"/>
            <p:cNvSpPr/>
            <p:nvPr/>
          </p:nvSpPr>
          <p:spPr>
            <a:xfrm>
              <a:off x="3581400" y="5737319"/>
              <a:ext cx="152400" cy="1524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41" name="Connettore 1 140"/>
            <p:cNvCxnSpPr>
              <a:stCxn id="135" idx="3"/>
              <a:endCxn id="139" idx="0"/>
            </p:cNvCxnSpPr>
            <p:nvPr/>
          </p:nvCxnSpPr>
          <p:spPr>
            <a:xfrm rot="5400000">
              <a:off x="3074941" y="5208541"/>
              <a:ext cx="578037" cy="47951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2" name="Connettore 1 141"/>
            <p:cNvCxnSpPr>
              <a:stCxn id="135" idx="5"/>
              <a:endCxn id="140" idx="0"/>
            </p:cNvCxnSpPr>
            <p:nvPr/>
          </p:nvCxnSpPr>
          <p:spPr>
            <a:xfrm rot="5400000">
              <a:off x="3395523" y="5421359"/>
              <a:ext cx="578037" cy="53882"/>
            </a:xfrm>
            <a:prstGeom prst="line">
              <a:avLst/>
            </a:prstGeom>
          </p:spPr>
          <p:style>
            <a:lnRef idx="2">
              <a:schemeClr val="accent1"/>
            </a:lnRef>
            <a:fillRef idx="0">
              <a:schemeClr val="accent1"/>
            </a:fillRef>
            <a:effectRef idx="1">
              <a:schemeClr val="accent1"/>
            </a:effectRef>
            <a:fontRef idx="minor">
              <a:schemeClr val="tx1"/>
            </a:fontRef>
          </p:style>
        </p:cxnSp>
        <p:sp>
          <p:nvSpPr>
            <p:cNvPr id="146" name="CasellaDiTesto 145"/>
            <p:cNvSpPr txBox="1"/>
            <p:nvPr/>
          </p:nvSpPr>
          <p:spPr>
            <a:xfrm>
              <a:off x="3733800" y="3429000"/>
              <a:ext cx="313044" cy="369332"/>
            </a:xfrm>
            <a:prstGeom prst="rect">
              <a:avLst/>
            </a:prstGeom>
            <a:noFill/>
          </p:spPr>
          <p:txBody>
            <a:bodyPr wrap="none" rtlCol="0">
              <a:spAutoFit/>
            </a:bodyPr>
            <a:lstStyle/>
            <a:p>
              <a:r>
                <a:rPr lang="en-US" dirty="0" smtClean="0"/>
                <a:t>2</a:t>
              </a:r>
              <a:endParaRPr lang="en-US" dirty="0"/>
            </a:p>
          </p:txBody>
        </p:sp>
        <p:sp>
          <p:nvSpPr>
            <p:cNvPr id="147" name="CasellaDiTesto 146"/>
            <p:cNvSpPr txBox="1"/>
            <p:nvPr/>
          </p:nvSpPr>
          <p:spPr>
            <a:xfrm>
              <a:off x="3581400" y="4432062"/>
              <a:ext cx="684991" cy="369332"/>
            </a:xfrm>
            <a:prstGeom prst="rect">
              <a:avLst/>
            </a:prstGeom>
            <a:noFill/>
          </p:spPr>
          <p:txBody>
            <a:bodyPr wrap="none" rtlCol="0">
              <a:spAutoFit/>
            </a:bodyPr>
            <a:lstStyle/>
            <a:p>
              <a:r>
                <a:rPr lang="en-US" dirty="0" smtClean="0"/>
                <a:t>a    </a:t>
              </a:r>
              <a:r>
                <a:rPr lang="en-US" dirty="0" err="1" smtClean="0"/>
                <a:t>e</a:t>
              </a:r>
              <a:endParaRPr lang="en-US" dirty="0"/>
            </a:p>
          </p:txBody>
        </p:sp>
        <p:sp>
          <p:nvSpPr>
            <p:cNvPr id="148" name="CasellaDiTesto 147"/>
            <p:cNvSpPr txBox="1"/>
            <p:nvPr/>
          </p:nvSpPr>
          <p:spPr>
            <a:xfrm>
              <a:off x="3657600" y="4876800"/>
              <a:ext cx="313044" cy="369332"/>
            </a:xfrm>
            <a:prstGeom prst="rect">
              <a:avLst/>
            </a:prstGeom>
            <a:noFill/>
          </p:spPr>
          <p:txBody>
            <a:bodyPr wrap="none" rtlCol="0">
              <a:spAutoFit/>
            </a:bodyPr>
            <a:lstStyle/>
            <a:p>
              <a:r>
                <a:rPr lang="en-US" dirty="0" smtClean="0"/>
                <a:t>1</a:t>
              </a:r>
              <a:endParaRPr lang="en-US" dirty="0"/>
            </a:p>
          </p:txBody>
        </p:sp>
        <p:sp>
          <p:nvSpPr>
            <p:cNvPr id="149" name="CasellaDiTesto 148"/>
            <p:cNvSpPr txBox="1"/>
            <p:nvPr/>
          </p:nvSpPr>
          <p:spPr>
            <a:xfrm>
              <a:off x="3048000" y="5867400"/>
              <a:ext cx="766255" cy="369332"/>
            </a:xfrm>
            <a:prstGeom prst="rect">
              <a:avLst/>
            </a:prstGeom>
            <a:noFill/>
          </p:spPr>
          <p:txBody>
            <a:bodyPr wrap="none" rtlCol="0">
              <a:spAutoFit/>
            </a:bodyPr>
            <a:lstStyle/>
            <a:p>
              <a:r>
                <a:rPr lang="en-US" dirty="0" err="1" smtClean="0"/>
                <a:t>b</a:t>
              </a:r>
              <a:r>
                <a:rPr lang="en-US" dirty="0" smtClean="0"/>
                <a:t>     </a:t>
              </a:r>
              <a:r>
                <a:rPr lang="en-US" dirty="0" err="1" smtClean="0"/>
                <a:t>d</a:t>
              </a:r>
              <a:endParaRPr lang="en-US" dirty="0"/>
            </a:p>
          </p:txBody>
        </p:sp>
      </p:grpSp>
      <p:sp>
        <p:nvSpPr>
          <p:cNvPr id="151" name="Parallelogramma 150"/>
          <p:cNvSpPr/>
          <p:nvPr/>
        </p:nvSpPr>
        <p:spPr>
          <a:xfrm>
            <a:off x="3409150" y="3669269"/>
            <a:ext cx="692773" cy="2220450"/>
          </a:xfrm>
          <a:prstGeom prst="parallelogram">
            <a:avLst/>
          </a:prstGeom>
          <a:gradFill flip="none" rotWithShape="1">
            <a:gsLst>
              <a:gs pos="0">
                <a:schemeClr val="accent3">
                  <a:shade val="63000"/>
                  <a:satMod val="165000"/>
                  <a:alpha val="30000"/>
                </a:schemeClr>
              </a:gs>
              <a:gs pos="30000">
                <a:schemeClr val="accent3">
                  <a:shade val="58000"/>
                  <a:satMod val="165000"/>
                  <a:alpha val="30000"/>
                </a:schemeClr>
              </a:gs>
              <a:gs pos="75000">
                <a:schemeClr val="accent3">
                  <a:shade val="30000"/>
                  <a:satMod val="175000"/>
                  <a:alpha val="30000"/>
                </a:schemeClr>
              </a:gs>
              <a:gs pos="100000">
                <a:schemeClr val="accent3">
                  <a:shade val="15000"/>
                  <a:satMod val="175000"/>
                  <a:alpha val="30000"/>
                </a:schemeClr>
              </a:gs>
            </a:gsLst>
            <a:path path="circle">
              <a:fillToRect l="5000" t="100000" r="120000" b="10000"/>
            </a:path>
            <a:tileRec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a:p>
        </p:txBody>
      </p:sp>
      <p:grpSp>
        <p:nvGrpSpPr>
          <p:cNvPr id="152" name="Gruppo 151"/>
          <p:cNvGrpSpPr/>
          <p:nvPr/>
        </p:nvGrpSpPr>
        <p:grpSpPr>
          <a:xfrm>
            <a:off x="5005322" y="4355068"/>
            <a:ext cx="1852678" cy="1500664"/>
            <a:chOff x="381000" y="1828800"/>
            <a:chExt cx="1852678" cy="1500664"/>
          </a:xfrm>
        </p:grpSpPr>
        <p:sp>
          <p:nvSpPr>
            <p:cNvPr id="153" name="Ovale 152"/>
            <p:cNvSpPr/>
            <p:nvPr/>
          </p:nvSpPr>
          <p:spPr>
            <a:xfrm>
              <a:off x="457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4" name="Ovale 153"/>
            <p:cNvSpPr/>
            <p:nvPr/>
          </p:nvSpPr>
          <p:spPr>
            <a:xfrm>
              <a:off x="838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5" name="Ovale 154"/>
            <p:cNvSpPr/>
            <p:nvPr/>
          </p:nvSpPr>
          <p:spPr>
            <a:xfrm>
              <a:off x="1219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6" name="Ovale 155"/>
            <p:cNvSpPr/>
            <p:nvPr/>
          </p:nvSpPr>
          <p:spPr>
            <a:xfrm>
              <a:off x="1600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7" name="Ovale 156"/>
            <p:cNvSpPr/>
            <p:nvPr/>
          </p:nvSpPr>
          <p:spPr>
            <a:xfrm>
              <a:off x="1981200" y="2133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8" name="Ovale 157"/>
            <p:cNvSpPr/>
            <p:nvPr/>
          </p:nvSpPr>
          <p:spPr>
            <a:xfrm>
              <a:off x="457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9" name="Ovale 158"/>
            <p:cNvSpPr/>
            <p:nvPr/>
          </p:nvSpPr>
          <p:spPr>
            <a:xfrm>
              <a:off x="838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0" name="Ovale 159"/>
            <p:cNvSpPr/>
            <p:nvPr/>
          </p:nvSpPr>
          <p:spPr>
            <a:xfrm>
              <a:off x="1219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1" name="Ovale 160"/>
            <p:cNvSpPr/>
            <p:nvPr/>
          </p:nvSpPr>
          <p:spPr>
            <a:xfrm>
              <a:off x="1600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2" name="Ovale 161"/>
            <p:cNvSpPr/>
            <p:nvPr/>
          </p:nvSpPr>
          <p:spPr>
            <a:xfrm>
              <a:off x="1981200" y="2895600"/>
              <a:ext cx="152400" cy="1524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3" name="Connettore 1 162"/>
            <p:cNvCxnSpPr>
              <a:stCxn id="153" idx="4"/>
              <a:endCxn id="158" idx="0"/>
            </p:cNvCxnSpPr>
            <p:nvPr/>
          </p:nvCxnSpPr>
          <p:spPr>
            <a:xfrm rot="5400000">
              <a:off x="228600" y="2590800"/>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4" name="Connettore 1 163"/>
            <p:cNvCxnSpPr>
              <a:stCxn id="153" idx="4"/>
              <a:endCxn id="159" idx="0"/>
            </p:cNvCxnSpPr>
            <p:nvPr/>
          </p:nvCxnSpPr>
          <p:spPr>
            <a:xfrm rot="16200000" flipH="1">
              <a:off x="419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5" name="Connettore 1 164"/>
            <p:cNvCxnSpPr>
              <a:stCxn id="153" idx="4"/>
              <a:endCxn id="161" idx="0"/>
            </p:cNvCxnSpPr>
            <p:nvPr/>
          </p:nvCxnSpPr>
          <p:spPr>
            <a:xfrm rot="16200000" flipH="1">
              <a:off x="800100" y="2019300"/>
              <a:ext cx="609600" cy="1143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6" name="Connettore 1 165"/>
            <p:cNvCxnSpPr>
              <a:stCxn id="154" idx="4"/>
              <a:endCxn id="158" idx="0"/>
            </p:cNvCxnSpPr>
            <p:nvPr/>
          </p:nvCxnSpPr>
          <p:spPr>
            <a:xfrm rot="5400000">
              <a:off x="419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7" name="Connettore 1 166"/>
            <p:cNvCxnSpPr>
              <a:stCxn id="154" idx="4"/>
              <a:endCxn id="162" idx="0"/>
            </p:cNvCxnSpPr>
            <p:nvPr/>
          </p:nvCxnSpPr>
          <p:spPr>
            <a:xfrm rot="16200000" flipH="1">
              <a:off x="1181100" y="2019300"/>
              <a:ext cx="609600" cy="1143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8" name="Connettore 1 167"/>
            <p:cNvCxnSpPr>
              <a:stCxn id="155" idx="4"/>
              <a:endCxn id="159" idx="0"/>
            </p:cNvCxnSpPr>
            <p:nvPr/>
          </p:nvCxnSpPr>
          <p:spPr>
            <a:xfrm rot="5400000">
              <a:off x="800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69" name="Connettore 1 168"/>
            <p:cNvCxnSpPr>
              <a:stCxn id="155" idx="4"/>
              <a:endCxn id="160" idx="0"/>
            </p:cNvCxnSpPr>
            <p:nvPr/>
          </p:nvCxnSpPr>
          <p:spPr>
            <a:xfrm rot="5400000">
              <a:off x="990600" y="2590800"/>
              <a:ext cx="6096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0" name="Connettore 1 169"/>
            <p:cNvCxnSpPr>
              <a:stCxn id="155" idx="4"/>
              <a:endCxn id="161" idx="7"/>
            </p:cNvCxnSpPr>
            <p:nvPr/>
          </p:nvCxnSpPr>
          <p:spPr>
            <a:xfrm rot="16200000" flipH="1">
              <a:off x="1196882" y="2384518"/>
              <a:ext cx="631918" cy="434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71" name="Connettore 1 170"/>
            <p:cNvCxnSpPr>
              <a:stCxn id="156" idx="4"/>
              <a:endCxn id="159" idx="0"/>
            </p:cNvCxnSpPr>
            <p:nvPr/>
          </p:nvCxnSpPr>
          <p:spPr>
            <a:xfrm rot="5400000">
              <a:off x="990600" y="2209800"/>
              <a:ext cx="609600" cy="762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2" name="Connettore 1 171"/>
            <p:cNvCxnSpPr>
              <a:stCxn id="156" idx="4"/>
              <a:endCxn id="160" idx="0"/>
            </p:cNvCxnSpPr>
            <p:nvPr/>
          </p:nvCxnSpPr>
          <p:spPr>
            <a:xfrm rot="5400000">
              <a:off x="1181100" y="2400300"/>
              <a:ext cx="609600" cy="381000"/>
            </a:xfrm>
            <a:prstGeom prst="line">
              <a:avLst/>
            </a:prstGeom>
          </p:spPr>
          <p:style>
            <a:lnRef idx="2">
              <a:schemeClr val="accent2"/>
            </a:lnRef>
            <a:fillRef idx="0">
              <a:schemeClr val="accent2"/>
            </a:fillRef>
            <a:effectRef idx="1">
              <a:schemeClr val="accent2"/>
            </a:effectRef>
            <a:fontRef idx="minor">
              <a:schemeClr val="tx1"/>
            </a:fontRef>
          </p:style>
        </p:cxnSp>
        <p:cxnSp>
          <p:nvCxnSpPr>
            <p:cNvPr id="173" name="Connettore 1 172"/>
            <p:cNvCxnSpPr>
              <a:stCxn id="156" idx="4"/>
              <a:endCxn id="162" idx="0"/>
            </p:cNvCxnSpPr>
            <p:nvPr/>
          </p:nvCxnSpPr>
          <p:spPr>
            <a:xfrm rot="16200000" flipH="1">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Connettore 1 173"/>
            <p:cNvCxnSpPr>
              <a:stCxn id="157" idx="4"/>
              <a:endCxn id="158" idx="1"/>
            </p:cNvCxnSpPr>
            <p:nvPr/>
          </p:nvCxnSpPr>
          <p:spPr>
            <a:xfrm rot="5400000">
              <a:off x="952500" y="1813018"/>
              <a:ext cx="631918" cy="1577882"/>
            </a:xfrm>
            <a:prstGeom prst="line">
              <a:avLst/>
            </a:prstGeom>
          </p:spPr>
          <p:style>
            <a:lnRef idx="2">
              <a:schemeClr val="accent1"/>
            </a:lnRef>
            <a:fillRef idx="0">
              <a:schemeClr val="accent1"/>
            </a:fillRef>
            <a:effectRef idx="1">
              <a:schemeClr val="accent1"/>
            </a:effectRef>
            <a:fontRef idx="minor">
              <a:schemeClr val="tx1"/>
            </a:fontRef>
          </p:style>
        </p:cxnSp>
        <p:cxnSp>
          <p:nvCxnSpPr>
            <p:cNvPr id="175" name="Connettore 1 174"/>
            <p:cNvCxnSpPr>
              <a:stCxn id="157" idx="4"/>
              <a:endCxn id="161" idx="0"/>
            </p:cNvCxnSpPr>
            <p:nvPr/>
          </p:nvCxnSpPr>
          <p:spPr>
            <a:xfrm rot="5400000">
              <a:off x="1562100" y="2400300"/>
              <a:ext cx="60960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6" name="Connettore 1 175"/>
            <p:cNvCxnSpPr>
              <a:stCxn id="157" idx="4"/>
              <a:endCxn id="162" idx="0"/>
            </p:cNvCxnSpPr>
            <p:nvPr/>
          </p:nvCxnSpPr>
          <p:spPr>
            <a:xfrm rot="5400000">
              <a:off x="1752600" y="2590800"/>
              <a:ext cx="6096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77" name="CasellaDiTesto 176"/>
            <p:cNvSpPr txBox="1"/>
            <p:nvPr/>
          </p:nvSpPr>
          <p:spPr>
            <a:xfrm>
              <a:off x="381000" y="1828800"/>
              <a:ext cx="1852678" cy="369332"/>
            </a:xfrm>
            <a:prstGeom prst="rect">
              <a:avLst/>
            </a:prstGeom>
            <a:noFill/>
          </p:spPr>
          <p:txBody>
            <a:bodyPr wrap="none" rtlCol="0">
              <a:spAutoFit/>
            </a:bodyPr>
            <a:lstStyle/>
            <a:p>
              <a:r>
                <a:rPr lang="en-US" dirty="0" smtClean="0"/>
                <a:t>1    2    3    4    5</a:t>
              </a:r>
              <a:endParaRPr lang="en-US" dirty="0"/>
            </a:p>
          </p:txBody>
        </p:sp>
        <p:sp>
          <p:nvSpPr>
            <p:cNvPr id="178" name="CasellaDiTesto 177"/>
            <p:cNvSpPr txBox="1"/>
            <p:nvPr/>
          </p:nvSpPr>
          <p:spPr>
            <a:xfrm>
              <a:off x="381000" y="2960132"/>
              <a:ext cx="1852678" cy="369332"/>
            </a:xfrm>
            <a:prstGeom prst="rect">
              <a:avLst/>
            </a:prstGeom>
            <a:noFill/>
          </p:spPr>
          <p:txBody>
            <a:bodyPr wrap="none" rtlCol="0">
              <a:spAutoFit/>
            </a:bodyPr>
            <a:lstStyle/>
            <a:p>
              <a:r>
                <a:rPr lang="en-US" dirty="0" smtClean="0"/>
                <a:t>a    </a:t>
              </a:r>
              <a:r>
                <a:rPr lang="en-US" dirty="0" err="1" smtClean="0"/>
                <a:t>b</a:t>
              </a:r>
              <a:r>
                <a:rPr lang="en-US" dirty="0" smtClean="0"/>
                <a:t>    </a:t>
              </a:r>
              <a:r>
                <a:rPr lang="en-US" dirty="0" err="1" smtClean="0"/>
                <a:t>c</a:t>
              </a:r>
              <a:r>
                <a:rPr lang="en-US" dirty="0" smtClean="0"/>
                <a:t>    </a:t>
              </a:r>
              <a:r>
                <a:rPr lang="en-US" dirty="0" err="1" smtClean="0"/>
                <a:t>d</a:t>
              </a:r>
              <a:r>
                <a:rPr lang="en-US" dirty="0" smtClean="0"/>
                <a:t>    </a:t>
              </a:r>
              <a:r>
                <a:rPr lang="en-US" dirty="0" err="1" smtClean="0"/>
                <a:t>e</a:t>
              </a:r>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9" grpId="0"/>
      <p:bldP spid="72" grpId="0" animBg="1"/>
      <p:bldP spid="127" grpId="0"/>
      <p:bldP spid="151" grpId="0" animBg="1"/>
    </p:bld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(31)</a:t>
            </a:r>
            <a:endParaRPr lang="it-IT" dirty="0"/>
          </a:p>
        </p:txBody>
      </p:sp>
      <p:sp>
        <p:nvSpPr>
          <p:cNvPr id="3" name="Segnaposto contenuto 2"/>
          <p:cNvSpPr>
            <a:spLocks noGrp="1"/>
          </p:cNvSpPr>
          <p:nvPr>
            <p:ph sz="quarter" idx="1"/>
          </p:nvPr>
        </p:nvSpPr>
        <p:spPr>
          <a:xfrm>
            <a:off x="228600" y="1600200"/>
            <a:ext cx="8305800" cy="5257800"/>
          </a:xfrm>
        </p:spPr>
        <p:txBody>
          <a:bodyPr>
            <a:normAutofit/>
          </a:bodyPr>
          <a:lstStyle/>
          <a:p>
            <a:pPr algn="just">
              <a:buNone/>
            </a:pPr>
            <a:r>
              <a:rPr lang="it-IT" dirty="0" smtClean="0">
                <a:solidFill>
                  <a:schemeClr val="accent1"/>
                </a:solidFill>
              </a:rPr>
              <a:t>Analisi dell’Algoritmo di</a:t>
            </a:r>
            <a:r>
              <a:rPr dirty="0" smtClean="0">
                <a:solidFill>
                  <a:schemeClr val="accent1"/>
                </a:solidFill>
              </a:rPr>
              <a:t> Hopcroft–Karp</a:t>
            </a:r>
            <a:r>
              <a:rPr lang="it-IT" dirty="0" smtClean="0">
                <a:solidFill>
                  <a:schemeClr val="accent1"/>
                </a:solidFill>
              </a:rPr>
              <a:t> (sketch)</a:t>
            </a:r>
            <a:r>
              <a:rPr dirty="0" smtClean="0">
                <a:solidFill>
                  <a:schemeClr val="accent1"/>
                </a:solidFill>
              </a:rPr>
              <a:t> </a:t>
            </a:r>
            <a:endParaRPr lang="it-IT" dirty="0" smtClean="0"/>
          </a:p>
          <a:p>
            <a:pPr algn="just"/>
            <a:r>
              <a:rPr lang="it-IT" dirty="0" smtClean="0"/>
              <a:t>Ogni passo consiste di una </a:t>
            </a:r>
            <a:r>
              <a:rPr lang="it-IT" dirty="0" err="1" smtClean="0"/>
              <a:t>breadth</a:t>
            </a:r>
            <a:r>
              <a:rPr lang="it-IT" dirty="0" smtClean="0"/>
              <a:t> first </a:t>
            </a:r>
            <a:r>
              <a:rPr lang="it-IT" dirty="0" err="1" smtClean="0"/>
              <a:t>search</a:t>
            </a:r>
            <a:r>
              <a:rPr lang="it-IT" dirty="0" smtClean="0"/>
              <a:t> ed una </a:t>
            </a:r>
            <a:r>
              <a:rPr lang="it-IT" dirty="0" err="1" smtClean="0"/>
              <a:t>depth</a:t>
            </a:r>
            <a:r>
              <a:rPr lang="it-IT" dirty="0" smtClean="0"/>
              <a:t> first </a:t>
            </a:r>
            <a:r>
              <a:rPr lang="it-IT" dirty="0" err="1" smtClean="0"/>
              <a:t>search</a:t>
            </a:r>
            <a:r>
              <a:rPr lang="it-IT" dirty="0" smtClean="0"/>
              <a:t>. Perciò può essere implementato in  </a:t>
            </a:r>
            <a:r>
              <a:rPr lang="it-IT" i="1" dirty="0" smtClean="0"/>
              <a:t>O(</a:t>
            </a:r>
            <a:r>
              <a:rPr lang="it-IT" i="1" dirty="0" err="1" smtClean="0"/>
              <a:t>n+m</a:t>
            </a:r>
            <a:r>
              <a:rPr lang="it-IT" i="1" dirty="0" smtClean="0"/>
              <a:t>)</a:t>
            </a:r>
            <a:r>
              <a:rPr lang="it-IT" i="1" dirty="0" err="1" smtClean="0"/>
              <a:t>=O</a:t>
            </a:r>
            <a:r>
              <a:rPr lang="it-IT" i="1" dirty="0" smtClean="0"/>
              <a:t>(</a:t>
            </a:r>
            <a:r>
              <a:rPr lang="it-IT" i="1" dirty="0" err="1" smtClean="0"/>
              <a:t>m</a:t>
            </a:r>
            <a:r>
              <a:rPr lang="it-IT" i="1" dirty="0" smtClean="0"/>
              <a:t>)</a:t>
            </a:r>
            <a:r>
              <a:rPr lang="it-IT" dirty="0" smtClean="0"/>
              <a:t>.</a:t>
            </a:r>
          </a:p>
          <a:p>
            <a:pPr algn="just"/>
            <a:r>
              <a:rPr lang="it-IT" dirty="0" smtClean="0"/>
              <a:t>I primi </a:t>
            </a:r>
            <a:r>
              <a:rPr lang="it-IT" i="1" dirty="0" smtClean="0"/>
              <a:t>√n</a:t>
            </a:r>
            <a:r>
              <a:rPr lang="it-IT" dirty="0" smtClean="0"/>
              <a:t> passi prendono tempo </a:t>
            </a:r>
            <a:r>
              <a:rPr lang="it-IT" i="1" dirty="0" smtClean="0"/>
              <a:t>O(m √n)</a:t>
            </a:r>
            <a:r>
              <a:rPr lang="it-IT" dirty="0" smtClean="0"/>
              <a:t>.</a:t>
            </a:r>
          </a:p>
          <a:p>
            <a:pPr algn="just"/>
            <a:r>
              <a:rPr lang="it-IT" dirty="0" smtClean="0"/>
              <a:t>N.B. ad ogni passo la lunghezza dei cammini aumentanti trovati è sempre maggiore poiché ad ogni passo </a:t>
            </a:r>
            <a:r>
              <a:rPr lang="it-IT" i="1" dirty="0" err="1" smtClean="0"/>
              <a:t>k</a:t>
            </a:r>
            <a:r>
              <a:rPr lang="it-IT" dirty="0" smtClean="0"/>
              <a:t> vengono trovati tutti i cammini di </a:t>
            </a:r>
            <a:r>
              <a:rPr lang="it-IT" dirty="0" err="1" smtClean="0"/>
              <a:t>lungh</a:t>
            </a:r>
            <a:r>
              <a:rPr lang="it-IT" dirty="0" smtClean="0"/>
              <a:t>. </a:t>
            </a:r>
            <a:r>
              <a:rPr lang="it-IT" i="1" dirty="0" err="1" smtClean="0"/>
              <a:t>k</a:t>
            </a:r>
            <a:r>
              <a:rPr lang="it-IT" dirty="0" smtClean="0"/>
              <a:t> e i rimanenti hanno </a:t>
            </a:r>
            <a:r>
              <a:rPr lang="it-IT" dirty="0" err="1" smtClean="0"/>
              <a:t>lungh</a:t>
            </a:r>
            <a:r>
              <a:rPr lang="it-IT" dirty="0" smtClean="0"/>
              <a:t>. maggiore.</a:t>
            </a:r>
          </a:p>
          <a:p>
            <a:pPr algn="just"/>
            <a:r>
              <a:rPr lang="it-IT" dirty="0" smtClean="0"/>
              <a:t>Dopo i primi </a:t>
            </a:r>
            <a:r>
              <a:rPr lang="it-IT" i="1" dirty="0" smtClean="0"/>
              <a:t>√n</a:t>
            </a:r>
            <a:r>
              <a:rPr lang="it-IT" dirty="0" smtClean="0"/>
              <a:t> passi, il più corto cammino aumentante è lungo almeno </a:t>
            </a:r>
            <a:r>
              <a:rPr lang="it-IT" i="1" dirty="0" smtClean="0"/>
              <a:t>√n</a:t>
            </a:r>
            <a:r>
              <a:rPr lang="it-IT" dirty="0" smtClean="0"/>
              <a:t>.</a:t>
            </a:r>
          </a:p>
          <a:p>
            <a:pPr algn="just"/>
            <a:r>
              <a:rPr lang="it-IT" dirty="0" err="1" smtClean="0"/>
              <a:t>…</a:t>
            </a:r>
            <a:r>
              <a:rPr lang="it-IT" dirty="0" smtClean="0"/>
              <a:t>  </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(32)</a:t>
            </a:r>
            <a:endParaRPr lang="it-IT" dirty="0"/>
          </a:p>
        </p:txBody>
      </p:sp>
      <p:sp>
        <p:nvSpPr>
          <p:cNvPr id="3" name="Segnaposto contenuto 2"/>
          <p:cNvSpPr>
            <a:spLocks noGrp="1"/>
          </p:cNvSpPr>
          <p:nvPr>
            <p:ph sz="quarter" idx="1"/>
          </p:nvPr>
        </p:nvSpPr>
        <p:spPr>
          <a:xfrm>
            <a:off x="152400" y="1447800"/>
            <a:ext cx="8586216" cy="5410200"/>
          </a:xfrm>
        </p:spPr>
        <p:txBody>
          <a:bodyPr>
            <a:normAutofit/>
          </a:bodyPr>
          <a:lstStyle/>
          <a:p>
            <a:pPr algn="just">
              <a:buNone/>
            </a:pPr>
            <a:r>
              <a:rPr lang="it-IT" sz="2000" dirty="0" smtClean="0">
                <a:solidFill>
                  <a:schemeClr val="accent1"/>
                </a:solidFill>
              </a:rPr>
              <a:t>Segue Analisi dell’Algoritmo di</a:t>
            </a:r>
            <a:r>
              <a:rPr sz="2000" dirty="0" smtClean="0">
                <a:solidFill>
                  <a:schemeClr val="accent1"/>
                </a:solidFill>
              </a:rPr>
              <a:t> Hopcroft–Karp</a:t>
            </a:r>
            <a:r>
              <a:rPr lang="it-IT" sz="2000" dirty="0" smtClean="0">
                <a:solidFill>
                  <a:schemeClr val="accent1"/>
                </a:solidFill>
              </a:rPr>
              <a:t> (sketch)</a:t>
            </a:r>
            <a:r>
              <a:rPr sz="2000" dirty="0" smtClean="0">
                <a:solidFill>
                  <a:schemeClr val="accent1"/>
                </a:solidFill>
              </a:rPr>
              <a:t> </a:t>
            </a:r>
            <a:endParaRPr lang="it-IT" sz="2000" dirty="0" smtClean="0"/>
          </a:p>
          <a:p>
            <a:pPr algn="just"/>
            <a:r>
              <a:rPr lang="it-IT" dirty="0" smtClean="0"/>
              <a:t>La differenza simmetrica tra un possibile accoppiamento ottimo e l’accoppiamento parziale </a:t>
            </a:r>
            <a:r>
              <a:rPr lang="it-IT" i="1" dirty="0" smtClean="0"/>
              <a:t>M</a:t>
            </a:r>
            <a:r>
              <a:rPr lang="it-IT" dirty="0" smtClean="0"/>
              <a:t> trovato dai primi √</a:t>
            </a:r>
            <a:r>
              <a:rPr lang="it-IT" i="1" dirty="0" smtClean="0"/>
              <a:t>n </a:t>
            </a:r>
            <a:r>
              <a:rPr lang="it-IT" dirty="0" smtClean="0"/>
              <a:t>passi è un insieme di cicli alternanti e di cammini aumentanti </a:t>
            </a:r>
            <a:r>
              <a:rPr lang="it-IT" i="1" dirty="0" smtClean="0"/>
              <a:t>vertex-disjoint</a:t>
            </a:r>
            <a:r>
              <a:rPr lang="it-IT" dirty="0" smtClean="0"/>
              <a:t>. </a:t>
            </a:r>
          </a:p>
          <a:p>
            <a:pPr algn="just"/>
            <a:r>
              <a:rPr lang="it-IT" dirty="0" smtClean="0"/>
              <a:t>Ciascuno di questi cammini ha lunghezza almeno √</a:t>
            </a:r>
            <a:r>
              <a:rPr lang="it-IT" i="1" dirty="0" smtClean="0"/>
              <a:t>n</a:t>
            </a:r>
            <a:r>
              <a:rPr lang="it-IT" dirty="0" smtClean="0"/>
              <a:t>, quindi ce ne possono essere al più √</a:t>
            </a:r>
            <a:r>
              <a:rPr lang="it-IT" i="1" dirty="0" smtClean="0"/>
              <a:t>n </a:t>
            </a:r>
            <a:r>
              <a:rPr lang="it-IT" dirty="0" smtClean="0"/>
              <a:t>e la dim. dell’accoppiamento massimo è più grande di al più √</a:t>
            </a:r>
            <a:r>
              <a:rPr lang="it-IT" i="1" dirty="0" smtClean="0"/>
              <a:t>n </a:t>
            </a:r>
            <a:r>
              <a:rPr lang="it-IT" dirty="0" smtClean="0"/>
              <a:t>archi rispetto ad </a:t>
            </a:r>
            <a:r>
              <a:rPr lang="it-IT" i="1" dirty="0" smtClean="0"/>
              <a:t>M.</a:t>
            </a:r>
            <a:r>
              <a:rPr lang="it-IT" dirty="0" smtClean="0"/>
              <a:t> </a:t>
            </a:r>
          </a:p>
          <a:p>
            <a:pPr algn="just"/>
            <a:r>
              <a:rPr lang="it-IT" dirty="0" smtClean="0"/>
              <a:t>Ogni passo dell’algoritmo aumenta </a:t>
            </a:r>
            <a:r>
              <a:rPr lang="it-IT" i="1" dirty="0" smtClean="0"/>
              <a:t>M</a:t>
            </a:r>
            <a:r>
              <a:rPr lang="it-IT" dirty="0" smtClean="0"/>
              <a:t> di almeno uno, quindi al più √</a:t>
            </a:r>
            <a:r>
              <a:rPr lang="it-IT" i="1" dirty="0" smtClean="0"/>
              <a:t>n</a:t>
            </a:r>
            <a:r>
              <a:rPr lang="it-IT" dirty="0" smtClean="0"/>
              <a:t> ulteriori passi sono sufficienti.</a:t>
            </a:r>
          </a:p>
          <a:p>
            <a:pPr algn="just"/>
            <a:r>
              <a:rPr lang="it-IT" dirty="0" smtClean="0"/>
              <a:t>L’algoritmo esegue quindi al più 2√</a:t>
            </a:r>
            <a:r>
              <a:rPr lang="it-IT" i="1" dirty="0" smtClean="0"/>
              <a:t>n</a:t>
            </a:r>
            <a:r>
              <a:rPr lang="it-IT" dirty="0" smtClean="0"/>
              <a:t> passi, quindi prende tempo O(</a:t>
            </a:r>
            <a:r>
              <a:rPr lang="it-IT" i="1" dirty="0" smtClean="0"/>
              <a:t>m</a:t>
            </a:r>
            <a:r>
              <a:rPr lang="it-IT" dirty="0" smtClean="0"/>
              <a:t> √</a:t>
            </a:r>
            <a:r>
              <a:rPr lang="it-IT" i="1" dirty="0" smtClean="0"/>
              <a:t>n</a:t>
            </a:r>
            <a:r>
              <a:rPr lang="it-IT" dirty="0" smtClean="0"/>
              <a:t>) nel caso peggiore.  </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Massimo </a:t>
            </a:r>
            <a:r>
              <a:rPr lang="it-IT" dirty="0" err="1" smtClean="0"/>
              <a:t>Bip</a:t>
            </a:r>
            <a:r>
              <a:rPr lang="it-IT" dirty="0" smtClean="0"/>
              <a:t>. (33)</a:t>
            </a:r>
            <a:endParaRPr lang="it-IT" dirty="0"/>
          </a:p>
        </p:txBody>
      </p:sp>
      <p:sp>
        <p:nvSpPr>
          <p:cNvPr id="3" name="Segnaposto contenuto 2"/>
          <p:cNvSpPr>
            <a:spLocks noGrp="1"/>
          </p:cNvSpPr>
          <p:nvPr>
            <p:ph sz="quarter" idx="1"/>
          </p:nvPr>
        </p:nvSpPr>
        <p:spPr>
          <a:xfrm>
            <a:off x="457200" y="1600200"/>
            <a:ext cx="8001000" cy="4873752"/>
          </a:xfrm>
        </p:spPr>
        <p:txBody>
          <a:bodyPr>
            <a:normAutofit/>
          </a:bodyPr>
          <a:lstStyle/>
          <a:p>
            <a:pPr algn="just"/>
            <a:r>
              <a:rPr lang="it-IT" sz="2600" dirty="0" smtClean="0"/>
              <a:t>In molti casi questa complessità può essere migliorata.</a:t>
            </a:r>
          </a:p>
          <a:p>
            <a:pPr algn="just"/>
            <a:r>
              <a:rPr lang="it-IT" sz="2600" dirty="0" smtClean="0"/>
              <a:t>Per esempio, nel caso medio di grafi sparsi bipartiti </a:t>
            </a:r>
            <a:r>
              <a:rPr lang="it-IT" sz="2600" dirty="0" err="1" smtClean="0"/>
              <a:t>random</a:t>
            </a:r>
            <a:r>
              <a:rPr lang="it-IT" sz="2600" dirty="0" smtClean="0"/>
              <a:t>, nel 2006 [</a:t>
            </a:r>
            <a:r>
              <a:rPr lang="it-IT" sz="2600" dirty="0" err="1" smtClean="0"/>
              <a:t>Bast</a:t>
            </a:r>
            <a:r>
              <a:rPr lang="it-IT" sz="2600" dirty="0" smtClean="0"/>
              <a:t> </a:t>
            </a:r>
            <a:r>
              <a:rPr lang="it-IT" sz="2600" dirty="0" err="1" smtClean="0"/>
              <a:t>et</a:t>
            </a:r>
            <a:r>
              <a:rPr lang="it-IT" sz="2600" dirty="0" smtClean="0"/>
              <a:t> al.] è stato provato che i cammini aumentanti hanno lunghezza logaritmica.</a:t>
            </a:r>
          </a:p>
          <a:p>
            <a:pPr algn="just"/>
            <a:r>
              <a:rPr lang="it-IT" sz="2600" dirty="0" smtClean="0"/>
              <a:t>Come conseguenza, l’alg. di </a:t>
            </a:r>
            <a:r>
              <a:rPr lang="it-IT" sz="2600" dirty="0" err="1" smtClean="0"/>
              <a:t>Hopcroft–Karp</a:t>
            </a:r>
            <a:r>
              <a:rPr lang="it-IT" sz="2600" dirty="0" smtClean="0"/>
              <a:t> necessita di </a:t>
            </a:r>
            <a:r>
              <a:rPr lang="it-IT" sz="2600" i="1" dirty="0" smtClean="0"/>
              <a:t>O(</a:t>
            </a:r>
            <a:r>
              <a:rPr lang="it-IT" sz="2600" i="1" dirty="0" err="1" smtClean="0"/>
              <a:t>log n</a:t>
            </a:r>
            <a:r>
              <a:rPr lang="it-IT" sz="2600" i="1" dirty="0" smtClean="0"/>
              <a:t>) </a:t>
            </a:r>
            <a:r>
              <a:rPr lang="it-IT" sz="2600" dirty="0" smtClean="0"/>
              <a:t>passi e quindi </a:t>
            </a:r>
            <a:r>
              <a:rPr lang="it-IT" sz="2600" i="1" dirty="0" smtClean="0"/>
              <a:t>O(</a:t>
            </a:r>
            <a:r>
              <a:rPr lang="it-IT" sz="2600" i="1" dirty="0" err="1" smtClean="0"/>
              <a:t>m log n</a:t>
            </a:r>
            <a:r>
              <a:rPr lang="it-IT" sz="2600" i="1" dirty="0" smtClean="0"/>
              <a:t>) </a:t>
            </a:r>
            <a:r>
              <a:rPr lang="it-IT" sz="2600" dirty="0" smtClean="0"/>
              <a:t>tempo totale.  </a:t>
            </a:r>
            <a:endParaRPr lang="it-IT" sz="26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L’Accoppiamento Perfetto di Peso Minimo in Grafi Bipartiti</a:t>
            </a:r>
            <a:endParaRPr lang="it-IT" dirty="0"/>
          </a:p>
        </p:txBody>
      </p:sp>
      <p:sp>
        <p:nvSpPr>
          <p:cNvPr id="3" name="Segnaposto numero diapositiva 2"/>
          <p:cNvSpPr>
            <a:spLocks noGrp="1"/>
          </p:cNvSpPr>
          <p:nvPr>
            <p:ph type="sldNum" sz="quarter" idx="12"/>
          </p:nvPr>
        </p:nvSpPr>
        <p:spPr/>
        <p:txBody>
          <a:bodyPr/>
          <a:lstStyle/>
          <a:p>
            <a:fld id="{60E9F1AE-D4CC-B040-B05E-E2F450AF0BD2}" type="slidenum">
              <a:rPr lang="it-IT" smtClean="0"/>
              <a:pPr/>
              <a:t>54</a:t>
            </a:fld>
            <a:endParaRPr lang="it-IT"/>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Pesato (</a:t>
            </a:r>
            <a:r>
              <a:rPr lang="it-IT" dirty="0" err="1" smtClean="0"/>
              <a:t>1</a:t>
            </a:r>
            <a:r>
              <a:rPr lang="it-IT" dirty="0" smtClean="0"/>
              <a:t>)</a:t>
            </a:r>
            <a:endParaRPr lang="it-IT" dirty="0"/>
          </a:p>
        </p:txBody>
      </p:sp>
      <p:sp>
        <p:nvSpPr>
          <p:cNvPr id="3" name="Segnaposto contenuto 2"/>
          <p:cNvSpPr>
            <a:spLocks noGrp="1"/>
          </p:cNvSpPr>
          <p:nvPr>
            <p:ph sz="quarter" idx="1"/>
          </p:nvPr>
        </p:nvSpPr>
        <p:spPr/>
        <p:txBody>
          <a:bodyPr>
            <a:normAutofit/>
          </a:bodyPr>
          <a:lstStyle/>
          <a:p>
            <a:pPr algn="just"/>
            <a:r>
              <a:rPr lang="en-US" sz="2600" dirty="0" err="1" smtClean="0"/>
              <a:t>Ogni</a:t>
            </a:r>
            <a:r>
              <a:rPr lang="en-US" sz="2600" dirty="0" smtClean="0"/>
              <a:t> </a:t>
            </a:r>
            <a:r>
              <a:rPr lang="en-US" sz="2600" dirty="0" err="1" smtClean="0"/>
              <a:t>arco</a:t>
            </a:r>
            <a:r>
              <a:rPr lang="en-US" sz="2600" dirty="0" smtClean="0"/>
              <a:t> ha un </a:t>
            </a:r>
            <a:r>
              <a:rPr lang="en-US" sz="2600" dirty="0" err="1" smtClean="0"/>
              <a:t>costo</a:t>
            </a:r>
            <a:endParaRPr lang="en-US" sz="2600" dirty="0" smtClean="0"/>
          </a:p>
          <a:p>
            <a:pPr algn="just"/>
            <a:r>
              <a:rPr lang="en-US" sz="2600" dirty="0" err="1" smtClean="0"/>
              <a:t>Definizione</a:t>
            </a:r>
            <a:r>
              <a:rPr lang="en-US" sz="2600" dirty="0" smtClean="0"/>
              <a:t> </a:t>
            </a:r>
            <a:r>
              <a:rPr lang="en-US" sz="2600" dirty="0" err="1" smtClean="0"/>
              <a:t>di</a:t>
            </a:r>
            <a:r>
              <a:rPr lang="en-US" sz="2600" dirty="0" smtClean="0"/>
              <a:t> </a:t>
            </a:r>
            <a:r>
              <a:rPr lang="en-US" sz="2600" dirty="0" err="1" smtClean="0"/>
              <a:t>accoppiamento</a:t>
            </a:r>
            <a:r>
              <a:rPr lang="en-US" sz="2600" dirty="0" smtClean="0"/>
              <a:t> </a:t>
            </a:r>
            <a:r>
              <a:rPr lang="en-US" sz="2600" dirty="0" err="1" smtClean="0"/>
              <a:t>pesato</a:t>
            </a:r>
            <a:r>
              <a:rPr lang="en-US" sz="2600" dirty="0" smtClean="0"/>
              <a:t>: come prima (</a:t>
            </a:r>
            <a:r>
              <a:rPr lang="en-US" sz="2600" dirty="0" err="1" smtClean="0"/>
              <a:t>il</a:t>
            </a:r>
            <a:r>
              <a:rPr lang="en-US" sz="2600" dirty="0" smtClean="0"/>
              <a:t> peso non ha influenza se non </a:t>
            </a:r>
            <a:r>
              <a:rPr lang="en-US" sz="2600" dirty="0" err="1" smtClean="0"/>
              <a:t>si</a:t>
            </a:r>
            <a:r>
              <a:rPr lang="en-US" sz="2600" dirty="0" smtClean="0"/>
              <a:t> </a:t>
            </a:r>
            <a:r>
              <a:rPr lang="en-US" sz="2600" dirty="0" err="1" smtClean="0"/>
              <a:t>vuole</a:t>
            </a:r>
            <a:r>
              <a:rPr lang="en-US" sz="2600" dirty="0" smtClean="0"/>
              <a:t> </a:t>
            </a:r>
            <a:r>
              <a:rPr lang="en-US" sz="2600" dirty="0" err="1" smtClean="0"/>
              <a:t>ottimizzare</a:t>
            </a:r>
            <a:r>
              <a:rPr lang="en-US" sz="2600" dirty="0" smtClean="0"/>
              <a:t> </a:t>
            </a:r>
            <a:r>
              <a:rPr lang="en-US" sz="2600" dirty="0" err="1" smtClean="0"/>
              <a:t>alcuna</a:t>
            </a:r>
            <a:r>
              <a:rPr lang="en-US" sz="2600" dirty="0" smtClean="0"/>
              <a:t> </a:t>
            </a:r>
            <a:r>
              <a:rPr lang="en-US" sz="2600" dirty="0" err="1" smtClean="0"/>
              <a:t>funzione</a:t>
            </a:r>
            <a:r>
              <a:rPr lang="en-US" sz="2600" dirty="0" smtClean="0"/>
              <a:t>)</a:t>
            </a:r>
          </a:p>
          <a:p>
            <a:pPr algn="just"/>
            <a:r>
              <a:rPr lang="en-US" sz="2600" dirty="0" err="1" smtClean="0"/>
              <a:t>Noi</a:t>
            </a:r>
            <a:r>
              <a:rPr lang="en-US" sz="2600" dirty="0" smtClean="0"/>
              <a:t> </a:t>
            </a:r>
            <a:r>
              <a:rPr lang="en-US" sz="2600" dirty="0" err="1" smtClean="0"/>
              <a:t>cerchiamo</a:t>
            </a:r>
            <a:r>
              <a:rPr lang="en-US" sz="2600" dirty="0" smtClean="0"/>
              <a:t> un </a:t>
            </a:r>
            <a:r>
              <a:rPr lang="en-US" sz="2600" dirty="0" err="1" smtClean="0">
                <a:solidFill>
                  <a:schemeClr val="accent1"/>
                </a:solidFill>
              </a:rPr>
              <a:t>accoppiamento</a:t>
            </a:r>
            <a:r>
              <a:rPr lang="en-US" sz="2600" dirty="0" smtClean="0">
                <a:solidFill>
                  <a:schemeClr val="accent1"/>
                </a:solidFill>
              </a:rPr>
              <a:t> </a:t>
            </a:r>
            <a:r>
              <a:rPr lang="en-US" sz="2600" dirty="0" err="1" smtClean="0">
                <a:solidFill>
                  <a:schemeClr val="accent1"/>
                </a:solidFill>
              </a:rPr>
              <a:t>perfetto</a:t>
            </a:r>
            <a:r>
              <a:rPr lang="en-US" sz="2600" dirty="0" smtClean="0">
                <a:solidFill>
                  <a:schemeClr val="accent1"/>
                </a:solidFill>
              </a:rPr>
              <a:t> </a:t>
            </a:r>
            <a:r>
              <a:rPr lang="en-US" sz="2600" dirty="0" err="1" smtClean="0">
                <a:solidFill>
                  <a:schemeClr val="accent1"/>
                </a:solidFill>
              </a:rPr>
              <a:t>di</a:t>
            </a:r>
            <a:r>
              <a:rPr lang="en-US" sz="2600" dirty="0" smtClean="0">
                <a:solidFill>
                  <a:schemeClr val="accent1"/>
                </a:solidFill>
              </a:rPr>
              <a:t> </a:t>
            </a:r>
            <a:r>
              <a:rPr lang="en-US" sz="2600" dirty="0" err="1" smtClean="0">
                <a:solidFill>
                  <a:schemeClr val="accent1"/>
                </a:solidFill>
              </a:rPr>
              <a:t>costo</a:t>
            </a:r>
            <a:r>
              <a:rPr lang="en-US" sz="2600" dirty="0" smtClean="0">
                <a:solidFill>
                  <a:schemeClr val="accent1"/>
                </a:solidFill>
              </a:rPr>
              <a:t> </a:t>
            </a:r>
            <a:r>
              <a:rPr lang="en-US" sz="2600" dirty="0" err="1" smtClean="0">
                <a:solidFill>
                  <a:schemeClr val="accent1"/>
                </a:solidFill>
              </a:rPr>
              <a:t>minimo</a:t>
            </a:r>
            <a:endParaRPr lang="en-US" sz="2600" dirty="0" smtClean="0">
              <a:solidFill>
                <a:schemeClr val="accent1"/>
              </a:solidFill>
            </a:endParaRPr>
          </a:p>
          <a:p>
            <a:pPr algn="just"/>
            <a:r>
              <a:rPr lang="en-US" sz="2600" dirty="0" smtClean="0"/>
              <a:t>N.B. </a:t>
            </a:r>
            <a:r>
              <a:rPr lang="en-US" sz="2600" dirty="0" err="1" smtClean="0"/>
              <a:t>Questo</a:t>
            </a:r>
            <a:r>
              <a:rPr lang="en-US" sz="2600" dirty="0" smtClean="0"/>
              <a:t> </a:t>
            </a:r>
            <a:r>
              <a:rPr lang="en-US" sz="2600" dirty="0" err="1" smtClean="0"/>
              <a:t>è</a:t>
            </a:r>
            <a:r>
              <a:rPr lang="en-US" sz="2600" dirty="0" smtClean="0"/>
              <a:t> </a:t>
            </a:r>
            <a:r>
              <a:rPr lang="en-US" sz="2600" dirty="0" err="1" smtClean="0"/>
              <a:t>equivalente</a:t>
            </a:r>
            <a:r>
              <a:rPr lang="en-US" sz="2600" dirty="0" smtClean="0"/>
              <a:t> a </a:t>
            </a:r>
            <a:r>
              <a:rPr lang="en-US" sz="2600" dirty="0" err="1" smtClean="0"/>
              <a:t>cercare</a:t>
            </a:r>
            <a:r>
              <a:rPr lang="en-US" sz="2600" dirty="0" smtClean="0"/>
              <a:t> un </a:t>
            </a:r>
            <a:r>
              <a:rPr lang="en-US" sz="2600" dirty="0" err="1" smtClean="0"/>
              <a:t>accoppiamento</a:t>
            </a:r>
            <a:r>
              <a:rPr lang="en-US" sz="2600" dirty="0" smtClean="0"/>
              <a:t> con </a:t>
            </a:r>
            <a:r>
              <a:rPr lang="en-US" sz="2600" dirty="0" err="1" smtClean="0"/>
              <a:t>costo</a:t>
            </a:r>
            <a:r>
              <a:rPr lang="en-US" sz="2600" dirty="0" smtClean="0"/>
              <a:t> </a:t>
            </a:r>
            <a:r>
              <a:rPr lang="en-US" sz="2600" dirty="0" err="1" smtClean="0"/>
              <a:t>massimo</a:t>
            </a:r>
            <a:r>
              <a:rPr lang="en-US" sz="2600" dirty="0" smtClean="0"/>
              <a:t>, in cui </a:t>
            </a:r>
            <a:r>
              <a:rPr lang="en-US" sz="2600" dirty="0" err="1" smtClean="0"/>
              <a:t>i</a:t>
            </a:r>
            <a:r>
              <a:rPr lang="en-US" sz="2600" dirty="0" smtClean="0"/>
              <a:t> </a:t>
            </a:r>
            <a:r>
              <a:rPr lang="en-US" sz="2600" dirty="0" err="1" smtClean="0"/>
              <a:t>pesi</a:t>
            </a:r>
            <a:r>
              <a:rPr lang="en-US" sz="2600" dirty="0" smtClean="0"/>
              <a:t> </a:t>
            </a:r>
            <a:r>
              <a:rPr lang="en-US" sz="2600" dirty="0" err="1" smtClean="0"/>
              <a:t>sono</a:t>
            </a:r>
            <a:r>
              <a:rPr lang="en-US" sz="2600" dirty="0" smtClean="0"/>
              <a:t> </a:t>
            </a:r>
            <a:r>
              <a:rPr lang="en-US" sz="2600" dirty="0" err="1" smtClean="0"/>
              <a:t>negativi</a:t>
            </a:r>
            <a:endParaRPr lang="it-IT" sz="2600"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Pesato (</a:t>
            </a:r>
            <a:r>
              <a:rPr lang="it-IT" dirty="0" err="1" smtClean="0"/>
              <a:t>2</a:t>
            </a:r>
            <a:r>
              <a:rPr lang="it-IT" dirty="0" smtClean="0"/>
              <a:t>)</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56</a:t>
            </a:fld>
            <a:endParaRPr lang="it-IT"/>
          </a:p>
        </p:txBody>
      </p:sp>
      <p:grpSp>
        <p:nvGrpSpPr>
          <p:cNvPr id="31" name="Gruppo 30"/>
          <p:cNvGrpSpPr/>
          <p:nvPr/>
        </p:nvGrpSpPr>
        <p:grpSpPr>
          <a:xfrm>
            <a:off x="457200" y="1662822"/>
            <a:ext cx="4011613" cy="1944688"/>
            <a:chOff x="1908175" y="2924175"/>
            <a:chExt cx="4968875" cy="2520950"/>
          </a:xfrm>
        </p:grpSpPr>
        <p:sp>
          <p:nvSpPr>
            <p:cNvPr id="6" name="Oval 1027"/>
            <p:cNvSpPr>
              <a:spLocks noChangeArrowheads="1"/>
            </p:cNvSpPr>
            <p:nvPr/>
          </p:nvSpPr>
          <p:spPr bwMode="auto">
            <a:xfrm>
              <a:off x="1908175"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7" name="Oval 1028"/>
            <p:cNvSpPr>
              <a:spLocks noChangeArrowheads="1"/>
            </p:cNvSpPr>
            <p:nvPr/>
          </p:nvSpPr>
          <p:spPr bwMode="auto">
            <a:xfrm>
              <a:off x="3059113" y="2925763"/>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8" name="Oval 1029"/>
            <p:cNvSpPr>
              <a:spLocks noChangeArrowheads="1"/>
            </p:cNvSpPr>
            <p:nvPr/>
          </p:nvSpPr>
          <p:spPr bwMode="auto">
            <a:xfrm>
              <a:off x="4140200" y="29241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9" name="Oval 1030"/>
            <p:cNvSpPr>
              <a:spLocks noChangeArrowheads="1"/>
            </p:cNvSpPr>
            <p:nvPr/>
          </p:nvSpPr>
          <p:spPr bwMode="auto">
            <a:xfrm>
              <a:off x="5219700"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0" name="Oval 1031"/>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1" name="Oval 1032"/>
            <p:cNvSpPr>
              <a:spLocks noChangeArrowheads="1"/>
            </p:cNvSpPr>
            <p:nvPr/>
          </p:nvSpPr>
          <p:spPr bwMode="auto">
            <a:xfrm>
              <a:off x="190817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2" name="Oval 1033"/>
            <p:cNvSpPr>
              <a:spLocks noChangeArrowheads="1"/>
            </p:cNvSpPr>
            <p:nvPr/>
          </p:nvSpPr>
          <p:spPr bwMode="auto">
            <a:xfrm>
              <a:off x="3059113" y="486886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3" name="Oval 1034"/>
            <p:cNvSpPr>
              <a:spLocks noChangeArrowheads="1"/>
            </p:cNvSpPr>
            <p:nvPr/>
          </p:nvSpPr>
          <p:spPr bwMode="auto">
            <a:xfrm>
              <a:off x="4140200" y="4867275"/>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14" name="Oval 1035"/>
            <p:cNvSpPr>
              <a:spLocks noChangeArrowheads="1"/>
            </p:cNvSpPr>
            <p:nvPr/>
          </p:nvSpPr>
          <p:spPr bwMode="auto">
            <a:xfrm>
              <a:off x="52197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15" name="Oval 1036"/>
            <p:cNvSpPr>
              <a:spLocks noChangeArrowheads="1"/>
            </p:cNvSpPr>
            <p:nvPr/>
          </p:nvSpPr>
          <p:spPr bwMode="auto">
            <a:xfrm>
              <a:off x="6300788" y="4867275"/>
              <a:ext cx="576262"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cxnSp>
          <p:nvCxnSpPr>
            <p:cNvPr id="16" name="AutoShape 1037"/>
            <p:cNvCxnSpPr>
              <a:cxnSpLocks noChangeShapeType="1"/>
              <a:stCxn id="6" idx="5"/>
              <a:endCxn id="12" idx="0"/>
            </p:cNvCxnSpPr>
            <p:nvPr/>
          </p:nvCxnSpPr>
          <p:spPr bwMode="auto">
            <a:xfrm>
              <a:off x="2400300" y="3416300"/>
              <a:ext cx="947738" cy="1452563"/>
            </a:xfrm>
            <a:prstGeom prst="straightConnector1">
              <a:avLst/>
            </a:prstGeom>
            <a:noFill/>
            <a:ln w="9525">
              <a:solidFill>
                <a:schemeClr val="tx1"/>
              </a:solidFill>
              <a:round/>
              <a:headEnd/>
              <a:tailEnd/>
            </a:ln>
            <a:effectLst/>
          </p:spPr>
        </p:cxnSp>
        <p:cxnSp>
          <p:nvCxnSpPr>
            <p:cNvPr id="17" name="AutoShape 1038"/>
            <p:cNvCxnSpPr>
              <a:cxnSpLocks noChangeShapeType="1"/>
              <a:stCxn id="6" idx="4"/>
              <a:endCxn id="11" idx="0"/>
            </p:cNvCxnSpPr>
            <p:nvPr/>
          </p:nvCxnSpPr>
          <p:spPr bwMode="auto">
            <a:xfrm>
              <a:off x="2197100"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18" name="AutoShape 1039"/>
            <p:cNvCxnSpPr>
              <a:cxnSpLocks noChangeShapeType="1"/>
              <a:stCxn id="7" idx="5"/>
              <a:endCxn id="14" idx="0"/>
            </p:cNvCxnSpPr>
            <p:nvPr/>
          </p:nvCxnSpPr>
          <p:spPr bwMode="auto">
            <a:xfrm>
              <a:off x="3551238" y="3417888"/>
              <a:ext cx="1957387" cy="1449387"/>
            </a:xfrm>
            <a:prstGeom prst="straightConnector1">
              <a:avLst/>
            </a:prstGeom>
            <a:noFill/>
            <a:ln w="9525">
              <a:solidFill>
                <a:schemeClr val="tx1"/>
              </a:solidFill>
              <a:round/>
              <a:headEnd/>
              <a:tailEnd/>
            </a:ln>
            <a:effectLst/>
          </p:spPr>
        </p:cxnSp>
        <p:cxnSp>
          <p:nvCxnSpPr>
            <p:cNvPr id="19" name="AutoShape 1040"/>
            <p:cNvCxnSpPr>
              <a:cxnSpLocks noChangeShapeType="1"/>
              <a:stCxn id="7" idx="4"/>
              <a:endCxn id="13" idx="0"/>
            </p:cNvCxnSpPr>
            <p:nvPr/>
          </p:nvCxnSpPr>
          <p:spPr bwMode="auto">
            <a:xfrm>
              <a:off x="3348038" y="3502025"/>
              <a:ext cx="1081087" cy="1365250"/>
            </a:xfrm>
            <a:prstGeom prst="straightConnector1">
              <a:avLst/>
            </a:prstGeom>
            <a:noFill/>
            <a:ln w="9525">
              <a:solidFill>
                <a:schemeClr val="tx1"/>
              </a:solidFill>
              <a:round/>
              <a:headEnd/>
              <a:tailEnd/>
            </a:ln>
            <a:effectLst/>
          </p:spPr>
        </p:cxnSp>
        <p:cxnSp>
          <p:nvCxnSpPr>
            <p:cNvPr id="20" name="AutoShape 1041"/>
            <p:cNvCxnSpPr>
              <a:cxnSpLocks noChangeShapeType="1"/>
              <a:stCxn id="7" idx="3"/>
              <a:endCxn id="11" idx="0"/>
            </p:cNvCxnSpPr>
            <p:nvPr/>
          </p:nvCxnSpPr>
          <p:spPr bwMode="auto">
            <a:xfrm flipH="1">
              <a:off x="2197100" y="3417888"/>
              <a:ext cx="946150" cy="1449387"/>
            </a:xfrm>
            <a:prstGeom prst="straightConnector1">
              <a:avLst/>
            </a:prstGeom>
            <a:noFill/>
            <a:ln w="9525">
              <a:solidFill>
                <a:schemeClr val="tx1"/>
              </a:solidFill>
              <a:round/>
              <a:headEnd/>
              <a:tailEnd/>
            </a:ln>
            <a:effectLst/>
          </p:spPr>
        </p:cxnSp>
        <p:cxnSp>
          <p:nvCxnSpPr>
            <p:cNvPr id="21" name="AutoShape 1042"/>
            <p:cNvCxnSpPr>
              <a:cxnSpLocks noChangeShapeType="1"/>
              <a:stCxn id="12" idx="7"/>
              <a:endCxn id="10" idx="3"/>
            </p:cNvCxnSpPr>
            <p:nvPr/>
          </p:nvCxnSpPr>
          <p:spPr bwMode="auto">
            <a:xfrm flipV="1">
              <a:off x="3551238" y="3416300"/>
              <a:ext cx="2833687" cy="1536700"/>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2" name="AutoShape 1043"/>
            <p:cNvCxnSpPr>
              <a:cxnSpLocks noChangeShapeType="1"/>
              <a:stCxn id="10" idx="4"/>
              <a:endCxn id="15" idx="0"/>
            </p:cNvCxnSpPr>
            <p:nvPr/>
          </p:nvCxnSpPr>
          <p:spPr bwMode="auto">
            <a:xfrm>
              <a:off x="6589713" y="3500438"/>
              <a:ext cx="0" cy="1366837"/>
            </a:xfrm>
            <a:prstGeom prst="straightConnector1">
              <a:avLst/>
            </a:prstGeom>
            <a:noFill/>
            <a:ln w="9525">
              <a:solidFill>
                <a:schemeClr val="tx1"/>
              </a:solidFill>
              <a:round/>
              <a:headEnd/>
              <a:tailEnd/>
            </a:ln>
            <a:effectLst/>
          </p:spPr>
        </p:cxnSp>
        <p:cxnSp>
          <p:nvCxnSpPr>
            <p:cNvPr id="23" name="AutoShape 1044"/>
            <p:cNvCxnSpPr>
              <a:cxnSpLocks noChangeShapeType="1"/>
              <a:stCxn id="8" idx="5"/>
              <a:endCxn id="15"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24" name="AutoShape 1045"/>
            <p:cNvCxnSpPr>
              <a:cxnSpLocks noChangeShapeType="1"/>
              <a:stCxn id="9" idx="3"/>
              <a:endCxn id="13" idx="0"/>
            </p:cNvCxnSpPr>
            <p:nvPr/>
          </p:nvCxnSpPr>
          <p:spPr bwMode="auto">
            <a:xfrm flipH="1">
              <a:off x="4429125" y="3416300"/>
              <a:ext cx="874713" cy="1450975"/>
            </a:xfrm>
            <a:prstGeom prst="straightConnector1">
              <a:avLst/>
            </a:prstGeom>
            <a:noFill/>
            <a:ln w="9525">
              <a:solidFill>
                <a:schemeClr val="tx1"/>
              </a:solidFill>
              <a:round/>
              <a:headEnd/>
              <a:tailEnd/>
            </a:ln>
            <a:effectLst/>
          </p:spPr>
        </p:cxnSp>
        <p:cxnSp>
          <p:nvCxnSpPr>
            <p:cNvPr id="25" name="AutoShape 1046"/>
            <p:cNvCxnSpPr>
              <a:cxnSpLocks noChangeShapeType="1"/>
              <a:stCxn id="9" idx="4"/>
              <a:endCxn id="14" idx="0"/>
            </p:cNvCxnSpPr>
            <p:nvPr/>
          </p:nvCxnSpPr>
          <p:spPr bwMode="auto">
            <a:xfrm>
              <a:off x="5508625"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26" name="AutoShape 1047"/>
            <p:cNvCxnSpPr>
              <a:cxnSpLocks noChangeShapeType="1"/>
              <a:stCxn id="8" idx="3"/>
              <a:endCxn id="12" idx="0"/>
            </p:cNvCxnSpPr>
            <p:nvPr/>
          </p:nvCxnSpPr>
          <p:spPr bwMode="auto">
            <a:xfrm flipH="1">
              <a:off x="3348038" y="3416300"/>
              <a:ext cx="876300" cy="1452563"/>
            </a:xfrm>
            <a:prstGeom prst="straightConnector1">
              <a:avLst/>
            </a:prstGeom>
            <a:noFill/>
            <a:ln w="9525">
              <a:solidFill>
                <a:schemeClr val="tx1"/>
              </a:solidFill>
              <a:round/>
              <a:headEnd/>
              <a:tailEnd/>
            </a:ln>
            <a:effectLst/>
          </p:spPr>
        </p:cxnSp>
        <p:sp>
          <p:nvSpPr>
            <p:cNvPr id="27" name="Text Box 1048"/>
            <p:cNvSpPr txBox="1">
              <a:spLocks noChangeArrowheads="1"/>
            </p:cNvSpPr>
            <p:nvPr/>
          </p:nvSpPr>
          <p:spPr bwMode="auto">
            <a:xfrm>
              <a:off x="6427788" y="396875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4</a:t>
              </a:r>
            </a:p>
          </p:txBody>
        </p:sp>
        <p:sp>
          <p:nvSpPr>
            <p:cNvPr id="28" name="Text Box 1049"/>
            <p:cNvSpPr txBox="1">
              <a:spLocks noChangeArrowheads="1"/>
            </p:cNvSpPr>
            <p:nvPr/>
          </p:nvSpPr>
          <p:spPr bwMode="auto">
            <a:xfrm>
              <a:off x="2008188" y="4149725"/>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29" name="Text Box 1050"/>
            <p:cNvSpPr txBox="1">
              <a:spLocks noChangeArrowheads="1"/>
            </p:cNvSpPr>
            <p:nvPr/>
          </p:nvSpPr>
          <p:spPr bwMode="auto">
            <a:xfrm>
              <a:off x="2846388" y="4113213"/>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30" name="Text Box 1051"/>
            <p:cNvSpPr txBox="1">
              <a:spLocks noChangeArrowheads="1"/>
            </p:cNvSpPr>
            <p:nvPr/>
          </p:nvSpPr>
          <p:spPr bwMode="auto">
            <a:xfrm>
              <a:off x="5919788" y="335280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3</a:t>
              </a:r>
            </a:p>
          </p:txBody>
        </p:sp>
      </p:grpSp>
      <p:sp>
        <p:nvSpPr>
          <p:cNvPr id="33" name="CasellaDiTesto 32"/>
          <p:cNvSpPr txBox="1"/>
          <p:nvPr/>
        </p:nvSpPr>
        <p:spPr>
          <a:xfrm>
            <a:off x="4468813" y="2346157"/>
            <a:ext cx="3989387" cy="830997"/>
          </a:xfrm>
          <a:prstGeom prst="rect">
            <a:avLst/>
          </a:prstGeom>
          <a:noFill/>
        </p:spPr>
        <p:txBody>
          <a:bodyPr wrap="square" rtlCol="0">
            <a:spAutoFit/>
          </a:bodyPr>
          <a:lstStyle/>
          <a:p>
            <a:r>
              <a:rPr lang="it-IT" sz="2400" dirty="0" smtClean="0"/>
              <a:t>Costo dell’accoppiamento:</a:t>
            </a:r>
          </a:p>
          <a:p>
            <a:r>
              <a:rPr lang="it-IT" sz="2400" dirty="0" smtClean="0"/>
              <a:t>6+3+1=10</a:t>
            </a:r>
            <a:endParaRPr lang="it-IT" sz="2400" dirty="0"/>
          </a:p>
        </p:txBody>
      </p:sp>
      <p:grpSp>
        <p:nvGrpSpPr>
          <p:cNvPr id="59" name="Gruppo 58"/>
          <p:cNvGrpSpPr/>
          <p:nvPr/>
        </p:nvGrpSpPr>
        <p:grpSpPr>
          <a:xfrm>
            <a:off x="3913187" y="4336552"/>
            <a:ext cx="4011613" cy="1918706"/>
            <a:chOff x="1908175" y="2924175"/>
            <a:chExt cx="4968875" cy="2520950"/>
          </a:xfrm>
        </p:grpSpPr>
        <p:sp>
          <p:nvSpPr>
            <p:cNvPr id="34" name="Oval 1027"/>
            <p:cNvSpPr>
              <a:spLocks noChangeArrowheads="1"/>
            </p:cNvSpPr>
            <p:nvPr/>
          </p:nvSpPr>
          <p:spPr bwMode="auto">
            <a:xfrm>
              <a:off x="1908175"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5" name="Oval 1028"/>
            <p:cNvSpPr>
              <a:spLocks noChangeArrowheads="1"/>
            </p:cNvSpPr>
            <p:nvPr/>
          </p:nvSpPr>
          <p:spPr bwMode="auto">
            <a:xfrm>
              <a:off x="3059113" y="292576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6" name="Oval 1029"/>
            <p:cNvSpPr>
              <a:spLocks noChangeArrowheads="1"/>
            </p:cNvSpPr>
            <p:nvPr/>
          </p:nvSpPr>
          <p:spPr bwMode="auto">
            <a:xfrm>
              <a:off x="4140200"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7" name="Oval 1030"/>
            <p:cNvSpPr>
              <a:spLocks noChangeArrowheads="1"/>
            </p:cNvSpPr>
            <p:nvPr/>
          </p:nvSpPr>
          <p:spPr bwMode="auto">
            <a:xfrm>
              <a:off x="5219700" y="29241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8" name="Oval 1031"/>
            <p:cNvSpPr>
              <a:spLocks noChangeArrowheads="1"/>
            </p:cNvSpPr>
            <p:nvPr/>
          </p:nvSpPr>
          <p:spPr bwMode="auto">
            <a:xfrm>
              <a:off x="6300788" y="29241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39" name="Oval 1032"/>
            <p:cNvSpPr>
              <a:spLocks noChangeArrowheads="1"/>
            </p:cNvSpPr>
            <p:nvPr/>
          </p:nvSpPr>
          <p:spPr bwMode="auto">
            <a:xfrm>
              <a:off x="1908175"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40" name="Oval 1033"/>
            <p:cNvSpPr>
              <a:spLocks noChangeArrowheads="1"/>
            </p:cNvSpPr>
            <p:nvPr/>
          </p:nvSpPr>
          <p:spPr bwMode="auto">
            <a:xfrm>
              <a:off x="3059113" y="4868863"/>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41" name="Oval 1034"/>
            <p:cNvSpPr>
              <a:spLocks noChangeArrowheads="1"/>
            </p:cNvSpPr>
            <p:nvPr/>
          </p:nvSpPr>
          <p:spPr bwMode="auto">
            <a:xfrm>
              <a:off x="41402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42" name="Oval 1035"/>
            <p:cNvSpPr>
              <a:spLocks noChangeArrowheads="1"/>
            </p:cNvSpPr>
            <p:nvPr/>
          </p:nvSpPr>
          <p:spPr bwMode="auto">
            <a:xfrm>
              <a:off x="5219700" y="4867275"/>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43" name="Oval 1036"/>
            <p:cNvSpPr>
              <a:spLocks noChangeArrowheads="1"/>
            </p:cNvSpPr>
            <p:nvPr/>
          </p:nvSpPr>
          <p:spPr bwMode="auto">
            <a:xfrm>
              <a:off x="6300788" y="4867275"/>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cxnSp>
          <p:nvCxnSpPr>
            <p:cNvPr id="44" name="AutoShape 1037"/>
            <p:cNvCxnSpPr>
              <a:cxnSpLocks noChangeShapeType="1"/>
              <a:stCxn id="34" idx="5"/>
              <a:endCxn id="40" idx="0"/>
            </p:cNvCxnSpPr>
            <p:nvPr/>
          </p:nvCxnSpPr>
          <p:spPr bwMode="auto">
            <a:xfrm>
              <a:off x="2400300" y="3416300"/>
              <a:ext cx="947738" cy="1452563"/>
            </a:xfrm>
            <a:prstGeom prst="straightConnector1">
              <a:avLst/>
            </a:prstGeom>
            <a:noFill/>
            <a:ln w="9525">
              <a:solidFill>
                <a:schemeClr val="tx1"/>
              </a:solidFill>
              <a:round/>
              <a:headEnd/>
              <a:tailEnd/>
            </a:ln>
            <a:effectLst/>
          </p:spPr>
        </p:cxnSp>
        <p:cxnSp>
          <p:nvCxnSpPr>
            <p:cNvPr id="45" name="AutoShape 1038"/>
            <p:cNvCxnSpPr>
              <a:cxnSpLocks noChangeShapeType="1"/>
              <a:stCxn id="34" idx="4"/>
              <a:endCxn id="39" idx="0"/>
            </p:cNvCxnSpPr>
            <p:nvPr/>
          </p:nvCxnSpPr>
          <p:spPr bwMode="auto">
            <a:xfrm>
              <a:off x="2197100"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6" name="AutoShape 1039"/>
            <p:cNvCxnSpPr>
              <a:cxnSpLocks noChangeShapeType="1"/>
              <a:stCxn id="35" idx="5"/>
              <a:endCxn id="42" idx="0"/>
            </p:cNvCxnSpPr>
            <p:nvPr/>
          </p:nvCxnSpPr>
          <p:spPr bwMode="auto">
            <a:xfrm>
              <a:off x="3551238" y="3417888"/>
              <a:ext cx="1957387" cy="1449387"/>
            </a:xfrm>
            <a:prstGeom prst="straightConnector1">
              <a:avLst/>
            </a:prstGeom>
            <a:noFill/>
            <a:ln w="9525">
              <a:solidFill>
                <a:schemeClr val="tx1"/>
              </a:solidFill>
              <a:round/>
              <a:headEnd/>
              <a:tailEnd/>
            </a:ln>
            <a:effectLst/>
          </p:spPr>
        </p:cxnSp>
        <p:cxnSp>
          <p:nvCxnSpPr>
            <p:cNvPr id="47" name="AutoShape 1040"/>
            <p:cNvCxnSpPr>
              <a:cxnSpLocks noChangeShapeType="1"/>
              <a:stCxn id="35" idx="4"/>
              <a:endCxn id="41" idx="0"/>
            </p:cNvCxnSpPr>
            <p:nvPr/>
          </p:nvCxnSpPr>
          <p:spPr bwMode="auto">
            <a:xfrm>
              <a:off x="3348038" y="3502025"/>
              <a:ext cx="1081087" cy="1365250"/>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48" name="AutoShape 1041"/>
            <p:cNvCxnSpPr>
              <a:cxnSpLocks noChangeShapeType="1"/>
              <a:stCxn id="35" idx="3"/>
              <a:endCxn id="39" idx="0"/>
            </p:cNvCxnSpPr>
            <p:nvPr/>
          </p:nvCxnSpPr>
          <p:spPr bwMode="auto">
            <a:xfrm flipH="1">
              <a:off x="2197100" y="3417888"/>
              <a:ext cx="946150" cy="1449387"/>
            </a:xfrm>
            <a:prstGeom prst="straightConnector1">
              <a:avLst/>
            </a:prstGeom>
            <a:noFill/>
            <a:ln w="9525">
              <a:solidFill>
                <a:schemeClr val="tx1"/>
              </a:solidFill>
              <a:round/>
              <a:headEnd/>
              <a:tailEnd/>
            </a:ln>
            <a:effectLst/>
          </p:spPr>
        </p:cxnSp>
        <p:cxnSp>
          <p:nvCxnSpPr>
            <p:cNvPr id="49" name="AutoShape 1042"/>
            <p:cNvCxnSpPr>
              <a:cxnSpLocks noChangeShapeType="1"/>
              <a:stCxn id="40" idx="7"/>
              <a:endCxn id="38" idx="3"/>
            </p:cNvCxnSpPr>
            <p:nvPr/>
          </p:nvCxnSpPr>
          <p:spPr bwMode="auto">
            <a:xfrm flipV="1">
              <a:off x="3551238" y="3416300"/>
              <a:ext cx="2833687" cy="1536700"/>
            </a:xfrm>
            <a:prstGeom prst="straightConnector1">
              <a:avLst/>
            </a:prstGeom>
            <a:noFill/>
            <a:ln w="9525">
              <a:solidFill>
                <a:schemeClr val="tx1"/>
              </a:solidFill>
              <a:round/>
              <a:headEnd/>
              <a:tailEnd/>
            </a:ln>
            <a:effectLst/>
          </p:spPr>
        </p:cxnSp>
        <p:cxnSp>
          <p:nvCxnSpPr>
            <p:cNvPr id="50" name="AutoShape 1043"/>
            <p:cNvCxnSpPr>
              <a:cxnSpLocks noChangeShapeType="1"/>
              <a:stCxn id="38" idx="4"/>
              <a:endCxn id="43" idx="0"/>
            </p:cNvCxnSpPr>
            <p:nvPr/>
          </p:nvCxnSpPr>
          <p:spPr bwMode="auto">
            <a:xfrm>
              <a:off x="6589713"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51" name="AutoShape 1044"/>
            <p:cNvCxnSpPr>
              <a:cxnSpLocks noChangeShapeType="1"/>
              <a:stCxn id="36" idx="5"/>
              <a:endCxn id="43" idx="1"/>
            </p:cNvCxnSpPr>
            <p:nvPr/>
          </p:nvCxnSpPr>
          <p:spPr bwMode="auto">
            <a:xfrm>
              <a:off x="4632325" y="3416300"/>
              <a:ext cx="1752600" cy="1535113"/>
            </a:xfrm>
            <a:prstGeom prst="straightConnector1">
              <a:avLst/>
            </a:prstGeom>
            <a:noFill/>
            <a:ln w="9525">
              <a:solidFill>
                <a:schemeClr val="tx1"/>
              </a:solidFill>
              <a:round/>
              <a:headEnd/>
              <a:tailEnd/>
            </a:ln>
            <a:effectLst/>
          </p:spPr>
        </p:cxnSp>
        <p:cxnSp>
          <p:nvCxnSpPr>
            <p:cNvPr id="52" name="AutoShape 1045"/>
            <p:cNvCxnSpPr>
              <a:cxnSpLocks noChangeShapeType="1"/>
              <a:stCxn id="37" idx="3"/>
              <a:endCxn id="41" idx="0"/>
            </p:cNvCxnSpPr>
            <p:nvPr/>
          </p:nvCxnSpPr>
          <p:spPr bwMode="auto">
            <a:xfrm flipH="1">
              <a:off x="4429125" y="3416300"/>
              <a:ext cx="874713" cy="1450975"/>
            </a:xfrm>
            <a:prstGeom prst="straightConnector1">
              <a:avLst/>
            </a:prstGeom>
            <a:noFill/>
            <a:ln w="9525">
              <a:solidFill>
                <a:schemeClr val="tx1"/>
              </a:solidFill>
              <a:round/>
              <a:headEnd/>
              <a:tailEnd/>
            </a:ln>
            <a:effectLst/>
          </p:spPr>
        </p:cxnSp>
        <p:cxnSp>
          <p:nvCxnSpPr>
            <p:cNvPr id="53" name="AutoShape 1046"/>
            <p:cNvCxnSpPr>
              <a:cxnSpLocks noChangeShapeType="1"/>
              <a:stCxn id="37" idx="4"/>
              <a:endCxn id="42" idx="0"/>
            </p:cNvCxnSpPr>
            <p:nvPr/>
          </p:nvCxnSpPr>
          <p:spPr bwMode="auto">
            <a:xfrm>
              <a:off x="5508625" y="3500438"/>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54" name="AutoShape 1047"/>
            <p:cNvCxnSpPr>
              <a:cxnSpLocks noChangeShapeType="1"/>
              <a:stCxn id="36" idx="3"/>
              <a:endCxn id="40" idx="0"/>
            </p:cNvCxnSpPr>
            <p:nvPr/>
          </p:nvCxnSpPr>
          <p:spPr bwMode="auto">
            <a:xfrm flipH="1">
              <a:off x="3348038" y="3416300"/>
              <a:ext cx="876300" cy="1452563"/>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sp>
          <p:nvSpPr>
            <p:cNvPr id="55" name="Text Box 1048"/>
            <p:cNvSpPr txBox="1">
              <a:spLocks noChangeArrowheads="1"/>
            </p:cNvSpPr>
            <p:nvPr/>
          </p:nvSpPr>
          <p:spPr bwMode="auto">
            <a:xfrm>
              <a:off x="6427788" y="396875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4</a:t>
              </a:r>
            </a:p>
          </p:txBody>
        </p:sp>
        <p:sp>
          <p:nvSpPr>
            <p:cNvPr id="56" name="Text Box 1049"/>
            <p:cNvSpPr txBox="1">
              <a:spLocks noChangeArrowheads="1"/>
            </p:cNvSpPr>
            <p:nvPr/>
          </p:nvSpPr>
          <p:spPr bwMode="auto">
            <a:xfrm>
              <a:off x="2008188" y="4149725"/>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57" name="Text Box 1050"/>
            <p:cNvSpPr txBox="1">
              <a:spLocks noChangeArrowheads="1"/>
            </p:cNvSpPr>
            <p:nvPr/>
          </p:nvSpPr>
          <p:spPr bwMode="auto">
            <a:xfrm>
              <a:off x="2846388" y="4113213"/>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58" name="Text Box 1051"/>
            <p:cNvSpPr txBox="1">
              <a:spLocks noChangeArrowheads="1"/>
            </p:cNvSpPr>
            <p:nvPr/>
          </p:nvSpPr>
          <p:spPr bwMode="auto">
            <a:xfrm>
              <a:off x="5919788" y="335280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3</a:t>
              </a:r>
            </a:p>
          </p:txBody>
        </p:sp>
      </p:grpSp>
      <p:sp>
        <p:nvSpPr>
          <p:cNvPr id="60" name="CasellaDiTesto 59"/>
          <p:cNvSpPr txBox="1"/>
          <p:nvPr/>
        </p:nvSpPr>
        <p:spPr>
          <a:xfrm>
            <a:off x="116715" y="4410537"/>
            <a:ext cx="3989387" cy="1200328"/>
          </a:xfrm>
          <a:prstGeom prst="rect">
            <a:avLst/>
          </a:prstGeom>
          <a:noFill/>
        </p:spPr>
        <p:txBody>
          <a:bodyPr wrap="square" rtlCol="0">
            <a:spAutoFit/>
          </a:bodyPr>
          <a:lstStyle/>
          <a:p>
            <a:r>
              <a:rPr lang="it-IT" sz="2400" dirty="0" smtClean="0"/>
              <a:t>Accoppiamento di costo massimo:</a:t>
            </a:r>
          </a:p>
          <a:p>
            <a:r>
              <a:rPr lang="it-IT" sz="2400" dirty="0" smtClean="0"/>
              <a:t>6+4+1+1+1=13</a:t>
            </a:r>
            <a:endParaRPr lang="it-IT" sz="2400" dirty="0"/>
          </a:p>
        </p:txBody>
      </p:sp>
      <p:sp>
        <p:nvSpPr>
          <p:cNvPr id="61" name="CasellaDiTesto 60"/>
          <p:cNvSpPr txBox="1"/>
          <p:nvPr/>
        </p:nvSpPr>
        <p:spPr>
          <a:xfrm>
            <a:off x="4956463" y="1664047"/>
            <a:ext cx="3877872" cy="369332"/>
          </a:xfrm>
          <a:prstGeom prst="rect">
            <a:avLst/>
          </a:prstGeom>
          <a:noFill/>
        </p:spPr>
        <p:txBody>
          <a:bodyPr wrap="none" rtlCol="0">
            <a:spAutoFit/>
          </a:bodyPr>
          <a:lstStyle/>
          <a:p>
            <a:r>
              <a:rPr lang="en-US" dirty="0" smtClean="0"/>
              <a:t>(</a:t>
            </a:r>
            <a:r>
              <a:rPr lang="en-US" dirty="0" err="1" smtClean="0"/>
              <a:t>gli</a:t>
            </a:r>
            <a:r>
              <a:rPr lang="en-US" dirty="0" smtClean="0"/>
              <a:t> </a:t>
            </a:r>
            <a:r>
              <a:rPr lang="en-US" dirty="0" err="1" smtClean="0"/>
              <a:t>archi</a:t>
            </a:r>
            <a:r>
              <a:rPr lang="en-US" dirty="0" smtClean="0"/>
              <a:t> </a:t>
            </a:r>
            <a:r>
              <a:rPr lang="en-US" dirty="0" err="1" smtClean="0"/>
              <a:t>senza</a:t>
            </a:r>
            <a:r>
              <a:rPr lang="en-US" dirty="0" smtClean="0"/>
              <a:t> peso </a:t>
            </a:r>
            <a:r>
              <a:rPr lang="en-US" dirty="0" err="1" smtClean="0"/>
              <a:t>hanno</a:t>
            </a:r>
            <a:r>
              <a:rPr lang="en-US" dirty="0" smtClean="0"/>
              <a:t> peso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60" grpId="0"/>
    </p:bld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Pesato (</a:t>
            </a:r>
            <a:r>
              <a:rPr lang="it-IT" dirty="0" err="1" smtClean="0"/>
              <a:t>3</a:t>
            </a:r>
            <a:r>
              <a:rPr lang="it-IT" dirty="0" smtClean="0"/>
              <a:t>)</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57</a:t>
            </a:fld>
            <a:endParaRPr lang="it-IT"/>
          </a:p>
        </p:txBody>
      </p:sp>
      <p:sp>
        <p:nvSpPr>
          <p:cNvPr id="60" name="CasellaDiTesto 59"/>
          <p:cNvSpPr txBox="1"/>
          <p:nvPr/>
        </p:nvSpPr>
        <p:spPr>
          <a:xfrm>
            <a:off x="228599" y="1524000"/>
            <a:ext cx="8453269" cy="1938992"/>
          </a:xfrm>
          <a:prstGeom prst="rect">
            <a:avLst/>
          </a:prstGeom>
          <a:noFill/>
        </p:spPr>
        <p:txBody>
          <a:bodyPr wrap="square" rtlCol="0">
            <a:spAutoFit/>
          </a:bodyPr>
          <a:lstStyle/>
          <a:p>
            <a:pPr algn="just"/>
            <a:r>
              <a:rPr lang="en-US" altLang="zh-TW" sz="2400" dirty="0" smtClean="0">
                <a:ea typeface="新細明體" charset="-120"/>
                <a:cs typeface="新細明體" charset="-120"/>
              </a:rPr>
              <a:t>Def. </a:t>
            </a:r>
            <a:r>
              <a:rPr lang="en-US" altLang="zh-TW" sz="2400" dirty="0" err="1" smtClean="0">
                <a:solidFill>
                  <a:schemeClr val="accent1"/>
                </a:solidFill>
                <a:ea typeface="新細明體" charset="-120"/>
                <a:cs typeface="新細明體" charset="-120"/>
              </a:rPr>
              <a:t>Cammino</a:t>
            </a:r>
            <a:r>
              <a:rPr lang="en-US" altLang="zh-TW" sz="2400" dirty="0" smtClean="0">
                <a:solidFill>
                  <a:schemeClr val="accent1"/>
                </a:solidFill>
                <a:ea typeface="新細明體" charset="-120"/>
                <a:cs typeface="新細明體" charset="-120"/>
              </a:rPr>
              <a:t> </a:t>
            </a:r>
            <a:r>
              <a:rPr lang="en-US" altLang="zh-TW" sz="2400" dirty="0" err="1" smtClean="0">
                <a:solidFill>
                  <a:schemeClr val="accent1"/>
                </a:solidFill>
                <a:ea typeface="新細明體" charset="-120"/>
                <a:cs typeface="新細明體" charset="-120"/>
              </a:rPr>
              <a:t>aumentante</a:t>
            </a:r>
            <a:r>
              <a:rPr lang="en-US" altLang="zh-TW" sz="2400" dirty="0" smtClean="0">
                <a:solidFill>
                  <a:schemeClr val="accent1"/>
                </a:solidFill>
                <a:ea typeface="新細明體" charset="-120"/>
                <a:cs typeface="新細明體" charset="-120"/>
              </a:rPr>
              <a:t> </a:t>
            </a:r>
            <a:r>
              <a:rPr lang="en-US" altLang="zh-TW" sz="2400" dirty="0" smtClean="0">
                <a:ea typeface="新細明體" charset="-120"/>
                <a:cs typeface="新細明體" charset="-120"/>
              </a:rPr>
              <a:t>(</a:t>
            </a:r>
            <a:r>
              <a:rPr lang="en-US" altLang="zh-TW" sz="2400" dirty="0" err="1" smtClean="0">
                <a:ea typeface="新細明體" charset="-120"/>
                <a:cs typeface="新細明體" charset="-120"/>
              </a:rPr>
              <a:t>diversa</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da</a:t>
            </a:r>
            <a:r>
              <a:rPr lang="en-US" altLang="zh-TW" sz="2400" dirty="0" smtClean="0">
                <a:ea typeface="新細明體" charset="-120"/>
                <a:cs typeface="新細明體" charset="-120"/>
              </a:rPr>
              <a:t> prima!) </a:t>
            </a:r>
            <a:r>
              <a:rPr lang="en-US" altLang="zh-TW" sz="2400" dirty="0" err="1" smtClean="0">
                <a:ea typeface="新細明體" charset="-120"/>
                <a:cs typeface="新細明體" charset="-120"/>
              </a:rPr>
              <a:t>Ogni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cammino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alternante</a:t>
            </a:r>
            <a:r>
              <a:rPr lang="en-US" altLang="zh-TW" sz="2400" dirty="0" smtClean="0">
                <a:ea typeface="新細明體" charset="-120"/>
                <a:cs typeface="新細明體" charset="-120"/>
              </a:rPr>
              <a:t> tale </a:t>
            </a:r>
            <a:r>
              <a:rPr lang="en-US" altLang="zh-TW" sz="2400" dirty="0" err="1" smtClean="0">
                <a:ea typeface="新細明體" charset="-120"/>
                <a:cs typeface="新細明體" charset="-120"/>
              </a:rPr>
              <a:t>che</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il</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costo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totale</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r>
              <a:rPr lang="en-US" altLang="zh-TW" sz="2400" dirty="0" smtClean="0">
                <a:ea typeface="新細明體" charset="-120"/>
                <a:cs typeface="新細明體" charset="-120"/>
              </a:rPr>
              <a:t> non </a:t>
            </a:r>
            <a:r>
              <a:rPr lang="en-US" altLang="zh-TW" sz="2400" dirty="0" err="1" smtClean="0">
                <a:ea typeface="新細明體" charset="-120"/>
                <a:cs typeface="新細明體" charset="-120"/>
              </a:rPr>
              <a:t>accoppiati</a:t>
            </a:r>
            <a:r>
              <a:rPr lang="en-US" altLang="zh-TW" sz="2400" dirty="0" smtClean="0">
                <a:ea typeface="新細明體" charset="-120"/>
                <a:cs typeface="新細明體" charset="-120"/>
              </a:rPr>
              <a:t> &gt; del </a:t>
            </a:r>
            <a:r>
              <a:rPr lang="en-US" altLang="zh-TW" sz="2400" dirty="0" err="1" smtClean="0">
                <a:ea typeface="新細明體" charset="-120"/>
                <a:cs typeface="新細明體" charset="-120"/>
              </a:rPr>
              <a:t>costo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accoppiati</a:t>
            </a:r>
            <a:r>
              <a:rPr lang="en-US" altLang="zh-TW" sz="2400" dirty="0" smtClean="0">
                <a:ea typeface="新細明體" charset="-120"/>
                <a:cs typeface="新細明體" charset="-120"/>
              </a:rPr>
              <a:t>.</a:t>
            </a:r>
          </a:p>
          <a:p>
            <a:pPr algn="just"/>
            <a:r>
              <a:rPr lang="en-US" altLang="zh-TW" sz="2400" dirty="0" err="1" smtClean="0">
                <a:solidFill>
                  <a:srgbClr val="FE8637"/>
                </a:solidFill>
                <a:ea typeface="新細明體" charset="-120"/>
                <a:cs typeface="新細明體" charset="-120"/>
              </a:rPr>
              <a:t>Costo</a:t>
            </a:r>
            <a:r>
              <a:rPr lang="en-US" altLang="zh-TW" sz="2400" dirty="0" smtClean="0">
                <a:solidFill>
                  <a:srgbClr val="FE8637"/>
                </a:solidFill>
                <a:ea typeface="新細明體" charset="-120"/>
                <a:cs typeface="新細明體" charset="-120"/>
              </a:rPr>
              <a:t> del </a:t>
            </a:r>
            <a:r>
              <a:rPr lang="en-US" altLang="zh-TW" sz="2400" dirty="0" err="1" smtClean="0">
                <a:solidFill>
                  <a:srgbClr val="FE8637"/>
                </a:solidFill>
                <a:ea typeface="新細明體" charset="-120"/>
                <a:cs typeface="新細明體" charset="-120"/>
              </a:rPr>
              <a:t>cammino</a:t>
            </a:r>
            <a:r>
              <a:rPr lang="en-US" altLang="zh-TW" sz="2400" dirty="0" smtClean="0">
                <a:solidFill>
                  <a:srgbClr val="FE8637"/>
                </a:solidFill>
                <a:ea typeface="新細明體" charset="-120"/>
                <a:cs typeface="新細明體" charset="-120"/>
              </a:rPr>
              <a:t> </a:t>
            </a:r>
            <a:r>
              <a:rPr lang="en-US" altLang="zh-TW" sz="2400" dirty="0" err="1" smtClean="0">
                <a:solidFill>
                  <a:srgbClr val="FE8637"/>
                </a:solidFill>
                <a:ea typeface="新細明體" charset="-120"/>
                <a:cs typeface="新細明體" charset="-120"/>
              </a:rPr>
              <a:t>aumentante</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Costo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r>
              <a:rPr lang="en-US" altLang="zh-TW" sz="2400" dirty="0" smtClean="0">
                <a:ea typeface="新細明體" charset="-120"/>
                <a:cs typeface="新細明體" charset="-120"/>
              </a:rPr>
              <a:t> non </a:t>
            </a:r>
            <a:r>
              <a:rPr lang="en-US" altLang="zh-TW" sz="2400" dirty="0" err="1" smtClean="0">
                <a:ea typeface="新細明體" charset="-120"/>
                <a:cs typeface="新細明體" charset="-120"/>
              </a:rPr>
              <a:t>accoppiati-costo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accoppiati</a:t>
            </a:r>
            <a:endParaRPr lang="en-US" altLang="zh-TW" sz="2400" dirty="0" smtClean="0">
              <a:ea typeface="新細明體" charset="-120"/>
              <a:cs typeface="新細明體" charset="-120"/>
            </a:endParaRPr>
          </a:p>
        </p:txBody>
      </p:sp>
      <p:grpSp>
        <p:nvGrpSpPr>
          <p:cNvPr id="85" name="Gruppo 84"/>
          <p:cNvGrpSpPr/>
          <p:nvPr/>
        </p:nvGrpSpPr>
        <p:grpSpPr>
          <a:xfrm>
            <a:off x="2209800" y="3657600"/>
            <a:ext cx="4030662" cy="2057400"/>
            <a:chOff x="1908175" y="3651250"/>
            <a:chExt cx="4968875" cy="2520950"/>
          </a:xfrm>
        </p:grpSpPr>
        <p:sp>
          <p:nvSpPr>
            <p:cNvPr id="59" name="Oval 1028"/>
            <p:cNvSpPr>
              <a:spLocks noChangeArrowheads="1"/>
            </p:cNvSpPr>
            <p:nvPr/>
          </p:nvSpPr>
          <p:spPr bwMode="auto">
            <a:xfrm>
              <a:off x="1908175" y="36512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1" name="Oval 1029"/>
            <p:cNvSpPr>
              <a:spLocks noChangeArrowheads="1"/>
            </p:cNvSpPr>
            <p:nvPr/>
          </p:nvSpPr>
          <p:spPr bwMode="auto">
            <a:xfrm>
              <a:off x="3059113" y="3652838"/>
              <a:ext cx="576262" cy="576262"/>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62" name="Oval 1030"/>
            <p:cNvSpPr>
              <a:spLocks noChangeArrowheads="1"/>
            </p:cNvSpPr>
            <p:nvPr/>
          </p:nvSpPr>
          <p:spPr bwMode="auto">
            <a:xfrm>
              <a:off x="4140200" y="3651250"/>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63" name="Oval 1031"/>
            <p:cNvSpPr>
              <a:spLocks noChangeArrowheads="1"/>
            </p:cNvSpPr>
            <p:nvPr/>
          </p:nvSpPr>
          <p:spPr bwMode="auto">
            <a:xfrm>
              <a:off x="5219700" y="36512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4" name="Oval 1032"/>
            <p:cNvSpPr>
              <a:spLocks noChangeArrowheads="1"/>
            </p:cNvSpPr>
            <p:nvPr/>
          </p:nvSpPr>
          <p:spPr bwMode="auto">
            <a:xfrm>
              <a:off x="6300788" y="3651250"/>
              <a:ext cx="576262"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5" name="Oval 1033"/>
            <p:cNvSpPr>
              <a:spLocks noChangeArrowheads="1"/>
            </p:cNvSpPr>
            <p:nvPr/>
          </p:nvSpPr>
          <p:spPr bwMode="auto">
            <a:xfrm>
              <a:off x="1908175" y="55943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6" name="Oval 1034"/>
            <p:cNvSpPr>
              <a:spLocks noChangeArrowheads="1"/>
            </p:cNvSpPr>
            <p:nvPr/>
          </p:nvSpPr>
          <p:spPr bwMode="auto">
            <a:xfrm>
              <a:off x="3059113" y="5595938"/>
              <a:ext cx="576262" cy="576262"/>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7" name="Oval 1035"/>
            <p:cNvSpPr>
              <a:spLocks noChangeArrowheads="1"/>
            </p:cNvSpPr>
            <p:nvPr/>
          </p:nvSpPr>
          <p:spPr bwMode="auto">
            <a:xfrm>
              <a:off x="4140200" y="5594350"/>
              <a:ext cx="576263"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sp>
          <p:nvSpPr>
            <p:cNvPr id="68" name="Oval 1036"/>
            <p:cNvSpPr>
              <a:spLocks noChangeArrowheads="1"/>
            </p:cNvSpPr>
            <p:nvPr/>
          </p:nvSpPr>
          <p:spPr bwMode="auto">
            <a:xfrm>
              <a:off x="5219700" y="5594350"/>
              <a:ext cx="576263" cy="576263"/>
            </a:xfrm>
            <a:prstGeom prst="ellipse">
              <a:avLst/>
            </a:prstGeom>
            <a:solidFill>
              <a:schemeClr val="accent1"/>
            </a:solidFill>
            <a:ln w="9525">
              <a:solidFill>
                <a:schemeClr val="tx1"/>
              </a:solidFill>
              <a:round/>
              <a:headEnd/>
              <a:tailEnd/>
            </a:ln>
            <a:effectLst/>
          </p:spPr>
          <p:txBody>
            <a:bodyPr wrap="none" anchor="ctr">
              <a:prstTxWarp prst="textNoShape">
                <a:avLst/>
              </a:prstTxWarp>
            </a:bodyPr>
            <a:lstStyle/>
            <a:p>
              <a:endParaRPr lang="it-IT"/>
            </a:p>
          </p:txBody>
        </p:sp>
        <p:sp>
          <p:nvSpPr>
            <p:cNvPr id="69" name="Oval 1037"/>
            <p:cNvSpPr>
              <a:spLocks noChangeArrowheads="1"/>
            </p:cNvSpPr>
            <p:nvPr/>
          </p:nvSpPr>
          <p:spPr bwMode="auto">
            <a:xfrm>
              <a:off x="6300788" y="5594350"/>
              <a:ext cx="576262" cy="576263"/>
            </a:xfrm>
            <a:prstGeom prst="ellipse">
              <a:avLst/>
            </a:prstGeom>
            <a:solidFill>
              <a:srgbClr val="FFFF66"/>
            </a:solidFill>
            <a:ln w="9525">
              <a:solidFill>
                <a:schemeClr val="tx1"/>
              </a:solidFill>
              <a:round/>
              <a:headEnd/>
              <a:tailEnd/>
            </a:ln>
            <a:effectLst/>
          </p:spPr>
          <p:txBody>
            <a:bodyPr wrap="none" anchor="ctr">
              <a:prstTxWarp prst="textNoShape">
                <a:avLst/>
              </a:prstTxWarp>
            </a:bodyPr>
            <a:lstStyle/>
            <a:p>
              <a:endParaRPr lang="it-IT"/>
            </a:p>
          </p:txBody>
        </p:sp>
        <p:cxnSp>
          <p:nvCxnSpPr>
            <p:cNvPr id="70" name="AutoShape 1038"/>
            <p:cNvCxnSpPr>
              <a:cxnSpLocks noChangeShapeType="1"/>
              <a:stCxn id="59" idx="5"/>
              <a:endCxn id="66" idx="0"/>
            </p:cNvCxnSpPr>
            <p:nvPr/>
          </p:nvCxnSpPr>
          <p:spPr bwMode="auto">
            <a:xfrm>
              <a:off x="2400300" y="4143375"/>
              <a:ext cx="947738" cy="1452563"/>
            </a:xfrm>
            <a:prstGeom prst="straightConnector1">
              <a:avLst/>
            </a:prstGeom>
            <a:noFill/>
            <a:ln w="9525">
              <a:solidFill>
                <a:schemeClr val="tx1"/>
              </a:solidFill>
              <a:round/>
              <a:headEnd/>
              <a:tailEnd/>
            </a:ln>
            <a:effectLst/>
          </p:spPr>
        </p:cxnSp>
        <p:cxnSp>
          <p:nvCxnSpPr>
            <p:cNvPr id="71" name="AutoShape 1039"/>
            <p:cNvCxnSpPr>
              <a:cxnSpLocks noChangeShapeType="1"/>
              <a:stCxn id="59" idx="4"/>
              <a:endCxn id="65" idx="0"/>
            </p:cNvCxnSpPr>
            <p:nvPr/>
          </p:nvCxnSpPr>
          <p:spPr bwMode="auto">
            <a:xfrm>
              <a:off x="2197100" y="4227513"/>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72" name="AutoShape 1040"/>
            <p:cNvCxnSpPr>
              <a:cxnSpLocks noChangeShapeType="1"/>
              <a:stCxn id="61" idx="5"/>
              <a:endCxn id="68" idx="0"/>
            </p:cNvCxnSpPr>
            <p:nvPr/>
          </p:nvCxnSpPr>
          <p:spPr bwMode="auto">
            <a:xfrm>
              <a:off x="3551238" y="4144963"/>
              <a:ext cx="1957387" cy="1449387"/>
            </a:xfrm>
            <a:prstGeom prst="straightConnector1">
              <a:avLst/>
            </a:prstGeom>
            <a:noFill/>
            <a:ln w="9525">
              <a:solidFill>
                <a:schemeClr val="tx1"/>
              </a:solidFill>
              <a:round/>
              <a:headEnd/>
              <a:tailEnd/>
            </a:ln>
            <a:effectLst/>
          </p:spPr>
        </p:cxnSp>
        <p:cxnSp>
          <p:nvCxnSpPr>
            <p:cNvPr id="73" name="AutoShape 1041"/>
            <p:cNvCxnSpPr>
              <a:cxnSpLocks noChangeShapeType="1"/>
              <a:stCxn id="61" idx="4"/>
              <a:endCxn id="67" idx="0"/>
            </p:cNvCxnSpPr>
            <p:nvPr/>
          </p:nvCxnSpPr>
          <p:spPr bwMode="auto">
            <a:xfrm>
              <a:off x="3348038" y="4229100"/>
              <a:ext cx="1081087" cy="1365250"/>
            </a:xfrm>
            <a:prstGeom prst="straightConnector1">
              <a:avLst/>
            </a:prstGeom>
            <a:noFill/>
            <a:ln w="9525">
              <a:solidFill>
                <a:schemeClr val="tx1"/>
              </a:solidFill>
              <a:round/>
              <a:headEnd/>
              <a:tailEnd/>
            </a:ln>
            <a:effectLst/>
          </p:spPr>
        </p:cxnSp>
        <p:cxnSp>
          <p:nvCxnSpPr>
            <p:cNvPr id="74" name="AutoShape 1042"/>
            <p:cNvCxnSpPr>
              <a:cxnSpLocks noChangeShapeType="1"/>
              <a:stCxn id="61" idx="3"/>
              <a:endCxn id="65" idx="0"/>
            </p:cNvCxnSpPr>
            <p:nvPr/>
          </p:nvCxnSpPr>
          <p:spPr bwMode="auto">
            <a:xfrm flipH="1">
              <a:off x="2197100" y="4144963"/>
              <a:ext cx="946150" cy="1449387"/>
            </a:xfrm>
            <a:prstGeom prst="straightConnector1">
              <a:avLst/>
            </a:prstGeom>
            <a:noFill/>
            <a:ln w="9525">
              <a:solidFill>
                <a:schemeClr val="tx1"/>
              </a:solidFill>
              <a:round/>
              <a:headEnd/>
              <a:tailEnd/>
            </a:ln>
            <a:effectLst/>
          </p:spPr>
        </p:cxnSp>
        <p:cxnSp>
          <p:nvCxnSpPr>
            <p:cNvPr id="75" name="AutoShape 1043"/>
            <p:cNvCxnSpPr>
              <a:cxnSpLocks noChangeShapeType="1"/>
              <a:stCxn id="66" idx="7"/>
              <a:endCxn id="64" idx="3"/>
            </p:cNvCxnSpPr>
            <p:nvPr/>
          </p:nvCxnSpPr>
          <p:spPr bwMode="auto">
            <a:xfrm flipV="1">
              <a:off x="3551238" y="4143375"/>
              <a:ext cx="2833687" cy="1536700"/>
            </a:xfrm>
            <a:prstGeom prst="straightConnector1">
              <a:avLst/>
            </a:prstGeom>
            <a:ln w="25400" cap="flat" cmpd="sng" algn="ctr">
              <a:solidFill>
                <a:schemeClr val="accent1"/>
              </a:solidFill>
              <a:prstDash val="sysDash"/>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76" name="AutoShape 1044"/>
            <p:cNvCxnSpPr>
              <a:cxnSpLocks noChangeShapeType="1"/>
              <a:stCxn id="64" idx="4"/>
              <a:endCxn id="69" idx="0"/>
            </p:cNvCxnSpPr>
            <p:nvPr/>
          </p:nvCxnSpPr>
          <p:spPr bwMode="auto">
            <a:xfrm>
              <a:off x="6589713" y="4227513"/>
              <a:ext cx="0" cy="1366837"/>
            </a:xfrm>
            <a:prstGeom prst="straightConnector1">
              <a:avLst/>
            </a:prstGeom>
            <a:noFill/>
            <a:ln w="38100" cap="flat" cmpd="sng" algn="ctr">
              <a:solidFill>
                <a:srgbClr val="800000"/>
              </a:solidFill>
              <a:prstDash val="sysDash"/>
              <a:round/>
              <a:headEnd type="none" w="med" len="med"/>
              <a:tailEnd type="none" w="med" len="med"/>
            </a:ln>
            <a:effectLst/>
          </p:spPr>
        </p:cxnSp>
        <p:cxnSp>
          <p:nvCxnSpPr>
            <p:cNvPr id="77" name="AutoShape 1045"/>
            <p:cNvCxnSpPr>
              <a:cxnSpLocks noChangeShapeType="1"/>
              <a:stCxn id="62" idx="5"/>
              <a:endCxn id="69" idx="1"/>
            </p:cNvCxnSpPr>
            <p:nvPr/>
          </p:nvCxnSpPr>
          <p:spPr bwMode="auto">
            <a:xfrm>
              <a:off x="4632325" y="4143375"/>
              <a:ext cx="1752600" cy="1535113"/>
            </a:xfrm>
            <a:prstGeom prst="straightConnector1">
              <a:avLst/>
            </a:prstGeom>
            <a:noFill/>
            <a:ln w="9525">
              <a:solidFill>
                <a:schemeClr val="tx1"/>
              </a:solidFill>
              <a:round/>
              <a:headEnd/>
              <a:tailEnd/>
            </a:ln>
            <a:effectLst/>
          </p:spPr>
        </p:cxnSp>
        <p:cxnSp>
          <p:nvCxnSpPr>
            <p:cNvPr id="78" name="AutoShape 1046"/>
            <p:cNvCxnSpPr>
              <a:cxnSpLocks noChangeShapeType="1"/>
              <a:stCxn id="63" idx="3"/>
              <a:endCxn id="67" idx="0"/>
            </p:cNvCxnSpPr>
            <p:nvPr/>
          </p:nvCxnSpPr>
          <p:spPr bwMode="auto">
            <a:xfrm flipH="1">
              <a:off x="4429125" y="4143375"/>
              <a:ext cx="874713" cy="1450975"/>
            </a:xfrm>
            <a:prstGeom prst="straightConnector1">
              <a:avLst/>
            </a:prstGeom>
            <a:noFill/>
            <a:ln w="9525">
              <a:solidFill>
                <a:schemeClr val="tx1"/>
              </a:solidFill>
              <a:round/>
              <a:headEnd/>
              <a:tailEnd/>
            </a:ln>
            <a:effectLst/>
          </p:spPr>
        </p:cxnSp>
        <p:cxnSp>
          <p:nvCxnSpPr>
            <p:cNvPr id="79" name="AutoShape 1047"/>
            <p:cNvCxnSpPr>
              <a:cxnSpLocks noChangeShapeType="1"/>
              <a:stCxn id="63" idx="4"/>
              <a:endCxn id="68" idx="0"/>
            </p:cNvCxnSpPr>
            <p:nvPr/>
          </p:nvCxnSpPr>
          <p:spPr bwMode="auto">
            <a:xfrm>
              <a:off x="5508625" y="4227513"/>
              <a:ext cx="0" cy="1366837"/>
            </a:xfrm>
            <a:prstGeom prst="straightConnector1">
              <a:avLst/>
            </a:prstGeom>
            <a:ln>
              <a:headEnd/>
              <a:tailEnd/>
            </a:ln>
          </p:spPr>
          <p:style>
            <a:lnRef idx="2">
              <a:schemeClr val="accent1"/>
            </a:lnRef>
            <a:fillRef idx="0">
              <a:schemeClr val="accent1"/>
            </a:fillRef>
            <a:effectRef idx="1">
              <a:schemeClr val="accent1"/>
            </a:effectRef>
            <a:fontRef idx="minor">
              <a:schemeClr val="tx1"/>
            </a:fontRef>
          </p:style>
        </p:cxnSp>
        <p:cxnSp>
          <p:nvCxnSpPr>
            <p:cNvPr id="80" name="AutoShape 1048"/>
            <p:cNvCxnSpPr>
              <a:cxnSpLocks noChangeShapeType="1"/>
              <a:stCxn id="62" idx="3"/>
              <a:endCxn id="66" idx="0"/>
            </p:cNvCxnSpPr>
            <p:nvPr/>
          </p:nvCxnSpPr>
          <p:spPr bwMode="auto">
            <a:xfrm flipH="1">
              <a:off x="3348038" y="4143375"/>
              <a:ext cx="876300" cy="1452563"/>
            </a:xfrm>
            <a:prstGeom prst="straightConnector1">
              <a:avLst/>
            </a:prstGeom>
            <a:noFill/>
            <a:ln w="9525">
              <a:solidFill>
                <a:schemeClr val="tx1"/>
              </a:solidFill>
              <a:round/>
              <a:headEnd/>
              <a:tailEnd/>
            </a:ln>
            <a:effectLst/>
          </p:spPr>
        </p:cxnSp>
        <p:sp>
          <p:nvSpPr>
            <p:cNvPr id="81" name="Text Box 1049"/>
            <p:cNvSpPr txBox="1">
              <a:spLocks noChangeArrowheads="1"/>
            </p:cNvSpPr>
            <p:nvPr/>
          </p:nvSpPr>
          <p:spPr bwMode="auto">
            <a:xfrm>
              <a:off x="6427788" y="4695825"/>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4</a:t>
              </a:r>
            </a:p>
          </p:txBody>
        </p:sp>
        <p:sp>
          <p:nvSpPr>
            <p:cNvPr id="82" name="Text Box 1050"/>
            <p:cNvSpPr txBox="1">
              <a:spLocks noChangeArrowheads="1"/>
            </p:cNvSpPr>
            <p:nvPr/>
          </p:nvSpPr>
          <p:spPr bwMode="auto">
            <a:xfrm>
              <a:off x="2008188" y="487680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83" name="Text Box 1051"/>
            <p:cNvSpPr txBox="1">
              <a:spLocks noChangeArrowheads="1"/>
            </p:cNvSpPr>
            <p:nvPr/>
          </p:nvSpPr>
          <p:spPr bwMode="auto">
            <a:xfrm>
              <a:off x="2846388" y="4840288"/>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6</a:t>
              </a:r>
            </a:p>
          </p:txBody>
        </p:sp>
        <p:sp>
          <p:nvSpPr>
            <p:cNvPr id="84" name="Text Box 1052"/>
            <p:cNvSpPr txBox="1">
              <a:spLocks noChangeArrowheads="1"/>
            </p:cNvSpPr>
            <p:nvPr/>
          </p:nvSpPr>
          <p:spPr bwMode="auto">
            <a:xfrm>
              <a:off x="5919788" y="4114800"/>
              <a:ext cx="354012" cy="457200"/>
            </a:xfrm>
            <a:prstGeom prst="rect">
              <a:avLst/>
            </a:prstGeom>
            <a:noFill/>
            <a:ln w="9525">
              <a:noFill/>
              <a:miter lim="800000"/>
              <a:headEnd/>
              <a:tailEnd/>
            </a:ln>
            <a:effectLst/>
          </p:spPr>
          <p:txBody>
            <a:bodyPr wrap="none">
              <a:prstTxWarp prst="textNoShape">
                <a:avLst/>
              </a:prstTxWarp>
              <a:spAutoFit/>
            </a:bodyPr>
            <a:lstStyle/>
            <a:p>
              <a:r>
                <a:rPr lang="zh-TW" altLang="en-US" sz="2400" b="1">
                  <a:latin typeface="Lucida Grande" charset="0"/>
                  <a:ea typeface="新細明體" charset="-120"/>
                  <a:cs typeface="新細明體" charset="-120"/>
                </a:rPr>
                <a:t>3</a:t>
              </a:r>
            </a:p>
          </p:txBody>
        </p:sp>
      </p:grpSp>
      <p:sp>
        <p:nvSpPr>
          <p:cNvPr id="86" name="CasellaDiTesto 85"/>
          <p:cNvSpPr txBox="1"/>
          <p:nvPr/>
        </p:nvSpPr>
        <p:spPr>
          <a:xfrm>
            <a:off x="248053" y="5943600"/>
            <a:ext cx="7880963" cy="830997"/>
          </a:xfrm>
          <a:prstGeom prst="rect">
            <a:avLst/>
          </a:prstGeom>
          <a:noFill/>
        </p:spPr>
        <p:txBody>
          <a:bodyPr wrap="square" rtlCol="0">
            <a:spAutoFit/>
          </a:bodyPr>
          <a:lstStyle/>
          <a:p>
            <a:pPr algn="just"/>
            <a:r>
              <a:rPr lang="it-IT" sz="2400" dirty="0" smtClean="0"/>
              <a:t>N.B. Ora i cammini aumentanti non devono finire necessariamente con un arco fuori dell’accoppiamento.</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86" grpId="0"/>
    </p:bld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Pesato (</a:t>
            </a:r>
            <a:r>
              <a:rPr lang="it-IT" dirty="0" err="1" smtClean="0"/>
              <a:t>4</a:t>
            </a:r>
            <a:r>
              <a:rPr lang="it-IT" dirty="0" smtClean="0"/>
              <a:t>)</a:t>
            </a:r>
            <a:endParaRPr lang="it-IT" dirty="0"/>
          </a:p>
        </p:txBody>
      </p:sp>
      <p:sp>
        <p:nvSpPr>
          <p:cNvPr id="3" name="Segnaposto contenuto 2"/>
          <p:cNvSpPr>
            <a:spLocks noGrp="1"/>
          </p:cNvSpPr>
          <p:nvPr>
            <p:ph sz="quarter" idx="1"/>
          </p:nvPr>
        </p:nvSpPr>
        <p:spPr/>
        <p:txBody>
          <a:bodyPr>
            <a:normAutofit/>
          </a:bodyPr>
          <a:lstStyle/>
          <a:p>
            <a:pPr marL="624840" indent="-533400">
              <a:buNone/>
            </a:pPr>
            <a:r>
              <a:rPr lang="en-US" altLang="zh-TW" dirty="0" err="1" smtClean="0">
                <a:ea typeface="新細明體" charset="-120"/>
                <a:cs typeface="新細明體" charset="-120"/>
              </a:rPr>
              <a:t>Algoritmo</a:t>
            </a:r>
            <a:r>
              <a:rPr lang="en-US" altLang="zh-TW" dirty="0" smtClean="0">
                <a:ea typeface="新細明體" charset="-120"/>
                <a:cs typeface="新細明體" charset="-120"/>
              </a:rPr>
              <a:t>:</a:t>
            </a:r>
          </a:p>
          <a:p>
            <a:r>
              <a:rPr lang="en-US" altLang="zh-TW" dirty="0" err="1" smtClean="0">
                <a:ea typeface="新細明體" charset="-120"/>
                <a:cs typeface="新細明體" charset="-120"/>
              </a:rPr>
              <a:t>Inizia</a:t>
            </a:r>
            <a:r>
              <a:rPr lang="en-US" altLang="zh-TW" dirty="0" smtClean="0">
                <a:ea typeface="新細明體" charset="-120"/>
                <a:cs typeface="新細明體" charset="-120"/>
              </a:rPr>
              <a:t> con un </a:t>
            </a:r>
            <a:r>
              <a:rPr lang="en-US" altLang="zh-TW" dirty="0" err="1" smtClean="0">
                <a:ea typeface="新細明體" charset="-120"/>
                <a:cs typeface="新細明體" charset="-120"/>
              </a:rPr>
              <a:t>accoppiamento</a:t>
            </a:r>
            <a:r>
              <a:rPr lang="en-US" altLang="zh-TW" dirty="0" smtClean="0">
                <a:ea typeface="新細明體" charset="-120"/>
                <a:cs typeface="新細明體" charset="-120"/>
              </a:rPr>
              <a:t> </a:t>
            </a:r>
            <a:r>
              <a:rPr lang="en-US" altLang="zh-TW" dirty="0" err="1" smtClean="0">
                <a:ea typeface="新細明體" charset="-120"/>
                <a:cs typeface="新細明體" charset="-120"/>
              </a:rPr>
              <a:t>vuoto</a:t>
            </a:r>
            <a:endParaRPr lang="en-US" altLang="zh-TW" dirty="0" smtClean="0">
              <a:ea typeface="新細明體" charset="-120"/>
              <a:cs typeface="新細明體" charset="-120"/>
            </a:endParaRPr>
          </a:p>
          <a:p>
            <a:r>
              <a:rPr lang="en-US" altLang="zh-TW" dirty="0" err="1" smtClean="0">
                <a:ea typeface="新細明體" charset="-120"/>
                <a:cs typeface="新細明體" charset="-120"/>
              </a:rPr>
              <a:t>Ripeti</a:t>
            </a:r>
            <a:endParaRPr lang="en-US" altLang="zh-TW" dirty="0" smtClean="0">
              <a:ea typeface="新細明體" charset="-120"/>
              <a:cs typeface="新細明體" charset="-120"/>
            </a:endParaRPr>
          </a:p>
          <a:p>
            <a:pPr lvl="1"/>
            <a:r>
              <a:rPr lang="en-US" altLang="zh-TW" sz="2400" dirty="0" err="1" smtClean="0">
                <a:ea typeface="新細明體" charset="-120"/>
                <a:cs typeface="新細明體" charset="-120"/>
              </a:rPr>
              <a:t>Trova</a:t>
            </a:r>
            <a:r>
              <a:rPr lang="en-US" altLang="zh-TW" sz="2400" dirty="0" smtClean="0">
                <a:ea typeface="新細明體" charset="-120"/>
                <a:cs typeface="新細明體" charset="-120"/>
              </a:rPr>
              <a:t> un </a:t>
            </a:r>
            <a:r>
              <a:rPr lang="en-US" altLang="zh-TW" sz="2400" dirty="0" err="1" smtClean="0">
                <a:ea typeface="新細明體" charset="-120"/>
                <a:cs typeface="新細明體" charset="-120"/>
              </a:rPr>
              <a:t>cammino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aumentante</a:t>
            </a:r>
            <a:r>
              <a:rPr lang="en-US" altLang="zh-TW" sz="2400" dirty="0" smtClean="0">
                <a:ea typeface="新細明體" charset="-120"/>
                <a:cs typeface="新細明體" charset="-120"/>
              </a:rPr>
              <a:t> P con </a:t>
            </a:r>
            <a:r>
              <a:rPr lang="en-US" altLang="zh-TW" sz="2400" dirty="0" err="1" smtClean="0">
                <a:ea typeface="新細明體" charset="-120"/>
                <a:cs typeface="新細明體" charset="-120"/>
              </a:rPr>
              <a:t>costo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massimo</a:t>
            </a:r>
            <a:endParaRPr lang="en-US" altLang="zh-TW" dirty="0" smtClean="0">
              <a:ea typeface="新細明體" charset="-120"/>
              <a:cs typeface="新細明體" charset="-120"/>
            </a:endParaRPr>
          </a:p>
          <a:p>
            <a:pPr lvl="1"/>
            <a:r>
              <a:rPr lang="en-US" altLang="zh-TW" sz="2400" dirty="0" smtClean="0">
                <a:ea typeface="新細明體" charset="-120"/>
                <a:cs typeface="新細明體" charset="-120"/>
              </a:rPr>
              <a:t>Se </a:t>
            </a:r>
            <a:r>
              <a:rPr lang="en-US" altLang="zh-TW" sz="2400" dirty="0" err="1" smtClean="0">
                <a:ea typeface="新細明體" charset="-120"/>
                <a:cs typeface="新細明體" charset="-120"/>
              </a:rPr>
              <a:t>il</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costo</a:t>
            </a:r>
            <a:r>
              <a:rPr lang="en-US" altLang="zh-TW" sz="2400" dirty="0" smtClean="0">
                <a:ea typeface="新細明體" charset="-120"/>
                <a:cs typeface="新細明體" charset="-120"/>
              </a:rPr>
              <a:t> &gt; 0, </a:t>
            </a:r>
            <a:r>
              <a:rPr lang="en-US" altLang="zh-TW" sz="2400" dirty="0" err="1" smtClean="0">
                <a:ea typeface="新細明體" charset="-120"/>
                <a:cs typeface="新細明體" charset="-120"/>
              </a:rPr>
              <a:t>scambia</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il</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ruolo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degli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archi</a:t>
            </a:r>
            <a:endParaRPr lang="en-US" altLang="zh-TW" sz="2400" dirty="0" smtClean="0">
              <a:ea typeface="新細明體" charset="-120"/>
              <a:cs typeface="新細明體" charset="-120"/>
            </a:endParaRPr>
          </a:p>
          <a:p>
            <a:pPr lvl="1"/>
            <a:r>
              <a:rPr lang="en-US" altLang="zh-TW" sz="2400" dirty="0" err="1" smtClean="0">
                <a:ea typeface="新細明體" charset="-120"/>
                <a:cs typeface="新細明體" charset="-120"/>
              </a:rPr>
              <a:t>Altrimenti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ritorna</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l’accoppiamento</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di</a:t>
            </a:r>
            <a:r>
              <a:rPr lang="en-US" altLang="zh-TW" sz="2400" dirty="0" smtClean="0">
                <a:ea typeface="新細明體" charset="-120"/>
                <a:cs typeface="新細明體" charset="-120"/>
              </a:rPr>
              <a:t> </a:t>
            </a:r>
            <a:r>
              <a:rPr lang="en-US" altLang="zh-TW" sz="2400" dirty="0" err="1" smtClean="0">
                <a:ea typeface="新細明體" charset="-120"/>
                <a:cs typeface="新細明體" charset="-120"/>
              </a:rPr>
              <a:t>massimo</a:t>
            </a:r>
            <a:r>
              <a:rPr lang="en-US" altLang="zh-TW" sz="2400" dirty="0" smtClean="0">
                <a:ea typeface="新細明體" charset="-120"/>
                <a:cs typeface="新細明體" charset="-120"/>
              </a:rPr>
              <a:t> peso.</a:t>
            </a:r>
          </a:p>
          <a:p>
            <a:pPr lvl="1"/>
            <a:endParaRPr lang="en-US" altLang="zh-TW" sz="2400" dirty="0" smtClean="0">
              <a:ea typeface="新細明體" charset="-120"/>
              <a:cs typeface="新細明體" charset="-120"/>
            </a:endParaRPr>
          </a:p>
          <a:p>
            <a:r>
              <a:rPr lang="en-US" altLang="zh-TW" sz="2800" dirty="0" err="1" smtClean="0">
                <a:ea typeface="新細明體" charset="-120"/>
                <a:cs typeface="新細明體" charset="-120"/>
              </a:rPr>
              <a:t>Complessità</a:t>
            </a:r>
            <a:r>
              <a:rPr lang="en-US" altLang="zh-TW" sz="2800" dirty="0" smtClean="0">
                <a:ea typeface="新細明體" charset="-120"/>
                <a:cs typeface="新細明體" charset="-120"/>
              </a:rPr>
              <a:t>: </a:t>
            </a:r>
            <a:r>
              <a:rPr lang="en-US" altLang="zh-TW" sz="2800" dirty="0" err="1" smtClean="0">
                <a:ea typeface="新細明體" charset="-120"/>
                <a:cs typeface="新細明體" charset="-120"/>
              </a:rPr>
              <a:t>almeno</a:t>
            </a:r>
            <a:r>
              <a:rPr lang="en-US" altLang="zh-TW" sz="2800" dirty="0" smtClean="0">
                <a:ea typeface="新細明體" charset="-120"/>
                <a:cs typeface="新細明體" charset="-120"/>
              </a:rPr>
              <a:t> </a:t>
            </a:r>
            <a:r>
              <a:rPr lang="en-US" altLang="zh-TW" sz="2800" i="1" dirty="0" err="1" smtClean="0">
                <a:ea typeface="新細明體" charset="-120"/>
                <a:cs typeface="新細明體" charset="-120"/>
              </a:rPr>
              <a:t>O(nm</a:t>
            </a:r>
            <a:r>
              <a:rPr lang="en-US" altLang="zh-TW" sz="2800" i="1" dirty="0" smtClean="0">
                <a:ea typeface="新細明體" charset="-120"/>
                <a:cs typeface="新細明體" charset="-120"/>
              </a:rPr>
              <a:t>)</a:t>
            </a:r>
            <a:r>
              <a:rPr lang="en-US" altLang="zh-TW" sz="2800" dirty="0" smtClean="0">
                <a:ea typeface="新細明體" charset="-120"/>
                <a:cs typeface="新細明體" charset="-120"/>
              </a:rPr>
              <a:t>.</a:t>
            </a:r>
            <a:endParaRPr lang="en-US" altLang="zh-TW" sz="2700" dirty="0" smtClean="0">
              <a:ea typeface="新細明體" charset="-120"/>
              <a:cs typeface="新細明體" charset="-120"/>
            </a:endParaRPr>
          </a:p>
          <a:p>
            <a:pPr marL="624840" indent="-533400"/>
            <a:endParaRPr lang="en-US" altLang="zh-TW" dirty="0" smtClean="0">
              <a:ea typeface="新細明體" charset="-120"/>
              <a:cs typeface="新細明體" charset="-120"/>
            </a:endParaRPr>
          </a:p>
          <a:p>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Accoppiamento Pesato (</a:t>
            </a:r>
            <a:r>
              <a:rPr lang="it-IT" dirty="0" err="1" smtClean="0"/>
              <a:t>5</a:t>
            </a:r>
            <a:r>
              <a:rPr lang="it-IT" smtClean="0"/>
              <a:t>)</a:t>
            </a:r>
            <a:endParaRPr lang="it-IT" dirty="0"/>
          </a:p>
        </p:txBody>
      </p:sp>
      <p:sp>
        <p:nvSpPr>
          <p:cNvPr id="3" name="Segnaposto contenuto 2"/>
          <p:cNvSpPr>
            <a:spLocks noGrp="1"/>
          </p:cNvSpPr>
          <p:nvPr>
            <p:ph sz="quarter" idx="1"/>
          </p:nvPr>
        </p:nvSpPr>
        <p:spPr>
          <a:xfrm>
            <a:off x="0" y="1447800"/>
            <a:ext cx="8738616" cy="4873752"/>
          </a:xfrm>
        </p:spPr>
        <p:txBody>
          <a:bodyPr>
            <a:normAutofit/>
          </a:bodyPr>
          <a:lstStyle/>
          <a:p>
            <a:r>
              <a:rPr lang="en-US" altLang="zh-TW" dirty="0" smtClean="0">
                <a:ea typeface="新細明體" charset="-120"/>
                <a:cs typeface="新細明體" charset="-120"/>
              </a:rPr>
              <a:t>E’ </a:t>
            </a:r>
            <a:r>
              <a:rPr lang="en-US" altLang="zh-TW" dirty="0" err="1" smtClean="0">
                <a:ea typeface="新細明體" charset="-120"/>
                <a:cs typeface="新細明體" charset="-120"/>
              </a:rPr>
              <a:t>possibile</a:t>
            </a:r>
            <a:r>
              <a:rPr lang="en-US" altLang="zh-TW" dirty="0" smtClean="0">
                <a:ea typeface="新細明體" charset="-120"/>
                <a:cs typeface="新細明體" charset="-120"/>
              </a:rPr>
              <a:t> </a:t>
            </a:r>
            <a:r>
              <a:rPr lang="en-US" altLang="zh-TW" dirty="0" err="1" smtClean="0">
                <a:ea typeface="新細明體" charset="-120"/>
                <a:cs typeface="新細明體" charset="-120"/>
              </a:rPr>
              <a:t>definire</a:t>
            </a:r>
            <a:r>
              <a:rPr lang="en-US" altLang="zh-TW" dirty="0" smtClean="0">
                <a:ea typeface="新細明體" charset="-120"/>
                <a:cs typeface="新細明體" charset="-120"/>
              </a:rPr>
              <a:t> </a:t>
            </a:r>
            <a:r>
              <a:rPr lang="en-US" altLang="zh-TW" dirty="0" err="1" smtClean="0">
                <a:ea typeface="新細明體" charset="-120"/>
                <a:cs typeface="新細明體" charset="-120"/>
              </a:rPr>
              <a:t>il</a:t>
            </a:r>
            <a:r>
              <a:rPr lang="en-US" altLang="zh-TW" dirty="0" smtClean="0">
                <a:ea typeface="新細明體" charset="-120"/>
                <a:cs typeface="新細明體" charset="-120"/>
              </a:rPr>
              <a:t> </a:t>
            </a:r>
            <a:r>
              <a:rPr lang="en-US" altLang="zh-TW" dirty="0" err="1" smtClean="0">
                <a:ea typeface="新細明體" charset="-120"/>
                <a:cs typeface="新細明體" charset="-120"/>
              </a:rPr>
              <a:t>problema</a:t>
            </a:r>
            <a:r>
              <a:rPr lang="en-US" altLang="zh-TW" dirty="0" smtClean="0">
                <a:ea typeface="新細明體" charset="-120"/>
                <a:cs typeface="新細明體" charset="-120"/>
              </a:rPr>
              <a:t> </a:t>
            </a:r>
            <a:r>
              <a:rPr lang="en-US" altLang="zh-TW" dirty="0" err="1" smtClean="0">
                <a:ea typeface="新細明體" charset="-120"/>
                <a:cs typeface="新細明體" charset="-120"/>
              </a:rPr>
              <a:t>dell’accoppiamento</a:t>
            </a:r>
            <a:r>
              <a:rPr lang="en-US" altLang="zh-TW" dirty="0" smtClean="0">
                <a:ea typeface="新細明體" charset="-120"/>
                <a:cs typeface="新細明體" charset="-120"/>
              </a:rPr>
              <a:t> </a:t>
            </a:r>
            <a:r>
              <a:rPr lang="en-US" altLang="zh-TW" dirty="0" err="1" smtClean="0">
                <a:ea typeface="新細明體" charset="-120"/>
                <a:cs typeface="新細明體" charset="-120"/>
              </a:rPr>
              <a:t>di</a:t>
            </a:r>
            <a:r>
              <a:rPr lang="en-US" altLang="zh-TW" dirty="0" smtClean="0">
                <a:ea typeface="新細明體" charset="-120"/>
                <a:cs typeface="新細明體" charset="-120"/>
              </a:rPr>
              <a:t> </a:t>
            </a:r>
            <a:r>
              <a:rPr lang="en-US" altLang="zh-TW" dirty="0" err="1" smtClean="0">
                <a:ea typeface="新細明體" charset="-120"/>
                <a:cs typeface="新細明體" charset="-120"/>
              </a:rPr>
              <a:t>minimo</a:t>
            </a:r>
            <a:r>
              <a:rPr lang="en-US" altLang="zh-TW" dirty="0" smtClean="0">
                <a:ea typeface="新細明體" charset="-120"/>
                <a:cs typeface="新細明體" charset="-120"/>
              </a:rPr>
              <a:t> peso come un </a:t>
            </a:r>
            <a:r>
              <a:rPr lang="en-US" altLang="zh-TW" dirty="0" err="1" smtClean="0">
                <a:ea typeface="新細明體" charset="-120"/>
                <a:cs typeface="新細明體" charset="-120"/>
              </a:rPr>
              <a:t>problema</a:t>
            </a:r>
            <a:r>
              <a:rPr lang="en-US" altLang="zh-TW" dirty="0" smtClean="0">
                <a:ea typeface="新細明體" charset="-120"/>
                <a:cs typeface="新細明體" charset="-120"/>
              </a:rPr>
              <a:t> </a:t>
            </a:r>
            <a:r>
              <a:rPr lang="en-US" altLang="zh-TW" dirty="0" err="1" smtClean="0">
                <a:ea typeface="新細明體" charset="-120"/>
                <a:cs typeface="新細明體" charset="-120"/>
              </a:rPr>
              <a:t>di</a:t>
            </a:r>
            <a:r>
              <a:rPr lang="en-US" altLang="zh-TW" dirty="0" smtClean="0">
                <a:ea typeface="新細明體" charset="-120"/>
                <a:cs typeface="新細明體" charset="-120"/>
              </a:rPr>
              <a:t> </a:t>
            </a:r>
            <a:r>
              <a:rPr lang="en-US" altLang="zh-TW" dirty="0" err="1" smtClean="0">
                <a:ea typeface="新細明體" charset="-120"/>
                <a:cs typeface="新細明體" charset="-120"/>
              </a:rPr>
              <a:t>programmazione</a:t>
            </a:r>
            <a:r>
              <a:rPr lang="en-US" altLang="zh-TW" dirty="0" smtClean="0">
                <a:ea typeface="新細明體" charset="-120"/>
                <a:cs typeface="新細明體" charset="-120"/>
              </a:rPr>
              <a:t> </a:t>
            </a:r>
            <a:r>
              <a:rPr lang="en-US" altLang="zh-TW" dirty="0" err="1" smtClean="0">
                <a:ea typeface="新細明體" charset="-120"/>
                <a:cs typeface="新細明體" charset="-120"/>
              </a:rPr>
              <a:t>lineare</a:t>
            </a:r>
            <a:r>
              <a:rPr lang="en-US" altLang="zh-TW" dirty="0" smtClean="0">
                <a:ea typeface="新細明體" charset="-120"/>
                <a:cs typeface="新細明體" charset="-120"/>
              </a:rPr>
              <a:t> (</a:t>
            </a:r>
            <a:r>
              <a:rPr lang="en-US" altLang="zh-TW" dirty="0" smtClean="0">
                <a:solidFill>
                  <a:srgbClr val="FE8637"/>
                </a:solidFill>
                <a:ea typeface="新細明體" charset="-120"/>
                <a:cs typeface="新細明體" charset="-120"/>
              </a:rPr>
              <a:t>Hungarian method</a:t>
            </a:r>
            <a:r>
              <a:rPr lang="en-US" altLang="zh-TW" dirty="0" smtClean="0">
                <a:ea typeface="新細明體" charset="-120"/>
                <a:cs typeface="新細明體" charset="-120"/>
              </a:rPr>
              <a:t>): </a:t>
            </a:r>
            <a:endParaRPr lang="en-US" altLang="zh-TW" dirty="0" smtClean="0">
              <a:solidFill>
                <a:schemeClr val="accent2"/>
              </a:solidFill>
              <a:ea typeface="新細明體" charset="-120"/>
              <a:cs typeface="新細明體" charset="-120"/>
            </a:endParaRPr>
          </a:p>
          <a:p>
            <a:pPr lvl="1"/>
            <a:r>
              <a:rPr lang="it-IT" dirty="0" smtClean="0"/>
              <a:t>Dato un accoppiamento </a:t>
            </a:r>
            <a:r>
              <a:rPr lang="it-IT" i="1" dirty="0" err="1" smtClean="0"/>
              <a:t>M</a:t>
            </a:r>
            <a:r>
              <a:rPr lang="it-IT" dirty="0" smtClean="0"/>
              <a:t>, sia </a:t>
            </a:r>
            <a:r>
              <a:rPr lang="it-IT" i="1" dirty="0" err="1" smtClean="0"/>
              <a:t>x</a:t>
            </a:r>
            <a:r>
              <a:rPr lang="it-IT" dirty="0" smtClean="0"/>
              <a:t> il suo vettore di incidenza, dove </a:t>
            </a:r>
            <a:r>
              <a:rPr lang="it-IT" i="1" dirty="0" err="1" smtClean="0"/>
              <a:t>x</a:t>
            </a:r>
            <a:r>
              <a:rPr lang="it-IT" i="1" baseline="-25000" dirty="0" err="1" smtClean="0"/>
              <a:t>ij</a:t>
            </a:r>
            <a:r>
              <a:rPr lang="it-IT" i="1" dirty="0" smtClean="0"/>
              <a:t> = </a:t>
            </a:r>
            <a:r>
              <a:rPr lang="it-IT" i="1" dirty="0" err="1" smtClean="0"/>
              <a:t>1</a:t>
            </a:r>
            <a:r>
              <a:rPr lang="it-IT" i="1" dirty="0" smtClean="0"/>
              <a:t> </a:t>
            </a:r>
            <a:r>
              <a:rPr lang="it-IT" dirty="0" smtClean="0"/>
              <a:t>se </a:t>
            </a:r>
            <a:r>
              <a:rPr lang="it-IT" i="1" dirty="0" smtClean="0"/>
              <a:t>(i, </a:t>
            </a:r>
            <a:r>
              <a:rPr lang="it-IT" i="1" dirty="0" err="1" smtClean="0"/>
              <a:t>j</a:t>
            </a:r>
            <a:r>
              <a:rPr lang="it-IT" i="1" dirty="0" smtClean="0"/>
              <a:t>) </a:t>
            </a:r>
            <a:r>
              <a:rPr lang="it-IT" dirty="0" smtClean="0"/>
              <a:t>è in </a:t>
            </a:r>
            <a:r>
              <a:rPr lang="it-IT" i="1" dirty="0" err="1" smtClean="0"/>
              <a:t>M</a:t>
            </a:r>
            <a:r>
              <a:rPr lang="it-IT" dirty="0" smtClean="0"/>
              <a:t> e </a:t>
            </a:r>
            <a:r>
              <a:rPr lang="it-IT" dirty="0" err="1" smtClean="0"/>
              <a:t>0</a:t>
            </a:r>
            <a:r>
              <a:rPr lang="it-IT" dirty="0" smtClean="0"/>
              <a:t> altrimenti.</a:t>
            </a:r>
          </a:p>
          <a:p>
            <a:pPr lvl="1"/>
            <a:r>
              <a:rPr lang="it-IT" dirty="0" smtClean="0"/>
              <a:t>Il problema diviene:</a:t>
            </a:r>
          </a:p>
          <a:p>
            <a:pPr lvl="1">
              <a:buNone/>
            </a:pPr>
            <a:r>
              <a:rPr lang="it-IT" dirty="0" smtClean="0"/>
              <a:t>	minimizzare              soggetto a    </a:t>
            </a:r>
            <a:endParaRPr lang="en-US" altLang="zh-TW" sz="2100" dirty="0" smtClean="0">
              <a:ea typeface="新細明體" charset="-120"/>
              <a:cs typeface="新細明體" charset="-120"/>
            </a:endParaRPr>
          </a:p>
          <a:p>
            <a:pPr lvl="1"/>
            <a:endParaRPr lang="en-US" altLang="zh-TW" sz="2400" dirty="0" smtClean="0">
              <a:ea typeface="新細明體" charset="-120"/>
              <a:cs typeface="新細明體" charset="-120"/>
            </a:endParaRPr>
          </a:p>
          <a:p>
            <a:r>
              <a:rPr lang="en-US" altLang="zh-TW" sz="2800" dirty="0" err="1" smtClean="0">
                <a:ea typeface="新細明體" charset="-120"/>
                <a:cs typeface="新細明體" charset="-120"/>
              </a:rPr>
              <a:t>Complessità</a:t>
            </a:r>
            <a:r>
              <a:rPr lang="en-US" altLang="zh-TW" sz="2800" dirty="0" smtClean="0">
                <a:ea typeface="新細明體" charset="-120"/>
                <a:cs typeface="新細明體" charset="-120"/>
              </a:rPr>
              <a:t>: </a:t>
            </a:r>
            <a:r>
              <a:rPr lang="en-US" altLang="zh-TW" sz="2800" i="1" dirty="0" smtClean="0">
                <a:ea typeface="新細明體" charset="-120"/>
                <a:cs typeface="新細明體" charset="-120"/>
              </a:rPr>
              <a:t>O(n</a:t>
            </a:r>
            <a:r>
              <a:rPr lang="en-US" altLang="zh-TW" sz="2800" i="1" baseline="30000" dirty="0" smtClean="0">
                <a:ea typeface="新細明體" charset="-120"/>
                <a:cs typeface="新細明體" charset="-120"/>
              </a:rPr>
              <a:t>3</a:t>
            </a:r>
            <a:r>
              <a:rPr lang="en-US" altLang="zh-TW" sz="2800" i="1" dirty="0" smtClean="0">
                <a:ea typeface="新細明體" charset="-120"/>
                <a:cs typeface="新細明體" charset="-120"/>
              </a:rPr>
              <a:t>)</a:t>
            </a:r>
            <a:r>
              <a:rPr lang="en-US" altLang="zh-TW" sz="2800" dirty="0" smtClean="0">
                <a:ea typeface="新細明體" charset="-120"/>
                <a:cs typeface="新細明體" charset="-120"/>
              </a:rPr>
              <a:t>.</a:t>
            </a:r>
          </a:p>
          <a:p>
            <a:pPr marL="624840" indent="-533400">
              <a:buNone/>
            </a:pPr>
            <a:endParaRPr lang="en-US" altLang="zh-TW" dirty="0" smtClean="0">
              <a:ea typeface="新細明體" charset="-120"/>
              <a:cs typeface="新細明體" charset="-120"/>
            </a:endParaRPr>
          </a:p>
          <a:p>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59</a:t>
            </a:fld>
            <a:endParaRPr lang="it-IT"/>
          </a:p>
        </p:txBody>
      </p:sp>
      <p:graphicFrame>
        <p:nvGraphicFramePr>
          <p:cNvPr id="5" name="Oggetto 4"/>
          <p:cNvGraphicFramePr>
            <a:graphicFrameLocks noChangeAspect="1"/>
          </p:cNvGraphicFramePr>
          <p:nvPr/>
        </p:nvGraphicFramePr>
        <p:xfrm>
          <a:off x="2286000" y="3657600"/>
          <a:ext cx="1024759" cy="762000"/>
        </p:xfrm>
        <a:graphic>
          <a:graphicData uri="http://schemas.openxmlformats.org/presentationml/2006/ole">
            <p:oleObj spid="_x0000_s64514" name="Equation" r:id="rId3" imgW="495300" imgH="368300" progId="Equation.3">
              <p:embed/>
            </p:oleObj>
          </a:graphicData>
        </a:graphic>
      </p:graphicFrame>
      <p:graphicFrame>
        <p:nvGraphicFramePr>
          <p:cNvPr id="6" name="Oggetto 5"/>
          <p:cNvGraphicFramePr>
            <a:graphicFrameLocks noChangeAspect="1"/>
          </p:cNvGraphicFramePr>
          <p:nvPr/>
        </p:nvGraphicFramePr>
        <p:xfrm>
          <a:off x="5181600" y="3644899"/>
          <a:ext cx="2590801" cy="2374901"/>
        </p:xfrm>
        <a:graphic>
          <a:graphicData uri="http://schemas.openxmlformats.org/presentationml/2006/ole">
            <p:oleObj spid="_x0000_s64515" name="Equation" r:id="rId4" imgW="1371600" imgH="1257300" progId="Equation.3">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a:t>
            </a:r>
            <a:r>
              <a:rPr lang="it-IT" dirty="0" err="1" smtClean="0"/>
              <a:t>2</a:t>
            </a:r>
            <a:r>
              <a:rPr lang="it-IT" dirty="0" smtClean="0"/>
              <a:t>)</a:t>
            </a:r>
            <a:endParaRPr lang="it-IT" dirty="0"/>
          </a:p>
        </p:txBody>
      </p:sp>
      <p:sp>
        <p:nvSpPr>
          <p:cNvPr id="3" name="Segnaposto contenuto 2"/>
          <p:cNvSpPr>
            <a:spLocks noGrp="1"/>
          </p:cNvSpPr>
          <p:nvPr>
            <p:ph sz="quarter" idx="1"/>
          </p:nvPr>
        </p:nvSpPr>
        <p:spPr>
          <a:xfrm>
            <a:off x="381000" y="4648200"/>
            <a:ext cx="8281416" cy="2438400"/>
          </a:xfrm>
        </p:spPr>
        <p:txBody>
          <a:bodyPr>
            <a:noAutofit/>
          </a:bodyPr>
          <a:lstStyle/>
          <a:p>
            <a:pPr algn="just"/>
            <a:r>
              <a:rPr lang="it-IT" dirty="0" smtClean="0"/>
              <a:t>Allo stesso tempo, vanno ottimizzati diversi parametri:</a:t>
            </a:r>
          </a:p>
          <a:p>
            <a:pPr lvl="1" algn="just"/>
            <a:r>
              <a:rPr lang="it-IT" sz="2200" dirty="0" smtClean="0"/>
              <a:t>Distanza percorsa</a:t>
            </a:r>
          </a:p>
          <a:p>
            <a:pPr lvl="1" algn="just"/>
            <a:r>
              <a:rPr lang="it-IT" sz="2200" dirty="0" smtClean="0"/>
              <a:t>Numero di mosse (start/stop)</a:t>
            </a:r>
          </a:p>
          <a:p>
            <a:pPr lvl="1" algn="just"/>
            <a:r>
              <a:rPr lang="it-IT" sz="2200" dirty="0" smtClean="0"/>
              <a:t>Costo di comunicazione</a:t>
            </a:r>
          </a:p>
          <a:p>
            <a:pPr lvl="1" algn="just"/>
            <a:r>
              <a:rPr lang="it-IT" sz="2200" dirty="0" smtClean="0"/>
              <a:t>Costo di computazione</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a:t>
            </a:fld>
            <a:endParaRPr lang="it-IT"/>
          </a:p>
        </p:txBody>
      </p:sp>
      <p:sp>
        <p:nvSpPr>
          <p:cNvPr id="5" name="Rectangle 9"/>
          <p:cNvSpPr>
            <a:spLocks noChangeArrowheads="1"/>
          </p:cNvSpPr>
          <p:nvPr/>
        </p:nvSpPr>
        <p:spPr bwMode="auto">
          <a:xfrm>
            <a:off x="1676400" y="1295400"/>
            <a:ext cx="5918200" cy="830997"/>
          </a:xfrm>
          <a:prstGeom prst="rect">
            <a:avLst/>
          </a:prstGeom>
          <a:noFill/>
          <a:ln w="9525">
            <a:noFill/>
            <a:miter lim="800000"/>
            <a:headEnd/>
            <a:tailEnd/>
          </a:ln>
        </p:spPr>
        <p:txBody>
          <a:bodyPr>
            <a:prstTxWarp prst="textNoShape">
              <a:avLst/>
            </a:prstTxWarp>
            <a:spAutoFit/>
          </a:bodyPr>
          <a:lstStyle/>
          <a:p>
            <a:pPr algn="ctr" eaLnBrk="1" hangingPunct="1"/>
            <a:r>
              <a:rPr lang="en-GB" altLang="zh-TW" sz="2400" dirty="0" err="1">
                <a:ea typeface="宋体" charset="-122"/>
                <a:cs typeface="宋体" charset="-122"/>
              </a:rPr>
              <a:t>Algoritmo</a:t>
            </a:r>
            <a:r>
              <a:rPr lang="en-GB" altLang="zh-TW" sz="2400" dirty="0">
                <a:ea typeface="宋体" charset="-122"/>
                <a:cs typeface="宋体" charset="-122"/>
              </a:rPr>
              <a:t> </a:t>
            </a:r>
            <a:r>
              <a:rPr lang="en-GB" altLang="zh-TW" sz="2400" dirty="0" err="1">
                <a:ea typeface="宋体" charset="-122"/>
                <a:cs typeface="宋体" charset="-122"/>
              </a:rPr>
              <a:t>di</a:t>
            </a:r>
            <a:r>
              <a:rPr lang="en-GB" altLang="zh-TW" sz="2400" dirty="0">
                <a:ea typeface="宋体" charset="-122"/>
                <a:cs typeface="宋体" charset="-122"/>
              </a:rPr>
              <a:t> </a:t>
            </a:r>
            <a:r>
              <a:rPr lang="en-GB" altLang="zh-TW" sz="2400" dirty="0" err="1">
                <a:ea typeface="宋体" charset="-122"/>
                <a:cs typeface="宋体" charset="-122"/>
              </a:rPr>
              <a:t>coordinamento</a:t>
            </a:r>
            <a:r>
              <a:rPr lang="en-GB" altLang="zh-TW" sz="2400" dirty="0">
                <a:ea typeface="宋体" charset="-122"/>
                <a:cs typeface="宋体" charset="-122"/>
              </a:rPr>
              <a:t> </a:t>
            </a:r>
            <a:r>
              <a:rPr lang="en-GB" altLang="zh-TW" sz="2400" dirty="0" err="1">
                <a:ea typeface="宋体" charset="-122"/>
                <a:cs typeface="宋体" charset="-122"/>
              </a:rPr>
              <a:t>dei</a:t>
            </a:r>
            <a:r>
              <a:rPr lang="en-GB" altLang="zh-TW" sz="2400" dirty="0">
                <a:ea typeface="宋体" charset="-122"/>
                <a:cs typeface="宋体" charset="-122"/>
              </a:rPr>
              <a:t> </a:t>
            </a:r>
            <a:r>
              <a:rPr lang="en-GB" altLang="zh-TW" sz="2400" dirty="0" err="1">
                <a:ea typeface="宋体" charset="-122"/>
                <a:cs typeface="宋体" charset="-122"/>
              </a:rPr>
              <a:t>dispositivi</a:t>
            </a:r>
            <a:endParaRPr lang="it-IT" sz="2400" dirty="0">
              <a:ea typeface="Arial" charset="0"/>
              <a:cs typeface="Arial" charset="0"/>
            </a:endParaRPr>
          </a:p>
        </p:txBody>
      </p:sp>
      <p:grpSp>
        <p:nvGrpSpPr>
          <p:cNvPr id="6" name="Group 10"/>
          <p:cNvGrpSpPr>
            <a:grpSpLocks/>
          </p:cNvGrpSpPr>
          <p:nvPr/>
        </p:nvGrpSpPr>
        <p:grpSpPr bwMode="auto">
          <a:xfrm>
            <a:off x="152400" y="2129571"/>
            <a:ext cx="7932739" cy="530226"/>
            <a:chOff x="96" y="1664"/>
            <a:chExt cx="4997" cy="334"/>
          </a:xfrm>
        </p:grpSpPr>
        <p:sp>
          <p:nvSpPr>
            <p:cNvPr id="7" name="Rectangle 7"/>
            <p:cNvSpPr>
              <a:spLocks noChangeArrowheads="1"/>
            </p:cNvSpPr>
            <p:nvPr/>
          </p:nvSpPr>
          <p:spPr bwMode="auto">
            <a:xfrm>
              <a:off x="96" y="1668"/>
              <a:ext cx="1695" cy="330"/>
            </a:xfrm>
            <a:prstGeom prst="rect">
              <a:avLst/>
            </a:prstGeom>
            <a:noFill/>
            <a:ln w="9525">
              <a:noFill/>
              <a:miter lim="800000"/>
              <a:headEnd/>
              <a:tailEnd/>
            </a:ln>
          </p:spPr>
          <p:txBody>
            <a:bodyPr wrap="none">
              <a:prstTxWarp prst="textNoShape">
                <a:avLst/>
              </a:prstTxWarp>
              <a:spAutoFit/>
            </a:bodyPr>
            <a:lstStyle/>
            <a:p>
              <a:pPr marL="284163" indent="-284163" defTabSz="449263" eaLnBrk="1" hangingPunct="1">
                <a:buClr>
                  <a:srgbClr val="D2DA7A"/>
                </a:buClr>
                <a:buSzPct val="80000"/>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zh-TW" sz="2800" dirty="0" err="1" smtClean="0">
                  <a:solidFill>
                    <a:schemeClr val="tx2"/>
                  </a:solidFill>
                  <a:ea typeface="宋体" charset="-122"/>
                  <a:cs typeface="宋体" charset="-122"/>
                </a:rPr>
                <a:t>Config</a:t>
              </a:r>
              <a:r>
                <a:rPr lang="en-GB" altLang="zh-TW" sz="2800" dirty="0" smtClean="0">
                  <a:solidFill>
                    <a:schemeClr val="tx2"/>
                  </a:solidFill>
                  <a:ea typeface="宋体" charset="-122"/>
                  <a:cs typeface="宋体" charset="-122"/>
                </a:rPr>
                <a:t>. </a:t>
              </a:r>
              <a:r>
                <a:rPr lang="en-GB" altLang="zh-TW" sz="2800" dirty="0" err="1">
                  <a:solidFill>
                    <a:schemeClr val="tx2"/>
                  </a:solidFill>
                  <a:ea typeface="宋体" charset="-122"/>
                  <a:cs typeface="宋体" charset="-122"/>
                </a:rPr>
                <a:t>iniziale</a:t>
              </a:r>
              <a:endParaRPr lang="en-GB" altLang="zh-TW" sz="2800" dirty="0">
                <a:solidFill>
                  <a:schemeClr val="tx2"/>
                </a:solidFill>
                <a:ea typeface="宋体" charset="-122"/>
                <a:cs typeface="宋体" charset="-122"/>
              </a:endParaRPr>
            </a:p>
          </p:txBody>
        </p:sp>
        <p:sp>
          <p:nvSpPr>
            <p:cNvPr id="8" name="Rectangle 8"/>
            <p:cNvSpPr>
              <a:spLocks noChangeArrowheads="1"/>
            </p:cNvSpPr>
            <p:nvPr/>
          </p:nvSpPr>
          <p:spPr bwMode="auto">
            <a:xfrm>
              <a:off x="3066" y="1664"/>
              <a:ext cx="2027" cy="330"/>
            </a:xfrm>
            <a:prstGeom prst="rect">
              <a:avLst/>
            </a:prstGeom>
            <a:noFill/>
            <a:ln w="9525">
              <a:noFill/>
              <a:miter lim="800000"/>
              <a:headEnd/>
              <a:tailEnd/>
            </a:ln>
          </p:spPr>
          <p:txBody>
            <a:bodyPr wrap="none">
              <a:prstTxWarp prst="textNoShape">
                <a:avLst/>
              </a:prstTxWarp>
              <a:spAutoFit/>
            </a:bodyPr>
            <a:lstStyle/>
            <a:p>
              <a:pPr eaLnBrk="1" hangingPunct="1"/>
              <a:r>
                <a:rPr lang="en-GB" altLang="zh-TW" sz="2800" dirty="0" err="1" smtClean="0">
                  <a:solidFill>
                    <a:schemeClr val="accent1"/>
                  </a:solidFill>
                  <a:ea typeface="宋体" charset="-122"/>
                  <a:cs typeface="宋体" charset="-122"/>
                </a:rPr>
                <a:t>Config</a:t>
              </a:r>
              <a:r>
                <a:rPr lang="en-GB" altLang="zh-TW" sz="2800" dirty="0" smtClean="0">
                  <a:solidFill>
                    <a:schemeClr val="accent1"/>
                  </a:solidFill>
                  <a:ea typeface="宋体" charset="-122"/>
                  <a:cs typeface="宋体" charset="-122"/>
                </a:rPr>
                <a:t>. </a:t>
              </a:r>
              <a:r>
                <a:rPr lang="en-GB" altLang="zh-TW" sz="2800" dirty="0">
                  <a:solidFill>
                    <a:schemeClr val="accent1"/>
                  </a:solidFill>
                  <a:ea typeface="宋体" charset="-122"/>
                  <a:cs typeface="宋体" charset="-122"/>
                </a:rPr>
                <a:t>desiderata</a:t>
              </a:r>
              <a:endParaRPr lang="it-IT" sz="2800" dirty="0">
                <a:solidFill>
                  <a:schemeClr val="accent1"/>
                </a:solidFill>
                <a:ea typeface="Arial" charset="0"/>
                <a:cs typeface="Arial" charset="0"/>
              </a:endParaRPr>
            </a:p>
          </p:txBody>
        </p:sp>
        <p:sp>
          <p:nvSpPr>
            <p:cNvPr id="9" name="Right Arrow 10"/>
            <p:cNvSpPr>
              <a:spLocks noChangeArrowheads="1"/>
            </p:cNvSpPr>
            <p:nvPr/>
          </p:nvSpPr>
          <p:spPr bwMode="auto">
            <a:xfrm>
              <a:off x="2610" y="1746"/>
              <a:ext cx="414" cy="166"/>
            </a:xfrm>
            <a:prstGeom prst="rightArrow">
              <a:avLst>
                <a:gd name="adj1" fmla="val 44519"/>
                <a:gd name="adj2" fmla="val 78768"/>
              </a:avLst>
            </a:prstGeom>
            <a:solidFill>
              <a:schemeClr val="accent1"/>
            </a:solidFill>
            <a:ln w="25400">
              <a:solidFill>
                <a:schemeClr val="tx2"/>
              </a:solidFill>
              <a:miter lim="800000"/>
              <a:headEnd/>
              <a:tailEnd/>
            </a:ln>
          </p:spPr>
          <p:txBody>
            <a:bodyPr anchor="ctr">
              <a:prstTxWarp prst="textNoShape">
                <a:avLst/>
              </a:prstTxWarp>
            </a:bodyPr>
            <a:lstStyle/>
            <a:p>
              <a:pPr algn="ctr" eaLnBrk="1" hangingPunct="1"/>
              <a:endParaRPr lang="it-IT" sz="2000">
                <a:solidFill>
                  <a:srgbClr val="007E00"/>
                </a:solidFill>
                <a:latin typeface="Constantia" charset="0"/>
                <a:ea typeface="Arial" charset="0"/>
                <a:cs typeface="Arial" charset="0"/>
              </a:endParaRPr>
            </a:p>
          </p:txBody>
        </p:sp>
      </p:grpSp>
      <p:sp>
        <p:nvSpPr>
          <p:cNvPr id="10" name="Rectangle 9"/>
          <p:cNvSpPr>
            <a:spLocks noChangeArrowheads="1"/>
          </p:cNvSpPr>
          <p:nvPr/>
        </p:nvSpPr>
        <p:spPr bwMode="auto">
          <a:xfrm>
            <a:off x="431800" y="2614137"/>
            <a:ext cx="3898900" cy="1569660"/>
          </a:xfrm>
          <a:prstGeom prst="rect">
            <a:avLst/>
          </a:prstGeom>
          <a:noFill/>
          <a:ln w="9525">
            <a:noFill/>
            <a:miter lim="800000"/>
            <a:headEnd/>
            <a:tailEnd/>
          </a:ln>
        </p:spPr>
        <p:txBody>
          <a:bodyPr>
            <a:prstTxWarp prst="textNoShape">
              <a:avLst/>
            </a:prstTxWarp>
            <a:spAutoFit/>
          </a:bodyPr>
          <a:lstStyle/>
          <a:p>
            <a:pPr eaLnBrk="1" hangingPunct="1"/>
            <a:r>
              <a:rPr lang="en-GB" altLang="zh-TW" sz="2400" dirty="0" err="1">
                <a:solidFill>
                  <a:schemeClr val="tx2"/>
                </a:solidFill>
                <a:ea typeface="宋体" charset="-122"/>
                <a:cs typeface="宋体" charset="-122"/>
              </a:rPr>
              <a:t>può</a:t>
            </a: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essere</a:t>
            </a:r>
            <a:r>
              <a:rPr lang="en-GB" altLang="zh-TW" sz="2400" dirty="0">
                <a:solidFill>
                  <a:schemeClr val="tx2"/>
                </a:solidFill>
                <a:ea typeface="宋体" charset="-122"/>
                <a:cs typeface="宋体" charset="-122"/>
              </a:rPr>
              <a:t>:</a:t>
            </a:r>
          </a:p>
          <a:p>
            <a:pPr eaLnBrk="1" hangingPunct="1">
              <a:buFontTx/>
              <a:buChar char="•"/>
            </a:pP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casuale</a:t>
            </a:r>
            <a:endParaRPr lang="en-GB" altLang="zh-TW" sz="2400" dirty="0">
              <a:solidFill>
                <a:schemeClr val="tx2"/>
              </a:solidFill>
              <a:ea typeface="宋体" charset="-122"/>
              <a:cs typeface="宋体" charset="-122"/>
            </a:endParaRPr>
          </a:p>
          <a:p>
            <a:pPr eaLnBrk="1" hangingPunct="1">
              <a:buFontTx/>
              <a:buChar char="•"/>
            </a:pP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da</a:t>
            </a: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una</a:t>
            </a: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postazione</a:t>
            </a:r>
            <a:r>
              <a:rPr lang="en-GB" altLang="zh-TW" sz="2400" dirty="0">
                <a:solidFill>
                  <a:schemeClr val="tx2"/>
                </a:solidFill>
                <a:ea typeface="宋体" charset="-122"/>
                <a:cs typeface="宋体" charset="-122"/>
              </a:rPr>
              <a:t> </a:t>
            </a:r>
            <a:r>
              <a:rPr lang="en-GB" altLang="zh-TW" sz="2400" dirty="0" err="1">
                <a:solidFill>
                  <a:schemeClr val="tx2"/>
                </a:solidFill>
                <a:ea typeface="宋体" charset="-122"/>
                <a:cs typeface="宋体" charset="-122"/>
              </a:rPr>
              <a:t>sicura</a:t>
            </a:r>
            <a:endParaRPr lang="it-IT" sz="2400" b="1" dirty="0">
              <a:solidFill>
                <a:schemeClr val="tx2"/>
              </a:solidFill>
              <a:ea typeface="Arial" charset="0"/>
              <a:cs typeface="Arial" charset="0"/>
            </a:endParaRPr>
          </a:p>
        </p:txBody>
      </p:sp>
      <p:sp>
        <p:nvSpPr>
          <p:cNvPr id="11" name="Rectangle 9"/>
          <p:cNvSpPr>
            <a:spLocks noChangeArrowheads="1"/>
          </p:cNvSpPr>
          <p:nvPr/>
        </p:nvSpPr>
        <p:spPr bwMode="auto">
          <a:xfrm>
            <a:off x="4724400" y="2702005"/>
            <a:ext cx="4419600" cy="1938992"/>
          </a:xfrm>
          <a:prstGeom prst="rect">
            <a:avLst/>
          </a:prstGeom>
          <a:noFill/>
          <a:ln w="9525">
            <a:noFill/>
            <a:miter lim="800000"/>
            <a:headEnd/>
            <a:tailEnd/>
          </a:ln>
        </p:spPr>
        <p:txBody>
          <a:bodyPr>
            <a:prstTxWarp prst="textNoShape">
              <a:avLst/>
            </a:prstTxWarp>
            <a:spAutoFit/>
          </a:bodyPr>
          <a:lstStyle/>
          <a:p>
            <a:pPr eaLnBrk="1" hangingPunct="1"/>
            <a:r>
              <a:rPr lang="en-GB" altLang="zh-TW" sz="2400" dirty="0" err="1">
                <a:solidFill>
                  <a:srgbClr val="464587"/>
                </a:solidFill>
                <a:ea typeface="宋体" charset="-122"/>
                <a:cs typeface="宋体" charset="-122"/>
              </a:rPr>
              <a:t>può</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essere</a:t>
            </a:r>
            <a:r>
              <a:rPr lang="en-GB" altLang="zh-TW" sz="2400" dirty="0">
                <a:solidFill>
                  <a:srgbClr val="464587"/>
                </a:solidFill>
                <a:ea typeface="宋体" charset="-122"/>
                <a:cs typeface="宋体" charset="-122"/>
              </a:rPr>
              <a:t>:</a:t>
            </a:r>
          </a:p>
          <a:p>
            <a:pPr eaLnBrk="1" hangingPunct="1">
              <a:buFontTx/>
              <a:buChar char="•"/>
            </a:pP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tassellazione</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regolare</a:t>
            </a:r>
            <a:endParaRPr lang="en-GB" altLang="zh-TW" sz="2400" dirty="0">
              <a:solidFill>
                <a:srgbClr val="464587"/>
              </a:solidFill>
              <a:ea typeface="宋体" charset="-122"/>
              <a:cs typeface="宋体" charset="-122"/>
            </a:endParaRPr>
          </a:p>
          <a:p>
            <a:pPr eaLnBrk="1" hangingPunct="1">
              <a:buFontTx/>
              <a:buChar char="•"/>
            </a:pP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qualunque</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altra</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cosa</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purché</a:t>
            </a:r>
            <a:r>
              <a:rPr lang="en-GB" altLang="zh-TW" sz="2400" dirty="0">
                <a:solidFill>
                  <a:srgbClr val="464587"/>
                </a:solidFill>
                <a:ea typeface="宋体" charset="-122"/>
                <a:cs typeface="宋体" charset="-122"/>
              </a:rPr>
              <a:t> </a:t>
            </a:r>
            <a:br>
              <a:rPr lang="en-GB" altLang="zh-TW" sz="2400" dirty="0">
                <a:solidFill>
                  <a:srgbClr val="464587"/>
                </a:solidFill>
                <a:ea typeface="宋体" charset="-122"/>
                <a:cs typeface="宋体" charset="-122"/>
              </a:rPr>
            </a:b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l’area</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sia</a:t>
            </a:r>
            <a:r>
              <a:rPr lang="en-GB" altLang="zh-TW" sz="2400" dirty="0">
                <a:solidFill>
                  <a:srgbClr val="464587"/>
                </a:solidFill>
                <a:ea typeface="宋体" charset="-122"/>
                <a:cs typeface="宋体" charset="-122"/>
              </a:rPr>
              <a:t> </a:t>
            </a:r>
            <a:r>
              <a:rPr lang="en-GB" altLang="zh-TW" sz="2400" dirty="0" err="1">
                <a:solidFill>
                  <a:srgbClr val="464587"/>
                </a:solidFill>
                <a:ea typeface="宋体" charset="-122"/>
                <a:cs typeface="宋体" charset="-122"/>
              </a:rPr>
              <a:t>coperta</a:t>
            </a:r>
            <a:endParaRPr lang="en-GB" altLang="zh-TW" sz="2400" dirty="0">
              <a:solidFill>
                <a:srgbClr val="464587"/>
              </a:solidFill>
              <a:ea typeface="宋体" charset="-122"/>
              <a:cs typeface="宋体" charset="-122"/>
            </a:endParaRPr>
          </a:p>
          <a:p>
            <a:pPr eaLnBrk="1" hangingPunct="1"/>
            <a:endParaRPr lang="en-GB" altLang="zh-TW" sz="2400" dirty="0">
              <a:solidFill>
                <a:srgbClr val="464587"/>
              </a:solidFill>
              <a:ea typeface="宋体" charset="-122"/>
              <a:cs typeface="宋体"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down)">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down)">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10" grpId="0"/>
      <p:bldP spid="11" grpId="0"/>
    </p:bld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L’Accoppiamento Massimo in Grafi Qualunque</a:t>
            </a:r>
            <a:endParaRPr lang="it-IT" dirty="0"/>
          </a:p>
        </p:txBody>
      </p:sp>
      <p:sp>
        <p:nvSpPr>
          <p:cNvPr id="4" name="Segnaposto numero diapositiva 3"/>
          <p:cNvSpPr>
            <a:spLocks noGrp="1"/>
          </p:cNvSpPr>
          <p:nvPr>
            <p:ph type="sldNum" sz="quarter" idx="12"/>
          </p:nvPr>
        </p:nvSpPr>
        <p:spPr/>
        <p:txBody>
          <a:bodyPr/>
          <a:lstStyle/>
          <a:p>
            <a:fld id="{60E9F1AE-D4CC-B040-B05E-E2F450AF0BD2}" type="slidenum">
              <a:rPr lang="it-IT" smtClean="0"/>
              <a:pPr/>
              <a:t>60</a:t>
            </a:fld>
            <a:endParaRPr lang="it-IT"/>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Boccioli (</a:t>
            </a:r>
            <a:r>
              <a:rPr lang="it-IT" dirty="0" err="1" smtClean="0"/>
              <a:t>Blossoms</a:t>
            </a:r>
            <a:r>
              <a:rPr lang="it-IT" dirty="0" smtClean="0"/>
              <a:t>) (</a:t>
            </a:r>
            <a:r>
              <a:rPr lang="it-IT" dirty="0" err="1" smtClean="0"/>
              <a:t>1</a:t>
            </a:r>
            <a:r>
              <a:rPr lang="it-IT" dirty="0" smtClean="0"/>
              <a:t>)</a:t>
            </a:r>
            <a:endParaRPr lang="it-IT" dirty="0"/>
          </a:p>
        </p:txBody>
      </p:sp>
      <p:sp>
        <p:nvSpPr>
          <p:cNvPr id="3" name="Segnaposto contenuto 2"/>
          <p:cNvSpPr>
            <a:spLocks noGrp="1"/>
          </p:cNvSpPr>
          <p:nvPr>
            <p:ph sz="quarter" idx="1"/>
          </p:nvPr>
        </p:nvSpPr>
        <p:spPr>
          <a:xfrm>
            <a:off x="457200" y="1600200"/>
            <a:ext cx="7467600" cy="1676400"/>
          </a:xfrm>
        </p:spPr>
        <p:txBody>
          <a:bodyPr/>
          <a:lstStyle/>
          <a:p>
            <a:pPr algn="just"/>
            <a:r>
              <a:rPr lang="it-IT" dirty="0" smtClean="0"/>
              <a:t>Abbiamo detto che il problema dei grafi qualunque risiede nei cicli dispari contenenti un numero massimale di archi dell’accoppiamento</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61</a:t>
            </a:fld>
            <a:endParaRPr lang="it-IT"/>
          </a:p>
        </p:txBody>
      </p:sp>
      <p:grpSp>
        <p:nvGrpSpPr>
          <p:cNvPr id="30" name="Gruppo 29"/>
          <p:cNvGrpSpPr/>
          <p:nvPr/>
        </p:nvGrpSpPr>
        <p:grpSpPr>
          <a:xfrm>
            <a:off x="1676400" y="3352800"/>
            <a:ext cx="3810000" cy="1295400"/>
            <a:chOff x="1676400" y="3352800"/>
            <a:chExt cx="3810000" cy="1295400"/>
          </a:xfrm>
        </p:grpSpPr>
        <p:sp>
          <p:nvSpPr>
            <p:cNvPr id="5" name="Ovale 4"/>
            <p:cNvSpPr/>
            <p:nvPr/>
          </p:nvSpPr>
          <p:spPr>
            <a:xfrm>
              <a:off x="16764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25908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2590800" y="3352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38100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3810000" y="3352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5181600" y="43434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5181600" y="3352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3" name="Connettore 1 12"/>
            <p:cNvCxnSpPr>
              <a:stCxn id="5" idx="7"/>
              <a:endCxn id="7" idx="2"/>
            </p:cNvCxnSpPr>
            <p:nvPr/>
          </p:nvCxnSpPr>
          <p:spPr>
            <a:xfrm rot="5400000" flipH="1" flipV="1">
              <a:off x="2088963" y="3352801"/>
              <a:ext cx="349437" cy="654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ttore 1 14"/>
            <p:cNvCxnSpPr>
              <a:stCxn id="7" idx="6"/>
              <a:endCxn id="9" idx="2"/>
            </p:cNvCxnSpPr>
            <p:nvPr/>
          </p:nvCxnSpPr>
          <p:spPr>
            <a:xfrm>
              <a:off x="2895600" y="3505200"/>
              <a:ext cx="914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Connettore 1 16"/>
            <p:cNvCxnSpPr>
              <a:stCxn id="9" idx="6"/>
              <a:endCxn id="11" idx="2"/>
            </p:cNvCxnSpPr>
            <p:nvPr/>
          </p:nvCxnSpPr>
          <p:spPr>
            <a:xfrm>
              <a:off x="4114800" y="3505200"/>
              <a:ext cx="1066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Connettore 1 18"/>
            <p:cNvCxnSpPr>
              <a:stCxn id="11" idx="4"/>
              <a:endCxn id="10" idx="0"/>
            </p:cNvCxnSpPr>
            <p:nvPr/>
          </p:nvCxnSpPr>
          <p:spPr>
            <a:xfrm rot="5400000">
              <a:off x="4991100" y="4000500"/>
              <a:ext cx="6858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Connettore 1 21"/>
            <p:cNvCxnSpPr>
              <a:stCxn id="10" idx="2"/>
              <a:endCxn id="8" idx="6"/>
            </p:cNvCxnSpPr>
            <p:nvPr/>
          </p:nvCxnSpPr>
          <p:spPr>
            <a:xfrm rot="10800000">
              <a:off x="4114800" y="4495800"/>
              <a:ext cx="10668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nettore 1 25"/>
            <p:cNvCxnSpPr>
              <a:stCxn id="8" idx="2"/>
              <a:endCxn id="6" idx="6"/>
            </p:cNvCxnSpPr>
            <p:nvPr/>
          </p:nvCxnSpPr>
          <p:spPr>
            <a:xfrm rot="10800000">
              <a:off x="2895600" y="4495800"/>
              <a:ext cx="9144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Connettore 1 27"/>
            <p:cNvCxnSpPr>
              <a:stCxn id="6" idx="2"/>
              <a:endCxn id="5" idx="5"/>
            </p:cNvCxnSpPr>
            <p:nvPr/>
          </p:nvCxnSpPr>
          <p:spPr>
            <a:xfrm rot="10800000">
              <a:off x="1936564" y="4070164"/>
              <a:ext cx="654237" cy="425637"/>
            </a:xfrm>
            <a:prstGeom prst="line">
              <a:avLst/>
            </a:prstGeom>
          </p:spPr>
          <p:style>
            <a:lnRef idx="2">
              <a:schemeClr val="accent1"/>
            </a:lnRef>
            <a:fillRef idx="0">
              <a:schemeClr val="accent1"/>
            </a:fillRef>
            <a:effectRef idx="1">
              <a:schemeClr val="accent1"/>
            </a:effectRef>
            <a:fontRef idx="minor">
              <a:schemeClr val="tx1"/>
            </a:fontRef>
          </p:style>
        </p:cxnSp>
      </p:grpSp>
      <p:sp>
        <p:nvSpPr>
          <p:cNvPr id="29" name="Segnaposto contenuto 2"/>
          <p:cNvSpPr txBox="1">
            <a:spLocks/>
          </p:cNvSpPr>
          <p:nvPr/>
        </p:nvSpPr>
        <p:spPr>
          <a:xfrm>
            <a:off x="457200" y="4876800"/>
            <a:ext cx="7467600" cy="1676400"/>
          </a:xfrm>
          <a:prstGeom prst="rect">
            <a:avLst/>
          </a:prstGeom>
        </p:spPr>
        <p:txBody>
          <a:bodyPr vert="horz">
            <a:norm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it-IT" sz="2400" b="0" i="0" u="none" strike="noStrike" kern="1200" cap="none" spc="0" normalizeH="0" baseline="0" noProof="0" dirty="0" smtClean="0">
                <a:ln>
                  <a:noFill/>
                </a:ln>
                <a:solidFill>
                  <a:schemeClr val="tx1"/>
                </a:solidFill>
                <a:effectLst/>
                <a:uLnTx/>
                <a:uFillTx/>
                <a:latin typeface="+mn-lt"/>
                <a:ea typeface="+mn-ea"/>
                <a:cs typeface="+mn-cs"/>
              </a:rPr>
              <a:t>Tali cicli sono detti </a:t>
            </a:r>
            <a:r>
              <a:rPr kumimoji="0" lang="it-IT" sz="2400" b="0" i="0" u="none" strike="noStrike" kern="1200" cap="none" spc="0" normalizeH="0" baseline="0" noProof="0" dirty="0" smtClean="0">
                <a:ln>
                  <a:noFill/>
                </a:ln>
                <a:solidFill>
                  <a:srgbClr val="FE8637"/>
                </a:solidFill>
                <a:effectLst/>
                <a:uLnTx/>
                <a:uFillTx/>
                <a:latin typeface="+mn-lt"/>
                <a:ea typeface="+mn-ea"/>
                <a:cs typeface="+mn-cs"/>
              </a:rPr>
              <a:t>boccioli</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 (</a:t>
            </a:r>
            <a:r>
              <a:rPr kumimoji="0" lang="it-IT" sz="2400" b="0" i="0" u="none" strike="noStrike" kern="1200" cap="none" spc="0" normalizeH="0" baseline="0" noProof="0" dirty="0" err="1" smtClean="0">
                <a:ln>
                  <a:noFill/>
                </a:ln>
                <a:solidFill>
                  <a:schemeClr val="tx1"/>
                </a:solidFill>
                <a:effectLst/>
                <a:uLnTx/>
                <a:uFillTx/>
                <a:latin typeface="+mn-lt"/>
                <a:ea typeface="+mn-ea"/>
                <a:cs typeface="+mn-cs"/>
              </a:rPr>
              <a:t>blossoms</a:t>
            </a:r>
            <a:r>
              <a:rPr kumimoji="0" lang="it-IT" sz="2400" b="0" i="0" u="none" strike="noStrike" kern="1200" cap="none" spc="0" normalizeH="0" baseline="0" noProof="0" dirty="0" smtClean="0">
                <a:ln>
                  <a:noFill/>
                </a:ln>
                <a:solidFill>
                  <a:schemeClr val="tx1"/>
                </a:solidFill>
                <a:effectLst/>
                <a:uLnTx/>
                <a:uFillTx/>
                <a:latin typeface="+mn-lt"/>
                <a:ea typeface="+mn-ea"/>
                <a:cs typeface="+mn-cs"/>
              </a:rPr>
              <a:t>)</a:t>
            </a:r>
            <a:endParaRPr kumimoji="0" lang="it-IT"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9" grpId="0"/>
    </p:bld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Boccioli (</a:t>
            </a:r>
            <a:r>
              <a:rPr lang="it-IT" dirty="0" err="1" smtClean="0"/>
              <a:t>Blossoms</a:t>
            </a:r>
            <a:r>
              <a:rPr lang="it-IT" dirty="0" smtClean="0"/>
              <a:t>) (</a:t>
            </a:r>
            <a:r>
              <a:rPr lang="it-IT" dirty="0" err="1" smtClean="0"/>
              <a:t>2</a:t>
            </a:r>
            <a:r>
              <a:rPr lang="it-IT" dirty="0" smtClean="0"/>
              <a:t>)</a:t>
            </a:r>
            <a:endParaRPr lang="it-IT" dirty="0"/>
          </a:p>
        </p:txBody>
      </p:sp>
      <p:sp>
        <p:nvSpPr>
          <p:cNvPr id="3" name="Segnaposto contenuto 2"/>
          <p:cNvSpPr>
            <a:spLocks noGrp="1"/>
          </p:cNvSpPr>
          <p:nvPr>
            <p:ph sz="quarter" idx="1"/>
          </p:nvPr>
        </p:nvSpPr>
        <p:spPr>
          <a:xfrm>
            <a:off x="457200" y="1600200"/>
            <a:ext cx="7467600" cy="4495800"/>
          </a:xfrm>
        </p:spPr>
        <p:txBody>
          <a:bodyPr>
            <a:normAutofit fontScale="92500"/>
          </a:bodyPr>
          <a:lstStyle/>
          <a:p>
            <a:pPr algn="just"/>
            <a:r>
              <a:rPr lang="it-IT" dirty="0" smtClean="0">
                <a:solidFill>
                  <a:srgbClr val="FE8637"/>
                </a:solidFill>
              </a:rPr>
              <a:t>Lemma (della contrazione dei cicli)</a:t>
            </a:r>
            <a:r>
              <a:rPr lang="it-IT" dirty="0" smtClean="0"/>
              <a:t>. Sia </a:t>
            </a:r>
            <a:r>
              <a:rPr lang="it-IT" i="1" dirty="0" err="1" smtClean="0"/>
              <a:t>M</a:t>
            </a:r>
            <a:r>
              <a:rPr lang="it-IT" dirty="0" smtClean="0"/>
              <a:t> un accoppiamento di </a:t>
            </a:r>
            <a:r>
              <a:rPr lang="it-IT" i="1" dirty="0" err="1" smtClean="0"/>
              <a:t>G</a:t>
            </a:r>
            <a:r>
              <a:rPr lang="it-IT" dirty="0" smtClean="0"/>
              <a:t> e </a:t>
            </a:r>
            <a:r>
              <a:rPr lang="it-IT" i="1" dirty="0" err="1" smtClean="0"/>
              <a:t>B</a:t>
            </a:r>
            <a:r>
              <a:rPr lang="it-IT" dirty="0" smtClean="0"/>
              <a:t> un bocciolo. Sia </a:t>
            </a:r>
            <a:r>
              <a:rPr lang="it-IT" i="1" dirty="0" err="1" smtClean="0"/>
              <a:t>B</a:t>
            </a:r>
            <a:r>
              <a:rPr lang="it-IT" dirty="0" smtClean="0"/>
              <a:t> nodo-disgiunto dal resto di </a:t>
            </a:r>
            <a:r>
              <a:rPr lang="it-IT" i="1" dirty="0" smtClean="0"/>
              <a:t>M</a:t>
            </a:r>
            <a:r>
              <a:rPr lang="it-IT" dirty="0" smtClean="0"/>
              <a:t>. Sia </a:t>
            </a:r>
            <a:r>
              <a:rPr lang="it-IT" i="1" dirty="0" smtClean="0"/>
              <a:t>G’</a:t>
            </a:r>
            <a:r>
              <a:rPr lang="it-IT" dirty="0" smtClean="0"/>
              <a:t> il grafo ottenuto da </a:t>
            </a:r>
            <a:r>
              <a:rPr lang="it-IT" i="1" dirty="0" err="1" smtClean="0"/>
              <a:t>G</a:t>
            </a:r>
            <a:r>
              <a:rPr lang="it-IT" dirty="0" smtClean="0"/>
              <a:t> contraendo </a:t>
            </a:r>
            <a:r>
              <a:rPr lang="it-IT" i="1" dirty="0" err="1" smtClean="0"/>
              <a:t>B</a:t>
            </a:r>
            <a:r>
              <a:rPr lang="it-IT" dirty="0" smtClean="0"/>
              <a:t> in un singolo nodo. Allora </a:t>
            </a:r>
            <a:r>
              <a:rPr lang="it-IT" i="1" dirty="0" smtClean="0"/>
              <a:t>M’</a:t>
            </a:r>
            <a:r>
              <a:rPr lang="it-IT" dirty="0" smtClean="0"/>
              <a:t> di </a:t>
            </a:r>
            <a:r>
              <a:rPr lang="it-IT" i="1" dirty="0" smtClean="0"/>
              <a:t>G’</a:t>
            </a:r>
            <a:r>
              <a:rPr lang="it-IT" dirty="0" smtClean="0"/>
              <a:t> indotto da </a:t>
            </a:r>
            <a:r>
              <a:rPr lang="it-IT" i="1" dirty="0" err="1" smtClean="0"/>
              <a:t>M</a:t>
            </a:r>
            <a:r>
              <a:rPr lang="it-IT" dirty="0" smtClean="0"/>
              <a:t> è massimo in </a:t>
            </a:r>
            <a:r>
              <a:rPr lang="it-IT" i="1" dirty="0" smtClean="0"/>
              <a:t>G’</a:t>
            </a:r>
            <a:r>
              <a:rPr lang="it-IT" dirty="0" smtClean="0"/>
              <a:t> </a:t>
            </a:r>
            <a:r>
              <a:rPr lang="it-IT" dirty="0" err="1" smtClean="0"/>
              <a:t>sse</a:t>
            </a:r>
            <a:r>
              <a:rPr lang="it-IT" dirty="0" smtClean="0"/>
              <a:t> </a:t>
            </a:r>
            <a:r>
              <a:rPr lang="it-IT" i="1" dirty="0" err="1" smtClean="0"/>
              <a:t>M</a:t>
            </a:r>
            <a:r>
              <a:rPr lang="it-IT" dirty="0" smtClean="0"/>
              <a:t> è massimo in </a:t>
            </a:r>
            <a:r>
              <a:rPr lang="it-IT" i="1" dirty="0" smtClean="0"/>
              <a:t>G</a:t>
            </a:r>
            <a:r>
              <a:rPr lang="it-IT" dirty="0" smtClean="0"/>
              <a:t>.</a:t>
            </a:r>
          </a:p>
          <a:p>
            <a:pPr algn="just"/>
            <a:r>
              <a:rPr lang="it-IT" dirty="0" smtClean="0">
                <a:solidFill>
                  <a:srgbClr val="FE8637"/>
                </a:solidFill>
              </a:rPr>
              <a:t>Dim.</a:t>
            </a:r>
            <a:r>
              <a:rPr lang="it-IT" dirty="0" smtClean="0"/>
              <a:t> </a:t>
            </a:r>
            <a:r>
              <a:rPr lang="it-IT" i="1" dirty="0" err="1" smtClean="0"/>
              <a:t>M</a:t>
            </a:r>
            <a:r>
              <a:rPr lang="it-IT" dirty="0" smtClean="0"/>
              <a:t> </a:t>
            </a:r>
            <a:r>
              <a:rPr lang="it-IT" dirty="0" err="1" smtClean="0"/>
              <a:t>max</a:t>
            </a:r>
            <a:r>
              <a:rPr lang="it-IT" dirty="0" smtClean="0"/>
              <a:t> in </a:t>
            </a:r>
            <a:r>
              <a:rPr lang="it-IT" i="1" dirty="0" err="1" smtClean="0"/>
              <a:t>G</a:t>
            </a:r>
            <a:r>
              <a:rPr lang="it-IT" dirty="0" smtClean="0"/>
              <a:t> =&gt; </a:t>
            </a:r>
            <a:r>
              <a:rPr lang="it-IT" i="1" dirty="0" smtClean="0"/>
              <a:t>M’</a:t>
            </a:r>
            <a:r>
              <a:rPr lang="it-IT" dirty="0" smtClean="0"/>
              <a:t> </a:t>
            </a:r>
            <a:r>
              <a:rPr lang="it-IT" dirty="0" err="1" smtClean="0"/>
              <a:t>max</a:t>
            </a:r>
            <a:r>
              <a:rPr lang="it-IT" dirty="0" smtClean="0"/>
              <a:t> in </a:t>
            </a:r>
            <a:r>
              <a:rPr lang="it-IT" i="1" dirty="0" smtClean="0"/>
              <a:t>G’</a:t>
            </a:r>
          </a:p>
          <a:p>
            <a:pPr algn="just">
              <a:buNone/>
            </a:pPr>
            <a:r>
              <a:rPr lang="it-IT" dirty="0" smtClean="0"/>
              <a:t>	P.A. </a:t>
            </a:r>
            <a:r>
              <a:rPr lang="it-IT" i="1" dirty="0" smtClean="0"/>
              <a:t>M’</a:t>
            </a:r>
            <a:r>
              <a:rPr lang="it-IT" dirty="0" smtClean="0"/>
              <a:t> non è max. Quindi esiste un cammino aumentante </a:t>
            </a:r>
            <a:r>
              <a:rPr lang="it-IT" i="1" dirty="0" err="1" smtClean="0"/>
              <a:t>P</a:t>
            </a:r>
            <a:r>
              <a:rPr lang="it-IT" dirty="0" smtClean="0"/>
              <a:t> in </a:t>
            </a:r>
            <a:r>
              <a:rPr lang="it-IT" i="1" dirty="0" smtClean="0"/>
              <a:t>G’</a:t>
            </a:r>
            <a:r>
              <a:rPr lang="it-IT" dirty="0" smtClean="0"/>
              <a:t> rispetto ad </a:t>
            </a:r>
            <a:r>
              <a:rPr lang="it-IT" i="1" dirty="0" smtClean="0"/>
              <a:t>M’</a:t>
            </a:r>
            <a:r>
              <a:rPr lang="it-IT" dirty="0" smtClean="0"/>
              <a:t>. Sia </a:t>
            </a:r>
            <a:r>
              <a:rPr lang="it-IT" i="1" dirty="0" err="1" smtClean="0"/>
              <a:t>b</a:t>
            </a:r>
            <a:r>
              <a:rPr lang="it-IT" dirty="0" smtClean="0"/>
              <a:t> il nodo che rappresenta </a:t>
            </a:r>
            <a:r>
              <a:rPr lang="it-IT" i="1" dirty="0" smtClean="0"/>
              <a:t>B.</a:t>
            </a:r>
            <a:endParaRPr lang="it-IT" dirty="0" smtClean="0"/>
          </a:p>
          <a:p>
            <a:pPr algn="just">
              <a:buNone/>
            </a:pPr>
            <a:r>
              <a:rPr lang="it-IT" dirty="0" smtClean="0"/>
              <a:t>	Due casi:</a:t>
            </a:r>
          </a:p>
          <a:p>
            <a:pPr marL="457200" indent="-457200" algn="just">
              <a:buFont typeface="+mj-lt"/>
              <a:buAutoNum type="arabicPeriod"/>
            </a:pPr>
            <a:r>
              <a:rPr lang="it-IT" dirty="0" smtClean="0"/>
              <a:t>il cammino non passa per </a:t>
            </a:r>
            <a:r>
              <a:rPr lang="it-IT" i="1" dirty="0" err="1" smtClean="0"/>
              <a:t>b</a:t>
            </a:r>
            <a:r>
              <a:rPr lang="it-IT" dirty="0" smtClean="0"/>
              <a:t> =&gt; </a:t>
            </a:r>
            <a:r>
              <a:rPr lang="it-IT" i="1" dirty="0" err="1" smtClean="0"/>
              <a:t>P</a:t>
            </a:r>
            <a:r>
              <a:rPr lang="it-IT" i="1" dirty="0" smtClean="0"/>
              <a:t> </a:t>
            </a:r>
            <a:r>
              <a:rPr lang="it-IT" dirty="0" smtClean="0"/>
              <a:t>aumentante anche per </a:t>
            </a:r>
            <a:r>
              <a:rPr lang="it-IT" i="1" dirty="0" smtClean="0"/>
              <a:t>M</a:t>
            </a:r>
            <a:r>
              <a:rPr lang="it-IT" dirty="0" smtClean="0"/>
              <a:t>. ASSURDO</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Boccioli (</a:t>
            </a:r>
            <a:r>
              <a:rPr lang="it-IT" dirty="0" err="1" smtClean="0"/>
              <a:t>Blossoms</a:t>
            </a:r>
            <a:r>
              <a:rPr lang="it-IT" dirty="0" smtClean="0"/>
              <a:t>) (</a:t>
            </a:r>
            <a:r>
              <a:rPr lang="it-IT" dirty="0" err="1" smtClean="0"/>
              <a:t>3</a:t>
            </a:r>
            <a:r>
              <a:rPr lang="it-IT" dirty="0" smtClean="0"/>
              <a:t>)</a:t>
            </a:r>
            <a:endParaRPr lang="it-IT" dirty="0"/>
          </a:p>
        </p:txBody>
      </p:sp>
      <p:sp>
        <p:nvSpPr>
          <p:cNvPr id="3" name="Segnaposto contenuto 2"/>
          <p:cNvSpPr>
            <a:spLocks noGrp="1"/>
          </p:cNvSpPr>
          <p:nvPr>
            <p:ph sz="quarter" idx="1"/>
          </p:nvPr>
        </p:nvSpPr>
        <p:spPr>
          <a:xfrm>
            <a:off x="457200" y="1600200"/>
            <a:ext cx="7467600" cy="4495800"/>
          </a:xfrm>
        </p:spPr>
        <p:txBody>
          <a:bodyPr>
            <a:normAutofit/>
          </a:bodyPr>
          <a:lstStyle/>
          <a:p>
            <a:pPr algn="just">
              <a:buNone/>
            </a:pPr>
            <a:r>
              <a:rPr lang="it-IT" sz="2000" dirty="0" smtClean="0">
                <a:solidFill>
                  <a:srgbClr val="FE8637"/>
                </a:solidFill>
              </a:rPr>
              <a:t>Segue dim. del Lemma della contrazione dei cicli</a:t>
            </a:r>
            <a:endParaRPr lang="it-IT" sz="2000" dirty="0" smtClean="0"/>
          </a:p>
          <a:p>
            <a:pPr marL="457200" indent="-457200" algn="just">
              <a:buFont typeface="+mj-lt"/>
              <a:buAutoNum type="arabicPeriod" startAt="2"/>
            </a:pPr>
            <a:r>
              <a:rPr lang="it-IT" dirty="0" smtClean="0"/>
              <a:t>il cammino passa per </a:t>
            </a:r>
            <a:r>
              <a:rPr lang="it-IT" i="1" dirty="0" err="1" smtClean="0"/>
              <a:t>b</a:t>
            </a:r>
            <a:r>
              <a:rPr lang="it-IT" dirty="0" smtClean="0"/>
              <a:t> =&gt; </a:t>
            </a:r>
            <a:r>
              <a:rPr lang="it-IT" i="1" dirty="0" err="1" smtClean="0"/>
              <a:t>b</a:t>
            </a:r>
            <a:r>
              <a:rPr lang="it-IT" i="1" dirty="0" smtClean="0"/>
              <a:t> </a:t>
            </a:r>
            <a:r>
              <a:rPr lang="it-IT" dirty="0" smtClean="0"/>
              <a:t>è un estremo di </a:t>
            </a:r>
            <a:r>
              <a:rPr lang="it-IT" i="1" dirty="0" err="1" smtClean="0"/>
              <a:t>P</a:t>
            </a:r>
            <a:r>
              <a:rPr lang="it-IT" i="1" dirty="0" smtClean="0"/>
              <a:t> </a:t>
            </a:r>
            <a:r>
              <a:rPr lang="it-IT" dirty="0" smtClean="0"/>
              <a:t>poiché gli archi di </a:t>
            </a:r>
            <a:r>
              <a:rPr lang="it-IT" i="1" dirty="0" smtClean="0"/>
              <a:t>G’ </a:t>
            </a:r>
            <a:r>
              <a:rPr lang="it-IT" dirty="0" smtClean="0"/>
              <a:t>incidenti a </a:t>
            </a:r>
            <a:r>
              <a:rPr lang="it-IT" i="1" dirty="0" err="1" smtClean="0"/>
              <a:t>b</a:t>
            </a:r>
            <a:r>
              <a:rPr lang="it-IT" i="1" dirty="0" smtClean="0"/>
              <a:t> </a:t>
            </a:r>
            <a:r>
              <a:rPr lang="it-IT" dirty="0" smtClean="0"/>
              <a:t>non sono in </a:t>
            </a:r>
            <a:r>
              <a:rPr lang="it-IT" i="1" dirty="0" err="1" smtClean="0"/>
              <a:t>M</a:t>
            </a:r>
            <a:r>
              <a:rPr lang="it-IT" dirty="0" smtClean="0"/>
              <a:t> per hp</a:t>
            </a:r>
            <a:r>
              <a:rPr lang="it-IT" i="1" dirty="0" smtClean="0"/>
              <a:t>.</a:t>
            </a:r>
            <a:endParaRPr lang="it-IT" dirty="0" smtClean="0"/>
          </a:p>
          <a:p>
            <a:pPr marL="457200" indent="-457200" algn="just">
              <a:buNone/>
            </a:pPr>
            <a:r>
              <a:rPr lang="it-IT" dirty="0" smtClean="0"/>
              <a:t>	Sia </a:t>
            </a:r>
            <a:r>
              <a:rPr lang="it-IT" i="1" dirty="0" err="1" smtClean="0"/>
              <a:t>v</a:t>
            </a:r>
            <a:r>
              <a:rPr lang="it-IT" i="1" dirty="0" smtClean="0"/>
              <a:t> </a:t>
            </a:r>
            <a:r>
              <a:rPr lang="it-IT" dirty="0" smtClean="0"/>
              <a:t>il nodo libero di </a:t>
            </a:r>
            <a:r>
              <a:rPr lang="it-IT" i="1" dirty="0" err="1" smtClean="0"/>
              <a:t>B</a:t>
            </a:r>
            <a:endParaRPr lang="it-IT" dirty="0" smtClean="0"/>
          </a:p>
          <a:p>
            <a:pPr marL="457200" indent="-457200" algn="just">
              <a:buNone/>
            </a:pPr>
            <a:r>
              <a:rPr lang="it-IT" dirty="0" smtClean="0"/>
              <a:t>	Definisci </a:t>
            </a:r>
            <a:r>
              <a:rPr lang="it-IT" i="1" dirty="0" smtClean="0"/>
              <a:t>P’</a:t>
            </a:r>
            <a:r>
              <a:rPr lang="it-IT" i="1" dirty="0" err="1" smtClean="0"/>
              <a:t>=P</a:t>
            </a:r>
            <a:r>
              <a:rPr lang="it-IT" i="1" dirty="0" smtClean="0"/>
              <a:t> </a:t>
            </a:r>
            <a:r>
              <a:rPr lang="it-IT" i="1" dirty="0" err="1" smtClean="0">
                <a:latin typeface="Arial"/>
                <a:cs typeface="Arial"/>
              </a:rPr>
              <a:t>U</a:t>
            </a:r>
            <a:r>
              <a:rPr lang="it-IT" i="1" dirty="0" smtClean="0">
                <a:latin typeface="Arial"/>
                <a:cs typeface="Arial"/>
              </a:rPr>
              <a:t> </a:t>
            </a:r>
            <a:r>
              <a:rPr lang="it-IT" i="1" dirty="0" err="1" smtClean="0"/>
              <a:t>P</a:t>
            </a:r>
            <a:r>
              <a:rPr lang="it-IT" i="1" dirty="0" smtClean="0"/>
              <a:t>”</a:t>
            </a:r>
            <a:r>
              <a:rPr lang="it-IT" dirty="0" smtClean="0"/>
              <a:t> dove </a:t>
            </a:r>
            <a:r>
              <a:rPr lang="it-IT" i="1" dirty="0" err="1" smtClean="0"/>
              <a:t>P</a:t>
            </a:r>
            <a:r>
              <a:rPr lang="it-IT" i="1" dirty="0" smtClean="0"/>
              <a:t>” </a:t>
            </a:r>
            <a:r>
              <a:rPr lang="it-IT" dirty="0" smtClean="0"/>
              <a:t>è dentro </a:t>
            </a:r>
            <a:r>
              <a:rPr lang="it-IT" i="1" dirty="0" err="1" smtClean="0"/>
              <a:t>B</a:t>
            </a:r>
            <a:r>
              <a:rPr lang="it-IT" dirty="0" smtClean="0"/>
              <a:t> e </a:t>
            </a:r>
            <a:r>
              <a:rPr lang="it-IT" dirty="0" err="1" smtClean="0"/>
              <a:t>congiung</a:t>
            </a:r>
            <a:r>
              <a:rPr lang="it-IT" dirty="0" smtClean="0"/>
              <a:t> </a:t>
            </a:r>
            <a:r>
              <a:rPr lang="it-IT" i="1" dirty="0" err="1" smtClean="0"/>
              <a:t>b</a:t>
            </a:r>
            <a:r>
              <a:rPr lang="it-IT" i="1" dirty="0" smtClean="0"/>
              <a:t> </a:t>
            </a:r>
            <a:r>
              <a:rPr lang="it-IT" dirty="0" smtClean="0"/>
              <a:t>con </a:t>
            </a:r>
            <a:r>
              <a:rPr lang="it-IT" i="1" dirty="0" smtClean="0"/>
              <a:t>v.</a:t>
            </a:r>
            <a:endParaRPr lang="it-IT" dirty="0" smtClean="0"/>
          </a:p>
          <a:p>
            <a:pPr marL="457200" indent="-457200" algn="just">
              <a:buNone/>
            </a:pPr>
            <a:r>
              <a:rPr lang="it-IT" dirty="0" smtClean="0"/>
              <a:t>	</a:t>
            </a:r>
            <a:r>
              <a:rPr lang="it-IT" i="1" dirty="0" smtClean="0"/>
              <a:t>P’</a:t>
            </a:r>
            <a:r>
              <a:rPr lang="it-IT" dirty="0" smtClean="0"/>
              <a:t> aumentante per </a:t>
            </a:r>
            <a:r>
              <a:rPr lang="it-IT" i="1" dirty="0" smtClean="0"/>
              <a:t>G</a:t>
            </a:r>
            <a:r>
              <a:rPr lang="it-IT" dirty="0" smtClean="0"/>
              <a:t>. ASSURDO.</a:t>
            </a:r>
            <a:endParaRPr lang="it-IT" dirty="0"/>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Boccioli (</a:t>
            </a:r>
            <a:r>
              <a:rPr lang="it-IT" dirty="0" err="1" smtClean="0"/>
              <a:t>Blossoms</a:t>
            </a:r>
            <a:r>
              <a:rPr lang="it-IT" dirty="0" smtClean="0"/>
              <a:t>) (</a:t>
            </a:r>
            <a:r>
              <a:rPr lang="it-IT" dirty="0" err="1" smtClean="0"/>
              <a:t>4</a:t>
            </a:r>
            <a:r>
              <a:rPr lang="it-IT" dirty="0" smtClean="0"/>
              <a:t>)</a:t>
            </a:r>
            <a:endParaRPr lang="it-IT" dirty="0"/>
          </a:p>
        </p:txBody>
      </p:sp>
      <p:sp>
        <p:nvSpPr>
          <p:cNvPr id="3" name="Segnaposto contenuto 2"/>
          <p:cNvSpPr>
            <a:spLocks noGrp="1"/>
          </p:cNvSpPr>
          <p:nvPr>
            <p:ph sz="quarter" idx="1"/>
          </p:nvPr>
        </p:nvSpPr>
        <p:spPr>
          <a:xfrm>
            <a:off x="457200" y="1600200"/>
            <a:ext cx="7671816" cy="4800600"/>
          </a:xfrm>
        </p:spPr>
        <p:txBody>
          <a:bodyPr>
            <a:normAutofit lnSpcReduction="10000"/>
          </a:bodyPr>
          <a:lstStyle/>
          <a:p>
            <a:pPr algn="just">
              <a:buNone/>
            </a:pPr>
            <a:r>
              <a:rPr lang="it-IT" sz="2000" dirty="0" smtClean="0">
                <a:solidFill>
                  <a:srgbClr val="FE8637"/>
                </a:solidFill>
              </a:rPr>
              <a:t>Segue dim. del Lemma della contrazione dei cicli</a:t>
            </a:r>
            <a:endParaRPr lang="it-IT" sz="2000" dirty="0" smtClean="0"/>
          </a:p>
          <a:p>
            <a:pPr marL="457200" indent="-457200" algn="just"/>
            <a:r>
              <a:rPr lang="it-IT" i="1" dirty="0" smtClean="0"/>
              <a:t>M’</a:t>
            </a:r>
            <a:r>
              <a:rPr lang="it-IT" dirty="0" smtClean="0"/>
              <a:t> </a:t>
            </a:r>
            <a:r>
              <a:rPr lang="it-IT" dirty="0" err="1" smtClean="0"/>
              <a:t>max</a:t>
            </a:r>
            <a:r>
              <a:rPr lang="it-IT" dirty="0" smtClean="0"/>
              <a:t> in </a:t>
            </a:r>
            <a:r>
              <a:rPr lang="it-IT" i="1" dirty="0" smtClean="0"/>
              <a:t>G’</a:t>
            </a:r>
            <a:r>
              <a:rPr lang="it-IT" dirty="0" smtClean="0"/>
              <a:t> =&gt; </a:t>
            </a:r>
            <a:r>
              <a:rPr lang="it-IT" i="1" dirty="0" err="1" smtClean="0"/>
              <a:t>M</a:t>
            </a:r>
            <a:r>
              <a:rPr lang="it-IT" dirty="0" smtClean="0"/>
              <a:t> </a:t>
            </a:r>
            <a:r>
              <a:rPr lang="it-IT" dirty="0" err="1" smtClean="0"/>
              <a:t>max</a:t>
            </a:r>
            <a:r>
              <a:rPr lang="it-IT" dirty="0" smtClean="0"/>
              <a:t> in </a:t>
            </a:r>
            <a:r>
              <a:rPr lang="it-IT" i="1" dirty="0" err="1" smtClean="0"/>
              <a:t>G</a:t>
            </a:r>
            <a:endParaRPr lang="it-IT" i="1" dirty="0" smtClean="0"/>
          </a:p>
          <a:p>
            <a:pPr marL="457200" indent="-457200" algn="just">
              <a:buNone/>
            </a:pPr>
            <a:r>
              <a:rPr lang="it-IT" i="1" dirty="0" smtClean="0"/>
              <a:t>	P.A. </a:t>
            </a:r>
            <a:r>
              <a:rPr lang="it-IT" i="1" dirty="0" err="1" smtClean="0"/>
              <a:t>M</a:t>
            </a:r>
            <a:r>
              <a:rPr lang="it-IT" i="1" dirty="0" smtClean="0"/>
              <a:t> </a:t>
            </a:r>
            <a:r>
              <a:rPr lang="it-IT" dirty="0" smtClean="0"/>
              <a:t>non è max. Sia </a:t>
            </a:r>
            <a:r>
              <a:rPr lang="it-IT" i="1" dirty="0" err="1" smtClean="0"/>
              <a:t>P</a:t>
            </a:r>
            <a:r>
              <a:rPr lang="it-IT" i="1" dirty="0" smtClean="0"/>
              <a:t> </a:t>
            </a:r>
            <a:r>
              <a:rPr lang="it-IT" dirty="0" smtClean="0"/>
              <a:t> un cammino aumentante in </a:t>
            </a:r>
            <a:r>
              <a:rPr lang="it-IT" i="1" dirty="0" err="1" smtClean="0"/>
              <a:t>G</a:t>
            </a:r>
            <a:r>
              <a:rPr lang="it-IT" i="1" dirty="0" smtClean="0"/>
              <a:t> </a:t>
            </a:r>
            <a:r>
              <a:rPr lang="it-IT" dirty="0" smtClean="0"/>
              <a:t> per </a:t>
            </a:r>
            <a:r>
              <a:rPr lang="it-IT" i="1" dirty="0" smtClean="0"/>
              <a:t>M.</a:t>
            </a:r>
            <a:endParaRPr lang="it-IT" dirty="0" smtClean="0"/>
          </a:p>
          <a:p>
            <a:pPr marL="457200" indent="-457200" algn="just">
              <a:buNone/>
            </a:pPr>
            <a:r>
              <a:rPr lang="it-IT" dirty="0" smtClean="0"/>
              <a:t>	Due casi:</a:t>
            </a:r>
          </a:p>
          <a:p>
            <a:pPr marL="457200" indent="-457200" algn="just">
              <a:buNone/>
            </a:pPr>
            <a:r>
              <a:rPr lang="it-IT" dirty="0" err="1" smtClean="0"/>
              <a:t>1</a:t>
            </a:r>
            <a:r>
              <a:rPr lang="it-IT" dirty="0" smtClean="0"/>
              <a:t>. </a:t>
            </a:r>
            <a:r>
              <a:rPr lang="it-IT" i="1" dirty="0" err="1" smtClean="0"/>
              <a:t>P</a:t>
            </a:r>
            <a:r>
              <a:rPr lang="it-IT" dirty="0" smtClean="0"/>
              <a:t> non passa per </a:t>
            </a:r>
            <a:r>
              <a:rPr lang="it-IT" i="1" dirty="0" err="1" smtClean="0"/>
              <a:t>b</a:t>
            </a:r>
            <a:r>
              <a:rPr lang="it-IT" i="1" dirty="0" smtClean="0"/>
              <a:t> =&gt; </a:t>
            </a:r>
            <a:r>
              <a:rPr lang="it-IT" i="1" dirty="0" err="1" smtClean="0"/>
              <a:t>P</a:t>
            </a:r>
            <a:r>
              <a:rPr lang="it-IT" dirty="0" smtClean="0"/>
              <a:t> aumentante per </a:t>
            </a:r>
            <a:r>
              <a:rPr lang="it-IT" i="1" dirty="0" smtClean="0"/>
              <a:t>G’</a:t>
            </a:r>
            <a:r>
              <a:rPr lang="it-IT" dirty="0" smtClean="0"/>
              <a:t>. ASSURDO</a:t>
            </a:r>
          </a:p>
          <a:p>
            <a:pPr marL="457200" indent="-457200" algn="just">
              <a:buNone/>
            </a:pPr>
            <a:r>
              <a:rPr lang="it-IT" dirty="0" err="1" smtClean="0"/>
              <a:t>2</a:t>
            </a:r>
            <a:r>
              <a:rPr lang="it-IT" dirty="0" smtClean="0"/>
              <a:t>. </a:t>
            </a:r>
            <a:r>
              <a:rPr lang="it-IT" i="1" dirty="0" err="1" smtClean="0"/>
              <a:t>P</a:t>
            </a:r>
            <a:r>
              <a:rPr lang="it-IT" dirty="0" smtClean="0"/>
              <a:t> passa per </a:t>
            </a:r>
            <a:r>
              <a:rPr lang="it-IT" i="1" dirty="0" smtClean="0"/>
              <a:t>b</a:t>
            </a:r>
            <a:r>
              <a:rPr lang="it-IT" dirty="0" smtClean="0"/>
              <a:t>. Poiché </a:t>
            </a:r>
            <a:r>
              <a:rPr lang="it-IT" i="1" dirty="0" err="1" smtClean="0"/>
              <a:t>B</a:t>
            </a:r>
            <a:r>
              <a:rPr lang="it-IT" dirty="0" smtClean="0"/>
              <a:t> contiene un solo nodo libero, almeno un estremo di </a:t>
            </a:r>
            <a:r>
              <a:rPr lang="it-IT" i="1" dirty="0" err="1" smtClean="0"/>
              <a:t>P</a:t>
            </a:r>
            <a:r>
              <a:rPr lang="it-IT" dirty="0" smtClean="0"/>
              <a:t> è fuori di </a:t>
            </a:r>
            <a:r>
              <a:rPr lang="it-IT" i="1" dirty="0" smtClean="0"/>
              <a:t>B</a:t>
            </a:r>
            <a:r>
              <a:rPr lang="it-IT" dirty="0" smtClean="0"/>
              <a:t>. Sia </a:t>
            </a:r>
            <a:r>
              <a:rPr lang="it-IT" i="1" dirty="0" smtClean="0"/>
              <a:t>w</a:t>
            </a:r>
            <a:r>
              <a:rPr lang="it-IT" dirty="0" smtClean="0"/>
              <a:t>.</a:t>
            </a:r>
          </a:p>
          <a:p>
            <a:pPr marL="457200" indent="-457200" algn="just">
              <a:buNone/>
            </a:pPr>
            <a:r>
              <a:rPr lang="it-IT" dirty="0" smtClean="0"/>
              <a:t>	Sia </a:t>
            </a:r>
            <a:r>
              <a:rPr lang="it-IT" i="1" dirty="0" smtClean="0"/>
              <a:t>P’</a:t>
            </a:r>
            <a:r>
              <a:rPr lang="it-IT" dirty="0" smtClean="0"/>
              <a:t> il sottocammino di </a:t>
            </a:r>
            <a:r>
              <a:rPr lang="it-IT" i="1" dirty="0" err="1" smtClean="0"/>
              <a:t>P</a:t>
            </a:r>
            <a:r>
              <a:rPr lang="it-IT" dirty="0" smtClean="0"/>
              <a:t> che congiunge </a:t>
            </a:r>
            <a:r>
              <a:rPr lang="it-IT" i="1" dirty="0" err="1" smtClean="0"/>
              <a:t>w</a:t>
            </a:r>
            <a:r>
              <a:rPr lang="it-IT" dirty="0" smtClean="0"/>
              <a:t> con </a:t>
            </a:r>
            <a:r>
              <a:rPr lang="it-IT" i="1" dirty="0" smtClean="0"/>
              <a:t>b</a:t>
            </a:r>
            <a:r>
              <a:rPr lang="it-IT" dirty="0" smtClean="0"/>
              <a:t>. </a:t>
            </a:r>
          </a:p>
          <a:p>
            <a:pPr marL="457200" indent="-457200" algn="just">
              <a:buNone/>
            </a:pPr>
            <a:r>
              <a:rPr lang="it-IT" dirty="0" smtClean="0"/>
              <a:t>	</a:t>
            </a:r>
            <a:r>
              <a:rPr lang="it-IT" i="1" dirty="0" smtClean="0"/>
              <a:t>P’</a:t>
            </a:r>
            <a:r>
              <a:rPr lang="it-IT" dirty="0" smtClean="0"/>
              <a:t> è un cammino aumentante per </a:t>
            </a:r>
            <a:r>
              <a:rPr lang="it-IT" i="1" dirty="0" smtClean="0"/>
              <a:t>G’</a:t>
            </a:r>
            <a:r>
              <a:rPr lang="it-IT" dirty="0" smtClean="0"/>
              <a:t>.</a:t>
            </a:r>
          </a:p>
          <a:p>
            <a:pPr marL="457200" indent="-457200" algn="just">
              <a:buNone/>
            </a:pPr>
            <a:r>
              <a:rPr lang="it-IT" dirty="0" smtClean="0"/>
              <a:t>	 ASSURDO. 					CVD</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64</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176784" y="274638"/>
            <a:ext cx="8738616" cy="1143000"/>
          </a:xfrm>
        </p:spPr>
        <p:txBody>
          <a:bodyPr/>
          <a:lstStyle/>
          <a:p>
            <a:r>
              <a:rPr lang="it-IT" dirty="0" smtClean="0"/>
              <a:t>Accoppiamento Max in Grafi Qualunque (</a:t>
            </a:r>
            <a:r>
              <a:rPr lang="it-IT" dirty="0" err="1" smtClean="0"/>
              <a:t>1</a:t>
            </a:r>
            <a:r>
              <a:rPr lang="it-IT" dirty="0" smtClean="0"/>
              <a:t>)</a:t>
            </a:r>
            <a:endParaRPr lang="it-IT" dirty="0"/>
          </a:p>
        </p:txBody>
      </p:sp>
      <p:sp>
        <p:nvSpPr>
          <p:cNvPr id="3" name="Segnaposto contenuto 2"/>
          <p:cNvSpPr>
            <a:spLocks noGrp="1"/>
          </p:cNvSpPr>
          <p:nvPr>
            <p:ph sz="quarter" idx="1"/>
          </p:nvPr>
        </p:nvSpPr>
        <p:spPr>
          <a:xfrm>
            <a:off x="457200" y="1600200"/>
            <a:ext cx="7671816" cy="4800600"/>
          </a:xfrm>
        </p:spPr>
        <p:txBody>
          <a:bodyPr>
            <a:normAutofit/>
          </a:bodyPr>
          <a:lstStyle/>
          <a:p>
            <a:pPr marL="457200" indent="-457200" algn="just"/>
            <a:r>
              <a:rPr lang="it-IT" dirty="0" smtClean="0"/>
              <a:t>Per trovare un cammino aumentante in un grafo generale, basta modificare l’algoritmo per i bipartiti in modo che trovi anche i boccioli.</a:t>
            </a:r>
          </a:p>
          <a:p>
            <a:pPr marL="457200" indent="-457200" algn="just"/>
            <a:r>
              <a:rPr lang="it-IT" dirty="0" smtClean="0"/>
              <a:t>Per ogni bocciolo trovato, questo viene contratto in un nodo e generato un nuovo grafo.</a:t>
            </a:r>
          </a:p>
          <a:p>
            <a:pPr marL="457200" indent="-457200" algn="just"/>
            <a:r>
              <a:rPr lang="it-IT" dirty="0" smtClean="0"/>
              <a:t>Ogni cammino aumentante trovato sul nuovo grafo si traduce facilmente in un cammino aumentante in </a:t>
            </a:r>
            <a:r>
              <a:rPr lang="it-IT" i="1" dirty="0" smtClean="0"/>
              <a:t>G</a:t>
            </a:r>
            <a:r>
              <a:rPr lang="it-IT" dirty="0" smtClean="0"/>
              <a:t>.</a:t>
            </a:r>
          </a:p>
          <a:p>
            <a:pPr marL="457200" indent="-457200" algn="just"/>
            <a:r>
              <a:rPr lang="it-IT" dirty="0" smtClean="0"/>
              <a:t>Per il lemma precedente, se </a:t>
            </a:r>
            <a:r>
              <a:rPr lang="it-IT" i="1" dirty="0" err="1" smtClean="0"/>
              <a:t>M</a:t>
            </a:r>
            <a:r>
              <a:rPr lang="it-IT" i="1" dirty="0" smtClean="0"/>
              <a:t> </a:t>
            </a:r>
            <a:r>
              <a:rPr lang="it-IT" dirty="0" smtClean="0"/>
              <a:t>è massimo nel nuovo grafo, esso è massimo anche in </a:t>
            </a:r>
            <a:r>
              <a:rPr lang="it-IT" i="1" dirty="0" smtClean="0"/>
              <a:t>G</a:t>
            </a:r>
            <a:r>
              <a:rPr lang="it-IT" dirty="0" smtClean="0"/>
              <a:t>.</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65</a:t>
            </a:fld>
            <a:endParaRPr lang="it-IT"/>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176784" y="274638"/>
            <a:ext cx="8738616" cy="1143000"/>
          </a:xfrm>
        </p:spPr>
        <p:txBody>
          <a:bodyPr/>
          <a:lstStyle/>
          <a:p>
            <a:r>
              <a:rPr lang="it-IT" dirty="0" smtClean="0"/>
              <a:t>Accoppiamento Max in Grafi Qualunque (</a:t>
            </a:r>
            <a:r>
              <a:rPr lang="it-IT" dirty="0" err="1" smtClean="0"/>
              <a:t>2</a:t>
            </a:r>
            <a:r>
              <a:rPr lang="it-IT" dirty="0" smtClean="0"/>
              <a:t>)</a:t>
            </a:r>
            <a:endParaRPr lang="it-IT" dirty="0"/>
          </a:p>
        </p:txBody>
      </p:sp>
      <p:sp>
        <p:nvSpPr>
          <p:cNvPr id="3" name="Segnaposto contenuto 2"/>
          <p:cNvSpPr>
            <a:spLocks noGrp="1"/>
          </p:cNvSpPr>
          <p:nvPr>
            <p:ph sz="quarter" idx="1"/>
          </p:nvPr>
        </p:nvSpPr>
        <p:spPr>
          <a:xfrm>
            <a:off x="457200" y="1600200"/>
            <a:ext cx="7671816" cy="609600"/>
          </a:xfrm>
        </p:spPr>
        <p:txBody>
          <a:bodyPr>
            <a:normAutofit/>
          </a:bodyPr>
          <a:lstStyle/>
          <a:p>
            <a:pPr marL="457200" indent="-457200" algn="just">
              <a:buNone/>
            </a:pPr>
            <a:r>
              <a:rPr lang="it-IT" dirty="0" smtClean="0"/>
              <a:t>Esempio:</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66</a:t>
            </a:fld>
            <a:endParaRPr lang="it-IT"/>
          </a:p>
        </p:txBody>
      </p:sp>
      <p:grpSp>
        <p:nvGrpSpPr>
          <p:cNvPr id="45" name="Gruppo 44"/>
          <p:cNvGrpSpPr/>
          <p:nvPr/>
        </p:nvGrpSpPr>
        <p:grpSpPr>
          <a:xfrm>
            <a:off x="152400" y="2057400"/>
            <a:ext cx="2362200" cy="2209800"/>
            <a:chOff x="457200" y="2590800"/>
            <a:chExt cx="2362200" cy="2209800"/>
          </a:xfrm>
        </p:grpSpPr>
        <p:sp>
          <p:nvSpPr>
            <p:cNvPr id="5" name="Ovale 4"/>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Ovale 5"/>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7" name="Connettore 1 16"/>
            <p:cNvCxnSpPr>
              <a:stCxn id="5" idx="4"/>
              <a:endCxn id="7" idx="0"/>
            </p:cNvCxnSpPr>
            <p:nvPr/>
          </p:nvCxnSpPr>
          <p:spPr>
            <a:xfrm rot="5400000">
              <a:off x="419100" y="30861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ttore 1 19"/>
            <p:cNvCxnSpPr>
              <a:stCxn id="5" idx="6"/>
              <a:endCxn id="6" idx="2"/>
            </p:cNvCxnSpPr>
            <p:nvPr/>
          </p:nvCxnSpPr>
          <p:spPr>
            <a:xfrm>
              <a:off x="762000" y="2743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Connettore 1 21"/>
            <p:cNvCxnSpPr>
              <a:stCxn id="6" idx="4"/>
              <a:endCxn id="8" idx="0"/>
            </p:cNvCxnSpPr>
            <p:nvPr/>
          </p:nvCxnSpPr>
          <p:spPr>
            <a:xfrm rot="5400000">
              <a:off x="1181100" y="30861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Connettore 1 23"/>
            <p:cNvCxnSpPr>
              <a:stCxn id="8" idx="3"/>
              <a:endCxn id="9"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nettore 1 25"/>
            <p:cNvCxnSpPr>
              <a:stCxn id="7" idx="5"/>
              <a:endCxn id="9"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Connettore 1 27"/>
            <p:cNvCxnSpPr>
              <a:stCxn id="8" idx="5"/>
              <a:endCxn id="10" idx="1"/>
            </p:cNvCxnSpPr>
            <p:nvPr/>
          </p:nvCxnSpPr>
          <p:spPr>
            <a:xfrm rot="16200000" flipH="1">
              <a:off x="1479363" y="3536763"/>
              <a:ext cx="317874" cy="317874"/>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Connettore 1 29"/>
            <p:cNvCxnSpPr>
              <a:stCxn id="8" idx="7"/>
              <a:endCxn id="13"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10" idx="6"/>
              <a:endCxn id="11" idx="2"/>
            </p:cNvCxnSpPr>
            <p:nvPr/>
          </p:nvCxnSpPr>
          <p:spPr>
            <a:xfrm>
              <a:off x="2057400" y="39624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12" idx="4"/>
              <a:endCxn id="11"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Connettore 1 36"/>
            <p:cNvCxnSpPr>
              <a:stCxn id="12" idx="2"/>
              <a:endCxn id="13"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9" name="Connettore 1 38"/>
            <p:cNvCxnSpPr>
              <a:stCxn id="10" idx="3"/>
              <a:endCxn id="15"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Connettore 1 40"/>
            <p:cNvCxnSpPr>
              <a:stCxn id="10" idx="5"/>
              <a:endCxn id="14"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a:stCxn id="15" idx="6"/>
              <a:endCxn id="14" idx="2"/>
            </p:cNvCxnSpPr>
            <p:nvPr/>
          </p:nvCxnSpPr>
          <p:spPr>
            <a:xfrm>
              <a:off x="1676400" y="4648200"/>
              <a:ext cx="457200" cy="1588"/>
            </a:xfrm>
            <a:prstGeom prst="line">
              <a:avLst/>
            </a:prstGeom>
          </p:spPr>
          <p:style>
            <a:lnRef idx="2">
              <a:schemeClr val="accent1"/>
            </a:lnRef>
            <a:fillRef idx="0">
              <a:schemeClr val="accent1"/>
            </a:fillRef>
            <a:effectRef idx="1">
              <a:schemeClr val="accent1"/>
            </a:effectRef>
            <a:fontRef idx="minor">
              <a:schemeClr val="tx1"/>
            </a:fontRef>
          </p:style>
        </p:cxnSp>
      </p:grpSp>
      <p:grpSp>
        <p:nvGrpSpPr>
          <p:cNvPr id="71" name="Gruppo 70"/>
          <p:cNvGrpSpPr/>
          <p:nvPr/>
        </p:nvGrpSpPr>
        <p:grpSpPr>
          <a:xfrm>
            <a:off x="5410200" y="2057400"/>
            <a:ext cx="2362200" cy="2209800"/>
            <a:chOff x="457200" y="2590800"/>
            <a:chExt cx="2362200" cy="2209800"/>
          </a:xfrm>
        </p:grpSpPr>
        <p:sp>
          <p:nvSpPr>
            <p:cNvPr id="72" name="Ovale 71"/>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3" name="Ovale 72"/>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4" name="Ovale 73"/>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5" name="Ovale 74"/>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6" name="Ovale 75"/>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7" name="Ovale 76"/>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8" name="Ovale 77"/>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9" name="Ovale 78"/>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0" name="Ovale 79"/>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1" name="Ovale 80"/>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2" name="Ovale 81"/>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83" name="Connettore 1 82"/>
            <p:cNvCxnSpPr>
              <a:stCxn id="72" idx="4"/>
              <a:endCxn id="74"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4" name="Connettore 1 83"/>
            <p:cNvCxnSpPr>
              <a:stCxn id="72" idx="6"/>
              <a:endCxn id="73"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5" name="Connettore 1 84"/>
            <p:cNvCxnSpPr>
              <a:stCxn id="73" idx="4"/>
              <a:endCxn id="75"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86" name="Connettore 1 85"/>
            <p:cNvCxnSpPr>
              <a:stCxn id="75" idx="3"/>
              <a:endCxn id="76"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87" name="Connettore 1 86"/>
            <p:cNvCxnSpPr>
              <a:stCxn id="74" idx="5"/>
              <a:endCxn id="76"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Connettore 1 87"/>
            <p:cNvCxnSpPr>
              <a:stCxn id="75" idx="5"/>
              <a:endCxn id="77"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Connettore 1 88"/>
            <p:cNvCxnSpPr>
              <a:stCxn id="75" idx="7"/>
              <a:endCxn id="80"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Connettore 1 89"/>
            <p:cNvCxnSpPr>
              <a:stCxn id="77" idx="6"/>
              <a:endCxn id="78" idx="2"/>
            </p:cNvCxnSpPr>
            <p:nvPr/>
          </p:nvCxnSpPr>
          <p:spPr>
            <a:xfrm>
              <a:off x="2057400" y="39624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1" name="Connettore 1 90"/>
            <p:cNvCxnSpPr>
              <a:stCxn id="79" idx="4"/>
              <a:endCxn id="78"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Connettore 1 91"/>
            <p:cNvCxnSpPr>
              <a:stCxn id="79" idx="2"/>
              <a:endCxn id="80"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93" name="Connettore 1 92"/>
            <p:cNvCxnSpPr>
              <a:stCxn id="77" idx="3"/>
              <a:endCxn id="82"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94" name="Connettore 1 93"/>
            <p:cNvCxnSpPr>
              <a:stCxn id="77" idx="5"/>
              <a:endCxn id="81" idx="0"/>
            </p:cNvCxnSpPr>
            <p:nvPr/>
          </p:nvCxnSpPr>
          <p:spPr>
            <a:xfrm rot="16200000" flipH="1">
              <a:off x="1936563" y="4146362"/>
              <a:ext cx="425637" cy="273237"/>
            </a:xfrm>
            <a:prstGeom prst="line">
              <a:avLst/>
            </a:prstGeom>
          </p:spPr>
          <p:style>
            <a:lnRef idx="2">
              <a:schemeClr val="accent2"/>
            </a:lnRef>
            <a:fillRef idx="0">
              <a:schemeClr val="accent2"/>
            </a:fillRef>
            <a:effectRef idx="1">
              <a:schemeClr val="accent2"/>
            </a:effectRef>
            <a:fontRef idx="minor">
              <a:schemeClr val="tx1"/>
            </a:fontRef>
          </p:style>
        </p:cxnSp>
        <p:cxnSp>
          <p:nvCxnSpPr>
            <p:cNvPr id="95" name="Connettore 1 94"/>
            <p:cNvCxnSpPr>
              <a:stCxn id="82" idx="6"/>
              <a:endCxn id="81" idx="2"/>
            </p:cNvCxnSpPr>
            <p:nvPr/>
          </p:nvCxnSpPr>
          <p:spPr>
            <a:xfrm>
              <a:off x="1676400" y="4648200"/>
              <a:ext cx="457200" cy="1588"/>
            </a:xfrm>
            <a:prstGeom prst="line">
              <a:avLst/>
            </a:prstGeom>
          </p:spPr>
          <p:style>
            <a:lnRef idx="2">
              <a:schemeClr val="accent1"/>
            </a:lnRef>
            <a:fillRef idx="0">
              <a:schemeClr val="accent1"/>
            </a:fillRef>
            <a:effectRef idx="1">
              <a:schemeClr val="accent1"/>
            </a:effectRef>
            <a:fontRef idx="minor">
              <a:schemeClr val="tx1"/>
            </a:fontRef>
          </p:style>
        </p:cxnSp>
      </p:grpSp>
      <p:sp>
        <p:nvSpPr>
          <p:cNvPr id="123" name="Ovale 122"/>
          <p:cNvSpPr/>
          <p:nvPr/>
        </p:nvSpPr>
        <p:spPr>
          <a:xfrm>
            <a:off x="0" y="4083238"/>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184" name="Gruppo 183"/>
          <p:cNvGrpSpPr/>
          <p:nvPr/>
        </p:nvGrpSpPr>
        <p:grpSpPr>
          <a:xfrm>
            <a:off x="5181600" y="4114800"/>
            <a:ext cx="2514600" cy="2501524"/>
            <a:chOff x="5181600" y="4114800"/>
            <a:chExt cx="2514600" cy="2501524"/>
          </a:xfrm>
        </p:grpSpPr>
        <p:grpSp>
          <p:nvGrpSpPr>
            <p:cNvPr id="150" name="Gruppo 149"/>
            <p:cNvGrpSpPr/>
            <p:nvPr/>
          </p:nvGrpSpPr>
          <p:grpSpPr>
            <a:xfrm>
              <a:off x="5334000" y="4406524"/>
              <a:ext cx="2362200" cy="2209800"/>
              <a:chOff x="457200" y="2590800"/>
              <a:chExt cx="2362200" cy="2209800"/>
            </a:xfrm>
          </p:grpSpPr>
          <p:sp>
            <p:nvSpPr>
              <p:cNvPr id="151" name="Ovale 150"/>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2" name="Ovale 151"/>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3" name="Ovale 152"/>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4" name="Ovale 153"/>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5" name="Ovale 154"/>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6" name="Ovale 155"/>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7" name="Ovale 156"/>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8" name="Ovale 157"/>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9" name="Ovale 158"/>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0" name="Ovale 159"/>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1" name="Ovale 160"/>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62" name="Connettore 1 161"/>
              <p:cNvCxnSpPr>
                <a:stCxn id="151" idx="4"/>
                <a:endCxn id="153"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3" name="Connettore 1 162"/>
              <p:cNvCxnSpPr>
                <a:stCxn id="151" idx="6"/>
                <a:endCxn id="152"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4" name="Connettore 1 163"/>
              <p:cNvCxnSpPr>
                <a:stCxn id="152" idx="4"/>
                <a:endCxn id="154"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5" name="Connettore 1 164"/>
              <p:cNvCxnSpPr>
                <a:stCxn id="154" idx="3"/>
                <a:endCxn id="155"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6" name="Connettore 1 165"/>
              <p:cNvCxnSpPr>
                <a:stCxn id="153" idx="5"/>
                <a:endCxn id="155"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7" name="Connettore 1 166"/>
              <p:cNvCxnSpPr>
                <a:stCxn id="154" idx="5"/>
                <a:endCxn id="156"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8" name="Connettore 1 167"/>
              <p:cNvCxnSpPr>
                <a:stCxn id="154" idx="7"/>
                <a:endCxn id="159"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9" name="Connettore 1 168"/>
              <p:cNvCxnSpPr>
                <a:stCxn id="156" idx="6"/>
                <a:endCxn id="157"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0" name="Connettore 1 169"/>
              <p:cNvCxnSpPr>
                <a:stCxn id="158" idx="4"/>
                <a:endCxn id="157"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1" name="Connettore 1 170"/>
              <p:cNvCxnSpPr>
                <a:stCxn id="158" idx="2"/>
                <a:endCxn id="159"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2" name="Connettore 1 171"/>
              <p:cNvCxnSpPr>
                <a:stCxn id="156" idx="3"/>
                <a:endCxn id="161"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3" name="Connettore 1 172"/>
              <p:cNvCxnSpPr>
                <a:stCxn id="156" idx="5"/>
                <a:endCxn id="160"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Connettore 1 173"/>
              <p:cNvCxnSpPr>
                <a:stCxn id="161" idx="6"/>
                <a:endCxn id="160"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5" name="Ovale 174"/>
            <p:cNvSpPr/>
            <p:nvPr/>
          </p:nvSpPr>
          <p:spPr>
            <a:xfrm>
              <a:off x="5181600" y="4114800"/>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181" name="Gruppo 180"/>
          <p:cNvGrpSpPr/>
          <p:nvPr/>
        </p:nvGrpSpPr>
        <p:grpSpPr>
          <a:xfrm>
            <a:off x="152400" y="4343400"/>
            <a:ext cx="2362200" cy="2209800"/>
            <a:chOff x="152400" y="4343400"/>
            <a:chExt cx="2362200" cy="2209800"/>
          </a:xfrm>
        </p:grpSpPr>
        <p:grpSp>
          <p:nvGrpSpPr>
            <p:cNvPr id="98" name="Gruppo 97"/>
            <p:cNvGrpSpPr/>
            <p:nvPr/>
          </p:nvGrpSpPr>
          <p:grpSpPr>
            <a:xfrm>
              <a:off x="152400" y="4343400"/>
              <a:ext cx="2362200" cy="2209800"/>
              <a:chOff x="457200" y="2590800"/>
              <a:chExt cx="2362200" cy="2209800"/>
            </a:xfrm>
          </p:grpSpPr>
          <p:sp>
            <p:nvSpPr>
              <p:cNvPr id="99" name="Ovale 98"/>
              <p:cNvSpPr/>
              <p:nvPr/>
            </p:nvSpPr>
            <p:spPr>
              <a:xfrm>
                <a:off x="457200" y="2590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00" name="Ovale 99"/>
              <p:cNvSpPr/>
              <p:nvPr/>
            </p:nvSpPr>
            <p:spPr>
              <a:xfrm>
                <a:off x="1219200" y="2590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01" name="Ovale 100"/>
              <p:cNvSpPr/>
              <p:nvPr/>
            </p:nvSpPr>
            <p:spPr>
              <a:xfrm>
                <a:off x="457200" y="32766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02" name="Ovale 101"/>
              <p:cNvSpPr/>
              <p:nvPr/>
            </p:nvSpPr>
            <p:spPr>
              <a:xfrm>
                <a:off x="1219200" y="32766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03" name="Ovale 102"/>
              <p:cNvSpPr/>
              <p:nvPr/>
            </p:nvSpPr>
            <p:spPr>
              <a:xfrm>
                <a:off x="838200" y="36576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04" name="Ovale 103"/>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5" name="Ovale 104"/>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6" name="Ovale 105"/>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7" name="Ovale 106"/>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8" name="Ovale 107"/>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9" name="Ovale 108"/>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10" name="Connettore 1 109"/>
              <p:cNvCxnSpPr>
                <a:stCxn id="99" idx="4"/>
                <a:endCxn id="101"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1" name="Connettore 1 110"/>
              <p:cNvCxnSpPr>
                <a:stCxn id="99" idx="6"/>
                <a:endCxn id="100" idx="2"/>
              </p:cNvCxnSpPr>
              <p:nvPr/>
            </p:nvCxnSpPr>
            <p:spPr>
              <a:xfrm>
                <a:off x="762000" y="2743200"/>
                <a:ext cx="4572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12" name="Connettore 1 111"/>
              <p:cNvCxnSpPr>
                <a:stCxn id="100" idx="4"/>
                <a:endCxn id="102"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3" name="Connettore 1 112"/>
              <p:cNvCxnSpPr>
                <a:stCxn id="102" idx="3"/>
                <a:endCxn id="103" idx="7"/>
              </p:cNvCxnSpPr>
              <p:nvPr/>
            </p:nvCxnSpPr>
            <p:spPr>
              <a:xfrm rot="5400000">
                <a:off x="1098363" y="3536763"/>
                <a:ext cx="165474" cy="1654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14" name="Connettore 1 113"/>
              <p:cNvCxnSpPr>
                <a:stCxn id="101" idx="5"/>
                <a:endCxn id="103" idx="1"/>
              </p:cNvCxnSpPr>
              <p:nvPr/>
            </p:nvCxnSpPr>
            <p:spPr>
              <a:xfrm rot="16200000" flipH="1">
                <a:off x="717363" y="3536763"/>
                <a:ext cx="165474" cy="1654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15" name="Connettore 1 114"/>
              <p:cNvCxnSpPr>
                <a:stCxn id="102" idx="5"/>
                <a:endCxn id="104"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6" name="Connettore 1 115"/>
              <p:cNvCxnSpPr>
                <a:stCxn id="102" idx="7"/>
                <a:endCxn id="107"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Connettore 1 116"/>
              <p:cNvCxnSpPr>
                <a:stCxn id="104" idx="6"/>
                <a:endCxn id="105" idx="2"/>
              </p:cNvCxnSpPr>
              <p:nvPr/>
            </p:nvCxnSpPr>
            <p:spPr>
              <a:xfrm>
                <a:off x="2057400" y="39624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8" name="Connettore 1 117"/>
              <p:cNvCxnSpPr>
                <a:stCxn id="106" idx="4"/>
                <a:endCxn id="105"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9" name="Connettore 1 118"/>
              <p:cNvCxnSpPr>
                <a:stCxn id="106" idx="2"/>
                <a:endCxn id="107"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0" name="Connettore 1 119"/>
              <p:cNvCxnSpPr>
                <a:stCxn id="104" idx="3"/>
                <a:endCxn id="109"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1" name="Connettore 1 120"/>
              <p:cNvCxnSpPr>
                <a:stCxn id="104" idx="5"/>
                <a:endCxn id="108" idx="0"/>
              </p:cNvCxnSpPr>
              <p:nvPr/>
            </p:nvCxnSpPr>
            <p:spPr>
              <a:xfrm rot="16200000" flipH="1">
                <a:off x="1936563" y="4146362"/>
                <a:ext cx="425637" cy="273237"/>
              </a:xfrm>
              <a:prstGeom prst="line">
                <a:avLst/>
              </a:prstGeom>
            </p:spPr>
            <p:style>
              <a:lnRef idx="2">
                <a:schemeClr val="accent2"/>
              </a:lnRef>
              <a:fillRef idx="0">
                <a:schemeClr val="accent2"/>
              </a:fillRef>
              <a:effectRef idx="1">
                <a:schemeClr val="accent2"/>
              </a:effectRef>
              <a:fontRef idx="minor">
                <a:schemeClr val="tx1"/>
              </a:fontRef>
            </p:style>
          </p:cxnSp>
          <p:cxnSp>
            <p:nvCxnSpPr>
              <p:cNvPr id="122" name="Connettore 1 121"/>
              <p:cNvCxnSpPr>
                <a:stCxn id="109" idx="6"/>
                <a:endCxn id="108" idx="2"/>
              </p:cNvCxnSpPr>
              <p:nvPr/>
            </p:nvCxnSpPr>
            <p:spPr>
              <a:xfrm>
                <a:off x="1676400" y="4648200"/>
                <a:ext cx="457200"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80" name="Connettore 2 179"/>
            <p:cNvCxnSpPr/>
            <p:nvPr/>
          </p:nvCxnSpPr>
          <p:spPr>
            <a:xfrm rot="5400000" flipH="1" flipV="1">
              <a:off x="381794" y="5778919"/>
              <a:ext cx="182374" cy="1208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85" name="Gruppo 184"/>
          <p:cNvGrpSpPr/>
          <p:nvPr/>
        </p:nvGrpSpPr>
        <p:grpSpPr>
          <a:xfrm>
            <a:off x="2590801" y="2057400"/>
            <a:ext cx="2514599" cy="2209800"/>
            <a:chOff x="2590801" y="2057400"/>
            <a:chExt cx="2514599" cy="2209800"/>
          </a:xfrm>
        </p:grpSpPr>
        <p:grpSp>
          <p:nvGrpSpPr>
            <p:cNvPr id="178" name="Gruppo 177"/>
            <p:cNvGrpSpPr/>
            <p:nvPr/>
          </p:nvGrpSpPr>
          <p:grpSpPr>
            <a:xfrm>
              <a:off x="2590801" y="2057400"/>
              <a:ext cx="2514599" cy="2209800"/>
              <a:chOff x="2590801" y="2057400"/>
              <a:chExt cx="2514599" cy="2209800"/>
            </a:xfrm>
          </p:grpSpPr>
          <p:grpSp>
            <p:nvGrpSpPr>
              <p:cNvPr id="46" name="Gruppo 45"/>
              <p:cNvGrpSpPr/>
              <p:nvPr/>
            </p:nvGrpSpPr>
            <p:grpSpPr>
              <a:xfrm>
                <a:off x="2743200" y="2057400"/>
                <a:ext cx="2362200" cy="2209800"/>
                <a:chOff x="457200" y="2590800"/>
                <a:chExt cx="2362200" cy="2209800"/>
              </a:xfrm>
            </p:grpSpPr>
            <p:sp>
              <p:nvSpPr>
                <p:cNvPr id="47" name="Ovale 46"/>
                <p:cNvSpPr/>
                <p:nvPr/>
              </p:nvSpPr>
              <p:spPr>
                <a:xfrm>
                  <a:off x="457200" y="2590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48" name="Ovale 47"/>
                <p:cNvSpPr/>
                <p:nvPr/>
              </p:nvSpPr>
              <p:spPr>
                <a:xfrm>
                  <a:off x="1219200" y="2590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49" name="Ovale 48"/>
                <p:cNvSpPr/>
                <p:nvPr/>
              </p:nvSpPr>
              <p:spPr>
                <a:xfrm>
                  <a:off x="457200" y="32766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50" name="Ovale 49"/>
                <p:cNvSpPr/>
                <p:nvPr/>
              </p:nvSpPr>
              <p:spPr>
                <a:xfrm>
                  <a:off x="1219200" y="32766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51" name="Ovale 50"/>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2" name="Ovale 51"/>
                <p:cNvSpPr/>
                <p:nvPr/>
              </p:nvSpPr>
              <p:spPr>
                <a:xfrm>
                  <a:off x="1752600" y="38100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53" name="Ovale 52"/>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4" name="Ovale 53"/>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5" name="Ovale 54"/>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6" name="Ovale 55"/>
                <p:cNvSpPr/>
                <p:nvPr/>
              </p:nvSpPr>
              <p:spPr>
                <a:xfrm>
                  <a:off x="2133600" y="4495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57" name="Ovale 56"/>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8" name="Connettore 1 57"/>
                <p:cNvCxnSpPr>
                  <a:stCxn id="47" idx="4"/>
                  <a:endCxn id="49" idx="0"/>
                </p:cNvCxnSpPr>
                <p:nvPr/>
              </p:nvCxnSpPr>
              <p:spPr>
                <a:xfrm rot="5400000">
                  <a:off x="419100" y="3086100"/>
                  <a:ext cx="3810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59" name="Connettore 1 58"/>
                <p:cNvCxnSpPr>
                  <a:stCxn id="47" idx="6"/>
                  <a:endCxn id="48" idx="2"/>
                </p:cNvCxnSpPr>
                <p:nvPr/>
              </p:nvCxnSpPr>
              <p:spPr>
                <a:xfrm>
                  <a:off x="762000" y="2743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0" name="Connettore 1 59"/>
                <p:cNvCxnSpPr>
                  <a:stCxn id="48" idx="4"/>
                  <a:endCxn id="50" idx="0"/>
                </p:cNvCxnSpPr>
                <p:nvPr/>
              </p:nvCxnSpPr>
              <p:spPr>
                <a:xfrm rot="5400000">
                  <a:off x="1181100" y="3086100"/>
                  <a:ext cx="3810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61" name="Connettore 1 60"/>
                <p:cNvCxnSpPr>
                  <a:stCxn id="50" idx="3"/>
                  <a:endCxn id="51"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Connettore 1 61"/>
                <p:cNvCxnSpPr>
                  <a:stCxn id="49" idx="5"/>
                  <a:endCxn id="51"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63" name="Connettore 1 62"/>
                <p:cNvCxnSpPr>
                  <a:stCxn id="50" idx="5"/>
                  <a:endCxn id="52" idx="1"/>
                </p:cNvCxnSpPr>
                <p:nvPr/>
              </p:nvCxnSpPr>
              <p:spPr>
                <a:xfrm rot="16200000" flipH="1">
                  <a:off x="1479363" y="3536763"/>
                  <a:ext cx="317874" cy="317874"/>
                </a:xfrm>
                <a:prstGeom prst="line">
                  <a:avLst/>
                </a:prstGeom>
              </p:spPr>
              <p:style>
                <a:lnRef idx="2">
                  <a:schemeClr val="accent2"/>
                </a:lnRef>
                <a:fillRef idx="0">
                  <a:schemeClr val="accent2"/>
                </a:fillRef>
                <a:effectRef idx="1">
                  <a:schemeClr val="accent2"/>
                </a:effectRef>
                <a:fontRef idx="minor">
                  <a:schemeClr val="tx1"/>
                </a:fontRef>
              </p:style>
            </p:cxnSp>
            <p:cxnSp>
              <p:nvCxnSpPr>
                <p:cNvPr id="64" name="Connettore 1 63"/>
                <p:cNvCxnSpPr>
                  <a:stCxn id="50" idx="7"/>
                  <a:endCxn id="55"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Connettore 1 64"/>
                <p:cNvCxnSpPr>
                  <a:stCxn id="52" idx="6"/>
                  <a:endCxn id="53" idx="2"/>
                </p:cNvCxnSpPr>
                <p:nvPr/>
              </p:nvCxnSpPr>
              <p:spPr>
                <a:xfrm>
                  <a:off x="2057400" y="39624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Connettore 1 65"/>
                <p:cNvCxnSpPr>
                  <a:stCxn id="54" idx="4"/>
                  <a:endCxn id="53"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Connettore 1 66"/>
                <p:cNvCxnSpPr>
                  <a:stCxn id="54" idx="2"/>
                  <a:endCxn id="55"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8" name="Connettore 1 67"/>
                <p:cNvCxnSpPr>
                  <a:stCxn id="52" idx="3"/>
                  <a:endCxn id="57"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Connettore 1 68"/>
                <p:cNvCxnSpPr>
                  <a:stCxn id="52" idx="5"/>
                  <a:endCxn id="56" idx="0"/>
                </p:cNvCxnSpPr>
                <p:nvPr/>
              </p:nvCxnSpPr>
              <p:spPr>
                <a:xfrm rot="16200000" flipH="1">
                  <a:off x="1936563" y="4146362"/>
                  <a:ext cx="425637" cy="273237"/>
                </a:xfrm>
                <a:prstGeom prst="line">
                  <a:avLst/>
                </a:prstGeom>
              </p:spPr>
              <p:style>
                <a:lnRef idx="2">
                  <a:schemeClr val="accent3"/>
                </a:lnRef>
                <a:fillRef idx="0">
                  <a:schemeClr val="accent3"/>
                </a:fillRef>
                <a:effectRef idx="1">
                  <a:schemeClr val="accent3"/>
                </a:effectRef>
                <a:fontRef idx="minor">
                  <a:schemeClr val="tx1"/>
                </a:fontRef>
              </p:style>
            </p:cxnSp>
            <p:cxnSp>
              <p:nvCxnSpPr>
                <p:cNvPr id="70" name="Connettore 1 69"/>
                <p:cNvCxnSpPr>
                  <a:stCxn id="57" idx="6"/>
                  <a:endCxn id="56" idx="2"/>
                </p:cNvCxnSpPr>
                <p:nvPr/>
              </p:nvCxnSpPr>
              <p:spPr>
                <a:xfrm>
                  <a:off x="1676400" y="4648200"/>
                  <a:ext cx="457200" cy="1588"/>
                </a:xfrm>
                <a:prstGeom prst="line">
                  <a:avLst/>
                </a:prstGeom>
              </p:spPr>
              <p:style>
                <a:lnRef idx="2">
                  <a:schemeClr val="accent1"/>
                </a:lnRef>
                <a:fillRef idx="0">
                  <a:schemeClr val="accent1"/>
                </a:fillRef>
                <a:effectRef idx="1">
                  <a:schemeClr val="accent1"/>
                </a:effectRef>
                <a:fontRef idx="minor">
                  <a:schemeClr val="tx1"/>
                </a:fontRef>
              </p:style>
            </p:cxnSp>
          </p:grpSp>
          <p:cxnSp>
            <p:nvCxnSpPr>
              <p:cNvPr id="177" name="Connettore 2 176"/>
              <p:cNvCxnSpPr/>
              <p:nvPr/>
            </p:nvCxnSpPr>
            <p:spPr>
              <a:xfrm rot="5400000" flipH="1" flipV="1">
                <a:off x="2568482" y="3146519"/>
                <a:ext cx="197037" cy="1524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76" name="Connettore 1 175"/>
            <p:cNvCxnSpPr/>
            <p:nvPr/>
          </p:nvCxnSpPr>
          <p:spPr>
            <a:xfrm>
              <a:off x="3048000" y="2133600"/>
              <a:ext cx="4572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79" name="Connettore 1 178"/>
            <p:cNvCxnSpPr/>
            <p:nvPr/>
          </p:nvCxnSpPr>
          <p:spPr>
            <a:xfrm rot="16200000" flipH="1">
              <a:off x="3720725" y="3034926"/>
              <a:ext cx="317874" cy="317874"/>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188" name="Gruppo 187"/>
          <p:cNvGrpSpPr/>
          <p:nvPr/>
        </p:nvGrpSpPr>
        <p:grpSpPr>
          <a:xfrm>
            <a:off x="2590800" y="4083238"/>
            <a:ext cx="2514600" cy="2622362"/>
            <a:chOff x="2590800" y="4083238"/>
            <a:chExt cx="2514600" cy="2622362"/>
          </a:xfrm>
        </p:grpSpPr>
        <p:grpSp>
          <p:nvGrpSpPr>
            <p:cNvPr id="183" name="Gruppo 182"/>
            <p:cNvGrpSpPr/>
            <p:nvPr/>
          </p:nvGrpSpPr>
          <p:grpSpPr>
            <a:xfrm>
              <a:off x="2590800" y="4083238"/>
              <a:ext cx="2514600" cy="2622362"/>
              <a:chOff x="2590800" y="4083238"/>
              <a:chExt cx="2514600" cy="2622362"/>
            </a:xfrm>
          </p:grpSpPr>
          <p:grpSp>
            <p:nvGrpSpPr>
              <p:cNvPr id="124" name="Gruppo 123"/>
              <p:cNvGrpSpPr/>
              <p:nvPr/>
            </p:nvGrpSpPr>
            <p:grpSpPr>
              <a:xfrm>
                <a:off x="2743200" y="4374962"/>
                <a:ext cx="2362200" cy="2209800"/>
                <a:chOff x="457200" y="2590800"/>
                <a:chExt cx="2362200" cy="2209800"/>
              </a:xfrm>
            </p:grpSpPr>
            <p:sp>
              <p:nvSpPr>
                <p:cNvPr id="125" name="Ovale 124"/>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6" name="Ovale 125"/>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7" name="Ovale 126"/>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8" name="Ovale 127"/>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9" name="Ovale 128"/>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0" name="Ovale 129"/>
                <p:cNvSpPr/>
                <p:nvPr/>
              </p:nvSpPr>
              <p:spPr>
                <a:xfrm>
                  <a:off x="1752600" y="38100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31" name="Ovale 130"/>
                <p:cNvSpPr/>
                <p:nvPr/>
              </p:nvSpPr>
              <p:spPr>
                <a:xfrm>
                  <a:off x="2514600" y="38100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32" name="Ovale 131"/>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3" name="Ovale 132"/>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4" name="Ovale 133"/>
                <p:cNvSpPr/>
                <p:nvPr/>
              </p:nvSpPr>
              <p:spPr>
                <a:xfrm>
                  <a:off x="2133600" y="4495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35" name="Ovale 134"/>
                <p:cNvSpPr/>
                <p:nvPr/>
              </p:nvSpPr>
              <p:spPr>
                <a:xfrm>
                  <a:off x="1371600" y="4495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cxnSp>
              <p:nvCxnSpPr>
                <p:cNvPr id="136" name="Connettore 1 135"/>
                <p:cNvCxnSpPr>
                  <a:stCxn id="125" idx="4"/>
                  <a:endCxn id="127"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7" name="Connettore 1 136"/>
                <p:cNvCxnSpPr>
                  <a:stCxn id="125" idx="6"/>
                  <a:endCxn id="126"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8" name="Connettore 1 137"/>
                <p:cNvCxnSpPr>
                  <a:stCxn id="126" idx="4"/>
                  <a:endCxn id="128"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39" name="Connettore 1 138"/>
                <p:cNvCxnSpPr>
                  <a:stCxn id="128" idx="3"/>
                  <a:endCxn id="129"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0" name="Connettore 1 139"/>
                <p:cNvCxnSpPr>
                  <a:stCxn id="127" idx="5"/>
                  <a:endCxn id="129"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1" name="Connettore 1 140"/>
                <p:cNvCxnSpPr>
                  <a:stCxn id="128" idx="5"/>
                  <a:endCxn id="130"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2" name="Connettore 1 141"/>
                <p:cNvCxnSpPr>
                  <a:stCxn id="128" idx="7"/>
                  <a:endCxn id="133"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Connettore 1 142"/>
                <p:cNvCxnSpPr>
                  <a:stCxn id="130" idx="6"/>
                  <a:endCxn id="131" idx="2"/>
                </p:cNvCxnSpPr>
                <p:nvPr/>
              </p:nvCxnSpPr>
              <p:spPr>
                <a:xfrm>
                  <a:off x="2057400" y="3962400"/>
                  <a:ext cx="4572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44" name="Connettore 1 143"/>
                <p:cNvCxnSpPr>
                  <a:stCxn id="132" idx="4"/>
                  <a:endCxn id="131"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5" name="Connettore 1 144"/>
                <p:cNvCxnSpPr>
                  <a:stCxn id="132" idx="2"/>
                  <a:endCxn id="133"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46" name="Connettore 1 145"/>
                <p:cNvCxnSpPr>
                  <a:stCxn id="130" idx="3"/>
                  <a:endCxn id="135"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47" name="Connettore 1 146"/>
                <p:cNvCxnSpPr>
                  <a:stCxn id="130" idx="5"/>
                  <a:endCxn id="134" idx="0"/>
                </p:cNvCxnSpPr>
                <p:nvPr/>
              </p:nvCxnSpPr>
              <p:spPr>
                <a:xfrm rot="16200000" flipH="1">
                  <a:off x="1936563" y="4146362"/>
                  <a:ext cx="425637" cy="273237"/>
                </a:xfrm>
                <a:prstGeom prst="line">
                  <a:avLst/>
                </a:prstGeom>
              </p:spPr>
              <p:style>
                <a:lnRef idx="2">
                  <a:schemeClr val="accent2"/>
                </a:lnRef>
                <a:fillRef idx="0">
                  <a:schemeClr val="accent2"/>
                </a:fillRef>
                <a:effectRef idx="1">
                  <a:schemeClr val="accent2"/>
                </a:effectRef>
                <a:fontRef idx="minor">
                  <a:schemeClr val="tx1"/>
                </a:fontRef>
              </p:style>
            </p:cxnSp>
            <p:cxnSp>
              <p:nvCxnSpPr>
                <p:cNvPr id="148" name="Connettore 1 147"/>
                <p:cNvCxnSpPr>
                  <a:stCxn id="135" idx="6"/>
                  <a:endCxn id="134" idx="2"/>
                </p:cNvCxnSpPr>
                <p:nvPr/>
              </p:nvCxnSpPr>
              <p:spPr>
                <a:xfrm>
                  <a:off x="1676400" y="4648200"/>
                  <a:ext cx="457200" cy="1588"/>
                </a:xfrm>
                <a:prstGeom prst="line">
                  <a:avLst/>
                </a:prstGeom>
              </p:spPr>
              <p:style>
                <a:lnRef idx="2">
                  <a:schemeClr val="accent3"/>
                </a:lnRef>
                <a:fillRef idx="0">
                  <a:schemeClr val="accent3"/>
                </a:fillRef>
                <a:effectRef idx="1">
                  <a:schemeClr val="accent3"/>
                </a:effectRef>
                <a:fontRef idx="minor">
                  <a:schemeClr val="tx1"/>
                </a:fontRef>
              </p:style>
            </p:cxnSp>
          </p:grpSp>
          <p:sp>
            <p:nvSpPr>
              <p:cNvPr id="149" name="Ovale 148"/>
              <p:cNvSpPr/>
              <p:nvPr/>
            </p:nvSpPr>
            <p:spPr>
              <a:xfrm>
                <a:off x="2590800" y="4083238"/>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82" name="Connettore 2 181"/>
              <p:cNvCxnSpPr/>
              <p:nvPr/>
            </p:nvCxnSpPr>
            <p:spPr>
              <a:xfrm rot="5400000" flipH="1" flipV="1">
                <a:off x="3429794" y="6553994"/>
                <a:ext cx="182374" cy="1208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87" name="Connettore 1 186"/>
            <p:cNvCxnSpPr>
              <a:endCxn id="134" idx="7"/>
            </p:cNvCxnSpPr>
            <p:nvPr/>
          </p:nvCxnSpPr>
          <p:spPr>
            <a:xfrm rot="16200000" flipH="1">
              <a:off x="4260663" y="5905499"/>
              <a:ext cx="501836" cy="336363"/>
            </a:xfrm>
            <a:prstGeom prst="line">
              <a:avLst/>
            </a:prstGeom>
          </p:spPr>
          <p:style>
            <a:lnRef idx="2">
              <a:schemeClr val="accent3"/>
            </a:lnRef>
            <a:fillRef idx="0">
              <a:schemeClr val="accent3"/>
            </a:fillRef>
            <a:effectRef idx="1">
              <a:schemeClr val="accent3"/>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3" grpId="0" animBg="1"/>
    </p:bld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xfrm>
            <a:off x="176784" y="274638"/>
            <a:ext cx="8738616" cy="1143000"/>
          </a:xfrm>
        </p:spPr>
        <p:txBody>
          <a:bodyPr/>
          <a:lstStyle/>
          <a:p>
            <a:r>
              <a:rPr lang="it-IT" dirty="0" smtClean="0"/>
              <a:t>Accoppiamento Max in Grafi Qualunque (</a:t>
            </a:r>
            <a:r>
              <a:rPr lang="it-IT" dirty="0" err="1" smtClean="0"/>
              <a:t>3</a:t>
            </a:r>
            <a:r>
              <a:rPr lang="it-IT" dirty="0" smtClean="0"/>
              <a:t>)</a:t>
            </a:r>
            <a:endParaRPr lang="it-IT" dirty="0"/>
          </a:p>
        </p:txBody>
      </p:sp>
      <p:sp>
        <p:nvSpPr>
          <p:cNvPr id="3" name="Segnaposto contenuto 2"/>
          <p:cNvSpPr>
            <a:spLocks noGrp="1"/>
          </p:cNvSpPr>
          <p:nvPr>
            <p:ph sz="quarter" idx="1"/>
          </p:nvPr>
        </p:nvSpPr>
        <p:spPr>
          <a:xfrm>
            <a:off x="76200" y="1371600"/>
            <a:ext cx="7671816" cy="609600"/>
          </a:xfrm>
        </p:spPr>
        <p:txBody>
          <a:bodyPr>
            <a:normAutofit/>
          </a:bodyPr>
          <a:lstStyle/>
          <a:p>
            <a:pPr marL="457200" indent="-457200" algn="just">
              <a:buNone/>
            </a:pPr>
            <a:r>
              <a:rPr lang="it-IT" dirty="0" smtClean="0"/>
              <a:t>Segue esempio:</a:t>
            </a:r>
          </a:p>
        </p:txBody>
      </p:sp>
      <p:sp>
        <p:nvSpPr>
          <p:cNvPr id="4" name="Segnaposto numero diapositiva 3"/>
          <p:cNvSpPr>
            <a:spLocks noGrp="1"/>
          </p:cNvSpPr>
          <p:nvPr>
            <p:ph type="sldNum" sz="quarter" idx="15"/>
          </p:nvPr>
        </p:nvSpPr>
        <p:spPr>
          <a:xfrm>
            <a:off x="8129016" y="5650992"/>
            <a:ext cx="609600" cy="521208"/>
          </a:xfrm>
        </p:spPr>
        <p:txBody>
          <a:bodyPr/>
          <a:lstStyle/>
          <a:p>
            <a:fld id="{60E9F1AE-D4CC-B040-B05E-E2F450AF0BD2}" type="slidenum">
              <a:rPr lang="it-IT" smtClean="0"/>
              <a:pPr/>
              <a:t>67</a:t>
            </a:fld>
            <a:endParaRPr lang="it-IT" dirty="0"/>
          </a:p>
        </p:txBody>
      </p:sp>
      <p:sp>
        <p:nvSpPr>
          <p:cNvPr id="123" name="Ovale 122"/>
          <p:cNvSpPr/>
          <p:nvPr/>
        </p:nvSpPr>
        <p:spPr>
          <a:xfrm>
            <a:off x="4724400" y="5517961"/>
            <a:ext cx="1371600" cy="1326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9" name="Ovale 148"/>
          <p:cNvSpPr/>
          <p:nvPr/>
        </p:nvSpPr>
        <p:spPr>
          <a:xfrm>
            <a:off x="5334000" y="1447800"/>
            <a:ext cx="3276600" cy="2025838"/>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282" name="Gruppo 281"/>
          <p:cNvGrpSpPr/>
          <p:nvPr/>
        </p:nvGrpSpPr>
        <p:grpSpPr>
          <a:xfrm>
            <a:off x="0" y="1752600"/>
            <a:ext cx="2514600" cy="2501524"/>
            <a:chOff x="0" y="1752600"/>
            <a:chExt cx="2514600" cy="2501524"/>
          </a:xfrm>
        </p:grpSpPr>
        <p:grpSp>
          <p:nvGrpSpPr>
            <p:cNvPr id="25" name="Gruppo 149"/>
            <p:cNvGrpSpPr/>
            <p:nvPr/>
          </p:nvGrpSpPr>
          <p:grpSpPr>
            <a:xfrm>
              <a:off x="152400" y="2044324"/>
              <a:ext cx="2362200" cy="2209800"/>
              <a:chOff x="457200" y="2590800"/>
              <a:chExt cx="2362200" cy="2209800"/>
            </a:xfrm>
          </p:grpSpPr>
          <p:sp>
            <p:nvSpPr>
              <p:cNvPr id="151" name="Ovale 150"/>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2" name="Ovale 151"/>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3" name="Ovale 152"/>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4" name="Ovale 153"/>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5" name="Ovale 154"/>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6" name="Ovale 155"/>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7" name="Ovale 156"/>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8" name="Ovale 157"/>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9" name="Ovale 158"/>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0" name="Ovale 159"/>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1" name="Ovale 160"/>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62" name="Connettore 1 161"/>
              <p:cNvCxnSpPr>
                <a:stCxn id="151" idx="4"/>
                <a:endCxn id="153"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3" name="Connettore 1 162"/>
              <p:cNvCxnSpPr>
                <a:stCxn id="151" idx="6"/>
                <a:endCxn id="152"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64" name="Connettore 1 163"/>
              <p:cNvCxnSpPr>
                <a:stCxn id="152" idx="4"/>
                <a:endCxn id="154"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5" name="Connettore 1 164"/>
              <p:cNvCxnSpPr>
                <a:stCxn id="154" idx="3"/>
                <a:endCxn id="155"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6" name="Connettore 1 165"/>
              <p:cNvCxnSpPr>
                <a:stCxn id="153" idx="5"/>
                <a:endCxn id="155"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7" name="Connettore 1 166"/>
              <p:cNvCxnSpPr>
                <a:stCxn id="154" idx="5"/>
                <a:endCxn id="156"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8" name="Connettore 1 167"/>
              <p:cNvCxnSpPr>
                <a:stCxn id="154" idx="7"/>
                <a:endCxn id="159"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9" name="Connettore 1 168"/>
              <p:cNvCxnSpPr>
                <a:stCxn id="156" idx="6"/>
                <a:endCxn id="157"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0" name="Connettore 1 169"/>
              <p:cNvCxnSpPr>
                <a:stCxn id="158" idx="4"/>
                <a:endCxn id="157"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1" name="Connettore 1 170"/>
              <p:cNvCxnSpPr>
                <a:stCxn id="158" idx="2"/>
                <a:endCxn id="159"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2" name="Connettore 1 171"/>
              <p:cNvCxnSpPr>
                <a:stCxn id="156" idx="3"/>
                <a:endCxn id="161"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3" name="Connettore 1 172"/>
              <p:cNvCxnSpPr>
                <a:stCxn id="156" idx="5"/>
                <a:endCxn id="160"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74" name="Connettore 1 173"/>
              <p:cNvCxnSpPr>
                <a:stCxn id="161" idx="6"/>
                <a:endCxn id="160"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175" name="Ovale 174"/>
            <p:cNvSpPr/>
            <p:nvPr/>
          </p:nvSpPr>
          <p:spPr>
            <a:xfrm>
              <a:off x="0" y="1752600"/>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285" name="Gruppo 284"/>
          <p:cNvGrpSpPr/>
          <p:nvPr/>
        </p:nvGrpSpPr>
        <p:grpSpPr>
          <a:xfrm>
            <a:off x="5562600" y="1447800"/>
            <a:ext cx="2514600" cy="2501524"/>
            <a:chOff x="5562600" y="1447800"/>
            <a:chExt cx="2514600" cy="2501524"/>
          </a:xfrm>
        </p:grpSpPr>
        <p:grpSp>
          <p:nvGrpSpPr>
            <p:cNvPr id="202" name="Gruppo 149"/>
            <p:cNvGrpSpPr/>
            <p:nvPr/>
          </p:nvGrpSpPr>
          <p:grpSpPr>
            <a:xfrm>
              <a:off x="5715000" y="1739524"/>
              <a:ext cx="2362200" cy="2209800"/>
              <a:chOff x="457200" y="2590800"/>
              <a:chExt cx="2362200" cy="2209800"/>
            </a:xfrm>
          </p:grpSpPr>
          <p:sp>
            <p:nvSpPr>
              <p:cNvPr id="203" name="Ovale 202"/>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4" name="Ovale 203"/>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5" name="Ovale 204"/>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6" name="Ovale 205"/>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7" name="Ovale 206"/>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8" name="Ovale 207"/>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9" name="Ovale 208"/>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0" name="Ovale 209"/>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1" name="Ovale 210"/>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2" name="Ovale 211"/>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3" name="Ovale 212"/>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14" name="Connettore 1 213"/>
              <p:cNvCxnSpPr>
                <a:stCxn id="203" idx="4"/>
                <a:endCxn id="205"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15" name="Connettore 1 214"/>
              <p:cNvCxnSpPr>
                <a:stCxn id="203" idx="6"/>
                <a:endCxn id="204"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16" name="Connettore 1 215"/>
              <p:cNvCxnSpPr>
                <a:stCxn id="204" idx="4"/>
                <a:endCxn id="206"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17" name="Connettore 1 216"/>
              <p:cNvCxnSpPr>
                <a:stCxn id="206" idx="3"/>
                <a:endCxn id="207"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8" name="Connettore 1 217"/>
              <p:cNvCxnSpPr>
                <a:stCxn id="205" idx="5"/>
                <a:endCxn id="207"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19" name="Connettore 1 218"/>
              <p:cNvCxnSpPr>
                <a:stCxn id="206" idx="5"/>
                <a:endCxn id="208"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20" name="Connettore 1 219"/>
              <p:cNvCxnSpPr>
                <a:stCxn id="206" idx="7"/>
                <a:endCxn id="211"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21" name="Connettore 1 220"/>
              <p:cNvCxnSpPr>
                <a:stCxn id="208" idx="6"/>
                <a:endCxn id="209"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2" name="Connettore 1 221"/>
              <p:cNvCxnSpPr>
                <a:stCxn id="210" idx="4"/>
                <a:endCxn id="209"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3" name="Connettore 1 222"/>
              <p:cNvCxnSpPr>
                <a:stCxn id="210" idx="2"/>
                <a:endCxn id="211"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4" name="Connettore 1 223"/>
              <p:cNvCxnSpPr>
                <a:stCxn id="208" idx="3"/>
                <a:endCxn id="213"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25" name="Connettore 1 224"/>
              <p:cNvCxnSpPr>
                <a:stCxn id="208" idx="5"/>
                <a:endCxn id="212"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26" name="Connettore 1 225"/>
              <p:cNvCxnSpPr>
                <a:stCxn id="213" idx="6"/>
                <a:endCxn id="212"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227" name="Ovale 226"/>
            <p:cNvSpPr/>
            <p:nvPr/>
          </p:nvSpPr>
          <p:spPr>
            <a:xfrm>
              <a:off x="5562600" y="1447800"/>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288" name="Gruppo 287"/>
          <p:cNvGrpSpPr/>
          <p:nvPr/>
        </p:nvGrpSpPr>
        <p:grpSpPr>
          <a:xfrm>
            <a:off x="3581400" y="4114800"/>
            <a:ext cx="3276600" cy="2501524"/>
            <a:chOff x="3581400" y="4114800"/>
            <a:chExt cx="3276600" cy="2501524"/>
          </a:xfrm>
        </p:grpSpPr>
        <p:sp>
          <p:nvSpPr>
            <p:cNvPr id="255" name="Ovale 254"/>
            <p:cNvSpPr/>
            <p:nvPr/>
          </p:nvSpPr>
          <p:spPr>
            <a:xfrm>
              <a:off x="3581400" y="4114800"/>
              <a:ext cx="3276600" cy="2025838"/>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nvGrpSpPr>
            <p:cNvPr id="256" name="Gruppo 149"/>
            <p:cNvGrpSpPr/>
            <p:nvPr/>
          </p:nvGrpSpPr>
          <p:grpSpPr>
            <a:xfrm>
              <a:off x="3962400" y="4406524"/>
              <a:ext cx="2362200" cy="2209800"/>
              <a:chOff x="457200" y="2590800"/>
              <a:chExt cx="2362200" cy="2209800"/>
            </a:xfrm>
          </p:grpSpPr>
          <p:sp>
            <p:nvSpPr>
              <p:cNvPr id="257" name="Ovale 256"/>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58" name="Ovale 257"/>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59" name="Ovale 258"/>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0" name="Ovale 259"/>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1" name="Ovale 260"/>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2" name="Ovale 261"/>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3" name="Ovale 262"/>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4" name="Ovale 263"/>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5" name="Ovale 264"/>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6" name="Ovale 265"/>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7" name="Ovale 266"/>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68" name="Connettore 1 267"/>
              <p:cNvCxnSpPr>
                <a:stCxn id="257" idx="4"/>
                <a:endCxn id="259"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69" name="Connettore 1 268"/>
              <p:cNvCxnSpPr>
                <a:stCxn id="257" idx="6"/>
                <a:endCxn id="258"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0" name="Connettore 1 269"/>
              <p:cNvCxnSpPr>
                <a:stCxn id="258" idx="4"/>
                <a:endCxn id="260"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71" name="Connettore 1 270"/>
              <p:cNvCxnSpPr>
                <a:stCxn id="260" idx="3"/>
                <a:endCxn id="261"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2" name="Connettore 1 271"/>
              <p:cNvCxnSpPr>
                <a:stCxn id="259" idx="5"/>
                <a:endCxn id="261"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3" name="Connettore 1 272"/>
              <p:cNvCxnSpPr>
                <a:stCxn id="260" idx="5"/>
                <a:endCxn id="262"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4" name="Connettore 1 273"/>
              <p:cNvCxnSpPr>
                <a:stCxn id="260" idx="7"/>
                <a:endCxn id="265"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5" name="Connettore 1 274"/>
              <p:cNvCxnSpPr>
                <a:stCxn id="262" idx="6"/>
                <a:endCxn id="263"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76" name="Connettore 1 275"/>
              <p:cNvCxnSpPr>
                <a:stCxn id="264" idx="4"/>
                <a:endCxn id="263"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77" name="Connettore 1 276"/>
              <p:cNvCxnSpPr>
                <a:stCxn id="264" idx="2"/>
                <a:endCxn id="265"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78" name="Connettore 1 277"/>
              <p:cNvCxnSpPr>
                <a:stCxn id="262" idx="3"/>
                <a:endCxn id="267"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79" name="Connettore 1 278"/>
              <p:cNvCxnSpPr>
                <a:stCxn id="262" idx="5"/>
                <a:endCxn id="266"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80" name="Connettore 1 279"/>
              <p:cNvCxnSpPr>
                <a:stCxn id="267" idx="6"/>
                <a:endCxn id="266"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281" name="Ovale 280"/>
            <p:cNvSpPr/>
            <p:nvPr/>
          </p:nvSpPr>
          <p:spPr>
            <a:xfrm>
              <a:off x="3810000" y="4114800"/>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grpSp>
        <p:nvGrpSpPr>
          <p:cNvPr id="148" name="Gruppo 147"/>
          <p:cNvGrpSpPr/>
          <p:nvPr/>
        </p:nvGrpSpPr>
        <p:grpSpPr>
          <a:xfrm>
            <a:off x="2667000" y="1600200"/>
            <a:ext cx="2514600" cy="2501524"/>
            <a:chOff x="2667000" y="1600200"/>
            <a:chExt cx="2514600" cy="2501524"/>
          </a:xfrm>
        </p:grpSpPr>
        <p:grpSp>
          <p:nvGrpSpPr>
            <p:cNvPr id="284" name="Gruppo 283"/>
            <p:cNvGrpSpPr/>
            <p:nvPr/>
          </p:nvGrpSpPr>
          <p:grpSpPr>
            <a:xfrm>
              <a:off x="2667000" y="1600200"/>
              <a:ext cx="2514600" cy="2501524"/>
              <a:chOff x="2667000" y="1600200"/>
              <a:chExt cx="2514600" cy="2501524"/>
            </a:xfrm>
          </p:grpSpPr>
          <p:grpSp>
            <p:nvGrpSpPr>
              <p:cNvPr id="176" name="Gruppo 149"/>
              <p:cNvGrpSpPr/>
              <p:nvPr/>
            </p:nvGrpSpPr>
            <p:grpSpPr>
              <a:xfrm>
                <a:off x="2819400" y="1891924"/>
                <a:ext cx="2362200" cy="2209800"/>
                <a:chOff x="457200" y="2590800"/>
                <a:chExt cx="2362200" cy="2209800"/>
              </a:xfrm>
            </p:grpSpPr>
            <p:sp>
              <p:nvSpPr>
                <p:cNvPr id="177" name="Ovale 176"/>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8" name="Ovale 177"/>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79" name="Ovale 178"/>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0" name="Ovale 179"/>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1" name="Ovale 180"/>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2" name="Ovale 181"/>
                <p:cNvSpPr/>
                <p:nvPr/>
              </p:nvSpPr>
              <p:spPr>
                <a:xfrm>
                  <a:off x="1752600" y="38100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83" name="Ovale 182"/>
                <p:cNvSpPr/>
                <p:nvPr/>
              </p:nvSpPr>
              <p:spPr>
                <a:xfrm>
                  <a:off x="2514600" y="38100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84" name="Ovale 183"/>
                <p:cNvSpPr/>
                <p:nvPr/>
              </p:nvSpPr>
              <p:spPr>
                <a:xfrm>
                  <a:off x="2514600" y="27432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85" name="Ovale 184"/>
                <p:cNvSpPr/>
                <p:nvPr/>
              </p:nvSpPr>
              <p:spPr>
                <a:xfrm>
                  <a:off x="1752600" y="27432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186" name="Ovale 185"/>
                <p:cNvSpPr/>
                <p:nvPr/>
              </p:nvSpPr>
              <p:spPr>
                <a:xfrm>
                  <a:off x="2133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7" name="Ovale 186"/>
                <p:cNvSpPr/>
                <p:nvPr/>
              </p:nvSpPr>
              <p:spPr>
                <a:xfrm>
                  <a:off x="1371600" y="4495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88" name="Connettore 1 187"/>
                <p:cNvCxnSpPr>
                  <a:stCxn id="177" idx="4"/>
                  <a:endCxn id="179"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89" name="Connettore 1 188"/>
                <p:cNvCxnSpPr>
                  <a:stCxn id="177" idx="6"/>
                  <a:endCxn id="178"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90" name="Connettore 1 189"/>
                <p:cNvCxnSpPr>
                  <a:stCxn id="178" idx="4"/>
                  <a:endCxn id="180"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91" name="Connettore 1 190"/>
                <p:cNvCxnSpPr>
                  <a:stCxn id="180" idx="3"/>
                  <a:endCxn id="181"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2" name="Connettore 1 191"/>
                <p:cNvCxnSpPr>
                  <a:stCxn id="179" idx="5"/>
                  <a:endCxn id="181"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3" name="Connettore 1 192"/>
                <p:cNvCxnSpPr>
                  <a:stCxn id="180" idx="5"/>
                  <a:endCxn id="182" idx="1"/>
                </p:cNvCxnSpPr>
                <p:nvPr/>
              </p:nvCxnSpPr>
              <p:spPr>
                <a:xfrm rot="16200000" flipH="1">
                  <a:off x="1479363" y="3536763"/>
                  <a:ext cx="317874" cy="3178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94" name="Connettore 1 193"/>
                <p:cNvCxnSpPr>
                  <a:stCxn id="180" idx="7"/>
                  <a:endCxn id="185" idx="3"/>
                </p:cNvCxnSpPr>
                <p:nvPr/>
              </p:nvCxnSpPr>
              <p:spPr>
                <a:xfrm rot="5400000" flipH="1" flipV="1">
                  <a:off x="1479363" y="3003363"/>
                  <a:ext cx="317874" cy="317874"/>
                </a:xfrm>
                <a:prstGeom prst="line">
                  <a:avLst/>
                </a:prstGeom>
              </p:spPr>
              <p:style>
                <a:lnRef idx="2">
                  <a:schemeClr val="accent3"/>
                </a:lnRef>
                <a:fillRef idx="0">
                  <a:schemeClr val="accent3"/>
                </a:fillRef>
                <a:effectRef idx="1">
                  <a:schemeClr val="accent3"/>
                </a:effectRef>
                <a:fontRef idx="minor">
                  <a:schemeClr val="tx1"/>
                </a:fontRef>
              </p:style>
            </p:cxnSp>
            <p:cxnSp>
              <p:nvCxnSpPr>
                <p:cNvPr id="195" name="Connettore 1 194"/>
                <p:cNvCxnSpPr>
                  <a:stCxn id="182" idx="6"/>
                  <a:endCxn id="183"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96" name="Connettore 1 195"/>
                <p:cNvCxnSpPr>
                  <a:stCxn id="184" idx="4"/>
                  <a:endCxn id="183" idx="0"/>
                </p:cNvCxnSpPr>
                <p:nvPr/>
              </p:nvCxnSpPr>
              <p:spPr>
                <a:xfrm rot="5400000">
                  <a:off x="2286000" y="3429000"/>
                  <a:ext cx="7620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97" name="Connettore 1 196"/>
                <p:cNvCxnSpPr>
                  <a:stCxn id="184" idx="2"/>
                  <a:endCxn id="185"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98" name="Connettore 1 197"/>
                <p:cNvCxnSpPr>
                  <a:stCxn id="182" idx="3"/>
                  <a:endCxn id="187" idx="0"/>
                </p:cNvCxnSpPr>
                <p:nvPr/>
              </p:nvCxnSpPr>
              <p:spPr>
                <a:xfrm rot="5400000">
                  <a:off x="1447801" y="4146363"/>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199" name="Connettore 1 198"/>
                <p:cNvCxnSpPr>
                  <a:stCxn id="182" idx="5"/>
                  <a:endCxn id="186" idx="0"/>
                </p:cNvCxnSpPr>
                <p:nvPr/>
              </p:nvCxnSpPr>
              <p:spPr>
                <a:xfrm rot="16200000" flipH="1">
                  <a:off x="1936563" y="4146362"/>
                  <a:ext cx="425637" cy="273237"/>
                </a:xfrm>
                <a:prstGeom prst="line">
                  <a:avLst/>
                </a:prstGeom>
              </p:spPr>
              <p:style>
                <a:lnRef idx="2">
                  <a:schemeClr val="accent1"/>
                </a:lnRef>
                <a:fillRef idx="0">
                  <a:schemeClr val="accent1"/>
                </a:fillRef>
                <a:effectRef idx="1">
                  <a:schemeClr val="accent1"/>
                </a:effectRef>
                <a:fontRef idx="minor">
                  <a:schemeClr val="tx1"/>
                </a:fontRef>
              </p:style>
            </p:cxnSp>
            <p:cxnSp>
              <p:nvCxnSpPr>
                <p:cNvPr id="200" name="Connettore 1 199"/>
                <p:cNvCxnSpPr>
                  <a:stCxn id="187" idx="6"/>
                  <a:endCxn id="186"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201" name="Ovale 200"/>
              <p:cNvSpPr/>
              <p:nvPr/>
            </p:nvSpPr>
            <p:spPr>
              <a:xfrm>
                <a:off x="2667000" y="1600200"/>
                <a:ext cx="1371600" cy="1707962"/>
              </a:xfrm>
              <a:prstGeom prst="ellipse">
                <a:avLst/>
              </a:prstGeom>
              <a:gradFill flip="none" rotWithShape="1">
                <a:gsLst>
                  <a:gs pos="0">
                    <a:schemeClr val="accent3">
                      <a:shade val="63000"/>
                      <a:satMod val="165000"/>
                      <a:alpha val="37000"/>
                    </a:schemeClr>
                  </a:gs>
                  <a:gs pos="30000">
                    <a:schemeClr val="accent3">
                      <a:shade val="58000"/>
                      <a:satMod val="165000"/>
                      <a:alpha val="37000"/>
                    </a:schemeClr>
                  </a:gs>
                  <a:gs pos="75000">
                    <a:schemeClr val="accent3">
                      <a:shade val="30000"/>
                      <a:satMod val="175000"/>
                      <a:alpha val="37000"/>
                    </a:schemeClr>
                  </a:gs>
                  <a:gs pos="100000">
                    <a:schemeClr val="accent3">
                      <a:shade val="15000"/>
                      <a:satMod val="175000"/>
                      <a:alpha val="37000"/>
                    </a:schemeClr>
                  </a:gs>
                </a:gsLst>
                <a:path path="circle">
                  <a:fillToRect l="5000" t="100000" r="120000" b="10000"/>
                </a:path>
                <a:tileRec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cxnSp>
            <p:nvCxnSpPr>
              <p:cNvPr id="283" name="Connettore 2 282"/>
              <p:cNvCxnSpPr/>
              <p:nvPr/>
            </p:nvCxnSpPr>
            <p:spPr>
              <a:xfrm rot="5400000" flipH="1" flipV="1">
                <a:off x="2743994" y="3307369"/>
                <a:ext cx="182374" cy="1208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46" name="Connettore 1 145"/>
            <p:cNvCxnSpPr/>
            <p:nvPr/>
          </p:nvCxnSpPr>
          <p:spPr>
            <a:xfrm rot="10800000">
              <a:off x="4419600" y="2133600"/>
              <a:ext cx="457200" cy="1588"/>
            </a:xfrm>
            <a:prstGeom prst="line">
              <a:avLst/>
            </a:prstGeom>
          </p:spPr>
          <p:style>
            <a:lnRef idx="2">
              <a:schemeClr val="accent3"/>
            </a:lnRef>
            <a:fillRef idx="0">
              <a:schemeClr val="accent3"/>
            </a:fillRef>
            <a:effectRef idx="1">
              <a:schemeClr val="accent3"/>
            </a:effectRef>
            <a:fontRef idx="minor">
              <a:schemeClr val="tx1"/>
            </a:fontRef>
          </p:style>
        </p:cxnSp>
        <p:cxnSp>
          <p:nvCxnSpPr>
            <p:cNvPr id="147" name="Connettore 1 146"/>
            <p:cNvCxnSpPr/>
            <p:nvPr/>
          </p:nvCxnSpPr>
          <p:spPr>
            <a:xfrm>
              <a:off x="4419600" y="3351212"/>
              <a:ext cx="457200" cy="1588"/>
            </a:xfrm>
            <a:prstGeom prst="line">
              <a:avLst/>
            </a:prstGeom>
          </p:spPr>
          <p:style>
            <a:lnRef idx="2">
              <a:schemeClr val="accent3"/>
            </a:lnRef>
            <a:fillRef idx="0">
              <a:schemeClr val="accent3"/>
            </a:fillRef>
            <a:effectRef idx="1">
              <a:schemeClr val="accent3"/>
            </a:effectRef>
            <a:fontRef idx="minor">
              <a:schemeClr val="tx1"/>
            </a:fontRef>
          </p:style>
        </p:cxnSp>
      </p:grpSp>
      <p:grpSp>
        <p:nvGrpSpPr>
          <p:cNvPr id="289" name="Gruppo 288"/>
          <p:cNvGrpSpPr/>
          <p:nvPr/>
        </p:nvGrpSpPr>
        <p:grpSpPr>
          <a:xfrm>
            <a:off x="152400" y="4356476"/>
            <a:ext cx="3276600" cy="2501524"/>
            <a:chOff x="152400" y="4356476"/>
            <a:chExt cx="3276600" cy="2501524"/>
          </a:xfrm>
        </p:grpSpPr>
        <p:grpSp>
          <p:nvGrpSpPr>
            <p:cNvPr id="287" name="Gruppo 286"/>
            <p:cNvGrpSpPr/>
            <p:nvPr/>
          </p:nvGrpSpPr>
          <p:grpSpPr>
            <a:xfrm>
              <a:off x="152400" y="4356476"/>
              <a:ext cx="3276600" cy="2501524"/>
              <a:chOff x="152400" y="4356476"/>
              <a:chExt cx="3276600" cy="2501524"/>
            </a:xfrm>
          </p:grpSpPr>
          <p:sp>
            <p:nvSpPr>
              <p:cNvPr id="228" name="Ovale 227"/>
              <p:cNvSpPr/>
              <p:nvPr/>
            </p:nvSpPr>
            <p:spPr>
              <a:xfrm>
                <a:off x="152400" y="4356476"/>
                <a:ext cx="3276600" cy="2025838"/>
              </a:xfrm>
              <a:prstGeom prst="ellipse">
                <a:avLst/>
              </a:prstGeom>
              <a:gradFill flip="none" rotWithShape="1">
                <a:gsLst>
                  <a:gs pos="0">
                    <a:schemeClr val="accent3">
                      <a:shade val="63000"/>
                      <a:satMod val="165000"/>
                      <a:alpha val="37000"/>
                    </a:schemeClr>
                  </a:gs>
                  <a:gs pos="30000">
                    <a:schemeClr val="accent3">
                      <a:shade val="58000"/>
                      <a:satMod val="165000"/>
                      <a:alpha val="37000"/>
                    </a:schemeClr>
                  </a:gs>
                  <a:gs pos="75000">
                    <a:schemeClr val="accent3">
                      <a:shade val="30000"/>
                      <a:satMod val="175000"/>
                      <a:alpha val="37000"/>
                    </a:schemeClr>
                  </a:gs>
                  <a:gs pos="100000">
                    <a:schemeClr val="accent3">
                      <a:shade val="15000"/>
                      <a:satMod val="175000"/>
                      <a:alpha val="37000"/>
                    </a:schemeClr>
                  </a:gs>
                </a:gsLst>
                <a:path path="circle">
                  <a:fillToRect l="5000" t="100000" r="120000" b="10000"/>
                </a:path>
                <a:tileRect/>
              </a:gradFill>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grpSp>
            <p:nvGrpSpPr>
              <p:cNvPr id="229" name="Gruppo 149"/>
              <p:cNvGrpSpPr/>
              <p:nvPr/>
            </p:nvGrpSpPr>
            <p:grpSpPr>
              <a:xfrm>
                <a:off x="533400" y="4648200"/>
                <a:ext cx="2362200" cy="2209800"/>
                <a:chOff x="457200" y="2590800"/>
                <a:chExt cx="2362200" cy="2209800"/>
              </a:xfrm>
            </p:grpSpPr>
            <p:sp>
              <p:nvSpPr>
                <p:cNvPr id="230" name="Ovale 229"/>
                <p:cNvSpPr/>
                <p:nvPr/>
              </p:nvSpPr>
              <p:spPr>
                <a:xfrm>
                  <a:off x="457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1" name="Ovale 230"/>
                <p:cNvSpPr/>
                <p:nvPr/>
              </p:nvSpPr>
              <p:spPr>
                <a:xfrm>
                  <a:off x="1219200" y="25908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2" name="Ovale 231"/>
                <p:cNvSpPr/>
                <p:nvPr/>
              </p:nvSpPr>
              <p:spPr>
                <a:xfrm>
                  <a:off x="457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3" name="Ovale 232"/>
                <p:cNvSpPr/>
                <p:nvPr/>
              </p:nvSpPr>
              <p:spPr>
                <a:xfrm>
                  <a:off x="1219200" y="3276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4" name="Ovale 233"/>
                <p:cNvSpPr/>
                <p:nvPr/>
              </p:nvSpPr>
              <p:spPr>
                <a:xfrm>
                  <a:off x="838200" y="36576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5" name="Ovale 234"/>
                <p:cNvSpPr/>
                <p:nvPr/>
              </p:nvSpPr>
              <p:spPr>
                <a:xfrm>
                  <a:off x="1752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6" name="Ovale 235"/>
                <p:cNvSpPr/>
                <p:nvPr/>
              </p:nvSpPr>
              <p:spPr>
                <a:xfrm>
                  <a:off x="2514600" y="38100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7" name="Ovale 236"/>
                <p:cNvSpPr/>
                <p:nvPr/>
              </p:nvSpPr>
              <p:spPr>
                <a:xfrm>
                  <a:off x="2514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8" name="Ovale 237"/>
                <p:cNvSpPr/>
                <p:nvPr/>
              </p:nvSpPr>
              <p:spPr>
                <a:xfrm>
                  <a:off x="1752600" y="2743200"/>
                  <a:ext cx="304800" cy="3048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9" name="Ovale 238"/>
                <p:cNvSpPr/>
                <p:nvPr/>
              </p:nvSpPr>
              <p:spPr>
                <a:xfrm>
                  <a:off x="2133600" y="4495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sp>
              <p:nvSpPr>
                <p:cNvPr id="240" name="Ovale 239"/>
                <p:cNvSpPr/>
                <p:nvPr/>
              </p:nvSpPr>
              <p:spPr>
                <a:xfrm>
                  <a:off x="1371600" y="4495800"/>
                  <a:ext cx="304800" cy="304800"/>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it-IT"/>
                </a:p>
              </p:txBody>
            </p:sp>
            <p:cxnSp>
              <p:nvCxnSpPr>
                <p:cNvPr id="241" name="Connettore 1 240"/>
                <p:cNvCxnSpPr>
                  <a:stCxn id="230" idx="4"/>
                  <a:endCxn id="232" idx="0"/>
                </p:cNvCxnSpPr>
                <p:nvPr/>
              </p:nvCxnSpPr>
              <p:spPr>
                <a:xfrm rot="5400000">
                  <a:off x="419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42" name="Connettore 1 241"/>
                <p:cNvCxnSpPr>
                  <a:stCxn id="230" idx="6"/>
                  <a:endCxn id="231" idx="2"/>
                </p:cNvCxnSpPr>
                <p:nvPr/>
              </p:nvCxnSpPr>
              <p:spPr>
                <a:xfrm>
                  <a:off x="762000" y="27432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43" name="Connettore 1 242"/>
                <p:cNvCxnSpPr>
                  <a:stCxn id="231" idx="4"/>
                  <a:endCxn id="233" idx="0"/>
                </p:cNvCxnSpPr>
                <p:nvPr/>
              </p:nvCxnSpPr>
              <p:spPr>
                <a:xfrm rot="5400000">
                  <a:off x="1181100" y="3086100"/>
                  <a:ext cx="3810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44" name="Connettore 1 243"/>
                <p:cNvCxnSpPr>
                  <a:stCxn id="233" idx="3"/>
                  <a:endCxn id="234" idx="7"/>
                </p:cNvCxnSpPr>
                <p:nvPr/>
              </p:nvCxnSpPr>
              <p:spPr>
                <a:xfrm rot="5400000">
                  <a:off x="1098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5" name="Connettore 1 244"/>
                <p:cNvCxnSpPr>
                  <a:stCxn id="232" idx="5"/>
                  <a:endCxn id="234" idx="1"/>
                </p:cNvCxnSpPr>
                <p:nvPr/>
              </p:nvCxnSpPr>
              <p:spPr>
                <a:xfrm rot="16200000" flipH="1">
                  <a:off x="717363" y="3536763"/>
                  <a:ext cx="165474" cy="1654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6" name="Connettore 1 245"/>
                <p:cNvCxnSpPr>
                  <a:stCxn id="233" idx="5"/>
                  <a:endCxn id="235" idx="1"/>
                </p:cNvCxnSpPr>
                <p:nvPr/>
              </p:nvCxnSpPr>
              <p:spPr>
                <a:xfrm rot="16200000" flipH="1">
                  <a:off x="1479363" y="35367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7" name="Connettore 1 246"/>
                <p:cNvCxnSpPr>
                  <a:stCxn id="233" idx="7"/>
                  <a:endCxn id="238" idx="3"/>
                </p:cNvCxnSpPr>
                <p:nvPr/>
              </p:nvCxnSpPr>
              <p:spPr>
                <a:xfrm rot="5400000" flipH="1" flipV="1">
                  <a:off x="1479363" y="3003363"/>
                  <a:ext cx="317874" cy="317874"/>
                </a:xfrm>
                <a:prstGeom prst="line">
                  <a:avLst/>
                </a:prstGeom>
              </p:spPr>
              <p:style>
                <a:lnRef idx="2">
                  <a:schemeClr val="accent1"/>
                </a:lnRef>
                <a:fillRef idx="0">
                  <a:schemeClr val="accent1"/>
                </a:fillRef>
                <a:effectRef idx="1">
                  <a:schemeClr val="accent1"/>
                </a:effectRef>
                <a:fontRef idx="minor">
                  <a:schemeClr val="tx1"/>
                </a:fontRef>
              </p:style>
            </p:cxnSp>
            <p:cxnSp>
              <p:nvCxnSpPr>
                <p:cNvPr id="248" name="Connettore 1 247"/>
                <p:cNvCxnSpPr>
                  <a:stCxn id="235" idx="6"/>
                  <a:endCxn id="236" idx="2"/>
                </p:cNvCxnSpPr>
                <p:nvPr/>
              </p:nvCxnSpPr>
              <p:spPr>
                <a:xfrm>
                  <a:off x="2057400" y="39624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49" name="Connettore 1 248"/>
                <p:cNvCxnSpPr>
                  <a:stCxn id="237" idx="4"/>
                  <a:endCxn id="236" idx="0"/>
                </p:cNvCxnSpPr>
                <p:nvPr/>
              </p:nvCxnSpPr>
              <p:spPr>
                <a:xfrm rot="5400000">
                  <a:off x="2286000" y="3429000"/>
                  <a:ext cx="762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50" name="Connettore 1 249"/>
                <p:cNvCxnSpPr>
                  <a:stCxn id="237" idx="2"/>
                  <a:endCxn id="238" idx="6"/>
                </p:cNvCxnSpPr>
                <p:nvPr/>
              </p:nvCxnSpPr>
              <p:spPr>
                <a:xfrm rot="10800000">
                  <a:off x="2057400" y="28956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51" name="Connettore 1 250"/>
                <p:cNvCxnSpPr>
                  <a:stCxn id="235" idx="3"/>
                  <a:endCxn id="240" idx="0"/>
                </p:cNvCxnSpPr>
                <p:nvPr/>
              </p:nvCxnSpPr>
              <p:spPr>
                <a:xfrm rot="5400000">
                  <a:off x="1447801" y="4146363"/>
                  <a:ext cx="425637" cy="273237"/>
                </a:xfrm>
                <a:prstGeom prst="line">
                  <a:avLst/>
                </a:prstGeom>
              </p:spPr>
              <p:style>
                <a:lnRef idx="2">
                  <a:schemeClr val="accent3"/>
                </a:lnRef>
                <a:fillRef idx="0">
                  <a:schemeClr val="accent3"/>
                </a:fillRef>
                <a:effectRef idx="1">
                  <a:schemeClr val="accent3"/>
                </a:effectRef>
                <a:fontRef idx="minor">
                  <a:schemeClr val="tx1"/>
                </a:fontRef>
              </p:style>
            </p:cxnSp>
            <p:cxnSp>
              <p:nvCxnSpPr>
                <p:cNvPr id="252" name="Connettore 1 251"/>
                <p:cNvCxnSpPr>
                  <a:stCxn id="235" idx="5"/>
                  <a:endCxn id="239" idx="0"/>
                </p:cNvCxnSpPr>
                <p:nvPr/>
              </p:nvCxnSpPr>
              <p:spPr>
                <a:xfrm rot="16200000" flipH="1">
                  <a:off x="1936563" y="4146362"/>
                  <a:ext cx="425637" cy="273237"/>
                </a:xfrm>
                <a:prstGeom prst="line">
                  <a:avLst/>
                </a:prstGeom>
              </p:spPr>
              <p:style>
                <a:lnRef idx="2">
                  <a:schemeClr val="accent3"/>
                </a:lnRef>
                <a:fillRef idx="0">
                  <a:schemeClr val="accent3"/>
                </a:fillRef>
                <a:effectRef idx="1">
                  <a:schemeClr val="accent3"/>
                </a:effectRef>
                <a:fontRef idx="minor">
                  <a:schemeClr val="tx1"/>
                </a:fontRef>
              </p:style>
            </p:cxnSp>
            <p:cxnSp>
              <p:nvCxnSpPr>
                <p:cNvPr id="253" name="Connettore 1 252"/>
                <p:cNvCxnSpPr>
                  <a:stCxn id="240" idx="6"/>
                  <a:endCxn id="239" idx="2"/>
                </p:cNvCxnSpPr>
                <p:nvPr/>
              </p:nvCxnSpPr>
              <p:spPr>
                <a:xfrm>
                  <a:off x="1676400" y="4648200"/>
                  <a:ext cx="4572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254" name="Ovale 253"/>
              <p:cNvSpPr/>
              <p:nvPr/>
            </p:nvSpPr>
            <p:spPr>
              <a:xfrm>
                <a:off x="381000" y="4356476"/>
                <a:ext cx="1371600" cy="1707962"/>
              </a:xfrm>
              <a:prstGeom prst="ellipse">
                <a:avLst/>
              </a:prstGeom>
              <a:gradFill flip="none" rotWithShape="1">
                <a:gsLst>
                  <a:gs pos="0">
                    <a:schemeClr val="accent1">
                      <a:shade val="63000"/>
                      <a:satMod val="165000"/>
                      <a:alpha val="37000"/>
                    </a:schemeClr>
                  </a:gs>
                  <a:gs pos="30000">
                    <a:schemeClr val="accent1">
                      <a:shade val="58000"/>
                      <a:satMod val="165000"/>
                      <a:alpha val="37000"/>
                    </a:schemeClr>
                  </a:gs>
                  <a:gs pos="75000">
                    <a:schemeClr val="accent1">
                      <a:shade val="30000"/>
                      <a:satMod val="175000"/>
                      <a:alpha val="37000"/>
                    </a:schemeClr>
                  </a:gs>
                  <a:gs pos="100000">
                    <a:schemeClr val="accent1">
                      <a:shade val="15000"/>
                      <a:satMod val="175000"/>
                      <a:alpha val="37000"/>
                    </a:schemeClr>
                  </a:gs>
                </a:gsLst>
                <a:path path="circle">
                  <a:fillToRect l="5000" t="100000" r="120000" b="10000"/>
                </a:path>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86" name="Connettore 2 285"/>
              <p:cNvCxnSpPr/>
              <p:nvPr/>
            </p:nvCxnSpPr>
            <p:spPr>
              <a:xfrm rot="5400000" flipH="1" flipV="1">
                <a:off x="381794" y="6172994"/>
                <a:ext cx="182374" cy="12083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150" name="Connettore 1 149"/>
            <p:cNvCxnSpPr/>
            <p:nvPr/>
          </p:nvCxnSpPr>
          <p:spPr>
            <a:xfrm>
              <a:off x="1752600" y="6781800"/>
              <a:ext cx="457200" cy="1588"/>
            </a:xfrm>
            <a:prstGeom prst="line">
              <a:avLst/>
            </a:prstGeom>
          </p:spPr>
          <p:style>
            <a:lnRef idx="2">
              <a:schemeClr val="accent3"/>
            </a:lnRef>
            <a:fillRef idx="0">
              <a:schemeClr val="accent3"/>
            </a:fillRef>
            <a:effectRef idx="1">
              <a:schemeClr val="accent3"/>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animBg="1"/>
      <p:bldP spid="149" grpId="0" animBg="1"/>
    </p:bld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68</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lang="it-IT" sz="3000" cap="small" dirty="0" err="1" smtClean="0">
                <a:solidFill>
                  <a:schemeClr val="tx2"/>
                </a:solidFill>
                <a:latin typeface="+mj-lt"/>
                <a:ea typeface="+mj-ea"/>
                <a:cs typeface="+mj-cs"/>
              </a:rPr>
              <a:t>4</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609600" y="1752600"/>
            <a:ext cx="7671816" cy="4800600"/>
          </a:xfrm>
          <a:prstGeom prst="rect">
            <a:avLst/>
          </a:prstGeom>
        </p:spPr>
        <p:txBody>
          <a:bodyPr vert="horz">
            <a:norm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r>
              <a:rPr kumimoji="0" lang="it-IT" sz="2400" b="0" i="0" u="none" strike="noStrike" kern="1200" cap="none" spc="0" normalizeH="0" baseline="0" noProof="0" dirty="0" smtClean="0">
                <a:ln>
                  <a:noFill/>
                </a:ln>
                <a:solidFill>
                  <a:srgbClr val="FE8637"/>
                </a:solidFill>
                <a:effectLst/>
                <a:uLnTx/>
                <a:uFillTx/>
                <a:latin typeface="+mn-lt"/>
                <a:ea typeface="+mn-ea"/>
                <a:cs typeface="+mn-cs"/>
              </a:rPr>
              <a:t>Algoritmo di </a:t>
            </a:r>
            <a:r>
              <a:rPr kumimoji="0" lang="it-IT" sz="2400" b="0" i="0" u="none" strike="noStrike" kern="1200" cap="none" spc="0" normalizeH="0" baseline="0" noProof="0" dirty="0" err="1" smtClean="0">
                <a:ln>
                  <a:noFill/>
                </a:ln>
                <a:solidFill>
                  <a:srgbClr val="FE8637"/>
                </a:solidFill>
                <a:effectLst/>
                <a:uLnTx/>
                <a:uFillTx/>
                <a:latin typeface="+mn-lt"/>
                <a:ea typeface="+mn-ea"/>
                <a:cs typeface="+mn-cs"/>
              </a:rPr>
              <a:t>Edmonds</a:t>
            </a:r>
            <a:r>
              <a:rPr kumimoji="0" lang="it-IT" sz="2400" b="0" i="0" u="none" strike="noStrike" kern="1200" cap="none" spc="0" normalizeH="0" baseline="0" noProof="0" dirty="0" smtClean="0">
                <a:ln>
                  <a:noFill/>
                </a:ln>
                <a:solidFill>
                  <a:srgbClr val="FE8637"/>
                </a:solidFill>
                <a:effectLst/>
                <a:uLnTx/>
                <a:uFillTx/>
                <a:latin typeface="+mn-lt"/>
                <a:ea typeface="+mn-ea"/>
                <a:cs typeface="+mn-cs"/>
              </a:rPr>
              <a:t> [‘65]</a:t>
            </a:r>
          </a:p>
          <a:p>
            <a:pPr marL="457200" lvl="0" indent="-457200" algn="just" defTabSz="914400">
              <a:spcBef>
                <a:spcPts val="600"/>
              </a:spcBef>
              <a:buClr>
                <a:schemeClr val="accent1"/>
              </a:buClr>
              <a:buSzPct val="70000"/>
              <a:buFont typeface="Wingdings"/>
              <a:buChar char=""/>
            </a:pPr>
            <a:r>
              <a:rPr lang="it-IT" sz="2400" i="1" dirty="0" err="1" smtClean="0"/>
              <a:t>M</a:t>
            </a:r>
            <a:r>
              <a:rPr lang="it-IT" sz="2400" dirty="0" smtClean="0"/>
              <a:t> accoppiamento di </a:t>
            </a:r>
            <a:r>
              <a:rPr lang="it-IT" sz="2400" i="1" dirty="0" err="1" smtClean="0"/>
              <a:t>G</a:t>
            </a:r>
            <a:endParaRPr lang="it-IT" sz="2400" i="1" dirty="0" smtClean="0"/>
          </a:p>
          <a:p>
            <a:pPr marL="457200" lvl="0" indent="-457200" algn="just" defTabSz="914400">
              <a:spcBef>
                <a:spcPts val="600"/>
              </a:spcBef>
              <a:buClr>
                <a:schemeClr val="accent1"/>
              </a:buClr>
              <a:buSzPct val="70000"/>
              <a:buFont typeface="Wingdings"/>
              <a:buChar char=""/>
            </a:pPr>
            <a:r>
              <a:rPr lang="it-IT" sz="2400" i="1" dirty="0" err="1" smtClean="0"/>
              <a:t>L</a:t>
            </a:r>
            <a:r>
              <a:rPr lang="it-IT" sz="2400" dirty="0" smtClean="0"/>
              <a:t> </a:t>
            </a:r>
            <a:r>
              <a:rPr lang="it-IT" sz="2400" dirty="0" err="1" smtClean="0"/>
              <a:t>sottinsieme</a:t>
            </a:r>
            <a:r>
              <a:rPr lang="it-IT" sz="2400" dirty="0" smtClean="0"/>
              <a:t> dei nodi liberi (se </a:t>
            </a:r>
            <a:r>
              <a:rPr lang="it-IT" sz="2400" i="1" dirty="0" err="1" smtClean="0"/>
              <a:t>L</a:t>
            </a:r>
            <a:r>
              <a:rPr lang="it-IT" sz="2400" dirty="0" smtClean="0"/>
              <a:t> è vuoto =&gt; </a:t>
            </a:r>
            <a:r>
              <a:rPr lang="it-IT" sz="2400" i="1" dirty="0" err="1" smtClean="0"/>
              <a:t>M</a:t>
            </a:r>
            <a:r>
              <a:rPr lang="it-IT" sz="2400" dirty="0" smtClean="0"/>
              <a:t> </a:t>
            </a:r>
            <a:r>
              <a:rPr lang="it-IT" sz="2400" dirty="0" err="1" smtClean="0"/>
              <a:t>max</a:t>
            </a:r>
            <a:r>
              <a:rPr lang="it-IT" sz="2400" dirty="0" smtClean="0"/>
              <a:t>)</a:t>
            </a:r>
          </a:p>
          <a:p>
            <a:pPr marL="457200" lvl="0" indent="-457200" algn="just" defTabSz="914400">
              <a:spcBef>
                <a:spcPts val="600"/>
              </a:spcBef>
              <a:buClr>
                <a:schemeClr val="accent1"/>
              </a:buClr>
              <a:buSzPct val="70000"/>
              <a:buFont typeface="Wingdings"/>
              <a:buChar char=""/>
            </a:pPr>
            <a:r>
              <a:rPr lang="it-IT" sz="2400" i="1" dirty="0" err="1" smtClean="0"/>
              <a:t>F</a:t>
            </a:r>
            <a:r>
              <a:rPr lang="it-IT" sz="2400" dirty="0" smtClean="0"/>
              <a:t> foresta </a:t>
            </a:r>
            <a:r>
              <a:rPr lang="it-IT" sz="2400" dirty="0" err="1" smtClean="0"/>
              <a:t>t.c.</a:t>
            </a:r>
            <a:r>
              <a:rPr lang="it-IT" sz="2400" dirty="0" smtClean="0"/>
              <a:t> ogni nodo di </a:t>
            </a:r>
            <a:r>
              <a:rPr lang="it-IT" sz="2400" i="1" dirty="0" err="1" smtClean="0"/>
              <a:t>L</a:t>
            </a:r>
            <a:r>
              <a:rPr lang="it-IT" sz="2400" dirty="0" smtClean="0"/>
              <a:t> corrisponde ad una componente di </a:t>
            </a:r>
            <a:r>
              <a:rPr lang="it-IT" sz="2400" i="1" dirty="0" err="1" smtClean="0"/>
              <a:t>F</a:t>
            </a:r>
            <a:endParaRPr lang="it-IT" sz="2400" i="1" dirty="0" smtClean="0"/>
          </a:p>
          <a:p>
            <a:pPr marL="457200" lvl="0" indent="-457200" algn="just" defTabSz="914400">
              <a:spcBef>
                <a:spcPts val="600"/>
              </a:spcBef>
              <a:buClr>
                <a:schemeClr val="accent1"/>
              </a:buClr>
              <a:buSzPct val="70000"/>
              <a:buFont typeface="Wingdings"/>
              <a:buChar char=""/>
            </a:pPr>
            <a:r>
              <a:rPr lang="it-IT" sz="2400" dirty="0" smtClean="0"/>
              <a:t>Estendi </a:t>
            </a:r>
            <a:r>
              <a:rPr lang="it-IT" sz="2400" i="1" dirty="0" err="1" smtClean="0"/>
              <a:t>F</a:t>
            </a:r>
            <a:r>
              <a:rPr lang="it-IT" sz="2400" dirty="0" smtClean="0"/>
              <a:t> aggiungendo </a:t>
            </a:r>
          </a:p>
          <a:p>
            <a:pPr marL="457200" lvl="0" indent="-457200" algn="just" defTabSz="914400">
              <a:spcBef>
                <a:spcPts val="600"/>
              </a:spcBef>
              <a:buClr>
                <a:schemeClr val="accent1"/>
              </a:buClr>
              <a:buSzPct val="70000"/>
              <a:buFont typeface="Wingdings"/>
              <a:buChar char=""/>
            </a:pPr>
            <a:r>
              <a:rPr lang="it-IT" sz="2400" dirty="0" smtClean="0"/>
              <a:t>Quindi: nodi a </a:t>
            </a:r>
            <a:r>
              <a:rPr lang="it-IT" sz="2400" dirty="0" err="1" smtClean="0"/>
              <a:t>dist</a:t>
            </a:r>
            <a:r>
              <a:rPr lang="it-IT" sz="2400" dirty="0" smtClean="0"/>
              <a:t>. dispari da elementi di </a:t>
            </a:r>
            <a:r>
              <a:rPr lang="it-IT" sz="2400" i="1" dirty="0" err="1" smtClean="0"/>
              <a:t>L</a:t>
            </a:r>
            <a:r>
              <a:rPr lang="it-IT" sz="2400" dirty="0" smtClean="0"/>
              <a:t> hanno grado </a:t>
            </a:r>
            <a:r>
              <a:rPr lang="it-IT" sz="2400" dirty="0" err="1" smtClean="0"/>
              <a:t>2</a:t>
            </a:r>
            <a:r>
              <a:rPr lang="it-IT" sz="2400" dirty="0" smtClean="0"/>
              <a:t> (</a:t>
            </a:r>
            <a:r>
              <a:rPr lang="it-IT" sz="2400" dirty="0" err="1" smtClean="0"/>
              <a:t>1</a:t>
            </a:r>
            <a:r>
              <a:rPr lang="it-IT" sz="2400" dirty="0" smtClean="0"/>
              <a:t> in </a:t>
            </a:r>
            <a:r>
              <a:rPr lang="it-IT" sz="2400" i="1" dirty="0" err="1" smtClean="0"/>
              <a:t>M</a:t>
            </a:r>
            <a:r>
              <a:rPr lang="it-IT" sz="2400" dirty="0" smtClean="0"/>
              <a:t> e </a:t>
            </a:r>
            <a:r>
              <a:rPr lang="it-IT" sz="2400" dirty="0" err="1" smtClean="0"/>
              <a:t>1</a:t>
            </a:r>
            <a:r>
              <a:rPr lang="it-IT" sz="2400" dirty="0" smtClean="0"/>
              <a:t> in </a:t>
            </a:r>
            <a:r>
              <a:rPr lang="it-IT" sz="2400" i="1" dirty="0" smtClean="0"/>
              <a:t>E-M</a:t>
            </a:r>
            <a:r>
              <a:rPr lang="it-IT" sz="2400" dirty="0" smtClean="0"/>
              <a:t>): siano </a:t>
            </a:r>
            <a:r>
              <a:rPr lang="it-IT" sz="2400" dirty="0" smtClean="0">
                <a:solidFill>
                  <a:srgbClr val="FE8637"/>
                </a:solidFill>
              </a:rPr>
              <a:t>interni</a:t>
            </a:r>
          </a:p>
          <a:p>
            <a:pPr marL="457200" lvl="0" indent="-457200" algn="just" defTabSz="914400">
              <a:spcBef>
                <a:spcPts val="600"/>
              </a:spcBef>
              <a:buClr>
                <a:schemeClr val="accent1"/>
              </a:buClr>
              <a:buSzPct val="70000"/>
              <a:buFont typeface="Wingdings"/>
              <a:buChar char=""/>
            </a:pPr>
            <a:r>
              <a:rPr lang="it-IT" sz="2400" dirty="0" smtClean="0"/>
              <a:t>Gli altri nodi: </a:t>
            </a:r>
            <a:r>
              <a:rPr lang="it-IT" sz="2400" dirty="0" smtClean="0">
                <a:solidFill>
                  <a:srgbClr val="FE8637"/>
                </a:solidFill>
              </a:rPr>
              <a:t>esterni</a:t>
            </a:r>
          </a:p>
          <a:p>
            <a:pPr marL="457200" lvl="0" indent="-457200" algn="just" defTabSz="914400">
              <a:spcBef>
                <a:spcPts val="600"/>
              </a:spcBef>
              <a:buClr>
                <a:schemeClr val="accent1"/>
              </a:buClr>
              <a:buSzPct val="70000"/>
            </a:pPr>
            <a:r>
              <a:rPr kumimoji="0" lang="it-IT" sz="2400" b="0" i="0" u="none" strike="noStrike" kern="1200" cap="none" spc="0" normalizeH="0" baseline="0" noProof="0" dirty="0" smtClean="0">
                <a:ln>
                  <a:noFill/>
                </a:ln>
                <a:solidFill>
                  <a:srgbClr val="FE8637"/>
                </a:solidFill>
                <a:effectLst/>
                <a:uLnTx/>
                <a:uFillTx/>
                <a:latin typeface="+mn-lt"/>
                <a:ea typeface="+mn-ea"/>
                <a:cs typeface="+mn-cs"/>
              </a:rPr>
              <a:t>							(segue)</a:t>
            </a:r>
          </a:p>
        </p:txBody>
      </p:sp>
      <p:grpSp>
        <p:nvGrpSpPr>
          <p:cNvPr id="15" name="Gruppo 14"/>
          <p:cNvGrpSpPr/>
          <p:nvPr/>
        </p:nvGrpSpPr>
        <p:grpSpPr>
          <a:xfrm>
            <a:off x="4572000" y="4419600"/>
            <a:ext cx="1676400" cy="228600"/>
            <a:chOff x="4572000" y="3733800"/>
            <a:chExt cx="1676400" cy="228600"/>
          </a:xfrm>
        </p:grpSpPr>
        <p:sp>
          <p:nvSpPr>
            <p:cNvPr id="6" name="Ovale 5"/>
            <p:cNvSpPr/>
            <p:nvPr/>
          </p:nvSpPr>
          <p:spPr>
            <a:xfrm>
              <a:off x="4572000" y="3733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5257800" y="3733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6019800" y="37338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a:stCxn id="6" idx="6"/>
              <a:endCxn id="7" idx="2"/>
            </p:cNvCxnSpPr>
            <p:nvPr/>
          </p:nvCxnSpPr>
          <p:spPr>
            <a:xfrm>
              <a:off x="4800600" y="38481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ttore 1 10"/>
            <p:cNvCxnSpPr>
              <a:stCxn id="7" idx="6"/>
              <a:endCxn id="8" idx="2"/>
            </p:cNvCxnSpPr>
            <p:nvPr/>
          </p:nvCxnSpPr>
          <p:spPr>
            <a:xfrm>
              <a:off x="5486400" y="3848100"/>
              <a:ext cx="533400" cy="1588"/>
            </a:xfrm>
            <a:prstGeom prst="line">
              <a:avLst/>
            </a:prstGeom>
          </p:spPr>
          <p:style>
            <a:lnRef idx="2">
              <a:schemeClr val="accent2"/>
            </a:lnRef>
            <a:fillRef idx="0">
              <a:schemeClr val="accent2"/>
            </a:fillRef>
            <a:effectRef idx="1">
              <a:schemeClr val="accent2"/>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69</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kumimoji="0" lang="it-IT" sz="3000" b="0" i="0" u="none" strike="noStrike" kern="1200" cap="small" spc="0" normalizeH="0" baseline="0" noProof="0" dirty="0" err="1" smtClean="0">
                <a:ln>
                  <a:noFill/>
                </a:ln>
                <a:solidFill>
                  <a:schemeClr val="tx2"/>
                </a:solidFill>
                <a:effectLst/>
                <a:uLnTx/>
                <a:uFillTx/>
                <a:latin typeface="+mj-lt"/>
                <a:ea typeface="+mj-ea"/>
                <a:cs typeface="+mj-cs"/>
              </a:rPr>
              <a:t>5</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381000" y="1524000"/>
            <a:ext cx="7671816" cy="3276600"/>
          </a:xfrm>
          <a:prstGeom prst="rect">
            <a:avLst/>
          </a:prstGeom>
        </p:spPr>
        <p:txBody>
          <a:bodyPr vert="horz">
            <a:norm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r>
              <a:rPr kumimoji="0" lang="it-IT" sz="2000" b="0" i="0" u="none" strike="noStrike" kern="1200" cap="none" spc="0" normalizeH="0" baseline="0" noProof="0" dirty="0" smtClean="0">
                <a:ln>
                  <a:noFill/>
                </a:ln>
                <a:solidFill>
                  <a:srgbClr val="FE8637"/>
                </a:solidFill>
                <a:effectLst/>
                <a:uLnTx/>
                <a:uFillTx/>
                <a:latin typeface="+mn-lt"/>
                <a:ea typeface="+mn-ea"/>
                <a:cs typeface="+mn-cs"/>
              </a:rPr>
              <a:t>Algoritmo di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Edmonds</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segue</a:t>
            </a:r>
          </a:p>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endParaRPr kumimoji="0" lang="it-IT" sz="2400" b="0" i="0" u="none" strike="noStrike" kern="1200" cap="none" spc="0" normalizeH="0" baseline="0" noProof="0" dirty="0" smtClean="0">
              <a:ln>
                <a:noFill/>
              </a:ln>
              <a:solidFill>
                <a:srgbClr val="FE8637"/>
              </a:solidFill>
              <a:effectLst/>
              <a:uLnTx/>
              <a:uFillTx/>
              <a:latin typeface="+mn-lt"/>
              <a:ea typeface="+mn-ea"/>
              <a:cs typeface="+mn-cs"/>
            </a:endParaRPr>
          </a:p>
          <a:p>
            <a:pPr marL="457200" lvl="0" indent="-457200" algn="just" defTabSz="914400">
              <a:spcBef>
                <a:spcPts val="600"/>
              </a:spcBef>
              <a:buClr>
                <a:schemeClr val="accent1"/>
              </a:buClr>
              <a:buSzPct val="70000"/>
              <a:buFont typeface="Wingdings"/>
              <a:buChar char=""/>
            </a:pPr>
            <a:r>
              <a:rPr lang="it-IT" sz="2400" dirty="0" smtClean="0"/>
              <a:t>Considera i vicini dei nodi esterni.</a:t>
            </a:r>
          </a:p>
          <a:p>
            <a:pPr marL="457200" lvl="0" indent="-457200" algn="just" defTabSz="914400">
              <a:spcBef>
                <a:spcPts val="600"/>
              </a:spcBef>
              <a:buClr>
                <a:schemeClr val="accent1"/>
              </a:buClr>
              <a:buSzPct val="70000"/>
              <a:buFont typeface="Wingdings"/>
              <a:buChar char=""/>
            </a:pPr>
            <a:r>
              <a:rPr lang="it-IT" sz="2400" dirty="0" err="1" smtClean="0"/>
              <a:t>4</a:t>
            </a:r>
            <a:r>
              <a:rPr lang="it-IT" sz="2400" dirty="0" smtClean="0"/>
              <a:t> possibilità:</a:t>
            </a:r>
          </a:p>
          <a:p>
            <a:pPr marL="914400" lvl="1" indent="-457200" algn="just" defTabSz="914400">
              <a:spcBef>
                <a:spcPts val="600"/>
              </a:spcBef>
              <a:buClr>
                <a:schemeClr val="accent1"/>
              </a:buClr>
              <a:buSzPct val="70000"/>
              <a:buFont typeface="+mj-lt"/>
              <a:buAutoNum type="arabicPeriod"/>
            </a:pPr>
            <a:r>
              <a:rPr lang="it-IT" sz="2400" dirty="0" smtClean="0"/>
              <a:t>esiste </a:t>
            </a:r>
            <a:r>
              <a:rPr lang="it-IT" sz="2400" i="1" dirty="0" err="1" smtClean="0"/>
              <a:t>x</a:t>
            </a:r>
            <a:r>
              <a:rPr lang="it-IT" sz="2400" dirty="0" smtClean="0"/>
              <a:t> esterno incidente ad un </a:t>
            </a:r>
            <a:r>
              <a:rPr lang="it-IT" sz="2400" i="1" dirty="0" err="1" smtClean="0"/>
              <a:t>y</a:t>
            </a:r>
            <a:r>
              <a:rPr lang="it-IT" sz="2400" dirty="0" smtClean="0"/>
              <a:t> non in </a:t>
            </a:r>
            <a:r>
              <a:rPr lang="it-IT" sz="2400" i="1" dirty="0" err="1" smtClean="0"/>
              <a:t>F</a:t>
            </a:r>
            <a:r>
              <a:rPr lang="it-IT" sz="2400" i="1" dirty="0" smtClean="0"/>
              <a:t>:</a:t>
            </a:r>
          </a:p>
          <a:p>
            <a:pPr marL="914400" lvl="1" indent="-457200" algn="just" defTabSz="914400">
              <a:spcBef>
                <a:spcPts val="600"/>
              </a:spcBef>
              <a:buClr>
                <a:schemeClr val="accent1"/>
              </a:buClr>
              <a:buSzPct val="70000"/>
            </a:pPr>
            <a:r>
              <a:rPr lang="it-IT" sz="2400" dirty="0" smtClean="0"/>
              <a:t>	aggiungi ad </a:t>
            </a:r>
            <a:r>
              <a:rPr lang="it-IT" sz="2400" i="1" dirty="0" err="1" smtClean="0"/>
              <a:t>F</a:t>
            </a:r>
            <a:r>
              <a:rPr lang="it-IT" sz="2400" dirty="0" smtClean="0"/>
              <a:t> gli archi </a:t>
            </a:r>
            <a:r>
              <a:rPr lang="it-IT" sz="2400" i="1" dirty="0" smtClean="0"/>
              <a:t>(</a:t>
            </a:r>
            <a:r>
              <a:rPr lang="it-IT" sz="2400" i="1" dirty="0" err="1" smtClean="0"/>
              <a:t>x</a:t>
            </a:r>
            <a:r>
              <a:rPr lang="it-IT" sz="2400" i="1" dirty="0" smtClean="0"/>
              <a:t>,</a:t>
            </a:r>
            <a:r>
              <a:rPr lang="it-IT" sz="2400" i="1" dirty="0" err="1" smtClean="0"/>
              <a:t>y</a:t>
            </a:r>
            <a:r>
              <a:rPr lang="it-IT" sz="2400" i="1" dirty="0" smtClean="0"/>
              <a:t>)</a:t>
            </a:r>
            <a:r>
              <a:rPr lang="it-IT" sz="2400" dirty="0" smtClean="0"/>
              <a:t> ed </a:t>
            </a:r>
            <a:r>
              <a:rPr lang="it-IT" sz="2400" i="1" dirty="0" smtClean="0"/>
              <a:t>(</a:t>
            </a:r>
            <a:r>
              <a:rPr lang="it-IT" sz="2400" i="1" dirty="0" err="1" smtClean="0"/>
              <a:t>y</a:t>
            </a:r>
            <a:r>
              <a:rPr lang="it-IT" sz="2400" i="1" dirty="0" smtClean="0"/>
              <a:t>,</a:t>
            </a:r>
            <a:r>
              <a:rPr lang="it-IT" sz="2400" i="1" dirty="0" err="1" smtClean="0"/>
              <a:t>z</a:t>
            </a:r>
            <a:r>
              <a:rPr lang="it-IT" sz="2400" i="1" dirty="0" smtClean="0"/>
              <a:t>)</a:t>
            </a:r>
            <a:r>
              <a:rPr lang="it-IT" sz="2400" dirty="0" smtClean="0"/>
              <a:t>, con </a:t>
            </a:r>
            <a:r>
              <a:rPr lang="it-IT" sz="2400" i="1" dirty="0" smtClean="0"/>
              <a:t>(</a:t>
            </a:r>
            <a:r>
              <a:rPr lang="it-IT" sz="2400" i="1" dirty="0" err="1" smtClean="0"/>
              <a:t>y</a:t>
            </a:r>
            <a:r>
              <a:rPr lang="it-IT" sz="2400" i="1" dirty="0" smtClean="0"/>
              <a:t>,</a:t>
            </a:r>
            <a:r>
              <a:rPr lang="it-IT" sz="2400" i="1" dirty="0" err="1" smtClean="0"/>
              <a:t>z</a:t>
            </a:r>
            <a:r>
              <a:rPr lang="it-IT" sz="2400" i="1" dirty="0" smtClean="0"/>
              <a:t>)</a:t>
            </a:r>
            <a:r>
              <a:rPr lang="it-IT" sz="2400" dirty="0" smtClean="0"/>
              <a:t> arco di </a:t>
            </a:r>
            <a:r>
              <a:rPr lang="it-IT" sz="2400" i="1" dirty="0" smtClean="0"/>
              <a:t>M</a:t>
            </a:r>
            <a:r>
              <a:rPr lang="it-IT" sz="2400" dirty="0" smtClean="0"/>
              <a:t>.</a:t>
            </a:r>
            <a:r>
              <a:rPr kumimoji="0" lang="it-IT" sz="2400" b="0" i="0" u="none" strike="noStrike" kern="1200" cap="none" spc="0" normalizeH="0" baseline="0" noProof="0" dirty="0" smtClean="0">
                <a:ln>
                  <a:noFill/>
                </a:ln>
                <a:solidFill>
                  <a:srgbClr val="FE8637"/>
                </a:solidFill>
                <a:effectLst/>
                <a:uLnTx/>
                <a:uFillTx/>
                <a:latin typeface="+mn-lt"/>
                <a:ea typeface="+mn-ea"/>
                <a:cs typeface="+mn-cs"/>
              </a:rPr>
              <a:t>					</a:t>
            </a:r>
          </a:p>
        </p:txBody>
      </p:sp>
      <p:sp>
        <p:nvSpPr>
          <p:cNvPr id="12" name="CasellaDiTesto 11"/>
          <p:cNvSpPr txBox="1"/>
          <p:nvPr/>
        </p:nvSpPr>
        <p:spPr>
          <a:xfrm>
            <a:off x="7669530" y="6400800"/>
            <a:ext cx="941070" cy="369332"/>
          </a:xfrm>
          <a:prstGeom prst="rect">
            <a:avLst/>
          </a:prstGeom>
          <a:noFill/>
        </p:spPr>
        <p:txBody>
          <a:bodyPr wrap="none" rtlCol="0">
            <a:spAutoFit/>
          </a:bodyPr>
          <a:lstStyle/>
          <a:p>
            <a:r>
              <a:rPr lang="it-IT" dirty="0" smtClean="0">
                <a:solidFill>
                  <a:srgbClr val="FE8637"/>
                </a:solidFill>
              </a:rPr>
              <a:t>(segue)</a:t>
            </a:r>
            <a:endParaRPr lang="it-IT" dirty="0"/>
          </a:p>
        </p:txBody>
      </p:sp>
      <p:grpSp>
        <p:nvGrpSpPr>
          <p:cNvPr id="37" name="Gruppo 36"/>
          <p:cNvGrpSpPr/>
          <p:nvPr/>
        </p:nvGrpSpPr>
        <p:grpSpPr>
          <a:xfrm>
            <a:off x="1066800" y="4876800"/>
            <a:ext cx="2667000" cy="1524000"/>
            <a:chOff x="1066800" y="4876800"/>
            <a:chExt cx="2667000" cy="1524000"/>
          </a:xfrm>
        </p:grpSpPr>
        <p:sp>
          <p:nvSpPr>
            <p:cNvPr id="13" name="Ovale 12"/>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8" name="Connettore 1 17"/>
            <p:cNvCxnSpPr>
              <a:stCxn id="13" idx="7"/>
              <a:endCxn id="14"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Connettore 1 19"/>
            <p:cNvCxnSpPr>
              <a:stCxn id="13" idx="7"/>
              <a:endCxn id="15"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22" name="Connettore 1 21"/>
            <p:cNvCxnSpPr>
              <a:stCxn id="13"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Connettore 1 25"/>
            <p:cNvCxnSpPr>
              <a:stCxn id="13" idx="5"/>
              <a:endCxn id="16"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Connettore 1 26"/>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8" name="Connettore 1 27"/>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9" name="Connettore 1 28"/>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30" name="Ovale 29"/>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1" name="Ovale 30"/>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p>
          </p:txBody>
        </p:sp>
        <p:sp>
          <p:nvSpPr>
            <p:cNvPr id="32" name="Ovale 31"/>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3" name="Connettore 1 32"/>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Connettore 1 33"/>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Connettore 1 34"/>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36" name="CasellaDiTesto 35"/>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grpSp>
        <p:nvGrpSpPr>
          <p:cNvPr id="44" name="Gruppo 43"/>
          <p:cNvGrpSpPr/>
          <p:nvPr/>
        </p:nvGrpSpPr>
        <p:grpSpPr>
          <a:xfrm>
            <a:off x="3733800" y="5257800"/>
            <a:ext cx="1447800" cy="228600"/>
            <a:chOff x="4800600" y="4419600"/>
            <a:chExt cx="1447800" cy="228600"/>
          </a:xfrm>
        </p:grpSpPr>
        <p:sp>
          <p:nvSpPr>
            <p:cNvPr id="40" name="Ovale 39"/>
            <p:cNvSpPr/>
            <p:nvPr/>
          </p:nvSpPr>
          <p:spPr>
            <a:xfrm>
              <a:off x="5257800" y="4419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1" name="Ovale 40"/>
            <p:cNvSpPr/>
            <p:nvPr/>
          </p:nvSpPr>
          <p:spPr>
            <a:xfrm>
              <a:off x="6019800" y="4419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42" name="Connettore 1 41"/>
            <p:cNvCxnSpPr>
              <a:endCxn id="40" idx="2"/>
            </p:cNvCxnSpPr>
            <p:nvPr/>
          </p:nvCxnSpPr>
          <p:spPr>
            <a:xfrm>
              <a:off x="4800600" y="4533900"/>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Connettore 1 42"/>
            <p:cNvCxnSpPr>
              <a:stCxn id="40" idx="6"/>
              <a:endCxn id="41" idx="2"/>
            </p:cNvCxnSpPr>
            <p:nvPr/>
          </p:nvCxnSpPr>
          <p:spPr>
            <a:xfrm>
              <a:off x="5486400" y="4533900"/>
              <a:ext cx="533400" cy="1588"/>
            </a:xfrm>
            <a:prstGeom prst="line">
              <a:avLst/>
            </a:prstGeom>
          </p:spPr>
          <p:style>
            <a:lnRef idx="2">
              <a:schemeClr val="accent2"/>
            </a:lnRef>
            <a:fillRef idx="0">
              <a:schemeClr val="accent2"/>
            </a:fillRef>
            <a:effectRef idx="1">
              <a:schemeClr val="accent2"/>
            </a:effectRef>
            <a:fontRef idx="minor">
              <a:schemeClr val="tx1"/>
            </a:fontRef>
          </p:style>
        </p:cxnSp>
      </p:grpSp>
      <p:sp>
        <p:nvSpPr>
          <p:cNvPr id="38" name="Fumetto 2 37"/>
          <p:cNvSpPr/>
          <p:nvPr/>
        </p:nvSpPr>
        <p:spPr>
          <a:xfrm>
            <a:off x="3810000" y="5762625"/>
            <a:ext cx="457200" cy="333375"/>
          </a:xfrm>
          <a:prstGeom prst="wedgeRoundRectCallout">
            <a:avLst>
              <a:gd name="adj1" fmla="val -70833"/>
              <a:gd name="adj2" fmla="val -112738"/>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i="1" dirty="0" err="1" smtClean="0"/>
              <a:t>x</a:t>
            </a:r>
            <a:endParaRPr lang="it-IT"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12" grpId="0"/>
      <p:bldP spid="38" grpId="0"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a:t>
            </a:r>
            <a:r>
              <a:rPr lang="it-IT" dirty="0" err="1" smtClean="0"/>
              <a:t>3</a:t>
            </a:r>
            <a:r>
              <a:rPr lang="it-IT" dirty="0" smtClean="0"/>
              <a:t>)</a:t>
            </a:r>
            <a:endParaRPr lang="it-IT" dirty="0"/>
          </a:p>
        </p:txBody>
      </p:sp>
      <p:sp>
        <p:nvSpPr>
          <p:cNvPr id="3" name="Segnaposto contenuto 2"/>
          <p:cNvSpPr>
            <a:spLocks noGrp="1"/>
          </p:cNvSpPr>
          <p:nvPr>
            <p:ph sz="quarter" idx="1"/>
          </p:nvPr>
        </p:nvSpPr>
        <p:spPr>
          <a:xfrm>
            <a:off x="457200" y="1371600"/>
            <a:ext cx="7467600" cy="5432256"/>
          </a:xfrm>
        </p:spPr>
        <p:txBody>
          <a:bodyPr wrap="square">
            <a:spAutoFit/>
          </a:bodyPr>
          <a:lstStyle/>
          <a:p>
            <a:pPr algn="just"/>
            <a:r>
              <a:rPr lang="it-IT" sz="2800" dirty="0" smtClean="0"/>
              <a:t>Distanza percorsa:</a:t>
            </a:r>
            <a:endParaRPr lang="it-IT" sz="2500" dirty="0" smtClean="0"/>
          </a:p>
          <a:p>
            <a:pPr lvl="1" algn="just"/>
            <a:r>
              <a:rPr lang="it-IT" sz="2500" dirty="0" smtClean="0"/>
              <a:t>È il costo dominante</a:t>
            </a:r>
          </a:p>
          <a:p>
            <a:pPr algn="just"/>
            <a:r>
              <a:rPr lang="it-IT" sz="2800" dirty="0" smtClean="0"/>
              <a:t>Numero di mosse</a:t>
            </a:r>
          </a:p>
          <a:p>
            <a:pPr lvl="1" algn="just"/>
            <a:r>
              <a:rPr lang="it-IT" sz="2500" dirty="0" smtClean="0"/>
              <a:t>Gli start/stop sono più costosi del movimento continuo</a:t>
            </a:r>
          </a:p>
          <a:p>
            <a:pPr algn="just"/>
            <a:r>
              <a:rPr lang="it-IT" sz="2800" dirty="0" smtClean="0"/>
              <a:t>Costo di comunicazione</a:t>
            </a:r>
          </a:p>
          <a:p>
            <a:pPr lvl="1" algn="just"/>
            <a:r>
              <a:rPr lang="it-IT" sz="2500" dirty="0" smtClean="0"/>
              <a:t>Dipende dal numero di messaggi e dalla dimensione dei pacchetti ad ogni trasmissione</a:t>
            </a:r>
          </a:p>
          <a:p>
            <a:pPr algn="just"/>
            <a:r>
              <a:rPr lang="it-IT" sz="2800" dirty="0" smtClean="0"/>
              <a:t>Costo di computazione</a:t>
            </a:r>
          </a:p>
          <a:p>
            <a:pPr lvl="1" algn="just"/>
            <a:r>
              <a:rPr lang="it-IT" sz="2500" dirty="0" smtClean="0"/>
              <a:t>Usualmente trascurabile, a meno che non si usino dei processi molto sofisticati</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70</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lang="it-IT" sz="3000" cap="small" dirty="0" err="1" smtClean="0">
                <a:solidFill>
                  <a:schemeClr val="tx2"/>
                </a:solidFill>
                <a:latin typeface="+mj-lt"/>
                <a:ea typeface="+mj-ea"/>
                <a:cs typeface="+mj-cs"/>
              </a:rPr>
              <a:t>6</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381000" y="1524000"/>
            <a:ext cx="7671816" cy="4800600"/>
          </a:xfrm>
          <a:prstGeom prst="rect">
            <a:avLst/>
          </a:prstGeom>
        </p:spPr>
        <p:txBody>
          <a:bodyPr vert="horz">
            <a:norm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r>
              <a:rPr kumimoji="0" lang="it-IT" sz="2000" b="0" i="0" u="none" strike="noStrike" kern="1200" cap="none" spc="0" normalizeH="0" baseline="0" noProof="0" dirty="0" smtClean="0">
                <a:ln>
                  <a:noFill/>
                </a:ln>
                <a:solidFill>
                  <a:srgbClr val="FE8637"/>
                </a:solidFill>
                <a:effectLst/>
                <a:uLnTx/>
                <a:uFillTx/>
                <a:latin typeface="+mn-lt"/>
                <a:ea typeface="+mn-ea"/>
                <a:cs typeface="+mn-cs"/>
              </a:rPr>
              <a:t>Algoritmo di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Edmonds</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segue</a:t>
            </a:r>
          </a:p>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endParaRPr kumimoji="0" lang="it-IT" sz="2400" b="0" i="0" u="none" strike="noStrike" kern="1200" cap="none" spc="0" normalizeH="0" baseline="0" noProof="0" dirty="0" smtClean="0">
              <a:ln>
                <a:noFill/>
              </a:ln>
              <a:solidFill>
                <a:srgbClr val="FE8637"/>
              </a:solidFill>
              <a:effectLst/>
              <a:uLnTx/>
              <a:uFillTx/>
              <a:latin typeface="+mn-lt"/>
              <a:ea typeface="+mn-ea"/>
              <a:cs typeface="+mn-cs"/>
            </a:endParaRPr>
          </a:p>
          <a:p>
            <a:pPr marL="914400" lvl="1" indent="-457200" algn="just" defTabSz="914400">
              <a:spcBef>
                <a:spcPts val="600"/>
              </a:spcBef>
              <a:buClr>
                <a:schemeClr val="accent1"/>
              </a:buClr>
              <a:buSzPct val="70000"/>
              <a:buFont typeface="+mj-lt"/>
              <a:buAutoNum type="arabicPeriod" startAt="2"/>
            </a:pPr>
            <a:r>
              <a:rPr lang="it-IT" sz="2400" dirty="0" smtClean="0"/>
              <a:t>due nodi esterni in due diverse componenti di </a:t>
            </a:r>
            <a:r>
              <a:rPr lang="it-IT" sz="2400" i="1" dirty="0" err="1" smtClean="0"/>
              <a:t>F</a:t>
            </a:r>
            <a:r>
              <a:rPr lang="it-IT" sz="2400" dirty="0" smtClean="0"/>
              <a:t> sono adiacenti:</a:t>
            </a:r>
          </a:p>
          <a:p>
            <a:pPr marL="914400" lvl="1" indent="-457200" algn="just" defTabSz="914400">
              <a:spcBef>
                <a:spcPts val="600"/>
              </a:spcBef>
              <a:buClr>
                <a:schemeClr val="accent1"/>
              </a:buClr>
              <a:buSzPct val="70000"/>
            </a:pPr>
            <a:r>
              <a:rPr lang="it-IT" sz="2400" dirty="0" smtClean="0"/>
              <a:t>	cammino aumentante</a:t>
            </a:r>
          </a:p>
        </p:txBody>
      </p:sp>
      <p:grpSp>
        <p:nvGrpSpPr>
          <p:cNvPr id="5" name="Gruppo 4"/>
          <p:cNvGrpSpPr/>
          <p:nvPr/>
        </p:nvGrpSpPr>
        <p:grpSpPr>
          <a:xfrm>
            <a:off x="1066800" y="4267200"/>
            <a:ext cx="2667000" cy="1524000"/>
            <a:chOff x="1066800" y="4876800"/>
            <a:chExt cx="2667000" cy="1524000"/>
          </a:xfrm>
        </p:grpSpPr>
        <p:sp>
          <p:nvSpPr>
            <p:cNvPr id="6" name="Ovale 5"/>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a:stCxn id="6" idx="7"/>
              <a:endCxn id="7"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ttore 1 10"/>
            <p:cNvCxnSpPr>
              <a:stCxn id="6" idx="7"/>
              <a:endCxn id="8"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ttore 1 11"/>
            <p:cNvCxnSpPr>
              <a:stCxn id="6"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a:stCxn id="6" idx="5"/>
              <a:endCxn id="9"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Connettore 1 14"/>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Connettore 1 15"/>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7" name="Ovale 16"/>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0" name="Connettore 1 19"/>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Connettore 1 20"/>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Connettore 1 21"/>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3" name="CasellaDiTesto 22"/>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grpSp>
        <p:nvGrpSpPr>
          <p:cNvPr id="24" name="Gruppo 23"/>
          <p:cNvGrpSpPr/>
          <p:nvPr/>
        </p:nvGrpSpPr>
        <p:grpSpPr>
          <a:xfrm rot="10800000">
            <a:off x="4876800" y="4267200"/>
            <a:ext cx="2667000" cy="1524000"/>
            <a:chOff x="1066800" y="4876800"/>
            <a:chExt cx="2667000" cy="1524000"/>
          </a:xfrm>
        </p:grpSpPr>
        <p:sp>
          <p:nvSpPr>
            <p:cNvPr id="25" name="Ovale 24"/>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Ovale 25"/>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7" name="Ovale 26"/>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8" name="Ovale 27"/>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9" name="Connettore 1 28"/>
            <p:cNvCxnSpPr>
              <a:stCxn id="25" idx="7"/>
              <a:endCxn id="26"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0" name="Connettore 1 29"/>
            <p:cNvCxnSpPr>
              <a:stCxn id="25" idx="7"/>
              <a:endCxn id="27"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Connettore 1 30"/>
            <p:cNvCxnSpPr>
              <a:stCxn id="25"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25" idx="5"/>
              <a:endCxn id="28"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nettore 1 32"/>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4" name="Connettore 1 33"/>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5" name="Connettore 1 34"/>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36" name="Ovale 35"/>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7" name="Ovale 36"/>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8" name="Ovale 37"/>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9" name="Connettore 1 38"/>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0" name="Connettore 1 39"/>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1" name="Connettore 1 40"/>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42" name="CasellaDiTesto 41"/>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cxnSp>
        <p:nvCxnSpPr>
          <p:cNvPr id="44" name="Connettore 1 43"/>
          <p:cNvCxnSpPr/>
          <p:nvPr/>
        </p:nvCxnSpPr>
        <p:spPr>
          <a:xfrm rot="16200000" flipH="1">
            <a:off x="4116632" y="4424222"/>
            <a:ext cx="377336" cy="1209956"/>
          </a:xfrm>
          <a:prstGeom prst="line">
            <a:avLst/>
          </a:prstGeom>
        </p:spPr>
        <p:style>
          <a:lnRef idx="2">
            <a:schemeClr val="accent1"/>
          </a:lnRef>
          <a:fillRef idx="0">
            <a:schemeClr val="accent1"/>
          </a:fillRef>
          <a:effectRef idx="1">
            <a:schemeClr val="accent1"/>
          </a:effectRef>
          <a:fontRef idx="minor">
            <a:schemeClr val="tx1"/>
          </a:fontRef>
        </p:style>
      </p:cxnSp>
      <p:sp>
        <p:nvSpPr>
          <p:cNvPr id="47" name="CasellaDiTesto 46"/>
          <p:cNvSpPr txBox="1"/>
          <p:nvPr/>
        </p:nvSpPr>
        <p:spPr>
          <a:xfrm>
            <a:off x="7669530" y="6400800"/>
            <a:ext cx="941070" cy="369332"/>
          </a:xfrm>
          <a:prstGeom prst="rect">
            <a:avLst/>
          </a:prstGeom>
          <a:noFill/>
        </p:spPr>
        <p:txBody>
          <a:bodyPr wrap="none" rtlCol="0">
            <a:spAutoFit/>
          </a:bodyPr>
          <a:lstStyle/>
          <a:p>
            <a:r>
              <a:rPr lang="it-IT" dirty="0" smtClean="0">
                <a:solidFill>
                  <a:srgbClr val="FE8637"/>
                </a:solidFill>
              </a:rPr>
              <a:t>(segue)</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47" grpId="0"/>
    </p:bld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71</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kumimoji="0" lang="it-IT" sz="3000" b="0" i="0" u="none" strike="noStrike" kern="1200" cap="small" spc="0" normalizeH="0" baseline="0" noProof="0" dirty="0" err="1" smtClean="0">
                <a:ln>
                  <a:noFill/>
                </a:ln>
                <a:solidFill>
                  <a:schemeClr val="tx2"/>
                </a:solidFill>
                <a:effectLst/>
                <a:uLnTx/>
                <a:uFillTx/>
                <a:latin typeface="+mj-lt"/>
                <a:ea typeface="+mj-ea"/>
                <a:cs typeface="+mj-cs"/>
              </a:rPr>
              <a:t>7</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381000" y="1524000"/>
            <a:ext cx="7671816" cy="4800600"/>
          </a:xfrm>
          <a:prstGeom prst="rect">
            <a:avLst/>
          </a:prstGeom>
        </p:spPr>
        <p:txBody>
          <a:bodyPr vert="horz">
            <a:norm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r>
              <a:rPr kumimoji="0" lang="it-IT" sz="2000" b="0" i="0" u="none" strike="noStrike" kern="1200" cap="none" spc="0" normalizeH="0" baseline="0" noProof="0" dirty="0" smtClean="0">
                <a:ln>
                  <a:noFill/>
                </a:ln>
                <a:solidFill>
                  <a:srgbClr val="FE8637"/>
                </a:solidFill>
                <a:effectLst/>
                <a:uLnTx/>
                <a:uFillTx/>
                <a:latin typeface="+mn-lt"/>
                <a:ea typeface="+mn-ea"/>
                <a:cs typeface="+mn-cs"/>
              </a:rPr>
              <a:t>Algoritmo di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Edmonds</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segue</a:t>
            </a:r>
          </a:p>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endParaRPr kumimoji="0" lang="it-IT" sz="2400" b="0" i="0" u="none" strike="noStrike" kern="1200" cap="none" spc="0" normalizeH="0" baseline="0" noProof="0" dirty="0" smtClean="0">
              <a:ln>
                <a:noFill/>
              </a:ln>
              <a:solidFill>
                <a:srgbClr val="FE8637"/>
              </a:solidFill>
              <a:effectLst/>
              <a:uLnTx/>
              <a:uFillTx/>
              <a:latin typeface="+mn-lt"/>
              <a:ea typeface="+mn-ea"/>
              <a:cs typeface="+mn-cs"/>
            </a:endParaRPr>
          </a:p>
          <a:p>
            <a:pPr marL="914400" lvl="1" indent="-457200" algn="just" defTabSz="914400">
              <a:spcBef>
                <a:spcPts val="600"/>
              </a:spcBef>
              <a:buClr>
                <a:schemeClr val="accent1"/>
              </a:buClr>
              <a:buSzPct val="70000"/>
              <a:buFont typeface="+mj-lt"/>
              <a:buAutoNum type="arabicPeriod" startAt="3"/>
            </a:pPr>
            <a:r>
              <a:rPr lang="it-IT" sz="2400" dirty="0" err="1" smtClean="0"/>
              <a:t>2</a:t>
            </a:r>
            <a:r>
              <a:rPr lang="it-IT" sz="2400" dirty="0" smtClean="0"/>
              <a:t> nodi esterni </a:t>
            </a:r>
            <a:r>
              <a:rPr lang="it-IT" sz="2400" i="1" dirty="0" err="1" smtClean="0"/>
              <a:t>x</a:t>
            </a:r>
            <a:r>
              <a:rPr lang="it-IT" sz="2400" i="1" dirty="0" smtClean="0"/>
              <a:t>, </a:t>
            </a:r>
            <a:r>
              <a:rPr lang="it-IT" sz="2400" i="1" dirty="0" err="1" smtClean="0"/>
              <a:t>y</a:t>
            </a:r>
            <a:r>
              <a:rPr lang="it-IT" sz="2400" dirty="0" smtClean="0"/>
              <a:t> nella stessa componente di </a:t>
            </a:r>
            <a:r>
              <a:rPr lang="it-IT" sz="2400" i="1" dirty="0" err="1" smtClean="0"/>
              <a:t>F</a:t>
            </a:r>
            <a:r>
              <a:rPr lang="it-IT" sz="2400" dirty="0" smtClean="0"/>
              <a:t> sono adiacenti:</a:t>
            </a:r>
          </a:p>
          <a:p>
            <a:pPr marL="914400" lvl="1" indent="-457200" algn="just" defTabSz="914400">
              <a:spcBef>
                <a:spcPts val="600"/>
              </a:spcBef>
              <a:buClr>
                <a:schemeClr val="accent1"/>
              </a:buClr>
              <a:buSzPct val="70000"/>
            </a:pPr>
            <a:r>
              <a:rPr lang="it-IT" sz="2400" dirty="0" smtClean="0"/>
              <a:t>	sia </a:t>
            </a:r>
            <a:r>
              <a:rPr lang="it-IT" sz="2400" i="1" dirty="0" err="1" smtClean="0"/>
              <a:t>C</a:t>
            </a:r>
            <a:r>
              <a:rPr lang="it-IT" sz="2400" dirty="0" smtClean="0"/>
              <a:t> il ciclo che si forma. E’ possibile spostare gli archi di </a:t>
            </a:r>
            <a:r>
              <a:rPr lang="it-IT" sz="2400" i="1" dirty="0" err="1" smtClean="0"/>
              <a:t>M</a:t>
            </a:r>
            <a:r>
              <a:rPr lang="it-IT" sz="2400" dirty="0" smtClean="0"/>
              <a:t> in </a:t>
            </a:r>
            <a:r>
              <a:rPr lang="it-IT" sz="2400" i="1" dirty="0" err="1" smtClean="0"/>
              <a:t>C</a:t>
            </a:r>
            <a:r>
              <a:rPr lang="it-IT" sz="2400" dirty="0" smtClean="0"/>
              <a:t> in modo che soddisfi la condizione del lemma della contrazione dei cicli =&gt; grafo ridotto </a:t>
            </a:r>
            <a:r>
              <a:rPr lang="it-IT" sz="2400" i="1" dirty="0" smtClean="0"/>
              <a:t>G’</a:t>
            </a:r>
          </a:p>
        </p:txBody>
      </p:sp>
      <p:grpSp>
        <p:nvGrpSpPr>
          <p:cNvPr id="5" name="Gruppo 4"/>
          <p:cNvGrpSpPr/>
          <p:nvPr/>
        </p:nvGrpSpPr>
        <p:grpSpPr>
          <a:xfrm>
            <a:off x="1066800" y="4876800"/>
            <a:ext cx="2667000" cy="1524000"/>
            <a:chOff x="1066800" y="4876800"/>
            <a:chExt cx="2667000" cy="1524000"/>
          </a:xfrm>
        </p:grpSpPr>
        <p:sp>
          <p:nvSpPr>
            <p:cNvPr id="6" name="Ovale 5"/>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10" name="Connettore 1 9"/>
            <p:cNvCxnSpPr>
              <a:stCxn id="6" idx="7"/>
              <a:endCxn id="7"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ttore 1 10"/>
            <p:cNvCxnSpPr>
              <a:stCxn id="6" idx="7"/>
              <a:endCxn id="8"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Connettore 1 11"/>
            <p:cNvCxnSpPr>
              <a:stCxn id="6"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ttore 1 12"/>
            <p:cNvCxnSpPr>
              <a:stCxn id="6" idx="5"/>
              <a:endCxn id="9"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Connettore 1 13"/>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5" name="Connettore 1 14"/>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6" name="Connettore 1 15"/>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17" name="Ovale 16"/>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20" name="Connettore 1 19"/>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Connettore 1 20"/>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22" name="Connettore 1 21"/>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23" name="CasellaDiTesto 22"/>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sp>
        <p:nvSpPr>
          <p:cNvPr id="47" name="CasellaDiTesto 46"/>
          <p:cNvSpPr txBox="1"/>
          <p:nvPr/>
        </p:nvSpPr>
        <p:spPr>
          <a:xfrm>
            <a:off x="7669530" y="6400800"/>
            <a:ext cx="941070" cy="369332"/>
          </a:xfrm>
          <a:prstGeom prst="rect">
            <a:avLst/>
          </a:prstGeom>
          <a:noFill/>
        </p:spPr>
        <p:txBody>
          <a:bodyPr wrap="none" rtlCol="0">
            <a:spAutoFit/>
          </a:bodyPr>
          <a:lstStyle/>
          <a:p>
            <a:r>
              <a:rPr lang="it-IT" dirty="0" smtClean="0">
                <a:solidFill>
                  <a:srgbClr val="FE8637"/>
                </a:solidFill>
              </a:rPr>
              <a:t>(segue)</a:t>
            </a:r>
            <a:endParaRPr lang="it-IT" dirty="0"/>
          </a:p>
        </p:txBody>
      </p:sp>
      <p:cxnSp>
        <p:nvCxnSpPr>
          <p:cNvPr id="46" name="Connettore 7 45"/>
          <p:cNvCxnSpPr/>
          <p:nvPr/>
        </p:nvCxnSpPr>
        <p:spPr>
          <a:xfrm>
            <a:off x="3733800" y="5362575"/>
            <a:ext cx="1588" cy="914400"/>
          </a:xfrm>
          <a:prstGeom prst="curvedConnector3">
            <a:avLst>
              <a:gd name="adj1" fmla="val 14395466"/>
            </a:avLst>
          </a:prstGeom>
        </p:spPr>
        <p:style>
          <a:lnRef idx="2">
            <a:schemeClr val="accent1"/>
          </a:lnRef>
          <a:fillRef idx="0">
            <a:schemeClr val="accent1"/>
          </a:fillRef>
          <a:effectRef idx="1">
            <a:schemeClr val="accent1"/>
          </a:effectRef>
          <a:fontRef idx="minor">
            <a:schemeClr val="tx1"/>
          </a:fontRef>
        </p:style>
      </p:cxnSp>
      <p:sp>
        <p:nvSpPr>
          <p:cNvPr id="26" name="Fumetto 2 25"/>
          <p:cNvSpPr/>
          <p:nvPr/>
        </p:nvSpPr>
        <p:spPr>
          <a:xfrm>
            <a:off x="4267200" y="5381625"/>
            <a:ext cx="457200" cy="333375"/>
          </a:xfrm>
          <a:prstGeom prst="wedgeRoundRectCallout">
            <a:avLst>
              <a:gd name="adj1" fmla="val -131944"/>
              <a:gd name="adj2" fmla="val -5559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i="1" dirty="0" err="1" smtClean="0"/>
              <a:t>x</a:t>
            </a:r>
            <a:endParaRPr lang="it-IT" i="1" dirty="0"/>
          </a:p>
        </p:txBody>
      </p:sp>
      <p:sp>
        <p:nvSpPr>
          <p:cNvPr id="27" name="Fumetto 2 26"/>
          <p:cNvSpPr/>
          <p:nvPr/>
        </p:nvSpPr>
        <p:spPr>
          <a:xfrm>
            <a:off x="4267200" y="5915025"/>
            <a:ext cx="457200" cy="333375"/>
          </a:xfrm>
          <a:prstGeom prst="wedgeRoundRectCallout">
            <a:avLst>
              <a:gd name="adj1" fmla="val -131944"/>
              <a:gd name="adj2" fmla="val 5488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i="1" dirty="0" err="1" smtClean="0"/>
              <a:t>y</a:t>
            </a:r>
            <a:endParaRPr lang="it-IT"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P spid="47" grpId="0"/>
      <p:bldP spid="26" grpId="0" animBg="1"/>
      <p:bldP spid="27" grpId="0" animBg="1"/>
    </p:bld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72</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lang="it-IT" sz="3000" cap="small" dirty="0" err="1" smtClean="0">
                <a:solidFill>
                  <a:schemeClr val="tx2"/>
                </a:solidFill>
                <a:latin typeface="+mj-lt"/>
                <a:ea typeface="+mj-ea"/>
                <a:cs typeface="+mj-cs"/>
              </a:rPr>
              <a:t>8</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381000" y="1524000"/>
            <a:ext cx="7671816" cy="4800600"/>
          </a:xfrm>
          <a:prstGeom prst="rect">
            <a:avLst/>
          </a:prstGeom>
        </p:spPr>
        <p:txBody>
          <a:bodyPr vert="horz">
            <a:normAutofit/>
          </a:bodyPr>
          <a:lstStyle/>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r>
              <a:rPr kumimoji="0" lang="it-IT" sz="2000" b="0" i="0" u="none" strike="noStrike" kern="1200" cap="none" spc="0" normalizeH="0" baseline="0" noProof="0" dirty="0" smtClean="0">
                <a:ln>
                  <a:noFill/>
                </a:ln>
                <a:solidFill>
                  <a:srgbClr val="FE8637"/>
                </a:solidFill>
                <a:effectLst/>
                <a:uLnTx/>
                <a:uFillTx/>
                <a:latin typeface="+mn-lt"/>
                <a:ea typeface="+mn-ea"/>
                <a:cs typeface="+mn-cs"/>
              </a:rPr>
              <a:t>Algoritmo di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Edmonds</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a:t>
            </a:r>
            <a:r>
              <a:rPr kumimoji="0" lang="it-IT" sz="2000" b="0" i="0" u="none" strike="noStrike" kern="1200" cap="none" spc="0" normalizeH="0" baseline="0" noProof="0" dirty="0" err="1" smtClean="0">
                <a:ln>
                  <a:noFill/>
                </a:ln>
                <a:solidFill>
                  <a:srgbClr val="FE8637"/>
                </a:solidFill>
                <a:effectLst/>
                <a:uLnTx/>
                <a:uFillTx/>
                <a:latin typeface="+mn-lt"/>
                <a:ea typeface="+mn-ea"/>
                <a:cs typeface="+mn-cs"/>
              </a:rPr>
              <a:t>–</a:t>
            </a:r>
            <a:r>
              <a:rPr kumimoji="0" lang="it-IT" sz="2000" b="0" i="0" u="none" strike="noStrike" kern="1200" cap="none" spc="0" normalizeH="0" baseline="0" noProof="0" dirty="0" smtClean="0">
                <a:ln>
                  <a:noFill/>
                </a:ln>
                <a:solidFill>
                  <a:srgbClr val="FE8637"/>
                </a:solidFill>
                <a:effectLst/>
                <a:uLnTx/>
                <a:uFillTx/>
                <a:latin typeface="+mn-lt"/>
                <a:ea typeface="+mn-ea"/>
                <a:cs typeface="+mn-cs"/>
              </a:rPr>
              <a:t> segue</a:t>
            </a:r>
          </a:p>
          <a:p>
            <a:pPr marL="457200" marR="0" lvl="0" indent="-457200" algn="just" defTabSz="914400" rtl="0" eaLnBrk="1" fontAlgn="auto" latinLnBrk="0" hangingPunct="1">
              <a:lnSpc>
                <a:spcPct val="100000"/>
              </a:lnSpc>
              <a:spcBef>
                <a:spcPts val="600"/>
              </a:spcBef>
              <a:spcAft>
                <a:spcPts val="0"/>
              </a:spcAft>
              <a:buClr>
                <a:schemeClr val="accent1"/>
              </a:buClr>
              <a:buSzPct val="70000"/>
              <a:tabLst/>
              <a:defRPr/>
            </a:pPr>
            <a:endParaRPr kumimoji="0" lang="it-IT" sz="2400" b="0" i="0" u="none" strike="noStrike" kern="1200" cap="none" spc="0" normalizeH="0" baseline="0" noProof="0" dirty="0" smtClean="0">
              <a:ln>
                <a:noFill/>
              </a:ln>
              <a:solidFill>
                <a:srgbClr val="FE8637"/>
              </a:solidFill>
              <a:effectLst/>
              <a:uLnTx/>
              <a:uFillTx/>
              <a:latin typeface="+mn-lt"/>
              <a:ea typeface="+mn-ea"/>
              <a:cs typeface="+mn-cs"/>
            </a:endParaRPr>
          </a:p>
          <a:p>
            <a:pPr marL="914400" lvl="1" indent="-457200" algn="just" defTabSz="914400">
              <a:spcBef>
                <a:spcPts val="600"/>
              </a:spcBef>
              <a:buClr>
                <a:schemeClr val="accent1"/>
              </a:buClr>
              <a:buSzPct val="70000"/>
              <a:buFont typeface="+mj-lt"/>
              <a:buAutoNum type="arabicPeriod" startAt="4"/>
            </a:pPr>
            <a:r>
              <a:rPr lang="it-IT" sz="2400" dirty="0" smtClean="0"/>
              <a:t>tutti i nodi esterni sono adiacenti a soli nodi interni:</a:t>
            </a:r>
          </a:p>
          <a:p>
            <a:pPr marL="914400" lvl="1" indent="-457200" algn="just" defTabSz="914400">
              <a:spcBef>
                <a:spcPts val="600"/>
              </a:spcBef>
              <a:buClr>
                <a:schemeClr val="accent1"/>
              </a:buClr>
              <a:buSzPct val="70000"/>
            </a:pPr>
            <a:r>
              <a:rPr lang="it-IT" sz="2400" dirty="0" smtClean="0"/>
              <a:t>	</a:t>
            </a:r>
            <a:r>
              <a:rPr lang="it-IT" sz="2400" i="1" dirty="0" err="1" smtClean="0"/>
              <a:t>M</a:t>
            </a:r>
            <a:r>
              <a:rPr lang="it-IT" sz="2400" dirty="0" smtClean="0"/>
              <a:t> è massimo. </a:t>
            </a:r>
          </a:p>
          <a:p>
            <a:pPr marL="914400" lvl="1" indent="-457200" algn="just" defTabSz="914400">
              <a:spcBef>
                <a:spcPts val="600"/>
              </a:spcBef>
              <a:buClr>
                <a:schemeClr val="accent1"/>
              </a:buClr>
              <a:buSzPct val="70000"/>
            </a:pPr>
            <a:r>
              <a:rPr lang="it-IT" sz="2400" dirty="0" smtClean="0"/>
              <a:t>	</a:t>
            </a:r>
          </a:p>
        </p:txBody>
      </p:sp>
      <p:grpSp>
        <p:nvGrpSpPr>
          <p:cNvPr id="26" name="Gruppo 25"/>
          <p:cNvGrpSpPr/>
          <p:nvPr/>
        </p:nvGrpSpPr>
        <p:grpSpPr>
          <a:xfrm>
            <a:off x="1066800" y="4876800"/>
            <a:ext cx="2667000" cy="1524000"/>
            <a:chOff x="1066800" y="4876800"/>
            <a:chExt cx="2667000" cy="1524000"/>
          </a:xfrm>
        </p:grpSpPr>
        <p:sp>
          <p:nvSpPr>
            <p:cNvPr id="27" name="Ovale 26"/>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8" name="Ovale 27"/>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9" name="Ovale 28"/>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0" name="Ovale 29"/>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31" name="Connettore 1 30"/>
            <p:cNvCxnSpPr>
              <a:stCxn id="27" idx="7"/>
              <a:endCxn id="28"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Connettore 1 31"/>
            <p:cNvCxnSpPr>
              <a:stCxn id="27" idx="7"/>
              <a:endCxn id="29"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Connettore 1 32"/>
            <p:cNvCxnSpPr>
              <a:stCxn id="27"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Connettore 1 33"/>
            <p:cNvCxnSpPr>
              <a:stCxn id="27" idx="5"/>
              <a:endCxn id="30"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35" name="Connettore 1 34"/>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6" name="Connettore 1 35"/>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37" name="Connettore 1 36"/>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38" name="Ovale 37"/>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39" name="Ovale 38"/>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0" name="Ovale 39"/>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41" name="Connettore 1 40"/>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2" name="Connettore 1 41"/>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43" name="Connettore 1 42"/>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44" name="CasellaDiTesto 43"/>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grpSp>
        <p:nvGrpSpPr>
          <p:cNvPr id="45" name="Gruppo 44"/>
          <p:cNvGrpSpPr/>
          <p:nvPr/>
        </p:nvGrpSpPr>
        <p:grpSpPr>
          <a:xfrm>
            <a:off x="3733800" y="3581400"/>
            <a:ext cx="2667000" cy="1524000"/>
            <a:chOff x="1066800" y="4876800"/>
            <a:chExt cx="2667000" cy="1524000"/>
          </a:xfrm>
        </p:grpSpPr>
        <p:sp>
          <p:nvSpPr>
            <p:cNvPr id="48" name="Ovale 47"/>
            <p:cNvSpPr/>
            <p:nvPr/>
          </p:nvSpPr>
          <p:spPr>
            <a:xfrm>
              <a:off x="1066800" y="54864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49" name="Ovale 48"/>
            <p:cNvSpPr/>
            <p:nvPr/>
          </p:nvSpPr>
          <p:spPr>
            <a:xfrm>
              <a:off x="17526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0" name="Ovale 49"/>
            <p:cNvSpPr/>
            <p:nvPr/>
          </p:nvSpPr>
          <p:spPr>
            <a:xfrm>
              <a:off x="17526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1" name="Ovale 50"/>
            <p:cNvSpPr/>
            <p:nvPr/>
          </p:nvSpPr>
          <p:spPr>
            <a:xfrm>
              <a:off x="17526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52" name="Connettore 1 51"/>
            <p:cNvCxnSpPr>
              <a:stCxn id="48" idx="7"/>
              <a:endCxn id="49" idx="3"/>
            </p:cNvCxnSpPr>
            <p:nvPr/>
          </p:nvCxnSpPr>
          <p:spPr>
            <a:xfrm rot="5400000" flipH="1" flipV="1">
              <a:off x="1306757" y="5043347"/>
              <a:ext cx="43448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Connettore 1 52"/>
            <p:cNvCxnSpPr>
              <a:stCxn id="48" idx="7"/>
              <a:endCxn id="50" idx="2"/>
            </p:cNvCxnSpPr>
            <p:nvPr/>
          </p:nvCxnSpPr>
          <p:spPr>
            <a:xfrm rot="5400000" flipH="1" flipV="1">
              <a:off x="1427215" y="5197283"/>
              <a:ext cx="160093" cy="490678"/>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Connettore 1 53"/>
            <p:cNvCxnSpPr>
              <a:stCxn id="48" idx="6"/>
            </p:cNvCxnSpPr>
            <p:nvPr/>
          </p:nvCxnSpPr>
          <p:spPr>
            <a:xfrm>
              <a:off x="1295400" y="5610225"/>
              <a:ext cx="4572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Connettore 1 54"/>
            <p:cNvCxnSpPr>
              <a:stCxn id="48" idx="5"/>
              <a:endCxn id="51" idx="1"/>
            </p:cNvCxnSpPr>
            <p:nvPr/>
          </p:nvCxnSpPr>
          <p:spPr>
            <a:xfrm rot="16200000" flipH="1">
              <a:off x="1278182" y="5681522"/>
              <a:ext cx="491636" cy="524156"/>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Connettore 1 55"/>
            <p:cNvCxnSpPr/>
            <p:nvPr/>
          </p:nvCxnSpPr>
          <p:spPr>
            <a:xfrm>
              <a:off x="19812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7" name="Connettore 1 56"/>
            <p:cNvCxnSpPr/>
            <p:nvPr/>
          </p:nvCxnSpPr>
          <p:spPr>
            <a:xfrm>
              <a:off x="19812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58" name="Connettore 1 57"/>
            <p:cNvCxnSpPr/>
            <p:nvPr/>
          </p:nvCxnSpPr>
          <p:spPr>
            <a:xfrm>
              <a:off x="19812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59" name="Ovale 58"/>
            <p:cNvSpPr/>
            <p:nvPr/>
          </p:nvSpPr>
          <p:spPr>
            <a:xfrm>
              <a:off x="3505200" y="487680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0" name="Ovale 59"/>
            <p:cNvSpPr/>
            <p:nvPr/>
          </p:nvSpPr>
          <p:spPr>
            <a:xfrm>
              <a:off x="3505200" y="52387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1" name="Ovale 60"/>
            <p:cNvSpPr/>
            <p:nvPr/>
          </p:nvSpPr>
          <p:spPr>
            <a:xfrm>
              <a:off x="3505200" y="6153150"/>
              <a:ext cx="228600" cy="24765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cxnSp>
          <p:nvCxnSpPr>
            <p:cNvPr id="62" name="Connettore 1 61"/>
            <p:cNvCxnSpPr/>
            <p:nvPr/>
          </p:nvCxnSpPr>
          <p:spPr>
            <a:xfrm>
              <a:off x="3048000" y="5029200"/>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3" name="Connettore 1 62"/>
            <p:cNvCxnSpPr/>
            <p:nvPr/>
          </p:nvCxnSpPr>
          <p:spPr>
            <a:xfrm>
              <a:off x="3048000" y="5408612"/>
              <a:ext cx="457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64" name="Connettore 1 63"/>
            <p:cNvCxnSpPr/>
            <p:nvPr/>
          </p:nvCxnSpPr>
          <p:spPr>
            <a:xfrm>
              <a:off x="3048000" y="6323012"/>
              <a:ext cx="457200" cy="1588"/>
            </a:xfrm>
            <a:prstGeom prst="line">
              <a:avLst/>
            </a:prstGeom>
          </p:spPr>
          <p:style>
            <a:lnRef idx="2">
              <a:schemeClr val="accent2"/>
            </a:lnRef>
            <a:fillRef idx="0">
              <a:schemeClr val="accent2"/>
            </a:fillRef>
            <a:effectRef idx="1">
              <a:schemeClr val="accent2"/>
            </a:effectRef>
            <a:fontRef idx="minor">
              <a:schemeClr val="tx1"/>
            </a:fontRef>
          </p:style>
        </p:cxnSp>
        <p:sp>
          <p:nvSpPr>
            <p:cNvPr id="65" name="CasellaDiTesto 64"/>
            <p:cNvSpPr txBox="1"/>
            <p:nvPr/>
          </p:nvSpPr>
          <p:spPr>
            <a:xfrm>
              <a:off x="2438400" y="5334000"/>
              <a:ext cx="415498" cy="369332"/>
            </a:xfrm>
            <a:prstGeom prst="rect">
              <a:avLst/>
            </a:prstGeom>
            <a:noFill/>
          </p:spPr>
          <p:txBody>
            <a:bodyPr wrap="none" rtlCol="0">
              <a:spAutoFit/>
            </a:bodyPr>
            <a:lstStyle/>
            <a:p>
              <a:r>
                <a:rPr lang="it-IT" dirty="0" err="1" smtClean="0"/>
                <a:t>…</a:t>
              </a:r>
              <a:endParaRPr lang="it-IT" dirty="0"/>
            </a:p>
          </p:txBody>
        </p:sp>
      </p:grpSp>
      <p:cxnSp>
        <p:nvCxnSpPr>
          <p:cNvPr id="67" name="Connettore 7 66"/>
          <p:cNvCxnSpPr>
            <a:stCxn id="30" idx="4"/>
            <a:endCxn id="40" idx="4"/>
          </p:cNvCxnSpPr>
          <p:nvPr/>
        </p:nvCxnSpPr>
        <p:spPr>
          <a:xfrm rot="16200000" flipH="1">
            <a:off x="2743200" y="5524500"/>
            <a:ext cx="1588" cy="1752600"/>
          </a:xfrm>
          <a:prstGeom prst="curvedConnector3">
            <a:avLst>
              <a:gd name="adj1" fmla="val 14395466"/>
            </a:avLst>
          </a:prstGeom>
        </p:spPr>
        <p:style>
          <a:lnRef idx="2">
            <a:schemeClr val="accent1"/>
          </a:lnRef>
          <a:fillRef idx="0">
            <a:schemeClr val="accent1"/>
          </a:fillRef>
          <a:effectRef idx="1">
            <a:schemeClr val="accent1"/>
          </a:effectRef>
          <a:fontRef idx="minor">
            <a:schemeClr val="tx1"/>
          </a:fontRef>
        </p:style>
      </p:cxnSp>
      <p:cxnSp>
        <p:nvCxnSpPr>
          <p:cNvPr id="71" name="Connettore 1 70"/>
          <p:cNvCxnSpPr>
            <a:stCxn id="39" idx="6"/>
            <a:endCxn id="51" idx="3"/>
          </p:cNvCxnSpPr>
          <p:nvPr/>
        </p:nvCxnSpPr>
        <p:spPr>
          <a:xfrm flipV="1">
            <a:off x="3733800" y="5069132"/>
            <a:ext cx="719278" cy="293443"/>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12"/>
          </p:nvPr>
        </p:nvSpPr>
        <p:spPr/>
        <p:txBody>
          <a:bodyPr/>
          <a:lstStyle/>
          <a:p>
            <a:fld id="{60E9F1AE-D4CC-B040-B05E-E2F450AF0BD2}" type="slidenum">
              <a:rPr lang="it-IT" smtClean="0"/>
              <a:pPr/>
              <a:t>73</a:t>
            </a:fld>
            <a:endParaRPr lang="it-IT"/>
          </a:p>
        </p:txBody>
      </p:sp>
      <p:sp>
        <p:nvSpPr>
          <p:cNvPr id="3" name="Titolo 1"/>
          <p:cNvSpPr txBox="1">
            <a:spLocks/>
          </p:cNvSpPr>
          <p:nvPr/>
        </p:nvSpPr>
        <p:spPr>
          <a:xfrm>
            <a:off x="329184" y="427038"/>
            <a:ext cx="8738616" cy="1143000"/>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it-IT" sz="3000" b="0" i="0" u="none" strike="noStrike" kern="1200" cap="small" spc="0" normalizeH="0" baseline="0" noProof="0" dirty="0" smtClean="0">
                <a:ln>
                  <a:noFill/>
                </a:ln>
                <a:solidFill>
                  <a:schemeClr val="tx2"/>
                </a:solidFill>
                <a:effectLst/>
                <a:uLnTx/>
                <a:uFillTx/>
                <a:latin typeface="+mj-lt"/>
                <a:ea typeface="+mj-ea"/>
                <a:cs typeface="+mj-cs"/>
              </a:rPr>
              <a:t>Accoppiamento Max in Grafi Qualunque (</a:t>
            </a:r>
            <a:r>
              <a:rPr kumimoji="0" lang="it-IT" sz="3000" b="0" i="0" u="none" strike="noStrike" kern="1200" cap="small" spc="0" normalizeH="0" baseline="0" noProof="0" dirty="0" err="1" smtClean="0">
                <a:ln>
                  <a:noFill/>
                </a:ln>
                <a:solidFill>
                  <a:schemeClr val="tx2"/>
                </a:solidFill>
                <a:effectLst/>
                <a:uLnTx/>
                <a:uFillTx/>
                <a:latin typeface="+mj-lt"/>
                <a:ea typeface="+mj-ea"/>
                <a:cs typeface="+mj-cs"/>
              </a:rPr>
              <a:t>9</a:t>
            </a:r>
            <a:r>
              <a:rPr kumimoji="0" lang="it-IT" sz="3000" b="0" i="0" u="none" strike="noStrike" kern="1200" cap="small" spc="0" normalizeH="0" baseline="0" noProof="0" dirty="0" smtClean="0">
                <a:ln>
                  <a:noFill/>
                </a:ln>
                <a:solidFill>
                  <a:schemeClr val="tx2"/>
                </a:solidFill>
                <a:effectLst/>
                <a:uLnTx/>
                <a:uFillTx/>
                <a:latin typeface="+mj-lt"/>
                <a:ea typeface="+mj-ea"/>
                <a:cs typeface="+mj-cs"/>
              </a:rPr>
              <a:t>)</a:t>
            </a:r>
            <a:endParaRPr kumimoji="0" lang="it-IT" sz="3000" b="0" i="0" u="none" strike="noStrike" kern="1200" cap="small" spc="0" normalizeH="0" baseline="0" noProof="0" dirty="0">
              <a:ln>
                <a:noFill/>
              </a:ln>
              <a:solidFill>
                <a:schemeClr val="tx2"/>
              </a:solidFill>
              <a:effectLst/>
              <a:uLnTx/>
              <a:uFillTx/>
              <a:latin typeface="+mj-lt"/>
              <a:ea typeface="+mj-ea"/>
              <a:cs typeface="+mj-cs"/>
            </a:endParaRPr>
          </a:p>
        </p:txBody>
      </p:sp>
      <p:sp>
        <p:nvSpPr>
          <p:cNvPr id="4" name="Segnaposto contenuto 2"/>
          <p:cNvSpPr txBox="1">
            <a:spLocks/>
          </p:cNvSpPr>
          <p:nvPr/>
        </p:nvSpPr>
        <p:spPr>
          <a:xfrm>
            <a:off x="381000" y="1828800"/>
            <a:ext cx="7671816" cy="4800600"/>
          </a:xfrm>
          <a:prstGeom prst="rect">
            <a:avLst/>
          </a:prstGeom>
        </p:spPr>
        <p:txBody>
          <a:bodyPr vert="horz">
            <a:normAutofit fontScale="92500"/>
          </a:bodyPr>
          <a:lstStyle/>
          <a:p>
            <a:pPr marL="457200" lvl="0" indent="-457200" algn="just" defTabSz="914400">
              <a:spcBef>
                <a:spcPts val="600"/>
              </a:spcBef>
              <a:buClr>
                <a:schemeClr val="accent1"/>
              </a:buClr>
              <a:buSzPct val="70000"/>
            </a:pPr>
            <a:r>
              <a:rPr kumimoji="0" lang="it-IT" sz="2595" b="0" i="0" u="none" strike="noStrike" kern="1200" cap="none" spc="0" normalizeH="0" baseline="0" noProof="0" dirty="0" smtClean="0">
                <a:ln>
                  <a:noFill/>
                </a:ln>
                <a:solidFill>
                  <a:srgbClr val="FE8637"/>
                </a:solidFill>
                <a:effectLst/>
                <a:uLnTx/>
                <a:uFillTx/>
                <a:latin typeface="+mn-lt"/>
                <a:ea typeface="+mn-ea"/>
                <a:cs typeface="+mn-cs"/>
              </a:rPr>
              <a:t>Lemma. </a:t>
            </a:r>
            <a:r>
              <a:rPr lang="it-IT" sz="2595" dirty="0" smtClean="0"/>
              <a:t>Ad ogni passo dell’algoritmo di </a:t>
            </a:r>
            <a:r>
              <a:rPr lang="it-IT" sz="2595" dirty="0" err="1" smtClean="0"/>
              <a:t>Edmonds</a:t>
            </a:r>
            <a:r>
              <a:rPr lang="it-IT" sz="2595" dirty="0" smtClean="0"/>
              <a:t>, o cresce la dimensione di </a:t>
            </a:r>
            <a:r>
              <a:rPr lang="it-IT" sz="2595" i="1" dirty="0" err="1" smtClean="0"/>
              <a:t>F</a:t>
            </a:r>
            <a:r>
              <a:rPr lang="it-IT" sz="2595" dirty="0" smtClean="0"/>
              <a:t>, o decresce la dimensione di </a:t>
            </a:r>
            <a:r>
              <a:rPr lang="it-IT" sz="2595" i="1" dirty="0" err="1" smtClean="0"/>
              <a:t>G</a:t>
            </a:r>
            <a:r>
              <a:rPr lang="it-IT" sz="2595" dirty="0" smtClean="0"/>
              <a:t>, o si trova un cammino aumentante, o </a:t>
            </a:r>
            <a:r>
              <a:rPr lang="it-IT" sz="2595" i="1" dirty="0" err="1" smtClean="0"/>
              <a:t>M</a:t>
            </a:r>
            <a:r>
              <a:rPr lang="it-IT" sz="2595" dirty="0" smtClean="0"/>
              <a:t> è massimo.</a:t>
            </a:r>
          </a:p>
          <a:p>
            <a:pPr marL="457200" lvl="0" indent="-457200" algn="just" defTabSz="914400">
              <a:spcBef>
                <a:spcPts val="600"/>
              </a:spcBef>
              <a:buClr>
                <a:schemeClr val="accent1"/>
              </a:buClr>
              <a:buSzPct val="70000"/>
            </a:pPr>
            <a:r>
              <a:rPr lang="it-IT" sz="2595" dirty="0" smtClean="0">
                <a:solidFill>
                  <a:schemeClr val="accent1"/>
                </a:solidFill>
              </a:rPr>
              <a:t>Complessità</a:t>
            </a:r>
            <a:r>
              <a:rPr lang="it-IT" sz="2595" dirty="0" smtClean="0"/>
              <a:t>. </a:t>
            </a:r>
            <a:r>
              <a:rPr lang="it-IT" sz="2595" dirty="0" err="1" smtClean="0"/>
              <a:t>Num</a:t>
            </a:r>
            <a:r>
              <a:rPr lang="it-IT" sz="2595" dirty="0" smtClean="0"/>
              <a:t>. di terazioni ≤</a:t>
            </a:r>
          </a:p>
          <a:p>
            <a:pPr marL="457200" lvl="0" indent="-457200" algn="just" defTabSz="914400">
              <a:spcBef>
                <a:spcPts val="600"/>
              </a:spcBef>
              <a:buClr>
                <a:schemeClr val="accent1"/>
              </a:buClr>
              <a:buSzPct val="70000"/>
            </a:pPr>
            <a:r>
              <a:rPr lang="it-IT" sz="2595" dirty="0" smtClean="0"/>
              <a:t>	</a:t>
            </a:r>
            <a:r>
              <a:rPr lang="it-IT" sz="2595" dirty="0" err="1" smtClean="0"/>
              <a:t>num</a:t>
            </a:r>
            <a:r>
              <a:rPr lang="it-IT" sz="2595" dirty="0" smtClean="0"/>
              <a:t>. delle crescite di </a:t>
            </a:r>
            <a:r>
              <a:rPr lang="it-IT" sz="2595" i="1" dirty="0" err="1" smtClean="0"/>
              <a:t>F</a:t>
            </a:r>
            <a:r>
              <a:rPr lang="it-IT" sz="2595" dirty="0" smtClean="0"/>
              <a:t> (al più </a:t>
            </a:r>
            <a:r>
              <a:rPr lang="it-IT" sz="2595" i="1" dirty="0" err="1" smtClean="0"/>
              <a:t>n</a:t>
            </a:r>
            <a:r>
              <a:rPr lang="it-IT" sz="2595" dirty="0" smtClean="0"/>
              <a:t>)+</a:t>
            </a:r>
          </a:p>
          <a:p>
            <a:pPr marL="457200" lvl="0" indent="-457200" algn="just" defTabSz="914400">
              <a:spcBef>
                <a:spcPts val="600"/>
              </a:spcBef>
              <a:buClr>
                <a:schemeClr val="accent1"/>
              </a:buClr>
              <a:buSzPct val="70000"/>
            </a:pPr>
            <a:r>
              <a:rPr lang="it-IT" sz="2595" dirty="0" smtClean="0"/>
              <a:t>	</a:t>
            </a:r>
            <a:r>
              <a:rPr lang="it-IT" sz="2595" dirty="0" err="1" smtClean="0"/>
              <a:t>num</a:t>
            </a:r>
            <a:r>
              <a:rPr lang="it-IT" sz="2595" dirty="0" smtClean="0"/>
              <a:t>. delle contrazioni di boccioli (al più </a:t>
            </a:r>
            <a:r>
              <a:rPr lang="it-IT" sz="2595" i="1" dirty="0" err="1" smtClean="0"/>
              <a:t>n</a:t>
            </a:r>
            <a:r>
              <a:rPr lang="it-IT" sz="2595" dirty="0" smtClean="0"/>
              <a:t>)+</a:t>
            </a:r>
          </a:p>
          <a:p>
            <a:pPr marL="457200" lvl="0" indent="-457200" algn="just" defTabSz="914400">
              <a:spcBef>
                <a:spcPts val="600"/>
              </a:spcBef>
              <a:buClr>
                <a:schemeClr val="accent1"/>
              </a:buClr>
              <a:buSzPct val="70000"/>
            </a:pPr>
            <a:r>
              <a:rPr lang="it-IT" sz="2595" dirty="0" smtClean="0"/>
              <a:t>	</a:t>
            </a:r>
            <a:r>
              <a:rPr lang="it-IT" sz="2595" dirty="0" err="1" smtClean="0"/>
              <a:t>num</a:t>
            </a:r>
            <a:r>
              <a:rPr lang="it-IT" sz="2595" dirty="0" smtClean="0"/>
              <a:t>. dei cammini aumentanti (al più </a:t>
            </a:r>
            <a:r>
              <a:rPr lang="it-IT" sz="2595" i="1" dirty="0" err="1" smtClean="0"/>
              <a:t>n</a:t>
            </a:r>
            <a:r>
              <a:rPr lang="it-IT" sz="2595" i="1" dirty="0" smtClean="0"/>
              <a:t>/</a:t>
            </a:r>
            <a:r>
              <a:rPr lang="it-IT" sz="2595" i="1" dirty="0" err="1" smtClean="0"/>
              <a:t>2</a:t>
            </a:r>
            <a:r>
              <a:rPr lang="it-IT" sz="2595" dirty="0" smtClean="0"/>
              <a:t>).</a:t>
            </a:r>
          </a:p>
          <a:p>
            <a:pPr marL="457200" lvl="0" indent="-457200" algn="just" defTabSz="914400">
              <a:spcBef>
                <a:spcPts val="600"/>
              </a:spcBef>
              <a:buClr>
                <a:schemeClr val="accent1"/>
              </a:buClr>
              <a:buSzPct val="70000"/>
            </a:pPr>
            <a:r>
              <a:rPr lang="it-IT" sz="2595" dirty="0" smtClean="0"/>
              <a:t>	La complessità dipende dalla gestione dei boccioli. A seconda delle versioni: </a:t>
            </a:r>
            <a:r>
              <a:rPr lang="it-IT" sz="2595" i="1" dirty="0" smtClean="0"/>
              <a:t>O(n</a:t>
            </a:r>
            <a:r>
              <a:rPr lang="it-IT" sz="2595" i="1" baseline="30000" dirty="0" smtClean="0"/>
              <a:t>3</a:t>
            </a:r>
            <a:r>
              <a:rPr lang="it-IT" sz="2595" i="1" dirty="0" smtClean="0"/>
              <a:t>)</a:t>
            </a:r>
            <a:r>
              <a:rPr lang="it-IT" sz="2595" dirty="0" smtClean="0"/>
              <a:t> o </a:t>
            </a:r>
            <a:r>
              <a:rPr lang="it-IT" sz="2595" i="1" dirty="0" smtClean="0"/>
              <a:t>O(mn</a:t>
            </a:r>
            <a:r>
              <a:rPr lang="it-IT" sz="2595" i="1" baseline="30000" dirty="0" smtClean="0"/>
              <a:t>2</a:t>
            </a:r>
            <a:r>
              <a:rPr lang="it-IT" sz="2595" i="1" dirty="0" smtClean="0"/>
              <a:t>)</a:t>
            </a:r>
            <a:r>
              <a:rPr lang="it-IT" sz="2595" dirty="0" smtClean="0"/>
              <a:t>.</a:t>
            </a:r>
          </a:p>
          <a:p>
            <a:pPr marL="457200" lvl="0" indent="-457200" algn="just" defTabSz="914400">
              <a:spcBef>
                <a:spcPts val="600"/>
              </a:spcBef>
              <a:buClr>
                <a:schemeClr val="accent1"/>
              </a:buClr>
              <a:buSzPct val="70000"/>
            </a:pPr>
            <a:r>
              <a:rPr lang="it-IT" sz="2595" dirty="0" smtClean="0"/>
              <a:t>Migliore complessità: O(m√n)</a:t>
            </a:r>
            <a:r>
              <a:rPr lang="it-IT" sz="2800" dirty="0" smtClean="0"/>
              <a:t> </a:t>
            </a:r>
            <a:r>
              <a:rPr lang="it-IT" sz="2162" dirty="0" smtClean="0"/>
              <a:t>[Micali &amp; Vazirani ‘80]</a:t>
            </a:r>
            <a:r>
              <a:rPr lang="it-IT" sz="2800" dirty="0" smtClean="0"/>
              <a:t> </a:t>
            </a:r>
            <a:endParaRPr kumimoji="0" lang="it-IT" sz="2800" b="0" i="0" u="none" strike="noStrike" kern="1200" cap="none" spc="0" normalizeH="0" baseline="0" noProof="0" dirty="0" smtClean="0">
              <a:ln>
                <a:noFill/>
              </a:ln>
              <a:solidFill>
                <a:srgbClr val="FE8637"/>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a:t>
            </a:r>
            <a:r>
              <a:rPr lang="it-IT" dirty="0" err="1" smtClean="0"/>
              <a:t>4</a:t>
            </a:r>
            <a:r>
              <a:rPr lang="it-IT" dirty="0" smtClean="0"/>
              <a:t>)</a:t>
            </a:r>
            <a:endParaRPr lang="it-IT" dirty="0"/>
          </a:p>
        </p:txBody>
      </p:sp>
      <p:sp>
        <p:nvSpPr>
          <p:cNvPr id="3" name="Segnaposto contenuto 2"/>
          <p:cNvSpPr>
            <a:spLocks noGrp="1"/>
          </p:cNvSpPr>
          <p:nvPr>
            <p:ph sz="quarter" idx="1"/>
          </p:nvPr>
        </p:nvSpPr>
        <p:spPr>
          <a:xfrm>
            <a:off x="457200" y="1371600"/>
            <a:ext cx="7467600" cy="2246769"/>
          </a:xfrm>
        </p:spPr>
        <p:txBody>
          <a:bodyPr wrap="square">
            <a:spAutoFit/>
          </a:bodyPr>
          <a:lstStyle/>
          <a:p>
            <a:pPr algn="just">
              <a:buNone/>
            </a:pPr>
            <a:r>
              <a:rPr lang="it-IT" sz="2800" dirty="0" smtClean="0"/>
              <a:t>E’ ben noto che la copertura ottima tramite cerchi tutti della stessa dimensione è quella che posiziona i centri in forma di griglia triangolare di dimensione opportuna (√2 r). </a:t>
            </a:r>
          </a:p>
          <a:p>
            <a:pPr algn="just">
              <a:buNone/>
            </a:pPr>
            <a:endParaRPr lang="it-IT" sz="2500" dirty="0" smtClean="0"/>
          </a:p>
        </p:txBody>
      </p:sp>
      <p:pic>
        <p:nvPicPr>
          <p:cNvPr id="4" name="Immagine 3" descr="Hexagonal_tessellation.png"/>
          <p:cNvPicPr>
            <a:picLocks noChangeAspect="1"/>
          </p:cNvPicPr>
          <p:nvPr/>
        </p:nvPicPr>
        <p:blipFill>
          <a:blip r:embed="rId2"/>
          <a:stretch>
            <a:fillRect/>
          </a:stretch>
        </p:blipFill>
        <p:spPr>
          <a:xfrm>
            <a:off x="2628900" y="3999369"/>
            <a:ext cx="3154556" cy="2172831"/>
          </a:xfrm>
          <a:prstGeom prst="rect">
            <a:avLst/>
          </a:prstGeom>
        </p:spPr>
      </p:pic>
      <p:grpSp>
        <p:nvGrpSpPr>
          <p:cNvPr id="37" name="Gruppo 36"/>
          <p:cNvGrpSpPr/>
          <p:nvPr/>
        </p:nvGrpSpPr>
        <p:grpSpPr>
          <a:xfrm>
            <a:off x="2590800" y="3999369"/>
            <a:ext cx="3200400" cy="2172831"/>
            <a:chOff x="2590800" y="3999369"/>
            <a:chExt cx="3200400" cy="2172831"/>
          </a:xfrm>
        </p:grpSpPr>
        <p:cxnSp>
          <p:nvCxnSpPr>
            <p:cNvPr id="44" name="Connettore 1 43"/>
            <p:cNvCxnSpPr/>
            <p:nvPr/>
          </p:nvCxnSpPr>
          <p:spPr>
            <a:xfrm flipH="1">
              <a:off x="3048000" y="4442460"/>
              <a:ext cx="784859" cy="127254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43" name="Connettore 1 42"/>
            <p:cNvCxnSpPr/>
            <p:nvPr/>
          </p:nvCxnSpPr>
          <p:spPr>
            <a:xfrm flipH="1">
              <a:off x="3810000" y="4442460"/>
              <a:ext cx="784859" cy="127254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40" name="Connettore 1 39"/>
            <p:cNvCxnSpPr>
              <a:stCxn id="21" idx="6"/>
              <a:endCxn id="28" idx="4"/>
            </p:cNvCxnSpPr>
            <p:nvPr/>
          </p:nvCxnSpPr>
          <p:spPr>
            <a:xfrm flipH="1">
              <a:off x="4594860" y="4442460"/>
              <a:ext cx="784859" cy="1272540"/>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9" name="Connettore 1 38"/>
            <p:cNvCxnSpPr/>
            <p:nvPr/>
          </p:nvCxnSpPr>
          <p:spPr>
            <a:xfrm rot="10800000" flipH="1" flipV="1">
              <a:off x="4565305" y="4419600"/>
              <a:ext cx="768695" cy="1265845"/>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8" name="Connettore 1 37"/>
            <p:cNvCxnSpPr/>
            <p:nvPr/>
          </p:nvCxnSpPr>
          <p:spPr>
            <a:xfrm rot="10800000" flipH="1" flipV="1">
              <a:off x="3803305" y="4449154"/>
              <a:ext cx="768695" cy="1265845"/>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5" name="Connettore 1 34"/>
            <p:cNvCxnSpPr>
              <a:stCxn id="18" idx="2"/>
              <a:endCxn id="27" idx="3"/>
            </p:cNvCxnSpPr>
            <p:nvPr/>
          </p:nvCxnSpPr>
          <p:spPr>
            <a:xfrm rot="10800000" flipH="1" flipV="1">
              <a:off x="3047999" y="4442459"/>
              <a:ext cx="768695" cy="1265845"/>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2" name="Connettore 1 31"/>
            <p:cNvCxnSpPr>
              <a:endCxn id="24" idx="6"/>
            </p:cNvCxnSpPr>
            <p:nvPr/>
          </p:nvCxnSpPr>
          <p:spPr>
            <a:xfrm flipV="1">
              <a:off x="3481414" y="5082541"/>
              <a:ext cx="1517305" cy="6694"/>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4" name="Connettore 1 33"/>
            <p:cNvCxnSpPr/>
            <p:nvPr/>
          </p:nvCxnSpPr>
          <p:spPr>
            <a:xfrm rot="16200000" flipH="1">
              <a:off x="4179570" y="4567265"/>
              <a:ext cx="16165" cy="2279305"/>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cxnSp>
          <p:nvCxnSpPr>
            <p:cNvPr id="31" name="Connettore 1 30"/>
            <p:cNvCxnSpPr>
              <a:stCxn id="18" idx="1"/>
              <a:endCxn id="21" idx="2"/>
            </p:cNvCxnSpPr>
            <p:nvPr/>
          </p:nvCxnSpPr>
          <p:spPr>
            <a:xfrm rot="16200000" flipH="1">
              <a:off x="4186264" y="3294725"/>
              <a:ext cx="16165" cy="2279305"/>
            </a:xfrm>
            <a:prstGeom prst="line">
              <a:avLst/>
            </a:prstGeom>
            <a:ln>
              <a:solidFill>
                <a:srgbClr val="4F81BD"/>
              </a:solidFill>
            </a:ln>
          </p:spPr>
          <p:style>
            <a:lnRef idx="1">
              <a:schemeClr val="accent1"/>
            </a:lnRef>
            <a:fillRef idx="0">
              <a:schemeClr val="accent1"/>
            </a:fillRef>
            <a:effectRef idx="0">
              <a:schemeClr val="accent1"/>
            </a:effectRef>
            <a:fontRef idx="minor">
              <a:schemeClr val="tx1"/>
            </a:fontRef>
          </p:style>
        </p:cxnSp>
        <p:sp>
          <p:nvSpPr>
            <p:cNvPr id="5" name="Ovale 4"/>
            <p:cNvSpPr/>
            <p:nvPr/>
          </p:nvSpPr>
          <p:spPr>
            <a:xfrm>
              <a:off x="2590800" y="39993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7" name="Ovale 6"/>
            <p:cNvSpPr/>
            <p:nvPr/>
          </p:nvSpPr>
          <p:spPr>
            <a:xfrm>
              <a:off x="3352800" y="39993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8" name="Ovale 7"/>
            <p:cNvSpPr/>
            <p:nvPr/>
          </p:nvSpPr>
          <p:spPr>
            <a:xfrm>
              <a:off x="4114800" y="39993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9" name="Ovale 8"/>
            <p:cNvSpPr/>
            <p:nvPr/>
          </p:nvSpPr>
          <p:spPr>
            <a:xfrm>
              <a:off x="4876800" y="39993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0" name="Ovale 9"/>
            <p:cNvSpPr/>
            <p:nvPr/>
          </p:nvSpPr>
          <p:spPr>
            <a:xfrm>
              <a:off x="2590800" y="52947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1" name="Ovale 10"/>
            <p:cNvSpPr/>
            <p:nvPr/>
          </p:nvSpPr>
          <p:spPr>
            <a:xfrm>
              <a:off x="3352800" y="52947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2" name="Ovale 11"/>
            <p:cNvSpPr/>
            <p:nvPr/>
          </p:nvSpPr>
          <p:spPr>
            <a:xfrm>
              <a:off x="4114800" y="52947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3" name="Ovale 12"/>
            <p:cNvSpPr/>
            <p:nvPr/>
          </p:nvSpPr>
          <p:spPr>
            <a:xfrm>
              <a:off x="4876800" y="5294769"/>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4" name="Ovale 13"/>
            <p:cNvSpPr/>
            <p:nvPr/>
          </p:nvSpPr>
          <p:spPr>
            <a:xfrm>
              <a:off x="2971800" y="4648200"/>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Ovale 14"/>
            <p:cNvSpPr/>
            <p:nvPr/>
          </p:nvSpPr>
          <p:spPr>
            <a:xfrm>
              <a:off x="3733800" y="4648200"/>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6" name="Ovale 15"/>
            <p:cNvSpPr/>
            <p:nvPr/>
          </p:nvSpPr>
          <p:spPr>
            <a:xfrm>
              <a:off x="4495800" y="4648200"/>
              <a:ext cx="914400" cy="877431"/>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8" name="Ovale 17"/>
            <p:cNvSpPr/>
            <p:nvPr/>
          </p:nvSpPr>
          <p:spPr>
            <a:xfrm>
              <a:off x="3048000" y="4419600"/>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9" name="Ovale 18"/>
            <p:cNvSpPr/>
            <p:nvPr/>
          </p:nvSpPr>
          <p:spPr>
            <a:xfrm>
              <a:off x="3810000" y="4419600"/>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0" name="Ovale 19"/>
            <p:cNvSpPr/>
            <p:nvPr/>
          </p:nvSpPr>
          <p:spPr>
            <a:xfrm>
              <a:off x="4572000" y="4419600"/>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1" name="Ovale 20"/>
            <p:cNvSpPr/>
            <p:nvPr/>
          </p:nvSpPr>
          <p:spPr>
            <a:xfrm>
              <a:off x="5334000" y="4419600"/>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2" name="Ovale 21"/>
            <p:cNvSpPr/>
            <p:nvPr/>
          </p:nvSpPr>
          <p:spPr>
            <a:xfrm>
              <a:off x="3429000" y="50596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3" name="Ovale 22"/>
            <p:cNvSpPr/>
            <p:nvPr/>
          </p:nvSpPr>
          <p:spPr>
            <a:xfrm>
              <a:off x="4191000" y="50596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4" name="Ovale 23"/>
            <p:cNvSpPr/>
            <p:nvPr/>
          </p:nvSpPr>
          <p:spPr>
            <a:xfrm>
              <a:off x="4953000" y="50596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6" name="Ovale 25"/>
            <p:cNvSpPr/>
            <p:nvPr/>
          </p:nvSpPr>
          <p:spPr>
            <a:xfrm>
              <a:off x="3048000" y="56692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7" name="Ovale 26"/>
            <p:cNvSpPr/>
            <p:nvPr/>
          </p:nvSpPr>
          <p:spPr>
            <a:xfrm>
              <a:off x="3810000" y="56692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8" name="Ovale 27"/>
            <p:cNvSpPr/>
            <p:nvPr/>
          </p:nvSpPr>
          <p:spPr>
            <a:xfrm>
              <a:off x="4572000" y="56692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29" name="Ovale 28"/>
            <p:cNvSpPr/>
            <p:nvPr/>
          </p:nvSpPr>
          <p:spPr>
            <a:xfrm>
              <a:off x="5334000" y="5669281"/>
              <a:ext cx="45719" cy="4571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grpSp>
      <p:sp>
        <p:nvSpPr>
          <p:cNvPr id="36" name="Segnaposto numero diapositiva 35"/>
          <p:cNvSpPr>
            <a:spLocks noGrp="1"/>
          </p:cNvSpPr>
          <p:nvPr>
            <p:ph type="sldNum" sz="quarter" idx="15"/>
          </p:nvPr>
        </p:nvSpPr>
        <p:spPr/>
        <p:txBody>
          <a:bodyPr/>
          <a:lstStyle/>
          <a:p>
            <a:fld id="{60E9F1AE-D4CC-B040-B05E-E2F450AF0BD2}" type="slidenum">
              <a:rPr lang="it-IT" smtClean="0"/>
              <a:pPr/>
              <a:t>8</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problema (</a:t>
            </a:r>
            <a:r>
              <a:rPr lang="it-IT" dirty="0" err="1" smtClean="0"/>
              <a:t>5</a:t>
            </a:r>
            <a:r>
              <a:rPr lang="it-IT" dirty="0" smtClean="0"/>
              <a:t>)</a:t>
            </a:r>
            <a:endParaRPr lang="it-IT" dirty="0"/>
          </a:p>
        </p:txBody>
      </p:sp>
      <p:sp>
        <p:nvSpPr>
          <p:cNvPr id="3" name="Segnaposto contenuto 2"/>
          <p:cNvSpPr>
            <a:spLocks noGrp="1"/>
          </p:cNvSpPr>
          <p:nvPr>
            <p:ph sz="quarter" idx="1"/>
          </p:nvPr>
        </p:nvSpPr>
        <p:spPr>
          <a:xfrm>
            <a:off x="609600" y="1417638"/>
            <a:ext cx="7620000" cy="4708982"/>
          </a:xfrm>
        </p:spPr>
        <p:txBody>
          <a:bodyPr wrap="square">
            <a:spAutoFit/>
          </a:bodyPr>
          <a:lstStyle/>
          <a:p>
            <a:pPr algn="just">
              <a:buNone/>
            </a:pPr>
            <a:r>
              <a:rPr lang="it-IT" sz="2800" dirty="0" smtClean="0"/>
              <a:t>Nel caso centralizzato:</a:t>
            </a:r>
          </a:p>
          <a:p>
            <a:pPr algn="just"/>
            <a:r>
              <a:rPr lang="it-IT" sz="2800" dirty="0" smtClean="0"/>
              <a:t>Vogliamo garantire la copertura assegnando ciascun sensore ad una posizione della griglia</a:t>
            </a:r>
          </a:p>
          <a:p>
            <a:pPr algn="just"/>
            <a:r>
              <a:rPr lang="it-IT" sz="2800" dirty="0" smtClean="0"/>
              <a:t>Vogliamo minimizzare l’energia consumata</a:t>
            </a:r>
          </a:p>
          <a:p>
            <a:pPr algn="just"/>
            <a:r>
              <a:rPr lang="it-IT" sz="2800" dirty="0" smtClean="0"/>
              <a:t>Trasformiamo nel classico problema dell’</a:t>
            </a:r>
            <a:r>
              <a:rPr lang="it-IT" sz="2800" dirty="0" smtClean="0">
                <a:solidFill>
                  <a:srgbClr val="FE8637"/>
                </a:solidFill>
              </a:rPr>
              <a:t>accoppiamento perfetto di peso minimo</a:t>
            </a:r>
          </a:p>
          <a:p>
            <a:pPr algn="just"/>
            <a:r>
              <a:rPr lang="it-IT" sz="2800" dirty="0" smtClean="0">
                <a:solidFill>
                  <a:srgbClr val="FE8637"/>
                </a:solidFill>
              </a:rPr>
              <a:t>N.B.</a:t>
            </a:r>
            <a:r>
              <a:rPr lang="it-IT" sz="2800" dirty="0" smtClean="0"/>
              <a:t> Funziona solo per una soluzione centralizzata, in cui sia nota l’</a:t>
            </a:r>
            <a:r>
              <a:rPr lang="it-IT" sz="2800" dirty="0" err="1" smtClean="0"/>
              <a:t>AoI</a:t>
            </a:r>
            <a:r>
              <a:rPr lang="it-IT" sz="2800" dirty="0" smtClean="0"/>
              <a:t> e la posizione iniziale di ciascun sensore</a:t>
            </a:r>
          </a:p>
        </p:txBody>
      </p:sp>
      <p:sp>
        <p:nvSpPr>
          <p:cNvPr id="4" name="Segnaposto numero diapositiva 3"/>
          <p:cNvSpPr>
            <a:spLocks noGrp="1"/>
          </p:cNvSpPr>
          <p:nvPr>
            <p:ph type="sldNum" sz="quarter" idx="15"/>
          </p:nvPr>
        </p:nvSpPr>
        <p:spPr/>
        <p:txBody>
          <a:bodyPr/>
          <a:lstStyle/>
          <a:p>
            <a:fld id="{60E9F1AE-D4CC-B040-B05E-E2F450AF0BD2}" type="slidenum">
              <a:rPr lang="it-IT" smtClean="0"/>
              <a:pPr/>
              <a:t>9</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Loggia.thmx</Template>
  <TotalTime>1254</TotalTime>
  <Words>5060</Words>
  <Application>Microsoft PowerPoint per Mac</Application>
  <PresentationFormat>Presentazione su schermo (4:3)</PresentationFormat>
  <Paragraphs>574</Paragraphs>
  <Slides>73</Slides>
  <Notes>0</Notes>
  <HiddenSlides>0</HiddenSlides>
  <MMClips>0</MMClips>
  <ScaleCrop>false</ScaleCrop>
  <HeadingPairs>
    <vt:vector size="6" baseType="variant">
      <vt:variant>
        <vt:lpstr>Modello struttura</vt:lpstr>
      </vt:variant>
      <vt:variant>
        <vt:i4>1</vt:i4>
      </vt:variant>
      <vt:variant>
        <vt:lpstr>Server OLE incorporati</vt:lpstr>
      </vt:variant>
      <vt:variant>
        <vt:i4>1</vt:i4>
      </vt:variant>
      <vt:variant>
        <vt:lpstr>Titoli diapositive</vt:lpstr>
      </vt:variant>
      <vt:variant>
        <vt:i4>73</vt:i4>
      </vt:variant>
    </vt:vector>
  </HeadingPairs>
  <TitlesOfParts>
    <vt:vector size="75" baseType="lpstr">
      <vt:lpstr>Loggia</vt:lpstr>
      <vt:lpstr>Equation</vt:lpstr>
      <vt:lpstr>Diapositiva 1</vt:lpstr>
      <vt:lpstr>Il problema del dispiegamento centralizzato  di sensori mobili ovvero l’accoppiamento perfetto di peso minimo  </vt:lpstr>
      <vt:lpstr>Il Problema</vt:lpstr>
      <vt:lpstr>Sensori mobili</vt:lpstr>
      <vt:lpstr>Diapositiva 5</vt:lpstr>
      <vt:lpstr>Il problema (2)</vt:lpstr>
      <vt:lpstr>Il problema (3)</vt:lpstr>
      <vt:lpstr>Il problema (4)</vt:lpstr>
      <vt:lpstr>Il problema (5)</vt:lpstr>
      <vt:lpstr>Il Modello del Problema su Grafi </vt:lpstr>
      <vt:lpstr>Il Modello su Grafi (1)</vt:lpstr>
      <vt:lpstr>Il Modello su Grafi (2)</vt:lpstr>
      <vt:lpstr>L’Accoppiamento Perfetto in Grafi Bipartiti</vt:lpstr>
      <vt:lpstr>Accoppiamento (1)</vt:lpstr>
      <vt:lpstr>Accoppiamento (2)</vt:lpstr>
      <vt:lpstr>Accoppiamento (3)</vt:lpstr>
      <vt:lpstr>Accoppiamento (4)</vt:lpstr>
      <vt:lpstr>Accoppiamento (5)</vt:lpstr>
      <vt:lpstr>Problemi di Accoppiamento</vt:lpstr>
      <vt:lpstr>Accoppiamento Massimo Bip. (1)</vt:lpstr>
      <vt:lpstr>Accoppiamento Massimo Bip. (2)</vt:lpstr>
      <vt:lpstr>Accoppiamento Massimo Bip. (3)</vt:lpstr>
      <vt:lpstr>Accoppiamento Massimo Bip. (4)</vt:lpstr>
      <vt:lpstr>Accoppiamento Massimo Bip. (5)</vt:lpstr>
      <vt:lpstr>Accoppiamento Massimo Bip. (6)</vt:lpstr>
      <vt:lpstr>Accoppiamento Massimo Bip. (7)</vt:lpstr>
      <vt:lpstr>Accoppiamento Massimo Bip. (8)</vt:lpstr>
      <vt:lpstr>Accoppiamento Massimo Bip. (9)</vt:lpstr>
      <vt:lpstr>Accoppiamento Massimo Bip. (10)</vt:lpstr>
      <vt:lpstr>Accoppiamento Massimo Bip. (11)</vt:lpstr>
      <vt:lpstr>Accoppiamento Massimo Bip. (12)</vt:lpstr>
      <vt:lpstr>Accoppiamento Massimo Bip. (13)</vt:lpstr>
      <vt:lpstr>Accoppiamento Massimo Bip. (14)</vt:lpstr>
      <vt:lpstr>Accoppiamento Massimo Bip. (15)</vt:lpstr>
      <vt:lpstr>Accoppiamento Massimo Bip. (16)</vt:lpstr>
      <vt:lpstr>Accoppiamento Massimo Bip. (17)</vt:lpstr>
      <vt:lpstr>Accoppiamento Massimo Bip. (18)</vt:lpstr>
      <vt:lpstr>Accoppiamento Massimo Bip. (19)</vt:lpstr>
      <vt:lpstr>Accoppiamento Massimo Bip. (20)</vt:lpstr>
      <vt:lpstr>Accoppiamento Massimo Bip. (21)</vt:lpstr>
      <vt:lpstr>Accoppiamento Massimo Bip. (22)</vt:lpstr>
      <vt:lpstr>Accoppiamento Massimo Bip. (23)</vt:lpstr>
      <vt:lpstr>Accoppiamento Massimo Bip. (24)</vt:lpstr>
      <vt:lpstr>Accoppiamento Massimo Bip. (25)</vt:lpstr>
      <vt:lpstr>Accoppiamento Massimo Bip. (26)</vt:lpstr>
      <vt:lpstr>Accoppiamento Massimo Bip. (27)</vt:lpstr>
      <vt:lpstr>Accoppiamento Massimo Bip. (28)</vt:lpstr>
      <vt:lpstr>Accoppiamento Massimo Bip. (29)</vt:lpstr>
      <vt:lpstr>Accoppiamento Massimo Bip. (30)</vt:lpstr>
      <vt:lpstr>Accoppiamento Massimo Bip. (31)</vt:lpstr>
      <vt:lpstr>Accoppiamento Massimo Bip. (31)</vt:lpstr>
      <vt:lpstr>Accoppiamento Massimo Bip. (32)</vt:lpstr>
      <vt:lpstr>Accoppiamento Massimo Bip. (33)</vt:lpstr>
      <vt:lpstr>L’Accoppiamento Perfetto di Peso Minimo in Grafi Bipartiti</vt:lpstr>
      <vt:lpstr>Accoppiamento Pesato (1)</vt:lpstr>
      <vt:lpstr>Accoppiamento Pesato (2)</vt:lpstr>
      <vt:lpstr>Accoppiamento Pesato (3)</vt:lpstr>
      <vt:lpstr>Accoppiamento Pesato (4)</vt:lpstr>
      <vt:lpstr>Accoppiamento Pesato (5)</vt:lpstr>
      <vt:lpstr>L’Accoppiamento Massimo in Grafi Qualunque</vt:lpstr>
      <vt:lpstr>Boccioli (Blossoms) (1)</vt:lpstr>
      <vt:lpstr>Boccioli (Blossoms) (2)</vt:lpstr>
      <vt:lpstr>Boccioli (Blossoms) (3)</vt:lpstr>
      <vt:lpstr>Boccioli (Blossoms) (4)</vt:lpstr>
      <vt:lpstr>Accoppiamento Max in Grafi Qualunque (1)</vt:lpstr>
      <vt:lpstr>Accoppiamento Max in Grafi Qualunque (2)</vt:lpstr>
      <vt:lpstr>Accoppiamento Max in Grafi Qualunque (3)</vt:lpstr>
      <vt:lpstr>Diapositiva 68</vt:lpstr>
      <vt:lpstr>Diapositiva 69</vt:lpstr>
      <vt:lpstr>Diapositiva 70</vt:lpstr>
      <vt:lpstr>Diapositiva 71</vt:lpstr>
      <vt:lpstr>Diapositiva 72</vt:lpstr>
      <vt:lpstr>Diapositiva 73</vt:lpstr>
    </vt:vector>
  </TitlesOfParts>
  <Company>Sapienza Università di Roma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problema del dispiegamento centralizzato  di sensori mobili ovvero l’accoppiamento perfetto di peso minimo</dc:title>
  <dc:creator>Tiziana Calamoneri</dc:creator>
  <cp:lastModifiedBy>Tiziana Calamoneri</cp:lastModifiedBy>
  <cp:revision>206</cp:revision>
  <dcterms:created xsi:type="dcterms:W3CDTF">2011-11-29T17:42:52Z</dcterms:created>
  <dcterms:modified xsi:type="dcterms:W3CDTF">2011-11-29T17:43:40Z</dcterms:modified>
</cp:coreProperties>
</file>