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embeddings/Microsoft_Equation6.bin" ContentType="application/vnd.openxmlformats-officedocument.oleObject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40"/>
  </p:notesMasterIdLst>
  <p:handoutMasterIdLst>
    <p:handoutMasterId r:id="rId41"/>
  </p:handoutMasterIdLst>
  <p:sldIdLst>
    <p:sldId id="256" r:id="rId2"/>
    <p:sldId id="261" r:id="rId3"/>
    <p:sldId id="257" r:id="rId4"/>
    <p:sldId id="264" r:id="rId5"/>
    <p:sldId id="258" r:id="rId6"/>
    <p:sldId id="259" r:id="rId7"/>
    <p:sldId id="289" r:id="rId8"/>
    <p:sldId id="290" r:id="rId9"/>
    <p:sldId id="291" r:id="rId10"/>
    <p:sldId id="292" r:id="rId11"/>
    <p:sldId id="293" r:id="rId12"/>
    <p:sldId id="294" r:id="rId13"/>
    <p:sldId id="265" r:id="rId14"/>
    <p:sldId id="260" r:id="rId15"/>
    <p:sldId id="263" r:id="rId16"/>
    <p:sldId id="266" r:id="rId17"/>
    <p:sldId id="262" r:id="rId18"/>
    <p:sldId id="267" r:id="rId19"/>
    <p:sldId id="268" r:id="rId20"/>
    <p:sldId id="269" r:id="rId21"/>
    <p:sldId id="270" r:id="rId22"/>
    <p:sldId id="284" r:id="rId23"/>
    <p:sldId id="271" r:id="rId24"/>
    <p:sldId id="285" r:id="rId25"/>
    <p:sldId id="286" r:id="rId26"/>
    <p:sldId id="287" r:id="rId27"/>
    <p:sldId id="288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1" r:id="rId37"/>
    <p:sldId id="282" r:id="rId38"/>
    <p:sldId id="283" r:id="rId3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8157" autoAdjust="0"/>
  </p:normalViewPr>
  <p:slideViewPr>
    <p:cSldViewPr snapToObjects="1">
      <p:cViewPr>
        <p:scale>
          <a:sx n="100" d="100"/>
          <a:sy n="100" d="100"/>
        </p:scale>
        <p:origin x="-1776" y="-432"/>
      </p:cViewPr>
      <p:guideLst>
        <p:guide orient="horz" pos="19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ict"/><Relationship Id="rId4" Type="http://schemas.openxmlformats.org/officeDocument/2006/relationships/image" Target="../media/image9.pict"/><Relationship Id="rId5" Type="http://schemas.openxmlformats.org/officeDocument/2006/relationships/image" Target="../media/image10.pict"/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1" Type="http://schemas.openxmlformats.org/officeDocument/2006/relationships/image" Target="../media/image6.pict"/><Relationship Id="rId2" Type="http://schemas.openxmlformats.org/officeDocument/2006/relationships/image" Target="../media/image1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1CBDE-843A-514E-826B-8BBC79FAD7F2}" type="datetimeFigureOut">
              <a:rPr lang="it-IT" smtClean="0"/>
              <a:pPr/>
              <a:t>15-11-2011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B76EA-BEA1-604F-A794-DD59A4348E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692E0-2082-B044-ACD9-C317890C9BF7}" type="datetimeFigureOut">
              <a:rPr lang="it-IT" smtClean="0"/>
              <a:pPr/>
              <a:t>15-11-2011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7AA84-855E-814B-8F99-5D29768EDF44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B6A30B-1F98-E340-8965-61AE278A94D4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9FC8-8869-B74D-95E0-F98F9A804D2E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A357-B4C0-F34E-B21D-C140EB403063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4C9979-BB17-1B47-906F-4FDEC6A6505D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C67976-3760-CE44-ACE8-2BFEEFEAB7CF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B740-646A-BB48-AB18-75122AD66C33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43B3-B8ED-2140-BBA7-3EDDFBBDEF99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BDEB75-1C14-0F40-A1C3-AB99E8183ABC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62A-9590-884B-8E7E-337C64429D25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D09A08-3307-2449-9F3B-223EDB054E6E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B455A8-3FE2-B849-8785-38F7D782F968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F85C23-2F6D-7E48-805B-671FC25CD52A}" type="datetime1">
              <a:rPr lang="it-IT" smtClean="0"/>
              <a:pPr/>
              <a:t>15-11-2011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202836-B84E-1747-A1E0-E4B26E9542A3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5" Type="http://schemas.openxmlformats.org/officeDocument/2006/relationships/oleObject" Target="../embeddings/Microsoft_Equation7.bin"/><Relationship Id="rId6" Type="http://schemas.openxmlformats.org/officeDocument/2006/relationships/oleObject" Target="../embeddings/Microsoft_Equation8.bin"/><Relationship Id="rId7" Type="http://schemas.openxmlformats.org/officeDocument/2006/relationships/oleObject" Target="../embeddings/Microsoft_Equation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11.bin"/><Relationship Id="rId5" Type="http://schemas.openxmlformats.org/officeDocument/2006/relationships/oleObject" Target="../embeddings/Microsoft_Equation12.bin"/><Relationship Id="rId6" Type="http://schemas.openxmlformats.org/officeDocument/2006/relationships/oleObject" Target="../embeddings/Microsoft_Equation13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81200" y="2590800"/>
            <a:ext cx="6705600" cy="1894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Problema del Broadcast con il minimo dispendio di energia</a:t>
            </a:r>
            <a:br>
              <a:rPr lang="it-IT" dirty="0" smtClean="0"/>
            </a:br>
            <a:r>
              <a:rPr lang="it-IT" dirty="0" smtClean="0"/>
              <a:t>ovvero</a:t>
            </a:r>
            <a:br>
              <a:rPr lang="it-IT" dirty="0" smtClean="0"/>
            </a:br>
            <a:r>
              <a:rPr lang="it-IT" dirty="0" smtClean="0"/>
              <a:t>Il minimo albero ricoprente</a:t>
            </a:r>
            <a:br>
              <a:rPr lang="it-IT" dirty="0" smtClean="0"/>
            </a:br>
            <a:endParaRPr lang="it-IT" dirty="0">
              <a:solidFill>
                <a:srgbClr val="FE8637"/>
              </a:solidFill>
            </a:endParaRPr>
          </a:p>
        </p:txBody>
      </p:sp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/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Tiziana</a:t>
            </a:r>
            <a:r>
              <a:rPr lang="en-US" dirty="0" smtClean="0"/>
              <a:t> </a:t>
            </a:r>
            <a:r>
              <a:rPr lang="en-US" dirty="0" err="1" smtClean="0"/>
              <a:t>Calamoneri</a:t>
            </a:r>
            <a:endParaRPr lang="en-US" dirty="0" smtClean="0"/>
          </a:p>
          <a:p>
            <a:pPr algn="ctr"/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per le </a:t>
            </a:r>
            <a:r>
              <a:rPr lang="en-US" dirty="0" err="1" smtClean="0"/>
              <a:t>reti</a:t>
            </a:r>
            <a:endParaRPr lang="en-US" dirty="0" smtClean="0"/>
          </a:p>
          <a:p>
            <a:pPr algn="ctr"/>
            <a:r>
              <a:rPr lang="en-US" dirty="0" smtClean="0"/>
              <a:t>A.A. </a:t>
            </a:r>
            <a:r>
              <a:rPr lang="en-US" dirty="0" smtClean="0"/>
              <a:t>2011/12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8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289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1"/>
                </a:solidFill>
              </a:rPr>
              <a:t>Segue dim. </a:t>
            </a:r>
            <a:r>
              <a:rPr lang="it-IT" dirty="0" smtClean="0"/>
              <a:t>Riduzione:</a:t>
            </a:r>
          </a:p>
          <a:p>
            <a:pPr algn="just">
              <a:buNone/>
            </a:pPr>
            <a:r>
              <a:rPr lang="it-IT" i="1" dirty="0" err="1" smtClean="0">
                <a:solidFill>
                  <a:srgbClr val="B32C16"/>
                </a:solidFill>
              </a:rPr>
              <a:t>x</a:t>
            </a:r>
            <a:r>
              <a:rPr lang="it-IT" i="1" dirty="0" err="1" smtClean="0"/>
              <a:t>=</a:t>
            </a:r>
            <a:r>
              <a:rPr lang="it-IT" i="1" dirty="0" smtClean="0"/>
              <a:t>(</a:t>
            </a:r>
            <a:r>
              <a:rPr lang="it-IT" i="1" dirty="0" err="1" smtClean="0"/>
              <a:t>S</a:t>
            </a:r>
            <a:r>
              <a:rPr lang="it-IT" i="1" dirty="0" smtClean="0"/>
              <a:t>,</a:t>
            </a:r>
            <a:r>
              <a:rPr lang="it-IT" i="1" dirty="0" err="1" smtClean="0"/>
              <a:t>C</a:t>
            </a:r>
            <a:r>
              <a:rPr lang="it-IT" i="1" dirty="0" smtClean="0"/>
              <a:t>)</a:t>
            </a:r>
            <a:r>
              <a:rPr lang="it-IT" dirty="0" smtClean="0"/>
              <a:t> istanza di </a:t>
            </a:r>
            <a:r>
              <a:rPr lang="it-IT" i="1" dirty="0" err="1" smtClean="0">
                <a:solidFill>
                  <a:srgbClr val="B32C16"/>
                </a:solidFill>
              </a:rPr>
              <a:t>MinSetCover</a:t>
            </a:r>
            <a:r>
              <a:rPr lang="it-IT" dirty="0" smtClean="0"/>
              <a:t> dove </a:t>
            </a:r>
            <a:r>
              <a:rPr lang="it-IT" i="1" dirty="0" err="1" smtClean="0"/>
              <a:t>S=</a:t>
            </a:r>
            <a:r>
              <a:rPr lang="it-IT" i="1" dirty="0" smtClean="0"/>
              <a:t>{s</a:t>
            </a:r>
            <a:r>
              <a:rPr lang="it-IT" i="1" baseline="-25000" dirty="0" smtClean="0"/>
              <a:t>1</a:t>
            </a:r>
            <a:r>
              <a:rPr lang="it-IT" i="1" dirty="0" smtClean="0"/>
              <a:t>, s</a:t>
            </a:r>
            <a:r>
              <a:rPr lang="it-IT" i="1" baseline="-25000" dirty="0" smtClean="0"/>
              <a:t>2</a:t>
            </a:r>
            <a:r>
              <a:rPr lang="it-IT" i="1" dirty="0" smtClean="0"/>
              <a:t>, </a:t>
            </a:r>
            <a:r>
              <a:rPr lang="it-IT" i="1" dirty="0" err="1" smtClean="0"/>
              <a:t>…</a:t>
            </a:r>
            <a:r>
              <a:rPr lang="it-IT" i="1" dirty="0" smtClean="0"/>
              <a:t>, </a:t>
            </a:r>
            <a:r>
              <a:rPr lang="it-IT" i="1" dirty="0" err="1" smtClean="0"/>
              <a:t>s</a:t>
            </a:r>
            <a:r>
              <a:rPr lang="it-IT" i="1" baseline="-25000" dirty="0" err="1" smtClean="0"/>
              <a:t>n</a:t>
            </a:r>
            <a:r>
              <a:rPr lang="it-IT" i="1" dirty="0" smtClean="0"/>
              <a:t>}</a:t>
            </a:r>
            <a:r>
              <a:rPr lang="it-IT" dirty="0" smtClean="0"/>
              <a:t> e </a:t>
            </a:r>
            <a:r>
              <a:rPr lang="it-IT" i="1" dirty="0" err="1" smtClean="0"/>
              <a:t>C=</a:t>
            </a:r>
            <a:r>
              <a:rPr lang="it-IT" i="1" dirty="0" smtClean="0"/>
              <a:t>{C</a:t>
            </a:r>
            <a:r>
              <a:rPr lang="it-IT" i="1" baseline="-25000" dirty="0" smtClean="0"/>
              <a:t>1</a:t>
            </a:r>
            <a:r>
              <a:rPr lang="it-IT" i="1" dirty="0" smtClean="0"/>
              <a:t>, C</a:t>
            </a:r>
            <a:r>
              <a:rPr lang="it-IT" i="1" baseline="-25000" dirty="0" smtClean="0"/>
              <a:t>2</a:t>
            </a:r>
            <a:r>
              <a:rPr lang="it-IT" i="1" dirty="0" smtClean="0"/>
              <a:t>, </a:t>
            </a:r>
            <a:r>
              <a:rPr lang="it-IT" i="1" dirty="0" err="1" smtClean="0"/>
              <a:t>…</a:t>
            </a:r>
            <a:r>
              <a:rPr lang="it-IT" i="1" dirty="0" smtClean="0"/>
              <a:t>, C</a:t>
            </a:r>
            <a:r>
              <a:rPr lang="it-IT" i="1" baseline="-25000" dirty="0" smtClean="0"/>
              <a:t>m</a:t>
            </a:r>
            <a:r>
              <a:rPr lang="it-IT" i="1" dirty="0" smtClean="0"/>
              <a:t>}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Costruiamo </a:t>
            </a:r>
            <a:r>
              <a:rPr lang="it-IT" i="1" dirty="0" err="1" smtClean="0">
                <a:solidFill>
                  <a:schemeClr val="accent1"/>
                </a:solidFill>
              </a:rPr>
              <a:t>y</a:t>
            </a:r>
            <a:r>
              <a:rPr lang="it-IT" i="1" dirty="0" err="1" smtClean="0"/>
              <a:t>=</a:t>
            </a:r>
            <a:r>
              <a:rPr lang="it-IT" i="1" dirty="0" smtClean="0"/>
              <a:t>(</a:t>
            </a:r>
            <a:r>
              <a:rPr lang="it-IT" i="1" dirty="0" err="1" smtClean="0"/>
              <a:t>G</a:t>
            </a:r>
            <a:r>
              <a:rPr lang="it-IT" i="1" dirty="0" smtClean="0"/>
              <a:t>,</a:t>
            </a:r>
            <a:r>
              <a:rPr lang="it-IT" i="1" dirty="0" err="1" smtClean="0"/>
              <a:t>w</a:t>
            </a:r>
            <a:r>
              <a:rPr lang="it-IT" i="1" dirty="0" smtClean="0"/>
              <a:t>,</a:t>
            </a:r>
            <a:r>
              <a:rPr lang="it-IT" i="1" dirty="0" err="1" smtClean="0"/>
              <a:t>s</a:t>
            </a:r>
            <a:r>
              <a:rPr lang="it-IT" i="1" dirty="0" smtClean="0"/>
              <a:t>)</a:t>
            </a:r>
            <a:r>
              <a:rPr lang="it-IT" dirty="0" smtClean="0"/>
              <a:t> di </a:t>
            </a:r>
            <a:r>
              <a:rPr lang="it-IT" i="1" dirty="0" err="1" smtClean="0">
                <a:solidFill>
                  <a:srgbClr val="FE8637"/>
                </a:solidFill>
              </a:rPr>
              <a:t>MinBroadcast</a:t>
            </a:r>
            <a:r>
              <a:rPr lang="it-IT" i="1" dirty="0" smtClean="0"/>
              <a:t>.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Nodi di </a:t>
            </a:r>
            <a:r>
              <a:rPr lang="it-IT" i="1" dirty="0" err="1" smtClean="0"/>
              <a:t>G</a:t>
            </a:r>
            <a:r>
              <a:rPr lang="it-IT" i="1" dirty="0" smtClean="0"/>
              <a:t>: {</a:t>
            </a:r>
            <a:r>
              <a:rPr lang="it-IT" i="1" dirty="0" err="1" smtClean="0"/>
              <a:t>s</a:t>
            </a:r>
            <a:r>
              <a:rPr lang="it-IT" i="1" dirty="0" smtClean="0"/>
              <a:t>} </a:t>
            </a:r>
            <a:r>
              <a:rPr lang="it-IT" i="1" dirty="0" err="1" smtClean="0"/>
              <a:t>U</a:t>
            </a:r>
            <a:r>
              <a:rPr lang="it-IT" i="1" dirty="0" smtClean="0"/>
              <a:t> {V</a:t>
            </a:r>
            <a:r>
              <a:rPr lang="it-IT" i="1" baseline="-25000" dirty="0" smtClean="0"/>
              <a:t>C</a:t>
            </a:r>
            <a:r>
              <a:rPr lang="it-IT" i="1" dirty="0" smtClean="0"/>
              <a:t>} </a:t>
            </a:r>
            <a:r>
              <a:rPr lang="it-IT" i="1" dirty="0" err="1" smtClean="0"/>
              <a:t>U</a:t>
            </a:r>
            <a:r>
              <a:rPr lang="it-IT" i="1" dirty="0" smtClean="0"/>
              <a:t> {V</a:t>
            </a:r>
            <a:r>
              <a:rPr lang="it-IT" i="1" baseline="-25000" dirty="0" smtClean="0"/>
              <a:t>S</a:t>
            </a:r>
            <a:r>
              <a:rPr lang="it-IT" i="1" dirty="0" smtClean="0"/>
              <a:t>}</a:t>
            </a:r>
          </a:p>
          <a:p>
            <a:pPr algn="just">
              <a:buNone/>
            </a:pPr>
            <a:r>
              <a:rPr lang="it-IT" dirty="0" smtClean="0"/>
              <a:t>Archi di </a:t>
            </a:r>
            <a:r>
              <a:rPr lang="it-IT" i="1" dirty="0" smtClean="0"/>
              <a:t>G:{(s, v</a:t>
            </a:r>
            <a:r>
              <a:rPr lang="it-IT" i="1" baseline="-25000" dirty="0" smtClean="0"/>
              <a:t>i</a:t>
            </a:r>
            <a:r>
              <a:rPr lang="it-IT" i="1" baseline="30000" dirty="0" smtClean="0"/>
              <a:t>C</a:t>
            </a:r>
            <a:r>
              <a:rPr lang="it-IT" i="1" dirty="0" smtClean="0"/>
              <a:t>), 1≤i≤m}U{(v</a:t>
            </a:r>
            <a:r>
              <a:rPr lang="it-IT" i="1" baseline="-25000" dirty="0" smtClean="0"/>
              <a:t>i</a:t>
            </a:r>
            <a:r>
              <a:rPr lang="it-IT" i="1" baseline="30000" dirty="0" smtClean="0"/>
              <a:t>C</a:t>
            </a:r>
            <a:r>
              <a:rPr lang="it-IT" i="1" dirty="0" smtClean="0"/>
              <a:t>, v</a:t>
            </a:r>
            <a:r>
              <a:rPr lang="it-IT" i="1" baseline="-25000" dirty="0" smtClean="0"/>
              <a:t>j</a:t>
            </a:r>
            <a:r>
              <a:rPr lang="it-IT" i="1" baseline="30000" dirty="0" smtClean="0"/>
              <a:t>S</a:t>
            </a:r>
            <a:r>
              <a:rPr lang="it-IT" i="1" dirty="0" smtClean="0"/>
              <a:t>) t.c. </a:t>
            </a:r>
            <a:r>
              <a:rPr lang="it-IT" i="1" dirty="0" smtClean="0"/>
              <a:t>s</a:t>
            </a:r>
            <a:r>
              <a:rPr lang="it-IT" i="1" baseline="-25000" dirty="0" smtClean="0"/>
              <a:t>j</a:t>
            </a:r>
            <a:r>
              <a:rPr lang="it-IT" i="1" dirty="0" smtClean="0"/>
              <a:t> in C</a:t>
            </a:r>
            <a:r>
              <a:rPr lang="it-IT" i="1" baseline="-25000" dirty="0" smtClean="0"/>
              <a:t>i</a:t>
            </a:r>
            <a:r>
              <a:rPr lang="it-IT" i="1" dirty="0" smtClean="0"/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10</a:t>
            </a:fld>
            <a:endParaRPr lang="it-IT"/>
          </a:p>
        </p:txBody>
      </p:sp>
      <p:grpSp>
        <p:nvGrpSpPr>
          <p:cNvPr id="38" name="Gruppo 37"/>
          <p:cNvGrpSpPr/>
          <p:nvPr/>
        </p:nvGrpSpPr>
        <p:grpSpPr>
          <a:xfrm>
            <a:off x="609600" y="5257800"/>
            <a:ext cx="381000" cy="369332"/>
            <a:chOff x="609600" y="5257800"/>
            <a:chExt cx="381000" cy="369332"/>
          </a:xfrm>
        </p:grpSpPr>
        <p:sp>
          <p:nvSpPr>
            <p:cNvPr id="6" name="Ovale 5"/>
            <p:cNvSpPr/>
            <p:nvPr/>
          </p:nvSpPr>
          <p:spPr>
            <a:xfrm>
              <a:off x="838200" y="5257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609600" y="5257800"/>
              <a:ext cx="291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s</a:t>
              </a:r>
              <a:endParaRPr lang="it-IT" dirty="0"/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1371600" y="4267200"/>
            <a:ext cx="914400" cy="2426732"/>
            <a:chOff x="1371600" y="4267200"/>
            <a:chExt cx="914400" cy="2426732"/>
          </a:xfrm>
        </p:grpSpPr>
        <p:sp>
          <p:nvSpPr>
            <p:cNvPr id="7" name="Ovale 6"/>
            <p:cNvSpPr/>
            <p:nvPr/>
          </p:nvSpPr>
          <p:spPr>
            <a:xfrm>
              <a:off x="1752600" y="6019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1752600" y="5257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1752600" y="4495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1371600" y="4336542"/>
              <a:ext cx="889000" cy="1988058"/>
            </a:xfrm>
            <a:prstGeom prst="rect">
              <a:avLst/>
            </a:prstGeom>
            <a:noFill/>
            <a:ln w="1905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1371600" y="4267200"/>
              <a:ext cx="5579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r>
                <a:rPr lang="it-IT" i="1" baseline="-25000" dirty="0" smtClean="0"/>
                <a:t>1</a:t>
              </a:r>
              <a:r>
                <a:rPr lang="it-IT" i="1" baseline="30000" dirty="0" smtClean="0"/>
                <a:t>C</a:t>
              </a:r>
              <a:endParaRPr lang="it-IT" i="1" baseline="300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1457615" y="4953000"/>
              <a:ext cx="523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err="1" smtClean="0"/>
                <a:t>v</a:t>
              </a:r>
              <a:r>
                <a:rPr lang="it-IT" i="1" baseline="-25000" dirty="0" err="1" smtClean="0"/>
                <a:t>i</a:t>
              </a:r>
              <a:r>
                <a:rPr lang="it-IT" i="1" baseline="30000" dirty="0" err="1" smtClean="0"/>
                <a:t>C</a:t>
              </a:r>
              <a:endParaRPr lang="it-IT" i="1" baseline="300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1676830" y="5638800"/>
              <a:ext cx="609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err="1" smtClean="0"/>
                <a:t>v</a:t>
              </a:r>
              <a:r>
                <a:rPr lang="it-IT" i="1" baseline="-25000" dirty="0" err="1" smtClean="0"/>
                <a:t>m</a:t>
              </a:r>
              <a:r>
                <a:rPr lang="it-IT" i="1" baseline="30000" dirty="0" err="1" smtClean="0"/>
                <a:t>C</a:t>
              </a:r>
              <a:endParaRPr lang="it-IT" i="1" baseline="300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1600200" y="6324600"/>
              <a:ext cx="515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r>
                <a:rPr lang="it-IT" i="1" baseline="-25000" dirty="0" smtClean="0"/>
                <a:t>C</a:t>
              </a:r>
              <a:endParaRPr lang="it-IT" i="1" baseline="-25000" dirty="0"/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968282" y="4625882"/>
            <a:ext cx="806636" cy="1416236"/>
            <a:chOff x="968282" y="4625882"/>
            <a:chExt cx="806636" cy="1416236"/>
          </a:xfrm>
        </p:grpSpPr>
        <p:cxnSp>
          <p:nvCxnSpPr>
            <p:cNvPr id="24" name="Connettore 2 23"/>
            <p:cNvCxnSpPr>
              <a:stCxn id="6" idx="7"/>
              <a:endCxn id="9" idx="3"/>
            </p:cNvCxnSpPr>
            <p:nvPr/>
          </p:nvCxnSpPr>
          <p:spPr>
            <a:xfrm rot="5400000" flipH="1" flipV="1">
              <a:off x="1044482" y="4549682"/>
              <a:ext cx="654236" cy="8066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stCxn id="6" idx="6"/>
              <a:endCxn id="15" idx="2"/>
            </p:cNvCxnSpPr>
            <p:nvPr/>
          </p:nvCxnSpPr>
          <p:spPr>
            <a:xfrm flipV="1">
              <a:off x="990600" y="5322332"/>
              <a:ext cx="728808" cy="116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>
              <a:stCxn id="6" idx="5"/>
              <a:endCxn id="7" idx="1"/>
            </p:cNvCxnSpPr>
            <p:nvPr/>
          </p:nvCxnSpPr>
          <p:spPr>
            <a:xfrm rot="16200000" flipH="1">
              <a:off x="1044482" y="5311682"/>
              <a:ext cx="654236" cy="8066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po 42"/>
          <p:cNvGrpSpPr/>
          <p:nvPr/>
        </p:nvGrpSpPr>
        <p:grpSpPr>
          <a:xfrm>
            <a:off x="1905000" y="4888468"/>
            <a:ext cx="3748074" cy="838200"/>
            <a:chOff x="1905000" y="4888468"/>
            <a:chExt cx="3748074" cy="838200"/>
          </a:xfrm>
        </p:grpSpPr>
        <p:sp>
          <p:nvSpPr>
            <p:cNvPr id="19" name="Ovale 18"/>
            <p:cNvSpPr/>
            <p:nvPr/>
          </p:nvSpPr>
          <p:spPr>
            <a:xfrm>
              <a:off x="3124200" y="4953000"/>
              <a:ext cx="609600" cy="773668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861676" y="4888468"/>
              <a:ext cx="17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err="1" smtClean="0"/>
                <a:t>v</a:t>
              </a:r>
              <a:r>
                <a:rPr lang="it-IT" i="1" baseline="-25000" dirty="0" err="1" smtClean="0"/>
                <a:t>j</a:t>
              </a:r>
              <a:r>
                <a:rPr lang="it-IT" i="1" baseline="30000" dirty="0" err="1" smtClean="0"/>
                <a:t>S</a:t>
              </a:r>
              <a:r>
                <a:rPr lang="it-IT" i="1" baseline="30000" dirty="0" smtClean="0"/>
                <a:t> </a:t>
              </a:r>
              <a:r>
                <a:rPr lang="it-IT" dirty="0" err="1" smtClean="0"/>
                <a:t>t.c.</a:t>
              </a:r>
              <a:r>
                <a:rPr lang="it-IT" dirty="0" smtClean="0"/>
                <a:t> </a:t>
              </a:r>
              <a:r>
                <a:rPr lang="it-IT" i="1" dirty="0" err="1" smtClean="0"/>
                <a:t>s</a:t>
              </a:r>
              <a:r>
                <a:rPr lang="it-IT" i="1" baseline="-25000" dirty="0" err="1" smtClean="0"/>
                <a:t>j</a:t>
              </a:r>
              <a:r>
                <a:rPr lang="it-IT" i="1" baseline="-25000" dirty="0" smtClean="0"/>
                <a:t> </a:t>
              </a:r>
              <a:r>
                <a:rPr lang="it-IT" dirty="0" smtClean="0"/>
                <a:t>è in</a:t>
              </a:r>
              <a:r>
                <a:rPr lang="it-IT" i="1" dirty="0" smtClean="0"/>
                <a:t> C</a:t>
              </a:r>
              <a:r>
                <a:rPr lang="it-IT" i="1" baseline="-25000" dirty="0" smtClean="0"/>
                <a:t>i</a:t>
              </a:r>
              <a:endParaRPr lang="it-IT" i="1" baseline="-25000" dirty="0"/>
            </a:p>
          </p:txBody>
        </p:sp>
        <p:cxnSp>
          <p:nvCxnSpPr>
            <p:cNvPr id="33" name="Connettore 2 32"/>
            <p:cNvCxnSpPr>
              <a:stCxn id="8" idx="6"/>
              <a:endCxn id="11" idx="2"/>
            </p:cNvCxnSpPr>
            <p:nvPr/>
          </p:nvCxnSpPr>
          <p:spPr>
            <a:xfrm flipV="1">
              <a:off x="1905000" y="5105400"/>
              <a:ext cx="14478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stCxn id="8" idx="6"/>
              <a:endCxn id="10" idx="2"/>
            </p:cNvCxnSpPr>
            <p:nvPr/>
          </p:nvCxnSpPr>
          <p:spPr>
            <a:xfrm>
              <a:off x="1905000" y="5334000"/>
              <a:ext cx="14478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2 36"/>
            <p:cNvCxnSpPr/>
            <p:nvPr/>
          </p:nvCxnSpPr>
          <p:spPr>
            <a:xfrm>
              <a:off x="1905000" y="5322332"/>
              <a:ext cx="1447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o 41"/>
          <p:cNvGrpSpPr/>
          <p:nvPr/>
        </p:nvGrpSpPr>
        <p:grpSpPr>
          <a:xfrm>
            <a:off x="2997200" y="4343400"/>
            <a:ext cx="889000" cy="2350532"/>
            <a:chOff x="2997200" y="4343400"/>
            <a:chExt cx="889000" cy="2350532"/>
          </a:xfrm>
        </p:grpSpPr>
        <p:sp>
          <p:nvSpPr>
            <p:cNvPr id="10" name="Ovale 9"/>
            <p:cNvSpPr/>
            <p:nvPr/>
          </p:nvSpPr>
          <p:spPr>
            <a:xfrm>
              <a:off x="3352800" y="54864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3352800" y="5029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2997200" y="4343400"/>
              <a:ext cx="889000" cy="1988058"/>
            </a:xfrm>
            <a:prstGeom prst="rect">
              <a:avLst/>
            </a:prstGeom>
            <a:noFill/>
            <a:ln w="1905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3218743" y="6324600"/>
              <a:ext cx="515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r>
                <a:rPr lang="it-IT" i="1" baseline="-25000" dirty="0" smtClean="0"/>
                <a:t>S</a:t>
              </a:r>
              <a:endParaRPr lang="it-IT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9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953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1"/>
                </a:solidFill>
              </a:rPr>
              <a:t>Segue dim. 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Infine, definiamo </a:t>
            </a:r>
            <a:r>
              <a:rPr lang="it-IT" i="1" dirty="0" err="1" smtClean="0"/>
              <a:t>w</a:t>
            </a:r>
            <a:r>
              <a:rPr lang="it-IT" i="1" dirty="0" smtClean="0"/>
              <a:t>(e)=1</a:t>
            </a:r>
            <a:r>
              <a:rPr lang="it-IT" dirty="0" smtClean="0"/>
              <a:t> per ogni arco </a:t>
            </a:r>
            <a:r>
              <a:rPr lang="it-IT" i="1" dirty="0" smtClean="0"/>
              <a:t>e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Sia </a:t>
            </a:r>
            <a:r>
              <a:rPr lang="it-IT" i="1" dirty="0" smtClean="0">
                <a:solidFill>
                  <a:schemeClr val="accent3"/>
                </a:solidFill>
              </a:rPr>
              <a:t>C’</a:t>
            </a:r>
            <a:r>
              <a:rPr lang="it-IT" dirty="0" smtClean="0">
                <a:solidFill>
                  <a:schemeClr val="accent3"/>
                </a:solidFill>
              </a:rPr>
              <a:t> </a:t>
            </a:r>
            <a:r>
              <a:rPr lang="it-IT" dirty="0" smtClean="0"/>
              <a:t>una sol. per </a:t>
            </a:r>
            <a:r>
              <a:rPr lang="it-IT" i="1" dirty="0" smtClean="0">
                <a:solidFill>
                  <a:srgbClr val="B32C16"/>
                </a:solidFill>
              </a:rPr>
              <a:t>x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Una sol. per </a:t>
            </a:r>
            <a:r>
              <a:rPr lang="it-IT" i="1" dirty="0" err="1" smtClean="0">
                <a:solidFill>
                  <a:schemeClr val="accent1"/>
                </a:solidFill>
              </a:rPr>
              <a:t>y</a:t>
            </a:r>
            <a:r>
              <a:rPr lang="it-IT" dirty="0" smtClean="0"/>
              <a:t> assegna </a:t>
            </a:r>
            <a:r>
              <a:rPr lang="it-IT" i="1" dirty="0" err="1" smtClean="0"/>
              <a:t>1</a:t>
            </a:r>
            <a:r>
              <a:rPr lang="it-IT" dirty="0" smtClean="0"/>
              <a:t> ad </a:t>
            </a:r>
            <a:r>
              <a:rPr lang="it-IT" i="1" dirty="0" err="1" smtClean="0"/>
              <a:t>s</a:t>
            </a:r>
            <a:r>
              <a:rPr lang="it-IT" dirty="0" smtClean="0"/>
              <a:t> e a tutti i nodi di </a:t>
            </a:r>
            <a:r>
              <a:rPr lang="it-IT" i="1" dirty="0" smtClean="0"/>
              <a:t>V</a:t>
            </a:r>
            <a:r>
              <a:rPr lang="it-IT" i="1" baseline="-25000" dirty="0" smtClean="0"/>
              <a:t>C </a:t>
            </a:r>
            <a:r>
              <a:rPr lang="it-IT" dirty="0" smtClean="0"/>
              <a:t>che stanno in </a:t>
            </a:r>
            <a:r>
              <a:rPr lang="it-IT" i="1" dirty="0" smtClean="0">
                <a:solidFill>
                  <a:schemeClr val="accent3"/>
                </a:solidFill>
              </a:rPr>
              <a:t>C’</a:t>
            </a:r>
            <a:r>
              <a:rPr lang="it-IT" i="1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Tale sol. contiene un albero ricoprente perché ogni elemento di</a:t>
            </a:r>
            <a:r>
              <a:rPr lang="it-IT" i="1" dirty="0" smtClean="0"/>
              <a:t> </a:t>
            </a:r>
            <a:r>
              <a:rPr lang="it-IT" i="1" dirty="0" err="1" smtClean="0"/>
              <a:t>S</a:t>
            </a:r>
            <a:r>
              <a:rPr lang="it-IT" i="1" dirty="0" smtClean="0"/>
              <a:t> </a:t>
            </a:r>
            <a:r>
              <a:rPr lang="it-IT" dirty="0" smtClean="0"/>
              <a:t>è contenuto in almeno un elemento di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B32C16"/>
                </a:solidFill>
              </a:rPr>
              <a:t>C’</a:t>
            </a:r>
            <a:r>
              <a:rPr lang="it-IT" i="1" dirty="0" smtClean="0"/>
              <a:t>. </a:t>
            </a:r>
            <a:r>
              <a:rPr lang="it-IT" dirty="0" smtClean="0"/>
              <a:t>Il costo di tale sol. è</a:t>
            </a:r>
            <a:r>
              <a:rPr lang="it-IT" i="1" dirty="0" smtClean="0"/>
              <a:t> |</a:t>
            </a:r>
            <a:r>
              <a:rPr lang="it-IT" i="1" dirty="0" smtClean="0">
                <a:solidFill>
                  <a:srgbClr val="B32C16"/>
                </a:solidFill>
              </a:rPr>
              <a:t>C’</a:t>
            </a:r>
            <a:r>
              <a:rPr lang="it-IT" i="1" dirty="0" smtClean="0"/>
              <a:t>|+1.</a:t>
            </a:r>
          </a:p>
          <a:p>
            <a:pPr algn="just">
              <a:buNone/>
            </a:pPr>
            <a:r>
              <a:rPr lang="it-IT" dirty="0" smtClean="0"/>
              <a:t>Viceversa, se </a:t>
            </a:r>
            <a:r>
              <a:rPr lang="it-IT" i="1" dirty="0" err="1" smtClean="0"/>
              <a:t>r</a:t>
            </a:r>
            <a:r>
              <a:rPr lang="it-IT" dirty="0" smtClean="0"/>
              <a:t> è una sol. per </a:t>
            </a:r>
            <a:r>
              <a:rPr lang="it-IT" dirty="0" err="1" smtClean="0">
                <a:solidFill>
                  <a:schemeClr val="accent1"/>
                </a:solidFill>
              </a:rPr>
              <a:t>y</a:t>
            </a:r>
            <a:r>
              <a:rPr lang="it-IT" dirty="0" smtClean="0"/>
              <a:t>, </a:t>
            </a:r>
            <a:r>
              <a:rPr lang="it-IT" dirty="0" err="1" smtClean="0"/>
              <a:t>wlog</a:t>
            </a:r>
            <a:r>
              <a:rPr lang="it-IT" dirty="0" smtClean="0"/>
              <a:t> </a:t>
            </a:r>
            <a:r>
              <a:rPr lang="it-IT" i="1" dirty="0" err="1" smtClean="0"/>
              <a:t>r</a:t>
            </a:r>
            <a:r>
              <a:rPr lang="it-IT" i="1" dirty="0" smtClean="0"/>
              <a:t>(</a:t>
            </a:r>
            <a:r>
              <a:rPr lang="it-IT" i="1" dirty="0" err="1" smtClean="0"/>
              <a:t>v</a:t>
            </a:r>
            <a:r>
              <a:rPr lang="it-IT" i="1" dirty="0" smtClean="0"/>
              <a:t>)</a:t>
            </a:r>
            <a:r>
              <a:rPr lang="it-IT" dirty="0" smtClean="0"/>
              <a:t> vale </a:t>
            </a:r>
            <a:r>
              <a:rPr lang="it-IT" dirty="0" err="1" smtClean="0"/>
              <a:t>0</a:t>
            </a:r>
            <a:r>
              <a:rPr lang="it-IT" dirty="0" smtClean="0"/>
              <a:t> o </a:t>
            </a:r>
            <a:r>
              <a:rPr lang="it-IT" dirty="0" err="1" smtClean="0"/>
              <a:t>1</a:t>
            </a:r>
            <a:r>
              <a:rPr lang="it-IT" dirty="0" smtClean="0"/>
              <a:t> se </a:t>
            </a:r>
            <a:r>
              <a:rPr lang="it-IT" i="1" dirty="0" err="1" smtClean="0"/>
              <a:t>v</a:t>
            </a:r>
            <a:r>
              <a:rPr lang="it-IT" dirty="0" smtClean="0"/>
              <a:t> è in </a:t>
            </a:r>
            <a:r>
              <a:rPr lang="it-IT" i="1" dirty="0" smtClean="0"/>
              <a:t>V</a:t>
            </a:r>
            <a:r>
              <a:rPr lang="it-IT" i="1" baseline="-25000" dirty="0" smtClean="0"/>
              <a:t>C  </a:t>
            </a:r>
            <a:r>
              <a:rPr lang="it-IT" dirty="0" smtClean="0"/>
              <a:t>(altri valori non avrebbero senso) ed </a:t>
            </a:r>
            <a:r>
              <a:rPr lang="it-IT" i="1" dirty="0" err="1" smtClean="0"/>
              <a:t>r</a:t>
            </a:r>
            <a:r>
              <a:rPr lang="it-IT" i="1" dirty="0" smtClean="0"/>
              <a:t>(</a:t>
            </a:r>
            <a:r>
              <a:rPr lang="it-IT" i="1" dirty="0" err="1" smtClean="0"/>
              <a:t>v</a:t>
            </a:r>
            <a:r>
              <a:rPr lang="it-IT" i="1" dirty="0" smtClean="0"/>
              <a:t>)=0</a:t>
            </a:r>
            <a:r>
              <a:rPr lang="it-IT" dirty="0" smtClean="0"/>
              <a:t> se </a:t>
            </a:r>
            <a:r>
              <a:rPr lang="it-IT" i="1" dirty="0" err="1" smtClean="0"/>
              <a:t>v</a:t>
            </a:r>
            <a:r>
              <a:rPr lang="it-IT" dirty="0" smtClean="0"/>
              <a:t> è in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S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Si ottiene una sol. </a:t>
            </a:r>
            <a:r>
              <a:rPr lang="it-IT" i="1" dirty="0" smtClean="0">
                <a:solidFill>
                  <a:schemeClr val="accent3"/>
                </a:solidFill>
              </a:rPr>
              <a:t>C’</a:t>
            </a:r>
            <a:r>
              <a:rPr lang="it-IT" dirty="0" smtClean="0"/>
              <a:t> per </a:t>
            </a:r>
            <a:r>
              <a:rPr lang="it-IT" i="1" dirty="0" err="1" smtClean="0">
                <a:solidFill>
                  <a:srgbClr val="B32C16"/>
                </a:solidFill>
              </a:rPr>
              <a:t>x</a:t>
            </a:r>
            <a:r>
              <a:rPr lang="it-IT" dirty="0" smtClean="0"/>
              <a:t> selezionando tutti i </a:t>
            </a:r>
            <a:r>
              <a:rPr lang="it-IT" dirty="0" err="1" smtClean="0"/>
              <a:t>sottinsiemi</a:t>
            </a:r>
            <a:r>
              <a:rPr lang="it-IT" dirty="0" smtClean="0"/>
              <a:t> </a:t>
            </a:r>
            <a:r>
              <a:rPr lang="it-IT" i="1" dirty="0" smtClean="0"/>
              <a:t>C</a:t>
            </a:r>
            <a:r>
              <a:rPr lang="it-IT" i="1" baseline="-25000" dirty="0" smtClean="0"/>
              <a:t>i</a:t>
            </a:r>
            <a:r>
              <a:rPr lang="it-IT" dirty="0" smtClean="0"/>
              <a:t> </a:t>
            </a:r>
            <a:r>
              <a:rPr lang="it-IT" dirty="0" err="1" smtClean="0"/>
              <a:t>t.c.</a:t>
            </a:r>
            <a:r>
              <a:rPr lang="it-IT" dirty="0" smtClean="0"/>
              <a:t> </a:t>
            </a:r>
            <a:r>
              <a:rPr lang="it-IT" i="1" dirty="0" err="1" smtClean="0"/>
              <a:t>r</a:t>
            </a:r>
            <a:r>
              <a:rPr lang="it-IT" i="1" dirty="0" smtClean="0"/>
              <a:t>(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i</a:t>
            </a:r>
            <a:r>
              <a:rPr lang="it-IT" i="1" baseline="30000" dirty="0" err="1" smtClean="0"/>
              <a:t>C</a:t>
            </a:r>
            <a:r>
              <a:rPr lang="it-IT" i="1" dirty="0" smtClean="0"/>
              <a:t>)=1</a:t>
            </a:r>
            <a:r>
              <a:rPr lang="it-IT" dirty="0" smtClean="0"/>
              <a:t> e </a:t>
            </a:r>
            <a:r>
              <a:rPr lang="it-IT" i="1" dirty="0" smtClean="0"/>
              <a:t>|</a:t>
            </a:r>
            <a:r>
              <a:rPr lang="it-IT" i="1" dirty="0" smtClean="0">
                <a:solidFill>
                  <a:srgbClr val="B32C16"/>
                </a:solidFill>
              </a:rPr>
              <a:t>C’</a:t>
            </a:r>
            <a:r>
              <a:rPr lang="it-IT" i="1" dirty="0" smtClean="0"/>
              <a:t>|=cost(</a:t>
            </a:r>
            <a:r>
              <a:rPr lang="it-IT" i="1" dirty="0" err="1" smtClean="0"/>
              <a:t>r</a:t>
            </a:r>
            <a:r>
              <a:rPr lang="it-IT" i="1" dirty="0" smtClean="0"/>
              <a:t>)-1</a:t>
            </a:r>
            <a:r>
              <a:rPr lang="it-IT" dirty="0" smtClean="0"/>
              <a:t>.  	CVD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(10)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95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600" dirty="0" smtClean="0">
                <a:solidFill>
                  <a:schemeClr val="accent1"/>
                </a:solidFill>
              </a:rPr>
              <a:t>Attenzione</a:t>
            </a:r>
          </a:p>
          <a:p>
            <a:pPr algn="just">
              <a:buNone/>
            </a:pPr>
            <a:r>
              <a:rPr lang="it-IT" sz="2600" dirty="0" smtClean="0"/>
              <a:t>E’ vero che abbiamo dimostrato che </a:t>
            </a:r>
            <a:r>
              <a:rPr lang="it-IT" sz="2600" i="1" dirty="0" err="1" smtClean="0">
                <a:solidFill>
                  <a:srgbClr val="FE8637"/>
                </a:solidFill>
              </a:rPr>
              <a:t>Min</a:t>
            </a:r>
            <a:r>
              <a:rPr lang="it-IT" sz="2600" i="1" dirty="0" smtClean="0">
                <a:solidFill>
                  <a:srgbClr val="FE8637"/>
                </a:solidFill>
              </a:rPr>
              <a:t> Broadcast </a:t>
            </a:r>
            <a:r>
              <a:rPr lang="it-IT" sz="2600" dirty="0" smtClean="0"/>
              <a:t>non è approssimabile entro un fattore costante, ma abbiamo parlato del problema generale.</a:t>
            </a:r>
          </a:p>
          <a:p>
            <a:pPr algn="just">
              <a:buNone/>
            </a:pPr>
            <a:r>
              <a:rPr lang="it-IT" sz="2600" dirty="0" smtClean="0"/>
              <a:t>Ci sono casi (ad esempio quello bidimensionale euclideo), che ci interessano molto, che si comportano meglio!</a:t>
            </a:r>
          </a:p>
          <a:p>
            <a:pPr algn="just">
              <a:buNone/>
            </a:pPr>
            <a:r>
              <a:rPr lang="it-IT" sz="2600" dirty="0" smtClean="0"/>
              <a:t>Restringiamoci quindi a questo caso </a:t>
            </a:r>
            <a:r>
              <a:rPr lang="it-IT" sz="2600" dirty="0" err="1" smtClean="0"/>
              <a:t>particolare…</a:t>
            </a:r>
            <a:endParaRPr lang="it-IT" sz="2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(11)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114300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collaborazione per minimizzare l’energia complessiva è fondamentale: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13</a:t>
            </a:fld>
            <a:endParaRPr lang="it-IT"/>
          </a:p>
        </p:txBody>
      </p:sp>
      <p:grpSp>
        <p:nvGrpSpPr>
          <p:cNvPr id="15" name="Gruppo 14"/>
          <p:cNvGrpSpPr/>
          <p:nvPr/>
        </p:nvGrpSpPr>
        <p:grpSpPr>
          <a:xfrm>
            <a:off x="76200" y="2842736"/>
            <a:ext cx="3276600" cy="2186464"/>
            <a:chOff x="76200" y="2842736"/>
            <a:chExt cx="3276600" cy="2186464"/>
          </a:xfrm>
        </p:grpSpPr>
        <p:sp>
          <p:nvSpPr>
            <p:cNvPr id="5" name="Ovale 4"/>
            <p:cNvSpPr/>
            <p:nvPr/>
          </p:nvSpPr>
          <p:spPr>
            <a:xfrm>
              <a:off x="76200" y="4431268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Ovale 5"/>
            <p:cNvSpPr/>
            <p:nvPr/>
          </p:nvSpPr>
          <p:spPr>
            <a:xfrm>
              <a:off x="2286000" y="4431268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3124200" y="3212068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117751" y="4659868"/>
              <a:ext cx="41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</a:t>
              </a:r>
              <a:r>
                <a:rPr lang="it-IT" baseline="-25000" dirty="0" smtClean="0"/>
                <a:t>2</a:t>
              </a:r>
              <a:endParaRPr lang="it-IT" baseline="-25000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2306775" y="4659868"/>
              <a:ext cx="41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</a:t>
              </a:r>
              <a:r>
                <a:rPr lang="it-IT" baseline="-25000" dirty="0" smtClean="0"/>
                <a:t>3</a:t>
              </a:r>
              <a:endParaRPr lang="it-IT" baseline="-25000" dirty="0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2860951" y="2842736"/>
              <a:ext cx="41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</a:t>
              </a:r>
              <a:r>
                <a:rPr lang="it-IT" baseline="-25000" dirty="0" smtClean="0"/>
                <a:t>1</a:t>
              </a:r>
              <a:endParaRPr lang="it-IT" baseline="-25000" dirty="0"/>
            </a:p>
          </p:txBody>
        </p:sp>
      </p:grpSp>
      <p:sp>
        <p:nvSpPr>
          <p:cNvPr id="12" name="Segnaposto contenuto 2"/>
          <p:cNvSpPr txBox="1">
            <a:spLocks/>
          </p:cNvSpPr>
          <p:nvPr/>
        </p:nvSpPr>
        <p:spPr>
          <a:xfrm>
            <a:off x="3505200" y="2438400"/>
            <a:ext cx="51816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it-IT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deve comunicare con S</a:t>
            </a:r>
            <a:r>
              <a:rPr kumimoji="0" lang="it-IT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sia α=2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/>
              <a:t>costo di </a:t>
            </a:r>
            <a:r>
              <a:rPr lang="it-IT" sz="2400" dirty="0" smtClean="0"/>
              <a:t>S1</a:t>
            </a:r>
            <a:r>
              <a:rPr lang="it-IT" sz="2400" dirty="0" smtClean="0">
                <a:latin typeface="Wingdings"/>
                <a:ea typeface="Wingdings"/>
                <a:cs typeface="Wingdings"/>
              </a:rPr>
              <a:t>à</a:t>
            </a:r>
            <a:r>
              <a:rPr lang="it-IT" sz="2400" dirty="0" smtClean="0"/>
              <a:t>S2</a:t>
            </a:r>
            <a:r>
              <a:rPr lang="it-IT" sz="2400" dirty="0"/>
              <a:t>=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it-IT" sz="2400" dirty="0" smtClean="0"/>
              <a:t>	</a:t>
            </a:r>
            <a:r>
              <a:rPr lang="it-IT" sz="2400" dirty="0" err="1" smtClean="0"/>
              <a:t>dist</a:t>
            </a:r>
            <a:r>
              <a:rPr lang="it-IT" sz="2400" dirty="0" smtClean="0"/>
              <a:t>(S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, S</a:t>
            </a:r>
            <a:r>
              <a:rPr lang="it-IT" sz="2400" baseline="-25000" dirty="0" smtClean="0"/>
              <a:t>2</a:t>
            </a:r>
            <a:r>
              <a:rPr lang="it-IT" sz="2400" dirty="0"/>
              <a:t>)</a:t>
            </a:r>
            <a:r>
              <a:rPr lang="it-IT" sz="2400" baseline="30000" dirty="0" err="1"/>
              <a:t>2</a:t>
            </a:r>
            <a:endParaRPr lang="it-IT" sz="2400" baseline="30000" dirty="0"/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/>
              <a:t>costo di S</a:t>
            </a:r>
            <a:r>
              <a:rPr lang="it-IT" sz="2400" baseline="-25000" dirty="0" smtClean="0"/>
              <a:t>1</a:t>
            </a:r>
            <a:r>
              <a:rPr lang="it-IT" sz="2400" dirty="0" smtClean="0">
                <a:latin typeface="Wingdings"/>
                <a:ea typeface="Wingdings"/>
                <a:cs typeface="Wingdings"/>
              </a:rPr>
              <a:t>à</a:t>
            </a:r>
            <a:r>
              <a:rPr lang="it-IT" sz="2400" dirty="0" smtClean="0"/>
              <a:t>S</a:t>
            </a:r>
            <a:r>
              <a:rPr lang="it-IT" sz="2400" baseline="-25000" dirty="0" smtClean="0"/>
              <a:t>3</a:t>
            </a:r>
            <a:r>
              <a:rPr lang="it-IT" sz="2400" dirty="0" smtClean="0">
                <a:latin typeface="Wingdings"/>
                <a:ea typeface="Wingdings"/>
                <a:cs typeface="Wingdings"/>
              </a:rPr>
              <a:t>à</a:t>
            </a:r>
            <a:r>
              <a:rPr lang="it-IT" sz="2400" dirty="0" smtClean="0"/>
              <a:t>S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=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it-IT" sz="2400" dirty="0"/>
              <a:t>	</a:t>
            </a:r>
            <a:r>
              <a:rPr lang="it-IT" sz="2400" dirty="0" err="1" smtClean="0"/>
              <a:t>dist</a:t>
            </a:r>
            <a:r>
              <a:rPr lang="it-IT" sz="2400" dirty="0" smtClean="0"/>
              <a:t>(S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, S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+dist(S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, S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)</a:t>
            </a:r>
            <a:r>
              <a:rPr lang="it-IT" sz="2400" baseline="30000" dirty="0" err="1" smtClean="0"/>
              <a:t>2</a:t>
            </a:r>
            <a:endParaRPr kumimoji="0" lang="it-IT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/>
              <a:t>quando l’angolo S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S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S</a:t>
            </a:r>
            <a:r>
              <a:rPr lang="it-IT" sz="2400" baseline="-25000" dirty="0" smtClean="0"/>
              <a:t>2 </a:t>
            </a:r>
            <a:r>
              <a:rPr lang="it-IT" sz="2400" dirty="0" smtClean="0"/>
              <a:t>è ottuso: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it-IT" sz="2400" dirty="0" err="1" smtClean="0"/>
              <a:t>dist</a:t>
            </a:r>
            <a:r>
              <a:rPr lang="it-IT" sz="2400" dirty="0" smtClean="0"/>
              <a:t>(S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, S</a:t>
            </a:r>
            <a:r>
              <a:rPr lang="it-IT" sz="2400" baseline="-25000" dirty="0" smtClean="0"/>
              <a:t>2</a:t>
            </a:r>
            <a:r>
              <a:rPr lang="it-IT" sz="2400" dirty="0"/>
              <a:t>)</a:t>
            </a:r>
            <a:r>
              <a:rPr lang="it-IT" sz="2400" baseline="30000" dirty="0" err="1" smtClean="0"/>
              <a:t>2</a:t>
            </a:r>
            <a:r>
              <a:rPr lang="it-IT" sz="2400" dirty="0" smtClean="0"/>
              <a:t>&gt;	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it-IT" sz="2400" dirty="0" smtClean="0"/>
              <a:t>		</a:t>
            </a:r>
            <a:r>
              <a:rPr lang="it-IT" sz="2400" dirty="0" err="1" smtClean="0"/>
              <a:t>dist</a:t>
            </a:r>
            <a:r>
              <a:rPr lang="it-IT" sz="2400" dirty="0" smtClean="0"/>
              <a:t>(S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, S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+dist(S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, S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)</a:t>
            </a:r>
            <a:r>
              <a:rPr lang="it-IT" sz="2400" baseline="30000" dirty="0" err="1" smtClean="0"/>
              <a:t>2</a:t>
            </a:r>
            <a:endParaRPr kumimoji="0" lang="it-IT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Connettore 2 13"/>
          <p:cNvCxnSpPr/>
          <p:nvPr/>
        </p:nvCxnSpPr>
        <p:spPr>
          <a:xfrm rot="5400000">
            <a:off x="1185722" y="2492790"/>
            <a:ext cx="1057556" cy="2886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rot="5400000">
            <a:off x="2290622" y="3597690"/>
            <a:ext cx="1057556" cy="676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10800000">
            <a:off x="304800" y="4545568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(12)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pPr algn="just"/>
            <a:r>
              <a:rPr lang="it-IT" sz="2600" dirty="0" smtClean="0"/>
              <a:t> Nel caso euclideo, un </a:t>
            </a:r>
            <a:r>
              <a:rPr lang="it-IT" sz="2600" dirty="0" err="1" smtClean="0"/>
              <a:t>range</a:t>
            </a:r>
            <a:r>
              <a:rPr lang="it-IT" sz="2600" dirty="0" smtClean="0"/>
              <a:t> </a:t>
            </a:r>
            <a:r>
              <a:rPr lang="it-IT" sz="2600" dirty="0" err="1" smtClean="0"/>
              <a:t>assignment</a:t>
            </a:r>
            <a:r>
              <a:rPr lang="it-IT" sz="2600" dirty="0" smtClean="0"/>
              <a:t> </a:t>
            </a:r>
            <a:r>
              <a:rPr lang="it-IT" sz="2600" i="1" dirty="0" err="1" smtClean="0"/>
              <a:t>r</a:t>
            </a:r>
            <a:r>
              <a:rPr lang="it-IT" sz="2600" i="1" dirty="0" smtClean="0"/>
              <a:t> </a:t>
            </a:r>
            <a:r>
              <a:rPr lang="it-IT" sz="2600" dirty="0" smtClean="0"/>
              <a:t>può essere rappresentato dalla corrispondente famiglia </a:t>
            </a:r>
            <a:r>
              <a:rPr lang="it-IT" sz="2600" i="1" dirty="0" err="1" smtClean="0"/>
              <a:t>D</a:t>
            </a:r>
            <a:r>
              <a:rPr lang="it-IT" sz="2600" i="1" dirty="0" smtClean="0"/>
              <a:t> </a:t>
            </a:r>
            <a:r>
              <a:rPr lang="it-IT" sz="2600" dirty="0" smtClean="0"/>
              <a:t>= </a:t>
            </a:r>
            <a:r>
              <a:rPr lang="it-IT" sz="2600" i="1" dirty="0" smtClean="0"/>
              <a:t>{D</a:t>
            </a:r>
            <a:r>
              <a:rPr lang="it-IT" sz="2600" baseline="-25000" dirty="0" smtClean="0"/>
              <a:t>1</a:t>
            </a:r>
            <a:r>
              <a:rPr lang="it-IT" sz="2600" i="1" dirty="0" smtClean="0"/>
              <a:t>, . . . , D</a:t>
            </a:r>
            <a:r>
              <a:rPr lang="it-IT" sz="2600" i="1" baseline="-25000" dirty="0" smtClean="0"/>
              <a:t>l</a:t>
            </a:r>
            <a:r>
              <a:rPr lang="it-IT" sz="2600" i="1" dirty="0" smtClean="0"/>
              <a:t>}</a:t>
            </a:r>
            <a:r>
              <a:rPr lang="it-IT" sz="2600" dirty="0" smtClean="0"/>
              <a:t> di dischi, e l’energia complessiva è definita:</a:t>
            </a:r>
          </a:p>
          <a:p>
            <a:pPr algn="just"/>
            <a:endParaRPr lang="it-IT" sz="2600" dirty="0" smtClean="0"/>
          </a:p>
          <a:p>
            <a:pPr algn="just"/>
            <a:endParaRPr lang="it-IT" sz="2600" dirty="0" smtClean="0"/>
          </a:p>
          <a:p>
            <a:pPr algn="just">
              <a:buNone/>
            </a:pPr>
            <a:r>
              <a:rPr lang="it-IT" sz="2600" dirty="0" smtClean="0"/>
              <a:t>	dove </a:t>
            </a:r>
            <a:r>
              <a:rPr lang="it-IT" sz="2600" i="1" dirty="0" err="1" smtClean="0"/>
              <a:t>r</a:t>
            </a:r>
            <a:r>
              <a:rPr lang="it-IT" sz="2600" i="1" baseline="-25000" dirty="0" err="1" smtClean="0"/>
              <a:t>i</a:t>
            </a:r>
            <a:r>
              <a:rPr lang="it-IT" sz="2600" dirty="0" smtClean="0"/>
              <a:t> è il raggio di </a:t>
            </a:r>
            <a:r>
              <a:rPr lang="it-IT" sz="2600" i="1" dirty="0" smtClean="0"/>
              <a:t>D</a:t>
            </a:r>
            <a:r>
              <a:rPr lang="it-IT" sz="2600" i="1" baseline="-25000" dirty="0" smtClean="0"/>
              <a:t>i</a:t>
            </a:r>
            <a:r>
              <a:rPr lang="it-IT" sz="2600" dirty="0" smtClean="0"/>
              <a:t>.</a:t>
            </a:r>
          </a:p>
          <a:p>
            <a:pPr algn="just"/>
            <a:r>
              <a:rPr lang="it-IT" sz="2600" dirty="0" smtClean="0"/>
              <a:t>Si consideri il grafo completo pesato G</a:t>
            </a:r>
            <a:r>
              <a:rPr lang="it-IT" sz="2600" baseline="30000" dirty="0" smtClean="0"/>
              <a:t>(α)</a:t>
            </a:r>
            <a:r>
              <a:rPr lang="it-IT" sz="2600" dirty="0" smtClean="0"/>
              <a:t> in cui il peso di un arco </a:t>
            </a:r>
            <a:r>
              <a:rPr lang="it-IT" sz="2600" i="1" dirty="0" smtClean="0"/>
              <a:t>e=(u,v)</a:t>
            </a:r>
            <a:r>
              <a:rPr lang="it-IT" sz="2600" dirty="0" smtClean="0"/>
              <a:t> è </a:t>
            </a:r>
            <a:r>
              <a:rPr lang="it-IT" sz="2600" i="1" dirty="0" smtClean="0"/>
              <a:t>dist(u,v)</a:t>
            </a:r>
            <a:r>
              <a:rPr lang="it-IT" sz="2600" i="1" baseline="30000" dirty="0" smtClean="0"/>
              <a:t>α</a:t>
            </a:r>
            <a:r>
              <a:rPr lang="it-IT" sz="2600" dirty="0" smtClean="0"/>
              <a:t>.</a:t>
            </a:r>
          </a:p>
          <a:p>
            <a:pPr algn="just"/>
            <a:r>
              <a:rPr lang="it-IT" sz="2600" dirty="0" smtClean="0"/>
              <a:t>Il problema del broadcast è in stretta relazione con il minimo albero ricoprente: </a:t>
            </a:r>
            <a:r>
              <a:rPr lang="it-IT" sz="2600" dirty="0" err="1" smtClean="0"/>
              <a:t>…</a:t>
            </a:r>
            <a:endParaRPr lang="it-IT" sz="2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14</a:t>
            </a:fld>
            <a:endParaRPr lang="it-IT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3265488" y="3130550"/>
          <a:ext cx="1854200" cy="831850"/>
        </p:xfrm>
        <a:graphic>
          <a:graphicData uri="http://schemas.openxmlformats.org/presentationml/2006/ole">
            <p:oleObj spid="_x0000_s30722" name="Equation" r:id="rId3" imgW="9906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5867400"/>
            <a:ext cx="8153400" cy="762000"/>
          </a:xfrm>
        </p:spPr>
        <p:txBody>
          <a:bodyPr>
            <a:normAutofit fontScale="92500" lnSpcReduction="10000"/>
          </a:bodyPr>
          <a:lstStyle/>
          <a:p>
            <a:r>
              <a:rPr lang="it-IT" sz="2600" dirty="0" smtClean="0"/>
              <a:t>Tuttavia, il problema del Minimum Broadcast non è equivalente al </a:t>
            </a:r>
            <a:r>
              <a:rPr lang="it-IT" sz="2600" dirty="0" err="1" smtClean="0"/>
              <a:t>Min</a:t>
            </a:r>
            <a:r>
              <a:rPr lang="it-IT" sz="2600" dirty="0" smtClean="0"/>
              <a:t> </a:t>
            </a:r>
            <a:r>
              <a:rPr lang="it-IT" sz="2600" dirty="0" err="1" smtClean="0"/>
              <a:t>Spanning</a:t>
            </a:r>
            <a:r>
              <a:rPr lang="it-IT" sz="2600" dirty="0" smtClean="0"/>
              <a:t> </a:t>
            </a:r>
            <a:r>
              <a:rPr lang="it-IT" sz="2600" dirty="0" err="1" smtClean="0"/>
              <a:t>Tree</a:t>
            </a:r>
            <a:r>
              <a:rPr lang="it-IT" sz="2600" dirty="0" smtClean="0"/>
              <a:t>: </a:t>
            </a:r>
            <a:r>
              <a:rPr lang="it-IT" sz="2600" dirty="0" err="1" smtClean="0"/>
              <a:t>…</a:t>
            </a:r>
            <a:endParaRPr lang="it-IT" sz="2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15</a:t>
            </a:fld>
            <a:endParaRPr lang="it-IT"/>
          </a:p>
        </p:txBody>
      </p:sp>
      <p:grpSp>
        <p:nvGrpSpPr>
          <p:cNvPr id="42" name="Gruppo 41"/>
          <p:cNvGrpSpPr/>
          <p:nvPr/>
        </p:nvGrpSpPr>
        <p:grpSpPr>
          <a:xfrm>
            <a:off x="609600" y="1981200"/>
            <a:ext cx="2667000" cy="2133600"/>
            <a:chOff x="838200" y="3276600"/>
            <a:chExt cx="2667000" cy="2133600"/>
          </a:xfrm>
        </p:grpSpPr>
        <p:sp>
          <p:nvSpPr>
            <p:cNvPr id="6" name="Ovale 5"/>
            <p:cNvSpPr/>
            <p:nvPr/>
          </p:nvSpPr>
          <p:spPr>
            <a:xfrm>
              <a:off x="1295400" y="32766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1600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2514600" y="3429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1981200" y="5257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838200" y="3733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/>
            <p:cNvSpPr/>
            <p:nvPr/>
          </p:nvSpPr>
          <p:spPr>
            <a:xfrm>
              <a:off x="1219200" y="47244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Ovale 12"/>
            <p:cNvSpPr/>
            <p:nvPr/>
          </p:nvSpPr>
          <p:spPr>
            <a:xfrm>
              <a:off x="2895600" y="44196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Ovale 13"/>
            <p:cNvSpPr/>
            <p:nvPr/>
          </p:nvSpPr>
          <p:spPr>
            <a:xfrm>
              <a:off x="3352800" y="3733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Ovale 14"/>
            <p:cNvSpPr/>
            <p:nvPr/>
          </p:nvSpPr>
          <p:spPr>
            <a:xfrm>
              <a:off x="3048000" y="51816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" name="Connettore 2 16"/>
            <p:cNvCxnSpPr>
              <a:stCxn id="6" idx="3"/>
              <a:endCxn id="11" idx="7"/>
            </p:cNvCxnSpPr>
            <p:nvPr/>
          </p:nvCxnSpPr>
          <p:spPr>
            <a:xfrm rot="5400000">
              <a:off x="968282" y="3406682"/>
              <a:ext cx="349436" cy="3494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>
              <a:stCxn id="6" idx="5"/>
              <a:endCxn id="7" idx="0"/>
            </p:cNvCxnSpPr>
            <p:nvPr/>
          </p:nvCxnSpPr>
          <p:spPr>
            <a:xfrm rot="16200000" flipH="1">
              <a:off x="1158782" y="3673382"/>
              <a:ext cx="784318" cy="2509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/>
            <p:cNvCxnSpPr>
              <a:stCxn id="6" idx="6"/>
              <a:endCxn id="8" idx="2"/>
            </p:cNvCxnSpPr>
            <p:nvPr/>
          </p:nvCxnSpPr>
          <p:spPr>
            <a:xfrm>
              <a:off x="1447800" y="3352800"/>
              <a:ext cx="106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/>
            <p:cNvCxnSpPr>
              <a:stCxn id="7" idx="3"/>
              <a:endCxn id="12" idx="0"/>
            </p:cNvCxnSpPr>
            <p:nvPr/>
          </p:nvCxnSpPr>
          <p:spPr>
            <a:xfrm rot="5400000">
              <a:off x="1257300" y="4359182"/>
              <a:ext cx="403318" cy="3271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/>
            <p:cNvCxnSpPr>
              <a:stCxn id="7" idx="5"/>
              <a:endCxn id="9" idx="0"/>
            </p:cNvCxnSpPr>
            <p:nvPr/>
          </p:nvCxnSpPr>
          <p:spPr>
            <a:xfrm rot="16200000" flipH="1">
              <a:off x="1425482" y="4625882"/>
              <a:ext cx="936718" cy="3271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>
              <a:stCxn id="8" idx="4"/>
              <a:endCxn id="13" idx="1"/>
            </p:cNvCxnSpPr>
            <p:nvPr/>
          </p:nvCxnSpPr>
          <p:spPr>
            <a:xfrm rot="16200000" flipH="1">
              <a:off x="2324100" y="3848100"/>
              <a:ext cx="860518" cy="3271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stCxn id="8" idx="6"/>
              <a:endCxn id="14" idx="1"/>
            </p:cNvCxnSpPr>
            <p:nvPr/>
          </p:nvCxnSpPr>
          <p:spPr>
            <a:xfrm>
              <a:off x="2667000" y="3505200"/>
              <a:ext cx="708118" cy="2509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2 37"/>
            <p:cNvCxnSpPr>
              <a:stCxn id="13" idx="4"/>
              <a:endCxn id="15" idx="1"/>
            </p:cNvCxnSpPr>
            <p:nvPr/>
          </p:nvCxnSpPr>
          <p:spPr>
            <a:xfrm rot="16200000" flipH="1">
              <a:off x="2705100" y="4838700"/>
              <a:ext cx="631918" cy="985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asellaDiTesto 40"/>
          <p:cNvSpPr txBox="1"/>
          <p:nvPr/>
        </p:nvSpPr>
        <p:spPr>
          <a:xfrm>
            <a:off x="3581400" y="1600200"/>
            <a:ext cx="480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dirty="0"/>
              <a:t>I</a:t>
            </a:r>
            <a:r>
              <a:rPr lang="it-IT" sz="2600" dirty="0" smtClean="0"/>
              <a:t>nsieme delle connessioni usate per informare da </a:t>
            </a:r>
            <a:r>
              <a:rPr lang="it-IT" sz="2600" dirty="0" err="1" smtClean="0"/>
              <a:t>s</a:t>
            </a:r>
            <a:r>
              <a:rPr lang="it-IT" sz="2600" dirty="0" smtClean="0"/>
              <a:t>:</a:t>
            </a:r>
          </a:p>
          <a:p>
            <a:pPr algn="just">
              <a:buClr>
                <a:schemeClr val="accent1"/>
              </a:buClr>
              <a:buFont typeface="Arial"/>
              <a:buChar char="•"/>
            </a:pPr>
            <a:r>
              <a:rPr lang="it-IT" sz="2600" dirty="0" smtClean="0"/>
              <a:t> Non potrà generare un ciclo, poiché il nodo su cui il ciclo si richiude è già stato informato: </a:t>
            </a:r>
            <a:r>
              <a:rPr lang="it-IT" sz="2600" dirty="0" smtClean="0">
                <a:solidFill>
                  <a:schemeClr val="accent2"/>
                </a:solidFill>
              </a:rPr>
              <a:t>albero</a:t>
            </a:r>
          </a:p>
          <a:p>
            <a:pPr algn="just">
              <a:buClr>
                <a:schemeClr val="accent1"/>
              </a:buClr>
              <a:buFont typeface="Arial"/>
              <a:buChar char="•"/>
            </a:pPr>
            <a:r>
              <a:rPr lang="it-IT" sz="2600" dirty="0" smtClean="0"/>
              <a:t> Un criterio per minimizzare l’energia: le </a:t>
            </a:r>
            <a:r>
              <a:rPr lang="it-IT" sz="2600" dirty="0" smtClean="0">
                <a:solidFill>
                  <a:srgbClr val="7598D9"/>
                </a:solidFill>
              </a:rPr>
              <a:t>connessioni </a:t>
            </a:r>
            <a:r>
              <a:rPr lang="it-IT" sz="2600" dirty="0" smtClean="0"/>
              <a:t>lunghe usano maggiore energia delle </a:t>
            </a:r>
            <a:r>
              <a:rPr lang="it-IT" sz="2600" dirty="0" smtClean="0">
                <a:solidFill>
                  <a:srgbClr val="7598D9"/>
                </a:solidFill>
              </a:rPr>
              <a:t>corte</a:t>
            </a:r>
            <a:endParaRPr lang="it-IT" sz="2600" dirty="0">
              <a:solidFill>
                <a:srgbClr val="7598D9"/>
              </a:solidFill>
            </a:endParaRPr>
          </a:p>
        </p:txBody>
      </p:sp>
      <p:cxnSp>
        <p:nvCxnSpPr>
          <p:cNvPr id="44" name="Connettore 2 43"/>
          <p:cNvCxnSpPr/>
          <p:nvPr/>
        </p:nvCxnSpPr>
        <p:spPr>
          <a:xfrm rot="10800000" flipV="1">
            <a:off x="1905000" y="39624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(14)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4343400"/>
            <a:ext cx="8153400" cy="2362200"/>
          </a:xfrm>
        </p:spPr>
        <p:txBody>
          <a:bodyPr>
            <a:normAutofit lnSpcReduction="10000"/>
          </a:bodyPr>
          <a:lstStyle/>
          <a:p>
            <a:r>
              <a:rPr lang="it-IT" sz="2600" dirty="0" smtClean="0"/>
              <a:t>Il problema del Minimum Broadcast nella sua versione generale è NP-hard e non è approssimabile in meno di (1-ε)</a:t>
            </a:r>
            <a:r>
              <a:rPr lang="it-IT" sz="2600" i="1" dirty="0" smtClean="0"/>
              <a:t>Δ</a:t>
            </a:r>
            <a:r>
              <a:rPr lang="it-IT" sz="2600" dirty="0" smtClean="0"/>
              <a:t> dove </a:t>
            </a:r>
            <a:r>
              <a:rPr lang="it-IT" sz="2600" i="1" dirty="0" smtClean="0"/>
              <a:t>Δ</a:t>
            </a:r>
            <a:r>
              <a:rPr lang="it-IT" sz="2600" dirty="0" smtClean="0"/>
              <a:t> è il max grado di </a:t>
            </a:r>
            <a:r>
              <a:rPr lang="it-IT" sz="2600" i="1" dirty="0" smtClean="0"/>
              <a:t>T</a:t>
            </a:r>
            <a:r>
              <a:rPr lang="it-IT" sz="2600" dirty="0" smtClean="0"/>
              <a:t> ed εè una costante arbitraria</a:t>
            </a:r>
          </a:p>
          <a:p>
            <a:r>
              <a:rPr lang="it-IT" sz="2600" dirty="0" smtClean="0"/>
              <a:t>Per la versione geometrica (la nostra) non si sa nulla!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16</a:t>
            </a:fld>
            <a:endParaRPr lang="it-IT"/>
          </a:p>
        </p:txBody>
      </p:sp>
      <p:grpSp>
        <p:nvGrpSpPr>
          <p:cNvPr id="5" name="Gruppo 41"/>
          <p:cNvGrpSpPr/>
          <p:nvPr/>
        </p:nvGrpSpPr>
        <p:grpSpPr>
          <a:xfrm>
            <a:off x="609600" y="1981200"/>
            <a:ext cx="2667000" cy="2133600"/>
            <a:chOff x="838200" y="3276600"/>
            <a:chExt cx="2667000" cy="2133600"/>
          </a:xfrm>
        </p:grpSpPr>
        <p:sp>
          <p:nvSpPr>
            <p:cNvPr id="6" name="Ovale 5"/>
            <p:cNvSpPr/>
            <p:nvPr/>
          </p:nvSpPr>
          <p:spPr>
            <a:xfrm>
              <a:off x="1295400" y="32766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1600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2514600" y="3429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1981200" y="5257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838200" y="3733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/>
            <p:cNvSpPr/>
            <p:nvPr/>
          </p:nvSpPr>
          <p:spPr>
            <a:xfrm>
              <a:off x="1219200" y="47244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Ovale 12"/>
            <p:cNvSpPr/>
            <p:nvPr/>
          </p:nvSpPr>
          <p:spPr>
            <a:xfrm>
              <a:off x="2895600" y="44196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Ovale 13"/>
            <p:cNvSpPr/>
            <p:nvPr/>
          </p:nvSpPr>
          <p:spPr>
            <a:xfrm>
              <a:off x="3352800" y="3733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Ovale 14"/>
            <p:cNvSpPr/>
            <p:nvPr/>
          </p:nvSpPr>
          <p:spPr>
            <a:xfrm>
              <a:off x="3048000" y="51816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" name="Connettore 2 16"/>
            <p:cNvCxnSpPr>
              <a:stCxn id="6" idx="3"/>
              <a:endCxn id="11" idx="7"/>
            </p:cNvCxnSpPr>
            <p:nvPr/>
          </p:nvCxnSpPr>
          <p:spPr>
            <a:xfrm rot="5400000">
              <a:off x="968282" y="3406682"/>
              <a:ext cx="349436" cy="3494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>
              <a:stCxn id="6" idx="5"/>
              <a:endCxn id="7" idx="0"/>
            </p:cNvCxnSpPr>
            <p:nvPr/>
          </p:nvCxnSpPr>
          <p:spPr>
            <a:xfrm rot="16200000" flipH="1">
              <a:off x="1158782" y="3673382"/>
              <a:ext cx="784318" cy="2509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/>
            <p:cNvCxnSpPr>
              <a:stCxn id="6" idx="6"/>
              <a:endCxn id="8" idx="2"/>
            </p:cNvCxnSpPr>
            <p:nvPr/>
          </p:nvCxnSpPr>
          <p:spPr>
            <a:xfrm>
              <a:off x="1447800" y="3352800"/>
              <a:ext cx="106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/>
            <p:cNvCxnSpPr>
              <a:stCxn id="7" idx="3"/>
              <a:endCxn id="12" idx="0"/>
            </p:cNvCxnSpPr>
            <p:nvPr/>
          </p:nvCxnSpPr>
          <p:spPr>
            <a:xfrm rot="5400000">
              <a:off x="1257300" y="4359182"/>
              <a:ext cx="403318" cy="3271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/>
            <p:cNvCxnSpPr>
              <a:stCxn id="7" idx="5"/>
              <a:endCxn id="9" idx="0"/>
            </p:cNvCxnSpPr>
            <p:nvPr/>
          </p:nvCxnSpPr>
          <p:spPr>
            <a:xfrm rot="16200000" flipH="1">
              <a:off x="1425482" y="4625882"/>
              <a:ext cx="936718" cy="3271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>
              <a:stCxn id="8" idx="4"/>
              <a:endCxn id="13" idx="1"/>
            </p:cNvCxnSpPr>
            <p:nvPr/>
          </p:nvCxnSpPr>
          <p:spPr>
            <a:xfrm rot="16200000" flipH="1">
              <a:off x="2324100" y="3848100"/>
              <a:ext cx="860518" cy="3271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stCxn id="8" idx="6"/>
              <a:endCxn id="14" idx="1"/>
            </p:cNvCxnSpPr>
            <p:nvPr/>
          </p:nvCxnSpPr>
          <p:spPr>
            <a:xfrm>
              <a:off x="2667000" y="3505200"/>
              <a:ext cx="708118" cy="2509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2 37"/>
            <p:cNvCxnSpPr>
              <a:stCxn id="13" idx="4"/>
              <a:endCxn id="15" idx="1"/>
            </p:cNvCxnSpPr>
            <p:nvPr/>
          </p:nvCxnSpPr>
          <p:spPr>
            <a:xfrm rot="16200000" flipH="1">
              <a:off x="2705100" y="4838700"/>
              <a:ext cx="631918" cy="985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o 32"/>
          <p:cNvGrpSpPr/>
          <p:nvPr/>
        </p:nvGrpSpPr>
        <p:grpSpPr>
          <a:xfrm>
            <a:off x="3581400" y="838200"/>
            <a:ext cx="4800600" cy="3293209"/>
            <a:chOff x="3581400" y="1600200"/>
            <a:chExt cx="4800600" cy="3293209"/>
          </a:xfrm>
        </p:grpSpPr>
        <p:sp>
          <p:nvSpPr>
            <p:cNvPr id="41" name="CasellaDiTesto 40"/>
            <p:cNvSpPr txBox="1"/>
            <p:nvPr/>
          </p:nvSpPr>
          <p:spPr>
            <a:xfrm>
              <a:off x="3581400" y="1600200"/>
              <a:ext cx="4800600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it-IT" sz="2600" dirty="0" smtClean="0"/>
            </a:p>
            <a:p>
              <a:pPr algn="just">
                <a:buClr>
                  <a:schemeClr val="accent1"/>
                </a:buClr>
                <a:buFont typeface="Arial"/>
                <a:buChar char="•"/>
              </a:pPr>
              <a:r>
                <a:rPr lang="it-IT" sz="2600" dirty="0" smtClean="0"/>
                <a:t> L’energia spesa da ogni nodo </a:t>
              </a:r>
              <a:r>
                <a:rPr lang="it-IT" sz="2600" i="1" dirty="0" err="1" smtClean="0"/>
                <a:t>u</a:t>
              </a:r>
              <a:r>
                <a:rPr lang="it-IT" sz="2600" dirty="0" smtClean="0"/>
                <a:t> è pari a</a:t>
              </a:r>
            </a:p>
            <a:p>
              <a:pPr algn="just">
                <a:buClr>
                  <a:schemeClr val="accent1"/>
                </a:buClr>
              </a:pPr>
              <a:endParaRPr lang="it-IT" sz="2600" dirty="0" smtClean="0">
                <a:solidFill>
                  <a:schemeClr val="accent2"/>
                </a:solidFill>
              </a:endParaRPr>
            </a:p>
            <a:p>
              <a:pPr algn="just">
                <a:buClr>
                  <a:schemeClr val="accent1"/>
                </a:buClr>
              </a:pPr>
              <a:r>
                <a:rPr lang="it-IT" sz="2600" dirty="0" smtClean="0"/>
                <a:t>(cioè non tutti gli archi contribuiscono) </a:t>
              </a:r>
            </a:p>
            <a:p>
              <a:pPr algn="just">
                <a:buClr>
                  <a:schemeClr val="accent1"/>
                </a:buClr>
                <a:buFont typeface="Arial"/>
                <a:buChar char="•"/>
              </a:pPr>
              <a:r>
                <a:rPr lang="it-IT" sz="2600" dirty="0" smtClean="0"/>
                <a:t>Le foglie spendono energia nulla</a:t>
              </a:r>
              <a:endParaRPr lang="it-IT" sz="2600" dirty="0">
                <a:solidFill>
                  <a:srgbClr val="7598D9"/>
                </a:solidFill>
              </a:endParaRPr>
            </a:p>
          </p:txBody>
        </p:sp>
        <p:graphicFrame>
          <p:nvGraphicFramePr>
            <p:cNvPr id="25" name="Oggetto 24"/>
            <p:cNvGraphicFramePr>
              <a:graphicFrameLocks noChangeAspect="1"/>
            </p:cNvGraphicFramePr>
            <p:nvPr/>
          </p:nvGraphicFramePr>
          <p:xfrm>
            <a:off x="5181599" y="2714626"/>
            <a:ext cx="2514601" cy="462714"/>
          </p:xfrm>
          <a:graphic>
            <a:graphicData uri="http://schemas.openxmlformats.org/presentationml/2006/ole">
              <p:oleObj spid="_x0000_s35842" name="Equation" r:id="rId3" imgW="1320800" imgH="241300" progId="Equation.3">
                <p:embed/>
              </p:oleObj>
            </a:graphicData>
          </a:graphic>
        </p:graphicFrame>
      </p:grpSp>
      <p:sp>
        <p:nvSpPr>
          <p:cNvPr id="26" name="Ovale 25"/>
          <p:cNvSpPr/>
          <p:nvPr/>
        </p:nvSpPr>
        <p:spPr>
          <a:xfrm>
            <a:off x="0" y="990600"/>
            <a:ext cx="2362200" cy="2286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35000"/>
                  <a:satMod val="260000"/>
                  <a:alpha val="31000"/>
                </a:schemeClr>
              </a:gs>
              <a:gs pos="30000">
                <a:schemeClr val="accent2">
                  <a:tint val="38000"/>
                  <a:satMod val="260000"/>
                  <a:alpha val="31000"/>
                </a:schemeClr>
              </a:gs>
              <a:gs pos="75000">
                <a:schemeClr val="accent2">
                  <a:tint val="55000"/>
                  <a:satMod val="255000"/>
                  <a:alpha val="31000"/>
                </a:schemeClr>
              </a:gs>
              <a:gs pos="100000">
                <a:schemeClr val="accent2">
                  <a:tint val="70000"/>
                  <a:satMod val="255000"/>
                  <a:alpha val="31000"/>
                </a:schemeClr>
              </a:gs>
            </a:gsLst>
            <a:path path="circle">
              <a:fillToRect l="5000" t="100000" r="120000" b="1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1" name="Gruppo 30"/>
          <p:cNvGrpSpPr/>
          <p:nvPr/>
        </p:nvGrpSpPr>
        <p:grpSpPr>
          <a:xfrm>
            <a:off x="304800" y="1295399"/>
            <a:ext cx="3048000" cy="2797791"/>
            <a:chOff x="304800" y="1295399"/>
            <a:chExt cx="3048000" cy="2797791"/>
          </a:xfrm>
        </p:grpSpPr>
        <p:sp>
          <p:nvSpPr>
            <p:cNvPr id="28" name="Ovale 27"/>
            <p:cNvSpPr/>
            <p:nvPr/>
          </p:nvSpPr>
          <p:spPr>
            <a:xfrm>
              <a:off x="304800" y="1905000"/>
              <a:ext cx="2286000" cy="218819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35000"/>
                    <a:satMod val="260000"/>
                    <a:alpha val="30000"/>
                  </a:schemeClr>
                </a:gs>
                <a:gs pos="30000">
                  <a:schemeClr val="accent1">
                    <a:tint val="38000"/>
                    <a:satMod val="260000"/>
                    <a:alpha val="30000"/>
                  </a:schemeClr>
                </a:gs>
                <a:gs pos="75000">
                  <a:schemeClr val="accent1">
                    <a:tint val="55000"/>
                    <a:satMod val="255000"/>
                    <a:alpha val="30000"/>
                  </a:schemeClr>
                </a:gs>
                <a:gs pos="100000">
                  <a:schemeClr val="accent1">
                    <a:tint val="70000"/>
                    <a:satMod val="255000"/>
                    <a:alpha val="30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1371600" y="1295399"/>
              <a:ext cx="1981200" cy="198119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35000"/>
                    <a:satMod val="260000"/>
                    <a:alpha val="30000"/>
                  </a:schemeClr>
                </a:gs>
                <a:gs pos="30000">
                  <a:schemeClr val="accent1">
                    <a:tint val="38000"/>
                    <a:satMod val="260000"/>
                    <a:alpha val="30000"/>
                  </a:schemeClr>
                </a:gs>
                <a:gs pos="75000">
                  <a:schemeClr val="accent1">
                    <a:tint val="55000"/>
                    <a:satMod val="255000"/>
                    <a:alpha val="30000"/>
                  </a:schemeClr>
                </a:gs>
                <a:gs pos="100000">
                  <a:schemeClr val="accent1">
                    <a:tint val="70000"/>
                    <a:satMod val="255000"/>
                    <a:alpha val="30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0" name="Ovale 29"/>
          <p:cNvSpPr/>
          <p:nvPr/>
        </p:nvSpPr>
        <p:spPr>
          <a:xfrm>
            <a:off x="1905000" y="2438400"/>
            <a:ext cx="1600200" cy="1524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35000"/>
                  <a:satMod val="260000"/>
                  <a:alpha val="30000"/>
                </a:schemeClr>
              </a:gs>
              <a:gs pos="30000">
                <a:schemeClr val="accent1">
                  <a:tint val="38000"/>
                  <a:satMod val="260000"/>
                  <a:alpha val="30000"/>
                </a:schemeClr>
              </a:gs>
              <a:gs pos="75000">
                <a:schemeClr val="accent1">
                  <a:tint val="55000"/>
                  <a:satMod val="255000"/>
                  <a:alpha val="30000"/>
                </a:schemeClr>
              </a:gs>
              <a:gs pos="100000">
                <a:schemeClr val="accent1">
                  <a:tint val="70000"/>
                  <a:satMod val="255000"/>
                  <a:alpha val="30000"/>
                </a:schemeClr>
              </a:gs>
            </a:gsLst>
            <a:path path="circle">
              <a:fillToRect l="5000" t="100000" r="120000" b="1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915400" cy="4873752"/>
          </a:xfrm>
        </p:spPr>
        <p:txBody>
          <a:bodyPr>
            <a:noAutofit/>
          </a:bodyPr>
          <a:lstStyle/>
          <a:p>
            <a:r>
              <a:rPr lang="it-IT" sz="2600" dirty="0" smtClean="0"/>
              <a:t>Un algoritmo di approssimazione è basato sul calcolo del MST (minimo albero ricoprente):</a:t>
            </a:r>
          </a:p>
          <a:p>
            <a:pPr lvl="1"/>
            <a:r>
              <a:rPr lang="it-IT" sz="2400" dirty="0" smtClean="0"/>
              <a:t> calcola il MST del grafo completo indotto da </a:t>
            </a:r>
            <a:r>
              <a:rPr lang="it-IT" sz="2400" i="1" dirty="0" err="1" smtClean="0"/>
              <a:t>S</a:t>
            </a:r>
            <a:r>
              <a:rPr lang="it-IT" sz="2400" dirty="0" smtClean="0"/>
              <a:t>,</a:t>
            </a:r>
          </a:p>
          <a:p>
            <a:pPr lvl="1"/>
            <a:r>
              <a:rPr lang="it-IT" sz="2400" dirty="0" smtClean="0"/>
              <a:t>assegna una direzione agli archi dalla sorgente </a:t>
            </a:r>
            <a:r>
              <a:rPr lang="it-IT" sz="2400" i="1" dirty="0" err="1" smtClean="0"/>
              <a:t>s</a:t>
            </a:r>
            <a:r>
              <a:rPr lang="it-IT" sz="2400" i="1" dirty="0" smtClean="0"/>
              <a:t> </a:t>
            </a:r>
            <a:r>
              <a:rPr lang="it-IT" sz="2400" dirty="0" smtClean="0"/>
              <a:t>alle foglie</a:t>
            </a:r>
          </a:p>
          <a:p>
            <a:pPr lvl="1"/>
            <a:r>
              <a:rPr lang="it-IT" sz="2400" dirty="0" smtClean="0"/>
              <a:t>assegna ad ogni nodo </a:t>
            </a:r>
            <a:r>
              <a:rPr lang="it-IT" sz="2400" i="1" dirty="0" smtClean="0"/>
              <a:t>i </a:t>
            </a:r>
            <a:r>
              <a:rPr lang="it-IT" sz="2400" dirty="0" smtClean="0"/>
              <a:t>un raggio pari alla lunghezza dell’arco più lungo che esce da i</a:t>
            </a:r>
          </a:p>
          <a:p>
            <a:r>
              <a:rPr lang="it-IT" sz="2600" dirty="0" smtClean="0"/>
              <a:t>Facile da implementare, quindi analisi del rapporto di approssimazione soggetta a molto lavoro negli ultimi anni.</a:t>
            </a:r>
          </a:p>
          <a:p>
            <a:pPr lvl="1"/>
            <a:r>
              <a:rPr lang="it-IT" sz="2600" dirty="0" smtClean="0"/>
              <a:t>Il primo rapporto costante (circa 40) [</a:t>
            </a:r>
            <a:r>
              <a:rPr lang="it-IT" sz="2000" dirty="0" smtClean="0"/>
              <a:t>Clementi </a:t>
            </a:r>
            <a:r>
              <a:rPr lang="it-IT" sz="2000" dirty="0" err="1" smtClean="0"/>
              <a:t>et</a:t>
            </a:r>
            <a:r>
              <a:rPr lang="it-IT" sz="2000" dirty="0" smtClean="0"/>
              <a:t> al. ‘01</a:t>
            </a:r>
            <a:r>
              <a:rPr lang="it-IT" sz="2600" dirty="0" smtClean="0"/>
              <a:t>]</a:t>
            </a:r>
          </a:p>
          <a:p>
            <a:pPr lvl="1"/>
            <a:r>
              <a:rPr lang="it-IT" sz="2600" dirty="0" smtClean="0"/>
              <a:t>miglior rapporto attuale (stretto) </a:t>
            </a:r>
            <a:r>
              <a:rPr lang="it-IT" sz="2600" dirty="0" err="1" smtClean="0"/>
              <a:t>6</a:t>
            </a:r>
            <a:r>
              <a:rPr lang="it-IT" sz="2600" dirty="0" smtClean="0"/>
              <a:t> [</a:t>
            </a:r>
            <a:r>
              <a:rPr lang="it-IT" sz="2000" dirty="0" err="1" smtClean="0"/>
              <a:t>Ambüehl</a:t>
            </a:r>
            <a:r>
              <a:rPr lang="it-IT" sz="2000" dirty="0" smtClean="0"/>
              <a:t> ’05</a:t>
            </a:r>
            <a:r>
              <a:rPr lang="it-IT" sz="2600" dirty="0" smtClean="0"/>
              <a:t>]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Problema del Minimo Albero Ricoprente (ripasso)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Minimo Albero Ricoprente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10016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Tre algoritmi classici:</a:t>
            </a:r>
          </a:p>
          <a:p>
            <a:r>
              <a:rPr lang="it-IT" dirty="0" smtClean="0"/>
              <a:t>Algoritmo di </a:t>
            </a:r>
            <a:r>
              <a:rPr lang="it-IT" dirty="0" err="1" smtClean="0"/>
              <a:t>Kruskal</a:t>
            </a:r>
            <a:r>
              <a:rPr lang="it-IT" dirty="0" smtClean="0"/>
              <a:t> [‘56]</a:t>
            </a:r>
          </a:p>
          <a:p>
            <a:r>
              <a:rPr lang="it-IT" dirty="0" smtClean="0"/>
              <a:t>Algoritmo di </a:t>
            </a:r>
            <a:r>
              <a:rPr lang="it-IT" dirty="0" err="1" smtClean="0"/>
              <a:t>Prim</a:t>
            </a:r>
            <a:r>
              <a:rPr lang="it-IT" dirty="0" smtClean="0"/>
              <a:t> [‘57]</a:t>
            </a:r>
          </a:p>
          <a:p>
            <a:r>
              <a:rPr lang="it-IT" dirty="0" smtClean="0"/>
              <a:t>Algoritmo di </a:t>
            </a:r>
            <a:r>
              <a:rPr lang="it-IT" dirty="0" err="1" smtClean="0"/>
              <a:t>Boruvka</a:t>
            </a:r>
            <a:r>
              <a:rPr lang="it-IT" dirty="0" smtClean="0"/>
              <a:t> [‘26]</a:t>
            </a:r>
          </a:p>
          <a:p>
            <a:r>
              <a:rPr lang="it-IT" dirty="0" smtClean="0"/>
              <a:t>Tutti e tre gli algoritmi </a:t>
            </a:r>
            <a:r>
              <a:rPr lang="it-IT" dirty="0" err="1" smtClean="0"/>
              <a:t>greedy</a:t>
            </a:r>
            <a:r>
              <a:rPr lang="it-IT" dirty="0" smtClean="0"/>
              <a:t> sono basati sullo stesso algoritmo generico:</a:t>
            </a:r>
          </a:p>
          <a:p>
            <a:pPr lvl="1"/>
            <a:r>
              <a:rPr lang="it-IT" sz="2400" dirty="0" smtClean="0"/>
              <a:t>Dato un insieme </a:t>
            </a:r>
            <a:r>
              <a:rPr lang="it-IT" sz="2400" i="1" dirty="0" smtClean="0"/>
              <a:t>A</a:t>
            </a:r>
            <a:r>
              <a:rPr lang="it-IT" sz="2400" dirty="0" smtClean="0"/>
              <a:t> che contiene alcuni archi del MST di </a:t>
            </a:r>
            <a:r>
              <a:rPr lang="it-IT" sz="2400" i="1" dirty="0" err="1" smtClean="0"/>
              <a:t>G</a:t>
            </a:r>
            <a:r>
              <a:rPr lang="it-IT" sz="2400" dirty="0" smtClean="0"/>
              <a:t>, </a:t>
            </a:r>
            <a:r>
              <a:rPr lang="it-IT" sz="2400" i="1" dirty="0" smtClean="0"/>
              <a:t>e</a:t>
            </a:r>
            <a:r>
              <a:rPr lang="it-IT" sz="2400" dirty="0" smtClean="0"/>
              <a:t> è un </a:t>
            </a:r>
            <a:r>
              <a:rPr lang="it-IT" sz="2400" dirty="0" smtClean="0">
                <a:solidFill>
                  <a:srgbClr val="FE8637"/>
                </a:solidFill>
              </a:rPr>
              <a:t>arco sicuro </a:t>
            </a:r>
            <a:r>
              <a:rPr lang="it-IT" sz="2400" dirty="0" smtClean="0"/>
              <a:t>per </a:t>
            </a:r>
            <a:r>
              <a:rPr lang="it-IT" sz="2400" i="1" dirty="0" smtClean="0"/>
              <a:t>A</a:t>
            </a:r>
            <a:r>
              <a:rPr lang="it-IT" sz="2400" dirty="0" smtClean="0"/>
              <a:t> se </a:t>
            </a:r>
            <a:r>
              <a:rPr lang="it-IT" sz="2400" i="1" dirty="0" smtClean="0"/>
              <a:t>A </a:t>
            </a:r>
            <a:r>
              <a:rPr lang="it-IT" sz="2400" i="1" dirty="0" err="1" smtClean="0">
                <a:latin typeface="Ayuthaya"/>
                <a:cs typeface="Ayuthaya"/>
              </a:rPr>
              <a:t>U</a:t>
            </a:r>
            <a:r>
              <a:rPr lang="it-IT" sz="2400" i="1" dirty="0" smtClean="0"/>
              <a:t> e</a:t>
            </a:r>
            <a:r>
              <a:rPr lang="it-IT" sz="2400" dirty="0" smtClean="0"/>
              <a:t> contiene ancora solo archi del MST.</a:t>
            </a:r>
          </a:p>
          <a:p>
            <a:pPr lvl="1"/>
            <a:r>
              <a:rPr lang="it-IT" sz="2400" i="1" dirty="0" err="1" smtClean="0"/>
              <a:t>A</a:t>
            </a:r>
            <a:r>
              <a:rPr lang="it-IT" sz="2400" dirty="0" err="1" smtClean="0"/>
              <a:t>=insieme</a:t>
            </a:r>
            <a:r>
              <a:rPr lang="it-IT" sz="2400" dirty="0" smtClean="0"/>
              <a:t> vuoto</a:t>
            </a:r>
          </a:p>
          <a:p>
            <a:pPr lvl="1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While</a:t>
            </a:r>
            <a:r>
              <a:rPr lang="it-IT" sz="2400" dirty="0" smtClean="0"/>
              <a:t> </a:t>
            </a:r>
            <a:r>
              <a:rPr lang="it-IT" sz="2400" i="1" dirty="0" smtClean="0"/>
              <a:t>A</a:t>
            </a:r>
            <a:r>
              <a:rPr lang="it-IT" sz="2400" dirty="0" smtClean="0"/>
              <a:t> non è un MST</a:t>
            </a:r>
          </a:p>
          <a:p>
            <a:pPr lvl="2">
              <a:buNone/>
            </a:pPr>
            <a:r>
              <a:rPr lang="it-IT" sz="2400" dirty="0" smtClean="0"/>
              <a:t>	trova un arco </a:t>
            </a:r>
            <a:r>
              <a:rPr lang="it-IT" sz="2400" i="1" dirty="0" smtClean="0"/>
              <a:t>e</a:t>
            </a:r>
            <a:r>
              <a:rPr lang="it-IT" sz="2400" dirty="0" smtClean="0"/>
              <a:t> sicuro per </a:t>
            </a:r>
            <a:r>
              <a:rPr lang="it-IT" sz="2400" i="1" dirty="0" smtClean="0"/>
              <a:t>A</a:t>
            </a:r>
          </a:p>
          <a:p>
            <a:pPr lvl="2">
              <a:buNone/>
            </a:pPr>
            <a:r>
              <a:rPr lang="it-IT" sz="2400" dirty="0" smtClean="0"/>
              <a:t>	</a:t>
            </a:r>
            <a:r>
              <a:rPr lang="it-IT" sz="2400" i="1" dirty="0" err="1" smtClean="0"/>
              <a:t>A=A</a:t>
            </a:r>
            <a:r>
              <a:rPr lang="it-IT" sz="2400" i="1" dirty="0" smtClean="0"/>
              <a:t> </a:t>
            </a:r>
            <a:r>
              <a:rPr lang="it-IT" sz="2400" i="1" dirty="0" err="1" smtClean="0">
                <a:latin typeface="Andale Mono"/>
                <a:cs typeface="Andale Mono"/>
              </a:rPr>
              <a:t>U</a:t>
            </a:r>
            <a:r>
              <a:rPr lang="it-IT" sz="2400" i="1" dirty="0" smtClean="0"/>
              <a:t> e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1143000" y="5867400"/>
            <a:ext cx="6059240" cy="387858"/>
            <a:chOff x="1143000" y="5867400"/>
            <a:chExt cx="6059240" cy="387858"/>
          </a:xfrm>
        </p:grpSpPr>
        <p:sp>
          <p:nvSpPr>
            <p:cNvPr id="5" name="Rettangolo 4"/>
            <p:cNvSpPr/>
            <p:nvPr/>
          </p:nvSpPr>
          <p:spPr>
            <a:xfrm>
              <a:off x="1143000" y="5867400"/>
              <a:ext cx="4114800" cy="3878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35000"/>
                    <a:satMod val="260000"/>
                    <a:alpha val="32000"/>
                  </a:schemeClr>
                </a:gs>
                <a:gs pos="30000">
                  <a:schemeClr val="accent1">
                    <a:tint val="38000"/>
                    <a:satMod val="260000"/>
                    <a:alpha val="32000"/>
                  </a:schemeClr>
                </a:gs>
                <a:gs pos="75000">
                  <a:schemeClr val="accent1">
                    <a:tint val="55000"/>
                    <a:satMod val="255000"/>
                    <a:alpha val="32000"/>
                  </a:schemeClr>
                </a:gs>
                <a:gs pos="100000">
                  <a:schemeClr val="accent1">
                    <a:tint val="70000"/>
                    <a:satMod val="255000"/>
                    <a:alpha val="32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  <a:ln>
              <a:solidFill>
                <a:schemeClr val="accent1">
                  <a:shade val="70000"/>
                  <a:satMod val="1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5410200" y="5867400"/>
              <a:ext cx="1792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parte “difficile”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Problema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Minimo Albero Ricoprente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10016" cy="5257800"/>
          </a:xfrm>
        </p:spPr>
        <p:txBody>
          <a:bodyPr>
            <a:normAutofit lnSpcReduction="10000"/>
          </a:bodyPr>
          <a:lstStyle/>
          <a:p>
            <a:pPr lvl="1"/>
            <a:r>
              <a:rPr lang="it-IT" sz="2400" dirty="0" err="1" smtClean="0"/>
              <a:t>A=insieme</a:t>
            </a:r>
            <a:r>
              <a:rPr lang="it-IT" sz="2400" dirty="0" smtClean="0"/>
              <a:t> vuoto</a:t>
            </a:r>
          </a:p>
          <a:p>
            <a:pPr lvl="1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While</a:t>
            </a:r>
            <a:r>
              <a:rPr lang="it-IT" sz="2400" dirty="0" smtClean="0"/>
              <a:t> A non è un MST</a:t>
            </a:r>
          </a:p>
          <a:p>
            <a:pPr lvl="2">
              <a:buNone/>
            </a:pPr>
            <a:r>
              <a:rPr lang="it-IT" sz="2400" dirty="0" smtClean="0"/>
              <a:t>	trova un arco </a:t>
            </a:r>
            <a:r>
              <a:rPr lang="it-IT" sz="2400" i="1" dirty="0" smtClean="0"/>
              <a:t>e</a:t>
            </a:r>
            <a:r>
              <a:rPr lang="it-IT" sz="2400" dirty="0" smtClean="0"/>
              <a:t> sicuro per A</a:t>
            </a:r>
          </a:p>
          <a:p>
            <a:pPr lvl="2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A=A</a:t>
            </a:r>
            <a:r>
              <a:rPr lang="it-IT" sz="2400" dirty="0" smtClean="0"/>
              <a:t> </a:t>
            </a:r>
            <a:r>
              <a:rPr lang="it-IT" sz="2400" dirty="0" err="1" smtClean="0">
                <a:latin typeface="Andale Mono"/>
                <a:cs typeface="Andale Mono"/>
              </a:rPr>
              <a:t>U</a:t>
            </a:r>
            <a:r>
              <a:rPr lang="it-IT" sz="2400" dirty="0" smtClean="0"/>
              <a:t> </a:t>
            </a:r>
            <a:r>
              <a:rPr lang="it-IT" sz="2400" i="1" dirty="0" smtClean="0"/>
              <a:t>e</a:t>
            </a:r>
          </a:p>
          <a:p>
            <a:pPr>
              <a:buNone/>
            </a:pPr>
            <a:r>
              <a:rPr lang="it-IT" sz="3000" dirty="0" smtClean="0"/>
              <a:t>In ogni momento: </a:t>
            </a:r>
          </a:p>
          <a:p>
            <a:r>
              <a:rPr lang="it-IT" sz="3000" dirty="0" smtClean="0"/>
              <a:t>A è aciclico</a:t>
            </a:r>
          </a:p>
          <a:p>
            <a:r>
              <a:rPr lang="it-IT" sz="3000" dirty="0" smtClean="0"/>
              <a:t>il grafo </a:t>
            </a:r>
            <a:r>
              <a:rPr lang="it-IT" sz="3000" i="1" dirty="0" err="1" smtClean="0"/>
              <a:t>G</a:t>
            </a:r>
            <a:r>
              <a:rPr lang="it-IT" sz="3000" i="1" baseline="-25000" dirty="0" err="1" smtClean="0"/>
              <a:t>A</a:t>
            </a:r>
            <a:r>
              <a:rPr lang="it-IT" sz="3000" i="1" dirty="0" err="1" smtClean="0"/>
              <a:t>=</a:t>
            </a:r>
            <a:r>
              <a:rPr lang="it-IT" sz="3000" i="1" dirty="0" smtClean="0"/>
              <a:t>(</a:t>
            </a:r>
            <a:r>
              <a:rPr lang="it-IT" sz="3000" i="1" dirty="0" err="1" smtClean="0"/>
              <a:t>V</a:t>
            </a:r>
            <a:r>
              <a:rPr lang="it-IT" sz="3000" i="1" dirty="0" smtClean="0"/>
              <a:t>, A)</a:t>
            </a:r>
            <a:r>
              <a:rPr lang="it-IT" sz="3000" dirty="0" smtClean="0"/>
              <a:t> è una foresta in cui ogni componente è un nodo o un albero</a:t>
            </a:r>
          </a:p>
          <a:p>
            <a:r>
              <a:rPr lang="it-IT" sz="3000" dirty="0" smtClean="0"/>
              <a:t>ogni arco sicuro collega componenti separate di </a:t>
            </a:r>
            <a:r>
              <a:rPr lang="it-IT" sz="3000" i="1" dirty="0" smtClean="0"/>
              <a:t>G</a:t>
            </a:r>
            <a:r>
              <a:rPr lang="it-IT" sz="3000" i="1" baseline="-25000" dirty="0" smtClean="0"/>
              <a:t>A</a:t>
            </a:r>
          </a:p>
          <a:p>
            <a:r>
              <a:rPr lang="it-IT" sz="3000" dirty="0" smtClean="0"/>
              <a:t> Il ciclo </a:t>
            </a:r>
            <a:r>
              <a:rPr lang="it-IT" sz="3000" dirty="0" err="1" smtClean="0"/>
              <a:t>While</a:t>
            </a:r>
            <a:r>
              <a:rPr lang="it-IT" sz="3000" dirty="0" smtClean="0"/>
              <a:t> viene eseguito </a:t>
            </a:r>
            <a:r>
              <a:rPr lang="it-IT" sz="3000" i="1" dirty="0" smtClean="0"/>
              <a:t>n-1</a:t>
            </a:r>
            <a:r>
              <a:rPr lang="it-IT" sz="3000" dirty="0" smtClean="0"/>
              <a:t> volte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di </a:t>
            </a:r>
            <a:r>
              <a:rPr lang="it-IT" dirty="0" err="1" smtClean="0"/>
              <a:t>Kruskal</a:t>
            </a:r>
            <a:r>
              <a:rPr lang="it-IT" dirty="0" smtClean="0"/>
              <a:t>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10016" cy="5257800"/>
          </a:xfrm>
        </p:spPr>
        <p:txBody>
          <a:bodyPr>
            <a:normAutofit/>
          </a:bodyPr>
          <a:lstStyle/>
          <a:p>
            <a:pPr lvl="1" algn="just"/>
            <a:r>
              <a:rPr lang="it-IT" sz="2400" i="1" dirty="0" err="1" smtClean="0"/>
              <a:t>A</a:t>
            </a:r>
            <a:r>
              <a:rPr lang="it-IT" sz="2400" dirty="0" err="1" smtClean="0"/>
              <a:t>=insieme</a:t>
            </a:r>
            <a:r>
              <a:rPr lang="it-IT" sz="2400" dirty="0" smtClean="0"/>
              <a:t> vuoto</a:t>
            </a:r>
          </a:p>
          <a:p>
            <a:pPr lvl="1" algn="just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While</a:t>
            </a:r>
            <a:r>
              <a:rPr lang="it-IT" sz="2400" dirty="0" smtClean="0"/>
              <a:t> </a:t>
            </a:r>
            <a:r>
              <a:rPr lang="it-IT" sz="2400" i="1" dirty="0" smtClean="0"/>
              <a:t>A</a:t>
            </a:r>
            <a:r>
              <a:rPr lang="it-IT" sz="2400" dirty="0" smtClean="0"/>
              <a:t> non è un MST</a:t>
            </a:r>
          </a:p>
          <a:p>
            <a:pPr lvl="2" algn="just">
              <a:buNone/>
            </a:pPr>
            <a:r>
              <a:rPr lang="it-IT" sz="2400" dirty="0" smtClean="0"/>
              <a:t>	trova un arco </a:t>
            </a:r>
            <a:r>
              <a:rPr lang="it-IT" sz="2400" i="1" dirty="0" smtClean="0"/>
              <a:t>e</a:t>
            </a:r>
            <a:r>
              <a:rPr lang="it-IT" sz="2400" dirty="0" smtClean="0"/>
              <a:t> sicuro per </a:t>
            </a:r>
            <a:r>
              <a:rPr lang="it-IT" sz="2400" i="1" dirty="0" smtClean="0"/>
              <a:t>A</a:t>
            </a:r>
          </a:p>
          <a:p>
            <a:pPr lvl="2" algn="just">
              <a:buNone/>
            </a:pPr>
            <a:r>
              <a:rPr lang="it-IT" sz="2400" dirty="0" smtClean="0"/>
              <a:t>	</a:t>
            </a:r>
            <a:r>
              <a:rPr lang="it-IT" sz="2400" i="1" dirty="0" err="1" smtClean="0"/>
              <a:t>A=A</a:t>
            </a:r>
            <a:r>
              <a:rPr lang="it-IT" sz="2400" i="1" dirty="0" smtClean="0"/>
              <a:t> </a:t>
            </a:r>
            <a:r>
              <a:rPr lang="it-IT" sz="2400" i="1" dirty="0" err="1" smtClean="0">
                <a:latin typeface="Andale Mono"/>
                <a:cs typeface="Andale Mono"/>
              </a:rPr>
              <a:t>U</a:t>
            </a:r>
            <a:r>
              <a:rPr lang="it-IT" sz="2400" i="1" dirty="0" smtClean="0"/>
              <a:t> e</a:t>
            </a:r>
          </a:p>
          <a:p>
            <a:pPr algn="just">
              <a:buNone/>
            </a:pPr>
            <a:r>
              <a:rPr lang="it-IT" sz="3000" dirty="0" smtClean="0"/>
              <a:t>Implementazione tramite:</a:t>
            </a:r>
          </a:p>
          <a:p>
            <a:pPr algn="just"/>
            <a:r>
              <a:rPr lang="it-IT" sz="3000" dirty="0" smtClean="0"/>
              <a:t>struttura </a:t>
            </a:r>
            <a:r>
              <a:rPr lang="it-IT" sz="3000" dirty="0" err="1" smtClean="0"/>
              <a:t>Union-Find</a:t>
            </a:r>
            <a:endParaRPr lang="it-IT" sz="3000" dirty="0" smtClean="0"/>
          </a:p>
          <a:p>
            <a:pPr algn="just"/>
            <a:r>
              <a:rPr lang="it-IT" sz="3000" dirty="0" smtClean="0"/>
              <a:t>Insieme degli archi di </a:t>
            </a:r>
            <a:r>
              <a:rPr lang="it-IT" sz="3000" i="1" dirty="0" err="1" smtClean="0"/>
              <a:t>G</a:t>
            </a:r>
            <a:r>
              <a:rPr lang="it-IT" sz="3000" dirty="0" smtClean="0"/>
              <a:t> ordinati per peso crescente</a:t>
            </a:r>
          </a:p>
          <a:p>
            <a:pPr algn="just"/>
            <a:r>
              <a:rPr lang="it-IT" sz="3000" dirty="0" smtClean="0"/>
              <a:t>Complessità: </a:t>
            </a:r>
            <a:r>
              <a:rPr lang="it-IT" sz="3000" i="1" dirty="0" smtClean="0"/>
              <a:t>O(</a:t>
            </a:r>
            <a:r>
              <a:rPr lang="it-IT" sz="3000" i="1" dirty="0" err="1" smtClean="0"/>
              <a:t>m</a:t>
            </a:r>
            <a:r>
              <a:rPr lang="it-IT" sz="3000" i="1" dirty="0" smtClean="0"/>
              <a:t> log </a:t>
            </a:r>
            <a:r>
              <a:rPr lang="it-IT" sz="3000" i="1" dirty="0" err="1" smtClean="0"/>
              <a:t>n</a:t>
            </a:r>
            <a:r>
              <a:rPr lang="it-IT" sz="3000" i="1" dirty="0" smtClean="0"/>
              <a:t>)</a:t>
            </a:r>
            <a:r>
              <a:rPr lang="it-IT" sz="3000" dirty="0" smtClean="0"/>
              <a:t> </a:t>
            </a:r>
          </a:p>
          <a:p>
            <a:pPr algn="just">
              <a:buNone/>
            </a:pPr>
            <a:r>
              <a:rPr lang="it-IT" sz="3000" dirty="0" smtClean="0"/>
              <a:t>	</a:t>
            </a:r>
            <a:r>
              <a:rPr lang="it-IT" sz="2000" dirty="0" smtClean="0"/>
              <a:t>[</a:t>
            </a:r>
            <a:r>
              <a:rPr lang="it-IT" sz="2000" dirty="0" err="1" smtClean="0"/>
              <a:t>Johnson</a:t>
            </a:r>
            <a:r>
              <a:rPr lang="it-IT" sz="2000" dirty="0" smtClean="0"/>
              <a:t> ‘75, </a:t>
            </a:r>
            <a:r>
              <a:rPr lang="it-IT" sz="2000" dirty="0" err="1" smtClean="0"/>
              <a:t>Cheriton</a:t>
            </a:r>
            <a:r>
              <a:rPr lang="it-IT" sz="2000" dirty="0" smtClean="0"/>
              <a:t> &amp; </a:t>
            </a:r>
            <a:r>
              <a:rPr lang="it-IT" sz="2000" dirty="0" err="1" smtClean="0"/>
              <a:t>Tarjan</a:t>
            </a:r>
            <a:r>
              <a:rPr lang="it-IT" sz="2000" dirty="0" smtClean="0"/>
              <a:t> ‘76]</a:t>
            </a:r>
          </a:p>
        </p:txBody>
      </p:sp>
      <p:sp>
        <p:nvSpPr>
          <p:cNvPr id="5" name="Fumetto 2 4"/>
          <p:cNvSpPr/>
          <p:nvPr/>
        </p:nvSpPr>
        <p:spPr>
          <a:xfrm>
            <a:off x="5486400" y="1752600"/>
            <a:ext cx="2895600" cy="2209800"/>
          </a:xfrm>
          <a:prstGeom prst="wedgeRoundRectCallout">
            <a:avLst>
              <a:gd name="adj1" fmla="val -93640"/>
              <a:gd name="adj2" fmla="val 13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 smtClean="0"/>
              <a:t>tra quelli che collegano due componenti diverse di </a:t>
            </a:r>
            <a:r>
              <a:rPr lang="it-IT" sz="2200" i="1" dirty="0" smtClean="0"/>
              <a:t>G</a:t>
            </a:r>
            <a:r>
              <a:rPr lang="it-IT" sz="2200" i="1" baseline="-25000" dirty="0" smtClean="0"/>
              <a:t>A</a:t>
            </a:r>
            <a:r>
              <a:rPr lang="it-IT" sz="2200" dirty="0" smtClean="0"/>
              <a:t>, quello di peso minimo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Algoritmo di </a:t>
            </a:r>
            <a:r>
              <a:rPr kumimoji="0" lang="it-IT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Kruskal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lang="it-IT" sz="3000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0" name="Gruppo 59"/>
          <p:cNvGrpSpPr/>
          <p:nvPr/>
        </p:nvGrpSpPr>
        <p:grpSpPr>
          <a:xfrm>
            <a:off x="5578378" y="-76200"/>
            <a:ext cx="2895600" cy="1512332"/>
            <a:chOff x="685800" y="1600200"/>
            <a:chExt cx="2895600" cy="1512332"/>
          </a:xfrm>
        </p:grpSpPr>
        <p:sp>
          <p:nvSpPr>
            <p:cNvPr id="5" name="Ovale 4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Ovale 5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Ovale 12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1 14"/>
            <p:cNvCxnSpPr>
              <a:stCxn id="5" idx="7"/>
              <a:endCxn id="7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>
              <a:stCxn id="7" idx="4"/>
              <a:endCxn id="6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>
              <a:stCxn id="5" idx="5"/>
              <a:endCxn id="6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>
              <a:stCxn id="7" idx="6"/>
              <a:endCxn id="10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>
              <a:stCxn id="6" idx="7"/>
              <a:endCxn id="8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8" idx="7"/>
              <a:endCxn id="10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>
              <a:stCxn id="6" idx="6"/>
              <a:endCxn id="9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>
              <a:stCxn id="10" idx="5"/>
              <a:endCxn id="13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>
              <a:stCxn id="9" idx="6"/>
              <a:endCxn id="13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>
              <a:stCxn id="10" idx="6"/>
              <a:endCxn id="11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>
              <a:stCxn id="11" idx="4"/>
              <a:endCxn id="13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11" idx="5"/>
              <a:endCxn id="12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>
              <a:stCxn id="12" idx="3"/>
              <a:endCxn id="13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asellaDiTesto 43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58" name="Connettore 1 57"/>
            <p:cNvCxnSpPr>
              <a:stCxn id="8" idx="5"/>
              <a:endCxn id="9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asellaDiTesto 58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61" name="Gruppo 60"/>
          <p:cNvGrpSpPr/>
          <p:nvPr/>
        </p:nvGrpSpPr>
        <p:grpSpPr>
          <a:xfrm>
            <a:off x="6019800" y="1302822"/>
            <a:ext cx="2895600" cy="1512332"/>
            <a:chOff x="685800" y="1600200"/>
            <a:chExt cx="2895600" cy="1512332"/>
          </a:xfrm>
        </p:grpSpPr>
        <p:sp>
          <p:nvSpPr>
            <p:cNvPr id="62" name="Ovale 61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Ovale 62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Ovale 63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Ovale 64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Ovale 65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Ovale 66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Ovale 67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Ovale 68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Ovale 69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71" name="Connettore 1 70"/>
            <p:cNvCxnSpPr>
              <a:stCxn id="62" idx="7"/>
              <a:endCxn id="64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>
              <a:stCxn id="64" idx="4"/>
              <a:endCxn id="63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>
              <a:stCxn id="62" idx="5"/>
              <a:endCxn id="63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>
              <a:stCxn id="64" idx="6"/>
              <a:endCxn id="67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>
              <a:stCxn id="63" idx="7"/>
              <a:endCxn id="65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>
              <a:stCxn id="65" idx="7"/>
              <a:endCxn id="67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>
              <a:stCxn id="63" idx="6"/>
              <a:endCxn id="66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>
              <a:stCxn id="67" idx="5"/>
              <a:endCxn id="70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>
              <a:stCxn id="66" idx="6"/>
              <a:endCxn id="70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>
              <a:stCxn id="67" idx="6"/>
              <a:endCxn id="68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>
              <a:stCxn id="68" idx="4"/>
              <a:endCxn id="70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>
              <a:stCxn id="68" idx="5"/>
              <a:endCxn id="69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>
              <a:stCxn id="69" idx="3"/>
              <a:endCxn id="70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CasellaDiTesto 83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85" name="CasellaDiTesto 84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86" name="CasellaDiTesto 85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91" name="CasellaDiTesto 90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95" name="CasellaDiTesto 94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97" name="Connettore 1 96"/>
            <p:cNvCxnSpPr>
              <a:stCxn id="65" idx="5"/>
              <a:endCxn id="66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CasellaDiTesto 97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99" name="Gruppo 98"/>
          <p:cNvGrpSpPr/>
          <p:nvPr/>
        </p:nvGrpSpPr>
        <p:grpSpPr>
          <a:xfrm>
            <a:off x="3043758" y="1302822"/>
            <a:ext cx="2895600" cy="1512332"/>
            <a:chOff x="685800" y="1600200"/>
            <a:chExt cx="2895600" cy="1512332"/>
          </a:xfrm>
        </p:grpSpPr>
        <p:sp>
          <p:nvSpPr>
            <p:cNvPr id="100" name="Ovale 99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1" name="Ovale 100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2" name="Ovale 101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3" name="Ovale 102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4" name="Ovale 103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5" name="Ovale 104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6" name="Ovale 105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7" name="Ovale 106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8" name="Ovale 107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9" name="Connettore 1 108"/>
            <p:cNvCxnSpPr>
              <a:stCxn id="100" idx="7"/>
              <a:endCxn id="102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1 109"/>
            <p:cNvCxnSpPr>
              <a:stCxn id="102" idx="4"/>
              <a:endCxn id="101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1 110"/>
            <p:cNvCxnSpPr>
              <a:stCxn id="100" idx="5"/>
              <a:endCxn id="101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111"/>
            <p:cNvCxnSpPr>
              <a:stCxn id="102" idx="6"/>
              <a:endCxn id="105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>
              <a:stCxn id="101" idx="7"/>
              <a:endCxn id="103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>
              <a:stCxn id="103" idx="7"/>
              <a:endCxn id="105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>
              <a:stCxn id="101" idx="6"/>
              <a:endCxn id="104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>
              <a:stCxn id="105" idx="5"/>
              <a:endCxn id="108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>
              <a:stCxn id="104" idx="6"/>
              <a:endCxn id="108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>
              <a:stCxn id="105" idx="6"/>
              <a:endCxn id="106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>
              <a:stCxn id="106" idx="4"/>
              <a:endCxn id="108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>
              <a:stCxn id="106" idx="5"/>
              <a:endCxn id="107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>
              <a:stCxn id="107" idx="3"/>
              <a:endCxn id="108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CasellaDiTesto 121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123" name="CasellaDiTesto 122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26" name="CasellaDiTesto 125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27" name="CasellaDiTesto 126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128" name="CasellaDiTesto 127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29" name="CasellaDiTesto 128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30" name="CasellaDiTesto 129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31" name="CasellaDiTesto 130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32" name="CasellaDiTesto 131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133" name="CasellaDiTesto 132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34" name="CasellaDiTesto 133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135" name="Connettore 1 134"/>
            <p:cNvCxnSpPr>
              <a:stCxn id="103" idx="5"/>
              <a:endCxn id="104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CasellaDiTesto 135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138" name="Gruppo 137"/>
          <p:cNvGrpSpPr/>
          <p:nvPr/>
        </p:nvGrpSpPr>
        <p:grpSpPr>
          <a:xfrm>
            <a:off x="85238" y="1302822"/>
            <a:ext cx="2895600" cy="1512332"/>
            <a:chOff x="685800" y="1600200"/>
            <a:chExt cx="2895600" cy="1512332"/>
          </a:xfrm>
        </p:grpSpPr>
        <p:sp>
          <p:nvSpPr>
            <p:cNvPr id="139" name="Ovale 138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0" name="Ovale 139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1" name="Ovale 140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2" name="Ovale 141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3" name="Ovale 142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4" name="Ovale 143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Ovale 144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6" name="Ovale 145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7" name="Ovale 146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8" name="Connettore 1 147"/>
            <p:cNvCxnSpPr>
              <a:stCxn id="139" idx="7"/>
              <a:endCxn id="141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1 148"/>
            <p:cNvCxnSpPr>
              <a:stCxn id="141" idx="4"/>
              <a:endCxn id="140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1 149"/>
            <p:cNvCxnSpPr>
              <a:stCxn id="139" idx="5"/>
              <a:endCxn id="140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1 150"/>
            <p:cNvCxnSpPr>
              <a:stCxn id="141" idx="6"/>
              <a:endCxn id="144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1 151"/>
            <p:cNvCxnSpPr>
              <a:stCxn id="140" idx="7"/>
              <a:endCxn id="142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1 152"/>
            <p:cNvCxnSpPr>
              <a:stCxn id="142" idx="7"/>
              <a:endCxn id="144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4" name="Connettore 1 153"/>
            <p:cNvCxnSpPr>
              <a:stCxn id="140" idx="6"/>
              <a:endCxn id="143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Connettore 1 154"/>
            <p:cNvCxnSpPr>
              <a:stCxn id="144" idx="5"/>
              <a:endCxn id="147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1 155"/>
            <p:cNvCxnSpPr>
              <a:stCxn id="143" idx="6"/>
              <a:endCxn id="147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Connettore 1 156"/>
            <p:cNvCxnSpPr>
              <a:stCxn id="144" idx="6"/>
              <a:endCxn id="145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1 157"/>
            <p:cNvCxnSpPr>
              <a:stCxn id="145" idx="4"/>
              <a:endCxn id="147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1 158"/>
            <p:cNvCxnSpPr>
              <a:stCxn id="145" idx="5"/>
              <a:endCxn id="146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1 159"/>
            <p:cNvCxnSpPr>
              <a:stCxn id="146" idx="3"/>
              <a:endCxn id="147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CasellaDiTesto 160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162" name="CasellaDiTesto 161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63" name="CasellaDiTesto 162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164" name="CasellaDiTesto 163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65" name="CasellaDiTesto 164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66" name="CasellaDiTesto 165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167" name="CasellaDiTesto 166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68" name="CasellaDiTesto 167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69" name="CasellaDiTesto 168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70" name="CasellaDiTesto 169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71" name="CasellaDiTesto 170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172" name="CasellaDiTesto 171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73" name="CasellaDiTesto 172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174" name="Connettore 1 173"/>
            <p:cNvCxnSpPr>
              <a:stCxn id="142" idx="5"/>
              <a:endCxn id="143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CasellaDiTesto 174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176" name="Gruppo 175"/>
          <p:cNvGrpSpPr/>
          <p:nvPr/>
        </p:nvGrpSpPr>
        <p:grpSpPr>
          <a:xfrm>
            <a:off x="104464" y="2678668"/>
            <a:ext cx="2895600" cy="1512332"/>
            <a:chOff x="685800" y="1600200"/>
            <a:chExt cx="2895600" cy="1512332"/>
          </a:xfrm>
        </p:grpSpPr>
        <p:sp>
          <p:nvSpPr>
            <p:cNvPr id="177" name="Ovale 176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8" name="Ovale 177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9" name="Ovale 178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0" name="Ovale 179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1" name="Ovale 180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2" name="Ovale 181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3" name="Ovale 182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4" name="Ovale 183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5" name="Ovale 184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6" name="Connettore 1 185"/>
            <p:cNvCxnSpPr>
              <a:stCxn id="177" idx="7"/>
              <a:endCxn id="179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>
              <a:stCxn id="179" idx="4"/>
              <a:endCxn id="178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>
              <a:stCxn id="177" idx="5"/>
              <a:endCxn id="178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>
              <a:stCxn id="179" idx="6"/>
              <a:endCxn id="182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>
              <a:stCxn id="178" idx="7"/>
              <a:endCxn id="180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>
              <a:stCxn id="180" idx="7"/>
              <a:endCxn id="182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>
              <a:stCxn id="178" idx="6"/>
              <a:endCxn id="181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>
              <a:stCxn id="182" idx="5"/>
              <a:endCxn id="185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>
              <a:stCxn id="181" idx="6"/>
              <a:endCxn id="185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>
              <a:stCxn id="182" idx="6"/>
              <a:endCxn id="183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>
              <a:stCxn id="183" idx="4"/>
              <a:endCxn id="185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>
              <a:stCxn id="183" idx="5"/>
              <a:endCxn id="184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>
              <a:stCxn id="184" idx="3"/>
              <a:endCxn id="185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CasellaDiTesto 198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200" name="CasellaDiTesto 199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01" name="CasellaDiTesto 200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202" name="CasellaDiTesto 201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03" name="CasellaDiTesto 202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04" name="CasellaDiTesto 203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205" name="CasellaDiTesto 204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206" name="CasellaDiTesto 205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207" name="CasellaDiTesto 206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08" name="CasellaDiTesto 207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09" name="CasellaDiTesto 208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210" name="CasellaDiTesto 209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11" name="CasellaDiTesto 210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212" name="Connettore 1 211"/>
            <p:cNvCxnSpPr>
              <a:stCxn id="180" idx="5"/>
              <a:endCxn id="181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CasellaDiTesto 212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214" name="Gruppo 213"/>
          <p:cNvGrpSpPr/>
          <p:nvPr/>
        </p:nvGrpSpPr>
        <p:grpSpPr>
          <a:xfrm>
            <a:off x="3079564" y="2661166"/>
            <a:ext cx="2895600" cy="1512332"/>
            <a:chOff x="685800" y="1600200"/>
            <a:chExt cx="2895600" cy="1512332"/>
          </a:xfrm>
        </p:grpSpPr>
        <p:sp>
          <p:nvSpPr>
            <p:cNvPr id="215" name="Ovale 214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Ovale 215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7" name="Ovale 216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8" name="Ovale 217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9" name="Ovale 218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Ovale 219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1" name="Ovale 220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2" name="Ovale 221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3" name="Ovale 222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4" name="Connettore 1 223"/>
            <p:cNvCxnSpPr>
              <a:stCxn id="215" idx="7"/>
              <a:endCxn id="217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>
              <a:stCxn id="217" idx="4"/>
              <a:endCxn id="216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>
              <a:stCxn id="215" idx="5"/>
              <a:endCxn id="216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>
              <a:stCxn id="217" idx="6"/>
              <a:endCxn id="220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>
              <a:stCxn id="216" idx="7"/>
              <a:endCxn id="218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>
              <a:stCxn id="218" idx="7"/>
              <a:endCxn id="220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>
              <a:stCxn id="216" idx="6"/>
              <a:endCxn id="219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>
              <a:stCxn id="220" idx="5"/>
              <a:endCxn id="223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>
              <a:stCxn id="219" idx="6"/>
              <a:endCxn id="223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>
              <a:stCxn id="220" idx="6"/>
              <a:endCxn id="221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>
              <a:stCxn id="221" idx="4"/>
              <a:endCxn id="223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>
              <a:stCxn id="221" idx="5"/>
              <a:endCxn id="222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>
              <a:stCxn id="222" idx="3"/>
              <a:endCxn id="223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CasellaDiTesto 236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238" name="CasellaDiTesto 237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39" name="CasellaDiTesto 238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240" name="CasellaDiTesto 239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41" name="CasellaDiTesto 240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42" name="CasellaDiTesto 241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243" name="CasellaDiTesto 242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244" name="CasellaDiTesto 243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245" name="CasellaDiTesto 244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46" name="CasellaDiTesto 245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47" name="CasellaDiTesto 246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248" name="CasellaDiTesto 247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49" name="CasellaDiTesto 248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250" name="Connettore 1 249"/>
            <p:cNvCxnSpPr>
              <a:stCxn id="218" idx="5"/>
              <a:endCxn id="219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CasellaDiTesto 250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252" name="Gruppo 251"/>
          <p:cNvGrpSpPr/>
          <p:nvPr/>
        </p:nvGrpSpPr>
        <p:grpSpPr>
          <a:xfrm>
            <a:off x="6096000" y="2819400"/>
            <a:ext cx="2895600" cy="1512332"/>
            <a:chOff x="685800" y="1600200"/>
            <a:chExt cx="2895600" cy="1512332"/>
          </a:xfrm>
        </p:grpSpPr>
        <p:sp>
          <p:nvSpPr>
            <p:cNvPr id="253" name="Ovale 252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4" name="Ovale 253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5" name="Ovale 254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6" name="Ovale 255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7" name="Ovale 256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8" name="Ovale 257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9" name="Ovale 258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0" name="Ovale 259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1" name="Ovale 260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62" name="Connettore 1 261"/>
            <p:cNvCxnSpPr>
              <a:stCxn id="253" idx="7"/>
              <a:endCxn id="255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3" name="Connettore 1 262"/>
            <p:cNvCxnSpPr>
              <a:stCxn id="255" idx="4"/>
              <a:endCxn id="254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>
              <a:stCxn id="253" idx="5"/>
              <a:endCxn id="254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1 264"/>
            <p:cNvCxnSpPr>
              <a:stCxn id="255" idx="6"/>
              <a:endCxn id="258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1 265"/>
            <p:cNvCxnSpPr>
              <a:stCxn id="254" idx="7"/>
              <a:endCxn id="256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1 266"/>
            <p:cNvCxnSpPr>
              <a:stCxn id="256" idx="7"/>
              <a:endCxn id="258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8" name="Connettore 1 267"/>
            <p:cNvCxnSpPr>
              <a:stCxn id="254" idx="6"/>
              <a:endCxn id="257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9" name="Connettore 1 268"/>
            <p:cNvCxnSpPr>
              <a:stCxn id="258" idx="5"/>
              <a:endCxn id="261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0" name="Connettore 1 269"/>
            <p:cNvCxnSpPr>
              <a:stCxn id="257" idx="6"/>
              <a:endCxn id="261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1" name="Connettore 1 270"/>
            <p:cNvCxnSpPr>
              <a:stCxn id="258" idx="6"/>
              <a:endCxn id="259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1 271"/>
            <p:cNvCxnSpPr>
              <a:stCxn id="259" idx="4"/>
              <a:endCxn id="261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1 272"/>
            <p:cNvCxnSpPr>
              <a:stCxn id="259" idx="5"/>
              <a:endCxn id="260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1 273"/>
            <p:cNvCxnSpPr>
              <a:stCxn id="260" idx="3"/>
              <a:endCxn id="261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CasellaDiTesto 274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276" name="CasellaDiTesto 275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77" name="CasellaDiTesto 276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278" name="CasellaDiTesto 277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79" name="CasellaDiTesto 278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80" name="CasellaDiTesto 279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281" name="CasellaDiTesto 280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282" name="CasellaDiTesto 281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283" name="CasellaDiTesto 282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84" name="CasellaDiTesto 283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85" name="CasellaDiTesto 284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286" name="CasellaDiTesto 285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87" name="CasellaDiTesto 286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288" name="Connettore 1 287"/>
            <p:cNvCxnSpPr>
              <a:stCxn id="256" idx="5"/>
              <a:endCxn id="257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89" name="CasellaDiTesto 288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290" name="Gruppo 289"/>
          <p:cNvGrpSpPr/>
          <p:nvPr/>
        </p:nvGrpSpPr>
        <p:grpSpPr>
          <a:xfrm>
            <a:off x="5550114" y="4196834"/>
            <a:ext cx="2895600" cy="1512332"/>
            <a:chOff x="685800" y="1600200"/>
            <a:chExt cx="2895600" cy="1512332"/>
          </a:xfrm>
        </p:grpSpPr>
        <p:sp>
          <p:nvSpPr>
            <p:cNvPr id="291" name="Ovale 290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2" name="Ovale 291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3" name="Ovale 292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4" name="Ovale 293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5" name="Ovale 294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6" name="Ovale 295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7" name="Ovale 296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8" name="Ovale 297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9" name="Ovale 298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0" name="Connettore 1 299"/>
            <p:cNvCxnSpPr>
              <a:stCxn id="291" idx="7"/>
              <a:endCxn id="293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1" name="Connettore 1 300"/>
            <p:cNvCxnSpPr>
              <a:stCxn id="293" idx="4"/>
              <a:endCxn id="292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ttore 1 301"/>
            <p:cNvCxnSpPr>
              <a:stCxn id="291" idx="5"/>
              <a:endCxn id="292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Connettore 1 302"/>
            <p:cNvCxnSpPr>
              <a:stCxn id="293" idx="6"/>
              <a:endCxn id="296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Connettore 1 303"/>
            <p:cNvCxnSpPr>
              <a:stCxn id="292" idx="7"/>
              <a:endCxn id="294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Connettore 1 304"/>
            <p:cNvCxnSpPr>
              <a:stCxn id="294" idx="7"/>
              <a:endCxn id="296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6" name="Connettore 1 305"/>
            <p:cNvCxnSpPr>
              <a:stCxn id="292" idx="6"/>
              <a:endCxn id="295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7" name="Connettore 1 306"/>
            <p:cNvCxnSpPr>
              <a:stCxn id="296" idx="5"/>
              <a:endCxn id="299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8" name="Connettore 1 307"/>
            <p:cNvCxnSpPr>
              <a:stCxn id="295" idx="6"/>
              <a:endCxn id="299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9" name="Connettore 1 308"/>
            <p:cNvCxnSpPr>
              <a:stCxn id="296" idx="6"/>
              <a:endCxn id="297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0" name="Connettore 1 309"/>
            <p:cNvCxnSpPr>
              <a:stCxn id="297" idx="4"/>
              <a:endCxn id="299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Connettore 1 310"/>
            <p:cNvCxnSpPr>
              <a:stCxn id="297" idx="5"/>
              <a:endCxn id="298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Connettore 1 311"/>
            <p:cNvCxnSpPr>
              <a:stCxn id="298" idx="3"/>
              <a:endCxn id="299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CasellaDiTesto 312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314" name="CasellaDiTesto 313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15" name="CasellaDiTesto 314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316" name="CasellaDiTesto 315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17" name="CasellaDiTesto 316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18" name="CasellaDiTesto 317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319" name="CasellaDiTesto 318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20" name="CasellaDiTesto 319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21" name="CasellaDiTesto 320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22" name="CasellaDiTesto 321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23" name="CasellaDiTesto 322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324" name="CasellaDiTesto 323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25" name="CasellaDiTesto 324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326" name="Connettore 1 325"/>
            <p:cNvCxnSpPr>
              <a:stCxn id="294" idx="5"/>
              <a:endCxn id="295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27" name="CasellaDiTesto 326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328" name="Gruppo 327"/>
          <p:cNvGrpSpPr/>
          <p:nvPr/>
        </p:nvGrpSpPr>
        <p:grpSpPr>
          <a:xfrm>
            <a:off x="2498814" y="4038600"/>
            <a:ext cx="2895600" cy="1512332"/>
            <a:chOff x="685800" y="1600200"/>
            <a:chExt cx="2895600" cy="1512332"/>
          </a:xfrm>
        </p:grpSpPr>
        <p:sp>
          <p:nvSpPr>
            <p:cNvPr id="329" name="Ovale 328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0" name="Ovale 329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1" name="Ovale 330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2" name="Ovale 331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3" name="Ovale 332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4" name="Ovale 333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5" name="Ovale 334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6" name="Ovale 335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7" name="Ovale 336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38" name="Connettore 1 337"/>
            <p:cNvCxnSpPr>
              <a:stCxn id="329" idx="7"/>
              <a:endCxn id="331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9" name="Connettore 1 338"/>
            <p:cNvCxnSpPr>
              <a:stCxn id="331" idx="4"/>
              <a:endCxn id="330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Connettore 1 339"/>
            <p:cNvCxnSpPr>
              <a:stCxn id="329" idx="5"/>
              <a:endCxn id="330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Connettore 1 340"/>
            <p:cNvCxnSpPr>
              <a:stCxn id="331" idx="6"/>
              <a:endCxn id="334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Connettore 1 341"/>
            <p:cNvCxnSpPr>
              <a:stCxn id="330" idx="7"/>
              <a:endCxn id="332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3" name="Connettore 1 342"/>
            <p:cNvCxnSpPr>
              <a:stCxn id="332" idx="7"/>
              <a:endCxn id="334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4" name="Connettore 1 343"/>
            <p:cNvCxnSpPr>
              <a:stCxn id="330" idx="6"/>
              <a:endCxn id="333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5" name="Connettore 1 344"/>
            <p:cNvCxnSpPr>
              <a:stCxn id="334" idx="5"/>
              <a:endCxn id="337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6" name="Connettore 1 345"/>
            <p:cNvCxnSpPr>
              <a:stCxn id="333" idx="6"/>
              <a:endCxn id="337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7" name="Connettore 1 346"/>
            <p:cNvCxnSpPr>
              <a:stCxn id="334" idx="6"/>
              <a:endCxn id="335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8" name="Connettore 1 347"/>
            <p:cNvCxnSpPr>
              <a:stCxn id="335" idx="4"/>
              <a:endCxn id="337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Connettore 1 348"/>
            <p:cNvCxnSpPr>
              <a:stCxn id="335" idx="5"/>
              <a:endCxn id="336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Connettore 1 349"/>
            <p:cNvCxnSpPr>
              <a:stCxn id="336" idx="3"/>
              <a:endCxn id="337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1" name="CasellaDiTesto 350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352" name="CasellaDiTesto 351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53" name="CasellaDiTesto 352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354" name="CasellaDiTesto 353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55" name="CasellaDiTesto 354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56" name="CasellaDiTesto 355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357" name="CasellaDiTesto 356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58" name="CasellaDiTesto 357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59" name="CasellaDiTesto 358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60" name="CasellaDiTesto 359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61" name="CasellaDiTesto 360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362" name="CasellaDiTesto 361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63" name="CasellaDiTesto 362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364" name="Connettore 1 363"/>
            <p:cNvCxnSpPr>
              <a:stCxn id="332" idx="5"/>
              <a:endCxn id="333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5" name="CasellaDiTesto 364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366" name="Gruppo 365"/>
          <p:cNvGrpSpPr/>
          <p:nvPr/>
        </p:nvGrpSpPr>
        <p:grpSpPr>
          <a:xfrm>
            <a:off x="31356" y="4910786"/>
            <a:ext cx="2895600" cy="1512332"/>
            <a:chOff x="685800" y="1600200"/>
            <a:chExt cx="2895600" cy="1512332"/>
          </a:xfrm>
        </p:grpSpPr>
        <p:sp>
          <p:nvSpPr>
            <p:cNvPr id="367" name="Ovale 366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8" name="Ovale 367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9" name="Ovale 368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0" name="Ovale 369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1" name="Ovale 370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2" name="Ovale 371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3" name="Ovale 372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4" name="Ovale 373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5" name="Ovale 374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76" name="Connettore 1 375"/>
            <p:cNvCxnSpPr>
              <a:stCxn id="367" idx="7"/>
              <a:endCxn id="369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7" name="Connettore 1 376"/>
            <p:cNvCxnSpPr>
              <a:stCxn id="369" idx="4"/>
              <a:endCxn id="368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Connettore 1 377"/>
            <p:cNvCxnSpPr>
              <a:stCxn id="367" idx="5"/>
              <a:endCxn id="368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9" name="Connettore 1 378"/>
            <p:cNvCxnSpPr>
              <a:stCxn id="369" idx="6"/>
              <a:endCxn id="372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Connettore 1 379"/>
            <p:cNvCxnSpPr>
              <a:stCxn id="368" idx="7"/>
              <a:endCxn id="370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1" name="Connettore 1 380"/>
            <p:cNvCxnSpPr>
              <a:stCxn id="370" idx="7"/>
              <a:endCxn id="372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2" name="Connettore 1 381"/>
            <p:cNvCxnSpPr>
              <a:stCxn id="368" idx="6"/>
              <a:endCxn id="371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3" name="Connettore 1 382"/>
            <p:cNvCxnSpPr>
              <a:stCxn id="372" idx="5"/>
              <a:endCxn id="375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4" name="Connettore 1 383"/>
            <p:cNvCxnSpPr>
              <a:stCxn id="371" idx="6"/>
              <a:endCxn id="375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5" name="Connettore 1 384"/>
            <p:cNvCxnSpPr>
              <a:stCxn id="372" idx="6"/>
              <a:endCxn id="373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6" name="Connettore 1 385"/>
            <p:cNvCxnSpPr>
              <a:stCxn id="373" idx="4"/>
              <a:endCxn id="375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Connettore 1 386"/>
            <p:cNvCxnSpPr>
              <a:stCxn id="373" idx="5"/>
              <a:endCxn id="374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Connettore 1 387"/>
            <p:cNvCxnSpPr>
              <a:stCxn id="374" idx="3"/>
              <a:endCxn id="375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CasellaDiTesto 388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390" name="CasellaDiTesto 389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91" name="CasellaDiTesto 390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392" name="CasellaDiTesto 391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93" name="CasellaDiTesto 392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94" name="CasellaDiTesto 393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395" name="CasellaDiTesto 394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96" name="CasellaDiTesto 395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97" name="CasellaDiTesto 396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98" name="CasellaDiTesto 397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99" name="CasellaDiTesto 398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400" name="CasellaDiTesto 399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01" name="CasellaDiTesto 400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402" name="Connettore 1 401"/>
            <p:cNvCxnSpPr>
              <a:stCxn id="370" idx="5"/>
              <a:endCxn id="371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03" name="CasellaDiTesto 402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404" name="Gruppo 403"/>
          <p:cNvGrpSpPr/>
          <p:nvPr/>
        </p:nvGrpSpPr>
        <p:grpSpPr>
          <a:xfrm>
            <a:off x="2537712" y="5410200"/>
            <a:ext cx="2895600" cy="1512332"/>
            <a:chOff x="685800" y="1600200"/>
            <a:chExt cx="2895600" cy="1512332"/>
          </a:xfrm>
        </p:grpSpPr>
        <p:sp>
          <p:nvSpPr>
            <p:cNvPr id="405" name="Ovale 404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6" name="Ovale 405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7" name="Ovale 406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8" name="Ovale 407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9" name="Ovale 408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0" name="Ovale 409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1" name="Ovale 410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2" name="Ovale 411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3" name="Ovale 412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14" name="Connettore 1 413"/>
            <p:cNvCxnSpPr>
              <a:stCxn id="405" idx="7"/>
              <a:endCxn id="407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5" name="Connettore 1 414"/>
            <p:cNvCxnSpPr>
              <a:stCxn id="407" idx="4"/>
              <a:endCxn id="406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1 415"/>
            <p:cNvCxnSpPr>
              <a:stCxn id="405" idx="5"/>
              <a:endCxn id="406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7" name="Connettore 1 416"/>
            <p:cNvCxnSpPr>
              <a:stCxn id="407" idx="6"/>
              <a:endCxn id="410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8" name="Connettore 1 417"/>
            <p:cNvCxnSpPr>
              <a:stCxn id="406" idx="7"/>
              <a:endCxn id="408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9" name="Connettore 1 418"/>
            <p:cNvCxnSpPr>
              <a:stCxn id="408" idx="7"/>
              <a:endCxn id="410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0" name="Connettore 1 419"/>
            <p:cNvCxnSpPr>
              <a:stCxn id="406" idx="6"/>
              <a:endCxn id="409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1" name="Connettore 1 420"/>
            <p:cNvCxnSpPr>
              <a:stCxn id="410" idx="5"/>
              <a:endCxn id="413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2" name="Connettore 1 421"/>
            <p:cNvCxnSpPr>
              <a:stCxn id="409" idx="6"/>
              <a:endCxn id="413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3" name="Connettore 1 422"/>
            <p:cNvCxnSpPr>
              <a:stCxn id="410" idx="6"/>
              <a:endCxn id="411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4" name="Connettore 1 423"/>
            <p:cNvCxnSpPr>
              <a:stCxn id="411" idx="4"/>
              <a:endCxn id="413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nettore 1 424"/>
            <p:cNvCxnSpPr>
              <a:stCxn id="411" idx="5"/>
              <a:endCxn id="412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Connettore 1 425"/>
            <p:cNvCxnSpPr>
              <a:stCxn id="412" idx="3"/>
              <a:endCxn id="413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CasellaDiTesto 426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428" name="CasellaDiTesto 427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29" name="CasellaDiTesto 428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430" name="CasellaDiTesto 429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31" name="CasellaDiTesto 430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432" name="CasellaDiTesto 431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433" name="CasellaDiTesto 432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434" name="CasellaDiTesto 433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435" name="CasellaDiTesto 434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36" name="CasellaDiTesto 435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437" name="CasellaDiTesto 436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438" name="CasellaDiTesto 437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39" name="CasellaDiTesto 438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440" name="Connettore 1 439"/>
            <p:cNvCxnSpPr>
              <a:stCxn id="408" idx="5"/>
              <a:endCxn id="409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41" name="CasellaDiTesto 440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442" name="Gruppo 441"/>
          <p:cNvGrpSpPr/>
          <p:nvPr/>
        </p:nvGrpSpPr>
        <p:grpSpPr>
          <a:xfrm>
            <a:off x="5580676" y="5410200"/>
            <a:ext cx="2895600" cy="1512332"/>
            <a:chOff x="685800" y="1600200"/>
            <a:chExt cx="2895600" cy="1512332"/>
          </a:xfrm>
        </p:grpSpPr>
        <p:sp>
          <p:nvSpPr>
            <p:cNvPr id="443" name="Ovale 442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4" name="Ovale 443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5" name="Ovale 444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6" name="Ovale 445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7" name="Ovale 446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8" name="Ovale 447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9" name="Ovale 448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0" name="Ovale 449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1" name="Ovale 450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52" name="Connettore 1 451"/>
            <p:cNvCxnSpPr>
              <a:stCxn id="443" idx="7"/>
              <a:endCxn id="445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3" name="Connettore 1 452"/>
            <p:cNvCxnSpPr>
              <a:stCxn id="445" idx="4"/>
              <a:endCxn id="444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1 453"/>
            <p:cNvCxnSpPr>
              <a:stCxn id="443" idx="5"/>
              <a:endCxn id="444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5" name="Connettore 1 454"/>
            <p:cNvCxnSpPr>
              <a:stCxn id="445" idx="6"/>
              <a:endCxn id="448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6" name="Connettore 1 455"/>
            <p:cNvCxnSpPr>
              <a:stCxn id="444" idx="7"/>
              <a:endCxn id="446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7" name="Connettore 1 456"/>
            <p:cNvCxnSpPr>
              <a:stCxn id="446" idx="7"/>
              <a:endCxn id="448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8" name="Connettore 1 457"/>
            <p:cNvCxnSpPr>
              <a:stCxn id="444" idx="6"/>
              <a:endCxn id="447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9" name="Connettore 1 458"/>
            <p:cNvCxnSpPr>
              <a:stCxn id="448" idx="5"/>
              <a:endCxn id="451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0" name="Connettore 1 459"/>
            <p:cNvCxnSpPr>
              <a:stCxn id="447" idx="6"/>
              <a:endCxn id="451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1" name="Connettore 1 460"/>
            <p:cNvCxnSpPr>
              <a:stCxn id="448" idx="6"/>
              <a:endCxn id="449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2" name="Connettore 1 461"/>
            <p:cNvCxnSpPr>
              <a:stCxn id="449" idx="4"/>
              <a:endCxn id="451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Connettore 1 462"/>
            <p:cNvCxnSpPr>
              <a:stCxn id="449" idx="5"/>
              <a:endCxn id="450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4" name="Connettore 1 463"/>
            <p:cNvCxnSpPr>
              <a:stCxn id="450" idx="3"/>
              <a:endCxn id="451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5" name="CasellaDiTesto 464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466" name="CasellaDiTesto 465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67" name="CasellaDiTesto 466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468" name="CasellaDiTesto 467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69" name="CasellaDiTesto 468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470" name="CasellaDiTesto 469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471" name="CasellaDiTesto 470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472" name="CasellaDiTesto 471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473" name="CasellaDiTesto 472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74" name="CasellaDiTesto 473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475" name="CasellaDiTesto 474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476" name="CasellaDiTesto 475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77" name="CasellaDiTesto 476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478" name="Connettore 1 477"/>
            <p:cNvCxnSpPr>
              <a:stCxn id="446" idx="5"/>
              <a:endCxn id="447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79" name="CasellaDiTesto 478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di </a:t>
            </a:r>
            <a:r>
              <a:rPr lang="it-IT" dirty="0" err="1" smtClean="0"/>
              <a:t>Prim</a:t>
            </a:r>
            <a:r>
              <a:rPr lang="it-IT" dirty="0" smtClean="0"/>
              <a:t>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10016" cy="5257800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it-IT" sz="2400" i="1" dirty="0" err="1" smtClean="0"/>
              <a:t>A</a:t>
            </a:r>
            <a:r>
              <a:rPr lang="it-IT" sz="2400" dirty="0" err="1" smtClean="0"/>
              <a:t>=insieme</a:t>
            </a:r>
            <a:r>
              <a:rPr lang="it-IT" sz="2400" dirty="0" smtClean="0"/>
              <a:t> vuoto</a:t>
            </a:r>
          </a:p>
          <a:p>
            <a:pPr lvl="1" algn="just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While</a:t>
            </a:r>
            <a:r>
              <a:rPr lang="it-IT" sz="2400" dirty="0" smtClean="0"/>
              <a:t> </a:t>
            </a:r>
            <a:r>
              <a:rPr lang="it-IT" sz="2400" i="1" dirty="0" smtClean="0"/>
              <a:t>A</a:t>
            </a:r>
            <a:r>
              <a:rPr lang="it-IT" sz="2400" dirty="0" smtClean="0"/>
              <a:t> non è un MST</a:t>
            </a:r>
          </a:p>
          <a:p>
            <a:pPr lvl="2" algn="just">
              <a:buNone/>
            </a:pPr>
            <a:r>
              <a:rPr lang="it-IT" sz="2400" dirty="0" smtClean="0"/>
              <a:t>	trova un arco </a:t>
            </a:r>
            <a:r>
              <a:rPr lang="it-IT" sz="2400" i="1" dirty="0" smtClean="0"/>
              <a:t>e</a:t>
            </a:r>
            <a:r>
              <a:rPr lang="it-IT" sz="2400" dirty="0" smtClean="0"/>
              <a:t> sicuro per </a:t>
            </a:r>
            <a:r>
              <a:rPr lang="it-IT" sz="2400" i="1" dirty="0" smtClean="0"/>
              <a:t>A</a:t>
            </a:r>
          </a:p>
          <a:p>
            <a:pPr lvl="2" algn="just">
              <a:buNone/>
            </a:pPr>
            <a:r>
              <a:rPr lang="it-IT" sz="2400" dirty="0" smtClean="0"/>
              <a:t>	</a:t>
            </a:r>
            <a:r>
              <a:rPr lang="it-IT" sz="2400" i="1" dirty="0" err="1" smtClean="0"/>
              <a:t>A=A</a:t>
            </a:r>
            <a:r>
              <a:rPr lang="it-IT" sz="2400" i="1" dirty="0" smtClean="0"/>
              <a:t> </a:t>
            </a:r>
            <a:r>
              <a:rPr lang="it-IT" sz="2400" i="1" dirty="0" err="1" smtClean="0">
                <a:latin typeface="Andale Mono"/>
                <a:cs typeface="Andale Mono"/>
              </a:rPr>
              <a:t>U</a:t>
            </a:r>
            <a:r>
              <a:rPr lang="it-IT" sz="2400" i="1" dirty="0" smtClean="0"/>
              <a:t> e</a:t>
            </a:r>
          </a:p>
          <a:p>
            <a:pPr algn="just">
              <a:buNone/>
            </a:pPr>
            <a:r>
              <a:rPr lang="it-IT" sz="3000" dirty="0" smtClean="0"/>
              <a:t>Implementazione tramite:</a:t>
            </a:r>
          </a:p>
          <a:p>
            <a:pPr algn="just"/>
            <a:r>
              <a:rPr lang="it-IT" sz="3000" dirty="0" smtClean="0"/>
              <a:t>Nodi in una coda con </a:t>
            </a:r>
            <a:r>
              <a:rPr lang="it-IT" sz="3000" dirty="0" err="1" smtClean="0"/>
              <a:t>min-priorità</a:t>
            </a:r>
            <a:r>
              <a:rPr lang="it-IT" sz="3000" dirty="0" smtClean="0"/>
              <a:t> basata sul campo </a:t>
            </a:r>
            <a:r>
              <a:rPr lang="it-IT" sz="3000" i="1" dirty="0" smtClean="0"/>
              <a:t>key(</a:t>
            </a:r>
            <a:r>
              <a:rPr lang="it-IT" sz="3000" i="1" dirty="0" err="1" smtClean="0"/>
              <a:t>v</a:t>
            </a:r>
            <a:r>
              <a:rPr lang="it-IT" sz="3000" i="1" dirty="0" smtClean="0"/>
              <a:t>)</a:t>
            </a:r>
            <a:r>
              <a:rPr lang="it-IT" sz="3000" dirty="0" err="1" smtClean="0"/>
              <a:t>=min</a:t>
            </a:r>
            <a:r>
              <a:rPr lang="it-IT" sz="3000" dirty="0" smtClean="0"/>
              <a:t> peso di un arco che collega </a:t>
            </a:r>
            <a:r>
              <a:rPr lang="it-IT" sz="3000" i="1" dirty="0" err="1" smtClean="0"/>
              <a:t>v</a:t>
            </a:r>
            <a:r>
              <a:rPr lang="it-IT" sz="3000" dirty="0" smtClean="0"/>
              <a:t> ad un nodo della comp. principale; ∞ se non esiste </a:t>
            </a:r>
          </a:p>
          <a:p>
            <a:pPr algn="just"/>
            <a:r>
              <a:rPr lang="it-IT" sz="3000" dirty="0" smtClean="0"/>
              <a:t>Se </a:t>
            </a:r>
            <a:r>
              <a:rPr lang="it-IT" sz="3000" dirty="0" err="1" smtClean="0"/>
              <a:t>coda=heap</a:t>
            </a:r>
            <a:r>
              <a:rPr lang="it-IT" sz="3000" dirty="0" smtClean="0"/>
              <a:t> Complessità: </a:t>
            </a:r>
            <a:r>
              <a:rPr lang="it-IT" sz="3000" i="1" dirty="0" smtClean="0"/>
              <a:t>O(</a:t>
            </a:r>
            <a:r>
              <a:rPr lang="it-IT" sz="3000" i="1" dirty="0" err="1" smtClean="0"/>
              <a:t>m</a:t>
            </a:r>
            <a:r>
              <a:rPr lang="it-IT" sz="3000" i="1" dirty="0" smtClean="0"/>
              <a:t> log </a:t>
            </a:r>
            <a:r>
              <a:rPr lang="it-IT" sz="3000" i="1" dirty="0" err="1" smtClean="0"/>
              <a:t>n</a:t>
            </a:r>
            <a:r>
              <a:rPr lang="it-IT" sz="3000" i="1" dirty="0" smtClean="0"/>
              <a:t>)</a:t>
            </a:r>
          </a:p>
          <a:p>
            <a:pPr algn="just"/>
            <a:r>
              <a:rPr lang="it-IT" sz="3000" dirty="0" smtClean="0"/>
              <a:t>Se </a:t>
            </a:r>
            <a:r>
              <a:rPr lang="it-IT" sz="3000" dirty="0" err="1" smtClean="0"/>
              <a:t>coda=</a:t>
            </a:r>
            <a:r>
              <a:rPr lang="it-IT" sz="3000" dirty="0" smtClean="0"/>
              <a:t> </a:t>
            </a:r>
            <a:r>
              <a:rPr lang="it-IT" sz="3000" dirty="0" err="1" smtClean="0"/>
              <a:t>heap</a:t>
            </a:r>
            <a:r>
              <a:rPr lang="it-IT" sz="3000" dirty="0" smtClean="0"/>
              <a:t> di Fibonacci Complessità: </a:t>
            </a:r>
          </a:p>
          <a:p>
            <a:pPr algn="just">
              <a:buNone/>
            </a:pPr>
            <a:r>
              <a:rPr lang="it-IT" sz="3000" dirty="0" smtClean="0"/>
              <a:t>	</a:t>
            </a:r>
            <a:r>
              <a:rPr lang="it-IT" sz="3000" i="1" dirty="0" smtClean="0"/>
              <a:t>O(</a:t>
            </a:r>
            <a:r>
              <a:rPr lang="it-IT" sz="3000" i="1" dirty="0" err="1" smtClean="0"/>
              <a:t>m+n</a:t>
            </a:r>
            <a:r>
              <a:rPr lang="it-IT" sz="3000" i="1" dirty="0" smtClean="0"/>
              <a:t> log </a:t>
            </a:r>
            <a:r>
              <a:rPr lang="it-IT" sz="3000" i="1" dirty="0" err="1" smtClean="0"/>
              <a:t>n</a:t>
            </a:r>
            <a:r>
              <a:rPr lang="it-IT" sz="3000" i="1" dirty="0" smtClean="0"/>
              <a:t>)</a:t>
            </a:r>
            <a:r>
              <a:rPr lang="it-IT" sz="3000" dirty="0" smtClean="0"/>
              <a:t> </a:t>
            </a:r>
            <a:r>
              <a:rPr lang="it-IT" sz="2162" dirty="0" smtClean="0"/>
              <a:t>[</a:t>
            </a:r>
            <a:r>
              <a:rPr lang="it-IT" sz="2162" dirty="0" err="1" smtClean="0"/>
              <a:t>Ahuja</a:t>
            </a:r>
            <a:r>
              <a:rPr lang="it-IT" sz="2162" dirty="0" smtClean="0"/>
              <a:t>, </a:t>
            </a:r>
            <a:r>
              <a:rPr lang="it-IT" sz="2162" dirty="0" err="1" smtClean="0"/>
              <a:t>Magnanti</a:t>
            </a:r>
            <a:r>
              <a:rPr lang="it-IT" sz="2162" dirty="0" smtClean="0"/>
              <a:t> &amp; </a:t>
            </a:r>
            <a:r>
              <a:rPr lang="it-IT" sz="2162" dirty="0" err="1" smtClean="0"/>
              <a:t>Orlin</a:t>
            </a:r>
            <a:r>
              <a:rPr lang="it-IT" sz="2162" dirty="0" smtClean="0"/>
              <a:t> ‘93]</a:t>
            </a:r>
          </a:p>
        </p:txBody>
      </p:sp>
      <p:sp>
        <p:nvSpPr>
          <p:cNvPr id="5" name="Fumetto 2 4"/>
          <p:cNvSpPr/>
          <p:nvPr/>
        </p:nvSpPr>
        <p:spPr>
          <a:xfrm>
            <a:off x="5486400" y="685800"/>
            <a:ext cx="2895600" cy="2209800"/>
          </a:xfrm>
          <a:prstGeom prst="wedgeRoundRectCallout">
            <a:avLst>
              <a:gd name="adj1" fmla="val -92763"/>
              <a:gd name="adj2" fmla="val 2782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 smtClean="0"/>
              <a:t>tra quelli che collegano la componente principale con un nodo isolato, quello di peso minimo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Algoritmo di </a:t>
            </a:r>
            <a:r>
              <a:rPr kumimoji="0" lang="it-IT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lang="it-IT" sz="3000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5578378" y="152400"/>
            <a:ext cx="2895600" cy="1512332"/>
            <a:chOff x="685800" y="1600200"/>
            <a:chExt cx="2895600" cy="1512332"/>
          </a:xfrm>
        </p:grpSpPr>
        <p:sp>
          <p:nvSpPr>
            <p:cNvPr id="6" name="Ovale 5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Ovale 12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Ovale 13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1 14"/>
            <p:cNvCxnSpPr>
              <a:stCxn id="6" idx="7"/>
              <a:endCxn id="8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8" idx="4"/>
              <a:endCxn id="7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>
              <a:stCxn id="6" idx="5"/>
              <a:endCxn id="7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>
              <a:stCxn id="8" idx="6"/>
              <a:endCxn id="11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>
              <a:stCxn id="7" idx="7"/>
              <a:endCxn id="9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>
              <a:stCxn id="9" idx="7"/>
              <a:endCxn id="11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7" idx="6"/>
              <a:endCxn id="10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>
              <a:stCxn id="11" idx="5"/>
              <a:endCxn id="14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>
              <a:stCxn id="10" idx="6"/>
              <a:endCxn id="14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>
              <a:stCxn id="11" idx="6"/>
              <a:endCxn id="12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>
              <a:stCxn id="12" idx="4"/>
              <a:endCxn id="14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12" idx="5"/>
              <a:endCxn id="13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13" idx="3"/>
              <a:endCxn id="14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sellaDiTesto 27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41" name="Connettore 1 40"/>
            <p:cNvCxnSpPr>
              <a:stCxn id="9" idx="5"/>
              <a:endCxn id="10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sellaDiTesto 41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6096000" y="1611868"/>
            <a:ext cx="2895600" cy="1512332"/>
            <a:chOff x="685800" y="1600200"/>
            <a:chExt cx="2895600" cy="1512332"/>
          </a:xfrm>
        </p:grpSpPr>
        <p:sp>
          <p:nvSpPr>
            <p:cNvPr id="44" name="Ovale 43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Ovale 44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Ovale 45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Ovale 46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Ovale 47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Ovale 48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Ovale 49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Ovale 50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Ovale 51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3" name="Connettore 1 52"/>
            <p:cNvCxnSpPr>
              <a:stCxn id="44" idx="7"/>
              <a:endCxn id="46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>
              <a:stCxn id="46" idx="4"/>
              <a:endCxn id="45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>
              <a:stCxn id="44" idx="5"/>
              <a:endCxn id="45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>
              <a:stCxn id="46" idx="6"/>
              <a:endCxn id="49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>
              <a:stCxn id="45" idx="7"/>
              <a:endCxn id="47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>
              <a:stCxn id="47" idx="7"/>
              <a:endCxn id="49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>
              <a:stCxn id="45" idx="6"/>
              <a:endCxn id="48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>
              <a:stCxn id="49" idx="5"/>
              <a:endCxn id="52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48" idx="6"/>
              <a:endCxn id="52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>
              <a:stCxn id="49" idx="6"/>
              <a:endCxn id="50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>
              <a:stCxn id="50" idx="4"/>
              <a:endCxn id="52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>
              <a:stCxn id="50" idx="5"/>
              <a:endCxn id="51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>
              <a:stCxn id="51" idx="3"/>
              <a:endCxn id="52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CasellaDiTesto 65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73" name="CasellaDiTesto 72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74" name="CasellaDiTesto 73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76" name="CasellaDiTesto 75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77" name="CasellaDiTesto 76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78" name="CasellaDiTesto 77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79" name="Connettore 1 78"/>
            <p:cNvCxnSpPr>
              <a:stCxn id="47" idx="5"/>
              <a:endCxn id="48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CasellaDiTesto 79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81" name="Gruppo 80"/>
          <p:cNvGrpSpPr/>
          <p:nvPr/>
        </p:nvGrpSpPr>
        <p:grpSpPr>
          <a:xfrm>
            <a:off x="3048000" y="1600200"/>
            <a:ext cx="2895600" cy="1512332"/>
            <a:chOff x="685800" y="1600200"/>
            <a:chExt cx="2895600" cy="1512332"/>
          </a:xfrm>
        </p:grpSpPr>
        <p:sp>
          <p:nvSpPr>
            <p:cNvPr id="82" name="Ovale 81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Ovale 82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Ovale 83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Ovale 84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Ovale 85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7" name="Ovale 86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Ovale 87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9" name="Ovale 88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Ovale 89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1" name="Connettore 1 90"/>
            <p:cNvCxnSpPr>
              <a:stCxn id="82" idx="7"/>
              <a:endCxn id="84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>
              <a:stCxn id="84" idx="4"/>
              <a:endCxn id="83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>
              <a:stCxn id="82" idx="5"/>
              <a:endCxn id="83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>
              <a:stCxn id="84" idx="6"/>
              <a:endCxn id="87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>
              <a:stCxn id="83" idx="7"/>
              <a:endCxn id="85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>
              <a:stCxn id="85" idx="7"/>
              <a:endCxn id="87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>
              <a:stCxn id="83" idx="6"/>
              <a:endCxn id="86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>
              <a:stCxn id="87" idx="5"/>
              <a:endCxn id="90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>
              <a:stCxn id="86" idx="6"/>
              <a:endCxn id="90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>
              <a:stCxn id="87" idx="6"/>
              <a:endCxn id="88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100"/>
            <p:cNvCxnSpPr>
              <a:stCxn id="88" idx="4"/>
              <a:endCxn id="90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>
              <a:stCxn id="88" idx="5"/>
              <a:endCxn id="89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>
              <a:stCxn id="89" idx="3"/>
              <a:endCxn id="90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CasellaDiTesto 103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107" name="CasellaDiTesto 106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08" name="CasellaDiTesto 107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09" name="CasellaDiTesto 108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110" name="CasellaDiTesto 109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11" name="CasellaDiTesto 110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12" name="CasellaDiTesto 111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13" name="CasellaDiTesto 112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14" name="CasellaDiTesto 113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115" name="CasellaDiTesto 114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16" name="CasellaDiTesto 115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117" name="Connettore 1 116"/>
            <p:cNvCxnSpPr>
              <a:stCxn id="85" idx="5"/>
              <a:endCxn id="86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CasellaDiTesto 117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119" name="Gruppo 118"/>
          <p:cNvGrpSpPr/>
          <p:nvPr/>
        </p:nvGrpSpPr>
        <p:grpSpPr>
          <a:xfrm>
            <a:off x="0" y="1600200"/>
            <a:ext cx="2895600" cy="1512332"/>
            <a:chOff x="685800" y="1600200"/>
            <a:chExt cx="2895600" cy="1512332"/>
          </a:xfrm>
        </p:grpSpPr>
        <p:sp>
          <p:nvSpPr>
            <p:cNvPr id="120" name="Ovale 119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1" name="Ovale 120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2" name="Ovale 121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3" name="Ovale 122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4" name="Ovale 123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5" name="Ovale 124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6" name="Ovale 125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7" name="Ovale 126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8" name="Ovale 127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9" name="Connettore 1 128"/>
            <p:cNvCxnSpPr>
              <a:stCxn id="120" idx="7"/>
              <a:endCxn id="122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>
              <a:stCxn id="122" idx="4"/>
              <a:endCxn id="121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1 130"/>
            <p:cNvCxnSpPr>
              <a:stCxn id="120" idx="5"/>
              <a:endCxn id="121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1 131"/>
            <p:cNvCxnSpPr>
              <a:stCxn id="122" idx="6"/>
              <a:endCxn id="125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Connettore 1 132"/>
            <p:cNvCxnSpPr>
              <a:stCxn id="121" idx="7"/>
              <a:endCxn id="123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33"/>
            <p:cNvCxnSpPr>
              <a:stCxn id="123" idx="7"/>
              <a:endCxn id="125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Connettore 1 134"/>
            <p:cNvCxnSpPr>
              <a:stCxn id="121" idx="6"/>
              <a:endCxn id="124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1 135"/>
            <p:cNvCxnSpPr>
              <a:stCxn id="125" idx="5"/>
              <a:endCxn id="128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1 136"/>
            <p:cNvCxnSpPr>
              <a:stCxn id="124" idx="6"/>
              <a:endCxn id="128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1 137"/>
            <p:cNvCxnSpPr>
              <a:stCxn id="125" idx="6"/>
              <a:endCxn id="126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1 138"/>
            <p:cNvCxnSpPr>
              <a:stCxn id="126" idx="4"/>
              <a:endCxn id="128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1 139"/>
            <p:cNvCxnSpPr>
              <a:stCxn id="126" idx="5"/>
              <a:endCxn id="127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1 140"/>
            <p:cNvCxnSpPr>
              <a:stCxn id="127" idx="3"/>
              <a:endCxn id="128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CasellaDiTesto 141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143" name="CasellaDiTesto 142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44" name="CasellaDiTesto 143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145" name="CasellaDiTesto 144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46" name="CasellaDiTesto 145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47" name="CasellaDiTesto 146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148" name="CasellaDiTesto 147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49" name="CasellaDiTesto 148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50" name="CasellaDiTesto 149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51" name="CasellaDiTesto 150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52" name="CasellaDiTesto 151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153" name="CasellaDiTesto 152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54" name="CasellaDiTesto 153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155" name="Connettore 1 154"/>
            <p:cNvCxnSpPr>
              <a:stCxn id="123" idx="5"/>
              <a:endCxn id="124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CasellaDiTesto 155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157" name="Gruppo 156"/>
          <p:cNvGrpSpPr/>
          <p:nvPr/>
        </p:nvGrpSpPr>
        <p:grpSpPr>
          <a:xfrm>
            <a:off x="0" y="3212068"/>
            <a:ext cx="2895600" cy="1512332"/>
            <a:chOff x="685800" y="1600200"/>
            <a:chExt cx="2895600" cy="1512332"/>
          </a:xfrm>
        </p:grpSpPr>
        <p:sp>
          <p:nvSpPr>
            <p:cNvPr id="158" name="Ovale 157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9" name="Ovale 158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0" name="Ovale 159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Ovale 160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2" name="Ovale 161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3" name="Ovale 162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4" name="Ovale 163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5" name="Ovale 164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Ovale 165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67" name="Connettore 1 166"/>
            <p:cNvCxnSpPr>
              <a:stCxn id="158" idx="7"/>
              <a:endCxn id="160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Connettore 1 167"/>
            <p:cNvCxnSpPr>
              <a:stCxn id="160" idx="4"/>
              <a:endCxn id="159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1 168"/>
            <p:cNvCxnSpPr>
              <a:stCxn id="158" idx="5"/>
              <a:endCxn id="159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1 169"/>
            <p:cNvCxnSpPr>
              <a:stCxn id="160" idx="6"/>
              <a:endCxn id="163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>
              <a:stCxn id="159" idx="7"/>
              <a:endCxn id="161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>
              <a:stCxn id="161" idx="7"/>
              <a:endCxn id="163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>
              <a:stCxn id="159" idx="6"/>
              <a:endCxn id="162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>
              <a:stCxn id="163" idx="5"/>
              <a:endCxn id="166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>
              <a:stCxn id="162" idx="6"/>
              <a:endCxn id="166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>
              <a:stCxn id="163" idx="6"/>
              <a:endCxn id="164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76"/>
            <p:cNvCxnSpPr>
              <a:stCxn id="164" idx="4"/>
              <a:endCxn id="166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>
              <a:stCxn id="164" idx="5"/>
              <a:endCxn id="165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>
              <a:stCxn id="165" idx="3"/>
              <a:endCxn id="166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CasellaDiTesto 179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181" name="CasellaDiTesto 180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82" name="CasellaDiTesto 181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183" name="CasellaDiTesto 182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184" name="CasellaDiTesto 183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85" name="CasellaDiTesto 184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186" name="CasellaDiTesto 185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87" name="CasellaDiTesto 186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88" name="CasellaDiTesto 187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89" name="CasellaDiTesto 188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190" name="CasellaDiTesto 189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191" name="CasellaDiTesto 190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192" name="CasellaDiTesto 191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193" name="Connettore 1 192"/>
            <p:cNvCxnSpPr>
              <a:stCxn id="161" idx="5"/>
              <a:endCxn id="162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CasellaDiTesto 193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195" name="Gruppo 194"/>
          <p:cNvGrpSpPr/>
          <p:nvPr/>
        </p:nvGrpSpPr>
        <p:grpSpPr>
          <a:xfrm>
            <a:off x="3048000" y="3200400"/>
            <a:ext cx="2895600" cy="1512332"/>
            <a:chOff x="685800" y="1600200"/>
            <a:chExt cx="2895600" cy="1512332"/>
          </a:xfrm>
        </p:grpSpPr>
        <p:sp>
          <p:nvSpPr>
            <p:cNvPr id="196" name="Ovale 195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7" name="Ovale 196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8" name="Ovale 197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9" name="Ovale 198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0" name="Ovale 199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1" name="Ovale 200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2" name="Ovale 201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3" name="Ovale 202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Ovale 203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05" name="Connettore 1 204"/>
            <p:cNvCxnSpPr>
              <a:stCxn id="196" idx="7"/>
              <a:endCxn id="198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>
              <a:stCxn id="198" idx="4"/>
              <a:endCxn id="197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>
              <a:stCxn id="196" idx="5"/>
              <a:endCxn id="197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>
              <a:stCxn id="198" idx="6"/>
              <a:endCxn id="201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>
              <a:stCxn id="197" idx="7"/>
              <a:endCxn id="199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>
              <a:stCxn id="199" idx="7"/>
              <a:endCxn id="201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>
              <a:stCxn id="197" idx="6"/>
              <a:endCxn id="200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>
              <a:stCxn id="201" idx="5"/>
              <a:endCxn id="204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>
              <a:stCxn id="200" idx="6"/>
              <a:endCxn id="204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>
              <a:stCxn id="201" idx="6"/>
              <a:endCxn id="202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>
              <a:stCxn id="202" idx="4"/>
              <a:endCxn id="204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1 215"/>
            <p:cNvCxnSpPr>
              <a:stCxn id="202" idx="5"/>
              <a:endCxn id="203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>
              <a:stCxn id="203" idx="3"/>
              <a:endCxn id="204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CasellaDiTesto 217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219" name="CasellaDiTesto 218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20" name="CasellaDiTesto 219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221" name="CasellaDiTesto 220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22" name="CasellaDiTesto 221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23" name="CasellaDiTesto 222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224" name="CasellaDiTesto 223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225" name="CasellaDiTesto 224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226" name="CasellaDiTesto 225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27" name="CasellaDiTesto 226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28" name="CasellaDiTesto 227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229" name="CasellaDiTesto 228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30" name="CasellaDiTesto 229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231" name="Connettore 1 230"/>
            <p:cNvCxnSpPr>
              <a:stCxn id="199" idx="5"/>
              <a:endCxn id="200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CasellaDiTesto 231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233" name="Gruppo 232"/>
          <p:cNvGrpSpPr/>
          <p:nvPr/>
        </p:nvGrpSpPr>
        <p:grpSpPr>
          <a:xfrm>
            <a:off x="6096000" y="3200400"/>
            <a:ext cx="2895600" cy="1512332"/>
            <a:chOff x="685800" y="1600200"/>
            <a:chExt cx="2895600" cy="1512332"/>
          </a:xfrm>
        </p:grpSpPr>
        <p:sp>
          <p:nvSpPr>
            <p:cNvPr id="234" name="Ovale 233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5" name="Ovale 234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6" name="Ovale 235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7" name="Ovale 236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8" name="Ovale 237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9" name="Ovale 238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0" name="Ovale 239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1" name="Ovale 240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2" name="Ovale 241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3" name="Connettore 1 242"/>
            <p:cNvCxnSpPr>
              <a:stCxn id="234" idx="7"/>
              <a:endCxn id="236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>
              <a:stCxn id="236" idx="4"/>
              <a:endCxn id="235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>
              <a:stCxn id="234" idx="5"/>
              <a:endCxn id="235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>
              <a:stCxn id="236" idx="6"/>
              <a:endCxn id="239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>
              <a:stCxn id="235" idx="7"/>
              <a:endCxn id="237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>
              <a:stCxn id="237" idx="7"/>
              <a:endCxn id="239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>
              <a:stCxn id="235" idx="6"/>
              <a:endCxn id="238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>
              <a:stCxn id="239" idx="5"/>
              <a:endCxn id="242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>
              <a:stCxn id="238" idx="6"/>
              <a:endCxn id="242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>
              <a:stCxn id="239" idx="6"/>
              <a:endCxn id="240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1 252"/>
            <p:cNvCxnSpPr>
              <a:stCxn id="240" idx="4"/>
              <a:endCxn id="242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>
              <a:stCxn id="240" idx="5"/>
              <a:endCxn id="241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1 254"/>
            <p:cNvCxnSpPr>
              <a:stCxn id="241" idx="3"/>
              <a:endCxn id="242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CasellaDiTesto 255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257" name="CasellaDiTesto 256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58" name="CasellaDiTesto 257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259" name="CasellaDiTesto 258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60" name="CasellaDiTesto 259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61" name="CasellaDiTesto 260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262" name="CasellaDiTesto 261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263" name="CasellaDiTesto 262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264" name="CasellaDiTesto 263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65" name="CasellaDiTesto 264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66" name="CasellaDiTesto 265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267" name="CasellaDiTesto 266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268" name="CasellaDiTesto 267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269" name="Connettore 1 268"/>
            <p:cNvCxnSpPr>
              <a:stCxn id="237" idx="5"/>
              <a:endCxn id="238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CasellaDiTesto 269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271" name="Gruppo 270"/>
          <p:cNvGrpSpPr/>
          <p:nvPr/>
        </p:nvGrpSpPr>
        <p:grpSpPr>
          <a:xfrm>
            <a:off x="5334000" y="4812268"/>
            <a:ext cx="2895600" cy="1512332"/>
            <a:chOff x="685800" y="1600200"/>
            <a:chExt cx="2895600" cy="1512332"/>
          </a:xfrm>
        </p:grpSpPr>
        <p:sp>
          <p:nvSpPr>
            <p:cNvPr id="272" name="Ovale 271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3" name="Ovale 272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4" name="Ovale 273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5" name="Ovale 274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6" name="Ovale 275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7" name="Ovale 276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8" name="Ovale 277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9" name="Ovale 278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0" name="Ovale 279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81" name="Connettore 1 280"/>
            <p:cNvCxnSpPr>
              <a:stCxn id="272" idx="7"/>
              <a:endCxn id="274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2" name="Connettore 1 281"/>
            <p:cNvCxnSpPr>
              <a:stCxn id="274" idx="4"/>
              <a:endCxn id="273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1 282"/>
            <p:cNvCxnSpPr>
              <a:stCxn id="272" idx="5"/>
              <a:endCxn id="273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1 283"/>
            <p:cNvCxnSpPr>
              <a:stCxn id="274" idx="6"/>
              <a:endCxn id="277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5" name="Connettore 1 284"/>
            <p:cNvCxnSpPr>
              <a:stCxn id="273" idx="7"/>
              <a:endCxn id="275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ttore 1 285"/>
            <p:cNvCxnSpPr>
              <a:stCxn id="275" idx="7"/>
              <a:endCxn id="277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7" name="Connettore 1 286"/>
            <p:cNvCxnSpPr>
              <a:stCxn id="273" idx="6"/>
              <a:endCxn id="276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8" name="Connettore 1 287"/>
            <p:cNvCxnSpPr>
              <a:stCxn id="277" idx="5"/>
              <a:endCxn id="280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9" name="Connettore 1 288"/>
            <p:cNvCxnSpPr>
              <a:stCxn id="276" idx="6"/>
              <a:endCxn id="280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0" name="Connettore 1 289"/>
            <p:cNvCxnSpPr>
              <a:stCxn id="277" idx="6"/>
              <a:endCxn id="278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1" name="Connettore 1 290"/>
            <p:cNvCxnSpPr>
              <a:stCxn id="278" idx="4"/>
              <a:endCxn id="280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Connettore 1 291"/>
            <p:cNvCxnSpPr>
              <a:stCxn id="278" idx="5"/>
              <a:endCxn id="279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Connettore 1 292"/>
            <p:cNvCxnSpPr>
              <a:stCxn id="279" idx="3"/>
              <a:endCxn id="280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CasellaDiTesto 293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295" name="CasellaDiTesto 294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96" name="CasellaDiTesto 295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297" name="CasellaDiTesto 296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298" name="CasellaDiTesto 297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299" name="CasellaDiTesto 298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300" name="CasellaDiTesto 299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01" name="CasellaDiTesto 300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02" name="CasellaDiTesto 301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03" name="CasellaDiTesto 302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04" name="CasellaDiTesto 303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305" name="CasellaDiTesto 304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06" name="CasellaDiTesto 305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307" name="Connettore 1 306"/>
            <p:cNvCxnSpPr>
              <a:stCxn id="275" idx="5"/>
              <a:endCxn id="276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CasellaDiTesto 307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309" name="Gruppo 308"/>
          <p:cNvGrpSpPr/>
          <p:nvPr/>
        </p:nvGrpSpPr>
        <p:grpSpPr>
          <a:xfrm>
            <a:off x="2209800" y="4964668"/>
            <a:ext cx="2895600" cy="1512332"/>
            <a:chOff x="685800" y="1600200"/>
            <a:chExt cx="2895600" cy="1512332"/>
          </a:xfrm>
        </p:grpSpPr>
        <p:sp>
          <p:nvSpPr>
            <p:cNvPr id="310" name="Ovale 309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1" name="Ovale 310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2" name="Ovale 311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3" name="Ovale 312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4" name="Ovale 313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5" name="Ovale 314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6" name="Ovale 315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7" name="Ovale 316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8" name="Ovale 317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19" name="Connettore 1 318"/>
            <p:cNvCxnSpPr>
              <a:stCxn id="310" idx="7"/>
              <a:endCxn id="312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0" name="Connettore 1 319"/>
            <p:cNvCxnSpPr>
              <a:stCxn id="312" idx="4"/>
              <a:endCxn id="311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onnettore 1 320"/>
            <p:cNvCxnSpPr>
              <a:stCxn id="310" idx="5"/>
              <a:endCxn id="311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onnettore 1 321"/>
            <p:cNvCxnSpPr>
              <a:stCxn id="312" idx="6"/>
              <a:endCxn id="315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3" name="Connettore 1 322"/>
            <p:cNvCxnSpPr>
              <a:stCxn id="311" idx="7"/>
              <a:endCxn id="313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ttore 1 323"/>
            <p:cNvCxnSpPr>
              <a:stCxn id="313" idx="7"/>
              <a:endCxn id="315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5" name="Connettore 1 324"/>
            <p:cNvCxnSpPr>
              <a:stCxn id="311" idx="6"/>
              <a:endCxn id="314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6" name="Connettore 1 325"/>
            <p:cNvCxnSpPr>
              <a:stCxn id="315" idx="5"/>
              <a:endCxn id="318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7" name="Connettore 1 326"/>
            <p:cNvCxnSpPr>
              <a:stCxn id="314" idx="6"/>
              <a:endCxn id="318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8" name="Connettore 1 327"/>
            <p:cNvCxnSpPr>
              <a:stCxn id="315" idx="6"/>
              <a:endCxn id="316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9" name="Connettore 1 328"/>
            <p:cNvCxnSpPr>
              <a:stCxn id="316" idx="4"/>
              <a:endCxn id="318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Connettore 1 329"/>
            <p:cNvCxnSpPr>
              <a:stCxn id="316" idx="5"/>
              <a:endCxn id="317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1" name="Connettore 1 330"/>
            <p:cNvCxnSpPr>
              <a:stCxn id="317" idx="3"/>
              <a:endCxn id="318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CasellaDiTesto 331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333" name="CasellaDiTesto 332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34" name="CasellaDiTesto 333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335" name="CasellaDiTesto 334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336" name="CasellaDiTesto 335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37" name="CasellaDiTesto 336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338" name="CasellaDiTesto 337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39" name="CasellaDiTesto 338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40" name="CasellaDiTesto 339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41" name="CasellaDiTesto 340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342" name="CasellaDiTesto 341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343" name="CasellaDiTesto 342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344" name="CasellaDiTesto 343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345" name="Connettore 1 344"/>
            <p:cNvCxnSpPr>
              <a:stCxn id="313" idx="5"/>
              <a:endCxn id="314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CasellaDiTesto 345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Algoritmo di </a:t>
            </a:r>
            <a:r>
              <a:rPr kumimoji="0" lang="it-IT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Boruvka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it-IT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egnaposto contenuto 3"/>
          <p:cNvSpPr txBox="1">
            <a:spLocks/>
          </p:cNvSpPr>
          <p:nvPr/>
        </p:nvSpPr>
        <p:spPr>
          <a:xfrm>
            <a:off x="228600" y="1600200"/>
            <a:ext cx="8510016" cy="52578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182880" indent="-274320" algn="just" defTabSz="9144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0" lang="it-IT" sz="305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Ipotesi</a:t>
            </a:r>
            <a:r>
              <a:rPr kumimoji="0" lang="it-IT" sz="305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tutti i pesi distinti</a:t>
            </a:r>
          </a:p>
          <a:p>
            <a:pPr marL="640080" marR="0" lvl="1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it-I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=insieme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vuoto</a:t>
            </a:r>
          </a:p>
          <a:p>
            <a:pPr marL="640080" marR="0" lvl="1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è un MST</a:t>
            </a:r>
          </a:p>
          <a:p>
            <a:pPr marL="914400" marR="0" lvl="2" indent="-1828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per ogni componente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it-IT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914400" marR="0" lvl="2" indent="-1828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it-IT" sz="2400" dirty="0" smtClean="0"/>
              <a:t>		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trova un arco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t-IT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sicuro per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it-IT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914400" marR="0" lvl="2" indent="-1828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A=A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e Mono"/>
                <a:ea typeface="+mn-ea"/>
                <a:cs typeface="Andale Mono"/>
              </a:rPr>
              <a:t>U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{e</a:t>
            </a:r>
            <a:r>
              <a:rPr kumimoji="0" lang="it-IT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per ogni </a:t>
            </a:r>
            <a:r>
              <a:rPr lang="it-IT" sz="2400" i="1" dirty="0" smtClean="0"/>
              <a:t>i</a:t>
            </a:r>
            <a:r>
              <a:rPr lang="it-IT" sz="2400" dirty="0" smtClean="0"/>
              <a:t>}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E863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Trucco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trattare tanti (pari al log del</a:t>
            </a:r>
            <a:r>
              <a:rPr kumimoji="0" lang="it-IT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 di componenti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archi durante la stessa iterazione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3000" dirty="0" smtClean="0"/>
              <a:t>Garanzia di non introdurre cicli grazie all’ipotesi!</a:t>
            </a:r>
            <a:endParaRPr kumimoji="0" lang="it-IT" sz="3000" b="0" i="0" u="none" strike="noStrike" kern="1200" cap="none" spc="0" normalizeH="0" baseline="0" noProof="0" dirty="0" smtClean="0">
              <a:ln>
                <a:noFill/>
              </a:ln>
              <a:solidFill>
                <a:srgbClr val="FE863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3000" dirty="0" smtClean="0">
                <a:solidFill>
                  <a:srgbClr val="FE8637"/>
                </a:solidFill>
              </a:rPr>
              <a:t>Complessità</a:t>
            </a:r>
            <a:r>
              <a:rPr lang="it-IT" sz="3000" dirty="0" smtClean="0"/>
              <a:t>: </a:t>
            </a:r>
            <a:r>
              <a:rPr kumimoji="0" lang="it-IT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it-IT" sz="3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it-IT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 </a:t>
            </a:r>
            <a:r>
              <a:rPr kumimoji="0" lang="it-IT" sz="3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t-IT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it-IT" sz="2162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umetto 2 5"/>
          <p:cNvSpPr/>
          <p:nvPr/>
        </p:nvSpPr>
        <p:spPr>
          <a:xfrm>
            <a:off x="5715000" y="457200"/>
            <a:ext cx="2895600" cy="2209800"/>
          </a:xfrm>
          <a:prstGeom prst="wedgeRoundRectCallout">
            <a:avLst>
              <a:gd name="adj1" fmla="val -90131"/>
              <a:gd name="adj2" fmla="val 7495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 smtClean="0"/>
              <a:t>tra quelli che collegano </a:t>
            </a:r>
            <a:r>
              <a:rPr lang="it-IT" sz="2200" i="1" dirty="0" smtClean="0"/>
              <a:t>C</a:t>
            </a:r>
            <a:r>
              <a:rPr lang="it-IT" sz="2200" i="1" baseline="-25000" dirty="0" smtClean="0"/>
              <a:t>i</a:t>
            </a:r>
            <a:r>
              <a:rPr lang="it-IT" sz="2200" dirty="0" smtClean="0"/>
              <a:t> ad un’altra componente, quello di peso minimo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Algoritmo di </a:t>
            </a:r>
            <a:r>
              <a:rPr kumimoji="0" lang="it-IT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Boruvka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lang="it-IT" sz="3000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35" name="Gruppo 434"/>
          <p:cNvGrpSpPr/>
          <p:nvPr/>
        </p:nvGrpSpPr>
        <p:grpSpPr>
          <a:xfrm>
            <a:off x="4418444" y="3073850"/>
            <a:ext cx="2988734" cy="1512332"/>
            <a:chOff x="5528734" y="87868"/>
            <a:chExt cx="2988734" cy="1512332"/>
          </a:xfrm>
        </p:grpSpPr>
        <p:grpSp>
          <p:nvGrpSpPr>
            <p:cNvPr id="346" name="Gruppo 345"/>
            <p:cNvGrpSpPr/>
            <p:nvPr/>
          </p:nvGrpSpPr>
          <p:grpSpPr>
            <a:xfrm>
              <a:off x="5578378" y="87868"/>
              <a:ext cx="2895600" cy="1512332"/>
              <a:chOff x="685800" y="1600200"/>
              <a:chExt cx="2895600" cy="1512332"/>
            </a:xfrm>
          </p:grpSpPr>
          <p:sp>
            <p:nvSpPr>
              <p:cNvPr id="347" name="Ovale 346"/>
              <p:cNvSpPr/>
              <p:nvPr/>
            </p:nvSpPr>
            <p:spPr>
              <a:xfrm>
                <a:off x="685800" y="22860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8" name="Ovale 347"/>
              <p:cNvSpPr/>
              <p:nvPr/>
            </p:nvSpPr>
            <p:spPr>
              <a:xfrm>
                <a:off x="1143000" y="27432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9" name="Ovale 348"/>
              <p:cNvSpPr/>
              <p:nvPr/>
            </p:nvSpPr>
            <p:spPr>
              <a:xfrm>
                <a:off x="1143000" y="18288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0" name="Ovale 349"/>
              <p:cNvSpPr/>
              <p:nvPr/>
            </p:nvSpPr>
            <p:spPr>
              <a:xfrm>
                <a:off x="1600200" y="22860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1" name="Ovale 350"/>
              <p:cNvSpPr/>
              <p:nvPr/>
            </p:nvSpPr>
            <p:spPr>
              <a:xfrm>
                <a:off x="2057400" y="27432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2" name="Ovale 351"/>
              <p:cNvSpPr/>
              <p:nvPr/>
            </p:nvSpPr>
            <p:spPr>
              <a:xfrm>
                <a:off x="2057400" y="18288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3" name="Ovale 352"/>
              <p:cNvSpPr/>
              <p:nvPr/>
            </p:nvSpPr>
            <p:spPr>
              <a:xfrm>
                <a:off x="2971800" y="18288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4" name="Ovale 353"/>
              <p:cNvSpPr/>
              <p:nvPr/>
            </p:nvSpPr>
            <p:spPr>
              <a:xfrm>
                <a:off x="3429000" y="22860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5" name="Ovale 354"/>
              <p:cNvSpPr/>
              <p:nvPr/>
            </p:nvSpPr>
            <p:spPr>
              <a:xfrm>
                <a:off x="2971800" y="274320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56" name="Connettore 1 355"/>
              <p:cNvCxnSpPr>
                <a:stCxn id="347" idx="7"/>
                <a:endCxn id="349" idx="3"/>
              </p:cNvCxnSpPr>
              <p:nvPr/>
            </p:nvCxnSpPr>
            <p:spPr>
              <a:xfrm rot="5400000" flipH="1" flipV="1">
                <a:off x="815882" y="1958882"/>
                <a:ext cx="349436" cy="34943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7" name="Connettore 1 356"/>
              <p:cNvCxnSpPr>
                <a:stCxn id="349" idx="4"/>
                <a:endCxn id="348" idx="0"/>
              </p:cNvCxnSpPr>
              <p:nvPr/>
            </p:nvCxnSpPr>
            <p:spPr>
              <a:xfrm rot="5400000">
                <a:off x="838200" y="2362200"/>
                <a:ext cx="762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Connettore 1 357"/>
              <p:cNvCxnSpPr>
                <a:stCxn id="347" idx="5"/>
                <a:endCxn id="348" idx="1"/>
              </p:cNvCxnSpPr>
              <p:nvPr/>
            </p:nvCxnSpPr>
            <p:spPr>
              <a:xfrm rot="16200000" flipH="1">
                <a:off x="815882" y="2416082"/>
                <a:ext cx="349436" cy="3494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ttore 1 358"/>
              <p:cNvCxnSpPr>
                <a:stCxn id="349" idx="6"/>
                <a:endCxn id="352" idx="2"/>
              </p:cNvCxnSpPr>
              <p:nvPr/>
            </p:nvCxnSpPr>
            <p:spPr>
              <a:xfrm>
                <a:off x="1295400" y="1905000"/>
                <a:ext cx="762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Connettore 1 359"/>
              <p:cNvCxnSpPr>
                <a:stCxn id="348" idx="7"/>
                <a:endCxn id="350" idx="3"/>
              </p:cNvCxnSpPr>
              <p:nvPr/>
            </p:nvCxnSpPr>
            <p:spPr>
              <a:xfrm rot="5400000" flipH="1" flipV="1">
                <a:off x="1273082" y="2416082"/>
                <a:ext cx="349436" cy="3494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ttore 1 360"/>
              <p:cNvCxnSpPr>
                <a:stCxn id="350" idx="7"/>
                <a:endCxn id="352" idx="3"/>
              </p:cNvCxnSpPr>
              <p:nvPr/>
            </p:nvCxnSpPr>
            <p:spPr>
              <a:xfrm rot="5400000" flipH="1" flipV="1">
                <a:off x="1730282" y="1958882"/>
                <a:ext cx="349436" cy="34943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2" name="Connettore 1 361"/>
              <p:cNvCxnSpPr>
                <a:stCxn id="348" idx="6"/>
                <a:endCxn id="351" idx="2"/>
              </p:cNvCxnSpPr>
              <p:nvPr/>
            </p:nvCxnSpPr>
            <p:spPr>
              <a:xfrm>
                <a:off x="1295400" y="2819400"/>
                <a:ext cx="762000" cy="158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3" name="Connettore 1 362"/>
              <p:cNvCxnSpPr>
                <a:stCxn id="352" idx="5"/>
                <a:endCxn id="355" idx="1"/>
              </p:cNvCxnSpPr>
              <p:nvPr/>
            </p:nvCxnSpPr>
            <p:spPr>
              <a:xfrm rot="16200000" flipH="1">
                <a:off x="2187482" y="1958882"/>
                <a:ext cx="806636" cy="80663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4" name="Connettore 1 363"/>
              <p:cNvCxnSpPr>
                <a:stCxn id="351" idx="6"/>
                <a:endCxn id="355" idx="2"/>
              </p:cNvCxnSpPr>
              <p:nvPr/>
            </p:nvCxnSpPr>
            <p:spPr>
              <a:xfrm>
                <a:off x="2209800" y="2819400"/>
                <a:ext cx="762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Connettore 1 364"/>
              <p:cNvCxnSpPr>
                <a:stCxn id="352" idx="6"/>
                <a:endCxn id="353" idx="2"/>
              </p:cNvCxnSpPr>
              <p:nvPr/>
            </p:nvCxnSpPr>
            <p:spPr>
              <a:xfrm>
                <a:off x="2209800" y="1905000"/>
                <a:ext cx="762000" cy="158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6" name="Connettore 1 365"/>
              <p:cNvCxnSpPr>
                <a:stCxn id="353" idx="4"/>
                <a:endCxn id="355" idx="0"/>
              </p:cNvCxnSpPr>
              <p:nvPr/>
            </p:nvCxnSpPr>
            <p:spPr>
              <a:xfrm rot="5400000">
                <a:off x="2667000" y="2362200"/>
                <a:ext cx="762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Connettore 1 366"/>
              <p:cNvCxnSpPr>
                <a:stCxn id="353" idx="5"/>
                <a:endCxn id="354" idx="1"/>
              </p:cNvCxnSpPr>
              <p:nvPr/>
            </p:nvCxnSpPr>
            <p:spPr>
              <a:xfrm rot="16200000" flipH="1">
                <a:off x="3101882" y="1958882"/>
                <a:ext cx="349436" cy="34943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8" name="Connettore 1 367"/>
              <p:cNvCxnSpPr>
                <a:stCxn id="354" idx="3"/>
                <a:endCxn id="355" idx="7"/>
              </p:cNvCxnSpPr>
              <p:nvPr/>
            </p:nvCxnSpPr>
            <p:spPr>
              <a:xfrm rot="5400000">
                <a:off x="3101882" y="2416082"/>
                <a:ext cx="349436" cy="3494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" name="CasellaDiTesto 368"/>
              <p:cNvSpPr txBox="1"/>
              <p:nvPr/>
            </p:nvSpPr>
            <p:spPr>
              <a:xfrm>
                <a:off x="762000" y="18288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3</a:t>
                </a:r>
                <a:endParaRPr lang="it-IT" dirty="0"/>
              </a:p>
            </p:txBody>
          </p:sp>
          <p:sp>
            <p:nvSpPr>
              <p:cNvPr id="370" name="CasellaDiTesto 369"/>
              <p:cNvSpPr txBox="1"/>
              <p:nvPr/>
            </p:nvSpPr>
            <p:spPr>
              <a:xfrm>
                <a:off x="815882" y="25146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8</a:t>
                </a:r>
                <a:endParaRPr lang="it-IT" dirty="0"/>
              </a:p>
            </p:txBody>
          </p:sp>
          <p:sp>
            <p:nvSpPr>
              <p:cNvPr id="371" name="CasellaDiTesto 370"/>
              <p:cNvSpPr txBox="1"/>
              <p:nvPr/>
            </p:nvSpPr>
            <p:spPr>
              <a:xfrm>
                <a:off x="914400" y="2133600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11</a:t>
                </a:r>
                <a:endParaRPr lang="it-IT" dirty="0"/>
              </a:p>
            </p:txBody>
          </p:sp>
          <p:sp>
            <p:nvSpPr>
              <p:cNvPr id="372" name="CasellaDiTesto 371"/>
              <p:cNvSpPr txBox="1"/>
              <p:nvPr/>
            </p:nvSpPr>
            <p:spPr>
              <a:xfrm>
                <a:off x="1600200" y="1600200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12</a:t>
                </a:r>
                <a:endParaRPr lang="it-IT" dirty="0"/>
              </a:p>
            </p:txBody>
          </p:sp>
          <p:sp>
            <p:nvSpPr>
              <p:cNvPr id="373" name="CasellaDiTesto 372"/>
              <p:cNvSpPr txBox="1"/>
              <p:nvPr/>
            </p:nvSpPr>
            <p:spPr>
              <a:xfrm>
                <a:off x="2514600" y="16002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5</a:t>
                </a:r>
                <a:endParaRPr lang="it-IT" dirty="0"/>
              </a:p>
            </p:txBody>
          </p:sp>
          <p:sp>
            <p:nvSpPr>
              <p:cNvPr id="374" name="CasellaDiTesto 373"/>
              <p:cNvSpPr txBox="1"/>
              <p:nvPr/>
            </p:nvSpPr>
            <p:spPr>
              <a:xfrm>
                <a:off x="3200400" y="18288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9</a:t>
                </a:r>
                <a:endParaRPr lang="it-IT" dirty="0"/>
              </a:p>
            </p:txBody>
          </p:sp>
          <p:sp>
            <p:nvSpPr>
              <p:cNvPr id="375" name="CasellaDiTesto 374"/>
              <p:cNvSpPr txBox="1"/>
              <p:nvPr/>
            </p:nvSpPr>
            <p:spPr>
              <a:xfrm>
                <a:off x="2971800" y="2133600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14</a:t>
                </a:r>
                <a:endParaRPr lang="it-IT" dirty="0"/>
              </a:p>
            </p:txBody>
          </p:sp>
          <p:sp>
            <p:nvSpPr>
              <p:cNvPr id="376" name="CasellaDiTesto 375"/>
              <p:cNvSpPr txBox="1"/>
              <p:nvPr/>
            </p:nvSpPr>
            <p:spPr>
              <a:xfrm>
                <a:off x="3139978" y="2438400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10</a:t>
                </a:r>
                <a:endParaRPr lang="it-IT" dirty="0"/>
              </a:p>
            </p:txBody>
          </p:sp>
          <p:sp>
            <p:nvSpPr>
              <p:cNvPr id="377" name="CasellaDiTesto 376"/>
              <p:cNvSpPr txBox="1"/>
              <p:nvPr/>
            </p:nvSpPr>
            <p:spPr>
              <a:xfrm>
                <a:off x="1600200" y="19050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2</a:t>
                </a:r>
                <a:endParaRPr lang="it-IT" dirty="0"/>
              </a:p>
            </p:txBody>
          </p:sp>
          <p:sp>
            <p:nvSpPr>
              <p:cNvPr id="378" name="CasellaDiTesto 377"/>
              <p:cNvSpPr txBox="1"/>
              <p:nvPr/>
            </p:nvSpPr>
            <p:spPr>
              <a:xfrm>
                <a:off x="1287156" y="22860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7</a:t>
                </a:r>
                <a:endParaRPr lang="it-IT" dirty="0"/>
              </a:p>
            </p:txBody>
          </p:sp>
          <p:sp>
            <p:nvSpPr>
              <p:cNvPr id="379" name="CasellaDiTesto 378"/>
              <p:cNvSpPr txBox="1"/>
              <p:nvPr/>
            </p:nvSpPr>
            <p:spPr>
              <a:xfrm>
                <a:off x="1600200" y="27432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1</a:t>
                </a:r>
                <a:endParaRPr lang="it-IT" dirty="0"/>
              </a:p>
            </p:txBody>
          </p:sp>
          <p:sp>
            <p:nvSpPr>
              <p:cNvPr id="380" name="CasellaDiTesto 379"/>
              <p:cNvSpPr txBox="1"/>
              <p:nvPr/>
            </p:nvSpPr>
            <p:spPr>
              <a:xfrm>
                <a:off x="2514600" y="2743200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13</a:t>
                </a:r>
                <a:endParaRPr lang="it-IT" dirty="0"/>
              </a:p>
            </p:txBody>
          </p:sp>
          <p:sp>
            <p:nvSpPr>
              <p:cNvPr id="381" name="CasellaDiTesto 380"/>
              <p:cNvSpPr txBox="1"/>
              <p:nvPr/>
            </p:nvSpPr>
            <p:spPr>
              <a:xfrm>
                <a:off x="2514600" y="21336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4</a:t>
                </a:r>
                <a:endParaRPr lang="it-IT" dirty="0"/>
              </a:p>
            </p:txBody>
          </p:sp>
          <p:cxnSp>
            <p:nvCxnSpPr>
              <p:cNvPr id="382" name="Connettore 1 381"/>
              <p:cNvCxnSpPr>
                <a:stCxn id="350" idx="5"/>
                <a:endCxn id="351" idx="1"/>
              </p:cNvCxnSpPr>
              <p:nvPr/>
            </p:nvCxnSpPr>
            <p:spPr>
              <a:xfrm rot="16200000" flipH="1">
                <a:off x="1730282" y="2416082"/>
                <a:ext cx="349436" cy="3494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3" name="CasellaDiTesto 382"/>
              <p:cNvSpPr txBox="1"/>
              <p:nvPr/>
            </p:nvSpPr>
            <p:spPr>
              <a:xfrm>
                <a:off x="1820556" y="2286000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6</a:t>
                </a:r>
                <a:endParaRPr lang="it-IT" dirty="0"/>
              </a:p>
            </p:txBody>
          </p:sp>
        </p:grpSp>
        <p:sp>
          <p:nvSpPr>
            <p:cNvPr id="384" name="Rettangolo 383"/>
            <p:cNvSpPr/>
            <p:nvPr/>
          </p:nvSpPr>
          <p:spPr>
            <a:xfrm>
              <a:off x="5528734" y="753533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4" name="Rettangolo 423"/>
            <p:cNvSpPr/>
            <p:nvPr/>
          </p:nvSpPr>
          <p:spPr>
            <a:xfrm>
              <a:off x="6002867" y="1185333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5" name="Rettangolo 424"/>
            <p:cNvSpPr/>
            <p:nvPr/>
          </p:nvSpPr>
          <p:spPr>
            <a:xfrm>
              <a:off x="6900334" y="1193799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6" name="Rettangolo 425"/>
            <p:cNvSpPr/>
            <p:nvPr/>
          </p:nvSpPr>
          <p:spPr>
            <a:xfrm>
              <a:off x="7823201" y="1193799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7" name="Rettangolo 426"/>
            <p:cNvSpPr/>
            <p:nvPr/>
          </p:nvSpPr>
          <p:spPr>
            <a:xfrm>
              <a:off x="6460068" y="736599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8" name="Rettangolo 427"/>
            <p:cNvSpPr/>
            <p:nvPr/>
          </p:nvSpPr>
          <p:spPr>
            <a:xfrm>
              <a:off x="5994401" y="279399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9" name="Rettangolo 428"/>
            <p:cNvSpPr/>
            <p:nvPr/>
          </p:nvSpPr>
          <p:spPr>
            <a:xfrm>
              <a:off x="6917268" y="287865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0" name="Rettangolo 429"/>
            <p:cNvSpPr/>
            <p:nvPr/>
          </p:nvSpPr>
          <p:spPr>
            <a:xfrm>
              <a:off x="7831667" y="287866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1" name="Rettangolo 430"/>
            <p:cNvSpPr/>
            <p:nvPr/>
          </p:nvSpPr>
          <p:spPr>
            <a:xfrm>
              <a:off x="8288868" y="736599"/>
              <a:ext cx="228600" cy="2286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32" name="Connettore 1 431"/>
            <p:cNvCxnSpPr/>
            <p:nvPr/>
          </p:nvCxnSpPr>
          <p:spPr>
            <a:xfrm>
              <a:off x="6179511" y="1349401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3" name="Connettore 1 432"/>
            <p:cNvCxnSpPr/>
            <p:nvPr/>
          </p:nvCxnSpPr>
          <p:spPr>
            <a:xfrm rot="5400000" flipH="1" flipV="1">
              <a:off x="5725394" y="488883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4" name="Connettore 1 433"/>
            <p:cNvCxnSpPr/>
            <p:nvPr/>
          </p:nvCxnSpPr>
          <p:spPr>
            <a:xfrm rot="5400000" flipH="1" flipV="1">
              <a:off x="6648260" y="471950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6" name="Gruppo 435"/>
          <p:cNvGrpSpPr/>
          <p:nvPr/>
        </p:nvGrpSpPr>
        <p:grpSpPr>
          <a:xfrm>
            <a:off x="5632260" y="1417638"/>
            <a:ext cx="2895600" cy="1512332"/>
            <a:chOff x="685800" y="1600200"/>
            <a:chExt cx="2895600" cy="1512332"/>
          </a:xfrm>
        </p:grpSpPr>
        <p:sp>
          <p:nvSpPr>
            <p:cNvPr id="437" name="Ovale 436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8" name="Ovale 437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9" name="Ovale 438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0" name="Ovale 439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1" name="Ovale 440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2" name="Ovale 441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3" name="Ovale 442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4" name="Ovale 443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5" name="Ovale 444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46" name="Connettore 1 445"/>
            <p:cNvCxnSpPr>
              <a:stCxn id="437" idx="7"/>
              <a:endCxn id="439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Connettore 1 446"/>
            <p:cNvCxnSpPr>
              <a:stCxn id="439" idx="4"/>
              <a:endCxn id="438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ttore 1 447"/>
            <p:cNvCxnSpPr>
              <a:stCxn id="437" idx="5"/>
              <a:endCxn id="438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Connettore 1 448"/>
            <p:cNvCxnSpPr>
              <a:stCxn id="439" idx="6"/>
              <a:endCxn id="442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Connettore 1 449"/>
            <p:cNvCxnSpPr>
              <a:stCxn id="438" idx="7"/>
              <a:endCxn id="440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Connettore 1 450"/>
            <p:cNvCxnSpPr>
              <a:stCxn id="440" idx="7"/>
              <a:endCxn id="442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ttore 1 451"/>
            <p:cNvCxnSpPr>
              <a:stCxn id="438" idx="6"/>
              <a:endCxn id="441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Connettore 1 452"/>
            <p:cNvCxnSpPr>
              <a:stCxn id="442" idx="5"/>
              <a:endCxn id="445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1 453"/>
            <p:cNvCxnSpPr>
              <a:stCxn id="441" idx="6"/>
              <a:endCxn id="445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1 454"/>
            <p:cNvCxnSpPr>
              <a:stCxn id="442" idx="6"/>
              <a:endCxn id="443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1 455"/>
            <p:cNvCxnSpPr>
              <a:stCxn id="443" idx="4"/>
              <a:endCxn id="445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ttore 1 456"/>
            <p:cNvCxnSpPr>
              <a:stCxn id="443" idx="5"/>
              <a:endCxn id="444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ttore 1 457"/>
            <p:cNvCxnSpPr>
              <a:stCxn id="444" idx="3"/>
              <a:endCxn id="445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9" name="CasellaDiTesto 458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460" name="CasellaDiTesto 459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61" name="CasellaDiTesto 460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462" name="CasellaDiTesto 461"/>
            <p:cNvSpPr txBox="1"/>
            <p:nvPr/>
          </p:nvSpPr>
          <p:spPr>
            <a:xfrm>
              <a:off x="16002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463" name="CasellaDiTesto 462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464" name="CasellaDiTesto 463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465" name="CasellaDiTesto 464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466" name="CasellaDiTesto 465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467" name="CasellaDiTesto 466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68" name="CasellaDiTesto 467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469" name="CasellaDiTesto 468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470" name="CasellaDiTesto 469"/>
            <p:cNvSpPr txBox="1"/>
            <p:nvPr/>
          </p:nvSpPr>
          <p:spPr>
            <a:xfrm>
              <a:off x="25146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471" name="CasellaDiTesto 470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472" name="Connettore 1 471"/>
            <p:cNvCxnSpPr>
              <a:stCxn id="440" idx="5"/>
              <a:endCxn id="441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3" name="CasellaDiTesto 472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  <p:grpSp>
        <p:nvGrpSpPr>
          <p:cNvPr id="528" name="Gruppo 527"/>
          <p:cNvGrpSpPr/>
          <p:nvPr/>
        </p:nvGrpSpPr>
        <p:grpSpPr>
          <a:xfrm>
            <a:off x="1153966" y="3048000"/>
            <a:ext cx="2972956" cy="1512332"/>
            <a:chOff x="2488044" y="1383268"/>
            <a:chExt cx="2972956" cy="1512332"/>
          </a:xfrm>
        </p:grpSpPr>
        <p:grpSp>
          <p:nvGrpSpPr>
            <p:cNvPr id="474" name="Gruppo 473"/>
            <p:cNvGrpSpPr/>
            <p:nvPr/>
          </p:nvGrpSpPr>
          <p:grpSpPr>
            <a:xfrm>
              <a:off x="2488044" y="1383268"/>
              <a:ext cx="2895600" cy="1512332"/>
              <a:chOff x="5578378" y="87868"/>
              <a:chExt cx="2895600" cy="1512332"/>
            </a:xfrm>
          </p:grpSpPr>
          <p:grpSp>
            <p:nvGrpSpPr>
              <p:cNvPr id="475" name="Gruppo 345"/>
              <p:cNvGrpSpPr/>
              <p:nvPr/>
            </p:nvGrpSpPr>
            <p:grpSpPr>
              <a:xfrm>
                <a:off x="5578378" y="87868"/>
                <a:ext cx="2895600" cy="1512332"/>
                <a:chOff x="685800" y="1600200"/>
                <a:chExt cx="2895600" cy="1512332"/>
              </a:xfrm>
            </p:grpSpPr>
            <p:sp>
              <p:nvSpPr>
                <p:cNvPr id="488" name="Ovale 487"/>
                <p:cNvSpPr/>
                <p:nvPr/>
              </p:nvSpPr>
              <p:spPr>
                <a:xfrm>
                  <a:off x="685800" y="22860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89" name="Ovale 488"/>
                <p:cNvSpPr/>
                <p:nvPr/>
              </p:nvSpPr>
              <p:spPr>
                <a:xfrm>
                  <a:off x="1143000" y="27432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0" name="Ovale 489"/>
                <p:cNvSpPr/>
                <p:nvPr/>
              </p:nvSpPr>
              <p:spPr>
                <a:xfrm>
                  <a:off x="1143000" y="18288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1" name="Ovale 490"/>
                <p:cNvSpPr/>
                <p:nvPr/>
              </p:nvSpPr>
              <p:spPr>
                <a:xfrm>
                  <a:off x="1600200" y="22860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2" name="Ovale 491"/>
                <p:cNvSpPr/>
                <p:nvPr/>
              </p:nvSpPr>
              <p:spPr>
                <a:xfrm>
                  <a:off x="2057400" y="27432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3" name="Ovale 492"/>
                <p:cNvSpPr/>
                <p:nvPr/>
              </p:nvSpPr>
              <p:spPr>
                <a:xfrm>
                  <a:off x="2057400" y="18288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4" name="Ovale 493"/>
                <p:cNvSpPr/>
                <p:nvPr/>
              </p:nvSpPr>
              <p:spPr>
                <a:xfrm>
                  <a:off x="2971800" y="18288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5" name="Ovale 494"/>
                <p:cNvSpPr/>
                <p:nvPr/>
              </p:nvSpPr>
              <p:spPr>
                <a:xfrm>
                  <a:off x="3429000" y="22860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6" name="Ovale 495"/>
                <p:cNvSpPr/>
                <p:nvPr/>
              </p:nvSpPr>
              <p:spPr>
                <a:xfrm>
                  <a:off x="2971800" y="2743200"/>
                  <a:ext cx="152400" cy="1524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497" name="Connettore 1 496"/>
                <p:cNvCxnSpPr>
                  <a:stCxn id="488" idx="7"/>
                  <a:endCxn id="490" idx="3"/>
                </p:cNvCxnSpPr>
                <p:nvPr/>
              </p:nvCxnSpPr>
              <p:spPr>
                <a:xfrm rot="5400000" flipH="1" flipV="1">
                  <a:off x="815882" y="1958882"/>
                  <a:ext cx="349436" cy="349436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98" name="Connettore 1 497"/>
                <p:cNvCxnSpPr>
                  <a:stCxn id="490" idx="4"/>
                  <a:endCxn id="489" idx="0"/>
                </p:cNvCxnSpPr>
                <p:nvPr/>
              </p:nvCxnSpPr>
              <p:spPr>
                <a:xfrm rot="5400000">
                  <a:off x="838200" y="23622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Connettore 1 498"/>
                <p:cNvCxnSpPr>
                  <a:stCxn id="488" idx="5"/>
                  <a:endCxn id="489" idx="1"/>
                </p:cNvCxnSpPr>
                <p:nvPr/>
              </p:nvCxnSpPr>
              <p:spPr>
                <a:xfrm rot="16200000" flipH="1">
                  <a:off x="815882" y="2416082"/>
                  <a:ext cx="349436" cy="349436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Connettore 1 499"/>
                <p:cNvCxnSpPr>
                  <a:stCxn id="490" idx="6"/>
                  <a:endCxn id="493" idx="2"/>
                </p:cNvCxnSpPr>
                <p:nvPr/>
              </p:nvCxnSpPr>
              <p:spPr>
                <a:xfrm>
                  <a:off x="1295400" y="1905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Connettore 1 500"/>
                <p:cNvCxnSpPr>
                  <a:stCxn id="489" idx="7"/>
                  <a:endCxn id="491" idx="3"/>
                </p:cNvCxnSpPr>
                <p:nvPr/>
              </p:nvCxnSpPr>
              <p:spPr>
                <a:xfrm rot="5400000" flipH="1" flipV="1">
                  <a:off x="1273082" y="2416082"/>
                  <a:ext cx="349436" cy="34943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Connettore 1 501"/>
                <p:cNvCxnSpPr>
                  <a:stCxn id="491" idx="7"/>
                  <a:endCxn id="493" idx="3"/>
                </p:cNvCxnSpPr>
                <p:nvPr/>
              </p:nvCxnSpPr>
              <p:spPr>
                <a:xfrm rot="5400000" flipH="1" flipV="1">
                  <a:off x="1730282" y="1958882"/>
                  <a:ext cx="349436" cy="349436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Connettore 1 502"/>
                <p:cNvCxnSpPr>
                  <a:stCxn id="489" idx="6"/>
                  <a:endCxn id="492" idx="2"/>
                </p:cNvCxnSpPr>
                <p:nvPr/>
              </p:nvCxnSpPr>
              <p:spPr>
                <a:xfrm>
                  <a:off x="1295400" y="28194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Connettore 1 503"/>
                <p:cNvCxnSpPr>
                  <a:stCxn id="493" idx="5"/>
                  <a:endCxn id="496" idx="1"/>
                </p:cNvCxnSpPr>
                <p:nvPr/>
              </p:nvCxnSpPr>
              <p:spPr>
                <a:xfrm rot="16200000" flipH="1">
                  <a:off x="2187482" y="1958882"/>
                  <a:ext cx="806636" cy="806636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Connettore 1 504"/>
                <p:cNvCxnSpPr>
                  <a:stCxn id="492" idx="6"/>
                  <a:endCxn id="496" idx="2"/>
                </p:cNvCxnSpPr>
                <p:nvPr/>
              </p:nvCxnSpPr>
              <p:spPr>
                <a:xfrm>
                  <a:off x="2209800" y="28194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Connettore 1 505"/>
                <p:cNvCxnSpPr>
                  <a:stCxn id="493" idx="6"/>
                  <a:endCxn id="494" idx="2"/>
                </p:cNvCxnSpPr>
                <p:nvPr/>
              </p:nvCxnSpPr>
              <p:spPr>
                <a:xfrm>
                  <a:off x="2209800" y="1905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Connettore 1 506"/>
                <p:cNvCxnSpPr>
                  <a:stCxn id="494" idx="4"/>
                  <a:endCxn id="496" idx="0"/>
                </p:cNvCxnSpPr>
                <p:nvPr/>
              </p:nvCxnSpPr>
              <p:spPr>
                <a:xfrm rot="5400000">
                  <a:off x="2667000" y="23622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Connettore 1 507"/>
                <p:cNvCxnSpPr>
                  <a:stCxn id="494" idx="5"/>
                  <a:endCxn id="495" idx="1"/>
                </p:cNvCxnSpPr>
                <p:nvPr/>
              </p:nvCxnSpPr>
              <p:spPr>
                <a:xfrm rot="16200000" flipH="1">
                  <a:off x="3101882" y="1958882"/>
                  <a:ext cx="349436" cy="349436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09" name="Connettore 1 508"/>
                <p:cNvCxnSpPr>
                  <a:stCxn id="495" idx="3"/>
                  <a:endCxn id="496" idx="7"/>
                </p:cNvCxnSpPr>
                <p:nvPr/>
              </p:nvCxnSpPr>
              <p:spPr>
                <a:xfrm rot="5400000">
                  <a:off x="3101882" y="2416082"/>
                  <a:ext cx="349436" cy="34943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0" name="CasellaDiTesto 509"/>
                <p:cNvSpPr txBox="1"/>
                <p:nvPr/>
              </p:nvSpPr>
              <p:spPr>
                <a:xfrm>
                  <a:off x="762000" y="18288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3</a:t>
                  </a:r>
                  <a:endParaRPr lang="it-IT" dirty="0"/>
                </a:p>
              </p:txBody>
            </p:sp>
            <p:sp>
              <p:nvSpPr>
                <p:cNvPr id="511" name="CasellaDiTesto 510"/>
                <p:cNvSpPr txBox="1"/>
                <p:nvPr/>
              </p:nvSpPr>
              <p:spPr>
                <a:xfrm>
                  <a:off x="815882" y="25146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8</a:t>
                  </a:r>
                  <a:endParaRPr lang="it-IT" dirty="0"/>
                </a:p>
              </p:txBody>
            </p:sp>
            <p:sp>
              <p:nvSpPr>
                <p:cNvPr id="512" name="CasellaDiTesto 511"/>
                <p:cNvSpPr txBox="1"/>
                <p:nvPr/>
              </p:nvSpPr>
              <p:spPr>
                <a:xfrm>
                  <a:off x="914400" y="2133600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11</a:t>
                  </a:r>
                  <a:endParaRPr lang="it-IT" dirty="0"/>
                </a:p>
              </p:txBody>
            </p:sp>
            <p:sp>
              <p:nvSpPr>
                <p:cNvPr id="513" name="CasellaDiTesto 512"/>
                <p:cNvSpPr txBox="1"/>
                <p:nvPr/>
              </p:nvSpPr>
              <p:spPr>
                <a:xfrm>
                  <a:off x="1600200" y="1600200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12</a:t>
                  </a:r>
                  <a:endParaRPr lang="it-IT" dirty="0"/>
                </a:p>
              </p:txBody>
            </p:sp>
            <p:sp>
              <p:nvSpPr>
                <p:cNvPr id="514" name="CasellaDiTesto 513"/>
                <p:cNvSpPr txBox="1"/>
                <p:nvPr/>
              </p:nvSpPr>
              <p:spPr>
                <a:xfrm>
                  <a:off x="2514600" y="16002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5</a:t>
                  </a:r>
                  <a:endParaRPr lang="it-IT" dirty="0"/>
                </a:p>
              </p:txBody>
            </p:sp>
            <p:sp>
              <p:nvSpPr>
                <p:cNvPr id="515" name="CasellaDiTesto 514"/>
                <p:cNvSpPr txBox="1"/>
                <p:nvPr/>
              </p:nvSpPr>
              <p:spPr>
                <a:xfrm>
                  <a:off x="3200400" y="18288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9</a:t>
                  </a:r>
                  <a:endParaRPr lang="it-IT" dirty="0"/>
                </a:p>
              </p:txBody>
            </p:sp>
            <p:sp>
              <p:nvSpPr>
                <p:cNvPr id="516" name="CasellaDiTesto 515"/>
                <p:cNvSpPr txBox="1"/>
                <p:nvPr/>
              </p:nvSpPr>
              <p:spPr>
                <a:xfrm>
                  <a:off x="2971800" y="2133600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14</a:t>
                  </a:r>
                  <a:endParaRPr lang="it-IT" dirty="0"/>
                </a:p>
              </p:txBody>
            </p:sp>
            <p:sp>
              <p:nvSpPr>
                <p:cNvPr id="517" name="CasellaDiTesto 516"/>
                <p:cNvSpPr txBox="1"/>
                <p:nvPr/>
              </p:nvSpPr>
              <p:spPr>
                <a:xfrm>
                  <a:off x="3139978" y="2438400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10</a:t>
                  </a:r>
                  <a:endParaRPr lang="it-IT" dirty="0"/>
                </a:p>
              </p:txBody>
            </p:sp>
            <p:sp>
              <p:nvSpPr>
                <p:cNvPr id="518" name="CasellaDiTesto 517"/>
                <p:cNvSpPr txBox="1"/>
                <p:nvPr/>
              </p:nvSpPr>
              <p:spPr>
                <a:xfrm>
                  <a:off x="1600200" y="19050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2</a:t>
                  </a:r>
                  <a:endParaRPr lang="it-IT" dirty="0"/>
                </a:p>
              </p:txBody>
            </p:sp>
            <p:sp>
              <p:nvSpPr>
                <p:cNvPr id="519" name="CasellaDiTesto 518"/>
                <p:cNvSpPr txBox="1"/>
                <p:nvPr/>
              </p:nvSpPr>
              <p:spPr>
                <a:xfrm>
                  <a:off x="1287156" y="22860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7</a:t>
                  </a:r>
                  <a:endParaRPr lang="it-IT" dirty="0"/>
                </a:p>
              </p:txBody>
            </p:sp>
            <p:sp>
              <p:nvSpPr>
                <p:cNvPr id="520" name="CasellaDiTesto 519"/>
                <p:cNvSpPr txBox="1"/>
                <p:nvPr/>
              </p:nvSpPr>
              <p:spPr>
                <a:xfrm>
                  <a:off x="1600200" y="27432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1</a:t>
                  </a:r>
                  <a:endParaRPr lang="it-IT" dirty="0"/>
                </a:p>
              </p:txBody>
            </p:sp>
            <p:sp>
              <p:nvSpPr>
                <p:cNvPr id="521" name="CasellaDiTesto 520"/>
                <p:cNvSpPr txBox="1"/>
                <p:nvPr/>
              </p:nvSpPr>
              <p:spPr>
                <a:xfrm>
                  <a:off x="2514600" y="2743200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13</a:t>
                  </a:r>
                  <a:endParaRPr lang="it-IT" dirty="0"/>
                </a:p>
              </p:txBody>
            </p:sp>
            <p:sp>
              <p:nvSpPr>
                <p:cNvPr id="522" name="CasellaDiTesto 521"/>
                <p:cNvSpPr txBox="1"/>
                <p:nvPr/>
              </p:nvSpPr>
              <p:spPr>
                <a:xfrm>
                  <a:off x="2514600" y="21336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4</a:t>
                  </a:r>
                  <a:endParaRPr lang="it-IT" dirty="0"/>
                </a:p>
              </p:txBody>
            </p:sp>
            <p:cxnSp>
              <p:nvCxnSpPr>
                <p:cNvPr id="523" name="Connettore 1 522"/>
                <p:cNvCxnSpPr>
                  <a:stCxn id="491" idx="5"/>
                  <a:endCxn id="492" idx="1"/>
                </p:cNvCxnSpPr>
                <p:nvPr/>
              </p:nvCxnSpPr>
              <p:spPr>
                <a:xfrm rot="16200000" flipH="1">
                  <a:off x="1730282" y="2416082"/>
                  <a:ext cx="349436" cy="349436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24" name="CasellaDiTesto 523"/>
                <p:cNvSpPr txBox="1"/>
                <p:nvPr/>
              </p:nvSpPr>
              <p:spPr>
                <a:xfrm>
                  <a:off x="1820556" y="2286000"/>
                  <a:ext cx="3130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err="1" smtClean="0"/>
                    <a:t>6</a:t>
                  </a:r>
                  <a:endParaRPr lang="it-IT" dirty="0"/>
                </a:p>
              </p:txBody>
            </p:sp>
          </p:grpSp>
          <p:sp>
            <p:nvSpPr>
              <p:cNvPr id="477" name="Rettangolo 476"/>
              <p:cNvSpPr/>
              <p:nvPr/>
            </p:nvSpPr>
            <p:spPr>
              <a:xfrm>
                <a:off x="6002866" y="1185333"/>
                <a:ext cx="1143001" cy="228600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81" name="Rettangolo 480"/>
              <p:cNvSpPr/>
              <p:nvPr/>
            </p:nvSpPr>
            <p:spPr>
              <a:xfrm rot="2589530">
                <a:off x="5760510" y="186891"/>
                <a:ext cx="228600" cy="912469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25" name="Figura a mano libera 524"/>
            <p:cNvSpPr/>
            <p:nvPr/>
          </p:nvSpPr>
          <p:spPr>
            <a:xfrm>
              <a:off x="3310467" y="1557867"/>
              <a:ext cx="2150533" cy="1202266"/>
            </a:xfrm>
            <a:custGeom>
              <a:avLst/>
              <a:gdLst>
                <a:gd name="connsiteX0" fmla="*/ 524933 w 2150533"/>
                <a:gd name="connsiteY0" fmla="*/ 16933 h 1202266"/>
                <a:gd name="connsiteX1" fmla="*/ 1591733 w 2150533"/>
                <a:gd name="connsiteY1" fmla="*/ 0 h 1202266"/>
                <a:gd name="connsiteX2" fmla="*/ 2150533 w 2150533"/>
                <a:gd name="connsiteY2" fmla="*/ 575733 h 1202266"/>
                <a:gd name="connsiteX3" fmla="*/ 1540933 w 2150533"/>
                <a:gd name="connsiteY3" fmla="*/ 1202266 h 1202266"/>
                <a:gd name="connsiteX4" fmla="*/ 609600 w 2150533"/>
                <a:gd name="connsiteY4" fmla="*/ 287866 h 1202266"/>
                <a:gd name="connsiteX5" fmla="*/ 169333 w 2150533"/>
                <a:gd name="connsiteY5" fmla="*/ 762000 h 1202266"/>
                <a:gd name="connsiteX6" fmla="*/ 0 w 2150533"/>
                <a:gd name="connsiteY6" fmla="*/ 584200 h 1202266"/>
                <a:gd name="connsiteX7" fmla="*/ 524933 w 2150533"/>
                <a:gd name="connsiteY7" fmla="*/ 16933 h 1202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50533" h="1202266">
                  <a:moveTo>
                    <a:pt x="524933" y="16933"/>
                  </a:moveTo>
                  <a:lnTo>
                    <a:pt x="1591733" y="0"/>
                  </a:lnTo>
                  <a:lnTo>
                    <a:pt x="2150533" y="575733"/>
                  </a:lnTo>
                  <a:lnTo>
                    <a:pt x="1540933" y="1202266"/>
                  </a:lnTo>
                  <a:lnTo>
                    <a:pt x="609600" y="287866"/>
                  </a:lnTo>
                  <a:lnTo>
                    <a:pt x="169333" y="762000"/>
                  </a:lnTo>
                  <a:lnTo>
                    <a:pt x="0" y="584200"/>
                  </a:lnTo>
                  <a:lnTo>
                    <a:pt x="524933" y="16933"/>
                  </a:lnTo>
                  <a:close/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26" name="Connettore 1 525"/>
            <p:cNvCxnSpPr>
              <a:endCxn id="492" idx="0"/>
            </p:cNvCxnSpPr>
            <p:nvPr/>
          </p:nvCxnSpPr>
          <p:spPr>
            <a:xfrm>
              <a:off x="3557926" y="2165284"/>
              <a:ext cx="377918" cy="360984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33" name="Gruppo 345"/>
          <p:cNvGrpSpPr/>
          <p:nvPr/>
        </p:nvGrpSpPr>
        <p:grpSpPr>
          <a:xfrm>
            <a:off x="304800" y="4742926"/>
            <a:ext cx="2895600" cy="1512332"/>
            <a:chOff x="685800" y="1600200"/>
            <a:chExt cx="2895600" cy="1512332"/>
          </a:xfrm>
        </p:grpSpPr>
        <p:sp>
          <p:nvSpPr>
            <p:cNvPr id="536" name="Ovale 535"/>
            <p:cNvSpPr/>
            <p:nvPr/>
          </p:nvSpPr>
          <p:spPr>
            <a:xfrm>
              <a:off x="6858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7" name="Ovale 536"/>
            <p:cNvSpPr/>
            <p:nvPr/>
          </p:nvSpPr>
          <p:spPr>
            <a:xfrm>
              <a:off x="11430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8" name="Ovale 537"/>
            <p:cNvSpPr/>
            <p:nvPr/>
          </p:nvSpPr>
          <p:spPr>
            <a:xfrm>
              <a:off x="11430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9" name="Ovale 538"/>
            <p:cNvSpPr/>
            <p:nvPr/>
          </p:nvSpPr>
          <p:spPr>
            <a:xfrm>
              <a:off x="16002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0" name="Ovale 539"/>
            <p:cNvSpPr/>
            <p:nvPr/>
          </p:nvSpPr>
          <p:spPr>
            <a:xfrm>
              <a:off x="20574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1" name="Ovale 540"/>
            <p:cNvSpPr/>
            <p:nvPr/>
          </p:nvSpPr>
          <p:spPr>
            <a:xfrm>
              <a:off x="20574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2" name="Ovale 541"/>
            <p:cNvSpPr/>
            <p:nvPr/>
          </p:nvSpPr>
          <p:spPr>
            <a:xfrm>
              <a:off x="2971800" y="1828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3" name="Ovale 542"/>
            <p:cNvSpPr/>
            <p:nvPr/>
          </p:nvSpPr>
          <p:spPr>
            <a:xfrm>
              <a:off x="3429000" y="228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4" name="Ovale 543"/>
            <p:cNvSpPr/>
            <p:nvPr/>
          </p:nvSpPr>
          <p:spPr>
            <a:xfrm>
              <a:off x="2971800" y="2743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45" name="Connettore 1 544"/>
            <p:cNvCxnSpPr>
              <a:stCxn id="536" idx="7"/>
              <a:endCxn id="538" idx="3"/>
            </p:cNvCxnSpPr>
            <p:nvPr/>
          </p:nvCxnSpPr>
          <p:spPr>
            <a:xfrm rot="5400000" flipH="1" flipV="1">
              <a:off x="815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6" name="Connettore 1 545"/>
            <p:cNvCxnSpPr>
              <a:stCxn id="538" idx="4"/>
              <a:endCxn id="537" idx="0"/>
            </p:cNvCxnSpPr>
            <p:nvPr/>
          </p:nvCxnSpPr>
          <p:spPr>
            <a:xfrm rot="5400000">
              <a:off x="8382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Connettore 1 546"/>
            <p:cNvCxnSpPr>
              <a:stCxn id="536" idx="5"/>
              <a:endCxn id="537" idx="1"/>
            </p:cNvCxnSpPr>
            <p:nvPr/>
          </p:nvCxnSpPr>
          <p:spPr>
            <a:xfrm rot="16200000" flipH="1">
              <a:off x="815882" y="2416082"/>
              <a:ext cx="349436" cy="34943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8" name="Connettore 1 547"/>
            <p:cNvCxnSpPr>
              <a:stCxn id="538" idx="6"/>
              <a:endCxn id="541" idx="2"/>
            </p:cNvCxnSpPr>
            <p:nvPr/>
          </p:nvCxnSpPr>
          <p:spPr>
            <a:xfrm>
              <a:off x="12954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Connettore 1 548"/>
            <p:cNvCxnSpPr>
              <a:stCxn id="537" idx="7"/>
              <a:endCxn id="539" idx="3"/>
            </p:cNvCxnSpPr>
            <p:nvPr/>
          </p:nvCxnSpPr>
          <p:spPr>
            <a:xfrm rot="5400000" flipH="1" flipV="1">
              <a:off x="12730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Connettore 1 549"/>
            <p:cNvCxnSpPr>
              <a:stCxn id="539" idx="7"/>
              <a:endCxn id="541" idx="3"/>
            </p:cNvCxnSpPr>
            <p:nvPr/>
          </p:nvCxnSpPr>
          <p:spPr>
            <a:xfrm rot="5400000" flipH="1" flipV="1">
              <a:off x="17302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1" name="Connettore 1 550"/>
            <p:cNvCxnSpPr>
              <a:stCxn id="537" idx="6"/>
              <a:endCxn id="540" idx="2"/>
            </p:cNvCxnSpPr>
            <p:nvPr/>
          </p:nvCxnSpPr>
          <p:spPr>
            <a:xfrm>
              <a:off x="12954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2" name="Connettore 1 551"/>
            <p:cNvCxnSpPr>
              <a:stCxn id="541" idx="5"/>
              <a:endCxn id="544" idx="1"/>
            </p:cNvCxnSpPr>
            <p:nvPr/>
          </p:nvCxnSpPr>
          <p:spPr>
            <a:xfrm rot="16200000" flipH="1">
              <a:off x="2187482" y="1958882"/>
              <a:ext cx="806636" cy="8066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3" name="Connettore 1 552"/>
            <p:cNvCxnSpPr>
              <a:stCxn id="540" idx="6"/>
              <a:endCxn id="544" idx="2"/>
            </p:cNvCxnSpPr>
            <p:nvPr/>
          </p:nvCxnSpPr>
          <p:spPr>
            <a:xfrm>
              <a:off x="2209800" y="28194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Connettore 1 553"/>
            <p:cNvCxnSpPr>
              <a:stCxn id="541" idx="6"/>
              <a:endCxn id="542" idx="2"/>
            </p:cNvCxnSpPr>
            <p:nvPr/>
          </p:nvCxnSpPr>
          <p:spPr>
            <a:xfrm>
              <a:off x="2209800" y="1905000"/>
              <a:ext cx="762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5" name="Connettore 1 554"/>
            <p:cNvCxnSpPr>
              <a:stCxn id="542" idx="4"/>
              <a:endCxn id="544" idx="0"/>
            </p:cNvCxnSpPr>
            <p:nvPr/>
          </p:nvCxnSpPr>
          <p:spPr>
            <a:xfrm rot="5400000">
              <a:off x="2667000" y="23622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ttore 1 555"/>
            <p:cNvCxnSpPr>
              <a:stCxn id="542" idx="5"/>
              <a:endCxn id="543" idx="1"/>
            </p:cNvCxnSpPr>
            <p:nvPr/>
          </p:nvCxnSpPr>
          <p:spPr>
            <a:xfrm rot="16200000" flipH="1">
              <a:off x="3101882" y="1958882"/>
              <a:ext cx="349436" cy="34943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7" name="Connettore 1 556"/>
            <p:cNvCxnSpPr>
              <a:stCxn id="543" idx="3"/>
              <a:endCxn id="544" idx="7"/>
            </p:cNvCxnSpPr>
            <p:nvPr/>
          </p:nvCxnSpPr>
          <p:spPr>
            <a:xfrm rot="5400000">
              <a:off x="3101882" y="2416082"/>
              <a:ext cx="349436" cy="349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8" name="CasellaDiTesto 557"/>
            <p:cNvSpPr txBox="1"/>
            <p:nvPr/>
          </p:nvSpPr>
          <p:spPr>
            <a:xfrm>
              <a:off x="7620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3</a:t>
              </a:r>
              <a:endParaRPr lang="it-IT" dirty="0"/>
            </a:p>
          </p:txBody>
        </p:sp>
        <p:sp>
          <p:nvSpPr>
            <p:cNvPr id="559" name="CasellaDiTesto 558"/>
            <p:cNvSpPr txBox="1"/>
            <p:nvPr/>
          </p:nvSpPr>
          <p:spPr>
            <a:xfrm>
              <a:off x="815882" y="2514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560" name="CasellaDiTesto 559"/>
            <p:cNvSpPr txBox="1"/>
            <p:nvPr/>
          </p:nvSpPr>
          <p:spPr>
            <a:xfrm>
              <a:off x="9144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11</a:t>
              </a:r>
              <a:endParaRPr lang="it-IT" dirty="0"/>
            </a:p>
          </p:txBody>
        </p:sp>
        <p:sp>
          <p:nvSpPr>
            <p:cNvPr id="561" name="CasellaDiTesto 560"/>
            <p:cNvSpPr txBox="1"/>
            <p:nvPr/>
          </p:nvSpPr>
          <p:spPr>
            <a:xfrm>
              <a:off x="1600200" y="16002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562" name="CasellaDiTesto 561"/>
            <p:cNvSpPr txBox="1"/>
            <p:nvPr/>
          </p:nvSpPr>
          <p:spPr>
            <a:xfrm>
              <a:off x="2514600" y="1600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5</a:t>
              </a:r>
              <a:endParaRPr lang="it-IT" dirty="0"/>
            </a:p>
          </p:txBody>
        </p:sp>
        <p:sp>
          <p:nvSpPr>
            <p:cNvPr id="563" name="CasellaDiTesto 562"/>
            <p:cNvSpPr txBox="1"/>
            <p:nvPr/>
          </p:nvSpPr>
          <p:spPr>
            <a:xfrm>
              <a:off x="3200400" y="1828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564" name="CasellaDiTesto 563"/>
            <p:cNvSpPr txBox="1"/>
            <p:nvPr/>
          </p:nvSpPr>
          <p:spPr>
            <a:xfrm>
              <a:off x="2971800" y="2133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565" name="CasellaDiTesto 564"/>
            <p:cNvSpPr txBox="1"/>
            <p:nvPr/>
          </p:nvSpPr>
          <p:spPr>
            <a:xfrm>
              <a:off x="3139978" y="24384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566" name="CasellaDiTesto 565"/>
            <p:cNvSpPr txBox="1"/>
            <p:nvPr/>
          </p:nvSpPr>
          <p:spPr>
            <a:xfrm>
              <a:off x="1600200" y="1905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567" name="CasellaDiTesto 566"/>
            <p:cNvSpPr txBox="1"/>
            <p:nvPr/>
          </p:nvSpPr>
          <p:spPr>
            <a:xfrm>
              <a:off x="12871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568" name="CasellaDiTesto 567"/>
            <p:cNvSpPr txBox="1"/>
            <p:nvPr/>
          </p:nvSpPr>
          <p:spPr>
            <a:xfrm>
              <a:off x="1600200" y="2743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sp>
          <p:nvSpPr>
            <p:cNvPr id="569" name="CasellaDiTesto 568"/>
            <p:cNvSpPr txBox="1"/>
            <p:nvPr/>
          </p:nvSpPr>
          <p:spPr>
            <a:xfrm>
              <a:off x="2514600" y="27432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13</a:t>
              </a:r>
              <a:endParaRPr lang="it-IT" dirty="0"/>
            </a:p>
          </p:txBody>
        </p:sp>
        <p:sp>
          <p:nvSpPr>
            <p:cNvPr id="570" name="CasellaDiTesto 569"/>
            <p:cNvSpPr txBox="1"/>
            <p:nvPr/>
          </p:nvSpPr>
          <p:spPr>
            <a:xfrm>
              <a:off x="2514600" y="21336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cxnSp>
          <p:nvCxnSpPr>
            <p:cNvPr id="571" name="Connettore 1 570"/>
            <p:cNvCxnSpPr>
              <a:stCxn id="539" idx="5"/>
              <a:endCxn id="540" idx="1"/>
            </p:cNvCxnSpPr>
            <p:nvPr/>
          </p:nvCxnSpPr>
          <p:spPr>
            <a:xfrm rot="16200000" flipH="1">
              <a:off x="1730282" y="2416082"/>
              <a:ext cx="349436" cy="34943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72" name="CasellaDiTesto 571"/>
            <p:cNvSpPr txBox="1"/>
            <p:nvPr/>
          </p:nvSpPr>
          <p:spPr>
            <a:xfrm>
              <a:off x="1820556" y="22860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Algoritmi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Un algoritmo con complessità lineare </a:t>
            </a:r>
            <a:r>
              <a:rPr lang="it-IT" i="1" dirty="0" smtClean="0"/>
              <a:t>O(</a:t>
            </a:r>
            <a:r>
              <a:rPr lang="it-IT" i="1" dirty="0" err="1" smtClean="0"/>
              <a:t>n+m</a:t>
            </a:r>
            <a:r>
              <a:rPr lang="it-IT" i="1" dirty="0" smtClean="0"/>
              <a:t>)</a:t>
            </a:r>
            <a:r>
              <a:rPr lang="it-IT" dirty="0" smtClean="0"/>
              <a:t> </a:t>
            </a:r>
            <a:r>
              <a:rPr lang="it-IT" sz="2162" dirty="0" smtClean="0"/>
              <a:t>[Friedman &amp; </a:t>
            </a:r>
            <a:r>
              <a:rPr lang="it-IT" sz="2162" dirty="0" err="1" smtClean="0"/>
              <a:t>Willard</a:t>
            </a:r>
            <a:r>
              <a:rPr lang="it-IT" sz="2162" dirty="0" smtClean="0"/>
              <a:t> ‘94]</a:t>
            </a:r>
            <a:r>
              <a:rPr lang="it-IT" dirty="0" smtClean="0"/>
              <a:t>, ma suppone che gli archi siano già ordinati per peso. Non si usa in pratica perché la notazione asintotica nasconde una costate moltiplicativa molto alta</a:t>
            </a:r>
          </a:p>
          <a:p>
            <a:pPr algn="just"/>
            <a:r>
              <a:rPr lang="it-IT" dirty="0" smtClean="0"/>
              <a:t>Un algoritmo con complessità lineare </a:t>
            </a:r>
            <a:r>
              <a:rPr lang="it-IT" i="1" dirty="0" smtClean="0"/>
              <a:t>O(</a:t>
            </a:r>
            <a:r>
              <a:rPr lang="it-IT" i="1" dirty="0" err="1" smtClean="0"/>
              <a:t>n</a:t>
            </a:r>
            <a:r>
              <a:rPr lang="it-IT" i="1" dirty="0" smtClean="0"/>
              <a:t>)</a:t>
            </a:r>
            <a:r>
              <a:rPr lang="it-IT" dirty="0" smtClean="0"/>
              <a:t> per grafi planari </a:t>
            </a:r>
            <a:r>
              <a:rPr lang="it-IT" sz="2162" dirty="0" smtClean="0"/>
              <a:t>[</a:t>
            </a:r>
            <a:r>
              <a:rPr lang="it-IT" sz="2162" dirty="0" err="1" smtClean="0"/>
              <a:t>Matsui</a:t>
            </a:r>
            <a:r>
              <a:rPr lang="it-IT" sz="2162" dirty="0" smtClean="0"/>
              <a:t> ’95] </a:t>
            </a:r>
            <a:r>
              <a:rPr lang="it-IT" sz="2162" dirty="0" smtClean="0">
                <a:solidFill>
                  <a:srgbClr val="FE8637"/>
                </a:solidFill>
              </a:rPr>
              <a:t>-&gt; TESINA</a:t>
            </a:r>
          </a:p>
          <a:p>
            <a:pPr algn="just"/>
            <a:r>
              <a:rPr lang="it-IT" dirty="0" smtClean="0"/>
              <a:t>E’ anche stato studiato il problema di trovare un nuovo minimo albero ricoprente se ne conosciamo già uno e cambiamo il peso di un arco </a:t>
            </a:r>
            <a:r>
              <a:rPr lang="it-IT" sz="2162" dirty="0" smtClean="0"/>
              <a:t>[</a:t>
            </a:r>
            <a:r>
              <a:rPr lang="it-IT" sz="2162" dirty="0" err="1" smtClean="0"/>
              <a:t>Frederickson</a:t>
            </a:r>
            <a:r>
              <a:rPr lang="it-IT" sz="2162" dirty="0" smtClean="0"/>
              <a:t> ‘85, </a:t>
            </a:r>
            <a:r>
              <a:rPr lang="it-IT" sz="2162" dirty="0" err="1" smtClean="0"/>
              <a:t>Eppstein</a:t>
            </a:r>
            <a:r>
              <a:rPr lang="it-IT" sz="2162" dirty="0" smtClean="0"/>
              <a:t> ‘94]</a:t>
            </a:r>
            <a:r>
              <a:rPr lang="it-IT" dirty="0" smtClean="0"/>
              <a:t>. Una modifica si può fare in tempo medio </a:t>
            </a:r>
            <a:r>
              <a:rPr lang="it-IT" i="1" dirty="0" smtClean="0"/>
              <a:t>O(log </a:t>
            </a:r>
            <a:r>
              <a:rPr lang="it-IT" i="1" dirty="0" err="1" smtClean="0"/>
              <a:t>n</a:t>
            </a:r>
            <a:r>
              <a:rPr lang="it-IT" i="1" dirty="0" smtClean="0"/>
              <a:t>)</a:t>
            </a:r>
          </a:p>
          <a:p>
            <a:pPr algn="just"/>
            <a:r>
              <a:rPr lang="it-IT" dirty="0" smtClean="0"/>
              <a:t>Si può verificare in tempo lineare </a:t>
            </a:r>
            <a:r>
              <a:rPr lang="it-IT" i="1" dirty="0" smtClean="0"/>
              <a:t>O(</a:t>
            </a:r>
            <a:r>
              <a:rPr lang="it-IT" i="1" dirty="0" err="1" smtClean="0"/>
              <a:t>n+m</a:t>
            </a:r>
            <a:r>
              <a:rPr lang="it-IT" i="1" dirty="0" smtClean="0"/>
              <a:t>)</a:t>
            </a:r>
            <a:r>
              <a:rPr lang="it-IT" dirty="0" smtClean="0"/>
              <a:t> se un dato albero ricoprente è minimo.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Ancora Broadcast con Minimo Dispendio di Energia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Euristiche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52400" y="1417638"/>
            <a:ext cx="8382000" cy="505631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Tre euristiche proposte in </a:t>
            </a:r>
            <a:r>
              <a:rPr lang="it-IT" sz="1800" dirty="0" smtClean="0"/>
              <a:t>[</a:t>
            </a:r>
            <a:r>
              <a:rPr lang="it-IT" sz="1800" dirty="0" err="1" smtClean="0"/>
              <a:t>Wieselthier</a:t>
            </a:r>
            <a:r>
              <a:rPr lang="it-IT" sz="1800" dirty="0" smtClean="0"/>
              <a:t>, </a:t>
            </a:r>
            <a:r>
              <a:rPr lang="it-IT" sz="1800" dirty="0" err="1" smtClean="0"/>
              <a:t>Nguyen</a:t>
            </a:r>
            <a:r>
              <a:rPr lang="it-IT" sz="1800" dirty="0" smtClean="0"/>
              <a:t>, </a:t>
            </a:r>
            <a:r>
              <a:rPr lang="it-IT" sz="1800" dirty="0" err="1" smtClean="0"/>
              <a:t>Ephremides</a:t>
            </a:r>
            <a:r>
              <a:rPr lang="it-IT" sz="1800" dirty="0" smtClean="0"/>
              <a:t>, 00]</a:t>
            </a:r>
            <a:r>
              <a:rPr lang="it-IT" dirty="0" smtClean="0"/>
              <a:t> tutte basate sulla tecnica </a:t>
            </a:r>
            <a:r>
              <a:rPr lang="it-IT" dirty="0" err="1" smtClean="0"/>
              <a:t>greedy</a:t>
            </a:r>
            <a:r>
              <a:rPr lang="it-IT" dirty="0" smtClean="0"/>
              <a:t>:</a:t>
            </a:r>
            <a:endParaRPr lang="it-IT" sz="2000" dirty="0" smtClean="0"/>
          </a:p>
          <a:p>
            <a:pPr algn="just"/>
            <a:r>
              <a:rPr lang="it-IT" dirty="0" smtClean="0"/>
              <a:t>Euristica MST (min </a:t>
            </a:r>
            <a:r>
              <a:rPr lang="it-IT" dirty="0" err="1" smtClean="0"/>
              <a:t>spanning</a:t>
            </a:r>
            <a:r>
              <a:rPr lang="it-IT" dirty="0" smtClean="0"/>
              <a:t> </a:t>
            </a:r>
            <a:r>
              <a:rPr lang="it-IT" dirty="0" err="1" smtClean="0"/>
              <a:t>tree</a:t>
            </a:r>
            <a:r>
              <a:rPr lang="it-IT" dirty="0" smtClean="0"/>
              <a:t>): applica l’algoritmo di </a:t>
            </a:r>
            <a:r>
              <a:rPr lang="it-IT" dirty="0" err="1" smtClean="0"/>
              <a:t>Prim</a:t>
            </a:r>
            <a:r>
              <a:rPr lang="it-IT" dirty="0" smtClean="0"/>
              <a:t> per ottenere un min albero ricoprente e poi orienta l’albero dalla radice verso le foglie</a:t>
            </a:r>
          </a:p>
          <a:p>
            <a:pPr algn="just"/>
            <a:r>
              <a:rPr lang="it-IT" dirty="0" smtClean="0"/>
              <a:t>Euristica SPT (</a:t>
            </a:r>
            <a:r>
              <a:rPr lang="it-IT" dirty="0" err="1" smtClean="0"/>
              <a:t>spanning</a:t>
            </a:r>
            <a:r>
              <a:rPr lang="it-IT" dirty="0" smtClean="0"/>
              <a:t> </a:t>
            </a:r>
            <a:r>
              <a:rPr lang="it-IT" dirty="0" err="1" smtClean="0"/>
              <a:t>path</a:t>
            </a:r>
            <a:r>
              <a:rPr lang="it-IT" dirty="0" smtClean="0"/>
              <a:t> </a:t>
            </a:r>
            <a:r>
              <a:rPr lang="it-IT" dirty="0" err="1" smtClean="0"/>
              <a:t>tree</a:t>
            </a:r>
            <a:r>
              <a:rPr lang="it-IT" dirty="0" smtClean="0"/>
              <a:t>): applica l’algoritmo di </a:t>
            </a:r>
            <a:r>
              <a:rPr lang="it-IT" dirty="0" err="1" smtClean="0"/>
              <a:t>Dijkstra</a:t>
            </a:r>
            <a:r>
              <a:rPr lang="it-IT" dirty="0" smtClean="0"/>
              <a:t> per ottenere un albero dei cammini minimi dalla sorgente e poi orienta l’albero dalla radice verso le foglie</a:t>
            </a:r>
          </a:p>
          <a:p>
            <a:pPr algn="just"/>
            <a:r>
              <a:rPr lang="it-IT" dirty="0" smtClean="0"/>
              <a:t>Euristica BAIP (Broadcast </a:t>
            </a:r>
            <a:r>
              <a:rPr lang="it-IT" dirty="0" err="1" smtClean="0"/>
              <a:t>Average</a:t>
            </a:r>
            <a:r>
              <a:rPr lang="it-IT" dirty="0" smtClean="0"/>
              <a:t> </a:t>
            </a:r>
            <a:r>
              <a:rPr lang="it-IT" dirty="0" err="1" smtClean="0"/>
              <a:t>Incremental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): versione basata sui nodi dell’algoritmo di </a:t>
            </a:r>
            <a:r>
              <a:rPr lang="it-IT" dirty="0" err="1" smtClean="0"/>
              <a:t>Dijkstra</a:t>
            </a:r>
            <a:r>
              <a:rPr lang="it-IT" dirty="0" smtClean="0"/>
              <a:t> (si aggiungono nuovi nodi all’albero sulla base del minor costo medio)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Una rete senza fili </a:t>
            </a:r>
            <a:r>
              <a:rPr lang="it-IT" i="1" dirty="0" err="1" smtClean="0"/>
              <a:t>ad-hoc</a:t>
            </a:r>
            <a:r>
              <a:rPr lang="it-IT" i="1" dirty="0" smtClean="0"/>
              <a:t> </a:t>
            </a:r>
            <a:r>
              <a:rPr lang="it-IT" dirty="0" smtClean="0"/>
              <a:t>consiste di un insieme </a:t>
            </a:r>
            <a:r>
              <a:rPr lang="it-IT" i="1" dirty="0" err="1" smtClean="0"/>
              <a:t>S</a:t>
            </a:r>
            <a:r>
              <a:rPr lang="it-IT" i="1" dirty="0" smtClean="0"/>
              <a:t> </a:t>
            </a:r>
            <a:r>
              <a:rPr lang="it-IT" dirty="0" smtClean="0"/>
              <a:t>di stazioni radio (fisse) collegate da connessioni wireless. </a:t>
            </a:r>
          </a:p>
          <a:p>
            <a:pPr algn="just"/>
            <a:r>
              <a:rPr lang="it-IT" dirty="0" smtClean="0"/>
              <a:t>Supponiamo che le stazioni siano nel piano euclideo (hp solo parzialmente realistica). </a:t>
            </a:r>
          </a:p>
          <a:p>
            <a:pPr algn="just"/>
            <a:r>
              <a:rPr lang="it-IT" dirty="0" smtClean="0"/>
              <a:t>I nodi hanno antenne omnidirezionali: ogni trasmissione è ascoltata da tutto il vicinato (broadcast naturale)</a:t>
            </a:r>
          </a:p>
          <a:p>
            <a:pPr algn="just"/>
            <a:r>
              <a:rPr lang="it-IT" dirty="0" smtClean="0"/>
              <a:t>Due stazioni comunicano direttamente (single-hop) se sono sufficientemente vicine o attraverso nodi intermedi (</a:t>
            </a:r>
            <a:r>
              <a:rPr lang="it-IT" dirty="0" err="1" smtClean="0"/>
              <a:t>multi-hop</a:t>
            </a:r>
            <a:r>
              <a:rPr lang="it-IT" dirty="0" smtClean="0"/>
              <a:t>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Fumetto 2 4"/>
          <p:cNvSpPr/>
          <p:nvPr/>
        </p:nvSpPr>
        <p:spPr>
          <a:xfrm>
            <a:off x="4953000" y="5734050"/>
            <a:ext cx="2514600" cy="1123950"/>
          </a:xfrm>
          <a:prstGeom prst="wedgeRoundRectCallout">
            <a:avLst>
              <a:gd name="adj1" fmla="val -63995"/>
              <a:gd name="adj2" fmla="val -7196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smtClean="0">
                <a:cs typeface="Arial"/>
              </a:rPr>
              <a:t>Che vuol dire “sufficientemente vicine”</a:t>
            </a:r>
            <a:r>
              <a:rPr lang="it-IT" dirty="0" err="1" smtClean="0">
                <a:cs typeface="Arial"/>
              </a:rPr>
              <a:t>…</a:t>
            </a:r>
            <a:endParaRPr lang="it-IT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Euristiche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52400" y="1417638"/>
            <a:ext cx="8382000" cy="1858962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Il </a:t>
            </a:r>
            <a:r>
              <a:rPr lang="it-IT" dirty="0" err="1" smtClean="0"/>
              <a:t>greedy</a:t>
            </a:r>
            <a:r>
              <a:rPr lang="it-IT" dirty="0" smtClean="0"/>
              <a:t> non sempre funziona bene:</a:t>
            </a:r>
            <a:endParaRPr lang="it-IT" sz="2000" dirty="0" smtClean="0"/>
          </a:p>
          <a:p>
            <a:pPr algn="just"/>
            <a:r>
              <a:rPr lang="it-IT" dirty="0" smtClean="0"/>
              <a:t>Euristica SPT: applica l’algoritmo di </a:t>
            </a:r>
            <a:r>
              <a:rPr lang="it-IT" dirty="0" err="1" smtClean="0"/>
              <a:t>Dijkstra</a:t>
            </a:r>
            <a:r>
              <a:rPr lang="it-IT" dirty="0" smtClean="0"/>
              <a:t> per ottenere un albero dei cammini minimi dalla </a:t>
            </a:r>
            <a:r>
              <a:rPr lang="it-IT" dirty="0" err="1" smtClean="0"/>
              <a:t>sorgnete</a:t>
            </a:r>
            <a:r>
              <a:rPr lang="it-IT" dirty="0" smtClean="0"/>
              <a:t> e poi orienta l’albero dalla radice verso le foglie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30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57550"/>
            <a:ext cx="3713049" cy="3371850"/>
          </a:xfrm>
          <a:prstGeom prst="rect">
            <a:avLst/>
          </a:prstGeom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3886200" y="3170238"/>
            <a:ext cx="4800600" cy="34591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(sia α=2)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SPT trova un albero con dispendio di energia: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t-IT" sz="2400" dirty="0" smtClean="0"/>
              <a:t>	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  <a:r>
              <a:rPr kumimoji="0" lang="it-IT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+n/2(1-ε)</a:t>
            </a:r>
            <a:r>
              <a:rPr kumimoji="0" lang="it-IT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it-IT" sz="2400" dirty="0" smtClean="0"/>
              <a:t>Se la radice trasmette con raggio </a:t>
            </a:r>
            <a:r>
              <a:rPr lang="it-IT" sz="2400" dirty="0" err="1" smtClean="0"/>
              <a:t>1</a:t>
            </a:r>
            <a:r>
              <a:rPr lang="it-IT" sz="2400" dirty="0" smtClean="0"/>
              <a:t> il dispendio è </a:t>
            </a:r>
            <a:r>
              <a:rPr lang="it-IT" sz="2400" dirty="0" err="1" smtClean="0"/>
              <a:t>1</a:t>
            </a:r>
            <a:endParaRPr lang="it-IT" sz="2400" dirty="0" smtClean="0"/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</a:t>
            </a:r>
            <a:r>
              <a:rPr lang="it-IT" sz="2400" dirty="0" smtClean="0"/>
              <a:t> ε</a:t>
            </a:r>
            <a:r>
              <a:rPr lang="it-IT" sz="2000" dirty="0" smtClean="0">
                <a:latin typeface="Wingdings" charset="2"/>
                <a:cs typeface="Wingdings" charset="2"/>
              </a:rPr>
              <a:t>à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SPT sbaglia di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7" name="Gruppo 26"/>
          <p:cNvGrpSpPr/>
          <p:nvPr/>
        </p:nvGrpSpPr>
        <p:grpSpPr>
          <a:xfrm>
            <a:off x="1676400" y="4420394"/>
            <a:ext cx="1143000" cy="1167606"/>
            <a:chOff x="1676400" y="4420394"/>
            <a:chExt cx="1143000" cy="1167606"/>
          </a:xfrm>
        </p:grpSpPr>
        <p:cxnSp>
          <p:nvCxnSpPr>
            <p:cNvPr id="8" name="Connettore 2 7"/>
            <p:cNvCxnSpPr/>
            <p:nvPr/>
          </p:nvCxnSpPr>
          <p:spPr>
            <a:xfrm>
              <a:off x="2209800" y="5029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/>
            <p:nvPr/>
          </p:nvCxnSpPr>
          <p:spPr>
            <a:xfrm flipV="1">
              <a:off x="2209800" y="4622800"/>
              <a:ext cx="444500" cy="40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 rot="5400000" flipH="1" flipV="1">
              <a:off x="1905000" y="47244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/>
            <p:nvPr/>
          </p:nvCxnSpPr>
          <p:spPr>
            <a:xfrm>
              <a:off x="2209800" y="5029200"/>
              <a:ext cx="444500" cy="431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2 18"/>
            <p:cNvCxnSpPr/>
            <p:nvPr/>
          </p:nvCxnSpPr>
          <p:spPr>
            <a:xfrm rot="16200000" flipH="1">
              <a:off x="1936750" y="5302250"/>
              <a:ext cx="558800" cy="12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/>
            <p:cNvCxnSpPr/>
            <p:nvPr/>
          </p:nvCxnSpPr>
          <p:spPr>
            <a:xfrm rot="5400000">
              <a:off x="1809750" y="5035550"/>
              <a:ext cx="406400" cy="393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2 22"/>
            <p:cNvCxnSpPr/>
            <p:nvPr/>
          </p:nvCxnSpPr>
          <p:spPr>
            <a:xfrm rot="10800000">
              <a:off x="1676400" y="50292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2 24"/>
            <p:cNvCxnSpPr/>
            <p:nvPr/>
          </p:nvCxnSpPr>
          <p:spPr>
            <a:xfrm rot="16200000" flipV="1">
              <a:off x="1803400" y="4622800"/>
              <a:ext cx="431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/>
          <p:cNvGrpSpPr/>
          <p:nvPr/>
        </p:nvGrpSpPr>
        <p:grpSpPr>
          <a:xfrm>
            <a:off x="1066800" y="3810794"/>
            <a:ext cx="2362200" cy="2285206"/>
            <a:chOff x="1066800" y="3810794"/>
            <a:chExt cx="2362200" cy="2285206"/>
          </a:xfrm>
        </p:grpSpPr>
        <p:cxnSp>
          <p:nvCxnSpPr>
            <p:cNvPr id="9" name="Connettore 2 8"/>
            <p:cNvCxnSpPr/>
            <p:nvPr/>
          </p:nvCxnSpPr>
          <p:spPr>
            <a:xfrm>
              <a:off x="2819400" y="5029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 rot="5400000" flipH="1" flipV="1">
              <a:off x="2654300" y="4191000"/>
              <a:ext cx="431800" cy="40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Connettore 2 30"/>
            <p:cNvCxnSpPr/>
            <p:nvPr/>
          </p:nvCxnSpPr>
          <p:spPr>
            <a:xfrm rot="5400000" flipH="1" flipV="1">
              <a:off x="1918097" y="4114403"/>
              <a:ext cx="6088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 rot="16200000" flipH="1">
              <a:off x="1961753" y="5835253"/>
              <a:ext cx="508000" cy="13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/>
            <p:nvPr/>
          </p:nvCxnSpPr>
          <p:spPr>
            <a:xfrm rot="10800000">
              <a:off x="1066800" y="5029200"/>
              <a:ext cx="5468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Connettore 2 36"/>
            <p:cNvCxnSpPr/>
            <p:nvPr/>
          </p:nvCxnSpPr>
          <p:spPr>
            <a:xfrm rot="16200000" flipH="1">
              <a:off x="2660650" y="5467350"/>
              <a:ext cx="406400" cy="393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Connettore 2 38"/>
            <p:cNvCxnSpPr/>
            <p:nvPr/>
          </p:nvCxnSpPr>
          <p:spPr>
            <a:xfrm rot="10800000" flipV="1">
              <a:off x="1397000" y="5461000"/>
              <a:ext cx="431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Connettore 2 40"/>
            <p:cNvCxnSpPr/>
            <p:nvPr/>
          </p:nvCxnSpPr>
          <p:spPr>
            <a:xfrm rot="10800000">
              <a:off x="1384300" y="4229100"/>
              <a:ext cx="431800" cy="3667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uppo 28"/>
          <p:cNvGrpSpPr/>
          <p:nvPr/>
        </p:nvGrpSpPr>
        <p:grpSpPr>
          <a:xfrm>
            <a:off x="1104900" y="3759200"/>
            <a:ext cx="2362200" cy="2438400"/>
            <a:chOff x="1676400" y="4420394"/>
            <a:chExt cx="1143000" cy="1167606"/>
          </a:xfrm>
        </p:grpSpPr>
        <p:cxnSp>
          <p:nvCxnSpPr>
            <p:cNvPr id="30" name="Connettore 2 29"/>
            <p:cNvCxnSpPr/>
            <p:nvPr/>
          </p:nvCxnSpPr>
          <p:spPr>
            <a:xfrm>
              <a:off x="2209800" y="5029200"/>
              <a:ext cx="609600" cy="1588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2" name="Connettore 2 31"/>
            <p:cNvCxnSpPr/>
            <p:nvPr/>
          </p:nvCxnSpPr>
          <p:spPr>
            <a:xfrm flipV="1">
              <a:off x="2209800" y="4622800"/>
              <a:ext cx="444500" cy="406400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4" name="Connettore 2 33"/>
            <p:cNvCxnSpPr/>
            <p:nvPr/>
          </p:nvCxnSpPr>
          <p:spPr>
            <a:xfrm rot="5400000" flipH="1" flipV="1">
              <a:off x="1905000" y="4724400"/>
              <a:ext cx="609600" cy="1588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6" name="Connettore 2 35"/>
            <p:cNvCxnSpPr/>
            <p:nvPr/>
          </p:nvCxnSpPr>
          <p:spPr>
            <a:xfrm>
              <a:off x="2209800" y="5029200"/>
              <a:ext cx="444500" cy="431800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8" name="Connettore 2 37"/>
            <p:cNvCxnSpPr/>
            <p:nvPr/>
          </p:nvCxnSpPr>
          <p:spPr>
            <a:xfrm rot="16200000" flipH="1">
              <a:off x="1936750" y="5302250"/>
              <a:ext cx="558800" cy="12700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0" name="Connettore 2 39"/>
            <p:cNvCxnSpPr/>
            <p:nvPr/>
          </p:nvCxnSpPr>
          <p:spPr>
            <a:xfrm rot="5400000">
              <a:off x="1809750" y="5035550"/>
              <a:ext cx="406400" cy="393700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2" name="Connettore 2 41"/>
            <p:cNvCxnSpPr/>
            <p:nvPr/>
          </p:nvCxnSpPr>
          <p:spPr>
            <a:xfrm rot="10800000">
              <a:off x="1676400" y="5029200"/>
              <a:ext cx="533400" cy="1588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3" name="Connettore 2 42"/>
            <p:cNvCxnSpPr/>
            <p:nvPr/>
          </p:nvCxnSpPr>
          <p:spPr>
            <a:xfrm rot="16200000" flipV="1">
              <a:off x="1803400" y="4622800"/>
              <a:ext cx="431800" cy="381000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shade val="70000"/>
                  <a:satMod val="1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Euristiche (</a:t>
            </a:r>
            <a:r>
              <a:rPr lang="it-IT" dirty="0" err="1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52400" y="1417638"/>
            <a:ext cx="8382000" cy="185896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Euristica BAIP (Broadcast </a:t>
            </a:r>
            <a:r>
              <a:rPr lang="it-IT" dirty="0" err="1" smtClean="0"/>
              <a:t>Average</a:t>
            </a:r>
            <a:r>
              <a:rPr lang="it-IT" dirty="0" smtClean="0"/>
              <a:t> </a:t>
            </a:r>
            <a:r>
              <a:rPr lang="it-IT" dirty="0" err="1" smtClean="0"/>
              <a:t>Incremental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): si aggiungono nuovi nodi all’albero sulla base del minor costo </a:t>
            </a:r>
            <a:r>
              <a:rPr lang="it-IT" dirty="0" err="1" smtClean="0"/>
              <a:t>medio=aumento</a:t>
            </a:r>
            <a:r>
              <a:rPr lang="it-IT" dirty="0" smtClean="0"/>
              <a:t> di energia/# nodi aggiunti </a:t>
            </a:r>
            <a:r>
              <a:rPr lang="it-IT" dirty="0" err="1" smtClean="0"/>
              <a:t>–</a:t>
            </a:r>
            <a:r>
              <a:rPr lang="it-IT" dirty="0" smtClean="0"/>
              <a:t> ideato per ovviare al problema precedente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2400" y="4495800"/>
            <a:ext cx="8534400" cy="2362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greedy non sempre funziona bene (sia α=2):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min potenza per la sorgente per raggiugere il nodo 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 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√k</a:t>
            </a:r>
            <a:r>
              <a:rPr kumimoji="0" lang="it-IT" sz="2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=k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la media dell’energia aggiunta è quindi 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k/k=1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200" dirty="0" smtClean="0"/>
              <a:t>la min potenza per la sorgente per raggiungere tutti i nodi è </a:t>
            </a:r>
            <a:r>
              <a:rPr lang="it-IT" sz="2200" i="1" dirty="0" smtClean="0"/>
              <a:t>(√n-ε)</a:t>
            </a:r>
            <a:r>
              <a:rPr lang="it-IT" sz="2200" i="1" baseline="30000" dirty="0" smtClean="0"/>
              <a:t>2</a:t>
            </a:r>
            <a:r>
              <a:rPr lang="it-IT" sz="2200" i="1" dirty="0" smtClean="0"/>
              <a:t>=n-ε</a:t>
            </a:r>
            <a:r>
              <a:rPr lang="it-IT" sz="2200" dirty="0" smtClean="0"/>
              <a:t>e quindi la media è </a:t>
            </a:r>
            <a:r>
              <a:rPr lang="it-IT" sz="2200" i="1" dirty="0" smtClean="0"/>
              <a:t>(n-ε)/n=1-ε/n…</a:t>
            </a:r>
            <a:endParaRPr lang="it-IT" sz="2200" dirty="0" smtClean="0"/>
          </a:p>
        </p:txBody>
      </p:sp>
      <p:grpSp>
        <p:nvGrpSpPr>
          <p:cNvPr id="53" name="Gruppo 52"/>
          <p:cNvGrpSpPr/>
          <p:nvPr/>
        </p:nvGrpSpPr>
        <p:grpSpPr>
          <a:xfrm>
            <a:off x="457200" y="3200400"/>
            <a:ext cx="3962400" cy="1283732"/>
            <a:chOff x="457200" y="3200400"/>
            <a:chExt cx="3962400" cy="1283732"/>
          </a:xfrm>
        </p:grpSpPr>
        <p:sp>
          <p:nvSpPr>
            <p:cNvPr id="26" name="Ovale 25"/>
            <p:cNvSpPr/>
            <p:nvPr/>
          </p:nvSpPr>
          <p:spPr>
            <a:xfrm>
              <a:off x="457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Ovale 26"/>
            <p:cNvSpPr/>
            <p:nvPr/>
          </p:nvSpPr>
          <p:spPr>
            <a:xfrm>
              <a:off x="3505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1981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25908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30480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Ovale 33"/>
            <p:cNvSpPr/>
            <p:nvPr/>
          </p:nvSpPr>
          <p:spPr>
            <a:xfrm>
              <a:off x="38100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Ovale 35"/>
            <p:cNvSpPr/>
            <p:nvPr/>
          </p:nvSpPr>
          <p:spPr>
            <a:xfrm>
              <a:off x="4267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Parentesi graffa aperta 39"/>
            <p:cNvSpPr/>
            <p:nvPr/>
          </p:nvSpPr>
          <p:spPr>
            <a:xfrm rot="5400000">
              <a:off x="1143000" y="3276600"/>
              <a:ext cx="304800" cy="15240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Parentesi graffa aperta 42"/>
            <p:cNvSpPr/>
            <p:nvPr/>
          </p:nvSpPr>
          <p:spPr>
            <a:xfrm rot="5400000">
              <a:off x="1447800" y="2743200"/>
              <a:ext cx="304800" cy="21336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219200" y="41148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√1</a:t>
              </a:r>
              <a:endParaRPr lang="it-IT" dirty="0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2074869" y="38862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√2</a:t>
              </a:r>
              <a:endParaRPr lang="it-IT" dirty="0"/>
            </a:p>
          </p:txBody>
        </p:sp>
        <p:sp>
          <p:nvSpPr>
            <p:cNvPr id="46" name="Parentesi graffa aperta 45"/>
            <p:cNvSpPr/>
            <p:nvPr/>
          </p:nvSpPr>
          <p:spPr>
            <a:xfrm rot="5400000">
              <a:off x="1676400" y="2286000"/>
              <a:ext cx="304800" cy="2590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608269" y="36576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√3</a:t>
              </a:r>
              <a:endParaRPr lang="it-IT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3352800" y="374546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…</a:t>
              </a:r>
              <a:endParaRPr lang="it-IT" dirty="0"/>
            </a:p>
          </p:txBody>
        </p:sp>
        <p:sp>
          <p:nvSpPr>
            <p:cNvPr id="49" name="Parentesi graffa aperta 48"/>
            <p:cNvSpPr/>
            <p:nvPr/>
          </p:nvSpPr>
          <p:spPr>
            <a:xfrm rot="5400000">
              <a:off x="2209800" y="1524000"/>
              <a:ext cx="457200" cy="38100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52" name="Oggetto 51"/>
            <p:cNvGraphicFramePr>
              <a:graphicFrameLocks noChangeAspect="1"/>
            </p:cNvGraphicFramePr>
            <p:nvPr/>
          </p:nvGraphicFramePr>
          <p:xfrm>
            <a:off x="3505200" y="3505200"/>
            <a:ext cx="711200" cy="304800"/>
          </p:xfrm>
          <a:graphic>
            <a:graphicData uri="http://schemas.openxmlformats.org/presentationml/2006/ole">
              <p:oleObj spid="_x0000_s44034" name="Equation" r:id="rId3" imgW="444500" imgH="1905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Euristiche (</a:t>
            </a:r>
            <a:r>
              <a:rPr lang="it-IT" dirty="0" err="1" smtClean="0"/>
              <a:t>4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2400" y="1752600"/>
            <a:ext cx="8534400" cy="2362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BAIP sceglie la sol. in cui la sorgente trasmette con raggio </a:t>
            </a:r>
            <a:r>
              <a:rPr lang="it-IT" sz="2400" i="1" dirty="0" smtClean="0"/>
              <a:t>√n-ε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it-IT" sz="2400" dirty="0" smtClean="0"/>
              <a:t>La soluzione costituita dal cammino ha aggiunta media di energia peggiore, ma il consumo energetico è:</a:t>
            </a:r>
          </a:p>
        </p:txBody>
      </p:sp>
      <p:grpSp>
        <p:nvGrpSpPr>
          <p:cNvPr id="5" name="Gruppo 52"/>
          <p:cNvGrpSpPr/>
          <p:nvPr/>
        </p:nvGrpSpPr>
        <p:grpSpPr>
          <a:xfrm>
            <a:off x="4343400" y="304800"/>
            <a:ext cx="3962400" cy="1283732"/>
            <a:chOff x="457200" y="3200400"/>
            <a:chExt cx="3962400" cy="1283732"/>
          </a:xfrm>
        </p:grpSpPr>
        <p:sp>
          <p:nvSpPr>
            <p:cNvPr id="26" name="Ovale 25"/>
            <p:cNvSpPr/>
            <p:nvPr/>
          </p:nvSpPr>
          <p:spPr>
            <a:xfrm>
              <a:off x="457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Ovale 26"/>
            <p:cNvSpPr/>
            <p:nvPr/>
          </p:nvSpPr>
          <p:spPr>
            <a:xfrm>
              <a:off x="3505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1981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25908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30480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Ovale 33"/>
            <p:cNvSpPr/>
            <p:nvPr/>
          </p:nvSpPr>
          <p:spPr>
            <a:xfrm>
              <a:off x="38100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Ovale 35"/>
            <p:cNvSpPr/>
            <p:nvPr/>
          </p:nvSpPr>
          <p:spPr>
            <a:xfrm>
              <a:off x="4267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Parentesi graffa aperta 39"/>
            <p:cNvSpPr/>
            <p:nvPr/>
          </p:nvSpPr>
          <p:spPr>
            <a:xfrm rot="5400000">
              <a:off x="1143000" y="3276600"/>
              <a:ext cx="304800" cy="15240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Parentesi graffa aperta 42"/>
            <p:cNvSpPr/>
            <p:nvPr/>
          </p:nvSpPr>
          <p:spPr>
            <a:xfrm rot="5400000">
              <a:off x="1447800" y="2743200"/>
              <a:ext cx="304800" cy="21336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219200" y="41148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√1</a:t>
              </a:r>
              <a:endParaRPr lang="it-IT" dirty="0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2074869" y="38862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√2</a:t>
              </a:r>
              <a:endParaRPr lang="it-IT" dirty="0"/>
            </a:p>
          </p:txBody>
        </p:sp>
        <p:sp>
          <p:nvSpPr>
            <p:cNvPr id="46" name="Parentesi graffa aperta 45"/>
            <p:cNvSpPr/>
            <p:nvPr/>
          </p:nvSpPr>
          <p:spPr>
            <a:xfrm rot="5400000">
              <a:off x="1676400" y="2286000"/>
              <a:ext cx="304800" cy="2590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608269" y="36576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√3</a:t>
              </a:r>
              <a:endParaRPr lang="it-IT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3352800" y="374546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…</a:t>
              </a:r>
              <a:endParaRPr lang="it-IT" dirty="0"/>
            </a:p>
          </p:txBody>
        </p:sp>
        <p:sp>
          <p:nvSpPr>
            <p:cNvPr id="49" name="Parentesi graffa aperta 48"/>
            <p:cNvSpPr/>
            <p:nvPr/>
          </p:nvSpPr>
          <p:spPr>
            <a:xfrm rot="5400000">
              <a:off x="2209800" y="1524000"/>
              <a:ext cx="457200" cy="38100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52" name="Oggetto 51"/>
            <p:cNvGraphicFramePr>
              <a:graphicFrameLocks noChangeAspect="1"/>
            </p:cNvGraphicFramePr>
            <p:nvPr/>
          </p:nvGraphicFramePr>
          <p:xfrm>
            <a:off x="3505200" y="3505200"/>
            <a:ext cx="711200" cy="304800"/>
          </p:xfrm>
          <a:graphic>
            <a:graphicData uri="http://schemas.openxmlformats.org/presentationml/2006/ole">
              <p:oleObj spid="_x0000_s45058" name="Equation" r:id="rId3" imgW="444500" imgH="190500" progId="Equation.3">
                <p:embed/>
              </p:oleObj>
            </a:graphicData>
          </a:graphic>
        </p:graphicFrame>
      </p:grpSp>
      <p:graphicFrame>
        <p:nvGraphicFramePr>
          <p:cNvPr id="24" name="Oggetto 23"/>
          <p:cNvGraphicFramePr>
            <a:graphicFrameLocks noChangeAspect="1"/>
          </p:cNvGraphicFramePr>
          <p:nvPr/>
        </p:nvGraphicFramePr>
        <p:xfrm>
          <a:off x="511174" y="3276600"/>
          <a:ext cx="7185026" cy="908050"/>
        </p:xfrm>
        <a:graphic>
          <a:graphicData uri="http://schemas.openxmlformats.org/presentationml/2006/ole">
            <p:oleObj spid="_x0000_s45059" name="Equation" r:id="rId4" imgW="3517900" imgH="44450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79400" y="4114800"/>
          <a:ext cx="8143875" cy="908050"/>
        </p:xfrm>
        <a:graphic>
          <a:graphicData uri="http://schemas.openxmlformats.org/presentationml/2006/ole">
            <p:oleObj spid="_x0000_s45060" name="Equation" r:id="rId5" imgW="3987800" imgH="44450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98450" y="4953000"/>
          <a:ext cx="7702550" cy="908050"/>
        </p:xfrm>
        <a:graphic>
          <a:graphicData uri="http://schemas.openxmlformats.org/presentationml/2006/ole">
            <p:oleObj spid="_x0000_s45061" name="Equation" r:id="rId6" imgW="3771900" imgH="44450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708025" y="5797550"/>
          <a:ext cx="6743700" cy="908050"/>
        </p:xfrm>
        <a:graphic>
          <a:graphicData uri="http://schemas.openxmlformats.org/presentationml/2006/ole">
            <p:oleObj spid="_x0000_s45063" name="Equation" r:id="rId7" imgW="33020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Euristiche (</a:t>
            </a:r>
            <a:r>
              <a:rPr lang="it-IT" dirty="0" err="1" smtClean="0"/>
              <a:t>5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2400" y="1524000"/>
            <a:ext cx="85344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(segue calcolo dell’errore che può fare BAIP)</a:t>
            </a:r>
            <a:endParaRPr lang="it-IT" sz="2400" dirty="0" smtClean="0"/>
          </a:p>
        </p:txBody>
      </p:sp>
      <p:grpSp>
        <p:nvGrpSpPr>
          <p:cNvPr id="3" name="Gruppo 52"/>
          <p:cNvGrpSpPr/>
          <p:nvPr/>
        </p:nvGrpSpPr>
        <p:grpSpPr>
          <a:xfrm>
            <a:off x="4343400" y="304800"/>
            <a:ext cx="3962400" cy="1283732"/>
            <a:chOff x="457200" y="3200400"/>
            <a:chExt cx="3962400" cy="1283732"/>
          </a:xfrm>
        </p:grpSpPr>
        <p:sp>
          <p:nvSpPr>
            <p:cNvPr id="26" name="Ovale 25"/>
            <p:cNvSpPr/>
            <p:nvPr/>
          </p:nvSpPr>
          <p:spPr>
            <a:xfrm>
              <a:off x="457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Ovale 26"/>
            <p:cNvSpPr/>
            <p:nvPr/>
          </p:nvSpPr>
          <p:spPr>
            <a:xfrm>
              <a:off x="3505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1981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25908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30480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Ovale 33"/>
            <p:cNvSpPr/>
            <p:nvPr/>
          </p:nvSpPr>
          <p:spPr>
            <a:xfrm>
              <a:off x="38100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Ovale 35"/>
            <p:cNvSpPr/>
            <p:nvPr/>
          </p:nvSpPr>
          <p:spPr>
            <a:xfrm>
              <a:off x="4267200" y="4191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Parentesi graffa aperta 39"/>
            <p:cNvSpPr/>
            <p:nvPr/>
          </p:nvSpPr>
          <p:spPr>
            <a:xfrm rot="5400000">
              <a:off x="1143000" y="3276600"/>
              <a:ext cx="304800" cy="15240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Parentesi graffa aperta 42"/>
            <p:cNvSpPr/>
            <p:nvPr/>
          </p:nvSpPr>
          <p:spPr>
            <a:xfrm rot="5400000">
              <a:off x="1447800" y="2743200"/>
              <a:ext cx="304800" cy="21336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219200" y="41148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√1</a:t>
              </a:r>
              <a:endParaRPr lang="it-IT" dirty="0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2074869" y="38862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√2</a:t>
              </a:r>
              <a:endParaRPr lang="it-IT" dirty="0"/>
            </a:p>
          </p:txBody>
        </p:sp>
        <p:sp>
          <p:nvSpPr>
            <p:cNvPr id="46" name="Parentesi graffa aperta 45"/>
            <p:cNvSpPr/>
            <p:nvPr/>
          </p:nvSpPr>
          <p:spPr>
            <a:xfrm rot="5400000">
              <a:off x="1676400" y="2286000"/>
              <a:ext cx="304800" cy="2590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608269" y="3657600"/>
              <a:ext cx="43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√3</a:t>
              </a:r>
              <a:endParaRPr lang="it-IT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3352800" y="374546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…</a:t>
              </a:r>
              <a:endParaRPr lang="it-IT" dirty="0"/>
            </a:p>
          </p:txBody>
        </p:sp>
        <p:sp>
          <p:nvSpPr>
            <p:cNvPr id="49" name="Parentesi graffa aperta 48"/>
            <p:cNvSpPr/>
            <p:nvPr/>
          </p:nvSpPr>
          <p:spPr>
            <a:xfrm rot="5400000">
              <a:off x="2209800" y="1524000"/>
              <a:ext cx="457200" cy="38100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52" name="Oggetto 51"/>
            <p:cNvGraphicFramePr>
              <a:graphicFrameLocks noChangeAspect="1"/>
            </p:cNvGraphicFramePr>
            <p:nvPr/>
          </p:nvGraphicFramePr>
          <p:xfrm>
            <a:off x="3505200" y="3505200"/>
            <a:ext cx="711200" cy="304800"/>
          </p:xfrm>
          <a:graphic>
            <a:graphicData uri="http://schemas.openxmlformats.org/presentationml/2006/ole">
              <p:oleObj spid="_x0000_s46082" name="Equation" r:id="rId3" imgW="444500" imgH="190500" progId="Equation.3">
                <p:embed/>
              </p:oleObj>
            </a:graphicData>
          </a:graphic>
        </p:graphicFrame>
      </p:grp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338263" y="2438400"/>
          <a:ext cx="6600825" cy="877887"/>
        </p:xfrm>
        <a:graphic>
          <a:graphicData uri="http://schemas.openxmlformats.org/presentationml/2006/ole">
            <p:oleObj spid="_x0000_s46086" name="Equation" r:id="rId4" imgW="3340100" imgH="444500" progId="Equation.3">
              <p:embed/>
            </p:oleObj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228600" y="3352800"/>
            <a:ext cx="2278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ponendo i=j+1:</a:t>
            </a:r>
            <a:endParaRPr lang="it-IT" sz="2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228600" y="4859635"/>
            <a:ext cx="6944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quindi la frazione con cui può sbagliare BAIP è:</a:t>
            </a:r>
            <a:endParaRPr lang="it-IT" sz="2400" dirty="0"/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/>
        </p:nvGraphicFramePr>
        <p:xfrm>
          <a:off x="1354138" y="5549900"/>
          <a:ext cx="5800725" cy="1079500"/>
        </p:xfrm>
        <a:graphic>
          <a:graphicData uri="http://schemas.openxmlformats.org/presentationml/2006/ole">
            <p:oleObj spid="_x0000_s46087" name="Equation" r:id="rId5" imgW="2933700" imgH="546100" progId="Equation.3">
              <p:embed/>
            </p:oleObj>
          </a:graphicData>
        </a:graphic>
      </p:graphicFrame>
      <p:graphicFrame>
        <p:nvGraphicFramePr>
          <p:cNvPr id="37" name="Oggetto 36"/>
          <p:cNvGraphicFramePr>
            <a:graphicFrameLocks noChangeAspect="1"/>
          </p:cNvGraphicFramePr>
          <p:nvPr/>
        </p:nvGraphicFramePr>
        <p:xfrm>
          <a:off x="1076325" y="3814763"/>
          <a:ext cx="7000875" cy="909637"/>
        </p:xfrm>
        <a:graphic>
          <a:graphicData uri="http://schemas.openxmlformats.org/presentationml/2006/ole">
            <p:oleObj spid="_x0000_s46090" name="Equation" r:id="rId6" imgW="3517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Euristiche (</a:t>
            </a:r>
            <a:r>
              <a:rPr kumimoji="0" lang="it-IT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52400" y="1417638"/>
            <a:ext cx="8382000" cy="1858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greedy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sempre funziona bene: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Euristica MST: </a:t>
            </a:r>
            <a:r>
              <a:rPr lang="it-IT" sz="2400" dirty="0" smtClean="0"/>
              <a:t>applica l’algoritmo di </a:t>
            </a:r>
            <a:r>
              <a:rPr lang="it-IT" sz="2400" dirty="0" err="1" smtClean="0"/>
              <a:t>Prim</a:t>
            </a:r>
            <a:r>
              <a:rPr lang="it-IT" sz="2400" dirty="0" smtClean="0"/>
              <a:t> per ottenere un min albero ricoprente e poi orienta l’albero dalla radice verso le foglie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02836-B84E-1747-A1E0-E4B26E9542A3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19450"/>
            <a:ext cx="3748548" cy="3486150"/>
          </a:xfrm>
          <a:prstGeom prst="rect">
            <a:avLst/>
          </a:prstGeom>
        </p:spPr>
      </p:pic>
      <p:grpSp>
        <p:nvGrpSpPr>
          <p:cNvPr id="41" name="Gruppo 40"/>
          <p:cNvGrpSpPr/>
          <p:nvPr/>
        </p:nvGrpSpPr>
        <p:grpSpPr>
          <a:xfrm>
            <a:off x="1041400" y="3657600"/>
            <a:ext cx="2692400" cy="2794000"/>
            <a:chOff x="1041400" y="3657600"/>
            <a:chExt cx="2692400" cy="2794000"/>
          </a:xfrm>
        </p:grpSpPr>
        <p:cxnSp>
          <p:nvCxnSpPr>
            <p:cNvPr id="27" name="Connettore 2 26"/>
            <p:cNvCxnSpPr/>
            <p:nvPr/>
          </p:nvCxnSpPr>
          <p:spPr>
            <a:xfrm>
              <a:off x="2438400" y="5029200"/>
              <a:ext cx="1219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 rot="16200000" flipV="1">
              <a:off x="2896394" y="4152106"/>
              <a:ext cx="1141412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/>
            <p:nvPr/>
          </p:nvCxnSpPr>
          <p:spPr>
            <a:xfrm rot="10800000">
              <a:off x="1917700" y="3657600"/>
              <a:ext cx="1282700" cy="1325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/>
            <p:nvPr/>
          </p:nvCxnSpPr>
          <p:spPr>
            <a:xfrm rot="5400000">
              <a:off x="1016000" y="3746500"/>
              <a:ext cx="9144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/>
            <p:cNvCxnSpPr/>
            <p:nvPr/>
          </p:nvCxnSpPr>
          <p:spPr>
            <a:xfrm rot="16200000" flipH="1">
              <a:off x="546100" y="5168900"/>
              <a:ext cx="1231900" cy="2413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2 38"/>
            <p:cNvCxnSpPr/>
            <p:nvPr/>
          </p:nvCxnSpPr>
          <p:spPr>
            <a:xfrm>
              <a:off x="1282700" y="5905500"/>
              <a:ext cx="1206500" cy="546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egnaposto contenuto 2"/>
          <p:cNvSpPr txBox="1">
            <a:spLocks/>
          </p:cNvSpPr>
          <p:nvPr/>
        </p:nvSpPr>
        <p:spPr>
          <a:xfrm>
            <a:off x="3886200" y="3170238"/>
            <a:ext cx="4800600" cy="34591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MST trova un albero con dispendio di energia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endParaRPr kumimoji="0" lang="it-IT" sz="24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it-IT" sz="2400" dirty="0" smtClean="0"/>
              <a:t>Se la radice trasmette con raggio 1+ε il dispendio è (1+ε)</a:t>
            </a:r>
            <a:r>
              <a:rPr lang="it-IT" sz="2400" baseline="30000" dirty="0" smtClean="0"/>
              <a:t>α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rapporto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se </a:t>
            </a:r>
            <a:r>
              <a:rPr lang="it-IT" sz="2400" dirty="0" smtClean="0"/>
              <a:t>εtende a 0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Euristiche (</a:t>
            </a:r>
            <a:r>
              <a:rPr lang="it-IT" sz="3000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52400" y="1417638"/>
            <a:ext cx="8382000" cy="1858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/>
              <a:t>E’ stato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dimostrato [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Calinescu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Li, Frieder ‘02] che MST ha un rapporto di approssimazione costante e tale rapporto, che è almeno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è più di 12.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02836-B84E-1747-A1E0-E4B26E9542A3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152400" y="2895600"/>
            <a:ext cx="85344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it-IT" sz="2400" dirty="0" smtClean="0"/>
              <a:t>Il limite sup. di 12 si dimostra sfruttando alcune proprietà del MST geometrico:</a:t>
            </a:r>
            <a:endParaRPr lang="it-IT" sz="2000" dirty="0" smtClean="0"/>
          </a:p>
          <a:p>
            <a:pPr marL="731520" lvl="1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nessuna coppia di archi di un MST si incrocia</a:t>
            </a:r>
          </a:p>
          <a:p>
            <a:pPr marL="731520" lvl="1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it-IT" sz="2400" dirty="0" smtClean="0"/>
          </a:p>
        </p:txBody>
      </p:sp>
      <p:grpSp>
        <p:nvGrpSpPr>
          <p:cNvPr id="31" name="Gruppo 30"/>
          <p:cNvGrpSpPr/>
          <p:nvPr/>
        </p:nvGrpSpPr>
        <p:grpSpPr>
          <a:xfrm>
            <a:off x="1143000" y="4724400"/>
            <a:ext cx="2743200" cy="838200"/>
            <a:chOff x="1143000" y="4724400"/>
            <a:chExt cx="2743200" cy="838200"/>
          </a:xfrm>
        </p:grpSpPr>
        <p:sp>
          <p:nvSpPr>
            <p:cNvPr id="16" name="Ovale 15"/>
            <p:cNvSpPr/>
            <p:nvPr/>
          </p:nvSpPr>
          <p:spPr>
            <a:xfrm>
              <a:off x="2362200" y="47244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Ovale 16"/>
            <p:cNvSpPr/>
            <p:nvPr/>
          </p:nvSpPr>
          <p:spPr>
            <a:xfrm>
              <a:off x="2362200" y="5410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Ovale 17"/>
            <p:cNvSpPr/>
            <p:nvPr/>
          </p:nvSpPr>
          <p:spPr>
            <a:xfrm>
              <a:off x="3733800" y="5029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Ovale 18"/>
            <p:cNvSpPr/>
            <p:nvPr/>
          </p:nvSpPr>
          <p:spPr>
            <a:xfrm>
              <a:off x="1143000" y="5029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" name="Connettore 1 20"/>
            <p:cNvCxnSpPr>
              <a:stCxn id="16" idx="4"/>
              <a:endCxn id="17" idx="0"/>
            </p:cNvCxnSpPr>
            <p:nvPr/>
          </p:nvCxnSpPr>
          <p:spPr>
            <a:xfrm rot="5400000">
              <a:off x="2171700" y="5143500"/>
              <a:ext cx="533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>
              <a:stCxn id="19" idx="6"/>
              <a:endCxn id="18" idx="2"/>
            </p:cNvCxnSpPr>
            <p:nvPr/>
          </p:nvCxnSpPr>
          <p:spPr>
            <a:xfrm>
              <a:off x="1295400" y="5105400"/>
              <a:ext cx="243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ttore 1 25"/>
          <p:cNvCxnSpPr>
            <a:stCxn id="16" idx="6"/>
            <a:endCxn id="18" idx="1"/>
          </p:cNvCxnSpPr>
          <p:nvPr/>
        </p:nvCxnSpPr>
        <p:spPr>
          <a:xfrm>
            <a:off x="2514600" y="4800600"/>
            <a:ext cx="1241518" cy="25091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419601" y="4724400"/>
            <a:ext cx="426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/>
              <a:t>L’arco azzurro è necessariamente più corto di uno dei due archi che si incrociano</a:t>
            </a:r>
            <a:endParaRPr lang="it-IT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build="p" bldLvl="2"/>
      <p:bldP spid="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Euristiche (</a:t>
            </a:r>
            <a:r>
              <a:rPr kumimoji="0" lang="it-IT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02836-B84E-1747-A1E0-E4B26E9542A3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204216" y="1600200"/>
            <a:ext cx="85344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(segue proprietà del MST geometrico)</a:t>
            </a:r>
            <a:endParaRPr lang="it-IT" sz="2000" dirty="0" smtClean="0"/>
          </a:p>
          <a:p>
            <a:pPr marL="731520" lvl="1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it-IT" sz="2400" dirty="0" smtClean="0"/>
              <a:t>l’angolo tra ogni coppia di archi incidenti di un MST è almeno π/3</a:t>
            </a:r>
            <a:endParaRPr lang="it-IT" sz="2400" baseline="30000" dirty="0" smtClean="0"/>
          </a:p>
        </p:txBody>
      </p:sp>
      <p:grpSp>
        <p:nvGrpSpPr>
          <p:cNvPr id="4" name="Gruppo 24"/>
          <p:cNvGrpSpPr/>
          <p:nvPr/>
        </p:nvGrpSpPr>
        <p:grpSpPr>
          <a:xfrm>
            <a:off x="457200" y="2823704"/>
            <a:ext cx="990600" cy="1302258"/>
            <a:chOff x="1981200" y="4953000"/>
            <a:chExt cx="990600" cy="1302258"/>
          </a:xfrm>
        </p:grpSpPr>
        <p:sp>
          <p:nvSpPr>
            <p:cNvPr id="8" name="Ovale 7"/>
            <p:cNvSpPr/>
            <p:nvPr/>
          </p:nvSpPr>
          <p:spPr>
            <a:xfrm>
              <a:off x="2362200" y="4953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1981200" y="610285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2819400" y="610285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" name="Connettore 1 11"/>
            <p:cNvCxnSpPr>
              <a:stCxn id="8" idx="3"/>
              <a:endCxn id="9" idx="0"/>
            </p:cNvCxnSpPr>
            <p:nvPr/>
          </p:nvCxnSpPr>
          <p:spPr>
            <a:xfrm rot="5400000">
              <a:off x="1711071" y="5429411"/>
              <a:ext cx="1019776" cy="3271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>
              <a:stCxn id="8" idx="5"/>
              <a:endCxn id="10" idx="0"/>
            </p:cNvCxnSpPr>
            <p:nvPr/>
          </p:nvCxnSpPr>
          <p:spPr>
            <a:xfrm rot="16200000" flipH="1">
              <a:off x="2184053" y="5391311"/>
              <a:ext cx="1019776" cy="4033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nettore 1 18"/>
          <p:cNvCxnSpPr/>
          <p:nvPr/>
        </p:nvCxnSpPr>
        <p:spPr>
          <a:xfrm>
            <a:off x="609600" y="4038600"/>
            <a:ext cx="685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1828800" y="2819400"/>
            <a:ext cx="4572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/>
              <a:t>L’arco azzurro è necessariamente più corto di uno dei due archi arancioni</a:t>
            </a:r>
            <a:endParaRPr lang="it-IT" sz="2300" dirty="0"/>
          </a:p>
        </p:txBody>
      </p:sp>
      <p:grpSp>
        <p:nvGrpSpPr>
          <p:cNvPr id="33" name="Gruppo 32"/>
          <p:cNvGrpSpPr/>
          <p:nvPr/>
        </p:nvGrpSpPr>
        <p:grpSpPr>
          <a:xfrm>
            <a:off x="4876800" y="4648200"/>
            <a:ext cx="2971800" cy="1981200"/>
            <a:chOff x="4876800" y="4419600"/>
            <a:chExt cx="2971800" cy="1981200"/>
          </a:xfrm>
        </p:grpSpPr>
        <p:sp>
          <p:nvSpPr>
            <p:cNvPr id="14" name="Ovale 13"/>
            <p:cNvSpPr/>
            <p:nvPr/>
          </p:nvSpPr>
          <p:spPr>
            <a:xfrm>
              <a:off x="5791200" y="5327142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Ovale 15"/>
            <p:cNvSpPr/>
            <p:nvPr/>
          </p:nvSpPr>
          <p:spPr>
            <a:xfrm>
              <a:off x="6781800" y="5334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" name="Connettore 1 17"/>
            <p:cNvCxnSpPr>
              <a:stCxn id="14" idx="6"/>
              <a:endCxn id="16" idx="2"/>
            </p:cNvCxnSpPr>
            <p:nvPr/>
          </p:nvCxnSpPr>
          <p:spPr>
            <a:xfrm>
              <a:off x="5943600" y="5403342"/>
              <a:ext cx="838200" cy="68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e 20"/>
            <p:cNvSpPr/>
            <p:nvPr/>
          </p:nvSpPr>
          <p:spPr>
            <a:xfrm>
              <a:off x="4876800" y="4419600"/>
              <a:ext cx="1981200" cy="1981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35000"/>
                    <a:satMod val="260000"/>
                    <a:alpha val="35000"/>
                  </a:schemeClr>
                </a:gs>
                <a:gs pos="30000">
                  <a:schemeClr val="accent1">
                    <a:tint val="38000"/>
                    <a:satMod val="260000"/>
                    <a:alpha val="35000"/>
                  </a:schemeClr>
                </a:gs>
                <a:gs pos="75000">
                  <a:schemeClr val="accent1">
                    <a:tint val="55000"/>
                    <a:satMod val="255000"/>
                    <a:alpha val="35000"/>
                  </a:schemeClr>
                </a:gs>
                <a:gs pos="100000">
                  <a:schemeClr val="accent1">
                    <a:tint val="70000"/>
                    <a:satMod val="255000"/>
                    <a:alpha val="35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Ovale 21"/>
            <p:cNvSpPr/>
            <p:nvPr/>
          </p:nvSpPr>
          <p:spPr>
            <a:xfrm>
              <a:off x="5867400" y="4419600"/>
              <a:ext cx="1981200" cy="1981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35000"/>
                    <a:satMod val="260000"/>
                    <a:alpha val="35000"/>
                  </a:schemeClr>
                </a:gs>
                <a:gs pos="30000">
                  <a:schemeClr val="accent1">
                    <a:tint val="38000"/>
                    <a:satMod val="260000"/>
                    <a:alpha val="35000"/>
                  </a:schemeClr>
                </a:gs>
                <a:gs pos="75000">
                  <a:schemeClr val="accent1">
                    <a:tint val="55000"/>
                    <a:satMod val="255000"/>
                    <a:alpha val="35000"/>
                  </a:schemeClr>
                </a:gs>
                <a:gs pos="100000">
                  <a:schemeClr val="accent1">
                    <a:tint val="70000"/>
                    <a:satMod val="255000"/>
                    <a:alpha val="35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4" name="CasellaDiTesto 23"/>
          <p:cNvSpPr txBox="1"/>
          <p:nvPr/>
        </p:nvSpPr>
        <p:spPr>
          <a:xfrm>
            <a:off x="204216" y="419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lvl="1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it-IT" sz="2400" dirty="0" smtClean="0"/>
              <a:t>la luna costituita da ogni arco non contiene nodi</a:t>
            </a:r>
          </a:p>
        </p:txBody>
      </p:sp>
      <p:grpSp>
        <p:nvGrpSpPr>
          <p:cNvPr id="34" name="Gruppo 33"/>
          <p:cNvGrpSpPr/>
          <p:nvPr/>
        </p:nvGrpSpPr>
        <p:grpSpPr>
          <a:xfrm>
            <a:off x="5867400" y="5105400"/>
            <a:ext cx="990600" cy="533400"/>
            <a:chOff x="5867400" y="4953000"/>
            <a:chExt cx="990600" cy="533400"/>
          </a:xfrm>
        </p:grpSpPr>
        <p:sp>
          <p:nvSpPr>
            <p:cNvPr id="25" name="Ovale 24"/>
            <p:cNvSpPr/>
            <p:nvPr/>
          </p:nvSpPr>
          <p:spPr>
            <a:xfrm>
              <a:off x="6477000" y="4953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6" name="Connettore 1 25"/>
            <p:cNvCxnSpPr>
              <a:stCxn id="22" idx="2"/>
              <a:endCxn id="25" idx="3"/>
            </p:cNvCxnSpPr>
            <p:nvPr/>
          </p:nvCxnSpPr>
          <p:spPr>
            <a:xfrm rot="10800000" flipH="1">
              <a:off x="5867400" y="5083082"/>
              <a:ext cx="631918" cy="40331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>
              <a:stCxn id="25" idx="5"/>
            </p:cNvCxnSpPr>
            <p:nvPr/>
          </p:nvCxnSpPr>
          <p:spPr>
            <a:xfrm rot="16200000" flipH="1">
              <a:off x="6572411" y="5117753"/>
              <a:ext cx="320260" cy="25091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7" name="CasellaDiTesto 26"/>
          <p:cNvSpPr txBox="1"/>
          <p:nvPr/>
        </p:nvSpPr>
        <p:spPr>
          <a:xfrm>
            <a:off x="457200" y="4864043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luna è il luogo dei punti con </a:t>
            </a:r>
            <a:r>
              <a:rPr lang="it-IT" sz="2400" dirty="0" err="1" smtClean="0"/>
              <a:t>dist</a:t>
            </a:r>
            <a:r>
              <a:rPr lang="it-IT" sz="2400" dirty="0" smtClean="0"/>
              <a:t>. </a:t>
            </a:r>
            <a:r>
              <a:rPr lang="it-IT" sz="2400" i="1" dirty="0" smtClean="0"/>
              <a:t>&lt;</a:t>
            </a:r>
            <a:r>
              <a:rPr lang="it-IT" sz="2400" i="1" dirty="0" err="1" smtClean="0"/>
              <a:t>dist</a:t>
            </a:r>
            <a:r>
              <a:rPr lang="it-IT" sz="2400" i="1" dirty="0" smtClean="0"/>
              <a:t>(P</a:t>
            </a:r>
            <a:r>
              <a:rPr lang="it-IT" sz="2400" i="1" baseline="-25000" dirty="0" smtClean="0"/>
              <a:t>1</a:t>
            </a:r>
            <a:r>
              <a:rPr lang="it-IT" sz="2400" i="1" dirty="0" smtClean="0"/>
              <a:t>,P</a:t>
            </a:r>
            <a:r>
              <a:rPr lang="it-IT" sz="2400" i="1" baseline="-25000" dirty="0" smtClean="0"/>
              <a:t>2</a:t>
            </a:r>
            <a:r>
              <a:rPr lang="it-IT" sz="2400" i="1" dirty="0" smtClean="0"/>
              <a:t>)</a:t>
            </a:r>
            <a:r>
              <a:rPr lang="it-IT" sz="2400" dirty="0" smtClean="0"/>
              <a:t> sia da </a:t>
            </a:r>
            <a:r>
              <a:rPr lang="it-IT" sz="2400" i="1" dirty="0" smtClean="0"/>
              <a:t>P</a:t>
            </a:r>
            <a:r>
              <a:rPr lang="it-IT" sz="2400" i="1" baseline="-25000" dirty="0" smtClean="0"/>
              <a:t>1</a:t>
            </a:r>
            <a:r>
              <a:rPr lang="it-IT" sz="2400" dirty="0" smtClean="0"/>
              <a:t> che da </a:t>
            </a:r>
            <a:r>
              <a:rPr lang="it-IT" sz="2400" i="1" dirty="0" smtClean="0"/>
              <a:t>P</a:t>
            </a:r>
            <a:r>
              <a:rPr lang="it-IT" sz="2400" i="1" baseline="-25000" dirty="0" smtClean="0"/>
              <a:t>2</a:t>
            </a:r>
            <a:r>
              <a:rPr lang="it-IT" sz="2400" dirty="0" smtClean="0"/>
              <a:t>, quindi un punto interno formerebbe un ciclo</a:t>
            </a:r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  <p:bldP spid="23" grpId="0"/>
      <p:bldP spid="24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Euristiche (</a:t>
            </a:r>
            <a:r>
              <a:rPr lang="it-IT" sz="3000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02836-B84E-1747-A1E0-E4B26E9542A3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204216" y="1600200"/>
            <a:ext cx="85344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(segue proprietà del MST geometrico)</a:t>
            </a:r>
            <a:endParaRPr lang="it-IT" sz="2000" dirty="0" smtClean="0"/>
          </a:p>
          <a:p>
            <a:pPr marL="731520" lvl="1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it-IT" sz="2400" dirty="0" smtClean="0"/>
              <a:t>per ogni arco </a:t>
            </a:r>
            <a:r>
              <a:rPr lang="it-IT" sz="2400" i="1" dirty="0" smtClean="0"/>
              <a:t>P</a:t>
            </a:r>
            <a:r>
              <a:rPr lang="it-IT" sz="2400" i="1" baseline="-25000" dirty="0" smtClean="0"/>
              <a:t>1</a:t>
            </a:r>
            <a:r>
              <a:rPr lang="it-IT" sz="2400" i="1" dirty="0" smtClean="0"/>
              <a:t>P</a:t>
            </a:r>
            <a:r>
              <a:rPr lang="it-IT" sz="2400" i="1" baseline="-25000" dirty="0" smtClean="0"/>
              <a:t>2</a:t>
            </a:r>
            <a:r>
              <a:rPr lang="it-IT" sz="2400" dirty="0" smtClean="0"/>
              <a:t>, ogni altro arco ha o entrambi gli estremi fuori del disco aperto </a:t>
            </a:r>
            <a:r>
              <a:rPr lang="it-IT" sz="2400" i="1" dirty="0" err="1" smtClean="0"/>
              <a:t>D</a:t>
            </a:r>
            <a:r>
              <a:rPr lang="it-IT" sz="2400" i="1" dirty="0" smtClean="0"/>
              <a:t>(P</a:t>
            </a:r>
            <a:r>
              <a:rPr lang="it-IT" sz="2400" i="1" baseline="-25000" dirty="0" smtClean="0"/>
              <a:t>1</a:t>
            </a:r>
            <a:r>
              <a:rPr lang="it-IT" sz="2400" i="1" dirty="0" smtClean="0"/>
              <a:t>, </a:t>
            </a:r>
            <a:r>
              <a:rPr lang="it-IT" sz="2400" i="1" dirty="0" err="1" smtClean="0"/>
              <a:t>dist</a:t>
            </a:r>
            <a:r>
              <a:rPr lang="it-IT" sz="2400" i="1" dirty="0" smtClean="0"/>
              <a:t>(P</a:t>
            </a:r>
            <a:r>
              <a:rPr lang="it-IT" sz="2400" i="1" baseline="-25000" dirty="0" smtClean="0"/>
              <a:t>1</a:t>
            </a:r>
            <a:r>
              <a:rPr lang="it-IT" sz="2400" i="1" dirty="0" smtClean="0"/>
              <a:t>, P</a:t>
            </a:r>
            <a:r>
              <a:rPr lang="it-IT" sz="2400" i="1" baseline="-25000" dirty="0" smtClean="0"/>
              <a:t>2</a:t>
            </a:r>
            <a:r>
              <a:rPr lang="it-IT" sz="2400" i="1" dirty="0" smtClean="0"/>
              <a:t>))</a:t>
            </a:r>
            <a:r>
              <a:rPr lang="it-IT" sz="2400" dirty="0" smtClean="0"/>
              <a:t> oppure entrambi fuori del disco aperto </a:t>
            </a:r>
            <a:r>
              <a:rPr lang="it-IT" sz="2400" i="1" dirty="0" err="1" smtClean="0"/>
              <a:t>D</a:t>
            </a:r>
            <a:r>
              <a:rPr lang="it-IT" sz="2400" i="1" dirty="0" smtClean="0"/>
              <a:t>(P</a:t>
            </a:r>
            <a:r>
              <a:rPr lang="it-IT" sz="2400" i="1" baseline="-25000" dirty="0" smtClean="0"/>
              <a:t>2</a:t>
            </a:r>
            <a:r>
              <a:rPr lang="it-IT" sz="2400" i="1" dirty="0" smtClean="0"/>
              <a:t>, </a:t>
            </a:r>
            <a:r>
              <a:rPr lang="it-IT" sz="2400" i="1" dirty="0" err="1" smtClean="0"/>
              <a:t>dist</a:t>
            </a:r>
            <a:r>
              <a:rPr lang="it-IT" sz="2400" i="1" dirty="0" smtClean="0"/>
              <a:t>(P</a:t>
            </a:r>
            <a:r>
              <a:rPr lang="it-IT" sz="2400" i="1" baseline="-25000" dirty="0" smtClean="0"/>
              <a:t>1</a:t>
            </a:r>
            <a:r>
              <a:rPr lang="it-IT" sz="2400" i="1" dirty="0" smtClean="0"/>
              <a:t>, P</a:t>
            </a:r>
            <a:r>
              <a:rPr lang="it-IT" sz="2400" i="1" baseline="-25000" dirty="0" smtClean="0"/>
              <a:t>2</a:t>
            </a:r>
            <a:r>
              <a:rPr lang="it-IT" sz="2400" i="1" dirty="0" smtClean="0"/>
              <a:t>))</a:t>
            </a:r>
            <a:r>
              <a:rPr lang="it-IT" sz="2400" dirty="0" smtClean="0"/>
              <a:t> </a:t>
            </a:r>
          </a:p>
        </p:txBody>
      </p:sp>
      <p:grpSp>
        <p:nvGrpSpPr>
          <p:cNvPr id="6" name="Gruppo 32"/>
          <p:cNvGrpSpPr/>
          <p:nvPr/>
        </p:nvGrpSpPr>
        <p:grpSpPr>
          <a:xfrm>
            <a:off x="4876800" y="4191000"/>
            <a:ext cx="2971800" cy="1981200"/>
            <a:chOff x="4876800" y="4419600"/>
            <a:chExt cx="2971800" cy="1981200"/>
          </a:xfrm>
        </p:grpSpPr>
        <p:sp>
          <p:nvSpPr>
            <p:cNvPr id="14" name="Ovale 13"/>
            <p:cNvSpPr/>
            <p:nvPr/>
          </p:nvSpPr>
          <p:spPr>
            <a:xfrm>
              <a:off x="5791200" y="5327142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Ovale 15"/>
            <p:cNvSpPr/>
            <p:nvPr/>
          </p:nvSpPr>
          <p:spPr>
            <a:xfrm>
              <a:off x="6781800" y="5334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" name="Connettore 1 17"/>
            <p:cNvCxnSpPr>
              <a:stCxn id="14" idx="6"/>
              <a:endCxn id="16" idx="2"/>
            </p:cNvCxnSpPr>
            <p:nvPr/>
          </p:nvCxnSpPr>
          <p:spPr>
            <a:xfrm>
              <a:off x="5943600" y="5403342"/>
              <a:ext cx="838200" cy="68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e 20"/>
            <p:cNvSpPr/>
            <p:nvPr/>
          </p:nvSpPr>
          <p:spPr>
            <a:xfrm>
              <a:off x="4876800" y="4419600"/>
              <a:ext cx="1981200" cy="1981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35000"/>
                    <a:satMod val="260000"/>
                    <a:alpha val="35000"/>
                  </a:schemeClr>
                </a:gs>
                <a:gs pos="30000">
                  <a:schemeClr val="accent1">
                    <a:tint val="38000"/>
                    <a:satMod val="260000"/>
                    <a:alpha val="35000"/>
                  </a:schemeClr>
                </a:gs>
                <a:gs pos="75000">
                  <a:schemeClr val="accent1">
                    <a:tint val="55000"/>
                    <a:satMod val="255000"/>
                    <a:alpha val="35000"/>
                  </a:schemeClr>
                </a:gs>
                <a:gs pos="100000">
                  <a:schemeClr val="accent1">
                    <a:tint val="70000"/>
                    <a:satMod val="255000"/>
                    <a:alpha val="35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Ovale 21"/>
            <p:cNvSpPr/>
            <p:nvPr/>
          </p:nvSpPr>
          <p:spPr>
            <a:xfrm>
              <a:off x="5867400" y="4419600"/>
              <a:ext cx="1981200" cy="1981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35000"/>
                    <a:satMod val="260000"/>
                    <a:alpha val="35000"/>
                  </a:schemeClr>
                </a:gs>
                <a:gs pos="30000">
                  <a:schemeClr val="accent1">
                    <a:tint val="38000"/>
                    <a:satMod val="260000"/>
                    <a:alpha val="35000"/>
                  </a:schemeClr>
                </a:gs>
                <a:gs pos="75000">
                  <a:schemeClr val="accent1">
                    <a:tint val="55000"/>
                    <a:satMod val="255000"/>
                    <a:alpha val="35000"/>
                  </a:schemeClr>
                </a:gs>
                <a:gs pos="100000">
                  <a:schemeClr val="accent1">
                    <a:tint val="70000"/>
                    <a:satMod val="255000"/>
                    <a:alpha val="35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4" name="CasellaDiTesto 23"/>
          <p:cNvSpPr txBox="1"/>
          <p:nvPr/>
        </p:nvSpPr>
        <p:spPr>
          <a:xfrm>
            <a:off x="304800" y="3962400"/>
            <a:ext cx="4572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/>
              <a:t>Prima dell’arco azzurro sono stati inseriti gli archi rossi perché più brevi, e quindi si formerebbe un ciclo </a:t>
            </a:r>
            <a:endParaRPr lang="it-IT" sz="2300" dirty="0"/>
          </a:p>
        </p:txBody>
      </p:sp>
      <p:grpSp>
        <p:nvGrpSpPr>
          <p:cNvPr id="37" name="Gruppo 36"/>
          <p:cNvGrpSpPr/>
          <p:nvPr/>
        </p:nvGrpSpPr>
        <p:grpSpPr>
          <a:xfrm>
            <a:off x="5638800" y="4511695"/>
            <a:ext cx="2133600" cy="517505"/>
            <a:chOff x="5638800" y="4968895"/>
            <a:chExt cx="2133600" cy="517505"/>
          </a:xfrm>
        </p:grpSpPr>
        <p:sp>
          <p:nvSpPr>
            <p:cNvPr id="25" name="Ovale 24"/>
            <p:cNvSpPr/>
            <p:nvPr/>
          </p:nvSpPr>
          <p:spPr>
            <a:xfrm>
              <a:off x="7620000" y="5334000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6" name="Connettore 1 25"/>
            <p:cNvCxnSpPr>
              <a:stCxn id="27" idx="6"/>
              <a:endCxn id="25" idx="2"/>
            </p:cNvCxnSpPr>
            <p:nvPr/>
          </p:nvCxnSpPr>
          <p:spPr>
            <a:xfrm>
              <a:off x="5791200" y="5045095"/>
              <a:ext cx="1828800" cy="36510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Ovale 26"/>
            <p:cNvSpPr/>
            <p:nvPr/>
          </p:nvSpPr>
          <p:spPr>
            <a:xfrm>
              <a:off x="5638800" y="4968895"/>
              <a:ext cx="152400" cy="152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9" name="Connettore 1 38"/>
          <p:cNvCxnSpPr/>
          <p:nvPr/>
        </p:nvCxnSpPr>
        <p:spPr>
          <a:xfrm rot="16200000" flipH="1">
            <a:off x="5532448" y="4846647"/>
            <a:ext cx="517505" cy="152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7204329" y="4736753"/>
            <a:ext cx="167860" cy="7081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it-IT" dirty="0" smtClean="0"/>
              <a:t>Euristiche (10)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52400" y="1417638"/>
            <a:ext cx="8382000" cy="505631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dim. </a:t>
            </a:r>
            <a:r>
              <a:rPr lang="it-IT" sz="2400" dirty="0" smtClean="0"/>
              <a:t>in [</a:t>
            </a:r>
            <a:r>
              <a:rPr lang="it-IT" sz="2400" dirty="0" err="1" smtClean="0"/>
              <a:t>Wan</a:t>
            </a:r>
            <a:r>
              <a:rPr lang="it-IT" sz="2400" dirty="0" smtClean="0"/>
              <a:t>, </a:t>
            </a:r>
            <a:r>
              <a:rPr lang="it-IT" sz="2400" dirty="0" err="1" smtClean="0"/>
              <a:t>Calinescu</a:t>
            </a:r>
            <a:r>
              <a:rPr lang="it-IT" sz="2400" dirty="0" smtClean="0"/>
              <a:t>, Li, Frieder ‘02] contiene un piccolo errore, correggendo il quale il rapporto di approssimazione diventa 12,15 [</a:t>
            </a:r>
            <a:r>
              <a:rPr lang="it-IT" sz="2400" dirty="0" err="1" smtClean="0"/>
              <a:t>Klasing</a:t>
            </a:r>
            <a:r>
              <a:rPr lang="it-IT" sz="2400" dirty="0" smtClean="0"/>
              <a:t>, Navarra, </a:t>
            </a:r>
            <a:r>
              <a:rPr lang="it-IT" sz="2400" dirty="0" err="1" smtClean="0"/>
              <a:t>Papadopoulos</a:t>
            </a:r>
            <a:r>
              <a:rPr lang="it-IT" sz="2400" dirty="0" smtClean="0"/>
              <a:t>, </a:t>
            </a:r>
            <a:r>
              <a:rPr lang="it-IT" sz="2400" dirty="0" err="1" smtClean="0"/>
              <a:t>Perennes</a:t>
            </a:r>
            <a:r>
              <a:rPr lang="it-IT" sz="2400" dirty="0" smtClean="0"/>
              <a:t> ’04]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/>
              <a:t>Indipendentemente, rapporto di approssimazione 20 [Clementi, </a:t>
            </a:r>
            <a:r>
              <a:rPr lang="it-IT" sz="2400" dirty="0" err="1" smtClean="0"/>
              <a:t>Crescenzi</a:t>
            </a:r>
            <a:r>
              <a:rPr lang="it-IT" sz="2400" dirty="0" smtClean="0"/>
              <a:t>, Penna, Rossi, </a:t>
            </a:r>
            <a:r>
              <a:rPr lang="it-IT" sz="2400" dirty="0" err="1" smtClean="0"/>
              <a:t>Vocca</a:t>
            </a:r>
            <a:r>
              <a:rPr lang="it-IT" sz="2400" dirty="0" smtClean="0"/>
              <a:t> ‘01]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/>
              <a:t>Rapporto migliorato a 7,6 [</a:t>
            </a:r>
            <a:r>
              <a:rPr lang="it-IT" sz="2400" dirty="0" err="1" smtClean="0"/>
              <a:t>Flammini</a:t>
            </a:r>
            <a:r>
              <a:rPr lang="it-IT" sz="2400" dirty="0" smtClean="0"/>
              <a:t>, </a:t>
            </a:r>
            <a:r>
              <a:rPr lang="it-IT" sz="2400" dirty="0" err="1" smtClean="0"/>
              <a:t>Klasing</a:t>
            </a:r>
            <a:r>
              <a:rPr lang="it-IT" sz="2400" dirty="0" smtClean="0"/>
              <a:t>, Navarra, </a:t>
            </a:r>
            <a:r>
              <a:rPr lang="it-IT" sz="2400" dirty="0" err="1" smtClean="0"/>
              <a:t>Perennes</a:t>
            </a:r>
            <a:r>
              <a:rPr lang="it-IT" sz="2400" dirty="0" smtClean="0"/>
              <a:t> ‘04]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/>
              <a:t>Rapporto migliorato a 6,33 [Navarra ‘05]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/>
              <a:t>Risultato ottimo </a:t>
            </a:r>
            <a:r>
              <a:rPr lang="it-IT" sz="2400" dirty="0" err="1" smtClean="0"/>
              <a:t>6</a:t>
            </a:r>
            <a:r>
              <a:rPr lang="it-IT" sz="2400" dirty="0" smtClean="0"/>
              <a:t> [</a:t>
            </a:r>
            <a:r>
              <a:rPr lang="it-IT" sz="2400" dirty="0" err="1" smtClean="0"/>
              <a:t>Ambüehl</a:t>
            </a:r>
            <a:r>
              <a:rPr lang="it-IT" sz="2400" dirty="0" smtClean="0"/>
              <a:t> ’05]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it-IT" sz="2400" dirty="0" smtClean="0">
                <a:solidFill>
                  <a:srgbClr val="000000"/>
                </a:solidFill>
              </a:rPr>
              <a:t>Per istanze realistiche, le sperimentazioni suggeriscono che il corretto rapporto di approssimazione non sia </a:t>
            </a:r>
            <a:r>
              <a:rPr lang="it-IT" sz="2400" dirty="0" err="1" smtClean="0">
                <a:solidFill>
                  <a:srgbClr val="000000"/>
                </a:solidFill>
              </a:rPr>
              <a:t>6</a:t>
            </a:r>
            <a:r>
              <a:rPr lang="it-IT" sz="2400" dirty="0" smtClean="0">
                <a:solidFill>
                  <a:srgbClr val="000000"/>
                </a:solidFill>
              </a:rPr>
              <a:t> ma </a:t>
            </a:r>
            <a:r>
              <a:rPr lang="it-IT" sz="2400" dirty="0" err="1" smtClean="0">
                <a:solidFill>
                  <a:srgbClr val="000000"/>
                </a:solidFill>
              </a:rPr>
              <a:t>4</a:t>
            </a:r>
            <a:r>
              <a:rPr lang="it-IT" sz="2400" dirty="0" smtClean="0">
                <a:solidFill>
                  <a:srgbClr val="000000"/>
                </a:solidFill>
              </a:rPr>
              <a:t> [</a:t>
            </a:r>
            <a:r>
              <a:rPr lang="it-IT" sz="2400" dirty="0" err="1" smtClean="0">
                <a:solidFill>
                  <a:srgbClr val="000000"/>
                </a:solidFill>
              </a:rPr>
              <a:t>Flammini</a:t>
            </a:r>
            <a:r>
              <a:rPr lang="it-IT" sz="2400" dirty="0" smtClean="0">
                <a:solidFill>
                  <a:srgbClr val="000000"/>
                </a:solidFill>
              </a:rPr>
              <a:t>, Navarra, </a:t>
            </a:r>
            <a:r>
              <a:rPr lang="it-IT" sz="2400" dirty="0" err="1" smtClean="0">
                <a:solidFill>
                  <a:srgbClr val="000000"/>
                </a:solidFill>
              </a:rPr>
              <a:t>Perennes</a:t>
            </a:r>
            <a:r>
              <a:rPr lang="it-IT" sz="2400" dirty="0" smtClean="0">
                <a:solidFill>
                  <a:srgbClr val="000000"/>
                </a:solidFill>
              </a:rPr>
              <a:t> ‘06] </a:t>
            </a:r>
            <a:r>
              <a:rPr lang="it-IT" sz="2400" dirty="0" smtClean="0">
                <a:solidFill>
                  <a:schemeClr val="accent1"/>
                </a:solidFill>
              </a:rPr>
              <a:t>-&gt; TESINA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… Ad ogni stazione è assegnato un </a:t>
            </a:r>
            <a:r>
              <a:rPr lang="it-IT" dirty="0" smtClean="0">
                <a:solidFill>
                  <a:srgbClr val="FE8637"/>
                </a:solidFill>
              </a:rPr>
              <a:t>raggio di trasmissione</a:t>
            </a:r>
            <a:r>
              <a:rPr lang="it-IT" dirty="0" smtClean="0"/>
              <a:t>: un </a:t>
            </a:r>
            <a:r>
              <a:rPr lang="it-IT" i="1" dirty="0" smtClean="0"/>
              <a:t>range assignment r </a:t>
            </a:r>
            <a:r>
              <a:rPr lang="it-IT" dirty="0" smtClean="0"/>
              <a:t>: </a:t>
            </a:r>
            <a:r>
              <a:rPr lang="it-IT" i="1" dirty="0" smtClean="0"/>
              <a:t>S → R</a:t>
            </a:r>
            <a:r>
              <a:rPr lang="it-IT" dirty="0" smtClean="0"/>
              <a:t> determina un grafo delle comunicazioni diretto </a:t>
            </a:r>
            <a:r>
              <a:rPr lang="it-IT" i="1" dirty="0" smtClean="0"/>
              <a:t>G=</a:t>
            </a:r>
            <a:r>
              <a:rPr lang="it-IT" dirty="0" smtClean="0"/>
              <a:t>(</a:t>
            </a:r>
            <a:r>
              <a:rPr lang="it-IT" i="1" dirty="0" smtClean="0"/>
              <a:t>S,E</a:t>
            </a:r>
            <a:r>
              <a:rPr lang="it-IT" dirty="0" smtClean="0"/>
              <a:t>) dove l’arco (</a:t>
            </a:r>
            <a:r>
              <a:rPr lang="it-IT" i="1" dirty="0" smtClean="0"/>
              <a:t>i, j</a:t>
            </a:r>
            <a:r>
              <a:rPr lang="it-IT" dirty="0" smtClean="0"/>
              <a:t>) </a:t>
            </a:r>
            <a:r>
              <a:rPr lang="it-IT" i="1" dirty="0" smtClean="0"/>
              <a:t>∈ E </a:t>
            </a:r>
            <a:r>
              <a:rPr lang="it-IT" dirty="0" smtClean="0"/>
              <a:t>sse dist(</a:t>
            </a:r>
            <a:r>
              <a:rPr lang="it-IT" i="1" dirty="0" smtClean="0"/>
              <a:t>i, j</a:t>
            </a:r>
            <a:r>
              <a:rPr lang="it-IT" dirty="0" smtClean="0"/>
              <a:t>) </a:t>
            </a:r>
            <a:r>
              <a:rPr lang="it-IT" i="1" dirty="0" smtClean="0"/>
              <a:t>≤ r</a:t>
            </a:r>
            <a:r>
              <a:rPr lang="it-IT" dirty="0" smtClean="0"/>
              <a:t>(</a:t>
            </a:r>
            <a:r>
              <a:rPr lang="it-IT" i="1" dirty="0" smtClean="0"/>
              <a:t>i</a:t>
            </a:r>
            <a:r>
              <a:rPr lang="it-IT" dirty="0" smtClean="0"/>
              <a:t>) (con dist(</a:t>
            </a:r>
            <a:r>
              <a:rPr lang="it-IT" i="1" dirty="0" smtClean="0"/>
              <a:t>i, j</a:t>
            </a:r>
            <a:r>
              <a:rPr lang="it-IT" dirty="0" smtClean="0"/>
              <a:t>)= distanza euclidea tra </a:t>
            </a:r>
            <a:r>
              <a:rPr lang="it-IT" i="1" dirty="0" smtClean="0"/>
              <a:t>i </a:t>
            </a:r>
            <a:r>
              <a:rPr lang="it-IT" dirty="0" smtClean="0"/>
              <a:t>e</a:t>
            </a:r>
            <a:r>
              <a:rPr lang="it-IT" i="1" dirty="0" smtClean="0"/>
              <a:t> j)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In altre parole, (</a:t>
            </a:r>
            <a:r>
              <a:rPr lang="it-IT" i="1" dirty="0" smtClean="0"/>
              <a:t>i, j</a:t>
            </a:r>
            <a:r>
              <a:rPr lang="it-IT" dirty="0" smtClean="0"/>
              <a:t>) </a:t>
            </a:r>
            <a:r>
              <a:rPr lang="it-IT" i="1" dirty="0" smtClean="0"/>
              <a:t>∈ E </a:t>
            </a:r>
            <a:r>
              <a:rPr lang="it-IT" dirty="0" smtClean="0"/>
              <a:t>sse </a:t>
            </a:r>
            <a:r>
              <a:rPr lang="it-IT" i="1" dirty="0" smtClean="0"/>
              <a:t>j </a:t>
            </a:r>
            <a:r>
              <a:rPr lang="it-IT" dirty="0" smtClean="0"/>
              <a:t>è nel disco di raggio </a:t>
            </a:r>
            <a:r>
              <a:rPr lang="it-IT" i="1" dirty="0" smtClean="0"/>
              <a:t>r</a:t>
            </a:r>
            <a:r>
              <a:rPr lang="it-IT" dirty="0" smtClean="0"/>
              <a:t>(</a:t>
            </a:r>
            <a:r>
              <a:rPr lang="it-IT" i="1" dirty="0" smtClean="0"/>
              <a:t>i</a:t>
            </a:r>
            <a:r>
              <a:rPr lang="it-IT" dirty="0" smtClean="0"/>
              <a:t>) centrato in </a:t>
            </a:r>
            <a:r>
              <a:rPr lang="it-IT" i="1" dirty="0" smtClean="0"/>
              <a:t>i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Per ragioni legate alla conservazione dell’energia, ogni stazione può dinamicamente modulare la sua potenza trasmissiva. </a:t>
            </a:r>
            <a:r>
              <a:rPr lang="it-IT" dirty="0" err="1" smtClean="0"/>
              <a:t>Infatti…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229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err="1" smtClean="0"/>
              <a:t>…Il</a:t>
            </a:r>
            <a:r>
              <a:rPr lang="it-IT" dirty="0" smtClean="0"/>
              <a:t> raggio di trasmissione di una stazione dipende dalla potenza energetica che la stazione stessa ha a disposizione.</a:t>
            </a:r>
          </a:p>
          <a:p>
            <a:pPr algn="just"/>
            <a:r>
              <a:rPr lang="it-IT" dirty="0" smtClean="0"/>
              <a:t>In particolare, la potenza </a:t>
            </a:r>
            <a:r>
              <a:rPr lang="it-IT" i="1" dirty="0" err="1" smtClean="0"/>
              <a:t>P</a:t>
            </a:r>
            <a:r>
              <a:rPr lang="it-IT" i="1" baseline="-25000" dirty="0" err="1" smtClean="0"/>
              <a:t>s</a:t>
            </a:r>
            <a:r>
              <a:rPr lang="it-IT" i="1" dirty="0" smtClean="0"/>
              <a:t> </a:t>
            </a:r>
            <a:r>
              <a:rPr lang="it-IT" dirty="0" smtClean="0"/>
              <a:t>richiesta da una stazione </a:t>
            </a:r>
            <a:r>
              <a:rPr lang="it-IT" i="1" dirty="0" err="1" smtClean="0"/>
              <a:t>s</a:t>
            </a:r>
            <a:r>
              <a:rPr lang="it-IT" i="1" dirty="0" smtClean="0"/>
              <a:t> </a:t>
            </a:r>
            <a:r>
              <a:rPr lang="it-IT" dirty="0" smtClean="0"/>
              <a:t>per trasmettere ad un’altra stazione </a:t>
            </a:r>
            <a:r>
              <a:rPr lang="it-IT" i="1" dirty="0" err="1" smtClean="0"/>
              <a:t>t</a:t>
            </a:r>
            <a:r>
              <a:rPr lang="it-IT" i="1" dirty="0" smtClean="0"/>
              <a:t> </a:t>
            </a:r>
            <a:r>
              <a:rPr lang="it-IT" dirty="0" smtClean="0"/>
              <a:t>deve soddisfare: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>
              <a:buNone/>
            </a:pPr>
            <a:r>
              <a:rPr lang="it-IT" dirty="0" smtClean="0"/>
              <a:t>	dove α≥1 è detto </a:t>
            </a:r>
            <a:r>
              <a:rPr lang="it-IT" dirty="0" smtClean="0">
                <a:solidFill>
                  <a:srgbClr val="FE8637"/>
                </a:solidFill>
              </a:rPr>
              <a:t>gradiente distance-power</a:t>
            </a:r>
            <a:r>
              <a:rPr lang="it-IT" i="1" dirty="0" smtClean="0"/>
              <a:t> </a:t>
            </a:r>
          </a:p>
          <a:p>
            <a:pPr algn="just">
              <a:buNone/>
            </a:pPr>
            <a:r>
              <a:rPr lang="it-IT" i="1" dirty="0" smtClean="0"/>
              <a:t>	</a:t>
            </a:r>
            <a:r>
              <a:rPr lang="it-IT" dirty="0" smtClean="0"/>
              <a:t>Di solito </a:t>
            </a:r>
            <a:r>
              <a:rPr lang="it-IT" i="1" dirty="0" smtClean="0"/>
              <a:t>2≤α≤4 </a:t>
            </a:r>
            <a:r>
              <a:rPr lang="it-IT" dirty="0" smtClean="0"/>
              <a:t>(dipendentemente dall’ambiente)</a:t>
            </a:r>
            <a:endParaRPr lang="it-IT" i="1" dirty="0" smtClean="0"/>
          </a:p>
          <a:p>
            <a:pPr algn="just">
              <a:buNone/>
            </a:pPr>
            <a:r>
              <a:rPr lang="it-IT" i="1" dirty="0" smtClean="0"/>
              <a:t>	</a:t>
            </a:r>
            <a:r>
              <a:rPr lang="it-IT" dirty="0" smtClean="0"/>
              <a:t>Nello spazio vuoto α</a:t>
            </a:r>
            <a:r>
              <a:rPr lang="it-IT" i="1" dirty="0" smtClean="0"/>
              <a:t>=2</a:t>
            </a:r>
          </a:p>
          <a:p>
            <a:pPr algn="just"/>
            <a:r>
              <a:rPr lang="it-IT" dirty="0" smtClean="0"/>
              <a:t>Quindi la potenza per avere una comunicazione da </a:t>
            </a:r>
            <a:r>
              <a:rPr lang="it-IT" i="1" dirty="0" smtClean="0"/>
              <a:t>s</a:t>
            </a:r>
            <a:r>
              <a:rPr lang="it-IT" dirty="0" smtClean="0"/>
              <a:t> a </a:t>
            </a:r>
            <a:r>
              <a:rPr lang="it-IT" i="1" dirty="0" smtClean="0"/>
              <a:t>t</a:t>
            </a:r>
            <a:r>
              <a:rPr lang="it-IT" dirty="0" smtClean="0"/>
              <a:t> è proporzionale a </a:t>
            </a:r>
            <a:r>
              <a:rPr lang="it-IT" i="1" dirty="0" smtClean="0"/>
              <a:t>dist(s,t)</a:t>
            </a:r>
            <a:r>
              <a:rPr lang="it-IT" i="1" baseline="30000" dirty="0" smtClean="0"/>
              <a:t>α</a:t>
            </a:r>
            <a:r>
              <a:rPr lang="it-IT" dirty="0" smtClean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2880360" y="3505200"/>
          <a:ext cx="1463040" cy="685800"/>
        </p:xfrm>
        <a:graphic>
          <a:graphicData uri="http://schemas.openxmlformats.org/presentationml/2006/ole">
            <p:oleObj spid="_x0000_s28674" name="Equation" r:id="rId3" imgW="8128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4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Le stazioni di una rete </a:t>
            </a:r>
            <a:r>
              <a:rPr lang="it-IT" dirty="0" err="1" smtClean="0"/>
              <a:t>ad-hoc</a:t>
            </a:r>
            <a:r>
              <a:rPr lang="it-IT" dirty="0" smtClean="0"/>
              <a:t> collaborano per garantire delle specifiche proprietà di connettività adattando il loro raggio trasmissivo.</a:t>
            </a:r>
          </a:p>
          <a:p>
            <a:pPr algn="just"/>
            <a:r>
              <a:rPr lang="it-IT" dirty="0" smtClean="0"/>
              <a:t>A seconda della proprietà richiesta abbiamo diversi problemi. Alcuni esempi:</a:t>
            </a:r>
          </a:p>
          <a:p>
            <a:pPr lvl="1" algn="just"/>
            <a:r>
              <a:rPr lang="it-IT" sz="2400" dirty="0" smtClean="0"/>
              <a:t>il grafo delle trasmissioni deve essere fortemente connesso. In tal caso il problema è </a:t>
            </a:r>
            <a:r>
              <a:rPr lang="it-IT" sz="2400" dirty="0" err="1" smtClean="0"/>
              <a:t>NP-hard</a:t>
            </a:r>
            <a:r>
              <a:rPr lang="it-IT" sz="2400" dirty="0" smtClean="0"/>
              <a:t> ed esiste un algoritmo 2-approssimante in 2-dim. [</a:t>
            </a:r>
            <a:r>
              <a:rPr lang="it-IT" sz="2400" dirty="0" err="1" smtClean="0"/>
              <a:t>Kirousis</a:t>
            </a:r>
            <a:r>
              <a:rPr lang="it-IT" sz="2400" dirty="0" smtClean="0"/>
              <a:t>, </a:t>
            </a:r>
            <a:r>
              <a:rPr lang="it-IT" sz="2400" dirty="0" err="1" smtClean="0"/>
              <a:t>Kranakis</a:t>
            </a:r>
            <a:r>
              <a:rPr lang="it-IT" sz="2400" dirty="0" smtClean="0"/>
              <a:t>, </a:t>
            </a:r>
            <a:r>
              <a:rPr lang="it-IT" sz="2400" dirty="0" err="1" smtClean="0"/>
              <a:t>Krizanc</a:t>
            </a:r>
            <a:r>
              <a:rPr lang="it-IT" sz="2400" dirty="0" smtClean="0"/>
              <a:t>, </a:t>
            </a:r>
            <a:r>
              <a:rPr lang="it-IT" sz="2400" dirty="0" err="1" smtClean="0"/>
              <a:t>Pelc</a:t>
            </a:r>
            <a:r>
              <a:rPr lang="it-IT" sz="2400" dirty="0" smtClean="0"/>
              <a:t> ‘01], ed esiste </a:t>
            </a:r>
            <a:r>
              <a:rPr lang="it-IT" sz="2400" i="1" dirty="0" err="1" smtClean="0"/>
              <a:t>r</a:t>
            </a:r>
            <a:r>
              <a:rPr lang="it-IT" sz="2400" i="1" dirty="0" smtClean="0"/>
              <a:t>&gt;</a:t>
            </a:r>
            <a:r>
              <a:rPr lang="it-IT" sz="2400" i="1" dirty="0" err="1" smtClean="0"/>
              <a:t>1</a:t>
            </a:r>
            <a:r>
              <a:rPr lang="it-IT" sz="2400" dirty="0" smtClean="0"/>
              <a:t> tale che il problema non è </a:t>
            </a:r>
            <a:r>
              <a:rPr lang="it-IT" sz="2400" i="1" dirty="0" smtClean="0"/>
              <a:t>r</a:t>
            </a:r>
            <a:r>
              <a:rPr lang="it-IT" sz="2400" dirty="0" smtClean="0"/>
              <a:t>-approssimante</a:t>
            </a:r>
          </a:p>
          <a:p>
            <a:pPr lvl="1" algn="just"/>
            <a:r>
              <a:rPr lang="it-IT" sz="2400" dirty="0" smtClean="0"/>
              <a:t>il grafo delle trasmissioni ha diametro al più un fissato </a:t>
            </a:r>
            <a:r>
              <a:rPr lang="it-IT" sz="2400" i="1" dirty="0" smtClean="0"/>
              <a:t>h</a:t>
            </a:r>
            <a:r>
              <a:rPr lang="it-IT" sz="2400" dirty="0" smtClean="0"/>
              <a:t>. Non sono noti risultati di </a:t>
            </a:r>
            <a:r>
              <a:rPr lang="it-IT" sz="2400" dirty="0" err="1" smtClean="0"/>
              <a:t>appros-</a:t>
            </a:r>
            <a:r>
              <a:rPr lang="it-IT" sz="2400" dirty="0" smtClean="0"/>
              <a:t> </a:t>
            </a:r>
            <a:r>
              <a:rPr lang="it-IT" sz="2400" dirty="0" err="1" smtClean="0"/>
              <a:t>simazione</a:t>
            </a:r>
            <a:r>
              <a:rPr lang="it-IT" sz="2400" dirty="0" smtClean="0"/>
              <a:t> non banali.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5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Un’altra proprietà richiesta: dato un nodo sorgente </a:t>
            </a:r>
            <a:r>
              <a:rPr lang="it-IT" i="1" dirty="0" err="1" smtClean="0"/>
              <a:t>s</a:t>
            </a:r>
            <a:r>
              <a:rPr lang="it-IT" dirty="0" smtClean="0"/>
              <a:t>, il grafo delle connessioni deve contenere un albero ricoprente radicato in </a:t>
            </a:r>
            <a:r>
              <a:rPr lang="it-IT" i="1" dirty="0" smtClean="0"/>
              <a:t>s</a:t>
            </a:r>
            <a:r>
              <a:rPr lang="it-IT" dirty="0" smtClean="0"/>
              <a:t>.  </a:t>
            </a:r>
          </a:p>
          <a:p>
            <a:pPr algn="just"/>
            <a:r>
              <a:rPr lang="it-IT" dirty="0" smtClean="0"/>
              <a:t>Un </a:t>
            </a:r>
            <a:r>
              <a:rPr lang="it-IT" dirty="0" smtClean="0">
                <a:solidFill>
                  <a:schemeClr val="accent1"/>
                </a:solidFill>
              </a:rPr>
              <a:t>Broadcast </a:t>
            </a:r>
            <a:r>
              <a:rPr lang="it-IT" dirty="0" err="1" smtClean="0">
                <a:solidFill>
                  <a:schemeClr val="accent1"/>
                </a:solidFill>
              </a:rPr>
              <a:t>Range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Assignment</a:t>
            </a:r>
            <a:r>
              <a:rPr lang="it-IT" dirty="0" smtClean="0">
                <a:solidFill>
                  <a:schemeClr val="accent1"/>
                </a:solidFill>
              </a:rPr>
              <a:t>  </a:t>
            </a:r>
            <a:r>
              <a:rPr lang="it-IT" dirty="0" smtClean="0"/>
              <a:t>(in breve semplicemente  </a:t>
            </a:r>
            <a:r>
              <a:rPr lang="it-IT" i="1" dirty="0" smtClean="0">
                <a:solidFill>
                  <a:srgbClr val="FE8637"/>
                </a:solidFill>
              </a:rPr>
              <a:t>Broadcast</a:t>
            </a:r>
            <a:r>
              <a:rPr lang="it-IT" dirty="0" smtClean="0"/>
              <a:t>) è un assegnamento dei raggi che permette al grafo di comunicazione </a:t>
            </a:r>
            <a:r>
              <a:rPr lang="it-IT" i="1" dirty="0" err="1" smtClean="0"/>
              <a:t>G</a:t>
            </a:r>
            <a:r>
              <a:rPr lang="it-IT" i="1" dirty="0" smtClean="0"/>
              <a:t> </a:t>
            </a:r>
            <a:r>
              <a:rPr lang="it-IT" dirty="0" smtClean="0"/>
              <a:t>di contenere tale albero ricoprente</a:t>
            </a:r>
          </a:p>
          <a:p>
            <a:pPr algn="just"/>
            <a:r>
              <a:rPr lang="it-IT" dirty="0" smtClean="0"/>
              <a:t>Un problema fondamentale nella progettazione delle reti </a:t>
            </a:r>
            <a:r>
              <a:rPr lang="it-IT" dirty="0" err="1" smtClean="0"/>
              <a:t>ad-hoc</a:t>
            </a:r>
            <a:r>
              <a:rPr lang="it-IT" dirty="0" smtClean="0"/>
              <a:t> è il problema del </a:t>
            </a:r>
            <a:r>
              <a:rPr lang="it-IT" dirty="0" smtClean="0">
                <a:solidFill>
                  <a:srgbClr val="FE8637"/>
                </a:solidFill>
              </a:rPr>
              <a:t>Broadcast con il minimo dispendio di energia</a:t>
            </a:r>
            <a:r>
              <a:rPr lang="it-IT" dirty="0" smtClean="0"/>
              <a:t> (in breve </a:t>
            </a:r>
            <a:r>
              <a:rPr lang="it-IT" i="1" dirty="0" err="1" smtClean="0">
                <a:solidFill>
                  <a:srgbClr val="FE8637"/>
                </a:solidFill>
              </a:rPr>
              <a:t>Min</a:t>
            </a:r>
            <a:r>
              <a:rPr lang="it-IT" i="1" dirty="0" smtClean="0">
                <a:solidFill>
                  <a:srgbClr val="FE8637"/>
                </a:solidFill>
              </a:rPr>
              <a:t> Broadcast</a:t>
            </a:r>
            <a:r>
              <a:rPr lang="it-IT" dirty="0" smtClean="0"/>
              <a:t>), che consiste nel trovare un broadcast di minima energia complessiva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6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err="1" smtClean="0">
                <a:solidFill>
                  <a:schemeClr val="accent1"/>
                </a:solidFill>
              </a:rPr>
              <a:t>Th</a:t>
            </a:r>
            <a:r>
              <a:rPr lang="it-IT" dirty="0" smtClean="0">
                <a:solidFill>
                  <a:schemeClr val="accent1"/>
                </a:solidFill>
              </a:rPr>
              <a:t>.</a:t>
            </a:r>
            <a:r>
              <a:rPr lang="it-IT" dirty="0" smtClean="0"/>
              <a:t> </a:t>
            </a:r>
            <a:r>
              <a:rPr lang="it-IT" i="1" dirty="0" err="1" smtClean="0">
                <a:solidFill>
                  <a:srgbClr val="FE8637"/>
                </a:solidFill>
              </a:rPr>
              <a:t>Min</a:t>
            </a:r>
            <a:r>
              <a:rPr lang="it-IT" i="1" dirty="0" smtClean="0">
                <a:solidFill>
                  <a:srgbClr val="FE8637"/>
                </a:solidFill>
              </a:rPr>
              <a:t> Broadcast </a:t>
            </a:r>
            <a:r>
              <a:rPr lang="it-IT" dirty="0" smtClean="0"/>
              <a:t>non è approssimabile entro un fattore costante.</a:t>
            </a:r>
          </a:p>
          <a:p>
            <a:pPr algn="just">
              <a:buNone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accent1"/>
                </a:solidFill>
              </a:rPr>
              <a:t>Dim.</a:t>
            </a:r>
            <a:r>
              <a:rPr lang="it-IT" dirty="0" smtClean="0"/>
              <a:t> Ricordiamo il problema </a:t>
            </a:r>
            <a:r>
              <a:rPr lang="it-IT" i="1" dirty="0" err="1" smtClean="0">
                <a:solidFill>
                  <a:schemeClr val="accent3"/>
                </a:solidFill>
              </a:rPr>
              <a:t>MinSetCover</a:t>
            </a:r>
            <a:r>
              <a:rPr lang="it-IT" dirty="0" smtClean="0"/>
              <a:t>:</a:t>
            </a:r>
          </a:p>
          <a:p>
            <a:pPr algn="just">
              <a:buNone/>
            </a:pPr>
            <a:r>
              <a:rPr lang="it-IT" dirty="0" smtClean="0"/>
              <a:t>	data una collezione </a:t>
            </a:r>
            <a:r>
              <a:rPr lang="it-IT" i="1" dirty="0" err="1" smtClean="0"/>
              <a:t>C</a:t>
            </a:r>
            <a:r>
              <a:rPr lang="it-IT" dirty="0" smtClean="0"/>
              <a:t> di </a:t>
            </a:r>
            <a:r>
              <a:rPr lang="it-IT" dirty="0" err="1" smtClean="0"/>
              <a:t>sottinsiemi</a:t>
            </a:r>
            <a:r>
              <a:rPr lang="it-IT" dirty="0" smtClean="0"/>
              <a:t> di un insieme finito </a:t>
            </a:r>
            <a:r>
              <a:rPr lang="it-IT" i="1" dirty="0" err="1" smtClean="0"/>
              <a:t>S</a:t>
            </a:r>
            <a:r>
              <a:rPr lang="it-IT" dirty="0" smtClean="0"/>
              <a:t>, trovare un </a:t>
            </a:r>
            <a:r>
              <a:rPr lang="it-IT" dirty="0" err="1" smtClean="0"/>
              <a:t>sottinsieme</a:t>
            </a:r>
            <a:r>
              <a:rPr lang="it-IT" dirty="0" smtClean="0"/>
              <a:t> di </a:t>
            </a:r>
            <a:r>
              <a:rPr lang="it-IT" i="1" dirty="0" err="1" smtClean="0"/>
              <a:t>C</a:t>
            </a:r>
            <a:r>
              <a:rPr lang="it-IT" dirty="0" smtClean="0"/>
              <a:t>, </a:t>
            </a:r>
            <a:r>
              <a:rPr lang="it-IT" i="1" dirty="0" smtClean="0">
                <a:solidFill>
                  <a:srgbClr val="B32C16"/>
                </a:solidFill>
              </a:rPr>
              <a:t>C’</a:t>
            </a:r>
            <a:r>
              <a:rPr lang="it-IT" dirty="0" smtClean="0"/>
              <a:t>, di minima cardinalità tale che ogni elemento di </a:t>
            </a:r>
            <a:r>
              <a:rPr lang="it-IT" i="1" dirty="0" err="1" smtClean="0"/>
              <a:t>S</a:t>
            </a:r>
            <a:r>
              <a:rPr lang="it-IT" dirty="0" smtClean="0"/>
              <a:t> appartiene ad almeno un elemento di </a:t>
            </a:r>
            <a:r>
              <a:rPr lang="it-IT" i="1" dirty="0" smtClean="0">
                <a:solidFill>
                  <a:srgbClr val="B32C16"/>
                </a:solidFill>
              </a:rPr>
              <a:t>C’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Esempio:</a:t>
            </a:r>
          </a:p>
          <a:p>
            <a:pPr algn="just">
              <a:buNone/>
            </a:pPr>
            <a:r>
              <a:rPr lang="it-IT" i="1" dirty="0" err="1" smtClean="0"/>
              <a:t>S=</a:t>
            </a:r>
            <a:r>
              <a:rPr lang="it-IT" i="1" dirty="0" smtClean="0"/>
              <a:t>{1,2,3,4,5}</a:t>
            </a:r>
          </a:p>
          <a:p>
            <a:pPr algn="just">
              <a:buNone/>
            </a:pPr>
            <a:r>
              <a:rPr lang="it-IT" i="1" dirty="0" err="1" smtClean="0"/>
              <a:t>C=</a:t>
            </a:r>
            <a:r>
              <a:rPr lang="it-IT" i="1" dirty="0" smtClean="0"/>
              <a:t>{{1,2}, {1,2,3}, {</a:t>
            </a:r>
            <a:r>
              <a:rPr lang="it-IT" i="1" dirty="0" err="1" smtClean="0"/>
              <a:t>3</a:t>
            </a:r>
            <a:r>
              <a:rPr lang="it-IT" i="1" dirty="0" smtClean="0"/>
              <a:t>}, {3,4,5}}</a:t>
            </a:r>
          </a:p>
          <a:p>
            <a:pPr algn="just">
              <a:buNone/>
            </a:pPr>
            <a:r>
              <a:rPr lang="it-IT" i="1" dirty="0" smtClean="0">
                <a:solidFill>
                  <a:srgbClr val="B32C16"/>
                </a:solidFill>
              </a:rPr>
              <a:t>C’</a:t>
            </a:r>
            <a:r>
              <a:rPr lang="it-IT" i="1" dirty="0" smtClean="0"/>
              <a:t>={{1,2,3},{3,4,5}}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(</a:t>
            </a:r>
            <a:r>
              <a:rPr lang="it-IT" dirty="0" err="1" smtClean="0"/>
              <a:t>7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1"/>
                </a:solidFill>
              </a:rPr>
              <a:t>Segue dim.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	Ricorda che </a:t>
            </a:r>
            <a:r>
              <a:rPr lang="it-IT" i="1" dirty="0" err="1" smtClean="0">
                <a:solidFill>
                  <a:srgbClr val="B32C16"/>
                </a:solidFill>
              </a:rPr>
              <a:t>MinSetCover</a:t>
            </a:r>
            <a:r>
              <a:rPr lang="it-IT" dirty="0" smtClean="0"/>
              <a:t> è non approssimabile entro </a:t>
            </a:r>
            <a:r>
              <a:rPr lang="it-IT" i="1" dirty="0" err="1" smtClean="0"/>
              <a:t>c</a:t>
            </a:r>
            <a:r>
              <a:rPr lang="it-IT" i="1" dirty="0" smtClean="0"/>
              <a:t> log </a:t>
            </a:r>
            <a:r>
              <a:rPr lang="it-IT" i="1" dirty="0" err="1" smtClean="0"/>
              <a:t>n</a:t>
            </a:r>
            <a:r>
              <a:rPr lang="it-IT" dirty="0" smtClean="0"/>
              <a:t> per qualche costante </a:t>
            </a:r>
            <a:r>
              <a:rPr lang="it-IT" i="1" dirty="0" err="1" smtClean="0"/>
              <a:t>c</a:t>
            </a:r>
            <a:r>
              <a:rPr lang="it-IT" i="1" dirty="0" smtClean="0"/>
              <a:t>&gt;</a:t>
            </a:r>
            <a:r>
              <a:rPr lang="it-IT" i="1" dirty="0" err="1" smtClean="0"/>
              <a:t>0</a:t>
            </a:r>
            <a:r>
              <a:rPr lang="it-IT" i="1" dirty="0" smtClean="0"/>
              <a:t>, </a:t>
            </a:r>
            <a:r>
              <a:rPr lang="it-IT" dirty="0" smtClean="0"/>
              <a:t>dove </a:t>
            </a:r>
            <a:r>
              <a:rPr lang="it-IT" i="1" dirty="0" smtClean="0"/>
              <a:t>n=|S|</a:t>
            </a:r>
            <a:r>
              <a:rPr lang="it-IT" dirty="0" smtClean="0"/>
              <a:t>.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Data un’istanza </a:t>
            </a:r>
            <a:r>
              <a:rPr lang="it-IT" i="1" dirty="0" err="1" smtClean="0">
                <a:solidFill>
                  <a:srgbClr val="B32C16"/>
                </a:solidFill>
              </a:rPr>
              <a:t>x</a:t>
            </a:r>
            <a:r>
              <a:rPr lang="it-IT" dirty="0" smtClean="0"/>
              <a:t> di </a:t>
            </a:r>
            <a:r>
              <a:rPr lang="it-IT" i="1" dirty="0" err="1" smtClean="0">
                <a:solidFill>
                  <a:srgbClr val="B32C16"/>
                </a:solidFill>
              </a:rPr>
              <a:t>MinSetCover</a:t>
            </a:r>
            <a:r>
              <a:rPr lang="it-IT" dirty="0" smtClean="0"/>
              <a:t> è possibile costruire un’istanza </a:t>
            </a:r>
            <a:r>
              <a:rPr lang="it-IT" i="1" dirty="0" err="1" smtClean="0">
                <a:solidFill>
                  <a:schemeClr val="accent1"/>
                </a:solidFill>
              </a:rPr>
              <a:t>y</a:t>
            </a:r>
            <a:r>
              <a:rPr lang="it-IT" dirty="0" smtClean="0"/>
              <a:t> di </a:t>
            </a:r>
            <a:r>
              <a:rPr lang="it-IT" i="1" dirty="0" err="1" smtClean="0">
                <a:solidFill>
                  <a:srgbClr val="FE8637"/>
                </a:solidFill>
              </a:rPr>
              <a:t>MinBroadcast</a:t>
            </a:r>
            <a:r>
              <a:rPr lang="it-IT" dirty="0" smtClean="0"/>
              <a:t> tale che esiste una soluzione per </a:t>
            </a:r>
            <a:r>
              <a:rPr lang="it-IT" i="1" dirty="0" err="1" smtClean="0">
                <a:solidFill>
                  <a:schemeClr val="accent3"/>
                </a:solidFill>
              </a:rPr>
              <a:t>x</a:t>
            </a:r>
            <a:r>
              <a:rPr lang="it-IT" dirty="0" smtClean="0"/>
              <a:t> di cardinalità </a:t>
            </a:r>
            <a:r>
              <a:rPr lang="it-IT" i="1" dirty="0" err="1" smtClean="0"/>
              <a:t>k</a:t>
            </a:r>
            <a:r>
              <a:rPr lang="it-IT" i="1" dirty="0" smtClean="0"/>
              <a:t> </a:t>
            </a:r>
            <a:r>
              <a:rPr lang="it-IT" dirty="0" err="1" smtClean="0"/>
              <a:t>sse</a:t>
            </a:r>
            <a:r>
              <a:rPr lang="it-IT" dirty="0" smtClean="0"/>
              <a:t> esiste una soluzione per </a:t>
            </a:r>
            <a:r>
              <a:rPr lang="it-IT" dirty="0" err="1" smtClean="0">
                <a:solidFill>
                  <a:schemeClr val="accent1"/>
                </a:solidFill>
              </a:rPr>
              <a:t>y</a:t>
            </a:r>
            <a:r>
              <a:rPr lang="it-IT" dirty="0" smtClean="0"/>
              <a:t> di costo </a:t>
            </a:r>
            <a:r>
              <a:rPr lang="it-IT" i="1" dirty="0" smtClean="0"/>
              <a:t>k+1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Così, se </a:t>
            </a:r>
            <a:r>
              <a:rPr lang="it-IT" i="1" dirty="0" err="1" smtClean="0">
                <a:solidFill>
                  <a:srgbClr val="FE8637"/>
                </a:solidFill>
              </a:rPr>
              <a:t>MinBroadcast</a:t>
            </a:r>
            <a:r>
              <a:rPr lang="it-IT" dirty="0" smtClean="0">
                <a:solidFill>
                  <a:srgbClr val="FE8637"/>
                </a:solidFill>
              </a:rPr>
              <a:t> </a:t>
            </a:r>
            <a:r>
              <a:rPr lang="it-IT" dirty="0" smtClean="0"/>
              <a:t>è approssimabile entro una cost. allora anche </a:t>
            </a:r>
            <a:r>
              <a:rPr lang="it-IT" i="1" dirty="0" err="1" smtClean="0">
                <a:solidFill>
                  <a:schemeClr val="accent3"/>
                </a:solidFill>
              </a:rPr>
              <a:t>MinSetCover</a:t>
            </a:r>
            <a:r>
              <a:rPr lang="it-IT" dirty="0" smtClean="0">
                <a:solidFill>
                  <a:schemeClr val="accent3"/>
                </a:solidFill>
              </a:rPr>
              <a:t> </a:t>
            </a:r>
            <a:r>
              <a:rPr lang="it-IT" dirty="0" smtClean="0"/>
              <a:t>lo è. Assurdo.		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202836-B84E-1747-A1E0-E4B26E9542A3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Loggia.thmx</Template>
  <TotalTime>981</TotalTime>
  <Words>3405</Words>
  <Application>Microsoft PowerPoint per Mac</Application>
  <PresentationFormat>Presentazione su schermo (4:3)</PresentationFormat>
  <Paragraphs>637</Paragraphs>
  <Slides>38</Slides>
  <Notes>0</Notes>
  <HiddenSlides>0</HiddenSlides>
  <MMClips>0</MMClips>
  <ScaleCrop>false</ScaleCrop>
  <HeadingPairs>
    <vt:vector size="6" baseType="variant"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0" baseType="lpstr">
      <vt:lpstr>Loggia</vt:lpstr>
      <vt:lpstr>Equation</vt:lpstr>
      <vt:lpstr>Il Problema del Broadcast con il minimo dispendio di energia ovvero Il minimo albero ricoprente </vt:lpstr>
      <vt:lpstr>Il Problema</vt:lpstr>
      <vt:lpstr>Il Problema (1)</vt:lpstr>
      <vt:lpstr>Il Problema (2)</vt:lpstr>
      <vt:lpstr>Il Problema (3)</vt:lpstr>
      <vt:lpstr>Il Problema (4)</vt:lpstr>
      <vt:lpstr>Il Problema (5)</vt:lpstr>
      <vt:lpstr>Il Problema (6)</vt:lpstr>
      <vt:lpstr>Il Problema (7)</vt:lpstr>
      <vt:lpstr>Il Problema (8)</vt:lpstr>
      <vt:lpstr>Il Problema (9)</vt:lpstr>
      <vt:lpstr>Il Problema (10)</vt:lpstr>
      <vt:lpstr>Il Problema (11)</vt:lpstr>
      <vt:lpstr>Il Problema (12)</vt:lpstr>
      <vt:lpstr>Il Problema (13)</vt:lpstr>
      <vt:lpstr>Il Problema (14)</vt:lpstr>
      <vt:lpstr>Il Problema (15)</vt:lpstr>
      <vt:lpstr>Il Problema del Minimo Albero Ricoprente (ripasso)</vt:lpstr>
      <vt:lpstr>Minimo Albero Ricoprente (1)</vt:lpstr>
      <vt:lpstr>Minimo Albero Ricoprente (2)</vt:lpstr>
      <vt:lpstr>Algoritmo di Kruskal (1)</vt:lpstr>
      <vt:lpstr>Diapositiva 22</vt:lpstr>
      <vt:lpstr>Algoritmo di Prim (1)</vt:lpstr>
      <vt:lpstr>Diapositiva 24</vt:lpstr>
      <vt:lpstr>Diapositiva 25</vt:lpstr>
      <vt:lpstr>Diapositiva 26</vt:lpstr>
      <vt:lpstr>Altri Algoritmi</vt:lpstr>
      <vt:lpstr>Ancora Broadcast con Minimo Dispendio di Energia</vt:lpstr>
      <vt:lpstr>Euristiche (1)</vt:lpstr>
      <vt:lpstr>Euristiche (2)</vt:lpstr>
      <vt:lpstr>Euristiche (3)</vt:lpstr>
      <vt:lpstr>Euristiche (4)</vt:lpstr>
      <vt:lpstr>Euristiche (5)</vt:lpstr>
      <vt:lpstr>Diapositiva 34</vt:lpstr>
      <vt:lpstr>Diapositiva 35</vt:lpstr>
      <vt:lpstr>Diapositiva 36</vt:lpstr>
      <vt:lpstr>Diapositiva 37</vt:lpstr>
      <vt:lpstr>Euristiche (10)</vt:lpstr>
    </vt:vector>
  </TitlesOfParts>
  <Company>Sapienza Università di Roma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Problema del Broadcast con il minimo dispendio di energia ovvero Il minimo albero ricoprente</dc:title>
  <dc:creator>Tiziana Calamoneri</dc:creator>
  <cp:lastModifiedBy>Tiziana Calamoneri</cp:lastModifiedBy>
  <cp:revision>171</cp:revision>
  <dcterms:created xsi:type="dcterms:W3CDTF">2011-11-15T12:36:59Z</dcterms:created>
  <dcterms:modified xsi:type="dcterms:W3CDTF">2011-11-15T13:09:23Z</dcterms:modified>
</cp:coreProperties>
</file>