
<file path=[Content_Types].xml><?xml version="1.0" encoding="utf-8"?>
<Types xmlns="http://schemas.openxmlformats.org/package/2006/content-types">
  <Override PartName="/ppt/slides/slide14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52.xml" ContentType="application/vnd.openxmlformats-officedocument.presentationml.slide+xml"/>
  <Override PartName="/ppt/slides/slide49.xml" ContentType="application/vnd.openxmlformats-officedocument.presentationml.slide+xml"/>
  <Override PartName="/ppt/slides/slide68.xml" ContentType="application/vnd.openxmlformats-officedocument.presentationml.slide+xml"/>
  <Override PartName="/ppt/slides/slide33.xml" ContentType="application/vnd.openxmlformats-officedocument.presentationml.slide+xml"/>
  <Default Extension="bin" ContentType="application/vnd.openxmlformats-officedocument.presentationml.printerSettings"/>
  <Override PartName="/ppt/embeddings/Microsoft_Equation5.bin" ContentType="application/vnd.openxmlformats-officedocument.oleObject"/>
  <Override PartName="/ppt/slides/slide18.xml" ContentType="application/vnd.openxmlformats-officedocument.presentationml.slide+xml"/>
  <Override PartName="/ppt/slides/slide37.xml" ContentType="application/vnd.openxmlformats-officedocument.presentationml.slide+xml"/>
  <Override PartName="/ppt/slides/slide56.xml" ContentType="application/vnd.openxmlformats-officedocument.presentationml.slide+xml"/>
  <Override PartName="/ppt/slides/slide75.xml" ContentType="application/vnd.openxmlformats-officedocument.presentationml.slide+xml"/>
  <Override PartName="/ppt/slides/slide3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23.xml" ContentType="application/vnd.openxmlformats-officedocument.presentationml.slide+xml"/>
  <Override PartName="/ppt/slides/slide42.xml" ContentType="application/vnd.openxmlformats-officedocument.presentationml.slide+xml"/>
  <Override PartName="/ppt/slides/slide61.xml" ContentType="application/vnd.openxmlformats-officedocument.presentationml.slide+xml"/>
  <Override PartName="/ppt/slides/slide80.xml" ContentType="application/vnd.openxmlformats-officedocument.presentationml.slide+xml"/>
  <Override PartName="/ppt/theme/theme1.xml" ContentType="application/vnd.openxmlformats-officedocument.theme+xml"/>
  <Override PartName="/ppt/slideLayouts/slideLayout10.xml" ContentType="application/vnd.openxmlformats-officedocument.presentationml.slideLayout+xml"/>
  <Override PartName="/ppt/slides/slide79.xml" ContentType="application/vnd.openxmlformats-officedocument.presentationml.slide+xml"/>
  <Override PartName="/ppt/slides/slide7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s/slide27.xml" ContentType="application/vnd.openxmlformats-officedocument.presentationml.slide+xml"/>
  <Override PartName="/ppt/slides/slide11.xml" ContentType="application/vnd.openxmlformats-officedocument.presentationml.slide+xml"/>
  <Override PartName="/ppt/slides/slide65.xml" ContentType="application/vnd.openxmlformats-officedocument.presentationml.slide+xml"/>
  <Override PartName="/ppt/slides/slide84.xml" ContentType="application/vnd.openxmlformats-officedocument.presentationml.slide+xml"/>
  <Override PartName="/ppt/embeddings/Microsoft_Equation2.bin" ContentType="application/vnd.openxmlformats-officedocument.oleObject"/>
  <Override PartName="/ppt/slides/slide46.xml" ContentType="application/vnd.openxmlformats-officedocument.presentationml.slide+xml"/>
  <Override PartName="/ppt/slides/slide70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slides/slide53.xml" ContentType="application/vnd.openxmlformats-officedocument.presentationml.slide+xml"/>
  <Override PartName="/ppt/slides/slide15.xml" ContentType="application/vnd.openxmlformats-officedocument.presentationml.slide+xml"/>
  <Override PartName="/ppt/slides/slide69.xml" ContentType="application/vnd.openxmlformats-officedocument.presentationml.slide+xml"/>
  <Override PartName="/ppt/slides/slide72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slides/slide19.xml" ContentType="application/vnd.openxmlformats-officedocument.presentationml.slide+xml"/>
  <Override PartName="/ppt/slides/slide38.xml" ContentType="application/vnd.openxmlformats-officedocument.presentationml.slide+xml"/>
  <Override PartName="/ppt/slides/slide57.xml" ContentType="application/vnd.openxmlformats-officedocument.presentationml.slide+xml"/>
  <Override PartName="/ppt/slides/slide76.xml" ContentType="application/vnd.openxmlformats-officedocument.presentationml.slide+xml"/>
  <Override PartName="/ppt/slides/slide4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24.xml" ContentType="application/vnd.openxmlformats-officedocument.presentationml.slide+xml"/>
  <Override PartName="/ppt/slides/slide43.xml" ContentType="application/vnd.openxmlformats-officedocument.presentationml.slide+xml"/>
  <Override PartName="/ppt/slides/slide62.xml" ContentType="application/vnd.openxmlformats-officedocument.presentationml.slide+xml"/>
  <Override PartName="/ppt/slides/slide81.xml" ContentType="application/vnd.openxmlformats-officedocument.presentationml.slide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Default Extension="jpeg" ContentType="image/jpeg"/>
  <Default Extension="vml" ContentType="application/vnd.openxmlformats-officedocument.vmlDrawing"/>
  <Override PartName="/ppt/slides/slide8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12.xml" ContentType="application/vnd.openxmlformats-officedocument.presentationml.slide+xml"/>
  <Override PartName="/ppt/slides/slide28.xml" ContentType="application/vnd.openxmlformats-officedocument.presentationml.slide+xml"/>
  <Override PartName="/ppt/slides/slide50.xml" ContentType="application/vnd.openxmlformats-officedocument.presentationml.slide+xml"/>
  <Override PartName="/ppt/slides/slide66.xml" ContentType="application/vnd.openxmlformats-officedocument.presentationml.slide+xml"/>
  <Override PartName="/ppt/slides/slide85.xml" ContentType="application/vnd.openxmlformats-officedocument.presentationml.slide+xml"/>
  <Override PartName="/ppt/embeddings/Microsoft_Equation3.bin" ContentType="application/vnd.openxmlformats-officedocument.oleObject"/>
  <Override PartName="/ppt/slides/slide47.xml" ContentType="application/vnd.openxmlformats-officedocument.presentationml.slide+xml"/>
  <Override PartName="/ppt/slides/slide31.xml" ContentType="application/vnd.openxmlformats-officedocument.presentationml.slide+xml"/>
  <Override PartName="/ppt/slides/slide71.xml" ContentType="application/vnd.openxmlformats-officedocument.presentationml.slide+xml"/>
  <Default Extension="rels" ContentType="application/vnd.openxmlformats-package.relationships+xml"/>
  <Override PartName="/ppt/slides/slide16.xml" ContentType="application/vnd.openxmlformats-officedocument.presentationml.slide+xml"/>
  <Override PartName="/ppt/slides/slide35.xml" ContentType="application/vnd.openxmlformats-officedocument.presentationml.slide+xml"/>
  <Override PartName="/ppt/slides/slide54.xml" ContentType="application/vnd.openxmlformats-officedocument.presentationml.slide+xml"/>
  <Override PartName="/ppt/slides/slide73.xml" ContentType="application/vnd.openxmlformats-officedocument.presentationml.slide+xml"/>
  <Override PartName="/ppt/slides/slide1.xml" ContentType="application/vnd.openxmlformats-officedocument.presentationml.slide+xml"/>
  <Override PartName="/ppt/slides/slide21.xml" ContentType="application/vnd.openxmlformats-officedocument.presentationml.slide+xml"/>
  <Override PartName="/ppt/slides/slide40.xml" ContentType="application/vnd.openxmlformats-officedocument.presentationml.slide+xml"/>
  <Override PartName="/ppt/slides/slide39.xml" ContentType="application/vnd.openxmlformats-officedocument.presentationml.slide+xml"/>
  <Override PartName="/ppt/slides/slide58.xml" ContentType="application/vnd.openxmlformats-officedocument.presentationml.slide+xml"/>
  <Override PartName="/ppt/slides/slide77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s/slide25.xml" ContentType="application/vnd.openxmlformats-officedocument.presentationml.slide+xml"/>
  <Override PartName="/ppt/slides/slide44.xml" ContentType="application/vnd.openxmlformats-officedocument.presentationml.slide+xml"/>
  <Override PartName="/ppt/theme/theme3.xml" ContentType="application/vnd.openxmlformats-officedocument.theme+xml"/>
  <Override PartName="/ppt/slides/slide82.xml" ContentType="application/vnd.openxmlformats-officedocument.presentationml.slide+xml"/>
  <Override PartName="/ppt/slides/slide63.xml" ContentType="application/vnd.openxmlformats-officedocument.presentationml.slide+xml"/>
  <Override PartName="/ppt/slideLayouts/slideLayout12.xml" ContentType="application/vnd.openxmlformats-officedocument.presentationml.slideLayout+xml"/>
  <Override PartName="/ppt/slides/slide9.xml" ContentType="application/vnd.openxmlformats-officedocument.presentationml.slide+xml"/>
  <Override PartName="/ppt/slides/slide13.xml" ContentType="application/vnd.openxmlformats-officedocument.presentationml.slide+xml"/>
  <Default Extension="xml" ContentType="application/xml"/>
  <Override PartName="/ppt/tableStyles.xml" ContentType="application/vnd.openxmlformats-officedocument.presentationml.tableStyles+xml"/>
  <Override PartName="/ppt/slides/slide51.xml" ContentType="application/vnd.openxmlformats-officedocument.presentationml.slide+xml"/>
  <Override PartName="/ppt/slides/slide67.xml" ContentType="application/vnd.openxmlformats-officedocument.presentationml.slide+xml"/>
  <Override PartName="/ppt/slides/slide48.xml" ContentType="application/vnd.openxmlformats-officedocument.presentationml.slide+xml"/>
  <Override PartName="/ppt/slides/slide32.xml" ContentType="application/vnd.openxmlformats-officedocument.presentationml.slide+xml"/>
  <Override PartName="/ppt/slideLayouts/slideLayout7.xml" ContentType="application/vnd.openxmlformats-officedocument.presentationml.slideLayout+xml"/>
  <Override PartName="/ppt/viewProps.xml" ContentType="application/vnd.openxmlformats-officedocument.presentationml.viewProps+xml"/>
  <Override PartName="/ppt/slides/slide29.xml" ContentType="application/vnd.openxmlformats-officedocument.presentationml.slide+xml"/>
  <Override PartName="/ppt/slides/slide86.xml" ContentType="application/vnd.openxmlformats-officedocument.presentationml.slide+xml"/>
  <Override PartName="/ppt/embeddings/Microsoft_Equation4.bin" ContentType="application/vnd.openxmlformats-officedocument.oleObject"/>
  <Override PartName="/docProps/app.xml" ContentType="application/vnd.openxmlformats-officedocument.extended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slides/slide17.xml" ContentType="application/vnd.openxmlformats-officedocument.presentationml.slide+xml"/>
  <Override PartName="/ppt/slides/slide36.xml" ContentType="application/vnd.openxmlformats-officedocument.presentationml.slide+xml"/>
  <Override PartName="/ppt/slides/slide55.xml" ContentType="application/vnd.openxmlformats-officedocument.presentationml.slide+xml"/>
  <Override PartName="/ppt/slides/slide74.xml" ContentType="application/vnd.openxmlformats-officedocument.presentationml.slide+xml"/>
  <Override PartName="/ppt/slides/slide2.xml" ContentType="application/vnd.openxmlformats-officedocument.presentationml.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41.xml" ContentType="application/vnd.openxmlformats-officedocument.presentationml.slide+xml"/>
  <Override PartName="/ppt/slides/slide60.xml" ContentType="application/vnd.openxmlformats-officedocument.presentationml.slide+xml"/>
  <Override PartName="/ppt/slides/slide59.xml" ContentType="application/vnd.openxmlformats-officedocument.presentationml.slide+xml"/>
  <Override PartName="/ppt/slides/slide78.xml" ContentType="application/vnd.openxmlformats-officedocument.presentationml.slide+xml"/>
  <Default Extension="pict" ContentType="image/pict"/>
  <Override PartName="/ppt/slideLayouts/slideLayout4.xml" ContentType="application/vnd.openxmlformats-officedocument.presentationml.slideLayout+xml"/>
  <Override PartName="/ppt/slides/slide10.xml" ContentType="application/vnd.openxmlformats-officedocument.presentationml.slide+xml"/>
  <Override PartName="/ppt/slides/slide26.xml" ContentType="application/vnd.openxmlformats-officedocument.presentationml.slide+xml"/>
  <Override PartName="/ppt/slides/slide45.xml" ContentType="application/vnd.openxmlformats-officedocument.presentationml.slide+xml"/>
  <Override PartName="/ppt/slides/slide64.xml" ContentType="application/vnd.openxmlformats-officedocument.presentationml.slide+xml"/>
  <Override PartName="/ppt/slides/slide83.xml" ContentType="application/vnd.openxmlformats-officedocument.presentationml.slide+xml"/>
  <Override PartName="/ppt/embeddings/Microsoft_Equation1.bin" ContentType="application/vnd.openxmlformats-officedocument.oleObject"/>
  <Override PartName="/ppt/slides/slide6.xml" ContentType="application/vnd.openxmlformats-officedocument.presentationml.slide+xml"/>
  <Default Extension="pdf" ContentType="application/pdf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r:id="rId1"/>
  </p:sldMasterIdLst>
  <p:notesMasterIdLst>
    <p:notesMasterId r:id="rId88"/>
  </p:notesMasterIdLst>
  <p:handoutMasterIdLst>
    <p:handoutMasterId r:id="rId89"/>
  </p:handoutMasterIdLst>
  <p:sldIdLst>
    <p:sldId id="256" r:id="rId2"/>
    <p:sldId id="341" r:id="rId3"/>
    <p:sldId id="259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72" r:id="rId13"/>
    <p:sldId id="260" r:id="rId14"/>
    <p:sldId id="261" r:id="rId15"/>
    <p:sldId id="281" r:id="rId16"/>
    <p:sldId id="282" r:id="rId17"/>
    <p:sldId id="338" r:id="rId18"/>
    <p:sldId id="339" r:id="rId19"/>
    <p:sldId id="262" r:id="rId20"/>
    <p:sldId id="283" r:id="rId21"/>
    <p:sldId id="303" r:id="rId22"/>
    <p:sldId id="304" r:id="rId23"/>
    <p:sldId id="284" r:id="rId24"/>
    <p:sldId id="264" r:id="rId25"/>
    <p:sldId id="294" r:id="rId26"/>
    <p:sldId id="295" r:id="rId27"/>
    <p:sldId id="298" r:id="rId28"/>
    <p:sldId id="296" r:id="rId29"/>
    <p:sldId id="297" r:id="rId30"/>
    <p:sldId id="299" r:id="rId31"/>
    <p:sldId id="300" r:id="rId32"/>
    <p:sldId id="265" r:id="rId33"/>
    <p:sldId id="266" r:id="rId34"/>
    <p:sldId id="267" r:id="rId35"/>
    <p:sldId id="285" r:id="rId36"/>
    <p:sldId id="268" r:id="rId37"/>
    <p:sldId id="323" r:id="rId38"/>
    <p:sldId id="269" r:id="rId39"/>
    <p:sldId id="286" r:id="rId40"/>
    <p:sldId id="270" r:id="rId41"/>
    <p:sldId id="290" r:id="rId42"/>
    <p:sldId id="288" r:id="rId43"/>
    <p:sldId id="289" r:id="rId44"/>
    <p:sldId id="291" r:id="rId45"/>
    <p:sldId id="287" r:id="rId46"/>
    <p:sldId id="292" r:id="rId47"/>
    <p:sldId id="293" r:id="rId48"/>
    <p:sldId id="271" r:id="rId49"/>
    <p:sldId id="305" r:id="rId50"/>
    <p:sldId id="306" r:id="rId51"/>
    <p:sldId id="307" r:id="rId52"/>
    <p:sldId id="308" r:id="rId53"/>
    <p:sldId id="309" r:id="rId54"/>
    <p:sldId id="310" r:id="rId55"/>
    <p:sldId id="319" r:id="rId56"/>
    <p:sldId id="318" r:id="rId57"/>
    <p:sldId id="320" r:id="rId58"/>
    <p:sldId id="311" r:id="rId59"/>
    <p:sldId id="312" r:id="rId60"/>
    <p:sldId id="313" r:id="rId61"/>
    <p:sldId id="314" r:id="rId62"/>
    <p:sldId id="315" r:id="rId63"/>
    <p:sldId id="321" r:id="rId64"/>
    <p:sldId id="322" r:id="rId65"/>
    <p:sldId id="316" r:id="rId66"/>
    <p:sldId id="317" r:id="rId67"/>
    <p:sldId id="324" r:id="rId68"/>
    <p:sldId id="301" r:id="rId69"/>
    <p:sldId id="302" r:id="rId70"/>
    <p:sldId id="325" r:id="rId71"/>
    <p:sldId id="326" r:id="rId72"/>
    <p:sldId id="342" r:id="rId73"/>
    <p:sldId id="343" r:id="rId74"/>
    <p:sldId id="327" r:id="rId75"/>
    <p:sldId id="328" r:id="rId76"/>
    <p:sldId id="331" r:id="rId77"/>
    <p:sldId id="340" r:id="rId78"/>
    <p:sldId id="329" r:id="rId79"/>
    <p:sldId id="330" r:id="rId80"/>
    <p:sldId id="332" r:id="rId81"/>
    <p:sldId id="333" r:id="rId82"/>
    <p:sldId id="344" r:id="rId83"/>
    <p:sldId id="334" r:id="rId84"/>
    <p:sldId id="335" r:id="rId85"/>
    <p:sldId id="336" r:id="rId86"/>
    <p:sldId id="337" r:id="rId8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0000FF"/>
    <a:srgbClr val="080808"/>
    <a:srgbClr val="41D042"/>
    <a:srgbClr val="8000FF"/>
    <a:srgbClr val="FF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 vertBarState="minimized">
    <p:restoredLeft sz="15620"/>
    <p:restoredTop sz="97973" autoAdjust="0"/>
  </p:normalViewPr>
  <p:slideViewPr>
    <p:cSldViewPr>
      <p:cViewPr>
        <p:scale>
          <a:sx n="90" d="100"/>
          <a:sy n="90" d="100"/>
        </p:scale>
        <p:origin x="-1840" y="-280"/>
      </p:cViewPr>
      <p:guideLst>
        <p:guide orient="horz" pos="4335"/>
        <p:guide pos="575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9" d="100"/>
          <a:sy n="89" d="100"/>
        </p:scale>
        <p:origin x="-2776" y="-11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slide" Target="slides/slide74.xml"/><Relationship Id="rId76" Type="http://schemas.openxmlformats.org/officeDocument/2006/relationships/slide" Target="slides/slide75.xml"/><Relationship Id="rId77" Type="http://schemas.openxmlformats.org/officeDocument/2006/relationships/slide" Target="slides/slide76.xml"/><Relationship Id="rId78" Type="http://schemas.openxmlformats.org/officeDocument/2006/relationships/slide" Target="slides/slide77.xml"/><Relationship Id="rId79" Type="http://schemas.openxmlformats.org/officeDocument/2006/relationships/slide" Target="slides/slide78.xml"/><Relationship Id="rId90" Type="http://schemas.openxmlformats.org/officeDocument/2006/relationships/printerSettings" Target="printerSettings/printerSettings1.bin"/><Relationship Id="rId91" Type="http://schemas.openxmlformats.org/officeDocument/2006/relationships/presProps" Target="presProps.xml"/><Relationship Id="rId92" Type="http://schemas.openxmlformats.org/officeDocument/2006/relationships/viewProps" Target="viewProps.xml"/><Relationship Id="rId93" Type="http://schemas.openxmlformats.org/officeDocument/2006/relationships/theme" Target="theme/theme1.xml"/><Relationship Id="rId94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1" Type="http://schemas.openxmlformats.org/officeDocument/2006/relationships/slide" Target="slides/slide80.xml"/><Relationship Id="rId82" Type="http://schemas.openxmlformats.org/officeDocument/2006/relationships/slide" Target="slides/slide81.xml"/><Relationship Id="rId83" Type="http://schemas.openxmlformats.org/officeDocument/2006/relationships/slide" Target="slides/slide82.xml"/><Relationship Id="rId84" Type="http://schemas.openxmlformats.org/officeDocument/2006/relationships/slide" Target="slides/slide83.xml"/><Relationship Id="rId85" Type="http://schemas.openxmlformats.org/officeDocument/2006/relationships/slide" Target="slides/slide84.xml"/><Relationship Id="rId86" Type="http://schemas.openxmlformats.org/officeDocument/2006/relationships/slide" Target="slides/slide85.xml"/><Relationship Id="rId87" Type="http://schemas.openxmlformats.org/officeDocument/2006/relationships/slide" Target="slides/slide86.xml"/><Relationship Id="rId88" Type="http://schemas.openxmlformats.org/officeDocument/2006/relationships/notesMaster" Target="notesMasters/notesMaster1.xml"/><Relationship Id="rId8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ict"/><Relationship Id="rId2" Type="http://schemas.openxmlformats.org/officeDocument/2006/relationships/image" Target="../media/image3.pict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ict"/><Relationship Id="rId2" Type="http://schemas.openxmlformats.org/officeDocument/2006/relationships/image" Target="../media/image5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B697425-0D3B-C84E-9FAB-CD91E5AD236D}" type="datetime1">
              <a:rPr lang="it-IT"/>
              <a:pPr>
                <a:defRPr/>
              </a:pPr>
              <a:t>28-10-2011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872ED7F-9FC5-8D4F-8D56-32E1C830BD10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F7B7869-3FD1-0C41-A127-35BD4C4BA3F2}" type="datetime1">
              <a:rPr lang="it-IT"/>
              <a:pPr>
                <a:defRPr/>
              </a:pPr>
              <a:t>28-10-2011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 smtClean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A34AD97-4CD9-0F4D-BD73-BA6C3DAE180A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7412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8F546EB-B16A-7F4C-8550-7F7C2890780E}" type="slidenum">
              <a:rPr lang="it-IT" smtClean="0"/>
              <a:pPr/>
              <a:t>1</a:t>
            </a:fld>
            <a:endParaRPr 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ttangolo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ttangolo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ttangolo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Connettore 1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" name="Connettore 1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" name="Rettangolo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7" name="Ovale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8" name="Ovale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9" name="Ovale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20" name="Ovale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21" name="Ovale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22" name="Segnaposto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egnaposto piè di pagina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" name="Segnaposto numero diapositiva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7DCA9D-59CB-B64B-A107-9F8600722FD5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egnaposto numero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D5A114-07E8-F94E-88F3-8C93599AA798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egnaposto numero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84599A-AF4E-F64C-ABE1-E7D65499CD15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OverObj">
  <p:cSld name="Titolo e testo sopra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73163" y="457200"/>
            <a:ext cx="7772400" cy="1143000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1173163" y="1981200"/>
            <a:ext cx="7772400" cy="1981200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1173163" y="4114800"/>
            <a:ext cx="7772400" cy="1981200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egnaposto numero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FE8131-AEA4-2547-8E62-D72459657C45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egnaposto numero diapositiva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FFA054F-7982-2243-A9FA-B431F9DAFF14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  <p:sp>
        <p:nvSpPr>
          <p:cNvPr id="6" name="Segnaposto piè di pagina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ttangolo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ttangolo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ttangolo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Connettore 1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Rettangolo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4" name="Ovale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5" name="Ovale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6" name="Ovale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7" name="Ovale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8" name="Ovale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9" name="Connettore 1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20" name="Segnaposto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" name="Segnaposto piè di pagina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egnaposto numero diapositiva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7B492F-6A99-704F-B2E1-96AC9C26A515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egnaposto numero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721563-6DB6-4C4F-A613-65DAC690A72A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14" name="Segnaposto tes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7" name="Segnaposto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egnaposto numero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75ADB-066C-3C47-A4AA-0BCC12D56A1F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Segnaposto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egnaposto numero diapositiva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9666B83-41FB-E743-B25C-72C13ED3DD0A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  <p:sp>
        <p:nvSpPr>
          <p:cNvPr id="5" name="Segnaposto piè di pagina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egnaposto numero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024F4D-5A1E-F443-AA63-6B37F19C0BDE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nettore 1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Connettore 1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Rettangolo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Ovale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18" name="Segnaposto contenut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2" name="Segnaposto data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egnaposto numero diapositiva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924620C-9C9C-4F45-B2E5-B16E826F1B67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  <p:sp>
        <p:nvSpPr>
          <p:cNvPr id="14" name="Segnaposto piè di pagina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nettore 1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Ovale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Rettangolo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12" name="Segnaposto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egnaposto numero diapositiva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E824654-7F11-464F-8AA6-41BAB4B24F98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  <p:sp>
        <p:nvSpPr>
          <p:cNvPr id="14" name="Segnaposto piè di pagina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1028" name="Segnaposto testo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Ovale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2A7B5E3-B888-B94D-B061-AC2EB254DCB6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  <p:sldLayoutId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charset="0"/>
          <a:ea typeface="ＭＳ Ｐゴシック" charset="-128"/>
          <a:cs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charset="0"/>
          <a:ea typeface="ＭＳ Ｐゴシック" charset="-128"/>
          <a:cs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charset="0"/>
          <a:ea typeface="ＭＳ Ｐゴシック" charset="-128"/>
          <a:cs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charset="0"/>
          <a:ea typeface="ＭＳ Ｐゴシック" charset="-128"/>
          <a:cs typeface="ＭＳ Ｐゴシック" charset="-128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charset="2"/>
        <a:buChar char=""/>
        <a:defRPr sz="24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charset="2"/>
        <a:buChar char=""/>
        <a:defRPr sz="21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charset="2"/>
        <a:buChar char="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charset="2"/>
        <a:buChar char="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charset="2"/>
        <a:buChar char=""/>
        <a:defRPr sz="16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1.bin"/><Relationship Id="rId4" Type="http://schemas.openxmlformats.org/officeDocument/2006/relationships/oleObject" Target="../embeddings/Microsoft_Equation2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12.xml"/><Relationship Id="rId3" Type="http://schemas.openxmlformats.org/officeDocument/2006/relationships/oleObject" Target="../embeddings/Microsoft_Equation3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4.bin"/><Relationship Id="rId4" Type="http://schemas.openxmlformats.org/officeDocument/2006/relationships/oleObject" Target="../embeddings/Microsoft_Equation5.bin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df"/><Relationship Id="rId4" Type="http://schemas.openxmlformats.org/officeDocument/2006/relationships/image" Target="../media/image91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9.png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df"/><Relationship Id="rId3" Type="http://schemas.openxmlformats.org/officeDocument/2006/relationships/image" Target="../media/image131.png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df"/><Relationship Id="rId3" Type="http://schemas.openxmlformats.org/officeDocument/2006/relationships/image" Target="../media/image151.png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Relationship Id="rId3" Type="http://schemas.openxmlformats.org/officeDocument/2006/relationships/image" Target="../media/image16.png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Relationship Id="rId3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3CD700D-28BC-724F-B7BB-891B1AB6AE92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5" name="Titolo 1"/>
          <p:cNvSpPr txBox="1">
            <a:spLocks/>
          </p:cNvSpPr>
          <p:nvPr/>
        </p:nvSpPr>
        <p:spPr>
          <a:xfrm>
            <a:off x="2286000" y="3124200"/>
            <a:ext cx="6172200" cy="1894362"/>
          </a:xfrm>
          <a:prstGeom prst="rect">
            <a:avLst/>
          </a:prstGeom>
        </p:spPr>
        <p:txBody>
          <a:bodyPr vert="horz" anchor="b"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PARTE SECONDA:</a:t>
            </a:r>
            <a:br>
              <a:rPr kumimoji="0" lang="it-IT" sz="3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t-IT" sz="3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Reti Senza</a:t>
            </a:r>
            <a:r>
              <a:rPr kumimoji="0" lang="it-IT" sz="3000" b="1" i="0" u="none" strike="noStrike" kern="1200" cap="small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Fili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3000" b="1" cap="small" baseline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2.a.</a:t>
            </a:r>
            <a:r>
              <a:rPr lang="it-IT" sz="3000" b="1" cap="small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reti ad hoc</a:t>
            </a:r>
            <a:r>
              <a:rPr kumimoji="0" lang="it-IT" sz="3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3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it-IT" sz="3000" b="1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371600"/>
            <a:ext cx="8229600" cy="4876800"/>
          </a:xfrm>
        </p:spPr>
        <p:txBody>
          <a:bodyPr>
            <a:normAutofit fontScale="92500"/>
          </a:bodyPr>
          <a:lstStyle/>
          <a:p>
            <a:pPr marL="274320" indent="-274320" algn="just" eaLnBrk="1" fontAlgn="auto" hangingPunct="1">
              <a:spcAft>
                <a:spcPts val="0"/>
              </a:spcAft>
              <a:buFont typeface="Wingdings" charset="2"/>
              <a:buNone/>
              <a:defRPr/>
            </a:pPr>
            <a:r>
              <a:rPr lang="it-IT" sz="2700" dirty="0" smtClean="0">
                <a:ea typeface="+mn-ea"/>
                <a:cs typeface="+mn-cs"/>
              </a:rPr>
              <a:t>Banda di frequenza disponibile al provider [</a:t>
            </a:r>
            <a:r>
              <a:rPr lang="it-IT" sz="2700" i="1" dirty="0" smtClean="0">
                <a:ea typeface="+mn-ea"/>
                <a:cs typeface="+mn-cs"/>
              </a:rPr>
              <a:t>f</a:t>
            </a:r>
            <a:r>
              <a:rPr lang="it-IT" sz="2700" i="1" baseline="-25000" dirty="0" smtClean="0">
                <a:ea typeface="+mn-ea"/>
                <a:cs typeface="+mn-cs"/>
              </a:rPr>
              <a:t>min</a:t>
            </a:r>
            <a:r>
              <a:rPr lang="it-IT" sz="2700" dirty="0" smtClean="0">
                <a:ea typeface="+mn-ea"/>
                <a:cs typeface="+mn-cs"/>
              </a:rPr>
              <a:t>,</a:t>
            </a:r>
            <a:r>
              <a:rPr lang="it-IT" sz="2700" i="1" dirty="0" smtClean="0">
                <a:ea typeface="+mn-ea"/>
                <a:cs typeface="+mn-cs"/>
              </a:rPr>
              <a:t>f</a:t>
            </a:r>
            <a:r>
              <a:rPr lang="it-IT" sz="2700" i="1" baseline="-25000" dirty="0" smtClean="0">
                <a:ea typeface="+mn-ea"/>
                <a:cs typeface="+mn-cs"/>
              </a:rPr>
              <a:t>max</a:t>
            </a:r>
            <a:r>
              <a:rPr lang="it-IT" sz="2700" dirty="0" smtClean="0">
                <a:ea typeface="+mn-ea"/>
                <a:cs typeface="+mn-cs"/>
              </a:rPr>
              <a:t>] partizionata in canali, tutti della stessa ampiezza </a:t>
            </a:r>
            <a:r>
              <a:rPr lang="it-IT" sz="2700" i="1" dirty="0" smtClean="0">
                <a:ea typeface="+mn-ea"/>
                <a:cs typeface="+mn-cs"/>
              </a:rPr>
              <a:t>Δ</a:t>
            </a:r>
            <a:r>
              <a:rPr lang="it-IT" sz="2700" dirty="0" smtClean="0">
                <a:ea typeface="+mn-ea"/>
                <a:cs typeface="+mn-cs"/>
              </a:rPr>
              <a:t> (bandwidth). 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" charset="2"/>
              <a:buNone/>
              <a:defRPr/>
            </a:pPr>
            <a:r>
              <a:rPr lang="it-IT" sz="2700" dirty="0" smtClean="0">
                <a:ea typeface="+mn-ea"/>
                <a:cs typeface="+mn-cs"/>
              </a:rPr>
              <a:t>Non è restrittivo numerare i canali da 0 ad un certo numero </a:t>
            </a:r>
            <a:r>
              <a:rPr lang="it-IT" sz="2700" i="1" dirty="0" smtClean="0">
                <a:ea typeface="+mn-ea"/>
                <a:cs typeface="+mn-cs"/>
              </a:rPr>
              <a:t>σ</a:t>
            </a:r>
            <a:r>
              <a:rPr lang="it-IT" sz="2700" dirty="0" smtClean="0">
                <a:ea typeface="+mn-ea"/>
                <a:cs typeface="+mn-cs"/>
              </a:rPr>
              <a:t>, dove </a:t>
            </a:r>
            <a:r>
              <a:rPr lang="it-IT" sz="2700" i="1" dirty="0" smtClean="0">
                <a:ea typeface="+mn-ea"/>
                <a:cs typeface="+mn-cs"/>
              </a:rPr>
              <a:t>σ =(f</a:t>
            </a:r>
            <a:r>
              <a:rPr lang="it-IT" sz="2700" i="1" baseline="-25000" dirty="0" smtClean="0">
                <a:ea typeface="+mn-ea"/>
                <a:cs typeface="+mn-cs"/>
              </a:rPr>
              <a:t>min </a:t>
            </a:r>
            <a:r>
              <a:rPr lang="it-IT" sz="2700" i="1" dirty="0" smtClean="0">
                <a:ea typeface="+mn-ea"/>
                <a:cs typeface="+mn-cs"/>
              </a:rPr>
              <a:t>- f</a:t>
            </a:r>
            <a:r>
              <a:rPr lang="it-IT" sz="2700" i="1" baseline="-25000" dirty="0" smtClean="0">
                <a:ea typeface="+mn-ea"/>
                <a:cs typeface="+mn-cs"/>
              </a:rPr>
              <a:t>max</a:t>
            </a:r>
            <a:r>
              <a:rPr lang="it-IT" sz="2700" i="1" dirty="0" smtClean="0">
                <a:ea typeface="+mn-ea"/>
                <a:cs typeface="+mn-cs"/>
              </a:rPr>
              <a:t>)/Δ</a:t>
            </a:r>
            <a:r>
              <a:rPr lang="it-IT" sz="2700" dirty="0" smtClean="0">
                <a:ea typeface="+mn-ea"/>
                <a:cs typeface="+mn-cs"/>
              </a:rPr>
              <a:t>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charset="2"/>
              <a:buNone/>
              <a:defRPr/>
            </a:pPr>
            <a:r>
              <a:rPr lang="it-IT" sz="2700" dirty="0" smtClean="0">
                <a:ea typeface="+mn-ea"/>
                <a:cs typeface="+mn-cs"/>
              </a:rPr>
              <a:t>I canali disponibili sono denotati con </a:t>
            </a:r>
            <a:r>
              <a:rPr lang="it-IT" sz="2700" i="1" dirty="0" smtClean="0">
                <a:ea typeface="+mn-ea"/>
                <a:cs typeface="+mn-cs"/>
              </a:rPr>
              <a:t>D={0, 1, …, σ}</a:t>
            </a:r>
            <a:r>
              <a:rPr lang="it-IT" sz="2700" dirty="0" smtClean="0">
                <a:ea typeface="+mn-ea"/>
                <a:cs typeface="+mn-cs"/>
              </a:rPr>
              <a:t>.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" charset="2"/>
              <a:buNone/>
              <a:defRPr/>
            </a:pPr>
            <a:r>
              <a:rPr lang="it-IT" sz="2700" dirty="0" smtClean="0">
                <a:ea typeface="+mn-ea"/>
                <a:cs typeface="+mn-cs"/>
              </a:rPr>
              <a:t>Nel modello più generale, per particolari connessioni non tutti i canali in </a:t>
            </a:r>
            <a:r>
              <a:rPr lang="it-IT" sz="2700" i="1" dirty="0" err="1" smtClean="0">
                <a:ea typeface="+mn-ea"/>
                <a:cs typeface="+mn-cs"/>
              </a:rPr>
              <a:t>D</a:t>
            </a:r>
            <a:r>
              <a:rPr lang="it-IT" sz="2700" dirty="0" smtClean="0">
                <a:ea typeface="+mn-ea"/>
                <a:cs typeface="+mn-cs"/>
              </a:rPr>
              <a:t> sono disponibili. Per esempio, se la connessione si trova sul confine tra due Paesi, le regole tra di essi potrebbero portare ad un decremento dell’insieme: data una connessione </a:t>
            </a:r>
            <a:r>
              <a:rPr lang="it-IT" sz="2700" i="1" dirty="0" err="1" smtClean="0">
                <a:ea typeface="+mn-ea"/>
                <a:cs typeface="+mn-cs"/>
              </a:rPr>
              <a:t>v</a:t>
            </a:r>
            <a:r>
              <a:rPr lang="it-IT" sz="2700" dirty="0" smtClean="0">
                <a:ea typeface="+mn-ea"/>
                <a:cs typeface="+mn-cs"/>
              </a:rPr>
              <a:t>, </a:t>
            </a:r>
          </a:p>
        </p:txBody>
      </p:sp>
      <p:graphicFrame>
        <p:nvGraphicFramePr>
          <p:cNvPr id="25602" name="Object 2"/>
          <p:cNvGraphicFramePr>
            <a:graphicFrameLocks noChangeAspect="1"/>
          </p:cNvGraphicFramePr>
          <p:nvPr/>
        </p:nvGraphicFramePr>
        <p:xfrm>
          <a:off x="4521200" y="3340100"/>
          <a:ext cx="101600" cy="177800"/>
        </p:xfrm>
        <a:graphic>
          <a:graphicData uri="http://schemas.openxmlformats.org/presentationml/2006/ole">
            <p:oleObj spid="_x0000_s25602" name="Equation" r:id="rId3" imgW="101600" imgH="177800" progId="Equation.3">
              <p:embed/>
            </p:oleObj>
          </a:graphicData>
        </a:graphic>
      </p:graphicFrame>
      <p:graphicFrame>
        <p:nvGraphicFramePr>
          <p:cNvPr id="24579" name="Object 3"/>
          <p:cNvGraphicFramePr>
            <a:graphicFrameLocks noChangeAspect="1"/>
          </p:cNvGraphicFramePr>
          <p:nvPr/>
        </p:nvGraphicFramePr>
        <p:xfrm>
          <a:off x="3732213" y="5867400"/>
          <a:ext cx="1068387" cy="393700"/>
        </p:xfrm>
        <a:graphic>
          <a:graphicData uri="http://schemas.openxmlformats.org/presentationml/2006/ole">
            <p:oleObj spid="_x0000_s25603" name="Equation" r:id="rId4" imgW="482600" imgH="177800" progId="Equation.3">
              <p:embed/>
            </p:oleObj>
          </a:graphicData>
        </a:graphic>
      </p:graphicFrame>
      <p:sp>
        <p:nvSpPr>
          <p:cNvPr id="25605" name="Segnaposto numero diapositiva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C9EB4651-846A-2A41-BC3D-3230D3B183BB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j-ea"/>
                <a:cs typeface="+mj-cs"/>
              </a:rPr>
              <a:t>Il </a:t>
            </a:r>
            <a:r>
              <a:rPr lang="en-US" dirty="0" err="1" smtClean="0">
                <a:ea typeface="+mj-ea"/>
                <a:cs typeface="+mj-cs"/>
              </a:rPr>
              <a:t>problema</a:t>
            </a:r>
            <a:r>
              <a:rPr lang="en-US" dirty="0" smtClean="0">
                <a:ea typeface="+mj-ea"/>
                <a:cs typeface="+mj-cs"/>
              </a:rPr>
              <a:t> (8)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lnSpcReduction="10000"/>
          </a:bodyPr>
          <a:lstStyle/>
          <a:p>
            <a:pPr marL="274320" indent="-274320" algn="just" eaLnBrk="1" fontAlgn="auto" hangingPunct="1">
              <a:spcAft>
                <a:spcPts val="0"/>
              </a:spcAft>
              <a:buFont typeface="Wingdings" charset="2"/>
              <a:buNone/>
              <a:defRPr/>
            </a:pPr>
            <a:r>
              <a:rPr lang="it-IT" sz="2700" dirty="0" smtClean="0">
                <a:ea typeface="+mn-ea"/>
                <a:cs typeface="+mn-cs"/>
              </a:rPr>
              <a:t>Su ogni canale si comunica dal trasmettente al ricevente. Per il traffico bidirezionale sono necessari due diversi canali, uno per ciascuna direzione. Nei modelli il secondo canale è quasi sempre ignorato.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" charset="2"/>
              <a:buNone/>
              <a:defRPr/>
            </a:pPr>
            <a:r>
              <a:rPr lang="it-IT" sz="2700" dirty="0" smtClean="0">
                <a:ea typeface="+mn-ea"/>
                <a:cs typeface="+mn-cs"/>
              </a:rPr>
              <a:t>Invece di [</a:t>
            </a:r>
            <a:r>
              <a:rPr lang="it-IT" sz="2700" i="1" dirty="0" smtClean="0">
                <a:ea typeface="+mn-ea"/>
                <a:cs typeface="+mn-cs"/>
              </a:rPr>
              <a:t>f</a:t>
            </a:r>
            <a:r>
              <a:rPr lang="it-IT" sz="2700" i="1" baseline="-25000" dirty="0" smtClean="0">
                <a:ea typeface="+mn-ea"/>
                <a:cs typeface="+mn-cs"/>
              </a:rPr>
              <a:t>min</a:t>
            </a:r>
            <a:r>
              <a:rPr lang="it-IT" sz="2700" dirty="0" smtClean="0">
                <a:ea typeface="+mn-ea"/>
                <a:cs typeface="+mn-cs"/>
              </a:rPr>
              <a:t>,</a:t>
            </a:r>
            <a:r>
              <a:rPr lang="it-IT" sz="2700" i="1" dirty="0" smtClean="0">
                <a:ea typeface="+mn-ea"/>
                <a:cs typeface="+mn-cs"/>
              </a:rPr>
              <a:t>f</a:t>
            </a:r>
            <a:r>
              <a:rPr lang="it-IT" sz="2700" i="1" baseline="-25000" dirty="0" smtClean="0">
                <a:ea typeface="+mn-ea"/>
                <a:cs typeface="+mn-cs"/>
              </a:rPr>
              <a:t>max</a:t>
            </a:r>
            <a:r>
              <a:rPr lang="it-IT" sz="2700" dirty="0" smtClean="0">
                <a:ea typeface="+mn-ea"/>
                <a:cs typeface="+mn-cs"/>
              </a:rPr>
              <a:t>], due bande </a:t>
            </a:r>
            <a:r>
              <a:rPr lang="it-IT" sz="2700" i="1" dirty="0" smtClean="0">
                <a:ea typeface="+mn-ea"/>
                <a:cs typeface="+mn-cs"/>
              </a:rPr>
              <a:t>[f</a:t>
            </a:r>
            <a:r>
              <a:rPr lang="it-IT" sz="2700" i="1" baseline="-25000" dirty="0" smtClean="0">
                <a:ea typeface="+mn-ea"/>
                <a:cs typeface="+mn-cs"/>
              </a:rPr>
              <a:t>min</a:t>
            </a:r>
            <a:r>
              <a:rPr lang="it-IT" sz="2700" i="1" baseline="30000" dirty="0" smtClean="0">
                <a:ea typeface="+mn-ea"/>
                <a:cs typeface="+mn-cs"/>
              </a:rPr>
              <a:t>1</a:t>
            </a:r>
            <a:r>
              <a:rPr lang="it-IT" sz="2700" i="1" dirty="0" smtClean="0">
                <a:ea typeface="+mn-ea"/>
                <a:cs typeface="+mn-cs"/>
              </a:rPr>
              <a:t>,f</a:t>
            </a:r>
            <a:r>
              <a:rPr lang="it-IT" sz="2700" i="1" baseline="-25000" dirty="0" smtClean="0">
                <a:ea typeface="+mn-ea"/>
                <a:cs typeface="+mn-cs"/>
              </a:rPr>
              <a:t>max</a:t>
            </a:r>
            <a:r>
              <a:rPr lang="it-IT" sz="2700" i="1" baseline="30000" dirty="0" smtClean="0">
                <a:ea typeface="+mn-ea"/>
                <a:cs typeface="+mn-cs"/>
              </a:rPr>
              <a:t>1</a:t>
            </a:r>
            <a:r>
              <a:rPr lang="it-IT" sz="2700" i="1" dirty="0" smtClean="0">
                <a:ea typeface="+mn-ea"/>
                <a:cs typeface="+mn-cs"/>
              </a:rPr>
              <a:t>]</a:t>
            </a:r>
            <a:r>
              <a:rPr lang="it-IT" sz="2700" dirty="0" smtClean="0">
                <a:ea typeface="+mn-ea"/>
                <a:cs typeface="+mn-cs"/>
              </a:rPr>
              <a:t> e[</a:t>
            </a:r>
            <a:r>
              <a:rPr lang="it-IT" sz="2700" i="1" dirty="0" smtClean="0">
                <a:ea typeface="+mn-ea"/>
                <a:cs typeface="+mn-cs"/>
              </a:rPr>
              <a:t>f</a:t>
            </a:r>
            <a:r>
              <a:rPr lang="it-IT" sz="2700" i="1" baseline="-25000" dirty="0" smtClean="0">
                <a:ea typeface="+mn-ea"/>
                <a:cs typeface="+mn-cs"/>
              </a:rPr>
              <a:t>min</a:t>
            </a:r>
            <a:r>
              <a:rPr lang="it-IT" sz="2700" baseline="30000" dirty="0" smtClean="0">
                <a:ea typeface="+mn-ea"/>
                <a:cs typeface="+mn-cs"/>
              </a:rPr>
              <a:t>2</a:t>
            </a:r>
            <a:r>
              <a:rPr lang="it-IT" sz="2700" dirty="0" smtClean="0">
                <a:ea typeface="+mn-ea"/>
                <a:cs typeface="+mn-cs"/>
              </a:rPr>
              <a:t>,</a:t>
            </a:r>
            <a:r>
              <a:rPr lang="it-IT" sz="2700" i="1" dirty="0" smtClean="0">
                <a:ea typeface="+mn-ea"/>
                <a:cs typeface="+mn-cs"/>
              </a:rPr>
              <a:t>f</a:t>
            </a:r>
            <a:r>
              <a:rPr lang="it-IT" sz="2700" i="1" baseline="-25000" dirty="0" smtClean="0">
                <a:ea typeface="+mn-ea"/>
                <a:cs typeface="+mn-cs"/>
              </a:rPr>
              <a:t>max</a:t>
            </a:r>
            <a:r>
              <a:rPr lang="it-IT" sz="2700" baseline="30000" dirty="0" smtClean="0">
                <a:ea typeface="+mn-ea"/>
                <a:cs typeface="+mn-cs"/>
              </a:rPr>
              <a:t>2</a:t>
            </a:r>
            <a:r>
              <a:rPr lang="it-IT" sz="2700" dirty="0" smtClean="0">
                <a:ea typeface="+mn-ea"/>
                <a:cs typeface="+mn-cs"/>
              </a:rPr>
              <a:t>] di </a:t>
            </a:r>
            <a:r>
              <a:rPr lang="it-IT" sz="2700" i="1" dirty="0" smtClean="0">
                <a:ea typeface="+mn-ea"/>
                <a:cs typeface="+mn-cs"/>
              </a:rPr>
              <a:t>σ</a:t>
            </a:r>
            <a:r>
              <a:rPr lang="it-IT" sz="2700" dirty="0" smtClean="0">
                <a:ea typeface="+mn-ea"/>
                <a:cs typeface="+mn-cs"/>
              </a:rPr>
              <a:t> canali ciascuna: </a:t>
            </a:r>
            <a:r>
              <a:rPr lang="it-IT" sz="2700" i="1" dirty="0" smtClean="0">
                <a:ea typeface="+mn-ea"/>
                <a:cs typeface="+mn-cs"/>
              </a:rPr>
              <a:t>{0, …, σ}</a:t>
            </a:r>
            <a:r>
              <a:rPr lang="it-IT" sz="2700" dirty="0" smtClean="0">
                <a:ea typeface="+mn-ea"/>
                <a:cs typeface="+mn-cs"/>
              </a:rPr>
              <a:t>, e </a:t>
            </a:r>
            <a:r>
              <a:rPr lang="it-IT" sz="2700" i="1" dirty="0" smtClean="0">
                <a:ea typeface="+mn-ea"/>
                <a:cs typeface="+mn-cs"/>
              </a:rPr>
              <a:t>{s,…, σ+s}</a:t>
            </a:r>
            <a:r>
              <a:rPr lang="it-IT" sz="2700" dirty="0" smtClean="0">
                <a:ea typeface="+mn-ea"/>
                <a:cs typeface="+mn-cs"/>
              </a:rPr>
              <a:t>, dove </a:t>
            </a:r>
            <a:r>
              <a:rPr lang="it-IT" sz="2700" i="1" dirty="0" smtClean="0">
                <a:ea typeface="+mn-ea"/>
                <a:cs typeface="+mn-cs"/>
              </a:rPr>
              <a:t>s&gt;&gt;σ</a:t>
            </a:r>
            <a:r>
              <a:rPr lang="it-IT" sz="2700" dirty="0" smtClean="0">
                <a:ea typeface="+mn-ea"/>
                <a:cs typeface="+mn-cs"/>
              </a:rPr>
              <a:t>. 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" charset="2"/>
              <a:buNone/>
              <a:defRPr/>
            </a:pPr>
            <a:r>
              <a:rPr lang="it-IT" sz="2700" dirty="0" smtClean="0">
                <a:ea typeface="+mn-ea"/>
                <a:cs typeface="+mn-cs"/>
              </a:rPr>
              <a:t>Se una connessione usa il canale </a:t>
            </a:r>
            <a:r>
              <a:rPr lang="it-IT" sz="2700" i="1" dirty="0" smtClean="0">
                <a:ea typeface="+mn-ea"/>
                <a:cs typeface="+mn-cs"/>
              </a:rPr>
              <a:t>i</a:t>
            </a:r>
            <a:r>
              <a:rPr lang="it-IT" sz="2700" dirty="0" smtClean="0">
                <a:ea typeface="+mn-ea"/>
                <a:cs typeface="+mn-cs"/>
              </a:rPr>
              <a:t>, l’altra userà il canale </a:t>
            </a:r>
            <a:r>
              <a:rPr lang="it-IT" sz="2700" i="1" dirty="0" smtClean="0">
                <a:ea typeface="+mn-ea"/>
                <a:cs typeface="+mn-cs"/>
              </a:rPr>
              <a:t>i+s</a:t>
            </a:r>
            <a:r>
              <a:rPr lang="it-IT" sz="2700" dirty="0" smtClean="0">
                <a:ea typeface="+mn-ea"/>
                <a:cs typeface="+mn-cs"/>
              </a:rPr>
              <a:t>.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" charset="2"/>
              <a:buNone/>
              <a:defRPr/>
            </a:pPr>
            <a:r>
              <a:rPr lang="it-IT" sz="2700" dirty="0" smtClean="0">
                <a:ea typeface="+mn-ea"/>
                <a:cs typeface="+mn-cs"/>
              </a:rPr>
              <a:t>Quindi la scelta del solo </a:t>
            </a:r>
            <a:r>
              <a:rPr lang="it-IT" sz="2700" i="1" dirty="0" err="1" smtClean="0">
                <a:ea typeface="+mn-ea"/>
                <a:cs typeface="+mn-cs"/>
              </a:rPr>
              <a:t>s</a:t>
            </a:r>
            <a:r>
              <a:rPr lang="it-IT" sz="2700" dirty="0" smtClean="0">
                <a:ea typeface="+mn-ea"/>
                <a:cs typeface="+mn-cs"/>
              </a:rPr>
              <a:t> previene interferenze tra comunicazioni nelle due direzioni.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" charset="2"/>
              <a:buNone/>
              <a:defRPr/>
            </a:pPr>
            <a:endParaRPr lang="it-IT" sz="2700" dirty="0" smtClean="0">
              <a:ea typeface="+mn-ea"/>
              <a:cs typeface="+mn-cs"/>
            </a:endParaRPr>
          </a:p>
        </p:txBody>
      </p:sp>
      <p:graphicFrame>
        <p:nvGraphicFramePr>
          <p:cNvPr id="26626" name="Rectangle 2"/>
          <p:cNvGraphicFramePr>
            <a:graphicFrameLocks/>
          </p:cNvGraphicFramePr>
          <p:nvPr/>
        </p:nvGraphicFramePr>
        <p:xfrm>
          <a:off x="1143000" y="1397000"/>
          <a:ext cx="6858000" cy="4064000"/>
        </p:xfrm>
        <a:graphic>
          <a:graphicData uri="http://schemas.openxmlformats.org/presentationml/2006/ole">
            <p:oleObj spid="_x0000_s26626" name="Equation" r:id="rId3" imgW="0" imgH="0" progId="Equation.3">
              <p:embed/>
            </p:oleObj>
          </a:graphicData>
        </a:graphic>
      </p:graphicFrame>
      <p:sp>
        <p:nvSpPr>
          <p:cNvPr id="26628" name="Segnaposto numero diapositiva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03FE31D8-875B-D043-8785-E239AF69951F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j-ea"/>
                <a:cs typeface="+mj-cs"/>
              </a:rPr>
              <a:t>Il </a:t>
            </a:r>
            <a:r>
              <a:rPr lang="en-US" dirty="0" err="1" smtClean="0">
                <a:ea typeface="+mj-ea"/>
                <a:cs typeface="+mj-cs"/>
              </a:rPr>
              <a:t>problema</a:t>
            </a:r>
            <a:r>
              <a:rPr lang="en-US" dirty="0" smtClean="0">
                <a:ea typeface="+mj-ea"/>
                <a:cs typeface="+mj-cs"/>
              </a:rPr>
              <a:t> (9)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73163" y="1600200"/>
            <a:ext cx="7772400" cy="762000"/>
          </a:xfrm>
        </p:spPr>
        <p:txBody>
          <a:bodyPr/>
          <a:lstStyle/>
          <a:p>
            <a:pPr eaLnBrk="1" hangingPunct="1">
              <a:buFont typeface="Wingdings" charset="2"/>
              <a:buNone/>
            </a:pPr>
            <a:r>
              <a:rPr lang="en-US" sz="2800" smtClean="0"/>
              <a:t>Nel nostro modello: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965825" y="3886200"/>
            <a:ext cx="2560638" cy="1981200"/>
            <a:chOff x="3809" y="1584"/>
            <a:chExt cx="1613" cy="1248"/>
          </a:xfrm>
        </p:grpSpPr>
        <p:sp>
          <p:nvSpPr>
            <p:cNvPr id="27683" name="Oval 6"/>
            <p:cNvSpPr>
              <a:spLocks noChangeArrowheads="1"/>
            </p:cNvSpPr>
            <p:nvPr/>
          </p:nvSpPr>
          <p:spPr bwMode="auto">
            <a:xfrm rot="408615">
              <a:off x="3809" y="1584"/>
              <a:ext cx="672" cy="12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7684" name="Text Box 7"/>
            <p:cNvSpPr txBox="1">
              <a:spLocks noChangeArrowheads="1"/>
            </p:cNvSpPr>
            <p:nvPr/>
          </p:nvSpPr>
          <p:spPr bwMode="auto">
            <a:xfrm>
              <a:off x="4471" y="1835"/>
              <a:ext cx="951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>
                  <a:latin typeface="Arial" charset="0"/>
                </a:rPr>
                <a:t>Collisione</a:t>
              </a:r>
            </a:p>
            <a:p>
              <a:pPr algn="ctr" eaLnBrk="1" hangingPunct="1"/>
              <a:r>
                <a:rPr lang="en-US">
                  <a:latin typeface="Arial" charset="0"/>
                </a:rPr>
                <a:t>diretta</a:t>
              </a:r>
              <a:endParaRPr lang="en-US" sz="1800">
                <a:latin typeface="Arial" charset="0"/>
              </a:endParaRP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609600" y="3200400"/>
            <a:ext cx="4262438" cy="1585913"/>
            <a:chOff x="435" y="1152"/>
            <a:chExt cx="2685" cy="999"/>
          </a:xfrm>
        </p:grpSpPr>
        <p:sp>
          <p:nvSpPr>
            <p:cNvPr id="27681" name="Oval 9"/>
            <p:cNvSpPr>
              <a:spLocks noChangeArrowheads="1"/>
            </p:cNvSpPr>
            <p:nvPr/>
          </p:nvSpPr>
          <p:spPr bwMode="auto">
            <a:xfrm rot="758839">
              <a:off x="912" y="1152"/>
              <a:ext cx="2208" cy="81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7682" name="Text Box 10"/>
            <p:cNvSpPr txBox="1">
              <a:spLocks noChangeArrowheads="1"/>
            </p:cNvSpPr>
            <p:nvPr/>
          </p:nvSpPr>
          <p:spPr bwMode="auto">
            <a:xfrm>
              <a:off x="435" y="1633"/>
              <a:ext cx="951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>
                  <a:latin typeface="Arial" charset="0"/>
                </a:rPr>
                <a:t>Collisione</a:t>
              </a:r>
            </a:p>
            <a:p>
              <a:pPr algn="ctr" eaLnBrk="1" hangingPunct="1"/>
              <a:r>
                <a:rPr lang="en-US">
                  <a:latin typeface="Arial" charset="0"/>
                </a:rPr>
                <a:t>nascosta</a:t>
              </a:r>
              <a:endParaRPr lang="en-US" sz="1800">
                <a:latin typeface="Arial" charset="0"/>
              </a:endParaRP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1927225" y="2971800"/>
            <a:ext cx="4648200" cy="2667000"/>
            <a:chOff x="1104" y="2016"/>
            <a:chExt cx="2928" cy="1680"/>
          </a:xfrm>
        </p:grpSpPr>
        <p:sp>
          <p:nvSpPr>
            <p:cNvPr id="27667" name="Line 12"/>
            <p:cNvSpPr>
              <a:spLocks noChangeShapeType="1"/>
            </p:cNvSpPr>
            <p:nvPr/>
          </p:nvSpPr>
          <p:spPr bwMode="auto">
            <a:xfrm flipH="1" flipV="1">
              <a:off x="1824" y="3456"/>
              <a:ext cx="720" cy="192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7668" name="Line 13"/>
            <p:cNvSpPr>
              <a:spLocks noChangeShapeType="1"/>
            </p:cNvSpPr>
            <p:nvPr/>
          </p:nvSpPr>
          <p:spPr bwMode="auto">
            <a:xfrm flipV="1">
              <a:off x="2592" y="3312"/>
              <a:ext cx="624" cy="384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7669" name="Line 14"/>
            <p:cNvSpPr>
              <a:spLocks noChangeShapeType="1"/>
            </p:cNvSpPr>
            <p:nvPr/>
          </p:nvSpPr>
          <p:spPr bwMode="auto">
            <a:xfrm flipH="1" flipV="1">
              <a:off x="1920" y="2880"/>
              <a:ext cx="672" cy="768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7670" name="Line 15"/>
            <p:cNvSpPr>
              <a:spLocks noChangeShapeType="1"/>
            </p:cNvSpPr>
            <p:nvPr/>
          </p:nvSpPr>
          <p:spPr bwMode="auto">
            <a:xfrm flipV="1">
              <a:off x="2592" y="2832"/>
              <a:ext cx="0" cy="816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7671" name="Line 16"/>
            <p:cNvSpPr>
              <a:spLocks noChangeShapeType="1"/>
            </p:cNvSpPr>
            <p:nvPr/>
          </p:nvSpPr>
          <p:spPr bwMode="auto">
            <a:xfrm flipV="1">
              <a:off x="1152" y="2016"/>
              <a:ext cx="768" cy="24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7672" name="Line 17"/>
            <p:cNvSpPr>
              <a:spLocks noChangeShapeType="1"/>
            </p:cNvSpPr>
            <p:nvPr/>
          </p:nvSpPr>
          <p:spPr bwMode="auto">
            <a:xfrm flipH="1" flipV="1">
              <a:off x="2208" y="2112"/>
              <a:ext cx="336" cy="48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7673" name="Line 18"/>
            <p:cNvSpPr>
              <a:spLocks noChangeShapeType="1"/>
            </p:cNvSpPr>
            <p:nvPr/>
          </p:nvSpPr>
          <p:spPr bwMode="auto">
            <a:xfrm>
              <a:off x="1104" y="2304"/>
              <a:ext cx="624" cy="38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7674" name="Line 19"/>
            <p:cNvSpPr>
              <a:spLocks noChangeShapeType="1"/>
            </p:cNvSpPr>
            <p:nvPr/>
          </p:nvSpPr>
          <p:spPr bwMode="auto">
            <a:xfrm flipV="1">
              <a:off x="2544" y="2352"/>
              <a:ext cx="768" cy="24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7675" name="Line 20"/>
            <p:cNvSpPr>
              <a:spLocks noChangeShapeType="1"/>
            </p:cNvSpPr>
            <p:nvPr/>
          </p:nvSpPr>
          <p:spPr bwMode="auto">
            <a:xfrm flipH="1">
              <a:off x="1920" y="2640"/>
              <a:ext cx="672" cy="48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7676" name="Line 21"/>
            <p:cNvSpPr>
              <a:spLocks noChangeShapeType="1"/>
            </p:cNvSpPr>
            <p:nvPr/>
          </p:nvSpPr>
          <p:spPr bwMode="auto">
            <a:xfrm flipH="1">
              <a:off x="3888" y="2832"/>
              <a:ext cx="144" cy="624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7677" name="Line 22"/>
            <p:cNvSpPr>
              <a:spLocks noChangeShapeType="1"/>
            </p:cNvSpPr>
            <p:nvPr/>
          </p:nvSpPr>
          <p:spPr bwMode="auto">
            <a:xfrm flipH="1">
              <a:off x="3360" y="2832"/>
              <a:ext cx="672" cy="336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7678" name="Line 23"/>
            <p:cNvSpPr>
              <a:spLocks noChangeShapeType="1"/>
            </p:cNvSpPr>
            <p:nvPr/>
          </p:nvSpPr>
          <p:spPr bwMode="auto">
            <a:xfrm flipH="1" flipV="1">
              <a:off x="3504" y="2400"/>
              <a:ext cx="528" cy="432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7679" name="Line 24"/>
            <p:cNvSpPr>
              <a:spLocks noChangeShapeType="1"/>
            </p:cNvSpPr>
            <p:nvPr/>
          </p:nvSpPr>
          <p:spPr bwMode="auto">
            <a:xfrm flipV="1">
              <a:off x="3984" y="3072"/>
              <a:ext cx="48" cy="48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7680" name="Line 25"/>
            <p:cNvSpPr>
              <a:spLocks noChangeShapeType="1"/>
            </p:cNvSpPr>
            <p:nvPr/>
          </p:nvSpPr>
          <p:spPr bwMode="auto">
            <a:xfrm flipH="1" flipV="1">
              <a:off x="3360" y="3312"/>
              <a:ext cx="576" cy="24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</p:grpSp>
      <p:grpSp>
        <p:nvGrpSpPr>
          <p:cNvPr id="5" name="Group 26"/>
          <p:cNvGrpSpPr>
            <a:grpSpLocks/>
          </p:cNvGrpSpPr>
          <p:nvPr/>
        </p:nvGrpSpPr>
        <p:grpSpPr bwMode="auto">
          <a:xfrm>
            <a:off x="1700213" y="2819400"/>
            <a:ext cx="5030787" cy="3124200"/>
            <a:chOff x="1008" y="1920"/>
            <a:chExt cx="3169" cy="1968"/>
          </a:xfrm>
        </p:grpSpPr>
        <p:sp>
          <p:nvSpPr>
            <p:cNvPr id="27657" name="AutoShape 27"/>
            <p:cNvSpPr>
              <a:spLocks noChangeArrowheads="1"/>
            </p:cNvSpPr>
            <p:nvPr/>
          </p:nvSpPr>
          <p:spPr bwMode="auto">
            <a:xfrm>
              <a:off x="1008" y="2160"/>
              <a:ext cx="241" cy="240"/>
            </a:xfrm>
            <a:prstGeom prst="star4">
              <a:avLst>
                <a:gd name="adj" fmla="val 12500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7658" name="AutoShape 28"/>
            <p:cNvSpPr>
              <a:spLocks noChangeArrowheads="1"/>
            </p:cNvSpPr>
            <p:nvPr/>
          </p:nvSpPr>
          <p:spPr bwMode="auto">
            <a:xfrm>
              <a:off x="1968" y="1920"/>
              <a:ext cx="241" cy="240"/>
            </a:xfrm>
            <a:prstGeom prst="star4">
              <a:avLst>
                <a:gd name="adj" fmla="val 12500"/>
              </a:avLst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7659" name="AutoShape 29"/>
            <p:cNvSpPr>
              <a:spLocks noChangeArrowheads="1"/>
            </p:cNvSpPr>
            <p:nvPr/>
          </p:nvSpPr>
          <p:spPr bwMode="auto">
            <a:xfrm>
              <a:off x="1727" y="2592"/>
              <a:ext cx="241" cy="240"/>
            </a:xfrm>
            <a:prstGeom prst="star4">
              <a:avLst>
                <a:gd name="adj" fmla="val 125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7660" name="AutoShape 30"/>
            <p:cNvSpPr>
              <a:spLocks noChangeArrowheads="1"/>
            </p:cNvSpPr>
            <p:nvPr/>
          </p:nvSpPr>
          <p:spPr bwMode="auto">
            <a:xfrm>
              <a:off x="2495" y="2544"/>
              <a:ext cx="241" cy="240"/>
            </a:xfrm>
            <a:prstGeom prst="star4">
              <a:avLst>
                <a:gd name="adj" fmla="val 12500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7661" name="AutoShape 31"/>
            <p:cNvSpPr>
              <a:spLocks noChangeArrowheads="1"/>
            </p:cNvSpPr>
            <p:nvPr/>
          </p:nvSpPr>
          <p:spPr bwMode="auto">
            <a:xfrm>
              <a:off x="3359" y="2208"/>
              <a:ext cx="241" cy="240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7662" name="AutoShape 32"/>
            <p:cNvSpPr>
              <a:spLocks noChangeArrowheads="1"/>
            </p:cNvSpPr>
            <p:nvPr/>
          </p:nvSpPr>
          <p:spPr bwMode="auto">
            <a:xfrm>
              <a:off x="3168" y="3120"/>
              <a:ext cx="241" cy="240"/>
            </a:xfrm>
            <a:prstGeom prst="star4">
              <a:avLst>
                <a:gd name="adj" fmla="val 12500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7663" name="AutoShape 33"/>
            <p:cNvSpPr>
              <a:spLocks noChangeArrowheads="1"/>
            </p:cNvSpPr>
            <p:nvPr/>
          </p:nvSpPr>
          <p:spPr bwMode="auto">
            <a:xfrm>
              <a:off x="3936" y="2736"/>
              <a:ext cx="241" cy="240"/>
            </a:xfrm>
            <a:prstGeom prst="star4">
              <a:avLst>
                <a:gd name="adj" fmla="val 12500"/>
              </a:avLst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7664" name="AutoShape 34"/>
            <p:cNvSpPr>
              <a:spLocks noChangeArrowheads="1"/>
            </p:cNvSpPr>
            <p:nvPr/>
          </p:nvSpPr>
          <p:spPr bwMode="auto">
            <a:xfrm>
              <a:off x="3840" y="3456"/>
              <a:ext cx="241" cy="240"/>
            </a:xfrm>
            <a:prstGeom prst="star4">
              <a:avLst>
                <a:gd name="adj" fmla="val 12500"/>
              </a:avLst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7665" name="AutoShape 35"/>
            <p:cNvSpPr>
              <a:spLocks noChangeArrowheads="1"/>
            </p:cNvSpPr>
            <p:nvPr/>
          </p:nvSpPr>
          <p:spPr bwMode="auto">
            <a:xfrm>
              <a:off x="2448" y="3600"/>
              <a:ext cx="289" cy="288"/>
            </a:xfrm>
            <a:prstGeom prst="star4">
              <a:avLst>
                <a:gd name="adj" fmla="val 12500"/>
              </a:avLst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7666" name="AutoShape 36"/>
            <p:cNvSpPr>
              <a:spLocks noChangeArrowheads="1"/>
            </p:cNvSpPr>
            <p:nvPr/>
          </p:nvSpPr>
          <p:spPr bwMode="auto">
            <a:xfrm>
              <a:off x="1584" y="3264"/>
              <a:ext cx="289" cy="288"/>
            </a:xfrm>
            <a:prstGeom prst="star4">
              <a:avLst>
                <a:gd name="adj" fmla="val 12500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</p:grpSp>
      <p:sp>
        <p:nvSpPr>
          <p:cNvPr id="27655" name="Segnaposto numero diapositiva 3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0D80CB88-2008-F242-BF36-0A065125822E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j-ea"/>
                <a:cs typeface="+mj-cs"/>
              </a:rPr>
              <a:t>Il </a:t>
            </a:r>
            <a:r>
              <a:rPr lang="en-US" dirty="0" err="1" smtClean="0">
                <a:ea typeface="+mj-ea"/>
                <a:cs typeface="+mj-cs"/>
              </a:rPr>
              <a:t>problema</a:t>
            </a:r>
            <a:r>
              <a:rPr lang="en-US" dirty="0" smtClean="0">
                <a:ea typeface="+mj-ea"/>
                <a:cs typeface="+mj-cs"/>
              </a:rPr>
              <a:t> (10)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9600" y="1447800"/>
            <a:ext cx="7772400" cy="3886200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dirty="0" smtClean="0">
              <a:solidFill>
                <a:schemeClr val="tx2"/>
              </a:solidFill>
            </a:endParaRP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b="1" dirty="0">
                <a:solidFill>
                  <a:schemeClr val="accent1"/>
                </a:solidFill>
              </a:rPr>
              <a:t>Collisioni dirette</a:t>
            </a:r>
            <a:r>
              <a:rPr lang="it-IT" dirty="0"/>
              <a:t>: una stazione e le sue vicine devono avere frequenze a distanza almeno </a:t>
            </a:r>
            <a:r>
              <a:rPr lang="it-IT" i="1" dirty="0" err="1">
                <a:solidFill>
                  <a:srgbClr val="FF00FF"/>
                </a:solidFill>
              </a:rPr>
              <a:t>h</a:t>
            </a:r>
            <a:r>
              <a:rPr lang="it-IT" dirty="0"/>
              <a:t> affinché i loro messaggi non interferiscano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dirty="0"/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b="1" dirty="0">
                <a:solidFill>
                  <a:schemeClr val="accent1"/>
                </a:solidFill>
              </a:rPr>
              <a:t>Collisioni nascoste</a:t>
            </a:r>
            <a:r>
              <a:rPr lang="it-IT" dirty="0"/>
              <a:t>: una stazione non può ricevere messaggi con frequenze simili (a distanza minore di </a:t>
            </a:r>
            <a:r>
              <a:rPr lang="it-IT" i="1" dirty="0" err="1">
                <a:solidFill>
                  <a:srgbClr val="8000FF"/>
                </a:solidFill>
              </a:rPr>
              <a:t>k</a:t>
            </a:r>
            <a:r>
              <a:rPr lang="it-IT" dirty="0"/>
              <a:t>) dai suoi vicini, affinché questi siano ricevuti correttamente</a:t>
            </a:r>
            <a:endParaRPr lang="en-US" dirty="0"/>
          </a:p>
        </p:txBody>
      </p:sp>
      <p:sp>
        <p:nvSpPr>
          <p:cNvPr id="7173" name="AutoShape 5"/>
          <p:cNvSpPr>
            <a:spLocks noChangeArrowheads="1"/>
          </p:cNvSpPr>
          <p:nvPr/>
        </p:nvSpPr>
        <p:spPr bwMode="auto">
          <a:xfrm>
            <a:off x="4038600" y="4953000"/>
            <a:ext cx="609600" cy="533400"/>
          </a:xfrm>
          <a:prstGeom prst="downArrow">
            <a:avLst>
              <a:gd name="adj1" fmla="val 55898"/>
              <a:gd name="adj2" fmla="val 54764"/>
            </a:avLst>
          </a:prstGeom>
          <a:solidFill>
            <a:schemeClr val="folHlink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381000" y="5576888"/>
            <a:ext cx="7391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lvl="2" algn="ctr" eaLnBrk="1" hangingPunct="1">
              <a:buFont typeface="Times" charset="0"/>
              <a:buNone/>
              <a:defRPr/>
            </a:pPr>
            <a:r>
              <a:rPr lang="it-IT" sz="2800" dirty="0">
                <a:solidFill>
                  <a:schemeClr val="tx2"/>
                </a:solidFill>
                <a:latin typeface="+mn-lt"/>
              </a:rPr>
              <a:t>Problema</a:t>
            </a:r>
            <a:r>
              <a:rPr lang="it-IT" sz="2800" i="1" dirty="0">
                <a:solidFill>
                  <a:schemeClr val="tx2"/>
                </a:solidFill>
                <a:latin typeface="+mn-lt"/>
              </a:rPr>
              <a:t>  </a:t>
            </a:r>
            <a:r>
              <a:rPr lang="it-IT" sz="2800" dirty="0">
                <a:solidFill>
                  <a:schemeClr val="tx2"/>
                </a:solidFill>
                <a:latin typeface="+mn-lt"/>
              </a:rPr>
              <a:t>della </a:t>
            </a:r>
            <a:r>
              <a:rPr lang="it-IT" sz="2800" i="1" dirty="0" err="1">
                <a:solidFill>
                  <a:schemeClr val="tx2"/>
                </a:solidFill>
                <a:latin typeface="+mn-lt"/>
              </a:rPr>
              <a:t>L</a:t>
            </a:r>
            <a:r>
              <a:rPr lang="it-IT" sz="2800" i="1" dirty="0">
                <a:solidFill>
                  <a:schemeClr val="tx2"/>
                </a:solidFill>
                <a:latin typeface="+mn-lt"/>
              </a:rPr>
              <a:t>(</a:t>
            </a:r>
            <a:r>
              <a:rPr lang="it-IT" sz="2800" i="1" dirty="0" err="1">
                <a:solidFill>
                  <a:srgbClr val="FF00FF"/>
                </a:solidFill>
                <a:latin typeface="+mn-lt"/>
              </a:rPr>
              <a:t>h</a:t>
            </a:r>
            <a:r>
              <a:rPr lang="it-IT" sz="2800" i="1" dirty="0">
                <a:solidFill>
                  <a:schemeClr val="tx2"/>
                </a:solidFill>
                <a:latin typeface="+mn-lt"/>
              </a:rPr>
              <a:t>,</a:t>
            </a:r>
            <a:r>
              <a:rPr lang="it-IT" sz="2800" i="1" dirty="0" err="1">
                <a:solidFill>
                  <a:srgbClr val="8000FF"/>
                </a:solidFill>
                <a:latin typeface="+mn-lt"/>
              </a:rPr>
              <a:t>k</a:t>
            </a:r>
            <a:r>
              <a:rPr lang="it-IT" sz="2800" i="1" dirty="0">
                <a:solidFill>
                  <a:schemeClr val="tx2"/>
                </a:solidFill>
                <a:latin typeface="+mn-lt"/>
              </a:rPr>
              <a:t>)-</a:t>
            </a:r>
            <a:r>
              <a:rPr lang="it-IT" sz="2800" dirty="0">
                <a:solidFill>
                  <a:schemeClr val="tx2"/>
                </a:solidFill>
                <a:latin typeface="+mn-lt"/>
              </a:rPr>
              <a:t>Etichettatura</a:t>
            </a:r>
            <a:endParaRPr lang="en-US" sz="28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8677" name="Segnaposto numero diapositiva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86C9708D-FCC4-CD4C-9F6B-67CB8DEAAA18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j-ea"/>
                <a:cs typeface="+mj-cs"/>
              </a:rPr>
              <a:t>Il </a:t>
            </a:r>
            <a:r>
              <a:rPr lang="en-US" dirty="0" err="1" smtClean="0">
                <a:ea typeface="+mj-ea"/>
                <a:cs typeface="+mj-cs"/>
              </a:rPr>
              <a:t>problema</a:t>
            </a:r>
            <a:r>
              <a:rPr lang="en-US" dirty="0" smtClean="0">
                <a:ea typeface="+mj-ea"/>
                <a:cs typeface="+mj-cs"/>
              </a:rPr>
              <a:t> (11)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/>
      <p:bldP spid="7173" grpId="0" animBg="1"/>
      <p:bldP spid="7174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28600" y="1524000"/>
            <a:ext cx="8716963" cy="5334000"/>
          </a:xfrm>
        </p:spPr>
        <p:txBody>
          <a:bodyPr/>
          <a:lstStyle/>
          <a:p>
            <a:pPr eaLnBrk="1" hangingPunct="1">
              <a:buClrTx/>
              <a:buFont typeface="Wingdings" charset="2"/>
              <a:buNone/>
            </a:pPr>
            <a:r>
              <a:rPr lang="en-US" sz="2800" i="1" smtClean="0">
                <a:solidFill>
                  <a:schemeClr val="accent1"/>
                </a:solidFill>
              </a:rPr>
              <a:t>	Grafo delle interferenze</a:t>
            </a:r>
          </a:p>
          <a:p>
            <a:pPr lvl="1" eaLnBrk="1" hangingPunct="1"/>
            <a:r>
              <a:rPr lang="en-US" sz="2500" smtClean="0"/>
              <a:t>un nodo per ogni stazione</a:t>
            </a:r>
          </a:p>
          <a:p>
            <a:pPr lvl="1" eaLnBrk="1" hangingPunct="1"/>
            <a:r>
              <a:rPr lang="en-US" sz="2500" smtClean="0"/>
              <a:t>un arco tra due stazioni se esse possono  </a:t>
            </a:r>
            <a:br>
              <a:rPr lang="en-US" sz="2500" smtClean="0"/>
            </a:br>
            <a:r>
              <a:rPr lang="en-US" sz="2500" smtClean="0"/>
              <a:t>  interferire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762000" y="3505200"/>
            <a:ext cx="81534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SzPct val="80000"/>
              <a:defRPr/>
            </a:pPr>
            <a:r>
              <a:rPr lang="en-US" b="1" i="1" dirty="0">
                <a:latin typeface="+mn-lt"/>
              </a:rPr>
              <a:t>	</a:t>
            </a:r>
            <a:r>
              <a:rPr lang="en-US" b="1" i="1" dirty="0" err="1">
                <a:latin typeface="+mn-lt"/>
              </a:rPr>
              <a:t>f</a:t>
            </a:r>
            <a:r>
              <a:rPr lang="en-US" i="1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funzione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di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colorazione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dei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nodi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t.c</a:t>
            </a:r>
            <a:r>
              <a:rPr lang="en-US" dirty="0">
                <a:latin typeface="+mn-lt"/>
              </a:rPr>
              <a:t>.</a:t>
            </a:r>
            <a:br>
              <a:rPr lang="en-US" dirty="0">
                <a:latin typeface="+mn-lt"/>
              </a:rPr>
            </a:br>
            <a:r>
              <a:rPr lang="en-US" dirty="0">
                <a:latin typeface="+mn-lt"/>
              </a:rPr>
              <a:t>-</a:t>
            </a:r>
            <a:r>
              <a:rPr lang="it-IT" i="1" dirty="0">
                <a:latin typeface="+mn-lt"/>
                <a:sym typeface="Symbol" charset="2"/>
              </a:rPr>
              <a:t> </a:t>
            </a:r>
            <a:r>
              <a:rPr lang="it-IT" dirty="0">
                <a:latin typeface="+mn-lt"/>
                <a:sym typeface="Symbol" charset="2"/>
              </a:rPr>
              <a:t> </a:t>
            </a:r>
            <a:r>
              <a:rPr lang="it-IT" i="1" dirty="0">
                <a:latin typeface="+mn-lt"/>
                <a:sym typeface="Symbol" charset="2"/>
              </a:rPr>
              <a:t>u, v  V</a:t>
            </a:r>
            <a:r>
              <a:rPr lang="it-IT" dirty="0">
                <a:latin typeface="+mn-lt"/>
                <a:sym typeface="Symbol" charset="2"/>
              </a:rPr>
              <a:t> </a:t>
            </a:r>
            <a:r>
              <a:rPr lang="it-IT" i="1" dirty="0">
                <a:latin typeface="+mn-lt"/>
                <a:sym typeface="Symbol" charset="2"/>
              </a:rPr>
              <a:t>|</a:t>
            </a:r>
            <a:r>
              <a:rPr lang="it-IT" b="1" i="1" dirty="0">
                <a:latin typeface="+mn-lt"/>
              </a:rPr>
              <a:t>f</a:t>
            </a:r>
            <a:r>
              <a:rPr lang="it-IT" i="1" dirty="0">
                <a:latin typeface="+mn-lt"/>
              </a:rPr>
              <a:t>(u) - </a:t>
            </a:r>
            <a:r>
              <a:rPr lang="it-IT" b="1" i="1" dirty="0">
                <a:latin typeface="+mn-lt"/>
              </a:rPr>
              <a:t>f</a:t>
            </a:r>
            <a:r>
              <a:rPr lang="it-IT" i="1" dirty="0">
                <a:latin typeface="+mn-lt"/>
              </a:rPr>
              <a:t>(v)</a:t>
            </a:r>
            <a:r>
              <a:rPr lang="it-IT" i="1" dirty="0">
                <a:latin typeface="+mn-lt"/>
                <a:sym typeface="Symbol" charset="2"/>
              </a:rPr>
              <a:t>|≥</a:t>
            </a:r>
            <a:r>
              <a:rPr lang="it-IT" i="1" baseline="-7000" dirty="0">
                <a:latin typeface="+mn-lt"/>
                <a:sym typeface="Symbol" charset="2"/>
              </a:rPr>
              <a:t> </a:t>
            </a:r>
            <a:r>
              <a:rPr lang="it-IT" b="1" i="1" dirty="0">
                <a:solidFill>
                  <a:srgbClr val="FF00FF"/>
                </a:solidFill>
                <a:latin typeface="+mn-lt"/>
              </a:rPr>
              <a:t>h</a:t>
            </a:r>
            <a:r>
              <a:rPr lang="it-IT" i="1" baseline="-7000" dirty="0">
                <a:latin typeface="+mn-lt"/>
                <a:sym typeface="Symbol" charset="2"/>
              </a:rPr>
              <a:t>  </a:t>
            </a:r>
            <a:r>
              <a:rPr lang="it-IT" dirty="0">
                <a:latin typeface="+mn-lt"/>
                <a:sym typeface="Symbol" charset="2"/>
              </a:rPr>
              <a:t>se </a:t>
            </a:r>
            <a:r>
              <a:rPr lang="it-IT" i="1" dirty="0">
                <a:latin typeface="+mn-lt"/>
                <a:sym typeface="Symbol" charset="2"/>
              </a:rPr>
              <a:t>(u,v)</a:t>
            </a:r>
            <a:r>
              <a:rPr lang="it-IT" i="1" baseline="-7000" dirty="0">
                <a:latin typeface="+mn-lt"/>
                <a:sym typeface="Symbol" charset="2"/>
              </a:rPr>
              <a:t> </a:t>
            </a:r>
            <a:r>
              <a:rPr lang="it-IT" i="1" dirty="0">
                <a:latin typeface="+mn-lt"/>
                <a:sym typeface="Symbol" charset="2"/>
              </a:rPr>
              <a:t>E</a:t>
            </a:r>
            <a:br>
              <a:rPr lang="it-IT" i="1" dirty="0">
                <a:latin typeface="+mn-lt"/>
                <a:sym typeface="Symbol" charset="2"/>
              </a:rPr>
            </a:br>
            <a:r>
              <a:rPr lang="en-US" dirty="0">
                <a:latin typeface="+mn-lt"/>
              </a:rPr>
              <a:t>- </a:t>
            </a:r>
            <a:r>
              <a:rPr lang="it-IT" dirty="0">
                <a:latin typeface="+mn-lt"/>
                <a:sym typeface="Symbol" charset="2"/>
              </a:rPr>
              <a:t> </a:t>
            </a:r>
            <a:r>
              <a:rPr lang="it-IT" i="1" dirty="0">
                <a:latin typeface="+mn-lt"/>
                <a:sym typeface="Symbol" charset="2"/>
              </a:rPr>
              <a:t>u, v  V |</a:t>
            </a:r>
            <a:r>
              <a:rPr lang="it-IT" b="1" i="1" dirty="0">
                <a:latin typeface="+mn-lt"/>
              </a:rPr>
              <a:t>f</a:t>
            </a:r>
            <a:r>
              <a:rPr lang="it-IT" i="1" dirty="0">
                <a:latin typeface="+mn-lt"/>
              </a:rPr>
              <a:t>(u) - </a:t>
            </a:r>
            <a:r>
              <a:rPr lang="it-IT" b="1" i="1" dirty="0">
                <a:latin typeface="+mn-lt"/>
              </a:rPr>
              <a:t>f</a:t>
            </a:r>
            <a:r>
              <a:rPr lang="it-IT" i="1" dirty="0">
                <a:latin typeface="+mn-lt"/>
              </a:rPr>
              <a:t>(v)</a:t>
            </a:r>
            <a:r>
              <a:rPr lang="it-IT" i="1" dirty="0">
                <a:latin typeface="+mn-lt"/>
                <a:sym typeface="Symbol" charset="2"/>
              </a:rPr>
              <a:t>|≥</a:t>
            </a:r>
            <a:r>
              <a:rPr lang="it-IT" i="1" baseline="-7000" dirty="0">
                <a:latin typeface="+mn-lt"/>
                <a:sym typeface="Symbol" charset="2"/>
              </a:rPr>
              <a:t> </a:t>
            </a:r>
            <a:r>
              <a:rPr lang="it-IT" b="1" i="1" dirty="0">
                <a:solidFill>
                  <a:srgbClr val="8000FF"/>
                </a:solidFill>
                <a:latin typeface="+mn-lt"/>
              </a:rPr>
              <a:t>k</a:t>
            </a:r>
            <a:r>
              <a:rPr lang="it-IT" i="1" baseline="-7000" dirty="0">
                <a:latin typeface="+mn-lt"/>
                <a:sym typeface="Symbol" charset="2"/>
              </a:rPr>
              <a:t> </a:t>
            </a:r>
            <a:r>
              <a:rPr lang="it-IT" dirty="0">
                <a:latin typeface="+mn-lt"/>
                <a:sym typeface="Symbol" charset="2"/>
              </a:rPr>
              <a:t>se   </a:t>
            </a:r>
            <a:r>
              <a:rPr lang="it-IT" i="1" dirty="0">
                <a:latin typeface="+mn-lt"/>
                <a:sym typeface="Symbol" charset="2"/>
              </a:rPr>
              <a:t>w  V t.c. (u,w)  E</a:t>
            </a:r>
            <a:r>
              <a:rPr lang="it-IT" dirty="0">
                <a:latin typeface="+mn-lt"/>
                <a:sym typeface="Symbol" charset="2"/>
              </a:rPr>
              <a:t> </a:t>
            </a:r>
            <a:br>
              <a:rPr lang="it-IT" dirty="0">
                <a:latin typeface="+mn-lt"/>
                <a:sym typeface="Symbol" charset="2"/>
              </a:rPr>
            </a:br>
            <a:r>
              <a:rPr lang="it-IT" dirty="0">
                <a:latin typeface="+mn-lt"/>
                <a:sym typeface="Symbol" charset="2"/>
              </a:rPr>
              <a:t>  e </a:t>
            </a:r>
            <a:r>
              <a:rPr lang="it-IT" i="1" dirty="0">
                <a:latin typeface="+mn-lt"/>
                <a:sym typeface="Symbol" charset="2"/>
              </a:rPr>
              <a:t>(w,v)  E</a:t>
            </a:r>
            <a:endParaRPr lang="en-US" dirty="0">
              <a:latin typeface="+mn-lt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371600" y="5257800"/>
            <a:ext cx="6781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en-US" dirty="0" err="1">
                <a:solidFill>
                  <a:schemeClr val="accent1"/>
                </a:solidFill>
                <a:latin typeface="+mn-lt"/>
              </a:rPr>
              <a:t>Obiettivo</a:t>
            </a:r>
            <a:r>
              <a:rPr lang="en-US" dirty="0">
                <a:solidFill>
                  <a:schemeClr val="accent1"/>
                </a:solidFill>
                <a:latin typeface="+mn-lt"/>
              </a:rPr>
              <a:t>: </a:t>
            </a:r>
            <a:r>
              <a:rPr lang="en-US" dirty="0" err="1">
                <a:solidFill>
                  <a:schemeClr val="accent1"/>
                </a:solidFill>
                <a:latin typeface="+mn-lt"/>
              </a:rPr>
              <a:t>minimizzare</a:t>
            </a:r>
            <a:r>
              <a:rPr lang="en-US" dirty="0">
                <a:solidFill>
                  <a:schemeClr val="accent1"/>
                </a:solidFill>
                <a:latin typeface="+mn-lt"/>
              </a:rPr>
              <a:t> la</a:t>
            </a:r>
            <a:r>
              <a:rPr lang="en-US" dirty="0">
                <a:latin typeface="+mn-lt"/>
              </a:rPr>
              <a:t> </a:t>
            </a:r>
            <a:r>
              <a:rPr lang="en-US" i="1" dirty="0" err="1">
                <a:solidFill>
                  <a:schemeClr val="accent2"/>
                </a:solidFill>
                <a:latin typeface="+mn-lt"/>
              </a:rPr>
              <a:t>banda</a:t>
            </a:r>
            <a:r>
              <a:rPr lang="en-US" dirty="0">
                <a:latin typeface="+mn-lt"/>
              </a:rPr>
              <a:t> </a:t>
            </a:r>
            <a:r>
              <a:rPr lang="it-IT" b="1" i="1" dirty="0">
                <a:latin typeface="+mn-lt"/>
                <a:sym typeface="Symbol" charset="2"/>
              </a:rPr>
              <a:t>σ</a:t>
            </a:r>
            <a:r>
              <a:rPr lang="it-IT" i="1" baseline="-25000" dirty="0">
                <a:solidFill>
                  <a:srgbClr val="FF00FF"/>
                </a:solidFill>
                <a:latin typeface="+mn-lt"/>
                <a:sym typeface="Symbol" charset="2"/>
              </a:rPr>
              <a:t>h</a:t>
            </a:r>
            <a:r>
              <a:rPr lang="it-IT" i="1" baseline="-25000" dirty="0">
                <a:latin typeface="+mn-lt"/>
                <a:sym typeface="Symbol" charset="2"/>
              </a:rPr>
              <a:t>,</a:t>
            </a:r>
            <a:r>
              <a:rPr lang="it-IT" i="1" baseline="-25000" dirty="0">
                <a:solidFill>
                  <a:srgbClr val="8000FF"/>
                </a:solidFill>
                <a:latin typeface="+mn-lt"/>
                <a:sym typeface="Symbol" charset="2"/>
              </a:rPr>
              <a:t>k</a:t>
            </a:r>
            <a:r>
              <a:rPr lang="it-IT" sz="2000" i="1" dirty="0">
                <a:latin typeface="+mn-lt"/>
                <a:sym typeface="Symbol" charset="2"/>
              </a:rPr>
              <a:t> 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en-US" dirty="0">
                <a:solidFill>
                  <a:schemeClr val="accent1"/>
                </a:solidFill>
                <a:latin typeface="+mn-lt"/>
              </a:rPr>
              <a:t>Minima </a:t>
            </a:r>
            <a:r>
              <a:rPr lang="en-US" dirty="0" err="1">
                <a:solidFill>
                  <a:schemeClr val="accent1"/>
                </a:solidFill>
                <a:latin typeface="+mn-lt"/>
              </a:rPr>
              <a:t>banda</a:t>
            </a:r>
            <a:r>
              <a:rPr lang="en-US" dirty="0">
                <a:solidFill>
                  <a:schemeClr val="accent1"/>
                </a:solidFill>
                <a:latin typeface="+mn-lt"/>
              </a:rPr>
              <a:t>: </a:t>
            </a:r>
            <a:r>
              <a:rPr lang="it-IT" b="1" i="1" dirty="0">
                <a:latin typeface="+mn-lt"/>
                <a:sym typeface="Symbol" charset="2"/>
              </a:rPr>
              <a:t>λ</a:t>
            </a:r>
            <a:r>
              <a:rPr lang="it-IT" i="1" baseline="-25000" dirty="0">
                <a:solidFill>
                  <a:srgbClr val="FF00FF"/>
                </a:solidFill>
                <a:sym typeface="Symbol" charset="2"/>
              </a:rPr>
              <a:t>h</a:t>
            </a:r>
            <a:r>
              <a:rPr lang="it-IT" i="1" baseline="-25000" dirty="0">
                <a:sym typeface="Symbol" charset="2"/>
              </a:rPr>
              <a:t>,</a:t>
            </a:r>
            <a:r>
              <a:rPr lang="it-IT" i="1" baseline="-25000" dirty="0">
                <a:solidFill>
                  <a:srgbClr val="8000FF"/>
                </a:solidFill>
                <a:sym typeface="Symbol" charset="2"/>
              </a:rPr>
              <a:t>k</a:t>
            </a:r>
            <a:r>
              <a:rPr lang="it-IT" sz="2000" i="1" dirty="0">
                <a:latin typeface="+mn-lt"/>
                <a:sym typeface="Symbol" charset="2"/>
              </a:rPr>
              <a:t> </a:t>
            </a:r>
            <a:endParaRPr lang="en-US" dirty="0">
              <a:latin typeface="+mn-lt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charset="2"/>
              <a:buChar char="n"/>
              <a:defRPr/>
            </a:pPr>
            <a:endParaRPr lang="en-US" dirty="0">
              <a:latin typeface="+mn-lt"/>
            </a:endParaRPr>
          </a:p>
        </p:txBody>
      </p:sp>
      <p:sp>
        <p:nvSpPr>
          <p:cNvPr id="29701" name="Segnaposto numero diapositiva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56BD039C-51F5-7041-AF49-E5FDAA21533E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ea typeface="+mj-ea"/>
                <a:cs typeface="+mj-cs"/>
              </a:rPr>
              <a:t>L(</a:t>
            </a:r>
            <a:r>
              <a:rPr lang="en-US" i="1" cap="none" dirty="0" err="1" smtClean="0">
                <a:ea typeface="+mj-ea"/>
                <a:cs typeface="+mj-cs"/>
              </a:rPr>
              <a:t>h,k</a:t>
            </a:r>
            <a:r>
              <a:rPr lang="en-US" dirty="0" err="1" smtClean="0">
                <a:ea typeface="+mj-ea"/>
                <a:cs typeface="+mj-cs"/>
              </a:rPr>
              <a:t>)-Etichettatura</a:t>
            </a:r>
            <a:r>
              <a:rPr lang="en-US" dirty="0" smtClean="0">
                <a:ea typeface="+mj-ea"/>
                <a:cs typeface="+mj-cs"/>
              </a:rPr>
              <a:t> (1)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 bldLvl="2" autoUpdateAnimBg="0"/>
      <p:bldP spid="1028" grpId="0" build="p" bldLvl="2" autoUpdateAnimBg="0"/>
      <p:bldP spid="1029" grpId="0" build="p" bldLvl="2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457200" y="1600200"/>
            <a:ext cx="85344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SzPct val="80000"/>
              <a:defRPr/>
            </a:pPr>
            <a:r>
              <a:rPr lang="en-US" dirty="0">
                <a:latin typeface="+mn-lt"/>
              </a:rPr>
              <a:t>N.B. la </a:t>
            </a:r>
            <a:r>
              <a:rPr lang="en-US" dirty="0" err="1">
                <a:latin typeface="+mn-lt"/>
              </a:rPr>
              <a:t>condizione</a:t>
            </a:r>
            <a:r>
              <a:rPr lang="en-US" b="1" i="1" dirty="0">
                <a:latin typeface="+mn-lt"/>
              </a:rPr>
              <a:t>:</a:t>
            </a:r>
            <a:r>
              <a:rPr lang="it-IT" i="1" dirty="0">
                <a:latin typeface="+mn-lt"/>
                <a:sym typeface="Symbol" charset="2"/>
              </a:rPr>
              <a:t/>
            </a:r>
            <a:br>
              <a:rPr lang="it-IT" i="1" dirty="0">
                <a:latin typeface="+mn-lt"/>
                <a:sym typeface="Symbol" charset="2"/>
              </a:rPr>
            </a:br>
            <a:r>
              <a:rPr lang="en-US" dirty="0">
                <a:latin typeface="+mn-lt"/>
              </a:rPr>
              <a:t>- </a:t>
            </a:r>
            <a:r>
              <a:rPr lang="it-IT" dirty="0">
                <a:latin typeface="+mn-lt"/>
                <a:sym typeface="Symbol" charset="2"/>
              </a:rPr>
              <a:t> </a:t>
            </a:r>
            <a:r>
              <a:rPr lang="it-IT" i="1" dirty="0">
                <a:latin typeface="+mn-lt"/>
                <a:sym typeface="Symbol" charset="2"/>
              </a:rPr>
              <a:t>u, v  V |</a:t>
            </a:r>
            <a:r>
              <a:rPr lang="it-IT" b="1" i="1" dirty="0">
                <a:latin typeface="+mn-lt"/>
              </a:rPr>
              <a:t>f</a:t>
            </a:r>
            <a:r>
              <a:rPr lang="it-IT" i="1" dirty="0">
                <a:latin typeface="+mn-lt"/>
              </a:rPr>
              <a:t>(u) - </a:t>
            </a:r>
            <a:r>
              <a:rPr lang="it-IT" b="1" i="1" dirty="0">
                <a:latin typeface="+mn-lt"/>
              </a:rPr>
              <a:t>f</a:t>
            </a:r>
            <a:r>
              <a:rPr lang="it-IT" i="1" dirty="0">
                <a:latin typeface="+mn-lt"/>
              </a:rPr>
              <a:t>(v)</a:t>
            </a:r>
            <a:r>
              <a:rPr lang="it-IT" i="1" dirty="0">
                <a:latin typeface="+mn-lt"/>
                <a:sym typeface="Symbol" charset="2"/>
              </a:rPr>
              <a:t>|≥</a:t>
            </a:r>
            <a:r>
              <a:rPr lang="it-IT" i="1" baseline="-7000" dirty="0">
                <a:latin typeface="+mn-lt"/>
                <a:sym typeface="Symbol" charset="2"/>
              </a:rPr>
              <a:t> </a:t>
            </a:r>
            <a:r>
              <a:rPr lang="it-IT" b="1" i="1" dirty="0">
                <a:latin typeface="+mn-lt"/>
              </a:rPr>
              <a:t>k</a:t>
            </a:r>
            <a:r>
              <a:rPr lang="it-IT" i="1" baseline="-7000" dirty="0">
                <a:latin typeface="+mn-lt"/>
                <a:sym typeface="Symbol" charset="2"/>
              </a:rPr>
              <a:t> </a:t>
            </a:r>
            <a:r>
              <a:rPr lang="it-IT" dirty="0">
                <a:latin typeface="+mn-lt"/>
                <a:sym typeface="Symbol" charset="2"/>
              </a:rPr>
              <a:t>se   </a:t>
            </a:r>
            <a:r>
              <a:rPr lang="it-IT" i="1" dirty="0">
                <a:latin typeface="+mn-lt"/>
                <a:sym typeface="Symbol" charset="2"/>
              </a:rPr>
              <a:t>w  V t.c. (u,w)  E</a:t>
            </a:r>
            <a:r>
              <a:rPr lang="it-IT" dirty="0">
                <a:latin typeface="+mn-lt"/>
                <a:sym typeface="Symbol" charset="2"/>
              </a:rPr>
              <a:t> </a:t>
            </a:r>
            <a:br>
              <a:rPr lang="it-IT" dirty="0">
                <a:latin typeface="+mn-lt"/>
                <a:sym typeface="Symbol" charset="2"/>
              </a:rPr>
            </a:br>
            <a:r>
              <a:rPr lang="it-IT" dirty="0">
                <a:latin typeface="+mn-lt"/>
                <a:sym typeface="Symbol" charset="2"/>
              </a:rPr>
              <a:t>  e </a:t>
            </a:r>
            <a:r>
              <a:rPr lang="it-IT" i="1" dirty="0">
                <a:latin typeface="+mn-lt"/>
                <a:sym typeface="Symbol" charset="2"/>
              </a:rPr>
              <a:t>(w,v)  E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SzPct val="80000"/>
              <a:defRPr/>
            </a:pPr>
            <a:r>
              <a:rPr lang="it-IT" dirty="0">
                <a:latin typeface="+mn-lt"/>
                <a:sym typeface="Symbol" charset="2"/>
              </a:rPr>
              <a:t>A volte in letteratura questa è scritta come: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SzPct val="80000"/>
              <a:defRPr/>
            </a:pPr>
            <a:r>
              <a:rPr lang="en-US" dirty="0">
                <a:latin typeface="+mn-lt"/>
              </a:rPr>
              <a:t>	- </a:t>
            </a:r>
            <a:r>
              <a:rPr lang="it-IT" dirty="0">
                <a:latin typeface="+mn-lt"/>
                <a:sym typeface="Symbol" charset="2"/>
              </a:rPr>
              <a:t> </a:t>
            </a:r>
            <a:r>
              <a:rPr lang="it-IT" i="1" dirty="0">
                <a:latin typeface="+mn-lt"/>
                <a:sym typeface="Symbol" charset="2"/>
              </a:rPr>
              <a:t>u, v  V |</a:t>
            </a:r>
            <a:r>
              <a:rPr lang="it-IT" b="1" i="1" dirty="0">
                <a:latin typeface="+mn-lt"/>
              </a:rPr>
              <a:t>f</a:t>
            </a:r>
            <a:r>
              <a:rPr lang="it-IT" i="1" dirty="0">
                <a:latin typeface="+mn-lt"/>
              </a:rPr>
              <a:t>(u) - </a:t>
            </a:r>
            <a:r>
              <a:rPr lang="it-IT" b="1" i="1" dirty="0">
                <a:latin typeface="+mn-lt"/>
              </a:rPr>
              <a:t>f</a:t>
            </a:r>
            <a:r>
              <a:rPr lang="it-IT" i="1" dirty="0">
                <a:latin typeface="+mn-lt"/>
              </a:rPr>
              <a:t>(v)</a:t>
            </a:r>
            <a:r>
              <a:rPr lang="it-IT" i="1" dirty="0">
                <a:latin typeface="+mn-lt"/>
                <a:sym typeface="Symbol" charset="2"/>
              </a:rPr>
              <a:t>|≥</a:t>
            </a:r>
            <a:r>
              <a:rPr lang="it-IT" i="1" baseline="-7000" dirty="0">
                <a:latin typeface="+mn-lt"/>
                <a:sym typeface="Symbol" charset="2"/>
              </a:rPr>
              <a:t> </a:t>
            </a:r>
            <a:r>
              <a:rPr lang="it-IT" b="1" i="1" dirty="0">
                <a:latin typeface="+mn-lt"/>
              </a:rPr>
              <a:t>k</a:t>
            </a:r>
            <a:r>
              <a:rPr lang="it-IT" i="1" baseline="-7000" dirty="0">
                <a:latin typeface="+mn-lt"/>
                <a:sym typeface="Symbol" charset="2"/>
              </a:rPr>
              <a:t> </a:t>
            </a:r>
            <a:r>
              <a:rPr lang="it-IT" dirty="0">
                <a:latin typeface="+mn-lt"/>
                <a:sym typeface="Symbol" charset="2"/>
              </a:rPr>
              <a:t>se  dist</a:t>
            </a:r>
            <a:r>
              <a:rPr lang="it-IT" i="1" dirty="0">
                <a:latin typeface="+mn-lt"/>
                <a:sym typeface="Symbol" charset="2"/>
              </a:rPr>
              <a:t>(u</a:t>
            </a:r>
            <a:r>
              <a:rPr lang="it-IT" i="1" dirty="0" smtClean="0">
                <a:latin typeface="+mn-lt"/>
                <a:sym typeface="Symbol" charset="2"/>
              </a:rPr>
              <a:t>,v)</a:t>
            </a:r>
            <a:r>
              <a:rPr lang="it-IT" i="1" dirty="0">
                <a:latin typeface="+mn-lt"/>
                <a:sym typeface="Symbol" charset="2"/>
              </a:rPr>
              <a:t>=2</a:t>
            </a:r>
            <a:endParaRPr lang="it-IT" dirty="0">
              <a:latin typeface="+mn-lt"/>
              <a:sym typeface="Symbol" charset="2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" charset="2"/>
              <a:buChar char="n"/>
              <a:defRPr/>
            </a:pPr>
            <a:endParaRPr lang="en-US" dirty="0">
              <a:latin typeface="+mn-lt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381000" y="3886200"/>
            <a:ext cx="85344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>
              <a:defRPr/>
            </a:pPr>
            <a:r>
              <a:rPr lang="it-IT" dirty="0">
                <a:latin typeface="+mn-lt"/>
              </a:rPr>
              <a:t>La prima condizione funziona sia per </a:t>
            </a:r>
            <a:r>
              <a:rPr lang="it-IT" b="1" i="1" dirty="0">
                <a:solidFill>
                  <a:srgbClr val="FF00FF"/>
                </a:solidFill>
                <a:latin typeface="+mn-lt"/>
              </a:rPr>
              <a:t>h</a:t>
            </a:r>
            <a:r>
              <a:rPr lang="it-IT" dirty="0">
                <a:latin typeface="+mn-lt"/>
              </a:rPr>
              <a:t>≥</a:t>
            </a:r>
            <a:r>
              <a:rPr lang="it-IT" b="1" i="1" dirty="0">
                <a:solidFill>
                  <a:srgbClr val="8000FF"/>
                </a:solidFill>
                <a:latin typeface="+mn-lt"/>
              </a:rPr>
              <a:t>k</a:t>
            </a:r>
            <a:r>
              <a:rPr lang="it-IT" dirty="0">
                <a:latin typeface="+mn-lt"/>
              </a:rPr>
              <a:t> che per </a:t>
            </a:r>
            <a:r>
              <a:rPr lang="it-IT" b="1" i="1" dirty="0">
                <a:solidFill>
                  <a:srgbClr val="FF00FF"/>
                </a:solidFill>
                <a:latin typeface="+mn-lt"/>
              </a:rPr>
              <a:t>h</a:t>
            </a:r>
            <a:r>
              <a:rPr lang="it-IT" dirty="0">
                <a:latin typeface="+mn-lt"/>
              </a:rPr>
              <a:t>&lt;</a:t>
            </a:r>
            <a:r>
              <a:rPr lang="it-IT" b="1" i="1" dirty="0">
                <a:solidFill>
                  <a:srgbClr val="8000FF"/>
                </a:solidFill>
                <a:latin typeface="+mn-lt"/>
              </a:rPr>
              <a:t>k</a:t>
            </a:r>
            <a:r>
              <a:rPr lang="it-IT" dirty="0">
                <a:latin typeface="+mn-lt"/>
              </a:rPr>
              <a:t>. </a:t>
            </a:r>
          </a:p>
          <a:p>
            <a:pPr algn="just">
              <a:defRPr/>
            </a:pPr>
            <a:r>
              <a:rPr lang="it-IT" dirty="0">
                <a:latin typeface="+mn-lt"/>
              </a:rPr>
              <a:t>Essa permette ad un triangolo di essere colorato con colori a distanza almeno </a:t>
            </a:r>
            <a:r>
              <a:rPr lang="it-IT" dirty="0" err="1">
                <a:latin typeface="+mn-lt"/>
              </a:rPr>
              <a:t>max</a:t>
            </a:r>
            <a:r>
              <a:rPr lang="it-IT" dirty="0">
                <a:latin typeface="+mn-lt"/>
              </a:rPr>
              <a:t>{</a:t>
            </a:r>
            <a:r>
              <a:rPr lang="it-IT" b="1" i="1" dirty="0" err="1">
                <a:solidFill>
                  <a:srgbClr val="FF00FF"/>
                </a:solidFill>
                <a:latin typeface="+mn-lt"/>
              </a:rPr>
              <a:t>h</a:t>
            </a:r>
            <a:r>
              <a:rPr lang="it-IT" dirty="0">
                <a:latin typeface="+mn-lt"/>
              </a:rPr>
              <a:t>,</a:t>
            </a:r>
            <a:r>
              <a:rPr lang="it-IT" b="1" i="1" dirty="0" err="1">
                <a:solidFill>
                  <a:srgbClr val="8000FF"/>
                </a:solidFill>
                <a:latin typeface="+mn-lt"/>
              </a:rPr>
              <a:t>k</a:t>
            </a:r>
            <a:r>
              <a:rPr lang="it-IT" dirty="0">
                <a:latin typeface="+mn-lt"/>
              </a:rPr>
              <a:t>} anche se i suoi nodi sono a </a:t>
            </a:r>
            <a:r>
              <a:rPr lang="it-IT" dirty="0" err="1">
                <a:latin typeface="+mn-lt"/>
              </a:rPr>
              <a:t>dist</a:t>
            </a:r>
            <a:r>
              <a:rPr lang="it-IT" dirty="0">
                <a:latin typeface="+mn-lt"/>
              </a:rPr>
              <a:t>. </a:t>
            </a:r>
            <a:r>
              <a:rPr lang="it-IT" dirty="0" err="1">
                <a:latin typeface="+mn-lt"/>
              </a:rPr>
              <a:t>1</a:t>
            </a:r>
            <a:r>
              <a:rPr lang="it-IT" dirty="0">
                <a:latin typeface="+mn-lt"/>
              </a:rPr>
              <a:t>.</a:t>
            </a:r>
          </a:p>
          <a:p>
            <a:pPr>
              <a:defRPr/>
            </a:pPr>
            <a:r>
              <a:rPr lang="it-IT" dirty="0">
                <a:latin typeface="+mn-lt"/>
              </a:rPr>
              <a:t>Quando </a:t>
            </a:r>
            <a:r>
              <a:rPr lang="it-IT" b="1" i="1" dirty="0">
                <a:solidFill>
                  <a:srgbClr val="FF00FF"/>
                </a:solidFill>
                <a:latin typeface="+mn-lt"/>
              </a:rPr>
              <a:t>h</a:t>
            </a:r>
            <a:r>
              <a:rPr lang="it-IT" dirty="0">
                <a:latin typeface="+mn-lt"/>
              </a:rPr>
              <a:t>≥</a:t>
            </a:r>
            <a:r>
              <a:rPr lang="it-IT" b="1" i="1" dirty="0">
                <a:solidFill>
                  <a:srgbClr val="8000FF"/>
                </a:solidFill>
                <a:latin typeface="+mn-lt"/>
              </a:rPr>
              <a:t>k</a:t>
            </a:r>
            <a:r>
              <a:rPr lang="it-IT" dirty="0">
                <a:latin typeface="+mn-lt"/>
              </a:rPr>
              <a:t> le due definizioni coincidono.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charset="2"/>
              <a:buChar char="n"/>
              <a:defRPr/>
            </a:pPr>
            <a:endParaRPr lang="en-US" dirty="0">
              <a:latin typeface="+mn-lt"/>
            </a:endParaRPr>
          </a:p>
        </p:txBody>
      </p:sp>
      <p:grpSp>
        <p:nvGrpSpPr>
          <p:cNvPr id="2" name="Gruppo 16"/>
          <p:cNvGrpSpPr>
            <a:grpSpLocks/>
          </p:cNvGrpSpPr>
          <p:nvPr/>
        </p:nvGrpSpPr>
        <p:grpSpPr bwMode="auto">
          <a:xfrm>
            <a:off x="1295400" y="5638800"/>
            <a:ext cx="5486400" cy="1071563"/>
            <a:chOff x="1295400" y="5638800"/>
            <a:chExt cx="5486400" cy="1071265"/>
          </a:xfrm>
        </p:grpSpPr>
        <p:sp>
          <p:nvSpPr>
            <p:cNvPr id="30727" name="Triangolo isoscele 6"/>
            <p:cNvSpPr>
              <a:spLocks noChangeArrowheads="1"/>
            </p:cNvSpPr>
            <p:nvPr/>
          </p:nvSpPr>
          <p:spPr bwMode="auto">
            <a:xfrm>
              <a:off x="3352800" y="5943600"/>
              <a:ext cx="914400" cy="68580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0728" name="Triangolo isoscele 7"/>
            <p:cNvSpPr>
              <a:spLocks noChangeArrowheads="1"/>
            </p:cNvSpPr>
            <p:nvPr/>
          </p:nvSpPr>
          <p:spPr bwMode="auto">
            <a:xfrm>
              <a:off x="5638800" y="5943600"/>
              <a:ext cx="914400" cy="68580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9" name="CasellaDiTesto 8"/>
            <p:cNvSpPr txBox="1"/>
            <p:nvPr/>
          </p:nvSpPr>
          <p:spPr>
            <a:xfrm>
              <a:off x="1295400" y="6248230"/>
              <a:ext cx="1122363" cy="46183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it-IT" i="1" dirty="0" err="1">
                  <a:latin typeface="+mn-lt"/>
                </a:rPr>
                <a:t>L</a:t>
              </a:r>
              <a:r>
                <a:rPr lang="it-IT" i="1" dirty="0">
                  <a:latin typeface="+mn-lt"/>
                </a:rPr>
                <a:t>(</a:t>
              </a:r>
              <a:r>
                <a:rPr lang="it-IT" i="1" dirty="0">
                  <a:solidFill>
                    <a:srgbClr val="FF00FF"/>
                  </a:solidFill>
                  <a:latin typeface="+mn-lt"/>
                </a:rPr>
                <a:t>1</a:t>
              </a:r>
              <a:r>
                <a:rPr lang="it-IT" i="1" dirty="0">
                  <a:latin typeface="+mn-lt"/>
                </a:rPr>
                <a:t>,</a:t>
              </a:r>
              <a:r>
                <a:rPr lang="it-IT" i="1" dirty="0">
                  <a:solidFill>
                    <a:srgbClr val="8000FF"/>
                  </a:solidFill>
                  <a:latin typeface="+mn-lt"/>
                </a:rPr>
                <a:t>2</a:t>
              </a:r>
              <a:r>
                <a:rPr lang="it-IT" i="1" dirty="0">
                  <a:latin typeface="+mn-lt"/>
                </a:rPr>
                <a:t>)</a:t>
              </a:r>
            </a:p>
          </p:txBody>
        </p:sp>
        <p:sp>
          <p:nvSpPr>
            <p:cNvPr id="30730" name="CasellaDiTesto 9"/>
            <p:cNvSpPr txBox="1">
              <a:spLocks noChangeArrowheads="1"/>
            </p:cNvSpPr>
            <p:nvPr/>
          </p:nvSpPr>
          <p:spPr bwMode="auto">
            <a:xfrm>
              <a:off x="3810000" y="5638800"/>
              <a:ext cx="338138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it-IT"/>
                <a:t>0</a:t>
              </a:r>
            </a:p>
          </p:txBody>
        </p:sp>
        <p:sp>
          <p:nvSpPr>
            <p:cNvPr id="30731" name="CasellaDiTesto 10"/>
            <p:cNvSpPr txBox="1">
              <a:spLocks noChangeArrowheads="1"/>
            </p:cNvSpPr>
            <p:nvPr/>
          </p:nvSpPr>
          <p:spPr bwMode="auto">
            <a:xfrm>
              <a:off x="3124200" y="6243638"/>
              <a:ext cx="338138" cy="461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it-IT"/>
                <a:t>1</a:t>
              </a:r>
            </a:p>
          </p:txBody>
        </p:sp>
        <p:sp>
          <p:nvSpPr>
            <p:cNvPr id="30732" name="CasellaDiTesto 11"/>
            <p:cNvSpPr txBox="1">
              <a:spLocks noChangeArrowheads="1"/>
            </p:cNvSpPr>
            <p:nvPr/>
          </p:nvSpPr>
          <p:spPr bwMode="auto">
            <a:xfrm>
              <a:off x="4191000" y="6243638"/>
              <a:ext cx="338138" cy="461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it-IT"/>
                <a:t>2</a:t>
              </a:r>
            </a:p>
          </p:txBody>
        </p:sp>
        <p:sp>
          <p:nvSpPr>
            <p:cNvPr id="30733" name="CasellaDiTesto 12"/>
            <p:cNvSpPr txBox="1">
              <a:spLocks noChangeArrowheads="1"/>
            </p:cNvSpPr>
            <p:nvPr/>
          </p:nvSpPr>
          <p:spPr bwMode="auto">
            <a:xfrm>
              <a:off x="6062663" y="5638800"/>
              <a:ext cx="338137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it-IT"/>
                <a:t>0</a:t>
              </a:r>
            </a:p>
          </p:txBody>
        </p:sp>
        <p:sp>
          <p:nvSpPr>
            <p:cNvPr id="30734" name="CasellaDiTesto 13"/>
            <p:cNvSpPr txBox="1">
              <a:spLocks noChangeArrowheads="1"/>
            </p:cNvSpPr>
            <p:nvPr/>
          </p:nvSpPr>
          <p:spPr bwMode="auto">
            <a:xfrm>
              <a:off x="5376863" y="6243638"/>
              <a:ext cx="338137" cy="461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it-IT"/>
                <a:t>2</a:t>
              </a:r>
            </a:p>
          </p:txBody>
        </p:sp>
        <p:sp>
          <p:nvSpPr>
            <p:cNvPr id="30735" name="CasellaDiTesto 14"/>
            <p:cNvSpPr txBox="1">
              <a:spLocks noChangeArrowheads="1"/>
            </p:cNvSpPr>
            <p:nvPr/>
          </p:nvSpPr>
          <p:spPr bwMode="auto">
            <a:xfrm>
              <a:off x="6443663" y="6243638"/>
              <a:ext cx="338137" cy="461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it-IT"/>
                <a:t>4</a:t>
              </a:r>
            </a:p>
          </p:txBody>
        </p:sp>
      </p:grpSp>
      <p:sp>
        <p:nvSpPr>
          <p:cNvPr id="30725" name="Segnaposto numero diapositiva 1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01BAD9F1-BA35-7E42-A670-E5563DEACB8E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1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ea typeface="+mj-ea"/>
                <a:cs typeface="+mj-cs"/>
              </a:rPr>
              <a:t>L</a:t>
            </a:r>
            <a:r>
              <a:rPr lang="en-US" dirty="0" err="1" smtClean="0"/>
              <a:t>(</a:t>
            </a:r>
            <a:r>
              <a:rPr lang="en-US" i="1" cap="none" dirty="0" err="1" smtClean="0"/>
              <a:t>h,k</a:t>
            </a:r>
            <a:r>
              <a:rPr lang="en-US" dirty="0" err="1" smtClean="0"/>
              <a:t>)</a:t>
            </a:r>
            <a:r>
              <a:rPr lang="en-US" dirty="0" err="1" smtClean="0">
                <a:ea typeface="+mj-ea"/>
                <a:cs typeface="+mj-cs"/>
              </a:rPr>
              <a:t>-Etichettatura</a:t>
            </a:r>
            <a:r>
              <a:rPr lang="en-US" dirty="0" smtClean="0">
                <a:ea typeface="+mj-ea"/>
                <a:cs typeface="+mj-cs"/>
              </a:rPr>
              <a:t> (2)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autoUpdateAnimBg="0"/>
      <p:bldP spid="1029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304800" y="1600200"/>
            <a:ext cx="82296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just">
              <a:tabLst>
                <a:tab pos="358775" algn="l"/>
                <a:tab pos="719138" algn="l"/>
                <a:tab pos="1079500" algn="l"/>
                <a:tab pos="1438275" algn="l"/>
                <a:tab pos="1798638" algn="l"/>
                <a:tab pos="2159000" algn="l"/>
                <a:tab pos="2519363" algn="l"/>
                <a:tab pos="2879725" algn="l"/>
                <a:tab pos="3238500" algn="l"/>
                <a:tab pos="3598863" algn="l"/>
                <a:tab pos="3959225" algn="l"/>
                <a:tab pos="4319588" algn="l"/>
              </a:tabLst>
              <a:defRPr/>
            </a:pPr>
            <a:r>
              <a:rPr lang="it-IT" dirty="0">
                <a:latin typeface="+mn-lt"/>
                <a:ea typeface="Cambria" charset="0"/>
                <a:cs typeface="Cambria" charset="0"/>
              </a:rPr>
              <a:t>Di solito il minimo colore usato è </a:t>
            </a:r>
            <a:r>
              <a:rPr lang="it-IT" dirty="0" err="1">
                <a:latin typeface="+mn-lt"/>
                <a:ea typeface="Cambria" charset="0"/>
                <a:cs typeface="Cambria" charset="0"/>
              </a:rPr>
              <a:t>0</a:t>
            </a:r>
            <a:r>
              <a:rPr lang="it-IT" dirty="0">
                <a:latin typeface="+mn-lt"/>
                <a:ea typeface="Cambria" charset="0"/>
                <a:cs typeface="Cambria" charset="0"/>
              </a:rPr>
              <a:t>.</a:t>
            </a:r>
          </a:p>
          <a:p>
            <a:pPr algn="just">
              <a:tabLst>
                <a:tab pos="358775" algn="l"/>
                <a:tab pos="719138" algn="l"/>
                <a:tab pos="1079500" algn="l"/>
                <a:tab pos="1438275" algn="l"/>
                <a:tab pos="1798638" algn="l"/>
                <a:tab pos="2159000" algn="l"/>
                <a:tab pos="2519363" algn="l"/>
                <a:tab pos="2879725" algn="l"/>
                <a:tab pos="3238500" algn="l"/>
                <a:tab pos="3598863" algn="l"/>
                <a:tab pos="3959225" algn="l"/>
                <a:tab pos="4319588" algn="l"/>
              </a:tabLst>
              <a:defRPr/>
            </a:pPr>
            <a:r>
              <a:rPr lang="it-IT" dirty="0">
                <a:latin typeface="+mn-lt"/>
                <a:ea typeface="Cambria" charset="0"/>
                <a:cs typeface="Cambria" charset="0"/>
              </a:rPr>
              <a:t>Quindi una </a:t>
            </a:r>
            <a:r>
              <a:rPr lang="it-IT" i="1" dirty="0">
                <a:latin typeface="+mn-lt"/>
                <a:ea typeface="Cambria" charset="0"/>
                <a:cs typeface="Cambria" charset="0"/>
              </a:rPr>
              <a:t>L(</a:t>
            </a:r>
            <a:r>
              <a:rPr lang="it-IT" i="1" dirty="0">
                <a:solidFill>
                  <a:srgbClr val="FF00FF"/>
                </a:solidFill>
                <a:latin typeface="+mn-lt"/>
                <a:ea typeface="Cambria" charset="0"/>
                <a:cs typeface="Cambria" charset="0"/>
              </a:rPr>
              <a:t>h</a:t>
            </a:r>
            <a:r>
              <a:rPr lang="it-IT" i="1" dirty="0">
                <a:latin typeface="+mn-lt"/>
                <a:ea typeface="Cambria" charset="0"/>
                <a:cs typeface="Cambria" charset="0"/>
              </a:rPr>
              <a:t>,</a:t>
            </a:r>
            <a:r>
              <a:rPr lang="it-IT" i="1" dirty="0">
                <a:solidFill>
                  <a:srgbClr val="8000FF"/>
                </a:solidFill>
                <a:latin typeface="+mn-lt"/>
                <a:ea typeface="Cambria" charset="0"/>
                <a:cs typeface="Cambria" charset="0"/>
              </a:rPr>
              <a:t>k</a:t>
            </a:r>
            <a:r>
              <a:rPr lang="it-IT" i="1" dirty="0">
                <a:latin typeface="+mn-lt"/>
                <a:ea typeface="Cambria" charset="0"/>
                <a:cs typeface="Cambria" charset="0"/>
              </a:rPr>
              <a:t>)</a:t>
            </a:r>
            <a:r>
              <a:rPr lang="it-IT" dirty="0">
                <a:latin typeface="+mn-lt"/>
                <a:ea typeface="Cambria" charset="0"/>
                <a:cs typeface="Cambria" charset="0"/>
              </a:rPr>
              <a:t>-etichettatura con span </a:t>
            </a:r>
            <a:r>
              <a:rPr lang="it-IT" i="1" dirty="0">
                <a:latin typeface="+mn-lt"/>
                <a:ea typeface="Cambria" charset="0"/>
                <a:cs typeface="Cambria" charset="0"/>
              </a:rPr>
              <a:t>σ</a:t>
            </a:r>
            <a:r>
              <a:rPr lang="it-IT" i="1" baseline="-25000" dirty="0">
                <a:latin typeface="+mn-lt"/>
                <a:ea typeface="Cambria" charset="0"/>
                <a:cs typeface="Cambria" charset="0"/>
              </a:rPr>
              <a:t>h,k</a:t>
            </a:r>
            <a:r>
              <a:rPr lang="it-IT" i="1" dirty="0">
                <a:latin typeface="+mn-lt"/>
                <a:ea typeface="Cambria" charset="0"/>
                <a:cs typeface="Cambria" charset="0"/>
              </a:rPr>
              <a:t>(G) </a:t>
            </a:r>
            <a:r>
              <a:rPr lang="it-IT" dirty="0">
                <a:latin typeface="+mn-lt"/>
                <a:ea typeface="Cambria" charset="0"/>
                <a:cs typeface="Cambria" charset="0"/>
              </a:rPr>
              <a:t>usa</a:t>
            </a:r>
            <a:r>
              <a:rPr lang="it-IT" dirty="0" smtClean="0">
                <a:latin typeface="+mn-lt"/>
                <a:ea typeface="Cambria" charset="0"/>
                <a:cs typeface="Cambria" charset="0"/>
              </a:rPr>
              <a:t>   </a:t>
            </a:r>
            <a:r>
              <a:rPr lang="it-IT" i="1" dirty="0" smtClean="0">
                <a:latin typeface="+mn-lt"/>
                <a:ea typeface="Cambria" charset="0"/>
                <a:cs typeface="Cambria" charset="0"/>
              </a:rPr>
              <a:t>σ</a:t>
            </a:r>
            <a:r>
              <a:rPr lang="it-IT" i="1" baseline="-25000" dirty="0" smtClean="0">
                <a:latin typeface="+mn-lt"/>
                <a:ea typeface="Cambria" charset="0"/>
                <a:cs typeface="Cambria" charset="0"/>
              </a:rPr>
              <a:t>h</a:t>
            </a:r>
            <a:r>
              <a:rPr lang="it-IT" i="1" baseline="-25000" dirty="0">
                <a:latin typeface="+mn-lt"/>
                <a:ea typeface="Cambria" charset="0"/>
                <a:cs typeface="Cambria" charset="0"/>
              </a:rPr>
              <a:t>,k</a:t>
            </a:r>
            <a:r>
              <a:rPr lang="it-IT" i="1" dirty="0">
                <a:latin typeface="+mn-lt"/>
                <a:ea typeface="Cambria" charset="0"/>
                <a:cs typeface="Cambria" charset="0"/>
              </a:rPr>
              <a:t>(G)+</a:t>
            </a:r>
            <a:r>
              <a:rPr lang="it-IT" dirty="0">
                <a:latin typeface="+mn-lt"/>
                <a:ea typeface="Cambria" charset="0"/>
                <a:cs typeface="Cambria" charset="0"/>
              </a:rPr>
              <a:t>1 colori diversi.</a:t>
            </a:r>
          </a:p>
          <a:p>
            <a:pPr algn="just">
              <a:tabLst>
                <a:tab pos="358775" algn="l"/>
                <a:tab pos="719138" algn="l"/>
                <a:tab pos="1079500" algn="l"/>
                <a:tab pos="1438275" algn="l"/>
                <a:tab pos="1798638" algn="l"/>
                <a:tab pos="2159000" algn="l"/>
                <a:tab pos="2519363" algn="l"/>
                <a:tab pos="2879725" algn="l"/>
                <a:tab pos="3238500" algn="l"/>
                <a:tab pos="3598863" algn="l"/>
                <a:tab pos="3959225" algn="l"/>
                <a:tab pos="4319588" algn="l"/>
              </a:tabLst>
              <a:defRPr/>
            </a:pPr>
            <a:r>
              <a:rPr lang="it-IT" dirty="0">
                <a:latin typeface="+mn-lt"/>
                <a:ea typeface="Cambria" charset="0"/>
                <a:cs typeface="Cambria" charset="0"/>
              </a:rPr>
              <a:t>Questo è leggermente </a:t>
            </a:r>
            <a:r>
              <a:rPr lang="it-IT" dirty="0" err="1">
                <a:latin typeface="+mn-lt"/>
                <a:ea typeface="Cambria" charset="0"/>
                <a:cs typeface="Cambria" charset="0"/>
              </a:rPr>
              <a:t>antintuitivo</a:t>
            </a:r>
            <a:r>
              <a:rPr lang="it-IT" dirty="0">
                <a:latin typeface="+mn-lt"/>
                <a:ea typeface="Cambria" charset="0"/>
                <a:cs typeface="Cambria" charset="0"/>
              </a:rPr>
              <a:t>, ma è usato per ragioni storiche.</a:t>
            </a:r>
          </a:p>
        </p:txBody>
      </p:sp>
      <p:sp>
        <p:nvSpPr>
          <p:cNvPr id="30724" name="Rectangle 3"/>
          <p:cNvSpPr txBox="1">
            <a:spLocks noChangeArrowheads="1"/>
          </p:cNvSpPr>
          <p:nvPr/>
        </p:nvSpPr>
        <p:spPr bwMode="auto">
          <a:xfrm>
            <a:off x="304800" y="3810000"/>
            <a:ext cx="8310563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just" eaLnBrk="1" hangingPunct="1">
              <a:buClr>
                <a:schemeClr val="tx2"/>
              </a:buClr>
              <a:buSzPct val="80000"/>
            </a:pPr>
            <a:r>
              <a:rPr lang="en-US" dirty="0" err="1">
                <a:latin typeface="Century Schoolbook" charset="0"/>
              </a:rPr>
              <a:t>Problema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introdotto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nei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primi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anni</a:t>
            </a:r>
            <a:r>
              <a:rPr lang="en-US" dirty="0">
                <a:latin typeface="Century Schoolbook" charset="0"/>
              </a:rPr>
              <a:t> ‘90 con </a:t>
            </a:r>
            <a:r>
              <a:rPr lang="en-US" i="1" dirty="0" err="1">
                <a:solidFill>
                  <a:srgbClr val="FF00FF"/>
                </a:solidFill>
                <a:latin typeface="Century Schoolbook" charset="0"/>
              </a:rPr>
              <a:t>h</a:t>
            </a:r>
            <a:r>
              <a:rPr lang="en-US" i="1" dirty="0">
                <a:latin typeface="Century Schoolbook" charset="0"/>
              </a:rPr>
              <a:t>=2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e</a:t>
            </a:r>
            <a:r>
              <a:rPr lang="en-US" dirty="0">
                <a:latin typeface="Century Schoolbook" charset="0"/>
              </a:rPr>
              <a:t> </a:t>
            </a:r>
            <a:r>
              <a:rPr lang="en-US" i="1" dirty="0" err="1">
                <a:solidFill>
                  <a:srgbClr val="8000FF"/>
                </a:solidFill>
                <a:latin typeface="Century Schoolbook" charset="0"/>
              </a:rPr>
              <a:t>k</a:t>
            </a:r>
            <a:r>
              <a:rPr lang="en-US" i="1" dirty="0">
                <a:latin typeface="Century Schoolbook" charset="0"/>
              </a:rPr>
              <a:t>=1 </a:t>
            </a:r>
            <a:r>
              <a:rPr lang="en-US" dirty="0">
                <a:latin typeface="Century Schoolbook" charset="0"/>
              </a:rPr>
              <a:t>in </a:t>
            </a:r>
            <a:r>
              <a:rPr lang="en-US" dirty="0" err="1">
                <a:latin typeface="Century Schoolbook" charset="0"/>
              </a:rPr>
              <a:t>relazione</a:t>
            </a:r>
            <a:r>
              <a:rPr lang="en-US" dirty="0">
                <a:latin typeface="Century Schoolbook" charset="0"/>
              </a:rPr>
              <a:t> al </a:t>
            </a:r>
            <a:r>
              <a:rPr lang="en-US" dirty="0" err="1">
                <a:latin typeface="Century Schoolbook" charset="0"/>
              </a:rPr>
              <a:t>problema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dell’assegnazione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di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frequenze</a:t>
            </a:r>
            <a:r>
              <a:rPr lang="en-US" sz="3200" dirty="0">
                <a:latin typeface="Century Schoolbook" charset="0"/>
              </a:rPr>
              <a:t>        			           </a:t>
            </a:r>
            <a:r>
              <a:rPr lang="en-US" dirty="0">
                <a:latin typeface="Century Schoolbook" charset="0"/>
              </a:rPr>
              <a:t>[Griggs </a:t>
            </a:r>
            <a:r>
              <a:rPr lang="en-US" dirty="0" err="1">
                <a:latin typeface="Century Schoolbook" charset="0"/>
              </a:rPr>
              <a:t>e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Yeh</a:t>
            </a:r>
            <a:r>
              <a:rPr lang="en-US" dirty="0">
                <a:latin typeface="Century Schoolbook" charset="0"/>
              </a:rPr>
              <a:t> ’92, Robertson ‘91]</a:t>
            </a:r>
          </a:p>
          <a:p>
            <a:pPr algn="just" eaLnBrk="1" hangingPunct="1">
              <a:spcBef>
                <a:spcPct val="20000"/>
              </a:spcBef>
              <a:buClr>
                <a:schemeClr val="tx2"/>
              </a:buClr>
              <a:buSzPct val="80000"/>
            </a:pPr>
            <a:r>
              <a:rPr lang="en-US" dirty="0" err="1">
                <a:latin typeface="Century Schoolbook" charset="0"/>
              </a:rPr>
              <a:t>Problema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già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noto</a:t>
            </a:r>
            <a:r>
              <a:rPr lang="en-US" dirty="0">
                <a:latin typeface="Century Schoolbook" charset="0"/>
              </a:rPr>
              <a:t> in </a:t>
            </a:r>
            <a:r>
              <a:rPr lang="en-US" dirty="0" err="1">
                <a:latin typeface="Century Schoolbook" charset="0"/>
              </a:rPr>
              <a:t>combinatoria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nel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caso</a:t>
            </a:r>
            <a:r>
              <a:rPr lang="en-US" dirty="0">
                <a:latin typeface="+mn-lt"/>
              </a:rPr>
              <a:t> </a:t>
            </a:r>
            <a:r>
              <a:rPr lang="en-US" i="1" dirty="0" err="1">
                <a:solidFill>
                  <a:srgbClr val="FF00FF"/>
                </a:solidFill>
                <a:latin typeface="+mn-lt"/>
              </a:rPr>
              <a:t>h</a:t>
            </a:r>
            <a:r>
              <a:rPr lang="en-US" i="1" dirty="0">
                <a:solidFill>
                  <a:srgbClr val="000000"/>
                </a:solidFill>
                <a:latin typeface="+mn-lt"/>
              </a:rPr>
              <a:t>=1</a:t>
            </a:r>
            <a:r>
              <a:rPr lang="en-US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+mn-lt"/>
              </a:rPr>
              <a:t>e</a:t>
            </a:r>
            <a:r>
              <a:rPr lang="en-US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i="1" dirty="0" err="1">
                <a:solidFill>
                  <a:srgbClr val="8000FF"/>
                </a:solidFill>
                <a:latin typeface="+mn-lt"/>
              </a:rPr>
              <a:t>k</a:t>
            </a:r>
            <a:r>
              <a:rPr lang="en-US" i="1" dirty="0">
                <a:solidFill>
                  <a:srgbClr val="000000"/>
                </a:solidFill>
                <a:latin typeface="+mn-lt"/>
              </a:rPr>
              <a:t>=1</a:t>
            </a:r>
            <a:r>
              <a:rPr lang="en-US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dirty="0">
                <a:solidFill>
                  <a:srgbClr val="000000"/>
                </a:solidFill>
                <a:latin typeface="Century Schoolbook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entury Schoolbook" charset="0"/>
              </a:rPr>
              <a:t>colorazione</a:t>
            </a:r>
            <a:r>
              <a:rPr lang="en-US" dirty="0">
                <a:solidFill>
                  <a:srgbClr val="000000"/>
                </a:solidFill>
                <a:latin typeface="Century Schoolbook" charset="0"/>
              </a:rPr>
              <a:t> del </a:t>
            </a:r>
            <a:r>
              <a:rPr lang="en-US" dirty="0" err="1">
                <a:solidFill>
                  <a:srgbClr val="000000"/>
                </a:solidFill>
                <a:latin typeface="Century Schoolbook" charset="0"/>
              </a:rPr>
              <a:t>quadrato</a:t>
            </a:r>
            <a:r>
              <a:rPr lang="en-US" dirty="0">
                <a:solidFill>
                  <a:srgbClr val="000000"/>
                </a:solidFill>
                <a:latin typeface="Century Schoolbook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entury Schoolbook" charset="0"/>
              </a:rPr>
              <a:t>di</a:t>
            </a:r>
            <a:r>
              <a:rPr lang="en-US" dirty="0">
                <a:solidFill>
                  <a:srgbClr val="000000"/>
                </a:solidFill>
                <a:latin typeface="Century Schoolbook" charset="0"/>
              </a:rPr>
              <a:t> un </a:t>
            </a:r>
            <a:r>
              <a:rPr lang="en-US" dirty="0" err="1">
                <a:solidFill>
                  <a:srgbClr val="000000"/>
                </a:solidFill>
                <a:latin typeface="Century Schoolbook" charset="0"/>
              </a:rPr>
              <a:t>grafo</a:t>
            </a:r>
            <a:r>
              <a:rPr lang="en-US" dirty="0">
                <a:solidFill>
                  <a:srgbClr val="000000"/>
                </a:solidFill>
                <a:latin typeface="Century Schoolbook" charset="0"/>
              </a:rPr>
              <a:t>).</a:t>
            </a:r>
            <a:r>
              <a:rPr lang="en-US" i="1" dirty="0" smtClean="0">
                <a:solidFill>
                  <a:srgbClr val="000000"/>
                </a:solidFill>
                <a:latin typeface="Century Schoolbook" charset="0"/>
              </a:rPr>
              <a:t>  </a:t>
            </a:r>
            <a:r>
              <a:rPr lang="en-US" dirty="0" smtClean="0">
                <a:latin typeface="Century Schoolbook" charset="0"/>
              </a:rPr>
              <a:t>	</a:t>
            </a:r>
            <a:r>
              <a:rPr lang="en-US" dirty="0">
                <a:latin typeface="Century Schoolbook" charset="0"/>
              </a:rPr>
              <a:t>    </a:t>
            </a:r>
            <a:r>
              <a:rPr lang="en-US" dirty="0">
                <a:solidFill>
                  <a:srgbClr val="000000"/>
                </a:solidFill>
                <a:latin typeface="Century Schoolbook" charset="0"/>
              </a:rPr>
              <a:t>[Wegner ‘77]</a:t>
            </a:r>
            <a:endParaRPr lang="en-US" dirty="0">
              <a:latin typeface="Century Schoolbook" charset="0"/>
            </a:endParaRPr>
          </a:p>
        </p:txBody>
      </p:sp>
      <p:sp>
        <p:nvSpPr>
          <p:cNvPr id="31748" name="Segnaposto numero diapositiva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0DB9758-2F7B-A747-945A-8069E077D3F7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ea typeface="+mj-ea"/>
                <a:cs typeface="+mj-cs"/>
              </a:rPr>
              <a:t>L</a:t>
            </a:r>
            <a:r>
              <a:rPr lang="en-US" dirty="0" err="1" smtClean="0"/>
              <a:t>(</a:t>
            </a:r>
            <a:r>
              <a:rPr lang="en-US" i="1" cap="none" dirty="0" err="1" smtClean="0"/>
              <a:t>h,k</a:t>
            </a:r>
            <a:r>
              <a:rPr lang="en-US" dirty="0" err="1" smtClean="0"/>
              <a:t>)</a:t>
            </a:r>
            <a:r>
              <a:rPr lang="en-US" dirty="0" err="1" smtClean="0">
                <a:ea typeface="+mj-ea"/>
                <a:cs typeface="+mj-cs"/>
              </a:rPr>
              <a:t>-Etichettatura</a:t>
            </a:r>
            <a:r>
              <a:rPr lang="en-US" dirty="0" smtClean="0">
                <a:ea typeface="+mj-ea"/>
                <a:cs typeface="+mj-cs"/>
              </a:rPr>
              <a:t> (3)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autoUpdateAnimBg="0"/>
      <p:bldP spid="3072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3"/>
          <p:cNvSpPr txBox="1">
            <a:spLocks noChangeArrowheads="1"/>
          </p:cNvSpPr>
          <p:nvPr/>
        </p:nvSpPr>
        <p:spPr bwMode="auto">
          <a:xfrm>
            <a:off x="381000" y="1600200"/>
            <a:ext cx="8310563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just" eaLnBrk="1" hangingPunct="1">
              <a:buClr>
                <a:schemeClr val="tx2"/>
              </a:buClr>
              <a:buSzPct val="80000"/>
            </a:pPr>
            <a:r>
              <a:rPr lang="en-US" dirty="0" err="1" smtClean="0">
                <a:latin typeface="Century Schoolbook" charset="0"/>
              </a:rPr>
              <a:t>Nel</a:t>
            </a:r>
            <a:r>
              <a:rPr lang="en-US" dirty="0" smtClean="0">
                <a:latin typeface="Century Schoolbook" charset="0"/>
              </a:rPr>
              <a:t> </a:t>
            </a:r>
            <a:r>
              <a:rPr lang="en-US" dirty="0" err="1" smtClean="0">
                <a:latin typeface="Century Schoolbook" charset="0"/>
              </a:rPr>
              <a:t>caso</a:t>
            </a:r>
            <a:r>
              <a:rPr lang="en-US" dirty="0" smtClean="0">
                <a:latin typeface="+mn-lt"/>
              </a:rPr>
              <a:t> </a:t>
            </a:r>
            <a:r>
              <a:rPr lang="en-US" i="1" dirty="0" err="1">
                <a:solidFill>
                  <a:srgbClr val="FF00FF"/>
                </a:solidFill>
                <a:latin typeface="+mn-lt"/>
              </a:rPr>
              <a:t>h</a:t>
            </a:r>
            <a:r>
              <a:rPr lang="en-US" i="1" dirty="0">
                <a:solidFill>
                  <a:srgbClr val="000000"/>
                </a:solidFill>
                <a:latin typeface="+mn-lt"/>
              </a:rPr>
              <a:t>=1</a:t>
            </a:r>
            <a:r>
              <a:rPr lang="en-US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+mn-lt"/>
              </a:rPr>
              <a:t>e</a:t>
            </a:r>
            <a:r>
              <a:rPr lang="en-US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i="1" dirty="0" err="1">
                <a:solidFill>
                  <a:srgbClr val="8000FF"/>
                </a:solidFill>
                <a:latin typeface="+mn-lt"/>
              </a:rPr>
              <a:t>k</a:t>
            </a:r>
            <a:r>
              <a:rPr lang="en-US" i="1" dirty="0">
                <a:solidFill>
                  <a:srgbClr val="000000"/>
                </a:solidFill>
                <a:latin typeface="+mn-lt"/>
              </a:rPr>
              <a:t>=1</a:t>
            </a:r>
            <a:r>
              <a:rPr lang="en-US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+mn-lt"/>
              </a:rPr>
              <a:t>il</a:t>
            </a:r>
            <a:r>
              <a:rPr lang="en-US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+mn-lt"/>
              </a:rPr>
              <a:t>problema</a:t>
            </a:r>
            <a:r>
              <a:rPr lang="en-US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+mn-lt"/>
              </a:rPr>
              <a:t>è</a:t>
            </a:r>
            <a:r>
              <a:rPr lang="en-US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+mn-lt"/>
              </a:rPr>
              <a:t>equivalente</a:t>
            </a:r>
            <a:r>
              <a:rPr lang="en-US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+mn-lt"/>
              </a:rPr>
              <a:t>alla</a:t>
            </a:r>
            <a:r>
              <a:rPr lang="en-US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entury Schoolbook" charset="0"/>
              </a:rPr>
              <a:t>colorazione</a:t>
            </a:r>
            <a:r>
              <a:rPr lang="en-US" dirty="0" smtClean="0">
                <a:solidFill>
                  <a:srgbClr val="000000"/>
                </a:solidFill>
                <a:latin typeface="Century Schoolbook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entury Schoolbook" charset="0"/>
              </a:rPr>
              <a:t>classica</a:t>
            </a:r>
            <a:r>
              <a:rPr lang="en-US" dirty="0" smtClean="0">
                <a:solidFill>
                  <a:srgbClr val="000000"/>
                </a:solidFill>
                <a:latin typeface="Century Schoolbook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entury Schoolbook" charset="0"/>
              </a:rPr>
              <a:t>del </a:t>
            </a:r>
            <a:r>
              <a:rPr lang="en-US" dirty="0" err="1">
                <a:solidFill>
                  <a:srgbClr val="000000"/>
                </a:solidFill>
                <a:latin typeface="Century Schoolbook" charset="0"/>
              </a:rPr>
              <a:t>quadrato</a:t>
            </a:r>
            <a:r>
              <a:rPr lang="en-US" dirty="0">
                <a:solidFill>
                  <a:srgbClr val="000000"/>
                </a:solidFill>
                <a:latin typeface="Century Schoolbook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entury Schoolbook" charset="0"/>
              </a:rPr>
              <a:t>di</a:t>
            </a:r>
            <a:r>
              <a:rPr lang="en-US" dirty="0">
                <a:solidFill>
                  <a:srgbClr val="000000"/>
                </a:solidFill>
                <a:latin typeface="Century Schoolbook" charset="0"/>
              </a:rPr>
              <a:t> un </a:t>
            </a:r>
            <a:r>
              <a:rPr lang="en-US" dirty="0" err="1" smtClean="0">
                <a:solidFill>
                  <a:srgbClr val="000000"/>
                </a:solidFill>
                <a:latin typeface="Century Schoolbook" charset="0"/>
              </a:rPr>
              <a:t>grafo</a:t>
            </a:r>
            <a:r>
              <a:rPr lang="en-US" dirty="0" smtClean="0">
                <a:solidFill>
                  <a:srgbClr val="000000"/>
                </a:solidFill>
                <a:latin typeface="Century Schoolbook" charset="0"/>
              </a:rPr>
              <a:t>.</a:t>
            </a:r>
            <a:r>
              <a:rPr lang="en-US" i="1" dirty="0" smtClean="0">
                <a:solidFill>
                  <a:srgbClr val="000000"/>
                </a:solidFill>
                <a:latin typeface="Century Schoolbook" charset="0"/>
              </a:rPr>
              <a:t> </a:t>
            </a:r>
          </a:p>
          <a:p>
            <a:pPr algn="just" eaLnBrk="1" hangingPunct="1">
              <a:buClr>
                <a:schemeClr val="tx2"/>
              </a:buClr>
              <a:buSzPct val="80000"/>
            </a:pPr>
            <a:endParaRPr lang="en-US" i="1" dirty="0" smtClean="0">
              <a:solidFill>
                <a:srgbClr val="000000"/>
              </a:solidFill>
              <a:latin typeface="Century Schoolbook" charset="0"/>
            </a:endParaRPr>
          </a:p>
          <a:p>
            <a:pPr algn="just" eaLnBrk="1" hangingPunct="1">
              <a:buClr>
                <a:schemeClr val="tx2"/>
              </a:buClr>
              <a:buSzPct val="80000"/>
            </a:pPr>
            <a:r>
              <a:rPr lang="en-US" dirty="0" err="1" smtClean="0">
                <a:solidFill>
                  <a:srgbClr val="000000"/>
                </a:solidFill>
                <a:latin typeface="Century Schoolbook" charset="0"/>
              </a:rPr>
              <a:t>Dato</a:t>
            </a:r>
            <a:r>
              <a:rPr lang="en-US" dirty="0" smtClean="0">
                <a:solidFill>
                  <a:srgbClr val="000000"/>
                </a:solidFill>
                <a:latin typeface="Century Schoolbook" charset="0"/>
              </a:rPr>
              <a:t> un </a:t>
            </a:r>
            <a:r>
              <a:rPr lang="en-US" dirty="0" err="1" smtClean="0">
                <a:solidFill>
                  <a:srgbClr val="000000"/>
                </a:solidFill>
                <a:latin typeface="Century Schoolbook" charset="0"/>
              </a:rPr>
              <a:t>grafo</a:t>
            </a:r>
            <a:r>
              <a:rPr lang="en-US" dirty="0" smtClean="0">
                <a:solidFill>
                  <a:srgbClr val="000000"/>
                </a:solidFill>
                <a:latin typeface="Century Schoolbook" charset="0"/>
              </a:rPr>
              <a:t> </a:t>
            </a:r>
            <a:r>
              <a:rPr lang="en-US" i="1" dirty="0" smtClean="0">
                <a:solidFill>
                  <a:srgbClr val="000000"/>
                </a:solidFill>
                <a:latin typeface="Century Schoolbook" charset="0"/>
              </a:rPr>
              <a:t>G</a:t>
            </a:r>
            <a:r>
              <a:rPr lang="en-US" dirty="0" smtClean="0">
                <a:solidFill>
                  <a:srgbClr val="000000"/>
                </a:solidFill>
                <a:latin typeface="Century Schoolbook" charset="0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latin typeface="Century Schoolbook" charset="0"/>
              </a:rPr>
              <a:t>il</a:t>
            </a:r>
            <a:r>
              <a:rPr lang="en-US" dirty="0" smtClean="0">
                <a:solidFill>
                  <a:srgbClr val="000000"/>
                </a:solidFill>
                <a:latin typeface="Century Schoolbook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entury Schoolbook" charset="0"/>
              </a:rPr>
              <a:t>suo</a:t>
            </a:r>
            <a:r>
              <a:rPr lang="en-US" dirty="0" smtClean="0">
                <a:solidFill>
                  <a:srgbClr val="000000"/>
                </a:solidFill>
                <a:latin typeface="Century Schoolbook" charset="0"/>
              </a:rPr>
              <a:t> </a:t>
            </a:r>
            <a:r>
              <a:rPr lang="en-US" dirty="0" err="1" smtClean="0">
                <a:solidFill>
                  <a:schemeClr val="accent1"/>
                </a:solidFill>
                <a:latin typeface="Century Schoolbook" charset="0"/>
              </a:rPr>
              <a:t>quadrato</a:t>
            </a:r>
            <a:r>
              <a:rPr lang="en-US" dirty="0" smtClean="0">
                <a:solidFill>
                  <a:srgbClr val="000000"/>
                </a:solidFill>
                <a:latin typeface="Century Schoolbook" charset="0"/>
              </a:rPr>
              <a:t> </a:t>
            </a:r>
            <a:r>
              <a:rPr lang="en-US" i="1" dirty="0" smtClean="0">
                <a:solidFill>
                  <a:srgbClr val="000000"/>
                </a:solidFill>
                <a:latin typeface="Century Schoolbook" charset="0"/>
              </a:rPr>
              <a:t>G</a:t>
            </a:r>
            <a:r>
              <a:rPr lang="en-US" i="1" baseline="30000" dirty="0" smtClean="0">
                <a:solidFill>
                  <a:srgbClr val="000000"/>
                </a:solidFill>
                <a:latin typeface="Century Schoolbook" charset="0"/>
              </a:rPr>
              <a:t>2</a:t>
            </a:r>
            <a:r>
              <a:rPr lang="en-US" dirty="0" smtClean="0">
                <a:solidFill>
                  <a:srgbClr val="000000"/>
                </a:solidFill>
                <a:latin typeface="Century Schoolbook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entury Schoolbook" charset="0"/>
              </a:rPr>
              <a:t>è</a:t>
            </a:r>
            <a:r>
              <a:rPr lang="en-US" dirty="0" smtClean="0">
                <a:solidFill>
                  <a:srgbClr val="000000"/>
                </a:solidFill>
                <a:latin typeface="Century Schoolbook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entury Schoolbook" charset="0"/>
              </a:rPr>
              <a:t>definito</a:t>
            </a:r>
            <a:r>
              <a:rPr lang="en-US" dirty="0" smtClean="0">
                <a:solidFill>
                  <a:srgbClr val="000000"/>
                </a:solidFill>
                <a:latin typeface="Century Schoolbook" charset="0"/>
              </a:rPr>
              <a:t> come </a:t>
            </a:r>
            <a:r>
              <a:rPr lang="en-US" dirty="0" err="1" smtClean="0">
                <a:solidFill>
                  <a:srgbClr val="000000"/>
                </a:solidFill>
                <a:latin typeface="Century Schoolbook" charset="0"/>
              </a:rPr>
              <a:t>quel</a:t>
            </a:r>
            <a:r>
              <a:rPr lang="en-US" dirty="0" smtClean="0">
                <a:solidFill>
                  <a:srgbClr val="000000"/>
                </a:solidFill>
                <a:latin typeface="Century Schoolbook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entury Schoolbook" charset="0"/>
              </a:rPr>
              <a:t>grafo</a:t>
            </a:r>
            <a:r>
              <a:rPr lang="en-US" dirty="0" smtClean="0">
                <a:solidFill>
                  <a:srgbClr val="000000"/>
                </a:solidFill>
                <a:latin typeface="Century Schoolbook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entury Schoolbook" charset="0"/>
              </a:rPr>
              <a:t>che</a:t>
            </a:r>
            <a:r>
              <a:rPr lang="en-US" dirty="0" smtClean="0">
                <a:solidFill>
                  <a:srgbClr val="000000"/>
                </a:solidFill>
                <a:latin typeface="Century Schoolbook" charset="0"/>
              </a:rPr>
              <a:t> ha </a:t>
            </a:r>
            <a:r>
              <a:rPr lang="en-US" dirty="0" err="1" smtClean="0">
                <a:solidFill>
                  <a:srgbClr val="000000"/>
                </a:solidFill>
                <a:latin typeface="Century Schoolbook" charset="0"/>
              </a:rPr>
              <a:t>gli</a:t>
            </a:r>
            <a:r>
              <a:rPr lang="en-US" dirty="0" smtClean="0">
                <a:solidFill>
                  <a:srgbClr val="000000"/>
                </a:solidFill>
                <a:latin typeface="Century Schoolbook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entury Schoolbook" charset="0"/>
              </a:rPr>
              <a:t>stessi</a:t>
            </a:r>
            <a:r>
              <a:rPr lang="en-US" dirty="0" smtClean="0">
                <a:solidFill>
                  <a:srgbClr val="000000"/>
                </a:solidFill>
                <a:latin typeface="Century Schoolbook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entury Schoolbook" charset="0"/>
              </a:rPr>
              <a:t>nodi</a:t>
            </a:r>
            <a:r>
              <a:rPr lang="en-US" dirty="0" smtClean="0">
                <a:solidFill>
                  <a:srgbClr val="000000"/>
                </a:solidFill>
                <a:latin typeface="Century Schoolbook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entury Schoolbook" charset="0"/>
              </a:rPr>
              <a:t>di</a:t>
            </a:r>
            <a:r>
              <a:rPr lang="en-US" i="1" dirty="0" smtClean="0">
                <a:solidFill>
                  <a:srgbClr val="000000"/>
                </a:solidFill>
                <a:latin typeface="Century Schoolbook" charset="0"/>
              </a:rPr>
              <a:t> G</a:t>
            </a:r>
            <a:r>
              <a:rPr lang="en-US" dirty="0" smtClean="0">
                <a:solidFill>
                  <a:srgbClr val="000000"/>
                </a:solidFill>
                <a:latin typeface="Century Schoolbook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entury Schoolbook" charset="0"/>
              </a:rPr>
              <a:t>ed</a:t>
            </a:r>
            <a:r>
              <a:rPr lang="en-US" dirty="0" smtClean="0">
                <a:solidFill>
                  <a:srgbClr val="000000"/>
                </a:solidFill>
                <a:latin typeface="Century Schoolbook" charset="0"/>
              </a:rPr>
              <a:t> un </a:t>
            </a:r>
            <a:r>
              <a:rPr lang="en-US" dirty="0" err="1" smtClean="0">
                <a:solidFill>
                  <a:srgbClr val="000000"/>
                </a:solidFill>
                <a:latin typeface="Century Schoolbook" charset="0"/>
              </a:rPr>
              <a:t>arco</a:t>
            </a:r>
            <a:r>
              <a:rPr lang="en-US" dirty="0" smtClean="0">
                <a:solidFill>
                  <a:srgbClr val="000000"/>
                </a:solidFill>
                <a:latin typeface="Century Schoolbook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entury Schoolbook" charset="0"/>
              </a:rPr>
              <a:t>tra</a:t>
            </a:r>
            <a:r>
              <a:rPr lang="en-US" dirty="0" smtClean="0">
                <a:solidFill>
                  <a:srgbClr val="000000"/>
                </a:solidFill>
                <a:latin typeface="Century Schoolbook" charset="0"/>
              </a:rPr>
              <a:t> due </a:t>
            </a:r>
            <a:r>
              <a:rPr lang="en-US" dirty="0" err="1" smtClean="0">
                <a:solidFill>
                  <a:srgbClr val="000000"/>
                </a:solidFill>
                <a:latin typeface="Century Schoolbook" charset="0"/>
              </a:rPr>
              <a:t>nod</a:t>
            </a:r>
            <a:r>
              <a:rPr lang="en-US" i="1" dirty="0" err="1" smtClean="0">
                <a:solidFill>
                  <a:srgbClr val="000000"/>
                </a:solidFill>
                <a:latin typeface="Century Schoolbook" charset="0"/>
              </a:rPr>
              <a:t>i</a:t>
            </a:r>
            <a:r>
              <a:rPr lang="en-US" i="1" dirty="0" smtClean="0">
                <a:solidFill>
                  <a:srgbClr val="000000"/>
                </a:solidFill>
                <a:latin typeface="Century Schoolbook" charset="0"/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  <a:latin typeface="Century Schoolbook" charset="0"/>
              </a:rPr>
              <a:t>u</a:t>
            </a:r>
            <a:r>
              <a:rPr lang="en-US" i="1" dirty="0" smtClean="0">
                <a:solidFill>
                  <a:srgbClr val="000000"/>
                </a:solidFill>
                <a:latin typeface="Century Schoolbook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entury Schoolbook" charset="0"/>
              </a:rPr>
              <a:t>e</a:t>
            </a:r>
            <a:r>
              <a:rPr lang="en-US" i="1" dirty="0" smtClean="0">
                <a:solidFill>
                  <a:srgbClr val="000000"/>
                </a:solidFill>
                <a:latin typeface="Century Schoolbook" charset="0"/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  <a:latin typeface="Century Schoolbook" charset="0"/>
              </a:rPr>
              <a:t>v</a:t>
            </a:r>
            <a:r>
              <a:rPr lang="en-US" dirty="0" smtClean="0">
                <a:solidFill>
                  <a:srgbClr val="000000"/>
                </a:solidFill>
                <a:latin typeface="Century Schoolbook" charset="0"/>
              </a:rPr>
              <a:t> se </a:t>
            </a:r>
            <a:r>
              <a:rPr lang="en-US" dirty="0" err="1" smtClean="0">
                <a:solidFill>
                  <a:srgbClr val="000000"/>
                </a:solidFill>
                <a:latin typeface="Century Schoolbook" charset="0"/>
              </a:rPr>
              <a:t>e</a:t>
            </a:r>
            <a:r>
              <a:rPr lang="en-US" dirty="0" smtClean="0">
                <a:solidFill>
                  <a:srgbClr val="000000"/>
                </a:solidFill>
                <a:latin typeface="Century Schoolbook" charset="0"/>
              </a:rPr>
              <a:t> solo se:</a:t>
            </a:r>
          </a:p>
          <a:p>
            <a:pPr algn="just" eaLnBrk="1" hangingPunct="1">
              <a:buClr>
                <a:schemeClr val="tx2"/>
              </a:buClr>
              <a:buSzPct val="80000"/>
              <a:buFontTx/>
              <a:buChar char="-"/>
            </a:pPr>
            <a:r>
              <a:rPr lang="en-US" dirty="0" smtClean="0">
                <a:solidFill>
                  <a:srgbClr val="000000"/>
                </a:solidFill>
                <a:latin typeface="Century Schoolbook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entury Schoolbook" charset="0"/>
              </a:rPr>
              <a:t>o</a:t>
            </a:r>
            <a:r>
              <a:rPr lang="en-US" dirty="0" smtClean="0">
                <a:solidFill>
                  <a:srgbClr val="000000"/>
                </a:solidFill>
                <a:latin typeface="Century Schoolbook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entury Schoolbook" charset="0"/>
              </a:rPr>
              <a:t>l’arco</a:t>
            </a:r>
            <a:r>
              <a:rPr lang="en-US" i="1" dirty="0" smtClean="0">
                <a:solidFill>
                  <a:srgbClr val="000000"/>
                </a:solidFill>
                <a:latin typeface="Century Schoolbook" charset="0"/>
              </a:rPr>
              <a:t> (</a:t>
            </a:r>
            <a:r>
              <a:rPr lang="en-US" i="1" dirty="0" err="1" smtClean="0">
                <a:solidFill>
                  <a:srgbClr val="000000"/>
                </a:solidFill>
                <a:latin typeface="Century Schoolbook" charset="0"/>
              </a:rPr>
              <a:t>u,v</a:t>
            </a:r>
            <a:r>
              <a:rPr lang="en-US" i="1" dirty="0" smtClean="0">
                <a:solidFill>
                  <a:srgbClr val="000000"/>
                </a:solidFill>
                <a:latin typeface="Century Schoolbook" charset="0"/>
              </a:rPr>
              <a:t>)</a:t>
            </a:r>
            <a:r>
              <a:rPr lang="en-US" dirty="0" smtClean="0">
                <a:solidFill>
                  <a:srgbClr val="000000"/>
                </a:solidFill>
                <a:latin typeface="Century Schoolbook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entury Schoolbook" charset="0"/>
              </a:rPr>
              <a:t>è</a:t>
            </a:r>
            <a:r>
              <a:rPr lang="en-US" dirty="0" smtClean="0">
                <a:solidFill>
                  <a:srgbClr val="000000"/>
                </a:solidFill>
                <a:latin typeface="Century Schoolbook" charset="0"/>
              </a:rPr>
              <a:t> in</a:t>
            </a:r>
            <a:r>
              <a:rPr lang="en-US" i="1" dirty="0" smtClean="0">
                <a:solidFill>
                  <a:srgbClr val="000000"/>
                </a:solidFill>
                <a:latin typeface="Century Schoolbook" charset="0"/>
              </a:rPr>
              <a:t> G</a:t>
            </a:r>
          </a:p>
          <a:p>
            <a:pPr algn="just" eaLnBrk="1" hangingPunct="1">
              <a:buClr>
                <a:schemeClr val="tx2"/>
              </a:buClr>
              <a:buSzPct val="80000"/>
              <a:buFontTx/>
              <a:buChar char="-"/>
            </a:pPr>
            <a:r>
              <a:rPr lang="en-US" dirty="0" smtClean="0">
                <a:latin typeface="Century Schoolbook" charset="0"/>
              </a:rPr>
              <a:t> </a:t>
            </a:r>
            <a:r>
              <a:rPr lang="en-US" dirty="0" err="1" smtClean="0">
                <a:latin typeface="Century Schoolbook" charset="0"/>
              </a:rPr>
              <a:t>o</a:t>
            </a:r>
            <a:r>
              <a:rPr lang="en-US" dirty="0" smtClean="0">
                <a:latin typeface="Century Schoolbook" charset="0"/>
              </a:rPr>
              <a:t> </a:t>
            </a:r>
            <a:r>
              <a:rPr lang="en-US" i="1" dirty="0" err="1" smtClean="0">
                <a:latin typeface="Century Schoolbook" charset="0"/>
              </a:rPr>
              <a:t>u</a:t>
            </a:r>
            <a:r>
              <a:rPr lang="en-US" dirty="0" smtClean="0">
                <a:latin typeface="Century Schoolbook" charset="0"/>
              </a:rPr>
              <a:t> </a:t>
            </a:r>
            <a:r>
              <a:rPr lang="en-US" dirty="0" err="1" smtClean="0">
                <a:latin typeface="Century Schoolbook" charset="0"/>
              </a:rPr>
              <a:t>e</a:t>
            </a:r>
            <a:r>
              <a:rPr lang="en-US" dirty="0" smtClean="0">
                <a:latin typeface="Century Schoolbook" charset="0"/>
              </a:rPr>
              <a:t> </a:t>
            </a:r>
            <a:r>
              <a:rPr lang="en-US" i="1" dirty="0" err="1" smtClean="0">
                <a:latin typeface="Century Schoolbook" charset="0"/>
              </a:rPr>
              <a:t>v</a:t>
            </a:r>
            <a:r>
              <a:rPr lang="en-US" dirty="0" smtClean="0">
                <a:latin typeface="Century Schoolbook" charset="0"/>
              </a:rPr>
              <a:t> </a:t>
            </a:r>
            <a:r>
              <a:rPr lang="en-US" dirty="0" err="1" smtClean="0">
                <a:latin typeface="Century Schoolbook" charset="0"/>
              </a:rPr>
              <a:t>sono</a:t>
            </a:r>
            <a:r>
              <a:rPr lang="en-US" dirty="0" smtClean="0">
                <a:latin typeface="Century Schoolbook" charset="0"/>
              </a:rPr>
              <a:t> </a:t>
            </a:r>
            <a:r>
              <a:rPr lang="en-US" dirty="0" err="1" smtClean="0">
                <a:latin typeface="Century Schoolbook" charset="0"/>
              </a:rPr>
              <a:t>connessi</a:t>
            </a:r>
            <a:r>
              <a:rPr lang="en-US" dirty="0" smtClean="0">
                <a:latin typeface="Century Schoolbook" charset="0"/>
              </a:rPr>
              <a:t> </a:t>
            </a:r>
            <a:r>
              <a:rPr lang="en-US" dirty="0" err="1" smtClean="0">
                <a:latin typeface="Century Schoolbook" charset="0"/>
              </a:rPr>
              <a:t>da</a:t>
            </a:r>
            <a:r>
              <a:rPr lang="en-US" dirty="0" smtClean="0">
                <a:latin typeface="Century Schoolbook" charset="0"/>
              </a:rPr>
              <a:t> un </a:t>
            </a:r>
            <a:r>
              <a:rPr lang="en-US" dirty="0" err="1" smtClean="0">
                <a:latin typeface="Century Schoolbook" charset="0"/>
              </a:rPr>
              <a:t>cammino</a:t>
            </a:r>
            <a:r>
              <a:rPr lang="en-US" dirty="0" smtClean="0">
                <a:latin typeface="Century Schoolbook" charset="0"/>
              </a:rPr>
              <a:t> </a:t>
            </a:r>
            <a:r>
              <a:rPr lang="en-US" dirty="0" err="1" smtClean="0">
                <a:latin typeface="Century Schoolbook" charset="0"/>
              </a:rPr>
              <a:t>di</a:t>
            </a:r>
            <a:r>
              <a:rPr lang="en-US" dirty="0" smtClean="0">
                <a:latin typeface="Century Schoolbook" charset="0"/>
              </a:rPr>
              <a:t> </a:t>
            </a:r>
            <a:r>
              <a:rPr lang="en-US" dirty="0" err="1" smtClean="0">
                <a:latin typeface="Century Schoolbook" charset="0"/>
              </a:rPr>
              <a:t>lunghezza</a:t>
            </a:r>
            <a:r>
              <a:rPr lang="en-US" dirty="0" smtClean="0">
                <a:latin typeface="Century Schoolbook" charset="0"/>
              </a:rPr>
              <a:t> 2 in </a:t>
            </a:r>
            <a:r>
              <a:rPr lang="en-US" i="1" dirty="0" smtClean="0">
                <a:latin typeface="Century Schoolbook" charset="0"/>
              </a:rPr>
              <a:t>G</a:t>
            </a:r>
            <a:endParaRPr lang="en-US" i="1" dirty="0">
              <a:latin typeface="Century Schoolbook" charset="0"/>
            </a:endParaRPr>
          </a:p>
        </p:txBody>
      </p:sp>
      <p:sp>
        <p:nvSpPr>
          <p:cNvPr id="31748" name="Segnaposto numero diapositiva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0DB9758-2F7B-A747-945A-8069E077D3F7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j-ea"/>
                <a:cs typeface="+mj-cs"/>
              </a:rPr>
              <a:t>Un </a:t>
            </a:r>
            <a:r>
              <a:rPr lang="en-US" dirty="0" err="1" smtClean="0">
                <a:ea typeface="+mj-ea"/>
                <a:cs typeface="+mj-cs"/>
              </a:rPr>
              <a:t>Inciso</a:t>
            </a:r>
            <a:r>
              <a:rPr lang="en-US" dirty="0" smtClean="0">
                <a:ea typeface="+mj-ea"/>
                <a:cs typeface="+mj-cs"/>
              </a:rPr>
              <a:t> </a:t>
            </a:r>
            <a:r>
              <a:rPr lang="en-US" dirty="0" err="1" smtClean="0">
                <a:ea typeface="+mj-ea"/>
                <a:cs typeface="+mj-cs"/>
              </a:rPr>
              <a:t>sulla</a:t>
            </a:r>
            <a:r>
              <a:rPr lang="en-US" dirty="0" smtClean="0">
                <a:ea typeface="+mj-ea"/>
                <a:cs typeface="+mj-cs"/>
              </a:rPr>
              <a:t> L</a:t>
            </a:r>
            <a:r>
              <a:rPr lang="en-US" dirty="0" smtClean="0"/>
              <a:t>(</a:t>
            </a:r>
            <a:r>
              <a:rPr lang="en-US" i="1" cap="none" dirty="0" smtClean="0"/>
              <a:t>1,1</a:t>
            </a:r>
            <a:r>
              <a:rPr lang="en-US" dirty="0" smtClean="0"/>
              <a:t>)</a:t>
            </a:r>
            <a:r>
              <a:rPr lang="en-US" dirty="0" smtClean="0">
                <a:ea typeface="+mj-ea"/>
                <a:cs typeface="+mj-cs"/>
              </a:rPr>
              <a:t>-Etichettatura (1)</a:t>
            </a:r>
          </a:p>
        </p:txBody>
      </p:sp>
      <p:grpSp>
        <p:nvGrpSpPr>
          <p:cNvPr id="25" name="Gruppo 24"/>
          <p:cNvGrpSpPr/>
          <p:nvPr/>
        </p:nvGrpSpPr>
        <p:grpSpPr>
          <a:xfrm>
            <a:off x="1219200" y="5181600"/>
            <a:ext cx="1981200" cy="1066800"/>
            <a:chOff x="609600" y="5029200"/>
            <a:chExt cx="1981200" cy="1066800"/>
          </a:xfrm>
        </p:grpSpPr>
        <p:sp>
          <p:nvSpPr>
            <p:cNvPr id="6" name="Ovale 5"/>
            <p:cNvSpPr/>
            <p:nvPr/>
          </p:nvSpPr>
          <p:spPr>
            <a:xfrm>
              <a:off x="609600" y="5029200"/>
              <a:ext cx="228600" cy="2286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e 7"/>
            <p:cNvSpPr/>
            <p:nvPr/>
          </p:nvSpPr>
          <p:spPr>
            <a:xfrm>
              <a:off x="1447800" y="5029200"/>
              <a:ext cx="228600" cy="2286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e 8"/>
            <p:cNvSpPr/>
            <p:nvPr/>
          </p:nvSpPr>
          <p:spPr>
            <a:xfrm>
              <a:off x="2362200" y="5029200"/>
              <a:ext cx="228600" cy="2286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e 9"/>
            <p:cNvSpPr/>
            <p:nvPr/>
          </p:nvSpPr>
          <p:spPr>
            <a:xfrm>
              <a:off x="1447800" y="5867400"/>
              <a:ext cx="228600" cy="2286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e 10"/>
            <p:cNvSpPr/>
            <p:nvPr/>
          </p:nvSpPr>
          <p:spPr>
            <a:xfrm>
              <a:off x="609600" y="5867400"/>
              <a:ext cx="228600" cy="2286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e 11"/>
            <p:cNvSpPr/>
            <p:nvPr/>
          </p:nvSpPr>
          <p:spPr>
            <a:xfrm>
              <a:off x="2362200" y="5867400"/>
              <a:ext cx="228600" cy="2286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" name="Connettore 1 13"/>
            <p:cNvCxnSpPr>
              <a:stCxn id="6" idx="6"/>
              <a:endCxn id="8" idx="2"/>
            </p:cNvCxnSpPr>
            <p:nvPr/>
          </p:nvCxnSpPr>
          <p:spPr>
            <a:xfrm>
              <a:off x="838200" y="5143500"/>
              <a:ext cx="609600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ttore 1 15"/>
            <p:cNvCxnSpPr>
              <a:stCxn id="8" idx="6"/>
              <a:endCxn id="9" idx="2"/>
            </p:cNvCxnSpPr>
            <p:nvPr/>
          </p:nvCxnSpPr>
          <p:spPr>
            <a:xfrm>
              <a:off x="1676400" y="5143500"/>
              <a:ext cx="685800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ttore 1 17"/>
            <p:cNvCxnSpPr>
              <a:stCxn id="6" idx="4"/>
              <a:endCxn id="11" idx="0"/>
            </p:cNvCxnSpPr>
            <p:nvPr/>
          </p:nvCxnSpPr>
          <p:spPr>
            <a:xfrm rot="5400000">
              <a:off x="419100" y="5562600"/>
              <a:ext cx="609600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ttore 1 19"/>
            <p:cNvCxnSpPr>
              <a:stCxn id="11" idx="6"/>
              <a:endCxn id="10" idx="2"/>
            </p:cNvCxnSpPr>
            <p:nvPr/>
          </p:nvCxnSpPr>
          <p:spPr>
            <a:xfrm>
              <a:off x="838200" y="5981700"/>
              <a:ext cx="609600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nettore 1 21"/>
            <p:cNvCxnSpPr>
              <a:stCxn id="9" idx="4"/>
              <a:endCxn id="12" idx="0"/>
            </p:cNvCxnSpPr>
            <p:nvPr/>
          </p:nvCxnSpPr>
          <p:spPr>
            <a:xfrm rot="5400000">
              <a:off x="2171700" y="5562600"/>
              <a:ext cx="609600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ttore 1 23"/>
            <p:cNvCxnSpPr>
              <a:stCxn id="8" idx="4"/>
              <a:endCxn id="10" idx="0"/>
            </p:cNvCxnSpPr>
            <p:nvPr/>
          </p:nvCxnSpPr>
          <p:spPr>
            <a:xfrm rot="5400000">
              <a:off x="1257300" y="5562600"/>
              <a:ext cx="609600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5" name="Gruppo 54"/>
          <p:cNvGrpSpPr/>
          <p:nvPr/>
        </p:nvGrpSpPr>
        <p:grpSpPr>
          <a:xfrm>
            <a:off x="5257800" y="4876800"/>
            <a:ext cx="1981200" cy="1371600"/>
            <a:chOff x="5257800" y="4724400"/>
            <a:chExt cx="1981200" cy="1371600"/>
          </a:xfrm>
        </p:grpSpPr>
        <p:grpSp>
          <p:nvGrpSpPr>
            <p:cNvPr id="26" name="Gruppo 25"/>
            <p:cNvGrpSpPr/>
            <p:nvPr/>
          </p:nvGrpSpPr>
          <p:grpSpPr>
            <a:xfrm>
              <a:off x="5257800" y="5029200"/>
              <a:ext cx="1981200" cy="1066800"/>
              <a:chOff x="609600" y="5029200"/>
              <a:chExt cx="1981200" cy="1066800"/>
            </a:xfrm>
          </p:grpSpPr>
          <p:sp>
            <p:nvSpPr>
              <p:cNvPr id="27" name="Ovale 26"/>
              <p:cNvSpPr/>
              <p:nvPr/>
            </p:nvSpPr>
            <p:spPr>
              <a:xfrm>
                <a:off x="609600" y="5029200"/>
                <a:ext cx="228600" cy="228600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Ovale 27"/>
              <p:cNvSpPr/>
              <p:nvPr/>
            </p:nvSpPr>
            <p:spPr>
              <a:xfrm>
                <a:off x="1447800" y="5029200"/>
                <a:ext cx="228600" cy="228600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Ovale 28"/>
              <p:cNvSpPr/>
              <p:nvPr/>
            </p:nvSpPr>
            <p:spPr>
              <a:xfrm>
                <a:off x="2362200" y="5029200"/>
                <a:ext cx="228600" cy="228600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Ovale 29"/>
              <p:cNvSpPr/>
              <p:nvPr/>
            </p:nvSpPr>
            <p:spPr>
              <a:xfrm>
                <a:off x="1447800" y="5867400"/>
                <a:ext cx="228600" cy="228600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Ovale 30"/>
              <p:cNvSpPr/>
              <p:nvPr/>
            </p:nvSpPr>
            <p:spPr>
              <a:xfrm>
                <a:off x="609600" y="5867400"/>
                <a:ext cx="228600" cy="228600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Ovale 31"/>
              <p:cNvSpPr/>
              <p:nvPr/>
            </p:nvSpPr>
            <p:spPr>
              <a:xfrm>
                <a:off x="2362200" y="5867400"/>
                <a:ext cx="228600" cy="228600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3" name="Connettore 1 32"/>
              <p:cNvCxnSpPr>
                <a:stCxn id="27" idx="6"/>
                <a:endCxn id="28" idx="2"/>
              </p:cNvCxnSpPr>
              <p:nvPr/>
            </p:nvCxnSpPr>
            <p:spPr>
              <a:xfrm>
                <a:off x="838200" y="5143500"/>
                <a:ext cx="609600" cy="1588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Connettore 1 33"/>
              <p:cNvCxnSpPr>
                <a:stCxn id="28" idx="6"/>
                <a:endCxn id="29" idx="2"/>
              </p:cNvCxnSpPr>
              <p:nvPr/>
            </p:nvCxnSpPr>
            <p:spPr>
              <a:xfrm>
                <a:off x="1676400" y="5143500"/>
                <a:ext cx="685800" cy="1588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Connettore 1 34"/>
              <p:cNvCxnSpPr>
                <a:stCxn id="27" idx="4"/>
                <a:endCxn id="31" idx="0"/>
              </p:cNvCxnSpPr>
              <p:nvPr/>
            </p:nvCxnSpPr>
            <p:spPr>
              <a:xfrm rot="5400000">
                <a:off x="419100" y="5562600"/>
                <a:ext cx="609600" cy="1588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Connettore 1 35"/>
              <p:cNvCxnSpPr>
                <a:stCxn id="31" idx="6"/>
                <a:endCxn id="30" idx="2"/>
              </p:cNvCxnSpPr>
              <p:nvPr/>
            </p:nvCxnSpPr>
            <p:spPr>
              <a:xfrm>
                <a:off x="838200" y="5981700"/>
                <a:ext cx="609600" cy="1588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Connettore 1 36"/>
              <p:cNvCxnSpPr>
                <a:stCxn id="29" idx="4"/>
                <a:endCxn id="32" idx="0"/>
              </p:cNvCxnSpPr>
              <p:nvPr/>
            </p:nvCxnSpPr>
            <p:spPr>
              <a:xfrm rot="5400000">
                <a:off x="2171700" y="5562600"/>
                <a:ext cx="609600" cy="1588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Connettore 1 37"/>
              <p:cNvCxnSpPr>
                <a:stCxn id="28" idx="4"/>
                <a:endCxn id="30" idx="0"/>
              </p:cNvCxnSpPr>
              <p:nvPr/>
            </p:nvCxnSpPr>
            <p:spPr>
              <a:xfrm rot="5400000">
                <a:off x="1257300" y="5562600"/>
                <a:ext cx="609600" cy="1588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0" name="Connettore 1 39"/>
            <p:cNvCxnSpPr>
              <a:stCxn id="27" idx="5"/>
              <a:endCxn id="30" idx="1"/>
            </p:cNvCxnSpPr>
            <p:nvPr/>
          </p:nvCxnSpPr>
          <p:spPr>
            <a:xfrm rot="16200000" flipH="1">
              <a:off x="5452922" y="5224322"/>
              <a:ext cx="676556" cy="676556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3" name="Connettore 1 42"/>
            <p:cNvCxnSpPr>
              <a:stCxn id="31" idx="7"/>
              <a:endCxn id="28" idx="3"/>
            </p:cNvCxnSpPr>
            <p:nvPr/>
          </p:nvCxnSpPr>
          <p:spPr>
            <a:xfrm rot="5400000" flipH="1" flipV="1">
              <a:off x="5452922" y="5224322"/>
              <a:ext cx="676556" cy="676556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5" name="Forma 44"/>
            <p:cNvCxnSpPr>
              <a:stCxn id="27" idx="0"/>
            </p:cNvCxnSpPr>
            <p:nvPr/>
          </p:nvCxnSpPr>
          <p:spPr>
            <a:xfrm rot="5400000" flipH="1" flipV="1">
              <a:off x="5657850" y="4438650"/>
              <a:ext cx="304800" cy="876300"/>
            </a:xfrm>
            <a:prstGeom prst="curvedConnector2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0" name="Forma 49"/>
            <p:cNvCxnSpPr/>
            <p:nvPr/>
          </p:nvCxnSpPr>
          <p:spPr>
            <a:xfrm rot="16200000" flipV="1">
              <a:off x="6534150" y="4438651"/>
              <a:ext cx="304800" cy="876300"/>
            </a:xfrm>
            <a:prstGeom prst="curvedConnector2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2" name="Connettore 1 51"/>
            <p:cNvCxnSpPr>
              <a:stCxn id="28" idx="5"/>
              <a:endCxn id="32" idx="1"/>
            </p:cNvCxnSpPr>
            <p:nvPr/>
          </p:nvCxnSpPr>
          <p:spPr>
            <a:xfrm rot="16200000" flipH="1">
              <a:off x="6329222" y="5186222"/>
              <a:ext cx="676556" cy="752756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4" name="Connettore 1 53"/>
            <p:cNvCxnSpPr>
              <a:stCxn id="29" idx="3"/>
              <a:endCxn id="30" idx="7"/>
            </p:cNvCxnSpPr>
            <p:nvPr/>
          </p:nvCxnSpPr>
          <p:spPr>
            <a:xfrm rot="5400000">
              <a:off x="6329222" y="5186222"/>
              <a:ext cx="676556" cy="752756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 build="p" bldLvl="2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3"/>
          <p:cNvSpPr txBox="1">
            <a:spLocks noChangeArrowheads="1"/>
          </p:cNvSpPr>
          <p:nvPr/>
        </p:nvSpPr>
        <p:spPr bwMode="auto">
          <a:xfrm>
            <a:off x="381000" y="1600200"/>
            <a:ext cx="8310563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just" eaLnBrk="1" hangingPunct="1">
              <a:buClr>
                <a:schemeClr val="tx2"/>
              </a:buClr>
              <a:buSzPct val="80000"/>
            </a:pPr>
            <a:r>
              <a:rPr lang="en-US" dirty="0" smtClean="0">
                <a:latin typeface="Century Schoolbook" charset="0"/>
              </a:rPr>
              <a:t>Se </a:t>
            </a:r>
            <a:r>
              <a:rPr lang="en-US" dirty="0" err="1" smtClean="0">
                <a:latin typeface="Century Schoolbook" charset="0"/>
              </a:rPr>
              <a:t>si</a:t>
            </a:r>
            <a:r>
              <a:rPr lang="en-US" dirty="0" smtClean="0">
                <a:latin typeface="Century Schoolbook" charset="0"/>
              </a:rPr>
              <a:t> </a:t>
            </a:r>
            <a:r>
              <a:rPr lang="en-US" dirty="0" err="1" smtClean="0">
                <a:latin typeface="Century Schoolbook" charset="0"/>
              </a:rPr>
              <a:t>utilizzano</a:t>
            </a:r>
            <a:r>
              <a:rPr lang="en-US" dirty="0" smtClean="0">
                <a:latin typeface="Century Schoolbook" charset="0"/>
              </a:rPr>
              <a:t> le </a:t>
            </a:r>
            <a:r>
              <a:rPr lang="en-US" dirty="0" err="1" smtClean="0">
                <a:latin typeface="Century Schoolbook" charset="0"/>
              </a:rPr>
              <a:t>matrici</a:t>
            </a:r>
            <a:r>
              <a:rPr lang="en-US" dirty="0" smtClean="0">
                <a:latin typeface="Century Schoolbook" charset="0"/>
              </a:rPr>
              <a:t> </a:t>
            </a:r>
            <a:r>
              <a:rPr lang="en-US" dirty="0" err="1" smtClean="0">
                <a:latin typeface="Century Schoolbook" charset="0"/>
              </a:rPr>
              <a:t>di</a:t>
            </a:r>
            <a:r>
              <a:rPr lang="en-US" dirty="0" smtClean="0">
                <a:latin typeface="Century Schoolbook" charset="0"/>
              </a:rPr>
              <a:t> </a:t>
            </a:r>
            <a:r>
              <a:rPr lang="en-US" dirty="0" err="1" smtClean="0">
                <a:latin typeface="Century Schoolbook" charset="0"/>
              </a:rPr>
              <a:t>adiacenza</a:t>
            </a:r>
            <a:r>
              <a:rPr lang="en-US" dirty="0" smtClean="0">
                <a:solidFill>
                  <a:srgbClr val="000000"/>
                </a:solidFill>
                <a:latin typeface="Century Schoolbook" charset="0"/>
              </a:rPr>
              <a:t>:</a:t>
            </a:r>
            <a:r>
              <a:rPr lang="en-US" i="1" dirty="0" smtClean="0">
                <a:solidFill>
                  <a:srgbClr val="000000"/>
                </a:solidFill>
                <a:latin typeface="Century Schoolbook" charset="0"/>
              </a:rPr>
              <a:t> </a:t>
            </a:r>
          </a:p>
          <a:p>
            <a:pPr algn="just" eaLnBrk="1" hangingPunct="1">
              <a:buClr>
                <a:schemeClr val="tx2"/>
              </a:buClr>
              <a:buSzPct val="80000"/>
            </a:pPr>
            <a:endParaRPr lang="en-US" i="1" dirty="0" smtClean="0">
              <a:solidFill>
                <a:srgbClr val="000000"/>
              </a:solidFill>
              <a:latin typeface="Century Schoolbook" charset="0"/>
            </a:endParaRPr>
          </a:p>
        </p:txBody>
      </p:sp>
      <p:sp>
        <p:nvSpPr>
          <p:cNvPr id="31748" name="Segnaposto numero diapositiva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0DB9758-2F7B-A747-945A-8069E077D3F7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j-ea"/>
                <a:cs typeface="+mj-cs"/>
              </a:rPr>
              <a:t>Un </a:t>
            </a:r>
            <a:r>
              <a:rPr lang="en-US" dirty="0" err="1" smtClean="0">
                <a:ea typeface="+mj-ea"/>
                <a:cs typeface="+mj-cs"/>
              </a:rPr>
              <a:t>Inciso</a:t>
            </a:r>
            <a:r>
              <a:rPr lang="en-US" dirty="0" smtClean="0">
                <a:ea typeface="+mj-ea"/>
                <a:cs typeface="+mj-cs"/>
              </a:rPr>
              <a:t> </a:t>
            </a:r>
            <a:r>
              <a:rPr lang="en-US" dirty="0" err="1" smtClean="0">
                <a:ea typeface="+mj-ea"/>
                <a:cs typeface="+mj-cs"/>
              </a:rPr>
              <a:t>sulla</a:t>
            </a:r>
            <a:r>
              <a:rPr lang="en-US" dirty="0" smtClean="0">
                <a:ea typeface="+mj-ea"/>
                <a:cs typeface="+mj-cs"/>
              </a:rPr>
              <a:t> L</a:t>
            </a:r>
            <a:r>
              <a:rPr lang="en-US" dirty="0" smtClean="0"/>
              <a:t>(</a:t>
            </a:r>
            <a:r>
              <a:rPr lang="en-US" i="1" cap="none" dirty="0" smtClean="0"/>
              <a:t>1,1</a:t>
            </a:r>
            <a:r>
              <a:rPr lang="en-US" dirty="0" smtClean="0"/>
              <a:t>)</a:t>
            </a:r>
            <a:r>
              <a:rPr lang="en-US" dirty="0" smtClean="0">
                <a:ea typeface="+mj-ea"/>
                <a:cs typeface="+mj-cs"/>
              </a:rPr>
              <a:t>-Etichettatura (2)</a:t>
            </a:r>
          </a:p>
        </p:txBody>
      </p:sp>
      <p:grpSp>
        <p:nvGrpSpPr>
          <p:cNvPr id="57" name="Gruppo 56"/>
          <p:cNvGrpSpPr/>
          <p:nvPr/>
        </p:nvGrpSpPr>
        <p:grpSpPr>
          <a:xfrm>
            <a:off x="533400" y="2133600"/>
            <a:ext cx="2192258" cy="1557754"/>
            <a:chOff x="1160542" y="4919246"/>
            <a:chExt cx="2192258" cy="1557754"/>
          </a:xfrm>
        </p:grpSpPr>
        <p:grpSp>
          <p:nvGrpSpPr>
            <p:cNvPr id="2" name="Gruppo 24"/>
            <p:cNvGrpSpPr/>
            <p:nvPr/>
          </p:nvGrpSpPr>
          <p:grpSpPr>
            <a:xfrm>
              <a:off x="1219200" y="5181600"/>
              <a:ext cx="1981200" cy="1066800"/>
              <a:chOff x="609600" y="5029200"/>
              <a:chExt cx="1981200" cy="1066800"/>
            </a:xfrm>
          </p:grpSpPr>
          <p:sp>
            <p:nvSpPr>
              <p:cNvPr id="6" name="Ovale 5"/>
              <p:cNvSpPr/>
              <p:nvPr/>
            </p:nvSpPr>
            <p:spPr>
              <a:xfrm>
                <a:off x="609600" y="5029200"/>
                <a:ext cx="228600" cy="228600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Ovale 7"/>
              <p:cNvSpPr/>
              <p:nvPr/>
            </p:nvSpPr>
            <p:spPr>
              <a:xfrm>
                <a:off x="1447800" y="5029200"/>
                <a:ext cx="228600" cy="228600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Ovale 8"/>
              <p:cNvSpPr/>
              <p:nvPr/>
            </p:nvSpPr>
            <p:spPr>
              <a:xfrm>
                <a:off x="2362200" y="5029200"/>
                <a:ext cx="228600" cy="228600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Ovale 9"/>
              <p:cNvSpPr/>
              <p:nvPr/>
            </p:nvSpPr>
            <p:spPr>
              <a:xfrm>
                <a:off x="1447800" y="5867400"/>
                <a:ext cx="228600" cy="228600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Ovale 10"/>
              <p:cNvSpPr/>
              <p:nvPr/>
            </p:nvSpPr>
            <p:spPr>
              <a:xfrm>
                <a:off x="609600" y="5867400"/>
                <a:ext cx="228600" cy="228600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Ovale 11"/>
              <p:cNvSpPr/>
              <p:nvPr/>
            </p:nvSpPr>
            <p:spPr>
              <a:xfrm>
                <a:off x="2362200" y="5867400"/>
                <a:ext cx="228600" cy="228600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4" name="Connettore 1 13"/>
              <p:cNvCxnSpPr>
                <a:stCxn id="6" idx="6"/>
                <a:endCxn id="8" idx="2"/>
              </p:cNvCxnSpPr>
              <p:nvPr/>
            </p:nvCxnSpPr>
            <p:spPr>
              <a:xfrm>
                <a:off x="838200" y="5143500"/>
                <a:ext cx="609600" cy="1588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Connettore 1 15"/>
              <p:cNvCxnSpPr>
                <a:stCxn id="8" idx="6"/>
                <a:endCxn id="9" idx="2"/>
              </p:cNvCxnSpPr>
              <p:nvPr/>
            </p:nvCxnSpPr>
            <p:spPr>
              <a:xfrm>
                <a:off x="1676400" y="5143500"/>
                <a:ext cx="685800" cy="1588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Connettore 1 17"/>
              <p:cNvCxnSpPr>
                <a:stCxn id="6" idx="4"/>
                <a:endCxn id="11" idx="0"/>
              </p:cNvCxnSpPr>
              <p:nvPr/>
            </p:nvCxnSpPr>
            <p:spPr>
              <a:xfrm rot="5400000">
                <a:off x="419100" y="5562600"/>
                <a:ext cx="609600" cy="1588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Connettore 1 19"/>
              <p:cNvCxnSpPr>
                <a:stCxn id="11" idx="6"/>
                <a:endCxn id="10" idx="2"/>
              </p:cNvCxnSpPr>
              <p:nvPr/>
            </p:nvCxnSpPr>
            <p:spPr>
              <a:xfrm>
                <a:off x="838200" y="5981700"/>
                <a:ext cx="609600" cy="1588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Connettore 1 21"/>
              <p:cNvCxnSpPr>
                <a:stCxn id="9" idx="4"/>
                <a:endCxn id="12" idx="0"/>
              </p:cNvCxnSpPr>
              <p:nvPr/>
            </p:nvCxnSpPr>
            <p:spPr>
              <a:xfrm rot="5400000">
                <a:off x="2171700" y="5562600"/>
                <a:ext cx="609600" cy="1588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Connettore 1 23"/>
              <p:cNvCxnSpPr>
                <a:stCxn id="8" idx="4"/>
                <a:endCxn id="10" idx="0"/>
              </p:cNvCxnSpPr>
              <p:nvPr/>
            </p:nvCxnSpPr>
            <p:spPr>
              <a:xfrm rot="5400000">
                <a:off x="1257300" y="5562600"/>
                <a:ext cx="609600" cy="1588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9" name="CasellaDiTesto 38"/>
            <p:cNvSpPr txBox="1"/>
            <p:nvPr/>
          </p:nvSpPr>
          <p:spPr>
            <a:xfrm>
              <a:off x="1160542" y="4919246"/>
              <a:ext cx="2872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1</a:t>
              </a:r>
              <a:endParaRPr lang="en-US" sz="1600" dirty="0"/>
            </a:p>
          </p:txBody>
        </p:sp>
        <p:sp>
          <p:nvSpPr>
            <p:cNvPr id="41" name="CasellaDiTesto 40"/>
            <p:cNvSpPr txBox="1"/>
            <p:nvPr/>
          </p:nvSpPr>
          <p:spPr>
            <a:xfrm>
              <a:off x="2074942" y="4919246"/>
              <a:ext cx="2872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2</a:t>
              </a:r>
              <a:endParaRPr lang="en-US" sz="1600" dirty="0"/>
            </a:p>
          </p:txBody>
        </p:sp>
        <p:sp>
          <p:nvSpPr>
            <p:cNvPr id="42" name="CasellaDiTesto 41"/>
            <p:cNvSpPr txBox="1"/>
            <p:nvPr/>
          </p:nvSpPr>
          <p:spPr>
            <a:xfrm>
              <a:off x="2989342" y="4919246"/>
              <a:ext cx="2872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3</a:t>
              </a:r>
              <a:endParaRPr lang="en-US" sz="1600" dirty="0"/>
            </a:p>
          </p:txBody>
        </p:sp>
        <p:sp>
          <p:nvSpPr>
            <p:cNvPr id="44" name="CasellaDiTesto 43"/>
            <p:cNvSpPr txBox="1"/>
            <p:nvPr/>
          </p:nvSpPr>
          <p:spPr>
            <a:xfrm>
              <a:off x="1236742" y="6138446"/>
              <a:ext cx="2872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4</a:t>
              </a:r>
              <a:endParaRPr lang="en-US" sz="1600" dirty="0"/>
            </a:p>
          </p:txBody>
        </p:sp>
        <p:sp>
          <p:nvSpPr>
            <p:cNvPr id="46" name="CasellaDiTesto 45"/>
            <p:cNvSpPr txBox="1"/>
            <p:nvPr/>
          </p:nvSpPr>
          <p:spPr>
            <a:xfrm>
              <a:off x="2151142" y="6138446"/>
              <a:ext cx="2872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5</a:t>
              </a:r>
              <a:endParaRPr lang="en-US" sz="1600" dirty="0"/>
            </a:p>
          </p:txBody>
        </p:sp>
        <p:sp>
          <p:nvSpPr>
            <p:cNvPr id="47" name="CasellaDiTesto 46"/>
            <p:cNvSpPr txBox="1"/>
            <p:nvPr/>
          </p:nvSpPr>
          <p:spPr>
            <a:xfrm>
              <a:off x="3065542" y="6138446"/>
              <a:ext cx="2872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6</a:t>
              </a:r>
              <a:endParaRPr lang="en-US" sz="1600" dirty="0"/>
            </a:p>
          </p:txBody>
        </p:sp>
      </p:grpSp>
      <p:grpSp>
        <p:nvGrpSpPr>
          <p:cNvPr id="58" name="Gruppo 57"/>
          <p:cNvGrpSpPr/>
          <p:nvPr/>
        </p:nvGrpSpPr>
        <p:grpSpPr>
          <a:xfrm>
            <a:off x="3657600" y="2057400"/>
            <a:ext cx="2209800" cy="1600200"/>
            <a:chOff x="5257800" y="4876800"/>
            <a:chExt cx="2209800" cy="1600200"/>
          </a:xfrm>
        </p:grpSpPr>
        <p:grpSp>
          <p:nvGrpSpPr>
            <p:cNvPr id="3" name="Gruppo 54"/>
            <p:cNvGrpSpPr/>
            <p:nvPr/>
          </p:nvGrpSpPr>
          <p:grpSpPr>
            <a:xfrm>
              <a:off x="5257800" y="4876800"/>
              <a:ext cx="1981200" cy="1371600"/>
              <a:chOff x="5257800" y="4724400"/>
              <a:chExt cx="1981200" cy="1371600"/>
            </a:xfrm>
          </p:grpSpPr>
          <p:grpSp>
            <p:nvGrpSpPr>
              <p:cNvPr id="4" name="Gruppo 25"/>
              <p:cNvGrpSpPr/>
              <p:nvPr/>
            </p:nvGrpSpPr>
            <p:grpSpPr>
              <a:xfrm>
                <a:off x="5257800" y="5029200"/>
                <a:ext cx="1981200" cy="1066800"/>
                <a:chOff x="609600" y="5029200"/>
                <a:chExt cx="1981200" cy="1066800"/>
              </a:xfrm>
            </p:grpSpPr>
            <p:sp>
              <p:nvSpPr>
                <p:cNvPr id="27" name="Ovale 26"/>
                <p:cNvSpPr/>
                <p:nvPr/>
              </p:nvSpPr>
              <p:spPr>
                <a:xfrm>
                  <a:off x="609600" y="5029200"/>
                  <a:ext cx="228600" cy="228600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8" name="Ovale 27"/>
                <p:cNvSpPr/>
                <p:nvPr/>
              </p:nvSpPr>
              <p:spPr>
                <a:xfrm>
                  <a:off x="1447800" y="5029200"/>
                  <a:ext cx="228600" cy="228600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" name="Ovale 28"/>
                <p:cNvSpPr/>
                <p:nvPr/>
              </p:nvSpPr>
              <p:spPr>
                <a:xfrm>
                  <a:off x="2362200" y="5029200"/>
                  <a:ext cx="228600" cy="228600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0" name="Ovale 29"/>
                <p:cNvSpPr/>
                <p:nvPr/>
              </p:nvSpPr>
              <p:spPr>
                <a:xfrm>
                  <a:off x="1447800" y="5867400"/>
                  <a:ext cx="228600" cy="228600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" name="Ovale 30"/>
                <p:cNvSpPr/>
                <p:nvPr/>
              </p:nvSpPr>
              <p:spPr>
                <a:xfrm>
                  <a:off x="609600" y="5867400"/>
                  <a:ext cx="228600" cy="228600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" name="Ovale 31"/>
                <p:cNvSpPr/>
                <p:nvPr/>
              </p:nvSpPr>
              <p:spPr>
                <a:xfrm>
                  <a:off x="2362200" y="5867400"/>
                  <a:ext cx="228600" cy="228600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3" name="Connettore 1 32"/>
                <p:cNvCxnSpPr>
                  <a:stCxn id="27" idx="6"/>
                  <a:endCxn id="28" idx="2"/>
                </p:cNvCxnSpPr>
                <p:nvPr/>
              </p:nvCxnSpPr>
              <p:spPr>
                <a:xfrm>
                  <a:off x="838200" y="5143500"/>
                  <a:ext cx="609600" cy="1588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Connettore 1 33"/>
                <p:cNvCxnSpPr>
                  <a:stCxn id="28" idx="6"/>
                  <a:endCxn id="29" idx="2"/>
                </p:cNvCxnSpPr>
                <p:nvPr/>
              </p:nvCxnSpPr>
              <p:spPr>
                <a:xfrm>
                  <a:off x="1676400" y="5143500"/>
                  <a:ext cx="685800" cy="1588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Connettore 1 34"/>
                <p:cNvCxnSpPr>
                  <a:stCxn id="27" idx="4"/>
                  <a:endCxn id="31" idx="0"/>
                </p:cNvCxnSpPr>
                <p:nvPr/>
              </p:nvCxnSpPr>
              <p:spPr>
                <a:xfrm rot="5400000">
                  <a:off x="419100" y="5562600"/>
                  <a:ext cx="609600" cy="1588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Connettore 1 35"/>
                <p:cNvCxnSpPr>
                  <a:stCxn id="31" idx="6"/>
                  <a:endCxn id="30" idx="2"/>
                </p:cNvCxnSpPr>
                <p:nvPr/>
              </p:nvCxnSpPr>
              <p:spPr>
                <a:xfrm>
                  <a:off x="838200" y="5981700"/>
                  <a:ext cx="609600" cy="1588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Connettore 1 36"/>
                <p:cNvCxnSpPr>
                  <a:stCxn id="29" idx="4"/>
                  <a:endCxn id="32" idx="0"/>
                </p:cNvCxnSpPr>
                <p:nvPr/>
              </p:nvCxnSpPr>
              <p:spPr>
                <a:xfrm rot="5400000">
                  <a:off x="2171700" y="5562600"/>
                  <a:ext cx="609600" cy="1588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Connettore 1 37"/>
                <p:cNvCxnSpPr>
                  <a:stCxn id="28" idx="4"/>
                  <a:endCxn id="30" idx="0"/>
                </p:cNvCxnSpPr>
                <p:nvPr/>
              </p:nvCxnSpPr>
              <p:spPr>
                <a:xfrm rot="5400000">
                  <a:off x="1257300" y="5562600"/>
                  <a:ext cx="609600" cy="1588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0" name="Connettore 1 39"/>
              <p:cNvCxnSpPr>
                <a:stCxn id="27" idx="5"/>
                <a:endCxn id="30" idx="1"/>
              </p:cNvCxnSpPr>
              <p:nvPr/>
            </p:nvCxnSpPr>
            <p:spPr>
              <a:xfrm rot="16200000" flipH="1">
                <a:off x="5452922" y="5224322"/>
                <a:ext cx="676556" cy="676556"/>
              </a:xfrm>
              <a:prstGeom prst="line">
                <a:avLst/>
              </a:prstGeom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43" name="Connettore 1 42"/>
              <p:cNvCxnSpPr>
                <a:stCxn id="31" idx="7"/>
                <a:endCxn id="28" idx="3"/>
              </p:cNvCxnSpPr>
              <p:nvPr/>
            </p:nvCxnSpPr>
            <p:spPr>
              <a:xfrm rot="5400000" flipH="1" flipV="1">
                <a:off x="5452922" y="5224322"/>
                <a:ext cx="676556" cy="676556"/>
              </a:xfrm>
              <a:prstGeom prst="line">
                <a:avLst/>
              </a:prstGeom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45" name="Forma 44"/>
              <p:cNvCxnSpPr>
                <a:stCxn id="27" idx="0"/>
              </p:cNvCxnSpPr>
              <p:nvPr/>
            </p:nvCxnSpPr>
            <p:spPr>
              <a:xfrm rot="5400000" flipH="1" flipV="1">
                <a:off x="5657850" y="4438650"/>
                <a:ext cx="304800" cy="876300"/>
              </a:xfrm>
              <a:prstGeom prst="curvedConnector2">
                <a:avLst/>
              </a:prstGeom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50" name="Forma 49"/>
              <p:cNvCxnSpPr/>
              <p:nvPr/>
            </p:nvCxnSpPr>
            <p:spPr>
              <a:xfrm rot="16200000" flipV="1">
                <a:off x="6534150" y="4438651"/>
                <a:ext cx="304800" cy="876300"/>
              </a:xfrm>
              <a:prstGeom prst="curvedConnector2">
                <a:avLst/>
              </a:prstGeom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52" name="Connettore 1 51"/>
              <p:cNvCxnSpPr>
                <a:stCxn id="28" idx="5"/>
                <a:endCxn id="32" idx="1"/>
              </p:cNvCxnSpPr>
              <p:nvPr/>
            </p:nvCxnSpPr>
            <p:spPr>
              <a:xfrm rot="16200000" flipH="1">
                <a:off x="6329222" y="5186222"/>
                <a:ext cx="676556" cy="752756"/>
              </a:xfrm>
              <a:prstGeom prst="line">
                <a:avLst/>
              </a:prstGeom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54" name="Connettore 1 53"/>
              <p:cNvCxnSpPr>
                <a:stCxn id="29" idx="3"/>
                <a:endCxn id="30" idx="7"/>
              </p:cNvCxnSpPr>
              <p:nvPr/>
            </p:nvCxnSpPr>
            <p:spPr>
              <a:xfrm rot="5400000">
                <a:off x="6329222" y="5186222"/>
                <a:ext cx="676556" cy="752756"/>
              </a:xfrm>
              <a:prstGeom prst="line">
                <a:avLst/>
              </a:prstGeom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</p:grpSp>
        <p:sp>
          <p:nvSpPr>
            <p:cNvPr id="48" name="CasellaDiTesto 47"/>
            <p:cNvSpPr txBox="1"/>
            <p:nvPr/>
          </p:nvSpPr>
          <p:spPr>
            <a:xfrm>
              <a:off x="5275342" y="4919246"/>
              <a:ext cx="2872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1</a:t>
              </a:r>
              <a:endParaRPr lang="en-US" sz="1600" dirty="0"/>
            </a:p>
          </p:txBody>
        </p:sp>
        <p:sp>
          <p:nvSpPr>
            <p:cNvPr id="49" name="CasellaDiTesto 48"/>
            <p:cNvSpPr txBox="1"/>
            <p:nvPr/>
          </p:nvSpPr>
          <p:spPr>
            <a:xfrm>
              <a:off x="6189742" y="4919246"/>
              <a:ext cx="2872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2</a:t>
              </a:r>
              <a:endParaRPr lang="en-US" sz="1600" dirty="0"/>
            </a:p>
          </p:txBody>
        </p:sp>
        <p:sp>
          <p:nvSpPr>
            <p:cNvPr id="51" name="CasellaDiTesto 50"/>
            <p:cNvSpPr txBox="1"/>
            <p:nvPr/>
          </p:nvSpPr>
          <p:spPr>
            <a:xfrm>
              <a:off x="7104142" y="4919246"/>
              <a:ext cx="2872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3</a:t>
              </a:r>
              <a:endParaRPr lang="en-US" sz="1600" dirty="0"/>
            </a:p>
          </p:txBody>
        </p:sp>
        <p:sp>
          <p:nvSpPr>
            <p:cNvPr id="53" name="CasellaDiTesto 52"/>
            <p:cNvSpPr txBox="1"/>
            <p:nvPr/>
          </p:nvSpPr>
          <p:spPr>
            <a:xfrm>
              <a:off x="5351542" y="6138446"/>
              <a:ext cx="2872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4</a:t>
              </a:r>
              <a:endParaRPr lang="en-US" sz="1600" dirty="0"/>
            </a:p>
          </p:txBody>
        </p:sp>
        <p:sp>
          <p:nvSpPr>
            <p:cNvPr id="55" name="CasellaDiTesto 54"/>
            <p:cNvSpPr txBox="1"/>
            <p:nvPr/>
          </p:nvSpPr>
          <p:spPr>
            <a:xfrm>
              <a:off x="6265942" y="6138446"/>
              <a:ext cx="2872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5</a:t>
              </a:r>
              <a:endParaRPr lang="en-US" sz="1600" dirty="0"/>
            </a:p>
          </p:txBody>
        </p:sp>
        <p:sp>
          <p:nvSpPr>
            <p:cNvPr id="56" name="CasellaDiTesto 55"/>
            <p:cNvSpPr txBox="1"/>
            <p:nvPr/>
          </p:nvSpPr>
          <p:spPr>
            <a:xfrm>
              <a:off x="7180342" y="6138446"/>
              <a:ext cx="2872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6</a:t>
              </a:r>
              <a:endParaRPr lang="en-US" sz="1600" dirty="0"/>
            </a:p>
          </p:txBody>
        </p:sp>
      </p:grpSp>
      <p:grpSp>
        <p:nvGrpSpPr>
          <p:cNvPr id="61" name="Gruppo 60"/>
          <p:cNvGrpSpPr/>
          <p:nvPr/>
        </p:nvGrpSpPr>
        <p:grpSpPr>
          <a:xfrm>
            <a:off x="457200" y="3962400"/>
            <a:ext cx="2003904" cy="1754327"/>
            <a:chOff x="457200" y="3962400"/>
            <a:chExt cx="2003904" cy="1754327"/>
          </a:xfrm>
        </p:grpSpPr>
        <p:sp>
          <p:nvSpPr>
            <p:cNvPr id="59" name="CasellaDiTesto 58"/>
            <p:cNvSpPr txBox="1"/>
            <p:nvPr/>
          </p:nvSpPr>
          <p:spPr>
            <a:xfrm>
              <a:off x="1295400" y="3962400"/>
              <a:ext cx="1165704" cy="175432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/>
                <a:t>0 1 0 1 0 0</a:t>
              </a:r>
            </a:p>
            <a:p>
              <a:r>
                <a:rPr lang="en-US" sz="1800" dirty="0" smtClean="0"/>
                <a:t>1 0 1 0 1 0</a:t>
              </a:r>
            </a:p>
            <a:p>
              <a:r>
                <a:rPr lang="en-US" sz="1800" dirty="0" smtClean="0"/>
                <a:t>0 1 0 0 0 1</a:t>
              </a:r>
            </a:p>
            <a:p>
              <a:r>
                <a:rPr lang="en-US" sz="1800" dirty="0" smtClean="0"/>
                <a:t>1 0 0 0 1 0</a:t>
              </a:r>
            </a:p>
            <a:p>
              <a:r>
                <a:rPr lang="en-US" sz="1800" dirty="0" smtClean="0"/>
                <a:t>0 1 0 1 0 0</a:t>
              </a:r>
            </a:p>
            <a:p>
              <a:r>
                <a:rPr lang="en-US" sz="1800" dirty="0" smtClean="0"/>
                <a:t>0 0 1 0 0 0</a:t>
              </a:r>
              <a:endParaRPr lang="en-US" sz="1800" dirty="0"/>
            </a:p>
          </p:txBody>
        </p:sp>
        <p:sp>
          <p:nvSpPr>
            <p:cNvPr id="60" name="CasellaDiTesto 59"/>
            <p:cNvSpPr txBox="1"/>
            <p:nvPr/>
          </p:nvSpPr>
          <p:spPr>
            <a:xfrm>
              <a:off x="457200" y="4572000"/>
              <a:ext cx="10077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A(</a:t>
              </a:r>
              <a:r>
                <a:rPr lang="en-US" i="1" dirty="0" smtClean="0"/>
                <a:t>G</a:t>
              </a:r>
              <a:r>
                <a:rPr lang="en-US" dirty="0" smtClean="0"/>
                <a:t>)=</a:t>
              </a:r>
              <a:endParaRPr lang="en-US" dirty="0"/>
            </a:p>
          </p:txBody>
        </p:sp>
      </p:grpSp>
      <p:grpSp>
        <p:nvGrpSpPr>
          <p:cNvPr id="62" name="Gruppo 61"/>
          <p:cNvGrpSpPr/>
          <p:nvPr/>
        </p:nvGrpSpPr>
        <p:grpSpPr>
          <a:xfrm>
            <a:off x="3581400" y="3962400"/>
            <a:ext cx="2133600" cy="1754327"/>
            <a:chOff x="327504" y="3962400"/>
            <a:chExt cx="2133600" cy="1754327"/>
          </a:xfrm>
        </p:grpSpPr>
        <p:sp>
          <p:nvSpPr>
            <p:cNvPr id="63" name="CasellaDiTesto 62"/>
            <p:cNvSpPr txBox="1"/>
            <p:nvPr/>
          </p:nvSpPr>
          <p:spPr>
            <a:xfrm>
              <a:off x="1295400" y="3962400"/>
              <a:ext cx="1165704" cy="175432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/>
                <a:t>0 1 1 1 1 0</a:t>
              </a:r>
            </a:p>
            <a:p>
              <a:r>
                <a:rPr lang="en-US" sz="1800" dirty="0" smtClean="0"/>
                <a:t>1 0 1 1 1 1</a:t>
              </a:r>
            </a:p>
            <a:p>
              <a:r>
                <a:rPr lang="en-US" sz="1800" dirty="0" smtClean="0"/>
                <a:t>1 1 0 0 1 1</a:t>
              </a:r>
            </a:p>
            <a:p>
              <a:r>
                <a:rPr lang="en-US" sz="1800" dirty="0" smtClean="0"/>
                <a:t>1 1 0 0 1 0</a:t>
              </a:r>
            </a:p>
            <a:p>
              <a:r>
                <a:rPr lang="en-US" sz="1800" dirty="0" smtClean="0"/>
                <a:t>1 1 1 1 0 0</a:t>
              </a:r>
            </a:p>
            <a:p>
              <a:r>
                <a:rPr lang="en-US" sz="1800" dirty="0" smtClean="0"/>
                <a:t>0 1 1 0 0 0</a:t>
              </a:r>
              <a:endParaRPr lang="en-US" sz="1800" dirty="0"/>
            </a:p>
          </p:txBody>
        </p:sp>
        <p:sp>
          <p:nvSpPr>
            <p:cNvPr id="64" name="CasellaDiTesto 63"/>
            <p:cNvSpPr txBox="1"/>
            <p:nvPr/>
          </p:nvSpPr>
          <p:spPr>
            <a:xfrm>
              <a:off x="327504" y="4572000"/>
              <a:ext cx="111035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A(</a:t>
              </a:r>
              <a:r>
                <a:rPr lang="en-US" i="1" dirty="0" smtClean="0"/>
                <a:t>G</a:t>
              </a:r>
              <a:r>
                <a:rPr lang="en-US" i="1" baseline="30000" dirty="0" smtClean="0"/>
                <a:t>2</a:t>
              </a:r>
              <a:r>
                <a:rPr lang="en-US" dirty="0" smtClean="0"/>
                <a:t>)=</a:t>
              </a:r>
              <a:endParaRPr lang="en-US" dirty="0"/>
            </a:p>
          </p:txBody>
        </p:sp>
      </p:grpSp>
      <p:sp>
        <p:nvSpPr>
          <p:cNvPr id="65" name="CasellaDiTesto 64"/>
          <p:cNvSpPr txBox="1"/>
          <p:nvPr/>
        </p:nvSpPr>
        <p:spPr>
          <a:xfrm>
            <a:off x="6172200" y="2438400"/>
            <a:ext cx="270822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Calcoliamo</a:t>
            </a:r>
            <a:r>
              <a:rPr lang="en-US" dirty="0" smtClean="0"/>
              <a:t> A(</a:t>
            </a:r>
            <a:r>
              <a:rPr lang="en-US" i="1" dirty="0" smtClean="0"/>
              <a:t>G</a:t>
            </a:r>
            <a:r>
              <a:rPr lang="en-US" dirty="0" smtClean="0"/>
              <a:t>)</a:t>
            </a:r>
            <a:r>
              <a:rPr lang="en-US" baseline="30000" dirty="0" smtClean="0"/>
              <a:t>2</a:t>
            </a:r>
            <a:r>
              <a:rPr lang="en-US" dirty="0" smtClean="0"/>
              <a:t>:</a:t>
            </a:r>
          </a:p>
          <a:p>
            <a:r>
              <a:rPr lang="en-US" i="1" dirty="0" smtClean="0"/>
              <a:t>(a</a:t>
            </a:r>
            <a:r>
              <a:rPr lang="en-US" i="1" baseline="-25000" dirty="0" smtClean="0"/>
              <a:t>ij</a:t>
            </a:r>
            <a:r>
              <a:rPr lang="en-US" i="1" dirty="0" smtClean="0"/>
              <a:t>)</a:t>
            </a:r>
            <a:r>
              <a:rPr lang="en-US" baseline="30000" dirty="0" smtClean="0"/>
              <a:t>2</a:t>
            </a:r>
            <a:r>
              <a:rPr lang="en-US" dirty="0" smtClean="0"/>
              <a:t>=</a:t>
            </a:r>
            <a:r>
              <a:rPr lang="en-US" sz="3600" dirty="0" err="1" smtClean="0">
                <a:latin typeface="Symbol" charset="2"/>
                <a:cs typeface="Symbol" charset="2"/>
              </a:rPr>
              <a:t>S</a:t>
            </a:r>
            <a:r>
              <a:rPr lang="en-US" i="1" baseline="-25000" dirty="0" err="1" smtClean="0"/>
              <a:t>k</a:t>
            </a:r>
            <a:r>
              <a:rPr lang="en-US" baseline="-25000" dirty="0" smtClean="0"/>
              <a:t>=1…</a:t>
            </a:r>
            <a:r>
              <a:rPr lang="en-US" i="1" baseline="-25000" dirty="0" err="1" smtClean="0"/>
              <a:t>n</a:t>
            </a:r>
            <a:r>
              <a:rPr lang="en-US" dirty="0" smtClean="0"/>
              <a:t> 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ik</a:t>
            </a:r>
            <a:r>
              <a:rPr lang="en-US" i="1" dirty="0" smtClean="0"/>
              <a:t> 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kj</a:t>
            </a:r>
            <a:endParaRPr lang="en-US" i="1" baseline="-25000" dirty="0"/>
          </a:p>
        </p:txBody>
      </p:sp>
      <p:grpSp>
        <p:nvGrpSpPr>
          <p:cNvPr id="66" name="Gruppo 65"/>
          <p:cNvGrpSpPr/>
          <p:nvPr/>
        </p:nvGrpSpPr>
        <p:grpSpPr>
          <a:xfrm>
            <a:off x="6400800" y="3962400"/>
            <a:ext cx="2133600" cy="1754327"/>
            <a:chOff x="327504" y="3962400"/>
            <a:chExt cx="2133600" cy="1754327"/>
          </a:xfrm>
        </p:grpSpPr>
        <p:sp>
          <p:nvSpPr>
            <p:cNvPr id="67" name="CasellaDiTesto 66"/>
            <p:cNvSpPr txBox="1"/>
            <p:nvPr/>
          </p:nvSpPr>
          <p:spPr>
            <a:xfrm>
              <a:off x="1295400" y="3962400"/>
              <a:ext cx="1165704" cy="175432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/>
                <a:t>2 0 1 0 2 0</a:t>
              </a:r>
            </a:p>
            <a:p>
              <a:r>
                <a:rPr lang="en-US" sz="1800" dirty="0" smtClean="0"/>
                <a:t>0 3 0 2 0 1</a:t>
              </a:r>
            </a:p>
            <a:p>
              <a:r>
                <a:rPr lang="en-US" sz="1800" dirty="0" smtClean="0"/>
                <a:t>1 0 2 0 1 0</a:t>
              </a:r>
            </a:p>
            <a:p>
              <a:r>
                <a:rPr lang="en-US" sz="1800" dirty="0" smtClean="0"/>
                <a:t>0 2 0 2 0 0</a:t>
              </a:r>
            </a:p>
            <a:p>
              <a:r>
                <a:rPr lang="en-US" sz="1800" dirty="0" smtClean="0"/>
                <a:t>2 0 1 0 2 0</a:t>
              </a:r>
            </a:p>
            <a:p>
              <a:r>
                <a:rPr lang="en-US" sz="1800" dirty="0" smtClean="0"/>
                <a:t>0 1 0 0 0 1</a:t>
              </a:r>
              <a:endParaRPr lang="en-US" sz="1800" dirty="0"/>
            </a:p>
          </p:txBody>
        </p:sp>
        <p:sp>
          <p:nvSpPr>
            <p:cNvPr id="68" name="CasellaDiTesto 67"/>
            <p:cNvSpPr txBox="1"/>
            <p:nvPr/>
          </p:nvSpPr>
          <p:spPr>
            <a:xfrm>
              <a:off x="327504" y="4572000"/>
              <a:ext cx="116164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A(</a:t>
              </a:r>
              <a:r>
                <a:rPr lang="en-US" i="1" dirty="0" smtClean="0"/>
                <a:t>G</a:t>
              </a:r>
              <a:r>
                <a:rPr lang="en-US" dirty="0" smtClean="0"/>
                <a:t>)</a:t>
              </a:r>
              <a:r>
                <a:rPr lang="en-US" i="1" baseline="30000" dirty="0" smtClean="0"/>
                <a:t> 2</a:t>
              </a:r>
              <a:r>
                <a:rPr lang="en-US" dirty="0" smtClean="0"/>
                <a:t>=</a:t>
              </a:r>
              <a:endParaRPr lang="en-US" dirty="0"/>
            </a:p>
          </p:txBody>
        </p:sp>
      </p:grpSp>
      <p:sp>
        <p:nvSpPr>
          <p:cNvPr id="69" name="CasellaDiTesto 68"/>
          <p:cNvSpPr txBox="1"/>
          <p:nvPr/>
        </p:nvSpPr>
        <p:spPr>
          <a:xfrm>
            <a:off x="304800" y="5943600"/>
            <a:ext cx="850575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(a</a:t>
            </a:r>
            <a:r>
              <a:rPr lang="en-US" i="1" baseline="-25000" dirty="0" smtClean="0"/>
              <a:t>ij</a:t>
            </a:r>
            <a:r>
              <a:rPr lang="en-US" i="1" dirty="0" smtClean="0"/>
              <a:t>)</a:t>
            </a:r>
            <a:r>
              <a:rPr lang="en-US" i="1" baseline="30000" dirty="0" smtClean="0"/>
              <a:t>2</a:t>
            </a:r>
            <a:r>
              <a:rPr lang="en-US" i="1" dirty="0" smtClean="0"/>
              <a:t>=</a:t>
            </a:r>
            <a:r>
              <a:rPr lang="en-US" i="1" dirty="0" err="1" smtClean="0"/>
              <a:t>x</a:t>
            </a:r>
            <a:r>
              <a:rPr lang="en-US" dirty="0" smtClean="0"/>
              <a:t> </a:t>
            </a:r>
            <a:r>
              <a:rPr lang="en-US" dirty="0" err="1" smtClean="0"/>
              <a:t>sse</a:t>
            </a:r>
            <a:r>
              <a:rPr lang="en-US" dirty="0" smtClean="0"/>
              <a:t> </a:t>
            </a:r>
            <a:r>
              <a:rPr lang="en-US" dirty="0" err="1" smtClean="0"/>
              <a:t>ci</a:t>
            </a:r>
            <a:r>
              <a:rPr lang="en-US" dirty="0" smtClean="0"/>
              <a:t> </a:t>
            </a:r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i="1" dirty="0" err="1" smtClean="0"/>
              <a:t>x</a:t>
            </a:r>
            <a:r>
              <a:rPr lang="en-US" dirty="0" smtClean="0"/>
              <a:t> </a:t>
            </a:r>
            <a:r>
              <a:rPr lang="en-US" dirty="0" err="1" smtClean="0"/>
              <a:t>cammini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lunghezza</a:t>
            </a:r>
            <a:r>
              <a:rPr lang="en-US" dirty="0" smtClean="0"/>
              <a:t> 2 </a:t>
            </a:r>
            <a:r>
              <a:rPr lang="en-US" dirty="0" err="1" smtClean="0"/>
              <a:t>tra</a:t>
            </a:r>
            <a:r>
              <a:rPr lang="en-US" dirty="0" smtClean="0"/>
              <a:t> </a:t>
            </a:r>
            <a:r>
              <a:rPr lang="en-US" i="1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e</a:t>
            </a:r>
            <a:r>
              <a:rPr lang="en-US" dirty="0" smtClean="0"/>
              <a:t> </a:t>
            </a:r>
            <a:r>
              <a:rPr lang="en-US" i="1" dirty="0" err="1" smtClean="0"/>
              <a:t>j</a:t>
            </a:r>
            <a:r>
              <a:rPr lang="en-US" dirty="0" smtClean="0"/>
              <a:t>.</a:t>
            </a:r>
          </a:p>
          <a:p>
            <a:r>
              <a:rPr lang="en-US" dirty="0" smtClean="0"/>
              <a:t>Per </a:t>
            </a:r>
            <a:r>
              <a:rPr lang="en-US" dirty="0" err="1" smtClean="0"/>
              <a:t>unificare</a:t>
            </a:r>
            <a:r>
              <a:rPr lang="en-US" dirty="0" smtClean="0"/>
              <a:t> le </a:t>
            </a:r>
            <a:r>
              <a:rPr lang="en-US" dirty="0" err="1" smtClean="0"/>
              <a:t>conoscenze</a:t>
            </a:r>
            <a:r>
              <a:rPr lang="en-US" dirty="0" smtClean="0"/>
              <a:t> a </a:t>
            </a:r>
            <a:r>
              <a:rPr lang="en-US" dirty="0" err="1" smtClean="0"/>
              <a:t>distanza</a:t>
            </a:r>
            <a:r>
              <a:rPr lang="en-US" dirty="0" smtClean="0"/>
              <a:t> 1 </a:t>
            </a:r>
            <a:r>
              <a:rPr lang="en-US" dirty="0" err="1" smtClean="0"/>
              <a:t>e</a:t>
            </a:r>
            <a:r>
              <a:rPr lang="en-US" dirty="0" smtClean="0"/>
              <a:t> 2: </a:t>
            </a:r>
            <a:r>
              <a:rPr lang="en-US" i="1" dirty="0" smtClean="0"/>
              <a:t>A(G)</a:t>
            </a:r>
            <a:r>
              <a:rPr lang="en-US" i="1" baseline="30000" dirty="0" smtClean="0"/>
              <a:t>2</a:t>
            </a:r>
            <a:r>
              <a:rPr lang="en-US" i="1" dirty="0" smtClean="0"/>
              <a:t>+A(G) -&gt; A(G</a:t>
            </a:r>
            <a:r>
              <a:rPr lang="en-US" i="1" baseline="30000" dirty="0" smtClean="0"/>
              <a:t>2</a:t>
            </a:r>
            <a:r>
              <a:rPr lang="en-US" i="1" dirty="0" smtClean="0"/>
              <a:t>)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 build="p" bldLvl="2"/>
      <p:bldP spid="65" grpId="0"/>
      <p:bldP spid="69" grpId="0" build="p" bldLvl="2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228600" y="1524000"/>
            <a:ext cx="8305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just">
              <a:tabLst>
                <a:tab pos="358775" algn="l"/>
                <a:tab pos="719138" algn="l"/>
                <a:tab pos="1079500" algn="l"/>
                <a:tab pos="1438275" algn="l"/>
                <a:tab pos="1798638" algn="l"/>
                <a:tab pos="2159000" algn="l"/>
                <a:tab pos="2519363" algn="l"/>
                <a:tab pos="2879725" algn="l"/>
                <a:tab pos="3238500" algn="l"/>
                <a:tab pos="3598863" algn="l"/>
                <a:tab pos="3959225" algn="l"/>
                <a:tab pos="4319588" algn="l"/>
              </a:tabLst>
            </a:pPr>
            <a:r>
              <a:rPr lang="it-IT" dirty="0" smtClean="0">
                <a:latin typeface="Century Schoolbook" charset="0"/>
                <a:ea typeface="Cambria" charset="0"/>
                <a:cs typeface="Cambria" charset="0"/>
              </a:rPr>
              <a:t>Dalla sua definizione, la </a:t>
            </a:r>
            <a:r>
              <a:rPr lang="it-IT" i="1" dirty="0" err="1">
                <a:latin typeface="Century Schoolbook" charset="0"/>
                <a:ea typeface="Cambria" charset="0"/>
                <a:cs typeface="Cambria" charset="0"/>
              </a:rPr>
              <a:t>L</a:t>
            </a:r>
            <a:r>
              <a:rPr lang="it-IT" i="1" dirty="0">
                <a:latin typeface="Century Schoolbook" charset="0"/>
                <a:ea typeface="Cambria" charset="0"/>
                <a:cs typeface="Cambria" charset="0"/>
              </a:rPr>
              <a:t>(</a:t>
            </a:r>
            <a:r>
              <a:rPr lang="it-IT" i="1" dirty="0" err="1">
                <a:solidFill>
                  <a:srgbClr val="FF00FF"/>
                </a:solidFill>
                <a:latin typeface="Century Schoolbook" charset="0"/>
                <a:ea typeface="Cambria" charset="0"/>
                <a:cs typeface="Cambria" charset="0"/>
              </a:rPr>
              <a:t>h</a:t>
            </a:r>
            <a:r>
              <a:rPr lang="it-IT" i="1" dirty="0">
                <a:latin typeface="Century Schoolbook" charset="0"/>
                <a:ea typeface="Cambria" charset="0"/>
                <a:cs typeface="Cambria" charset="0"/>
              </a:rPr>
              <a:t>,</a:t>
            </a:r>
            <a:r>
              <a:rPr lang="it-IT" i="1" dirty="0" err="1">
                <a:solidFill>
                  <a:srgbClr val="8000FF"/>
                </a:solidFill>
                <a:latin typeface="Century Schoolbook" charset="0"/>
                <a:ea typeface="Cambria" charset="0"/>
                <a:cs typeface="Cambria" charset="0"/>
              </a:rPr>
              <a:t>k</a:t>
            </a:r>
            <a:r>
              <a:rPr lang="it-IT" i="1" dirty="0">
                <a:latin typeface="Century Schoolbook" charset="0"/>
                <a:ea typeface="Cambria" charset="0"/>
                <a:cs typeface="Cambria" charset="0"/>
              </a:rPr>
              <a:t>)</a:t>
            </a:r>
            <a:r>
              <a:rPr lang="it-IT" dirty="0">
                <a:latin typeface="Century Schoolbook" charset="0"/>
                <a:ea typeface="Cambria" charset="0"/>
                <a:cs typeface="Cambria" charset="0"/>
              </a:rPr>
              <a:t>-etichettatura è stata usata per modellare vari problemi:</a:t>
            </a:r>
          </a:p>
          <a:p>
            <a:pPr algn="just">
              <a:buClr>
                <a:schemeClr val="accent1"/>
              </a:buClr>
              <a:buFont typeface="Arial" charset="0"/>
              <a:buChar char="•"/>
              <a:tabLst>
                <a:tab pos="358775" algn="l"/>
                <a:tab pos="719138" algn="l"/>
                <a:tab pos="1079500" algn="l"/>
                <a:tab pos="1438275" algn="l"/>
                <a:tab pos="1798638" algn="l"/>
                <a:tab pos="2159000" algn="l"/>
                <a:tab pos="2519363" algn="l"/>
                <a:tab pos="2879725" algn="l"/>
                <a:tab pos="3238500" algn="l"/>
                <a:tab pos="3598863" algn="l"/>
                <a:tab pos="3959225" algn="l"/>
                <a:tab pos="4319588" algn="l"/>
              </a:tabLst>
            </a:pPr>
            <a:r>
              <a:rPr lang="it-IT" dirty="0">
                <a:latin typeface="Century Schoolbook" charset="0"/>
                <a:ea typeface="Cambria" charset="0"/>
                <a:cs typeface="Cambria" charset="0"/>
              </a:rPr>
              <a:t> una specie di assegnazione di un “codice di controllo” in </a:t>
            </a:r>
            <a:r>
              <a:rPr lang="it-IT" dirty="0" err="1">
                <a:latin typeface="Century Schoolbook" charset="0"/>
                <a:ea typeface="Cambria" charset="0"/>
                <a:cs typeface="Cambria" charset="0"/>
              </a:rPr>
              <a:t>packet</a:t>
            </a:r>
            <a:r>
              <a:rPr lang="it-IT" dirty="0">
                <a:latin typeface="Century Schoolbook" charset="0"/>
                <a:ea typeface="Cambria" charset="0"/>
                <a:cs typeface="Cambria" charset="0"/>
              </a:rPr>
              <a:t> radio </a:t>
            </a:r>
            <a:r>
              <a:rPr lang="it-IT" dirty="0" err="1">
                <a:latin typeface="Century Schoolbook" charset="0"/>
                <a:ea typeface="Cambria" charset="0"/>
                <a:cs typeface="Cambria" charset="0"/>
              </a:rPr>
              <a:t>networks</a:t>
            </a:r>
            <a:r>
              <a:rPr lang="it-IT" dirty="0">
                <a:latin typeface="Century Schoolbook" charset="0"/>
                <a:ea typeface="Cambria" charset="0"/>
                <a:cs typeface="Cambria" charset="0"/>
              </a:rPr>
              <a:t> per evitare collisioni (</a:t>
            </a:r>
            <a:r>
              <a:rPr lang="it-IT" i="1" dirty="0" err="1">
                <a:latin typeface="Century Schoolbook" charset="0"/>
                <a:ea typeface="Cambria" charset="0"/>
                <a:cs typeface="Cambria" charset="0"/>
              </a:rPr>
              <a:t>L</a:t>
            </a:r>
            <a:r>
              <a:rPr lang="it-IT" i="1" dirty="0">
                <a:latin typeface="Century Schoolbook" charset="0"/>
                <a:ea typeface="Cambria" charset="0"/>
                <a:cs typeface="Cambria" charset="0"/>
              </a:rPr>
              <a:t>(</a:t>
            </a:r>
            <a:r>
              <a:rPr lang="it-IT" i="1" dirty="0">
                <a:solidFill>
                  <a:srgbClr val="FF00FF"/>
                </a:solidFill>
                <a:latin typeface="Century Schoolbook" charset="0"/>
                <a:ea typeface="Cambria" charset="0"/>
                <a:cs typeface="Cambria" charset="0"/>
              </a:rPr>
              <a:t>0</a:t>
            </a:r>
            <a:r>
              <a:rPr lang="it-IT" i="1" dirty="0">
                <a:latin typeface="Century Schoolbook" charset="0"/>
                <a:ea typeface="Cambria" charset="0"/>
                <a:cs typeface="Cambria" charset="0"/>
              </a:rPr>
              <a:t>,</a:t>
            </a:r>
            <a:r>
              <a:rPr lang="it-IT" i="1" dirty="0">
                <a:solidFill>
                  <a:srgbClr val="8000FF"/>
                </a:solidFill>
                <a:latin typeface="Century Schoolbook" charset="0"/>
                <a:ea typeface="Cambria" charset="0"/>
                <a:cs typeface="Cambria" charset="0"/>
              </a:rPr>
              <a:t>1</a:t>
            </a:r>
            <a:r>
              <a:rPr lang="it-IT" i="1" dirty="0">
                <a:latin typeface="Century Schoolbook" charset="0"/>
                <a:ea typeface="Cambria" charset="0"/>
                <a:cs typeface="Cambria" charset="0"/>
              </a:rPr>
              <a:t>)</a:t>
            </a:r>
            <a:r>
              <a:rPr lang="it-IT" dirty="0">
                <a:latin typeface="Century Schoolbook" charset="0"/>
                <a:ea typeface="Cambria" charset="0"/>
                <a:cs typeface="Cambria" charset="0"/>
              </a:rPr>
              <a:t>-etichettatura)</a:t>
            </a:r>
          </a:p>
          <a:p>
            <a:pPr algn="just">
              <a:buClr>
                <a:schemeClr val="accent1"/>
              </a:buClr>
              <a:buFont typeface="Arial" charset="0"/>
              <a:buChar char="•"/>
              <a:tabLst>
                <a:tab pos="358775" algn="l"/>
                <a:tab pos="719138" algn="l"/>
                <a:tab pos="1079500" algn="l"/>
                <a:tab pos="1438275" algn="l"/>
                <a:tab pos="1798638" algn="l"/>
                <a:tab pos="2159000" algn="l"/>
                <a:tab pos="2519363" algn="l"/>
                <a:tab pos="2879725" algn="l"/>
                <a:tab pos="3238500" algn="l"/>
                <a:tab pos="3598863" algn="l"/>
                <a:tab pos="3959225" algn="l"/>
                <a:tab pos="4319588" algn="l"/>
              </a:tabLst>
            </a:pPr>
            <a:r>
              <a:rPr lang="it-IT" dirty="0" smtClean="0">
                <a:latin typeface="Century Schoolbook" charset="0"/>
                <a:ea typeface="Cambria" charset="0"/>
                <a:cs typeface="Cambria" charset="0"/>
              </a:rPr>
              <a:t> un’assegnazione </a:t>
            </a:r>
            <a:r>
              <a:rPr lang="it-IT" dirty="0">
                <a:latin typeface="Century Schoolbook" charset="0"/>
                <a:ea typeface="Cambria" charset="0"/>
                <a:cs typeface="Cambria" charset="0"/>
              </a:rPr>
              <a:t>di canali in </a:t>
            </a:r>
            <a:r>
              <a:rPr lang="it-IT" dirty="0" err="1">
                <a:latin typeface="Century Schoolbook" charset="0"/>
                <a:ea typeface="Cambria" charset="0"/>
                <a:cs typeface="Cambria" charset="0"/>
              </a:rPr>
              <a:t>optical</a:t>
            </a:r>
            <a:r>
              <a:rPr lang="it-IT" dirty="0">
                <a:latin typeface="Century Schoolbook" charset="0"/>
                <a:ea typeface="Cambria" charset="0"/>
                <a:cs typeface="Cambria" charset="0"/>
              </a:rPr>
              <a:t> cluster </a:t>
            </a:r>
            <a:r>
              <a:rPr lang="it-IT" dirty="0" err="1">
                <a:latin typeface="Century Schoolbook" charset="0"/>
                <a:ea typeface="Cambria" charset="0"/>
                <a:cs typeface="Cambria" charset="0"/>
              </a:rPr>
              <a:t>based</a:t>
            </a:r>
            <a:r>
              <a:rPr lang="it-IT" dirty="0">
                <a:latin typeface="Century Schoolbook" charset="0"/>
                <a:ea typeface="Cambria" charset="0"/>
                <a:cs typeface="Cambria" charset="0"/>
              </a:rPr>
              <a:t> </a:t>
            </a:r>
            <a:r>
              <a:rPr lang="it-IT" dirty="0" err="1">
                <a:latin typeface="Century Schoolbook" charset="0"/>
                <a:ea typeface="Cambria" charset="0"/>
                <a:cs typeface="Cambria" charset="0"/>
              </a:rPr>
              <a:t>networks</a:t>
            </a:r>
            <a:r>
              <a:rPr lang="it-IT" dirty="0">
                <a:latin typeface="Century Schoolbook" charset="0"/>
                <a:ea typeface="Cambria" charset="0"/>
                <a:cs typeface="Cambria" charset="0"/>
              </a:rPr>
              <a:t> (</a:t>
            </a:r>
            <a:r>
              <a:rPr lang="it-IT" i="1" dirty="0" err="1">
                <a:latin typeface="Century Schoolbook" charset="0"/>
                <a:ea typeface="Cambria" charset="0"/>
                <a:cs typeface="Cambria" charset="0"/>
              </a:rPr>
              <a:t>L</a:t>
            </a:r>
            <a:r>
              <a:rPr lang="it-IT" i="1" dirty="0">
                <a:latin typeface="Century Schoolbook" charset="0"/>
                <a:ea typeface="Cambria" charset="0"/>
                <a:cs typeface="Cambria" charset="0"/>
              </a:rPr>
              <a:t>(</a:t>
            </a:r>
            <a:r>
              <a:rPr lang="it-IT" i="1" dirty="0">
                <a:solidFill>
                  <a:srgbClr val="FF00FF"/>
                </a:solidFill>
                <a:latin typeface="Century Schoolbook" charset="0"/>
                <a:ea typeface="Cambria" charset="0"/>
                <a:cs typeface="Cambria" charset="0"/>
              </a:rPr>
              <a:t>0</a:t>
            </a:r>
            <a:r>
              <a:rPr lang="it-IT" i="1" dirty="0">
                <a:latin typeface="Century Schoolbook" charset="0"/>
                <a:ea typeface="Cambria" charset="0"/>
                <a:cs typeface="Cambria" charset="0"/>
              </a:rPr>
              <a:t>,</a:t>
            </a:r>
            <a:r>
              <a:rPr lang="it-IT" i="1" dirty="0">
                <a:solidFill>
                  <a:srgbClr val="8000FF"/>
                </a:solidFill>
                <a:latin typeface="Century Schoolbook" charset="0"/>
                <a:ea typeface="Cambria" charset="0"/>
                <a:cs typeface="Cambria" charset="0"/>
              </a:rPr>
              <a:t>1</a:t>
            </a:r>
            <a:r>
              <a:rPr lang="it-IT" i="1" dirty="0">
                <a:latin typeface="Century Schoolbook" charset="0"/>
                <a:ea typeface="Cambria" charset="0"/>
                <a:cs typeface="Cambria" charset="0"/>
              </a:rPr>
              <a:t>)</a:t>
            </a:r>
            <a:r>
              <a:rPr lang="it-IT" dirty="0" err="1">
                <a:latin typeface="Century Schoolbook" charset="0"/>
                <a:ea typeface="Cambria" charset="0"/>
                <a:cs typeface="Cambria" charset="0"/>
              </a:rPr>
              <a:t>–</a:t>
            </a:r>
            <a:r>
              <a:rPr lang="it-IT" dirty="0">
                <a:latin typeface="Century Schoolbook" charset="0"/>
                <a:ea typeface="Cambria" charset="0"/>
                <a:cs typeface="Cambria" charset="0"/>
              </a:rPr>
              <a:t> o </a:t>
            </a:r>
            <a:r>
              <a:rPr lang="it-IT" i="1" dirty="0" err="1">
                <a:latin typeface="Century Schoolbook" charset="0"/>
                <a:ea typeface="Cambria" charset="0"/>
                <a:cs typeface="Cambria" charset="0"/>
              </a:rPr>
              <a:t>L</a:t>
            </a:r>
            <a:r>
              <a:rPr lang="it-IT" i="1" dirty="0">
                <a:latin typeface="Century Schoolbook" charset="0"/>
                <a:ea typeface="Cambria" charset="0"/>
                <a:cs typeface="Cambria" charset="0"/>
              </a:rPr>
              <a:t>(</a:t>
            </a:r>
            <a:r>
              <a:rPr lang="it-IT" i="1" dirty="0">
                <a:solidFill>
                  <a:srgbClr val="FF00FF"/>
                </a:solidFill>
                <a:latin typeface="Century Schoolbook" charset="0"/>
                <a:ea typeface="Cambria" charset="0"/>
                <a:cs typeface="Cambria" charset="0"/>
              </a:rPr>
              <a:t>1</a:t>
            </a:r>
            <a:r>
              <a:rPr lang="it-IT" i="1" dirty="0">
                <a:latin typeface="Century Schoolbook" charset="0"/>
                <a:ea typeface="Cambria" charset="0"/>
                <a:cs typeface="Cambria" charset="0"/>
              </a:rPr>
              <a:t>,</a:t>
            </a:r>
            <a:r>
              <a:rPr lang="it-IT" i="1" dirty="0">
                <a:solidFill>
                  <a:srgbClr val="8000FF"/>
                </a:solidFill>
                <a:latin typeface="Century Schoolbook" charset="0"/>
                <a:ea typeface="Cambria" charset="0"/>
                <a:cs typeface="Cambria" charset="0"/>
              </a:rPr>
              <a:t>1</a:t>
            </a:r>
            <a:r>
              <a:rPr lang="it-IT" i="1" dirty="0">
                <a:latin typeface="Century Schoolbook" charset="0"/>
                <a:ea typeface="Cambria" charset="0"/>
                <a:cs typeface="Cambria" charset="0"/>
              </a:rPr>
              <a:t>)</a:t>
            </a:r>
            <a:r>
              <a:rPr lang="it-IT" dirty="0">
                <a:latin typeface="Century Schoolbook" charset="0"/>
                <a:ea typeface="Cambria" charset="0"/>
                <a:cs typeface="Cambria" charset="0"/>
              </a:rPr>
              <a:t>-etichettatura a seconda che i </a:t>
            </a:r>
            <a:r>
              <a:rPr lang="it-IT" dirty="0" err="1">
                <a:latin typeface="Century Schoolbook" charset="0"/>
                <a:ea typeface="Cambria" charset="0"/>
                <a:cs typeface="Cambria" charset="0"/>
              </a:rPr>
              <a:t>clusters</a:t>
            </a:r>
            <a:r>
              <a:rPr lang="it-IT" dirty="0">
                <a:latin typeface="Century Schoolbook" charset="0"/>
                <a:ea typeface="Cambria" charset="0"/>
                <a:cs typeface="Cambria" charset="0"/>
              </a:rPr>
              <a:t> contengano uno o più nodi)</a:t>
            </a:r>
          </a:p>
          <a:p>
            <a:pPr algn="just">
              <a:buClr>
                <a:schemeClr val="accent1"/>
              </a:buClr>
              <a:buFont typeface="Arial" charset="0"/>
              <a:buChar char="•"/>
              <a:tabLst>
                <a:tab pos="358775" algn="l"/>
                <a:tab pos="719138" algn="l"/>
                <a:tab pos="1079500" algn="l"/>
                <a:tab pos="1438275" algn="l"/>
                <a:tab pos="1798638" algn="l"/>
                <a:tab pos="2159000" algn="l"/>
                <a:tab pos="2519363" algn="l"/>
                <a:tab pos="2879725" algn="l"/>
                <a:tab pos="3238500" algn="l"/>
                <a:tab pos="3598863" algn="l"/>
                <a:tab pos="3959225" algn="l"/>
                <a:tab pos="4319588" algn="l"/>
              </a:tabLst>
            </a:pPr>
            <a:r>
              <a:rPr lang="it-IT" dirty="0">
                <a:latin typeface="Century Schoolbook" charset="0"/>
                <a:ea typeface="Cambria" charset="0"/>
                <a:cs typeface="Cambria" charset="0"/>
              </a:rPr>
              <a:t> vari problemi di </a:t>
            </a:r>
            <a:r>
              <a:rPr lang="it-IT" dirty="0" smtClean="0">
                <a:latin typeface="Century Schoolbook" charset="0"/>
                <a:ea typeface="Cambria" charset="0"/>
                <a:cs typeface="Cambria" charset="0"/>
              </a:rPr>
              <a:t>assegnazione </a:t>
            </a:r>
            <a:r>
              <a:rPr lang="it-IT" dirty="0">
                <a:latin typeface="Century Schoolbook" charset="0"/>
                <a:ea typeface="Cambria" charset="0"/>
                <a:cs typeface="Cambria" charset="0"/>
              </a:rPr>
              <a:t>di canali, dove i canali sono definiti come frequenze, </a:t>
            </a:r>
            <a:r>
              <a:rPr lang="it-IT" dirty="0" err="1">
                <a:latin typeface="Century Schoolbook" charset="0"/>
                <a:ea typeface="Cambria" charset="0"/>
                <a:cs typeface="Cambria" charset="0"/>
              </a:rPr>
              <a:t>time</a:t>
            </a:r>
            <a:r>
              <a:rPr lang="it-IT" dirty="0">
                <a:latin typeface="Century Schoolbook" charset="0"/>
                <a:ea typeface="Cambria" charset="0"/>
                <a:cs typeface="Cambria" charset="0"/>
              </a:rPr>
              <a:t> </a:t>
            </a:r>
            <a:r>
              <a:rPr lang="it-IT" dirty="0" err="1">
                <a:latin typeface="Century Schoolbook" charset="0"/>
                <a:ea typeface="Cambria" charset="0"/>
                <a:cs typeface="Cambria" charset="0"/>
              </a:rPr>
              <a:t>slots</a:t>
            </a:r>
            <a:r>
              <a:rPr lang="it-IT" dirty="0">
                <a:latin typeface="Century Schoolbook" charset="0"/>
                <a:ea typeface="Cambria" charset="0"/>
                <a:cs typeface="Cambria" charset="0"/>
              </a:rPr>
              <a:t>, codici, ecc.</a:t>
            </a: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80000"/>
              <a:tabLst>
                <a:tab pos="358775" algn="l"/>
                <a:tab pos="719138" algn="l"/>
                <a:tab pos="1079500" algn="l"/>
                <a:tab pos="1438275" algn="l"/>
                <a:tab pos="1798638" algn="l"/>
                <a:tab pos="2159000" algn="l"/>
                <a:tab pos="2519363" algn="l"/>
                <a:tab pos="2879725" algn="l"/>
                <a:tab pos="3238500" algn="l"/>
                <a:tab pos="3598863" algn="l"/>
                <a:tab pos="3959225" algn="l"/>
                <a:tab pos="4319588" algn="l"/>
              </a:tabLst>
            </a:pPr>
            <a:r>
              <a:rPr lang="en-US" i="1" dirty="0" err="1">
                <a:latin typeface="Century Schoolbook" charset="0"/>
              </a:rPr>
              <a:t>L(</a:t>
            </a:r>
            <a:r>
              <a:rPr lang="en-US" i="1" dirty="0" err="1">
                <a:solidFill>
                  <a:srgbClr val="FF00FF"/>
                </a:solidFill>
                <a:latin typeface="Century Schoolbook" charset="0"/>
              </a:rPr>
              <a:t>h</a:t>
            </a:r>
            <a:r>
              <a:rPr lang="en-US" i="1" dirty="0" err="1">
                <a:latin typeface="Century Schoolbook" charset="0"/>
              </a:rPr>
              <a:t>,</a:t>
            </a:r>
            <a:r>
              <a:rPr lang="en-US" i="1" dirty="0" err="1">
                <a:solidFill>
                  <a:srgbClr val="8000FF"/>
                </a:solidFill>
                <a:latin typeface="Century Schoolbook" charset="0"/>
              </a:rPr>
              <a:t>k</a:t>
            </a:r>
            <a:r>
              <a:rPr lang="en-US" i="1" dirty="0" err="1">
                <a:solidFill>
                  <a:srgbClr val="000000"/>
                </a:solidFill>
                <a:latin typeface="Century Schoolbook" charset="0"/>
              </a:rPr>
              <a:t>)</a:t>
            </a:r>
            <a:r>
              <a:rPr lang="en-US" dirty="0" err="1">
                <a:solidFill>
                  <a:srgbClr val="000000"/>
                </a:solidFill>
                <a:latin typeface="Century Schoolbook" charset="0"/>
              </a:rPr>
              <a:t>-etichettatura</a:t>
            </a:r>
            <a:r>
              <a:rPr lang="en-US" dirty="0">
                <a:solidFill>
                  <a:srgbClr val="000000"/>
                </a:solidFill>
                <a:latin typeface="Century Schoolbook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entury Schoolbook" charset="0"/>
              </a:rPr>
              <a:t>studiata</a:t>
            </a:r>
            <a:r>
              <a:rPr lang="en-US" dirty="0">
                <a:solidFill>
                  <a:srgbClr val="000000"/>
                </a:solidFill>
                <a:latin typeface="Century Schoolbook" charset="0"/>
              </a:rPr>
              <a:t> in </a:t>
            </a:r>
            <a:r>
              <a:rPr lang="en-US" dirty="0" err="1">
                <a:solidFill>
                  <a:srgbClr val="000000"/>
                </a:solidFill>
                <a:latin typeface="Century Schoolbook" charset="0"/>
              </a:rPr>
              <a:t>molti</a:t>
            </a:r>
            <a:r>
              <a:rPr lang="en-US" dirty="0">
                <a:solidFill>
                  <a:srgbClr val="000000"/>
                </a:solidFill>
                <a:latin typeface="Century Schoolbook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entury Schoolbook" charset="0"/>
              </a:rPr>
              <a:t>ambiti</a:t>
            </a:r>
            <a:r>
              <a:rPr lang="en-US" dirty="0">
                <a:solidFill>
                  <a:srgbClr val="000000"/>
                </a:solidFill>
                <a:latin typeface="Century Schoolbook" charset="0"/>
              </a:rPr>
              <a:t> (</a:t>
            </a:r>
            <a:r>
              <a:rPr lang="en-US" dirty="0" err="1">
                <a:solidFill>
                  <a:srgbClr val="000000"/>
                </a:solidFill>
                <a:latin typeface="Century Schoolbook" charset="0"/>
              </a:rPr>
              <a:t>teoria</a:t>
            </a:r>
            <a:r>
              <a:rPr lang="en-US" dirty="0">
                <a:solidFill>
                  <a:srgbClr val="000000"/>
                </a:solidFill>
                <a:latin typeface="Century Schoolbook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entury Schoolbook" charset="0"/>
              </a:rPr>
              <a:t>dei</a:t>
            </a:r>
            <a:r>
              <a:rPr lang="en-US" dirty="0">
                <a:solidFill>
                  <a:srgbClr val="000000"/>
                </a:solidFill>
                <a:latin typeface="Century Schoolbook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entury Schoolbook" charset="0"/>
              </a:rPr>
              <a:t>grafi</a:t>
            </a:r>
            <a:r>
              <a:rPr lang="en-US" dirty="0">
                <a:solidFill>
                  <a:srgbClr val="000000"/>
                </a:solidFill>
                <a:latin typeface="Century Schoolbook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Century Schoolbook" charset="0"/>
              </a:rPr>
              <a:t>combinatoria</a:t>
            </a:r>
            <a:r>
              <a:rPr lang="en-US" dirty="0">
                <a:solidFill>
                  <a:srgbClr val="000000"/>
                </a:solidFill>
                <a:latin typeface="Century Schoolbook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Century Schoolbook" charset="0"/>
              </a:rPr>
              <a:t>ricerca</a:t>
            </a:r>
            <a:r>
              <a:rPr lang="en-US" dirty="0">
                <a:solidFill>
                  <a:srgbClr val="000000"/>
                </a:solidFill>
                <a:latin typeface="Century Schoolbook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entury Schoolbook" charset="0"/>
              </a:rPr>
              <a:t>operativa</a:t>
            </a:r>
            <a:r>
              <a:rPr lang="en-US" dirty="0">
                <a:solidFill>
                  <a:srgbClr val="000000"/>
                </a:solidFill>
                <a:latin typeface="Century Schoolbook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Century Schoolbook" charset="0"/>
              </a:rPr>
              <a:t>algoritmi</a:t>
            </a:r>
            <a:r>
              <a:rPr lang="en-US" dirty="0">
                <a:solidFill>
                  <a:srgbClr val="000000"/>
                </a:solidFill>
                <a:latin typeface="Century Schoolbook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entury Schoolbook" charset="0"/>
              </a:rPr>
              <a:t>genetici</a:t>
            </a:r>
            <a:r>
              <a:rPr lang="en-US" dirty="0">
                <a:solidFill>
                  <a:srgbClr val="000000"/>
                </a:solidFill>
                <a:latin typeface="Century Schoolbook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Century Schoolbook" charset="0"/>
              </a:rPr>
              <a:t>reti</a:t>
            </a:r>
            <a:r>
              <a:rPr lang="en-US" dirty="0">
                <a:solidFill>
                  <a:srgbClr val="000000"/>
                </a:solidFill>
                <a:latin typeface="Century Schoolbook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entury Schoolbook" charset="0"/>
              </a:rPr>
              <a:t>neurali</a:t>
            </a:r>
            <a:r>
              <a:rPr lang="en-US" dirty="0">
                <a:solidFill>
                  <a:srgbClr val="000000"/>
                </a:solidFill>
                <a:latin typeface="Century Schoolbook" charset="0"/>
              </a:rPr>
              <a:t>, …)</a:t>
            </a:r>
          </a:p>
        </p:txBody>
      </p:sp>
      <p:sp>
        <p:nvSpPr>
          <p:cNvPr id="32771" name="Segnaposto numero diapositiva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D47064B4-26EC-BA44-8406-02DB8FD6D437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ea typeface="+mj-ea"/>
                <a:cs typeface="+mj-cs"/>
              </a:rPr>
              <a:t>L</a:t>
            </a:r>
            <a:r>
              <a:rPr lang="en-US" dirty="0" err="1" smtClean="0"/>
              <a:t>(</a:t>
            </a:r>
            <a:r>
              <a:rPr lang="en-US" i="1" cap="none" dirty="0" err="1" smtClean="0"/>
              <a:t>h,k</a:t>
            </a:r>
            <a:r>
              <a:rPr lang="en-US" dirty="0" err="1" smtClean="0"/>
              <a:t>)</a:t>
            </a:r>
            <a:r>
              <a:rPr lang="en-US" dirty="0" err="1" smtClean="0">
                <a:ea typeface="+mj-ea"/>
                <a:cs typeface="+mj-cs"/>
              </a:rPr>
              <a:t>-Etichettatura</a:t>
            </a:r>
            <a:r>
              <a:rPr lang="en-US" dirty="0" smtClean="0">
                <a:ea typeface="+mj-ea"/>
                <a:cs typeface="+mj-cs"/>
              </a:rPr>
              <a:t> (4)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build="p" bldLvl="2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CA9D-59CB-B64B-A107-9F8600722FD5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228600" y="1066800"/>
            <a:ext cx="8716963" cy="32004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US" sz="2700" dirty="0" smtClean="0"/>
              <a:t>Il </a:t>
            </a:r>
            <a:r>
              <a:rPr lang="en-US" sz="2700" dirty="0" err="1" smtClean="0"/>
              <a:t>Problema</a:t>
            </a:r>
            <a:r>
              <a:rPr lang="en-US" sz="2700" dirty="0" smtClean="0"/>
              <a:t> </a:t>
            </a:r>
            <a:r>
              <a:rPr lang="en-US" sz="2700" dirty="0" err="1" smtClean="0"/>
              <a:t>dell’Assegnazione</a:t>
            </a:r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en-US" sz="2700" dirty="0" err="1" smtClean="0"/>
              <a:t>di</a:t>
            </a:r>
            <a:r>
              <a:rPr lang="en-US" sz="2700" dirty="0" smtClean="0"/>
              <a:t> </a:t>
            </a:r>
            <a:r>
              <a:rPr lang="en-US" sz="2700" dirty="0" err="1" smtClean="0"/>
              <a:t>Frequenze</a:t>
            </a:r>
            <a:r>
              <a:rPr lang="en-US" sz="2700" dirty="0" smtClean="0"/>
              <a:t> </a:t>
            </a:r>
            <a:br>
              <a:rPr lang="en-US" sz="2700" dirty="0" smtClean="0"/>
            </a:br>
            <a:r>
              <a:rPr lang="en-US" sz="2700" dirty="0" err="1" smtClean="0"/>
              <a:t>ovvero</a:t>
            </a:r>
            <a:r>
              <a:rPr lang="en-US" sz="2700" dirty="0" smtClean="0"/>
              <a:t> </a:t>
            </a:r>
            <a:br>
              <a:rPr lang="en-US" sz="2700" dirty="0" smtClean="0"/>
            </a:br>
            <a:r>
              <a:rPr lang="en-US" sz="2700" dirty="0" smtClean="0"/>
              <a:t>la </a:t>
            </a:r>
            <a:r>
              <a:rPr lang="en-US" sz="2700" dirty="0"/>
              <a:t/>
            </a:r>
            <a:br>
              <a:rPr lang="en-US" sz="2700" dirty="0"/>
            </a:br>
            <a:r>
              <a:rPr lang="en-US" sz="2700" i="1" dirty="0" err="1"/>
              <a:t>L</a:t>
            </a:r>
            <a:r>
              <a:rPr lang="en-US" sz="2700" i="1" dirty="0" err="1" smtClean="0"/>
              <a:t>(</a:t>
            </a:r>
            <a:r>
              <a:rPr lang="en-US" sz="2700" i="1" cap="none" dirty="0" err="1" smtClean="0"/>
              <a:t>h,k</a:t>
            </a:r>
            <a:r>
              <a:rPr lang="en-US" sz="2700" i="1" dirty="0" err="1" smtClean="0"/>
              <a:t>)</a:t>
            </a:r>
            <a:r>
              <a:rPr lang="en-US" sz="2700" i="1" dirty="0" err="1"/>
              <a:t>-</a:t>
            </a:r>
            <a:r>
              <a:rPr lang="en-US" sz="2700" dirty="0" err="1" smtClean="0"/>
              <a:t>Etichettatura</a:t>
            </a:r>
            <a:r>
              <a:rPr lang="en-US" sz="2700" dirty="0" smtClean="0"/>
              <a:t> </a:t>
            </a:r>
            <a:r>
              <a:rPr lang="en-US" sz="2700" dirty="0" err="1" smtClean="0"/>
              <a:t>di</a:t>
            </a:r>
            <a:r>
              <a:rPr lang="en-US" sz="2700" dirty="0" smtClean="0"/>
              <a:t> </a:t>
            </a:r>
            <a:r>
              <a:rPr lang="en-US" sz="2700" dirty="0" err="1" smtClean="0"/>
              <a:t>Grafi</a:t>
            </a:r>
            <a:r>
              <a:rPr lang="en-US" sz="2700" cap="none" dirty="0" smtClean="0"/>
              <a:t/>
            </a:r>
            <a:br>
              <a:rPr lang="en-US" sz="2700" cap="none" dirty="0" smtClean="0"/>
            </a:br>
            <a:endParaRPr lang="en-US" sz="2700" cap="none" dirty="0">
              <a:solidFill>
                <a:srgbClr val="FF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66813" y="4876800"/>
            <a:ext cx="6400800" cy="17526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Prof. </a:t>
            </a:r>
            <a:r>
              <a:rPr lang="en-US" dirty="0" err="1" smtClean="0"/>
              <a:t>Tiziana</a:t>
            </a:r>
            <a:r>
              <a:rPr lang="en-US" dirty="0" smtClean="0"/>
              <a:t> Calamoneri</a:t>
            </a:r>
          </a:p>
          <a:p>
            <a:pPr algn="ctr" eaLnBrk="1" hangingPunct="1"/>
            <a:r>
              <a:rPr lang="en-US" dirty="0" err="1" smtClean="0"/>
              <a:t>Corso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Algoritmi</a:t>
            </a:r>
            <a:r>
              <a:rPr lang="en-US" dirty="0" smtClean="0"/>
              <a:t> per le </a:t>
            </a:r>
            <a:r>
              <a:rPr lang="en-US" dirty="0" err="1" smtClean="0"/>
              <a:t>reti</a:t>
            </a:r>
            <a:endParaRPr lang="en-US" dirty="0" smtClean="0"/>
          </a:p>
          <a:p>
            <a:pPr algn="ctr" eaLnBrk="1" hangingPunct="1"/>
            <a:r>
              <a:rPr lang="en-US" dirty="0" smtClean="0"/>
              <a:t>A.A. </a:t>
            </a:r>
            <a:r>
              <a:rPr lang="en-US" dirty="0" smtClean="0"/>
              <a:t>2011/12</a:t>
            </a:r>
            <a:endParaRPr lang="en-US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1219200" y="1524000"/>
            <a:ext cx="7391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just">
              <a:tabLst>
                <a:tab pos="358775" algn="l"/>
                <a:tab pos="719138" algn="l"/>
                <a:tab pos="1079500" algn="l"/>
                <a:tab pos="1438275" algn="l"/>
                <a:tab pos="1798638" algn="l"/>
                <a:tab pos="2159000" algn="l"/>
                <a:tab pos="2519363" algn="l"/>
                <a:tab pos="2879725" algn="l"/>
                <a:tab pos="3238500" algn="l"/>
                <a:tab pos="3598863" algn="l"/>
                <a:tab pos="3959225" algn="l"/>
                <a:tab pos="4319588" algn="l"/>
              </a:tabLst>
              <a:defRPr/>
            </a:pPr>
            <a:r>
              <a:rPr lang="it-IT" dirty="0">
                <a:latin typeface="+mn-lt"/>
                <a:ea typeface="Cambria" charset="0"/>
                <a:cs typeface="Cambria" charset="0"/>
              </a:rPr>
              <a:t>Esempio: calcoliamo la </a:t>
            </a:r>
            <a:r>
              <a:rPr lang="it-IT" i="1" dirty="0" err="1">
                <a:latin typeface="+mn-lt"/>
                <a:ea typeface="Cambria" charset="0"/>
                <a:cs typeface="Cambria" charset="0"/>
              </a:rPr>
              <a:t>L</a:t>
            </a:r>
            <a:r>
              <a:rPr lang="it-IT" i="1" dirty="0">
                <a:latin typeface="+mn-lt"/>
                <a:ea typeface="Cambria" charset="0"/>
                <a:cs typeface="Cambria" charset="0"/>
              </a:rPr>
              <a:t>(2,1)</a:t>
            </a:r>
            <a:r>
              <a:rPr lang="it-IT" dirty="0">
                <a:latin typeface="+mn-lt"/>
                <a:ea typeface="Cambria" charset="0"/>
                <a:cs typeface="Cambria" charset="0"/>
              </a:rPr>
              <a:t>-etichettatura di:</a:t>
            </a:r>
            <a:endParaRPr lang="en-US" dirty="0">
              <a:solidFill>
                <a:schemeClr val="tx2"/>
              </a:solidFill>
              <a:latin typeface="+mn-lt"/>
              <a:ea typeface="Cambria" charset="0"/>
              <a:cs typeface="Cambria" charset="0"/>
            </a:endParaRPr>
          </a:p>
        </p:txBody>
      </p:sp>
      <p:grpSp>
        <p:nvGrpSpPr>
          <p:cNvPr id="2" name="Gruppo 30"/>
          <p:cNvGrpSpPr>
            <a:grpSpLocks/>
          </p:cNvGrpSpPr>
          <p:nvPr/>
        </p:nvGrpSpPr>
        <p:grpSpPr bwMode="auto">
          <a:xfrm>
            <a:off x="1447800" y="2362200"/>
            <a:ext cx="2286000" cy="2057400"/>
            <a:chOff x="1447800" y="2362200"/>
            <a:chExt cx="2286000" cy="2057400"/>
          </a:xfrm>
        </p:grpSpPr>
        <p:sp>
          <p:nvSpPr>
            <p:cNvPr id="33828" name="Ovale 3"/>
            <p:cNvSpPr>
              <a:spLocks noChangeArrowheads="1"/>
            </p:cNvSpPr>
            <p:nvPr/>
          </p:nvSpPr>
          <p:spPr bwMode="auto">
            <a:xfrm>
              <a:off x="2438400" y="2362200"/>
              <a:ext cx="304800" cy="304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3829" name="Ovale 4"/>
            <p:cNvSpPr>
              <a:spLocks noChangeArrowheads="1"/>
            </p:cNvSpPr>
            <p:nvPr/>
          </p:nvSpPr>
          <p:spPr bwMode="auto">
            <a:xfrm>
              <a:off x="2438400" y="2971800"/>
              <a:ext cx="304800" cy="304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3830" name="Ovale 5"/>
            <p:cNvSpPr>
              <a:spLocks noChangeArrowheads="1"/>
            </p:cNvSpPr>
            <p:nvPr/>
          </p:nvSpPr>
          <p:spPr bwMode="auto">
            <a:xfrm>
              <a:off x="2895600" y="3581400"/>
              <a:ext cx="304800" cy="304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3831" name="Ovale 6"/>
            <p:cNvSpPr>
              <a:spLocks noChangeArrowheads="1"/>
            </p:cNvSpPr>
            <p:nvPr/>
          </p:nvSpPr>
          <p:spPr bwMode="auto">
            <a:xfrm>
              <a:off x="3429000" y="4114800"/>
              <a:ext cx="304800" cy="304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3832" name="Ovale 7"/>
            <p:cNvSpPr>
              <a:spLocks noChangeArrowheads="1"/>
            </p:cNvSpPr>
            <p:nvPr/>
          </p:nvSpPr>
          <p:spPr bwMode="auto">
            <a:xfrm>
              <a:off x="1981200" y="3581400"/>
              <a:ext cx="304800" cy="304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3833" name="Ovale 9"/>
            <p:cNvSpPr>
              <a:spLocks noChangeArrowheads="1"/>
            </p:cNvSpPr>
            <p:nvPr/>
          </p:nvSpPr>
          <p:spPr bwMode="auto">
            <a:xfrm>
              <a:off x="1447800" y="4114800"/>
              <a:ext cx="304800" cy="304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cxnSp>
          <p:nvCxnSpPr>
            <p:cNvPr id="33834" name="Connettore 1 11"/>
            <p:cNvCxnSpPr>
              <a:cxnSpLocks noChangeShapeType="1"/>
              <a:stCxn id="33828" idx="4"/>
              <a:endCxn id="33829" idx="0"/>
            </p:cNvCxnSpPr>
            <p:nvPr/>
          </p:nvCxnSpPr>
          <p:spPr bwMode="auto">
            <a:xfrm rot="5400000">
              <a:off x="2438400" y="2819400"/>
              <a:ext cx="3048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3835" name="Connettore 1 13"/>
            <p:cNvCxnSpPr>
              <a:cxnSpLocks noChangeShapeType="1"/>
              <a:stCxn id="33829" idx="5"/>
              <a:endCxn id="33830" idx="1"/>
            </p:cNvCxnSpPr>
            <p:nvPr/>
          </p:nvCxnSpPr>
          <p:spPr bwMode="auto">
            <a:xfrm rot="16200000" flipH="1">
              <a:off x="2622363" y="3308163"/>
              <a:ext cx="394074" cy="2416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3836" name="Connettore 1 15"/>
            <p:cNvCxnSpPr>
              <a:cxnSpLocks noChangeShapeType="1"/>
              <a:stCxn id="33829" idx="3"/>
              <a:endCxn id="33832" idx="7"/>
            </p:cNvCxnSpPr>
            <p:nvPr/>
          </p:nvCxnSpPr>
          <p:spPr bwMode="auto">
            <a:xfrm rot="5400000">
              <a:off x="2165163" y="3308163"/>
              <a:ext cx="394074" cy="2416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3837" name="Connettore 1 17"/>
            <p:cNvCxnSpPr>
              <a:cxnSpLocks noChangeShapeType="1"/>
              <a:stCxn id="33832" idx="6"/>
              <a:endCxn id="33830" idx="2"/>
            </p:cNvCxnSpPr>
            <p:nvPr/>
          </p:nvCxnSpPr>
          <p:spPr bwMode="auto">
            <a:xfrm>
              <a:off x="2286000" y="3733800"/>
              <a:ext cx="6096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3838" name="Connettore 1 19"/>
            <p:cNvCxnSpPr>
              <a:cxnSpLocks noChangeShapeType="1"/>
              <a:stCxn id="33832" idx="3"/>
              <a:endCxn id="33833" idx="7"/>
            </p:cNvCxnSpPr>
            <p:nvPr/>
          </p:nvCxnSpPr>
          <p:spPr bwMode="auto">
            <a:xfrm rot="5400000">
              <a:off x="1707963" y="3841563"/>
              <a:ext cx="317874" cy="3178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3839" name="Connettore 1 21"/>
            <p:cNvCxnSpPr>
              <a:cxnSpLocks noChangeShapeType="1"/>
              <a:stCxn id="33830" idx="5"/>
              <a:endCxn id="33831" idx="1"/>
            </p:cNvCxnSpPr>
            <p:nvPr/>
          </p:nvCxnSpPr>
          <p:spPr bwMode="auto">
            <a:xfrm rot="16200000" flipH="1">
              <a:off x="3155763" y="3841563"/>
              <a:ext cx="317874" cy="3178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3" name="Gruppo 29"/>
          <p:cNvGrpSpPr>
            <a:grpSpLocks/>
          </p:cNvGrpSpPr>
          <p:nvPr/>
        </p:nvGrpSpPr>
        <p:grpSpPr bwMode="auto">
          <a:xfrm>
            <a:off x="1219200" y="2286000"/>
            <a:ext cx="2514600" cy="3205163"/>
            <a:chOff x="1219200" y="2286000"/>
            <a:chExt cx="2514600" cy="3204865"/>
          </a:xfrm>
        </p:grpSpPr>
        <p:sp>
          <p:nvSpPr>
            <p:cNvPr id="33821" name="CasellaDiTesto 22"/>
            <p:cNvSpPr txBox="1">
              <a:spLocks noChangeArrowheads="1"/>
            </p:cNvSpPr>
            <p:nvPr/>
          </p:nvSpPr>
          <p:spPr bwMode="auto">
            <a:xfrm>
              <a:off x="1219200" y="5029200"/>
              <a:ext cx="917839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it-IT"/>
                <a:t>λ</a:t>
              </a:r>
              <a:r>
                <a:rPr lang="it-IT" baseline="-25000"/>
                <a:t>2,1</a:t>
              </a:r>
              <a:r>
                <a:rPr lang="it-IT"/>
                <a:t>≤5</a:t>
              </a:r>
            </a:p>
          </p:txBody>
        </p:sp>
        <p:sp>
          <p:nvSpPr>
            <p:cNvPr id="33822" name="CasellaDiTesto 23"/>
            <p:cNvSpPr txBox="1">
              <a:spLocks noChangeArrowheads="1"/>
            </p:cNvSpPr>
            <p:nvPr/>
          </p:nvSpPr>
          <p:spPr bwMode="auto">
            <a:xfrm>
              <a:off x="1447800" y="4038600"/>
              <a:ext cx="33855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it-IT"/>
                <a:t>0</a:t>
              </a:r>
            </a:p>
          </p:txBody>
        </p:sp>
        <p:sp>
          <p:nvSpPr>
            <p:cNvPr id="33823" name="CasellaDiTesto 24"/>
            <p:cNvSpPr txBox="1">
              <a:spLocks noChangeArrowheads="1"/>
            </p:cNvSpPr>
            <p:nvPr/>
          </p:nvSpPr>
          <p:spPr bwMode="auto">
            <a:xfrm>
              <a:off x="3395246" y="4038600"/>
              <a:ext cx="33855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it-IT"/>
                <a:t>0</a:t>
              </a:r>
            </a:p>
          </p:txBody>
        </p:sp>
        <p:sp>
          <p:nvSpPr>
            <p:cNvPr id="33824" name="CasellaDiTesto 25"/>
            <p:cNvSpPr txBox="1">
              <a:spLocks noChangeArrowheads="1"/>
            </p:cNvSpPr>
            <p:nvPr/>
          </p:nvSpPr>
          <p:spPr bwMode="auto">
            <a:xfrm>
              <a:off x="1947446" y="3500735"/>
              <a:ext cx="33855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it-IT"/>
                <a:t>3</a:t>
              </a:r>
            </a:p>
          </p:txBody>
        </p:sp>
        <p:sp>
          <p:nvSpPr>
            <p:cNvPr id="33825" name="CasellaDiTesto 26"/>
            <p:cNvSpPr txBox="1">
              <a:spLocks noChangeArrowheads="1"/>
            </p:cNvSpPr>
            <p:nvPr/>
          </p:nvSpPr>
          <p:spPr bwMode="auto">
            <a:xfrm>
              <a:off x="2861846" y="3505200"/>
              <a:ext cx="33855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it-IT"/>
                <a:t>5</a:t>
              </a:r>
            </a:p>
          </p:txBody>
        </p:sp>
        <p:sp>
          <p:nvSpPr>
            <p:cNvPr id="33826" name="CasellaDiTesto 27"/>
            <p:cNvSpPr txBox="1">
              <a:spLocks noChangeArrowheads="1"/>
            </p:cNvSpPr>
            <p:nvPr/>
          </p:nvSpPr>
          <p:spPr bwMode="auto">
            <a:xfrm>
              <a:off x="2438400" y="2895600"/>
              <a:ext cx="33855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it-IT"/>
                <a:t>1</a:t>
              </a:r>
            </a:p>
          </p:txBody>
        </p:sp>
        <p:sp>
          <p:nvSpPr>
            <p:cNvPr id="33827" name="CasellaDiTesto 28"/>
            <p:cNvSpPr txBox="1">
              <a:spLocks noChangeArrowheads="1"/>
            </p:cNvSpPr>
            <p:nvPr/>
          </p:nvSpPr>
          <p:spPr bwMode="auto">
            <a:xfrm>
              <a:off x="2438400" y="2286000"/>
              <a:ext cx="33855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it-IT"/>
                <a:t>4</a:t>
              </a:r>
            </a:p>
          </p:txBody>
        </p:sp>
      </p:grpSp>
      <p:sp>
        <p:nvSpPr>
          <p:cNvPr id="32774" name="CasellaDiTesto 53"/>
          <p:cNvSpPr txBox="1">
            <a:spLocks noChangeArrowheads="1"/>
          </p:cNvSpPr>
          <p:nvPr/>
        </p:nvSpPr>
        <p:spPr bwMode="auto">
          <a:xfrm>
            <a:off x="1295400" y="5943600"/>
            <a:ext cx="15287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it-IT"/>
              <a:t>λ</a:t>
            </a:r>
            <a:r>
              <a:rPr lang="it-IT" baseline="-25000"/>
              <a:t>2,1</a:t>
            </a:r>
            <a:r>
              <a:rPr lang="it-IT"/>
              <a:t>=5: p.a.</a:t>
            </a:r>
          </a:p>
        </p:txBody>
      </p:sp>
      <p:grpSp>
        <p:nvGrpSpPr>
          <p:cNvPr id="4" name="Gruppo 54"/>
          <p:cNvGrpSpPr>
            <a:grpSpLocks/>
          </p:cNvGrpSpPr>
          <p:nvPr/>
        </p:nvGrpSpPr>
        <p:grpSpPr bwMode="auto">
          <a:xfrm>
            <a:off x="5334000" y="4114800"/>
            <a:ext cx="2286000" cy="2057400"/>
            <a:chOff x="1447800" y="2362200"/>
            <a:chExt cx="2286000" cy="2057400"/>
          </a:xfrm>
        </p:grpSpPr>
        <p:sp>
          <p:nvSpPr>
            <p:cNvPr id="33809" name="Ovale 55"/>
            <p:cNvSpPr>
              <a:spLocks noChangeArrowheads="1"/>
            </p:cNvSpPr>
            <p:nvPr/>
          </p:nvSpPr>
          <p:spPr bwMode="auto">
            <a:xfrm>
              <a:off x="2438400" y="2362200"/>
              <a:ext cx="304800" cy="304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3810" name="Ovale 56"/>
            <p:cNvSpPr>
              <a:spLocks noChangeArrowheads="1"/>
            </p:cNvSpPr>
            <p:nvPr/>
          </p:nvSpPr>
          <p:spPr bwMode="auto">
            <a:xfrm>
              <a:off x="2438400" y="2971800"/>
              <a:ext cx="304800" cy="304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3811" name="Ovale 57"/>
            <p:cNvSpPr>
              <a:spLocks noChangeArrowheads="1"/>
            </p:cNvSpPr>
            <p:nvPr/>
          </p:nvSpPr>
          <p:spPr bwMode="auto">
            <a:xfrm>
              <a:off x="2895600" y="3581400"/>
              <a:ext cx="304800" cy="304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3812" name="Ovale 58"/>
            <p:cNvSpPr>
              <a:spLocks noChangeArrowheads="1"/>
            </p:cNvSpPr>
            <p:nvPr/>
          </p:nvSpPr>
          <p:spPr bwMode="auto">
            <a:xfrm>
              <a:off x="3429000" y="4114800"/>
              <a:ext cx="304800" cy="304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3813" name="Ovale 59"/>
            <p:cNvSpPr>
              <a:spLocks noChangeArrowheads="1"/>
            </p:cNvSpPr>
            <p:nvPr/>
          </p:nvSpPr>
          <p:spPr bwMode="auto">
            <a:xfrm>
              <a:off x="1981200" y="3581400"/>
              <a:ext cx="304800" cy="304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3814" name="Ovale 60"/>
            <p:cNvSpPr>
              <a:spLocks noChangeArrowheads="1"/>
            </p:cNvSpPr>
            <p:nvPr/>
          </p:nvSpPr>
          <p:spPr bwMode="auto">
            <a:xfrm>
              <a:off x="1447800" y="4114800"/>
              <a:ext cx="304800" cy="304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cxnSp>
          <p:nvCxnSpPr>
            <p:cNvPr id="33815" name="Connettore 1 61"/>
            <p:cNvCxnSpPr>
              <a:cxnSpLocks noChangeShapeType="1"/>
              <a:stCxn id="33809" idx="4"/>
              <a:endCxn id="33810" idx="0"/>
            </p:cNvCxnSpPr>
            <p:nvPr/>
          </p:nvCxnSpPr>
          <p:spPr bwMode="auto">
            <a:xfrm rot="5400000">
              <a:off x="2438400" y="2819400"/>
              <a:ext cx="3048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3816" name="Connettore 1 62"/>
            <p:cNvCxnSpPr>
              <a:cxnSpLocks noChangeShapeType="1"/>
              <a:stCxn id="33810" idx="5"/>
              <a:endCxn id="33811" idx="1"/>
            </p:cNvCxnSpPr>
            <p:nvPr/>
          </p:nvCxnSpPr>
          <p:spPr bwMode="auto">
            <a:xfrm rot="16200000" flipH="1">
              <a:off x="2622363" y="3308163"/>
              <a:ext cx="394074" cy="2416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3817" name="Connettore 1 63"/>
            <p:cNvCxnSpPr>
              <a:cxnSpLocks noChangeShapeType="1"/>
              <a:stCxn id="33810" idx="3"/>
              <a:endCxn id="33813" idx="7"/>
            </p:cNvCxnSpPr>
            <p:nvPr/>
          </p:nvCxnSpPr>
          <p:spPr bwMode="auto">
            <a:xfrm rot="5400000">
              <a:off x="2165163" y="3308163"/>
              <a:ext cx="394074" cy="2416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3818" name="Connettore 1 64"/>
            <p:cNvCxnSpPr>
              <a:cxnSpLocks noChangeShapeType="1"/>
              <a:stCxn id="33813" idx="6"/>
              <a:endCxn id="33811" idx="2"/>
            </p:cNvCxnSpPr>
            <p:nvPr/>
          </p:nvCxnSpPr>
          <p:spPr bwMode="auto">
            <a:xfrm>
              <a:off x="2286000" y="3733800"/>
              <a:ext cx="6096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3819" name="Connettore 1 65"/>
            <p:cNvCxnSpPr>
              <a:cxnSpLocks noChangeShapeType="1"/>
              <a:stCxn id="33813" idx="3"/>
              <a:endCxn id="33814" idx="7"/>
            </p:cNvCxnSpPr>
            <p:nvPr/>
          </p:nvCxnSpPr>
          <p:spPr bwMode="auto">
            <a:xfrm rot="5400000">
              <a:off x="1707963" y="3841563"/>
              <a:ext cx="317874" cy="3178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3820" name="Connettore 1 66"/>
            <p:cNvCxnSpPr>
              <a:cxnSpLocks noChangeShapeType="1"/>
              <a:stCxn id="33811" idx="5"/>
              <a:endCxn id="33812" idx="1"/>
            </p:cNvCxnSpPr>
            <p:nvPr/>
          </p:nvCxnSpPr>
          <p:spPr bwMode="auto">
            <a:xfrm rot="16200000" flipH="1">
              <a:off x="3155763" y="3841563"/>
              <a:ext cx="317874" cy="3178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5" name="Gruppo 75"/>
          <p:cNvGrpSpPr>
            <a:grpSpLocks/>
          </p:cNvGrpSpPr>
          <p:nvPr/>
        </p:nvGrpSpPr>
        <p:grpSpPr bwMode="auto">
          <a:xfrm>
            <a:off x="5334000" y="4033838"/>
            <a:ext cx="2528888" cy="2214562"/>
            <a:chOff x="4038600" y="2438400"/>
            <a:chExt cx="2529657" cy="2214265"/>
          </a:xfrm>
        </p:grpSpPr>
        <p:sp>
          <p:nvSpPr>
            <p:cNvPr id="33803" name="CasellaDiTesto 69"/>
            <p:cNvSpPr txBox="1">
              <a:spLocks noChangeArrowheads="1"/>
            </p:cNvSpPr>
            <p:nvPr/>
          </p:nvSpPr>
          <p:spPr bwMode="auto">
            <a:xfrm>
              <a:off x="4038600" y="4191000"/>
              <a:ext cx="18466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endParaRPr lang="it-IT"/>
            </a:p>
          </p:txBody>
        </p:sp>
        <p:sp>
          <p:nvSpPr>
            <p:cNvPr id="33804" name="CasellaDiTesto 70"/>
            <p:cNvSpPr txBox="1">
              <a:spLocks noChangeArrowheads="1"/>
            </p:cNvSpPr>
            <p:nvPr/>
          </p:nvSpPr>
          <p:spPr bwMode="auto">
            <a:xfrm>
              <a:off x="5986046" y="4191000"/>
              <a:ext cx="582211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it-IT"/>
                <a:t>0/4</a:t>
              </a:r>
            </a:p>
          </p:txBody>
        </p:sp>
        <p:sp>
          <p:nvSpPr>
            <p:cNvPr id="33805" name="CasellaDiTesto 71"/>
            <p:cNvSpPr txBox="1">
              <a:spLocks noChangeArrowheads="1"/>
            </p:cNvSpPr>
            <p:nvPr/>
          </p:nvSpPr>
          <p:spPr bwMode="auto">
            <a:xfrm>
              <a:off x="4538246" y="3653135"/>
              <a:ext cx="33855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it-IT"/>
                <a:t>0</a:t>
              </a:r>
            </a:p>
          </p:txBody>
        </p:sp>
        <p:sp>
          <p:nvSpPr>
            <p:cNvPr id="33806" name="CasellaDiTesto 72"/>
            <p:cNvSpPr txBox="1">
              <a:spLocks noChangeArrowheads="1"/>
            </p:cNvSpPr>
            <p:nvPr/>
          </p:nvSpPr>
          <p:spPr bwMode="auto">
            <a:xfrm>
              <a:off x="5452646" y="3657600"/>
              <a:ext cx="33855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it-IT"/>
                <a:t>2</a:t>
              </a:r>
            </a:p>
          </p:txBody>
        </p:sp>
        <p:sp>
          <p:nvSpPr>
            <p:cNvPr id="33807" name="CasellaDiTesto 73"/>
            <p:cNvSpPr txBox="1">
              <a:spLocks noChangeArrowheads="1"/>
            </p:cNvSpPr>
            <p:nvPr/>
          </p:nvSpPr>
          <p:spPr bwMode="auto">
            <a:xfrm>
              <a:off x="5029200" y="3048000"/>
              <a:ext cx="33855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it-IT"/>
                <a:t>4</a:t>
              </a:r>
            </a:p>
          </p:txBody>
        </p:sp>
        <p:sp>
          <p:nvSpPr>
            <p:cNvPr id="33808" name="CasellaDiTesto 74"/>
            <p:cNvSpPr txBox="1">
              <a:spLocks noChangeArrowheads="1"/>
            </p:cNvSpPr>
            <p:nvPr/>
          </p:nvSpPr>
          <p:spPr bwMode="auto">
            <a:xfrm>
              <a:off x="5029200" y="2438400"/>
              <a:ext cx="18466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endParaRPr lang="it-IT"/>
            </a:p>
          </p:txBody>
        </p:sp>
      </p:grpSp>
      <p:sp>
        <p:nvSpPr>
          <p:cNvPr id="32777" name="CasellaDiTesto 76"/>
          <p:cNvSpPr txBox="1">
            <a:spLocks noChangeArrowheads="1"/>
          </p:cNvSpPr>
          <p:nvPr/>
        </p:nvSpPr>
        <p:spPr bwMode="auto">
          <a:xfrm>
            <a:off x="7848600" y="5867400"/>
            <a:ext cx="4921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it-IT">
                <a:solidFill>
                  <a:srgbClr val="8000FF"/>
                </a:solidFill>
              </a:rPr>
              <a:t>!!!</a:t>
            </a:r>
          </a:p>
        </p:txBody>
      </p:sp>
      <p:sp>
        <p:nvSpPr>
          <p:cNvPr id="33801" name="Segnaposto numero diapositiva 46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A337E93-29B7-4B44-B698-F80A1A41E455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ea typeface="+mj-ea"/>
                <a:cs typeface="+mj-cs"/>
              </a:rPr>
              <a:t>L</a:t>
            </a:r>
            <a:r>
              <a:rPr lang="en-US" dirty="0" err="1" smtClean="0"/>
              <a:t>(</a:t>
            </a:r>
            <a:r>
              <a:rPr lang="en-US" i="1" cap="none" dirty="0" err="1" smtClean="0"/>
              <a:t>h,k</a:t>
            </a:r>
            <a:r>
              <a:rPr lang="en-US" dirty="0" err="1" smtClean="0"/>
              <a:t>)</a:t>
            </a:r>
            <a:r>
              <a:rPr lang="en-US" dirty="0" err="1" smtClean="0">
                <a:ea typeface="+mj-ea"/>
                <a:cs typeface="+mj-cs"/>
              </a:rPr>
              <a:t>-Etichettatura</a:t>
            </a:r>
            <a:r>
              <a:rPr lang="en-US" dirty="0" smtClean="0">
                <a:ea typeface="+mj-ea"/>
                <a:cs typeface="+mj-cs"/>
              </a:rPr>
              <a:t> (5)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autoUpdateAnimBg="0"/>
      <p:bldP spid="32774" grpId="0"/>
      <p:bldP spid="3277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304800" y="1524000"/>
            <a:ext cx="83058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just">
              <a:tabLst>
                <a:tab pos="358775" algn="l"/>
                <a:tab pos="719138" algn="l"/>
                <a:tab pos="1079500" algn="l"/>
                <a:tab pos="1438275" algn="l"/>
                <a:tab pos="1798638" algn="l"/>
                <a:tab pos="2159000" algn="l"/>
                <a:tab pos="2519363" algn="l"/>
                <a:tab pos="2879725" algn="l"/>
                <a:tab pos="3238500" algn="l"/>
                <a:tab pos="3598863" algn="l"/>
                <a:tab pos="3959225" algn="l"/>
                <a:tab pos="4319588" algn="l"/>
              </a:tabLst>
              <a:defRPr/>
            </a:pPr>
            <a:r>
              <a:rPr lang="it-IT" dirty="0">
                <a:solidFill>
                  <a:srgbClr val="FE8637"/>
                </a:solidFill>
                <a:latin typeface="+mn-lt"/>
                <a:ea typeface="Cambria" charset="0"/>
                <a:cs typeface="Cambria" charset="0"/>
              </a:rPr>
              <a:t>Lemma</a:t>
            </a:r>
            <a:r>
              <a:rPr lang="it-IT" dirty="0">
                <a:latin typeface="+mn-lt"/>
                <a:ea typeface="Cambria" charset="0"/>
                <a:cs typeface="Cambria" charset="0"/>
              </a:rPr>
              <a:t>: </a:t>
            </a:r>
            <a:r>
              <a:rPr lang="it-IT" i="1" dirty="0"/>
              <a:t>λ</a:t>
            </a:r>
            <a:r>
              <a:rPr lang="it-IT" i="1" baseline="-25000" dirty="0">
                <a:solidFill>
                  <a:schemeClr val="accent1"/>
                </a:solidFill>
              </a:rPr>
              <a:t>d</a:t>
            </a:r>
            <a:r>
              <a:rPr lang="it-IT" i="1" baseline="-25000" dirty="0">
                <a:solidFill>
                  <a:srgbClr val="FF00FF"/>
                </a:solidFill>
              </a:rPr>
              <a:t>h</a:t>
            </a:r>
            <a:r>
              <a:rPr lang="it-IT" i="1" baseline="-25000" dirty="0"/>
              <a:t>,</a:t>
            </a:r>
            <a:r>
              <a:rPr lang="it-IT" i="1" baseline="-25000" dirty="0">
                <a:solidFill>
                  <a:schemeClr val="accent1"/>
                </a:solidFill>
              </a:rPr>
              <a:t>d</a:t>
            </a:r>
            <a:r>
              <a:rPr lang="it-IT" i="1" baseline="-25000" dirty="0">
                <a:solidFill>
                  <a:srgbClr val="8000FF"/>
                </a:solidFill>
              </a:rPr>
              <a:t>k</a:t>
            </a:r>
            <a:r>
              <a:rPr lang="it-IT" i="1" dirty="0"/>
              <a:t>=</a:t>
            </a:r>
            <a:r>
              <a:rPr lang="it-IT" i="1" dirty="0">
                <a:solidFill>
                  <a:schemeClr val="accent1"/>
                </a:solidFill>
              </a:rPr>
              <a:t>d</a:t>
            </a:r>
            <a:r>
              <a:rPr lang="it-IT" i="1" dirty="0"/>
              <a:t> λ</a:t>
            </a:r>
            <a:r>
              <a:rPr lang="it-IT" i="1" baseline="-25000" dirty="0">
                <a:solidFill>
                  <a:srgbClr val="FF00FF"/>
                </a:solidFill>
              </a:rPr>
              <a:t>h</a:t>
            </a:r>
            <a:r>
              <a:rPr lang="it-IT" i="1" baseline="-25000" dirty="0"/>
              <a:t>,</a:t>
            </a:r>
            <a:r>
              <a:rPr lang="it-IT" i="1" baseline="-25000" dirty="0">
                <a:solidFill>
                  <a:srgbClr val="8000FF"/>
                </a:solidFill>
              </a:rPr>
              <a:t>k</a:t>
            </a:r>
          </a:p>
          <a:p>
            <a:pPr algn="just">
              <a:tabLst>
                <a:tab pos="358775" algn="l"/>
                <a:tab pos="719138" algn="l"/>
                <a:tab pos="1079500" algn="l"/>
                <a:tab pos="1438275" algn="l"/>
                <a:tab pos="1798638" algn="l"/>
                <a:tab pos="2159000" algn="l"/>
                <a:tab pos="2519363" algn="l"/>
                <a:tab pos="2879725" algn="l"/>
                <a:tab pos="3238500" algn="l"/>
                <a:tab pos="3598863" algn="l"/>
                <a:tab pos="3959225" algn="l"/>
                <a:tab pos="4319588" algn="l"/>
              </a:tabLst>
              <a:defRPr/>
            </a:pPr>
            <a:r>
              <a:rPr lang="it-IT" dirty="0">
                <a:solidFill>
                  <a:srgbClr val="FE8637"/>
                </a:solidFill>
                <a:latin typeface="+mn-lt"/>
                <a:ea typeface="Cambria" charset="0"/>
                <a:cs typeface="Cambria" charset="0"/>
              </a:rPr>
              <a:t>Dim.</a:t>
            </a:r>
            <a:r>
              <a:rPr lang="it-IT" dirty="0">
                <a:solidFill>
                  <a:schemeClr val="tx2"/>
                </a:solidFill>
                <a:latin typeface="+mn-lt"/>
                <a:ea typeface="Cambria" charset="0"/>
                <a:cs typeface="Cambria" charset="0"/>
              </a:rPr>
              <a:t> </a:t>
            </a:r>
            <a:r>
              <a:rPr lang="it-IT" dirty="0">
                <a:solidFill>
                  <a:srgbClr val="000000"/>
                </a:solidFill>
                <a:latin typeface="+mn-lt"/>
                <a:ea typeface="Cambria" charset="0"/>
                <a:cs typeface="Cambria" charset="0"/>
              </a:rPr>
              <a:t>In due parti: </a:t>
            </a:r>
            <a:r>
              <a:rPr lang="it-IT" i="1" dirty="0"/>
              <a:t>λ</a:t>
            </a:r>
            <a:r>
              <a:rPr lang="it-IT" i="1" baseline="-25000" dirty="0">
                <a:solidFill>
                  <a:schemeClr val="accent1"/>
                </a:solidFill>
              </a:rPr>
              <a:t>d</a:t>
            </a:r>
            <a:r>
              <a:rPr lang="it-IT" i="1" baseline="-25000" dirty="0">
                <a:solidFill>
                  <a:srgbClr val="FF00FF"/>
                </a:solidFill>
              </a:rPr>
              <a:t>h</a:t>
            </a:r>
            <a:r>
              <a:rPr lang="it-IT" i="1" baseline="-25000" dirty="0"/>
              <a:t>,</a:t>
            </a:r>
            <a:r>
              <a:rPr lang="it-IT" i="1" baseline="-25000" dirty="0">
                <a:solidFill>
                  <a:schemeClr val="accent1"/>
                </a:solidFill>
              </a:rPr>
              <a:t>d</a:t>
            </a:r>
            <a:r>
              <a:rPr lang="it-IT" i="1" baseline="-25000" dirty="0">
                <a:solidFill>
                  <a:srgbClr val="8000FF"/>
                </a:solidFill>
              </a:rPr>
              <a:t>k</a:t>
            </a:r>
            <a:r>
              <a:rPr lang="it-IT" i="1" dirty="0"/>
              <a:t>≥</a:t>
            </a:r>
            <a:r>
              <a:rPr lang="it-IT" i="1" dirty="0">
                <a:solidFill>
                  <a:schemeClr val="accent1"/>
                </a:solidFill>
              </a:rPr>
              <a:t>d</a:t>
            </a:r>
            <a:r>
              <a:rPr lang="it-IT" i="1" dirty="0"/>
              <a:t> λ</a:t>
            </a:r>
            <a:r>
              <a:rPr lang="it-IT" i="1" baseline="-25000" dirty="0">
                <a:solidFill>
                  <a:srgbClr val="FF00FF"/>
                </a:solidFill>
              </a:rPr>
              <a:t>h</a:t>
            </a:r>
            <a:r>
              <a:rPr lang="it-IT" i="1" baseline="-25000" dirty="0"/>
              <a:t>,</a:t>
            </a:r>
            <a:r>
              <a:rPr lang="it-IT" i="1" baseline="-25000" dirty="0">
                <a:solidFill>
                  <a:srgbClr val="8000FF"/>
                </a:solidFill>
              </a:rPr>
              <a:t>k </a:t>
            </a:r>
            <a:r>
              <a:rPr lang="it-IT" dirty="0">
                <a:solidFill>
                  <a:schemeClr val="tx2"/>
                </a:solidFill>
                <a:latin typeface="+mn-lt"/>
                <a:ea typeface="Cambria" charset="0"/>
                <a:cs typeface="Cambria" charset="0"/>
              </a:rPr>
              <a:t>e </a:t>
            </a:r>
            <a:r>
              <a:rPr lang="it-IT" i="1" dirty="0"/>
              <a:t>λ</a:t>
            </a:r>
            <a:r>
              <a:rPr lang="it-IT" i="1" baseline="-25000" dirty="0">
                <a:solidFill>
                  <a:schemeClr val="accent1"/>
                </a:solidFill>
              </a:rPr>
              <a:t>d</a:t>
            </a:r>
            <a:r>
              <a:rPr lang="it-IT" i="1" baseline="-25000" dirty="0">
                <a:solidFill>
                  <a:srgbClr val="FF00FF"/>
                </a:solidFill>
              </a:rPr>
              <a:t>h</a:t>
            </a:r>
            <a:r>
              <a:rPr lang="it-IT" i="1" baseline="-25000" dirty="0"/>
              <a:t>,</a:t>
            </a:r>
            <a:r>
              <a:rPr lang="it-IT" i="1" baseline="-25000" dirty="0">
                <a:solidFill>
                  <a:schemeClr val="accent1"/>
                </a:solidFill>
              </a:rPr>
              <a:t>d</a:t>
            </a:r>
            <a:r>
              <a:rPr lang="it-IT" i="1" baseline="-25000" dirty="0">
                <a:solidFill>
                  <a:srgbClr val="8000FF"/>
                </a:solidFill>
              </a:rPr>
              <a:t>k</a:t>
            </a:r>
            <a:r>
              <a:rPr lang="it-IT" i="1" dirty="0"/>
              <a:t>≤</a:t>
            </a:r>
            <a:r>
              <a:rPr lang="it-IT" i="1" dirty="0">
                <a:solidFill>
                  <a:schemeClr val="accent1"/>
                </a:solidFill>
              </a:rPr>
              <a:t>d</a:t>
            </a:r>
            <a:r>
              <a:rPr lang="it-IT" i="1" dirty="0"/>
              <a:t> λ</a:t>
            </a:r>
            <a:r>
              <a:rPr lang="it-IT" i="1" baseline="-25000" dirty="0">
                <a:solidFill>
                  <a:srgbClr val="FF00FF"/>
                </a:solidFill>
              </a:rPr>
              <a:t>h</a:t>
            </a:r>
            <a:r>
              <a:rPr lang="it-IT" i="1" baseline="-25000" dirty="0"/>
              <a:t>,</a:t>
            </a:r>
            <a:r>
              <a:rPr lang="it-IT" i="1" baseline="-25000" dirty="0">
                <a:solidFill>
                  <a:srgbClr val="8000FF"/>
                </a:solidFill>
              </a:rPr>
              <a:t>k</a:t>
            </a:r>
            <a:r>
              <a:rPr lang="it-IT" dirty="0">
                <a:solidFill>
                  <a:schemeClr val="tx2"/>
                </a:solidFill>
                <a:latin typeface="+mn-lt"/>
                <a:ea typeface="Cambria" charset="0"/>
                <a:cs typeface="Cambria" charset="0"/>
              </a:rPr>
              <a:t>.</a:t>
            </a:r>
          </a:p>
          <a:p>
            <a:pPr algn="just">
              <a:tabLst>
                <a:tab pos="358775" algn="l"/>
                <a:tab pos="719138" algn="l"/>
                <a:tab pos="1079500" algn="l"/>
                <a:tab pos="1438275" algn="l"/>
                <a:tab pos="1798638" algn="l"/>
                <a:tab pos="2159000" algn="l"/>
                <a:tab pos="2519363" algn="l"/>
                <a:tab pos="2879725" algn="l"/>
                <a:tab pos="3238500" algn="l"/>
                <a:tab pos="3598863" algn="l"/>
                <a:tab pos="3959225" algn="l"/>
                <a:tab pos="4319588" algn="l"/>
              </a:tabLst>
              <a:defRPr/>
            </a:pPr>
            <a:r>
              <a:rPr lang="it-IT" dirty="0" err="1">
                <a:solidFill>
                  <a:srgbClr val="000000"/>
                </a:solidFill>
                <a:latin typeface="+mn-lt"/>
                <a:ea typeface="Cambria" charset="0"/>
                <a:cs typeface="Cambria" charset="0"/>
              </a:rPr>
              <a:t>1</a:t>
            </a:r>
            <a:r>
              <a:rPr lang="it-IT" dirty="0">
                <a:solidFill>
                  <a:srgbClr val="000000"/>
                </a:solidFill>
                <a:latin typeface="+mn-lt"/>
                <a:ea typeface="Cambria" charset="0"/>
                <a:cs typeface="Cambria" charset="0"/>
              </a:rPr>
              <a:t>.</a:t>
            </a:r>
            <a:r>
              <a:rPr lang="it-IT" dirty="0">
                <a:solidFill>
                  <a:schemeClr val="tx2"/>
                </a:solidFill>
                <a:latin typeface="+mn-lt"/>
                <a:ea typeface="Cambria" charset="0"/>
                <a:cs typeface="Cambria" charset="0"/>
              </a:rPr>
              <a:t> </a:t>
            </a:r>
            <a:r>
              <a:rPr lang="it-IT" i="1" dirty="0"/>
              <a:t>λ</a:t>
            </a:r>
            <a:r>
              <a:rPr lang="it-IT" i="1" baseline="-25000" dirty="0">
                <a:solidFill>
                  <a:schemeClr val="accent1"/>
                </a:solidFill>
              </a:rPr>
              <a:t>d</a:t>
            </a:r>
            <a:r>
              <a:rPr lang="it-IT" i="1" baseline="-25000" dirty="0">
                <a:solidFill>
                  <a:srgbClr val="FF00FF"/>
                </a:solidFill>
              </a:rPr>
              <a:t>h</a:t>
            </a:r>
            <a:r>
              <a:rPr lang="it-IT" i="1" baseline="-25000" dirty="0"/>
              <a:t>,</a:t>
            </a:r>
            <a:r>
              <a:rPr lang="it-IT" i="1" baseline="-25000" dirty="0">
                <a:solidFill>
                  <a:schemeClr val="accent1"/>
                </a:solidFill>
              </a:rPr>
              <a:t>d</a:t>
            </a:r>
            <a:r>
              <a:rPr lang="it-IT" i="1" baseline="-25000" dirty="0">
                <a:solidFill>
                  <a:srgbClr val="8000FF"/>
                </a:solidFill>
              </a:rPr>
              <a:t>k</a:t>
            </a:r>
            <a:r>
              <a:rPr lang="it-IT" i="1" dirty="0"/>
              <a:t>≥</a:t>
            </a:r>
            <a:r>
              <a:rPr lang="it-IT" i="1" dirty="0">
                <a:solidFill>
                  <a:schemeClr val="accent1"/>
                </a:solidFill>
              </a:rPr>
              <a:t>d</a:t>
            </a:r>
            <a:r>
              <a:rPr lang="it-IT" i="1" dirty="0"/>
              <a:t> λ</a:t>
            </a:r>
            <a:r>
              <a:rPr lang="it-IT" i="1" baseline="-25000" dirty="0">
                <a:solidFill>
                  <a:srgbClr val="FF00FF"/>
                </a:solidFill>
              </a:rPr>
              <a:t>h</a:t>
            </a:r>
            <a:r>
              <a:rPr lang="it-IT" i="1" baseline="-25000" dirty="0"/>
              <a:t>,</a:t>
            </a:r>
            <a:r>
              <a:rPr lang="it-IT" i="1" baseline="-25000" dirty="0">
                <a:solidFill>
                  <a:srgbClr val="8000FF"/>
                </a:solidFill>
              </a:rPr>
              <a:t>k</a:t>
            </a:r>
            <a:endParaRPr lang="it-IT" dirty="0">
              <a:solidFill>
                <a:schemeClr val="tx2"/>
              </a:solidFill>
              <a:latin typeface="+mn-lt"/>
              <a:ea typeface="Cambria" charset="0"/>
              <a:cs typeface="Cambria" charset="0"/>
            </a:endParaRPr>
          </a:p>
          <a:p>
            <a:pPr algn="just">
              <a:tabLst>
                <a:tab pos="358775" algn="l"/>
                <a:tab pos="719138" algn="l"/>
                <a:tab pos="1079500" algn="l"/>
                <a:tab pos="1438275" algn="l"/>
                <a:tab pos="1798638" algn="l"/>
                <a:tab pos="2159000" algn="l"/>
                <a:tab pos="2519363" algn="l"/>
                <a:tab pos="2879725" algn="l"/>
                <a:tab pos="3238500" algn="l"/>
                <a:tab pos="3598863" algn="l"/>
                <a:tab pos="3959225" algn="l"/>
                <a:tab pos="4319588" algn="l"/>
              </a:tabLst>
              <a:defRPr/>
            </a:pPr>
            <a:r>
              <a:rPr lang="it-IT" dirty="0">
                <a:solidFill>
                  <a:srgbClr val="000000"/>
                </a:solidFill>
                <a:latin typeface="+mn-lt"/>
                <a:ea typeface="Cambria" charset="0"/>
                <a:cs typeface="Cambria" charset="0"/>
              </a:rPr>
              <a:t>Sia </a:t>
            </a:r>
            <a:r>
              <a:rPr lang="it-IT" i="1" dirty="0" err="1">
                <a:solidFill>
                  <a:srgbClr val="000000"/>
                </a:solidFill>
                <a:latin typeface="+mn-lt"/>
                <a:ea typeface="Cambria" charset="0"/>
                <a:cs typeface="Cambria" charset="0"/>
              </a:rPr>
              <a:t>f</a:t>
            </a:r>
            <a:r>
              <a:rPr lang="it-IT" dirty="0">
                <a:solidFill>
                  <a:srgbClr val="000000"/>
                </a:solidFill>
                <a:latin typeface="+mn-lt"/>
                <a:ea typeface="Cambria" charset="0"/>
                <a:cs typeface="Cambria" charset="0"/>
              </a:rPr>
              <a:t> una </a:t>
            </a:r>
            <a:r>
              <a:rPr lang="it-IT" i="1" dirty="0" err="1">
                <a:solidFill>
                  <a:srgbClr val="000000"/>
                </a:solidFill>
                <a:latin typeface="+mn-lt"/>
                <a:ea typeface="Cambria" charset="0"/>
                <a:cs typeface="Cambria" charset="0"/>
              </a:rPr>
              <a:t>L</a:t>
            </a:r>
            <a:r>
              <a:rPr lang="it-IT" i="1" dirty="0">
                <a:solidFill>
                  <a:srgbClr val="000000"/>
                </a:solidFill>
                <a:latin typeface="+mn-lt"/>
                <a:ea typeface="Cambria" charset="0"/>
                <a:cs typeface="Cambria" charset="0"/>
              </a:rPr>
              <a:t>(</a:t>
            </a:r>
            <a:r>
              <a:rPr lang="it-IT" i="1" dirty="0" err="1">
                <a:solidFill>
                  <a:schemeClr val="accent1"/>
                </a:solidFill>
                <a:latin typeface="+mn-lt"/>
                <a:ea typeface="Cambria" charset="0"/>
                <a:cs typeface="Cambria" charset="0"/>
              </a:rPr>
              <a:t>d</a:t>
            </a:r>
            <a:r>
              <a:rPr lang="it-IT" i="1" dirty="0" err="1">
                <a:solidFill>
                  <a:srgbClr val="FF00FF"/>
                </a:solidFill>
                <a:latin typeface="+mn-lt"/>
                <a:ea typeface="Cambria" charset="0"/>
                <a:cs typeface="Cambria" charset="0"/>
              </a:rPr>
              <a:t>h</a:t>
            </a:r>
            <a:r>
              <a:rPr lang="it-IT" i="1" dirty="0">
                <a:solidFill>
                  <a:srgbClr val="000000"/>
                </a:solidFill>
                <a:latin typeface="+mn-lt"/>
                <a:ea typeface="Cambria" charset="0"/>
                <a:cs typeface="Cambria" charset="0"/>
              </a:rPr>
              <a:t>, </a:t>
            </a:r>
            <a:r>
              <a:rPr lang="it-IT" i="1" dirty="0" err="1">
                <a:solidFill>
                  <a:schemeClr val="accent1"/>
                </a:solidFill>
                <a:latin typeface="+mn-lt"/>
                <a:ea typeface="Cambria" charset="0"/>
                <a:cs typeface="Cambria" charset="0"/>
              </a:rPr>
              <a:t>d</a:t>
            </a:r>
            <a:r>
              <a:rPr lang="it-IT" i="1" dirty="0" err="1">
                <a:solidFill>
                  <a:srgbClr val="8000FF"/>
                </a:solidFill>
                <a:latin typeface="+mn-lt"/>
                <a:ea typeface="Cambria" charset="0"/>
                <a:cs typeface="Cambria" charset="0"/>
              </a:rPr>
              <a:t>k</a:t>
            </a:r>
            <a:r>
              <a:rPr lang="it-IT" i="1" dirty="0">
                <a:solidFill>
                  <a:srgbClr val="000000"/>
                </a:solidFill>
                <a:latin typeface="+mn-lt"/>
                <a:ea typeface="Cambria" charset="0"/>
                <a:cs typeface="Cambria" charset="0"/>
              </a:rPr>
              <a:t>)</a:t>
            </a:r>
            <a:r>
              <a:rPr lang="it-IT" i="1" dirty="0" err="1">
                <a:solidFill>
                  <a:srgbClr val="000000"/>
                </a:solidFill>
                <a:latin typeface="+mn-lt"/>
                <a:ea typeface="Cambria" charset="0"/>
                <a:cs typeface="Cambria" charset="0"/>
              </a:rPr>
              <a:t>-</a:t>
            </a:r>
            <a:r>
              <a:rPr lang="it-IT" dirty="0" err="1">
                <a:solidFill>
                  <a:srgbClr val="000000"/>
                </a:solidFill>
                <a:latin typeface="+mn-lt"/>
                <a:ea typeface="Cambria" charset="0"/>
                <a:cs typeface="Cambria" charset="0"/>
              </a:rPr>
              <a:t>etichett</a:t>
            </a:r>
            <a:r>
              <a:rPr lang="it-IT" dirty="0">
                <a:solidFill>
                  <a:srgbClr val="000000"/>
                </a:solidFill>
                <a:latin typeface="+mn-lt"/>
                <a:ea typeface="Cambria" charset="0"/>
                <a:cs typeface="Cambria" charset="0"/>
              </a:rPr>
              <a:t>. . Definiamo </a:t>
            </a:r>
            <a:r>
              <a:rPr lang="it-IT" i="1" dirty="0" err="1">
                <a:solidFill>
                  <a:srgbClr val="000000"/>
                </a:solidFill>
                <a:latin typeface="+mn-lt"/>
                <a:ea typeface="Cambria" charset="0"/>
                <a:cs typeface="Cambria" charset="0"/>
              </a:rPr>
              <a:t>f</a:t>
            </a:r>
            <a:r>
              <a:rPr lang="it-IT" i="1" dirty="0">
                <a:solidFill>
                  <a:srgbClr val="000000"/>
                </a:solidFill>
                <a:latin typeface="+mn-lt"/>
                <a:ea typeface="Cambria" charset="0"/>
                <a:cs typeface="Cambria" charset="0"/>
              </a:rPr>
              <a:t>’</a:t>
            </a:r>
            <a:r>
              <a:rPr lang="it-IT" i="1" dirty="0" err="1">
                <a:solidFill>
                  <a:srgbClr val="000000"/>
                </a:solidFill>
                <a:latin typeface="+mn-lt"/>
                <a:ea typeface="Cambria" charset="0"/>
                <a:cs typeface="Cambria" charset="0"/>
              </a:rPr>
              <a:t>=f</a:t>
            </a:r>
            <a:r>
              <a:rPr lang="it-IT" i="1" dirty="0">
                <a:solidFill>
                  <a:srgbClr val="000000"/>
                </a:solidFill>
                <a:latin typeface="+mn-lt"/>
                <a:ea typeface="Cambria" charset="0"/>
                <a:cs typeface="Cambria" charset="0"/>
              </a:rPr>
              <a:t>/</a:t>
            </a:r>
            <a:r>
              <a:rPr lang="it-IT" i="1" dirty="0">
                <a:solidFill>
                  <a:schemeClr val="accent1"/>
                </a:solidFill>
                <a:latin typeface="+mn-lt"/>
                <a:ea typeface="Cambria" charset="0"/>
                <a:cs typeface="Cambria" charset="0"/>
              </a:rPr>
              <a:t>d</a:t>
            </a:r>
            <a:r>
              <a:rPr lang="it-IT" dirty="0">
                <a:solidFill>
                  <a:srgbClr val="000000"/>
                </a:solidFill>
                <a:latin typeface="+mn-lt"/>
                <a:ea typeface="Cambria" charset="0"/>
                <a:cs typeface="Cambria" charset="0"/>
              </a:rPr>
              <a:t>.</a:t>
            </a:r>
          </a:p>
          <a:p>
            <a:pPr algn="just">
              <a:tabLst>
                <a:tab pos="358775" algn="l"/>
                <a:tab pos="719138" algn="l"/>
                <a:tab pos="1079500" algn="l"/>
                <a:tab pos="1438275" algn="l"/>
                <a:tab pos="1798638" algn="l"/>
                <a:tab pos="2159000" algn="l"/>
                <a:tab pos="2519363" algn="l"/>
                <a:tab pos="2879725" algn="l"/>
                <a:tab pos="3238500" algn="l"/>
                <a:tab pos="3598863" algn="l"/>
                <a:tab pos="3959225" algn="l"/>
                <a:tab pos="4319588" algn="l"/>
              </a:tabLst>
              <a:defRPr/>
            </a:pPr>
            <a:r>
              <a:rPr lang="it-IT" i="1" dirty="0">
                <a:solidFill>
                  <a:srgbClr val="000000"/>
                </a:solidFill>
                <a:latin typeface="+mn-lt"/>
                <a:ea typeface="Cambria" charset="0"/>
                <a:cs typeface="Cambria" charset="0"/>
              </a:rPr>
              <a:t>f’</a:t>
            </a:r>
            <a:r>
              <a:rPr lang="it-IT" dirty="0">
                <a:solidFill>
                  <a:srgbClr val="000000"/>
                </a:solidFill>
                <a:latin typeface="+mn-lt"/>
                <a:ea typeface="Cambria" charset="0"/>
                <a:cs typeface="Cambria" charset="0"/>
              </a:rPr>
              <a:t> è una </a:t>
            </a:r>
            <a:r>
              <a:rPr lang="it-IT" i="1" dirty="0">
                <a:solidFill>
                  <a:srgbClr val="000000"/>
                </a:solidFill>
                <a:latin typeface="+mn-lt"/>
                <a:ea typeface="Cambria" charset="0"/>
                <a:cs typeface="Cambria" charset="0"/>
              </a:rPr>
              <a:t>L(</a:t>
            </a:r>
            <a:r>
              <a:rPr lang="it-IT" i="1" dirty="0">
                <a:solidFill>
                  <a:srgbClr val="FF00FF"/>
                </a:solidFill>
                <a:latin typeface="+mn-lt"/>
                <a:ea typeface="Cambria" charset="0"/>
                <a:cs typeface="Cambria" charset="0"/>
              </a:rPr>
              <a:t>h</a:t>
            </a:r>
            <a:r>
              <a:rPr lang="it-IT" i="1" dirty="0">
                <a:solidFill>
                  <a:srgbClr val="000000"/>
                </a:solidFill>
                <a:latin typeface="+mn-lt"/>
                <a:ea typeface="Cambria" charset="0"/>
                <a:cs typeface="Cambria" charset="0"/>
              </a:rPr>
              <a:t>,</a:t>
            </a:r>
            <a:r>
              <a:rPr lang="it-IT" i="1" dirty="0">
                <a:solidFill>
                  <a:srgbClr val="8000FF"/>
                </a:solidFill>
                <a:latin typeface="+mn-lt"/>
                <a:ea typeface="Cambria" charset="0"/>
                <a:cs typeface="Cambria" charset="0"/>
              </a:rPr>
              <a:t>k</a:t>
            </a:r>
            <a:r>
              <a:rPr lang="it-IT" i="1" dirty="0">
                <a:solidFill>
                  <a:srgbClr val="000000"/>
                </a:solidFill>
                <a:latin typeface="+mn-lt"/>
                <a:ea typeface="Cambria" charset="0"/>
                <a:cs typeface="Cambria" charset="0"/>
              </a:rPr>
              <a:t>)</a:t>
            </a:r>
            <a:r>
              <a:rPr lang="it-IT" dirty="0">
                <a:solidFill>
                  <a:srgbClr val="000000"/>
                </a:solidFill>
                <a:latin typeface="+mn-lt"/>
                <a:ea typeface="Cambria" charset="0"/>
                <a:cs typeface="Cambria" charset="0"/>
              </a:rPr>
              <a:t>-etichettatura e </a:t>
            </a:r>
          </a:p>
          <a:p>
            <a:pPr algn="just">
              <a:tabLst>
                <a:tab pos="358775" algn="l"/>
                <a:tab pos="719138" algn="l"/>
                <a:tab pos="1079500" algn="l"/>
                <a:tab pos="1438275" algn="l"/>
                <a:tab pos="1798638" algn="l"/>
                <a:tab pos="2159000" algn="l"/>
                <a:tab pos="2519363" algn="l"/>
                <a:tab pos="2879725" algn="l"/>
                <a:tab pos="3238500" algn="l"/>
                <a:tab pos="3598863" algn="l"/>
                <a:tab pos="3959225" algn="l"/>
                <a:tab pos="4319588" algn="l"/>
              </a:tabLst>
              <a:defRPr/>
            </a:pPr>
            <a:r>
              <a:rPr lang="it-IT" i="1" dirty="0">
                <a:solidFill>
                  <a:srgbClr val="000000"/>
                </a:solidFill>
                <a:latin typeface="+mn-lt"/>
                <a:ea typeface="Cambria" charset="0"/>
                <a:cs typeface="Cambria" charset="0"/>
                <a:sym typeface="Symbol" charset="2"/>
              </a:rPr>
              <a:t>	</a:t>
            </a:r>
            <a:r>
              <a:rPr lang="it-IT" i="1" dirty="0">
                <a:sym typeface="Symbol" charset="2"/>
              </a:rPr>
              <a:t>λ</a:t>
            </a:r>
            <a:r>
              <a:rPr lang="it-IT" i="1" baseline="-25000" dirty="0">
                <a:solidFill>
                  <a:srgbClr val="FE8637"/>
                </a:solidFill>
                <a:sym typeface="Symbol" charset="2"/>
              </a:rPr>
              <a:t>d</a:t>
            </a:r>
            <a:r>
              <a:rPr lang="it-IT" i="1" baseline="-25000" dirty="0">
                <a:solidFill>
                  <a:srgbClr val="FF00FF"/>
                </a:solidFill>
                <a:sym typeface="Symbol" charset="2"/>
              </a:rPr>
              <a:t>h</a:t>
            </a:r>
            <a:r>
              <a:rPr lang="it-IT" i="1" baseline="-25000" dirty="0">
                <a:sym typeface="Symbol" charset="2"/>
              </a:rPr>
              <a:t>,</a:t>
            </a:r>
            <a:r>
              <a:rPr lang="it-IT" i="1" baseline="-25000" dirty="0">
                <a:solidFill>
                  <a:schemeClr val="accent1"/>
                </a:solidFill>
                <a:sym typeface="Symbol" charset="2"/>
              </a:rPr>
              <a:t>d</a:t>
            </a:r>
            <a:r>
              <a:rPr lang="it-IT" i="1" baseline="-25000" dirty="0">
                <a:solidFill>
                  <a:srgbClr val="8000FF"/>
                </a:solidFill>
                <a:sym typeface="Symbol" charset="2"/>
              </a:rPr>
              <a:t>k</a:t>
            </a:r>
            <a:r>
              <a:rPr lang="it-IT" i="1" dirty="0">
                <a:solidFill>
                  <a:srgbClr val="000000"/>
                </a:solidFill>
                <a:sym typeface="Symbol" charset="2"/>
              </a:rPr>
              <a:t>/</a:t>
            </a:r>
            <a:r>
              <a:rPr lang="it-IT" i="1" dirty="0">
                <a:solidFill>
                  <a:schemeClr val="accent1"/>
                </a:solidFill>
                <a:sym typeface="Symbol" charset="2"/>
              </a:rPr>
              <a:t>d </a:t>
            </a:r>
            <a:r>
              <a:rPr lang="it-IT" i="1" dirty="0">
                <a:sym typeface="Symbol" charset="2"/>
              </a:rPr>
              <a:t>= σ</a:t>
            </a:r>
            <a:r>
              <a:rPr lang="it-IT" i="1" baseline="-25000" dirty="0">
                <a:solidFill>
                  <a:srgbClr val="FF00FF"/>
                </a:solidFill>
                <a:sym typeface="Symbol" charset="2"/>
              </a:rPr>
              <a:t>h</a:t>
            </a:r>
            <a:r>
              <a:rPr lang="it-IT" i="1" baseline="-25000" dirty="0">
                <a:sym typeface="Symbol" charset="2"/>
              </a:rPr>
              <a:t>,</a:t>
            </a:r>
            <a:r>
              <a:rPr lang="it-IT" i="1" baseline="-25000" dirty="0">
                <a:solidFill>
                  <a:srgbClr val="8000FF"/>
                </a:solidFill>
                <a:sym typeface="Symbol" charset="2"/>
              </a:rPr>
              <a:t>k</a:t>
            </a:r>
            <a:r>
              <a:rPr lang="it-IT" i="1" dirty="0">
                <a:sym typeface="Symbol" charset="2"/>
              </a:rPr>
              <a:t>(f’)</a:t>
            </a:r>
            <a:r>
              <a:rPr lang="it-IT" i="1" baseline="-25000" dirty="0">
                <a:solidFill>
                  <a:srgbClr val="8000FF"/>
                </a:solidFill>
                <a:sym typeface="Symbol" charset="2"/>
              </a:rPr>
              <a:t> </a:t>
            </a:r>
            <a:r>
              <a:rPr lang="it-IT" i="1" dirty="0">
                <a:sym typeface="Symbol" charset="2"/>
              </a:rPr>
              <a:t>≥</a:t>
            </a:r>
            <a:r>
              <a:rPr lang="it-IT" i="1" dirty="0"/>
              <a:t> </a:t>
            </a:r>
            <a:r>
              <a:rPr lang="it-IT" i="1" dirty="0">
                <a:sym typeface="Symbol" charset="2"/>
              </a:rPr>
              <a:t>λ</a:t>
            </a:r>
            <a:r>
              <a:rPr lang="it-IT" i="1" baseline="-25000" dirty="0">
                <a:solidFill>
                  <a:srgbClr val="FF00FF"/>
                </a:solidFill>
                <a:sym typeface="Symbol" charset="2"/>
              </a:rPr>
              <a:t>h</a:t>
            </a:r>
            <a:r>
              <a:rPr lang="it-IT" i="1" baseline="-25000" dirty="0">
                <a:sym typeface="Symbol" charset="2"/>
              </a:rPr>
              <a:t>,</a:t>
            </a:r>
            <a:r>
              <a:rPr lang="it-IT" i="1" baseline="-25000" dirty="0">
                <a:solidFill>
                  <a:srgbClr val="8000FF"/>
                </a:solidFill>
                <a:sym typeface="Symbol" charset="2"/>
              </a:rPr>
              <a:t>k</a:t>
            </a:r>
            <a:r>
              <a:rPr lang="it-IT" sz="2000" i="1" dirty="0">
                <a:sym typeface="Symbol" charset="2"/>
              </a:rPr>
              <a:t>.</a:t>
            </a:r>
          </a:p>
          <a:p>
            <a:pPr algn="just">
              <a:tabLst>
                <a:tab pos="358775" algn="l"/>
                <a:tab pos="719138" algn="l"/>
                <a:tab pos="1079500" algn="l"/>
                <a:tab pos="1438275" algn="l"/>
                <a:tab pos="1798638" algn="l"/>
                <a:tab pos="2159000" algn="l"/>
                <a:tab pos="2519363" algn="l"/>
                <a:tab pos="2879725" algn="l"/>
                <a:tab pos="3238500" algn="l"/>
                <a:tab pos="3598863" algn="l"/>
                <a:tab pos="3959225" algn="l"/>
                <a:tab pos="4319588" algn="l"/>
              </a:tabLst>
              <a:defRPr/>
            </a:pPr>
            <a:r>
              <a:rPr lang="it-IT" dirty="0" err="1">
                <a:solidFill>
                  <a:schemeClr val="tx2"/>
                </a:solidFill>
                <a:latin typeface="+mn-lt"/>
                <a:ea typeface="Cambria" charset="0"/>
                <a:cs typeface="Cambria" charset="0"/>
                <a:sym typeface="Symbol" charset="2"/>
              </a:rPr>
              <a:t>2</a:t>
            </a:r>
            <a:r>
              <a:rPr lang="it-IT" dirty="0">
                <a:solidFill>
                  <a:schemeClr val="tx2"/>
                </a:solidFill>
                <a:latin typeface="+mn-lt"/>
                <a:ea typeface="Cambria" charset="0"/>
                <a:cs typeface="Cambria" charset="0"/>
                <a:sym typeface="Symbol" charset="2"/>
              </a:rPr>
              <a:t>. </a:t>
            </a:r>
            <a:r>
              <a:rPr lang="it-IT" i="1" dirty="0"/>
              <a:t>λ</a:t>
            </a:r>
            <a:r>
              <a:rPr lang="it-IT" i="1" baseline="-25000" dirty="0">
                <a:solidFill>
                  <a:schemeClr val="accent1"/>
                </a:solidFill>
              </a:rPr>
              <a:t>d</a:t>
            </a:r>
            <a:r>
              <a:rPr lang="it-IT" i="1" baseline="-25000" dirty="0">
                <a:solidFill>
                  <a:srgbClr val="FF00FF"/>
                </a:solidFill>
              </a:rPr>
              <a:t>h</a:t>
            </a:r>
            <a:r>
              <a:rPr lang="it-IT" i="1" baseline="-25000" dirty="0"/>
              <a:t>,</a:t>
            </a:r>
            <a:r>
              <a:rPr lang="it-IT" i="1" baseline="-25000" dirty="0">
                <a:solidFill>
                  <a:schemeClr val="accent1"/>
                </a:solidFill>
              </a:rPr>
              <a:t>d</a:t>
            </a:r>
            <a:r>
              <a:rPr lang="it-IT" i="1" baseline="-25000" dirty="0">
                <a:solidFill>
                  <a:srgbClr val="8000FF"/>
                </a:solidFill>
              </a:rPr>
              <a:t>k</a:t>
            </a:r>
            <a:r>
              <a:rPr lang="it-IT" i="1" dirty="0"/>
              <a:t>≤</a:t>
            </a:r>
            <a:r>
              <a:rPr lang="it-IT" i="1" dirty="0">
                <a:solidFill>
                  <a:schemeClr val="accent1"/>
                </a:solidFill>
              </a:rPr>
              <a:t>d</a:t>
            </a:r>
            <a:r>
              <a:rPr lang="it-IT" i="1" dirty="0"/>
              <a:t> λ</a:t>
            </a:r>
            <a:r>
              <a:rPr lang="it-IT" i="1" baseline="-25000" dirty="0">
                <a:solidFill>
                  <a:srgbClr val="FF00FF"/>
                </a:solidFill>
              </a:rPr>
              <a:t>h</a:t>
            </a:r>
            <a:r>
              <a:rPr lang="it-IT" i="1" baseline="-25000" dirty="0"/>
              <a:t>,</a:t>
            </a:r>
            <a:r>
              <a:rPr lang="it-IT" i="1" baseline="-25000" dirty="0">
                <a:solidFill>
                  <a:srgbClr val="8000FF"/>
                </a:solidFill>
              </a:rPr>
              <a:t>k</a:t>
            </a:r>
          </a:p>
          <a:p>
            <a:pPr algn="just">
              <a:tabLst>
                <a:tab pos="358775" algn="l"/>
                <a:tab pos="719138" algn="l"/>
                <a:tab pos="1079500" algn="l"/>
                <a:tab pos="1438275" algn="l"/>
                <a:tab pos="1798638" algn="l"/>
                <a:tab pos="2159000" algn="l"/>
                <a:tab pos="2519363" algn="l"/>
                <a:tab pos="2879725" algn="l"/>
                <a:tab pos="3238500" algn="l"/>
                <a:tab pos="3598863" algn="l"/>
                <a:tab pos="3959225" algn="l"/>
                <a:tab pos="4319588" algn="l"/>
              </a:tabLst>
              <a:defRPr/>
            </a:pPr>
            <a:r>
              <a:rPr lang="it-IT" dirty="0">
                <a:solidFill>
                  <a:srgbClr val="000000"/>
                </a:solidFill>
                <a:latin typeface="+mn-lt"/>
                <a:ea typeface="Cambria" charset="0"/>
                <a:cs typeface="Cambria" charset="0"/>
                <a:sym typeface="Symbol" charset="2"/>
              </a:rPr>
              <a:t>Similmente, sia </a:t>
            </a:r>
            <a:r>
              <a:rPr lang="it-IT" i="1" dirty="0" err="1">
                <a:solidFill>
                  <a:srgbClr val="000000"/>
                </a:solidFill>
                <a:latin typeface="+mn-lt"/>
                <a:ea typeface="Cambria" charset="0"/>
                <a:cs typeface="Cambria" charset="0"/>
                <a:sym typeface="Symbol" charset="2"/>
              </a:rPr>
              <a:t>f</a:t>
            </a:r>
            <a:r>
              <a:rPr lang="it-IT" dirty="0">
                <a:solidFill>
                  <a:srgbClr val="000000"/>
                </a:solidFill>
                <a:latin typeface="+mn-lt"/>
                <a:ea typeface="Cambria" charset="0"/>
                <a:cs typeface="Cambria" charset="0"/>
                <a:sym typeface="Symbol" charset="2"/>
              </a:rPr>
              <a:t> una </a:t>
            </a:r>
            <a:r>
              <a:rPr lang="it-IT" i="1" dirty="0" err="1">
                <a:solidFill>
                  <a:srgbClr val="000000"/>
                </a:solidFill>
                <a:latin typeface="+mn-lt"/>
                <a:ea typeface="Cambria" charset="0"/>
                <a:cs typeface="Cambria" charset="0"/>
                <a:sym typeface="Symbol" charset="2"/>
              </a:rPr>
              <a:t>L</a:t>
            </a:r>
            <a:r>
              <a:rPr lang="it-IT" i="1" dirty="0">
                <a:solidFill>
                  <a:srgbClr val="000000"/>
                </a:solidFill>
                <a:latin typeface="+mn-lt"/>
                <a:ea typeface="Cambria" charset="0"/>
                <a:cs typeface="Cambria" charset="0"/>
                <a:sym typeface="Symbol" charset="2"/>
              </a:rPr>
              <a:t>(</a:t>
            </a:r>
            <a:r>
              <a:rPr lang="it-IT" i="1" dirty="0" err="1">
                <a:solidFill>
                  <a:srgbClr val="FF00FF"/>
                </a:solidFill>
                <a:latin typeface="+mn-lt"/>
                <a:ea typeface="Cambria" charset="0"/>
                <a:cs typeface="Cambria" charset="0"/>
                <a:sym typeface="Symbol" charset="2"/>
              </a:rPr>
              <a:t>h</a:t>
            </a:r>
            <a:r>
              <a:rPr lang="it-IT" i="1" dirty="0">
                <a:solidFill>
                  <a:srgbClr val="000000"/>
                </a:solidFill>
                <a:latin typeface="+mn-lt"/>
                <a:ea typeface="Cambria" charset="0"/>
                <a:cs typeface="Cambria" charset="0"/>
                <a:sym typeface="Symbol" charset="2"/>
              </a:rPr>
              <a:t>,</a:t>
            </a:r>
            <a:r>
              <a:rPr lang="it-IT" i="1" dirty="0" err="1">
                <a:solidFill>
                  <a:srgbClr val="8000FF"/>
                </a:solidFill>
                <a:latin typeface="+mn-lt"/>
                <a:ea typeface="Cambria" charset="0"/>
                <a:cs typeface="Cambria" charset="0"/>
                <a:sym typeface="Symbol" charset="2"/>
              </a:rPr>
              <a:t>k</a:t>
            </a:r>
            <a:r>
              <a:rPr lang="it-IT" i="1" dirty="0">
                <a:solidFill>
                  <a:srgbClr val="000000"/>
                </a:solidFill>
                <a:latin typeface="+mn-lt"/>
                <a:ea typeface="Cambria" charset="0"/>
                <a:cs typeface="Cambria" charset="0"/>
                <a:sym typeface="Symbol" charset="2"/>
              </a:rPr>
              <a:t>)-</a:t>
            </a:r>
            <a:r>
              <a:rPr lang="it-IT" dirty="0">
                <a:solidFill>
                  <a:srgbClr val="000000"/>
                </a:solidFill>
                <a:latin typeface="+mn-lt"/>
                <a:ea typeface="Cambria" charset="0"/>
                <a:cs typeface="Cambria" charset="0"/>
                <a:sym typeface="Symbol" charset="2"/>
              </a:rPr>
              <a:t>etichettatura. Definiamo </a:t>
            </a:r>
            <a:r>
              <a:rPr lang="it-IT" i="1" dirty="0" err="1">
                <a:solidFill>
                  <a:srgbClr val="000000"/>
                </a:solidFill>
                <a:latin typeface="+mn-lt"/>
                <a:ea typeface="Cambria" charset="0"/>
                <a:cs typeface="Cambria" charset="0"/>
                <a:sym typeface="Symbol" charset="2"/>
              </a:rPr>
              <a:t>f</a:t>
            </a:r>
            <a:r>
              <a:rPr lang="it-IT" i="1" dirty="0">
                <a:solidFill>
                  <a:srgbClr val="000000"/>
                </a:solidFill>
                <a:latin typeface="+mn-lt"/>
                <a:ea typeface="Cambria" charset="0"/>
                <a:cs typeface="Cambria" charset="0"/>
                <a:sym typeface="Symbol" charset="2"/>
              </a:rPr>
              <a:t>’</a:t>
            </a:r>
            <a:r>
              <a:rPr lang="it-IT" i="1" dirty="0" err="1">
                <a:solidFill>
                  <a:srgbClr val="000000"/>
                </a:solidFill>
                <a:latin typeface="+mn-lt"/>
                <a:ea typeface="Cambria" charset="0"/>
                <a:cs typeface="Cambria" charset="0"/>
                <a:sym typeface="Symbol" charset="2"/>
              </a:rPr>
              <a:t>=f</a:t>
            </a:r>
            <a:r>
              <a:rPr lang="it-IT" i="1" dirty="0" err="1">
                <a:solidFill>
                  <a:srgbClr val="FE8637"/>
                </a:solidFill>
                <a:latin typeface="+mn-lt"/>
                <a:ea typeface="Cambria" charset="0"/>
                <a:cs typeface="Cambria" charset="0"/>
                <a:sym typeface="Symbol" charset="2"/>
              </a:rPr>
              <a:t>d</a:t>
            </a:r>
            <a:r>
              <a:rPr lang="it-IT" i="1" dirty="0">
                <a:solidFill>
                  <a:srgbClr val="000000"/>
                </a:solidFill>
                <a:latin typeface="+mn-lt"/>
                <a:ea typeface="Cambria" charset="0"/>
                <a:cs typeface="Cambria" charset="0"/>
                <a:sym typeface="Symbol" charset="2"/>
              </a:rPr>
              <a:t>.</a:t>
            </a:r>
          </a:p>
          <a:p>
            <a:pPr algn="just">
              <a:tabLst>
                <a:tab pos="358775" algn="l"/>
                <a:tab pos="719138" algn="l"/>
                <a:tab pos="1079500" algn="l"/>
                <a:tab pos="1438275" algn="l"/>
                <a:tab pos="1798638" algn="l"/>
                <a:tab pos="2159000" algn="l"/>
                <a:tab pos="2519363" algn="l"/>
                <a:tab pos="2879725" algn="l"/>
                <a:tab pos="3238500" algn="l"/>
                <a:tab pos="3598863" algn="l"/>
                <a:tab pos="3959225" algn="l"/>
                <a:tab pos="4319588" algn="l"/>
              </a:tabLst>
              <a:defRPr/>
            </a:pPr>
            <a:r>
              <a:rPr lang="it-IT" i="1" dirty="0">
                <a:solidFill>
                  <a:srgbClr val="000000"/>
                </a:solidFill>
                <a:latin typeface="+mn-lt"/>
                <a:ea typeface="Cambria" charset="0"/>
                <a:cs typeface="Cambria" charset="0"/>
                <a:sym typeface="Symbol" charset="2"/>
              </a:rPr>
              <a:t>f’</a:t>
            </a:r>
            <a:r>
              <a:rPr lang="it-IT" dirty="0">
                <a:solidFill>
                  <a:srgbClr val="000000"/>
                </a:solidFill>
                <a:latin typeface="+mn-lt"/>
                <a:ea typeface="Cambria" charset="0"/>
                <a:cs typeface="Cambria" charset="0"/>
                <a:sym typeface="Symbol" charset="2"/>
              </a:rPr>
              <a:t> è una </a:t>
            </a:r>
            <a:r>
              <a:rPr lang="it-IT" i="1" dirty="0">
                <a:solidFill>
                  <a:srgbClr val="000000"/>
                </a:solidFill>
                <a:latin typeface="+mn-lt"/>
                <a:ea typeface="Cambria" charset="0"/>
                <a:cs typeface="Cambria" charset="0"/>
                <a:sym typeface="Symbol" charset="2"/>
              </a:rPr>
              <a:t>L(</a:t>
            </a:r>
            <a:r>
              <a:rPr lang="it-IT" i="1" dirty="0">
                <a:solidFill>
                  <a:schemeClr val="accent1"/>
                </a:solidFill>
                <a:latin typeface="+mn-lt"/>
                <a:ea typeface="Cambria" charset="0"/>
                <a:cs typeface="Cambria" charset="0"/>
                <a:sym typeface="Symbol" charset="2"/>
              </a:rPr>
              <a:t>d</a:t>
            </a:r>
            <a:r>
              <a:rPr lang="it-IT" i="1" dirty="0">
                <a:solidFill>
                  <a:srgbClr val="FF00FF"/>
                </a:solidFill>
                <a:latin typeface="+mn-lt"/>
                <a:ea typeface="Cambria" charset="0"/>
                <a:cs typeface="Cambria" charset="0"/>
                <a:sym typeface="Symbol" charset="2"/>
              </a:rPr>
              <a:t>h</a:t>
            </a:r>
            <a:r>
              <a:rPr lang="it-IT" i="1" dirty="0">
                <a:solidFill>
                  <a:srgbClr val="000000"/>
                </a:solidFill>
                <a:latin typeface="+mn-lt"/>
                <a:ea typeface="Cambria" charset="0"/>
                <a:cs typeface="Cambria" charset="0"/>
                <a:sym typeface="Symbol" charset="2"/>
              </a:rPr>
              <a:t>, </a:t>
            </a:r>
            <a:r>
              <a:rPr lang="it-IT" i="1" dirty="0">
                <a:solidFill>
                  <a:srgbClr val="FE8637"/>
                </a:solidFill>
                <a:latin typeface="+mn-lt"/>
                <a:ea typeface="Cambria" charset="0"/>
                <a:cs typeface="Cambria" charset="0"/>
                <a:sym typeface="Symbol" charset="2"/>
              </a:rPr>
              <a:t>d</a:t>
            </a:r>
            <a:r>
              <a:rPr lang="it-IT" i="1" dirty="0">
                <a:solidFill>
                  <a:srgbClr val="8000FF"/>
                </a:solidFill>
                <a:latin typeface="+mn-lt"/>
                <a:ea typeface="Cambria" charset="0"/>
                <a:cs typeface="Cambria" charset="0"/>
                <a:sym typeface="Symbol" charset="2"/>
              </a:rPr>
              <a:t>k</a:t>
            </a:r>
            <a:r>
              <a:rPr lang="it-IT" i="1" dirty="0">
                <a:solidFill>
                  <a:srgbClr val="000000"/>
                </a:solidFill>
                <a:latin typeface="+mn-lt"/>
                <a:ea typeface="Cambria" charset="0"/>
                <a:cs typeface="Cambria" charset="0"/>
                <a:sym typeface="Symbol" charset="2"/>
              </a:rPr>
              <a:t>)</a:t>
            </a:r>
            <a:r>
              <a:rPr lang="it-IT" dirty="0">
                <a:solidFill>
                  <a:srgbClr val="000000"/>
                </a:solidFill>
                <a:latin typeface="+mn-lt"/>
                <a:ea typeface="Cambria" charset="0"/>
                <a:cs typeface="Cambria" charset="0"/>
                <a:sym typeface="Symbol" charset="2"/>
              </a:rPr>
              <a:t>-etichettatura</a:t>
            </a:r>
            <a:r>
              <a:rPr lang="it-IT" i="1" dirty="0">
                <a:solidFill>
                  <a:srgbClr val="000000"/>
                </a:solidFill>
                <a:latin typeface="+mn-lt"/>
                <a:ea typeface="Cambria" charset="0"/>
                <a:cs typeface="Cambria" charset="0"/>
                <a:sym typeface="Symbol" charset="2"/>
              </a:rPr>
              <a:t> </a:t>
            </a:r>
            <a:r>
              <a:rPr lang="it-IT" dirty="0">
                <a:solidFill>
                  <a:srgbClr val="000000"/>
                </a:solidFill>
                <a:latin typeface="+mn-lt"/>
                <a:ea typeface="Cambria" charset="0"/>
                <a:cs typeface="Cambria" charset="0"/>
                <a:sym typeface="Symbol" charset="2"/>
              </a:rPr>
              <a:t>e </a:t>
            </a:r>
          </a:p>
          <a:p>
            <a:pPr algn="just">
              <a:tabLst>
                <a:tab pos="358775" algn="l"/>
                <a:tab pos="719138" algn="l"/>
                <a:tab pos="1079500" algn="l"/>
                <a:tab pos="1438275" algn="l"/>
                <a:tab pos="1798638" algn="l"/>
                <a:tab pos="2159000" algn="l"/>
                <a:tab pos="2519363" algn="l"/>
                <a:tab pos="2879725" algn="l"/>
                <a:tab pos="3238500" algn="l"/>
                <a:tab pos="3598863" algn="l"/>
                <a:tab pos="3959225" algn="l"/>
                <a:tab pos="4319588" algn="l"/>
              </a:tabLst>
              <a:defRPr/>
            </a:pPr>
            <a:r>
              <a:rPr lang="it-IT" i="1" dirty="0">
                <a:solidFill>
                  <a:srgbClr val="000000"/>
                </a:solidFill>
                <a:latin typeface="+mn-lt"/>
                <a:ea typeface="Cambria" charset="0"/>
                <a:cs typeface="Cambria" charset="0"/>
                <a:sym typeface="Symbol" charset="2"/>
              </a:rPr>
              <a:t>	</a:t>
            </a:r>
            <a:r>
              <a:rPr lang="it-IT" i="1" dirty="0">
                <a:sym typeface="Symbol" charset="2"/>
              </a:rPr>
              <a:t>λ</a:t>
            </a:r>
            <a:r>
              <a:rPr lang="it-IT" i="1" baseline="-25000" dirty="0">
                <a:solidFill>
                  <a:srgbClr val="FE8637"/>
                </a:solidFill>
                <a:sym typeface="Symbol" charset="2"/>
              </a:rPr>
              <a:t>d</a:t>
            </a:r>
            <a:r>
              <a:rPr lang="it-IT" i="1" baseline="-25000" dirty="0">
                <a:solidFill>
                  <a:srgbClr val="FF00FF"/>
                </a:solidFill>
                <a:sym typeface="Symbol" charset="2"/>
              </a:rPr>
              <a:t>h</a:t>
            </a:r>
            <a:r>
              <a:rPr lang="it-IT" i="1" baseline="-25000" dirty="0">
                <a:sym typeface="Symbol" charset="2"/>
              </a:rPr>
              <a:t>,</a:t>
            </a:r>
            <a:r>
              <a:rPr lang="it-IT" i="1" baseline="-25000" dirty="0">
                <a:solidFill>
                  <a:schemeClr val="accent1"/>
                </a:solidFill>
                <a:sym typeface="Symbol" charset="2"/>
              </a:rPr>
              <a:t>d</a:t>
            </a:r>
            <a:r>
              <a:rPr lang="it-IT" i="1" baseline="-25000" dirty="0">
                <a:solidFill>
                  <a:srgbClr val="8000FF"/>
                </a:solidFill>
                <a:sym typeface="Symbol" charset="2"/>
              </a:rPr>
              <a:t>k</a:t>
            </a:r>
            <a:r>
              <a:rPr lang="it-IT" i="1" dirty="0" smtClean="0">
                <a:solidFill>
                  <a:schemeClr val="accent1"/>
                </a:solidFill>
                <a:sym typeface="Symbol" charset="2"/>
              </a:rPr>
              <a:t> </a:t>
            </a:r>
            <a:r>
              <a:rPr lang="it-IT" i="1" dirty="0" smtClean="0"/>
              <a:t>≤</a:t>
            </a:r>
            <a:r>
              <a:rPr lang="it-IT" i="1" dirty="0" smtClean="0">
                <a:sym typeface="Symbol" charset="2"/>
              </a:rPr>
              <a:t> </a:t>
            </a:r>
            <a:r>
              <a:rPr lang="it-IT" i="1" dirty="0">
                <a:sym typeface="Symbol" charset="2"/>
              </a:rPr>
              <a:t>σ</a:t>
            </a:r>
            <a:r>
              <a:rPr lang="it-IT" i="1" baseline="-25000" dirty="0">
                <a:solidFill>
                  <a:schemeClr val="accent1"/>
                </a:solidFill>
                <a:sym typeface="Symbol" charset="2"/>
              </a:rPr>
              <a:t>d</a:t>
            </a:r>
            <a:r>
              <a:rPr lang="it-IT" i="1" baseline="-25000" dirty="0">
                <a:solidFill>
                  <a:srgbClr val="FF00FF"/>
                </a:solidFill>
                <a:sym typeface="Symbol" charset="2"/>
              </a:rPr>
              <a:t>h</a:t>
            </a:r>
            <a:r>
              <a:rPr lang="it-IT" i="1" baseline="-25000" dirty="0">
                <a:sym typeface="Symbol" charset="2"/>
              </a:rPr>
              <a:t>,</a:t>
            </a:r>
            <a:r>
              <a:rPr lang="it-IT" i="1" baseline="-25000" dirty="0">
                <a:solidFill>
                  <a:srgbClr val="FE8637"/>
                </a:solidFill>
                <a:sym typeface="Symbol" charset="2"/>
              </a:rPr>
              <a:t>d</a:t>
            </a:r>
            <a:r>
              <a:rPr lang="it-IT" i="1" baseline="-25000" dirty="0">
                <a:solidFill>
                  <a:srgbClr val="8000FF"/>
                </a:solidFill>
                <a:sym typeface="Symbol" charset="2"/>
              </a:rPr>
              <a:t>k</a:t>
            </a:r>
            <a:r>
              <a:rPr lang="it-IT" i="1" dirty="0">
                <a:sym typeface="Symbol" charset="2"/>
              </a:rPr>
              <a:t>(f’)</a:t>
            </a:r>
            <a:r>
              <a:rPr lang="it-IT" i="1" baseline="-25000" dirty="0" smtClean="0">
                <a:solidFill>
                  <a:srgbClr val="8000FF"/>
                </a:solidFill>
                <a:sym typeface="Symbol" charset="2"/>
              </a:rPr>
              <a:t> </a:t>
            </a:r>
            <a:r>
              <a:rPr lang="it-IT" i="1" dirty="0" smtClean="0">
                <a:sym typeface="Symbol" charset="2"/>
              </a:rPr>
              <a:t>=</a:t>
            </a:r>
            <a:r>
              <a:rPr lang="it-IT" i="1" dirty="0" smtClean="0">
                <a:solidFill>
                  <a:srgbClr val="FE8637"/>
                </a:solidFill>
              </a:rPr>
              <a:t>d</a:t>
            </a:r>
            <a:r>
              <a:rPr lang="it-IT" i="1" dirty="0" smtClean="0"/>
              <a:t> </a:t>
            </a:r>
            <a:r>
              <a:rPr lang="it-IT" i="1" dirty="0">
                <a:sym typeface="Symbol" charset="2"/>
              </a:rPr>
              <a:t>λ</a:t>
            </a:r>
            <a:r>
              <a:rPr lang="it-IT" i="1" baseline="-25000" dirty="0">
                <a:solidFill>
                  <a:srgbClr val="FF00FF"/>
                </a:solidFill>
                <a:sym typeface="Symbol" charset="2"/>
              </a:rPr>
              <a:t>h</a:t>
            </a:r>
            <a:r>
              <a:rPr lang="it-IT" i="1" baseline="-25000" dirty="0">
                <a:sym typeface="Symbol" charset="2"/>
              </a:rPr>
              <a:t>,</a:t>
            </a:r>
            <a:r>
              <a:rPr lang="it-IT" i="1" baseline="-25000" dirty="0">
                <a:solidFill>
                  <a:srgbClr val="8000FF"/>
                </a:solidFill>
                <a:sym typeface="Symbol" charset="2"/>
              </a:rPr>
              <a:t>k</a:t>
            </a:r>
            <a:r>
              <a:rPr lang="it-IT" sz="2000" dirty="0">
                <a:sym typeface="Symbol" charset="2"/>
              </a:rPr>
              <a:t>.							</a:t>
            </a:r>
            <a:r>
              <a:rPr lang="it-IT" dirty="0">
                <a:sym typeface="Symbol" charset="2"/>
              </a:rPr>
              <a:t>CVD</a:t>
            </a:r>
          </a:p>
          <a:p>
            <a:pPr algn="just">
              <a:tabLst>
                <a:tab pos="358775" algn="l"/>
                <a:tab pos="719138" algn="l"/>
                <a:tab pos="1079500" algn="l"/>
                <a:tab pos="1438275" algn="l"/>
                <a:tab pos="1798638" algn="l"/>
                <a:tab pos="2159000" algn="l"/>
                <a:tab pos="2519363" algn="l"/>
                <a:tab pos="2879725" algn="l"/>
                <a:tab pos="3238500" algn="l"/>
                <a:tab pos="3598863" algn="l"/>
                <a:tab pos="3959225" algn="l"/>
                <a:tab pos="4319588" algn="l"/>
              </a:tabLst>
              <a:defRPr/>
            </a:pPr>
            <a:endParaRPr lang="it-IT" dirty="0">
              <a:sym typeface="Symbol" charset="2"/>
            </a:endParaRPr>
          </a:p>
          <a:p>
            <a:pPr algn="just">
              <a:tabLst>
                <a:tab pos="358775" algn="l"/>
                <a:tab pos="719138" algn="l"/>
                <a:tab pos="1079500" algn="l"/>
                <a:tab pos="1438275" algn="l"/>
                <a:tab pos="1798638" algn="l"/>
                <a:tab pos="2159000" algn="l"/>
                <a:tab pos="2519363" algn="l"/>
                <a:tab pos="2879725" algn="l"/>
                <a:tab pos="3238500" algn="l"/>
                <a:tab pos="3598863" algn="l"/>
                <a:tab pos="3959225" algn="l"/>
                <a:tab pos="4319588" algn="l"/>
              </a:tabLst>
              <a:defRPr/>
            </a:pPr>
            <a:r>
              <a:rPr lang="it-IT" dirty="0">
                <a:sym typeface="Symbol" charset="2"/>
              </a:rPr>
              <a:t>Segue che ci si può ridurre a valori di </a:t>
            </a:r>
            <a:r>
              <a:rPr lang="it-IT" i="1" dirty="0" err="1">
                <a:solidFill>
                  <a:srgbClr val="FF00FF"/>
                </a:solidFill>
                <a:sym typeface="Symbol" charset="2"/>
              </a:rPr>
              <a:t>h</a:t>
            </a:r>
            <a:r>
              <a:rPr lang="it-IT" dirty="0">
                <a:sym typeface="Symbol" charset="2"/>
              </a:rPr>
              <a:t> e </a:t>
            </a:r>
            <a:r>
              <a:rPr lang="it-IT" i="1" dirty="0" err="1">
                <a:solidFill>
                  <a:srgbClr val="8000FF"/>
                </a:solidFill>
                <a:sym typeface="Symbol" charset="2"/>
              </a:rPr>
              <a:t>k</a:t>
            </a:r>
            <a:r>
              <a:rPr lang="it-IT" dirty="0">
                <a:sym typeface="Symbol" charset="2"/>
              </a:rPr>
              <a:t> primi tra loro</a:t>
            </a:r>
            <a:r>
              <a:rPr lang="it-IT" dirty="0" smtClean="0">
                <a:sym typeface="Symbol" charset="2"/>
              </a:rPr>
              <a:t>.</a:t>
            </a:r>
          </a:p>
          <a:p>
            <a:pPr algn="just">
              <a:tabLst>
                <a:tab pos="358775" algn="l"/>
                <a:tab pos="719138" algn="l"/>
                <a:tab pos="1079500" algn="l"/>
                <a:tab pos="1438275" algn="l"/>
                <a:tab pos="1798638" algn="l"/>
                <a:tab pos="2159000" algn="l"/>
                <a:tab pos="2519363" algn="l"/>
                <a:tab pos="2879725" algn="l"/>
                <a:tab pos="3238500" algn="l"/>
                <a:tab pos="3598863" algn="l"/>
                <a:tab pos="3959225" algn="l"/>
                <a:tab pos="4319588" algn="l"/>
              </a:tabLst>
              <a:defRPr/>
            </a:pPr>
            <a:r>
              <a:rPr lang="it-IT" dirty="0" smtClean="0">
                <a:sym typeface="Symbol" charset="2"/>
              </a:rPr>
              <a:t>PROBLEMA: e se </a:t>
            </a:r>
            <a:r>
              <a:rPr lang="it-IT" dirty="0">
                <a:solidFill>
                  <a:srgbClr val="000000"/>
                </a:solidFill>
                <a:ea typeface="Cambria" charset="0"/>
                <a:cs typeface="Cambria" charset="0"/>
              </a:rPr>
              <a:t> </a:t>
            </a:r>
            <a:r>
              <a:rPr lang="it-IT" i="1" dirty="0" err="1">
                <a:solidFill>
                  <a:srgbClr val="000000"/>
                </a:solidFill>
                <a:ea typeface="Cambria" charset="0"/>
                <a:cs typeface="Cambria" charset="0"/>
              </a:rPr>
              <a:t>f</a:t>
            </a:r>
            <a:r>
              <a:rPr lang="it-IT" i="1" dirty="0">
                <a:solidFill>
                  <a:srgbClr val="000000"/>
                </a:solidFill>
                <a:ea typeface="Cambria" charset="0"/>
                <a:cs typeface="Cambria" charset="0"/>
              </a:rPr>
              <a:t>’</a:t>
            </a:r>
            <a:r>
              <a:rPr lang="it-IT" i="1" dirty="0" err="1">
                <a:solidFill>
                  <a:srgbClr val="000000"/>
                </a:solidFill>
                <a:ea typeface="Cambria" charset="0"/>
                <a:cs typeface="Cambria" charset="0"/>
              </a:rPr>
              <a:t>=f</a:t>
            </a:r>
            <a:r>
              <a:rPr lang="it-IT" i="1" dirty="0">
                <a:solidFill>
                  <a:srgbClr val="000000"/>
                </a:solidFill>
                <a:ea typeface="Cambria" charset="0"/>
                <a:cs typeface="Cambria" charset="0"/>
              </a:rPr>
              <a:t>/</a:t>
            </a:r>
            <a:r>
              <a:rPr lang="it-IT" i="1" dirty="0" err="1">
                <a:solidFill>
                  <a:schemeClr val="accent1"/>
                </a:solidFill>
                <a:ea typeface="Cambria" charset="0"/>
                <a:cs typeface="Cambria" charset="0"/>
              </a:rPr>
              <a:t>d</a:t>
            </a:r>
            <a:r>
              <a:rPr lang="it-IT" dirty="0" smtClean="0">
                <a:sym typeface="Symbol" charset="2"/>
              </a:rPr>
              <a:t> non produce valori interi?</a:t>
            </a:r>
          </a:p>
          <a:p>
            <a:pPr algn="just">
              <a:tabLst>
                <a:tab pos="358775" algn="l"/>
                <a:tab pos="719138" algn="l"/>
                <a:tab pos="1079500" algn="l"/>
                <a:tab pos="1438275" algn="l"/>
                <a:tab pos="1798638" algn="l"/>
                <a:tab pos="2159000" algn="l"/>
                <a:tab pos="2519363" algn="l"/>
                <a:tab pos="2879725" algn="l"/>
                <a:tab pos="3238500" algn="l"/>
                <a:tab pos="3598863" algn="l"/>
                <a:tab pos="3959225" algn="l"/>
                <a:tab pos="4319588" algn="l"/>
              </a:tabLst>
              <a:defRPr/>
            </a:pPr>
            <a:endParaRPr lang="it-IT" i="1" dirty="0">
              <a:solidFill>
                <a:srgbClr val="000000"/>
              </a:solidFill>
              <a:latin typeface="+mn-lt"/>
              <a:ea typeface="Cambria" charset="0"/>
              <a:cs typeface="Cambria" charset="0"/>
              <a:sym typeface="Symbol" charset="2"/>
            </a:endParaRPr>
          </a:p>
          <a:p>
            <a:pPr algn="just">
              <a:tabLst>
                <a:tab pos="358775" algn="l"/>
                <a:tab pos="719138" algn="l"/>
                <a:tab pos="1079500" algn="l"/>
                <a:tab pos="1438275" algn="l"/>
                <a:tab pos="1798638" algn="l"/>
                <a:tab pos="2159000" algn="l"/>
                <a:tab pos="2519363" algn="l"/>
                <a:tab pos="2879725" algn="l"/>
                <a:tab pos="3238500" algn="l"/>
                <a:tab pos="3598863" algn="l"/>
                <a:tab pos="3959225" algn="l"/>
                <a:tab pos="4319588" algn="l"/>
              </a:tabLst>
              <a:defRPr/>
            </a:pPr>
            <a:endParaRPr lang="it-IT" sz="2000" dirty="0">
              <a:solidFill>
                <a:schemeClr val="tx2"/>
              </a:solidFill>
              <a:latin typeface="+mn-lt"/>
              <a:ea typeface="Cambria" charset="0"/>
              <a:cs typeface="Cambria" charset="0"/>
              <a:sym typeface="Symbol" charset="2"/>
            </a:endParaRPr>
          </a:p>
          <a:p>
            <a:pPr algn="just">
              <a:tabLst>
                <a:tab pos="358775" algn="l"/>
                <a:tab pos="719138" algn="l"/>
                <a:tab pos="1079500" algn="l"/>
                <a:tab pos="1438275" algn="l"/>
                <a:tab pos="1798638" algn="l"/>
                <a:tab pos="2159000" algn="l"/>
                <a:tab pos="2519363" algn="l"/>
                <a:tab pos="2879725" algn="l"/>
                <a:tab pos="3238500" algn="l"/>
                <a:tab pos="3598863" algn="l"/>
                <a:tab pos="3959225" algn="l"/>
                <a:tab pos="4319588" algn="l"/>
              </a:tabLst>
              <a:defRPr/>
            </a:pPr>
            <a:r>
              <a:rPr lang="it-IT" sz="2000" dirty="0">
                <a:solidFill>
                  <a:schemeClr val="tx2"/>
                </a:solidFill>
                <a:latin typeface="+mn-lt"/>
                <a:ea typeface="Cambria" charset="0"/>
                <a:cs typeface="Cambria" charset="0"/>
                <a:sym typeface="Symbol" charset="2"/>
              </a:rPr>
              <a:t> </a:t>
            </a:r>
            <a:r>
              <a:rPr lang="it-IT" dirty="0">
                <a:solidFill>
                  <a:schemeClr val="tx2"/>
                </a:solidFill>
                <a:latin typeface="+mn-lt"/>
                <a:ea typeface="Cambria" charset="0"/>
                <a:cs typeface="Cambria" charset="0"/>
              </a:rPr>
              <a:t>  </a:t>
            </a:r>
            <a:endParaRPr lang="en-US" dirty="0">
              <a:solidFill>
                <a:schemeClr val="tx2"/>
              </a:solidFill>
              <a:latin typeface="+mn-lt"/>
              <a:ea typeface="Cambria" charset="0"/>
              <a:cs typeface="Cambria" charset="0"/>
            </a:endParaRPr>
          </a:p>
        </p:txBody>
      </p:sp>
      <p:sp>
        <p:nvSpPr>
          <p:cNvPr id="34819" name="Segnaposto numero diapositiva 46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F4458A2F-CCDF-FB4B-B128-0A90B127F889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ea typeface="+mj-ea"/>
                <a:cs typeface="+mj-cs"/>
              </a:rPr>
              <a:t>L</a:t>
            </a:r>
            <a:r>
              <a:rPr lang="en-US" dirty="0" err="1" smtClean="0"/>
              <a:t>(</a:t>
            </a:r>
            <a:r>
              <a:rPr lang="en-US" i="1" cap="none" dirty="0" err="1" smtClean="0"/>
              <a:t>h,k</a:t>
            </a:r>
            <a:r>
              <a:rPr lang="en-US" dirty="0" err="1" smtClean="0"/>
              <a:t>)</a:t>
            </a:r>
            <a:r>
              <a:rPr lang="en-US" dirty="0" err="1" smtClean="0">
                <a:ea typeface="+mj-ea"/>
                <a:cs typeface="+mj-cs"/>
              </a:rPr>
              <a:t>-Etichettatura</a:t>
            </a:r>
            <a:r>
              <a:rPr lang="en-US" dirty="0" smtClean="0">
                <a:ea typeface="+mj-ea"/>
                <a:cs typeface="+mj-cs"/>
              </a:rPr>
              <a:t> (6)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build="p" bldLvl="2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57200" y="1524000"/>
            <a:ext cx="81534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just">
              <a:tabLst>
                <a:tab pos="358775" algn="l"/>
                <a:tab pos="719138" algn="l"/>
                <a:tab pos="1079500" algn="l"/>
                <a:tab pos="1438275" algn="l"/>
                <a:tab pos="1798638" algn="l"/>
                <a:tab pos="2159000" algn="l"/>
                <a:tab pos="2519363" algn="l"/>
                <a:tab pos="2879725" algn="l"/>
                <a:tab pos="3238500" algn="l"/>
                <a:tab pos="3598863" algn="l"/>
                <a:tab pos="3959225" algn="l"/>
                <a:tab pos="4319588" algn="l"/>
              </a:tabLst>
              <a:defRPr/>
            </a:pPr>
            <a:r>
              <a:rPr lang="it-IT" dirty="0">
                <a:solidFill>
                  <a:srgbClr val="FE8637"/>
                </a:solidFill>
                <a:latin typeface="+mn-lt"/>
                <a:ea typeface="Cambria" charset="0"/>
                <a:cs typeface="Cambria" charset="0"/>
              </a:rPr>
              <a:t>Lemma</a:t>
            </a:r>
            <a:r>
              <a:rPr lang="it-IT" dirty="0">
                <a:latin typeface="+mn-lt"/>
                <a:ea typeface="Cambria" charset="0"/>
                <a:cs typeface="Cambria" charset="0"/>
              </a:rPr>
              <a:t>: Siano </a:t>
            </a:r>
            <a:r>
              <a:rPr lang="it-IT" i="1" dirty="0">
                <a:latin typeface="+mn-lt"/>
                <a:ea typeface="Cambria" charset="0"/>
                <a:cs typeface="Cambria" charset="0"/>
              </a:rPr>
              <a:t>x, y </a:t>
            </a:r>
            <a:r>
              <a:rPr lang="it-IT" i="1" dirty="0"/>
              <a:t>≥ </a:t>
            </a:r>
            <a:r>
              <a:rPr lang="it-IT" i="1" dirty="0">
                <a:latin typeface="+mn-lt"/>
                <a:ea typeface="Cambria" charset="0"/>
                <a:cs typeface="Cambria" charset="0"/>
              </a:rPr>
              <a:t>0, d&gt;0</a:t>
            </a:r>
            <a:r>
              <a:rPr lang="it-IT" dirty="0">
                <a:latin typeface="+mn-lt"/>
                <a:ea typeface="Cambria" charset="0"/>
                <a:cs typeface="Cambria" charset="0"/>
              </a:rPr>
              <a:t> e </a:t>
            </a:r>
            <a:r>
              <a:rPr lang="it-IT" i="1" dirty="0">
                <a:latin typeface="+mn-lt"/>
                <a:ea typeface="Cambria" charset="0"/>
                <a:cs typeface="Cambria" charset="0"/>
              </a:rPr>
              <a:t>k</a:t>
            </a:r>
            <a:r>
              <a:rPr lang="it-IT" dirty="0">
                <a:latin typeface="+mn-lt"/>
                <a:ea typeface="Cambria" charset="0"/>
                <a:cs typeface="Cambria" charset="0"/>
              </a:rPr>
              <a:t> in </a:t>
            </a:r>
            <a:r>
              <a:rPr lang="it-IT" i="1" dirty="0">
                <a:latin typeface="+mn-lt"/>
                <a:ea typeface="Cambria" charset="0"/>
                <a:cs typeface="Cambria" charset="0"/>
              </a:rPr>
              <a:t>Z</a:t>
            </a:r>
            <a:r>
              <a:rPr lang="it-IT" i="1" baseline="30000" dirty="0">
                <a:latin typeface="+mn-lt"/>
                <a:ea typeface="Cambria" charset="0"/>
                <a:cs typeface="Cambria" charset="0"/>
              </a:rPr>
              <a:t>+</a:t>
            </a:r>
            <a:r>
              <a:rPr lang="it-IT" dirty="0">
                <a:latin typeface="+mn-lt"/>
                <a:ea typeface="Cambria" charset="0"/>
                <a:cs typeface="Cambria" charset="0"/>
              </a:rPr>
              <a:t>. Se </a:t>
            </a:r>
            <a:r>
              <a:rPr lang="it-IT" i="1" dirty="0">
                <a:latin typeface="+mn-lt"/>
                <a:ea typeface="Cambria" charset="0"/>
                <a:cs typeface="Cambria" charset="0"/>
              </a:rPr>
              <a:t>|x-y|</a:t>
            </a:r>
            <a:r>
              <a:rPr lang="it-IT" i="1" dirty="0"/>
              <a:t>≥</a:t>
            </a:r>
            <a:r>
              <a:rPr lang="it-IT" i="1" dirty="0">
                <a:latin typeface="+mn-lt"/>
                <a:ea typeface="Cambria" charset="0"/>
                <a:cs typeface="Cambria" charset="0"/>
              </a:rPr>
              <a:t>k</a:t>
            </a:r>
            <a:r>
              <a:rPr lang="it-IT" dirty="0">
                <a:latin typeface="+mn-lt"/>
                <a:ea typeface="Cambria" charset="0"/>
                <a:cs typeface="Cambria" charset="0"/>
              </a:rPr>
              <a:t>, allora </a:t>
            </a:r>
            <a:r>
              <a:rPr lang="it-IT" i="1" dirty="0">
                <a:latin typeface="+mn-lt"/>
                <a:ea typeface="Cambria" charset="0"/>
                <a:cs typeface="Cambria" charset="0"/>
              </a:rPr>
              <a:t>|x’-y’|</a:t>
            </a:r>
            <a:r>
              <a:rPr lang="it-IT" i="1" dirty="0"/>
              <a:t>≥</a:t>
            </a:r>
            <a:r>
              <a:rPr lang="it-IT" i="1" dirty="0">
                <a:latin typeface="+mn-lt"/>
                <a:ea typeface="Cambria" charset="0"/>
                <a:cs typeface="Cambria" charset="0"/>
              </a:rPr>
              <a:t>k</a:t>
            </a:r>
            <a:r>
              <a:rPr lang="it-IT" dirty="0">
                <a:latin typeface="+mn-lt"/>
                <a:ea typeface="Cambria" charset="0"/>
                <a:cs typeface="Cambria" charset="0"/>
              </a:rPr>
              <a:t>, dove                        e</a:t>
            </a:r>
          </a:p>
          <a:p>
            <a:pPr algn="just">
              <a:tabLst>
                <a:tab pos="358775" algn="l"/>
                <a:tab pos="719138" algn="l"/>
                <a:tab pos="1079500" algn="l"/>
                <a:tab pos="1438275" algn="l"/>
                <a:tab pos="1798638" algn="l"/>
                <a:tab pos="2159000" algn="l"/>
                <a:tab pos="2519363" algn="l"/>
                <a:tab pos="2879725" algn="l"/>
                <a:tab pos="3238500" algn="l"/>
                <a:tab pos="3598863" algn="l"/>
                <a:tab pos="3959225" algn="l"/>
                <a:tab pos="4319588" algn="l"/>
              </a:tabLst>
              <a:defRPr/>
            </a:pPr>
            <a:endParaRPr lang="it-IT" dirty="0">
              <a:latin typeface="+mn-lt"/>
              <a:ea typeface="Cambria" charset="0"/>
              <a:cs typeface="Cambria" charset="0"/>
            </a:endParaRPr>
          </a:p>
          <a:p>
            <a:pPr algn="just">
              <a:tabLst>
                <a:tab pos="358775" algn="l"/>
                <a:tab pos="719138" algn="l"/>
                <a:tab pos="1079500" algn="l"/>
                <a:tab pos="1438275" algn="l"/>
                <a:tab pos="1798638" algn="l"/>
                <a:tab pos="2159000" algn="l"/>
                <a:tab pos="2519363" algn="l"/>
                <a:tab pos="2879725" algn="l"/>
                <a:tab pos="3238500" algn="l"/>
                <a:tab pos="3598863" algn="l"/>
                <a:tab pos="3959225" algn="l"/>
                <a:tab pos="4319588" algn="l"/>
              </a:tabLst>
              <a:defRPr/>
            </a:pPr>
            <a:r>
              <a:rPr lang="it-IT" dirty="0">
                <a:latin typeface="+mn-lt"/>
                <a:ea typeface="Cambria" charset="0"/>
                <a:cs typeface="Cambria" charset="0"/>
              </a:rPr>
              <a:t>Ne consegue: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it-IT" dirty="0" err="1">
                <a:solidFill>
                  <a:schemeClr val="accent1"/>
                </a:solidFill>
                <a:latin typeface="+mn-lt"/>
                <a:ea typeface="Cambria" charset="0"/>
                <a:cs typeface="Cambria" charset="0"/>
                <a:sym typeface="Symbol" charset="2"/>
              </a:rPr>
              <a:t>Th</a:t>
            </a:r>
            <a:r>
              <a:rPr lang="it-IT" dirty="0">
                <a:solidFill>
                  <a:schemeClr val="accent1"/>
                </a:solidFill>
                <a:latin typeface="+mn-lt"/>
                <a:ea typeface="Cambria" charset="0"/>
                <a:cs typeface="Cambria" charset="0"/>
                <a:sym typeface="Symbol" charset="2"/>
              </a:rPr>
              <a:t>.</a:t>
            </a:r>
            <a:r>
              <a:rPr lang="it-IT" dirty="0">
                <a:latin typeface="+mn-lt"/>
                <a:ea typeface="Cambria" charset="0"/>
                <a:cs typeface="Cambria" charset="0"/>
                <a:sym typeface="Symbol" charset="2"/>
              </a:rPr>
              <a:t> Dato un grafo, esiste una </a:t>
            </a:r>
            <a:r>
              <a:rPr lang="it-IT" i="1" dirty="0">
                <a:latin typeface="+mn-lt"/>
                <a:ea typeface="Cambria" charset="0"/>
                <a:cs typeface="Cambria" charset="0"/>
                <a:sym typeface="Symbol" charset="2"/>
              </a:rPr>
              <a:t>L(</a:t>
            </a:r>
            <a:r>
              <a:rPr lang="it-IT" i="1" dirty="0">
                <a:solidFill>
                  <a:srgbClr val="FF00FF"/>
                </a:solidFill>
                <a:latin typeface="+mn-lt"/>
                <a:ea typeface="Cambria" charset="0"/>
                <a:cs typeface="Cambria" charset="0"/>
                <a:sym typeface="Symbol" charset="2"/>
              </a:rPr>
              <a:t>h</a:t>
            </a:r>
            <a:r>
              <a:rPr lang="it-IT" i="1" dirty="0">
                <a:latin typeface="+mn-lt"/>
                <a:ea typeface="Cambria" charset="0"/>
                <a:cs typeface="Cambria" charset="0"/>
                <a:sym typeface="Symbol" charset="2"/>
              </a:rPr>
              <a:t>,</a:t>
            </a:r>
            <a:r>
              <a:rPr lang="it-IT" i="1" dirty="0">
                <a:solidFill>
                  <a:srgbClr val="8000FF"/>
                </a:solidFill>
                <a:latin typeface="+mn-lt"/>
                <a:ea typeface="Cambria" charset="0"/>
                <a:cs typeface="Cambria" charset="0"/>
                <a:sym typeface="Symbol" charset="2"/>
              </a:rPr>
              <a:t>k</a:t>
            </a:r>
            <a:r>
              <a:rPr lang="it-IT" i="1" dirty="0">
                <a:latin typeface="+mn-lt"/>
                <a:ea typeface="Cambria" charset="0"/>
                <a:cs typeface="Cambria" charset="0"/>
                <a:sym typeface="Symbol" charset="2"/>
              </a:rPr>
              <a:t>)</a:t>
            </a:r>
            <a:r>
              <a:rPr lang="it-IT" dirty="0">
                <a:latin typeface="+mn-lt"/>
                <a:ea typeface="Cambria" charset="0"/>
                <a:cs typeface="Cambria" charset="0"/>
                <a:sym typeface="Symbol" charset="2"/>
              </a:rPr>
              <a:t>-etichettatura </a:t>
            </a:r>
            <a:r>
              <a:rPr lang="it-IT" i="1" dirty="0">
                <a:latin typeface="+mn-lt"/>
                <a:ea typeface="Cambria" charset="0"/>
                <a:cs typeface="Cambria" charset="0"/>
                <a:sym typeface="Symbol" charset="2"/>
              </a:rPr>
              <a:t>f</a:t>
            </a:r>
            <a:r>
              <a:rPr lang="it-IT" dirty="0">
                <a:latin typeface="+mn-lt"/>
                <a:ea typeface="Cambria" charset="0"/>
                <a:cs typeface="Cambria" charset="0"/>
                <a:sym typeface="Symbol" charset="2"/>
              </a:rPr>
              <a:t> a valori interi tale che </a:t>
            </a:r>
            <a:r>
              <a:rPr lang="it-IT" i="1" dirty="0">
                <a:sym typeface="Symbol" charset="2"/>
              </a:rPr>
              <a:t>σ</a:t>
            </a:r>
            <a:r>
              <a:rPr lang="it-IT" i="1" baseline="-25000" dirty="0">
                <a:solidFill>
                  <a:srgbClr val="FF00FF"/>
                </a:solidFill>
                <a:sym typeface="Symbol" charset="2"/>
              </a:rPr>
              <a:t>h</a:t>
            </a:r>
            <a:r>
              <a:rPr lang="it-IT" i="1" baseline="-25000" dirty="0">
                <a:sym typeface="Symbol" charset="2"/>
              </a:rPr>
              <a:t>,</a:t>
            </a:r>
            <a:r>
              <a:rPr lang="it-IT" i="1" baseline="-25000" dirty="0">
                <a:solidFill>
                  <a:srgbClr val="8000FF"/>
                </a:solidFill>
                <a:sym typeface="Symbol" charset="2"/>
              </a:rPr>
              <a:t>k</a:t>
            </a:r>
            <a:r>
              <a:rPr lang="it-IT" sz="2000" i="1" dirty="0">
                <a:sym typeface="Symbol" charset="2"/>
              </a:rPr>
              <a:t> </a:t>
            </a:r>
            <a:r>
              <a:rPr lang="it-IT" i="1" dirty="0">
                <a:sym typeface="Symbol" charset="2"/>
              </a:rPr>
              <a:t>(f)</a:t>
            </a:r>
            <a:r>
              <a:rPr lang="en-US" dirty="0"/>
              <a:t>= </a:t>
            </a:r>
            <a:r>
              <a:rPr lang="it-IT" i="1" dirty="0">
                <a:sym typeface="Symbol" charset="2"/>
              </a:rPr>
              <a:t>λ</a:t>
            </a:r>
            <a:r>
              <a:rPr lang="it-IT" i="1" baseline="-25000" dirty="0">
                <a:solidFill>
                  <a:srgbClr val="FF00FF"/>
                </a:solidFill>
                <a:sym typeface="Symbol" charset="2"/>
              </a:rPr>
              <a:t>h</a:t>
            </a:r>
            <a:r>
              <a:rPr lang="it-IT" i="1" baseline="-25000" dirty="0">
                <a:sym typeface="Symbol" charset="2"/>
              </a:rPr>
              <a:t>,</a:t>
            </a:r>
            <a:r>
              <a:rPr lang="it-IT" i="1" baseline="-25000" dirty="0">
                <a:solidFill>
                  <a:srgbClr val="8000FF"/>
                </a:solidFill>
                <a:sym typeface="Symbol" charset="2"/>
              </a:rPr>
              <a:t>k</a:t>
            </a:r>
            <a:r>
              <a:rPr lang="it-IT" sz="2000" i="1" dirty="0">
                <a:sym typeface="Symbol" charset="2"/>
              </a:rPr>
              <a:t> </a:t>
            </a:r>
            <a:endParaRPr lang="en-US" dirty="0"/>
          </a:p>
          <a:p>
            <a:pPr algn="just">
              <a:tabLst>
                <a:tab pos="358775" algn="l"/>
                <a:tab pos="719138" algn="l"/>
                <a:tab pos="1079500" algn="l"/>
                <a:tab pos="1438275" algn="l"/>
                <a:tab pos="1798638" algn="l"/>
                <a:tab pos="2159000" algn="l"/>
                <a:tab pos="2519363" algn="l"/>
                <a:tab pos="2879725" algn="l"/>
                <a:tab pos="3238500" algn="l"/>
                <a:tab pos="3598863" algn="l"/>
                <a:tab pos="3959225" algn="l"/>
                <a:tab pos="4319588" algn="l"/>
              </a:tabLst>
              <a:defRPr/>
            </a:pPr>
            <a:r>
              <a:rPr lang="it-IT" dirty="0">
                <a:latin typeface="+mn-lt"/>
                <a:ea typeface="Cambria" charset="0"/>
                <a:cs typeface="Cambria" charset="0"/>
                <a:sym typeface="Symbol" charset="2"/>
              </a:rPr>
              <a:t> </a:t>
            </a:r>
            <a:endParaRPr lang="it-IT" dirty="0">
              <a:sym typeface="Symbol" charset="2"/>
            </a:endParaRPr>
          </a:p>
          <a:p>
            <a:pPr algn="just">
              <a:tabLst>
                <a:tab pos="358775" algn="l"/>
                <a:tab pos="719138" algn="l"/>
                <a:tab pos="1079500" algn="l"/>
                <a:tab pos="1438275" algn="l"/>
                <a:tab pos="1798638" algn="l"/>
                <a:tab pos="2159000" algn="l"/>
                <a:tab pos="2519363" algn="l"/>
                <a:tab pos="2879725" algn="l"/>
                <a:tab pos="3238500" algn="l"/>
                <a:tab pos="3598863" algn="l"/>
                <a:tab pos="3959225" algn="l"/>
                <a:tab pos="4319588" algn="l"/>
              </a:tabLst>
              <a:defRPr/>
            </a:pPr>
            <a:r>
              <a:rPr lang="it-IT" dirty="0">
                <a:solidFill>
                  <a:srgbClr val="000000"/>
                </a:solidFill>
                <a:latin typeface="+mn-lt"/>
                <a:ea typeface="Cambria" charset="0"/>
                <a:cs typeface="Cambria" charset="0"/>
                <a:sym typeface="Symbol" charset="2"/>
              </a:rPr>
              <a:t>Perciò studiamo le </a:t>
            </a:r>
            <a:r>
              <a:rPr lang="it-IT" i="1" dirty="0" err="1">
                <a:solidFill>
                  <a:srgbClr val="000000"/>
                </a:solidFill>
                <a:latin typeface="+mn-lt"/>
                <a:ea typeface="Cambria" charset="0"/>
                <a:cs typeface="Cambria" charset="0"/>
                <a:sym typeface="Symbol" charset="2"/>
              </a:rPr>
              <a:t>L</a:t>
            </a:r>
            <a:r>
              <a:rPr lang="it-IT" i="1" dirty="0">
                <a:solidFill>
                  <a:srgbClr val="000000"/>
                </a:solidFill>
                <a:latin typeface="+mn-lt"/>
                <a:ea typeface="Cambria" charset="0"/>
                <a:cs typeface="Cambria" charset="0"/>
                <a:sym typeface="Symbol" charset="2"/>
              </a:rPr>
              <a:t>(</a:t>
            </a:r>
            <a:r>
              <a:rPr lang="it-IT" i="1" dirty="0" err="1">
                <a:solidFill>
                  <a:srgbClr val="FF00FF"/>
                </a:solidFill>
                <a:latin typeface="+mn-lt"/>
                <a:ea typeface="Cambria" charset="0"/>
                <a:cs typeface="Cambria" charset="0"/>
                <a:sym typeface="Symbol" charset="2"/>
              </a:rPr>
              <a:t>h</a:t>
            </a:r>
            <a:r>
              <a:rPr lang="it-IT" i="1" dirty="0">
                <a:solidFill>
                  <a:srgbClr val="000000"/>
                </a:solidFill>
                <a:latin typeface="+mn-lt"/>
                <a:ea typeface="Cambria" charset="0"/>
                <a:cs typeface="Cambria" charset="0"/>
                <a:sym typeface="Symbol" charset="2"/>
              </a:rPr>
              <a:t>,</a:t>
            </a:r>
            <a:r>
              <a:rPr lang="it-IT" i="1" dirty="0" err="1">
                <a:solidFill>
                  <a:srgbClr val="8000FF"/>
                </a:solidFill>
                <a:latin typeface="+mn-lt"/>
                <a:ea typeface="Cambria" charset="0"/>
                <a:cs typeface="Cambria" charset="0"/>
                <a:sym typeface="Symbol" charset="2"/>
              </a:rPr>
              <a:t>k</a:t>
            </a:r>
            <a:r>
              <a:rPr lang="it-IT" i="1" dirty="0">
                <a:solidFill>
                  <a:srgbClr val="000000"/>
                </a:solidFill>
                <a:latin typeface="+mn-lt"/>
                <a:ea typeface="Cambria" charset="0"/>
                <a:cs typeface="Cambria" charset="0"/>
                <a:sym typeface="Symbol" charset="2"/>
              </a:rPr>
              <a:t>)</a:t>
            </a:r>
            <a:r>
              <a:rPr lang="it-IT" dirty="0">
                <a:solidFill>
                  <a:srgbClr val="000000"/>
                </a:solidFill>
                <a:latin typeface="+mn-lt"/>
                <a:ea typeface="Cambria" charset="0"/>
                <a:cs typeface="Cambria" charset="0"/>
                <a:sym typeface="Symbol" charset="2"/>
              </a:rPr>
              <a:t>-etichettature in cui </a:t>
            </a:r>
            <a:r>
              <a:rPr lang="it-IT" i="1" dirty="0" err="1">
                <a:solidFill>
                  <a:srgbClr val="FF00FF"/>
                </a:solidFill>
                <a:latin typeface="+mn-lt"/>
                <a:ea typeface="Cambria" charset="0"/>
                <a:cs typeface="Cambria" charset="0"/>
                <a:sym typeface="Symbol" charset="2"/>
              </a:rPr>
              <a:t>h</a:t>
            </a:r>
            <a:r>
              <a:rPr lang="it-IT" i="1" dirty="0">
                <a:solidFill>
                  <a:srgbClr val="FF00FF"/>
                </a:solidFill>
                <a:latin typeface="+mn-lt"/>
                <a:ea typeface="Cambria" charset="0"/>
                <a:cs typeface="Cambria" charset="0"/>
                <a:sym typeface="Symbol" charset="2"/>
              </a:rPr>
              <a:t> </a:t>
            </a:r>
            <a:r>
              <a:rPr lang="it-IT" dirty="0">
                <a:solidFill>
                  <a:srgbClr val="000000"/>
                </a:solidFill>
                <a:latin typeface="+mn-lt"/>
                <a:ea typeface="Cambria" charset="0"/>
                <a:cs typeface="Cambria" charset="0"/>
                <a:sym typeface="Symbol" charset="2"/>
              </a:rPr>
              <a:t>e </a:t>
            </a:r>
            <a:r>
              <a:rPr lang="it-IT" i="1" dirty="0" err="1">
                <a:solidFill>
                  <a:srgbClr val="8000FF"/>
                </a:solidFill>
                <a:latin typeface="+mn-lt"/>
                <a:ea typeface="Cambria" charset="0"/>
                <a:cs typeface="Cambria" charset="0"/>
                <a:sym typeface="Symbol" charset="2"/>
              </a:rPr>
              <a:t>k</a:t>
            </a:r>
            <a:r>
              <a:rPr lang="it-IT" dirty="0">
                <a:solidFill>
                  <a:srgbClr val="000000"/>
                </a:solidFill>
                <a:latin typeface="+mn-lt"/>
                <a:ea typeface="Cambria" charset="0"/>
                <a:cs typeface="Cambria" charset="0"/>
                <a:sym typeface="Symbol" charset="2"/>
              </a:rPr>
              <a:t> sono primi tra loro e i cui valori siano tutti interi.</a:t>
            </a:r>
          </a:p>
          <a:p>
            <a:pPr algn="just">
              <a:tabLst>
                <a:tab pos="358775" algn="l"/>
                <a:tab pos="719138" algn="l"/>
                <a:tab pos="1079500" algn="l"/>
                <a:tab pos="1438275" algn="l"/>
                <a:tab pos="1798638" algn="l"/>
                <a:tab pos="2159000" algn="l"/>
                <a:tab pos="2519363" algn="l"/>
                <a:tab pos="2879725" algn="l"/>
                <a:tab pos="3238500" algn="l"/>
                <a:tab pos="3598863" algn="l"/>
                <a:tab pos="3959225" algn="l"/>
                <a:tab pos="4319588" algn="l"/>
              </a:tabLst>
              <a:defRPr/>
            </a:pPr>
            <a:endParaRPr lang="it-IT" sz="2000" dirty="0">
              <a:solidFill>
                <a:schemeClr val="tx2"/>
              </a:solidFill>
              <a:latin typeface="+mn-lt"/>
              <a:ea typeface="Cambria" charset="0"/>
              <a:cs typeface="Cambria" charset="0"/>
              <a:sym typeface="Symbol" charset="2"/>
            </a:endParaRPr>
          </a:p>
          <a:p>
            <a:pPr algn="just">
              <a:tabLst>
                <a:tab pos="358775" algn="l"/>
                <a:tab pos="719138" algn="l"/>
                <a:tab pos="1079500" algn="l"/>
                <a:tab pos="1438275" algn="l"/>
                <a:tab pos="1798638" algn="l"/>
                <a:tab pos="2159000" algn="l"/>
                <a:tab pos="2519363" algn="l"/>
                <a:tab pos="2879725" algn="l"/>
                <a:tab pos="3238500" algn="l"/>
                <a:tab pos="3598863" algn="l"/>
                <a:tab pos="3959225" algn="l"/>
                <a:tab pos="4319588" algn="l"/>
              </a:tabLst>
              <a:defRPr/>
            </a:pPr>
            <a:r>
              <a:rPr lang="it-IT" sz="2000" dirty="0">
                <a:solidFill>
                  <a:schemeClr val="tx2"/>
                </a:solidFill>
                <a:latin typeface="+mn-lt"/>
                <a:ea typeface="Cambria" charset="0"/>
                <a:cs typeface="Cambria" charset="0"/>
                <a:sym typeface="Symbol" charset="2"/>
              </a:rPr>
              <a:t> </a:t>
            </a:r>
            <a:r>
              <a:rPr lang="it-IT" dirty="0">
                <a:solidFill>
                  <a:schemeClr val="tx2"/>
                </a:solidFill>
                <a:latin typeface="+mn-lt"/>
                <a:ea typeface="Cambria" charset="0"/>
                <a:cs typeface="Cambria" charset="0"/>
              </a:rPr>
              <a:t>  </a:t>
            </a:r>
            <a:endParaRPr lang="en-US" dirty="0">
              <a:solidFill>
                <a:schemeClr val="tx2"/>
              </a:solidFill>
              <a:latin typeface="+mn-lt"/>
              <a:ea typeface="Cambria" charset="0"/>
              <a:cs typeface="Cambria" charset="0"/>
            </a:endParaRPr>
          </a:p>
        </p:txBody>
      </p:sp>
      <p:sp>
        <p:nvSpPr>
          <p:cNvPr id="35845" name="Segnaposto numero diapositiva 46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8D402601-D943-8442-AB8F-7C0A9500D963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ea typeface="+mj-ea"/>
                <a:cs typeface="+mj-cs"/>
              </a:rPr>
              <a:t>L</a:t>
            </a:r>
            <a:r>
              <a:rPr lang="en-US" dirty="0" err="1" smtClean="0"/>
              <a:t>(</a:t>
            </a:r>
            <a:r>
              <a:rPr lang="en-US" i="1" cap="none" dirty="0" err="1" smtClean="0"/>
              <a:t>h,k</a:t>
            </a:r>
            <a:r>
              <a:rPr lang="en-US" dirty="0" err="1" smtClean="0"/>
              <a:t>)</a:t>
            </a:r>
            <a:r>
              <a:rPr lang="en-US" dirty="0" err="1" smtClean="0">
                <a:ea typeface="+mj-ea"/>
                <a:cs typeface="+mj-cs"/>
              </a:rPr>
              <a:t>-Etichettatura</a:t>
            </a:r>
            <a:r>
              <a:rPr lang="en-US" dirty="0" smtClean="0">
                <a:ea typeface="+mj-ea"/>
                <a:cs typeface="+mj-cs"/>
              </a:rPr>
              <a:t> (7)</a:t>
            </a: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2895600" y="1962150"/>
          <a:ext cx="1546225" cy="400050"/>
        </p:xfrm>
        <a:graphic>
          <a:graphicData uri="http://schemas.openxmlformats.org/presentationml/2006/ole">
            <p:oleObj spid="_x0000_s35842" name="Equation" r:id="rId3" imgW="736600" imgH="190500" progId="Equation.3">
              <p:embed/>
            </p:oleObj>
          </a:graphicData>
        </a:graphic>
      </p:graphicFrame>
      <p:graphicFrame>
        <p:nvGraphicFramePr>
          <p:cNvPr id="80899" name="Object 3"/>
          <p:cNvGraphicFramePr>
            <a:graphicFrameLocks noChangeAspect="1"/>
          </p:cNvGraphicFramePr>
          <p:nvPr/>
        </p:nvGraphicFramePr>
        <p:xfrm>
          <a:off x="5046663" y="1962150"/>
          <a:ext cx="1465262" cy="400050"/>
        </p:xfrm>
        <a:graphic>
          <a:graphicData uri="http://schemas.openxmlformats.org/presentationml/2006/ole">
            <p:oleObj spid="_x0000_s35843" name="Equation" r:id="rId4" imgW="698500" imgH="1905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build="p" bldLvl="2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838200" y="1524000"/>
            <a:ext cx="73914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just">
              <a:buFont typeface="Arial" charset="0"/>
              <a:buChar char="•"/>
              <a:tabLst>
                <a:tab pos="358775" algn="l"/>
                <a:tab pos="719138" algn="l"/>
                <a:tab pos="1079500" algn="l"/>
                <a:tab pos="1438275" algn="l"/>
                <a:tab pos="1798638" algn="l"/>
                <a:tab pos="2159000" algn="l"/>
                <a:tab pos="2519363" algn="l"/>
                <a:tab pos="2879725" algn="l"/>
                <a:tab pos="3238500" algn="l"/>
                <a:tab pos="3598863" algn="l"/>
                <a:tab pos="3959225" algn="l"/>
                <a:tab pos="4319588" algn="l"/>
              </a:tabLst>
              <a:defRPr/>
            </a:pPr>
            <a:r>
              <a:rPr lang="it-IT" dirty="0">
                <a:latin typeface="+mn-lt"/>
                <a:ea typeface="Cambria" charset="0"/>
                <a:cs typeface="Cambria" charset="0"/>
              </a:rPr>
              <a:t> Il caso </a:t>
            </a:r>
            <a:r>
              <a:rPr lang="it-IT" i="1" dirty="0">
                <a:solidFill>
                  <a:srgbClr val="8000FF"/>
                </a:solidFill>
                <a:latin typeface="+mn-lt"/>
                <a:ea typeface="Cambria" charset="0"/>
                <a:cs typeface="Cambria" charset="0"/>
              </a:rPr>
              <a:t>k</a:t>
            </a:r>
            <a:r>
              <a:rPr lang="it-IT" i="1" dirty="0">
                <a:latin typeface="+mn-lt"/>
                <a:ea typeface="Cambria" charset="0"/>
                <a:cs typeface="Cambria" charset="0"/>
              </a:rPr>
              <a:t>=0</a:t>
            </a:r>
            <a:r>
              <a:rPr lang="it-IT" dirty="0">
                <a:latin typeface="+mn-lt"/>
                <a:ea typeface="Cambria" charset="0"/>
                <a:cs typeface="Cambria" charset="0"/>
              </a:rPr>
              <a:t>, per qualunque </a:t>
            </a:r>
            <a:r>
              <a:rPr lang="it-IT" i="1" dirty="0" err="1">
                <a:solidFill>
                  <a:srgbClr val="FF00FF"/>
                </a:solidFill>
                <a:latin typeface="+mn-lt"/>
                <a:ea typeface="Cambria" charset="0"/>
                <a:cs typeface="Cambria" charset="0"/>
              </a:rPr>
              <a:t>h</a:t>
            </a:r>
            <a:r>
              <a:rPr lang="it-IT" dirty="0">
                <a:latin typeface="+mn-lt"/>
                <a:ea typeface="Cambria" charset="0"/>
                <a:cs typeface="Cambria" charset="0"/>
              </a:rPr>
              <a:t>, non è considerato come </a:t>
            </a:r>
            <a:r>
              <a:rPr lang="it-IT" i="1" dirty="0" err="1">
                <a:latin typeface="+mn-lt"/>
                <a:ea typeface="Cambria" charset="0"/>
                <a:cs typeface="Cambria" charset="0"/>
              </a:rPr>
              <a:t>L</a:t>
            </a:r>
            <a:r>
              <a:rPr lang="it-IT" i="1" dirty="0">
                <a:latin typeface="+mn-lt"/>
                <a:ea typeface="Cambria" charset="0"/>
                <a:cs typeface="Cambria" charset="0"/>
              </a:rPr>
              <a:t>(</a:t>
            </a:r>
            <a:r>
              <a:rPr lang="it-IT" i="1" dirty="0" err="1">
                <a:solidFill>
                  <a:srgbClr val="FF00FF"/>
                </a:solidFill>
                <a:latin typeface="+mn-lt"/>
                <a:ea typeface="Cambria" charset="0"/>
                <a:cs typeface="Cambria" charset="0"/>
              </a:rPr>
              <a:t>h</a:t>
            </a:r>
            <a:r>
              <a:rPr lang="it-IT" i="1" dirty="0">
                <a:latin typeface="+mn-lt"/>
                <a:ea typeface="Cambria" charset="0"/>
                <a:cs typeface="Cambria" charset="0"/>
              </a:rPr>
              <a:t>,</a:t>
            </a:r>
            <a:r>
              <a:rPr lang="it-IT" i="1" dirty="0" err="1">
                <a:solidFill>
                  <a:srgbClr val="8000FF"/>
                </a:solidFill>
                <a:latin typeface="+mn-lt"/>
                <a:ea typeface="Cambria" charset="0"/>
                <a:cs typeface="Cambria" charset="0"/>
              </a:rPr>
              <a:t>k</a:t>
            </a:r>
            <a:r>
              <a:rPr lang="it-IT" i="1" dirty="0">
                <a:latin typeface="+mn-lt"/>
                <a:ea typeface="Cambria" charset="0"/>
                <a:cs typeface="Cambria" charset="0"/>
              </a:rPr>
              <a:t>)</a:t>
            </a:r>
            <a:r>
              <a:rPr lang="it-IT" dirty="0">
                <a:latin typeface="+mn-lt"/>
                <a:ea typeface="Cambria" charset="0"/>
                <a:cs typeface="Cambria" charset="0"/>
              </a:rPr>
              <a:t>-etichettatura perché diviene il classico </a:t>
            </a:r>
            <a:r>
              <a:rPr lang="it-IT" dirty="0" err="1">
                <a:latin typeface="+mn-lt"/>
                <a:ea typeface="Cambria" charset="0"/>
                <a:cs typeface="Cambria" charset="0"/>
              </a:rPr>
              <a:t>vertex</a:t>
            </a:r>
            <a:r>
              <a:rPr lang="it-IT" dirty="0">
                <a:latin typeface="+mn-lt"/>
                <a:ea typeface="Cambria" charset="0"/>
                <a:cs typeface="Cambria" charset="0"/>
              </a:rPr>
              <a:t> </a:t>
            </a:r>
            <a:r>
              <a:rPr lang="it-IT" dirty="0" err="1">
                <a:latin typeface="+mn-lt"/>
                <a:ea typeface="Cambria" charset="0"/>
                <a:cs typeface="Cambria" charset="0"/>
              </a:rPr>
              <a:t>coloring</a:t>
            </a:r>
            <a:r>
              <a:rPr lang="it-IT" dirty="0">
                <a:latin typeface="+mn-lt"/>
                <a:ea typeface="Cambria" charset="0"/>
                <a:cs typeface="Cambria" charset="0"/>
              </a:rPr>
              <a:t> </a:t>
            </a:r>
          </a:p>
          <a:p>
            <a:pPr algn="just">
              <a:buFont typeface="Arial" charset="0"/>
              <a:buChar char="•"/>
              <a:tabLst>
                <a:tab pos="358775" algn="l"/>
                <a:tab pos="719138" algn="l"/>
                <a:tab pos="1079500" algn="l"/>
                <a:tab pos="1438275" algn="l"/>
                <a:tab pos="1798638" algn="l"/>
                <a:tab pos="2159000" algn="l"/>
                <a:tab pos="2519363" algn="l"/>
                <a:tab pos="2879725" algn="l"/>
                <a:tab pos="3238500" algn="l"/>
                <a:tab pos="3598863" algn="l"/>
                <a:tab pos="3959225" algn="l"/>
                <a:tab pos="4319588" algn="l"/>
              </a:tabLst>
              <a:defRPr/>
            </a:pPr>
            <a:r>
              <a:rPr lang="it-IT" dirty="0">
                <a:latin typeface="+mn-lt"/>
                <a:ea typeface="Cambria" charset="0"/>
                <a:cs typeface="Cambria" charset="0"/>
              </a:rPr>
              <a:t>Il caso </a:t>
            </a:r>
            <a:r>
              <a:rPr lang="it-IT" i="1" dirty="0" err="1">
                <a:solidFill>
                  <a:srgbClr val="FF00FF"/>
                </a:solidFill>
                <a:latin typeface="+mn-lt"/>
                <a:ea typeface="Cambria" charset="0"/>
                <a:cs typeface="Cambria" charset="0"/>
              </a:rPr>
              <a:t>h</a:t>
            </a:r>
            <a:r>
              <a:rPr lang="it-IT" i="1" dirty="0" err="1">
                <a:latin typeface="+mn-lt"/>
                <a:ea typeface="Cambria" charset="0"/>
                <a:cs typeface="Cambria" charset="0"/>
              </a:rPr>
              <a:t>=</a:t>
            </a:r>
            <a:r>
              <a:rPr lang="it-IT" i="1" dirty="0" err="1">
                <a:solidFill>
                  <a:srgbClr val="8000FF"/>
                </a:solidFill>
                <a:latin typeface="+mn-lt"/>
                <a:ea typeface="Cambria" charset="0"/>
                <a:cs typeface="Cambria" charset="0"/>
              </a:rPr>
              <a:t>k</a:t>
            </a:r>
            <a:r>
              <a:rPr lang="it-IT" dirty="0">
                <a:latin typeface="+mn-lt"/>
                <a:ea typeface="Cambria" charset="0"/>
                <a:cs typeface="Cambria" charset="0"/>
              </a:rPr>
              <a:t> è molto studiato come </a:t>
            </a:r>
            <a:r>
              <a:rPr lang="it-IT" dirty="0" err="1">
                <a:latin typeface="+mn-lt"/>
                <a:ea typeface="Cambria" charset="0"/>
                <a:cs typeface="Cambria" charset="0"/>
              </a:rPr>
              <a:t>vertex</a:t>
            </a:r>
            <a:r>
              <a:rPr lang="it-IT" dirty="0">
                <a:latin typeface="+mn-lt"/>
                <a:ea typeface="Cambria" charset="0"/>
                <a:cs typeface="Cambria" charset="0"/>
              </a:rPr>
              <a:t> </a:t>
            </a:r>
            <a:r>
              <a:rPr lang="it-IT" dirty="0" err="1">
                <a:latin typeface="+mn-lt"/>
                <a:ea typeface="Cambria" charset="0"/>
                <a:cs typeface="Cambria" charset="0"/>
              </a:rPr>
              <a:t>coloring</a:t>
            </a:r>
            <a:r>
              <a:rPr lang="it-IT" dirty="0">
                <a:latin typeface="+mn-lt"/>
                <a:ea typeface="Cambria" charset="0"/>
                <a:cs typeface="Cambria" charset="0"/>
              </a:rPr>
              <a:t> del quadrato di un grafo.</a:t>
            </a:r>
          </a:p>
          <a:p>
            <a:pPr algn="just">
              <a:buFont typeface="Arial" charset="0"/>
              <a:buChar char="•"/>
              <a:tabLst>
                <a:tab pos="358775" algn="l"/>
                <a:tab pos="719138" algn="l"/>
                <a:tab pos="1079500" algn="l"/>
                <a:tab pos="1438275" algn="l"/>
                <a:tab pos="1798638" algn="l"/>
                <a:tab pos="2159000" algn="l"/>
                <a:tab pos="2519363" algn="l"/>
                <a:tab pos="2879725" algn="l"/>
                <a:tab pos="3238500" algn="l"/>
                <a:tab pos="3598863" algn="l"/>
                <a:tab pos="3959225" algn="l"/>
                <a:tab pos="4319588" algn="l"/>
              </a:tabLst>
              <a:defRPr/>
            </a:pPr>
            <a:r>
              <a:rPr lang="it-IT" dirty="0">
                <a:latin typeface="+mn-lt"/>
                <a:ea typeface="Cambria" charset="0"/>
                <a:cs typeface="Cambria" charset="0"/>
              </a:rPr>
              <a:t>Il caso </a:t>
            </a:r>
            <a:r>
              <a:rPr lang="it-IT" i="1" dirty="0">
                <a:solidFill>
                  <a:srgbClr val="FF00FF"/>
                </a:solidFill>
                <a:latin typeface="+mn-lt"/>
                <a:ea typeface="Cambria" charset="0"/>
                <a:cs typeface="Cambria" charset="0"/>
              </a:rPr>
              <a:t>h</a:t>
            </a:r>
            <a:r>
              <a:rPr lang="it-IT" i="1" dirty="0">
                <a:latin typeface="+mn-lt"/>
                <a:ea typeface="Cambria" charset="0"/>
                <a:cs typeface="Cambria" charset="0"/>
              </a:rPr>
              <a:t>=2</a:t>
            </a:r>
            <a:r>
              <a:rPr lang="it-IT" i="1" dirty="0">
                <a:solidFill>
                  <a:srgbClr val="8000FF"/>
                </a:solidFill>
                <a:latin typeface="+mn-lt"/>
                <a:ea typeface="Cambria" charset="0"/>
                <a:cs typeface="Cambria" charset="0"/>
              </a:rPr>
              <a:t>k</a:t>
            </a:r>
            <a:r>
              <a:rPr lang="it-IT" dirty="0">
                <a:latin typeface="+mn-lt"/>
                <a:ea typeface="Cambria" charset="0"/>
                <a:cs typeface="Cambria" charset="0"/>
              </a:rPr>
              <a:t> è il più diffuso.</a:t>
            </a:r>
          </a:p>
        </p:txBody>
      </p:sp>
      <p:grpSp>
        <p:nvGrpSpPr>
          <p:cNvPr id="36867" name="Gruppo 46"/>
          <p:cNvGrpSpPr>
            <a:grpSpLocks/>
          </p:cNvGrpSpPr>
          <p:nvPr/>
        </p:nvGrpSpPr>
        <p:grpSpPr bwMode="auto">
          <a:xfrm>
            <a:off x="1447800" y="4114800"/>
            <a:ext cx="2286000" cy="2057400"/>
            <a:chOff x="1447800" y="2362200"/>
            <a:chExt cx="2286000" cy="2057400"/>
          </a:xfrm>
        </p:grpSpPr>
        <p:sp>
          <p:nvSpPr>
            <p:cNvPr id="36890" name="Ovale 47"/>
            <p:cNvSpPr>
              <a:spLocks noChangeArrowheads="1"/>
            </p:cNvSpPr>
            <p:nvPr/>
          </p:nvSpPr>
          <p:spPr bwMode="auto">
            <a:xfrm>
              <a:off x="2438400" y="2362200"/>
              <a:ext cx="304800" cy="304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6891" name="Ovale 48"/>
            <p:cNvSpPr>
              <a:spLocks noChangeArrowheads="1"/>
            </p:cNvSpPr>
            <p:nvPr/>
          </p:nvSpPr>
          <p:spPr bwMode="auto">
            <a:xfrm>
              <a:off x="2438400" y="2971800"/>
              <a:ext cx="304800" cy="304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6892" name="Ovale 49"/>
            <p:cNvSpPr>
              <a:spLocks noChangeArrowheads="1"/>
            </p:cNvSpPr>
            <p:nvPr/>
          </p:nvSpPr>
          <p:spPr bwMode="auto">
            <a:xfrm>
              <a:off x="2895600" y="3581400"/>
              <a:ext cx="304800" cy="304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6893" name="Ovale 50"/>
            <p:cNvSpPr>
              <a:spLocks noChangeArrowheads="1"/>
            </p:cNvSpPr>
            <p:nvPr/>
          </p:nvSpPr>
          <p:spPr bwMode="auto">
            <a:xfrm>
              <a:off x="3429000" y="4114800"/>
              <a:ext cx="304800" cy="304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6894" name="Ovale 51"/>
            <p:cNvSpPr>
              <a:spLocks noChangeArrowheads="1"/>
            </p:cNvSpPr>
            <p:nvPr/>
          </p:nvSpPr>
          <p:spPr bwMode="auto">
            <a:xfrm>
              <a:off x="1981200" y="3581400"/>
              <a:ext cx="304800" cy="304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6895" name="Ovale 52"/>
            <p:cNvSpPr>
              <a:spLocks noChangeArrowheads="1"/>
            </p:cNvSpPr>
            <p:nvPr/>
          </p:nvSpPr>
          <p:spPr bwMode="auto">
            <a:xfrm>
              <a:off x="1447800" y="4114800"/>
              <a:ext cx="304800" cy="304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cxnSp>
          <p:nvCxnSpPr>
            <p:cNvPr id="36896" name="Connettore 1 54"/>
            <p:cNvCxnSpPr>
              <a:cxnSpLocks noChangeShapeType="1"/>
              <a:stCxn id="36890" idx="4"/>
              <a:endCxn id="36891" idx="0"/>
            </p:cNvCxnSpPr>
            <p:nvPr/>
          </p:nvCxnSpPr>
          <p:spPr bwMode="auto">
            <a:xfrm rot="5400000">
              <a:off x="2438400" y="2819400"/>
              <a:ext cx="3048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6897" name="Connettore 1 67"/>
            <p:cNvCxnSpPr>
              <a:cxnSpLocks noChangeShapeType="1"/>
              <a:stCxn id="36891" idx="5"/>
              <a:endCxn id="36892" idx="1"/>
            </p:cNvCxnSpPr>
            <p:nvPr/>
          </p:nvCxnSpPr>
          <p:spPr bwMode="auto">
            <a:xfrm rot="16200000" flipH="1">
              <a:off x="2622363" y="3308163"/>
              <a:ext cx="394074" cy="2416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6898" name="Connettore 1 68"/>
            <p:cNvCxnSpPr>
              <a:cxnSpLocks noChangeShapeType="1"/>
              <a:stCxn id="36891" idx="3"/>
              <a:endCxn id="36894" idx="7"/>
            </p:cNvCxnSpPr>
            <p:nvPr/>
          </p:nvCxnSpPr>
          <p:spPr bwMode="auto">
            <a:xfrm rot="5400000">
              <a:off x="2165163" y="3308163"/>
              <a:ext cx="394074" cy="2416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6899" name="Connettore 1 75"/>
            <p:cNvCxnSpPr>
              <a:cxnSpLocks noChangeShapeType="1"/>
              <a:stCxn id="36894" idx="6"/>
              <a:endCxn id="36892" idx="2"/>
            </p:cNvCxnSpPr>
            <p:nvPr/>
          </p:nvCxnSpPr>
          <p:spPr bwMode="auto">
            <a:xfrm>
              <a:off x="2286000" y="3733800"/>
              <a:ext cx="6096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6900" name="Connettore 1 77"/>
            <p:cNvCxnSpPr>
              <a:cxnSpLocks noChangeShapeType="1"/>
              <a:stCxn id="36894" idx="3"/>
              <a:endCxn id="36895" idx="7"/>
            </p:cNvCxnSpPr>
            <p:nvPr/>
          </p:nvCxnSpPr>
          <p:spPr bwMode="auto">
            <a:xfrm rot="5400000">
              <a:off x="1707963" y="3841563"/>
              <a:ext cx="317874" cy="3178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6901" name="Connettore 1 78"/>
            <p:cNvCxnSpPr>
              <a:cxnSpLocks noChangeShapeType="1"/>
              <a:stCxn id="36892" idx="5"/>
              <a:endCxn id="36893" idx="1"/>
            </p:cNvCxnSpPr>
            <p:nvPr/>
          </p:nvCxnSpPr>
          <p:spPr bwMode="auto">
            <a:xfrm rot="16200000" flipH="1">
              <a:off x="3155763" y="3841563"/>
              <a:ext cx="317874" cy="3178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3" name="Gruppo 105"/>
          <p:cNvGrpSpPr>
            <a:grpSpLocks/>
          </p:cNvGrpSpPr>
          <p:nvPr/>
        </p:nvGrpSpPr>
        <p:grpSpPr bwMode="auto">
          <a:xfrm>
            <a:off x="5029200" y="4114800"/>
            <a:ext cx="2286000" cy="2057400"/>
            <a:chOff x="5029200" y="4114800"/>
            <a:chExt cx="2286000" cy="2057400"/>
          </a:xfrm>
        </p:grpSpPr>
        <p:grpSp>
          <p:nvGrpSpPr>
            <p:cNvPr id="36871" name="Gruppo 79"/>
            <p:cNvGrpSpPr>
              <a:grpSpLocks/>
            </p:cNvGrpSpPr>
            <p:nvPr/>
          </p:nvGrpSpPr>
          <p:grpSpPr bwMode="auto">
            <a:xfrm>
              <a:off x="5029200" y="4114800"/>
              <a:ext cx="2286000" cy="2057400"/>
              <a:chOff x="1447800" y="2362200"/>
              <a:chExt cx="2286000" cy="2057400"/>
            </a:xfrm>
          </p:grpSpPr>
          <p:sp>
            <p:nvSpPr>
              <p:cNvPr id="36878" name="Ovale 80"/>
              <p:cNvSpPr>
                <a:spLocks noChangeArrowheads="1"/>
              </p:cNvSpPr>
              <p:nvPr/>
            </p:nvSpPr>
            <p:spPr bwMode="auto">
              <a:xfrm>
                <a:off x="2438400" y="2362200"/>
                <a:ext cx="304800" cy="30480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6879" name="Ovale 81"/>
              <p:cNvSpPr>
                <a:spLocks noChangeArrowheads="1"/>
              </p:cNvSpPr>
              <p:nvPr/>
            </p:nvSpPr>
            <p:spPr bwMode="auto">
              <a:xfrm>
                <a:off x="2438400" y="2971800"/>
                <a:ext cx="304800" cy="30480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6880" name="Ovale 82"/>
              <p:cNvSpPr>
                <a:spLocks noChangeArrowheads="1"/>
              </p:cNvSpPr>
              <p:nvPr/>
            </p:nvSpPr>
            <p:spPr bwMode="auto">
              <a:xfrm>
                <a:off x="2895600" y="3581400"/>
                <a:ext cx="304800" cy="30480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6881" name="Ovale 83"/>
              <p:cNvSpPr>
                <a:spLocks noChangeArrowheads="1"/>
              </p:cNvSpPr>
              <p:nvPr/>
            </p:nvSpPr>
            <p:spPr bwMode="auto">
              <a:xfrm>
                <a:off x="3429000" y="4114800"/>
                <a:ext cx="304800" cy="30480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6882" name="Ovale 84"/>
              <p:cNvSpPr>
                <a:spLocks noChangeArrowheads="1"/>
              </p:cNvSpPr>
              <p:nvPr/>
            </p:nvSpPr>
            <p:spPr bwMode="auto">
              <a:xfrm>
                <a:off x="1981200" y="3581400"/>
                <a:ext cx="304800" cy="30480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6883" name="Ovale 85"/>
              <p:cNvSpPr>
                <a:spLocks noChangeArrowheads="1"/>
              </p:cNvSpPr>
              <p:nvPr/>
            </p:nvSpPr>
            <p:spPr bwMode="auto">
              <a:xfrm>
                <a:off x="1447800" y="4114800"/>
                <a:ext cx="304800" cy="30480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cxnSp>
            <p:nvCxnSpPr>
              <p:cNvPr id="36884" name="Connettore 1 86"/>
              <p:cNvCxnSpPr>
                <a:cxnSpLocks noChangeShapeType="1"/>
                <a:stCxn id="36878" idx="4"/>
                <a:endCxn id="36879" idx="0"/>
              </p:cNvCxnSpPr>
              <p:nvPr/>
            </p:nvCxnSpPr>
            <p:spPr bwMode="auto">
              <a:xfrm rot="5400000">
                <a:off x="2438400" y="2819400"/>
                <a:ext cx="304800" cy="15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36885" name="Connettore 1 87"/>
              <p:cNvCxnSpPr>
                <a:cxnSpLocks noChangeShapeType="1"/>
                <a:stCxn id="36879" idx="5"/>
                <a:endCxn id="36880" idx="1"/>
              </p:cNvCxnSpPr>
              <p:nvPr/>
            </p:nvCxnSpPr>
            <p:spPr bwMode="auto">
              <a:xfrm rot="16200000" flipH="1">
                <a:off x="2622363" y="3308163"/>
                <a:ext cx="394074" cy="24167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36886" name="Connettore 1 88"/>
              <p:cNvCxnSpPr>
                <a:cxnSpLocks noChangeShapeType="1"/>
                <a:stCxn id="36879" idx="3"/>
                <a:endCxn id="36882" idx="7"/>
              </p:cNvCxnSpPr>
              <p:nvPr/>
            </p:nvCxnSpPr>
            <p:spPr bwMode="auto">
              <a:xfrm rot="5400000">
                <a:off x="2165163" y="3308163"/>
                <a:ext cx="394074" cy="24167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36887" name="Connettore 1 89"/>
              <p:cNvCxnSpPr>
                <a:cxnSpLocks noChangeShapeType="1"/>
                <a:stCxn id="36882" idx="6"/>
                <a:endCxn id="36880" idx="2"/>
              </p:cNvCxnSpPr>
              <p:nvPr/>
            </p:nvCxnSpPr>
            <p:spPr bwMode="auto">
              <a:xfrm>
                <a:off x="2286000" y="3733800"/>
                <a:ext cx="609600" cy="15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36888" name="Connettore 1 90"/>
              <p:cNvCxnSpPr>
                <a:cxnSpLocks noChangeShapeType="1"/>
                <a:stCxn id="36882" idx="3"/>
                <a:endCxn id="36883" idx="7"/>
              </p:cNvCxnSpPr>
              <p:nvPr/>
            </p:nvCxnSpPr>
            <p:spPr bwMode="auto">
              <a:xfrm rot="5400000">
                <a:off x="1707963" y="3841563"/>
                <a:ext cx="317874" cy="31787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36889" name="Connettore 1 91"/>
              <p:cNvCxnSpPr>
                <a:cxnSpLocks noChangeShapeType="1"/>
                <a:stCxn id="36880" idx="5"/>
                <a:endCxn id="36881" idx="1"/>
              </p:cNvCxnSpPr>
              <p:nvPr/>
            </p:nvCxnSpPr>
            <p:spPr bwMode="auto">
              <a:xfrm rot="16200000" flipH="1">
                <a:off x="3155763" y="3841563"/>
                <a:ext cx="317874" cy="31787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</p:grpSp>
        <p:cxnSp>
          <p:nvCxnSpPr>
            <p:cNvPr id="36872" name="Connettore 7 93"/>
            <p:cNvCxnSpPr>
              <a:cxnSpLocks noChangeShapeType="1"/>
              <a:stCxn id="36882" idx="1"/>
              <a:endCxn id="36878" idx="2"/>
            </p:cNvCxnSpPr>
            <p:nvPr/>
          </p:nvCxnSpPr>
          <p:spPr bwMode="auto">
            <a:xfrm rot="5400000" flipH="1" flipV="1">
              <a:off x="5257800" y="4616638"/>
              <a:ext cx="1111437" cy="412563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6873" name="Forma 96"/>
            <p:cNvCxnSpPr>
              <a:cxnSpLocks noChangeShapeType="1"/>
              <a:stCxn id="36878" idx="6"/>
              <a:endCxn id="36880" idx="7"/>
            </p:cNvCxnSpPr>
            <p:nvPr/>
          </p:nvCxnSpPr>
          <p:spPr bwMode="auto">
            <a:xfrm>
              <a:off x="6324600" y="4267200"/>
              <a:ext cx="412563" cy="1111437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6874" name="Forma 98"/>
            <p:cNvCxnSpPr>
              <a:cxnSpLocks noChangeShapeType="1"/>
              <a:stCxn id="36883" idx="1"/>
              <a:endCxn id="36879" idx="2"/>
            </p:cNvCxnSpPr>
            <p:nvPr/>
          </p:nvCxnSpPr>
          <p:spPr bwMode="auto">
            <a:xfrm rot="5400000" flipH="1" flipV="1">
              <a:off x="5029200" y="4921438"/>
              <a:ext cx="1035237" cy="945963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6875" name="Forma 100"/>
            <p:cNvCxnSpPr>
              <a:cxnSpLocks noChangeShapeType="1"/>
              <a:stCxn id="36879" idx="6"/>
              <a:endCxn id="36881" idx="7"/>
            </p:cNvCxnSpPr>
            <p:nvPr/>
          </p:nvCxnSpPr>
          <p:spPr bwMode="auto">
            <a:xfrm>
              <a:off x="6324600" y="4876800"/>
              <a:ext cx="945963" cy="1035237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6876" name="Forma 102"/>
            <p:cNvCxnSpPr>
              <a:cxnSpLocks noChangeShapeType="1"/>
              <a:stCxn id="36883" idx="6"/>
              <a:endCxn id="36880" idx="3"/>
            </p:cNvCxnSpPr>
            <p:nvPr/>
          </p:nvCxnSpPr>
          <p:spPr bwMode="auto">
            <a:xfrm flipV="1">
              <a:off x="5334000" y="5594163"/>
              <a:ext cx="1187637" cy="425637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6877" name="Forma 104"/>
            <p:cNvCxnSpPr>
              <a:cxnSpLocks noChangeShapeType="1"/>
              <a:stCxn id="36881" idx="2"/>
              <a:endCxn id="36882" idx="5"/>
            </p:cNvCxnSpPr>
            <p:nvPr/>
          </p:nvCxnSpPr>
          <p:spPr bwMode="auto">
            <a:xfrm rot="10800000">
              <a:off x="5822764" y="5594164"/>
              <a:ext cx="1187637" cy="425637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36869" name="Segnaposto numero diapositiva 36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D6AF35A8-3B8D-5D4D-9437-D126FF6FE757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3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ea typeface="+mj-ea"/>
                <a:cs typeface="+mj-cs"/>
              </a:rPr>
              <a:t>L</a:t>
            </a:r>
            <a:r>
              <a:rPr lang="en-US" dirty="0" err="1" smtClean="0"/>
              <a:t>(</a:t>
            </a:r>
            <a:r>
              <a:rPr lang="en-US" i="1" cap="none" dirty="0" err="1" smtClean="0"/>
              <a:t>h,k</a:t>
            </a:r>
            <a:r>
              <a:rPr lang="en-US" dirty="0" err="1" smtClean="0"/>
              <a:t>)</a:t>
            </a:r>
            <a:r>
              <a:rPr lang="en-US" dirty="0" err="1" smtClean="0">
                <a:ea typeface="+mj-ea"/>
                <a:cs typeface="+mj-cs"/>
              </a:rPr>
              <a:t>-Etichettatura</a:t>
            </a:r>
            <a:r>
              <a:rPr lang="en-US" dirty="0" smtClean="0">
                <a:ea typeface="+mj-ea"/>
                <a:cs typeface="+mj-cs"/>
              </a:rPr>
              <a:t> (8)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build="p" bldLvl="2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382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>
                <a:ea typeface="+mj-ea"/>
                <a:cs typeface="+mj-cs"/>
              </a:rPr>
              <a:t>Risultati</a:t>
            </a:r>
            <a:r>
              <a:rPr lang="en-US" dirty="0">
                <a:ea typeface="+mj-ea"/>
                <a:cs typeface="+mj-cs"/>
              </a:rPr>
              <a:t> </a:t>
            </a:r>
            <a:r>
              <a:rPr lang="en-US" dirty="0" err="1">
                <a:ea typeface="+mj-ea"/>
                <a:cs typeface="+mj-cs"/>
              </a:rPr>
              <a:t>di</a:t>
            </a:r>
            <a:r>
              <a:rPr lang="en-US" dirty="0">
                <a:ea typeface="+mj-ea"/>
                <a:cs typeface="+mj-cs"/>
              </a:rPr>
              <a:t> NP-</a:t>
            </a:r>
            <a:r>
              <a:rPr lang="en-US" dirty="0" err="1">
                <a:ea typeface="+mj-ea"/>
                <a:cs typeface="+mj-cs"/>
              </a:rPr>
              <a:t>completezza</a:t>
            </a:r>
            <a:r>
              <a:rPr lang="en-US" dirty="0">
                <a:ea typeface="+mj-ea"/>
                <a:cs typeface="+mj-cs"/>
              </a:rPr>
              <a:t> (1)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1447800"/>
            <a:ext cx="8077200" cy="954088"/>
          </a:xfrm>
        </p:spPr>
        <p:txBody>
          <a:bodyPr>
            <a:spAutoFit/>
          </a:bodyPr>
          <a:lstStyle/>
          <a:p>
            <a:pPr algn="just" eaLnBrk="1" hangingPunct="1">
              <a:buFont typeface="Wingdings" charset="2"/>
              <a:buNone/>
            </a:pPr>
            <a:r>
              <a:rPr lang="en-US" sz="2800"/>
              <a:t>	La vers. decisionale è NP-completa anche per i più piccoli valori di </a:t>
            </a:r>
            <a:r>
              <a:rPr lang="en-US" sz="2800" i="1">
                <a:solidFill>
                  <a:srgbClr val="FF00FF"/>
                </a:solidFill>
              </a:rPr>
              <a:t>h</a:t>
            </a:r>
            <a:r>
              <a:rPr lang="en-US" sz="2800"/>
              <a:t> e </a:t>
            </a:r>
            <a:r>
              <a:rPr lang="en-US" sz="2800" i="1">
                <a:solidFill>
                  <a:srgbClr val="8000FF"/>
                </a:solidFill>
              </a:rPr>
              <a:t>k</a:t>
            </a:r>
            <a:r>
              <a:rPr lang="en-US" sz="2800"/>
              <a:t>:  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457200" y="2974975"/>
            <a:ext cx="7924800" cy="272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indent="-342900" algn="just" eaLnBrk="1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" charset="2"/>
              <a:buNone/>
              <a:defRPr/>
            </a:pPr>
            <a:r>
              <a:rPr lang="en-US" sz="2800" dirty="0">
                <a:latin typeface="+mn-lt"/>
              </a:rPr>
              <a:t>   </a:t>
            </a:r>
            <a:r>
              <a:rPr lang="en-US" sz="2800" i="1" dirty="0">
                <a:latin typeface="+mn-lt"/>
              </a:rPr>
              <a:t>L(</a:t>
            </a:r>
            <a:r>
              <a:rPr lang="en-US" sz="2800" i="1" dirty="0">
                <a:solidFill>
                  <a:srgbClr val="FF00FF"/>
                </a:solidFill>
                <a:latin typeface="+mn-lt"/>
              </a:rPr>
              <a:t>0</a:t>
            </a:r>
            <a:r>
              <a:rPr lang="en-US" sz="2800" i="1" dirty="0">
                <a:latin typeface="+mn-lt"/>
              </a:rPr>
              <a:t>,</a:t>
            </a:r>
            <a:r>
              <a:rPr lang="en-US" sz="2800" i="1" dirty="0">
                <a:solidFill>
                  <a:srgbClr val="8000FF"/>
                </a:solidFill>
                <a:latin typeface="+mn-lt"/>
              </a:rPr>
              <a:t>1</a:t>
            </a:r>
            <a:r>
              <a:rPr lang="en-US" sz="2800" i="1" dirty="0">
                <a:latin typeface="+mn-lt"/>
              </a:rPr>
              <a:t>)-</a:t>
            </a:r>
            <a:r>
              <a:rPr lang="en-US" sz="2800" dirty="0">
                <a:latin typeface="+mn-lt"/>
              </a:rPr>
              <a:t>etich. </a:t>
            </a:r>
            <a:r>
              <a:rPr lang="en-US" sz="2800" dirty="0" err="1">
                <a:latin typeface="+mn-lt"/>
              </a:rPr>
              <a:t>di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grafi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planari</a:t>
            </a:r>
            <a:endParaRPr lang="en-US" sz="2800" dirty="0">
              <a:latin typeface="+mn-lt"/>
            </a:endParaRPr>
          </a:p>
          <a:p>
            <a:pPr marL="342900" indent="-342900" algn="r" eaLnBrk="1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" charset="2"/>
              <a:buNone/>
              <a:defRPr/>
            </a:pPr>
            <a:r>
              <a:rPr lang="en-US" sz="2000" dirty="0">
                <a:latin typeface="+mn-lt"/>
              </a:rPr>
              <a:t>[</a:t>
            </a:r>
            <a:r>
              <a:rPr lang="en-US" sz="2000" dirty="0" err="1">
                <a:latin typeface="+mn-lt"/>
              </a:rPr>
              <a:t>Bertossi</a:t>
            </a:r>
            <a:r>
              <a:rPr lang="en-US" sz="2000" dirty="0">
                <a:latin typeface="+mn-lt"/>
              </a:rPr>
              <a:t>, </a:t>
            </a:r>
            <a:r>
              <a:rPr lang="en-US" sz="2000" dirty="0" err="1">
                <a:latin typeface="+mn-lt"/>
              </a:rPr>
              <a:t>Bonuccelli</a:t>
            </a:r>
            <a:r>
              <a:rPr lang="en-US" sz="2000" dirty="0">
                <a:latin typeface="+mn-lt"/>
              </a:rPr>
              <a:t> ‘95]</a:t>
            </a:r>
            <a:endParaRPr lang="en-US" sz="2800" dirty="0">
              <a:latin typeface="+mn-lt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" charset="2"/>
              <a:buNone/>
              <a:defRPr/>
            </a:pPr>
            <a:r>
              <a:rPr lang="en-US" sz="2800" dirty="0">
                <a:latin typeface="+mn-lt"/>
              </a:rPr>
              <a:t>	</a:t>
            </a:r>
            <a:r>
              <a:rPr lang="en-US" sz="2800" i="1" dirty="0">
                <a:latin typeface="+mn-lt"/>
              </a:rPr>
              <a:t>L(</a:t>
            </a:r>
            <a:r>
              <a:rPr lang="en-US" sz="2800" i="1" dirty="0">
                <a:solidFill>
                  <a:srgbClr val="FF00FF"/>
                </a:solidFill>
                <a:latin typeface="+mn-lt"/>
              </a:rPr>
              <a:t>1</a:t>
            </a:r>
            <a:r>
              <a:rPr lang="en-US" sz="2800" i="1" dirty="0">
                <a:latin typeface="+mn-lt"/>
              </a:rPr>
              <a:t>,</a:t>
            </a:r>
            <a:r>
              <a:rPr lang="en-US" sz="2800" i="1" dirty="0">
                <a:solidFill>
                  <a:srgbClr val="8000FF"/>
                </a:solidFill>
                <a:latin typeface="+mn-lt"/>
              </a:rPr>
              <a:t>1</a:t>
            </a:r>
            <a:r>
              <a:rPr lang="en-US" sz="2800" i="1" dirty="0">
                <a:latin typeface="+mn-lt"/>
              </a:rPr>
              <a:t>)-</a:t>
            </a:r>
            <a:r>
              <a:rPr lang="en-US" sz="2800" dirty="0">
                <a:latin typeface="+mn-lt"/>
              </a:rPr>
              <a:t>etich. </a:t>
            </a:r>
            <a:r>
              <a:rPr lang="en-US" sz="2800" dirty="0" err="1">
                <a:latin typeface="+mn-lt"/>
              </a:rPr>
              <a:t>di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grafi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generali</a:t>
            </a:r>
            <a:r>
              <a:rPr lang="en-US" sz="2800" dirty="0">
                <a:latin typeface="+mn-lt"/>
              </a:rPr>
              <a:t>, </a:t>
            </a:r>
            <a:r>
              <a:rPr lang="en-US" sz="2800" dirty="0" err="1">
                <a:latin typeface="+mn-lt"/>
              </a:rPr>
              <a:t>planari</a:t>
            </a:r>
            <a:r>
              <a:rPr lang="en-US" sz="2800" dirty="0">
                <a:latin typeface="+mn-lt"/>
              </a:rPr>
              <a:t>, con </a:t>
            </a:r>
            <a:r>
              <a:rPr lang="en-US" sz="2800" dirty="0" err="1">
                <a:latin typeface="+mn-lt"/>
              </a:rPr>
              <a:t>grado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limitato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e</a:t>
            </a:r>
            <a:r>
              <a:rPr lang="en-US" sz="2800" dirty="0">
                <a:latin typeface="+mn-lt"/>
              </a:rPr>
              <a:t> unit-disk</a:t>
            </a:r>
          </a:p>
          <a:p>
            <a:pPr marL="342900" indent="-342900" algn="r" eaLnBrk="1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" charset="2"/>
              <a:buNone/>
              <a:defRPr/>
            </a:pPr>
            <a:r>
              <a:rPr lang="en-US" sz="2000" dirty="0">
                <a:latin typeface="+mn-lt"/>
              </a:rPr>
              <a:t>[McCormick ‘83], [</a:t>
            </a:r>
            <a:r>
              <a:rPr lang="en-US" sz="2000" dirty="0" err="1">
                <a:latin typeface="+mn-lt"/>
              </a:rPr>
              <a:t>Ramanathan</a:t>
            </a:r>
            <a:r>
              <a:rPr lang="en-US" sz="2000" dirty="0">
                <a:latin typeface="+mn-lt"/>
              </a:rPr>
              <a:t>, </a:t>
            </a:r>
            <a:r>
              <a:rPr lang="en-US" sz="2000" dirty="0" err="1">
                <a:latin typeface="+mn-lt"/>
              </a:rPr>
              <a:t>Loyd</a:t>
            </a:r>
            <a:r>
              <a:rPr lang="en-US" sz="2000" dirty="0">
                <a:latin typeface="+mn-lt"/>
              </a:rPr>
              <a:t> ‘92], </a:t>
            </a:r>
          </a:p>
          <a:p>
            <a:pPr marL="342900" indent="-342900" algn="r" eaLnBrk="1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" charset="2"/>
              <a:buNone/>
              <a:defRPr/>
            </a:pPr>
            <a:r>
              <a:rPr lang="en-US" sz="2000" dirty="0">
                <a:latin typeface="+mn-lt"/>
              </a:rPr>
              <a:t>[</a:t>
            </a:r>
            <a:r>
              <a:rPr lang="en-US" sz="2000" dirty="0" err="1">
                <a:latin typeface="+mn-lt"/>
              </a:rPr>
              <a:t>Ramanathan</a:t>
            </a:r>
            <a:r>
              <a:rPr lang="en-US" sz="2000" dirty="0">
                <a:latin typeface="+mn-lt"/>
              </a:rPr>
              <a:t> ‘93], [</a:t>
            </a:r>
            <a:r>
              <a:rPr lang="en-US" sz="2000" dirty="0" err="1">
                <a:latin typeface="+mn-lt"/>
              </a:rPr>
              <a:t>Sen</a:t>
            </a:r>
            <a:r>
              <a:rPr lang="en-US" sz="2000" dirty="0">
                <a:latin typeface="+mn-lt"/>
              </a:rPr>
              <a:t>, </a:t>
            </a:r>
            <a:r>
              <a:rPr lang="en-US" sz="2000" dirty="0" err="1">
                <a:latin typeface="+mn-lt"/>
              </a:rPr>
              <a:t>Huson</a:t>
            </a:r>
            <a:r>
              <a:rPr lang="en-US" sz="2000" dirty="0">
                <a:latin typeface="+mn-lt"/>
              </a:rPr>
              <a:t> ‘97]</a:t>
            </a:r>
          </a:p>
        </p:txBody>
      </p:sp>
      <p:sp>
        <p:nvSpPr>
          <p:cNvPr id="37893" name="Segnaposto numero diapositiva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55338F83-9089-F74B-BC2A-B9AC0123A769}" type="slidenum">
              <a:rPr lang="en-US" smtClean="0"/>
              <a:pPr/>
              <a:t>24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/>
      <p:bldP spid="10245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382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>
                <a:ea typeface="+mj-ea"/>
                <a:cs typeface="+mj-cs"/>
              </a:rPr>
              <a:t>Risultati</a:t>
            </a:r>
            <a:r>
              <a:rPr lang="en-US" dirty="0">
                <a:ea typeface="+mj-ea"/>
                <a:cs typeface="+mj-cs"/>
              </a:rPr>
              <a:t> </a:t>
            </a:r>
            <a:r>
              <a:rPr lang="en-US" dirty="0" err="1">
                <a:ea typeface="+mj-ea"/>
                <a:cs typeface="+mj-cs"/>
              </a:rPr>
              <a:t>di</a:t>
            </a:r>
            <a:r>
              <a:rPr lang="en-US" dirty="0">
                <a:ea typeface="+mj-ea"/>
                <a:cs typeface="+mj-cs"/>
              </a:rPr>
              <a:t> NP-</a:t>
            </a:r>
            <a:r>
              <a:rPr lang="en-US" dirty="0" err="1">
                <a:ea typeface="+mj-ea"/>
                <a:cs typeface="+mj-cs"/>
              </a:rPr>
              <a:t>completezza</a:t>
            </a:r>
            <a:r>
              <a:rPr lang="en-US" dirty="0">
                <a:ea typeface="+mj-ea"/>
                <a:cs typeface="+mj-cs"/>
              </a:rPr>
              <a:t> (2)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0" y="1543050"/>
            <a:ext cx="8915400" cy="523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indent="-342900" algn="just" eaLnBrk="1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" charset="2"/>
              <a:buNone/>
            </a:pPr>
            <a:r>
              <a:rPr lang="en-US" sz="2800" dirty="0">
                <a:latin typeface="Century Schoolbook" charset="0"/>
              </a:rPr>
              <a:t>   </a:t>
            </a:r>
            <a:r>
              <a:rPr lang="en-US" sz="2800" i="1" dirty="0">
                <a:latin typeface="Century Schoolbook" charset="0"/>
              </a:rPr>
              <a:t>L(</a:t>
            </a:r>
            <a:r>
              <a:rPr lang="en-US" sz="2800" i="1" dirty="0">
                <a:solidFill>
                  <a:srgbClr val="FF00FF"/>
                </a:solidFill>
                <a:latin typeface="Century Schoolbook" charset="0"/>
              </a:rPr>
              <a:t>2</a:t>
            </a:r>
            <a:r>
              <a:rPr lang="en-US" sz="2800" i="1" dirty="0">
                <a:latin typeface="Century Schoolbook" charset="0"/>
              </a:rPr>
              <a:t>,</a:t>
            </a:r>
            <a:r>
              <a:rPr lang="en-US" sz="2800" i="1" dirty="0">
                <a:solidFill>
                  <a:srgbClr val="8000FF"/>
                </a:solidFill>
                <a:latin typeface="Century Schoolbook" charset="0"/>
              </a:rPr>
              <a:t>1</a:t>
            </a:r>
            <a:r>
              <a:rPr lang="en-US" sz="2800" i="1" dirty="0">
                <a:latin typeface="Century Schoolbook" charset="0"/>
              </a:rPr>
              <a:t>)-</a:t>
            </a:r>
            <a:r>
              <a:rPr lang="en-US" sz="2800" dirty="0">
                <a:latin typeface="Century Schoolbook" charset="0"/>
              </a:rPr>
              <a:t>etich. </a:t>
            </a:r>
            <a:r>
              <a:rPr lang="en-US" sz="2800" dirty="0" err="1">
                <a:latin typeface="Century Schoolbook" charset="0"/>
              </a:rPr>
              <a:t>di</a:t>
            </a:r>
            <a:r>
              <a:rPr lang="en-US" sz="2800" dirty="0">
                <a:latin typeface="Century Schoolbook" charset="0"/>
              </a:rPr>
              <a:t> </a:t>
            </a:r>
            <a:r>
              <a:rPr lang="en-US" sz="2800" dirty="0" err="1">
                <a:latin typeface="Century Schoolbook" charset="0"/>
              </a:rPr>
              <a:t>grafi</a:t>
            </a:r>
            <a:r>
              <a:rPr lang="en-US" sz="2800" dirty="0">
                <a:latin typeface="Century Schoolbook" charset="0"/>
              </a:rPr>
              <a:t> con diam. 2   [Griggs, </a:t>
            </a:r>
            <a:r>
              <a:rPr lang="en-US" sz="2800" dirty="0" err="1">
                <a:latin typeface="Century Schoolbook" charset="0"/>
              </a:rPr>
              <a:t>Yeh</a:t>
            </a:r>
            <a:r>
              <a:rPr lang="en-US" sz="2800" dirty="0">
                <a:latin typeface="Century Schoolbook" charset="0"/>
              </a:rPr>
              <a:t> ‘92]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" charset="2"/>
              <a:buNone/>
            </a:pPr>
            <a:r>
              <a:rPr lang="en-US" sz="2800" dirty="0">
                <a:latin typeface="Century Schoolbook" charset="0"/>
              </a:rPr>
              <a:t>	</a:t>
            </a:r>
            <a:r>
              <a:rPr lang="en-US" sz="2800" b="1" dirty="0">
                <a:latin typeface="Century Schoolbook" charset="0"/>
              </a:rPr>
              <a:t>DIM</a:t>
            </a:r>
            <a:r>
              <a:rPr lang="en-US" sz="2800" dirty="0">
                <a:latin typeface="Century Schoolbook" charset="0"/>
              </a:rPr>
              <a:t>. </a:t>
            </a:r>
            <a:r>
              <a:rPr lang="en-US" sz="2800" dirty="0" err="1">
                <a:latin typeface="Century Schoolbook" charset="0"/>
              </a:rPr>
              <a:t>Consideriamo</a:t>
            </a:r>
            <a:r>
              <a:rPr lang="en-US" sz="2800" dirty="0">
                <a:latin typeface="Century Schoolbook" charset="0"/>
              </a:rPr>
              <a:t> la </a:t>
            </a:r>
            <a:r>
              <a:rPr lang="en-US" sz="2800" dirty="0" err="1">
                <a:latin typeface="Century Schoolbook" charset="0"/>
              </a:rPr>
              <a:t>seguente</a:t>
            </a:r>
            <a:r>
              <a:rPr lang="en-US" sz="2800" dirty="0">
                <a:latin typeface="Century Schoolbook" charset="0"/>
              </a:rPr>
              <a:t> forma </a:t>
            </a:r>
            <a:r>
              <a:rPr lang="en-US" sz="2800" dirty="0" err="1">
                <a:latin typeface="Century Schoolbook" charset="0"/>
              </a:rPr>
              <a:t>speciale</a:t>
            </a:r>
            <a:r>
              <a:rPr lang="en-US" sz="2800" dirty="0">
                <a:latin typeface="Century Schoolbook" charset="0"/>
              </a:rPr>
              <a:t> del </a:t>
            </a:r>
            <a:r>
              <a:rPr lang="en-US" sz="2800" dirty="0" err="1">
                <a:latin typeface="Century Schoolbook" charset="0"/>
              </a:rPr>
              <a:t>problema</a:t>
            </a:r>
            <a:r>
              <a:rPr lang="en-US" sz="2800" dirty="0">
                <a:latin typeface="Century Schoolbook" charset="0"/>
              </a:rPr>
              <a:t>: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" charset="2"/>
              <a:buNone/>
            </a:pPr>
            <a:r>
              <a:rPr lang="en-US" sz="2800" dirty="0">
                <a:solidFill>
                  <a:schemeClr val="accent1"/>
                </a:solidFill>
                <a:latin typeface="Century Schoolbook" charset="0"/>
              </a:rPr>
              <a:t>DL</a:t>
            </a:r>
            <a:r>
              <a:rPr lang="en-US" sz="2800" dirty="0">
                <a:latin typeface="Century Schoolbook" charset="0"/>
              </a:rPr>
              <a:t>. </a:t>
            </a:r>
            <a:r>
              <a:rPr lang="en-US" sz="2800" dirty="0" err="1">
                <a:latin typeface="Century Schoolbook" charset="0"/>
              </a:rPr>
              <a:t>Istanza</a:t>
            </a:r>
            <a:r>
              <a:rPr lang="en-US" sz="2800" dirty="0">
                <a:latin typeface="Century Schoolbook" charset="0"/>
              </a:rPr>
              <a:t>: </a:t>
            </a:r>
            <a:r>
              <a:rPr lang="en-US" sz="2800" i="1" dirty="0">
                <a:latin typeface="Century Schoolbook" charset="0"/>
              </a:rPr>
              <a:t>G=(V,E)</a:t>
            </a:r>
            <a:r>
              <a:rPr lang="en-US" sz="2800" dirty="0">
                <a:latin typeface="Century Schoolbook" charset="0"/>
              </a:rPr>
              <a:t> </a:t>
            </a:r>
            <a:r>
              <a:rPr lang="en-US" sz="2800" dirty="0" err="1">
                <a:latin typeface="Century Schoolbook" charset="0"/>
              </a:rPr>
              <a:t>di</a:t>
            </a:r>
            <a:r>
              <a:rPr lang="en-US" sz="2800" dirty="0">
                <a:latin typeface="Century Schoolbook" charset="0"/>
              </a:rPr>
              <a:t> diam. 2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" charset="2"/>
              <a:buNone/>
            </a:pPr>
            <a:r>
              <a:rPr lang="en-US" sz="2800" dirty="0">
                <a:latin typeface="Century Schoolbook" charset="0"/>
              </a:rPr>
              <a:t>       </a:t>
            </a:r>
            <a:r>
              <a:rPr lang="en-US" sz="2800" dirty="0" err="1">
                <a:latin typeface="Century Schoolbook" charset="0"/>
              </a:rPr>
              <a:t>Domanda</a:t>
            </a:r>
            <a:r>
              <a:rPr lang="en-US" sz="2800" dirty="0">
                <a:latin typeface="Century Schoolbook" charset="0"/>
              </a:rPr>
              <a:t>:</a:t>
            </a:r>
            <a:r>
              <a:rPr lang="it-IT" sz="2800" i="1" dirty="0">
                <a:latin typeface="Century Schoolbook" charset="0"/>
                <a:sym typeface="Symbol" charset="2"/>
              </a:rPr>
              <a:t></a:t>
            </a:r>
            <a:r>
              <a:rPr lang="it-IT" sz="2800" i="1" baseline="-25000" dirty="0">
                <a:solidFill>
                  <a:srgbClr val="FF00FF"/>
                </a:solidFill>
                <a:latin typeface="Century Schoolbook" charset="0"/>
                <a:sym typeface="Symbol" charset="2"/>
              </a:rPr>
              <a:t>2</a:t>
            </a:r>
            <a:r>
              <a:rPr lang="it-IT" sz="2800" i="1" baseline="-25000" dirty="0">
                <a:latin typeface="Century Schoolbook" charset="0"/>
                <a:sym typeface="Symbol" charset="2"/>
              </a:rPr>
              <a:t>,</a:t>
            </a:r>
            <a:r>
              <a:rPr lang="it-IT" sz="2800" i="1" baseline="-25000" dirty="0">
                <a:solidFill>
                  <a:srgbClr val="8000FF"/>
                </a:solidFill>
                <a:latin typeface="Century Schoolbook" charset="0"/>
                <a:sym typeface="Symbol" charset="2"/>
              </a:rPr>
              <a:t>1</a:t>
            </a:r>
            <a:r>
              <a:rPr lang="it-IT" sz="2800" i="1" dirty="0">
                <a:latin typeface="Century Schoolbook" charset="0"/>
                <a:sym typeface="Symbol" charset="2"/>
              </a:rPr>
              <a:t>(G)≤|V|?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" charset="2"/>
              <a:buNone/>
            </a:pPr>
            <a:endParaRPr lang="en-US" sz="2800" dirty="0">
              <a:solidFill>
                <a:srgbClr val="0000FF"/>
              </a:solidFill>
              <a:latin typeface="Century Schoolbook" charset="0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" charset="2"/>
              <a:buNone/>
            </a:pPr>
            <a:r>
              <a:rPr lang="en-US" sz="2800" dirty="0">
                <a:solidFill>
                  <a:srgbClr val="0000FF"/>
                </a:solidFill>
                <a:latin typeface="Century Schoolbook" charset="0"/>
              </a:rPr>
              <a:t>IDL</a:t>
            </a:r>
            <a:r>
              <a:rPr lang="en-US" sz="2800" dirty="0">
                <a:latin typeface="Century Schoolbook" charset="0"/>
              </a:rPr>
              <a:t>. </a:t>
            </a:r>
            <a:r>
              <a:rPr lang="en-US" sz="2800" dirty="0" err="1">
                <a:latin typeface="Century Schoolbook" charset="0"/>
              </a:rPr>
              <a:t>Istanza</a:t>
            </a:r>
            <a:r>
              <a:rPr lang="en-US" sz="2800" dirty="0">
                <a:latin typeface="Century Schoolbook" charset="0"/>
              </a:rPr>
              <a:t>: </a:t>
            </a:r>
            <a:r>
              <a:rPr lang="en-US" sz="2800" i="1" dirty="0">
                <a:latin typeface="Century Schoolbook" charset="0"/>
              </a:rPr>
              <a:t>G=(V,E</a:t>
            </a:r>
            <a:r>
              <a:rPr lang="en-US" sz="2800" i="1" dirty="0" smtClean="0">
                <a:latin typeface="Century Schoolbook" charset="0"/>
              </a:rPr>
              <a:t>)</a:t>
            </a:r>
            <a:endParaRPr lang="en-US" sz="2800" dirty="0" smtClean="0">
              <a:latin typeface="Century Schoolbook" charset="0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" charset="2"/>
              <a:buNone/>
            </a:pPr>
            <a:r>
              <a:rPr lang="en-US" sz="2800" dirty="0">
                <a:latin typeface="Century Schoolbook" charset="0"/>
              </a:rPr>
              <a:t>        </a:t>
            </a:r>
            <a:r>
              <a:rPr lang="en-US" sz="2800" dirty="0" err="1">
                <a:latin typeface="Century Schoolbook" charset="0"/>
              </a:rPr>
              <a:t>Domanda</a:t>
            </a:r>
            <a:r>
              <a:rPr lang="en-US" sz="2800" dirty="0">
                <a:latin typeface="Century Schoolbook" charset="0"/>
              </a:rPr>
              <a:t>: </a:t>
            </a:r>
            <a:r>
              <a:rPr lang="it-IT" sz="3200" dirty="0">
                <a:latin typeface="Century Schoolbook" charset="0"/>
                <a:sym typeface="Symbol" charset="2"/>
              </a:rPr>
              <a:t>Esiste</a:t>
            </a:r>
            <a:r>
              <a:rPr lang="it-IT" sz="3200" i="1" dirty="0">
                <a:latin typeface="Century Schoolbook" charset="0"/>
                <a:sym typeface="Symbol" charset="2"/>
              </a:rPr>
              <a:t> </a:t>
            </a:r>
            <a:r>
              <a:rPr lang="it-IT" sz="3200" i="1" dirty="0" err="1">
                <a:solidFill>
                  <a:srgbClr val="41D042"/>
                </a:solidFill>
                <a:latin typeface="Century Schoolbook" charset="0"/>
                <a:sym typeface="Symbol" charset="2"/>
              </a:rPr>
              <a:t>f</a:t>
            </a:r>
            <a:r>
              <a:rPr lang="it-IT" sz="3200" i="1" dirty="0">
                <a:latin typeface="Century Schoolbook" charset="0"/>
                <a:sym typeface="Symbol" charset="2"/>
              </a:rPr>
              <a:t> </a:t>
            </a:r>
            <a:r>
              <a:rPr lang="it-IT" sz="3200" dirty="0">
                <a:latin typeface="Century Schoolbook" charset="0"/>
                <a:sym typeface="Symbol" charset="2"/>
              </a:rPr>
              <a:t>iniettiva </a:t>
            </a:r>
            <a:r>
              <a:rPr lang="it-IT" sz="3200" dirty="0" err="1">
                <a:latin typeface="Century Schoolbook" charset="0"/>
                <a:sym typeface="Symbol" charset="2"/>
              </a:rPr>
              <a:t>t.c.</a:t>
            </a:r>
            <a:endParaRPr lang="it-IT" sz="3200" dirty="0">
              <a:latin typeface="Century Schoolbook" charset="0"/>
              <a:sym typeface="Symbol" charset="2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" charset="2"/>
              <a:buNone/>
            </a:pPr>
            <a:r>
              <a:rPr lang="it-IT" sz="3200" i="1" dirty="0">
                <a:latin typeface="Century Schoolbook" charset="0"/>
                <a:sym typeface="Symbol" charset="2"/>
              </a:rPr>
              <a:t>		 |</a:t>
            </a:r>
            <a:r>
              <a:rPr lang="it-IT" sz="3200" i="1" dirty="0">
                <a:solidFill>
                  <a:srgbClr val="41D042"/>
                </a:solidFill>
                <a:latin typeface="Century Schoolbook" charset="0"/>
                <a:sym typeface="Symbol" charset="2"/>
              </a:rPr>
              <a:t>f</a:t>
            </a:r>
            <a:r>
              <a:rPr lang="it-IT" sz="3200" i="1" dirty="0">
                <a:latin typeface="Century Schoolbook" charset="0"/>
                <a:sym typeface="Symbol" charset="2"/>
              </a:rPr>
              <a:t>(x)-</a:t>
            </a:r>
            <a:r>
              <a:rPr lang="it-IT" sz="3200" i="1" dirty="0">
                <a:solidFill>
                  <a:srgbClr val="41D042"/>
                </a:solidFill>
                <a:latin typeface="Century Schoolbook" charset="0"/>
                <a:sym typeface="Symbol" charset="2"/>
              </a:rPr>
              <a:t>f</a:t>
            </a:r>
            <a:r>
              <a:rPr lang="it-IT" sz="3200" i="1" dirty="0">
                <a:latin typeface="Century Schoolbook" charset="0"/>
                <a:sym typeface="Symbol" charset="2"/>
              </a:rPr>
              <a:t>(y)|</a:t>
            </a:r>
            <a:r>
              <a:rPr lang="it-IT" sz="2800" i="1" dirty="0">
                <a:latin typeface="Century Schoolbook" charset="0"/>
                <a:sym typeface="Symbol" charset="2"/>
              </a:rPr>
              <a:t>≥2 </a:t>
            </a:r>
            <a:r>
              <a:rPr lang="it-IT" sz="2800" dirty="0">
                <a:latin typeface="Century Schoolbook" charset="0"/>
                <a:sym typeface="Symbol" charset="2"/>
              </a:rPr>
              <a:t>se </a:t>
            </a:r>
            <a:r>
              <a:rPr lang="it-IT" sz="2800" i="1" dirty="0">
                <a:latin typeface="Century Schoolbook" charset="0"/>
                <a:sym typeface="Symbol" charset="2"/>
              </a:rPr>
              <a:t>(x,y)</a:t>
            </a:r>
            <a:r>
              <a:rPr lang="en-US" sz="2800" i="1" dirty="0">
                <a:latin typeface="Century Schoolbook" charset="0"/>
                <a:sym typeface="Symbol" charset="2"/>
              </a:rPr>
              <a:t> E 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" charset="2"/>
              <a:buNone/>
            </a:pPr>
            <a:r>
              <a:rPr lang="en-US" sz="2800" i="1" dirty="0">
                <a:latin typeface="Century Schoolbook" charset="0"/>
                <a:sym typeface="Symbol" charset="2"/>
              </a:rPr>
              <a:t>		</a:t>
            </a:r>
            <a:r>
              <a:rPr lang="en-US" sz="2800" dirty="0" err="1">
                <a:latin typeface="Century Schoolbook" charset="0"/>
                <a:sym typeface="Symbol" charset="2"/>
              </a:rPr>
              <a:t>ed</a:t>
            </a:r>
            <a:r>
              <a:rPr lang="en-US" sz="2800" dirty="0">
                <a:latin typeface="Century Schoolbook" charset="0"/>
                <a:sym typeface="Symbol" charset="2"/>
              </a:rPr>
              <a:t> </a:t>
            </a:r>
            <a:r>
              <a:rPr lang="en-US" sz="2800" dirty="0" err="1">
                <a:latin typeface="Century Schoolbook" charset="0"/>
                <a:sym typeface="Symbol" charset="2"/>
              </a:rPr>
              <a:t>il</a:t>
            </a:r>
            <a:r>
              <a:rPr lang="en-US" sz="2800" dirty="0">
                <a:latin typeface="Century Schoolbook" charset="0"/>
                <a:sym typeface="Symbol" charset="2"/>
              </a:rPr>
              <a:t> </a:t>
            </a:r>
            <a:r>
              <a:rPr lang="en-US" sz="2800" dirty="0" err="1">
                <a:latin typeface="Century Schoolbook" charset="0"/>
                <a:sym typeface="Symbol" charset="2"/>
              </a:rPr>
              <a:t>codominio</a:t>
            </a:r>
            <a:r>
              <a:rPr lang="en-US" sz="2800" dirty="0">
                <a:latin typeface="Century Schoolbook" charset="0"/>
                <a:sym typeface="Symbol" charset="2"/>
              </a:rPr>
              <a:t> </a:t>
            </a:r>
            <a:r>
              <a:rPr lang="en-US" sz="2800" dirty="0" err="1">
                <a:latin typeface="Century Schoolbook" charset="0"/>
                <a:sym typeface="Symbol" charset="2"/>
              </a:rPr>
              <a:t>di</a:t>
            </a:r>
            <a:r>
              <a:rPr lang="en-US" sz="2800" i="1" dirty="0">
                <a:latin typeface="Century Schoolbook" charset="0"/>
                <a:sym typeface="Symbol" charset="2"/>
              </a:rPr>
              <a:t> </a:t>
            </a:r>
            <a:r>
              <a:rPr lang="en-US" sz="2800" i="1" dirty="0" err="1">
                <a:solidFill>
                  <a:srgbClr val="41D042"/>
                </a:solidFill>
                <a:latin typeface="Century Schoolbook" charset="0"/>
                <a:sym typeface="Symbol" charset="2"/>
              </a:rPr>
              <a:t>f</a:t>
            </a:r>
            <a:r>
              <a:rPr lang="en-US" sz="2800" dirty="0">
                <a:latin typeface="Century Schoolbook" charset="0"/>
                <a:sym typeface="Symbol" charset="2"/>
              </a:rPr>
              <a:t> </a:t>
            </a:r>
            <a:r>
              <a:rPr lang="en-US" sz="2800" dirty="0" err="1">
                <a:latin typeface="Century Schoolbook" charset="0"/>
                <a:sym typeface="Symbol" charset="2"/>
              </a:rPr>
              <a:t>è</a:t>
            </a:r>
            <a:r>
              <a:rPr lang="en-US" sz="2800" i="1" dirty="0">
                <a:latin typeface="Century Schoolbook" charset="0"/>
                <a:sym typeface="Symbol" charset="2"/>
              </a:rPr>
              <a:t> {0, …, </a:t>
            </a:r>
            <a:r>
              <a:rPr lang="it-IT" sz="2800" i="1" dirty="0">
                <a:latin typeface="Century Schoolbook" charset="0"/>
                <a:sym typeface="Symbol" charset="2"/>
              </a:rPr>
              <a:t>|V|-1}?</a:t>
            </a:r>
            <a:r>
              <a:rPr lang="en-US" sz="2800" dirty="0">
                <a:latin typeface="Century Schoolbook" charset="0"/>
              </a:rPr>
              <a:t>  </a:t>
            </a:r>
          </a:p>
        </p:txBody>
      </p:sp>
      <p:sp>
        <p:nvSpPr>
          <p:cNvPr id="38916" name="Segnaposto numero diapositiva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478445AD-F85E-3743-BA11-EDF2D06E5405}" type="slidenum">
              <a:rPr lang="en-US" smtClean="0"/>
              <a:pPr/>
              <a:t>25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2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24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24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24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24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build="p" bldLvl="2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382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>
                <a:ea typeface="+mj-ea"/>
                <a:cs typeface="+mj-cs"/>
              </a:rPr>
              <a:t>Risultati</a:t>
            </a:r>
            <a:r>
              <a:rPr lang="en-US" dirty="0">
                <a:ea typeface="+mj-ea"/>
                <a:cs typeface="+mj-cs"/>
              </a:rPr>
              <a:t> </a:t>
            </a:r>
            <a:r>
              <a:rPr lang="en-US" dirty="0" err="1">
                <a:ea typeface="+mj-ea"/>
                <a:cs typeface="+mj-cs"/>
              </a:rPr>
              <a:t>di</a:t>
            </a:r>
            <a:r>
              <a:rPr lang="en-US" dirty="0">
                <a:ea typeface="+mj-ea"/>
                <a:cs typeface="+mj-cs"/>
              </a:rPr>
              <a:t> NP-</a:t>
            </a:r>
            <a:r>
              <a:rPr lang="en-US" dirty="0" err="1">
                <a:ea typeface="+mj-ea"/>
                <a:cs typeface="+mj-cs"/>
              </a:rPr>
              <a:t>completezza</a:t>
            </a:r>
            <a:r>
              <a:rPr lang="en-US" dirty="0">
                <a:ea typeface="+mj-ea"/>
                <a:cs typeface="+mj-cs"/>
              </a:rPr>
              <a:t> (3)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62000" y="1447800"/>
            <a:ext cx="8077200" cy="461963"/>
          </a:xfrm>
        </p:spPr>
        <p:txBody>
          <a:bodyPr>
            <a:spAutoFit/>
          </a:bodyPr>
          <a:lstStyle/>
          <a:p>
            <a:pPr algn="just" eaLnBrk="1" hangingPunct="1">
              <a:buFont typeface="Wingdings" charset="2"/>
              <a:buNone/>
            </a:pPr>
            <a:r>
              <a:rPr lang="en-US" smtClean="0"/>
              <a:t>	(segue dim. Di NP-completezza)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228600" y="1971675"/>
            <a:ext cx="8686800" cy="442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" charset="2"/>
              <a:buNone/>
              <a:defRPr/>
            </a:pPr>
            <a:r>
              <a:rPr lang="en-US" sz="3200" dirty="0" err="1">
                <a:latin typeface="+mn-lt"/>
              </a:rPr>
              <a:t>Trovare</a:t>
            </a:r>
            <a:r>
              <a:rPr lang="en-US" sz="3200" dirty="0">
                <a:latin typeface="+mn-lt"/>
              </a:rPr>
              <a:t> </a:t>
            </a:r>
            <a:r>
              <a:rPr lang="en-US" sz="3200" dirty="0" err="1">
                <a:latin typeface="+mn-lt"/>
              </a:rPr>
              <a:t>una</a:t>
            </a:r>
            <a:r>
              <a:rPr lang="en-US" sz="3200" dirty="0">
                <a:latin typeface="+mn-lt"/>
              </a:rPr>
              <a:t> sol. ad </a:t>
            </a:r>
            <a:r>
              <a:rPr lang="en-US" sz="3200" dirty="0">
                <a:solidFill>
                  <a:srgbClr val="0000FF"/>
                </a:solidFill>
                <a:latin typeface="+mn-lt"/>
              </a:rPr>
              <a:t>IDL </a:t>
            </a:r>
            <a:r>
              <a:rPr lang="en-US" sz="3200" dirty="0" err="1">
                <a:latin typeface="+mn-lt"/>
              </a:rPr>
              <a:t>vuol</a:t>
            </a:r>
            <a:r>
              <a:rPr lang="en-US" sz="3200" dirty="0">
                <a:latin typeface="+mn-lt"/>
              </a:rPr>
              <a:t> dire </a:t>
            </a:r>
            <a:r>
              <a:rPr lang="en-US" sz="3200" dirty="0" err="1">
                <a:latin typeface="+mn-lt"/>
              </a:rPr>
              <a:t>trovare</a:t>
            </a:r>
            <a:r>
              <a:rPr lang="en-US" sz="3200" dirty="0">
                <a:latin typeface="+mn-lt"/>
              </a:rPr>
              <a:t> un </a:t>
            </a:r>
            <a:r>
              <a:rPr lang="en-US" sz="3200" dirty="0" err="1">
                <a:latin typeface="+mn-lt"/>
              </a:rPr>
              <a:t>cammino</a:t>
            </a:r>
            <a:r>
              <a:rPr lang="en-US" sz="3200" dirty="0">
                <a:latin typeface="+mn-lt"/>
              </a:rPr>
              <a:t> </a:t>
            </a:r>
            <a:r>
              <a:rPr lang="en-US" sz="3200" dirty="0" err="1">
                <a:latin typeface="+mn-lt"/>
              </a:rPr>
              <a:t>hamiltoniano</a:t>
            </a:r>
            <a:r>
              <a:rPr lang="en-US" sz="3200" dirty="0">
                <a:latin typeface="+mn-lt"/>
              </a:rPr>
              <a:t> in </a:t>
            </a:r>
            <a:r>
              <a:rPr lang="en-US" sz="3200" i="1" dirty="0">
                <a:latin typeface="+mn-lt"/>
              </a:rPr>
              <a:t>G</a:t>
            </a:r>
            <a:r>
              <a:rPr lang="en-US" sz="3200" i="1" baseline="30000" dirty="0">
                <a:latin typeface="+mn-lt"/>
              </a:rPr>
              <a:t>C</a:t>
            </a:r>
            <a:r>
              <a:rPr lang="en-US" sz="3200" dirty="0">
                <a:latin typeface="+mn-lt"/>
              </a:rPr>
              <a:t>: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" charset="2"/>
              <a:buNone/>
              <a:defRPr/>
            </a:pPr>
            <a:r>
              <a:rPr lang="en-US" sz="3200" dirty="0" err="1">
                <a:latin typeface="+mn-lt"/>
              </a:rPr>
              <a:t>Poiché</a:t>
            </a:r>
            <a:r>
              <a:rPr lang="en-US" sz="3200" dirty="0">
                <a:latin typeface="+mn-lt"/>
              </a:rPr>
              <a:t> </a:t>
            </a:r>
            <a:r>
              <a:rPr lang="en-US" sz="3200" i="1" dirty="0" err="1">
                <a:solidFill>
                  <a:srgbClr val="41D042"/>
                </a:solidFill>
                <a:latin typeface="+mn-lt"/>
              </a:rPr>
              <a:t>f</a:t>
            </a:r>
            <a:r>
              <a:rPr lang="en-US" sz="3200" dirty="0">
                <a:latin typeface="+mn-lt"/>
              </a:rPr>
              <a:t> </a:t>
            </a:r>
            <a:r>
              <a:rPr lang="en-US" sz="3200" dirty="0" err="1">
                <a:latin typeface="+mn-lt"/>
              </a:rPr>
              <a:t>iniettiva</a:t>
            </a:r>
            <a:r>
              <a:rPr lang="en-US" sz="3200" dirty="0">
                <a:latin typeface="+mn-lt"/>
              </a:rPr>
              <a:t>, </a:t>
            </a:r>
            <a:r>
              <a:rPr lang="en-US" sz="3200" dirty="0" err="1">
                <a:latin typeface="+mn-lt"/>
              </a:rPr>
              <a:t>esiste</a:t>
            </a:r>
            <a:r>
              <a:rPr lang="en-US" sz="3200" dirty="0">
                <a:latin typeface="+mn-lt"/>
              </a:rPr>
              <a:t> </a:t>
            </a:r>
            <a:r>
              <a:rPr lang="en-US" sz="3200" i="1" dirty="0">
                <a:solidFill>
                  <a:srgbClr val="41D042"/>
                </a:solidFill>
                <a:latin typeface="+mn-lt"/>
              </a:rPr>
              <a:t>f</a:t>
            </a:r>
            <a:r>
              <a:rPr lang="en-US" sz="3200" i="1" baseline="30000" dirty="0">
                <a:latin typeface="+mn-lt"/>
              </a:rPr>
              <a:t>-1</a:t>
            </a:r>
            <a:r>
              <a:rPr lang="en-US" sz="3200" dirty="0">
                <a:latin typeface="+mn-lt"/>
              </a:rPr>
              <a:t>.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" charset="2"/>
              <a:buNone/>
              <a:defRPr/>
            </a:pPr>
            <a:r>
              <a:rPr lang="en-US" sz="3200" dirty="0" err="1">
                <a:latin typeface="+mn-lt"/>
              </a:rPr>
              <a:t>Ordina</a:t>
            </a:r>
            <a:r>
              <a:rPr lang="en-US" sz="3200" dirty="0">
                <a:latin typeface="+mn-lt"/>
              </a:rPr>
              <a:t> </a:t>
            </a:r>
            <a:r>
              <a:rPr lang="en-US" sz="3200" dirty="0" err="1">
                <a:latin typeface="+mn-lt"/>
              </a:rPr>
              <a:t>i</a:t>
            </a:r>
            <a:r>
              <a:rPr lang="en-US" sz="3200" dirty="0">
                <a:latin typeface="+mn-lt"/>
              </a:rPr>
              <a:t> </a:t>
            </a:r>
            <a:r>
              <a:rPr lang="en-US" sz="3200" dirty="0" err="1">
                <a:latin typeface="+mn-lt"/>
              </a:rPr>
              <a:t>nodi</a:t>
            </a:r>
            <a:r>
              <a:rPr lang="en-US" sz="3200" dirty="0">
                <a:latin typeface="+mn-lt"/>
              </a:rPr>
              <a:t>: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" charset="2"/>
              <a:buNone/>
              <a:defRPr/>
            </a:pPr>
            <a:r>
              <a:rPr lang="en-US" sz="3200" i="1" dirty="0">
                <a:latin typeface="+mn-lt"/>
              </a:rPr>
              <a:t>v</a:t>
            </a:r>
            <a:r>
              <a:rPr lang="en-US" sz="3200" i="1" baseline="-25000" dirty="0">
                <a:latin typeface="+mn-lt"/>
              </a:rPr>
              <a:t>i</a:t>
            </a:r>
            <a:r>
              <a:rPr lang="en-US" sz="3200" i="1" dirty="0">
                <a:latin typeface="+mn-lt"/>
              </a:rPr>
              <a:t>=</a:t>
            </a:r>
            <a:r>
              <a:rPr lang="en-US" sz="3200" i="1" dirty="0">
                <a:solidFill>
                  <a:srgbClr val="41D042"/>
                </a:solidFill>
                <a:latin typeface="+mn-lt"/>
              </a:rPr>
              <a:t>f</a:t>
            </a:r>
            <a:r>
              <a:rPr lang="en-US" sz="3200" i="1" baseline="30000" dirty="0">
                <a:latin typeface="+mn-lt"/>
              </a:rPr>
              <a:t>-1</a:t>
            </a:r>
            <a:r>
              <a:rPr lang="en-US" sz="3200" i="1" dirty="0">
                <a:latin typeface="+mn-lt"/>
              </a:rPr>
              <a:t>(i), 0≤i≤|V|-1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" charset="2"/>
              <a:buNone/>
              <a:defRPr/>
            </a:pPr>
            <a:r>
              <a:rPr lang="en-US" sz="3200" dirty="0" err="1">
                <a:latin typeface="+mn-lt"/>
              </a:rPr>
              <a:t>Osserva</a:t>
            </a:r>
            <a:r>
              <a:rPr lang="en-US" sz="3200" dirty="0">
                <a:latin typeface="+mn-lt"/>
              </a:rPr>
              <a:t> </a:t>
            </a:r>
            <a:r>
              <a:rPr lang="en-US" sz="3200" dirty="0" err="1">
                <a:latin typeface="+mn-lt"/>
              </a:rPr>
              <a:t>che</a:t>
            </a:r>
            <a:r>
              <a:rPr lang="en-US" sz="3200" dirty="0">
                <a:latin typeface="+mn-lt"/>
              </a:rPr>
              <a:t> </a:t>
            </a:r>
            <a:r>
              <a:rPr lang="en-US" sz="3200" i="1" dirty="0">
                <a:latin typeface="+mn-lt"/>
              </a:rPr>
              <a:t>v</a:t>
            </a:r>
            <a:r>
              <a:rPr lang="en-US" sz="3200" i="1" baseline="-25000" dirty="0">
                <a:latin typeface="+mn-lt"/>
              </a:rPr>
              <a:t>i</a:t>
            </a:r>
            <a:r>
              <a:rPr lang="en-US" sz="3200" dirty="0">
                <a:latin typeface="+mn-lt"/>
              </a:rPr>
              <a:t> </a:t>
            </a:r>
            <a:r>
              <a:rPr lang="en-US" sz="3200" dirty="0" err="1">
                <a:latin typeface="+mn-lt"/>
              </a:rPr>
              <a:t>e</a:t>
            </a:r>
            <a:r>
              <a:rPr lang="en-US" sz="3200" dirty="0">
                <a:latin typeface="+mn-lt"/>
              </a:rPr>
              <a:t> </a:t>
            </a:r>
            <a:r>
              <a:rPr lang="en-US" sz="3200" i="1" dirty="0">
                <a:latin typeface="+mn-lt"/>
              </a:rPr>
              <a:t>v</a:t>
            </a:r>
            <a:r>
              <a:rPr lang="en-US" sz="3200" i="1" baseline="-25000" dirty="0">
                <a:latin typeface="+mn-lt"/>
              </a:rPr>
              <a:t>i+1</a:t>
            </a:r>
            <a:r>
              <a:rPr lang="en-US" sz="3200" dirty="0">
                <a:latin typeface="+mn-lt"/>
              </a:rPr>
              <a:t> </a:t>
            </a:r>
            <a:r>
              <a:rPr lang="en-US" sz="3200" dirty="0" err="1">
                <a:latin typeface="+mn-lt"/>
              </a:rPr>
              <a:t>sono</a:t>
            </a:r>
            <a:r>
              <a:rPr lang="en-US" sz="3200" dirty="0">
                <a:latin typeface="+mn-lt"/>
              </a:rPr>
              <a:t> </a:t>
            </a:r>
            <a:r>
              <a:rPr lang="en-US" sz="3200" dirty="0" err="1">
                <a:latin typeface="+mn-lt"/>
              </a:rPr>
              <a:t>sempre</a:t>
            </a:r>
            <a:r>
              <a:rPr lang="en-US" sz="3200" dirty="0">
                <a:latin typeface="+mn-lt"/>
              </a:rPr>
              <a:t> </a:t>
            </a:r>
            <a:r>
              <a:rPr lang="en-US" sz="3200" dirty="0" err="1">
                <a:latin typeface="+mn-lt"/>
              </a:rPr>
              <a:t>adiacenti</a:t>
            </a:r>
            <a:r>
              <a:rPr lang="en-US" sz="3200" dirty="0">
                <a:latin typeface="+mn-lt"/>
              </a:rPr>
              <a:t> in </a:t>
            </a:r>
            <a:r>
              <a:rPr lang="en-US" sz="3200" i="1" dirty="0">
                <a:latin typeface="+mn-lt"/>
              </a:rPr>
              <a:t>G</a:t>
            </a:r>
            <a:r>
              <a:rPr lang="en-US" sz="3200" i="1" baseline="30000" dirty="0">
                <a:latin typeface="+mn-lt"/>
              </a:rPr>
              <a:t>C</a:t>
            </a:r>
            <a:r>
              <a:rPr lang="en-US" sz="3200" dirty="0">
                <a:latin typeface="+mn-lt"/>
              </a:rPr>
              <a:t>, </a:t>
            </a:r>
            <a:r>
              <a:rPr lang="en-US" sz="3200" dirty="0" err="1">
                <a:latin typeface="+mn-lt"/>
              </a:rPr>
              <a:t>quindi</a:t>
            </a:r>
            <a:r>
              <a:rPr lang="en-US" sz="3200" dirty="0">
                <a:latin typeface="+mn-lt"/>
              </a:rPr>
              <a:t> </a:t>
            </a:r>
            <a:r>
              <a:rPr lang="en-US" sz="3200" i="1" dirty="0">
                <a:latin typeface="+mn-lt"/>
              </a:rPr>
              <a:t>v</a:t>
            </a:r>
            <a:r>
              <a:rPr lang="en-US" sz="3200" i="1" baseline="-25000" dirty="0">
                <a:latin typeface="+mn-lt"/>
              </a:rPr>
              <a:t>0</a:t>
            </a:r>
            <a:r>
              <a:rPr lang="en-US" sz="3200" i="1" dirty="0">
                <a:latin typeface="+mn-lt"/>
              </a:rPr>
              <a:t>, v</a:t>
            </a:r>
            <a:r>
              <a:rPr lang="en-US" sz="3200" i="1" baseline="-25000" dirty="0">
                <a:latin typeface="+mn-lt"/>
              </a:rPr>
              <a:t>1</a:t>
            </a:r>
            <a:r>
              <a:rPr lang="en-US" sz="3200" i="1" dirty="0">
                <a:latin typeface="+mn-lt"/>
              </a:rPr>
              <a:t>, …, v</a:t>
            </a:r>
            <a:r>
              <a:rPr lang="en-US" sz="3200" i="1" baseline="-25000" dirty="0">
                <a:latin typeface="+mn-lt"/>
              </a:rPr>
              <a:t>|V|-1</a:t>
            </a:r>
            <a:r>
              <a:rPr lang="en-US" sz="3200" dirty="0">
                <a:latin typeface="+mn-lt"/>
              </a:rPr>
              <a:t> </a:t>
            </a:r>
            <a:r>
              <a:rPr lang="en-US" sz="3200" dirty="0" err="1">
                <a:latin typeface="+mn-lt"/>
              </a:rPr>
              <a:t>è</a:t>
            </a:r>
            <a:r>
              <a:rPr lang="en-US" sz="3200" dirty="0">
                <a:latin typeface="+mn-lt"/>
              </a:rPr>
              <a:t> un </a:t>
            </a:r>
            <a:r>
              <a:rPr lang="en-US" sz="3200" dirty="0" err="1">
                <a:latin typeface="+mn-lt"/>
              </a:rPr>
              <a:t>cammino</a:t>
            </a:r>
            <a:r>
              <a:rPr lang="en-US" sz="3200" dirty="0">
                <a:latin typeface="+mn-lt"/>
              </a:rPr>
              <a:t> </a:t>
            </a:r>
            <a:r>
              <a:rPr lang="en-US" sz="3200" dirty="0" err="1">
                <a:latin typeface="+mn-lt"/>
              </a:rPr>
              <a:t>hamiltoniano</a:t>
            </a:r>
            <a:r>
              <a:rPr lang="en-US" sz="3200" dirty="0">
                <a:latin typeface="+mn-lt"/>
              </a:rPr>
              <a:t>.</a:t>
            </a:r>
          </a:p>
        </p:txBody>
      </p:sp>
      <p:sp>
        <p:nvSpPr>
          <p:cNvPr id="39942" name="Segnaposto numero diapositiva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D20650C-8495-0C46-9883-E33A18426985}" type="slidenum">
              <a:rPr lang="en-US" smtClean="0"/>
              <a:pPr/>
              <a:t>26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/>
      <p:bldP spid="10245" grpId="0" build="p" bldLvl="2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382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>
                <a:ea typeface="+mj-ea"/>
                <a:cs typeface="+mj-cs"/>
              </a:rPr>
              <a:t>Risultati</a:t>
            </a:r>
            <a:r>
              <a:rPr lang="en-US" dirty="0">
                <a:ea typeface="+mj-ea"/>
                <a:cs typeface="+mj-cs"/>
              </a:rPr>
              <a:t> </a:t>
            </a:r>
            <a:r>
              <a:rPr lang="en-US" dirty="0" err="1">
                <a:ea typeface="+mj-ea"/>
                <a:cs typeface="+mj-cs"/>
              </a:rPr>
              <a:t>di</a:t>
            </a:r>
            <a:r>
              <a:rPr lang="en-US" dirty="0">
                <a:ea typeface="+mj-ea"/>
                <a:cs typeface="+mj-cs"/>
              </a:rPr>
              <a:t> NP-</a:t>
            </a:r>
            <a:r>
              <a:rPr lang="en-US" dirty="0" err="1">
                <a:ea typeface="+mj-ea"/>
                <a:cs typeface="+mj-cs"/>
              </a:rPr>
              <a:t>completezza</a:t>
            </a:r>
            <a:r>
              <a:rPr lang="en-US" dirty="0">
                <a:ea typeface="+mj-ea"/>
                <a:cs typeface="+mj-cs"/>
              </a:rPr>
              <a:t> (4)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62000" y="1447800"/>
            <a:ext cx="8077200" cy="461963"/>
          </a:xfrm>
        </p:spPr>
        <p:txBody>
          <a:bodyPr>
            <a:spAutoFit/>
          </a:bodyPr>
          <a:lstStyle/>
          <a:p>
            <a:pPr algn="just" eaLnBrk="1" hangingPunct="1">
              <a:buFont typeface="Wingdings" charset="2"/>
              <a:buNone/>
            </a:pPr>
            <a:r>
              <a:rPr lang="en-US" smtClean="0"/>
              <a:t>	(segue dim. Di NP-completezza)</a:t>
            </a:r>
          </a:p>
        </p:txBody>
      </p:sp>
      <p:sp>
        <p:nvSpPr>
          <p:cNvPr id="10244" name="AutoShape 4"/>
          <p:cNvSpPr>
            <a:spLocks noChangeArrowheads="1"/>
          </p:cNvSpPr>
          <p:nvPr/>
        </p:nvSpPr>
        <p:spPr bwMode="auto">
          <a:xfrm>
            <a:off x="7391400" y="5943600"/>
            <a:ext cx="1295400" cy="6858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folHlink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457200" y="2185988"/>
            <a:ext cx="79248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" charset="2"/>
              <a:buNone/>
            </a:pPr>
            <a:r>
              <a:rPr lang="en-US" sz="2800" dirty="0">
                <a:latin typeface="Century Schoolbook" charset="0"/>
              </a:rPr>
              <a:t>Vale </a:t>
            </a:r>
            <a:r>
              <a:rPr lang="en-US" sz="2800" dirty="0" err="1">
                <a:latin typeface="Century Schoolbook" charset="0"/>
              </a:rPr>
              <a:t>anche</a:t>
            </a:r>
            <a:r>
              <a:rPr lang="en-US" sz="2800" dirty="0">
                <a:latin typeface="Century Schoolbook" charset="0"/>
              </a:rPr>
              <a:t> </a:t>
            </a:r>
            <a:r>
              <a:rPr lang="en-US" sz="2800" dirty="0" err="1">
                <a:latin typeface="Century Schoolbook" charset="0"/>
              </a:rPr>
              <a:t>il</a:t>
            </a:r>
            <a:r>
              <a:rPr lang="en-US" sz="2800" dirty="0">
                <a:latin typeface="Century Schoolbook" charset="0"/>
              </a:rPr>
              <a:t> </a:t>
            </a:r>
            <a:r>
              <a:rPr lang="en-US" sz="2800" dirty="0" err="1">
                <a:latin typeface="Century Schoolbook" charset="0"/>
              </a:rPr>
              <a:t>contrario</a:t>
            </a:r>
            <a:r>
              <a:rPr lang="en-US" sz="2800" dirty="0">
                <a:latin typeface="Century Schoolbook" charset="0"/>
              </a:rPr>
              <a:t>: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" charset="2"/>
              <a:buNone/>
            </a:pPr>
            <a:r>
              <a:rPr lang="en-US" sz="2800" dirty="0" err="1">
                <a:latin typeface="Century Schoolbook" charset="0"/>
              </a:rPr>
              <a:t>Dato</a:t>
            </a:r>
            <a:r>
              <a:rPr lang="en-US" sz="2800" dirty="0">
                <a:latin typeface="Century Schoolbook" charset="0"/>
              </a:rPr>
              <a:t> un </a:t>
            </a:r>
            <a:r>
              <a:rPr lang="en-US" sz="2800" dirty="0" err="1">
                <a:latin typeface="Century Schoolbook" charset="0"/>
              </a:rPr>
              <a:t>cammino</a:t>
            </a:r>
            <a:r>
              <a:rPr lang="en-US" sz="2800" dirty="0">
                <a:latin typeface="Century Schoolbook" charset="0"/>
              </a:rPr>
              <a:t> </a:t>
            </a:r>
            <a:r>
              <a:rPr lang="en-US" sz="2800" dirty="0" err="1">
                <a:latin typeface="Century Schoolbook" charset="0"/>
              </a:rPr>
              <a:t>hamiltoniano</a:t>
            </a:r>
            <a:r>
              <a:rPr lang="en-US" sz="2800" dirty="0">
                <a:latin typeface="Century Schoolbook" charset="0"/>
              </a:rPr>
              <a:t> in </a:t>
            </a:r>
            <a:r>
              <a:rPr lang="en-US" sz="2800" i="1" dirty="0">
                <a:latin typeface="Century Schoolbook" charset="0"/>
              </a:rPr>
              <a:t>G</a:t>
            </a:r>
            <a:r>
              <a:rPr lang="en-US" sz="2800" i="1" baseline="30000" dirty="0">
                <a:latin typeface="Century Schoolbook" charset="0"/>
              </a:rPr>
              <a:t>C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sz="2800" i="1" dirty="0">
                <a:latin typeface="Century Schoolbook" charset="0"/>
              </a:rPr>
              <a:t>v</a:t>
            </a:r>
            <a:r>
              <a:rPr lang="en-US" sz="2800" i="1" baseline="-25000" dirty="0">
                <a:latin typeface="Century Schoolbook" charset="0"/>
              </a:rPr>
              <a:t>0</a:t>
            </a:r>
            <a:r>
              <a:rPr lang="en-US" sz="2800" i="1" dirty="0">
                <a:latin typeface="Century Schoolbook" charset="0"/>
              </a:rPr>
              <a:t>, v</a:t>
            </a:r>
            <a:r>
              <a:rPr lang="en-US" sz="2800" i="1" baseline="-25000" dirty="0">
                <a:latin typeface="Century Schoolbook" charset="0"/>
              </a:rPr>
              <a:t>1</a:t>
            </a:r>
            <a:r>
              <a:rPr lang="en-US" sz="2800" i="1" dirty="0">
                <a:latin typeface="Century Schoolbook" charset="0"/>
              </a:rPr>
              <a:t>, …, v</a:t>
            </a:r>
            <a:r>
              <a:rPr lang="en-US" sz="2800" i="1" baseline="-25000" dirty="0">
                <a:latin typeface="Century Schoolbook" charset="0"/>
              </a:rPr>
              <a:t>|V|-1</a:t>
            </a:r>
            <a:r>
              <a:rPr lang="en-US" sz="2800" dirty="0">
                <a:latin typeface="Century Schoolbook" charset="0"/>
              </a:rPr>
              <a:t>  </a:t>
            </a:r>
            <a:r>
              <a:rPr lang="en-US" sz="2800" dirty="0" err="1">
                <a:latin typeface="Century Schoolbook" charset="0"/>
              </a:rPr>
              <a:t>definisci</a:t>
            </a:r>
            <a:r>
              <a:rPr lang="en-US" sz="2800" dirty="0">
                <a:latin typeface="Century Schoolbook" charset="0"/>
              </a:rPr>
              <a:t> </a:t>
            </a:r>
            <a:r>
              <a:rPr lang="en-US" sz="2800" i="1" dirty="0" err="1">
                <a:solidFill>
                  <a:srgbClr val="41D042"/>
                </a:solidFill>
                <a:latin typeface="Century Schoolbook" charset="0"/>
              </a:rPr>
              <a:t>f</a:t>
            </a:r>
            <a:r>
              <a:rPr lang="en-US" sz="2800" dirty="0">
                <a:latin typeface="Century Schoolbook" charset="0"/>
              </a:rPr>
              <a:t> come </a:t>
            </a:r>
            <a:r>
              <a:rPr lang="en-US" sz="2800" i="1" dirty="0">
                <a:latin typeface="Century Schoolbook" charset="0"/>
              </a:rPr>
              <a:t>=</a:t>
            </a:r>
            <a:r>
              <a:rPr lang="en-US" sz="2800" i="1" dirty="0" err="1">
                <a:solidFill>
                  <a:srgbClr val="41D042"/>
                </a:solidFill>
                <a:latin typeface="Century Schoolbook" charset="0"/>
              </a:rPr>
              <a:t>f</a:t>
            </a:r>
            <a:r>
              <a:rPr lang="en-US" sz="2800" i="1" dirty="0" err="1">
                <a:latin typeface="Century Schoolbook" charset="0"/>
              </a:rPr>
              <a:t>(v</a:t>
            </a:r>
            <a:r>
              <a:rPr lang="en-US" sz="2800" i="1" baseline="-25000" dirty="0" err="1">
                <a:latin typeface="Century Schoolbook" charset="0"/>
              </a:rPr>
              <a:t>i</a:t>
            </a:r>
            <a:r>
              <a:rPr lang="en-US" sz="2800" i="1" dirty="0">
                <a:latin typeface="Century Schoolbook" charset="0"/>
              </a:rPr>
              <a:t>)=</a:t>
            </a:r>
            <a:r>
              <a:rPr lang="en-US" sz="2800" i="1" dirty="0" err="1">
                <a:latin typeface="Century Schoolbook" charset="0"/>
              </a:rPr>
              <a:t>i</a:t>
            </a:r>
            <a:r>
              <a:rPr lang="en-US" sz="2800" i="1" dirty="0">
                <a:latin typeface="Century Schoolbook" charset="0"/>
              </a:rPr>
              <a:t>,</a:t>
            </a:r>
            <a:r>
              <a:rPr lang="en-US" sz="2800" i="1" dirty="0" smtClean="0">
                <a:latin typeface="Century Schoolbook" charset="0"/>
              </a:rPr>
              <a:t> 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sz="2800" i="1" dirty="0" smtClean="0">
                <a:latin typeface="Century Schoolbook" charset="0"/>
              </a:rPr>
              <a:t>0</a:t>
            </a:r>
            <a:r>
              <a:rPr lang="en-US" sz="2800" i="1" dirty="0">
                <a:latin typeface="Century Schoolbook" charset="0"/>
              </a:rPr>
              <a:t>≤i≤|V|-1.</a:t>
            </a:r>
            <a:r>
              <a:rPr lang="en-US" sz="2800" dirty="0">
                <a:latin typeface="Century Schoolbook" charset="0"/>
              </a:rPr>
              <a:t>  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" charset="2"/>
              <a:buNone/>
            </a:pPr>
            <a:r>
              <a:rPr lang="en-US" sz="2800" i="1" dirty="0" err="1">
                <a:solidFill>
                  <a:srgbClr val="41D042"/>
                </a:solidFill>
                <a:latin typeface="Century Schoolbook" charset="0"/>
              </a:rPr>
              <a:t>f</a:t>
            </a:r>
            <a:r>
              <a:rPr lang="en-US" sz="2800" dirty="0">
                <a:latin typeface="Century Schoolbook" charset="0"/>
              </a:rPr>
              <a:t> </a:t>
            </a:r>
            <a:r>
              <a:rPr lang="en-US" sz="2800" dirty="0" err="1">
                <a:latin typeface="Century Schoolbook" charset="0"/>
              </a:rPr>
              <a:t>è</a:t>
            </a:r>
            <a:r>
              <a:rPr lang="en-US" sz="2800" dirty="0">
                <a:latin typeface="Century Schoolbook" charset="0"/>
              </a:rPr>
              <a:t> </a:t>
            </a:r>
            <a:r>
              <a:rPr lang="en-US" sz="2800" dirty="0" err="1">
                <a:latin typeface="Century Schoolbook" charset="0"/>
              </a:rPr>
              <a:t>ovviamente</a:t>
            </a:r>
            <a:r>
              <a:rPr lang="en-US" sz="2800" dirty="0">
                <a:latin typeface="Century Schoolbook" charset="0"/>
              </a:rPr>
              <a:t> </a:t>
            </a:r>
            <a:r>
              <a:rPr lang="en-US" sz="2800" dirty="0" err="1">
                <a:latin typeface="Century Schoolbook" charset="0"/>
              </a:rPr>
              <a:t>iniettiva</a:t>
            </a:r>
            <a:r>
              <a:rPr lang="en-US" sz="2800" dirty="0">
                <a:latin typeface="Century Schoolbook" charset="0"/>
              </a:rPr>
              <a:t>, </a:t>
            </a:r>
            <a:r>
              <a:rPr lang="en-US" sz="2800" dirty="0" err="1">
                <a:latin typeface="Century Schoolbook" charset="0"/>
              </a:rPr>
              <a:t>inoltre</a:t>
            </a:r>
            <a:r>
              <a:rPr lang="en-US" sz="2800" dirty="0">
                <a:latin typeface="Century Schoolbook" charset="0"/>
              </a:rPr>
              <a:t> </a:t>
            </a:r>
            <a:r>
              <a:rPr lang="en-US" sz="2800" dirty="0" err="1">
                <a:latin typeface="Century Schoolbook" charset="0"/>
              </a:rPr>
              <a:t>dato</a:t>
            </a:r>
            <a:r>
              <a:rPr lang="en-US" sz="2800" dirty="0">
                <a:latin typeface="Century Schoolbook" charset="0"/>
              </a:rPr>
              <a:t> un </a:t>
            </a:r>
            <a:r>
              <a:rPr lang="en-US" sz="2800" dirty="0" err="1">
                <a:latin typeface="Century Schoolbook" charset="0"/>
              </a:rPr>
              <a:t>arco</a:t>
            </a:r>
            <a:r>
              <a:rPr lang="en-US" sz="2800" dirty="0">
                <a:latin typeface="Century Schoolbook" charset="0"/>
              </a:rPr>
              <a:t> </a:t>
            </a:r>
            <a:r>
              <a:rPr lang="en-US" sz="2800" i="1" dirty="0">
                <a:latin typeface="Century Schoolbook" charset="0"/>
              </a:rPr>
              <a:t>{</a:t>
            </a:r>
            <a:r>
              <a:rPr lang="en-US" sz="2800" i="1" dirty="0" err="1">
                <a:latin typeface="Century Schoolbook" charset="0"/>
              </a:rPr>
              <a:t>x,y</a:t>
            </a:r>
            <a:r>
              <a:rPr lang="en-US" sz="2800" i="1" dirty="0">
                <a:latin typeface="Century Schoolbook" charset="0"/>
              </a:rPr>
              <a:t>}</a:t>
            </a:r>
            <a:r>
              <a:rPr lang="en-US" sz="2800" dirty="0">
                <a:latin typeface="Century Schoolbook" charset="0"/>
              </a:rPr>
              <a:t> </a:t>
            </a:r>
            <a:r>
              <a:rPr lang="en-US" sz="2800" dirty="0" err="1">
                <a:latin typeface="Century Schoolbook" charset="0"/>
              </a:rPr>
              <a:t>di</a:t>
            </a:r>
            <a:r>
              <a:rPr lang="en-US" sz="2800" dirty="0">
                <a:latin typeface="Century Schoolbook" charset="0"/>
              </a:rPr>
              <a:t> </a:t>
            </a:r>
            <a:r>
              <a:rPr lang="en-US" sz="2800" i="1" dirty="0">
                <a:latin typeface="Century Schoolbook" charset="0"/>
              </a:rPr>
              <a:t>G, </a:t>
            </a:r>
            <a:r>
              <a:rPr lang="en-US" sz="2800" i="1" dirty="0" err="1">
                <a:latin typeface="Century Schoolbook" charset="0"/>
              </a:rPr>
              <a:t>x</a:t>
            </a:r>
            <a:r>
              <a:rPr lang="en-US" sz="2800" i="1" dirty="0">
                <a:latin typeface="Century Schoolbook" charset="0"/>
              </a:rPr>
              <a:t>=v</a:t>
            </a:r>
            <a:r>
              <a:rPr lang="en-US" sz="2800" i="1" baseline="-25000" dirty="0">
                <a:latin typeface="Century Schoolbook" charset="0"/>
              </a:rPr>
              <a:t>i</a:t>
            </a:r>
            <a:r>
              <a:rPr lang="en-US" sz="2800" i="1" dirty="0">
                <a:latin typeface="Century Schoolbook" charset="0"/>
              </a:rPr>
              <a:t> </a:t>
            </a:r>
            <a:r>
              <a:rPr lang="en-US" sz="2800" i="1" dirty="0" err="1">
                <a:latin typeface="Century Schoolbook" charset="0"/>
              </a:rPr>
              <a:t>e</a:t>
            </a:r>
            <a:r>
              <a:rPr lang="en-US" sz="2800" i="1" dirty="0">
                <a:latin typeface="Century Schoolbook" charset="0"/>
              </a:rPr>
              <a:t> </a:t>
            </a:r>
            <a:r>
              <a:rPr lang="en-US" sz="2800" i="1" dirty="0" err="1">
                <a:latin typeface="Century Schoolbook" charset="0"/>
              </a:rPr>
              <a:t>y</a:t>
            </a:r>
            <a:r>
              <a:rPr lang="en-US" sz="2800" i="1" dirty="0">
                <a:latin typeface="Century Schoolbook" charset="0"/>
              </a:rPr>
              <a:t>=</a:t>
            </a:r>
            <a:r>
              <a:rPr lang="en-US" sz="2800" i="1" dirty="0" err="1">
                <a:latin typeface="Century Schoolbook" charset="0"/>
              </a:rPr>
              <a:t>v</a:t>
            </a:r>
            <a:r>
              <a:rPr lang="en-US" sz="2800" i="1" baseline="-25000" dirty="0" err="1">
                <a:latin typeface="Century Schoolbook" charset="0"/>
              </a:rPr>
              <a:t>j</a:t>
            </a:r>
            <a:r>
              <a:rPr lang="en-US" sz="2800" i="1" dirty="0">
                <a:latin typeface="Century Schoolbook" charset="0"/>
              </a:rPr>
              <a:t> </a:t>
            </a:r>
            <a:r>
              <a:rPr lang="en-US" sz="2800" dirty="0" err="1">
                <a:latin typeface="Century Schoolbook" charset="0"/>
              </a:rPr>
              <a:t>e</a:t>
            </a:r>
            <a:r>
              <a:rPr lang="en-US" sz="2800" dirty="0">
                <a:latin typeface="Century Schoolbook" charset="0"/>
              </a:rPr>
              <a:t> </a:t>
            </a:r>
            <a:r>
              <a:rPr lang="en-US" sz="2800" dirty="0" err="1">
                <a:latin typeface="Century Schoolbook" charset="0"/>
              </a:rPr>
              <a:t>deve</a:t>
            </a:r>
            <a:r>
              <a:rPr lang="en-US" sz="2800" dirty="0">
                <a:latin typeface="Century Schoolbook" charset="0"/>
              </a:rPr>
              <a:t> </a:t>
            </a:r>
            <a:r>
              <a:rPr lang="en-US" sz="2800" dirty="0" err="1">
                <a:latin typeface="Century Schoolbook" charset="0"/>
              </a:rPr>
              <a:t>essere</a:t>
            </a:r>
            <a:r>
              <a:rPr lang="en-US" sz="2800" dirty="0">
                <a:latin typeface="Century Schoolbook" charset="0"/>
              </a:rPr>
              <a:t> </a:t>
            </a:r>
            <a:r>
              <a:rPr lang="it-IT" sz="2800" i="1" dirty="0">
                <a:latin typeface="Century Schoolbook" charset="0"/>
                <a:sym typeface="Symbol" charset="2"/>
              </a:rPr>
              <a:t>|</a:t>
            </a:r>
            <a:r>
              <a:rPr lang="it-IT" sz="2800" i="1" dirty="0">
                <a:solidFill>
                  <a:srgbClr val="41D042"/>
                </a:solidFill>
                <a:latin typeface="Century Schoolbook" charset="0"/>
                <a:sym typeface="Symbol" charset="2"/>
              </a:rPr>
              <a:t>f</a:t>
            </a:r>
            <a:r>
              <a:rPr lang="it-IT" sz="2800" i="1" dirty="0">
                <a:latin typeface="Century Schoolbook" charset="0"/>
                <a:sym typeface="Symbol" charset="2"/>
              </a:rPr>
              <a:t>(x)-</a:t>
            </a:r>
            <a:r>
              <a:rPr lang="it-IT" sz="2800" i="1" dirty="0">
                <a:solidFill>
                  <a:srgbClr val="41D042"/>
                </a:solidFill>
                <a:latin typeface="Century Schoolbook" charset="0"/>
                <a:sym typeface="Symbol" charset="2"/>
              </a:rPr>
              <a:t>f</a:t>
            </a:r>
            <a:r>
              <a:rPr lang="it-IT" sz="2800" i="1" dirty="0">
                <a:latin typeface="Century Schoolbook" charset="0"/>
                <a:sym typeface="Symbol" charset="2"/>
              </a:rPr>
              <a:t>(y)|≥2 </a:t>
            </a:r>
            <a:r>
              <a:rPr lang="it-IT" sz="2800" dirty="0">
                <a:latin typeface="Century Schoolbook" charset="0"/>
                <a:sym typeface="Symbol" charset="2"/>
              </a:rPr>
              <a:t>perché </a:t>
            </a:r>
            <a:r>
              <a:rPr lang="it-IT" sz="2800" i="1" dirty="0">
                <a:latin typeface="Century Schoolbook" charset="0"/>
                <a:sym typeface="Symbol" charset="2"/>
              </a:rPr>
              <a:t>x</a:t>
            </a:r>
            <a:r>
              <a:rPr lang="it-IT" sz="2800" dirty="0">
                <a:latin typeface="Century Schoolbook" charset="0"/>
                <a:sym typeface="Symbol" charset="2"/>
              </a:rPr>
              <a:t> ed </a:t>
            </a:r>
            <a:r>
              <a:rPr lang="it-IT" sz="2800" i="1" dirty="0">
                <a:latin typeface="Century Schoolbook" charset="0"/>
                <a:sym typeface="Symbol" charset="2"/>
              </a:rPr>
              <a:t>y</a:t>
            </a:r>
            <a:r>
              <a:rPr lang="it-IT" sz="2800" dirty="0">
                <a:latin typeface="Century Schoolbook" charset="0"/>
                <a:sym typeface="Symbol" charset="2"/>
              </a:rPr>
              <a:t> non sono adiacenti in </a:t>
            </a:r>
            <a:r>
              <a:rPr lang="it-IT" sz="2800" i="1" dirty="0">
                <a:latin typeface="Century Schoolbook" charset="0"/>
                <a:sym typeface="Symbol" charset="2"/>
              </a:rPr>
              <a:t>G</a:t>
            </a:r>
            <a:r>
              <a:rPr lang="it-IT" sz="2800" i="1" baseline="30000" dirty="0">
                <a:latin typeface="Century Schoolbook" charset="0"/>
                <a:sym typeface="Symbol" charset="2"/>
              </a:rPr>
              <a:t>C</a:t>
            </a:r>
            <a:r>
              <a:rPr lang="it-IT" sz="2800" dirty="0">
                <a:latin typeface="Century Schoolbook" charset="0"/>
                <a:sym typeface="Symbol" charset="2"/>
              </a:rPr>
              <a:t>.</a:t>
            </a:r>
            <a:endParaRPr lang="en-US" sz="2800" dirty="0">
              <a:latin typeface="Century Schoolbook" charset="0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" charset="2"/>
              <a:buNone/>
            </a:pPr>
            <a:r>
              <a:rPr lang="en-US" sz="2800" dirty="0" err="1">
                <a:latin typeface="Century Schoolbook" charset="0"/>
              </a:rPr>
              <a:t>Quindi</a:t>
            </a:r>
            <a:r>
              <a:rPr lang="en-US" sz="2800" dirty="0">
                <a:latin typeface="Century Schoolbook" charset="0"/>
              </a:rPr>
              <a:t> </a:t>
            </a:r>
            <a:r>
              <a:rPr lang="en-US" sz="2800" dirty="0" err="1">
                <a:latin typeface="Century Schoolbook" charset="0"/>
              </a:rPr>
              <a:t>i</a:t>
            </a:r>
            <a:r>
              <a:rPr lang="en-US" sz="2800" dirty="0">
                <a:latin typeface="Century Schoolbook" charset="0"/>
              </a:rPr>
              <a:t> due </a:t>
            </a:r>
            <a:r>
              <a:rPr lang="en-US" sz="2800" dirty="0" err="1">
                <a:latin typeface="Century Schoolbook" charset="0"/>
              </a:rPr>
              <a:t>problemi</a:t>
            </a:r>
            <a:r>
              <a:rPr lang="en-US" sz="2800" dirty="0">
                <a:latin typeface="Century Schoolbook" charset="0"/>
              </a:rPr>
              <a:t> </a:t>
            </a:r>
            <a:r>
              <a:rPr lang="en-US" sz="2800" dirty="0" err="1">
                <a:latin typeface="Century Schoolbook" charset="0"/>
              </a:rPr>
              <a:t>sono</a:t>
            </a:r>
            <a:r>
              <a:rPr lang="en-US" sz="2800" dirty="0">
                <a:latin typeface="Century Schoolbook" charset="0"/>
              </a:rPr>
              <a:t> </a:t>
            </a:r>
            <a:r>
              <a:rPr lang="en-US" sz="2800" dirty="0" err="1">
                <a:latin typeface="Century Schoolbook" charset="0"/>
              </a:rPr>
              <a:t>equivalenti</a:t>
            </a:r>
            <a:r>
              <a:rPr lang="en-US" sz="2800" dirty="0">
                <a:latin typeface="Century Schoolbook" charset="0"/>
              </a:rPr>
              <a:t>.</a:t>
            </a:r>
          </a:p>
        </p:txBody>
      </p:sp>
      <p:sp>
        <p:nvSpPr>
          <p:cNvPr id="40966" name="Segnaposto numero diapositiva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ACD85B-4F25-874F-BBAB-6B1910A6FAFF}" type="slidenum">
              <a:rPr lang="en-US" smtClean="0"/>
              <a:pPr/>
              <a:t>27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2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2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/>
      <p:bldP spid="10244" grpId="0" animBg="1"/>
      <p:bldP spid="10245" grpId="0" build="p" bldLvl="2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382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>
                <a:ea typeface="+mj-ea"/>
                <a:cs typeface="+mj-cs"/>
              </a:rPr>
              <a:t>Risultati</a:t>
            </a:r>
            <a:r>
              <a:rPr lang="en-US" dirty="0">
                <a:ea typeface="+mj-ea"/>
                <a:cs typeface="+mj-cs"/>
              </a:rPr>
              <a:t> </a:t>
            </a:r>
            <a:r>
              <a:rPr lang="en-US" dirty="0" err="1">
                <a:ea typeface="+mj-ea"/>
                <a:cs typeface="+mj-cs"/>
              </a:rPr>
              <a:t>di</a:t>
            </a:r>
            <a:r>
              <a:rPr lang="en-US" dirty="0">
                <a:ea typeface="+mj-ea"/>
                <a:cs typeface="+mj-cs"/>
              </a:rPr>
              <a:t> NP-</a:t>
            </a:r>
            <a:r>
              <a:rPr lang="en-US" dirty="0" err="1">
                <a:ea typeface="+mj-ea"/>
                <a:cs typeface="+mj-cs"/>
              </a:rPr>
              <a:t>completezza</a:t>
            </a:r>
            <a:r>
              <a:rPr lang="en-US" dirty="0">
                <a:ea typeface="+mj-ea"/>
                <a:cs typeface="+mj-cs"/>
              </a:rPr>
              <a:t> (5)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62000" y="1443038"/>
            <a:ext cx="8077200" cy="461962"/>
          </a:xfrm>
        </p:spPr>
        <p:txBody>
          <a:bodyPr>
            <a:spAutoFit/>
          </a:bodyPr>
          <a:lstStyle/>
          <a:p>
            <a:pPr algn="just" eaLnBrk="1" hangingPunct="1">
              <a:buFont typeface="Wingdings" charset="2"/>
              <a:buNone/>
            </a:pPr>
            <a:r>
              <a:rPr lang="en-US" smtClean="0"/>
              <a:t>	(segue dim. Di NP-completezza)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152400" y="1971675"/>
            <a:ext cx="8534400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" charset="2"/>
              <a:buNone/>
              <a:defRPr/>
            </a:pPr>
            <a:r>
              <a:rPr lang="en-US" sz="2800" dirty="0" err="1" smtClean="0">
                <a:latin typeface="+mn-lt"/>
              </a:rPr>
              <a:t>Poiché</a:t>
            </a:r>
            <a:r>
              <a:rPr lang="en-US" sz="2800" dirty="0" smtClean="0">
                <a:latin typeface="+mn-lt"/>
              </a:rPr>
              <a:t> </a:t>
            </a:r>
            <a:r>
              <a:rPr lang="en-US" sz="2800" dirty="0" err="1" smtClean="0">
                <a:latin typeface="+mn-lt"/>
              </a:rPr>
              <a:t>è</a:t>
            </a:r>
            <a:r>
              <a:rPr lang="en-US" sz="2800" dirty="0" smtClean="0">
                <a:latin typeface="+mn-lt"/>
              </a:rPr>
              <a:t> </a:t>
            </a:r>
            <a:r>
              <a:rPr lang="en-US" sz="2800" dirty="0">
                <a:latin typeface="+mn-lt"/>
              </a:rPr>
              <a:t>NP-</a:t>
            </a:r>
            <a:r>
              <a:rPr lang="en-US" sz="2800" dirty="0" err="1">
                <a:latin typeface="+mn-lt"/>
              </a:rPr>
              <a:t>completo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il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seguente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problema</a:t>
            </a:r>
            <a:r>
              <a:rPr lang="en-US" sz="2800" dirty="0">
                <a:latin typeface="+mn-lt"/>
              </a:rPr>
              <a:t>: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" charset="2"/>
              <a:buNone/>
              <a:defRPr/>
            </a:pPr>
            <a:r>
              <a:rPr lang="en-US" sz="2800" dirty="0">
                <a:solidFill>
                  <a:srgbClr val="8000FF"/>
                </a:solidFill>
                <a:latin typeface="+mn-lt"/>
              </a:rPr>
              <a:t>HP</a:t>
            </a:r>
            <a:r>
              <a:rPr lang="en-US" sz="2800" dirty="0">
                <a:latin typeface="+mn-lt"/>
              </a:rPr>
              <a:t>. </a:t>
            </a:r>
            <a:r>
              <a:rPr lang="en-US" sz="2800" dirty="0" err="1">
                <a:latin typeface="+mn-lt"/>
              </a:rPr>
              <a:t>Istanza</a:t>
            </a:r>
            <a:r>
              <a:rPr lang="en-US" sz="2800" dirty="0">
                <a:latin typeface="+mn-lt"/>
              </a:rPr>
              <a:t>: </a:t>
            </a:r>
            <a:r>
              <a:rPr lang="en-US" sz="2800" i="1" dirty="0">
                <a:latin typeface="+mn-lt"/>
              </a:rPr>
              <a:t>G=(V,E)</a:t>
            </a:r>
            <a:r>
              <a:rPr lang="en-US" sz="2800" dirty="0">
                <a:latin typeface="+mn-lt"/>
              </a:rPr>
              <a:t> 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" charset="2"/>
              <a:buNone/>
              <a:defRPr/>
            </a:pPr>
            <a:r>
              <a:rPr lang="en-US" sz="2800" dirty="0">
                <a:latin typeface="+mn-lt"/>
              </a:rPr>
              <a:t>       </a:t>
            </a:r>
            <a:r>
              <a:rPr lang="en-US" sz="2800" dirty="0" err="1">
                <a:latin typeface="+mn-lt"/>
              </a:rPr>
              <a:t>Domanda</a:t>
            </a:r>
            <a:r>
              <a:rPr lang="en-US" sz="2800" dirty="0">
                <a:latin typeface="+mn-lt"/>
              </a:rPr>
              <a:t>:</a:t>
            </a:r>
            <a:r>
              <a:rPr lang="it-IT" sz="2800" i="1" dirty="0">
                <a:latin typeface="+mn-lt"/>
                <a:sym typeface="Symbol" charset="2"/>
              </a:rPr>
              <a:t> </a:t>
            </a:r>
            <a:r>
              <a:rPr lang="it-IT" sz="2800" dirty="0">
                <a:latin typeface="+mn-lt"/>
                <a:sym typeface="Symbol" charset="2"/>
              </a:rPr>
              <a:t>Esiste un cammino </a:t>
            </a:r>
            <a:r>
              <a:rPr lang="it-IT" sz="2800" dirty="0" err="1">
                <a:latin typeface="+mn-lt"/>
                <a:sym typeface="Symbol" charset="2"/>
              </a:rPr>
              <a:t>hamiltoniano</a:t>
            </a:r>
            <a:r>
              <a:rPr lang="it-IT" sz="2800" dirty="0">
                <a:latin typeface="+mn-lt"/>
                <a:sym typeface="Symbol" charset="2"/>
              </a:rPr>
              <a:t> in </a:t>
            </a:r>
            <a:r>
              <a:rPr lang="it-IT" sz="2800" i="1" dirty="0" err="1">
                <a:latin typeface="+mn-lt"/>
                <a:sym typeface="Symbol" charset="2"/>
              </a:rPr>
              <a:t>G</a:t>
            </a:r>
            <a:r>
              <a:rPr lang="it-IT" sz="2800" i="1" dirty="0">
                <a:latin typeface="+mn-lt"/>
                <a:sym typeface="Symbol" charset="2"/>
              </a:rPr>
              <a:t>?</a:t>
            </a:r>
            <a:endParaRPr lang="it-IT" sz="2800" i="1" dirty="0" smtClean="0">
              <a:latin typeface="+mn-lt"/>
              <a:sym typeface="Symbol" charset="2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" charset="2"/>
              <a:buNone/>
              <a:defRPr/>
            </a:pPr>
            <a:r>
              <a:rPr lang="it-IT" sz="2800" dirty="0" smtClean="0">
                <a:latin typeface="+mn-lt"/>
                <a:sym typeface="Symbol" charset="2"/>
              </a:rPr>
              <a:t>anche </a:t>
            </a:r>
            <a:r>
              <a:rPr lang="it-IT" sz="2800" dirty="0">
                <a:solidFill>
                  <a:srgbClr val="0000FF"/>
                </a:solidFill>
                <a:latin typeface="+mn-lt"/>
                <a:sym typeface="Symbol" charset="2"/>
              </a:rPr>
              <a:t>IDL</a:t>
            </a:r>
            <a:r>
              <a:rPr lang="it-IT" sz="2800" dirty="0">
                <a:latin typeface="+mn-lt"/>
                <a:sym typeface="Symbol" charset="2"/>
              </a:rPr>
              <a:t> è </a:t>
            </a:r>
            <a:r>
              <a:rPr lang="it-IT" sz="2800" dirty="0" err="1">
                <a:latin typeface="+mn-lt"/>
                <a:sym typeface="Symbol" charset="2"/>
              </a:rPr>
              <a:t>NP-completo</a:t>
            </a:r>
            <a:r>
              <a:rPr lang="it-IT" sz="2800" dirty="0">
                <a:latin typeface="+mn-lt"/>
                <a:sym typeface="Symbol" charset="2"/>
              </a:rPr>
              <a:t>.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" charset="2"/>
              <a:buNone/>
              <a:defRPr/>
            </a:pPr>
            <a:r>
              <a:rPr lang="it-IT" sz="2800" dirty="0" err="1">
                <a:solidFill>
                  <a:srgbClr val="0099CC"/>
                </a:solidFill>
                <a:latin typeface="+mn-lt"/>
                <a:sym typeface="Symbol" charset="2"/>
              </a:rPr>
              <a:t>DL</a:t>
            </a:r>
            <a:r>
              <a:rPr lang="it-IT" sz="2800" dirty="0">
                <a:latin typeface="+mn-lt"/>
                <a:sym typeface="Symbol" charset="2"/>
              </a:rPr>
              <a:t> è in NP: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" charset="2"/>
              <a:buNone/>
              <a:defRPr/>
            </a:pPr>
            <a:r>
              <a:rPr lang="it-IT" sz="2800" dirty="0">
                <a:solidFill>
                  <a:srgbClr val="000000"/>
                </a:solidFill>
                <a:latin typeface="+mn-lt"/>
                <a:sym typeface="Symbol" charset="2"/>
              </a:rPr>
              <a:t>Si può verificare in tempo polinomiale che </a:t>
            </a:r>
            <a:r>
              <a:rPr lang="it-IT" sz="2800" i="1" dirty="0" err="1">
                <a:solidFill>
                  <a:srgbClr val="000000"/>
                </a:solidFill>
                <a:latin typeface="+mn-lt"/>
                <a:sym typeface="Symbol" charset="2"/>
              </a:rPr>
              <a:t>G</a:t>
            </a:r>
            <a:r>
              <a:rPr lang="it-IT" sz="2800" dirty="0">
                <a:solidFill>
                  <a:srgbClr val="000000"/>
                </a:solidFill>
                <a:latin typeface="+mn-lt"/>
                <a:sym typeface="Symbol" charset="2"/>
              </a:rPr>
              <a:t> ha </a:t>
            </a:r>
            <a:r>
              <a:rPr lang="it-IT" sz="2800" dirty="0" err="1">
                <a:solidFill>
                  <a:srgbClr val="000000"/>
                </a:solidFill>
                <a:latin typeface="+mn-lt"/>
                <a:sym typeface="Symbol" charset="2"/>
              </a:rPr>
              <a:t>diam</a:t>
            </a:r>
            <a:r>
              <a:rPr lang="it-IT" sz="2800" dirty="0">
                <a:solidFill>
                  <a:srgbClr val="000000"/>
                </a:solidFill>
                <a:latin typeface="+mn-lt"/>
                <a:sym typeface="Symbol" charset="2"/>
              </a:rPr>
              <a:t>. 2, che </a:t>
            </a:r>
            <a:r>
              <a:rPr lang="it-IT" sz="2800" i="1" dirty="0">
                <a:solidFill>
                  <a:srgbClr val="41D042"/>
                </a:solidFill>
                <a:latin typeface="+mn-lt"/>
                <a:sym typeface="Symbol" charset="2"/>
              </a:rPr>
              <a:t>f</a:t>
            </a:r>
            <a:r>
              <a:rPr lang="it-IT" sz="2800" dirty="0">
                <a:solidFill>
                  <a:srgbClr val="000000"/>
                </a:solidFill>
                <a:latin typeface="+mn-lt"/>
                <a:sym typeface="Symbol" charset="2"/>
              </a:rPr>
              <a:t> è una </a:t>
            </a:r>
            <a:r>
              <a:rPr lang="it-IT" sz="2800" i="1" dirty="0">
                <a:solidFill>
                  <a:srgbClr val="000000"/>
                </a:solidFill>
                <a:latin typeface="+mn-lt"/>
                <a:sym typeface="Symbol" charset="2"/>
              </a:rPr>
              <a:t>L(2,1)</a:t>
            </a:r>
            <a:r>
              <a:rPr lang="it-IT" sz="2800" dirty="0">
                <a:solidFill>
                  <a:srgbClr val="000000"/>
                </a:solidFill>
                <a:latin typeface="+mn-lt"/>
                <a:sym typeface="Symbol" charset="2"/>
              </a:rPr>
              <a:t>-etichettatura valida e che </a:t>
            </a:r>
            <a:r>
              <a:rPr lang="it-IT" sz="2800" i="1" dirty="0">
                <a:latin typeface="+mn-lt"/>
                <a:sym typeface="Symbol" charset="2"/>
              </a:rPr>
              <a:t></a:t>
            </a:r>
            <a:r>
              <a:rPr lang="it-IT" sz="2800" i="1" baseline="-25000" dirty="0">
                <a:solidFill>
                  <a:srgbClr val="FF00FF"/>
                </a:solidFill>
                <a:latin typeface="+mn-lt"/>
                <a:sym typeface="Symbol" charset="2"/>
              </a:rPr>
              <a:t>2</a:t>
            </a:r>
            <a:r>
              <a:rPr lang="it-IT" sz="2800" i="1" baseline="-25000" dirty="0">
                <a:latin typeface="+mn-lt"/>
                <a:sym typeface="Symbol" charset="2"/>
              </a:rPr>
              <a:t>,</a:t>
            </a:r>
            <a:r>
              <a:rPr lang="it-IT" sz="2800" i="1" baseline="-25000" dirty="0">
                <a:solidFill>
                  <a:srgbClr val="8000FF"/>
                </a:solidFill>
                <a:latin typeface="+mn-lt"/>
                <a:sym typeface="Symbol" charset="2"/>
              </a:rPr>
              <a:t>1</a:t>
            </a:r>
            <a:r>
              <a:rPr lang="it-IT" sz="2800" i="1" dirty="0">
                <a:latin typeface="+mn-lt"/>
                <a:sym typeface="Symbol" charset="2"/>
              </a:rPr>
              <a:t>(G)≤|V|.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" charset="2"/>
              <a:buNone/>
              <a:defRPr/>
            </a:pPr>
            <a:endParaRPr lang="it-IT" sz="2800" dirty="0">
              <a:latin typeface="+mn-lt"/>
              <a:sym typeface="Symbol" charset="2"/>
            </a:endParaRPr>
          </a:p>
        </p:txBody>
      </p:sp>
      <p:sp>
        <p:nvSpPr>
          <p:cNvPr id="41990" name="Segnaposto numero diapositiva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F703AA80-6A34-6440-B1CB-52BC3BA45A12}" type="slidenum">
              <a:rPr lang="en-US" smtClean="0"/>
              <a:pPr/>
              <a:t>28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2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2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/>
      <p:bldP spid="10245" grpId="0" build="p" bldLvl="2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382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>
                <a:ea typeface="+mj-ea"/>
                <a:cs typeface="+mj-cs"/>
              </a:rPr>
              <a:t>Risultati</a:t>
            </a:r>
            <a:r>
              <a:rPr lang="en-US" dirty="0">
                <a:ea typeface="+mj-ea"/>
                <a:cs typeface="+mj-cs"/>
              </a:rPr>
              <a:t> </a:t>
            </a:r>
            <a:r>
              <a:rPr lang="en-US" dirty="0" err="1">
                <a:ea typeface="+mj-ea"/>
                <a:cs typeface="+mj-cs"/>
              </a:rPr>
              <a:t>di</a:t>
            </a:r>
            <a:r>
              <a:rPr lang="en-US" dirty="0">
                <a:ea typeface="+mj-ea"/>
                <a:cs typeface="+mj-cs"/>
              </a:rPr>
              <a:t> NP-</a:t>
            </a:r>
            <a:r>
              <a:rPr lang="en-US" dirty="0" err="1">
                <a:ea typeface="+mj-ea"/>
                <a:cs typeface="+mj-cs"/>
              </a:rPr>
              <a:t>completezza</a:t>
            </a:r>
            <a:r>
              <a:rPr lang="en-US" dirty="0">
                <a:ea typeface="+mj-ea"/>
                <a:cs typeface="+mj-cs"/>
              </a:rPr>
              <a:t> (6)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62000" y="1447800"/>
            <a:ext cx="8077200" cy="461963"/>
          </a:xfrm>
        </p:spPr>
        <p:txBody>
          <a:bodyPr>
            <a:spAutoFit/>
          </a:bodyPr>
          <a:lstStyle/>
          <a:p>
            <a:pPr algn="just" eaLnBrk="1" hangingPunct="1">
              <a:buFont typeface="Wingdings" charset="2"/>
              <a:buNone/>
            </a:pPr>
            <a:r>
              <a:rPr lang="en-US" smtClean="0"/>
              <a:t>	(segue dim. Di NP-completezza)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381000" y="2120900"/>
            <a:ext cx="7924800" cy="344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SzPct val="80000"/>
              <a:defRPr/>
            </a:pPr>
            <a:r>
              <a:rPr lang="it-IT" sz="3200" dirty="0">
                <a:latin typeface="+mn-lt"/>
                <a:sym typeface="Symbol" charset="2"/>
              </a:rPr>
              <a:t>Riduciamo </a:t>
            </a:r>
            <a:r>
              <a:rPr lang="it-IT" sz="3200" dirty="0">
                <a:solidFill>
                  <a:srgbClr val="0000FF"/>
                </a:solidFill>
                <a:latin typeface="+mn-lt"/>
                <a:sym typeface="Symbol" charset="2"/>
              </a:rPr>
              <a:t>IDL</a:t>
            </a:r>
            <a:r>
              <a:rPr lang="it-IT" sz="3200" dirty="0">
                <a:latin typeface="+mn-lt"/>
                <a:sym typeface="Symbol" charset="2"/>
              </a:rPr>
              <a:t> a </a:t>
            </a:r>
            <a:r>
              <a:rPr lang="it-IT" sz="3200" dirty="0" err="1">
                <a:solidFill>
                  <a:schemeClr val="accent1"/>
                </a:solidFill>
                <a:latin typeface="+mn-lt"/>
                <a:sym typeface="Symbol" charset="2"/>
              </a:rPr>
              <a:t>DL</a:t>
            </a:r>
            <a:r>
              <a:rPr lang="it-IT" sz="3200" dirty="0">
                <a:latin typeface="+mn-lt"/>
                <a:sym typeface="Symbol" charset="2"/>
              </a:rPr>
              <a:t>.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SzPct val="80000"/>
              <a:defRPr/>
            </a:pPr>
            <a:r>
              <a:rPr lang="it-IT" sz="3200" dirty="0">
                <a:latin typeface="+mn-lt"/>
                <a:sym typeface="Symbol" charset="2"/>
              </a:rPr>
              <a:t>Data un’istanza di </a:t>
            </a:r>
            <a:r>
              <a:rPr lang="it-IT" sz="3200" dirty="0">
                <a:solidFill>
                  <a:srgbClr val="0000FF"/>
                </a:solidFill>
                <a:latin typeface="+mn-lt"/>
                <a:sym typeface="Symbol" charset="2"/>
              </a:rPr>
              <a:t>IDL </a:t>
            </a:r>
            <a:r>
              <a:rPr lang="it-IT" sz="3200" dirty="0">
                <a:latin typeface="+mn-lt"/>
                <a:sym typeface="Symbol" charset="2"/>
              </a:rPr>
              <a:t>(</a:t>
            </a:r>
            <a:r>
              <a:rPr lang="it-IT" sz="3200" i="1" dirty="0" err="1" smtClean="0">
                <a:latin typeface="+mn-lt"/>
                <a:sym typeface="Symbol" charset="2"/>
              </a:rPr>
              <a:t>G</a:t>
            </a:r>
            <a:r>
              <a:rPr lang="it-IT" sz="3200" dirty="0" smtClean="0">
                <a:latin typeface="+mn-lt"/>
                <a:sym typeface="Symbol" charset="2"/>
              </a:rPr>
              <a:t>)</a:t>
            </a:r>
            <a:r>
              <a:rPr lang="it-IT" sz="3200" dirty="0">
                <a:latin typeface="+mn-lt"/>
                <a:sym typeface="Symbol" charset="2"/>
              </a:rPr>
              <a:t>, costruiamo </a:t>
            </a:r>
            <a:r>
              <a:rPr lang="it-IT" sz="3200" i="1" dirty="0">
                <a:latin typeface="+mn-lt"/>
                <a:sym typeface="Symbol" charset="2"/>
              </a:rPr>
              <a:t>G’</a:t>
            </a:r>
            <a:r>
              <a:rPr lang="it-IT" sz="3200" dirty="0">
                <a:latin typeface="+mn-lt"/>
                <a:sym typeface="Symbol" charset="2"/>
              </a:rPr>
              <a:t>: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SzPct val="80000"/>
              <a:buFont typeface="Arial" charset="0"/>
              <a:buChar char="•"/>
              <a:defRPr/>
            </a:pPr>
            <a:r>
              <a:rPr lang="it-IT" sz="3200" i="1" dirty="0">
                <a:latin typeface="+mn-lt"/>
                <a:sym typeface="Symbol" charset="2"/>
              </a:rPr>
              <a:t>V’</a:t>
            </a:r>
            <a:r>
              <a:rPr lang="it-IT" sz="3200" i="1" dirty="0" err="1">
                <a:latin typeface="+mn-lt"/>
                <a:sym typeface="Symbol" charset="2"/>
              </a:rPr>
              <a:t>=</a:t>
            </a:r>
            <a:r>
              <a:rPr lang="it-IT" sz="3200" i="1" dirty="0" err="1" smtClean="0">
                <a:latin typeface="+mn-lt"/>
                <a:sym typeface="Symbol" charset="2"/>
              </a:rPr>
              <a:t>V</a:t>
            </a:r>
            <a:r>
              <a:rPr lang="it-IT" sz="3200" i="1" dirty="0" smtClean="0">
                <a:latin typeface="+mn-lt"/>
                <a:sym typeface="Symbol" charset="2"/>
              </a:rPr>
              <a:t> </a:t>
            </a:r>
            <a:r>
              <a:rPr lang="it-IT" sz="3200" dirty="0" err="1" smtClean="0">
                <a:latin typeface="Arial Unicode MS"/>
                <a:cs typeface="Arial Unicode MS"/>
                <a:sym typeface="Symbol" charset="2"/>
              </a:rPr>
              <a:t>U</a:t>
            </a:r>
            <a:r>
              <a:rPr lang="it-IT" sz="3200" i="1" dirty="0" smtClean="0">
                <a:latin typeface="+mn-lt"/>
                <a:sym typeface="Symbol" charset="2"/>
              </a:rPr>
              <a:t>{</a:t>
            </a:r>
            <a:r>
              <a:rPr lang="it-IT" sz="3200" i="1" dirty="0" err="1">
                <a:latin typeface="+mn-lt"/>
                <a:sym typeface="Symbol" charset="2"/>
              </a:rPr>
              <a:t>x</a:t>
            </a:r>
            <a:r>
              <a:rPr lang="it-IT" sz="3200" i="1" dirty="0">
                <a:latin typeface="+mn-lt"/>
                <a:sym typeface="Symbol" charset="2"/>
              </a:rPr>
              <a:t>}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SzPct val="80000"/>
              <a:buFont typeface="Arial" charset="0"/>
              <a:buChar char="•"/>
              <a:defRPr/>
            </a:pPr>
            <a:r>
              <a:rPr lang="it-IT" sz="3200" i="1" dirty="0">
                <a:latin typeface="+mn-lt"/>
                <a:sym typeface="Symbol" charset="2"/>
              </a:rPr>
              <a:t>E’</a:t>
            </a:r>
            <a:r>
              <a:rPr lang="it-IT" sz="3200" i="1" dirty="0" err="1">
                <a:latin typeface="+mn-lt"/>
                <a:sym typeface="Symbol" charset="2"/>
              </a:rPr>
              <a:t>=</a:t>
            </a:r>
            <a:r>
              <a:rPr lang="it-IT" sz="3200" i="1" dirty="0" err="1" smtClean="0">
                <a:latin typeface="+mn-lt"/>
                <a:sym typeface="Symbol" charset="2"/>
              </a:rPr>
              <a:t>E</a:t>
            </a:r>
            <a:r>
              <a:rPr lang="it-IT" sz="3200" i="1" dirty="0" smtClean="0">
                <a:latin typeface="+mn-lt"/>
                <a:sym typeface="Symbol" charset="2"/>
              </a:rPr>
              <a:t> </a:t>
            </a:r>
            <a:r>
              <a:rPr lang="it-IT" sz="3200" dirty="0" err="1" smtClean="0">
                <a:latin typeface="Arial Unicode MS"/>
                <a:cs typeface="Arial Unicode MS"/>
                <a:sym typeface="Symbol" charset="2"/>
              </a:rPr>
              <a:t>U</a:t>
            </a:r>
            <a:r>
              <a:rPr lang="it-IT" sz="3200" i="1" dirty="0" smtClean="0">
                <a:latin typeface="+mn-lt"/>
                <a:sym typeface="Symbol" charset="2"/>
              </a:rPr>
              <a:t> {</a:t>
            </a:r>
            <a:r>
              <a:rPr lang="it-IT" sz="3200" i="1" dirty="0">
                <a:latin typeface="+mn-lt"/>
                <a:sym typeface="Symbol" charset="2"/>
              </a:rPr>
              <a:t>{</a:t>
            </a:r>
            <a:r>
              <a:rPr lang="it-IT" sz="3200" i="1" dirty="0" err="1">
                <a:latin typeface="+mn-lt"/>
                <a:sym typeface="Symbol" charset="2"/>
              </a:rPr>
              <a:t>x</a:t>
            </a:r>
            <a:r>
              <a:rPr lang="it-IT" sz="3200" i="1" dirty="0">
                <a:latin typeface="+mn-lt"/>
                <a:sym typeface="Symbol" charset="2"/>
              </a:rPr>
              <a:t>,a}</a:t>
            </a:r>
            <a:r>
              <a:rPr lang="it-IT" sz="3200" dirty="0">
                <a:latin typeface="+mn-lt"/>
                <a:sym typeface="Symbol" charset="2"/>
              </a:rPr>
              <a:t> per ogni</a:t>
            </a:r>
            <a:r>
              <a:rPr lang="it-IT" sz="3200" i="1" dirty="0">
                <a:latin typeface="+mn-lt"/>
                <a:sym typeface="Symbol" charset="2"/>
              </a:rPr>
              <a:t> a</a:t>
            </a:r>
            <a:r>
              <a:rPr lang="it-IT" sz="3200" dirty="0">
                <a:latin typeface="+mn-lt"/>
                <a:sym typeface="Symbol" charset="2"/>
              </a:rPr>
              <a:t> in</a:t>
            </a:r>
            <a:r>
              <a:rPr lang="it-IT" sz="3200" i="1" dirty="0">
                <a:latin typeface="+mn-lt"/>
                <a:sym typeface="Symbol" charset="2"/>
              </a:rPr>
              <a:t> </a:t>
            </a:r>
            <a:r>
              <a:rPr lang="it-IT" sz="3200" i="1" dirty="0" err="1">
                <a:latin typeface="+mn-lt"/>
                <a:sym typeface="Symbol" charset="2"/>
              </a:rPr>
              <a:t>V</a:t>
            </a:r>
            <a:r>
              <a:rPr lang="it-IT" sz="3200" i="1" dirty="0">
                <a:latin typeface="+mn-lt"/>
                <a:sym typeface="Symbol" charset="2"/>
              </a:rPr>
              <a:t>}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SzPct val="80000"/>
              <a:defRPr/>
            </a:pPr>
            <a:r>
              <a:rPr lang="it-IT" sz="3200" dirty="0">
                <a:latin typeface="+mn-lt"/>
                <a:sym typeface="Symbol" charset="2"/>
              </a:rPr>
              <a:t>Allora </a:t>
            </a:r>
            <a:r>
              <a:rPr lang="it-IT" sz="3200" i="1" dirty="0">
                <a:latin typeface="+mn-lt"/>
                <a:sym typeface="Symbol" charset="2"/>
              </a:rPr>
              <a:t>|V’|=|V|+1 </a:t>
            </a:r>
            <a:r>
              <a:rPr lang="it-IT" sz="3200" dirty="0">
                <a:latin typeface="+mn-lt"/>
                <a:sym typeface="Symbol" charset="2"/>
              </a:rPr>
              <a:t>e</a:t>
            </a:r>
            <a:r>
              <a:rPr lang="it-IT" sz="3200" i="1" dirty="0">
                <a:latin typeface="+mn-lt"/>
                <a:sym typeface="Symbol" charset="2"/>
              </a:rPr>
              <a:t> G’</a:t>
            </a:r>
            <a:r>
              <a:rPr lang="it-IT" sz="3200" dirty="0">
                <a:latin typeface="+mn-lt"/>
                <a:sym typeface="Symbol" charset="2"/>
              </a:rPr>
              <a:t> ha </a:t>
            </a:r>
            <a:r>
              <a:rPr lang="it-IT" sz="3200" dirty="0" err="1">
                <a:latin typeface="+mn-lt"/>
                <a:sym typeface="Symbol" charset="2"/>
              </a:rPr>
              <a:t>diam</a:t>
            </a:r>
            <a:r>
              <a:rPr lang="it-IT" sz="3200" dirty="0">
                <a:latin typeface="+mn-lt"/>
                <a:sym typeface="Symbol" charset="2"/>
              </a:rPr>
              <a:t>. </a:t>
            </a:r>
            <a:r>
              <a:rPr lang="it-IT" sz="3200" dirty="0" err="1">
                <a:latin typeface="+mn-lt"/>
                <a:sym typeface="Symbol" charset="2"/>
              </a:rPr>
              <a:t>2</a:t>
            </a:r>
            <a:endParaRPr lang="it-IT" sz="3200" dirty="0">
              <a:latin typeface="+mn-lt"/>
              <a:sym typeface="Symbol" charset="2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" charset="2"/>
              <a:buNone/>
              <a:defRPr/>
            </a:pPr>
            <a:endParaRPr lang="it-IT" sz="3200" i="1" dirty="0">
              <a:latin typeface="+mn-lt"/>
              <a:sym typeface="Symbol" charset="2"/>
            </a:endParaRPr>
          </a:p>
        </p:txBody>
      </p:sp>
      <p:sp>
        <p:nvSpPr>
          <p:cNvPr id="43014" name="Segnaposto numero diapositiva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818AC07E-5F3D-DA46-9D03-6F6186F51375}" type="slidenum">
              <a:rPr lang="en-US" smtClean="0"/>
              <a:pPr/>
              <a:t>29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/>
      <p:bldP spid="10245" grpId="0" build="p" bldLvl="2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j-ea"/>
                <a:cs typeface="+mj-cs"/>
              </a:rPr>
              <a:t>Il </a:t>
            </a:r>
            <a:r>
              <a:rPr lang="en-US" dirty="0" err="1" smtClean="0">
                <a:ea typeface="+mj-ea"/>
                <a:cs typeface="+mj-cs"/>
              </a:rPr>
              <a:t>problema</a:t>
            </a:r>
            <a:r>
              <a:rPr lang="en-US" dirty="0" smtClean="0">
                <a:ea typeface="+mj-ea"/>
                <a:cs typeface="+mj-cs"/>
              </a:rPr>
              <a:t> (1)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600200"/>
            <a:ext cx="7772400" cy="3810000"/>
          </a:xfrm>
        </p:spPr>
        <p:txBody>
          <a:bodyPr/>
          <a:lstStyle/>
          <a:p>
            <a:pPr algn="just" eaLnBrk="1" hangingPunct="1">
              <a:buFont typeface="Wingdings" charset="2"/>
              <a:buNone/>
            </a:pPr>
            <a:r>
              <a:rPr lang="it-IT" sz="2800" dirty="0" smtClean="0"/>
              <a:t>In verità non esiste ”il" problema dell’</a:t>
            </a:r>
            <a:r>
              <a:rPr lang="en-US" sz="2800" dirty="0" smtClean="0">
                <a:solidFill>
                  <a:srgbClr val="3366FF"/>
                </a:solidFill>
              </a:rPr>
              <a:t> </a:t>
            </a:r>
            <a:r>
              <a:rPr lang="en-US" sz="2800" dirty="0" err="1" smtClean="0">
                <a:solidFill>
                  <a:schemeClr val="accent1"/>
                </a:solidFill>
              </a:rPr>
              <a:t>Assegnazione</a:t>
            </a:r>
            <a:r>
              <a:rPr lang="en-US" sz="2800" dirty="0" smtClean="0">
                <a:solidFill>
                  <a:schemeClr val="accent1"/>
                </a:solidFill>
              </a:rPr>
              <a:t> </a:t>
            </a:r>
            <a:r>
              <a:rPr lang="en-US" sz="2800" dirty="0" err="1" smtClean="0">
                <a:solidFill>
                  <a:schemeClr val="accent1"/>
                </a:solidFill>
              </a:rPr>
              <a:t>di</a:t>
            </a:r>
            <a:r>
              <a:rPr lang="en-US" sz="2800" dirty="0" smtClean="0">
                <a:solidFill>
                  <a:schemeClr val="accent1"/>
                </a:solidFill>
              </a:rPr>
              <a:t> </a:t>
            </a:r>
            <a:r>
              <a:rPr lang="en-US" sz="2800" dirty="0" err="1" smtClean="0">
                <a:solidFill>
                  <a:schemeClr val="accent1"/>
                </a:solidFill>
              </a:rPr>
              <a:t>frequenze</a:t>
            </a:r>
            <a:r>
              <a:rPr lang="en-US" sz="2800" dirty="0" smtClean="0">
                <a:solidFill>
                  <a:schemeClr val="accent1"/>
                </a:solidFill>
              </a:rPr>
              <a:t>.</a:t>
            </a:r>
          </a:p>
          <a:p>
            <a:pPr algn="just" eaLnBrk="1" hangingPunct="1">
              <a:buFont typeface="Wingdings" charset="2"/>
              <a:buNone/>
            </a:pPr>
            <a:r>
              <a:rPr lang="it-IT" sz="2800" dirty="0" smtClean="0"/>
              <a:t>L’assegnazione delle frequenze è una operazione necessaria in molti tipi di reti senza fili ma il problema ad essa correlato varia a seconda del tipo di rete. </a:t>
            </a:r>
          </a:p>
          <a:p>
            <a:pPr algn="just" eaLnBrk="1" hangingPunct="1">
              <a:buFont typeface="Wingdings" charset="2"/>
              <a:buNone/>
            </a:pPr>
            <a:r>
              <a:rPr lang="it-IT" sz="2800" dirty="0" smtClean="0"/>
              <a:t>In letteratura sono noti molti tipi di problemi di assegnazione di frequenze.</a:t>
            </a:r>
          </a:p>
        </p:txBody>
      </p:sp>
      <p:sp>
        <p:nvSpPr>
          <p:cNvPr id="18436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92AB8EEB-EC50-A346-8106-C3DDB5D8051A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382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>
                <a:ea typeface="+mj-ea"/>
                <a:cs typeface="+mj-cs"/>
              </a:rPr>
              <a:t>Risultati</a:t>
            </a:r>
            <a:r>
              <a:rPr lang="en-US" dirty="0">
                <a:ea typeface="+mj-ea"/>
                <a:cs typeface="+mj-cs"/>
              </a:rPr>
              <a:t> </a:t>
            </a:r>
            <a:r>
              <a:rPr lang="en-US" dirty="0" err="1">
                <a:ea typeface="+mj-ea"/>
                <a:cs typeface="+mj-cs"/>
              </a:rPr>
              <a:t>di</a:t>
            </a:r>
            <a:r>
              <a:rPr lang="en-US" dirty="0">
                <a:ea typeface="+mj-ea"/>
                <a:cs typeface="+mj-cs"/>
              </a:rPr>
              <a:t> NP-</a:t>
            </a:r>
            <a:r>
              <a:rPr lang="en-US" dirty="0" err="1">
                <a:ea typeface="+mj-ea"/>
                <a:cs typeface="+mj-cs"/>
              </a:rPr>
              <a:t>completezza</a:t>
            </a:r>
            <a:r>
              <a:rPr lang="en-US" dirty="0">
                <a:ea typeface="+mj-ea"/>
                <a:cs typeface="+mj-cs"/>
              </a:rPr>
              <a:t> (7)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62000" y="1447800"/>
            <a:ext cx="8077200" cy="461963"/>
          </a:xfrm>
        </p:spPr>
        <p:txBody>
          <a:bodyPr>
            <a:spAutoFit/>
          </a:bodyPr>
          <a:lstStyle/>
          <a:p>
            <a:pPr algn="just" eaLnBrk="1" hangingPunct="1">
              <a:buFont typeface="Wingdings" charset="2"/>
              <a:buNone/>
            </a:pPr>
            <a:r>
              <a:rPr lang="en-US" smtClean="0"/>
              <a:t>	(segue dim. Di NP-completezza)</a:t>
            </a:r>
          </a:p>
        </p:txBody>
      </p:sp>
      <p:sp>
        <p:nvSpPr>
          <p:cNvPr id="10244" name="AutoShape 4"/>
          <p:cNvSpPr>
            <a:spLocks noChangeArrowheads="1"/>
          </p:cNvSpPr>
          <p:nvPr/>
        </p:nvSpPr>
        <p:spPr bwMode="auto">
          <a:xfrm>
            <a:off x="7772400" y="6172200"/>
            <a:ext cx="1295400" cy="6858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folHlink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152400" y="1971675"/>
            <a:ext cx="8763000" cy="379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" charset="2"/>
              <a:buNone/>
              <a:defRPr/>
            </a:pPr>
            <a:r>
              <a:rPr lang="it-IT" sz="2800" dirty="0">
                <a:latin typeface="+mn-lt"/>
                <a:sym typeface="Symbol" charset="2"/>
              </a:rPr>
              <a:t>Dimostriamo che </a:t>
            </a:r>
            <a:r>
              <a:rPr lang="it-IT" sz="2800" dirty="0" smtClean="0">
                <a:latin typeface="+mn-lt"/>
                <a:sym typeface="Symbol" charset="2"/>
              </a:rPr>
              <a:t> da una sol. per </a:t>
            </a:r>
            <a:r>
              <a:rPr lang="it-IT" sz="2800" dirty="0" err="1" smtClean="0">
                <a:solidFill>
                  <a:schemeClr val="accent1"/>
                </a:solidFill>
                <a:latin typeface="+mn-lt"/>
                <a:sym typeface="Symbol" charset="2"/>
              </a:rPr>
              <a:t>DL</a:t>
            </a:r>
            <a:r>
              <a:rPr lang="it-IT" sz="2800" dirty="0" smtClean="0">
                <a:latin typeface="+mn-lt"/>
                <a:sym typeface="Symbol" charset="2"/>
              </a:rPr>
              <a:t> si ricava una sol. per </a:t>
            </a:r>
            <a:r>
              <a:rPr lang="it-IT" sz="2800" dirty="0" smtClean="0">
                <a:solidFill>
                  <a:srgbClr val="0000FF"/>
                </a:solidFill>
                <a:latin typeface="+mn-lt"/>
                <a:sym typeface="Symbol" charset="2"/>
              </a:rPr>
              <a:t>IDL</a:t>
            </a:r>
            <a:r>
              <a:rPr lang="it-IT" sz="2800" dirty="0" smtClean="0">
                <a:latin typeface="+mn-lt"/>
                <a:sym typeface="Symbol" charset="2"/>
              </a:rPr>
              <a:t>, cioè</a:t>
            </a:r>
            <a:r>
              <a:rPr lang="it-IT" sz="2800" i="1" dirty="0" smtClean="0">
                <a:latin typeface="+mn-lt"/>
                <a:sym typeface="Symbol" charset="2"/>
              </a:rPr>
              <a:t> </a:t>
            </a:r>
            <a:r>
              <a:rPr lang="it-IT" sz="2800" i="1" dirty="0" err="1">
                <a:solidFill>
                  <a:srgbClr val="41D042"/>
                </a:solidFill>
                <a:latin typeface="+mn-lt"/>
                <a:sym typeface="Symbol" charset="2"/>
              </a:rPr>
              <a:t>f</a:t>
            </a:r>
            <a:r>
              <a:rPr lang="it-IT" sz="2800" i="1" dirty="0">
                <a:latin typeface="+mn-lt"/>
                <a:sym typeface="Symbol" charset="2"/>
              </a:rPr>
              <a:t> </a:t>
            </a:r>
            <a:r>
              <a:rPr lang="it-IT" sz="2800" dirty="0">
                <a:latin typeface="+mn-lt"/>
                <a:sym typeface="Symbol" charset="2"/>
              </a:rPr>
              <a:t>iniettiva </a:t>
            </a:r>
            <a:r>
              <a:rPr lang="it-IT" sz="2800" dirty="0" err="1">
                <a:latin typeface="+mn-lt"/>
                <a:sym typeface="Symbol" charset="2"/>
              </a:rPr>
              <a:t>t.c.</a:t>
            </a:r>
            <a:endParaRPr lang="it-IT" sz="2800" dirty="0">
              <a:latin typeface="+mn-lt"/>
              <a:sym typeface="Symbol" charset="2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" charset="2"/>
              <a:buNone/>
              <a:defRPr/>
            </a:pPr>
            <a:r>
              <a:rPr lang="it-IT" sz="2800" i="1" dirty="0">
                <a:latin typeface="+mn-lt"/>
                <a:sym typeface="Symbol" charset="2"/>
              </a:rPr>
              <a:t>		 |</a:t>
            </a:r>
            <a:r>
              <a:rPr lang="it-IT" sz="2800" i="1" dirty="0">
                <a:solidFill>
                  <a:srgbClr val="41D042"/>
                </a:solidFill>
                <a:latin typeface="+mn-lt"/>
                <a:sym typeface="Symbol" charset="2"/>
              </a:rPr>
              <a:t>f</a:t>
            </a:r>
            <a:r>
              <a:rPr lang="it-IT" sz="2800" i="1" dirty="0">
                <a:latin typeface="+mn-lt"/>
                <a:sym typeface="Symbol" charset="2"/>
              </a:rPr>
              <a:t>(x)-</a:t>
            </a:r>
            <a:r>
              <a:rPr lang="it-IT" sz="2800" i="1" dirty="0">
                <a:solidFill>
                  <a:srgbClr val="41D042"/>
                </a:solidFill>
                <a:latin typeface="+mn-lt"/>
                <a:sym typeface="Symbol" charset="2"/>
              </a:rPr>
              <a:t>f</a:t>
            </a:r>
            <a:r>
              <a:rPr lang="it-IT" sz="2800" i="1" dirty="0">
                <a:latin typeface="+mn-lt"/>
                <a:sym typeface="Symbol" charset="2"/>
              </a:rPr>
              <a:t>(y)|≥2 </a:t>
            </a:r>
            <a:r>
              <a:rPr lang="it-IT" sz="2800" dirty="0">
                <a:latin typeface="+mn-lt"/>
                <a:sym typeface="Symbol" charset="2"/>
              </a:rPr>
              <a:t>se </a:t>
            </a:r>
            <a:r>
              <a:rPr lang="it-IT" sz="2800" i="1" dirty="0">
                <a:latin typeface="+mn-lt"/>
                <a:sym typeface="Symbol" charset="2"/>
              </a:rPr>
              <a:t>(x,y)</a:t>
            </a:r>
            <a:r>
              <a:rPr lang="en-US" sz="2800" i="1" dirty="0">
                <a:latin typeface="+mn-lt"/>
                <a:sym typeface="Symbol" charset="2"/>
              </a:rPr>
              <a:t> E </a:t>
            </a:r>
            <a:r>
              <a:rPr lang="en-US" sz="2800" dirty="0" err="1">
                <a:latin typeface="+mn-lt"/>
                <a:sym typeface="Symbol" charset="2"/>
              </a:rPr>
              <a:t>sse</a:t>
            </a:r>
            <a:r>
              <a:rPr lang="en-US" sz="2800" dirty="0">
                <a:latin typeface="+mn-lt"/>
                <a:sym typeface="Symbol" charset="2"/>
              </a:rPr>
              <a:t> </a:t>
            </a:r>
            <a:r>
              <a:rPr lang="it-IT" sz="2800" i="1" dirty="0">
                <a:latin typeface="+mn-lt"/>
                <a:sym typeface="Symbol" charset="2"/>
              </a:rPr>
              <a:t></a:t>
            </a:r>
            <a:r>
              <a:rPr lang="it-IT" sz="2800" i="1" baseline="-25000" dirty="0">
                <a:solidFill>
                  <a:srgbClr val="FF00FF"/>
                </a:solidFill>
                <a:latin typeface="+mn-lt"/>
                <a:sym typeface="Symbol" charset="2"/>
              </a:rPr>
              <a:t>2</a:t>
            </a:r>
            <a:r>
              <a:rPr lang="it-IT" sz="2800" i="1" baseline="-25000" dirty="0">
                <a:latin typeface="+mn-lt"/>
                <a:sym typeface="Symbol" charset="2"/>
              </a:rPr>
              <a:t>,</a:t>
            </a:r>
            <a:r>
              <a:rPr lang="it-IT" sz="2800" i="1" baseline="-25000" dirty="0">
                <a:solidFill>
                  <a:srgbClr val="8000FF"/>
                </a:solidFill>
                <a:latin typeface="+mn-lt"/>
                <a:sym typeface="Symbol" charset="2"/>
              </a:rPr>
              <a:t>1</a:t>
            </a:r>
            <a:r>
              <a:rPr lang="it-IT" sz="2800" i="1" dirty="0">
                <a:latin typeface="+mn-lt"/>
                <a:sym typeface="Symbol" charset="2"/>
              </a:rPr>
              <a:t>(G’)≤|V’|.</a:t>
            </a:r>
            <a:r>
              <a:rPr lang="en-US" sz="2800" dirty="0">
                <a:latin typeface="+mn-lt"/>
                <a:sym typeface="Symbol" charset="2"/>
              </a:rPr>
              <a:t> </a:t>
            </a:r>
            <a:endParaRPr lang="en-US" sz="2800" dirty="0" smtClean="0">
              <a:latin typeface="+mn-lt"/>
              <a:sym typeface="Symbol" charset="2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SzPct val="80000"/>
              <a:buFont typeface="Arial" charset="0"/>
              <a:buChar char="•"/>
              <a:defRPr/>
            </a:pPr>
            <a:r>
              <a:rPr lang="it-IT" sz="2800" dirty="0" smtClean="0">
                <a:latin typeface="+mn-lt"/>
                <a:sym typeface="Symbol" charset="2"/>
              </a:rPr>
              <a:t>Se trovo </a:t>
            </a:r>
            <a:r>
              <a:rPr lang="en-US" sz="2800" i="1" dirty="0" err="1" smtClean="0">
                <a:solidFill>
                  <a:srgbClr val="0000FF"/>
                </a:solidFill>
                <a:latin typeface="+mn-lt"/>
                <a:sym typeface="Symbol" charset="2"/>
              </a:rPr>
              <a:t>g</a:t>
            </a:r>
            <a:r>
              <a:rPr lang="en-US" sz="2800" i="1" dirty="0" smtClean="0">
                <a:solidFill>
                  <a:srgbClr val="0000FF"/>
                </a:solidFill>
                <a:latin typeface="+mn-lt"/>
                <a:sym typeface="Symbol" charset="2"/>
              </a:rPr>
              <a:t> </a:t>
            </a:r>
            <a:r>
              <a:rPr lang="en-US" sz="2800" dirty="0" err="1">
                <a:latin typeface="+mn-lt"/>
                <a:sym typeface="Symbol" charset="2"/>
              </a:rPr>
              <a:t>t.c</a:t>
            </a:r>
            <a:r>
              <a:rPr lang="en-US" sz="2800" dirty="0">
                <a:latin typeface="+mn-lt"/>
                <a:sym typeface="Symbol" charset="2"/>
              </a:rPr>
              <a:t>. </a:t>
            </a:r>
            <a:r>
              <a:rPr lang="it-IT" sz="2800" i="1" dirty="0">
                <a:latin typeface="+mn-lt"/>
                <a:sym typeface="Symbol" charset="2"/>
              </a:rPr>
              <a:t></a:t>
            </a:r>
            <a:r>
              <a:rPr lang="it-IT" sz="2800" i="1" baseline="-25000" dirty="0">
                <a:solidFill>
                  <a:srgbClr val="FF00FF"/>
                </a:solidFill>
                <a:latin typeface="+mn-lt"/>
                <a:sym typeface="Symbol" charset="2"/>
              </a:rPr>
              <a:t>2</a:t>
            </a:r>
            <a:r>
              <a:rPr lang="it-IT" sz="2800" i="1" baseline="-25000" dirty="0">
                <a:latin typeface="+mn-lt"/>
                <a:sym typeface="Symbol" charset="2"/>
              </a:rPr>
              <a:t>,</a:t>
            </a:r>
            <a:r>
              <a:rPr lang="it-IT" sz="2800" i="1" baseline="-25000" dirty="0">
                <a:solidFill>
                  <a:srgbClr val="8000FF"/>
                </a:solidFill>
                <a:latin typeface="+mn-lt"/>
                <a:sym typeface="Symbol" charset="2"/>
              </a:rPr>
              <a:t>1</a:t>
            </a:r>
            <a:r>
              <a:rPr lang="it-IT" sz="2800" i="1" dirty="0">
                <a:latin typeface="+mn-lt"/>
                <a:sym typeface="Symbol" charset="2"/>
              </a:rPr>
              <a:t>(G’)≤|V’</a:t>
            </a:r>
            <a:r>
              <a:rPr lang="it-IT" sz="2800" i="1" dirty="0" smtClean="0">
                <a:latin typeface="+mn-lt"/>
                <a:sym typeface="Symbol" charset="2"/>
              </a:rPr>
              <a:t>|:</a:t>
            </a:r>
            <a:r>
              <a:rPr lang="it-IT" sz="2800" dirty="0" smtClean="0">
                <a:latin typeface="+mn-lt"/>
                <a:sym typeface="Symbol" charset="2"/>
              </a:rPr>
              <a:t> </a:t>
            </a:r>
            <a:r>
              <a:rPr lang="it-IT" sz="2800" dirty="0">
                <a:latin typeface="+mn-lt"/>
                <a:sym typeface="Symbol" charset="2"/>
              </a:rPr>
              <a:t>Osserva che </a:t>
            </a:r>
            <a:r>
              <a:rPr lang="it-IT" sz="2800" i="1" dirty="0" smtClean="0">
                <a:latin typeface="+mn-lt"/>
                <a:sym typeface="Symbol" charset="2"/>
              </a:rPr>
              <a:t>G’</a:t>
            </a:r>
            <a:r>
              <a:rPr lang="it-IT" sz="2800" dirty="0" smtClean="0">
                <a:latin typeface="+mn-lt"/>
                <a:sym typeface="Symbol" charset="2"/>
              </a:rPr>
              <a:t> </a:t>
            </a:r>
            <a:r>
              <a:rPr lang="it-IT" sz="2800" dirty="0">
                <a:latin typeface="+mn-lt"/>
                <a:sym typeface="Symbol" charset="2"/>
              </a:rPr>
              <a:t>di diam. 2 implica che </a:t>
            </a:r>
            <a:r>
              <a:rPr lang="it-IT" sz="2800" i="1" dirty="0">
                <a:solidFill>
                  <a:srgbClr val="0000FF"/>
                </a:solidFill>
                <a:latin typeface="+mn-lt"/>
                <a:sym typeface="Symbol" charset="2"/>
              </a:rPr>
              <a:t>g</a:t>
            </a:r>
            <a:r>
              <a:rPr lang="it-IT" sz="2800" i="1" dirty="0">
                <a:latin typeface="+mn-lt"/>
                <a:sym typeface="Symbol" charset="2"/>
              </a:rPr>
              <a:t>(a)≠</a:t>
            </a:r>
            <a:r>
              <a:rPr lang="it-IT" sz="2800" i="1" dirty="0">
                <a:solidFill>
                  <a:srgbClr val="0000FF"/>
                </a:solidFill>
                <a:latin typeface="+mn-lt"/>
                <a:sym typeface="Symbol" charset="2"/>
              </a:rPr>
              <a:t>g</a:t>
            </a:r>
            <a:r>
              <a:rPr lang="it-IT" sz="2800" i="1" dirty="0">
                <a:latin typeface="+mn-lt"/>
                <a:sym typeface="Symbol" charset="2"/>
              </a:rPr>
              <a:t>(b)</a:t>
            </a:r>
          </a:p>
          <a:p>
            <a:pPr marL="800100" lvl="1" indent="-342900" eaLnBrk="1" hangingPunct="1">
              <a:spcBef>
                <a:spcPct val="20000"/>
              </a:spcBef>
              <a:buClr>
                <a:schemeClr val="accent1"/>
              </a:buClr>
              <a:buSzPct val="80000"/>
              <a:buFont typeface="Arial" charset="0"/>
              <a:buChar char="•"/>
              <a:defRPr/>
            </a:pPr>
            <a:r>
              <a:rPr lang="it-IT" sz="2800" i="1" dirty="0">
                <a:latin typeface="+mn-lt"/>
                <a:sym typeface="Symbol" charset="2"/>
              </a:rPr>
              <a:t>Se </a:t>
            </a:r>
            <a:r>
              <a:rPr lang="en-US" sz="2800" i="1" dirty="0">
                <a:solidFill>
                  <a:srgbClr val="0000FF"/>
                </a:solidFill>
                <a:latin typeface="+mn-lt"/>
                <a:sym typeface="Symbol" charset="2"/>
              </a:rPr>
              <a:t>g</a:t>
            </a:r>
            <a:r>
              <a:rPr lang="en-US" sz="2800" i="1" dirty="0">
                <a:latin typeface="+mn-lt"/>
                <a:sym typeface="Symbol" charset="2"/>
              </a:rPr>
              <a:t>(x)≠|V|+1 </a:t>
            </a:r>
            <a:r>
              <a:rPr lang="en-US" sz="2800" dirty="0" err="1" smtClean="0">
                <a:latin typeface="+mn-lt"/>
                <a:sym typeface="Symbol" charset="2"/>
              </a:rPr>
              <a:t>e</a:t>
            </a:r>
            <a:r>
              <a:rPr lang="en-US" sz="2800" dirty="0" smtClean="0">
                <a:latin typeface="+mn-lt"/>
                <a:sym typeface="Symbol" charset="2"/>
              </a:rPr>
              <a:t> </a:t>
            </a:r>
            <a:r>
              <a:rPr lang="en-US" sz="2800" i="1" dirty="0" smtClean="0">
                <a:latin typeface="+mn-lt"/>
                <a:sym typeface="Symbol" charset="2"/>
              </a:rPr>
              <a:t>≠</a:t>
            </a:r>
            <a:r>
              <a:rPr lang="en-US" sz="2800" i="1" dirty="0">
                <a:latin typeface="+mn-lt"/>
                <a:sym typeface="Symbol" charset="2"/>
              </a:rPr>
              <a:t>0 </a:t>
            </a:r>
            <a:r>
              <a:rPr lang="en-US" sz="2800" dirty="0">
                <a:latin typeface="+mn-lt"/>
                <a:sym typeface="Symbol" charset="2"/>
              </a:rPr>
              <a:t>non </a:t>
            </a:r>
            <a:r>
              <a:rPr lang="en-US" sz="2800" dirty="0" err="1">
                <a:latin typeface="+mn-lt"/>
                <a:sym typeface="Symbol" charset="2"/>
              </a:rPr>
              <a:t>si</a:t>
            </a:r>
            <a:r>
              <a:rPr lang="en-US" sz="2800" dirty="0">
                <a:latin typeface="+mn-lt"/>
                <a:sym typeface="Symbol" charset="2"/>
              </a:rPr>
              <a:t> </a:t>
            </a:r>
            <a:r>
              <a:rPr lang="en-US" sz="2800" dirty="0" err="1">
                <a:latin typeface="+mn-lt"/>
                <a:sym typeface="Symbol" charset="2"/>
              </a:rPr>
              <a:t>possono</a:t>
            </a:r>
            <a:r>
              <a:rPr lang="en-US" sz="2800" dirty="0">
                <a:latin typeface="+mn-lt"/>
                <a:sym typeface="Symbol" charset="2"/>
              </a:rPr>
              <a:t> </a:t>
            </a:r>
            <a:r>
              <a:rPr lang="en-US" sz="2800" dirty="0" err="1">
                <a:latin typeface="+mn-lt"/>
                <a:sym typeface="Symbol" charset="2"/>
              </a:rPr>
              <a:t>usare</a:t>
            </a:r>
            <a:r>
              <a:rPr lang="en-US" sz="2800" dirty="0">
                <a:latin typeface="+mn-lt"/>
                <a:sym typeface="Symbol" charset="2"/>
              </a:rPr>
              <a:t> per </a:t>
            </a:r>
            <a:r>
              <a:rPr lang="en-US" sz="2800" dirty="0" err="1">
                <a:latin typeface="+mn-lt"/>
                <a:sym typeface="Symbol" charset="2"/>
              </a:rPr>
              <a:t>i</a:t>
            </a:r>
            <a:r>
              <a:rPr lang="en-US" sz="2800" dirty="0">
                <a:latin typeface="+mn-lt"/>
                <a:sym typeface="Symbol" charset="2"/>
              </a:rPr>
              <a:t> </a:t>
            </a:r>
            <a:r>
              <a:rPr lang="en-US" sz="2800" dirty="0" err="1">
                <a:latin typeface="+mn-lt"/>
                <a:sym typeface="Symbol" charset="2"/>
              </a:rPr>
              <a:t>nodi</a:t>
            </a:r>
            <a:r>
              <a:rPr lang="en-US" sz="2800" dirty="0">
                <a:latin typeface="+mn-lt"/>
                <a:sym typeface="Symbol" charset="2"/>
              </a:rPr>
              <a:t> </a:t>
            </a:r>
            <a:r>
              <a:rPr lang="en-US" sz="2800" dirty="0" err="1">
                <a:latin typeface="+mn-lt"/>
                <a:sym typeface="Symbol" charset="2"/>
              </a:rPr>
              <a:t>di</a:t>
            </a:r>
            <a:r>
              <a:rPr lang="en-US" sz="2800" dirty="0">
                <a:latin typeface="+mn-lt"/>
                <a:sym typeface="Symbol" charset="2"/>
              </a:rPr>
              <a:t> </a:t>
            </a:r>
            <a:r>
              <a:rPr lang="en-US" sz="2800" i="1" dirty="0">
                <a:latin typeface="+mn-lt"/>
                <a:sym typeface="Symbol" charset="2"/>
              </a:rPr>
              <a:t>V</a:t>
            </a:r>
            <a:r>
              <a:rPr lang="en-US" sz="2800" dirty="0">
                <a:latin typeface="+mn-lt"/>
                <a:sym typeface="Symbol" charset="2"/>
              </a:rPr>
              <a:t> ne’ </a:t>
            </a:r>
            <a:r>
              <a:rPr lang="en-US" sz="2800" i="1" dirty="0">
                <a:latin typeface="+mn-lt"/>
                <a:sym typeface="Symbol" charset="2"/>
              </a:rPr>
              <a:t>g(x)-1</a:t>
            </a:r>
            <a:r>
              <a:rPr lang="en-US" sz="2800" dirty="0">
                <a:latin typeface="+mn-lt"/>
                <a:sym typeface="Symbol" charset="2"/>
              </a:rPr>
              <a:t> ne’ </a:t>
            </a:r>
            <a:r>
              <a:rPr lang="en-US" sz="2800" i="1" dirty="0">
                <a:latin typeface="+mn-lt"/>
                <a:sym typeface="Symbol" charset="2"/>
              </a:rPr>
              <a:t>g(x)+1</a:t>
            </a:r>
            <a:r>
              <a:rPr lang="en-US" sz="2800" dirty="0">
                <a:latin typeface="+mn-lt"/>
                <a:sym typeface="Symbol" charset="2"/>
              </a:rPr>
              <a:t> </a:t>
            </a:r>
            <a:r>
              <a:rPr lang="en-US" sz="2800" dirty="0" err="1">
                <a:latin typeface="+mn-lt"/>
                <a:sym typeface="Symbol" charset="2"/>
              </a:rPr>
              <a:t>e</a:t>
            </a:r>
            <a:r>
              <a:rPr lang="en-US" sz="2800" dirty="0">
                <a:latin typeface="+mn-lt"/>
                <a:sym typeface="Symbol" charset="2"/>
              </a:rPr>
              <a:t> </a:t>
            </a:r>
            <a:r>
              <a:rPr lang="en-US" sz="2800" dirty="0" err="1">
                <a:latin typeface="+mn-lt"/>
                <a:sym typeface="Symbol" charset="2"/>
              </a:rPr>
              <a:t>quindi</a:t>
            </a:r>
            <a:r>
              <a:rPr lang="en-US" sz="2800" dirty="0">
                <a:latin typeface="+mn-lt"/>
                <a:sym typeface="Symbol" charset="2"/>
              </a:rPr>
              <a:t> </a:t>
            </a:r>
            <a:r>
              <a:rPr lang="it-IT" sz="2800" i="1" dirty="0">
                <a:latin typeface="+mn-lt"/>
                <a:sym typeface="Symbol" charset="2"/>
              </a:rPr>
              <a:t></a:t>
            </a:r>
            <a:r>
              <a:rPr lang="it-IT" sz="2800" i="1" baseline="-25000" dirty="0">
                <a:solidFill>
                  <a:srgbClr val="FF00FF"/>
                </a:solidFill>
                <a:latin typeface="+mn-lt"/>
                <a:sym typeface="Symbol" charset="2"/>
              </a:rPr>
              <a:t>2</a:t>
            </a:r>
            <a:r>
              <a:rPr lang="it-IT" sz="2800" i="1" baseline="-25000" dirty="0">
                <a:latin typeface="+mn-lt"/>
                <a:sym typeface="Symbol" charset="2"/>
              </a:rPr>
              <a:t>,</a:t>
            </a:r>
            <a:r>
              <a:rPr lang="it-IT" sz="2800" i="1" baseline="-25000" dirty="0">
                <a:solidFill>
                  <a:srgbClr val="8000FF"/>
                </a:solidFill>
                <a:latin typeface="+mn-lt"/>
                <a:sym typeface="Symbol" charset="2"/>
              </a:rPr>
              <a:t>1</a:t>
            </a:r>
            <a:r>
              <a:rPr lang="it-IT" sz="2800" i="1" dirty="0">
                <a:latin typeface="+mn-lt"/>
                <a:sym typeface="Symbol" charset="2"/>
              </a:rPr>
              <a:t>(G’)≥|V’|+1 </a:t>
            </a:r>
            <a:r>
              <a:rPr lang="it-IT" sz="2800" dirty="0">
                <a:latin typeface="+mn-lt"/>
                <a:sym typeface="Symbol" charset="2"/>
              </a:rPr>
              <a:t>ASS.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" charset="2"/>
              <a:buNone/>
              <a:defRPr/>
            </a:pPr>
            <a:endParaRPr lang="it-IT" sz="2800" i="1" dirty="0">
              <a:latin typeface="+mn-lt"/>
              <a:sym typeface="Symbol" charset="2"/>
            </a:endParaRPr>
          </a:p>
        </p:txBody>
      </p:sp>
      <p:sp>
        <p:nvSpPr>
          <p:cNvPr id="44038" name="Segnaposto numero diapositiva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C1EA8613-11C1-FC46-ABDB-D4DABAECE70F}" type="slidenum">
              <a:rPr lang="en-US" smtClean="0"/>
              <a:pPr/>
              <a:t>30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/>
      <p:bldP spid="10244" grpId="0" animBg="1"/>
      <p:bldP spid="10245" grpId="0" build="p" bldLvl="2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382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>
                <a:ea typeface="+mj-ea"/>
                <a:cs typeface="+mj-cs"/>
              </a:rPr>
              <a:t>Risultati</a:t>
            </a:r>
            <a:r>
              <a:rPr lang="en-US" dirty="0">
                <a:ea typeface="+mj-ea"/>
                <a:cs typeface="+mj-cs"/>
              </a:rPr>
              <a:t> </a:t>
            </a:r>
            <a:r>
              <a:rPr lang="en-US" dirty="0" err="1">
                <a:ea typeface="+mj-ea"/>
                <a:cs typeface="+mj-cs"/>
              </a:rPr>
              <a:t>di</a:t>
            </a:r>
            <a:r>
              <a:rPr lang="en-US" dirty="0">
                <a:ea typeface="+mj-ea"/>
                <a:cs typeface="+mj-cs"/>
              </a:rPr>
              <a:t> NP-</a:t>
            </a:r>
            <a:r>
              <a:rPr lang="en-US" dirty="0" err="1">
                <a:ea typeface="+mj-ea"/>
                <a:cs typeface="+mj-cs"/>
              </a:rPr>
              <a:t>completezza</a:t>
            </a:r>
            <a:r>
              <a:rPr lang="en-US" dirty="0">
                <a:ea typeface="+mj-ea"/>
                <a:cs typeface="+mj-cs"/>
              </a:rPr>
              <a:t> (8)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62000" y="1447800"/>
            <a:ext cx="8077200" cy="461963"/>
          </a:xfrm>
        </p:spPr>
        <p:txBody>
          <a:bodyPr>
            <a:spAutoFit/>
          </a:bodyPr>
          <a:lstStyle/>
          <a:p>
            <a:pPr algn="just" eaLnBrk="1" hangingPunct="1">
              <a:buFont typeface="Wingdings" charset="2"/>
              <a:buNone/>
            </a:pPr>
            <a:r>
              <a:rPr lang="en-US" smtClean="0"/>
              <a:t>	(segue dim. Di NP-completezza)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533400" y="2116138"/>
            <a:ext cx="7924800" cy="3022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800100" lvl="1" indent="-342900" eaLnBrk="1" hangingPunct="1">
              <a:spcBef>
                <a:spcPct val="20000"/>
              </a:spcBef>
              <a:buClr>
                <a:schemeClr val="accent1"/>
              </a:buClr>
              <a:buSzPct val="80000"/>
              <a:buFont typeface="Arial" charset="0"/>
              <a:buChar char="•"/>
              <a:defRPr/>
            </a:pPr>
            <a:r>
              <a:rPr lang="it-IT" sz="2800" i="1" dirty="0">
                <a:latin typeface="+mn-lt"/>
                <a:sym typeface="Symbol" charset="2"/>
              </a:rPr>
              <a:t>Se </a:t>
            </a:r>
            <a:r>
              <a:rPr lang="en-US" sz="2800" i="1" dirty="0" err="1">
                <a:solidFill>
                  <a:srgbClr val="0000FF"/>
                </a:solidFill>
                <a:latin typeface="+mn-lt"/>
                <a:sym typeface="Symbol" charset="2"/>
              </a:rPr>
              <a:t>g</a:t>
            </a:r>
            <a:r>
              <a:rPr lang="en-US" sz="2800" i="1" dirty="0" err="1">
                <a:latin typeface="+mn-lt"/>
                <a:sym typeface="Symbol" charset="2"/>
              </a:rPr>
              <a:t>(x</a:t>
            </a:r>
            <a:r>
              <a:rPr lang="en-US" sz="2800" i="1" dirty="0">
                <a:latin typeface="+mn-lt"/>
                <a:sym typeface="Symbol" charset="2"/>
              </a:rPr>
              <a:t>)=|V|+1 </a:t>
            </a:r>
            <a:r>
              <a:rPr lang="en-US" sz="2800" i="1" dirty="0" err="1">
                <a:solidFill>
                  <a:srgbClr val="41D042"/>
                </a:solidFill>
                <a:latin typeface="+mn-lt"/>
                <a:sym typeface="Symbol" charset="2"/>
              </a:rPr>
              <a:t>f</a:t>
            </a:r>
            <a:r>
              <a:rPr lang="en-US" sz="2800" i="1" dirty="0" err="1">
                <a:latin typeface="+mn-lt"/>
                <a:sym typeface="Symbol" charset="2"/>
              </a:rPr>
              <a:t>(v</a:t>
            </a:r>
            <a:r>
              <a:rPr lang="en-US" sz="2800" i="1" dirty="0">
                <a:latin typeface="+mn-lt"/>
                <a:sym typeface="Symbol" charset="2"/>
              </a:rPr>
              <a:t>)=</a:t>
            </a:r>
            <a:r>
              <a:rPr lang="en-US" sz="2800" i="1" dirty="0" err="1">
                <a:solidFill>
                  <a:srgbClr val="0000FF"/>
                </a:solidFill>
                <a:latin typeface="+mn-lt"/>
                <a:sym typeface="Symbol" charset="2"/>
              </a:rPr>
              <a:t>g</a:t>
            </a:r>
            <a:r>
              <a:rPr lang="en-US" sz="2800" i="1" dirty="0" err="1">
                <a:latin typeface="+mn-lt"/>
                <a:sym typeface="Symbol" charset="2"/>
              </a:rPr>
              <a:t>(v</a:t>
            </a:r>
            <a:r>
              <a:rPr lang="en-US" sz="2800" i="1" dirty="0">
                <a:latin typeface="+mn-lt"/>
                <a:sym typeface="Symbol" charset="2"/>
              </a:rPr>
              <a:t>) </a:t>
            </a:r>
            <a:r>
              <a:rPr lang="en-US" sz="2800" dirty="0">
                <a:latin typeface="+mn-lt"/>
                <a:sym typeface="Symbol" charset="2"/>
              </a:rPr>
              <a:t>OK</a:t>
            </a:r>
            <a:r>
              <a:rPr lang="en-US" sz="2800" i="1" dirty="0">
                <a:latin typeface="+mn-lt"/>
                <a:sym typeface="Symbol" charset="2"/>
              </a:rPr>
              <a:t> </a:t>
            </a:r>
          </a:p>
          <a:p>
            <a:pPr marL="800100" lvl="1" indent="-342900" eaLnBrk="1" hangingPunct="1">
              <a:spcBef>
                <a:spcPct val="20000"/>
              </a:spcBef>
              <a:buClr>
                <a:schemeClr val="accent1"/>
              </a:buClr>
              <a:buSzPct val="80000"/>
              <a:buFont typeface="Arial" charset="0"/>
              <a:buChar char="•"/>
              <a:defRPr/>
            </a:pPr>
            <a:r>
              <a:rPr lang="en-US" sz="2800" i="1" dirty="0">
                <a:latin typeface="+mn-lt"/>
                <a:sym typeface="Symbol" charset="2"/>
              </a:rPr>
              <a:t>Se </a:t>
            </a:r>
            <a:r>
              <a:rPr lang="en-US" sz="2800" i="1" dirty="0" err="1">
                <a:latin typeface="+mn-lt"/>
                <a:sym typeface="Symbol" charset="2"/>
              </a:rPr>
              <a:t>g(x</a:t>
            </a:r>
            <a:r>
              <a:rPr lang="en-US" sz="2800" i="1" dirty="0">
                <a:latin typeface="+mn-lt"/>
                <a:sym typeface="Symbol" charset="2"/>
              </a:rPr>
              <a:t>)=0 </a:t>
            </a:r>
            <a:r>
              <a:rPr lang="en-US" sz="2800" i="1" dirty="0" err="1">
                <a:solidFill>
                  <a:srgbClr val="41D042"/>
                </a:solidFill>
                <a:latin typeface="+mn-lt"/>
                <a:sym typeface="Symbol" charset="2"/>
              </a:rPr>
              <a:t>f</a:t>
            </a:r>
            <a:r>
              <a:rPr lang="en-US" sz="2800" i="1" dirty="0" err="1">
                <a:latin typeface="+mn-lt"/>
                <a:sym typeface="Symbol" charset="2"/>
              </a:rPr>
              <a:t>(v</a:t>
            </a:r>
            <a:r>
              <a:rPr lang="en-US" sz="2800" i="1" dirty="0">
                <a:latin typeface="+mn-lt"/>
                <a:sym typeface="Symbol" charset="2"/>
              </a:rPr>
              <a:t>)=</a:t>
            </a:r>
            <a:r>
              <a:rPr lang="en-US" sz="2800" i="1" dirty="0">
                <a:solidFill>
                  <a:srgbClr val="0000FF"/>
                </a:solidFill>
                <a:latin typeface="+mn-lt"/>
                <a:sym typeface="Symbol" charset="2"/>
              </a:rPr>
              <a:t>g</a:t>
            </a:r>
            <a:r>
              <a:rPr lang="en-US" sz="2800" i="1" dirty="0">
                <a:latin typeface="+mn-lt"/>
                <a:sym typeface="Symbol" charset="2"/>
              </a:rPr>
              <a:t>(v)-2 </a:t>
            </a:r>
            <a:r>
              <a:rPr lang="en-US" sz="2800" dirty="0" smtClean="0">
                <a:latin typeface="+mn-lt"/>
                <a:sym typeface="Symbol" charset="2"/>
              </a:rPr>
              <a:t>OK</a:t>
            </a:r>
          </a:p>
          <a:p>
            <a:pPr marL="800100" lvl="1" indent="-342900" eaLnBrk="1" hangingPunct="1">
              <a:spcBef>
                <a:spcPct val="20000"/>
              </a:spcBef>
              <a:buClr>
                <a:schemeClr val="accent1"/>
              </a:buClr>
              <a:buSzPct val="80000"/>
              <a:defRPr/>
            </a:pPr>
            <a:r>
              <a:rPr lang="en-US" sz="2800" dirty="0" smtClean="0">
                <a:latin typeface="+mn-lt"/>
                <a:sym typeface="Symbol" charset="2"/>
              </a:rPr>
              <a:t>In </a:t>
            </a:r>
            <a:r>
              <a:rPr lang="en-US" sz="2800" dirty="0" err="1" smtClean="0">
                <a:latin typeface="+mn-lt"/>
                <a:sym typeface="Symbol" charset="2"/>
              </a:rPr>
              <a:t>ogni</a:t>
            </a:r>
            <a:r>
              <a:rPr lang="en-US" sz="2800" dirty="0" smtClean="0">
                <a:latin typeface="+mn-lt"/>
                <a:sym typeface="Symbol" charset="2"/>
              </a:rPr>
              <a:t> </a:t>
            </a:r>
            <a:r>
              <a:rPr lang="en-US" sz="2800" dirty="0" err="1" smtClean="0">
                <a:latin typeface="+mn-lt"/>
                <a:sym typeface="Symbol" charset="2"/>
              </a:rPr>
              <a:t>caso</a:t>
            </a:r>
            <a:r>
              <a:rPr lang="en-US" sz="2800" dirty="0" smtClean="0">
                <a:latin typeface="+mn-lt"/>
                <a:sym typeface="Symbol" charset="2"/>
              </a:rPr>
              <a:t> </a:t>
            </a:r>
            <a:r>
              <a:rPr lang="en-US" sz="2800" dirty="0" err="1" smtClean="0">
                <a:latin typeface="+mn-lt"/>
                <a:sym typeface="Symbol" charset="2"/>
              </a:rPr>
              <a:t>esiste</a:t>
            </a:r>
            <a:r>
              <a:rPr lang="en-US" sz="2800" dirty="0" smtClean="0">
                <a:latin typeface="+mn-lt"/>
                <a:sym typeface="Symbol" charset="2"/>
              </a:rPr>
              <a:t> </a:t>
            </a:r>
            <a:r>
              <a:rPr lang="en-US" sz="2800" i="1" dirty="0" err="1">
                <a:solidFill>
                  <a:srgbClr val="41D042"/>
                </a:solidFill>
                <a:latin typeface="Century Schoolbook" charset="0"/>
                <a:sym typeface="Symbol" charset="2"/>
              </a:rPr>
              <a:t>f</a:t>
            </a:r>
            <a:r>
              <a:rPr lang="en-US" sz="2800" dirty="0" smtClean="0">
                <a:latin typeface="Century Schoolbook" charset="0"/>
                <a:sym typeface="Symbol" charset="2"/>
              </a:rPr>
              <a:t> </a:t>
            </a:r>
            <a:r>
              <a:rPr lang="en-US" sz="2800" dirty="0" err="1" smtClean="0">
                <a:latin typeface="Century Schoolbook" charset="0"/>
                <a:sym typeface="Symbol" charset="2"/>
              </a:rPr>
              <a:t>iniettiva</a:t>
            </a:r>
            <a:r>
              <a:rPr lang="en-US" sz="2800" dirty="0" smtClean="0">
                <a:latin typeface="Century Schoolbook" charset="0"/>
                <a:sym typeface="Symbol" charset="2"/>
              </a:rPr>
              <a:t> tale </a:t>
            </a:r>
            <a:r>
              <a:rPr lang="en-US" sz="2800" dirty="0" err="1" smtClean="0">
                <a:latin typeface="Century Schoolbook" charset="0"/>
                <a:sym typeface="Symbol" charset="2"/>
              </a:rPr>
              <a:t>che</a:t>
            </a:r>
            <a:r>
              <a:rPr lang="en-US" sz="2800" dirty="0" smtClean="0">
                <a:latin typeface="Century Schoolbook" charset="0"/>
                <a:sym typeface="Symbol" charset="2"/>
              </a:rPr>
              <a:t> </a:t>
            </a:r>
            <a:r>
              <a:rPr lang="en-US" sz="2800" dirty="0" err="1">
                <a:latin typeface="Century Schoolbook" charset="0"/>
                <a:sym typeface="Symbol" charset="2"/>
              </a:rPr>
              <a:t>il</a:t>
            </a:r>
            <a:r>
              <a:rPr lang="en-US" sz="2800" dirty="0">
                <a:latin typeface="Century Schoolbook" charset="0"/>
                <a:sym typeface="Symbol" charset="2"/>
              </a:rPr>
              <a:t> </a:t>
            </a:r>
            <a:r>
              <a:rPr lang="en-US" sz="2800" dirty="0" err="1">
                <a:latin typeface="Century Schoolbook" charset="0"/>
                <a:sym typeface="Symbol" charset="2"/>
              </a:rPr>
              <a:t>codominio</a:t>
            </a:r>
            <a:r>
              <a:rPr lang="en-US" sz="2800" dirty="0">
                <a:latin typeface="Century Schoolbook" charset="0"/>
                <a:sym typeface="Symbol" charset="2"/>
              </a:rPr>
              <a:t> </a:t>
            </a:r>
            <a:r>
              <a:rPr lang="en-US" sz="2800" dirty="0" err="1">
                <a:latin typeface="Century Schoolbook" charset="0"/>
                <a:sym typeface="Symbol" charset="2"/>
              </a:rPr>
              <a:t>di</a:t>
            </a:r>
            <a:r>
              <a:rPr lang="en-US" sz="2800" i="1" dirty="0">
                <a:latin typeface="Century Schoolbook" charset="0"/>
                <a:sym typeface="Symbol" charset="2"/>
              </a:rPr>
              <a:t> </a:t>
            </a:r>
            <a:r>
              <a:rPr lang="en-US" sz="2800" i="1" dirty="0" err="1">
                <a:solidFill>
                  <a:srgbClr val="41D042"/>
                </a:solidFill>
                <a:latin typeface="Century Schoolbook" charset="0"/>
                <a:sym typeface="Symbol" charset="2"/>
              </a:rPr>
              <a:t>f</a:t>
            </a:r>
            <a:r>
              <a:rPr lang="en-US" sz="2800" dirty="0">
                <a:latin typeface="Century Schoolbook" charset="0"/>
                <a:sym typeface="Symbol" charset="2"/>
              </a:rPr>
              <a:t> </a:t>
            </a:r>
            <a:r>
              <a:rPr lang="en-US" sz="2800" dirty="0" err="1">
                <a:latin typeface="Century Schoolbook" charset="0"/>
                <a:sym typeface="Symbol" charset="2"/>
              </a:rPr>
              <a:t>è</a:t>
            </a:r>
            <a:r>
              <a:rPr lang="en-US" sz="2800" i="1" dirty="0">
                <a:latin typeface="Century Schoolbook" charset="0"/>
                <a:sym typeface="Symbol" charset="2"/>
              </a:rPr>
              <a:t> {0, …, </a:t>
            </a:r>
            <a:r>
              <a:rPr lang="it-IT" sz="2800" i="1" dirty="0">
                <a:latin typeface="Century Schoolbook" charset="0"/>
                <a:sym typeface="Symbol" charset="2"/>
              </a:rPr>
              <a:t>|V|-1</a:t>
            </a:r>
            <a:r>
              <a:rPr lang="it-IT" sz="2800" i="1" dirty="0" smtClean="0">
                <a:latin typeface="Century Schoolbook" charset="0"/>
                <a:sym typeface="Symbol" charset="2"/>
              </a:rPr>
              <a:t>}.</a:t>
            </a:r>
            <a:r>
              <a:rPr lang="en-US" sz="2800" dirty="0" smtClean="0">
                <a:latin typeface="+mn-lt"/>
                <a:sym typeface="Symbol" charset="2"/>
              </a:rPr>
              <a:t> </a:t>
            </a:r>
          </a:p>
          <a:p>
            <a:pPr marL="800100" lvl="1" indent="-342900" eaLnBrk="1" hangingPunct="1">
              <a:spcBef>
                <a:spcPct val="20000"/>
              </a:spcBef>
              <a:buClr>
                <a:schemeClr val="accent1"/>
              </a:buClr>
              <a:buSzPct val="80000"/>
              <a:defRPr/>
            </a:pPr>
            <a:endParaRPr lang="en-US" sz="2800" dirty="0">
              <a:latin typeface="+mn-lt"/>
              <a:sym typeface="Symbol" charset="2"/>
            </a:endParaRPr>
          </a:p>
          <a:p>
            <a:pPr marL="800100" lvl="1" indent="-342900" eaLnBrk="1" hangingPunct="1">
              <a:spcBef>
                <a:spcPct val="20000"/>
              </a:spcBef>
              <a:buClr>
                <a:schemeClr val="accent1"/>
              </a:buClr>
              <a:buSzPct val="80000"/>
              <a:defRPr/>
            </a:pPr>
            <a:r>
              <a:rPr lang="en-US" sz="2800" dirty="0">
                <a:latin typeface="+mn-lt"/>
                <a:sym typeface="Symbol" charset="2"/>
              </a:rPr>
              <a:t>Segue </a:t>
            </a:r>
            <a:r>
              <a:rPr lang="en-US" sz="2800" dirty="0" err="1">
                <a:latin typeface="+mn-lt"/>
                <a:sym typeface="Symbol" charset="2"/>
              </a:rPr>
              <a:t>l’NP-completezza</a:t>
            </a:r>
            <a:r>
              <a:rPr lang="en-US" sz="2800" dirty="0">
                <a:latin typeface="+mn-lt"/>
                <a:sym typeface="Symbol" charset="2"/>
              </a:rPr>
              <a:t> </a:t>
            </a:r>
            <a:r>
              <a:rPr lang="en-US" sz="2800" dirty="0" err="1">
                <a:latin typeface="+mn-lt"/>
                <a:sym typeface="Symbol" charset="2"/>
              </a:rPr>
              <a:t>di</a:t>
            </a:r>
            <a:r>
              <a:rPr lang="en-US" sz="2800" dirty="0">
                <a:latin typeface="+mn-lt"/>
                <a:sym typeface="Symbol" charset="2"/>
              </a:rPr>
              <a:t> </a:t>
            </a:r>
            <a:r>
              <a:rPr lang="en-US" sz="2800" dirty="0">
                <a:solidFill>
                  <a:schemeClr val="accent1"/>
                </a:solidFill>
                <a:latin typeface="+mn-lt"/>
                <a:sym typeface="Symbol" charset="2"/>
              </a:rPr>
              <a:t>DL</a:t>
            </a:r>
            <a:r>
              <a:rPr lang="en-US" sz="2800" dirty="0">
                <a:latin typeface="+mn-lt"/>
                <a:sym typeface="Symbol" charset="2"/>
              </a:rPr>
              <a:t>.</a:t>
            </a:r>
            <a:endParaRPr lang="it-IT" sz="2800" dirty="0">
              <a:latin typeface="+mn-lt"/>
              <a:sym typeface="Symbol" charset="2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" charset="2"/>
              <a:buNone/>
              <a:defRPr/>
            </a:pPr>
            <a:endParaRPr lang="it-IT" sz="2800" i="1" dirty="0">
              <a:latin typeface="+mn-lt"/>
              <a:sym typeface="Symbol" charset="2"/>
            </a:endParaRPr>
          </a:p>
        </p:txBody>
      </p:sp>
      <p:sp>
        <p:nvSpPr>
          <p:cNvPr id="45061" name="Segnaposto numero diapositiva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3F2B2A34-C8F4-E048-8EEF-9A2A3A1723BA}" type="slidenum">
              <a:rPr lang="en-US" smtClean="0"/>
              <a:pPr/>
              <a:t>31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/>
      <p:bldP spid="10245" grpId="0" build="p" bldLvl="2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4"/>
          <p:cNvSpPr>
            <a:spLocks noChangeArrowheads="1"/>
          </p:cNvSpPr>
          <p:nvPr/>
        </p:nvSpPr>
        <p:spPr bwMode="auto">
          <a:xfrm>
            <a:off x="1143000" y="609600"/>
            <a:ext cx="7772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" charset="2"/>
              <a:buNone/>
              <a:defRPr/>
            </a:pPr>
            <a:r>
              <a:rPr lang="en-US" sz="3200">
                <a:latin typeface="+mn-lt"/>
              </a:rPr>
              <a:t>Letteratura in diverse direzioni: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" charset="2"/>
              <a:buNone/>
              <a:defRPr/>
            </a:pPr>
            <a:endParaRPr lang="en-US" sz="3200">
              <a:latin typeface="+mn-lt"/>
            </a:endParaRP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762000" y="1828800"/>
            <a:ext cx="7772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" charset="2"/>
              <a:buChar char="n"/>
              <a:defRPr/>
            </a:pPr>
            <a:r>
              <a:rPr lang="en-US" sz="3200" dirty="0" err="1">
                <a:latin typeface="+mn-lt"/>
              </a:rPr>
              <a:t>Limitazioni</a:t>
            </a:r>
            <a:r>
              <a:rPr lang="en-US" sz="3200" dirty="0">
                <a:latin typeface="+mn-lt"/>
              </a:rPr>
              <a:t> </a:t>
            </a:r>
            <a:r>
              <a:rPr lang="en-US" sz="3200" dirty="0" err="1">
                <a:latin typeface="+mn-lt"/>
              </a:rPr>
              <a:t>inferiori</a:t>
            </a:r>
            <a:r>
              <a:rPr lang="en-US" sz="3200" dirty="0">
                <a:latin typeface="+mn-lt"/>
              </a:rPr>
              <a:t> </a:t>
            </a:r>
            <a:r>
              <a:rPr lang="en-US" sz="3200" dirty="0" err="1">
                <a:latin typeface="+mn-lt"/>
              </a:rPr>
              <a:t>e</a:t>
            </a:r>
            <a:r>
              <a:rPr lang="en-US" sz="3200" dirty="0">
                <a:latin typeface="+mn-lt"/>
              </a:rPr>
              <a:t> </a:t>
            </a:r>
            <a:r>
              <a:rPr lang="en-US" sz="3200" dirty="0" err="1">
                <a:latin typeface="+mn-lt"/>
              </a:rPr>
              <a:t>superiori</a:t>
            </a:r>
            <a:r>
              <a:rPr lang="en-US" sz="3200" dirty="0">
                <a:latin typeface="+mn-lt"/>
              </a:rPr>
              <a:t> per </a:t>
            </a:r>
            <a:r>
              <a:rPr lang="it-IT" sz="3200" i="1" dirty="0">
                <a:latin typeface="+mn-lt"/>
                <a:sym typeface="Symbol" charset="2"/>
              </a:rPr>
              <a:t></a:t>
            </a:r>
            <a:r>
              <a:rPr lang="it-IT" sz="2800" i="1" baseline="-25000" dirty="0">
                <a:solidFill>
                  <a:srgbClr val="FF00FF"/>
                </a:solidFill>
                <a:latin typeface="+mn-lt"/>
                <a:sym typeface="Symbol" charset="2"/>
              </a:rPr>
              <a:t>h</a:t>
            </a:r>
            <a:r>
              <a:rPr lang="it-IT" sz="2800" i="1" baseline="-25000" dirty="0">
                <a:latin typeface="+mn-lt"/>
                <a:sym typeface="Symbol" charset="2"/>
              </a:rPr>
              <a:t>,</a:t>
            </a:r>
            <a:r>
              <a:rPr lang="it-IT" sz="2800" i="1" baseline="-25000" dirty="0">
                <a:solidFill>
                  <a:srgbClr val="8000FF"/>
                </a:solidFill>
                <a:latin typeface="+mn-lt"/>
                <a:sym typeface="Symbol" charset="2"/>
              </a:rPr>
              <a:t>k</a:t>
            </a:r>
            <a:r>
              <a:rPr lang="it-IT" sz="2000" i="1" dirty="0">
                <a:latin typeface="+mn-lt"/>
                <a:sym typeface="Symbol" charset="2"/>
              </a:rPr>
              <a:t> 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" charset="2"/>
              <a:buChar char="n"/>
              <a:defRPr/>
            </a:pPr>
            <a:endParaRPr lang="en-US" sz="2000" i="1" dirty="0">
              <a:latin typeface="+mn-lt"/>
              <a:sym typeface="Symbol" charset="2"/>
            </a:endParaRP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762000" y="3124200"/>
            <a:ext cx="77724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" charset="2"/>
              <a:buChar char="n"/>
              <a:defRPr/>
            </a:pPr>
            <a:r>
              <a:rPr lang="en-US" sz="3200" dirty="0" err="1">
                <a:latin typeface="+mn-lt"/>
              </a:rPr>
              <a:t>Concentrazione</a:t>
            </a:r>
            <a:r>
              <a:rPr lang="en-US" sz="3200" dirty="0">
                <a:latin typeface="+mn-lt"/>
              </a:rPr>
              <a:t> </a:t>
            </a:r>
            <a:r>
              <a:rPr lang="en-US" sz="3200" dirty="0" err="1">
                <a:latin typeface="+mn-lt"/>
              </a:rPr>
              <a:t>su</a:t>
            </a:r>
            <a:r>
              <a:rPr lang="en-US" sz="3200" dirty="0">
                <a:latin typeface="+mn-lt"/>
              </a:rPr>
              <a:t> </a:t>
            </a:r>
            <a:r>
              <a:rPr lang="en-US" sz="3200" dirty="0" err="1">
                <a:latin typeface="+mn-lt"/>
              </a:rPr>
              <a:t>particolari</a:t>
            </a:r>
            <a:r>
              <a:rPr lang="en-US" sz="3200" dirty="0">
                <a:latin typeface="+mn-lt"/>
              </a:rPr>
              <a:t> </a:t>
            </a:r>
            <a:r>
              <a:rPr lang="en-US" sz="3200" dirty="0" err="1">
                <a:latin typeface="+mn-lt"/>
              </a:rPr>
              <a:t>classi</a:t>
            </a:r>
            <a:r>
              <a:rPr lang="en-US" sz="3200" dirty="0">
                <a:latin typeface="+mn-lt"/>
              </a:rPr>
              <a:t> </a:t>
            </a:r>
            <a:r>
              <a:rPr lang="en-US" sz="3200" dirty="0" err="1">
                <a:latin typeface="+mn-lt"/>
              </a:rPr>
              <a:t>di</a:t>
            </a:r>
            <a:r>
              <a:rPr lang="en-US" sz="3200" dirty="0">
                <a:latin typeface="+mn-lt"/>
              </a:rPr>
              <a:t> </a:t>
            </a:r>
            <a:r>
              <a:rPr lang="en-US" sz="3200" dirty="0" err="1">
                <a:latin typeface="+mn-lt"/>
              </a:rPr>
              <a:t>grafi</a:t>
            </a:r>
            <a:r>
              <a:rPr lang="en-US" sz="3200" dirty="0">
                <a:latin typeface="+mn-lt"/>
              </a:rPr>
              <a:t>: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" charset="2"/>
              <a:buNone/>
              <a:defRPr/>
            </a:pPr>
            <a:endParaRPr lang="en-US" sz="3200" dirty="0">
              <a:latin typeface="+mn-lt"/>
            </a:endParaRP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2544763" y="4038600"/>
            <a:ext cx="5456237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SzPct val="80000"/>
              <a:buFont typeface="Arial"/>
              <a:buChar char="•"/>
              <a:defRPr/>
            </a:pPr>
            <a:r>
              <a:rPr lang="en-US" sz="3200" dirty="0" err="1">
                <a:solidFill>
                  <a:schemeClr val="accent1"/>
                </a:solidFill>
                <a:latin typeface="+mn-lt"/>
              </a:rPr>
              <a:t>Colorazioni</a:t>
            </a:r>
            <a:r>
              <a:rPr lang="en-US" sz="3200" dirty="0">
                <a:solidFill>
                  <a:schemeClr val="accent1"/>
                </a:solidFill>
                <a:latin typeface="+mn-lt"/>
              </a:rPr>
              <a:t> </a:t>
            </a:r>
            <a:r>
              <a:rPr lang="en-US" sz="3200" dirty="0" err="1">
                <a:solidFill>
                  <a:schemeClr val="accent1"/>
                </a:solidFill>
                <a:latin typeface="+mn-lt"/>
              </a:rPr>
              <a:t>esatte</a:t>
            </a:r>
            <a:endParaRPr lang="en-US" sz="3200" dirty="0">
              <a:solidFill>
                <a:schemeClr val="accent1"/>
              </a:solidFill>
              <a:latin typeface="+mn-lt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SzPct val="80000"/>
              <a:buFont typeface="Arial"/>
              <a:buChar char="•"/>
              <a:defRPr/>
            </a:pPr>
            <a:r>
              <a:rPr lang="en-US" sz="3200" dirty="0" err="1">
                <a:solidFill>
                  <a:schemeClr val="accent1"/>
                </a:solidFill>
                <a:latin typeface="+mn-lt"/>
              </a:rPr>
              <a:t>Colorazioni</a:t>
            </a:r>
            <a:r>
              <a:rPr lang="en-US" sz="3200" dirty="0">
                <a:solidFill>
                  <a:schemeClr val="accent1"/>
                </a:solidFill>
                <a:latin typeface="+mn-lt"/>
              </a:rPr>
              <a:t> </a:t>
            </a:r>
            <a:r>
              <a:rPr lang="en-US" sz="3200" dirty="0" err="1">
                <a:solidFill>
                  <a:schemeClr val="accent1"/>
                </a:solidFill>
                <a:latin typeface="+mn-lt"/>
              </a:rPr>
              <a:t>approssimate</a:t>
            </a:r>
            <a:endParaRPr lang="en-US" sz="3200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46086" name="Segnaposto numero diapositiva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DA2C3032-D87B-784F-B17F-C48FDDB39A28}" type="slidenum">
              <a:rPr lang="en-US" smtClean="0"/>
              <a:pPr/>
              <a:t>32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 autoUpdateAnimBg="0"/>
      <p:bldP spid="11270" grpId="0" autoUpdateAnimBg="0"/>
      <p:bldP spid="11271" grpId="0" build="p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ea typeface="+mj-ea"/>
                <a:cs typeface="+mj-cs"/>
              </a:rPr>
              <a:t>Limitazioni</a:t>
            </a:r>
            <a:r>
              <a:rPr lang="en-US" dirty="0" smtClean="0">
                <a:ea typeface="+mj-ea"/>
                <a:cs typeface="+mj-cs"/>
              </a:rPr>
              <a:t> </a:t>
            </a:r>
            <a:r>
              <a:rPr lang="en-US" dirty="0" err="1" smtClean="0">
                <a:ea typeface="+mj-ea"/>
                <a:cs typeface="+mj-cs"/>
              </a:rPr>
              <a:t>inferiori</a:t>
            </a:r>
            <a:r>
              <a:rPr lang="en-US" dirty="0" smtClean="0">
                <a:ea typeface="+mj-ea"/>
                <a:cs typeface="+mj-cs"/>
              </a:rPr>
              <a:t> (1)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173163" y="2438400"/>
            <a:ext cx="2636837" cy="762000"/>
          </a:xfrm>
        </p:spPr>
        <p:txBody>
          <a:bodyPr/>
          <a:lstStyle/>
          <a:p>
            <a:pPr eaLnBrk="1" hangingPunct="1"/>
            <a:r>
              <a:rPr lang="en-US" sz="3200"/>
              <a:t> </a:t>
            </a:r>
            <a:r>
              <a:rPr lang="en-US" sz="3200">
                <a:sym typeface="Symbol" charset="2"/>
              </a:rPr>
              <a:t></a:t>
            </a:r>
            <a:r>
              <a:rPr lang="en-US" sz="3200" i="1" baseline="-25000">
                <a:solidFill>
                  <a:srgbClr val="FF00FF"/>
                </a:solidFill>
                <a:sym typeface="Symbol" charset="2"/>
              </a:rPr>
              <a:t>2</a:t>
            </a:r>
            <a:r>
              <a:rPr lang="en-US" sz="3200" i="1" baseline="-25000">
                <a:sym typeface="Symbol" charset="2"/>
              </a:rPr>
              <a:t>,</a:t>
            </a:r>
            <a:r>
              <a:rPr lang="en-US" sz="3200" i="1" baseline="-25000">
                <a:solidFill>
                  <a:srgbClr val="8000FF"/>
                </a:solidFill>
                <a:sym typeface="Symbol" charset="2"/>
              </a:rPr>
              <a:t>1</a:t>
            </a:r>
            <a:r>
              <a:rPr lang="en-US" sz="3200">
                <a:sym typeface="Symbol" charset="2"/>
              </a:rPr>
              <a:t> </a:t>
            </a:r>
            <a:r>
              <a:rPr lang="en-US" sz="3200" i="1">
                <a:sym typeface="Symbol" charset="2"/>
              </a:rPr>
              <a:t> </a:t>
            </a:r>
            <a:r>
              <a:rPr lang="en-US" sz="3200" i="1">
                <a:solidFill>
                  <a:srgbClr val="0000FF"/>
                </a:solidFill>
                <a:sym typeface="Symbol" charset="2"/>
              </a:rPr>
              <a:t></a:t>
            </a:r>
            <a:r>
              <a:rPr lang="en-US" sz="3200" i="1">
                <a:sym typeface="Symbol" charset="2"/>
              </a:rPr>
              <a:t>+1</a:t>
            </a: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5106988" y="2057400"/>
            <a:ext cx="2360612" cy="2286000"/>
            <a:chOff x="3755" y="672"/>
            <a:chExt cx="1487" cy="1440"/>
          </a:xfrm>
        </p:grpSpPr>
        <p:grpSp>
          <p:nvGrpSpPr>
            <p:cNvPr id="47113" name="Group 18"/>
            <p:cNvGrpSpPr>
              <a:grpSpLocks/>
            </p:cNvGrpSpPr>
            <p:nvPr/>
          </p:nvGrpSpPr>
          <p:grpSpPr bwMode="auto">
            <a:xfrm>
              <a:off x="4128" y="864"/>
              <a:ext cx="720" cy="1008"/>
              <a:chOff x="4128" y="576"/>
              <a:chExt cx="720" cy="1008"/>
            </a:xfrm>
          </p:grpSpPr>
          <p:sp>
            <p:nvSpPr>
              <p:cNvPr id="47126" name="Line 12"/>
              <p:cNvSpPr>
                <a:spLocks noChangeShapeType="1"/>
              </p:cNvSpPr>
              <p:nvPr/>
            </p:nvSpPr>
            <p:spPr bwMode="auto">
              <a:xfrm flipV="1">
                <a:off x="4128" y="576"/>
                <a:ext cx="528" cy="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47127" name="Line 13"/>
              <p:cNvSpPr>
                <a:spLocks noChangeShapeType="1"/>
              </p:cNvSpPr>
              <p:nvPr/>
            </p:nvSpPr>
            <p:spPr bwMode="auto">
              <a:xfrm flipV="1">
                <a:off x="4128" y="768"/>
                <a:ext cx="624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47128" name="Line 14"/>
              <p:cNvSpPr>
                <a:spLocks noChangeShapeType="1"/>
              </p:cNvSpPr>
              <p:nvPr/>
            </p:nvSpPr>
            <p:spPr bwMode="auto">
              <a:xfrm flipV="1">
                <a:off x="4176" y="960"/>
                <a:ext cx="672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47129" name="Line 15"/>
              <p:cNvSpPr>
                <a:spLocks noChangeShapeType="1"/>
              </p:cNvSpPr>
              <p:nvPr/>
            </p:nvSpPr>
            <p:spPr bwMode="auto">
              <a:xfrm>
                <a:off x="4224" y="1104"/>
                <a:ext cx="576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47130" name="Line 16"/>
              <p:cNvSpPr>
                <a:spLocks noChangeShapeType="1"/>
              </p:cNvSpPr>
              <p:nvPr/>
            </p:nvSpPr>
            <p:spPr bwMode="auto">
              <a:xfrm>
                <a:off x="4176" y="1104"/>
                <a:ext cx="576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47131" name="Line 17"/>
              <p:cNvSpPr>
                <a:spLocks noChangeShapeType="1"/>
              </p:cNvSpPr>
              <p:nvPr/>
            </p:nvSpPr>
            <p:spPr bwMode="auto">
              <a:xfrm>
                <a:off x="4176" y="1104"/>
                <a:ext cx="528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</p:grpSp>
        <p:sp>
          <p:nvSpPr>
            <p:cNvPr id="47114" name="Oval 5"/>
            <p:cNvSpPr>
              <a:spLocks noChangeArrowheads="1"/>
            </p:cNvSpPr>
            <p:nvPr/>
          </p:nvSpPr>
          <p:spPr bwMode="auto">
            <a:xfrm>
              <a:off x="4128" y="1296"/>
              <a:ext cx="144" cy="144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7115" name="Oval 6"/>
            <p:cNvSpPr>
              <a:spLocks noChangeArrowheads="1"/>
            </p:cNvSpPr>
            <p:nvPr/>
          </p:nvSpPr>
          <p:spPr bwMode="auto">
            <a:xfrm>
              <a:off x="4608" y="1776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7116" name="Oval 7"/>
            <p:cNvSpPr>
              <a:spLocks noChangeArrowheads="1"/>
            </p:cNvSpPr>
            <p:nvPr/>
          </p:nvSpPr>
          <p:spPr bwMode="auto">
            <a:xfrm>
              <a:off x="4704" y="1584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7117" name="Oval 8"/>
            <p:cNvSpPr>
              <a:spLocks noChangeArrowheads="1"/>
            </p:cNvSpPr>
            <p:nvPr/>
          </p:nvSpPr>
          <p:spPr bwMode="auto">
            <a:xfrm>
              <a:off x="4752" y="1392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7118" name="Oval 9"/>
            <p:cNvSpPr>
              <a:spLocks noChangeArrowheads="1"/>
            </p:cNvSpPr>
            <p:nvPr/>
          </p:nvSpPr>
          <p:spPr bwMode="auto">
            <a:xfrm>
              <a:off x="4752" y="1200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7119" name="Oval 10"/>
            <p:cNvSpPr>
              <a:spLocks noChangeArrowheads="1"/>
            </p:cNvSpPr>
            <p:nvPr/>
          </p:nvSpPr>
          <p:spPr bwMode="auto">
            <a:xfrm>
              <a:off x="4704" y="1008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7120" name="Oval 11"/>
            <p:cNvSpPr>
              <a:spLocks noChangeArrowheads="1"/>
            </p:cNvSpPr>
            <p:nvPr/>
          </p:nvSpPr>
          <p:spPr bwMode="auto">
            <a:xfrm>
              <a:off x="4608" y="816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7121" name="Text Box 19"/>
            <p:cNvSpPr txBox="1">
              <a:spLocks noChangeArrowheads="1"/>
            </p:cNvSpPr>
            <p:nvPr/>
          </p:nvSpPr>
          <p:spPr bwMode="auto">
            <a:xfrm>
              <a:off x="4704" y="672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/>
                <a:t>0</a:t>
              </a:r>
              <a:endParaRPr lang="en-US"/>
            </a:p>
          </p:txBody>
        </p:sp>
        <p:sp>
          <p:nvSpPr>
            <p:cNvPr id="47122" name="Text Box 20"/>
            <p:cNvSpPr txBox="1">
              <a:spLocks noChangeArrowheads="1"/>
            </p:cNvSpPr>
            <p:nvPr/>
          </p:nvSpPr>
          <p:spPr bwMode="auto">
            <a:xfrm>
              <a:off x="4800" y="912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/>
                <a:t>1</a:t>
              </a:r>
              <a:endParaRPr lang="en-US"/>
            </a:p>
          </p:txBody>
        </p:sp>
        <p:sp>
          <p:nvSpPr>
            <p:cNvPr id="47123" name="Text Box 21"/>
            <p:cNvSpPr txBox="1">
              <a:spLocks noChangeArrowheads="1"/>
            </p:cNvSpPr>
            <p:nvPr/>
          </p:nvSpPr>
          <p:spPr bwMode="auto">
            <a:xfrm>
              <a:off x="4934" y="1190"/>
              <a:ext cx="30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…</a:t>
              </a:r>
            </a:p>
          </p:txBody>
        </p:sp>
        <p:sp>
          <p:nvSpPr>
            <p:cNvPr id="47124" name="Text Box 22"/>
            <p:cNvSpPr txBox="1">
              <a:spLocks noChangeArrowheads="1"/>
            </p:cNvSpPr>
            <p:nvPr/>
          </p:nvSpPr>
          <p:spPr bwMode="auto">
            <a:xfrm>
              <a:off x="4656" y="1747"/>
              <a:ext cx="50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3200" i="1">
                  <a:solidFill>
                    <a:srgbClr val="0000FF"/>
                  </a:solidFill>
                  <a:latin typeface="Arial" charset="0"/>
                  <a:sym typeface="Symbol" charset="2"/>
                </a:rPr>
                <a:t></a:t>
              </a:r>
              <a:r>
                <a:rPr lang="en-US" sz="3200" i="1">
                  <a:latin typeface="Arial" charset="0"/>
                  <a:sym typeface="Symbol" charset="2"/>
                </a:rPr>
                <a:t>-1</a:t>
              </a:r>
            </a:p>
          </p:txBody>
        </p:sp>
        <p:sp>
          <p:nvSpPr>
            <p:cNvPr id="47125" name="Text Box 23"/>
            <p:cNvSpPr txBox="1">
              <a:spLocks noChangeArrowheads="1"/>
            </p:cNvSpPr>
            <p:nvPr/>
          </p:nvSpPr>
          <p:spPr bwMode="auto">
            <a:xfrm>
              <a:off x="3755" y="1411"/>
              <a:ext cx="565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3200" i="1">
                  <a:solidFill>
                    <a:srgbClr val="0000FF"/>
                  </a:solidFill>
                  <a:latin typeface="Arial" charset="0"/>
                  <a:sym typeface="Symbol" charset="2"/>
                </a:rPr>
                <a:t></a:t>
              </a:r>
              <a:r>
                <a:rPr lang="en-US" sz="3200" i="1">
                  <a:latin typeface="Arial" charset="0"/>
                  <a:sym typeface="Symbol" charset="2"/>
                </a:rPr>
                <a:t>+1</a:t>
              </a:r>
            </a:p>
          </p:txBody>
        </p:sp>
      </p:grpSp>
      <p:grpSp>
        <p:nvGrpSpPr>
          <p:cNvPr id="4" name="Group 31"/>
          <p:cNvGrpSpPr>
            <a:grpSpLocks/>
          </p:cNvGrpSpPr>
          <p:nvPr/>
        </p:nvGrpSpPr>
        <p:grpSpPr bwMode="auto">
          <a:xfrm>
            <a:off x="1173163" y="2438400"/>
            <a:ext cx="4846637" cy="1905000"/>
            <a:chOff x="739" y="1536"/>
            <a:chExt cx="3053" cy="1200"/>
          </a:xfrm>
        </p:grpSpPr>
        <p:sp>
          <p:nvSpPr>
            <p:cNvPr id="47111" name="Rectangle 29"/>
            <p:cNvSpPr>
              <a:spLocks noChangeArrowheads="1"/>
            </p:cNvSpPr>
            <p:nvPr/>
          </p:nvSpPr>
          <p:spPr bwMode="auto">
            <a:xfrm>
              <a:off x="739" y="2256"/>
              <a:ext cx="2285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marL="342900" indent="-342900" eaLnBrk="1" hangingPunct="1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" charset="2"/>
                <a:buChar char="n"/>
              </a:pPr>
              <a:r>
                <a:rPr lang="en-US" sz="3200">
                  <a:latin typeface="Arial" charset="0"/>
                </a:rPr>
                <a:t> </a:t>
              </a:r>
              <a:r>
                <a:rPr lang="en-US" sz="3200">
                  <a:latin typeface="Arial" charset="0"/>
                  <a:sym typeface="Symbol" charset="2"/>
                </a:rPr>
                <a:t></a:t>
              </a:r>
              <a:r>
                <a:rPr lang="en-US" sz="3200" i="1" baseline="-25000">
                  <a:solidFill>
                    <a:srgbClr val="FF00FF"/>
                  </a:solidFill>
                  <a:latin typeface="Arial" charset="0"/>
                  <a:sym typeface="Symbol" charset="2"/>
                </a:rPr>
                <a:t>h</a:t>
              </a:r>
              <a:r>
                <a:rPr lang="en-US" sz="3200" i="1" baseline="-25000">
                  <a:latin typeface="Arial" charset="0"/>
                  <a:sym typeface="Symbol" charset="2"/>
                </a:rPr>
                <a:t>,</a:t>
              </a:r>
              <a:r>
                <a:rPr lang="en-US" sz="3200" i="1" baseline="-25000">
                  <a:solidFill>
                    <a:srgbClr val="8000FF"/>
                  </a:solidFill>
                  <a:latin typeface="Arial" charset="0"/>
                  <a:sym typeface="Symbol" charset="2"/>
                </a:rPr>
                <a:t>k</a:t>
              </a:r>
              <a:r>
                <a:rPr lang="en-US" sz="3200">
                  <a:latin typeface="Arial" charset="0"/>
                  <a:sym typeface="Symbol" charset="2"/>
                </a:rPr>
                <a:t> </a:t>
              </a:r>
              <a:r>
                <a:rPr lang="en-US" sz="3200" i="1">
                  <a:latin typeface="Arial" charset="0"/>
                  <a:sym typeface="Symbol" charset="2"/>
                </a:rPr>
                <a:t> (</a:t>
              </a:r>
              <a:r>
                <a:rPr lang="en-US" sz="3200" i="1">
                  <a:solidFill>
                    <a:srgbClr val="0000FF"/>
                  </a:solidFill>
                  <a:latin typeface="Arial" charset="0"/>
                  <a:sym typeface="Symbol" charset="2"/>
                </a:rPr>
                <a:t></a:t>
              </a:r>
              <a:r>
                <a:rPr lang="en-US" sz="3200" i="1">
                  <a:latin typeface="Arial" charset="0"/>
                  <a:sym typeface="Symbol" charset="2"/>
                </a:rPr>
                <a:t>-1)</a:t>
              </a:r>
              <a:r>
                <a:rPr lang="en-US" sz="3200" i="1">
                  <a:solidFill>
                    <a:srgbClr val="8000FF"/>
                  </a:solidFill>
                  <a:latin typeface="Arial" charset="0"/>
                  <a:sym typeface="Symbol" charset="2"/>
                </a:rPr>
                <a:t>k</a:t>
              </a:r>
              <a:r>
                <a:rPr lang="en-US" sz="3200" i="1">
                  <a:latin typeface="Arial" charset="0"/>
                  <a:sym typeface="Symbol" charset="2"/>
                </a:rPr>
                <a:t>+</a:t>
              </a:r>
              <a:r>
                <a:rPr lang="en-US" sz="3200" i="1">
                  <a:solidFill>
                    <a:srgbClr val="FF00FF"/>
                  </a:solidFill>
                  <a:latin typeface="Arial" charset="0"/>
                  <a:sym typeface="Symbol" charset="2"/>
                </a:rPr>
                <a:t>h</a:t>
              </a:r>
              <a:br>
                <a:rPr lang="en-US" sz="3200" i="1">
                  <a:solidFill>
                    <a:srgbClr val="FF00FF"/>
                  </a:solidFill>
                  <a:latin typeface="Arial" charset="0"/>
                  <a:sym typeface="Symbol" charset="2"/>
                </a:rPr>
              </a:br>
              <a:r>
                <a:rPr lang="en-US" sz="3200">
                  <a:latin typeface="Arial" charset="0"/>
                  <a:sym typeface="Symbol" charset="2"/>
                </a:rPr>
                <a:t>per </a:t>
              </a:r>
              <a:r>
                <a:rPr lang="en-US" sz="3200" i="1">
                  <a:solidFill>
                    <a:srgbClr val="FF00FF"/>
                  </a:solidFill>
                  <a:latin typeface="Arial" charset="0"/>
                  <a:sym typeface="Symbol" charset="2"/>
                </a:rPr>
                <a:t>h</a:t>
              </a:r>
              <a:r>
                <a:rPr lang="en-US" sz="3200" i="1">
                  <a:latin typeface="Arial" charset="0"/>
                  <a:sym typeface="Symbol" charset="2"/>
                </a:rPr>
                <a:t></a:t>
              </a:r>
              <a:r>
                <a:rPr lang="en-US" sz="3200" i="1">
                  <a:solidFill>
                    <a:srgbClr val="8000FF"/>
                  </a:solidFill>
                  <a:latin typeface="Arial" charset="0"/>
                  <a:sym typeface="Symbol" charset="2"/>
                </a:rPr>
                <a:t>k</a:t>
              </a:r>
              <a:endParaRPr lang="en-US" sz="3200" i="1">
                <a:latin typeface="Arial" charset="0"/>
                <a:sym typeface="Symbol" charset="2"/>
              </a:endParaRPr>
            </a:p>
          </p:txBody>
        </p:sp>
        <p:sp>
          <p:nvSpPr>
            <p:cNvPr id="47112" name="Rectangle 30"/>
            <p:cNvSpPr>
              <a:spLocks noChangeArrowheads="1"/>
            </p:cNvSpPr>
            <p:nvPr/>
          </p:nvSpPr>
          <p:spPr bwMode="auto">
            <a:xfrm>
              <a:off x="2131" y="1536"/>
              <a:ext cx="1661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marL="342900" indent="-342900" eaLnBrk="1" hangingPunct="1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" charset="2"/>
                <a:buNone/>
              </a:pPr>
              <a:r>
                <a:rPr lang="en-US" sz="3200" i="1">
                  <a:latin typeface="Arial" charset="0"/>
                  <a:sym typeface="Symbol" charset="2"/>
                </a:rPr>
                <a:t>= (</a:t>
              </a:r>
              <a:r>
                <a:rPr lang="en-US" sz="3200" i="1">
                  <a:solidFill>
                    <a:srgbClr val="0000FF"/>
                  </a:solidFill>
                  <a:latin typeface="Arial" charset="0"/>
                  <a:sym typeface="Symbol" charset="2"/>
                </a:rPr>
                <a:t></a:t>
              </a:r>
              <a:r>
                <a:rPr lang="en-US" sz="3200" i="1">
                  <a:latin typeface="Arial" charset="0"/>
                  <a:sym typeface="Symbol" charset="2"/>
                </a:rPr>
                <a:t>-1)</a:t>
              </a:r>
              <a:r>
                <a:rPr lang="en-US" sz="3200" i="1">
                  <a:solidFill>
                    <a:srgbClr val="8000FF"/>
                  </a:solidFill>
                  <a:latin typeface="Arial" charset="0"/>
                  <a:sym typeface="Symbol" charset="2"/>
                </a:rPr>
                <a:t>1</a:t>
              </a:r>
              <a:r>
                <a:rPr lang="en-US" sz="3200" i="1">
                  <a:latin typeface="Arial" charset="0"/>
                  <a:sym typeface="Symbol" charset="2"/>
                </a:rPr>
                <a:t>+</a:t>
              </a:r>
              <a:r>
                <a:rPr lang="en-US" sz="3200" i="1">
                  <a:solidFill>
                    <a:srgbClr val="FF00FF"/>
                  </a:solidFill>
                  <a:latin typeface="Arial" charset="0"/>
                  <a:sym typeface="Symbol" charset="2"/>
                </a:rPr>
                <a:t>2</a:t>
              </a:r>
              <a:endParaRPr lang="en-US" sz="3200" i="1">
                <a:latin typeface="Arial" charset="0"/>
                <a:sym typeface="Symbol" charset="2"/>
              </a:endParaRPr>
            </a:p>
          </p:txBody>
        </p:sp>
      </p:grpSp>
      <p:sp>
        <p:nvSpPr>
          <p:cNvPr id="47110" name="Segnaposto numero diapositiva 26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F66F7B2-75EB-274C-A520-01712DFDF228}" type="slidenum">
              <a:rPr lang="en-US" smtClean="0"/>
              <a:pPr/>
              <a:t>33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381000" y="2743200"/>
            <a:ext cx="84582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" charset="2"/>
              <a:buNone/>
              <a:defRPr/>
            </a:pPr>
            <a:r>
              <a:rPr lang="en-US" sz="2800" dirty="0">
                <a:latin typeface="+mn-lt"/>
                <a:sym typeface="Symbol" charset="2"/>
              </a:rPr>
              <a:t>  </a:t>
            </a:r>
            <a:r>
              <a:rPr lang="en-US" sz="2800" dirty="0" err="1">
                <a:solidFill>
                  <a:schemeClr val="accent2"/>
                </a:solidFill>
                <a:latin typeface="+mn-lt"/>
                <a:sym typeface="Symbol" charset="2"/>
              </a:rPr>
              <a:t>Grafo</a:t>
            </a:r>
            <a:r>
              <a:rPr lang="en-US" sz="2800" dirty="0">
                <a:solidFill>
                  <a:schemeClr val="accent2"/>
                </a:solidFill>
                <a:latin typeface="+mn-lt"/>
                <a:sym typeface="Symbol" charset="2"/>
              </a:rPr>
              <a:t> </a:t>
            </a:r>
            <a:r>
              <a:rPr lang="en-US" sz="2800" dirty="0" err="1">
                <a:solidFill>
                  <a:schemeClr val="accent2"/>
                </a:solidFill>
                <a:latin typeface="+mn-lt"/>
                <a:sym typeface="Symbol" charset="2"/>
              </a:rPr>
              <a:t>di</a:t>
            </a:r>
            <a:r>
              <a:rPr lang="en-US" sz="2800" dirty="0">
                <a:solidFill>
                  <a:schemeClr val="accent2"/>
                </a:solidFill>
                <a:latin typeface="+mn-lt"/>
                <a:sym typeface="Symbol" charset="2"/>
              </a:rPr>
              <a:t> </a:t>
            </a:r>
            <a:r>
              <a:rPr lang="en-US" sz="2800" dirty="0" err="1">
                <a:solidFill>
                  <a:schemeClr val="accent2"/>
                </a:solidFill>
                <a:latin typeface="+mn-lt"/>
                <a:sym typeface="Symbol" charset="2"/>
              </a:rPr>
              <a:t>incidenza</a:t>
            </a:r>
            <a:r>
              <a:rPr lang="en-US" sz="2800" dirty="0">
                <a:latin typeface="+mn-lt"/>
                <a:sym typeface="Symbol" charset="2"/>
              </a:rPr>
              <a:t> </a:t>
            </a:r>
            <a:r>
              <a:rPr lang="en-US" sz="2800" dirty="0" err="1">
                <a:latin typeface="+mn-lt"/>
                <a:sym typeface="Symbol" charset="2"/>
              </a:rPr>
              <a:t>di</a:t>
            </a:r>
            <a:r>
              <a:rPr lang="en-US" sz="2800" dirty="0">
                <a:latin typeface="+mn-lt"/>
                <a:sym typeface="Symbol" charset="2"/>
              </a:rPr>
              <a:t> un piano </a:t>
            </a:r>
            <a:r>
              <a:rPr lang="en-US" sz="2800" dirty="0" err="1">
                <a:latin typeface="+mn-lt"/>
                <a:sym typeface="Symbol" charset="2"/>
              </a:rPr>
              <a:t>proiettivo</a:t>
            </a:r>
            <a:r>
              <a:rPr lang="en-US" sz="2800" dirty="0">
                <a:latin typeface="+mn-lt"/>
                <a:sym typeface="Symbol" charset="2"/>
              </a:rPr>
              <a:t> </a:t>
            </a:r>
            <a:r>
              <a:rPr lang="en-US" sz="2800" i="1" dirty="0" err="1">
                <a:latin typeface="+mn-lt"/>
                <a:sym typeface="Symbol" charset="2"/>
              </a:rPr>
              <a:t>(n</a:t>
            </a:r>
            <a:r>
              <a:rPr lang="en-US" sz="2800" i="1" dirty="0">
                <a:latin typeface="+mn-lt"/>
                <a:sym typeface="Symbol" charset="2"/>
              </a:rPr>
              <a:t>)</a:t>
            </a:r>
            <a:r>
              <a:rPr lang="en-US" sz="2800" dirty="0">
                <a:latin typeface="+mn-lt"/>
                <a:sym typeface="Symbol" charset="2"/>
              </a:rPr>
              <a:t> </a:t>
            </a:r>
            <a:r>
              <a:rPr lang="en-US" sz="2800" dirty="0" err="1">
                <a:latin typeface="+mn-lt"/>
                <a:sym typeface="Symbol" charset="2"/>
              </a:rPr>
              <a:t>di</a:t>
            </a:r>
            <a:r>
              <a:rPr lang="en-US" sz="2800" dirty="0">
                <a:latin typeface="+mn-lt"/>
                <a:sym typeface="Symbol" charset="2"/>
              </a:rPr>
              <a:t> </a:t>
            </a:r>
            <a:r>
              <a:rPr lang="en-US" sz="2800" dirty="0" err="1">
                <a:latin typeface="+mn-lt"/>
                <a:sym typeface="Symbol" charset="2"/>
              </a:rPr>
              <a:t>ordine</a:t>
            </a:r>
            <a:r>
              <a:rPr lang="en-US" sz="2800" dirty="0">
                <a:latin typeface="+mn-lt"/>
                <a:sym typeface="Symbol" charset="2"/>
              </a:rPr>
              <a:t> </a:t>
            </a:r>
            <a:r>
              <a:rPr lang="en-US" sz="2800" i="1" dirty="0" err="1">
                <a:latin typeface="+mn-lt"/>
                <a:sym typeface="Symbol" charset="2"/>
              </a:rPr>
              <a:t>n</a:t>
            </a:r>
            <a:r>
              <a:rPr lang="en-US" sz="2800" dirty="0">
                <a:latin typeface="+mn-lt"/>
                <a:sym typeface="Symbol" charset="2"/>
              </a:rPr>
              <a:t>, </a:t>
            </a:r>
            <a:r>
              <a:rPr lang="en-US" sz="2800" i="1" dirty="0">
                <a:latin typeface="+mn-lt"/>
                <a:sym typeface="Symbol" charset="2"/>
              </a:rPr>
              <a:t>G=(UV, E)</a:t>
            </a:r>
            <a:r>
              <a:rPr lang="en-US" sz="2800" dirty="0">
                <a:latin typeface="+mn-lt"/>
                <a:sym typeface="Symbol" charset="2"/>
              </a:rPr>
              <a:t> </a:t>
            </a:r>
            <a:r>
              <a:rPr lang="en-US" sz="2800" dirty="0" err="1">
                <a:latin typeface="+mn-lt"/>
                <a:sym typeface="Symbol" charset="2"/>
              </a:rPr>
              <a:t>t.c</a:t>
            </a:r>
            <a:r>
              <a:rPr lang="en-US" sz="2800" dirty="0">
                <a:latin typeface="+mn-lt"/>
                <a:sym typeface="Symbol" charset="2"/>
              </a:rPr>
              <a:t>. 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SzPct val="80000"/>
              <a:buFontTx/>
              <a:buChar char="-"/>
              <a:defRPr/>
            </a:pPr>
            <a:r>
              <a:rPr lang="en-US" sz="2800" i="1" dirty="0">
                <a:latin typeface="+mn-lt"/>
                <a:sym typeface="Symbol" charset="2"/>
              </a:rPr>
              <a:t>|U|=|V|=n</a:t>
            </a:r>
            <a:r>
              <a:rPr lang="en-US" sz="2800" i="1" baseline="30000" dirty="0">
                <a:latin typeface="+mn-lt"/>
                <a:sym typeface="Symbol" charset="2"/>
              </a:rPr>
              <a:t>2</a:t>
            </a:r>
            <a:r>
              <a:rPr lang="en-US" sz="2800" i="1" dirty="0">
                <a:latin typeface="+mn-lt"/>
                <a:sym typeface="Symbol" charset="2"/>
              </a:rPr>
              <a:t>+n+1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SzPct val="80000"/>
              <a:buFontTx/>
              <a:buChar char="-"/>
              <a:defRPr/>
            </a:pPr>
            <a:r>
              <a:rPr lang="en-US" sz="2800" i="1" dirty="0" err="1">
                <a:latin typeface="+mn-lt"/>
                <a:sym typeface="Symbol" charset="2"/>
              </a:rPr>
              <a:t>uU</a:t>
            </a:r>
            <a:r>
              <a:rPr lang="en-US" sz="2800" dirty="0">
                <a:latin typeface="+mn-lt"/>
                <a:sym typeface="Symbol" charset="2"/>
              </a:rPr>
              <a:t> </a:t>
            </a:r>
            <a:r>
              <a:rPr lang="en-US" sz="2800" dirty="0" err="1">
                <a:latin typeface="+mn-lt"/>
                <a:sym typeface="Symbol" charset="2"/>
              </a:rPr>
              <a:t>corrisonde</a:t>
            </a:r>
            <a:r>
              <a:rPr lang="en-US" sz="2800" dirty="0">
                <a:latin typeface="+mn-lt"/>
                <a:sym typeface="Symbol" charset="2"/>
              </a:rPr>
              <a:t> ad </a:t>
            </a:r>
            <a:r>
              <a:rPr lang="en-US" sz="2800" dirty="0" smtClean="0">
                <a:latin typeface="+mn-lt"/>
                <a:sym typeface="Symbol" charset="2"/>
              </a:rPr>
              <a:t>un </a:t>
            </a:r>
            <a:r>
              <a:rPr lang="en-US" sz="2800" dirty="0" err="1" smtClean="0">
                <a:latin typeface="+mn-lt"/>
                <a:sym typeface="Symbol" charset="2"/>
              </a:rPr>
              <a:t>punto</a:t>
            </a:r>
            <a:r>
              <a:rPr lang="en-US" sz="2800" dirty="0" smtClean="0">
                <a:latin typeface="+mn-lt"/>
                <a:sym typeface="Symbol" charset="2"/>
              </a:rPr>
              <a:t> </a:t>
            </a:r>
            <a:r>
              <a:rPr lang="en-US" sz="2800" i="1" dirty="0" err="1">
                <a:latin typeface="+mn-lt"/>
                <a:sym typeface="Symbol" charset="2"/>
              </a:rPr>
              <a:t>P</a:t>
            </a:r>
            <a:r>
              <a:rPr lang="en-US" sz="2800" i="1" baseline="-25000" dirty="0" err="1">
                <a:latin typeface="+mn-lt"/>
                <a:sym typeface="Symbol" charset="2"/>
              </a:rPr>
              <a:t>u</a:t>
            </a:r>
            <a:r>
              <a:rPr lang="en-US" sz="2800" dirty="0">
                <a:latin typeface="+mn-lt"/>
                <a:sym typeface="Symbol" charset="2"/>
              </a:rPr>
              <a:t> </a:t>
            </a:r>
            <a:r>
              <a:rPr lang="en-US" sz="2800" dirty="0" err="1">
                <a:latin typeface="+mn-lt"/>
                <a:sym typeface="Symbol" charset="2"/>
              </a:rPr>
              <a:t>di</a:t>
            </a:r>
            <a:r>
              <a:rPr lang="en-US" sz="2800" dirty="0">
                <a:latin typeface="+mn-lt"/>
                <a:sym typeface="Symbol" charset="2"/>
              </a:rPr>
              <a:t> </a:t>
            </a:r>
            <a:r>
              <a:rPr lang="en-US" sz="2800" i="1" dirty="0" err="1">
                <a:latin typeface="+mn-lt"/>
                <a:sym typeface="Symbol" charset="2"/>
              </a:rPr>
              <a:t>(n</a:t>
            </a:r>
            <a:r>
              <a:rPr lang="en-US" sz="2800" i="1" dirty="0">
                <a:latin typeface="+mn-lt"/>
                <a:sym typeface="Symbol" charset="2"/>
              </a:rPr>
              <a:t>)</a:t>
            </a:r>
            <a:r>
              <a:rPr lang="en-US" sz="2800" dirty="0">
                <a:latin typeface="+mn-lt"/>
                <a:sym typeface="Symbol" charset="2"/>
              </a:rPr>
              <a:t> 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SzPct val="80000"/>
              <a:buFontTx/>
              <a:buChar char="-"/>
              <a:defRPr/>
            </a:pPr>
            <a:r>
              <a:rPr lang="en-US" sz="2800" i="1" dirty="0" err="1">
                <a:latin typeface="+mn-lt"/>
                <a:sym typeface="Symbol" charset="2"/>
              </a:rPr>
              <a:t>vV</a:t>
            </a:r>
            <a:r>
              <a:rPr lang="en-US" sz="2800" dirty="0">
                <a:latin typeface="+mn-lt"/>
                <a:sym typeface="Symbol" charset="2"/>
              </a:rPr>
              <a:t> </a:t>
            </a:r>
            <a:r>
              <a:rPr lang="en-US" sz="2800" dirty="0" err="1">
                <a:latin typeface="+mn-lt"/>
                <a:sym typeface="Symbol" charset="2"/>
              </a:rPr>
              <a:t>corrisonde</a:t>
            </a:r>
            <a:r>
              <a:rPr lang="en-US" sz="2800" dirty="0">
                <a:latin typeface="+mn-lt"/>
                <a:sym typeface="Symbol" charset="2"/>
              </a:rPr>
              <a:t> ad </a:t>
            </a:r>
            <a:r>
              <a:rPr lang="en-US" sz="2800" dirty="0" err="1" smtClean="0">
                <a:latin typeface="+mn-lt"/>
                <a:sym typeface="Symbol" charset="2"/>
              </a:rPr>
              <a:t>una</a:t>
            </a:r>
            <a:r>
              <a:rPr lang="en-US" sz="2800" dirty="0" smtClean="0">
                <a:latin typeface="+mn-lt"/>
                <a:sym typeface="Symbol" charset="2"/>
              </a:rPr>
              <a:t> </a:t>
            </a:r>
            <a:r>
              <a:rPr lang="en-US" sz="2800" dirty="0" err="1" smtClean="0">
                <a:latin typeface="+mn-lt"/>
                <a:sym typeface="Symbol" charset="2"/>
              </a:rPr>
              <a:t>linea</a:t>
            </a:r>
            <a:r>
              <a:rPr lang="en-US" sz="2800" dirty="0" smtClean="0">
                <a:latin typeface="+mn-lt"/>
                <a:sym typeface="Symbol" charset="2"/>
              </a:rPr>
              <a:t> </a:t>
            </a:r>
            <a:r>
              <a:rPr lang="en-US" sz="2800" i="1" dirty="0" err="1">
                <a:latin typeface="+mn-lt"/>
                <a:sym typeface="Symbol" charset="2"/>
              </a:rPr>
              <a:t>l</a:t>
            </a:r>
            <a:r>
              <a:rPr lang="en-US" sz="2800" i="1" baseline="-25000" dirty="0" err="1">
                <a:latin typeface="+mn-lt"/>
                <a:sym typeface="Symbol" charset="2"/>
              </a:rPr>
              <a:t>v</a:t>
            </a:r>
            <a:r>
              <a:rPr lang="en-US" sz="2800" dirty="0">
                <a:latin typeface="+mn-lt"/>
                <a:sym typeface="Symbol" charset="2"/>
              </a:rPr>
              <a:t> </a:t>
            </a:r>
            <a:r>
              <a:rPr lang="en-US" sz="2800" dirty="0" err="1">
                <a:latin typeface="+mn-lt"/>
                <a:sym typeface="Symbol" charset="2"/>
              </a:rPr>
              <a:t>di</a:t>
            </a:r>
            <a:r>
              <a:rPr lang="en-US" sz="2800" dirty="0">
                <a:latin typeface="+mn-lt"/>
                <a:sym typeface="Symbol" charset="2"/>
              </a:rPr>
              <a:t> </a:t>
            </a:r>
            <a:r>
              <a:rPr lang="en-US" sz="2800" i="1" dirty="0" err="1">
                <a:latin typeface="+mn-lt"/>
                <a:sym typeface="Symbol" charset="2"/>
              </a:rPr>
              <a:t>(n</a:t>
            </a:r>
            <a:r>
              <a:rPr lang="en-US" sz="2800" i="1" dirty="0">
                <a:latin typeface="+mn-lt"/>
                <a:sym typeface="Symbol" charset="2"/>
              </a:rPr>
              <a:t>)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SzPct val="80000"/>
              <a:buFontTx/>
              <a:buChar char="-"/>
              <a:defRPr/>
            </a:pPr>
            <a:r>
              <a:rPr lang="en-US" sz="2800" i="1" dirty="0">
                <a:latin typeface="+mn-lt"/>
                <a:sym typeface="Symbol" charset="2"/>
              </a:rPr>
              <a:t>E={(</a:t>
            </a:r>
            <a:r>
              <a:rPr lang="en-US" sz="2800" i="1" dirty="0" err="1">
                <a:latin typeface="+mn-lt"/>
                <a:sym typeface="Symbol" charset="2"/>
              </a:rPr>
              <a:t>u,v</a:t>
            </a:r>
            <a:r>
              <a:rPr lang="en-US" sz="2800" i="1" dirty="0">
                <a:latin typeface="+mn-lt"/>
                <a:sym typeface="Symbol" charset="2"/>
              </a:rPr>
              <a:t>) </a:t>
            </a:r>
            <a:r>
              <a:rPr lang="en-US" sz="2800" dirty="0" err="1">
                <a:latin typeface="+mn-lt"/>
                <a:sym typeface="Symbol" charset="2"/>
              </a:rPr>
              <a:t>t.c</a:t>
            </a:r>
            <a:r>
              <a:rPr lang="en-US" sz="2800" dirty="0">
                <a:latin typeface="+mn-lt"/>
                <a:sym typeface="Symbol" charset="2"/>
              </a:rPr>
              <a:t>. </a:t>
            </a:r>
            <a:r>
              <a:rPr lang="en-US" sz="2800" i="1" dirty="0" err="1">
                <a:latin typeface="+mn-lt"/>
                <a:sym typeface="Symbol" charset="2"/>
              </a:rPr>
              <a:t>P</a:t>
            </a:r>
            <a:r>
              <a:rPr lang="en-US" sz="2800" i="1" baseline="-25000" dirty="0" err="1">
                <a:latin typeface="+mn-lt"/>
                <a:sym typeface="Symbol" charset="2"/>
              </a:rPr>
              <a:t>u</a:t>
            </a:r>
            <a:r>
              <a:rPr lang="en-US" sz="2800" i="1" dirty="0" err="1">
                <a:latin typeface="+mn-lt"/>
                <a:sym typeface="Symbol" charset="2"/>
              </a:rPr>
              <a:t></a:t>
            </a:r>
            <a:r>
              <a:rPr lang="en-US" sz="2800" i="1" dirty="0">
                <a:latin typeface="+mn-lt"/>
                <a:sym typeface="Symbol" charset="2"/>
              </a:rPr>
              <a:t> </a:t>
            </a:r>
            <a:r>
              <a:rPr lang="en-US" sz="2800" i="1" dirty="0" err="1">
                <a:latin typeface="+mn-lt"/>
                <a:sym typeface="Symbol" charset="2"/>
              </a:rPr>
              <a:t>l</a:t>
            </a:r>
            <a:r>
              <a:rPr lang="en-US" sz="2800" i="1" baseline="-25000" dirty="0" err="1">
                <a:latin typeface="+mn-lt"/>
                <a:sym typeface="Symbol" charset="2"/>
              </a:rPr>
              <a:t>v</a:t>
            </a:r>
            <a:r>
              <a:rPr lang="en-US" sz="2800" dirty="0">
                <a:latin typeface="+mn-lt"/>
                <a:sym typeface="Symbol" charset="2"/>
              </a:rPr>
              <a:t> </a:t>
            </a:r>
            <a:r>
              <a:rPr lang="en-US" sz="2800" i="1" dirty="0">
                <a:latin typeface="+mn-lt"/>
                <a:sym typeface="Symbol" charset="2"/>
              </a:rPr>
              <a:t>}</a:t>
            </a:r>
          </a:p>
        </p:txBody>
      </p:sp>
      <p:grpSp>
        <p:nvGrpSpPr>
          <p:cNvPr id="2" name="Group 46"/>
          <p:cNvGrpSpPr>
            <a:grpSpLocks/>
          </p:cNvGrpSpPr>
          <p:nvPr/>
        </p:nvGrpSpPr>
        <p:grpSpPr bwMode="auto">
          <a:xfrm>
            <a:off x="5715000" y="5410200"/>
            <a:ext cx="2514600" cy="1066800"/>
            <a:chOff x="3504" y="2448"/>
            <a:chExt cx="1584" cy="672"/>
          </a:xfrm>
        </p:grpSpPr>
        <p:sp>
          <p:nvSpPr>
            <p:cNvPr id="48135" name="Line 20"/>
            <p:cNvSpPr>
              <a:spLocks noChangeShapeType="1"/>
            </p:cNvSpPr>
            <p:nvPr/>
          </p:nvSpPr>
          <p:spPr bwMode="auto">
            <a:xfrm>
              <a:off x="3552" y="2496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8136" name="Line 21"/>
            <p:cNvSpPr>
              <a:spLocks noChangeShapeType="1"/>
            </p:cNvSpPr>
            <p:nvPr/>
          </p:nvSpPr>
          <p:spPr bwMode="auto">
            <a:xfrm>
              <a:off x="3552" y="2496"/>
              <a:ext cx="288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8137" name="Line 22"/>
            <p:cNvSpPr>
              <a:spLocks noChangeShapeType="1"/>
            </p:cNvSpPr>
            <p:nvPr/>
          </p:nvSpPr>
          <p:spPr bwMode="auto">
            <a:xfrm>
              <a:off x="3552" y="2496"/>
              <a:ext cx="528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8138" name="Line 23"/>
            <p:cNvSpPr>
              <a:spLocks noChangeShapeType="1"/>
            </p:cNvSpPr>
            <p:nvPr/>
          </p:nvSpPr>
          <p:spPr bwMode="auto">
            <a:xfrm flipH="1">
              <a:off x="3552" y="2496"/>
              <a:ext cx="24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8139" name="Line 24"/>
            <p:cNvSpPr>
              <a:spLocks noChangeShapeType="1"/>
            </p:cNvSpPr>
            <p:nvPr/>
          </p:nvSpPr>
          <p:spPr bwMode="auto">
            <a:xfrm>
              <a:off x="4032" y="2544"/>
              <a:ext cx="288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8140" name="Line 25"/>
            <p:cNvSpPr>
              <a:spLocks noChangeShapeType="1"/>
            </p:cNvSpPr>
            <p:nvPr/>
          </p:nvSpPr>
          <p:spPr bwMode="auto">
            <a:xfrm>
              <a:off x="3792" y="2496"/>
              <a:ext cx="768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8141" name="Line 26"/>
            <p:cNvSpPr>
              <a:spLocks noChangeShapeType="1"/>
            </p:cNvSpPr>
            <p:nvPr/>
          </p:nvSpPr>
          <p:spPr bwMode="auto">
            <a:xfrm flipH="1">
              <a:off x="3600" y="2496"/>
              <a:ext cx="432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8142" name="Line 27"/>
            <p:cNvSpPr>
              <a:spLocks noChangeShapeType="1"/>
            </p:cNvSpPr>
            <p:nvPr/>
          </p:nvSpPr>
          <p:spPr bwMode="auto">
            <a:xfrm>
              <a:off x="4032" y="2496"/>
              <a:ext cx="72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8143" name="Line 28"/>
            <p:cNvSpPr>
              <a:spLocks noChangeShapeType="1"/>
            </p:cNvSpPr>
            <p:nvPr/>
          </p:nvSpPr>
          <p:spPr bwMode="auto">
            <a:xfrm>
              <a:off x="3792" y="2496"/>
              <a:ext cx="1248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8144" name="Line 29"/>
            <p:cNvSpPr>
              <a:spLocks noChangeShapeType="1"/>
            </p:cNvSpPr>
            <p:nvPr/>
          </p:nvSpPr>
          <p:spPr bwMode="auto">
            <a:xfrm flipH="1">
              <a:off x="3792" y="2496"/>
              <a:ext cx="48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8145" name="Line 30"/>
            <p:cNvSpPr>
              <a:spLocks noChangeShapeType="1"/>
            </p:cNvSpPr>
            <p:nvPr/>
          </p:nvSpPr>
          <p:spPr bwMode="auto">
            <a:xfrm>
              <a:off x="4272" y="2496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8146" name="Line 31"/>
            <p:cNvSpPr>
              <a:spLocks noChangeShapeType="1"/>
            </p:cNvSpPr>
            <p:nvPr/>
          </p:nvSpPr>
          <p:spPr bwMode="auto">
            <a:xfrm>
              <a:off x="4272" y="2496"/>
              <a:ext cx="288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8147" name="Line 32"/>
            <p:cNvSpPr>
              <a:spLocks noChangeShapeType="1"/>
            </p:cNvSpPr>
            <p:nvPr/>
          </p:nvSpPr>
          <p:spPr bwMode="auto">
            <a:xfrm flipH="1">
              <a:off x="3792" y="2496"/>
              <a:ext cx="72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8148" name="Line 33"/>
            <p:cNvSpPr>
              <a:spLocks noChangeShapeType="1"/>
            </p:cNvSpPr>
            <p:nvPr/>
          </p:nvSpPr>
          <p:spPr bwMode="auto">
            <a:xfrm flipH="1">
              <a:off x="4272" y="2496"/>
              <a:ext cx="288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8149" name="Line 34"/>
            <p:cNvSpPr>
              <a:spLocks noChangeShapeType="1"/>
            </p:cNvSpPr>
            <p:nvPr/>
          </p:nvSpPr>
          <p:spPr bwMode="auto">
            <a:xfrm>
              <a:off x="4512" y="2496"/>
              <a:ext cx="288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8150" name="Line 35"/>
            <p:cNvSpPr>
              <a:spLocks noChangeShapeType="1"/>
            </p:cNvSpPr>
            <p:nvPr/>
          </p:nvSpPr>
          <p:spPr bwMode="auto">
            <a:xfrm flipH="1">
              <a:off x="4032" y="2496"/>
              <a:ext cx="72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8151" name="Line 36"/>
            <p:cNvSpPr>
              <a:spLocks noChangeShapeType="1"/>
            </p:cNvSpPr>
            <p:nvPr/>
          </p:nvSpPr>
          <p:spPr bwMode="auto">
            <a:xfrm flipH="1">
              <a:off x="4512" y="2496"/>
              <a:ext cx="24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8152" name="Line 37"/>
            <p:cNvSpPr>
              <a:spLocks noChangeShapeType="1"/>
            </p:cNvSpPr>
            <p:nvPr/>
          </p:nvSpPr>
          <p:spPr bwMode="auto">
            <a:xfrm>
              <a:off x="4752" y="2496"/>
              <a:ext cx="288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8153" name="Line 38"/>
            <p:cNvSpPr>
              <a:spLocks noChangeShapeType="1"/>
            </p:cNvSpPr>
            <p:nvPr/>
          </p:nvSpPr>
          <p:spPr bwMode="auto">
            <a:xfrm flipH="1">
              <a:off x="4032" y="2496"/>
              <a:ext cx="1008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8154" name="Line 39"/>
            <p:cNvSpPr>
              <a:spLocks noChangeShapeType="1"/>
            </p:cNvSpPr>
            <p:nvPr/>
          </p:nvSpPr>
          <p:spPr bwMode="auto">
            <a:xfrm flipH="1">
              <a:off x="4752" y="2496"/>
              <a:ext cx="24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8155" name="Line 40"/>
            <p:cNvSpPr>
              <a:spLocks noChangeShapeType="1"/>
            </p:cNvSpPr>
            <p:nvPr/>
          </p:nvSpPr>
          <p:spPr bwMode="auto">
            <a:xfrm flipH="1">
              <a:off x="4992" y="2496"/>
              <a:ext cx="48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8156" name="Oval 6"/>
            <p:cNvSpPr>
              <a:spLocks noChangeArrowheads="1"/>
            </p:cNvSpPr>
            <p:nvPr/>
          </p:nvSpPr>
          <p:spPr bwMode="auto">
            <a:xfrm>
              <a:off x="3504" y="2448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8157" name="Oval 7"/>
            <p:cNvSpPr>
              <a:spLocks noChangeArrowheads="1"/>
            </p:cNvSpPr>
            <p:nvPr/>
          </p:nvSpPr>
          <p:spPr bwMode="auto">
            <a:xfrm>
              <a:off x="3744" y="2448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8158" name="Oval 8"/>
            <p:cNvSpPr>
              <a:spLocks noChangeArrowheads="1"/>
            </p:cNvSpPr>
            <p:nvPr/>
          </p:nvSpPr>
          <p:spPr bwMode="auto">
            <a:xfrm>
              <a:off x="3984" y="2448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8159" name="Oval 9"/>
            <p:cNvSpPr>
              <a:spLocks noChangeArrowheads="1"/>
            </p:cNvSpPr>
            <p:nvPr/>
          </p:nvSpPr>
          <p:spPr bwMode="auto">
            <a:xfrm>
              <a:off x="4224" y="2448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8160" name="Oval 10"/>
            <p:cNvSpPr>
              <a:spLocks noChangeArrowheads="1"/>
            </p:cNvSpPr>
            <p:nvPr/>
          </p:nvSpPr>
          <p:spPr bwMode="auto">
            <a:xfrm>
              <a:off x="4464" y="2448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8161" name="Oval 11"/>
            <p:cNvSpPr>
              <a:spLocks noChangeArrowheads="1"/>
            </p:cNvSpPr>
            <p:nvPr/>
          </p:nvSpPr>
          <p:spPr bwMode="auto">
            <a:xfrm>
              <a:off x="4704" y="2448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8162" name="Oval 12"/>
            <p:cNvSpPr>
              <a:spLocks noChangeArrowheads="1"/>
            </p:cNvSpPr>
            <p:nvPr/>
          </p:nvSpPr>
          <p:spPr bwMode="auto">
            <a:xfrm>
              <a:off x="4944" y="2448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8163" name="Oval 13"/>
            <p:cNvSpPr>
              <a:spLocks noChangeArrowheads="1"/>
            </p:cNvSpPr>
            <p:nvPr/>
          </p:nvSpPr>
          <p:spPr bwMode="auto">
            <a:xfrm>
              <a:off x="3504" y="2976"/>
              <a:ext cx="144" cy="144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8164" name="Oval 14"/>
            <p:cNvSpPr>
              <a:spLocks noChangeArrowheads="1"/>
            </p:cNvSpPr>
            <p:nvPr/>
          </p:nvSpPr>
          <p:spPr bwMode="auto">
            <a:xfrm>
              <a:off x="3744" y="2976"/>
              <a:ext cx="144" cy="144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8165" name="Oval 15"/>
            <p:cNvSpPr>
              <a:spLocks noChangeArrowheads="1"/>
            </p:cNvSpPr>
            <p:nvPr/>
          </p:nvSpPr>
          <p:spPr bwMode="auto">
            <a:xfrm>
              <a:off x="3984" y="2976"/>
              <a:ext cx="144" cy="144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8166" name="Oval 16"/>
            <p:cNvSpPr>
              <a:spLocks noChangeArrowheads="1"/>
            </p:cNvSpPr>
            <p:nvPr/>
          </p:nvSpPr>
          <p:spPr bwMode="auto">
            <a:xfrm>
              <a:off x="4224" y="2976"/>
              <a:ext cx="144" cy="144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8167" name="Oval 17"/>
            <p:cNvSpPr>
              <a:spLocks noChangeArrowheads="1"/>
            </p:cNvSpPr>
            <p:nvPr/>
          </p:nvSpPr>
          <p:spPr bwMode="auto">
            <a:xfrm>
              <a:off x="4464" y="2976"/>
              <a:ext cx="144" cy="144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8168" name="Oval 18"/>
            <p:cNvSpPr>
              <a:spLocks noChangeArrowheads="1"/>
            </p:cNvSpPr>
            <p:nvPr/>
          </p:nvSpPr>
          <p:spPr bwMode="auto">
            <a:xfrm>
              <a:off x="4704" y="2976"/>
              <a:ext cx="144" cy="144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8169" name="Oval 19"/>
            <p:cNvSpPr>
              <a:spLocks noChangeArrowheads="1"/>
            </p:cNvSpPr>
            <p:nvPr/>
          </p:nvSpPr>
          <p:spPr bwMode="auto">
            <a:xfrm>
              <a:off x="4944" y="2976"/>
              <a:ext cx="144" cy="144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</p:grpSp>
      <p:sp>
        <p:nvSpPr>
          <p:cNvPr id="46" name="Rectangle 27"/>
          <p:cNvSpPr>
            <a:spLocks noChangeArrowheads="1"/>
          </p:cNvSpPr>
          <p:nvPr/>
        </p:nvSpPr>
        <p:spPr bwMode="auto">
          <a:xfrm>
            <a:off x="685800" y="1752600"/>
            <a:ext cx="7848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" charset="2"/>
              <a:buChar char="n"/>
              <a:defRPr/>
            </a:pPr>
            <a:r>
              <a:rPr lang="en-US" sz="3200" dirty="0">
                <a:latin typeface="+mn-lt"/>
              </a:rPr>
              <a:t> </a:t>
            </a:r>
            <a:r>
              <a:rPr lang="en-US" sz="3200" dirty="0" err="1">
                <a:latin typeface="+mn-lt"/>
                <a:sym typeface="Symbol" charset="2"/>
              </a:rPr>
              <a:t></a:t>
            </a:r>
            <a:r>
              <a:rPr lang="en-US" sz="3200" dirty="0">
                <a:latin typeface="+mn-lt"/>
                <a:sym typeface="Symbol" charset="2"/>
              </a:rPr>
              <a:t> </a:t>
            </a:r>
            <a:r>
              <a:rPr lang="en-US" sz="3200" i="1" dirty="0">
                <a:latin typeface="+mn-lt"/>
                <a:sym typeface="Symbol" charset="2"/>
              </a:rPr>
              <a:t>G</a:t>
            </a:r>
            <a:r>
              <a:rPr lang="en-US" sz="3200" dirty="0">
                <a:latin typeface="+mn-lt"/>
                <a:sym typeface="Symbol" charset="2"/>
              </a:rPr>
              <a:t> </a:t>
            </a:r>
            <a:r>
              <a:rPr lang="en-US" sz="3200" dirty="0" err="1">
                <a:latin typeface="+mn-lt"/>
                <a:sym typeface="Symbol" charset="2"/>
              </a:rPr>
              <a:t>t.c</a:t>
            </a:r>
            <a:r>
              <a:rPr lang="en-US" sz="3200" dirty="0">
                <a:latin typeface="+mn-lt"/>
                <a:sym typeface="Symbol" charset="2"/>
              </a:rPr>
              <a:t>.</a:t>
            </a:r>
            <a:r>
              <a:rPr lang="en-US" sz="3200" dirty="0">
                <a:latin typeface="+mn-lt"/>
              </a:rPr>
              <a:t> </a:t>
            </a:r>
            <a:r>
              <a:rPr lang="en-US" sz="3200" dirty="0">
                <a:latin typeface="+mn-lt"/>
                <a:sym typeface="Symbol" charset="2"/>
              </a:rPr>
              <a:t></a:t>
            </a:r>
            <a:r>
              <a:rPr lang="en-US" sz="3200" i="1" baseline="-25000" dirty="0">
                <a:solidFill>
                  <a:srgbClr val="FF00FF"/>
                </a:solidFill>
                <a:latin typeface="+mn-lt"/>
                <a:sym typeface="Symbol" charset="2"/>
              </a:rPr>
              <a:t>2</a:t>
            </a:r>
            <a:r>
              <a:rPr lang="en-US" sz="3200" i="1" baseline="-25000" dirty="0">
                <a:latin typeface="+mn-lt"/>
                <a:sym typeface="Symbol" charset="2"/>
              </a:rPr>
              <a:t>,</a:t>
            </a:r>
            <a:r>
              <a:rPr lang="en-US" sz="3200" i="1" baseline="-25000" dirty="0">
                <a:solidFill>
                  <a:srgbClr val="8000FF"/>
                </a:solidFill>
                <a:latin typeface="+mn-lt"/>
                <a:sym typeface="Symbol" charset="2"/>
              </a:rPr>
              <a:t>1</a:t>
            </a:r>
            <a:r>
              <a:rPr lang="en-US" sz="3200" i="1" dirty="0">
                <a:latin typeface="+mn-lt"/>
                <a:sym typeface="Symbol" charset="2"/>
              </a:rPr>
              <a:t>(G)</a:t>
            </a:r>
            <a:r>
              <a:rPr lang="en-US" sz="3200" dirty="0">
                <a:latin typeface="+mn-lt"/>
                <a:sym typeface="Symbol" charset="2"/>
              </a:rPr>
              <a:t> </a:t>
            </a:r>
            <a:r>
              <a:rPr lang="en-US" sz="3200" i="1" dirty="0" err="1">
                <a:latin typeface="+mn-lt"/>
                <a:sym typeface="Symbol" charset="2"/>
              </a:rPr>
              <a:t></a:t>
            </a:r>
            <a:r>
              <a:rPr lang="en-US" sz="3200" i="1" dirty="0">
                <a:latin typeface="+mn-lt"/>
                <a:sym typeface="Symbol" charset="2"/>
              </a:rPr>
              <a:t> </a:t>
            </a:r>
            <a:r>
              <a:rPr lang="en-US" sz="3200" i="1" dirty="0">
                <a:solidFill>
                  <a:srgbClr val="0000FF"/>
                </a:solidFill>
                <a:latin typeface="+mn-lt"/>
                <a:sym typeface="Symbol" charset="2"/>
              </a:rPr>
              <a:t></a:t>
            </a:r>
            <a:r>
              <a:rPr lang="en-US" sz="3200" i="1" baseline="30000" dirty="0">
                <a:latin typeface="+mn-lt"/>
                <a:sym typeface="Symbol" charset="2"/>
              </a:rPr>
              <a:t>2</a:t>
            </a:r>
            <a:r>
              <a:rPr lang="en-US" sz="3200" i="1" dirty="0">
                <a:latin typeface="+mn-lt"/>
                <a:sym typeface="Symbol" charset="2"/>
              </a:rPr>
              <a:t>- </a:t>
            </a:r>
            <a:r>
              <a:rPr lang="en-US" sz="3200" i="1" dirty="0" err="1">
                <a:solidFill>
                  <a:srgbClr val="0000FF"/>
                </a:solidFill>
                <a:latin typeface="+mn-lt"/>
                <a:sym typeface="Symbol" charset="2"/>
              </a:rPr>
              <a:t></a:t>
            </a:r>
            <a:r>
              <a:rPr lang="en-US" sz="3200" i="1" dirty="0">
                <a:solidFill>
                  <a:srgbClr val="0000FF"/>
                </a:solidFill>
                <a:latin typeface="+mn-lt"/>
                <a:sym typeface="Symbol" charset="2"/>
              </a:rPr>
              <a:t>    </a:t>
            </a:r>
            <a:r>
              <a:rPr lang="en-US" dirty="0">
                <a:latin typeface="+mn-lt"/>
                <a:sym typeface="Symbol" charset="2"/>
              </a:rPr>
              <a:t>[Griggs, </a:t>
            </a:r>
            <a:r>
              <a:rPr lang="en-US" dirty="0" err="1">
                <a:latin typeface="+mn-lt"/>
                <a:sym typeface="Symbol" charset="2"/>
              </a:rPr>
              <a:t>Yeh</a:t>
            </a:r>
            <a:r>
              <a:rPr lang="en-US" dirty="0">
                <a:latin typeface="+mn-lt"/>
                <a:sym typeface="Symbol" charset="2"/>
              </a:rPr>
              <a:t> ‘92]</a:t>
            </a:r>
            <a:endParaRPr lang="en-US" sz="3200" i="1" dirty="0">
              <a:latin typeface="+mn-lt"/>
              <a:sym typeface="Symbol" charset="2"/>
            </a:endParaRPr>
          </a:p>
        </p:txBody>
      </p:sp>
      <p:sp>
        <p:nvSpPr>
          <p:cNvPr id="48133" name="Segnaposto numero diapositiva 40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DF0FE65E-B223-1E4F-B7ED-A9D6EF009857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42" name="Rectangle 2"/>
          <p:cNvSpPr txBox="1">
            <a:spLocks noChangeArrowheads="1"/>
          </p:cNvSpPr>
          <p:nvPr/>
        </p:nvSpPr>
        <p:spPr>
          <a:xfrm>
            <a:off x="609600" y="152400"/>
            <a:ext cx="7772400" cy="1143000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000" cap="small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Limitazioni</a:t>
            </a:r>
            <a:r>
              <a:rPr lang="en-US" sz="3000" cap="small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000" cap="small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inferiori</a:t>
            </a:r>
            <a:r>
              <a:rPr lang="en-US" sz="3000" cap="small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(2)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build="p" bldLvl="2" autoUpdateAnimBg="0"/>
      <p:bldP spid="46" grpId="0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1066800" y="2743200"/>
            <a:ext cx="77724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SzPct val="80000"/>
              <a:buFontTx/>
              <a:buChar char="-"/>
              <a:defRPr/>
            </a:pPr>
            <a:r>
              <a:rPr lang="en-US" sz="2800" i="1" dirty="0" smtClean="0">
                <a:sym typeface="Symbol" charset="2"/>
              </a:rPr>
              <a:t>G</a:t>
            </a:r>
            <a:r>
              <a:rPr lang="en-US" sz="2800" dirty="0" smtClean="0">
                <a:sym typeface="Symbol" charset="2"/>
              </a:rPr>
              <a:t> </a:t>
            </a:r>
            <a:r>
              <a:rPr lang="en-US" sz="2800" dirty="0" err="1" smtClean="0">
                <a:sym typeface="Symbol" charset="2"/>
              </a:rPr>
              <a:t>è</a:t>
            </a:r>
            <a:r>
              <a:rPr lang="en-US" sz="2800" dirty="0" smtClean="0">
                <a:sym typeface="Symbol" charset="2"/>
              </a:rPr>
              <a:t> </a:t>
            </a:r>
            <a:r>
              <a:rPr lang="en-US" sz="2800" dirty="0" err="1" smtClean="0">
                <a:sym typeface="Symbol" charset="2"/>
              </a:rPr>
              <a:t>regolare</a:t>
            </a:r>
            <a:r>
              <a:rPr lang="en-US" sz="2800" dirty="0" smtClean="0">
                <a:sym typeface="Symbol" charset="2"/>
              </a:rPr>
              <a:t> </a:t>
            </a:r>
            <a:r>
              <a:rPr lang="en-US" sz="2800" dirty="0" err="1" smtClean="0">
                <a:sym typeface="Symbol" charset="2"/>
              </a:rPr>
              <a:t>e</a:t>
            </a:r>
            <a:r>
              <a:rPr lang="en-US" sz="2800" dirty="0" smtClean="0">
                <a:sym typeface="Symbol" charset="2"/>
              </a:rPr>
              <a:t> </a:t>
            </a:r>
            <a:r>
              <a:rPr lang="en-US" sz="3200" i="1" dirty="0" err="1" smtClean="0">
                <a:solidFill>
                  <a:srgbClr val="0000FF"/>
                </a:solidFill>
                <a:latin typeface="+mn-lt"/>
                <a:sym typeface="Symbol" charset="2"/>
              </a:rPr>
              <a:t></a:t>
            </a:r>
            <a:r>
              <a:rPr lang="en-US" sz="2800" i="1" dirty="0">
                <a:latin typeface="+mn-lt"/>
                <a:sym typeface="Symbol" charset="2"/>
              </a:rPr>
              <a:t>=n+</a:t>
            </a:r>
            <a:r>
              <a:rPr lang="en-US" sz="2800" i="1" dirty="0" smtClean="0">
                <a:latin typeface="+mn-lt"/>
                <a:sym typeface="Symbol" charset="2"/>
              </a:rPr>
              <a:t>1</a:t>
            </a:r>
            <a:endParaRPr lang="en-US" sz="2800" dirty="0" smtClean="0">
              <a:latin typeface="+mn-lt"/>
              <a:sym typeface="Symbol" charset="2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SzPct val="80000"/>
              <a:buFontTx/>
              <a:buChar char="-"/>
              <a:defRPr/>
            </a:pPr>
            <a:r>
              <a:rPr lang="en-US" sz="2800" dirty="0" smtClean="0">
                <a:latin typeface="+mn-lt"/>
                <a:sym typeface="Symbol" charset="2"/>
              </a:rPr>
              <a:t>Per </a:t>
            </a:r>
            <a:r>
              <a:rPr lang="en-US" sz="2800" dirty="0" err="1" smtClean="0">
                <a:latin typeface="+mn-lt"/>
                <a:sym typeface="Symbol" charset="2"/>
              </a:rPr>
              <a:t>ogni</a:t>
            </a:r>
            <a:r>
              <a:rPr lang="en-US" sz="2800" dirty="0" smtClean="0">
                <a:latin typeface="+mn-lt"/>
                <a:sym typeface="Symbol" charset="2"/>
              </a:rPr>
              <a:t> </a:t>
            </a:r>
            <a:r>
              <a:rPr lang="en-US" sz="2800" dirty="0" err="1">
                <a:latin typeface="+mn-lt"/>
                <a:sym typeface="Symbol" charset="2"/>
              </a:rPr>
              <a:t>coppia</a:t>
            </a:r>
            <a:r>
              <a:rPr lang="en-US" sz="2800" dirty="0">
                <a:latin typeface="+mn-lt"/>
                <a:sym typeface="Symbol" charset="2"/>
              </a:rPr>
              <a:t> </a:t>
            </a:r>
            <a:r>
              <a:rPr lang="en-US" sz="2800" dirty="0" err="1">
                <a:latin typeface="+mn-lt"/>
                <a:sym typeface="Symbol" charset="2"/>
              </a:rPr>
              <a:t>di</a:t>
            </a:r>
            <a:r>
              <a:rPr lang="en-US" sz="2800" dirty="0">
                <a:latin typeface="+mn-lt"/>
                <a:sym typeface="Symbol" charset="2"/>
              </a:rPr>
              <a:t> </a:t>
            </a:r>
            <a:r>
              <a:rPr lang="en-US" sz="2800" dirty="0" err="1">
                <a:latin typeface="+mn-lt"/>
                <a:sym typeface="Symbol" charset="2"/>
              </a:rPr>
              <a:t>nodi</a:t>
            </a:r>
            <a:r>
              <a:rPr lang="en-US" sz="2800" dirty="0">
                <a:latin typeface="+mn-lt"/>
                <a:sym typeface="Symbol" charset="2"/>
              </a:rPr>
              <a:t> in </a:t>
            </a:r>
            <a:r>
              <a:rPr lang="en-US" sz="2800" i="1" dirty="0">
                <a:latin typeface="+mn-lt"/>
                <a:sym typeface="Symbol" charset="2"/>
              </a:rPr>
              <a:t>U</a:t>
            </a:r>
            <a:r>
              <a:rPr lang="en-US" sz="2800" dirty="0">
                <a:latin typeface="+mn-lt"/>
                <a:sym typeface="Symbol" charset="2"/>
              </a:rPr>
              <a:t> (</a:t>
            </a:r>
            <a:r>
              <a:rPr lang="en-US" sz="2800" dirty="0" err="1">
                <a:latin typeface="+mn-lt"/>
                <a:sym typeface="Symbol" charset="2"/>
              </a:rPr>
              <a:t>o</a:t>
            </a:r>
            <a:r>
              <a:rPr lang="en-US" sz="2800" dirty="0">
                <a:latin typeface="+mn-lt"/>
                <a:sym typeface="Symbol" charset="2"/>
              </a:rPr>
              <a:t> in </a:t>
            </a:r>
            <a:r>
              <a:rPr lang="en-US" sz="2800" i="1" dirty="0">
                <a:latin typeface="+mn-lt"/>
                <a:sym typeface="Symbol" charset="2"/>
              </a:rPr>
              <a:t>V</a:t>
            </a:r>
            <a:r>
              <a:rPr lang="en-US" sz="2800" dirty="0">
                <a:latin typeface="+mn-lt"/>
                <a:sym typeface="Symbol" charset="2"/>
              </a:rPr>
              <a:t>), la </a:t>
            </a:r>
            <a:r>
              <a:rPr lang="en-US" sz="2800" dirty="0" err="1">
                <a:latin typeface="+mn-lt"/>
                <a:sym typeface="Symbol" charset="2"/>
              </a:rPr>
              <a:t>loro</a:t>
            </a:r>
            <a:r>
              <a:rPr lang="en-US" sz="2800" dirty="0">
                <a:latin typeface="+mn-lt"/>
                <a:sym typeface="Symbol" charset="2"/>
              </a:rPr>
              <a:t> </a:t>
            </a:r>
            <a:r>
              <a:rPr lang="en-US" sz="2800" dirty="0" err="1">
                <a:latin typeface="+mn-lt"/>
                <a:sym typeface="Symbol" charset="2"/>
              </a:rPr>
              <a:t>distanza</a:t>
            </a:r>
            <a:r>
              <a:rPr lang="en-US" sz="2800" dirty="0">
                <a:latin typeface="+mn-lt"/>
                <a:sym typeface="Symbol" charset="2"/>
              </a:rPr>
              <a:t> </a:t>
            </a:r>
            <a:r>
              <a:rPr lang="en-US" sz="2800" dirty="0" err="1">
                <a:latin typeface="+mn-lt"/>
                <a:sym typeface="Symbol" charset="2"/>
              </a:rPr>
              <a:t>è</a:t>
            </a:r>
            <a:r>
              <a:rPr lang="en-US" sz="2800" dirty="0">
                <a:latin typeface="+mn-lt"/>
                <a:sym typeface="Symbol" charset="2"/>
              </a:rPr>
              <a:t> 2,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SzPct val="80000"/>
              <a:buFontTx/>
              <a:buChar char="-"/>
              <a:defRPr/>
            </a:pPr>
            <a:r>
              <a:rPr lang="en-US" sz="2800" dirty="0" err="1">
                <a:latin typeface="+mn-lt"/>
                <a:sym typeface="Symbol" charset="2"/>
              </a:rPr>
              <a:t></a:t>
            </a:r>
            <a:r>
              <a:rPr lang="en-US" sz="2800" dirty="0">
                <a:latin typeface="+mn-lt"/>
                <a:sym typeface="Symbol" charset="2"/>
              </a:rPr>
              <a:t> </a:t>
            </a:r>
            <a:r>
              <a:rPr lang="en-US" sz="2800" i="1" dirty="0" err="1">
                <a:latin typeface="+mn-lt"/>
                <a:sym typeface="Symbol" charset="2"/>
              </a:rPr>
              <a:t>u,vU</a:t>
            </a:r>
            <a:r>
              <a:rPr lang="en-US" sz="2800" dirty="0">
                <a:latin typeface="+mn-lt"/>
                <a:sym typeface="Symbol" charset="2"/>
              </a:rPr>
              <a:t> (</a:t>
            </a:r>
            <a:r>
              <a:rPr lang="en-US" sz="2800" i="1" dirty="0">
                <a:latin typeface="+mn-lt"/>
                <a:sym typeface="Symbol" charset="2"/>
              </a:rPr>
              <a:t>V</a:t>
            </a:r>
            <a:r>
              <a:rPr lang="en-US" sz="2800" dirty="0">
                <a:latin typeface="+mn-lt"/>
                <a:sym typeface="Symbol" charset="2"/>
              </a:rPr>
              <a:t>), |</a:t>
            </a:r>
            <a:r>
              <a:rPr lang="en-US" sz="2800" i="1" dirty="0" err="1">
                <a:latin typeface="+mn-lt"/>
                <a:sym typeface="Symbol" charset="2"/>
              </a:rPr>
              <a:t>Adj(u</a:t>
            </a:r>
            <a:r>
              <a:rPr lang="en-US" sz="2800" i="1" dirty="0">
                <a:latin typeface="+mn-lt"/>
                <a:sym typeface="Symbol" charset="2"/>
              </a:rPr>
              <a:t>) </a:t>
            </a:r>
            <a:r>
              <a:rPr lang="en-US" sz="2800" i="1" dirty="0" err="1">
                <a:latin typeface="+mn-lt"/>
                <a:sym typeface="Symbol" charset="2"/>
              </a:rPr>
              <a:t></a:t>
            </a:r>
            <a:r>
              <a:rPr lang="en-US" sz="2800" i="1" dirty="0">
                <a:latin typeface="+mn-lt"/>
                <a:sym typeface="Symbol" charset="2"/>
              </a:rPr>
              <a:t> </a:t>
            </a:r>
            <a:r>
              <a:rPr lang="en-US" sz="2800" i="1" dirty="0" err="1">
                <a:latin typeface="+mn-lt"/>
                <a:sym typeface="Symbol" charset="2"/>
              </a:rPr>
              <a:t>Adj(v</a:t>
            </a:r>
            <a:r>
              <a:rPr lang="en-US" sz="2800" i="1" dirty="0">
                <a:latin typeface="+mn-lt"/>
                <a:sym typeface="Symbol" charset="2"/>
              </a:rPr>
              <a:t>)</a:t>
            </a:r>
            <a:r>
              <a:rPr lang="en-US" sz="2800" dirty="0">
                <a:latin typeface="+mn-lt"/>
                <a:sym typeface="Symbol" charset="2"/>
              </a:rPr>
              <a:t>|=1 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SzPct val="80000"/>
              <a:buFont typeface="Symbol" charset="2"/>
              <a:buChar char="Þ"/>
              <a:defRPr/>
            </a:pPr>
            <a:r>
              <a:rPr lang="en-US" sz="2800" dirty="0">
                <a:latin typeface="+mn-lt"/>
                <a:sym typeface="Symbol" charset="2"/>
              </a:rPr>
              <a:t></a:t>
            </a:r>
            <a:r>
              <a:rPr lang="en-US" sz="2800" i="1" baseline="-25000" dirty="0">
                <a:solidFill>
                  <a:srgbClr val="FF00FF"/>
                </a:solidFill>
                <a:latin typeface="+mn-lt"/>
                <a:sym typeface="Symbol" charset="2"/>
              </a:rPr>
              <a:t>2</a:t>
            </a:r>
            <a:r>
              <a:rPr lang="en-US" sz="2800" i="1" baseline="-25000" dirty="0">
                <a:latin typeface="+mn-lt"/>
                <a:sym typeface="Symbol" charset="2"/>
              </a:rPr>
              <a:t>,</a:t>
            </a:r>
            <a:r>
              <a:rPr lang="en-US" sz="2800" i="1" baseline="-25000" dirty="0">
                <a:solidFill>
                  <a:srgbClr val="8000FF"/>
                </a:solidFill>
                <a:latin typeface="+mn-lt"/>
                <a:sym typeface="Symbol" charset="2"/>
              </a:rPr>
              <a:t>1</a:t>
            </a:r>
            <a:r>
              <a:rPr lang="en-US" sz="2800" i="1" dirty="0">
                <a:latin typeface="+mn-lt"/>
                <a:sym typeface="Symbol" charset="2"/>
              </a:rPr>
              <a:t>(G)</a:t>
            </a:r>
            <a:r>
              <a:rPr lang="en-US" sz="2800" dirty="0">
                <a:latin typeface="+mn-lt"/>
                <a:sym typeface="Symbol" charset="2"/>
              </a:rPr>
              <a:t> </a:t>
            </a:r>
            <a:r>
              <a:rPr lang="en-US" sz="2800" i="1" dirty="0" err="1">
                <a:latin typeface="+mn-lt"/>
                <a:sym typeface="Symbol" charset="2"/>
              </a:rPr>
              <a:t></a:t>
            </a:r>
            <a:r>
              <a:rPr lang="en-US" sz="2800" i="1" dirty="0">
                <a:latin typeface="+mn-lt"/>
                <a:sym typeface="Symbol" charset="2"/>
              </a:rPr>
              <a:t> |U|-1=|V|-1=</a:t>
            </a:r>
            <a:r>
              <a:rPr lang="en-US" sz="3200" i="1" dirty="0">
                <a:solidFill>
                  <a:srgbClr val="0000FF"/>
                </a:solidFill>
                <a:latin typeface="+mn-lt"/>
                <a:sym typeface="Symbol" charset="2"/>
              </a:rPr>
              <a:t></a:t>
            </a:r>
            <a:r>
              <a:rPr lang="en-US" sz="2800" i="1" baseline="30000" dirty="0">
                <a:latin typeface="+mn-lt"/>
                <a:sym typeface="Symbol" charset="2"/>
              </a:rPr>
              <a:t>2</a:t>
            </a:r>
            <a:r>
              <a:rPr lang="en-US" sz="2800" i="1" dirty="0">
                <a:latin typeface="+mn-lt"/>
                <a:sym typeface="Symbol" charset="2"/>
              </a:rPr>
              <a:t>- </a:t>
            </a:r>
            <a:r>
              <a:rPr lang="en-US" sz="3200" i="1" dirty="0" err="1">
                <a:solidFill>
                  <a:srgbClr val="0000FF"/>
                </a:solidFill>
                <a:latin typeface="+mn-lt"/>
                <a:sym typeface="Symbol" charset="2"/>
              </a:rPr>
              <a:t></a:t>
            </a:r>
            <a:endParaRPr lang="en-US" sz="3200" i="1" dirty="0">
              <a:solidFill>
                <a:srgbClr val="0000FF"/>
              </a:solidFill>
              <a:latin typeface="+mn-lt"/>
              <a:sym typeface="Symbol" charset="2"/>
            </a:endParaRPr>
          </a:p>
        </p:txBody>
      </p:sp>
      <p:grpSp>
        <p:nvGrpSpPr>
          <p:cNvPr id="2" name="Group 46"/>
          <p:cNvGrpSpPr>
            <a:grpSpLocks/>
          </p:cNvGrpSpPr>
          <p:nvPr/>
        </p:nvGrpSpPr>
        <p:grpSpPr bwMode="auto">
          <a:xfrm>
            <a:off x="6248400" y="1371600"/>
            <a:ext cx="2514600" cy="1066800"/>
            <a:chOff x="3504" y="2448"/>
            <a:chExt cx="1584" cy="672"/>
          </a:xfrm>
        </p:grpSpPr>
        <p:sp>
          <p:nvSpPr>
            <p:cNvPr id="49158" name="Line 20"/>
            <p:cNvSpPr>
              <a:spLocks noChangeShapeType="1"/>
            </p:cNvSpPr>
            <p:nvPr/>
          </p:nvSpPr>
          <p:spPr bwMode="auto">
            <a:xfrm>
              <a:off x="3552" y="2496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9159" name="Line 21"/>
            <p:cNvSpPr>
              <a:spLocks noChangeShapeType="1"/>
            </p:cNvSpPr>
            <p:nvPr/>
          </p:nvSpPr>
          <p:spPr bwMode="auto">
            <a:xfrm>
              <a:off x="3552" y="2496"/>
              <a:ext cx="288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9160" name="Line 22"/>
            <p:cNvSpPr>
              <a:spLocks noChangeShapeType="1"/>
            </p:cNvSpPr>
            <p:nvPr/>
          </p:nvSpPr>
          <p:spPr bwMode="auto">
            <a:xfrm>
              <a:off x="3552" y="2496"/>
              <a:ext cx="528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9161" name="Line 23"/>
            <p:cNvSpPr>
              <a:spLocks noChangeShapeType="1"/>
            </p:cNvSpPr>
            <p:nvPr/>
          </p:nvSpPr>
          <p:spPr bwMode="auto">
            <a:xfrm flipH="1">
              <a:off x="3552" y="2496"/>
              <a:ext cx="24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9162" name="Line 24"/>
            <p:cNvSpPr>
              <a:spLocks noChangeShapeType="1"/>
            </p:cNvSpPr>
            <p:nvPr/>
          </p:nvSpPr>
          <p:spPr bwMode="auto">
            <a:xfrm>
              <a:off x="4032" y="2544"/>
              <a:ext cx="288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9163" name="Line 25"/>
            <p:cNvSpPr>
              <a:spLocks noChangeShapeType="1"/>
            </p:cNvSpPr>
            <p:nvPr/>
          </p:nvSpPr>
          <p:spPr bwMode="auto">
            <a:xfrm>
              <a:off x="3792" y="2496"/>
              <a:ext cx="768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9164" name="Line 26"/>
            <p:cNvSpPr>
              <a:spLocks noChangeShapeType="1"/>
            </p:cNvSpPr>
            <p:nvPr/>
          </p:nvSpPr>
          <p:spPr bwMode="auto">
            <a:xfrm flipH="1">
              <a:off x="3600" y="2496"/>
              <a:ext cx="432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9165" name="Line 27"/>
            <p:cNvSpPr>
              <a:spLocks noChangeShapeType="1"/>
            </p:cNvSpPr>
            <p:nvPr/>
          </p:nvSpPr>
          <p:spPr bwMode="auto">
            <a:xfrm>
              <a:off x="4032" y="2496"/>
              <a:ext cx="72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9166" name="Line 28"/>
            <p:cNvSpPr>
              <a:spLocks noChangeShapeType="1"/>
            </p:cNvSpPr>
            <p:nvPr/>
          </p:nvSpPr>
          <p:spPr bwMode="auto">
            <a:xfrm>
              <a:off x="3792" y="2496"/>
              <a:ext cx="1248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9167" name="Line 29"/>
            <p:cNvSpPr>
              <a:spLocks noChangeShapeType="1"/>
            </p:cNvSpPr>
            <p:nvPr/>
          </p:nvSpPr>
          <p:spPr bwMode="auto">
            <a:xfrm flipH="1">
              <a:off x="3792" y="2496"/>
              <a:ext cx="48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9168" name="Line 30"/>
            <p:cNvSpPr>
              <a:spLocks noChangeShapeType="1"/>
            </p:cNvSpPr>
            <p:nvPr/>
          </p:nvSpPr>
          <p:spPr bwMode="auto">
            <a:xfrm>
              <a:off x="4272" y="2496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9169" name="Line 31"/>
            <p:cNvSpPr>
              <a:spLocks noChangeShapeType="1"/>
            </p:cNvSpPr>
            <p:nvPr/>
          </p:nvSpPr>
          <p:spPr bwMode="auto">
            <a:xfrm>
              <a:off x="4272" y="2496"/>
              <a:ext cx="288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9170" name="Line 32"/>
            <p:cNvSpPr>
              <a:spLocks noChangeShapeType="1"/>
            </p:cNvSpPr>
            <p:nvPr/>
          </p:nvSpPr>
          <p:spPr bwMode="auto">
            <a:xfrm flipH="1">
              <a:off x="3792" y="2496"/>
              <a:ext cx="72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9171" name="Line 33"/>
            <p:cNvSpPr>
              <a:spLocks noChangeShapeType="1"/>
            </p:cNvSpPr>
            <p:nvPr/>
          </p:nvSpPr>
          <p:spPr bwMode="auto">
            <a:xfrm flipH="1">
              <a:off x="4272" y="2496"/>
              <a:ext cx="288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9172" name="Line 34"/>
            <p:cNvSpPr>
              <a:spLocks noChangeShapeType="1"/>
            </p:cNvSpPr>
            <p:nvPr/>
          </p:nvSpPr>
          <p:spPr bwMode="auto">
            <a:xfrm>
              <a:off x="4512" y="2496"/>
              <a:ext cx="288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9173" name="Line 35"/>
            <p:cNvSpPr>
              <a:spLocks noChangeShapeType="1"/>
            </p:cNvSpPr>
            <p:nvPr/>
          </p:nvSpPr>
          <p:spPr bwMode="auto">
            <a:xfrm flipH="1">
              <a:off x="4032" y="2496"/>
              <a:ext cx="72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9174" name="Line 36"/>
            <p:cNvSpPr>
              <a:spLocks noChangeShapeType="1"/>
            </p:cNvSpPr>
            <p:nvPr/>
          </p:nvSpPr>
          <p:spPr bwMode="auto">
            <a:xfrm flipH="1">
              <a:off x="4512" y="2496"/>
              <a:ext cx="24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9175" name="Line 37"/>
            <p:cNvSpPr>
              <a:spLocks noChangeShapeType="1"/>
            </p:cNvSpPr>
            <p:nvPr/>
          </p:nvSpPr>
          <p:spPr bwMode="auto">
            <a:xfrm>
              <a:off x="4752" y="2496"/>
              <a:ext cx="288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9176" name="Line 38"/>
            <p:cNvSpPr>
              <a:spLocks noChangeShapeType="1"/>
            </p:cNvSpPr>
            <p:nvPr/>
          </p:nvSpPr>
          <p:spPr bwMode="auto">
            <a:xfrm flipH="1">
              <a:off x="4032" y="2496"/>
              <a:ext cx="1008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9177" name="Line 39"/>
            <p:cNvSpPr>
              <a:spLocks noChangeShapeType="1"/>
            </p:cNvSpPr>
            <p:nvPr/>
          </p:nvSpPr>
          <p:spPr bwMode="auto">
            <a:xfrm flipH="1">
              <a:off x="4752" y="2496"/>
              <a:ext cx="24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9178" name="Line 40"/>
            <p:cNvSpPr>
              <a:spLocks noChangeShapeType="1"/>
            </p:cNvSpPr>
            <p:nvPr/>
          </p:nvSpPr>
          <p:spPr bwMode="auto">
            <a:xfrm flipH="1">
              <a:off x="4992" y="2496"/>
              <a:ext cx="48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9179" name="Oval 6"/>
            <p:cNvSpPr>
              <a:spLocks noChangeArrowheads="1"/>
            </p:cNvSpPr>
            <p:nvPr/>
          </p:nvSpPr>
          <p:spPr bwMode="auto">
            <a:xfrm>
              <a:off x="3504" y="2448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9180" name="Oval 7"/>
            <p:cNvSpPr>
              <a:spLocks noChangeArrowheads="1"/>
            </p:cNvSpPr>
            <p:nvPr/>
          </p:nvSpPr>
          <p:spPr bwMode="auto">
            <a:xfrm>
              <a:off x="3744" y="2448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9181" name="Oval 8"/>
            <p:cNvSpPr>
              <a:spLocks noChangeArrowheads="1"/>
            </p:cNvSpPr>
            <p:nvPr/>
          </p:nvSpPr>
          <p:spPr bwMode="auto">
            <a:xfrm>
              <a:off x="3984" y="2448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9182" name="Oval 9"/>
            <p:cNvSpPr>
              <a:spLocks noChangeArrowheads="1"/>
            </p:cNvSpPr>
            <p:nvPr/>
          </p:nvSpPr>
          <p:spPr bwMode="auto">
            <a:xfrm>
              <a:off x="4224" y="2448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9183" name="Oval 10"/>
            <p:cNvSpPr>
              <a:spLocks noChangeArrowheads="1"/>
            </p:cNvSpPr>
            <p:nvPr/>
          </p:nvSpPr>
          <p:spPr bwMode="auto">
            <a:xfrm>
              <a:off x="4464" y="2448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9184" name="Oval 11"/>
            <p:cNvSpPr>
              <a:spLocks noChangeArrowheads="1"/>
            </p:cNvSpPr>
            <p:nvPr/>
          </p:nvSpPr>
          <p:spPr bwMode="auto">
            <a:xfrm>
              <a:off x="4704" y="2448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9185" name="Oval 12"/>
            <p:cNvSpPr>
              <a:spLocks noChangeArrowheads="1"/>
            </p:cNvSpPr>
            <p:nvPr/>
          </p:nvSpPr>
          <p:spPr bwMode="auto">
            <a:xfrm>
              <a:off x="4944" y="2448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9186" name="Oval 13"/>
            <p:cNvSpPr>
              <a:spLocks noChangeArrowheads="1"/>
            </p:cNvSpPr>
            <p:nvPr/>
          </p:nvSpPr>
          <p:spPr bwMode="auto">
            <a:xfrm>
              <a:off x="3504" y="2976"/>
              <a:ext cx="144" cy="144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9187" name="Oval 14"/>
            <p:cNvSpPr>
              <a:spLocks noChangeArrowheads="1"/>
            </p:cNvSpPr>
            <p:nvPr/>
          </p:nvSpPr>
          <p:spPr bwMode="auto">
            <a:xfrm>
              <a:off x="3744" y="2976"/>
              <a:ext cx="144" cy="144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9188" name="Oval 15"/>
            <p:cNvSpPr>
              <a:spLocks noChangeArrowheads="1"/>
            </p:cNvSpPr>
            <p:nvPr/>
          </p:nvSpPr>
          <p:spPr bwMode="auto">
            <a:xfrm>
              <a:off x="3984" y="2976"/>
              <a:ext cx="144" cy="144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9189" name="Oval 16"/>
            <p:cNvSpPr>
              <a:spLocks noChangeArrowheads="1"/>
            </p:cNvSpPr>
            <p:nvPr/>
          </p:nvSpPr>
          <p:spPr bwMode="auto">
            <a:xfrm>
              <a:off x="4224" y="2976"/>
              <a:ext cx="144" cy="144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9190" name="Oval 17"/>
            <p:cNvSpPr>
              <a:spLocks noChangeArrowheads="1"/>
            </p:cNvSpPr>
            <p:nvPr/>
          </p:nvSpPr>
          <p:spPr bwMode="auto">
            <a:xfrm>
              <a:off x="4464" y="2976"/>
              <a:ext cx="144" cy="144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9191" name="Oval 18"/>
            <p:cNvSpPr>
              <a:spLocks noChangeArrowheads="1"/>
            </p:cNvSpPr>
            <p:nvPr/>
          </p:nvSpPr>
          <p:spPr bwMode="auto">
            <a:xfrm>
              <a:off x="4704" y="2976"/>
              <a:ext cx="144" cy="144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9192" name="Oval 19"/>
            <p:cNvSpPr>
              <a:spLocks noChangeArrowheads="1"/>
            </p:cNvSpPr>
            <p:nvPr/>
          </p:nvSpPr>
          <p:spPr bwMode="auto">
            <a:xfrm>
              <a:off x="4944" y="2976"/>
              <a:ext cx="144" cy="144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</p:grpSp>
      <p:sp>
        <p:nvSpPr>
          <p:cNvPr id="49156" name="Segnaposto numero diapositiva 39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D7A839D-4018-9945-95AF-320807031621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41" name="Rectangle 2"/>
          <p:cNvSpPr txBox="1">
            <a:spLocks noChangeArrowheads="1"/>
          </p:cNvSpPr>
          <p:nvPr/>
        </p:nvSpPr>
        <p:spPr>
          <a:xfrm>
            <a:off x="609600" y="152400"/>
            <a:ext cx="7772400" cy="1143000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000" cap="small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Limitazioni</a:t>
            </a:r>
            <a:r>
              <a:rPr lang="en-US" sz="3000" cap="small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000" cap="small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inferiori</a:t>
            </a:r>
            <a:r>
              <a:rPr lang="en-US" sz="3000" cap="small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(3)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3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3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3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3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 build="p" bldLvl="2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76" name="Rectangle 40"/>
          <p:cNvSpPr>
            <a:spLocks noChangeArrowheads="1"/>
          </p:cNvSpPr>
          <p:nvPr/>
        </p:nvSpPr>
        <p:spPr bwMode="auto">
          <a:xfrm>
            <a:off x="228600" y="1752600"/>
            <a:ext cx="85344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" charset="2"/>
              <a:buNone/>
            </a:pPr>
            <a:r>
              <a:rPr lang="en-US" sz="2800" dirty="0" err="1">
                <a:solidFill>
                  <a:schemeClr val="accent1"/>
                </a:solidFill>
                <a:latin typeface="Century Schoolbook" charset="0"/>
                <a:sym typeface="Symbol" charset="2"/>
              </a:rPr>
              <a:t>Algoritmo</a:t>
            </a:r>
            <a:r>
              <a:rPr lang="en-US" sz="2800" dirty="0">
                <a:solidFill>
                  <a:schemeClr val="accent1"/>
                </a:solidFill>
                <a:latin typeface="Century Schoolbook" charset="0"/>
                <a:sym typeface="Symbol" charset="2"/>
              </a:rPr>
              <a:t> greedy: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" charset="2"/>
              <a:buNone/>
            </a:pPr>
            <a:r>
              <a:rPr lang="en-US" dirty="0" err="1">
                <a:latin typeface="Century Schoolbook" charset="0"/>
                <a:sym typeface="Symbol" charset="2"/>
              </a:rPr>
              <a:t>Dato</a:t>
            </a:r>
            <a:r>
              <a:rPr lang="en-US" dirty="0">
                <a:latin typeface="Century Schoolbook" charset="0"/>
                <a:sym typeface="Symbol" charset="2"/>
              </a:rPr>
              <a:t> </a:t>
            </a:r>
            <a:r>
              <a:rPr lang="en-US" i="1" dirty="0">
                <a:latin typeface="Century Schoolbook" charset="0"/>
                <a:sym typeface="Symbol" charset="2"/>
              </a:rPr>
              <a:t>G</a:t>
            </a:r>
            <a:r>
              <a:rPr lang="en-US" dirty="0">
                <a:latin typeface="Century Schoolbook" charset="0"/>
                <a:sym typeface="Symbol" charset="2"/>
              </a:rPr>
              <a:t> con </a:t>
            </a:r>
            <a:r>
              <a:rPr lang="en-US" dirty="0" err="1">
                <a:latin typeface="Century Schoolbook" charset="0"/>
                <a:sym typeface="Symbol" charset="2"/>
              </a:rPr>
              <a:t>nodi</a:t>
            </a:r>
            <a:r>
              <a:rPr lang="en-US" dirty="0">
                <a:latin typeface="Century Schoolbook" charset="0"/>
                <a:sym typeface="Symbol" charset="2"/>
              </a:rPr>
              <a:t> </a:t>
            </a:r>
            <a:r>
              <a:rPr lang="en-US" i="1" dirty="0">
                <a:latin typeface="Century Schoolbook" charset="0"/>
                <a:sym typeface="Symbol" charset="2"/>
              </a:rPr>
              <a:t>v</a:t>
            </a:r>
            <a:r>
              <a:rPr lang="en-US" i="1" baseline="-25000" dirty="0">
                <a:latin typeface="Century Schoolbook" charset="0"/>
                <a:sym typeface="Symbol" charset="2"/>
              </a:rPr>
              <a:t>1</a:t>
            </a:r>
            <a:r>
              <a:rPr lang="en-US" i="1" dirty="0">
                <a:latin typeface="Century Schoolbook" charset="0"/>
                <a:sym typeface="Symbol" charset="2"/>
              </a:rPr>
              <a:t>, v</a:t>
            </a:r>
            <a:r>
              <a:rPr lang="en-US" i="1" baseline="-25000" dirty="0">
                <a:latin typeface="Century Schoolbook" charset="0"/>
                <a:sym typeface="Symbol" charset="2"/>
              </a:rPr>
              <a:t>2</a:t>
            </a:r>
            <a:r>
              <a:rPr lang="en-US" i="1" dirty="0">
                <a:latin typeface="Century Schoolbook" charset="0"/>
                <a:sym typeface="Symbol" charset="2"/>
              </a:rPr>
              <a:t>, …, </a:t>
            </a:r>
            <a:r>
              <a:rPr lang="en-US" i="1" dirty="0" err="1">
                <a:latin typeface="Century Schoolbook" charset="0"/>
                <a:sym typeface="Symbol" charset="2"/>
              </a:rPr>
              <a:t>v</a:t>
            </a:r>
            <a:r>
              <a:rPr lang="en-US" i="1" baseline="-25000" dirty="0" err="1">
                <a:latin typeface="Century Schoolbook" charset="0"/>
                <a:sym typeface="Symbol" charset="2"/>
              </a:rPr>
              <a:t>n</a:t>
            </a:r>
            <a:r>
              <a:rPr lang="en-US" dirty="0">
                <a:latin typeface="Century Schoolbook" charset="0"/>
                <a:sym typeface="Symbol" charset="2"/>
              </a:rPr>
              <a:t>, 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" charset="2"/>
              <a:buNone/>
            </a:pPr>
            <a:r>
              <a:rPr lang="en-US" dirty="0" err="1">
                <a:latin typeface="Century Schoolbook" charset="0"/>
                <a:sym typeface="Symbol" charset="2"/>
              </a:rPr>
              <a:t>etichetta</a:t>
            </a:r>
            <a:r>
              <a:rPr lang="en-US" dirty="0">
                <a:latin typeface="Century Schoolbook" charset="0"/>
                <a:sym typeface="Symbol" charset="2"/>
              </a:rPr>
              <a:t> </a:t>
            </a:r>
            <a:r>
              <a:rPr lang="en-US" dirty="0" err="1">
                <a:latin typeface="Century Schoolbook" charset="0"/>
                <a:sym typeface="Symbol" charset="2"/>
              </a:rPr>
              <a:t>i</a:t>
            </a:r>
            <a:r>
              <a:rPr lang="en-US" dirty="0">
                <a:latin typeface="Century Schoolbook" charset="0"/>
                <a:sym typeface="Symbol" charset="2"/>
              </a:rPr>
              <a:t> </a:t>
            </a:r>
            <a:r>
              <a:rPr lang="en-US" dirty="0" err="1">
                <a:latin typeface="Century Schoolbook" charset="0"/>
                <a:sym typeface="Symbol" charset="2"/>
              </a:rPr>
              <a:t>nodi</a:t>
            </a:r>
            <a:r>
              <a:rPr lang="en-US" dirty="0">
                <a:latin typeface="Century Schoolbook" charset="0"/>
                <a:sym typeface="Symbol" charset="2"/>
              </a:rPr>
              <a:t> in </a:t>
            </a:r>
            <a:r>
              <a:rPr lang="en-US" dirty="0" err="1">
                <a:latin typeface="Century Schoolbook" charset="0"/>
                <a:sym typeface="Symbol" charset="2"/>
              </a:rPr>
              <a:t>ordine</a:t>
            </a:r>
            <a:r>
              <a:rPr lang="en-US" dirty="0">
                <a:latin typeface="Century Schoolbook" charset="0"/>
                <a:sym typeface="Symbol" charset="2"/>
              </a:rPr>
              <a:t> </a:t>
            </a:r>
            <a:r>
              <a:rPr lang="en-US" dirty="0" err="1">
                <a:latin typeface="Century Schoolbook" charset="0"/>
                <a:sym typeface="Symbol" charset="2"/>
              </a:rPr>
              <a:t>assegnando</a:t>
            </a:r>
            <a:r>
              <a:rPr lang="en-US" dirty="0">
                <a:latin typeface="Century Schoolbook" charset="0"/>
                <a:sym typeface="Symbol" charset="2"/>
              </a:rPr>
              <a:t> a </a:t>
            </a:r>
            <a:r>
              <a:rPr lang="en-US" i="1" dirty="0">
                <a:latin typeface="Century Schoolbook" charset="0"/>
                <a:sym typeface="Symbol" charset="2"/>
              </a:rPr>
              <a:t>v</a:t>
            </a:r>
            <a:r>
              <a:rPr lang="en-US" i="1" baseline="-25000" dirty="0">
                <a:latin typeface="Century Schoolbook" charset="0"/>
                <a:sym typeface="Symbol" charset="2"/>
              </a:rPr>
              <a:t>i</a:t>
            </a:r>
            <a:r>
              <a:rPr lang="en-US" dirty="0">
                <a:latin typeface="Century Schoolbook" charset="0"/>
                <a:sym typeface="Symbol" charset="2"/>
              </a:rPr>
              <a:t> </a:t>
            </a:r>
            <a:r>
              <a:rPr lang="en-US" dirty="0" err="1">
                <a:latin typeface="Century Schoolbook" charset="0"/>
                <a:sym typeface="Symbol" charset="2"/>
              </a:rPr>
              <a:t>il</a:t>
            </a:r>
            <a:r>
              <a:rPr lang="en-US" dirty="0">
                <a:latin typeface="Century Schoolbook" charset="0"/>
                <a:sym typeface="Symbol" charset="2"/>
              </a:rPr>
              <a:t> </a:t>
            </a:r>
            <a:r>
              <a:rPr lang="en-US" dirty="0" err="1">
                <a:latin typeface="Century Schoolbook" charset="0"/>
                <a:sym typeface="Symbol" charset="2"/>
              </a:rPr>
              <a:t>colore</a:t>
            </a:r>
            <a:r>
              <a:rPr lang="en-US" dirty="0">
                <a:latin typeface="Century Schoolbook" charset="0"/>
                <a:sym typeface="Symbol" charset="2"/>
              </a:rPr>
              <a:t> </a:t>
            </a:r>
            <a:r>
              <a:rPr lang="en-US" dirty="0" err="1">
                <a:latin typeface="Century Schoolbook" charset="0"/>
                <a:sym typeface="Symbol" charset="2"/>
              </a:rPr>
              <a:t>più</a:t>
            </a:r>
            <a:r>
              <a:rPr lang="en-US" dirty="0">
                <a:latin typeface="Century Schoolbook" charset="0"/>
                <a:sym typeface="Symbol" charset="2"/>
              </a:rPr>
              <a:t> piccolo </a:t>
            </a:r>
            <a:r>
              <a:rPr lang="en-US" dirty="0" err="1">
                <a:latin typeface="Century Schoolbook" charset="0"/>
                <a:sym typeface="Symbol" charset="2"/>
              </a:rPr>
              <a:t>che</a:t>
            </a:r>
            <a:r>
              <a:rPr lang="en-US" dirty="0">
                <a:latin typeface="Century Schoolbook" charset="0"/>
                <a:sym typeface="Symbol" charset="2"/>
              </a:rPr>
              <a:t> non </a:t>
            </a:r>
            <a:r>
              <a:rPr lang="en-US" dirty="0" err="1">
                <a:latin typeface="Century Schoolbook" charset="0"/>
                <a:sym typeface="Symbol" charset="2"/>
              </a:rPr>
              <a:t>sia</a:t>
            </a:r>
            <a:r>
              <a:rPr lang="en-US" dirty="0">
                <a:latin typeface="Century Schoolbook" charset="0"/>
                <a:sym typeface="Symbol" charset="2"/>
              </a:rPr>
              <a:t> in </a:t>
            </a:r>
            <a:r>
              <a:rPr lang="en-US" dirty="0" err="1">
                <a:latin typeface="Century Schoolbook" charset="0"/>
                <a:sym typeface="Symbol" charset="2"/>
              </a:rPr>
              <a:t>conflitto</a:t>
            </a:r>
            <a:r>
              <a:rPr lang="en-US" dirty="0">
                <a:latin typeface="Century Schoolbook" charset="0"/>
                <a:sym typeface="Symbol" charset="2"/>
              </a:rPr>
              <a:t> con </a:t>
            </a:r>
            <a:r>
              <a:rPr lang="en-US" dirty="0" err="1">
                <a:latin typeface="Century Schoolbook" charset="0"/>
                <a:sym typeface="Symbol" charset="2"/>
              </a:rPr>
              <a:t>i</a:t>
            </a:r>
            <a:r>
              <a:rPr lang="en-US" dirty="0">
                <a:latin typeface="Century Schoolbook" charset="0"/>
                <a:sym typeface="Symbol" charset="2"/>
              </a:rPr>
              <a:t> </a:t>
            </a:r>
            <a:r>
              <a:rPr lang="en-US" dirty="0" err="1">
                <a:latin typeface="Century Schoolbook" charset="0"/>
                <a:sym typeface="Symbol" charset="2"/>
              </a:rPr>
              <a:t>nodi</a:t>
            </a:r>
            <a:r>
              <a:rPr lang="en-US" dirty="0">
                <a:latin typeface="Century Schoolbook" charset="0"/>
                <a:sym typeface="Symbol" charset="2"/>
              </a:rPr>
              <a:t> </a:t>
            </a:r>
            <a:r>
              <a:rPr lang="en-US" dirty="0" err="1">
                <a:latin typeface="Century Schoolbook" charset="0"/>
                <a:sym typeface="Symbol" charset="2"/>
              </a:rPr>
              <a:t>già</a:t>
            </a:r>
            <a:r>
              <a:rPr lang="en-US" dirty="0">
                <a:latin typeface="Century Schoolbook" charset="0"/>
                <a:sym typeface="Symbol" charset="2"/>
              </a:rPr>
              <a:t> </a:t>
            </a:r>
            <a:r>
              <a:rPr lang="en-US" dirty="0" err="1">
                <a:latin typeface="Century Schoolbook" charset="0"/>
                <a:sym typeface="Symbol" charset="2"/>
              </a:rPr>
              <a:t>colorati</a:t>
            </a:r>
            <a:r>
              <a:rPr lang="en-US" dirty="0">
                <a:latin typeface="Century Schoolbook" charset="0"/>
                <a:sym typeface="Symbol" charset="2"/>
              </a:rPr>
              <a:t> a dist. 1 </a:t>
            </a:r>
            <a:r>
              <a:rPr lang="en-US" dirty="0" err="1">
                <a:latin typeface="Century Schoolbook" charset="0"/>
                <a:sym typeface="Symbol" charset="2"/>
              </a:rPr>
              <a:t>e</a:t>
            </a:r>
            <a:r>
              <a:rPr lang="en-US" dirty="0">
                <a:latin typeface="Century Schoolbook" charset="0"/>
                <a:sym typeface="Symbol" charset="2"/>
              </a:rPr>
              <a:t> 2</a:t>
            </a:r>
            <a:r>
              <a:rPr lang="en-US" dirty="0">
                <a:solidFill>
                  <a:schemeClr val="accent1"/>
                </a:solidFill>
                <a:latin typeface="Century Schoolbook" charset="0"/>
                <a:sym typeface="Symbol" charset="2"/>
              </a:rPr>
              <a:t> </a:t>
            </a:r>
            <a:endParaRPr lang="en-US" dirty="0">
              <a:latin typeface="Century Schoolbook" charset="0"/>
              <a:sym typeface="Symbol" charset="2"/>
            </a:endParaRPr>
          </a:p>
        </p:txBody>
      </p:sp>
      <p:sp>
        <p:nvSpPr>
          <p:cNvPr id="50179" name="Segnaposto numero diapositiva 4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74B52575-75D2-5E4F-8CFD-84FF37DCE272}" type="slidenum">
              <a:rPr lang="en-US" smtClean="0"/>
              <a:pPr/>
              <a:t>36</a:t>
            </a:fld>
            <a:endParaRPr lang="en-US" smtClean="0"/>
          </a:p>
        </p:txBody>
      </p:sp>
      <p:sp>
        <p:nvSpPr>
          <p:cNvPr id="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ea typeface="+mj-ea"/>
                <a:cs typeface="+mj-cs"/>
              </a:rPr>
              <a:t>Limitazioni</a:t>
            </a:r>
            <a:r>
              <a:rPr lang="en-US" dirty="0" smtClean="0">
                <a:ea typeface="+mj-ea"/>
                <a:cs typeface="+mj-cs"/>
              </a:rPr>
              <a:t> </a:t>
            </a:r>
            <a:r>
              <a:rPr lang="en-US" dirty="0" err="1" smtClean="0">
                <a:ea typeface="+mj-ea"/>
                <a:cs typeface="+mj-cs"/>
              </a:rPr>
              <a:t>Superiori</a:t>
            </a:r>
            <a:r>
              <a:rPr lang="en-US" dirty="0" smtClean="0">
                <a:ea typeface="+mj-ea"/>
                <a:cs typeface="+mj-cs"/>
              </a:rPr>
              <a:t> (1)</a:t>
            </a:r>
          </a:p>
        </p:txBody>
      </p:sp>
      <p:pic>
        <p:nvPicPr>
          <p:cNvPr id="45" name="Immagine 4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9000" y="4191000"/>
            <a:ext cx="36195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76" grpId="0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173163" y="1981200"/>
            <a:ext cx="7772400" cy="609600"/>
          </a:xfrm>
        </p:spPr>
        <p:txBody>
          <a:bodyPr/>
          <a:lstStyle/>
          <a:p>
            <a:pPr eaLnBrk="1" hangingPunct="1"/>
            <a:r>
              <a:rPr lang="en-US" smtClean="0"/>
              <a:t> </a:t>
            </a:r>
            <a:r>
              <a:rPr lang="en-US" smtClean="0">
                <a:solidFill>
                  <a:schemeClr val="accent1"/>
                </a:solidFill>
              </a:rPr>
              <a:t>Th. </a:t>
            </a:r>
            <a:r>
              <a:rPr lang="en-US" smtClean="0">
                <a:sym typeface="Symbol" charset="2"/>
              </a:rPr>
              <a:t></a:t>
            </a:r>
            <a:r>
              <a:rPr lang="en-US" i="1" baseline="-25000" smtClean="0">
                <a:solidFill>
                  <a:srgbClr val="FF00FF"/>
                </a:solidFill>
                <a:sym typeface="Symbol" charset="2"/>
              </a:rPr>
              <a:t>2</a:t>
            </a:r>
            <a:r>
              <a:rPr lang="en-US" i="1" baseline="-25000" smtClean="0">
                <a:sym typeface="Symbol" charset="2"/>
              </a:rPr>
              <a:t>,</a:t>
            </a:r>
            <a:r>
              <a:rPr lang="en-US" i="1" baseline="-25000" smtClean="0">
                <a:solidFill>
                  <a:srgbClr val="8000FF"/>
                </a:solidFill>
                <a:sym typeface="Symbol" charset="2"/>
              </a:rPr>
              <a:t>1</a:t>
            </a:r>
            <a:r>
              <a:rPr lang="en-US" i="1" smtClean="0">
                <a:sym typeface="Symbol" charset="2"/>
              </a:rPr>
              <a:t>(G)</a:t>
            </a:r>
            <a:r>
              <a:rPr lang="en-US" smtClean="0">
                <a:sym typeface="Symbol" charset="2"/>
              </a:rPr>
              <a:t> </a:t>
            </a:r>
            <a:r>
              <a:rPr lang="en-US" i="1" smtClean="0">
                <a:sym typeface="Symbol" charset="2"/>
              </a:rPr>
              <a:t> </a:t>
            </a:r>
            <a:r>
              <a:rPr lang="en-US" i="1" smtClean="0">
                <a:solidFill>
                  <a:srgbClr val="0000FF"/>
                </a:solidFill>
                <a:sym typeface="Symbol" charset="2"/>
              </a:rPr>
              <a:t></a:t>
            </a:r>
            <a:r>
              <a:rPr lang="en-US" i="1" baseline="30000" smtClean="0">
                <a:sym typeface="Symbol" charset="2"/>
              </a:rPr>
              <a:t>2</a:t>
            </a:r>
            <a:r>
              <a:rPr lang="en-US" i="1" smtClean="0">
                <a:sym typeface="Symbol" charset="2"/>
              </a:rPr>
              <a:t>+2</a:t>
            </a:r>
            <a:r>
              <a:rPr lang="en-US" i="1" smtClean="0">
                <a:solidFill>
                  <a:srgbClr val="0000FF"/>
                </a:solidFill>
                <a:sym typeface="Symbol" charset="2"/>
              </a:rPr>
              <a:t>   		     </a:t>
            </a:r>
            <a:r>
              <a:rPr lang="en-US" smtClean="0">
                <a:sym typeface="Symbol" charset="2"/>
              </a:rPr>
              <a:t>[Griggs, Yeh ‘92]</a:t>
            </a:r>
          </a:p>
          <a:p>
            <a:pPr eaLnBrk="1" hangingPunct="1"/>
            <a:r>
              <a:rPr lang="en-US" smtClean="0">
                <a:solidFill>
                  <a:srgbClr val="FE8637"/>
                </a:solidFill>
                <a:sym typeface="Symbol" charset="2"/>
              </a:rPr>
              <a:t>Dim.</a:t>
            </a:r>
            <a:r>
              <a:rPr lang="en-US" smtClean="0">
                <a:sym typeface="Symbol" charset="2"/>
              </a:rPr>
              <a:t> </a:t>
            </a:r>
          </a:p>
        </p:txBody>
      </p:sp>
      <p:grpSp>
        <p:nvGrpSpPr>
          <p:cNvPr id="2" name="Group 44"/>
          <p:cNvGrpSpPr>
            <a:grpSpLocks/>
          </p:cNvGrpSpPr>
          <p:nvPr/>
        </p:nvGrpSpPr>
        <p:grpSpPr bwMode="auto">
          <a:xfrm>
            <a:off x="5029200" y="3581400"/>
            <a:ext cx="3810000" cy="2133600"/>
            <a:chOff x="3168" y="2208"/>
            <a:chExt cx="2400" cy="1344"/>
          </a:xfrm>
        </p:grpSpPr>
        <p:grpSp>
          <p:nvGrpSpPr>
            <p:cNvPr id="51210" name="Group 38"/>
            <p:cNvGrpSpPr>
              <a:grpSpLocks/>
            </p:cNvGrpSpPr>
            <p:nvPr/>
          </p:nvGrpSpPr>
          <p:grpSpPr bwMode="auto">
            <a:xfrm>
              <a:off x="3216" y="2256"/>
              <a:ext cx="2304" cy="1248"/>
              <a:chOff x="2256" y="1968"/>
              <a:chExt cx="2304" cy="816"/>
            </a:xfrm>
          </p:grpSpPr>
          <p:sp>
            <p:nvSpPr>
              <p:cNvPr id="51228" name="Line 22"/>
              <p:cNvSpPr>
                <a:spLocks noChangeShapeType="1"/>
              </p:cNvSpPr>
              <p:nvPr/>
            </p:nvSpPr>
            <p:spPr bwMode="auto">
              <a:xfrm flipH="1">
                <a:off x="2448" y="1968"/>
                <a:ext cx="960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51229" name="Line 23"/>
              <p:cNvSpPr>
                <a:spLocks noChangeShapeType="1"/>
              </p:cNvSpPr>
              <p:nvPr/>
            </p:nvSpPr>
            <p:spPr bwMode="auto">
              <a:xfrm flipH="1">
                <a:off x="3120" y="1968"/>
                <a:ext cx="336" cy="4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51230" name="Line 24"/>
              <p:cNvSpPr>
                <a:spLocks noChangeShapeType="1"/>
              </p:cNvSpPr>
              <p:nvPr/>
            </p:nvSpPr>
            <p:spPr bwMode="auto">
              <a:xfrm>
                <a:off x="3456" y="1968"/>
                <a:ext cx="240" cy="4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51231" name="Line 25"/>
              <p:cNvSpPr>
                <a:spLocks noChangeShapeType="1"/>
              </p:cNvSpPr>
              <p:nvPr/>
            </p:nvSpPr>
            <p:spPr bwMode="auto">
              <a:xfrm>
                <a:off x="3408" y="1968"/>
                <a:ext cx="912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51232" name="Line 26"/>
              <p:cNvSpPr>
                <a:spLocks noChangeShapeType="1"/>
              </p:cNvSpPr>
              <p:nvPr/>
            </p:nvSpPr>
            <p:spPr bwMode="auto">
              <a:xfrm>
                <a:off x="2448" y="2352"/>
                <a:ext cx="0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51233" name="Line 27"/>
              <p:cNvSpPr>
                <a:spLocks noChangeShapeType="1"/>
              </p:cNvSpPr>
              <p:nvPr/>
            </p:nvSpPr>
            <p:spPr bwMode="auto">
              <a:xfrm flipH="1">
                <a:off x="2256" y="2352"/>
                <a:ext cx="192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51234" name="Line 28"/>
              <p:cNvSpPr>
                <a:spLocks noChangeShapeType="1"/>
              </p:cNvSpPr>
              <p:nvPr/>
            </p:nvSpPr>
            <p:spPr bwMode="auto">
              <a:xfrm>
                <a:off x="2448" y="2352"/>
                <a:ext cx="240" cy="4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51235" name="Line 29"/>
              <p:cNvSpPr>
                <a:spLocks noChangeShapeType="1"/>
              </p:cNvSpPr>
              <p:nvPr/>
            </p:nvSpPr>
            <p:spPr bwMode="auto">
              <a:xfrm>
                <a:off x="3120" y="2352"/>
                <a:ext cx="0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51236" name="Line 30"/>
              <p:cNvSpPr>
                <a:spLocks noChangeShapeType="1"/>
              </p:cNvSpPr>
              <p:nvPr/>
            </p:nvSpPr>
            <p:spPr bwMode="auto">
              <a:xfrm flipH="1">
                <a:off x="2928" y="2352"/>
                <a:ext cx="192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51237" name="Line 31"/>
              <p:cNvSpPr>
                <a:spLocks noChangeShapeType="1"/>
              </p:cNvSpPr>
              <p:nvPr/>
            </p:nvSpPr>
            <p:spPr bwMode="auto">
              <a:xfrm>
                <a:off x="3120" y="2352"/>
                <a:ext cx="192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51238" name="Line 32"/>
              <p:cNvSpPr>
                <a:spLocks noChangeShapeType="1"/>
              </p:cNvSpPr>
              <p:nvPr/>
            </p:nvSpPr>
            <p:spPr bwMode="auto">
              <a:xfrm>
                <a:off x="3696" y="2352"/>
                <a:ext cx="0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51239" name="Line 33"/>
              <p:cNvSpPr>
                <a:spLocks noChangeShapeType="1"/>
              </p:cNvSpPr>
              <p:nvPr/>
            </p:nvSpPr>
            <p:spPr bwMode="auto">
              <a:xfrm flipH="1">
                <a:off x="3504" y="2352"/>
                <a:ext cx="192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51240" name="Line 34"/>
              <p:cNvSpPr>
                <a:spLocks noChangeShapeType="1"/>
              </p:cNvSpPr>
              <p:nvPr/>
            </p:nvSpPr>
            <p:spPr bwMode="auto">
              <a:xfrm>
                <a:off x="3696" y="2352"/>
                <a:ext cx="240" cy="4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51241" name="Line 35"/>
              <p:cNvSpPr>
                <a:spLocks noChangeShapeType="1"/>
              </p:cNvSpPr>
              <p:nvPr/>
            </p:nvSpPr>
            <p:spPr bwMode="auto">
              <a:xfrm>
                <a:off x="4320" y="2352"/>
                <a:ext cx="0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51242" name="Line 36"/>
              <p:cNvSpPr>
                <a:spLocks noChangeShapeType="1"/>
              </p:cNvSpPr>
              <p:nvPr/>
            </p:nvSpPr>
            <p:spPr bwMode="auto">
              <a:xfrm flipH="1">
                <a:off x="4128" y="2352"/>
                <a:ext cx="192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51243" name="Line 37"/>
              <p:cNvSpPr>
                <a:spLocks noChangeShapeType="1"/>
              </p:cNvSpPr>
              <p:nvPr/>
            </p:nvSpPr>
            <p:spPr bwMode="auto">
              <a:xfrm>
                <a:off x="4320" y="2352"/>
                <a:ext cx="240" cy="4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</p:grpSp>
        <p:sp>
          <p:nvSpPr>
            <p:cNvPr id="51211" name="Oval 4"/>
            <p:cNvSpPr>
              <a:spLocks noChangeArrowheads="1"/>
            </p:cNvSpPr>
            <p:nvPr/>
          </p:nvSpPr>
          <p:spPr bwMode="auto">
            <a:xfrm>
              <a:off x="4320" y="2208"/>
              <a:ext cx="144" cy="144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51212" name="Oval 5"/>
            <p:cNvSpPr>
              <a:spLocks noChangeArrowheads="1"/>
            </p:cNvSpPr>
            <p:nvPr/>
          </p:nvSpPr>
          <p:spPr bwMode="auto">
            <a:xfrm>
              <a:off x="4608" y="2832"/>
              <a:ext cx="144" cy="144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51213" name="Oval 6"/>
            <p:cNvSpPr>
              <a:spLocks noChangeArrowheads="1"/>
            </p:cNvSpPr>
            <p:nvPr/>
          </p:nvSpPr>
          <p:spPr bwMode="auto">
            <a:xfrm>
              <a:off x="5232" y="2832"/>
              <a:ext cx="144" cy="144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51214" name="Oval 8"/>
            <p:cNvSpPr>
              <a:spLocks noChangeArrowheads="1"/>
            </p:cNvSpPr>
            <p:nvPr/>
          </p:nvSpPr>
          <p:spPr bwMode="auto">
            <a:xfrm>
              <a:off x="4032" y="2832"/>
              <a:ext cx="144" cy="144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51215" name="Oval 9"/>
            <p:cNvSpPr>
              <a:spLocks noChangeArrowheads="1"/>
            </p:cNvSpPr>
            <p:nvPr/>
          </p:nvSpPr>
          <p:spPr bwMode="auto">
            <a:xfrm>
              <a:off x="3360" y="2832"/>
              <a:ext cx="144" cy="144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51216" name="Oval 10"/>
            <p:cNvSpPr>
              <a:spLocks noChangeArrowheads="1"/>
            </p:cNvSpPr>
            <p:nvPr/>
          </p:nvSpPr>
          <p:spPr bwMode="auto">
            <a:xfrm>
              <a:off x="3360" y="3408"/>
              <a:ext cx="144" cy="14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51217" name="Oval 11"/>
            <p:cNvSpPr>
              <a:spLocks noChangeArrowheads="1"/>
            </p:cNvSpPr>
            <p:nvPr/>
          </p:nvSpPr>
          <p:spPr bwMode="auto">
            <a:xfrm>
              <a:off x="3552" y="3408"/>
              <a:ext cx="144" cy="14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51218" name="Oval 12"/>
            <p:cNvSpPr>
              <a:spLocks noChangeArrowheads="1"/>
            </p:cNvSpPr>
            <p:nvPr/>
          </p:nvSpPr>
          <p:spPr bwMode="auto">
            <a:xfrm>
              <a:off x="3168" y="3408"/>
              <a:ext cx="144" cy="14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51219" name="Oval 13"/>
            <p:cNvSpPr>
              <a:spLocks noChangeArrowheads="1"/>
            </p:cNvSpPr>
            <p:nvPr/>
          </p:nvSpPr>
          <p:spPr bwMode="auto">
            <a:xfrm>
              <a:off x="3984" y="3408"/>
              <a:ext cx="144" cy="14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51220" name="Oval 14"/>
            <p:cNvSpPr>
              <a:spLocks noChangeArrowheads="1"/>
            </p:cNvSpPr>
            <p:nvPr/>
          </p:nvSpPr>
          <p:spPr bwMode="auto">
            <a:xfrm>
              <a:off x="4176" y="3408"/>
              <a:ext cx="144" cy="14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51221" name="Oval 15"/>
            <p:cNvSpPr>
              <a:spLocks noChangeArrowheads="1"/>
            </p:cNvSpPr>
            <p:nvPr/>
          </p:nvSpPr>
          <p:spPr bwMode="auto">
            <a:xfrm>
              <a:off x="3792" y="3408"/>
              <a:ext cx="144" cy="14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51222" name="Oval 16"/>
            <p:cNvSpPr>
              <a:spLocks noChangeArrowheads="1"/>
            </p:cNvSpPr>
            <p:nvPr/>
          </p:nvSpPr>
          <p:spPr bwMode="auto">
            <a:xfrm>
              <a:off x="4608" y="3408"/>
              <a:ext cx="144" cy="14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51223" name="Oval 17"/>
            <p:cNvSpPr>
              <a:spLocks noChangeArrowheads="1"/>
            </p:cNvSpPr>
            <p:nvPr/>
          </p:nvSpPr>
          <p:spPr bwMode="auto">
            <a:xfrm>
              <a:off x="4800" y="3408"/>
              <a:ext cx="144" cy="14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51224" name="Oval 18"/>
            <p:cNvSpPr>
              <a:spLocks noChangeArrowheads="1"/>
            </p:cNvSpPr>
            <p:nvPr/>
          </p:nvSpPr>
          <p:spPr bwMode="auto">
            <a:xfrm>
              <a:off x="4416" y="3408"/>
              <a:ext cx="144" cy="14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51225" name="Oval 19"/>
            <p:cNvSpPr>
              <a:spLocks noChangeArrowheads="1"/>
            </p:cNvSpPr>
            <p:nvPr/>
          </p:nvSpPr>
          <p:spPr bwMode="auto">
            <a:xfrm>
              <a:off x="5232" y="3408"/>
              <a:ext cx="144" cy="14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51226" name="Oval 20"/>
            <p:cNvSpPr>
              <a:spLocks noChangeArrowheads="1"/>
            </p:cNvSpPr>
            <p:nvPr/>
          </p:nvSpPr>
          <p:spPr bwMode="auto">
            <a:xfrm>
              <a:off x="5424" y="3408"/>
              <a:ext cx="144" cy="14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51227" name="Oval 21"/>
            <p:cNvSpPr>
              <a:spLocks noChangeArrowheads="1"/>
            </p:cNvSpPr>
            <p:nvPr/>
          </p:nvSpPr>
          <p:spPr bwMode="auto">
            <a:xfrm>
              <a:off x="5040" y="3408"/>
              <a:ext cx="144" cy="14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</p:grpSp>
      <p:sp>
        <p:nvSpPr>
          <p:cNvPr id="14377" name="Text Box 41"/>
          <p:cNvSpPr txBox="1">
            <a:spLocks noChangeArrowheads="1"/>
          </p:cNvSpPr>
          <p:nvPr/>
        </p:nvSpPr>
        <p:spPr bwMode="auto">
          <a:xfrm>
            <a:off x="3322638" y="3429000"/>
            <a:ext cx="36172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Per </a:t>
            </a:r>
            <a:r>
              <a:rPr lang="en-US" dirty="0" err="1">
                <a:latin typeface="+mn-lt"/>
              </a:rPr>
              <a:t>colorare</a:t>
            </a:r>
            <a:r>
              <a:rPr lang="en-US" dirty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questo</a:t>
            </a:r>
            <a:r>
              <a:rPr lang="en-US" dirty="0" smtClean="0">
                <a:latin typeface="+mn-lt"/>
              </a:rPr>
              <a:t>… </a:t>
            </a:r>
            <a:r>
              <a:rPr lang="en-US" dirty="0" err="1">
                <a:latin typeface="+mn-lt"/>
                <a:sym typeface="Symbol" charset="2"/>
              </a:rPr>
              <a:t></a:t>
            </a:r>
            <a:endParaRPr lang="en-US" dirty="0">
              <a:latin typeface="+mn-lt"/>
            </a:endParaRPr>
          </a:p>
        </p:txBody>
      </p:sp>
      <p:sp>
        <p:nvSpPr>
          <p:cNvPr id="14378" name="Text Box 42"/>
          <p:cNvSpPr txBox="1">
            <a:spLocks noChangeArrowheads="1"/>
          </p:cNvSpPr>
          <p:nvPr/>
        </p:nvSpPr>
        <p:spPr bwMode="auto">
          <a:xfrm>
            <a:off x="1447800" y="4054475"/>
            <a:ext cx="396499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 smtClean="0">
                <a:latin typeface="+mn-lt"/>
              </a:rPr>
              <a:t>…</a:t>
            </a:r>
            <a:r>
              <a:rPr lang="en-US" dirty="0" err="1" smtClean="0">
                <a:latin typeface="+mn-lt"/>
              </a:rPr>
              <a:t>elimino</a:t>
            </a:r>
            <a:r>
              <a:rPr lang="en-US" dirty="0" smtClean="0">
                <a:latin typeface="+mn-lt"/>
              </a:rPr>
              <a:t> </a:t>
            </a:r>
            <a:r>
              <a:rPr lang="en-US" dirty="0">
                <a:latin typeface="+mn-lt"/>
              </a:rPr>
              <a:t>al </a:t>
            </a:r>
            <a:r>
              <a:rPr lang="en-US" dirty="0" err="1">
                <a:latin typeface="+mn-lt"/>
              </a:rPr>
              <a:t>più</a:t>
            </a:r>
            <a:r>
              <a:rPr lang="en-US" dirty="0">
                <a:latin typeface="+mn-lt"/>
              </a:rPr>
              <a:t> 3 </a:t>
            </a:r>
            <a:r>
              <a:rPr lang="en-US" dirty="0" err="1">
                <a:latin typeface="+mn-lt"/>
              </a:rPr>
              <a:t>colori</a:t>
            </a:r>
            <a:endParaRPr lang="en-US" dirty="0" smtClean="0">
              <a:latin typeface="+mn-lt"/>
            </a:endParaRPr>
          </a:p>
          <a:p>
            <a:pPr>
              <a:defRPr/>
            </a:pPr>
            <a:r>
              <a:rPr lang="en-US" dirty="0">
                <a:latin typeface="+mn-lt"/>
              </a:rPr>
              <a:t>p</a:t>
            </a:r>
            <a:r>
              <a:rPr lang="en-US" dirty="0" smtClean="0">
                <a:latin typeface="+mn-lt"/>
              </a:rPr>
              <a:t>er </a:t>
            </a:r>
            <a:r>
              <a:rPr lang="en-US" dirty="0" err="1">
                <a:latin typeface="+mn-lt"/>
              </a:rPr>
              <a:t>ciascuno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di</a:t>
            </a:r>
            <a:r>
              <a:rPr lang="en-US" dirty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questi</a:t>
            </a:r>
            <a:r>
              <a:rPr lang="en-US" dirty="0" smtClean="0">
                <a:latin typeface="+mn-lt"/>
              </a:rPr>
              <a:t>… </a:t>
            </a:r>
            <a:r>
              <a:rPr lang="en-US" dirty="0" err="1">
                <a:latin typeface="+mn-lt"/>
                <a:sym typeface="Symbol" charset="2"/>
              </a:rPr>
              <a:t></a:t>
            </a:r>
            <a:endParaRPr lang="en-US" dirty="0">
              <a:latin typeface="+mn-lt"/>
              <a:sym typeface="Symbol" charset="2"/>
            </a:endParaRPr>
          </a:p>
        </p:txBody>
      </p:sp>
      <p:sp>
        <p:nvSpPr>
          <p:cNvPr id="14379" name="Text Box 43"/>
          <p:cNvSpPr txBox="1">
            <a:spLocks noChangeArrowheads="1"/>
          </p:cNvSpPr>
          <p:nvPr/>
        </p:nvSpPr>
        <p:spPr bwMode="auto">
          <a:xfrm>
            <a:off x="1676400" y="4953000"/>
            <a:ext cx="401796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 smtClean="0">
                <a:latin typeface="+mn-lt"/>
              </a:rPr>
              <a:t>…</a:t>
            </a:r>
            <a:r>
              <a:rPr lang="en-US" dirty="0" err="1" smtClean="0">
                <a:latin typeface="+mn-lt"/>
              </a:rPr>
              <a:t>e</a:t>
            </a:r>
            <a:r>
              <a:rPr lang="en-US" dirty="0" smtClean="0">
                <a:latin typeface="+mn-lt"/>
              </a:rPr>
              <a:t> </a:t>
            </a:r>
            <a:r>
              <a:rPr lang="en-US" dirty="0">
                <a:latin typeface="+mn-lt"/>
              </a:rPr>
              <a:t>al </a:t>
            </a:r>
            <a:r>
              <a:rPr lang="en-US" dirty="0" err="1">
                <a:latin typeface="+mn-lt"/>
              </a:rPr>
              <a:t>più</a:t>
            </a:r>
            <a:r>
              <a:rPr lang="en-US" dirty="0">
                <a:latin typeface="+mn-lt"/>
              </a:rPr>
              <a:t> un </a:t>
            </a:r>
            <a:r>
              <a:rPr lang="en-US" dirty="0" err="1">
                <a:latin typeface="+mn-lt"/>
              </a:rPr>
              <a:t>colore</a:t>
            </a:r>
            <a:r>
              <a:rPr lang="en-US" dirty="0">
                <a:latin typeface="+mn-lt"/>
              </a:rPr>
              <a:t> per </a:t>
            </a:r>
            <a:r>
              <a:rPr lang="en-US" dirty="0" err="1">
                <a:latin typeface="+mn-lt"/>
              </a:rPr>
              <a:t>ciascuno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di</a:t>
            </a:r>
            <a:r>
              <a:rPr lang="en-US" dirty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questi</a:t>
            </a:r>
            <a:r>
              <a:rPr lang="en-US" dirty="0" smtClean="0">
                <a:latin typeface="+mn-lt"/>
              </a:rPr>
              <a:t>… </a:t>
            </a:r>
            <a:r>
              <a:rPr lang="en-US" dirty="0" err="1">
                <a:latin typeface="+mn-lt"/>
                <a:sym typeface="Symbol" charset="2"/>
              </a:rPr>
              <a:t></a:t>
            </a:r>
            <a:endParaRPr lang="en-US" dirty="0">
              <a:latin typeface="+mn-lt"/>
              <a:sym typeface="Symbol" charset="2"/>
            </a:endParaRPr>
          </a:p>
        </p:txBody>
      </p:sp>
      <p:sp>
        <p:nvSpPr>
          <p:cNvPr id="14382" name="Text Box 46"/>
          <p:cNvSpPr txBox="1">
            <a:spLocks noChangeArrowheads="1"/>
          </p:cNvSpPr>
          <p:nvPr/>
        </p:nvSpPr>
        <p:spPr bwMode="auto">
          <a:xfrm>
            <a:off x="1203325" y="5957888"/>
            <a:ext cx="70373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2800">
                <a:latin typeface="+mn-lt"/>
              </a:rPr>
              <a:t>Coloro tutto con al più 1+3</a:t>
            </a:r>
            <a:r>
              <a:rPr lang="en-US" sz="2800" i="1">
                <a:solidFill>
                  <a:srgbClr val="0000FF"/>
                </a:solidFill>
                <a:latin typeface="+mn-lt"/>
                <a:sym typeface="Symbol" charset="2"/>
              </a:rPr>
              <a:t></a:t>
            </a:r>
            <a:r>
              <a:rPr lang="en-US" sz="2800">
                <a:latin typeface="+mn-lt"/>
              </a:rPr>
              <a:t>+(</a:t>
            </a:r>
            <a:r>
              <a:rPr lang="en-US" sz="2800" i="1">
                <a:solidFill>
                  <a:srgbClr val="0000FF"/>
                </a:solidFill>
                <a:latin typeface="+mn-lt"/>
                <a:sym typeface="Symbol" charset="2"/>
              </a:rPr>
              <a:t></a:t>
            </a:r>
            <a:r>
              <a:rPr lang="en-US" sz="2800">
                <a:latin typeface="+mn-lt"/>
              </a:rPr>
              <a:t>-1)</a:t>
            </a:r>
            <a:r>
              <a:rPr lang="en-US" sz="2800" i="1">
                <a:solidFill>
                  <a:srgbClr val="0000FF"/>
                </a:solidFill>
                <a:latin typeface="+mn-lt"/>
                <a:sym typeface="Symbol" charset="2"/>
              </a:rPr>
              <a:t> </a:t>
            </a:r>
            <a:r>
              <a:rPr lang="en-US" sz="2800">
                <a:latin typeface="+mn-lt"/>
                <a:sym typeface="Symbol" charset="2"/>
              </a:rPr>
              <a:t>colori</a:t>
            </a:r>
            <a:r>
              <a:rPr lang="en-US">
                <a:latin typeface="+mn-lt"/>
              </a:rPr>
              <a:t> </a:t>
            </a:r>
          </a:p>
        </p:txBody>
      </p:sp>
      <p:sp>
        <p:nvSpPr>
          <p:cNvPr id="51208" name="Segnaposto numero diapositiva 4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F0B86ED-F7E1-BD4B-A61D-B694558D0A0C}" type="slidenum">
              <a:rPr lang="en-US" smtClean="0"/>
              <a:pPr/>
              <a:t>37</a:t>
            </a:fld>
            <a:endParaRPr lang="en-US" smtClean="0"/>
          </a:p>
        </p:txBody>
      </p:sp>
      <p:sp>
        <p:nvSpPr>
          <p:cNvPr id="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ea typeface="+mj-ea"/>
                <a:cs typeface="+mj-cs"/>
              </a:rPr>
              <a:t>Limitazioni</a:t>
            </a:r>
            <a:r>
              <a:rPr lang="en-US" dirty="0" smtClean="0">
                <a:ea typeface="+mj-ea"/>
                <a:cs typeface="+mj-cs"/>
              </a:rPr>
              <a:t> </a:t>
            </a:r>
            <a:r>
              <a:rPr lang="en-US" dirty="0" err="1" smtClean="0">
                <a:ea typeface="+mj-ea"/>
                <a:cs typeface="+mj-cs"/>
              </a:rPr>
              <a:t>Superiori</a:t>
            </a:r>
            <a:r>
              <a:rPr lang="en-US" dirty="0" smtClean="0">
                <a:ea typeface="+mj-ea"/>
                <a:cs typeface="+mj-cs"/>
              </a:rPr>
              <a:t> (2)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3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3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3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 autoUpdateAnimBg="0"/>
      <p:bldP spid="14377" grpId="0" autoUpdateAnimBg="0"/>
      <p:bldP spid="14378" grpId="0" autoUpdateAnimBg="0"/>
      <p:bldP spid="14379" grpId="0" autoUpdateAnimBg="0"/>
      <p:bldP spid="14382" grpId="0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457200" y="1524000"/>
            <a:ext cx="848836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" charset="2"/>
              <a:buNone/>
              <a:defRPr/>
            </a:pPr>
            <a:r>
              <a:rPr lang="en-US" sz="3200" dirty="0" err="1">
                <a:solidFill>
                  <a:schemeClr val="accent1"/>
                </a:solidFill>
                <a:latin typeface="+mn-lt"/>
              </a:rPr>
              <a:t>Congettura</a:t>
            </a:r>
            <a:r>
              <a:rPr lang="en-US" sz="3200" dirty="0">
                <a:latin typeface="+mn-lt"/>
              </a:rPr>
              <a:t>: </a:t>
            </a:r>
            <a:r>
              <a:rPr lang="en-US" sz="3200" dirty="0">
                <a:latin typeface="+mn-lt"/>
                <a:sym typeface="Symbol" charset="2"/>
              </a:rPr>
              <a:t></a:t>
            </a:r>
            <a:r>
              <a:rPr lang="en-US" sz="3200" i="1" baseline="-25000" dirty="0">
                <a:solidFill>
                  <a:srgbClr val="FF00FF"/>
                </a:solidFill>
                <a:latin typeface="+mn-lt"/>
                <a:sym typeface="Symbol" charset="2"/>
              </a:rPr>
              <a:t>2</a:t>
            </a:r>
            <a:r>
              <a:rPr lang="en-US" sz="3200" i="1" baseline="-25000" dirty="0">
                <a:latin typeface="+mn-lt"/>
                <a:sym typeface="Symbol" charset="2"/>
              </a:rPr>
              <a:t>,</a:t>
            </a:r>
            <a:r>
              <a:rPr lang="en-US" sz="3200" i="1" baseline="-25000" dirty="0">
                <a:solidFill>
                  <a:srgbClr val="8000FF"/>
                </a:solidFill>
                <a:latin typeface="+mn-lt"/>
                <a:sym typeface="Symbol" charset="2"/>
              </a:rPr>
              <a:t>1</a:t>
            </a:r>
            <a:r>
              <a:rPr lang="en-US" sz="3200" i="1" dirty="0">
                <a:latin typeface="+mn-lt"/>
                <a:sym typeface="Symbol" charset="2"/>
              </a:rPr>
              <a:t>(G)</a:t>
            </a:r>
            <a:r>
              <a:rPr lang="en-US" sz="3200" dirty="0">
                <a:latin typeface="+mn-lt"/>
                <a:sym typeface="Symbol" charset="2"/>
              </a:rPr>
              <a:t> </a:t>
            </a:r>
            <a:r>
              <a:rPr lang="en-US" sz="3200" i="1" dirty="0" err="1">
                <a:latin typeface="+mn-lt"/>
                <a:sym typeface="Symbol" charset="2"/>
              </a:rPr>
              <a:t></a:t>
            </a:r>
            <a:r>
              <a:rPr lang="en-US" sz="3200" i="1" dirty="0">
                <a:latin typeface="+mn-lt"/>
                <a:sym typeface="Symbol" charset="2"/>
              </a:rPr>
              <a:t> </a:t>
            </a:r>
            <a:r>
              <a:rPr lang="en-US" sz="3200" i="1" dirty="0">
                <a:solidFill>
                  <a:srgbClr val="0000FF"/>
                </a:solidFill>
                <a:latin typeface="+mn-lt"/>
                <a:sym typeface="Symbol" charset="2"/>
              </a:rPr>
              <a:t></a:t>
            </a:r>
            <a:r>
              <a:rPr lang="en-US" sz="3200" i="1" baseline="30000" dirty="0">
                <a:latin typeface="+mn-lt"/>
                <a:sym typeface="Symbol" charset="2"/>
              </a:rPr>
              <a:t>2</a:t>
            </a:r>
            <a:r>
              <a:rPr lang="en-US" sz="3200" i="1" dirty="0">
                <a:latin typeface="+mn-lt"/>
                <a:sym typeface="Symbol" charset="2"/>
              </a:rPr>
              <a:t>      </a:t>
            </a:r>
            <a:r>
              <a:rPr lang="en-US" sz="3200" i="1" dirty="0">
                <a:solidFill>
                  <a:srgbClr val="0000FF"/>
                </a:solidFill>
                <a:latin typeface="+mn-lt"/>
                <a:sym typeface="Symbol" charset="2"/>
              </a:rPr>
              <a:t>   </a:t>
            </a:r>
            <a:r>
              <a:rPr lang="en-US" dirty="0">
                <a:latin typeface="+mn-lt"/>
                <a:sym typeface="Symbol" charset="2"/>
              </a:rPr>
              <a:t>[Griggs, </a:t>
            </a:r>
            <a:r>
              <a:rPr lang="en-US" dirty="0" err="1">
                <a:latin typeface="+mn-lt"/>
                <a:sym typeface="Symbol" charset="2"/>
              </a:rPr>
              <a:t>Yeh</a:t>
            </a:r>
            <a:r>
              <a:rPr lang="en-US" dirty="0">
                <a:latin typeface="+mn-lt"/>
                <a:sym typeface="Symbol" charset="2"/>
              </a:rPr>
              <a:t> ‘92]</a:t>
            </a:r>
          </a:p>
        </p:txBody>
      </p:sp>
      <p:sp>
        <p:nvSpPr>
          <p:cNvPr id="48132" name="CasellaDiTesto 15"/>
          <p:cNvSpPr txBox="1">
            <a:spLocks noChangeArrowheads="1"/>
          </p:cNvSpPr>
          <p:nvPr/>
        </p:nvSpPr>
        <p:spPr bwMode="auto">
          <a:xfrm>
            <a:off x="1219200" y="2438400"/>
            <a:ext cx="746760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just">
              <a:tabLst>
                <a:tab pos="358775" algn="l"/>
                <a:tab pos="719138" algn="l"/>
                <a:tab pos="1079500" algn="l"/>
                <a:tab pos="1438275" algn="l"/>
                <a:tab pos="1798638" algn="l"/>
                <a:tab pos="2159000" algn="l"/>
                <a:tab pos="2519363" algn="l"/>
                <a:tab pos="2879725" algn="l"/>
                <a:tab pos="3238500" algn="l"/>
                <a:tab pos="3598863" algn="l"/>
                <a:tab pos="3959225" algn="l"/>
                <a:tab pos="4319588" algn="l"/>
              </a:tabLst>
              <a:defRPr/>
            </a:pPr>
            <a:r>
              <a:rPr lang="it-IT" dirty="0">
                <a:latin typeface="+mn-lt"/>
                <a:ea typeface="Cambria" charset="0"/>
                <a:cs typeface="Cambria" charset="0"/>
              </a:rPr>
              <a:t>Questa limitazione superiore è stretta: ci sono grafi con grado </a:t>
            </a:r>
            <a:r>
              <a:rPr lang="it-IT" i="1" dirty="0">
                <a:latin typeface="+mn-lt"/>
                <a:ea typeface="Cambria" charset="0"/>
                <a:cs typeface="Cambria" charset="0"/>
              </a:rPr>
              <a:t>Δ</a:t>
            </a:r>
            <a:r>
              <a:rPr lang="it-IT" dirty="0">
                <a:latin typeface="+mn-lt"/>
                <a:ea typeface="Cambria" charset="0"/>
                <a:cs typeface="Cambria" charset="0"/>
              </a:rPr>
              <a:t>, diametro 2 e </a:t>
            </a:r>
            <a:r>
              <a:rPr lang="it-IT" i="1" dirty="0">
                <a:latin typeface="+mn-lt"/>
                <a:ea typeface="Cambria" charset="0"/>
                <a:cs typeface="Cambria" charset="0"/>
              </a:rPr>
              <a:t>Δ</a:t>
            </a:r>
            <a:r>
              <a:rPr lang="it-IT" i="1" baseline="30000" dirty="0">
                <a:latin typeface="+mn-lt"/>
                <a:ea typeface="Cambria" charset="0"/>
                <a:cs typeface="Cambria" charset="0"/>
              </a:rPr>
              <a:t>2</a:t>
            </a:r>
            <a:r>
              <a:rPr lang="it-IT" i="1" dirty="0">
                <a:latin typeface="+mn-lt"/>
                <a:ea typeface="Cambria" charset="0"/>
                <a:cs typeface="Cambria" charset="0"/>
              </a:rPr>
              <a:t>+1</a:t>
            </a:r>
            <a:r>
              <a:rPr lang="it-IT" dirty="0">
                <a:latin typeface="+mn-lt"/>
                <a:ea typeface="Cambria" charset="0"/>
                <a:cs typeface="Cambria" charset="0"/>
              </a:rPr>
              <a:t> nodi il cui</a:t>
            </a:r>
            <a:r>
              <a:rPr lang="it-IT" dirty="0" smtClean="0">
                <a:latin typeface="+mn-lt"/>
                <a:ea typeface="Cambria" charset="0"/>
                <a:cs typeface="Cambria" charset="0"/>
              </a:rPr>
              <a:t> </a:t>
            </a:r>
            <a:r>
              <a:rPr lang="en-US" i="1" dirty="0" err="1" smtClean="0">
                <a:sym typeface="Symbol" charset="2"/>
              </a:rPr>
              <a:t></a:t>
            </a:r>
            <a:r>
              <a:rPr lang="en-US" dirty="0" smtClean="0">
                <a:sym typeface="Symbol" charset="2"/>
              </a:rPr>
              <a:t> </a:t>
            </a:r>
            <a:r>
              <a:rPr lang="it-IT" dirty="0" smtClean="0">
                <a:latin typeface="+mn-lt"/>
                <a:ea typeface="Cambria" charset="0"/>
                <a:cs typeface="Cambria" charset="0"/>
              </a:rPr>
              <a:t>è </a:t>
            </a:r>
            <a:r>
              <a:rPr lang="it-IT" dirty="0">
                <a:latin typeface="+mn-lt"/>
                <a:ea typeface="Cambria" charset="0"/>
                <a:cs typeface="Cambria" charset="0"/>
              </a:rPr>
              <a:t>almeno </a:t>
            </a:r>
            <a:r>
              <a:rPr lang="it-IT" i="1" dirty="0">
                <a:latin typeface="+mn-lt"/>
                <a:ea typeface="Cambria" charset="0"/>
                <a:cs typeface="Cambria" charset="0"/>
              </a:rPr>
              <a:t>Δ</a:t>
            </a:r>
            <a:r>
              <a:rPr lang="it-IT" i="1" baseline="30000" dirty="0">
                <a:latin typeface="+mn-lt"/>
                <a:ea typeface="Cambria" charset="0"/>
                <a:cs typeface="Cambria" charset="0"/>
              </a:rPr>
              <a:t>2</a:t>
            </a:r>
            <a:r>
              <a:rPr lang="it-IT" dirty="0">
                <a:latin typeface="+mn-lt"/>
                <a:ea typeface="Cambria" charset="0"/>
                <a:cs typeface="Cambria" charset="0"/>
              </a:rPr>
              <a:t>.</a:t>
            </a:r>
          </a:p>
          <a:p>
            <a:pPr>
              <a:tabLst>
                <a:tab pos="358775" algn="l"/>
                <a:tab pos="719138" algn="l"/>
                <a:tab pos="1079500" algn="l"/>
                <a:tab pos="1438275" algn="l"/>
                <a:tab pos="1798638" algn="l"/>
                <a:tab pos="2159000" algn="l"/>
                <a:tab pos="2519363" algn="l"/>
                <a:tab pos="2879725" algn="l"/>
                <a:tab pos="3238500" algn="l"/>
                <a:tab pos="3598863" algn="l"/>
                <a:tab pos="3959225" algn="l"/>
                <a:tab pos="4319588" algn="l"/>
              </a:tabLst>
              <a:defRPr/>
            </a:pPr>
            <a:endParaRPr lang="it-IT" dirty="0">
              <a:latin typeface="+mn-lt"/>
            </a:endParaRPr>
          </a:p>
        </p:txBody>
      </p:sp>
      <p:grpSp>
        <p:nvGrpSpPr>
          <p:cNvPr id="2" name="Gruppo 70"/>
          <p:cNvGrpSpPr>
            <a:grpSpLocks/>
          </p:cNvGrpSpPr>
          <p:nvPr/>
        </p:nvGrpSpPr>
        <p:grpSpPr bwMode="auto">
          <a:xfrm>
            <a:off x="990600" y="4114800"/>
            <a:ext cx="2133600" cy="2057400"/>
            <a:chOff x="990600" y="4114800"/>
            <a:chExt cx="2133600" cy="2057400"/>
          </a:xfrm>
        </p:grpSpPr>
        <p:sp>
          <p:nvSpPr>
            <p:cNvPr id="52257" name="Ovale 16"/>
            <p:cNvSpPr>
              <a:spLocks noChangeArrowheads="1"/>
            </p:cNvSpPr>
            <p:nvPr/>
          </p:nvSpPr>
          <p:spPr bwMode="auto">
            <a:xfrm>
              <a:off x="1828800" y="4114800"/>
              <a:ext cx="457200" cy="457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r>
                <a:rPr lang="it-IT"/>
                <a:t>0</a:t>
              </a:r>
            </a:p>
          </p:txBody>
        </p:sp>
        <p:sp>
          <p:nvSpPr>
            <p:cNvPr id="52258" name="Ovale 17"/>
            <p:cNvSpPr>
              <a:spLocks noChangeArrowheads="1"/>
            </p:cNvSpPr>
            <p:nvPr/>
          </p:nvSpPr>
          <p:spPr bwMode="auto">
            <a:xfrm>
              <a:off x="2667000" y="4800600"/>
              <a:ext cx="457200" cy="457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r>
                <a:rPr lang="it-IT"/>
                <a:t>3</a:t>
              </a:r>
            </a:p>
          </p:txBody>
        </p:sp>
        <p:sp>
          <p:nvSpPr>
            <p:cNvPr id="52259" name="Ovale 18"/>
            <p:cNvSpPr>
              <a:spLocks noChangeArrowheads="1"/>
            </p:cNvSpPr>
            <p:nvPr/>
          </p:nvSpPr>
          <p:spPr bwMode="auto">
            <a:xfrm>
              <a:off x="990600" y="4800600"/>
              <a:ext cx="457200" cy="457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r>
                <a:rPr lang="it-IT"/>
                <a:t>2</a:t>
              </a:r>
            </a:p>
          </p:txBody>
        </p:sp>
        <p:sp>
          <p:nvSpPr>
            <p:cNvPr id="52260" name="Ovale 19"/>
            <p:cNvSpPr>
              <a:spLocks noChangeArrowheads="1"/>
            </p:cNvSpPr>
            <p:nvPr/>
          </p:nvSpPr>
          <p:spPr bwMode="auto">
            <a:xfrm>
              <a:off x="2209800" y="5715000"/>
              <a:ext cx="457200" cy="457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r>
                <a:rPr lang="it-IT"/>
                <a:t>1</a:t>
              </a:r>
            </a:p>
          </p:txBody>
        </p:sp>
        <p:sp>
          <p:nvSpPr>
            <p:cNvPr id="52261" name="Ovale 20"/>
            <p:cNvSpPr>
              <a:spLocks noChangeArrowheads="1"/>
            </p:cNvSpPr>
            <p:nvPr/>
          </p:nvSpPr>
          <p:spPr bwMode="auto">
            <a:xfrm>
              <a:off x="1371600" y="5715000"/>
              <a:ext cx="457200" cy="457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r>
                <a:rPr lang="it-IT"/>
                <a:t>4</a:t>
              </a:r>
            </a:p>
          </p:txBody>
        </p:sp>
        <p:cxnSp>
          <p:nvCxnSpPr>
            <p:cNvPr id="52262" name="Connettore 1 22"/>
            <p:cNvCxnSpPr>
              <a:cxnSpLocks noChangeShapeType="1"/>
              <a:stCxn id="52259" idx="7"/>
              <a:endCxn id="52257" idx="3"/>
            </p:cNvCxnSpPr>
            <p:nvPr/>
          </p:nvCxnSpPr>
          <p:spPr bwMode="auto">
            <a:xfrm rot="5400000" flipH="1" flipV="1">
              <a:off x="1457045" y="4428845"/>
              <a:ext cx="362510" cy="5149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2263" name="Connettore 1 24"/>
            <p:cNvCxnSpPr>
              <a:cxnSpLocks noChangeShapeType="1"/>
              <a:stCxn id="52257" idx="5"/>
              <a:endCxn id="52258" idx="1"/>
            </p:cNvCxnSpPr>
            <p:nvPr/>
          </p:nvCxnSpPr>
          <p:spPr bwMode="auto">
            <a:xfrm rot="16200000" flipH="1">
              <a:off x="2295245" y="4428845"/>
              <a:ext cx="362510" cy="5149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2264" name="Connettore 1 26"/>
            <p:cNvCxnSpPr>
              <a:cxnSpLocks noChangeShapeType="1"/>
              <a:stCxn id="52258" idx="4"/>
              <a:endCxn id="52260" idx="7"/>
            </p:cNvCxnSpPr>
            <p:nvPr/>
          </p:nvCxnSpPr>
          <p:spPr bwMode="auto">
            <a:xfrm rot="5400000">
              <a:off x="2485746" y="5372100"/>
              <a:ext cx="524155" cy="2955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2265" name="Connettore 1 28"/>
            <p:cNvCxnSpPr>
              <a:cxnSpLocks noChangeShapeType="1"/>
              <a:stCxn id="52261" idx="6"/>
              <a:endCxn id="52260" idx="2"/>
            </p:cNvCxnSpPr>
            <p:nvPr/>
          </p:nvCxnSpPr>
          <p:spPr bwMode="auto">
            <a:xfrm>
              <a:off x="1828800" y="5943600"/>
              <a:ext cx="3810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2266" name="Connettore 1 30"/>
            <p:cNvCxnSpPr>
              <a:cxnSpLocks noChangeShapeType="1"/>
              <a:stCxn id="52259" idx="4"/>
              <a:endCxn id="52261" idx="1"/>
            </p:cNvCxnSpPr>
            <p:nvPr/>
          </p:nvCxnSpPr>
          <p:spPr bwMode="auto">
            <a:xfrm rot="16200000" flipH="1">
              <a:off x="1066800" y="5410199"/>
              <a:ext cx="524155" cy="2193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3" name="Gruppo 71"/>
          <p:cNvGrpSpPr>
            <a:grpSpLocks/>
          </p:cNvGrpSpPr>
          <p:nvPr/>
        </p:nvGrpSpPr>
        <p:grpSpPr bwMode="auto">
          <a:xfrm>
            <a:off x="3886200" y="3352800"/>
            <a:ext cx="3810000" cy="3429000"/>
            <a:chOff x="3886200" y="3352800"/>
            <a:chExt cx="3810000" cy="3429000"/>
          </a:xfrm>
        </p:grpSpPr>
        <p:sp>
          <p:nvSpPr>
            <p:cNvPr id="52232" name="Ovale 31"/>
            <p:cNvSpPr>
              <a:spLocks noChangeArrowheads="1"/>
            </p:cNvSpPr>
            <p:nvPr/>
          </p:nvSpPr>
          <p:spPr bwMode="auto">
            <a:xfrm>
              <a:off x="5562600" y="4114800"/>
              <a:ext cx="457200" cy="457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r>
                <a:rPr lang="it-IT" dirty="0" err="1" smtClean="0"/>
                <a:t>3</a:t>
              </a:r>
              <a:endParaRPr lang="it-IT" dirty="0"/>
            </a:p>
          </p:txBody>
        </p:sp>
        <p:sp>
          <p:nvSpPr>
            <p:cNvPr id="52233" name="Ovale 32"/>
            <p:cNvSpPr>
              <a:spLocks noChangeArrowheads="1"/>
            </p:cNvSpPr>
            <p:nvPr/>
          </p:nvSpPr>
          <p:spPr bwMode="auto">
            <a:xfrm>
              <a:off x="6400800" y="4800600"/>
              <a:ext cx="457200" cy="457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r>
                <a:rPr lang="it-IT" dirty="0" err="1" smtClean="0"/>
                <a:t>7</a:t>
              </a:r>
              <a:endParaRPr lang="it-IT" dirty="0"/>
            </a:p>
          </p:txBody>
        </p:sp>
        <p:sp>
          <p:nvSpPr>
            <p:cNvPr id="52234" name="Ovale 33"/>
            <p:cNvSpPr>
              <a:spLocks noChangeArrowheads="1"/>
            </p:cNvSpPr>
            <p:nvPr/>
          </p:nvSpPr>
          <p:spPr bwMode="auto">
            <a:xfrm>
              <a:off x="4724400" y="4800600"/>
              <a:ext cx="457200" cy="457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r>
                <a:rPr lang="it-IT" dirty="0" err="1" smtClean="0"/>
                <a:t>5</a:t>
              </a:r>
              <a:endParaRPr lang="it-IT" dirty="0"/>
            </a:p>
          </p:txBody>
        </p:sp>
        <p:sp>
          <p:nvSpPr>
            <p:cNvPr id="52235" name="Ovale 34"/>
            <p:cNvSpPr>
              <a:spLocks noChangeArrowheads="1"/>
            </p:cNvSpPr>
            <p:nvPr/>
          </p:nvSpPr>
          <p:spPr bwMode="auto">
            <a:xfrm>
              <a:off x="5943600" y="5715000"/>
              <a:ext cx="457200" cy="457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r>
                <a:rPr lang="it-IT" dirty="0" err="1" smtClean="0"/>
                <a:t>9</a:t>
              </a:r>
              <a:endParaRPr lang="it-IT" dirty="0"/>
            </a:p>
          </p:txBody>
        </p:sp>
        <p:sp>
          <p:nvSpPr>
            <p:cNvPr id="52236" name="Ovale 35"/>
            <p:cNvSpPr>
              <a:spLocks noChangeArrowheads="1"/>
            </p:cNvSpPr>
            <p:nvPr/>
          </p:nvSpPr>
          <p:spPr bwMode="auto">
            <a:xfrm>
              <a:off x="5105400" y="5715000"/>
              <a:ext cx="457200" cy="457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r>
                <a:rPr lang="it-IT" dirty="0" err="1" smtClean="0"/>
                <a:t>1</a:t>
              </a:r>
              <a:endParaRPr lang="it-IT" dirty="0"/>
            </a:p>
          </p:txBody>
        </p:sp>
        <p:cxnSp>
          <p:nvCxnSpPr>
            <p:cNvPr id="52237" name="Connettore 1 36"/>
            <p:cNvCxnSpPr>
              <a:cxnSpLocks noChangeShapeType="1"/>
              <a:stCxn id="52236" idx="0"/>
              <a:endCxn id="52232" idx="3"/>
            </p:cNvCxnSpPr>
            <p:nvPr/>
          </p:nvCxnSpPr>
          <p:spPr bwMode="auto">
            <a:xfrm rot="5400000" flipH="1" flipV="1">
              <a:off x="4876800" y="4962246"/>
              <a:ext cx="1209955" cy="2955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2238" name="Connettore 1 37"/>
            <p:cNvCxnSpPr>
              <a:cxnSpLocks noChangeShapeType="1"/>
              <a:stCxn id="52234" idx="6"/>
              <a:endCxn id="52233" idx="2"/>
            </p:cNvCxnSpPr>
            <p:nvPr/>
          </p:nvCxnSpPr>
          <p:spPr bwMode="auto">
            <a:xfrm>
              <a:off x="5181600" y="5029200"/>
              <a:ext cx="12192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2239" name="Connettore 1 38"/>
            <p:cNvCxnSpPr>
              <a:cxnSpLocks noChangeShapeType="1"/>
              <a:stCxn id="52232" idx="5"/>
              <a:endCxn id="52235" idx="0"/>
            </p:cNvCxnSpPr>
            <p:nvPr/>
          </p:nvCxnSpPr>
          <p:spPr bwMode="auto">
            <a:xfrm rot="16200000" flipH="1">
              <a:off x="5457545" y="5000344"/>
              <a:ext cx="1209955" cy="2193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2240" name="Connettore 1 39"/>
            <p:cNvCxnSpPr>
              <a:cxnSpLocks noChangeShapeType="1"/>
              <a:stCxn id="52236" idx="6"/>
              <a:endCxn id="52233" idx="3"/>
            </p:cNvCxnSpPr>
            <p:nvPr/>
          </p:nvCxnSpPr>
          <p:spPr bwMode="auto">
            <a:xfrm flipV="1">
              <a:off x="5562600" y="5190845"/>
              <a:ext cx="905155" cy="7527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2241" name="Connettore 1 40"/>
            <p:cNvCxnSpPr>
              <a:cxnSpLocks noChangeShapeType="1"/>
              <a:stCxn id="52234" idx="5"/>
              <a:endCxn id="52235" idx="1"/>
            </p:cNvCxnSpPr>
            <p:nvPr/>
          </p:nvCxnSpPr>
          <p:spPr bwMode="auto">
            <a:xfrm rot="16200000" flipH="1">
              <a:off x="5267045" y="5038445"/>
              <a:ext cx="591110" cy="8959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52242" name="Ovale 41"/>
            <p:cNvSpPr>
              <a:spLocks noChangeArrowheads="1"/>
            </p:cNvSpPr>
            <p:nvPr/>
          </p:nvSpPr>
          <p:spPr bwMode="auto">
            <a:xfrm>
              <a:off x="5562600" y="3352800"/>
              <a:ext cx="457200" cy="457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r>
                <a:rPr lang="it-IT" dirty="0" err="1" smtClean="0"/>
                <a:t>0</a:t>
              </a:r>
              <a:endParaRPr lang="it-IT" dirty="0"/>
            </a:p>
          </p:txBody>
        </p:sp>
        <p:sp>
          <p:nvSpPr>
            <p:cNvPr id="52243" name="Ovale 42"/>
            <p:cNvSpPr>
              <a:spLocks noChangeArrowheads="1"/>
            </p:cNvSpPr>
            <p:nvPr/>
          </p:nvSpPr>
          <p:spPr bwMode="auto">
            <a:xfrm>
              <a:off x="7239000" y="4724400"/>
              <a:ext cx="457200" cy="457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r>
                <a:rPr lang="it-IT" dirty="0" err="1" smtClean="0"/>
                <a:t>2</a:t>
              </a:r>
              <a:endParaRPr lang="it-IT" dirty="0"/>
            </a:p>
          </p:txBody>
        </p:sp>
        <p:sp>
          <p:nvSpPr>
            <p:cNvPr id="52244" name="Ovale 43"/>
            <p:cNvSpPr>
              <a:spLocks noChangeArrowheads="1"/>
            </p:cNvSpPr>
            <p:nvPr/>
          </p:nvSpPr>
          <p:spPr bwMode="auto">
            <a:xfrm>
              <a:off x="3886200" y="4724400"/>
              <a:ext cx="457200" cy="457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r>
                <a:rPr lang="it-IT" dirty="0" err="1" smtClean="0"/>
                <a:t>8</a:t>
              </a:r>
              <a:endParaRPr lang="it-IT" dirty="0"/>
            </a:p>
          </p:txBody>
        </p:sp>
        <p:sp>
          <p:nvSpPr>
            <p:cNvPr id="52245" name="Ovale 44"/>
            <p:cNvSpPr>
              <a:spLocks noChangeArrowheads="1"/>
            </p:cNvSpPr>
            <p:nvPr/>
          </p:nvSpPr>
          <p:spPr bwMode="auto">
            <a:xfrm>
              <a:off x="6477000" y="6324600"/>
              <a:ext cx="457200" cy="457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r>
                <a:rPr lang="it-IT" dirty="0" err="1" smtClean="0"/>
                <a:t>4</a:t>
              </a:r>
              <a:endParaRPr lang="it-IT" dirty="0"/>
            </a:p>
          </p:txBody>
        </p:sp>
        <p:sp>
          <p:nvSpPr>
            <p:cNvPr id="52246" name="Ovale 45"/>
            <p:cNvSpPr>
              <a:spLocks noChangeArrowheads="1"/>
            </p:cNvSpPr>
            <p:nvPr/>
          </p:nvSpPr>
          <p:spPr bwMode="auto">
            <a:xfrm>
              <a:off x="4572000" y="6324600"/>
              <a:ext cx="457200" cy="457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r>
                <a:rPr lang="it-IT" dirty="0" err="1" smtClean="0"/>
                <a:t>6</a:t>
              </a:r>
              <a:endParaRPr lang="it-IT" dirty="0"/>
            </a:p>
          </p:txBody>
        </p:sp>
        <p:cxnSp>
          <p:nvCxnSpPr>
            <p:cNvPr id="52247" name="Connettore 1 46"/>
            <p:cNvCxnSpPr>
              <a:cxnSpLocks noChangeShapeType="1"/>
              <a:stCxn id="52244" idx="7"/>
              <a:endCxn id="52242" idx="3"/>
            </p:cNvCxnSpPr>
            <p:nvPr/>
          </p:nvCxnSpPr>
          <p:spPr bwMode="auto">
            <a:xfrm rot="5400000" flipH="1" flipV="1">
              <a:off x="4428845" y="3590645"/>
              <a:ext cx="1048310" cy="13531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2248" name="Connettore 1 47"/>
            <p:cNvCxnSpPr>
              <a:cxnSpLocks noChangeShapeType="1"/>
              <a:stCxn id="52242" idx="5"/>
              <a:endCxn id="52243" idx="1"/>
            </p:cNvCxnSpPr>
            <p:nvPr/>
          </p:nvCxnSpPr>
          <p:spPr bwMode="auto">
            <a:xfrm rot="16200000" flipH="1">
              <a:off x="6105245" y="3590645"/>
              <a:ext cx="1048310" cy="13531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2249" name="Connettore 1 48"/>
            <p:cNvCxnSpPr>
              <a:cxnSpLocks noChangeShapeType="1"/>
              <a:stCxn id="52243" idx="4"/>
              <a:endCxn id="52245" idx="7"/>
            </p:cNvCxnSpPr>
            <p:nvPr/>
          </p:nvCxnSpPr>
          <p:spPr bwMode="auto">
            <a:xfrm rot="5400000">
              <a:off x="6562446" y="5486400"/>
              <a:ext cx="1209955" cy="6003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2250" name="Connettore 1 49"/>
            <p:cNvCxnSpPr>
              <a:cxnSpLocks noChangeShapeType="1"/>
              <a:stCxn id="52246" idx="6"/>
              <a:endCxn id="52245" idx="2"/>
            </p:cNvCxnSpPr>
            <p:nvPr/>
          </p:nvCxnSpPr>
          <p:spPr bwMode="auto">
            <a:xfrm>
              <a:off x="5029200" y="6553200"/>
              <a:ext cx="14478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2251" name="Connettore 1 50"/>
            <p:cNvCxnSpPr>
              <a:cxnSpLocks noChangeShapeType="1"/>
              <a:stCxn id="52244" idx="4"/>
              <a:endCxn id="52246" idx="1"/>
            </p:cNvCxnSpPr>
            <p:nvPr/>
          </p:nvCxnSpPr>
          <p:spPr bwMode="auto">
            <a:xfrm rot="16200000" flipH="1">
              <a:off x="3771900" y="5524499"/>
              <a:ext cx="1209955" cy="5241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2252" name="Connettore 1 61"/>
            <p:cNvCxnSpPr>
              <a:cxnSpLocks noChangeShapeType="1"/>
              <a:stCxn id="52242" idx="4"/>
              <a:endCxn id="52232" idx="0"/>
            </p:cNvCxnSpPr>
            <p:nvPr/>
          </p:nvCxnSpPr>
          <p:spPr bwMode="auto">
            <a:xfrm rot="5400000">
              <a:off x="5638800" y="3962400"/>
              <a:ext cx="3048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2253" name="Connettore 1 63"/>
            <p:cNvCxnSpPr>
              <a:cxnSpLocks noChangeShapeType="1"/>
              <a:stCxn id="52233" idx="6"/>
              <a:endCxn id="52243" idx="2"/>
            </p:cNvCxnSpPr>
            <p:nvPr/>
          </p:nvCxnSpPr>
          <p:spPr bwMode="auto">
            <a:xfrm flipV="1">
              <a:off x="6858000" y="4953000"/>
              <a:ext cx="381000" cy="76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2254" name="Connettore 1 65"/>
            <p:cNvCxnSpPr>
              <a:cxnSpLocks noChangeShapeType="1"/>
              <a:stCxn id="52235" idx="5"/>
              <a:endCxn id="52245" idx="1"/>
            </p:cNvCxnSpPr>
            <p:nvPr/>
          </p:nvCxnSpPr>
          <p:spPr bwMode="auto">
            <a:xfrm rot="16200000" flipH="1">
              <a:off x="6295745" y="6143345"/>
              <a:ext cx="286310" cy="2101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2255" name="Connettore 1 67"/>
            <p:cNvCxnSpPr>
              <a:cxnSpLocks noChangeShapeType="1"/>
              <a:stCxn id="52236" idx="3"/>
              <a:endCxn id="52246" idx="7"/>
            </p:cNvCxnSpPr>
            <p:nvPr/>
          </p:nvCxnSpPr>
          <p:spPr bwMode="auto">
            <a:xfrm rot="5400000">
              <a:off x="4924145" y="6143345"/>
              <a:ext cx="286310" cy="2101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2256" name="Connettore 1 69"/>
            <p:cNvCxnSpPr>
              <a:cxnSpLocks noChangeShapeType="1"/>
              <a:stCxn id="52234" idx="2"/>
              <a:endCxn id="52244" idx="6"/>
            </p:cNvCxnSpPr>
            <p:nvPr/>
          </p:nvCxnSpPr>
          <p:spPr bwMode="auto">
            <a:xfrm rot="10800000">
              <a:off x="4343400" y="4953000"/>
              <a:ext cx="381000" cy="76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52230" name="Segnaposto numero diapositiva 4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E3DC9E03-2615-4F46-AE2B-2AB2DA006470}" type="slidenum">
              <a:rPr lang="en-US" smtClean="0"/>
              <a:pPr/>
              <a:t>38</a:t>
            </a:fld>
            <a:endParaRPr lang="en-US" smtClean="0"/>
          </a:p>
        </p:txBody>
      </p:sp>
      <p:sp>
        <p:nvSpPr>
          <p:cNvPr id="52231" name="Rectangle 2"/>
          <p:cNvSpPr txBox="1">
            <a:spLocks noChangeArrowheads="1"/>
          </p:cNvSpPr>
          <p:nvPr/>
        </p:nvSpPr>
        <p:spPr bwMode="auto">
          <a:xfrm>
            <a:off x="609600" y="152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eaLnBrk="1" hangingPunct="1"/>
            <a:r>
              <a:rPr lang="en-US" sz="3000">
                <a:solidFill>
                  <a:schemeClr val="tx2"/>
                </a:solidFill>
                <a:latin typeface="Century Schoolbook" charset="0"/>
              </a:rPr>
              <a:t>LIMITAZIONI SUPERIORI (3)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6" grpId="0" build="p" autoUpdateAnimBg="0"/>
      <p:bldP spid="48132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762000" y="1524000"/>
            <a:ext cx="818356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" charset="2"/>
              <a:buNone/>
              <a:defRPr/>
            </a:pPr>
            <a:r>
              <a:rPr lang="en-US" sz="3200" dirty="0" err="1">
                <a:solidFill>
                  <a:schemeClr val="accent1"/>
                </a:solidFill>
                <a:latin typeface="+mn-lt"/>
              </a:rPr>
              <a:t>Congettura</a:t>
            </a:r>
            <a:r>
              <a:rPr lang="en-US" sz="3200" dirty="0">
                <a:latin typeface="+mn-lt"/>
              </a:rPr>
              <a:t>: </a:t>
            </a:r>
            <a:r>
              <a:rPr lang="en-US" sz="3200" dirty="0">
                <a:latin typeface="+mn-lt"/>
                <a:sym typeface="Symbol" charset="2"/>
              </a:rPr>
              <a:t></a:t>
            </a:r>
            <a:r>
              <a:rPr lang="en-US" sz="3200" i="1" baseline="-25000" dirty="0">
                <a:solidFill>
                  <a:srgbClr val="FF00FF"/>
                </a:solidFill>
                <a:latin typeface="+mn-lt"/>
                <a:sym typeface="Symbol" charset="2"/>
              </a:rPr>
              <a:t>2</a:t>
            </a:r>
            <a:r>
              <a:rPr lang="en-US" sz="3200" i="1" baseline="-25000" dirty="0">
                <a:latin typeface="+mn-lt"/>
                <a:sym typeface="Symbol" charset="2"/>
              </a:rPr>
              <a:t>,</a:t>
            </a:r>
            <a:r>
              <a:rPr lang="en-US" sz="3200" i="1" baseline="-25000" dirty="0">
                <a:solidFill>
                  <a:srgbClr val="8000FF"/>
                </a:solidFill>
                <a:latin typeface="+mn-lt"/>
                <a:sym typeface="Symbol" charset="2"/>
              </a:rPr>
              <a:t>1</a:t>
            </a:r>
            <a:r>
              <a:rPr lang="en-US" sz="3200" i="1" dirty="0">
                <a:latin typeface="+mn-lt"/>
                <a:sym typeface="Symbol" charset="2"/>
              </a:rPr>
              <a:t>(G)</a:t>
            </a:r>
            <a:r>
              <a:rPr lang="en-US" sz="3200" dirty="0">
                <a:latin typeface="+mn-lt"/>
                <a:sym typeface="Symbol" charset="2"/>
              </a:rPr>
              <a:t> </a:t>
            </a:r>
            <a:r>
              <a:rPr lang="en-US" sz="3200" i="1" dirty="0" err="1">
                <a:latin typeface="+mn-lt"/>
                <a:sym typeface="Symbol" charset="2"/>
              </a:rPr>
              <a:t></a:t>
            </a:r>
            <a:r>
              <a:rPr lang="en-US" sz="3200" i="1" dirty="0">
                <a:latin typeface="+mn-lt"/>
                <a:sym typeface="Symbol" charset="2"/>
              </a:rPr>
              <a:t> </a:t>
            </a:r>
            <a:r>
              <a:rPr lang="en-US" sz="3200" i="1" dirty="0">
                <a:solidFill>
                  <a:srgbClr val="0000FF"/>
                </a:solidFill>
                <a:latin typeface="+mn-lt"/>
                <a:sym typeface="Symbol" charset="2"/>
              </a:rPr>
              <a:t></a:t>
            </a:r>
            <a:r>
              <a:rPr lang="en-US" sz="3200" i="1" baseline="30000" dirty="0">
                <a:latin typeface="+mn-lt"/>
                <a:sym typeface="Symbol" charset="2"/>
              </a:rPr>
              <a:t>2</a:t>
            </a:r>
            <a:r>
              <a:rPr lang="en-US" sz="3200" i="1" dirty="0">
                <a:latin typeface="+mn-lt"/>
                <a:sym typeface="Symbol" charset="2"/>
              </a:rPr>
              <a:t>      </a:t>
            </a:r>
            <a:r>
              <a:rPr lang="en-US" sz="3200" i="1" dirty="0">
                <a:solidFill>
                  <a:srgbClr val="0000FF"/>
                </a:solidFill>
                <a:latin typeface="+mn-lt"/>
                <a:sym typeface="Symbol" charset="2"/>
              </a:rPr>
              <a:t>   </a:t>
            </a:r>
            <a:r>
              <a:rPr lang="en-US" dirty="0">
                <a:latin typeface="+mn-lt"/>
                <a:sym typeface="Symbol" charset="2"/>
              </a:rPr>
              <a:t>[Griggs, </a:t>
            </a:r>
            <a:r>
              <a:rPr lang="en-US" dirty="0" err="1">
                <a:latin typeface="+mn-lt"/>
                <a:sym typeface="Symbol" charset="2"/>
              </a:rPr>
              <a:t>Yeh</a:t>
            </a:r>
            <a:r>
              <a:rPr lang="en-US" dirty="0">
                <a:latin typeface="+mn-lt"/>
                <a:sym typeface="Symbol" charset="2"/>
              </a:rPr>
              <a:t> ‘92]</a:t>
            </a: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62000" y="2362200"/>
            <a:ext cx="8001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" charset="2"/>
              <a:buChar char="n"/>
              <a:defRPr/>
            </a:pPr>
            <a:r>
              <a:rPr lang="en-US" sz="3200" dirty="0">
                <a:latin typeface="+mn-lt"/>
              </a:rPr>
              <a:t> </a:t>
            </a:r>
            <a:r>
              <a:rPr lang="en-US" sz="3200" dirty="0">
                <a:latin typeface="+mn-lt"/>
                <a:sym typeface="Symbol" charset="2"/>
              </a:rPr>
              <a:t></a:t>
            </a:r>
            <a:r>
              <a:rPr lang="en-US" sz="3200" i="1" baseline="-25000" dirty="0">
                <a:solidFill>
                  <a:srgbClr val="FF00FF"/>
                </a:solidFill>
                <a:latin typeface="+mn-lt"/>
                <a:sym typeface="Symbol" charset="2"/>
              </a:rPr>
              <a:t>2</a:t>
            </a:r>
            <a:r>
              <a:rPr lang="en-US" sz="3200" i="1" baseline="-25000" dirty="0">
                <a:latin typeface="+mn-lt"/>
                <a:sym typeface="Symbol" charset="2"/>
              </a:rPr>
              <a:t>,</a:t>
            </a:r>
            <a:r>
              <a:rPr lang="en-US" sz="3200" i="1" baseline="-25000" dirty="0">
                <a:solidFill>
                  <a:srgbClr val="8000FF"/>
                </a:solidFill>
                <a:latin typeface="+mn-lt"/>
                <a:sym typeface="Symbol" charset="2"/>
              </a:rPr>
              <a:t>1</a:t>
            </a:r>
            <a:r>
              <a:rPr lang="en-US" sz="3200" i="1" dirty="0">
                <a:latin typeface="+mn-lt"/>
                <a:sym typeface="Symbol" charset="2"/>
              </a:rPr>
              <a:t>(G)</a:t>
            </a:r>
            <a:r>
              <a:rPr lang="en-US" sz="3200" dirty="0">
                <a:latin typeface="+mn-lt"/>
                <a:sym typeface="Symbol" charset="2"/>
              </a:rPr>
              <a:t> </a:t>
            </a:r>
            <a:r>
              <a:rPr lang="en-US" sz="3200" i="1" dirty="0" err="1">
                <a:latin typeface="+mn-lt"/>
                <a:sym typeface="Symbol" charset="2"/>
              </a:rPr>
              <a:t></a:t>
            </a:r>
            <a:r>
              <a:rPr lang="en-US" sz="3200" i="1" dirty="0">
                <a:latin typeface="+mn-lt"/>
                <a:sym typeface="Symbol" charset="2"/>
              </a:rPr>
              <a:t> </a:t>
            </a:r>
            <a:r>
              <a:rPr lang="en-US" sz="3200" i="1" dirty="0">
                <a:solidFill>
                  <a:srgbClr val="0000FF"/>
                </a:solidFill>
                <a:latin typeface="+mn-lt"/>
                <a:sym typeface="Symbol" charset="2"/>
              </a:rPr>
              <a:t></a:t>
            </a:r>
            <a:r>
              <a:rPr lang="en-US" sz="3200" i="1" baseline="30000" dirty="0">
                <a:latin typeface="+mn-lt"/>
                <a:sym typeface="Symbol" charset="2"/>
              </a:rPr>
              <a:t>2</a:t>
            </a:r>
            <a:r>
              <a:rPr lang="en-US" sz="3200" i="1" dirty="0">
                <a:latin typeface="+mn-lt"/>
                <a:sym typeface="Symbol" charset="2"/>
              </a:rPr>
              <a:t>+2</a:t>
            </a:r>
            <a:r>
              <a:rPr lang="en-US" sz="3200" i="1" dirty="0">
                <a:solidFill>
                  <a:srgbClr val="0000FF"/>
                </a:solidFill>
                <a:latin typeface="+mn-lt"/>
                <a:sym typeface="Symbol" charset="2"/>
              </a:rPr>
              <a:t></a:t>
            </a:r>
            <a:r>
              <a:rPr lang="en-US" sz="3200" i="1" dirty="0">
                <a:latin typeface="+mn-lt"/>
                <a:sym typeface="Symbol" charset="2"/>
              </a:rPr>
              <a:t>-4</a:t>
            </a:r>
            <a:r>
              <a:rPr lang="en-US" sz="3200" i="1" dirty="0">
                <a:solidFill>
                  <a:srgbClr val="0000FF"/>
                </a:solidFill>
                <a:latin typeface="+mn-lt"/>
                <a:sym typeface="Symbol" charset="2"/>
              </a:rPr>
              <a:t>   		       </a:t>
            </a:r>
            <a:r>
              <a:rPr lang="en-US" dirty="0">
                <a:latin typeface="+mn-lt"/>
                <a:sym typeface="Symbol" charset="2"/>
              </a:rPr>
              <a:t>[Jonas ‘93]</a:t>
            </a:r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762000" y="2971800"/>
            <a:ext cx="8001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" charset="2"/>
              <a:buChar char="n"/>
              <a:defRPr/>
            </a:pPr>
            <a:r>
              <a:rPr lang="en-US" sz="3200">
                <a:latin typeface="+mn-lt"/>
              </a:rPr>
              <a:t> </a:t>
            </a:r>
            <a:r>
              <a:rPr lang="en-US" sz="3200">
                <a:latin typeface="+mn-lt"/>
                <a:sym typeface="Symbol" charset="2"/>
              </a:rPr>
              <a:t></a:t>
            </a:r>
            <a:r>
              <a:rPr lang="en-US" sz="3200" i="1" baseline="-25000">
                <a:solidFill>
                  <a:srgbClr val="FF00FF"/>
                </a:solidFill>
                <a:latin typeface="+mn-lt"/>
                <a:sym typeface="Symbol" charset="2"/>
              </a:rPr>
              <a:t>2</a:t>
            </a:r>
            <a:r>
              <a:rPr lang="en-US" sz="3200" i="1" baseline="-25000">
                <a:latin typeface="+mn-lt"/>
                <a:sym typeface="Symbol" charset="2"/>
              </a:rPr>
              <a:t>,</a:t>
            </a:r>
            <a:r>
              <a:rPr lang="en-US" sz="3200" i="1" baseline="-25000">
                <a:solidFill>
                  <a:srgbClr val="8000FF"/>
                </a:solidFill>
                <a:latin typeface="+mn-lt"/>
                <a:sym typeface="Symbol" charset="2"/>
              </a:rPr>
              <a:t>1</a:t>
            </a:r>
            <a:r>
              <a:rPr lang="en-US" sz="3200" i="1">
                <a:latin typeface="+mn-lt"/>
                <a:sym typeface="Symbol" charset="2"/>
              </a:rPr>
              <a:t>(G)</a:t>
            </a:r>
            <a:r>
              <a:rPr lang="en-US" sz="3200">
                <a:latin typeface="+mn-lt"/>
                <a:sym typeface="Symbol" charset="2"/>
              </a:rPr>
              <a:t> </a:t>
            </a:r>
            <a:r>
              <a:rPr lang="en-US" sz="3200" i="1">
                <a:latin typeface="+mn-lt"/>
                <a:sym typeface="Symbol" charset="2"/>
              </a:rPr>
              <a:t> </a:t>
            </a:r>
            <a:r>
              <a:rPr lang="en-US" sz="3200" i="1">
                <a:solidFill>
                  <a:srgbClr val="0000FF"/>
                </a:solidFill>
                <a:latin typeface="+mn-lt"/>
                <a:sym typeface="Symbol" charset="2"/>
              </a:rPr>
              <a:t></a:t>
            </a:r>
            <a:r>
              <a:rPr lang="en-US" sz="3200" i="1" baseline="30000">
                <a:latin typeface="+mn-lt"/>
                <a:sym typeface="Symbol" charset="2"/>
              </a:rPr>
              <a:t>2</a:t>
            </a:r>
            <a:r>
              <a:rPr lang="en-US" sz="3200" i="1">
                <a:latin typeface="+mn-lt"/>
                <a:sym typeface="Symbol" charset="2"/>
              </a:rPr>
              <a:t>+</a:t>
            </a:r>
            <a:r>
              <a:rPr lang="en-US" sz="3200" i="1">
                <a:solidFill>
                  <a:srgbClr val="0000FF"/>
                </a:solidFill>
                <a:latin typeface="+mn-lt"/>
                <a:sym typeface="Symbol" charset="2"/>
              </a:rPr>
              <a:t>   		        </a:t>
            </a:r>
            <a:r>
              <a:rPr lang="en-US">
                <a:latin typeface="+mn-lt"/>
                <a:sym typeface="Symbol" charset="2"/>
              </a:rPr>
              <a:t>[Chang, Kuo ‘96]</a:t>
            </a:r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762000" y="3581400"/>
            <a:ext cx="822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" charset="2"/>
              <a:buChar char="n"/>
              <a:defRPr/>
            </a:pPr>
            <a:r>
              <a:rPr lang="en-US" sz="3200">
                <a:latin typeface="+mn-lt"/>
              </a:rPr>
              <a:t> </a:t>
            </a:r>
            <a:r>
              <a:rPr lang="en-US" sz="3200">
                <a:latin typeface="+mn-lt"/>
                <a:sym typeface="Symbol" charset="2"/>
              </a:rPr>
              <a:t></a:t>
            </a:r>
            <a:r>
              <a:rPr lang="en-US" sz="3200" i="1" baseline="-25000">
                <a:solidFill>
                  <a:srgbClr val="FF00FF"/>
                </a:solidFill>
                <a:latin typeface="+mn-lt"/>
                <a:sym typeface="Symbol" charset="2"/>
              </a:rPr>
              <a:t>2</a:t>
            </a:r>
            <a:r>
              <a:rPr lang="en-US" sz="3200" i="1" baseline="-25000">
                <a:latin typeface="+mn-lt"/>
                <a:sym typeface="Symbol" charset="2"/>
              </a:rPr>
              <a:t>,</a:t>
            </a:r>
            <a:r>
              <a:rPr lang="en-US" sz="3200" i="1" baseline="-25000">
                <a:solidFill>
                  <a:srgbClr val="8000FF"/>
                </a:solidFill>
                <a:latin typeface="+mn-lt"/>
                <a:sym typeface="Symbol" charset="2"/>
              </a:rPr>
              <a:t>1</a:t>
            </a:r>
            <a:r>
              <a:rPr lang="en-US" sz="3200" i="1">
                <a:latin typeface="+mn-lt"/>
                <a:sym typeface="Symbol" charset="2"/>
              </a:rPr>
              <a:t>(G)</a:t>
            </a:r>
            <a:r>
              <a:rPr lang="en-US" sz="3200">
                <a:latin typeface="+mn-lt"/>
                <a:sym typeface="Symbol" charset="2"/>
              </a:rPr>
              <a:t> </a:t>
            </a:r>
            <a:r>
              <a:rPr lang="en-US" sz="3200" i="1">
                <a:latin typeface="+mn-lt"/>
                <a:sym typeface="Symbol" charset="2"/>
              </a:rPr>
              <a:t> </a:t>
            </a:r>
            <a:r>
              <a:rPr lang="en-US" sz="3200" i="1">
                <a:solidFill>
                  <a:srgbClr val="0000FF"/>
                </a:solidFill>
                <a:latin typeface="+mn-lt"/>
                <a:sym typeface="Symbol" charset="2"/>
              </a:rPr>
              <a:t></a:t>
            </a:r>
            <a:r>
              <a:rPr lang="en-US" sz="3200" i="1" baseline="30000">
                <a:latin typeface="+mn-lt"/>
                <a:sym typeface="Symbol" charset="2"/>
              </a:rPr>
              <a:t>2</a:t>
            </a:r>
            <a:r>
              <a:rPr lang="en-US" sz="3200" i="1">
                <a:latin typeface="+mn-lt"/>
                <a:sym typeface="Symbol" charset="2"/>
              </a:rPr>
              <a:t>+</a:t>
            </a:r>
            <a:r>
              <a:rPr lang="en-US" sz="3200" i="1">
                <a:solidFill>
                  <a:srgbClr val="0000FF"/>
                </a:solidFill>
                <a:latin typeface="+mn-lt"/>
                <a:sym typeface="Symbol" charset="2"/>
              </a:rPr>
              <a:t></a:t>
            </a:r>
            <a:r>
              <a:rPr lang="en-US" sz="3200" i="1">
                <a:latin typeface="+mn-lt"/>
                <a:sym typeface="Symbol" charset="2"/>
              </a:rPr>
              <a:t>-1</a:t>
            </a:r>
            <a:r>
              <a:rPr lang="en-US" sz="3200" i="1">
                <a:solidFill>
                  <a:srgbClr val="0000FF"/>
                </a:solidFill>
                <a:latin typeface="+mn-lt"/>
                <a:sym typeface="Symbol" charset="2"/>
              </a:rPr>
              <a:t>     	   </a:t>
            </a:r>
            <a:r>
              <a:rPr lang="en-US">
                <a:latin typeface="+mn-lt"/>
                <a:sym typeface="Symbol" charset="2"/>
              </a:rPr>
              <a:t>[Kral, Skrekovski ‘03]</a:t>
            </a:r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762000" y="4267200"/>
            <a:ext cx="8001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" charset="2"/>
              <a:buChar char="n"/>
              <a:defRPr/>
            </a:pPr>
            <a:r>
              <a:rPr lang="en-US" sz="3200">
                <a:latin typeface="+mn-lt"/>
              </a:rPr>
              <a:t> </a:t>
            </a:r>
            <a:r>
              <a:rPr lang="en-US" sz="3200">
                <a:latin typeface="+mn-lt"/>
                <a:sym typeface="Symbol" charset="2"/>
              </a:rPr>
              <a:t></a:t>
            </a:r>
            <a:r>
              <a:rPr lang="en-US" sz="3200" i="1" baseline="-25000">
                <a:solidFill>
                  <a:srgbClr val="FF00FF"/>
                </a:solidFill>
                <a:latin typeface="+mn-lt"/>
                <a:sym typeface="Symbol" charset="2"/>
              </a:rPr>
              <a:t>2</a:t>
            </a:r>
            <a:r>
              <a:rPr lang="en-US" sz="3200" i="1" baseline="-25000">
                <a:latin typeface="+mn-lt"/>
                <a:sym typeface="Symbol" charset="2"/>
              </a:rPr>
              <a:t>,</a:t>
            </a:r>
            <a:r>
              <a:rPr lang="en-US" sz="3200" i="1" baseline="-25000">
                <a:solidFill>
                  <a:srgbClr val="8000FF"/>
                </a:solidFill>
                <a:latin typeface="+mn-lt"/>
                <a:sym typeface="Symbol" charset="2"/>
              </a:rPr>
              <a:t>1</a:t>
            </a:r>
            <a:r>
              <a:rPr lang="en-US" sz="3200" i="1">
                <a:latin typeface="+mn-lt"/>
                <a:sym typeface="Symbol" charset="2"/>
              </a:rPr>
              <a:t>(G)</a:t>
            </a:r>
            <a:r>
              <a:rPr lang="en-US" sz="3200">
                <a:latin typeface="+mn-lt"/>
                <a:sym typeface="Symbol" charset="2"/>
              </a:rPr>
              <a:t> </a:t>
            </a:r>
            <a:r>
              <a:rPr lang="en-US" sz="3200" i="1">
                <a:latin typeface="+mn-lt"/>
                <a:sym typeface="Symbol" charset="2"/>
              </a:rPr>
              <a:t> </a:t>
            </a:r>
            <a:r>
              <a:rPr lang="en-US" sz="3200" i="1">
                <a:solidFill>
                  <a:srgbClr val="0000FF"/>
                </a:solidFill>
                <a:latin typeface="+mn-lt"/>
                <a:sym typeface="Symbol" charset="2"/>
              </a:rPr>
              <a:t></a:t>
            </a:r>
            <a:r>
              <a:rPr lang="en-US" sz="3200" i="1" baseline="30000">
                <a:latin typeface="+mn-lt"/>
                <a:sym typeface="Symbol" charset="2"/>
              </a:rPr>
              <a:t>2</a:t>
            </a:r>
            <a:r>
              <a:rPr lang="en-US" sz="3200" i="1">
                <a:latin typeface="+mn-lt"/>
                <a:sym typeface="Symbol" charset="2"/>
              </a:rPr>
              <a:t>+</a:t>
            </a:r>
            <a:r>
              <a:rPr lang="en-US" sz="3200" i="1">
                <a:solidFill>
                  <a:srgbClr val="0000FF"/>
                </a:solidFill>
                <a:latin typeface="+mn-lt"/>
                <a:sym typeface="Symbol" charset="2"/>
              </a:rPr>
              <a:t></a:t>
            </a:r>
            <a:r>
              <a:rPr lang="en-US" sz="3200" i="1">
                <a:latin typeface="+mn-lt"/>
                <a:sym typeface="Symbol" charset="2"/>
              </a:rPr>
              <a:t>-2</a:t>
            </a:r>
            <a:r>
              <a:rPr lang="en-US" sz="3200" i="1">
                <a:solidFill>
                  <a:srgbClr val="0000FF"/>
                </a:solidFill>
                <a:latin typeface="+mn-lt"/>
                <a:sym typeface="Symbol" charset="2"/>
              </a:rPr>
              <a:t>   	          </a:t>
            </a:r>
            <a:r>
              <a:rPr lang="en-US">
                <a:latin typeface="+mn-lt"/>
                <a:sym typeface="Symbol" charset="2"/>
              </a:rPr>
              <a:t>[Goncalves ‘05]</a:t>
            </a:r>
          </a:p>
        </p:txBody>
      </p:sp>
      <p:sp>
        <p:nvSpPr>
          <p:cNvPr id="15" name="Rectangle 10"/>
          <p:cNvSpPr>
            <a:spLocks noChangeArrowheads="1"/>
          </p:cNvSpPr>
          <p:nvPr/>
        </p:nvSpPr>
        <p:spPr bwMode="auto">
          <a:xfrm>
            <a:off x="762000" y="4953000"/>
            <a:ext cx="8001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" charset="2"/>
              <a:buChar char="n"/>
              <a:defRPr/>
            </a:pPr>
            <a:r>
              <a:rPr lang="en-US" sz="3200" dirty="0">
                <a:latin typeface="+mn-lt"/>
              </a:rPr>
              <a:t> </a:t>
            </a:r>
            <a:r>
              <a:rPr lang="en-US" sz="3200" dirty="0">
                <a:latin typeface="+mn-lt"/>
                <a:sym typeface="Symbol" charset="2"/>
              </a:rPr>
              <a:t></a:t>
            </a:r>
            <a:r>
              <a:rPr lang="en-US" sz="3200" i="1" baseline="-25000" dirty="0">
                <a:solidFill>
                  <a:srgbClr val="FF00FF"/>
                </a:solidFill>
                <a:latin typeface="+mn-lt"/>
                <a:sym typeface="Symbol" charset="2"/>
              </a:rPr>
              <a:t>2</a:t>
            </a:r>
            <a:r>
              <a:rPr lang="en-US" sz="3200" i="1" baseline="-25000" dirty="0">
                <a:latin typeface="+mn-lt"/>
                <a:sym typeface="Symbol" charset="2"/>
              </a:rPr>
              <a:t>,</a:t>
            </a:r>
            <a:r>
              <a:rPr lang="en-US" sz="3200" i="1" baseline="-25000" dirty="0">
                <a:solidFill>
                  <a:srgbClr val="8000FF"/>
                </a:solidFill>
                <a:latin typeface="+mn-lt"/>
                <a:sym typeface="Symbol" charset="2"/>
              </a:rPr>
              <a:t>1</a:t>
            </a:r>
            <a:r>
              <a:rPr lang="en-US" sz="3200" i="1" dirty="0">
                <a:latin typeface="+mn-lt"/>
                <a:sym typeface="Symbol" charset="2"/>
              </a:rPr>
              <a:t>(G)</a:t>
            </a:r>
            <a:r>
              <a:rPr lang="en-US" sz="3200" dirty="0">
                <a:latin typeface="+mn-lt"/>
                <a:sym typeface="Symbol" charset="2"/>
              </a:rPr>
              <a:t> </a:t>
            </a:r>
            <a:r>
              <a:rPr lang="en-US" sz="3200" i="1" dirty="0" err="1">
                <a:latin typeface="+mn-lt"/>
                <a:sym typeface="Symbol" charset="2"/>
              </a:rPr>
              <a:t></a:t>
            </a:r>
            <a:r>
              <a:rPr lang="en-US" sz="3200" i="1" dirty="0">
                <a:latin typeface="+mn-lt"/>
                <a:sym typeface="Symbol" charset="2"/>
              </a:rPr>
              <a:t> </a:t>
            </a:r>
            <a:r>
              <a:rPr lang="en-US" sz="3200" i="1" dirty="0">
                <a:solidFill>
                  <a:srgbClr val="0000FF"/>
                </a:solidFill>
                <a:latin typeface="+mn-lt"/>
                <a:sym typeface="Symbol" charset="2"/>
              </a:rPr>
              <a:t></a:t>
            </a:r>
            <a:r>
              <a:rPr lang="en-US" sz="3200" i="1" baseline="30000" dirty="0">
                <a:latin typeface="+mn-lt"/>
                <a:sym typeface="Symbol" charset="2"/>
              </a:rPr>
              <a:t>2</a:t>
            </a:r>
            <a:r>
              <a:rPr lang="en-US" sz="3200" i="1" dirty="0">
                <a:latin typeface="+mn-lt"/>
                <a:sym typeface="Symbol" charset="2"/>
              </a:rPr>
              <a:t> </a:t>
            </a:r>
            <a:r>
              <a:rPr lang="en-US" sz="3200" dirty="0">
                <a:latin typeface="+mn-lt"/>
                <a:sym typeface="Symbol" charset="2"/>
              </a:rPr>
              <a:t>per</a:t>
            </a:r>
            <a:r>
              <a:rPr lang="en-US" sz="3200" i="1" dirty="0">
                <a:latin typeface="+mn-lt"/>
                <a:sym typeface="Symbol" charset="2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+mn-lt"/>
                <a:sym typeface="Symbol" charset="2"/>
              </a:rPr>
              <a:t></a:t>
            </a:r>
            <a:r>
              <a:rPr lang="en-US" sz="3200" i="1" dirty="0">
                <a:latin typeface="+mn-lt"/>
                <a:sym typeface="Symbol" charset="2"/>
              </a:rPr>
              <a:t> </a:t>
            </a:r>
            <a:r>
              <a:rPr lang="en-US" sz="3200" dirty="0" err="1">
                <a:latin typeface="+mn-lt"/>
                <a:sym typeface="Symbol" charset="2"/>
              </a:rPr>
              <a:t>abbastanza</a:t>
            </a:r>
            <a:r>
              <a:rPr lang="en-US" sz="3200" dirty="0">
                <a:latin typeface="+mn-lt"/>
                <a:sym typeface="Symbol" charset="2"/>
              </a:rPr>
              <a:t> </a:t>
            </a:r>
            <a:r>
              <a:rPr lang="en-US" sz="3200" dirty="0" err="1">
                <a:latin typeface="+mn-lt"/>
                <a:sym typeface="Symbol" charset="2"/>
              </a:rPr>
              <a:t>grande</a:t>
            </a:r>
            <a:r>
              <a:rPr lang="en-US" sz="3200" i="1" dirty="0">
                <a:solidFill>
                  <a:srgbClr val="0000FF"/>
                </a:solidFill>
                <a:latin typeface="+mn-lt"/>
                <a:sym typeface="Symbol" charset="2"/>
              </a:rPr>
              <a:t>   	       			   </a:t>
            </a:r>
            <a:r>
              <a:rPr lang="en-US" dirty="0">
                <a:latin typeface="+mn-lt"/>
                <a:sym typeface="Symbol" charset="2"/>
              </a:rPr>
              <a:t>[</a:t>
            </a:r>
            <a:r>
              <a:rPr lang="it-IT" dirty="0" err="1">
                <a:latin typeface="+mn-lt"/>
                <a:ea typeface="Cambria" charset="0"/>
                <a:cs typeface="Cambria" charset="0"/>
              </a:rPr>
              <a:t>Havet</a:t>
            </a:r>
            <a:r>
              <a:rPr lang="it-IT" dirty="0">
                <a:latin typeface="+mn-lt"/>
                <a:ea typeface="Cambria" charset="0"/>
                <a:cs typeface="Cambria" charset="0"/>
              </a:rPr>
              <a:t>, </a:t>
            </a:r>
            <a:r>
              <a:rPr lang="it-IT" dirty="0" err="1">
                <a:latin typeface="+mn-lt"/>
                <a:ea typeface="Cambria" charset="0"/>
                <a:cs typeface="Cambria" charset="0"/>
              </a:rPr>
              <a:t>Reed</a:t>
            </a:r>
            <a:r>
              <a:rPr lang="it-IT" dirty="0">
                <a:latin typeface="+mn-lt"/>
                <a:ea typeface="Cambria" charset="0"/>
                <a:cs typeface="Cambria" charset="0"/>
              </a:rPr>
              <a:t> and Sereni </a:t>
            </a:r>
            <a:r>
              <a:rPr lang="en-US" dirty="0">
                <a:latin typeface="+mn-lt"/>
                <a:sym typeface="Symbol" charset="2"/>
              </a:rPr>
              <a:t>‘08]</a:t>
            </a:r>
          </a:p>
        </p:txBody>
      </p:sp>
      <p:sp>
        <p:nvSpPr>
          <p:cNvPr id="53256" name="Segnaposto numero diapositiva 8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F34A1F57-5986-144E-9129-7D9EBDBF6D22}" type="slidenum">
              <a:rPr lang="en-US" smtClean="0"/>
              <a:pPr/>
              <a:t>39</a:t>
            </a:fld>
            <a:endParaRPr lang="en-US" smtClean="0"/>
          </a:p>
        </p:txBody>
      </p:sp>
      <p:sp>
        <p:nvSpPr>
          <p:cNvPr id="53257" name="Rectangle 2"/>
          <p:cNvSpPr txBox="1">
            <a:spLocks noChangeArrowheads="1"/>
          </p:cNvSpPr>
          <p:nvPr/>
        </p:nvSpPr>
        <p:spPr bwMode="auto">
          <a:xfrm>
            <a:off x="609600" y="152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eaLnBrk="1" hangingPunct="1"/>
            <a:r>
              <a:rPr lang="en-US" sz="3000">
                <a:solidFill>
                  <a:schemeClr val="tx2"/>
                </a:solidFill>
                <a:latin typeface="Century Schoolbook" charset="0"/>
              </a:rPr>
              <a:t>LIMITAZIONI SUPERIORI (4)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3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3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6" grpId="0" build="p" autoUpdateAnimBg="0"/>
      <p:bldP spid="15367" grpId="0" build="p" autoUpdateAnimBg="0"/>
      <p:bldP spid="15368" grpId="0" build="p" autoUpdateAnimBg="0"/>
      <p:bldP spid="15369" grpId="0" build="p" autoUpdateAnimBg="0"/>
      <p:bldP spid="15370" grpId="0" build="p" autoUpdateAnimBg="0"/>
      <p:bldP spid="15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600200"/>
            <a:ext cx="7772400" cy="4419600"/>
          </a:xfrm>
        </p:spPr>
        <p:txBody>
          <a:bodyPr/>
          <a:lstStyle/>
          <a:p>
            <a:pPr algn="just" eaLnBrk="1" hangingPunct="1">
              <a:buFont typeface="Wingdings" charset="2"/>
              <a:buNone/>
            </a:pPr>
            <a:r>
              <a:rPr lang="it-IT" sz="2800" smtClean="0"/>
              <a:t>Il rapido sviluppo di servizi senza fili (es. cellulari, smartphone, …) hanno causato competizione per l’accesso alla risorsa principale: lo </a:t>
            </a:r>
            <a:r>
              <a:rPr lang="it-IT" sz="2800" smtClean="0">
                <a:solidFill>
                  <a:srgbClr val="FE8637"/>
                </a:solidFill>
              </a:rPr>
              <a:t>spettro radio</a:t>
            </a:r>
            <a:r>
              <a:rPr lang="it-IT" sz="2800" smtClean="0"/>
              <a:t>, suddiviso in </a:t>
            </a:r>
            <a:r>
              <a:rPr lang="it-IT" sz="2800" smtClean="0">
                <a:solidFill>
                  <a:srgbClr val="FE8637"/>
                </a:solidFill>
              </a:rPr>
              <a:t>frequenze</a:t>
            </a:r>
            <a:r>
              <a:rPr lang="it-IT" sz="2800" smtClean="0"/>
              <a:t>.</a:t>
            </a:r>
          </a:p>
          <a:p>
            <a:pPr algn="just" eaLnBrk="1" hangingPunct="1">
              <a:buFont typeface="Wingdings" charset="2"/>
              <a:buNone/>
            </a:pPr>
            <a:r>
              <a:rPr lang="it-IT" sz="2800" smtClean="0"/>
              <a:t>Come tutte le risorse scarsamente disponibili, il loro costo fa nascere la necessità di economizzare sulle frequenze disponibili.</a:t>
            </a:r>
          </a:p>
          <a:p>
            <a:pPr algn="just" eaLnBrk="1" hangingPunct="1">
              <a:buFont typeface="Wingdings" charset="2"/>
              <a:buNone/>
            </a:pPr>
            <a:r>
              <a:rPr lang="it-IT" sz="2800" smtClean="0"/>
              <a:t>Il riuso delle frequenze in una rete senza fili permette di risparmiare considerevolmente.</a:t>
            </a:r>
          </a:p>
        </p:txBody>
      </p:sp>
      <p:sp>
        <p:nvSpPr>
          <p:cNvPr id="19459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93AA03B7-170F-064C-BECA-F1468C837545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j-ea"/>
                <a:cs typeface="+mj-cs"/>
              </a:rPr>
              <a:t>Il </a:t>
            </a:r>
            <a:r>
              <a:rPr lang="en-US" dirty="0" err="1" smtClean="0">
                <a:ea typeface="+mj-ea"/>
                <a:cs typeface="+mj-cs"/>
              </a:rPr>
              <a:t>problema</a:t>
            </a:r>
            <a:r>
              <a:rPr lang="en-US" dirty="0" smtClean="0">
                <a:ea typeface="+mj-ea"/>
                <a:cs typeface="+mj-cs"/>
              </a:rPr>
              <a:t> (2)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>
                <a:ea typeface="+mj-ea"/>
                <a:cs typeface="+mj-cs"/>
              </a:rPr>
              <a:t>Risultati</a:t>
            </a:r>
            <a:r>
              <a:rPr lang="en-US" dirty="0">
                <a:ea typeface="+mj-ea"/>
                <a:cs typeface="+mj-cs"/>
              </a:rPr>
              <a:t> </a:t>
            </a:r>
            <a:r>
              <a:rPr lang="en-US" dirty="0" err="1">
                <a:ea typeface="+mj-ea"/>
                <a:cs typeface="+mj-cs"/>
              </a:rPr>
              <a:t>esatti</a:t>
            </a:r>
            <a:r>
              <a:rPr lang="en-US" dirty="0">
                <a:ea typeface="+mj-ea"/>
                <a:cs typeface="+mj-cs"/>
              </a:rPr>
              <a:t>: </a:t>
            </a:r>
            <a:r>
              <a:rPr lang="en-US" dirty="0" err="1">
                <a:ea typeface="+mj-ea"/>
                <a:cs typeface="+mj-cs"/>
              </a:rPr>
              <a:t>clicche</a:t>
            </a:r>
            <a:r>
              <a:rPr lang="en-US" dirty="0">
                <a:ea typeface="+mj-ea"/>
                <a:cs typeface="+mj-cs"/>
              </a:rPr>
              <a:t> </a:t>
            </a:r>
            <a:r>
              <a:rPr lang="en-US" i="1" dirty="0" err="1">
                <a:ea typeface="+mj-ea"/>
                <a:cs typeface="+mj-cs"/>
              </a:rPr>
              <a:t>K</a:t>
            </a:r>
            <a:r>
              <a:rPr lang="en-US" i="1" baseline="-25000" dirty="0" err="1">
                <a:ea typeface="+mj-ea"/>
                <a:cs typeface="+mj-cs"/>
              </a:rPr>
              <a:t>n</a:t>
            </a:r>
            <a:endParaRPr lang="en-US" baseline="-25000" dirty="0">
              <a:ea typeface="+mj-ea"/>
              <a:cs typeface="+mj-cs"/>
            </a:endParaRPr>
          </a:p>
        </p:txBody>
      </p:sp>
      <p:sp>
        <p:nvSpPr>
          <p:cNvPr id="50179" name="Rectangle 9"/>
          <p:cNvSpPr>
            <a:spLocks noChangeArrowheads="1"/>
          </p:cNvSpPr>
          <p:nvPr/>
        </p:nvSpPr>
        <p:spPr bwMode="auto">
          <a:xfrm>
            <a:off x="533400" y="1947863"/>
            <a:ext cx="4495800" cy="166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" charset="2"/>
              <a:buChar char="n"/>
            </a:pPr>
            <a:r>
              <a:rPr lang="en-US" sz="3200">
                <a:latin typeface="Century Schoolbook" charset="0"/>
              </a:rPr>
              <a:t>  </a:t>
            </a:r>
            <a:r>
              <a:rPr lang="en-US" sz="3200">
                <a:latin typeface="Century Schoolbook" charset="0"/>
                <a:sym typeface="Symbol" charset="2"/>
              </a:rPr>
              <a:t></a:t>
            </a:r>
            <a:r>
              <a:rPr lang="en-US" sz="3200" i="1" baseline="-25000">
                <a:solidFill>
                  <a:srgbClr val="FF00FF"/>
                </a:solidFill>
                <a:latin typeface="Century Schoolbook" charset="0"/>
                <a:sym typeface="Symbol" charset="2"/>
              </a:rPr>
              <a:t>2</a:t>
            </a:r>
            <a:r>
              <a:rPr lang="en-US" sz="3200" i="1" baseline="-25000">
                <a:latin typeface="Century Schoolbook" charset="0"/>
                <a:sym typeface="Symbol" charset="2"/>
              </a:rPr>
              <a:t>,</a:t>
            </a:r>
            <a:r>
              <a:rPr lang="en-US" sz="3200" i="1" baseline="-25000">
                <a:solidFill>
                  <a:srgbClr val="8000FF"/>
                </a:solidFill>
                <a:latin typeface="Century Schoolbook" charset="0"/>
                <a:sym typeface="Symbol" charset="2"/>
              </a:rPr>
              <a:t>1</a:t>
            </a:r>
            <a:r>
              <a:rPr lang="en-US" sz="3200" i="1">
                <a:latin typeface="Century Schoolbook" charset="0"/>
                <a:sym typeface="Symbol" charset="2"/>
              </a:rPr>
              <a:t>(K</a:t>
            </a:r>
            <a:r>
              <a:rPr lang="en-US" sz="3200" i="1" baseline="-25000">
                <a:latin typeface="Century Schoolbook" charset="0"/>
                <a:sym typeface="Symbol" charset="2"/>
              </a:rPr>
              <a:t>n</a:t>
            </a:r>
            <a:r>
              <a:rPr lang="en-US" sz="3200" i="1">
                <a:latin typeface="Century Schoolbook" charset="0"/>
                <a:sym typeface="Symbol" charset="2"/>
              </a:rPr>
              <a:t>)=2(n-1)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" charset="2"/>
              <a:buChar char="n"/>
            </a:pPr>
            <a:r>
              <a:rPr lang="en-US" sz="3200">
                <a:latin typeface="Century Schoolbook" charset="0"/>
                <a:sym typeface="Symbol" charset="2"/>
              </a:rPr>
              <a:t>Tutti i nodi sono adiacenti a coppie</a:t>
            </a:r>
          </a:p>
        </p:txBody>
      </p:sp>
      <p:grpSp>
        <p:nvGrpSpPr>
          <p:cNvPr id="2" name="Gruppo 106"/>
          <p:cNvGrpSpPr>
            <a:grpSpLocks/>
          </p:cNvGrpSpPr>
          <p:nvPr/>
        </p:nvGrpSpPr>
        <p:grpSpPr bwMode="auto">
          <a:xfrm>
            <a:off x="5334000" y="2590800"/>
            <a:ext cx="2971800" cy="2895600"/>
            <a:chOff x="5105400" y="3124200"/>
            <a:chExt cx="2971800" cy="2895600"/>
          </a:xfrm>
        </p:grpSpPr>
        <p:sp>
          <p:nvSpPr>
            <p:cNvPr id="54278" name="Ovale 25"/>
            <p:cNvSpPr>
              <a:spLocks noChangeArrowheads="1"/>
            </p:cNvSpPr>
            <p:nvPr/>
          </p:nvSpPr>
          <p:spPr bwMode="auto">
            <a:xfrm>
              <a:off x="6400800" y="31242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r>
                <a:rPr lang="it-IT"/>
                <a:t>0</a:t>
              </a:r>
            </a:p>
          </p:txBody>
        </p:sp>
        <p:sp>
          <p:nvSpPr>
            <p:cNvPr id="54279" name="Ovale 27"/>
            <p:cNvSpPr>
              <a:spLocks noChangeArrowheads="1"/>
            </p:cNvSpPr>
            <p:nvPr/>
          </p:nvSpPr>
          <p:spPr bwMode="auto">
            <a:xfrm>
              <a:off x="6400800" y="56388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54280" name="Ovale 28"/>
            <p:cNvSpPr>
              <a:spLocks noChangeArrowheads="1"/>
            </p:cNvSpPr>
            <p:nvPr/>
          </p:nvSpPr>
          <p:spPr bwMode="auto">
            <a:xfrm>
              <a:off x="7696200" y="42672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r>
                <a:rPr lang="it-IT"/>
                <a:t>4</a:t>
              </a:r>
            </a:p>
          </p:txBody>
        </p:sp>
        <p:sp>
          <p:nvSpPr>
            <p:cNvPr id="54281" name="Ovale 29"/>
            <p:cNvSpPr>
              <a:spLocks noChangeArrowheads="1"/>
            </p:cNvSpPr>
            <p:nvPr/>
          </p:nvSpPr>
          <p:spPr bwMode="auto">
            <a:xfrm>
              <a:off x="5105400" y="42672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54282" name="Ovale 30"/>
            <p:cNvSpPr>
              <a:spLocks noChangeArrowheads="1"/>
            </p:cNvSpPr>
            <p:nvPr/>
          </p:nvSpPr>
          <p:spPr bwMode="auto">
            <a:xfrm>
              <a:off x="7315200" y="33528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r>
                <a:rPr lang="it-IT"/>
                <a:t>2</a:t>
              </a:r>
            </a:p>
          </p:txBody>
        </p:sp>
        <p:sp>
          <p:nvSpPr>
            <p:cNvPr id="54283" name="Ovale 31"/>
            <p:cNvSpPr>
              <a:spLocks noChangeArrowheads="1"/>
            </p:cNvSpPr>
            <p:nvPr/>
          </p:nvSpPr>
          <p:spPr bwMode="auto">
            <a:xfrm>
              <a:off x="7315200" y="52578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r>
                <a:rPr lang="it-IT"/>
                <a:t>6</a:t>
              </a:r>
            </a:p>
          </p:txBody>
        </p:sp>
        <p:sp>
          <p:nvSpPr>
            <p:cNvPr id="54284" name="Ovale 32"/>
            <p:cNvSpPr>
              <a:spLocks noChangeArrowheads="1"/>
            </p:cNvSpPr>
            <p:nvPr/>
          </p:nvSpPr>
          <p:spPr bwMode="auto">
            <a:xfrm>
              <a:off x="5410200" y="51816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54285" name="Ovale 33"/>
            <p:cNvSpPr>
              <a:spLocks noChangeArrowheads="1"/>
            </p:cNvSpPr>
            <p:nvPr/>
          </p:nvSpPr>
          <p:spPr bwMode="auto">
            <a:xfrm>
              <a:off x="5486400" y="34290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cxnSp>
          <p:nvCxnSpPr>
            <p:cNvPr id="54286" name="Connettore 1 35"/>
            <p:cNvCxnSpPr>
              <a:cxnSpLocks noChangeShapeType="1"/>
              <a:endCxn id="54282" idx="3"/>
            </p:cNvCxnSpPr>
            <p:nvPr/>
          </p:nvCxnSpPr>
          <p:spPr bwMode="auto">
            <a:xfrm flipV="1">
              <a:off x="5791200" y="3678004"/>
              <a:ext cx="1579796" cy="557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4287" name="Connettore 1 37"/>
            <p:cNvCxnSpPr>
              <a:cxnSpLocks noChangeShapeType="1"/>
              <a:endCxn id="54279" idx="0"/>
            </p:cNvCxnSpPr>
            <p:nvPr/>
          </p:nvCxnSpPr>
          <p:spPr bwMode="auto">
            <a:xfrm rot="16200000" flipH="1">
              <a:off x="5238752" y="4286252"/>
              <a:ext cx="1904998" cy="80009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4288" name="Connettore 1 39"/>
            <p:cNvCxnSpPr>
              <a:cxnSpLocks noChangeShapeType="1"/>
              <a:stCxn id="54278" idx="4"/>
              <a:endCxn id="54280" idx="2"/>
            </p:cNvCxnSpPr>
            <p:nvPr/>
          </p:nvCxnSpPr>
          <p:spPr bwMode="auto">
            <a:xfrm rot="16200000" flipH="1">
              <a:off x="6667500" y="3429000"/>
              <a:ext cx="952500" cy="1104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4289" name="Connettore 1 41"/>
            <p:cNvCxnSpPr>
              <a:cxnSpLocks noChangeShapeType="1"/>
              <a:endCxn id="54281" idx="0"/>
            </p:cNvCxnSpPr>
            <p:nvPr/>
          </p:nvCxnSpPr>
          <p:spPr bwMode="auto">
            <a:xfrm rot="5400000">
              <a:off x="5162550" y="3867150"/>
              <a:ext cx="533400" cy="2667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4290" name="Connettore 1 43"/>
            <p:cNvCxnSpPr>
              <a:cxnSpLocks noChangeShapeType="1"/>
              <a:stCxn id="54280" idx="2"/>
            </p:cNvCxnSpPr>
            <p:nvPr/>
          </p:nvCxnSpPr>
          <p:spPr bwMode="auto">
            <a:xfrm rot="10800000">
              <a:off x="5791200" y="3733800"/>
              <a:ext cx="1905000" cy="723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4291" name="Connettore 1 45"/>
            <p:cNvCxnSpPr>
              <a:cxnSpLocks noChangeShapeType="1"/>
              <a:endCxn id="54278" idx="2"/>
            </p:cNvCxnSpPr>
            <p:nvPr/>
          </p:nvCxnSpPr>
          <p:spPr bwMode="auto">
            <a:xfrm flipV="1">
              <a:off x="5791200" y="3314700"/>
              <a:ext cx="609600" cy="1905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4292" name="Connettore 1 47"/>
            <p:cNvCxnSpPr>
              <a:cxnSpLocks noChangeShapeType="1"/>
              <a:endCxn id="54283" idx="1"/>
            </p:cNvCxnSpPr>
            <p:nvPr/>
          </p:nvCxnSpPr>
          <p:spPr bwMode="auto">
            <a:xfrm rot="16200000" flipH="1">
              <a:off x="5791200" y="3733800"/>
              <a:ext cx="1579796" cy="15797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4293" name="Connettore 1 49"/>
            <p:cNvCxnSpPr>
              <a:cxnSpLocks noChangeShapeType="1"/>
              <a:endCxn id="54284" idx="7"/>
            </p:cNvCxnSpPr>
            <p:nvPr/>
          </p:nvCxnSpPr>
          <p:spPr bwMode="auto">
            <a:xfrm rot="5400000">
              <a:off x="5011504" y="4457700"/>
              <a:ext cx="1503596" cy="557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4294" name="Connettore 1 39"/>
            <p:cNvCxnSpPr>
              <a:cxnSpLocks noChangeShapeType="1"/>
              <a:stCxn id="54278" idx="4"/>
              <a:endCxn id="54284" idx="7"/>
            </p:cNvCxnSpPr>
            <p:nvPr/>
          </p:nvCxnSpPr>
          <p:spPr bwMode="auto">
            <a:xfrm rot="5400000">
              <a:off x="5297254" y="3943350"/>
              <a:ext cx="1732196" cy="8558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4295" name="Connettore 1 39"/>
            <p:cNvCxnSpPr>
              <a:cxnSpLocks noChangeShapeType="1"/>
              <a:stCxn id="54278" idx="4"/>
              <a:endCxn id="54279" idx="0"/>
            </p:cNvCxnSpPr>
            <p:nvPr/>
          </p:nvCxnSpPr>
          <p:spPr bwMode="auto">
            <a:xfrm rot="5400000">
              <a:off x="5524500" y="4572000"/>
              <a:ext cx="21336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4296" name="Connettore 1 39"/>
            <p:cNvCxnSpPr>
              <a:cxnSpLocks noChangeShapeType="1"/>
              <a:stCxn id="54278" idx="4"/>
              <a:endCxn id="54283" idx="1"/>
            </p:cNvCxnSpPr>
            <p:nvPr/>
          </p:nvCxnSpPr>
          <p:spPr bwMode="auto">
            <a:xfrm rot="16200000" flipH="1">
              <a:off x="6076950" y="4019550"/>
              <a:ext cx="1808396" cy="7796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4297" name="Connettore 1 39"/>
            <p:cNvCxnSpPr>
              <a:cxnSpLocks noChangeShapeType="1"/>
              <a:stCxn id="54278" idx="6"/>
              <a:endCxn id="54282" idx="1"/>
            </p:cNvCxnSpPr>
            <p:nvPr/>
          </p:nvCxnSpPr>
          <p:spPr bwMode="auto">
            <a:xfrm>
              <a:off x="6781800" y="3314700"/>
              <a:ext cx="589196" cy="938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4298" name="Connettore 1 49"/>
            <p:cNvCxnSpPr>
              <a:cxnSpLocks noChangeShapeType="1"/>
              <a:stCxn id="54282" idx="3"/>
              <a:endCxn id="54283" idx="1"/>
            </p:cNvCxnSpPr>
            <p:nvPr/>
          </p:nvCxnSpPr>
          <p:spPr bwMode="auto">
            <a:xfrm rot="5400000">
              <a:off x="6553200" y="4495800"/>
              <a:ext cx="1635592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4299" name="Connettore 1 49"/>
            <p:cNvCxnSpPr>
              <a:cxnSpLocks noChangeShapeType="1"/>
              <a:endCxn id="54280" idx="0"/>
            </p:cNvCxnSpPr>
            <p:nvPr/>
          </p:nvCxnSpPr>
          <p:spPr bwMode="auto">
            <a:xfrm rot="16200000" flipH="1">
              <a:off x="7467600" y="3848100"/>
              <a:ext cx="60960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4300" name="Connettore 1 49"/>
            <p:cNvCxnSpPr>
              <a:cxnSpLocks noChangeShapeType="1"/>
              <a:endCxn id="54281" idx="6"/>
            </p:cNvCxnSpPr>
            <p:nvPr/>
          </p:nvCxnSpPr>
          <p:spPr bwMode="auto">
            <a:xfrm rot="10800000" flipV="1">
              <a:off x="5486400" y="3657600"/>
              <a:ext cx="1866900" cy="8001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4301" name="Connettore 1 49"/>
            <p:cNvCxnSpPr>
              <a:cxnSpLocks noChangeShapeType="1"/>
              <a:stCxn id="54282" idx="3"/>
              <a:endCxn id="54284" idx="7"/>
            </p:cNvCxnSpPr>
            <p:nvPr/>
          </p:nvCxnSpPr>
          <p:spPr bwMode="auto">
            <a:xfrm rot="5400000">
              <a:off x="5773504" y="3639904"/>
              <a:ext cx="1559392" cy="16355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4302" name="Connettore 1 49"/>
            <p:cNvCxnSpPr>
              <a:cxnSpLocks noChangeShapeType="1"/>
              <a:endCxn id="54279" idx="0"/>
            </p:cNvCxnSpPr>
            <p:nvPr/>
          </p:nvCxnSpPr>
          <p:spPr bwMode="auto">
            <a:xfrm rot="5400000">
              <a:off x="5981700" y="4267200"/>
              <a:ext cx="1981200" cy="76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4303" name="Connettore 1 49"/>
            <p:cNvCxnSpPr>
              <a:cxnSpLocks noChangeShapeType="1"/>
              <a:stCxn id="54280" idx="2"/>
              <a:endCxn id="54279" idx="0"/>
            </p:cNvCxnSpPr>
            <p:nvPr/>
          </p:nvCxnSpPr>
          <p:spPr bwMode="auto">
            <a:xfrm rot="10800000" flipV="1">
              <a:off x="6591300" y="4457700"/>
              <a:ext cx="1104900" cy="11811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4304" name="Connettore 1 49"/>
            <p:cNvCxnSpPr>
              <a:cxnSpLocks noChangeShapeType="1"/>
              <a:stCxn id="54280" idx="2"/>
              <a:endCxn id="54281" idx="6"/>
            </p:cNvCxnSpPr>
            <p:nvPr/>
          </p:nvCxnSpPr>
          <p:spPr bwMode="auto">
            <a:xfrm rot="10800000">
              <a:off x="5486400" y="4457700"/>
              <a:ext cx="22098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4305" name="Connettore 1 49"/>
            <p:cNvCxnSpPr>
              <a:cxnSpLocks noChangeShapeType="1"/>
              <a:stCxn id="54283" idx="3"/>
            </p:cNvCxnSpPr>
            <p:nvPr/>
          </p:nvCxnSpPr>
          <p:spPr bwMode="auto">
            <a:xfrm rot="5400000">
              <a:off x="6934201" y="5430603"/>
              <a:ext cx="284394" cy="5891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4306" name="Connettore 1 49"/>
            <p:cNvCxnSpPr>
              <a:cxnSpLocks noChangeShapeType="1"/>
              <a:endCxn id="54283" idx="7"/>
            </p:cNvCxnSpPr>
            <p:nvPr/>
          </p:nvCxnSpPr>
          <p:spPr bwMode="auto">
            <a:xfrm rot="5400000">
              <a:off x="7430854" y="4857750"/>
              <a:ext cx="665396" cy="2462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4307" name="Connettore 1 49"/>
            <p:cNvCxnSpPr>
              <a:cxnSpLocks noChangeShapeType="1"/>
              <a:stCxn id="54280" idx="2"/>
              <a:endCxn id="54284" idx="7"/>
            </p:cNvCxnSpPr>
            <p:nvPr/>
          </p:nvCxnSpPr>
          <p:spPr bwMode="auto">
            <a:xfrm rot="10800000" flipV="1">
              <a:off x="5735404" y="4457700"/>
              <a:ext cx="1960796" cy="7796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4308" name="Connettore 1 49"/>
            <p:cNvCxnSpPr>
              <a:cxnSpLocks noChangeShapeType="1"/>
              <a:stCxn id="54281" idx="6"/>
              <a:endCxn id="54283" idx="1"/>
            </p:cNvCxnSpPr>
            <p:nvPr/>
          </p:nvCxnSpPr>
          <p:spPr bwMode="auto">
            <a:xfrm>
              <a:off x="5486400" y="4457700"/>
              <a:ext cx="1884596" cy="8558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4309" name="Connettore 1 49"/>
            <p:cNvCxnSpPr>
              <a:cxnSpLocks noChangeShapeType="1"/>
              <a:stCxn id="54284" idx="7"/>
              <a:endCxn id="54283" idx="1"/>
            </p:cNvCxnSpPr>
            <p:nvPr/>
          </p:nvCxnSpPr>
          <p:spPr bwMode="auto">
            <a:xfrm rot="16200000" flipH="1">
              <a:off x="6515100" y="4457700"/>
              <a:ext cx="76200" cy="16355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4310" name="Connettore 1 49"/>
            <p:cNvCxnSpPr>
              <a:cxnSpLocks noChangeShapeType="1"/>
              <a:stCxn id="54284" idx="5"/>
              <a:endCxn id="54279" idx="2"/>
            </p:cNvCxnSpPr>
            <p:nvPr/>
          </p:nvCxnSpPr>
          <p:spPr bwMode="auto">
            <a:xfrm rot="16200000" flipH="1">
              <a:off x="5906854" y="5335354"/>
              <a:ext cx="322496" cy="6653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4311" name="Connettore 1 49"/>
            <p:cNvCxnSpPr>
              <a:cxnSpLocks noChangeShapeType="1"/>
              <a:stCxn id="54284" idx="1"/>
              <a:endCxn id="54281" idx="4"/>
            </p:cNvCxnSpPr>
            <p:nvPr/>
          </p:nvCxnSpPr>
          <p:spPr bwMode="auto">
            <a:xfrm rot="16200000" flipV="1">
              <a:off x="5086350" y="4857750"/>
              <a:ext cx="589196" cy="1700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54312" name="CasellaDiTesto 105"/>
            <p:cNvSpPr txBox="1">
              <a:spLocks noChangeArrowheads="1"/>
            </p:cNvSpPr>
            <p:nvPr/>
          </p:nvSpPr>
          <p:spPr bwMode="auto">
            <a:xfrm>
              <a:off x="5105400" y="3352800"/>
              <a:ext cx="95380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it-IT"/>
                <a:t>2(n-1)</a:t>
              </a:r>
            </a:p>
          </p:txBody>
        </p:sp>
      </p:grpSp>
      <p:sp>
        <p:nvSpPr>
          <p:cNvPr id="54277" name="Segnaposto numero diapositiva 39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8D1BEEFF-9043-C44A-8E2F-B8EB8C64C705}" type="slidenum">
              <a:rPr lang="en-US" smtClean="0"/>
              <a:pPr/>
              <a:t>40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err="1">
                <a:ea typeface="+mj-ea"/>
                <a:cs typeface="+mj-cs"/>
              </a:rPr>
              <a:t>Risultati</a:t>
            </a:r>
            <a:r>
              <a:rPr lang="en-US" b="1" dirty="0">
                <a:ea typeface="+mj-ea"/>
                <a:cs typeface="+mj-cs"/>
              </a:rPr>
              <a:t> </a:t>
            </a:r>
            <a:r>
              <a:rPr lang="en-US" b="1" dirty="0" err="1">
                <a:ea typeface="+mj-ea"/>
                <a:cs typeface="+mj-cs"/>
              </a:rPr>
              <a:t>esatti</a:t>
            </a:r>
            <a:r>
              <a:rPr lang="en-US" b="1" dirty="0">
                <a:ea typeface="+mj-ea"/>
                <a:cs typeface="+mj-cs"/>
              </a:rPr>
              <a:t>: </a:t>
            </a:r>
            <a:r>
              <a:rPr lang="en-US" b="1" dirty="0" err="1">
                <a:ea typeface="+mj-ea"/>
                <a:cs typeface="+mj-cs"/>
              </a:rPr>
              <a:t>stelle</a:t>
            </a:r>
            <a:r>
              <a:rPr lang="en-US" b="1" dirty="0">
                <a:ea typeface="+mj-ea"/>
                <a:cs typeface="+mj-cs"/>
              </a:rPr>
              <a:t> </a:t>
            </a:r>
            <a:r>
              <a:rPr lang="en-US" b="1" i="1" dirty="0">
                <a:ea typeface="+mj-ea"/>
                <a:cs typeface="+mj-cs"/>
              </a:rPr>
              <a:t>K</a:t>
            </a:r>
            <a:r>
              <a:rPr lang="en-US" b="1" i="1" baseline="-25000" dirty="0">
                <a:ea typeface="+mj-ea"/>
                <a:cs typeface="+mj-cs"/>
              </a:rPr>
              <a:t>1,</a:t>
            </a:r>
            <a:r>
              <a:rPr lang="en-US" sz="3200" b="1" i="1" cap="none" baseline="-25000" dirty="0">
                <a:ea typeface="+mj-ea"/>
                <a:cs typeface="+mj-cs"/>
              </a:rPr>
              <a:t>t</a:t>
            </a:r>
            <a:endParaRPr lang="en-US" b="1" cap="none" baseline="-25000" dirty="0">
              <a:ea typeface="+mj-ea"/>
              <a:cs typeface="+mj-cs"/>
            </a:endParaRPr>
          </a:p>
        </p:txBody>
      </p:sp>
      <p:sp>
        <p:nvSpPr>
          <p:cNvPr id="51203" name="Rectangle 9"/>
          <p:cNvSpPr>
            <a:spLocks noChangeArrowheads="1"/>
          </p:cNvSpPr>
          <p:nvPr/>
        </p:nvSpPr>
        <p:spPr bwMode="auto">
          <a:xfrm>
            <a:off x="990600" y="1447800"/>
            <a:ext cx="77724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" charset="2"/>
              <a:buChar char="n"/>
              <a:defRPr/>
            </a:pPr>
            <a:r>
              <a:rPr lang="en-US" sz="2800" dirty="0">
                <a:latin typeface="+mn-lt"/>
              </a:rPr>
              <a:t>  </a:t>
            </a:r>
            <a:r>
              <a:rPr lang="en-US" sz="2800" dirty="0">
                <a:latin typeface="+mn-lt"/>
                <a:sym typeface="Symbol" charset="2"/>
              </a:rPr>
              <a:t></a:t>
            </a:r>
            <a:r>
              <a:rPr lang="en-US" sz="2800" i="1" baseline="-25000" dirty="0">
                <a:solidFill>
                  <a:srgbClr val="FF00FF"/>
                </a:solidFill>
                <a:latin typeface="+mn-lt"/>
                <a:sym typeface="Symbol" charset="2"/>
              </a:rPr>
              <a:t>2</a:t>
            </a:r>
            <a:r>
              <a:rPr lang="en-US" sz="2800" i="1" baseline="-25000" dirty="0">
                <a:latin typeface="+mn-lt"/>
                <a:sym typeface="Symbol" charset="2"/>
              </a:rPr>
              <a:t>,</a:t>
            </a:r>
            <a:r>
              <a:rPr lang="en-US" sz="2800" i="1" baseline="-25000" dirty="0">
                <a:solidFill>
                  <a:srgbClr val="8000FF"/>
                </a:solidFill>
                <a:latin typeface="+mn-lt"/>
                <a:sym typeface="Symbol" charset="2"/>
              </a:rPr>
              <a:t>1</a:t>
            </a:r>
            <a:r>
              <a:rPr lang="en-US" sz="2800" i="1" dirty="0">
                <a:latin typeface="+mn-lt"/>
                <a:sym typeface="Symbol" charset="2"/>
              </a:rPr>
              <a:t>(K</a:t>
            </a:r>
            <a:r>
              <a:rPr lang="en-US" sz="2800" i="1" baseline="-25000" dirty="0">
                <a:latin typeface="+mn-lt"/>
                <a:sym typeface="Symbol" charset="2"/>
              </a:rPr>
              <a:t>1,t</a:t>
            </a:r>
            <a:r>
              <a:rPr lang="en-US" sz="2800" i="1" dirty="0">
                <a:latin typeface="+mn-lt"/>
                <a:sym typeface="Symbol" charset="2"/>
              </a:rPr>
              <a:t>)=t+1</a:t>
            </a:r>
            <a:endParaRPr lang="en-US" sz="2800" i="1" dirty="0" smtClean="0">
              <a:latin typeface="+mn-lt"/>
              <a:sym typeface="Symbol" charset="2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SzPct val="80000"/>
              <a:defRPr/>
            </a:pPr>
            <a:r>
              <a:rPr lang="en-US" sz="2800" dirty="0" smtClean="0">
                <a:solidFill>
                  <a:schemeClr val="accent1"/>
                </a:solidFill>
                <a:latin typeface="+mn-lt"/>
              </a:rPr>
              <a:t>Dim.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" charset="2"/>
              <a:buChar char="n"/>
              <a:defRPr/>
            </a:pPr>
            <a:r>
              <a:rPr lang="en-US" sz="2800" dirty="0">
                <a:latin typeface="+mn-lt"/>
                <a:sym typeface="Symbol" charset="2"/>
              </a:rPr>
              <a:t></a:t>
            </a:r>
            <a:r>
              <a:rPr lang="en-US" sz="2800" i="1" baseline="-25000" dirty="0">
                <a:solidFill>
                  <a:srgbClr val="FF00FF"/>
                </a:solidFill>
                <a:latin typeface="+mn-lt"/>
                <a:sym typeface="Symbol" charset="2"/>
              </a:rPr>
              <a:t>2</a:t>
            </a:r>
            <a:r>
              <a:rPr lang="en-US" sz="2800" i="1" baseline="-25000" dirty="0">
                <a:latin typeface="+mn-lt"/>
                <a:sym typeface="Symbol" charset="2"/>
              </a:rPr>
              <a:t>,</a:t>
            </a:r>
            <a:r>
              <a:rPr lang="en-US" sz="2800" i="1" baseline="-25000" dirty="0">
                <a:solidFill>
                  <a:srgbClr val="8000FF"/>
                </a:solidFill>
                <a:latin typeface="+mn-lt"/>
                <a:sym typeface="Symbol" charset="2"/>
              </a:rPr>
              <a:t>1</a:t>
            </a:r>
            <a:r>
              <a:rPr lang="en-US" sz="2800" i="1" dirty="0">
                <a:latin typeface="+mn-lt"/>
                <a:sym typeface="Symbol" charset="2"/>
              </a:rPr>
              <a:t>(K</a:t>
            </a:r>
            <a:r>
              <a:rPr lang="en-US" sz="2800" i="1" baseline="-25000" dirty="0">
                <a:latin typeface="+mn-lt"/>
                <a:sym typeface="Symbol" charset="2"/>
              </a:rPr>
              <a:t>1,t</a:t>
            </a:r>
            <a:r>
              <a:rPr lang="en-US" sz="2800" i="1" dirty="0">
                <a:latin typeface="+mn-lt"/>
                <a:sym typeface="Symbol" charset="2"/>
              </a:rPr>
              <a:t>)≤t+1 </a:t>
            </a:r>
            <a:r>
              <a:rPr lang="en-US" sz="2800" dirty="0">
                <a:latin typeface="+mn-lt"/>
                <a:sym typeface="Symbol" charset="2"/>
              </a:rPr>
              <a:t>facile</a:t>
            </a:r>
            <a:endParaRPr lang="en-US" sz="2800" i="1" dirty="0">
              <a:latin typeface="+mn-lt"/>
              <a:sym typeface="Symbol" charset="2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" charset="2"/>
              <a:buChar char="n"/>
              <a:defRPr/>
            </a:pPr>
            <a:r>
              <a:rPr lang="en-US" sz="2800" dirty="0">
                <a:latin typeface="+mn-lt"/>
                <a:sym typeface="Symbol" charset="2"/>
              </a:rPr>
              <a:t></a:t>
            </a:r>
            <a:r>
              <a:rPr lang="en-US" sz="2800" i="1" baseline="-25000" dirty="0">
                <a:solidFill>
                  <a:srgbClr val="FF00FF"/>
                </a:solidFill>
                <a:latin typeface="+mn-lt"/>
                <a:sym typeface="Symbol" charset="2"/>
              </a:rPr>
              <a:t>2</a:t>
            </a:r>
            <a:r>
              <a:rPr lang="en-US" sz="2800" i="1" baseline="-25000" dirty="0">
                <a:latin typeface="+mn-lt"/>
                <a:sym typeface="Symbol" charset="2"/>
              </a:rPr>
              <a:t>,</a:t>
            </a:r>
            <a:r>
              <a:rPr lang="en-US" sz="2800" i="1" baseline="-25000" dirty="0">
                <a:solidFill>
                  <a:srgbClr val="8000FF"/>
                </a:solidFill>
                <a:latin typeface="+mn-lt"/>
                <a:sym typeface="Symbol" charset="2"/>
              </a:rPr>
              <a:t>1</a:t>
            </a:r>
            <a:r>
              <a:rPr lang="en-US" sz="2800" i="1" dirty="0">
                <a:latin typeface="+mn-lt"/>
                <a:sym typeface="Symbol" charset="2"/>
              </a:rPr>
              <a:t>(K</a:t>
            </a:r>
            <a:r>
              <a:rPr lang="en-US" sz="2800" i="1" baseline="-25000" dirty="0">
                <a:latin typeface="+mn-lt"/>
                <a:sym typeface="Symbol" charset="2"/>
              </a:rPr>
              <a:t>1,t</a:t>
            </a:r>
            <a:r>
              <a:rPr lang="en-US" sz="2800" i="1" dirty="0">
                <a:latin typeface="+mn-lt"/>
                <a:sym typeface="Symbol" charset="2"/>
              </a:rPr>
              <a:t>)≥t+1 </a:t>
            </a:r>
          </a:p>
          <a:p>
            <a:pPr marL="800100" lvl="1" indent="-342900" eaLnBrk="1" hangingPunct="1">
              <a:spcBef>
                <a:spcPct val="20000"/>
              </a:spcBef>
              <a:buClr>
                <a:schemeClr val="accent1"/>
              </a:buClr>
              <a:buSzPct val="80000"/>
              <a:defRPr/>
            </a:pPr>
            <a:r>
              <a:rPr lang="en-US" sz="2800" i="1" dirty="0">
                <a:latin typeface="+mn-lt"/>
                <a:sym typeface="Symbol" charset="2"/>
              </a:rPr>
              <a:t>	</a:t>
            </a:r>
            <a:r>
              <a:rPr lang="en-US" sz="2800" dirty="0">
                <a:latin typeface="+mn-lt"/>
                <a:sym typeface="Symbol" charset="2"/>
              </a:rPr>
              <a:t>per </a:t>
            </a:r>
            <a:r>
              <a:rPr lang="en-US" sz="2800" dirty="0" err="1">
                <a:latin typeface="+mn-lt"/>
                <a:sym typeface="Symbol" charset="2"/>
              </a:rPr>
              <a:t>assurdo</a:t>
            </a:r>
            <a:endParaRPr lang="en-US" sz="2800" dirty="0">
              <a:latin typeface="+mn-lt"/>
            </a:endParaRPr>
          </a:p>
        </p:txBody>
      </p:sp>
      <p:grpSp>
        <p:nvGrpSpPr>
          <p:cNvPr id="2" name="Gruppo 53"/>
          <p:cNvGrpSpPr>
            <a:grpSpLocks/>
          </p:cNvGrpSpPr>
          <p:nvPr/>
        </p:nvGrpSpPr>
        <p:grpSpPr bwMode="auto">
          <a:xfrm>
            <a:off x="5105400" y="3124200"/>
            <a:ext cx="2971800" cy="2895600"/>
            <a:chOff x="4876800" y="2438400"/>
            <a:chExt cx="2971800" cy="2895600"/>
          </a:xfrm>
        </p:grpSpPr>
        <p:sp>
          <p:nvSpPr>
            <p:cNvPr id="55302" name="Ovale 25"/>
            <p:cNvSpPr>
              <a:spLocks noChangeArrowheads="1"/>
            </p:cNvSpPr>
            <p:nvPr/>
          </p:nvSpPr>
          <p:spPr bwMode="auto">
            <a:xfrm>
              <a:off x="6172200" y="24384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r>
                <a:rPr lang="it-IT"/>
                <a:t>0</a:t>
              </a:r>
            </a:p>
          </p:txBody>
        </p:sp>
        <p:sp>
          <p:nvSpPr>
            <p:cNvPr id="55303" name="Ovale 26"/>
            <p:cNvSpPr>
              <a:spLocks noChangeArrowheads="1"/>
            </p:cNvSpPr>
            <p:nvPr/>
          </p:nvSpPr>
          <p:spPr bwMode="auto">
            <a:xfrm>
              <a:off x="6172200" y="35814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55304" name="Ovale 27"/>
            <p:cNvSpPr>
              <a:spLocks noChangeArrowheads="1"/>
            </p:cNvSpPr>
            <p:nvPr/>
          </p:nvSpPr>
          <p:spPr bwMode="auto">
            <a:xfrm>
              <a:off x="6172200" y="49530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r>
                <a:rPr lang="it-IT"/>
                <a:t>4</a:t>
              </a:r>
            </a:p>
          </p:txBody>
        </p:sp>
        <p:sp>
          <p:nvSpPr>
            <p:cNvPr id="55305" name="Ovale 28"/>
            <p:cNvSpPr>
              <a:spLocks noChangeArrowheads="1"/>
            </p:cNvSpPr>
            <p:nvPr/>
          </p:nvSpPr>
          <p:spPr bwMode="auto">
            <a:xfrm>
              <a:off x="7467600" y="35814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r>
                <a:rPr lang="it-IT"/>
                <a:t>2</a:t>
              </a:r>
            </a:p>
          </p:txBody>
        </p:sp>
        <p:sp>
          <p:nvSpPr>
            <p:cNvPr id="55306" name="Ovale 29"/>
            <p:cNvSpPr>
              <a:spLocks noChangeArrowheads="1"/>
            </p:cNvSpPr>
            <p:nvPr/>
          </p:nvSpPr>
          <p:spPr bwMode="auto">
            <a:xfrm>
              <a:off x="4876800" y="35814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55307" name="Ovale 30"/>
            <p:cNvSpPr>
              <a:spLocks noChangeArrowheads="1"/>
            </p:cNvSpPr>
            <p:nvPr/>
          </p:nvSpPr>
          <p:spPr bwMode="auto">
            <a:xfrm>
              <a:off x="7086600" y="26670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r>
                <a:rPr lang="it-IT"/>
                <a:t>1</a:t>
              </a:r>
            </a:p>
          </p:txBody>
        </p:sp>
        <p:sp>
          <p:nvSpPr>
            <p:cNvPr id="55308" name="Ovale 31"/>
            <p:cNvSpPr>
              <a:spLocks noChangeArrowheads="1"/>
            </p:cNvSpPr>
            <p:nvPr/>
          </p:nvSpPr>
          <p:spPr bwMode="auto">
            <a:xfrm>
              <a:off x="7086600" y="45720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r>
                <a:rPr lang="it-IT"/>
                <a:t>3</a:t>
              </a:r>
            </a:p>
          </p:txBody>
        </p:sp>
        <p:sp>
          <p:nvSpPr>
            <p:cNvPr id="55309" name="Ovale 32"/>
            <p:cNvSpPr>
              <a:spLocks noChangeArrowheads="1"/>
            </p:cNvSpPr>
            <p:nvPr/>
          </p:nvSpPr>
          <p:spPr bwMode="auto">
            <a:xfrm>
              <a:off x="5181600" y="44958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r>
                <a:rPr lang="it-IT"/>
                <a:t>.</a:t>
              </a:r>
            </a:p>
          </p:txBody>
        </p:sp>
        <p:sp>
          <p:nvSpPr>
            <p:cNvPr id="55310" name="Ovale 33"/>
            <p:cNvSpPr>
              <a:spLocks noChangeArrowheads="1"/>
            </p:cNvSpPr>
            <p:nvPr/>
          </p:nvSpPr>
          <p:spPr bwMode="auto">
            <a:xfrm>
              <a:off x="5257800" y="27432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cxnSp>
          <p:nvCxnSpPr>
            <p:cNvPr id="55311" name="Connettore 1 35"/>
            <p:cNvCxnSpPr>
              <a:cxnSpLocks noChangeShapeType="1"/>
              <a:stCxn id="55302" idx="4"/>
              <a:endCxn id="55303" idx="0"/>
            </p:cNvCxnSpPr>
            <p:nvPr/>
          </p:nvCxnSpPr>
          <p:spPr bwMode="auto">
            <a:xfrm rot="5400000">
              <a:off x="5981700" y="3200400"/>
              <a:ext cx="7620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5312" name="Connettore 1 37"/>
            <p:cNvCxnSpPr>
              <a:cxnSpLocks noChangeShapeType="1"/>
              <a:stCxn id="55303" idx="4"/>
              <a:endCxn id="55304" idx="0"/>
            </p:cNvCxnSpPr>
            <p:nvPr/>
          </p:nvCxnSpPr>
          <p:spPr bwMode="auto">
            <a:xfrm rot="5400000">
              <a:off x="5867400" y="4457700"/>
              <a:ext cx="9906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5313" name="Connettore 1 39"/>
            <p:cNvCxnSpPr>
              <a:cxnSpLocks noChangeShapeType="1"/>
              <a:stCxn id="55303" idx="6"/>
              <a:endCxn id="55305" idx="2"/>
            </p:cNvCxnSpPr>
            <p:nvPr/>
          </p:nvCxnSpPr>
          <p:spPr bwMode="auto">
            <a:xfrm>
              <a:off x="6553200" y="3771900"/>
              <a:ext cx="9144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5314" name="Connettore 1 41"/>
            <p:cNvCxnSpPr>
              <a:cxnSpLocks noChangeShapeType="1"/>
              <a:stCxn id="55303" idx="2"/>
              <a:endCxn id="55306" idx="6"/>
            </p:cNvCxnSpPr>
            <p:nvPr/>
          </p:nvCxnSpPr>
          <p:spPr bwMode="auto">
            <a:xfrm rot="10800000">
              <a:off x="5257800" y="3771900"/>
              <a:ext cx="9144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5315" name="Connettore 1 43"/>
            <p:cNvCxnSpPr>
              <a:cxnSpLocks noChangeShapeType="1"/>
              <a:stCxn id="55303" idx="7"/>
              <a:endCxn id="55307" idx="3"/>
            </p:cNvCxnSpPr>
            <p:nvPr/>
          </p:nvCxnSpPr>
          <p:spPr bwMode="auto">
            <a:xfrm rot="5400000" flipH="1" flipV="1">
              <a:off x="6497404" y="2992204"/>
              <a:ext cx="644992" cy="6449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5316" name="Connettore 1 45"/>
            <p:cNvCxnSpPr>
              <a:cxnSpLocks noChangeShapeType="1"/>
              <a:stCxn id="55310" idx="5"/>
              <a:endCxn id="55303" idx="1"/>
            </p:cNvCxnSpPr>
            <p:nvPr/>
          </p:nvCxnSpPr>
          <p:spPr bwMode="auto">
            <a:xfrm rot="16200000" flipH="1">
              <a:off x="5621104" y="3030304"/>
              <a:ext cx="568792" cy="6449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5317" name="Connettore 1 47"/>
            <p:cNvCxnSpPr>
              <a:cxnSpLocks noChangeShapeType="1"/>
              <a:stCxn id="55303" idx="5"/>
              <a:endCxn id="55308" idx="1"/>
            </p:cNvCxnSpPr>
            <p:nvPr/>
          </p:nvCxnSpPr>
          <p:spPr bwMode="auto">
            <a:xfrm rot="16200000" flipH="1">
              <a:off x="6459304" y="3944704"/>
              <a:ext cx="721192" cy="6449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5318" name="Connettore 1 49"/>
            <p:cNvCxnSpPr>
              <a:cxnSpLocks noChangeShapeType="1"/>
              <a:stCxn id="55303" idx="3"/>
              <a:endCxn id="55309" idx="7"/>
            </p:cNvCxnSpPr>
            <p:nvPr/>
          </p:nvCxnSpPr>
          <p:spPr bwMode="auto">
            <a:xfrm rot="5400000">
              <a:off x="5544904" y="3868504"/>
              <a:ext cx="644992" cy="721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55319" name="CasellaDiTesto 51"/>
            <p:cNvSpPr txBox="1">
              <a:spLocks noChangeArrowheads="1"/>
            </p:cNvSpPr>
            <p:nvPr/>
          </p:nvSpPr>
          <p:spPr bwMode="auto">
            <a:xfrm>
              <a:off x="5181600" y="2667000"/>
              <a:ext cx="52655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it-IT"/>
                <a:t>t-1</a:t>
              </a:r>
            </a:p>
          </p:txBody>
        </p:sp>
        <p:sp>
          <p:nvSpPr>
            <p:cNvPr id="55320" name="CasellaDiTesto 52"/>
            <p:cNvSpPr txBox="1">
              <a:spLocks noChangeArrowheads="1"/>
            </p:cNvSpPr>
            <p:nvPr/>
          </p:nvSpPr>
          <p:spPr bwMode="auto">
            <a:xfrm>
              <a:off x="6107960" y="3505200"/>
              <a:ext cx="59764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it-IT"/>
                <a:t>t+1</a:t>
              </a:r>
            </a:p>
          </p:txBody>
        </p:sp>
      </p:grpSp>
      <p:sp>
        <p:nvSpPr>
          <p:cNvPr id="55301" name="Segnaposto numero diapositiva 2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62C0ED5-35E9-8E4D-A773-DA34D5875E40}" type="slidenum">
              <a:rPr lang="en-US" smtClean="0"/>
              <a:pPr/>
              <a:t>41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 bldLvl="2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>
                <a:ea typeface="+mj-ea"/>
                <a:cs typeface="+mj-cs"/>
              </a:rPr>
              <a:t>Risultati</a:t>
            </a:r>
            <a:r>
              <a:rPr lang="en-US" dirty="0">
                <a:ea typeface="+mj-ea"/>
                <a:cs typeface="+mj-cs"/>
              </a:rPr>
              <a:t> </a:t>
            </a:r>
            <a:r>
              <a:rPr lang="en-US" dirty="0" err="1">
                <a:ea typeface="+mj-ea"/>
                <a:cs typeface="+mj-cs"/>
              </a:rPr>
              <a:t>esatti</a:t>
            </a:r>
            <a:r>
              <a:rPr lang="en-US" dirty="0">
                <a:ea typeface="+mj-ea"/>
                <a:cs typeface="+mj-cs"/>
              </a:rPr>
              <a:t>: </a:t>
            </a:r>
            <a:r>
              <a:rPr lang="en-US" dirty="0" err="1">
                <a:ea typeface="+mj-ea"/>
                <a:cs typeface="+mj-cs"/>
              </a:rPr>
              <a:t>alberi</a:t>
            </a:r>
            <a:r>
              <a:rPr lang="en-US" dirty="0">
                <a:ea typeface="+mj-ea"/>
                <a:cs typeface="+mj-cs"/>
              </a:rPr>
              <a:t> </a:t>
            </a:r>
            <a:r>
              <a:rPr lang="en-US" i="1" dirty="0" err="1" smtClean="0">
                <a:ea typeface="+mj-ea"/>
                <a:cs typeface="+mj-cs"/>
              </a:rPr>
              <a:t>T</a:t>
            </a:r>
            <a:r>
              <a:rPr lang="en-US" i="1" cap="none" baseline="-25000" dirty="0" err="1" smtClean="0">
                <a:ea typeface="+mj-ea"/>
                <a:cs typeface="+mj-cs"/>
              </a:rPr>
              <a:t>n</a:t>
            </a:r>
            <a:r>
              <a:rPr lang="en-US" i="1" dirty="0" smtClean="0">
                <a:ea typeface="+mj-ea"/>
                <a:cs typeface="+mj-cs"/>
              </a:rPr>
              <a:t> </a:t>
            </a:r>
            <a:r>
              <a:rPr lang="en-US" dirty="0">
                <a:ea typeface="+mj-ea"/>
                <a:cs typeface="+mj-cs"/>
              </a:rPr>
              <a:t>(1)</a:t>
            </a:r>
            <a:endParaRPr lang="en-US" baseline="-25000" dirty="0">
              <a:ea typeface="+mj-ea"/>
              <a:cs typeface="+mj-cs"/>
            </a:endParaRPr>
          </a:p>
        </p:txBody>
      </p:sp>
      <p:sp>
        <p:nvSpPr>
          <p:cNvPr id="52227" name="Rectangle 9"/>
          <p:cNvSpPr>
            <a:spLocks noChangeArrowheads="1"/>
          </p:cNvSpPr>
          <p:nvPr/>
        </p:nvSpPr>
        <p:spPr bwMode="auto">
          <a:xfrm>
            <a:off x="381000" y="1778000"/>
            <a:ext cx="8153400" cy="405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" charset="2"/>
              <a:buChar char="n"/>
            </a:pPr>
            <a:r>
              <a:rPr lang="en-US" sz="2800" dirty="0">
                <a:latin typeface="Century Schoolbook" charset="0"/>
              </a:rPr>
              <a:t>  </a:t>
            </a:r>
            <a:r>
              <a:rPr lang="en-US" sz="2800" dirty="0">
                <a:latin typeface="Century Schoolbook" charset="0"/>
                <a:sym typeface="Symbol" charset="2"/>
              </a:rPr>
              <a:t></a:t>
            </a:r>
            <a:r>
              <a:rPr lang="en-US" i="1" baseline="-25000" dirty="0">
                <a:solidFill>
                  <a:srgbClr val="FF00FF"/>
                </a:solidFill>
                <a:latin typeface="Century Schoolbook" charset="0"/>
                <a:sym typeface="Symbol" charset="2"/>
              </a:rPr>
              <a:t>2</a:t>
            </a:r>
            <a:r>
              <a:rPr lang="en-US" i="1" baseline="-25000" dirty="0">
                <a:latin typeface="Century Schoolbook" charset="0"/>
                <a:sym typeface="Symbol" charset="2"/>
              </a:rPr>
              <a:t>,</a:t>
            </a:r>
            <a:r>
              <a:rPr lang="en-US" i="1" baseline="-25000" dirty="0">
                <a:solidFill>
                  <a:srgbClr val="8000FF"/>
                </a:solidFill>
                <a:latin typeface="Century Schoolbook" charset="0"/>
                <a:sym typeface="Symbol" charset="2"/>
              </a:rPr>
              <a:t>1</a:t>
            </a:r>
            <a:r>
              <a:rPr lang="en-US" sz="2800" i="1" dirty="0">
                <a:latin typeface="Century Schoolbook" charset="0"/>
                <a:sym typeface="Symbol" charset="2"/>
              </a:rPr>
              <a:t>(T</a:t>
            </a:r>
            <a:r>
              <a:rPr lang="en-US" sz="2800" i="1" baseline="-25000" dirty="0">
                <a:latin typeface="Century Schoolbook" charset="0"/>
                <a:sym typeface="Symbol" charset="2"/>
              </a:rPr>
              <a:t>n</a:t>
            </a:r>
            <a:r>
              <a:rPr lang="en-US" sz="2800" i="1" dirty="0">
                <a:latin typeface="Century Schoolbook" charset="0"/>
                <a:sym typeface="Symbol" charset="2"/>
              </a:rPr>
              <a:t>)=Δ+1</a:t>
            </a:r>
            <a:r>
              <a:rPr lang="en-US" sz="2800" dirty="0">
                <a:latin typeface="Century Schoolbook" charset="0"/>
                <a:sym typeface="Symbol" charset="2"/>
              </a:rPr>
              <a:t>oppure </a:t>
            </a:r>
            <a:r>
              <a:rPr lang="en-US" sz="2800" i="1" dirty="0">
                <a:latin typeface="Century Schoolbook" charset="0"/>
                <a:sym typeface="Symbol" charset="2"/>
              </a:rPr>
              <a:t>Δ+2</a:t>
            </a:r>
            <a:endParaRPr lang="en-US" sz="2800" i="1" dirty="0" smtClean="0">
              <a:latin typeface="Century Schoolbook" charset="0"/>
              <a:sym typeface="Symbol" charset="2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sz="2800" dirty="0" smtClean="0">
                <a:solidFill>
                  <a:srgbClr val="FE8637"/>
                </a:solidFill>
                <a:latin typeface="Century Schoolbook" charset="0"/>
              </a:rPr>
              <a:t>Dim.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" charset="2"/>
              <a:buChar char="n"/>
            </a:pPr>
            <a:r>
              <a:rPr lang="en-US" sz="2800" dirty="0">
                <a:latin typeface="Century Schoolbook" charset="0"/>
                <a:sym typeface="Symbol" charset="2"/>
              </a:rPr>
              <a:t></a:t>
            </a:r>
            <a:r>
              <a:rPr lang="en-US" i="1" baseline="-25000" dirty="0">
                <a:solidFill>
                  <a:srgbClr val="FF00FF"/>
                </a:solidFill>
                <a:latin typeface="Century Schoolbook" charset="0"/>
                <a:sym typeface="Symbol" charset="2"/>
              </a:rPr>
              <a:t>2</a:t>
            </a:r>
            <a:r>
              <a:rPr lang="en-US" i="1" baseline="-25000" dirty="0">
                <a:latin typeface="Century Schoolbook" charset="0"/>
                <a:sym typeface="Symbol" charset="2"/>
              </a:rPr>
              <a:t>,</a:t>
            </a:r>
            <a:r>
              <a:rPr lang="en-US" i="1" baseline="-25000" dirty="0">
                <a:solidFill>
                  <a:srgbClr val="8000FF"/>
                </a:solidFill>
                <a:latin typeface="Century Schoolbook" charset="0"/>
                <a:sym typeface="Symbol" charset="2"/>
              </a:rPr>
              <a:t>1</a:t>
            </a:r>
            <a:r>
              <a:rPr lang="en-US" sz="2800" i="1" dirty="0">
                <a:latin typeface="Century Schoolbook" charset="0"/>
                <a:sym typeface="Symbol" charset="2"/>
              </a:rPr>
              <a:t>(T</a:t>
            </a:r>
            <a:r>
              <a:rPr lang="en-US" sz="2800" i="1" baseline="-25000" dirty="0">
                <a:latin typeface="Century Schoolbook" charset="0"/>
                <a:sym typeface="Symbol" charset="2"/>
              </a:rPr>
              <a:t>n</a:t>
            </a:r>
            <a:r>
              <a:rPr lang="en-US" sz="2800" i="1" dirty="0">
                <a:latin typeface="Century Schoolbook" charset="0"/>
                <a:sym typeface="Symbol" charset="2"/>
              </a:rPr>
              <a:t>) ≥Δ+1 </a:t>
            </a:r>
            <a:r>
              <a:rPr lang="en-US" sz="2800" dirty="0" err="1">
                <a:latin typeface="Century Schoolbook" charset="0"/>
                <a:sym typeface="Symbol" charset="2"/>
              </a:rPr>
              <a:t>perché</a:t>
            </a:r>
            <a:r>
              <a:rPr lang="en-US" sz="2800" dirty="0">
                <a:latin typeface="Century Schoolbook" charset="0"/>
                <a:sym typeface="Symbol" charset="2"/>
              </a:rPr>
              <a:t> </a:t>
            </a:r>
            <a:r>
              <a:rPr lang="en-US" sz="2800" dirty="0" err="1">
                <a:latin typeface="Century Schoolbook" charset="0"/>
                <a:sym typeface="Symbol" charset="2"/>
              </a:rPr>
              <a:t>contiene</a:t>
            </a:r>
            <a:r>
              <a:rPr lang="en-US" sz="2800" dirty="0">
                <a:latin typeface="Century Schoolbook" charset="0"/>
                <a:sym typeface="Symbol" charset="2"/>
              </a:rPr>
              <a:t> un </a:t>
            </a:r>
            <a:r>
              <a:rPr lang="en-US" sz="2800" i="1" dirty="0">
                <a:latin typeface="Century Schoolbook" charset="0"/>
                <a:sym typeface="Symbol" charset="2"/>
              </a:rPr>
              <a:t>K</a:t>
            </a:r>
            <a:r>
              <a:rPr lang="en-US" sz="2800" i="1" baseline="-25000" dirty="0">
                <a:latin typeface="Century Schoolbook" charset="0"/>
                <a:sym typeface="Symbol" charset="2"/>
              </a:rPr>
              <a:t>1,Δ</a:t>
            </a:r>
            <a:r>
              <a:rPr lang="en-US" sz="2800" dirty="0">
                <a:latin typeface="Century Schoolbook" charset="0"/>
                <a:sym typeface="Symbol" charset="2"/>
              </a:rPr>
              <a:t> </a:t>
            </a:r>
            <a:endParaRPr lang="en-US" sz="2800" i="1" dirty="0">
              <a:latin typeface="Century Schoolbook" charset="0"/>
              <a:sym typeface="Symbol" charset="2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" charset="2"/>
              <a:buChar char="n"/>
            </a:pPr>
            <a:r>
              <a:rPr lang="en-US" sz="2800" dirty="0">
                <a:latin typeface="Century Schoolbook" charset="0"/>
                <a:sym typeface="Symbol" charset="2"/>
              </a:rPr>
              <a:t></a:t>
            </a:r>
            <a:r>
              <a:rPr lang="en-US" i="1" baseline="-25000" dirty="0">
                <a:solidFill>
                  <a:srgbClr val="FF00FF"/>
                </a:solidFill>
                <a:latin typeface="Century Schoolbook" charset="0"/>
                <a:sym typeface="Symbol" charset="2"/>
              </a:rPr>
              <a:t>2</a:t>
            </a:r>
            <a:r>
              <a:rPr lang="en-US" i="1" baseline="-25000" dirty="0">
                <a:latin typeface="Century Schoolbook" charset="0"/>
                <a:sym typeface="Symbol" charset="2"/>
              </a:rPr>
              <a:t>,</a:t>
            </a:r>
            <a:r>
              <a:rPr lang="en-US" i="1" baseline="-25000" dirty="0">
                <a:solidFill>
                  <a:srgbClr val="8000FF"/>
                </a:solidFill>
                <a:latin typeface="Century Schoolbook" charset="0"/>
                <a:sym typeface="Symbol" charset="2"/>
              </a:rPr>
              <a:t>1</a:t>
            </a:r>
            <a:r>
              <a:rPr lang="en-US" sz="2800" i="1" dirty="0">
                <a:latin typeface="Century Schoolbook" charset="0"/>
                <a:sym typeface="Symbol" charset="2"/>
              </a:rPr>
              <a:t>(T</a:t>
            </a:r>
            <a:r>
              <a:rPr lang="en-US" sz="2800" i="1" baseline="-25000" dirty="0">
                <a:latin typeface="Century Schoolbook" charset="0"/>
                <a:sym typeface="Symbol" charset="2"/>
              </a:rPr>
              <a:t>n</a:t>
            </a:r>
            <a:r>
              <a:rPr lang="en-US" sz="2800" i="1" dirty="0">
                <a:latin typeface="Century Schoolbook" charset="0"/>
                <a:sym typeface="Symbol" charset="2"/>
              </a:rPr>
              <a:t>) ≤Δ+2 </a:t>
            </a:r>
          </a:p>
          <a:p>
            <a:pPr marL="800100" lvl="1" indent="-342900" eaLnBrk="1" hangingPunct="1"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sz="2800" i="1" dirty="0">
                <a:latin typeface="Century Schoolbook" charset="0"/>
                <a:sym typeface="Symbol" charset="2"/>
              </a:rPr>
              <a:t>	</a:t>
            </a:r>
            <a:r>
              <a:rPr lang="en-US" sz="2800" dirty="0" err="1">
                <a:latin typeface="Century Schoolbook" charset="0"/>
                <a:sym typeface="Symbol" charset="2"/>
              </a:rPr>
              <a:t>algoritmo</a:t>
            </a:r>
            <a:r>
              <a:rPr lang="en-US" sz="2800" dirty="0">
                <a:latin typeface="Century Schoolbook" charset="0"/>
                <a:sym typeface="Symbol" charset="2"/>
              </a:rPr>
              <a:t> </a:t>
            </a:r>
            <a:r>
              <a:rPr lang="en-US" sz="2800" dirty="0" err="1">
                <a:latin typeface="Century Schoolbook" charset="0"/>
                <a:sym typeface="Symbol" charset="2"/>
              </a:rPr>
              <a:t>di</a:t>
            </a:r>
            <a:r>
              <a:rPr lang="en-US" sz="2800" dirty="0">
                <a:latin typeface="Century Schoolbook" charset="0"/>
                <a:sym typeface="Symbol" charset="2"/>
              </a:rPr>
              <a:t> sfogliamento:</a:t>
            </a:r>
            <a:r>
              <a:rPr lang="en-US" sz="2800" i="1" dirty="0">
                <a:latin typeface="Century Schoolbook" charset="0"/>
                <a:sym typeface="Symbol" charset="2"/>
              </a:rPr>
              <a:t>T</a:t>
            </a:r>
            <a:r>
              <a:rPr lang="en-US" sz="2800" i="1" baseline="-25000" dirty="0">
                <a:latin typeface="Century Schoolbook" charset="0"/>
                <a:sym typeface="Symbol" charset="2"/>
              </a:rPr>
              <a:t>n-1</a:t>
            </a:r>
            <a:r>
              <a:rPr lang="en-US" sz="2800" i="1" dirty="0">
                <a:latin typeface="Century Schoolbook" charset="0"/>
                <a:sym typeface="Symbol" charset="2"/>
              </a:rPr>
              <a:t>=</a:t>
            </a:r>
            <a:r>
              <a:rPr lang="en-US" sz="2800" i="1" dirty="0" err="1">
                <a:latin typeface="Century Schoolbook" charset="0"/>
                <a:sym typeface="Symbol" charset="2"/>
              </a:rPr>
              <a:t>T</a:t>
            </a:r>
            <a:r>
              <a:rPr lang="en-US" sz="2800" i="1" baseline="-25000" dirty="0" err="1">
                <a:latin typeface="Century Schoolbook" charset="0"/>
                <a:sym typeface="Symbol" charset="2"/>
              </a:rPr>
              <a:t>n</a:t>
            </a:r>
            <a:r>
              <a:rPr lang="en-US" sz="2800" i="1" dirty="0" err="1">
                <a:latin typeface="Century Schoolbook" charset="0"/>
                <a:sym typeface="Symbol" charset="2"/>
              </a:rPr>
              <a:t>-v</a:t>
            </a:r>
            <a:r>
              <a:rPr lang="en-US" sz="2800" i="1" baseline="-25000" dirty="0" err="1">
                <a:latin typeface="Century Schoolbook" charset="0"/>
                <a:sym typeface="Symbol" charset="2"/>
              </a:rPr>
              <a:t>n</a:t>
            </a:r>
            <a:r>
              <a:rPr lang="en-US" sz="2800" i="1" dirty="0">
                <a:latin typeface="Century Schoolbook" charset="0"/>
                <a:sym typeface="Symbol" charset="2"/>
              </a:rPr>
              <a:t> </a:t>
            </a:r>
            <a:r>
              <a:rPr lang="en-US" sz="2800" dirty="0">
                <a:latin typeface="Century Schoolbook" charset="0"/>
                <a:sym typeface="Symbol" charset="2"/>
              </a:rPr>
              <a:t>dove </a:t>
            </a:r>
            <a:r>
              <a:rPr lang="en-US" sz="2800" i="1" dirty="0" err="1">
                <a:latin typeface="Century Schoolbook" charset="0"/>
                <a:sym typeface="Symbol" charset="2"/>
              </a:rPr>
              <a:t>v</a:t>
            </a:r>
            <a:r>
              <a:rPr lang="en-US" sz="2800" i="1" baseline="-25000" dirty="0" err="1">
                <a:latin typeface="Century Schoolbook" charset="0"/>
                <a:sym typeface="Symbol" charset="2"/>
              </a:rPr>
              <a:t>n</a:t>
            </a:r>
            <a:r>
              <a:rPr lang="en-US" sz="2800" i="1" dirty="0">
                <a:latin typeface="Century Schoolbook" charset="0"/>
                <a:sym typeface="Symbol" charset="2"/>
              </a:rPr>
              <a:t> </a:t>
            </a:r>
            <a:r>
              <a:rPr lang="en-US" sz="2800" dirty="0" err="1">
                <a:latin typeface="Century Schoolbook" charset="0"/>
                <a:sym typeface="Symbol" charset="2"/>
              </a:rPr>
              <a:t>foglia</a:t>
            </a:r>
            <a:r>
              <a:rPr lang="en-US" sz="2800" dirty="0">
                <a:latin typeface="Century Schoolbook" charset="0"/>
                <a:sym typeface="Symbol" charset="2"/>
              </a:rPr>
              <a:t>. In </a:t>
            </a:r>
            <a:r>
              <a:rPr lang="en-US" sz="2800" dirty="0" err="1">
                <a:latin typeface="Century Schoolbook" charset="0"/>
                <a:sym typeface="Symbol" charset="2"/>
              </a:rPr>
              <a:t>generale</a:t>
            </a:r>
            <a:r>
              <a:rPr lang="en-US" sz="2800" dirty="0">
                <a:latin typeface="Century Schoolbook" charset="0"/>
                <a:sym typeface="Symbol" charset="2"/>
              </a:rPr>
              <a:t> </a:t>
            </a:r>
            <a:r>
              <a:rPr lang="en-US" sz="2800" i="1" dirty="0">
                <a:latin typeface="Century Schoolbook" charset="0"/>
                <a:sym typeface="Symbol" charset="2"/>
              </a:rPr>
              <a:t>T</a:t>
            </a:r>
            <a:r>
              <a:rPr lang="en-US" sz="2800" i="1" baseline="-25000" dirty="0">
                <a:latin typeface="Century Schoolbook" charset="0"/>
                <a:sym typeface="Symbol" charset="2"/>
              </a:rPr>
              <a:t>i</a:t>
            </a:r>
            <a:r>
              <a:rPr lang="en-US" sz="2800" i="1" dirty="0">
                <a:latin typeface="Century Schoolbook" charset="0"/>
                <a:sym typeface="Symbol" charset="2"/>
              </a:rPr>
              <a:t>=T</a:t>
            </a:r>
            <a:r>
              <a:rPr lang="en-US" sz="2800" i="1" baseline="-25000" dirty="0">
                <a:latin typeface="Century Schoolbook" charset="0"/>
                <a:sym typeface="Symbol" charset="2"/>
              </a:rPr>
              <a:t>i+1</a:t>
            </a:r>
            <a:r>
              <a:rPr lang="en-US" sz="2800" i="1" dirty="0">
                <a:latin typeface="Century Schoolbook" charset="0"/>
                <a:sym typeface="Symbol" charset="2"/>
              </a:rPr>
              <a:t>-v</a:t>
            </a:r>
            <a:r>
              <a:rPr lang="en-US" sz="2800" i="1" baseline="-25000" dirty="0">
                <a:latin typeface="Century Schoolbook" charset="0"/>
                <a:sym typeface="Symbol" charset="2"/>
              </a:rPr>
              <a:t>i+1</a:t>
            </a:r>
          </a:p>
          <a:p>
            <a:pPr marL="800100" lvl="1" indent="-342900" eaLnBrk="1" hangingPunct="1"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sz="2800" i="1" dirty="0">
                <a:latin typeface="Century Schoolbook" charset="0"/>
                <a:sym typeface="Symbol" charset="2"/>
              </a:rPr>
              <a:t>v</a:t>
            </a:r>
            <a:r>
              <a:rPr lang="en-US" sz="2800" i="1" baseline="-25000" dirty="0">
                <a:latin typeface="Century Schoolbook" charset="0"/>
                <a:sym typeface="Symbol" charset="2"/>
              </a:rPr>
              <a:t>1</a:t>
            </a:r>
            <a:r>
              <a:rPr lang="en-US" sz="2800" i="1" dirty="0">
                <a:latin typeface="Century Schoolbook" charset="0"/>
                <a:sym typeface="Symbol" charset="2"/>
              </a:rPr>
              <a:t> </a:t>
            </a:r>
            <a:r>
              <a:rPr lang="en-US" sz="2800" dirty="0" err="1">
                <a:latin typeface="Century Schoolbook" charset="0"/>
                <a:sym typeface="Symbol" charset="2"/>
              </a:rPr>
              <a:t>colorato</a:t>
            </a:r>
            <a:r>
              <a:rPr lang="en-US" sz="2800" dirty="0">
                <a:latin typeface="Century Schoolbook" charset="0"/>
                <a:sym typeface="Symbol" charset="2"/>
              </a:rPr>
              <a:t> con </a:t>
            </a:r>
            <a:r>
              <a:rPr lang="en-US" sz="2800" i="1" dirty="0">
                <a:latin typeface="Century Schoolbook" charset="0"/>
                <a:sym typeface="Symbol" charset="2"/>
              </a:rPr>
              <a:t>0.</a:t>
            </a:r>
          </a:p>
          <a:p>
            <a:pPr marL="800100" lvl="1" indent="-342900" eaLnBrk="1" hangingPunct="1"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sz="2800" i="1" dirty="0">
                <a:latin typeface="Century Schoolbook" charset="0"/>
                <a:sym typeface="Symbol" charset="2"/>
              </a:rPr>
              <a:t>v</a:t>
            </a:r>
            <a:r>
              <a:rPr lang="en-US" sz="2800" i="1" baseline="-25000" dirty="0">
                <a:latin typeface="Century Schoolbook" charset="0"/>
                <a:sym typeface="Symbol" charset="2"/>
              </a:rPr>
              <a:t>i</a:t>
            </a:r>
            <a:r>
              <a:rPr lang="en-US" sz="2800" i="1" dirty="0">
                <a:latin typeface="Century Schoolbook" charset="0"/>
                <a:sym typeface="Symbol" charset="2"/>
              </a:rPr>
              <a:t> </a:t>
            </a:r>
            <a:r>
              <a:rPr lang="en-US" sz="2800" dirty="0" err="1">
                <a:latin typeface="Century Schoolbook" charset="0"/>
                <a:sym typeface="Symbol" charset="2"/>
              </a:rPr>
              <a:t>colorato</a:t>
            </a:r>
            <a:r>
              <a:rPr lang="en-US" sz="2800" dirty="0">
                <a:latin typeface="Century Schoolbook" charset="0"/>
                <a:sym typeface="Symbol" charset="2"/>
              </a:rPr>
              <a:t> con </a:t>
            </a:r>
            <a:r>
              <a:rPr lang="en-US" sz="2800" dirty="0" err="1">
                <a:latin typeface="Century Schoolbook" charset="0"/>
                <a:sym typeface="Symbol" charset="2"/>
              </a:rPr>
              <a:t>il</a:t>
            </a:r>
            <a:r>
              <a:rPr lang="en-US" sz="2800" dirty="0">
                <a:latin typeface="Century Schoolbook" charset="0"/>
                <a:sym typeface="Symbol" charset="2"/>
              </a:rPr>
              <a:t> primo </a:t>
            </a:r>
            <a:r>
              <a:rPr lang="en-US" sz="2800" dirty="0" err="1">
                <a:latin typeface="Century Schoolbook" charset="0"/>
                <a:sym typeface="Symbol" charset="2"/>
              </a:rPr>
              <a:t>colore</a:t>
            </a:r>
            <a:r>
              <a:rPr lang="en-US" sz="2800" dirty="0">
                <a:latin typeface="Century Schoolbook" charset="0"/>
                <a:sym typeface="Symbol" charset="2"/>
              </a:rPr>
              <a:t> </a:t>
            </a:r>
            <a:r>
              <a:rPr lang="en-US" sz="2800" dirty="0" err="1">
                <a:latin typeface="Century Schoolbook" charset="0"/>
                <a:sym typeface="Symbol" charset="2"/>
              </a:rPr>
              <a:t>disponibile</a:t>
            </a:r>
            <a:r>
              <a:rPr lang="en-US" sz="2800" i="1" dirty="0">
                <a:latin typeface="Century Schoolbook" charset="0"/>
                <a:sym typeface="Symbol" charset="2"/>
              </a:rPr>
              <a:t>. </a:t>
            </a:r>
            <a:endParaRPr lang="en-US" sz="2800" baseline="-25000" dirty="0">
              <a:latin typeface="Century Schoolbook" charset="0"/>
            </a:endParaRPr>
          </a:p>
        </p:txBody>
      </p:sp>
      <p:sp>
        <p:nvSpPr>
          <p:cNvPr id="56324" name="Segnaposto numero diapositiva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96ACB159-43CF-B54A-A8FA-250A4AEEB6AB}" type="slidenum">
              <a:rPr lang="en-US" smtClean="0"/>
              <a:pPr/>
              <a:t>42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bldLvl="2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9"/>
          <p:cNvSpPr>
            <a:spLocks noChangeArrowheads="1"/>
          </p:cNvSpPr>
          <p:nvPr/>
        </p:nvSpPr>
        <p:spPr bwMode="auto">
          <a:xfrm>
            <a:off x="762000" y="1371600"/>
            <a:ext cx="8153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SzPct val="80000"/>
              <a:defRPr/>
            </a:pPr>
            <a:r>
              <a:rPr lang="en-US" dirty="0">
                <a:latin typeface="+mn-lt"/>
                <a:sym typeface="Symbol" charset="2"/>
              </a:rPr>
              <a:t>(segue dim. </a:t>
            </a:r>
            <a:r>
              <a:rPr lang="en-US" dirty="0" err="1">
                <a:latin typeface="+mn-lt"/>
                <a:sym typeface="Symbol" charset="2"/>
              </a:rPr>
              <a:t>di</a:t>
            </a:r>
            <a:r>
              <a:rPr lang="en-US" dirty="0">
                <a:latin typeface="+mn-lt"/>
                <a:sym typeface="Symbol" charset="2"/>
              </a:rPr>
              <a:t> </a:t>
            </a:r>
            <a:r>
              <a:rPr lang="en-US" i="1" baseline="-25000" dirty="0">
                <a:solidFill>
                  <a:srgbClr val="FF00FF"/>
                </a:solidFill>
                <a:latin typeface="+mn-lt"/>
                <a:sym typeface="Symbol" charset="2"/>
              </a:rPr>
              <a:t>2</a:t>
            </a:r>
            <a:r>
              <a:rPr lang="en-US" i="1" baseline="-25000" dirty="0">
                <a:latin typeface="+mn-lt"/>
                <a:sym typeface="Symbol" charset="2"/>
              </a:rPr>
              <a:t>,</a:t>
            </a:r>
            <a:r>
              <a:rPr lang="en-US" i="1" baseline="-25000" dirty="0">
                <a:solidFill>
                  <a:srgbClr val="8000FF"/>
                </a:solidFill>
                <a:latin typeface="+mn-lt"/>
                <a:sym typeface="Symbol" charset="2"/>
              </a:rPr>
              <a:t>1</a:t>
            </a:r>
            <a:r>
              <a:rPr lang="en-US" i="1" dirty="0">
                <a:latin typeface="+mn-lt"/>
                <a:sym typeface="Symbol" charset="2"/>
              </a:rPr>
              <a:t>(T</a:t>
            </a:r>
            <a:r>
              <a:rPr lang="en-US" i="1" baseline="-25000" dirty="0">
                <a:latin typeface="+mn-lt"/>
                <a:sym typeface="Symbol" charset="2"/>
              </a:rPr>
              <a:t>n</a:t>
            </a:r>
            <a:r>
              <a:rPr lang="en-US" i="1" dirty="0">
                <a:latin typeface="+mn-lt"/>
                <a:sym typeface="Symbol" charset="2"/>
              </a:rPr>
              <a:t>)=Δ+1 </a:t>
            </a:r>
            <a:r>
              <a:rPr lang="en-US" dirty="0" err="1">
                <a:latin typeface="+mn-lt"/>
                <a:sym typeface="Symbol" charset="2"/>
              </a:rPr>
              <a:t>oppure</a:t>
            </a:r>
            <a:r>
              <a:rPr lang="en-US" dirty="0">
                <a:latin typeface="+mn-lt"/>
                <a:sym typeface="Symbol" charset="2"/>
              </a:rPr>
              <a:t> </a:t>
            </a:r>
            <a:r>
              <a:rPr lang="en-US" i="1" dirty="0">
                <a:latin typeface="+mn-lt"/>
                <a:sym typeface="Symbol" charset="2"/>
              </a:rPr>
              <a:t>Δ+2</a:t>
            </a:r>
            <a:r>
              <a:rPr lang="en-US" dirty="0">
                <a:latin typeface="+mn-lt"/>
              </a:rPr>
              <a:t>)</a:t>
            </a:r>
            <a:r>
              <a:rPr lang="en-US" sz="3200" i="1" dirty="0">
                <a:latin typeface="+mn-lt"/>
                <a:sym typeface="Symbol" charset="2"/>
              </a:rPr>
              <a:t> </a:t>
            </a:r>
            <a:endParaRPr lang="en-US" sz="3200" baseline="-25000" dirty="0">
              <a:latin typeface="+mn-lt"/>
            </a:endParaRPr>
          </a:p>
        </p:txBody>
      </p:sp>
      <p:grpSp>
        <p:nvGrpSpPr>
          <p:cNvPr id="2" name="Gruppo 22"/>
          <p:cNvGrpSpPr>
            <a:grpSpLocks/>
          </p:cNvGrpSpPr>
          <p:nvPr/>
        </p:nvGrpSpPr>
        <p:grpSpPr bwMode="auto">
          <a:xfrm>
            <a:off x="1828800" y="2971800"/>
            <a:ext cx="2819400" cy="1985963"/>
            <a:chOff x="1828800" y="2971800"/>
            <a:chExt cx="2819400" cy="1985963"/>
          </a:xfrm>
        </p:grpSpPr>
        <p:sp>
          <p:nvSpPr>
            <p:cNvPr id="57352" name="Ovale 3"/>
            <p:cNvSpPr>
              <a:spLocks noChangeArrowheads="1"/>
            </p:cNvSpPr>
            <p:nvPr/>
          </p:nvSpPr>
          <p:spPr bwMode="auto">
            <a:xfrm>
              <a:off x="2057400" y="42672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57353" name="Ovale 4"/>
            <p:cNvSpPr>
              <a:spLocks noChangeArrowheads="1"/>
            </p:cNvSpPr>
            <p:nvPr/>
          </p:nvSpPr>
          <p:spPr bwMode="auto">
            <a:xfrm>
              <a:off x="2895600" y="32004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57354" name="Ovale 5"/>
            <p:cNvSpPr>
              <a:spLocks noChangeArrowheads="1"/>
            </p:cNvSpPr>
            <p:nvPr/>
          </p:nvSpPr>
          <p:spPr bwMode="auto">
            <a:xfrm>
              <a:off x="2895600" y="44196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57355" name="Ovale 6"/>
            <p:cNvSpPr>
              <a:spLocks noChangeArrowheads="1"/>
            </p:cNvSpPr>
            <p:nvPr/>
          </p:nvSpPr>
          <p:spPr bwMode="auto">
            <a:xfrm>
              <a:off x="3352800" y="44196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57356" name="Ovale 7"/>
            <p:cNvSpPr>
              <a:spLocks noChangeArrowheads="1"/>
            </p:cNvSpPr>
            <p:nvPr/>
          </p:nvSpPr>
          <p:spPr bwMode="auto">
            <a:xfrm>
              <a:off x="4267200" y="44196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cxnSp>
          <p:nvCxnSpPr>
            <p:cNvPr id="57357" name="Connettore 1 9"/>
            <p:cNvCxnSpPr>
              <a:cxnSpLocks noChangeShapeType="1"/>
              <a:stCxn id="57352" idx="7"/>
              <a:endCxn id="57353" idx="3"/>
            </p:cNvCxnSpPr>
            <p:nvPr/>
          </p:nvCxnSpPr>
          <p:spPr bwMode="auto">
            <a:xfrm rot="5400000" flipH="1" flipV="1">
              <a:off x="2268538" y="3640138"/>
              <a:ext cx="796925" cy="5683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7358" name="Connettore 1 11"/>
            <p:cNvCxnSpPr>
              <a:cxnSpLocks noChangeShapeType="1"/>
              <a:stCxn id="57353" idx="4"/>
              <a:endCxn id="57354" idx="0"/>
            </p:cNvCxnSpPr>
            <p:nvPr/>
          </p:nvCxnSpPr>
          <p:spPr bwMode="auto">
            <a:xfrm rot="5400000">
              <a:off x="2667001" y="4000500"/>
              <a:ext cx="838200" cy="31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7359" name="Connettore 1 13"/>
            <p:cNvCxnSpPr>
              <a:cxnSpLocks noChangeShapeType="1"/>
              <a:stCxn id="57353" idx="5"/>
              <a:endCxn id="57355" idx="0"/>
            </p:cNvCxnSpPr>
            <p:nvPr/>
          </p:nvCxnSpPr>
          <p:spPr bwMode="auto">
            <a:xfrm rot="16200000" flipH="1">
              <a:off x="2935288" y="3811588"/>
              <a:ext cx="893762" cy="3222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7360" name="Connettore 1 15"/>
            <p:cNvCxnSpPr>
              <a:cxnSpLocks noChangeShapeType="1"/>
              <a:stCxn id="57353" idx="6"/>
              <a:endCxn id="57356" idx="0"/>
            </p:cNvCxnSpPr>
            <p:nvPr/>
          </p:nvCxnSpPr>
          <p:spPr bwMode="auto">
            <a:xfrm>
              <a:off x="3276600" y="3390900"/>
              <a:ext cx="1181100" cy="10287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57361" name="CasellaDiTesto 16"/>
            <p:cNvSpPr txBox="1">
              <a:spLocks noChangeArrowheads="1"/>
            </p:cNvSpPr>
            <p:nvPr/>
          </p:nvSpPr>
          <p:spPr bwMode="auto">
            <a:xfrm>
              <a:off x="3810000" y="4343400"/>
              <a:ext cx="492125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it-IT"/>
                <a:t>…</a:t>
              </a:r>
            </a:p>
          </p:txBody>
        </p:sp>
        <p:sp>
          <p:nvSpPr>
            <p:cNvPr id="57362" name="CasellaDiTesto 17"/>
            <p:cNvSpPr txBox="1">
              <a:spLocks noChangeArrowheads="1"/>
            </p:cNvSpPr>
            <p:nvPr/>
          </p:nvSpPr>
          <p:spPr bwMode="auto">
            <a:xfrm>
              <a:off x="1828800" y="4495800"/>
              <a:ext cx="644525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latin typeface="Arial" charset="0"/>
                  <a:sym typeface="Symbol" charset="2"/>
                </a:rPr>
                <a:t>v</a:t>
              </a:r>
              <a:r>
                <a:rPr lang="en-US" i="1" baseline="-25000">
                  <a:latin typeface="Arial" charset="0"/>
                  <a:sym typeface="Symbol" charset="2"/>
                </a:rPr>
                <a:t>i+1</a:t>
              </a:r>
              <a:endParaRPr lang="it-IT"/>
            </a:p>
          </p:txBody>
        </p:sp>
        <p:sp>
          <p:nvSpPr>
            <p:cNvPr id="57363" name="CasellaDiTesto 18"/>
            <p:cNvSpPr txBox="1">
              <a:spLocks noChangeArrowheads="1"/>
            </p:cNvSpPr>
            <p:nvPr/>
          </p:nvSpPr>
          <p:spPr bwMode="auto">
            <a:xfrm>
              <a:off x="3276600" y="2971800"/>
              <a:ext cx="417513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latin typeface="Arial" charset="0"/>
                  <a:sym typeface="Symbol" charset="2"/>
                </a:rPr>
                <a:t>v</a:t>
              </a:r>
              <a:r>
                <a:rPr lang="en-US" i="1" baseline="-25000">
                  <a:latin typeface="Arial" charset="0"/>
                  <a:sym typeface="Symbol" charset="2"/>
                </a:rPr>
                <a:t>j</a:t>
              </a:r>
              <a:endParaRPr lang="it-IT"/>
            </a:p>
          </p:txBody>
        </p:sp>
      </p:grpSp>
      <p:sp>
        <p:nvSpPr>
          <p:cNvPr id="20" name="CasellaDiTesto 19"/>
          <p:cNvSpPr txBox="1"/>
          <p:nvPr/>
        </p:nvSpPr>
        <p:spPr>
          <a:xfrm>
            <a:off x="4648200" y="2590800"/>
            <a:ext cx="4191000" cy="218521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i="1" dirty="0" err="1"/>
              <a:t>v</a:t>
            </a:r>
            <a:r>
              <a:rPr lang="it-IT" i="1" baseline="-25000" dirty="0" err="1"/>
              <a:t>j</a:t>
            </a:r>
            <a:r>
              <a:rPr lang="it-IT" dirty="0"/>
              <a:t> padre di </a:t>
            </a:r>
            <a:r>
              <a:rPr lang="it-IT" i="1" dirty="0"/>
              <a:t>v</a:t>
            </a:r>
            <a:r>
              <a:rPr lang="it-IT" i="1" baseline="-25000" dirty="0"/>
              <a:t>i+1</a:t>
            </a:r>
            <a:r>
              <a:rPr lang="it-IT" dirty="0"/>
              <a:t> </a:t>
            </a:r>
            <a:endParaRPr lang="it-IT" i="1" dirty="0">
              <a:latin typeface="+mn-lt"/>
            </a:endParaRPr>
          </a:p>
          <a:p>
            <a:pPr>
              <a:defRPr/>
            </a:pPr>
            <a:r>
              <a:rPr lang="it-IT" dirty="0">
                <a:latin typeface="+mn-lt"/>
              </a:rPr>
              <a:t>necessariamente </a:t>
            </a:r>
            <a:r>
              <a:rPr lang="it-IT" i="1" dirty="0">
                <a:latin typeface="+mn-lt"/>
              </a:rPr>
              <a:t>j≤i+</a:t>
            </a:r>
            <a:r>
              <a:rPr lang="it-IT" dirty="0">
                <a:latin typeface="+mn-lt"/>
              </a:rPr>
              <a:t>1 </a:t>
            </a:r>
            <a:r>
              <a:rPr lang="it-IT" sz="2000" dirty="0">
                <a:latin typeface="+mn-lt"/>
              </a:rPr>
              <a:t>(i nodi vicini alle foglie hanno numeri più grandi)</a:t>
            </a:r>
            <a:endParaRPr lang="it-IT" dirty="0">
              <a:latin typeface="+mn-lt"/>
            </a:endParaRPr>
          </a:p>
          <a:p>
            <a:pPr>
              <a:defRPr/>
            </a:pPr>
            <a:r>
              <a:rPr lang="it-IT" i="1" dirty="0">
                <a:latin typeface="+mn-lt"/>
              </a:rPr>
              <a:t>v</a:t>
            </a:r>
            <a:r>
              <a:rPr lang="it-IT" i="1" baseline="-25000" dirty="0">
                <a:latin typeface="+mn-lt"/>
              </a:rPr>
              <a:t>j</a:t>
            </a:r>
            <a:r>
              <a:rPr lang="it-IT" dirty="0">
                <a:latin typeface="+mn-lt"/>
              </a:rPr>
              <a:t> ha al più</a:t>
            </a:r>
            <a:r>
              <a:rPr lang="it-IT" dirty="0" smtClean="0">
                <a:latin typeface="+mn-lt"/>
              </a:rPr>
              <a:t> altri </a:t>
            </a:r>
            <a:r>
              <a:rPr lang="it-IT" i="1" dirty="0" smtClean="0">
                <a:latin typeface="+mn-lt"/>
              </a:rPr>
              <a:t>Δ</a:t>
            </a:r>
            <a:r>
              <a:rPr lang="it-IT" i="1" dirty="0">
                <a:latin typeface="+mn-lt"/>
              </a:rPr>
              <a:t>-</a:t>
            </a:r>
            <a:r>
              <a:rPr lang="it-IT" i="1" dirty="0" smtClean="0">
                <a:latin typeface="+mn-lt"/>
              </a:rPr>
              <a:t>1</a:t>
            </a:r>
            <a:r>
              <a:rPr lang="it-IT" dirty="0" smtClean="0">
                <a:latin typeface="+mn-lt"/>
              </a:rPr>
              <a:t> nodi </a:t>
            </a:r>
            <a:r>
              <a:rPr lang="it-IT" dirty="0">
                <a:latin typeface="+mn-lt"/>
              </a:rPr>
              <a:t>adiacenti</a:t>
            </a:r>
          </a:p>
        </p:txBody>
      </p:sp>
      <p:sp>
        <p:nvSpPr>
          <p:cNvPr id="21" name="CasellaDiTesto 20"/>
          <p:cNvSpPr txBox="1">
            <a:spLocks noChangeArrowheads="1"/>
          </p:cNvSpPr>
          <p:nvPr/>
        </p:nvSpPr>
        <p:spPr bwMode="auto">
          <a:xfrm>
            <a:off x="381000" y="5029200"/>
            <a:ext cx="79248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it-IT" dirty="0">
                <a:latin typeface="Century Schoolbook" charset="0"/>
              </a:rPr>
              <a:t>Al più </a:t>
            </a:r>
            <a:r>
              <a:rPr lang="it-IT" dirty="0" err="1">
                <a:latin typeface="Century Schoolbook" charset="0"/>
              </a:rPr>
              <a:t>3</a:t>
            </a:r>
            <a:r>
              <a:rPr lang="it-IT" dirty="0">
                <a:latin typeface="Century Schoolbook" charset="0"/>
              </a:rPr>
              <a:t> colori sono vietati da </a:t>
            </a:r>
            <a:r>
              <a:rPr lang="it-IT" i="1" dirty="0" err="1">
                <a:latin typeface="Century Schoolbook" charset="0"/>
              </a:rPr>
              <a:t>v</a:t>
            </a:r>
            <a:r>
              <a:rPr lang="it-IT" i="1" baseline="-25000" dirty="0" err="1">
                <a:latin typeface="Century Schoolbook" charset="0"/>
              </a:rPr>
              <a:t>j</a:t>
            </a:r>
            <a:endParaRPr lang="it-IT" i="1" baseline="-25000" dirty="0">
              <a:latin typeface="Century Schoolbook" charset="0"/>
            </a:endParaRPr>
          </a:p>
          <a:p>
            <a:r>
              <a:rPr lang="it-IT" dirty="0">
                <a:latin typeface="Century Schoolbook" charset="0"/>
              </a:rPr>
              <a:t>Al più </a:t>
            </a:r>
            <a:r>
              <a:rPr lang="it-IT" i="1" dirty="0">
                <a:latin typeface="Century Schoolbook" charset="0"/>
              </a:rPr>
              <a:t>Δ-1</a:t>
            </a:r>
            <a:r>
              <a:rPr lang="it-IT" dirty="0">
                <a:latin typeface="Century Schoolbook" charset="0"/>
              </a:rPr>
              <a:t> colori sono vietati dai vicini di </a:t>
            </a:r>
            <a:r>
              <a:rPr lang="it-IT" i="1" dirty="0">
                <a:latin typeface="Century Schoolbook" charset="0"/>
              </a:rPr>
              <a:t>v</a:t>
            </a:r>
            <a:r>
              <a:rPr lang="it-IT" i="1" baseline="-25000" dirty="0">
                <a:latin typeface="Century Schoolbook" charset="0"/>
              </a:rPr>
              <a:t>j</a:t>
            </a:r>
          </a:p>
          <a:p>
            <a:r>
              <a:rPr lang="it-IT" dirty="0">
                <a:latin typeface="Century Schoolbook" charset="0"/>
              </a:rPr>
              <a:t>Avendo a disposizione </a:t>
            </a:r>
            <a:r>
              <a:rPr lang="it-IT" i="1" dirty="0">
                <a:latin typeface="Century Schoolbook" charset="0"/>
              </a:rPr>
              <a:t>(Δ-1)+3+1</a:t>
            </a:r>
            <a:r>
              <a:rPr lang="it-IT" dirty="0">
                <a:latin typeface="Century Schoolbook" charset="0"/>
              </a:rPr>
              <a:t> colori, posso sempre colorare </a:t>
            </a:r>
            <a:r>
              <a:rPr lang="it-IT" i="1" dirty="0">
                <a:latin typeface="Century Schoolbook" charset="0"/>
              </a:rPr>
              <a:t>v</a:t>
            </a:r>
            <a:r>
              <a:rPr lang="it-IT" i="1" baseline="-25000" dirty="0">
                <a:latin typeface="Century Schoolbook" charset="0"/>
              </a:rPr>
              <a:t>i+1</a:t>
            </a:r>
            <a:r>
              <a:rPr lang="it-IT" i="1" dirty="0" smtClean="0">
                <a:latin typeface="Century Schoolbook" charset="0"/>
              </a:rPr>
              <a:t>	</a:t>
            </a:r>
            <a:r>
              <a:rPr lang="it-IT" dirty="0" smtClean="0">
                <a:latin typeface="Century Schoolbook" charset="0"/>
              </a:rPr>
              <a:t>perciò </a:t>
            </a:r>
            <a:r>
              <a:rPr lang="en-US" dirty="0" smtClean="0">
                <a:latin typeface="Century Schoolbook" charset="0"/>
                <a:sym typeface="Symbol" charset="2"/>
              </a:rPr>
              <a:t></a:t>
            </a:r>
            <a:r>
              <a:rPr lang="en-US" i="1" baseline="-25000" dirty="0" smtClean="0">
                <a:solidFill>
                  <a:srgbClr val="FF00FF"/>
                </a:solidFill>
                <a:latin typeface="Century Schoolbook" charset="0"/>
                <a:sym typeface="Symbol" charset="2"/>
              </a:rPr>
              <a:t>2</a:t>
            </a:r>
            <a:r>
              <a:rPr lang="en-US" i="1" baseline="-25000" dirty="0" smtClean="0">
                <a:latin typeface="Century Schoolbook" charset="0"/>
                <a:sym typeface="Symbol" charset="2"/>
              </a:rPr>
              <a:t>,</a:t>
            </a:r>
            <a:r>
              <a:rPr lang="en-US" i="1" baseline="-25000" dirty="0" smtClean="0">
                <a:solidFill>
                  <a:srgbClr val="8000FF"/>
                </a:solidFill>
                <a:latin typeface="Century Schoolbook" charset="0"/>
                <a:sym typeface="Symbol" charset="2"/>
              </a:rPr>
              <a:t>1</a:t>
            </a:r>
            <a:r>
              <a:rPr lang="en-US" i="1" dirty="0" smtClean="0">
                <a:latin typeface="Century Schoolbook" charset="0"/>
                <a:sym typeface="Symbol" charset="2"/>
              </a:rPr>
              <a:t>(T</a:t>
            </a:r>
            <a:r>
              <a:rPr lang="en-US" i="1" baseline="-25000" dirty="0" smtClean="0">
                <a:latin typeface="Century Schoolbook" charset="0"/>
                <a:sym typeface="Symbol" charset="2"/>
              </a:rPr>
              <a:t>n</a:t>
            </a:r>
            <a:r>
              <a:rPr lang="en-US" i="1" dirty="0" smtClean="0">
                <a:latin typeface="Century Schoolbook" charset="0"/>
                <a:sym typeface="Symbol" charset="2"/>
              </a:rPr>
              <a:t>) ≤Δ+2. </a:t>
            </a:r>
            <a:r>
              <a:rPr lang="it-IT" i="1" baseline="-25000" dirty="0" smtClean="0">
                <a:latin typeface="Century Schoolbook" charset="0"/>
              </a:rPr>
              <a:t>			</a:t>
            </a:r>
            <a:r>
              <a:rPr lang="it-IT" dirty="0">
                <a:latin typeface="Century Schoolbook" charset="0"/>
              </a:rPr>
              <a:t>CVD </a:t>
            </a:r>
          </a:p>
        </p:txBody>
      </p:sp>
      <p:sp>
        <p:nvSpPr>
          <p:cNvPr id="57350" name="Segnaposto numero diapositiva 17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F8C258D9-FF2C-2E46-91DB-A3298F04DF62}" type="slidenum">
              <a:rPr lang="en-US" smtClean="0"/>
              <a:pPr/>
              <a:t>43</a:t>
            </a:fld>
            <a:endParaRPr lang="en-US" smtClean="0"/>
          </a:p>
        </p:txBody>
      </p:sp>
      <p:sp>
        <p:nvSpPr>
          <p:cNvPr id="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>
                <a:ea typeface="+mj-ea"/>
                <a:cs typeface="+mj-cs"/>
              </a:rPr>
              <a:t>Risultati</a:t>
            </a:r>
            <a:r>
              <a:rPr lang="en-US" dirty="0">
                <a:ea typeface="+mj-ea"/>
                <a:cs typeface="+mj-cs"/>
              </a:rPr>
              <a:t> </a:t>
            </a:r>
            <a:r>
              <a:rPr lang="en-US" dirty="0" err="1">
                <a:ea typeface="+mj-ea"/>
                <a:cs typeface="+mj-cs"/>
              </a:rPr>
              <a:t>esatti</a:t>
            </a:r>
            <a:r>
              <a:rPr lang="en-US" dirty="0">
                <a:ea typeface="+mj-ea"/>
                <a:cs typeface="+mj-cs"/>
              </a:rPr>
              <a:t>: </a:t>
            </a:r>
            <a:r>
              <a:rPr lang="en-US" dirty="0" err="1">
                <a:ea typeface="+mj-ea"/>
                <a:cs typeface="+mj-cs"/>
              </a:rPr>
              <a:t>alberi</a:t>
            </a:r>
            <a:r>
              <a:rPr lang="en-US" dirty="0">
                <a:ea typeface="+mj-ea"/>
                <a:cs typeface="+mj-cs"/>
              </a:rPr>
              <a:t> </a:t>
            </a:r>
            <a:r>
              <a:rPr lang="en-US" i="1" dirty="0" err="1" smtClean="0">
                <a:ea typeface="+mj-ea"/>
                <a:cs typeface="+mj-cs"/>
              </a:rPr>
              <a:t>T</a:t>
            </a:r>
            <a:r>
              <a:rPr lang="en-US" i="1" cap="none" baseline="-25000" dirty="0" err="1" smtClean="0">
                <a:ea typeface="+mj-ea"/>
                <a:cs typeface="+mj-cs"/>
              </a:rPr>
              <a:t>n</a:t>
            </a:r>
            <a:r>
              <a:rPr lang="en-US" i="1" dirty="0" smtClean="0">
                <a:ea typeface="+mj-ea"/>
                <a:cs typeface="+mj-cs"/>
              </a:rPr>
              <a:t> </a:t>
            </a:r>
            <a:r>
              <a:rPr lang="en-US" dirty="0" smtClean="0">
                <a:ea typeface="+mj-ea"/>
                <a:cs typeface="+mj-cs"/>
              </a:rPr>
              <a:t>(2)</a:t>
            </a:r>
            <a:endParaRPr lang="en-US" baseline="-25000" dirty="0"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/>
      <p:bldP spid="20" grpId="0" build="p" bldLvl="2"/>
      <p:bldP spid="21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9"/>
          <p:cNvSpPr>
            <a:spLocks noChangeArrowheads="1"/>
          </p:cNvSpPr>
          <p:nvPr/>
        </p:nvSpPr>
        <p:spPr bwMode="auto">
          <a:xfrm>
            <a:off x="228600" y="1666875"/>
            <a:ext cx="8077200" cy="481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indent="-342900" algn="just" eaLnBrk="1" hangingPunct="1">
              <a:spcBef>
                <a:spcPct val="20000"/>
              </a:spcBef>
              <a:buClr>
                <a:schemeClr val="accent1"/>
              </a:buClr>
              <a:buSzPct val="80000"/>
              <a:buFont typeface="Arial" charset="0"/>
              <a:buChar char="•"/>
              <a:defRPr/>
            </a:pPr>
            <a:r>
              <a:rPr lang="en-US" sz="2600" dirty="0">
                <a:latin typeface="+mn-lt"/>
                <a:sym typeface="Symbol" charset="2"/>
              </a:rPr>
              <a:t>Questa dim. </a:t>
            </a:r>
            <a:r>
              <a:rPr lang="en-US" sz="2600" dirty="0" err="1">
                <a:latin typeface="+mn-lt"/>
                <a:sym typeface="Symbol" charset="2"/>
              </a:rPr>
              <a:t>è</a:t>
            </a:r>
            <a:r>
              <a:rPr lang="en-US" sz="2600" dirty="0">
                <a:latin typeface="+mn-lt"/>
                <a:sym typeface="Symbol" charset="2"/>
              </a:rPr>
              <a:t> </a:t>
            </a:r>
            <a:r>
              <a:rPr lang="en-US" sz="2600" dirty="0" err="1">
                <a:latin typeface="+mn-lt"/>
                <a:sym typeface="Symbol" charset="2"/>
              </a:rPr>
              <a:t>stata</a:t>
            </a:r>
            <a:r>
              <a:rPr lang="en-US" sz="2600" dirty="0">
                <a:latin typeface="+mn-lt"/>
                <a:sym typeface="Symbol" charset="2"/>
              </a:rPr>
              <a:t> </a:t>
            </a:r>
            <a:r>
              <a:rPr lang="en-US" sz="2600" dirty="0" err="1">
                <a:latin typeface="+mn-lt"/>
                <a:sym typeface="Symbol" charset="2"/>
              </a:rPr>
              <a:t>proposta</a:t>
            </a:r>
            <a:r>
              <a:rPr lang="en-US" sz="2600" dirty="0">
                <a:latin typeface="+mn-lt"/>
                <a:sym typeface="Symbol" charset="2"/>
              </a:rPr>
              <a:t> </a:t>
            </a:r>
            <a:r>
              <a:rPr lang="en-US" sz="2600" dirty="0" err="1">
                <a:latin typeface="+mn-lt"/>
                <a:sym typeface="Symbol" charset="2"/>
              </a:rPr>
              <a:t>da</a:t>
            </a:r>
            <a:r>
              <a:rPr lang="en-US" sz="2600" dirty="0">
                <a:latin typeface="+mn-lt"/>
                <a:sym typeface="Symbol" charset="2"/>
              </a:rPr>
              <a:t> Griggs </a:t>
            </a:r>
            <a:r>
              <a:rPr lang="en-US" sz="2600" dirty="0" err="1">
                <a:latin typeface="+mn-lt"/>
                <a:sym typeface="Symbol" charset="2"/>
              </a:rPr>
              <a:t>e</a:t>
            </a:r>
            <a:r>
              <a:rPr lang="en-US" sz="2600" dirty="0">
                <a:latin typeface="+mn-lt"/>
                <a:sym typeface="Symbol" charset="2"/>
              </a:rPr>
              <a:t> </a:t>
            </a:r>
            <a:r>
              <a:rPr lang="en-US" sz="2600" dirty="0" err="1">
                <a:latin typeface="+mn-lt"/>
                <a:sym typeface="Symbol" charset="2"/>
              </a:rPr>
              <a:t>Yeh</a:t>
            </a:r>
            <a:r>
              <a:rPr lang="en-US" sz="2600" dirty="0">
                <a:latin typeface="+mn-lt"/>
                <a:sym typeface="Symbol" charset="2"/>
              </a:rPr>
              <a:t> [’92], </a:t>
            </a:r>
            <a:r>
              <a:rPr lang="en-US" sz="2600" dirty="0" err="1">
                <a:latin typeface="+mn-lt"/>
                <a:sym typeface="Symbol" charset="2"/>
              </a:rPr>
              <a:t>che</a:t>
            </a:r>
            <a:r>
              <a:rPr lang="en-US" sz="2600" dirty="0">
                <a:latin typeface="+mn-lt"/>
                <a:sym typeface="Symbol" charset="2"/>
              </a:rPr>
              <a:t> </a:t>
            </a:r>
            <a:r>
              <a:rPr lang="en-US" sz="2600" dirty="0" err="1">
                <a:latin typeface="+mn-lt"/>
                <a:sym typeface="Symbol" charset="2"/>
              </a:rPr>
              <a:t>congetturarano</a:t>
            </a:r>
            <a:r>
              <a:rPr lang="en-US" sz="2600" dirty="0">
                <a:latin typeface="+mn-lt"/>
                <a:sym typeface="Symbol" charset="2"/>
              </a:rPr>
              <a:t> </a:t>
            </a:r>
            <a:r>
              <a:rPr lang="en-US" sz="2600" dirty="0" err="1">
                <a:latin typeface="+mn-lt"/>
                <a:sym typeface="Symbol" charset="2"/>
              </a:rPr>
              <a:t>che</a:t>
            </a:r>
            <a:r>
              <a:rPr lang="en-US" sz="2600" dirty="0">
                <a:latin typeface="+mn-lt"/>
                <a:sym typeface="Symbol" charset="2"/>
              </a:rPr>
              <a:t> fosse NP-</a:t>
            </a:r>
            <a:r>
              <a:rPr lang="en-US" sz="2600" dirty="0" err="1">
                <a:latin typeface="+mn-lt"/>
                <a:sym typeface="Symbol" charset="2"/>
              </a:rPr>
              <a:t>completo</a:t>
            </a:r>
            <a:r>
              <a:rPr lang="en-US" sz="2600" dirty="0">
                <a:latin typeface="+mn-lt"/>
                <a:sym typeface="Symbol" charset="2"/>
              </a:rPr>
              <a:t> </a:t>
            </a:r>
            <a:r>
              <a:rPr lang="en-US" sz="2600" dirty="0" err="1">
                <a:latin typeface="+mn-lt"/>
                <a:sym typeface="Symbol" charset="2"/>
              </a:rPr>
              <a:t>decidere</a:t>
            </a:r>
            <a:r>
              <a:rPr lang="en-US" sz="2600" dirty="0">
                <a:latin typeface="+mn-lt"/>
                <a:sym typeface="Symbol" charset="2"/>
              </a:rPr>
              <a:t> </a:t>
            </a:r>
            <a:r>
              <a:rPr lang="en-US" sz="2600" dirty="0" err="1">
                <a:latin typeface="+mn-lt"/>
                <a:sym typeface="Symbol" charset="2"/>
              </a:rPr>
              <a:t>tra</a:t>
            </a:r>
            <a:r>
              <a:rPr lang="en-US" sz="2600" dirty="0">
                <a:latin typeface="+mn-lt"/>
                <a:sym typeface="Symbol" charset="2"/>
              </a:rPr>
              <a:t> </a:t>
            </a:r>
            <a:r>
              <a:rPr lang="en-US" sz="2600" i="1" dirty="0">
                <a:latin typeface="+mn-lt"/>
                <a:sym typeface="Symbol" charset="2"/>
              </a:rPr>
              <a:t>Δ+1</a:t>
            </a:r>
            <a:r>
              <a:rPr lang="en-US" sz="2600" dirty="0">
                <a:latin typeface="+mn-lt"/>
                <a:sym typeface="Symbol" charset="2"/>
              </a:rPr>
              <a:t> </a:t>
            </a:r>
            <a:r>
              <a:rPr lang="en-US" sz="2600" dirty="0" err="1">
                <a:latin typeface="+mn-lt"/>
                <a:sym typeface="Symbol" charset="2"/>
              </a:rPr>
              <a:t>o</a:t>
            </a:r>
            <a:r>
              <a:rPr lang="en-US" sz="2600" dirty="0">
                <a:latin typeface="+mn-lt"/>
                <a:sym typeface="Symbol" charset="2"/>
              </a:rPr>
              <a:t> </a:t>
            </a:r>
            <a:r>
              <a:rPr lang="en-US" sz="2600" i="1" dirty="0">
                <a:latin typeface="+mn-lt"/>
                <a:sym typeface="Symbol" charset="2"/>
              </a:rPr>
              <a:t>Δ+</a:t>
            </a:r>
            <a:r>
              <a:rPr lang="en-US" sz="2600" i="1" dirty="0" smtClean="0">
                <a:latin typeface="+mn-lt"/>
                <a:sym typeface="Symbol" charset="2"/>
              </a:rPr>
              <a:t>2</a:t>
            </a:r>
            <a:r>
              <a:rPr lang="en-US" sz="2600" dirty="0" smtClean="0">
                <a:latin typeface="+mn-lt"/>
                <a:sym typeface="Symbol" charset="2"/>
              </a:rPr>
              <a:t>.</a:t>
            </a:r>
          </a:p>
          <a:p>
            <a:pPr marL="342900" indent="-342900" algn="just" eaLnBrk="1" hangingPunct="1">
              <a:spcBef>
                <a:spcPct val="20000"/>
              </a:spcBef>
              <a:buClr>
                <a:schemeClr val="accent1"/>
              </a:buClr>
              <a:buSzPct val="80000"/>
              <a:buFont typeface="Arial" charset="0"/>
              <a:buChar char="•"/>
              <a:defRPr/>
            </a:pPr>
            <a:r>
              <a:rPr lang="en-US" sz="2600" dirty="0">
                <a:latin typeface="+mn-lt"/>
                <a:sym typeface="Symbol" charset="2"/>
              </a:rPr>
              <a:t>Chang </a:t>
            </a:r>
            <a:r>
              <a:rPr lang="en-US" sz="2600" dirty="0" err="1">
                <a:latin typeface="+mn-lt"/>
                <a:sym typeface="Symbol" charset="2"/>
              </a:rPr>
              <a:t>e</a:t>
            </a:r>
            <a:r>
              <a:rPr lang="en-US" sz="2600" dirty="0">
                <a:latin typeface="+mn-lt"/>
                <a:sym typeface="Symbol" charset="2"/>
              </a:rPr>
              <a:t> </a:t>
            </a:r>
            <a:r>
              <a:rPr lang="en-US" sz="2600" dirty="0" err="1">
                <a:latin typeface="+mn-lt"/>
                <a:sym typeface="Symbol" charset="2"/>
              </a:rPr>
              <a:t>Kuo</a:t>
            </a:r>
            <a:r>
              <a:rPr lang="en-US" sz="2600" dirty="0">
                <a:latin typeface="+mn-lt"/>
                <a:sym typeface="Symbol" charset="2"/>
              </a:rPr>
              <a:t> [’96] </a:t>
            </a:r>
            <a:r>
              <a:rPr lang="en-US" sz="2600" dirty="0" err="1">
                <a:latin typeface="+mn-lt"/>
                <a:sym typeface="Symbol" charset="2"/>
              </a:rPr>
              <a:t>hanno</a:t>
            </a:r>
            <a:r>
              <a:rPr lang="en-US" sz="2600" dirty="0" smtClean="0">
                <a:latin typeface="+mn-lt"/>
                <a:sym typeface="Symbol" charset="2"/>
              </a:rPr>
              <a:t> </a:t>
            </a:r>
            <a:r>
              <a:rPr lang="en-US" sz="2600" dirty="0" err="1" smtClean="0">
                <a:latin typeface="+mn-lt"/>
                <a:sym typeface="Symbol" charset="2"/>
              </a:rPr>
              <a:t>confutato</a:t>
            </a:r>
            <a:r>
              <a:rPr lang="en-US" sz="2600" dirty="0" smtClean="0">
                <a:latin typeface="+mn-lt"/>
                <a:sym typeface="Symbol" charset="2"/>
              </a:rPr>
              <a:t> </a:t>
            </a:r>
            <a:r>
              <a:rPr lang="en-US" sz="2600" dirty="0">
                <a:latin typeface="+mn-lt"/>
                <a:sym typeface="Symbol" charset="2"/>
              </a:rPr>
              <a:t>la </a:t>
            </a:r>
            <a:r>
              <a:rPr lang="en-US" sz="2600" dirty="0" err="1">
                <a:latin typeface="+mn-lt"/>
                <a:sym typeface="Symbol" charset="2"/>
              </a:rPr>
              <a:t>congettura</a:t>
            </a:r>
            <a:r>
              <a:rPr lang="en-US" sz="2600" dirty="0">
                <a:latin typeface="+mn-lt"/>
                <a:sym typeface="Symbol" charset="2"/>
              </a:rPr>
              <a:t> </a:t>
            </a:r>
            <a:r>
              <a:rPr lang="en-US" sz="2600" dirty="0" err="1">
                <a:latin typeface="+mn-lt"/>
                <a:sym typeface="Symbol" charset="2"/>
              </a:rPr>
              <a:t>dando</a:t>
            </a:r>
            <a:r>
              <a:rPr lang="en-US" sz="2600" dirty="0">
                <a:latin typeface="+mn-lt"/>
                <a:sym typeface="Symbol" charset="2"/>
              </a:rPr>
              <a:t> un </a:t>
            </a:r>
            <a:r>
              <a:rPr lang="en-US" sz="2600" dirty="0" err="1">
                <a:latin typeface="+mn-lt"/>
                <a:sym typeface="Symbol" charset="2"/>
              </a:rPr>
              <a:t>algoritmo</a:t>
            </a:r>
            <a:r>
              <a:rPr lang="en-US" sz="2600" dirty="0">
                <a:latin typeface="+mn-lt"/>
                <a:sym typeface="Symbol" charset="2"/>
              </a:rPr>
              <a:t> </a:t>
            </a:r>
            <a:r>
              <a:rPr lang="en-US" sz="2600" dirty="0" err="1">
                <a:latin typeface="+mn-lt"/>
                <a:sym typeface="Symbol" charset="2"/>
              </a:rPr>
              <a:t>polinomiale</a:t>
            </a:r>
            <a:r>
              <a:rPr lang="en-US" sz="2600" dirty="0">
                <a:latin typeface="+mn-lt"/>
                <a:sym typeface="Symbol" charset="2"/>
              </a:rPr>
              <a:t> </a:t>
            </a:r>
            <a:r>
              <a:rPr lang="en-US" sz="2600" dirty="0" err="1">
                <a:latin typeface="+mn-lt"/>
                <a:sym typeface="Symbol" charset="2"/>
              </a:rPr>
              <a:t>basato</a:t>
            </a:r>
            <a:r>
              <a:rPr lang="en-US" sz="2600" dirty="0">
                <a:latin typeface="+mn-lt"/>
                <a:sym typeface="Symbol" charset="2"/>
              </a:rPr>
              <a:t> </a:t>
            </a:r>
            <a:r>
              <a:rPr lang="en-US" sz="2600" dirty="0" err="1">
                <a:latin typeface="+mn-lt"/>
                <a:sym typeface="Symbol" charset="2"/>
              </a:rPr>
              <a:t>sulla</a:t>
            </a:r>
            <a:r>
              <a:rPr lang="en-US" sz="2600" dirty="0">
                <a:latin typeface="+mn-lt"/>
                <a:sym typeface="Symbol" charset="2"/>
              </a:rPr>
              <a:t> </a:t>
            </a:r>
            <a:r>
              <a:rPr lang="en-US" sz="2600" dirty="0" err="1">
                <a:latin typeface="+mn-lt"/>
                <a:sym typeface="Symbol" charset="2"/>
              </a:rPr>
              <a:t>progr</a:t>
            </a:r>
            <a:r>
              <a:rPr lang="en-US" sz="2600" dirty="0">
                <a:latin typeface="+mn-lt"/>
                <a:sym typeface="Symbol" charset="2"/>
              </a:rPr>
              <a:t>. </a:t>
            </a:r>
            <a:r>
              <a:rPr lang="en-US" sz="2600" dirty="0" err="1">
                <a:latin typeface="+mn-lt"/>
                <a:sym typeface="Symbol" charset="2"/>
              </a:rPr>
              <a:t>dinamica</a:t>
            </a:r>
            <a:r>
              <a:rPr lang="en-US" sz="2600" dirty="0">
                <a:latin typeface="+mn-lt"/>
                <a:sym typeface="Symbol" charset="2"/>
              </a:rPr>
              <a:t> con </a:t>
            </a:r>
            <a:r>
              <a:rPr lang="en-US" sz="2600" dirty="0" err="1">
                <a:latin typeface="+mn-lt"/>
                <a:sym typeface="Symbol" charset="2"/>
              </a:rPr>
              <a:t>complessità</a:t>
            </a:r>
            <a:r>
              <a:rPr lang="en-US" sz="2600" dirty="0">
                <a:latin typeface="+mn-lt"/>
                <a:sym typeface="Symbol" charset="2"/>
              </a:rPr>
              <a:t> </a:t>
            </a:r>
            <a:br>
              <a:rPr lang="en-US" sz="2600" dirty="0">
                <a:latin typeface="+mn-lt"/>
                <a:sym typeface="Symbol" charset="2"/>
              </a:rPr>
            </a:br>
            <a:r>
              <a:rPr lang="en-US" sz="2600" i="1" dirty="0">
                <a:latin typeface="+mn-lt"/>
                <a:sym typeface="Symbol" charset="2"/>
              </a:rPr>
              <a:t>O(Δ</a:t>
            </a:r>
            <a:r>
              <a:rPr lang="en-US" sz="2600" i="1" baseline="30000" dirty="0">
                <a:latin typeface="+mn-lt"/>
                <a:sym typeface="Symbol" charset="2"/>
              </a:rPr>
              <a:t>4.5</a:t>
            </a:r>
            <a:r>
              <a:rPr lang="en-US" sz="2600" i="1" dirty="0">
                <a:latin typeface="+mn-lt"/>
                <a:sym typeface="Symbol" charset="2"/>
              </a:rPr>
              <a:t> </a:t>
            </a:r>
            <a:r>
              <a:rPr lang="en-US" sz="2600" i="1" dirty="0" err="1">
                <a:latin typeface="+mn-lt"/>
                <a:sym typeface="Symbol" charset="2"/>
              </a:rPr>
              <a:t>n</a:t>
            </a:r>
            <a:r>
              <a:rPr lang="en-US" sz="2600" i="1" dirty="0" smtClean="0">
                <a:latin typeface="+mn-lt"/>
                <a:sym typeface="Symbol" charset="2"/>
              </a:rPr>
              <a:t>)</a:t>
            </a:r>
            <a:r>
              <a:rPr lang="en-US" sz="2600" dirty="0" smtClean="0">
                <a:latin typeface="+mn-lt"/>
                <a:sym typeface="Symbol" charset="2"/>
              </a:rPr>
              <a:t>.</a:t>
            </a:r>
          </a:p>
          <a:p>
            <a:pPr marL="342900" indent="-342900" algn="just" eaLnBrk="1" hangingPunct="1">
              <a:spcBef>
                <a:spcPct val="20000"/>
              </a:spcBef>
              <a:buClr>
                <a:schemeClr val="accent1"/>
              </a:buClr>
              <a:buSzPct val="80000"/>
              <a:buFont typeface="Arial" charset="0"/>
              <a:buChar char="•"/>
              <a:defRPr/>
            </a:pPr>
            <a:r>
              <a:rPr lang="en-US" sz="2600" dirty="0" err="1">
                <a:latin typeface="+mn-lt"/>
                <a:sym typeface="Symbol" charset="2"/>
              </a:rPr>
              <a:t>Sono</a:t>
            </a:r>
            <a:r>
              <a:rPr lang="en-US" sz="2600" dirty="0">
                <a:latin typeface="+mn-lt"/>
                <a:sym typeface="Symbol" charset="2"/>
              </a:rPr>
              <a:t> </a:t>
            </a:r>
            <a:r>
              <a:rPr lang="en-US" sz="2600" dirty="0" err="1">
                <a:latin typeface="+mn-lt"/>
                <a:sym typeface="Symbol" charset="2"/>
              </a:rPr>
              <a:t>stati</a:t>
            </a:r>
            <a:r>
              <a:rPr lang="en-US" sz="2600" dirty="0">
                <a:latin typeface="+mn-lt"/>
                <a:sym typeface="Symbol" charset="2"/>
              </a:rPr>
              <a:t> </a:t>
            </a:r>
            <a:r>
              <a:rPr lang="en-US" sz="2600" dirty="0" err="1">
                <a:latin typeface="+mn-lt"/>
                <a:sym typeface="Symbol" charset="2"/>
              </a:rPr>
              <a:t>proposti</a:t>
            </a:r>
            <a:r>
              <a:rPr lang="en-US" sz="2600" dirty="0">
                <a:latin typeface="+mn-lt"/>
                <a:sym typeface="Symbol" charset="2"/>
              </a:rPr>
              <a:t>, </a:t>
            </a:r>
            <a:r>
              <a:rPr lang="en-US" sz="2600" dirty="0" err="1">
                <a:latin typeface="+mn-lt"/>
                <a:sym typeface="Symbol" charset="2"/>
              </a:rPr>
              <a:t>da</a:t>
            </a:r>
            <a:r>
              <a:rPr lang="en-US" sz="2600" dirty="0">
                <a:latin typeface="+mn-lt"/>
                <a:sym typeface="Symbol" charset="2"/>
              </a:rPr>
              <a:t> parte </a:t>
            </a:r>
            <a:r>
              <a:rPr lang="en-US" sz="2600" dirty="0" err="1">
                <a:latin typeface="+mn-lt"/>
                <a:sym typeface="Symbol" charset="2"/>
              </a:rPr>
              <a:t>di</a:t>
            </a:r>
            <a:r>
              <a:rPr lang="en-US" sz="2600" dirty="0">
                <a:latin typeface="+mn-lt"/>
                <a:sym typeface="Symbol" charset="2"/>
              </a:rPr>
              <a:t> </a:t>
            </a:r>
            <a:r>
              <a:rPr lang="en-US" sz="2600" dirty="0" err="1">
                <a:latin typeface="+mn-lt"/>
                <a:sym typeface="Symbol" charset="2"/>
              </a:rPr>
              <a:t>vari</a:t>
            </a:r>
            <a:r>
              <a:rPr lang="en-US" sz="2600" dirty="0">
                <a:latin typeface="+mn-lt"/>
                <a:sym typeface="Symbol" charset="2"/>
              </a:rPr>
              <a:t> </a:t>
            </a:r>
            <a:r>
              <a:rPr lang="en-US" sz="2600" dirty="0" err="1">
                <a:latin typeface="+mn-lt"/>
                <a:sym typeface="Symbol" charset="2"/>
              </a:rPr>
              <a:t>autori</a:t>
            </a:r>
            <a:r>
              <a:rPr lang="en-US" sz="2600" dirty="0">
                <a:latin typeface="+mn-lt"/>
                <a:sym typeface="Symbol" charset="2"/>
              </a:rPr>
              <a:t>, </a:t>
            </a:r>
            <a:r>
              <a:rPr lang="en-US" sz="2600" dirty="0" err="1">
                <a:latin typeface="+mn-lt"/>
                <a:sym typeface="Symbol" charset="2"/>
              </a:rPr>
              <a:t>molti</a:t>
            </a:r>
            <a:r>
              <a:rPr lang="en-US" sz="2600" dirty="0">
                <a:latin typeface="+mn-lt"/>
                <a:sym typeface="Symbol" charset="2"/>
              </a:rPr>
              <a:t> </a:t>
            </a:r>
            <a:r>
              <a:rPr lang="en-US" sz="2600" dirty="0" err="1">
                <a:latin typeface="+mn-lt"/>
                <a:sym typeface="Symbol" charset="2"/>
              </a:rPr>
              <a:t>algoritmi</a:t>
            </a:r>
            <a:r>
              <a:rPr lang="en-US" sz="2600" dirty="0">
                <a:latin typeface="+mn-lt"/>
                <a:sym typeface="Symbol" charset="2"/>
              </a:rPr>
              <a:t> per </a:t>
            </a:r>
            <a:r>
              <a:rPr lang="en-US" sz="2600" dirty="0" err="1">
                <a:latin typeface="+mn-lt"/>
                <a:sym typeface="Symbol" charset="2"/>
              </a:rPr>
              <a:t>abbassare</a:t>
            </a:r>
            <a:r>
              <a:rPr lang="en-US" sz="2600" dirty="0">
                <a:latin typeface="+mn-lt"/>
                <a:sym typeface="Symbol" charset="2"/>
              </a:rPr>
              <a:t> la </a:t>
            </a:r>
            <a:r>
              <a:rPr lang="en-US" sz="2600" dirty="0" err="1">
                <a:latin typeface="+mn-lt"/>
                <a:sym typeface="Symbol" charset="2"/>
              </a:rPr>
              <a:t>complessità</a:t>
            </a:r>
            <a:endParaRPr lang="en-US" sz="2600" dirty="0">
              <a:latin typeface="+mn-lt"/>
              <a:sym typeface="Symbol" charset="2"/>
            </a:endParaRPr>
          </a:p>
          <a:p>
            <a:pPr marL="342900" indent="-342900" algn="just" eaLnBrk="1" hangingPunct="1">
              <a:spcBef>
                <a:spcPct val="20000"/>
              </a:spcBef>
              <a:buClr>
                <a:schemeClr val="accent1"/>
              </a:buClr>
              <a:buSzPct val="80000"/>
              <a:buFont typeface="Arial" charset="0"/>
              <a:buChar char="•"/>
              <a:defRPr/>
            </a:pPr>
            <a:r>
              <a:rPr lang="it-IT" sz="2600" dirty="0" err="1">
                <a:latin typeface="+mn-lt"/>
                <a:sym typeface="Symbol" charset="2"/>
              </a:rPr>
              <a:t>Hasunama</a:t>
            </a:r>
            <a:r>
              <a:rPr lang="it-IT" sz="2600" dirty="0">
                <a:latin typeface="+mn-lt"/>
                <a:sym typeface="Symbol" charset="2"/>
              </a:rPr>
              <a:t>, </a:t>
            </a:r>
            <a:r>
              <a:rPr lang="it-IT" sz="2600" dirty="0" err="1">
                <a:latin typeface="+mn-lt"/>
                <a:sym typeface="Symbol" charset="2"/>
              </a:rPr>
              <a:t>Ishi</a:t>
            </a:r>
            <a:r>
              <a:rPr lang="it-IT" sz="2600" dirty="0">
                <a:latin typeface="+mn-lt"/>
                <a:sym typeface="Symbol" charset="2"/>
              </a:rPr>
              <a:t>, </a:t>
            </a:r>
            <a:r>
              <a:rPr lang="it-IT" sz="2600" dirty="0" err="1">
                <a:latin typeface="+mn-lt"/>
                <a:sym typeface="Symbol" charset="2"/>
              </a:rPr>
              <a:t>Ono</a:t>
            </a:r>
            <a:r>
              <a:rPr lang="it-IT" sz="2600" dirty="0">
                <a:latin typeface="+mn-lt"/>
                <a:sym typeface="Symbol" charset="2"/>
              </a:rPr>
              <a:t>, Uno [’08] hanno fornito un alg. lineare.</a:t>
            </a:r>
            <a:r>
              <a:rPr lang="en-US" sz="2600" dirty="0">
                <a:latin typeface="+mn-lt"/>
                <a:sym typeface="Symbol" charset="2"/>
              </a:rPr>
              <a:t> </a:t>
            </a:r>
            <a:endParaRPr lang="en-US" sz="2600" baseline="-25000" dirty="0">
              <a:latin typeface="+mn-lt"/>
            </a:endParaRPr>
          </a:p>
        </p:txBody>
      </p:sp>
      <p:sp>
        <p:nvSpPr>
          <p:cNvPr id="58371" name="Segnaposto numero diapositiva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8F10DF01-3792-9C40-AC1A-52DEC6DE1B34}" type="slidenum">
              <a:rPr lang="en-US" smtClean="0"/>
              <a:pPr/>
              <a:t>44</a:t>
            </a:fld>
            <a:endParaRPr lang="en-US" smtClean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>
                <a:ea typeface="+mj-ea"/>
                <a:cs typeface="+mj-cs"/>
              </a:rPr>
              <a:t>Risultati</a:t>
            </a:r>
            <a:r>
              <a:rPr lang="en-US" dirty="0">
                <a:ea typeface="+mj-ea"/>
                <a:cs typeface="+mj-cs"/>
              </a:rPr>
              <a:t> </a:t>
            </a:r>
            <a:r>
              <a:rPr lang="en-US" dirty="0" err="1">
                <a:ea typeface="+mj-ea"/>
                <a:cs typeface="+mj-cs"/>
              </a:rPr>
              <a:t>esatti</a:t>
            </a:r>
            <a:r>
              <a:rPr lang="en-US" dirty="0">
                <a:ea typeface="+mj-ea"/>
                <a:cs typeface="+mj-cs"/>
              </a:rPr>
              <a:t>: </a:t>
            </a:r>
            <a:r>
              <a:rPr lang="en-US" dirty="0" err="1">
                <a:ea typeface="+mj-ea"/>
                <a:cs typeface="+mj-cs"/>
              </a:rPr>
              <a:t>alberi</a:t>
            </a:r>
            <a:r>
              <a:rPr lang="en-US" dirty="0">
                <a:ea typeface="+mj-ea"/>
                <a:cs typeface="+mj-cs"/>
              </a:rPr>
              <a:t> </a:t>
            </a:r>
            <a:r>
              <a:rPr lang="en-US" i="1" dirty="0" err="1" smtClean="0">
                <a:ea typeface="+mj-ea"/>
                <a:cs typeface="+mj-cs"/>
              </a:rPr>
              <a:t>T</a:t>
            </a:r>
            <a:r>
              <a:rPr lang="en-US" i="1" cap="none" baseline="-25000" dirty="0" err="1" smtClean="0">
                <a:ea typeface="+mj-ea"/>
                <a:cs typeface="+mj-cs"/>
              </a:rPr>
              <a:t>n</a:t>
            </a:r>
            <a:r>
              <a:rPr lang="en-US" i="1" dirty="0" smtClean="0">
                <a:ea typeface="+mj-ea"/>
                <a:cs typeface="+mj-cs"/>
              </a:rPr>
              <a:t> </a:t>
            </a:r>
            <a:r>
              <a:rPr lang="en-US" dirty="0" smtClean="0">
                <a:ea typeface="+mj-ea"/>
                <a:cs typeface="+mj-cs"/>
              </a:rPr>
              <a:t>(3)</a:t>
            </a:r>
            <a:endParaRPr lang="en-US" baseline="-25000" dirty="0"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>
                <a:latin typeface="+mn-lt"/>
                <a:ea typeface="+mj-ea"/>
                <a:cs typeface="+mj-cs"/>
              </a:rPr>
              <a:t>Risultati</a:t>
            </a:r>
            <a:r>
              <a:rPr lang="en-US" dirty="0">
                <a:latin typeface="+mn-lt"/>
                <a:ea typeface="+mj-ea"/>
                <a:cs typeface="+mj-cs"/>
              </a:rPr>
              <a:t> </a:t>
            </a:r>
            <a:r>
              <a:rPr lang="en-US" dirty="0" err="1">
                <a:latin typeface="+mn-lt"/>
                <a:ea typeface="+mj-ea"/>
                <a:cs typeface="+mj-cs"/>
              </a:rPr>
              <a:t>esatti</a:t>
            </a:r>
            <a:r>
              <a:rPr lang="en-US" dirty="0">
                <a:latin typeface="+mn-lt"/>
                <a:ea typeface="+mj-ea"/>
                <a:cs typeface="+mj-cs"/>
              </a:rPr>
              <a:t>: </a:t>
            </a:r>
            <a:r>
              <a:rPr lang="en-US" dirty="0" err="1">
                <a:latin typeface="+mn-lt"/>
                <a:ea typeface="+mj-ea"/>
                <a:cs typeface="+mj-cs"/>
              </a:rPr>
              <a:t>cammini</a:t>
            </a:r>
            <a:r>
              <a:rPr lang="en-US" dirty="0">
                <a:latin typeface="+mn-lt"/>
                <a:ea typeface="+mj-ea"/>
                <a:cs typeface="+mj-cs"/>
              </a:rPr>
              <a:t> </a:t>
            </a:r>
            <a:r>
              <a:rPr lang="en-US" i="1" dirty="0" err="1" smtClean="0">
                <a:latin typeface="+mn-lt"/>
                <a:ea typeface="+mj-ea"/>
                <a:cs typeface="+mj-cs"/>
              </a:rPr>
              <a:t>P</a:t>
            </a:r>
            <a:r>
              <a:rPr lang="en-US" i="1" cap="none" baseline="-25000" dirty="0" err="1" smtClean="0">
                <a:latin typeface="+mn-lt"/>
              </a:rPr>
              <a:t>n</a:t>
            </a:r>
            <a:endParaRPr lang="en-US" dirty="0">
              <a:latin typeface="+mn-lt"/>
              <a:ea typeface="+mj-ea"/>
              <a:cs typeface="+mj-cs"/>
            </a:endParaRPr>
          </a:p>
        </p:txBody>
      </p:sp>
      <p:sp>
        <p:nvSpPr>
          <p:cNvPr id="55299" name="Rectangle 7"/>
          <p:cNvSpPr>
            <a:spLocks noChangeArrowheads="1"/>
          </p:cNvSpPr>
          <p:nvPr/>
        </p:nvSpPr>
        <p:spPr bwMode="auto">
          <a:xfrm>
            <a:off x="1219200" y="1371600"/>
            <a:ext cx="7772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" charset="2"/>
              <a:buChar char="n"/>
              <a:defRPr/>
            </a:pPr>
            <a:r>
              <a:rPr lang="en-US" sz="3200" dirty="0">
                <a:latin typeface="+mn-lt"/>
              </a:rPr>
              <a:t> </a:t>
            </a:r>
            <a:r>
              <a:rPr lang="en-US" sz="3200" dirty="0">
                <a:latin typeface="+mn-lt"/>
                <a:sym typeface="Symbol" charset="2"/>
              </a:rPr>
              <a:t></a:t>
            </a:r>
            <a:r>
              <a:rPr lang="en-US" sz="3200" i="1" baseline="-25000" dirty="0">
                <a:solidFill>
                  <a:srgbClr val="FF00FF"/>
                </a:solidFill>
                <a:latin typeface="+mn-lt"/>
                <a:sym typeface="Symbol" charset="2"/>
              </a:rPr>
              <a:t>2</a:t>
            </a:r>
            <a:r>
              <a:rPr lang="en-US" sz="3200" i="1" baseline="-25000" dirty="0">
                <a:latin typeface="+mn-lt"/>
                <a:sym typeface="Symbol" charset="2"/>
              </a:rPr>
              <a:t>,</a:t>
            </a:r>
            <a:r>
              <a:rPr lang="en-US" sz="3200" i="1" baseline="-25000" dirty="0">
                <a:solidFill>
                  <a:srgbClr val="8000FF"/>
                </a:solidFill>
                <a:latin typeface="+mn-lt"/>
                <a:sym typeface="Symbol" charset="2"/>
              </a:rPr>
              <a:t>1</a:t>
            </a:r>
            <a:r>
              <a:rPr lang="en-US" sz="3200" i="1" dirty="0">
                <a:latin typeface="+mn-lt"/>
                <a:sym typeface="Symbol" charset="2"/>
              </a:rPr>
              <a:t>(P</a:t>
            </a:r>
            <a:r>
              <a:rPr lang="en-US" sz="3200" i="1" baseline="-25000" dirty="0">
                <a:latin typeface="+mn-lt"/>
                <a:sym typeface="Symbol" charset="2"/>
              </a:rPr>
              <a:t>2</a:t>
            </a:r>
            <a:r>
              <a:rPr lang="en-US" sz="3200" i="1" dirty="0">
                <a:latin typeface="+mn-lt"/>
                <a:sym typeface="Symbol" charset="2"/>
              </a:rPr>
              <a:t>)=2</a:t>
            </a:r>
          </a:p>
        </p:txBody>
      </p:sp>
      <p:sp>
        <p:nvSpPr>
          <p:cNvPr id="55300" name="Rectangle 8"/>
          <p:cNvSpPr>
            <a:spLocks noChangeArrowheads="1"/>
          </p:cNvSpPr>
          <p:nvPr/>
        </p:nvSpPr>
        <p:spPr bwMode="auto">
          <a:xfrm>
            <a:off x="1219200" y="1960563"/>
            <a:ext cx="7772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" charset="2"/>
              <a:buChar char="n"/>
              <a:defRPr/>
            </a:pPr>
            <a:r>
              <a:rPr lang="en-US" sz="3200" dirty="0">
                <a:latin typeface="+mn-lt"/>
              </a:rPr>
              <a:t> </a:t>
            </a:r>
            <a:r>
              <a:rPr lang="en-US" sz="3200" dirty="0">
                <a:latin typeface="+mn-lt"/>
                <a:sym typeface="Symbol" charset="2"/>
              </a:rPr>
              <a:t></a:t>
            </a:r>
            <a:r>
              <a:rPr lang="en-US" sz="3200" i="1" baseline="-25000" dirty="0">
                <a:solidFill>
                  <a:srgbClr val="FF00FF"/>
                </a:solidFill>
                <a:latin typeface="+mn-lt"/>
                <a:sym typeface="Symbol" charset="2"/>
              </a:rPr>
              <a:t>2</a:t>
            </a:r>
            <a:r>
              <a:rPr lang="en-US" sz="3200" i="1" baseline="-25000" dirty="0">
                <a:latin typeface="+mn-lt"/>
                <a:sym typeface="Symbol" charset="2"/>
              </a:rPr>
              <a:t>,</a:t>
            </a:r>
            <a:r>
              <a:rPr lang="en-US" sz="3200" i="1" baseline="-25000" dirty="0">
                <a:solidFill>
                  <a:srgbClr val="8000FF"/>
                </a:solidFill>
                <a:latin typeface="+mn-lt"/>
                <a:sym typeface="Symbol" charset="2"/>
              </a:rPr>
              <a:t>1</a:t>
            </a:r>
            <a:r>
              <a:rPr lang="en-US" sz="3200" i="1" dirty="0">
                <a:latin typeface="+mn-lt"/>
                <a:sym typeface="Symbol" charset="2"/>
              </a:rPr>
              <a:t>(P</a:t>
            </a:r>
            <a:r>
              <a:rPr lang="en-US" sz="3200" i="1" baseline="-25000" dirty="0">
                <a:latin typeface="+mn-lt"/>
                <a:sym typeface="Symbol" charset="2"/>
              </a:rPr>
              <a:t>3</a:t>
            </a:r>
            <a:r>
              <a:rPr lang="en-US" sz="3200" i="1" dirty="0">
                <a:latin typeface="+mn-lt"/>
                <a:sym typeface="Symbol" charset="2"/>
              </a:rPr>
              <a:t>)=3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" charset="2"/>
              <a:buNone/>
              <a:defRPr/>
            </a:pPr>
            <a:endParaRPr lang="en-US" sz="3200" i="1" dirty="0">
              <a:latin typeface="+mn-lt"/>
              <a:sym typeface="Symbol" charset="2"/>
            </a:endParaRPr>
          </a:p>
        </p:txBody>
      </p:sp>
      <p:sp>
        <p:nvSpPr>
          <p:cNvPr id="55301" name="Rectangle 9"/>
          <p:cNvSpPr>
            <a:spLocks noChangeArrowheads="1"/>
          </p:cNvSpPr>
          <p:nvPr/>
        </p:nvSpPr>
        <p:spPr bwMode="auto">
          <a:xfrm>
            <a:off x="1219200" y="2570163"/>
            <a:ext cx="7772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" charset="2"/>
              <a:buChar char="n"/>
            </a:pPr>
            <a:r>
              <a:rPr lang="en-US" sz="3200">
                <a:latin typeface="Arial" charset="0"/>
              </a:rPr>
              <a:t>  </a:t>
            </a:r>
            <a:r>
              <a:rPr lang="en-US" sz="3200">
                <a:latin typeface="Arial" charset="0"/>
                <a:sym typeface="Symbol" charset="2"/>
              </a:rPr>
              <a:t></a:t>
            </a:r>
            <a:r>
              <a:rPr lang="en-US" sz="3200" i="1" baseline="-25000">
                <a:solidFill>
                  <a:srgbClr val="FF00FF"/>
                </a:solidFill>
                <a:latin typeface="Arial" charset="0"/>
                <a:sym typeface="Symbol" charset="2"/>
              </a:rPr>
              <a:t>2</a:t>
            </a:r>
            <a:r>
              <a:rPr lang="en-US" sz="3200" i="1" baseline="-25000">
                <a:latin typeface="Arial" charset="0"/>
                <a:sym typeface="Symbol" charset="2"/>
              </a:rPr>
              <a:t>,</a:t>
            </a:r>
            <a:r>
              <a:rPr lang="en-US" sz="3200" i="1" baseline="-25000">
                <a:solidFill>
                  <a:srgbClr val="8000FF"/>
                </a:solidFill>
                <a:latin typeface="Arial" charset="0"/>
                <a:sym typeface="Symbol" charset="2"/>
              </a:rPr>
              <a:t>1</a:t>
            </a:r>
            <a:r>
              <a:rPr lang="en-US" sz="3200" i="1">
                <a:latin typeface="Arial" charset="0"/>
                <a:sym typeface="Symbol" charset="2"/>
              </a:rPr>
              <a:t>(P</a:t>
            </a:r>
            <a:r>
              <a:rPr lang="en-US" sz="3200" i="1" baseline="-25000">
                <a:latin typeface="Arial" charset="0"/>
                <a:sym typeface="Symbol" charset="2"/>
              </a:rPr>
              <a:t>4</a:t>
            </a:r>
            <a:r>
              <a:rPr lang="en-US" sz="3200" i="1">
                <a:latin typeface="Arial" charset="0"/>
                <a:sym typeface="Symbol" charset="2"/>
              </a:rPr>
              <a:t>)=3</a:t>
            </a:r>
            <a:endParaRPr lang="en-US" sz="3200">
              <a:latin typeface="Arial" charset="0"/>
            </a:endParaRPr>
          </a:p>
        </p:txBody>
      </p:sp>
      <p:sp>
        <p:nvSpPr>
          <p:cNvPr id="55302" name="Rectangle 9"/>
          <p:cNvSpPr>
            <a:spLocks noChangeArrowheads="1"/>
          </p:cNvSpPr>
          <p:nvPr/>
        </p:nvSpPr>
        <p:spPr bwMode="auto">
          <a:xfrm>
            <a:off x="1219200" y="3225800"/>
            <a:ext cx="7772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" charset="2"/>
              <a:buChar char="n"/>
              <a:defRPr/>
            </a:pPr>
            <a:r>
              <a:rPr lang="en-US" sz="3200" dirty="0">
                <a:latin typeface="+mn-lt"/>
              </a:rPr>
              <a:t>  </a:t>
            </a:r>
            <a:r>
              <a:rPr lang="en-US" sz="3200" dirty="0">
                <a:latin typeface="+mn-lt"/>
                <a:sym typeface="Symbol" charset="2"/>
              </a:rPr>
              <a:t></a:t>
            </a:r>
            <a:r>
              <a:rPr lang="en-US" sz="3200" i="1" baseline="-25000" dirty="0">
                <a:solidFill>
                  <a:srgbClr val="FF00FF"/>
                </a:solidFill>
                <a:latin typeface="+mn-lt"/>
                <a:sym typeface="Symbol" charset="2"/>
              </a:rPr>
              <a:t>2</a:t>
            </a:r>
            <a:r>
              <a:rPr lang="en-US" sz="3200" i="1" baseline="-25000" dirty="0">
                <a:latin typeface="+mn-lt"/>
                <a:sym typeface="Symbol" charset="2"/>
              </a:rPr>
              <a:t>,</a:t>
            </a:r>
            <a:r>
              <a:rPr lang="en-US" sz="3200" i="1" baseline="-25000" dirty="0">
                <a:solidFill>
                  <a:srgbClr val="8000FF"/>
                </a:solidFill>
                <a:latin typeface="+mn-lt"/>
                <a:sym typeface="Symbol" charset="2"/>
              </a:rPr>
              <a:t>1</a:t>
            </a:r>
            <a:r>
              <a:rPr lang="en-US" sz="3200" i="1" dirty="0">
                <a:latin typeface="+mn-lt"/>
                <a:sym typeface="Symbol" charset="2"/>
              </a:rPr>
              <a:t>(P</a:t>
            </a:r>
            <a:r>
              <a:rPr lang="en-US" sz="3200" i="1" baseline="-25000" dirty="0">
                <a:latin typeface="+mn-lt"/>
                <a:sym typeface="Symbol" charset="2"/>
              </a:rPr>
              <a:t>n</a:t>
            </a:r>
            <a:r>
              <a:rPr lang="en-US" sz="3200" i="1" dirty="0">
                <a:latin typeface="+mn-lt"/>
                <a:sym typeface="Symbol" charset="2"/>
              </a:rPr>
              <a:t>)=4 </a:t>
            </a:r>
            <a:r>
              <a:rPr lang="en-US" sz="3200" dirty="0">
                <a:latin typeface="+mn-lt"/>
                <a:sym typeface="Symbol" charset="2"/>
              </a:rPr>
              <a:t>se </a:t>
            </a:r>
            <a:r>
              <a:rPr lang="en-US" sz="3200" i="1" dirty="0">
                <a:latin typeface="+mn-lt"/>
                <a:sym typeface="Symbol" charset="2"/>
              </a:rPr>
              <a:t>n5</a:t>
            </a:r>
            <a:endParaRPr lang="en-US" sz="3200" dirty="0">
              <a:latin typeface="+mn-lt"/>
            </a:endParaRPr>
          </a:p>
        </p:txBody>
      </p:sp>
      <p:grpSp>
        <p:nvGrpSpPr>
          <p:cNvPr id="2" name="Gruppo 46"/>
          <p:cNvGrpSpPr>
            <a:grpSpLocks/>
          </p:cNvGrpSpPr>
          <p:nvPr/>
        </p:nvGrpSpPr>
        <p:grpSpPr bwMode="auto">
          <a:xfrm>
            <a:off x="3657600" y="1676400"/>
            <a:ext cx="4051300" cy="609600"/>
            <a:chOff x="3657600" y="1676400"/>
            <a:chExt cx="4051300" cy="609600"/>
          </a:xfrm>
        </p:grpSpPr>
        <p:cxnSp>
          <p:nvCxnSpPr>
            <p:cNvPr id="59437" name="Connettore 4 30"/>
            <p:cNvCxnSpPr>
              <a:cxnSpLocks noChangeShapeType="1"/>
            </p:cNvCxnSpPr>
            <p:nvPr/>
          </p:nvCxnSpPr>
          <p:spPr bwMode="auto">
            <a:xfrm>
              <a:off x="3657600" y="1676400"/>
              <a:ext cx="609600" cy="228600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59438" name="Connettore 4 32"/>
            <p:cNvCxnSpPr>
              <a:cxnSpLocks noChangeShapeType="1"/>
            </p:cNvCxnSpPr>
            <p:nvPr/>
          </p:nvCxnSpPr>
          <p:spPr bwMode="auto">
            <a:xfrm flipV="1">
              <a:off x="3657600" y="2057400"/>
              <a:ext cx="609600" cy="228600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35" name="CasellaDiTesto 34"/>
            <p:cNvSpPr txBox="1"/>
            <p:nvPr/>
          </p:nvSpPr>
          <p:spPr>
            <a:xfrm>
              <a:off x="4343400" y="1752600"/>
              <a:ext cx="3365500" cy="46196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it-IT" dirty="0">
                  <a:latin typeface="+mn-lt"/>
                </a:rPr>
                <a:t>Dai risultati per le stelle</a:t>
              </a:r>
            </a:p>
          </p:txBody>
        </p:sp>
      </p:grpSp>
      <p:grpSp>
        <p:nvGrpSpPr>
          <p:cNvPr id="3" name="Gruppo 56"/>
          <p:cNvGrpSpPr>
            <a:grpSpLocks/>
          </p:cNvGrpSpPr>
          <p:nvPr/>
        </p:nvGrpSpPr>
        <p:grpSpPr bwMode="auto">
          <a:xfrm>
            <a:off x="1676400" y="4038600"/>
            <a:ext cx="3429000" cy="381000"/>
            <a:chOff x="1676400" y="4648200"/>
            <a:chExt cx="3429000" cy="381000"/>
          </a:xfrm>
        </p:grpSpPr>
        <p:sp>
          <p:nvSpPr>
            <p:cNvPr id="59428" name="Ovale 42"/>
            <p:cNvSpPr>
              <a:spLocks noChangeArrowheads="1"/>
            </p:cNvSpPr>
            <p:nvPr/>
          </p:nvSpPr>
          <p:spPr bwMode="auto">
            <a:xfrm>
              <a:off x="1676400" y="46482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r>
                <a:rPr lang="it-IT"/>
                <a:t>4</a:t>
              </a:r>
            </a:p>
          </p:txBody>
        </p:sp>
        <p:sp>
          <p:nvSpPr>
            <p:cNvPr id="59429" name="Ovale 43"/>
            <p:cNvSpPr>
              <a:spLocks noChangeArrowheads="1"/>
            </p:cNvSpPr>
            <p:nvPr/>
          </p:nvSpPr>
          <p:spPr bwMode="auto">
            <a:xfrm>
              <a:off x="2438400" y="46482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r>
                <a:rPr lang="it-IT"/>
                <a:t>2</a:t>
              </a:r>
            </a:p>
          </p:txBody>
        </p:sp>
        <p:sp>
          <p:nvSpPr>
            <p:cNvPr id="59430" name="Ovale 44"/>
            <p:cNvSpPr>
              <a:spLocks noChangeArrowheads="1"/>
            </p:cNvSpPr>
            <p:nvPr/>
          </p:nvSpPr>
          <p:spPr bwMode="auto">
            <a:xfrm>
              <a:off x="3200400" y="46482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r>
                <a:rPr lang="it-IT"/>
                <a:t>0</a:t>
              </a:r>
            </a:p>
          </p:txBody>
        </p:sp>
        <p:cxnSp>
          <p:nvCxnSpPr>
            <p:cNvPr id="59431" name="Connettore 1 45"/>
            <p:cNvCxnSpPr>
              <a:cxnSpLocks noChangeShapeType="1"/>
              <a:stCxn id="59428" idx="6"/>
              <a:endCxn id="59429" idx="2"/>
            </p:cNvCxnSpPr>
            <p:nvPr/>
          </p:nvCxnSpPr>
          <p:spPr bwMode="auto">
            <a:xfrm>
              <a:off x="2057400" y="4838700"/>
              <a:ext cx="3810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9432" name="Connettore 1 46"/>
            <p:cNvCxnSpPr>
              <a:cxnSpLocks noChangeShapeType="1"/>
              <a:stCxn id="59429" idx="6"/>
              <a:endCxn id="59430" idx="2"/>
            </p:cNvCxnSpPr>
            <p:nvPr/>
          </p:nvCxnSpPr>
          <p:spPr bwMode="auto">
            <a:xfrm>
              <a:off x="2819400" y="4838700"/>
              <a:ext cx="3810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59433" name="Ovale 47"/>
            <p:cNvSpPr>
              <a:spLocks noChangeArrowheads="1"/>
            </p:cNvSpPr>
            <p:nvPr/>
          </p:nvSpPr>
          <p:spPr bwMode="auto">
            <a:xfrm>
              <a:off x="3962400" y="46482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r>
                <a:rPr lang="it-IT"/>
                <a:t>3</a:t>
              </a:r>
            </a:p>
          </p:txBody>
        </p:sp>
        <p:cxnSp>
          <p:nvCxnSpPr>
            <p:cNvPr id="59434" name="Connettore 1 48"/>
            <p:cNvCxnSpPr>
              <a:cxnSpLocks noChangeShapeType="1"/>
              <a:endCxn id="59433" idx="2"/>
            </p:cNvCxnSpPr>
            <p:nvPr/>
          </p:nvCxnSpPr>
          <p:spPr bwMode="auto">
            <a:xfrm>
              <a:off x="3581400" y="4838700"/>
              <a:ext cx="3810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59435" name="Ovale 49"/>
            <p:cNvSpPr>
              <a:spLocks noChangeArrowheads="1"/>
            </p:cNvSpPr>
            <p:nvPr/>
          </p:nvSpPr>
          <p:spPr bwMode="auto">
            <a:xfrm>
              <a:off x="4724400" y="46482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r>
                <a:rPr lang="it-IT"/>
                <a:t>1</a:t>
              </a:r>
            </a:p>
          </p:txBody>
        </p:sp>
        <p:cxnSp>
          <p:nvCxnSpPr>
            <p:cNvPr id="59436" name="Connettore 1 50"/>
            <p:cNvCxnSpPr>
              <a:cxnSpLocks noChangeShapeType="1"/>
              <a:endCxn id="59435" idx="2"/>
            </p:cNvCxnSpPr>
            <p:nvPr/>
          </p:nvCxnSpPr>
          <p:spPr bwMode="auto">
            <a:xfrm>
              <a:off x="4343400" y="4838700"/>
              <a:ext cx="3810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55307" name="CasellaDiTesto 51"/>
          <p:cNvSpPr txBox="1">
            <a:spLocks noChangeArrowheads="1"/>
          </p:cNvSpPr>
          <p:nvPr/>
        </p:nvSpPr>
        <p:spPr bwMode="auto">
          <a:xfrm>
            <a:off x="5486400" y="3962400"/>
            <a:ext cx="15652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charset="0"/>
                <a:sym typeface="Symbol" charset="2"/>
              </a:rPr>
              <a:t></a:t>
            </a:r>
            <a:r>
              <a:rPr lang="en-US" i="1" baseline="-25000">
                <a:solidFill>
                  <a:srgbClr val="FF00FF"/>
                </a:solidFill>
                <a:latin typeface="Arial" charset="0"/>
                <a:sym typeface="Symbol" charset="2"/>
              </a:rPr>
              <a:t>2</a:t>
            </a:r>
            <a:r>
              <a:rPr lang="en-US" i="1" baseline="-25000">
                <a:latin typeface="Arial" charset="0"/>
                <a:sym typeface="Symbol" charset="2"/>
              </a:rPr>
              <a:t>,</a:t>
            </a:r>
            <a:r>
              <a:rPr lang="en-US" i="1" baseline="-25000">
                <a:solidFill>
                  <a:srgbClr val="8000FF"/>
                </a:solidFill>
                <a:latin typeface="Arial" charset="0"/>
                <a:sym typeface="Symbol" charset="2"/>
              </a:rPr>
              <a:t>1</a:t>
            </a:r>
            <a:r>
              <a:rPr lang="en-US" i="1">
                <a:latin typeface="Arial" charset="0"/>
                <a:sym typeface="Symbol" charset="2"/>
              </a:rPr>
              <a:t>(P</a:t>
            </a:r>
            <a:r>
              <a:rPr lang="en-US" i="1" baseline="-25000">
                <a:latin typeface="Arial" charset="0"/>
                <a:sym typeface="Symbol" charset="2"/>
              </a:rPr>
              <a:t>5</a:t>
            </a:r>
            <a:r>
              <a:rPr lang="en-US" i="1">
                <a:latin typeface="Arial" charset="0"/>
                <a:sym typeface="Symbol" charset="2"/>
              </a:rPr>
              <a:t>)≤4 </a:t>
            </a:r>
            <a:endParaRPr lang="it-IT"/>
          </a:p>
        </p:txBody>
      </p:sp>
      <p:grpSp>
        <p:nvGrpSpPr>
          <p:cNvPr id="4" name="Gruppo 55"/>
          <p:cNvGrpSpPr>
            <a:grpSpLocks/>
          </p:cNvGrpSpPr>
          <p:nvPr/>
        </p:nvGrpSpPr>
        <p:grpSpPr bwMode="auto">
          <a:xfrm>
            <a:off x="3962400" y="2819400"/>
            <a:ext cx="2667000" cy="381000"/>
            <a:chOff x="3962400" y="3429000"/>
            <a:chExt cx="2667000" cy="381000"/>
          </a:xfrm>
        </p:grpSpPr>
        <p:sp>
          <p:nvSpPr>
            <p:cNvPr id="59421" name="Ovale 35"/>
            <p:cNvSpPr>
              <a:spLocks noChangeArrowheads="1"/>
            </p:cNvSpPr>
            <p:nvPr/>
          </p:nvSpPr>
          <p:spPr bwMode="auto">
            <a:xfrm>
              <a:off x="3962400" y="34290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r>
                <a:rPr lang="it-IT"/>
                <a:t>1</a:t>
              </a:r>
            </a:p>
          </p:txBody>
        </p:sp>
        <p:sp>
          <p:nvSpPr>
            <p:cNvPr id="59422" name="Ovale 36"/>
            <p:cNvSpPr>
              <a:spLocks noChangeArrowheads="1"/>
            </p:cNvSpPr>
            <p:nvPr/>
          </p:nvSpPr>
          <p:spPr bwMode="auto">
            <a:xfrm>
              <a:off x="4724400" y="34290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r>
                <a:rPr lang="it-IT"/>
                <a:t>3</a:t>
              </a:r>
            </a:p>
          </p:txBody>
        </p:sp>
        <p:sp>
          <p:nvSpPr>
            <p:cNvPr id="59423" name="Ovale 37"/>
            <p:cNvSpPr>
              <a:spLocks noChangeArrowheads="1"/>
            </p:cNvSpPr>
            <p:nvPr/>
          </p:nvSpPr>
          <p:spPr bwMode="auto">
            <a:xfrm>
              <a:off x="5486400" y="34290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r>
                <a:rPr lang="it-IT"/>
                <a:t>0</a:t>
              </a:r>
            </a:p>
          </p:txBody>
        </p:sp>
        <p:cxnSp>
          <p:nvCxnSpPr>
            <p:cNvPr id="59424" name="Connettore 1 39"/>
            <p:cNvCxnSpPr>
              <a:cxnSpLocks noChangeShapeType="1"/>
              <a:stCxn id="59421" idx="6"/>
              <a:endCxn id="59422" idx="2"/>
            </p:cNvCxnSpPr>
            <p:nvPr/>
          </p:nvCxnSpPr>
          <p:spPr bwMode="auto">
            <a:xfrm>
              <a:off x="4343400" y="3619500"/>
              <a:ext cx="3810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9425" name="Connettore 1 41"/>
            <p:cNvCxnSpPr>
              <a:cxnSpLocks noChangeShapeType="1"/>
              <a:stCxn id="59422" idx="6"/>
              <a:endCxn id="59423" idx="2"/>
            </p:cNvCxnSpPr>
            <p:nvPr/>
          </p:nvCxnSpPr>
          <p:spPr bwMode="auto">
            <a:xfrm>
              <a:off x="5105400" y="3619500"/>
              <a:ext cx="3810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59426" name="Ovale 52"/>
            <p:cNvSpPr>
              <a:spLocks noChangeArrowheads="1"/>
            </p:cNvSpPr>
            <p:nvPr/>
          </p:nvSpPr>
          <p:spPr bwMode="auto">
            <a:xfrm>
              <a:off x="6248400" y="34290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r>
                <a:rPr lang="it-IT"/>
                <a:t>2</a:t>
              </a:r>
            </a:p>
          </p:txBody>
        </p:sp>
        <p:cxnSp>
          <p:nvCxnSpPr>
            <p:cNvPr id="59427" name="Connettore 1 53"/>
            <p:cNvCxnSpPr>
              <a:cxnSpLocks noChangeShapeType="1"/>
              <a:endCxn id="59426" idx="2"/>
            </p:cNvCxnSpPr>
            <p:nvPr/>
          </p:nvCxnSpPr>
          <p:spPr bwMode="auto">
            <a:xfrm>
              <a:off x="5867400" y="3619500"/>
              <a:ext cx="3810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55" name="CasellaDiTesto 54"/>
          <p:cNvSpPr txBox="1"/>
          <p:nvPr/>
        </p:nvSpPr>
        <p:spPr>
          <a:xfrm>
            <a:off x="1219200" y="4724400"/>
            <a:ext cx="4735104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it-IT" dirty="0">
                <a:latin typeface="+mn-lt"/>
              </a:rPr>
              <a:t>P</a:t>
            </a:r>
            <a:r>
              <a:rPr lang="it-IT" baseline="-25000" dirty="0">
                <a:latin typeface="+mn-lt"/>
              </a:rPr>
              <a:t>5</a:t>
            </a:r>
            <a:r>
              <a:rPr lang="it-IT" dirty="0">
                <a:latin typeface="+mn-lt"/>
              </a:rPr>
              <a:t> contiene P</a:t>
            </a:r>
            <a:r>
              <a:rPr lang="it-IT" baseline="-25000" dirty="0">
                <a:latin typeface="+mn-lt"/>
              </a:rPr>
              <a:t>4</a:t>
            </a:r>
            <a:r>
              <a:rPr lang="it-IT" dirty="0">
                <a:latin typeface="+mn-lt"/>
              </a:rPr>
              <a:t> quindi</a:t>
            </a:r>
            <a:r>
              <a:rPr lang="it-IT" dirty="0"/>
              <a:t> </a:t>
            </a:r>
            <a:r>
              <a:rPr lang="en-US" dirty="0">
                <a:latin typeface="Arial" charset="0"/>
                <a:sym typeface="Symbol" charset="2"/>
              </a:rPr>
              <a:t></a:t>
            </a:r>
            <a:r>
              <a:rPr lang="en-US" i="1" baseline="-25000" dirty="0">
                <a:solidFill>
                  <a:srgbClr val="FF00FF"/>
                </a:solidFill>
                <a:latin typeface="Arial" charset="0"/>
                <a:sym typeface="Symbol" charset="2"/>
              </a:rPr>
              <a:t>2</a:t>
            </a:r>
            <a:r>
              <a:rPr lang="en-US" i="1" baseline="-25000" dirty="0">
                <a:latin typeface="Arial" charset="0"/>
                <a:sym typeface="Symbol" charset="2"/>
              </a:rPr>
              <a:t>,</a:t>
            </a:r>
            <a:r>
              <a:rPr lang="en-US" i="1" baseline="-25000" dirty="0">
                <a:solidFill>
                  <a:srgbClr val="8000FF"/>
                </a:solidFill>
                <a:latin typeface="Arial" charset="0"/>
                <a:sym typeface="Symbol" charset="2"/>
              </a:rPr>
              <a:t>1</a:t>
            </a:r>
            <a:r>
              <a:rPr lang="en-US" i="1" dirty="0">
                <a:latin typeface="+mn-lt"/>
                <a:sym typeface="Symbol" charset="2"/>
              </a:rPr>
              <a:t>(P</a:t>
            </a:r>
            <a:r>
              <a:rPr lang="en-US" i="1" baseline="-25000" dirty="0">
                <a:latin typeface="+mn-lt"/>
                <a:sym typeface="Symbol" charset="2"/>
              </a:rPr>
              <a:t>5</a:t>
            </a:r>
            <a:r>
              <a:rPr lang="en-US" i="1" dirty="0">
                <a:latin typeface="+mn-lt"/>
                <a:sym typeface="Symbol" charset="2"/>
              </a:rPr>
              <a:t>)≥3</a:t>
            </a:r>
            <a:r>
              <a:rPr lang="en-US" i="1" dirty="0">
                <a:latin typeface="Arial" charset="0"/>
                <a:sym typeface="Symbol" charset="2"/>
              </a:rPr>
              <a:t>.</a:t>
            </a:r>
          </a:p>
          <a:p>
            <a:pPr>
              <a:defRPr/>
            </a:pPr>
            <a:r>
              <a:rPr lang="en-US" dirty="0">
                <a:latin typeface="+mn-lt"/>
                <a:sym typeface="Symbol" charset="2"/>
              </a:rPr>
              <a:t>Per </a:t>
            </a:r>
            <a:r>
              <a:rPr lang="en-US" dirty="0" err="1">
                <a:latin typeface="+mn-lt"/>
                <a:sym typeface="Symbol" charset="2"/>
              </a:rPr>
              <a:t>assurdo</a:t>
            </a:r>
            <a:r>
              <a:rPr lang="en-US" dirty="0">
                <a:latin typeface="+mn-lt"/>
                <a:sym typeface="Symbol" charset="2"/>
              </a:rPr>
              <a:t> </a:t>
            </a:r>
            <a:r>
              <a:rPr lang="en-US" dirty="0">
                <a:latin typeface="Arial" charset="0"/>
                <a:sym typeface="Symbol" charset="2"/>
              </a:rPr>
              <a:t></a:t>
            </a:r>
            <a:r>
              <a:rPr lang="en-US" i="1" baseline="-25000" dirty="0">
                <a:solidFill>
                  <a:srgbClr val="FF00FF"/>
                </a:solidFill>
                <a:latin typeface="Arial" charset="0"/>
                <a:sym typeface="Symbol" charset="2"/>
              </a:rPr>
              <a:t>2</a:t>
            </a:r>
            <a:r>
              <a:rPr lang="en-US" i="1" baseline="-25000" dirty="0">
                <a:latin typeface="Arial" charset="0"/>
                <a:sym typeface="Symbol" charset="2"/>
              </a:rPr>
              <a:t>,</a:t>
            </a:r>
            <a:r>
              <a:rPr lang="en-US" i="1" baseline="-25000" dirty="0">
                <a:solidFill>
                  <a:srgbClr val="8000FF"/>
                </a:solidFill>
                <a:latin typeface="Arial" charset="0"/>
                <a:sym typeface="Symbol" charset="2"/>
              </a:rPr>
              <a:t>1</a:t>
            </a:r>
            <a:r>
              <a:rPr lang="en-US" i="1" dirty="0">
                <a:latin typeface="+mn-lt"/>
                <a:sym typeface="Symbol" charset="2"/>
              </a:rPr>
              <a:t>(P</a:t>
            </a:r>
            <a:r>
              <a:rPr lang="en-US" i="1" baseline="-25000" dirty="0">
                <a:latin typeface="+mn-lt"/>
                <a:sym typeface="Symbol" charset="2"/>
              </a:rPr>
              <a:t>5</a:t>
            </a:r>
            <a:r>
              <a:rPr lang="en-US" i="1" dirty="0">
                <a:latin typeface="+mn-lt"/>
                <a:sym typeface="Symbol" charset="2"/>
              </a:rPr>
              <a:t>)=3</a:t>
            </a:r>
            <a:r>
              <a:rPr lang="en-US" dirty="0">
                <a:latin typeface="+mn-lt"/>
                <a:sym typeface="Symbol" charset="2"/>
              </a:rPr>
              <a:t> </a:t>
            </a:r>
            <a:r>
              <a:rPr lang="it-IT" dirty="0">
                <a:latin typeface="+mn-lt"/>
              </a:rPr>
              <a:t> </a:t>
            </a:r>
          </a:p>
        </p:txBody>
      </p:sp>
      <p:grpSp>
        <p:nvGrpSpPr>
          <p:cNvPr id="5" name="Gruppo 57"/>
          <p:cNvGrpSpPr>
            <a:grpSpLocks/>
          </p:cNvGrpSpPr>
          <p:nvPr/>
        </p:nvGrpSpPr>
        <p:grpSpPr bwMode="auto">
          <a:xfrm>
            <a:off x="4953000" y="5257800"/>
            <a:ext cx="3429000" cy="381000"/>
            <a:chOff x="1676400" y="4648200"/>
            <a:chExt cx="3429000" cy="381000"/>
          </a:xfrm>
        </p:grpSpPr>
        <p:sp>
          <p:nvSpPr>
            <p:cNvPr id="59412" name="Ovale 58"/>
            <p:cNvSpPr>
              <a:spLocks noChangeArrowheads="1"/>
            </p:cNvSpPr>
            <p:nvPr/>
          </p:nvSpPr>
          <p:spPr bwMode="auto">
            <a:xfrm>
              <a:off x="1676400" y="46482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59413" name="Ovale 59"/>
            <p:cNvSpPr>
              <a:spLocks noChangeArrowheads="1"/>
            </p:cNvSpPr>
            <p:nvPr/>
          </p:nvSpPr>
          <p:spPr bwMode="auto">
            <a:xfrm>
              <a:off x="2438400" y="46482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59414" name="Ovale 60"/>
            <p:cNvSpPr>
              <a:spLocks noChangeArrowheads="1"/>
            </p:cNvSpPr>
            <p:nvPr/>
          </p:nvSpPr>
          <p:spPr bwMode="auto">
            <a:xfrm>
              <a:off x="3200400" y="46482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cxnSp>
          <p:nvCxnSpPr>
            <p:cNvPr id="59415" name="Connettore 1 61"/>
            <p:cNvCxnSpPr>
              <a:cxnSpLocks noChangeShapeType="1"/>
              <a:stCxn id="59412" idx="6"/>
              <a:endCxn id="59413" idx="2"/>
            </p:cNvCxnSpPr>
            <p:nvPr/>
          </p:nvCxnSpPr>
          <p:spPr bwMode="auto">
            <a:xfrm>
              <a:off x="2057400" y="4838700"/>
              <a:ext cx="3810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9416" name="Connettore 1 62"/>
            <p:cNvCxnSpPr>
              <a:cxnSpLocks noChangeShapeType="1"/>
              <a:stCxn id="59413" idx="6"/>
              <a:endCxn id="59414" idx="2"/>
            </p:cNvCxnSpPr>
            <p:nvPr/>
          </p:nvCxnSpPr>
          <p:spPr bwMode="auto">
            <a:xfrm>
              <a:off x="2819400" y="4838700"/>
              <a:ext cx="3810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59417" name="Ovale 63"/>
            <p:cNvSpPr>
              <a:spLocks noChangeArrowheads="1"/>
            </p:cNvSpPr>
            <p:nvPr/>
          </p:nvSpPr>
          <p:spPr bwMode="auto">
            <a:xfrm>
              <a:off x="3962400" y="46482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cxnSp>
          <p:nvCxnSpPr>
            <p:cNvPr id="59418" name="Connettore 1 64"/>
            <p:cNvCxnSpPr>
              <a:cxnSpLocks noChangeShapeType="1"/>
              <a:endCxn id="59417" idx="2"/>
            </p:cNvCxnSpPr>
            <p:nvPr/>
          </p:nvCxnSpPr>
          <p:spPr bwMode="auto">
            <a:xfrm>
              <a:off x="3581400" y="4838700"/>
              <a:ext cx="3810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59419" name="Ovale 65"/>
            <p:cNvSpPr>
              <a:spLocks noChangeArrowheads="1"/>
            </p:cNvSpPr>
            <p:nvPr/>
          </p:nvSpPr>
          <p:spPr bwMode="auto">
            <a:xfrm>
              <a:off x="4724400" y="46482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cxnSp>
          <p:nvCxnSpPr>
            <p:cNvPr id="59420" name="Connettore 1 66"/>
            <p:cNvCxnSpPr>
              <a:cxnSpLocks noChangeShapeType="1"/>
              <a:endCxn id="59419" idx="2"/>
            </p:cNvCxnSpPr>
            <p:nvPr/>
          </p:nvCxnSpPr>
          <p:spPr bwMode="auto">
            <a:xfrm>
              <a:off x="4343400" y="4838700"/>
              <a:ext cx="3810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55311" name="CasellaDiTesto 68"/>
          <p:cNvSpPr txBox="1">
            <a:spLocks noChangeArrowheads="1"/>
          </p:cNvSpPr>
          <p:nvPr/>
        </p:nvSpPr>
        <p:spPr bwMode="auto">
          <a:xfrm>
            <a:off x="6519863" y="4876800"/>
            <a:ext cx="3381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it-IT"/>
              <a:t>0</a:t>
            </a:r>
          </a:p>
        </p:txBody>
      </p:sp>
      <p:sp>
        <p:nvSpPr>
          <p:cNvPr id="55312" name="CasellaDiTesto 69"/>
          <p:cNvSpPr txBox="1">
            <a:spLocks noChangeArrowheads="1"/>
          </p:cNvSpPr>
          <p:nvPr/>
        </p:nvSpPr>
        <p:spPr bwMode="auto">
          <a:xfrm>
            <a:off x="7188200" y="4876800"/>
            <a:ext cx="3397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it-IT"/>
              <a:t>2</a:t>
            </a:r>
          </a:p>
        </p:txBody>
      </p:sp>
      <p:sp>
        <p:nvSpPr>
          <p:cNvPr id="55313" name="CasellaDiTesto 70"/>
          <p:cNvSpPr txBox="1">
            <a:spLocks noChangeArrowheads="1"/>
          </p:cNvSpPr>
          <p:nvPr/>
        </p:nvSpPr>
        <p:spPr bwMode="auto">
          <a:xfrm>
            <a:off x="7950200" y="4876800"/>
            <a:ext cx="3397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it-IT"/>
              <a:t>0</a:t>
            </a:r>
          </a:p>
        </p:txBody>
      </p:sp>
      <p:sp>
        <p:nvSpPr>
          <p:cNvPr id="55314" name="CasellaDiTesto 71"/>
          <p:cNvSpPr txBox="1">
            <a:spLocks noChangeArrowheads="1"/>
          </p:cNvSpPr>
          <p:nvPr/>
        </p:nvSpPr>
        <p:spPr bwMode="auto">
          <a:xfrm>
            <a:off x="8407400" y="4872038"/>
            <a:ext cx="4921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it-IT">
                <a:solidFill>
                  <a:srgbClr val="8000FF"/>
                </a:solidFill>
              </a:rPr>
              <a:t>!!!</a:t>
            </a:r>
          </a:p>
        </p:txBody>
      </p:sp>
      <p:sp>
        <p:nvSpPr>
          <p:cNvPr id="55315" name="CasellaDiTesto 72"/>
          <p:cNvSpPr txBox="1">
            <a:spLocks noChangeArrowheads="1"/>
          </p:cNvSpPr>
          <p:nvPr/>
        </p:nvSpPr>
        <p:spPr bwMode="auto">
          <a:xfrm>
            <a:off x="5757863" y="4876800"/>
            <a:ext cx="3381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it-IT"/>
              <a:t>3</a:t>
            </a:r>
          </a:p>
        </p:txBody>
      </p:sp>
      <p:sp>
        <p:nvSpPr>
          <p:cNvPr id="74" name="CasellaDiTesto 73"/>
          <p:cNvSpPr txBox="1"/>
          <p:nvPr/>
        </p:nvSpPr>
        <p:spPr>
          <a:xfrm>
            <a:off x="1143000" y="5715000"/>
            <a:ext cx="7162800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dirty="0">
                <a:latin typeface="+mn-lt"/>
              </a:rPr>
              <a:t>Se n≥5 il risultato segue dal precedente e da quello per gli alberi.</a:t>
            </a:r>
          </a:p>
        </p:txBody>
      </p:sp>
      <p:sp>
        <p:nvSpPr>
          <p:cNvPr id="59411" name="Segnaposto numero diapositiva 4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998C9B37-C509-6D4F-AEC5-8A1326F59D82}" type="slidenum">
              <a:rPr lang="en-US" smtClean="0"/>
              <a:pPr/>
              <a:t>45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/>
      <p:bldP spid="55300" grpId="0"/>
      <p:bldP spid="55301" grpId="0"/>
      <p:bldP spid="55302" grpId="0"/>
      <p:bldP spid="55307" grpId="0"/>
      <p:bldP spid="55" grpId="0"/>
      <p:bldP spid="55311" grpId="0"/>
      <p:bldP spid="55312" grpId="0"/>
      <p:bldP spid="55313" grpId="0"/>
      <p:bldP spid="55314" grpId="0"/>
      <p:bldP spid="55315" grpId="0"/>
      <p:bldP spid="74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7772400" cy="1143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 err="1" smtClean="0"/>
              <a:t>Risultati</a:t>
            </a:r>
            <a:r>
              <a:rPr lang="en-US" dirty="0" smtClean="0"/>
              <a:t> </a:t>
            </a:r>
            <a:r>
              <a:rPr lang="en-US" dirty="0" err="1" smtClean="0"/>
              <a:t>Esatti</a:t>
            </a:r>
            <a:r>
              <a:rPr lang="en-US" dirty="0" smtClean="0"/>
              <a:t>: </a:t>
            </a:r>
            <a:r>
              <a:rPr lang="en-US" dirty="0" err="1" smtClean="0"/>
              <a:t>Cicli</a:t>
            </a:r>
            <a:r>
              <a:rPr lang="en-US" dirty="0" smtClean="0"/>
              <a:t> </a:t>
            </a:r>
            <a:r>
              <a:rPr lang="en-US" i="1" dirty="0" err="1"/>
              <a:t>C</a:t>
            </a:r>
            <a:r>
              <a:rPr lang="en-US" i="1" cap="none" baseline="-25000" dirty="0" err="1"/>
              <a:t>n</a:t>
            </a:r>
            <a:r>
              <a:rPr lang="en-US" i="1" baseline="-25000" dirty="0"/>
              <a:t> </a:t>
            </a:r>
            <a:r>
              <a:rPr lang="en-US" dirty="0"/>
              <a:t>(1)</a:t>
            </a:r>
          </a:p>
        </p:txBody>
      </p:sp>
      <p:sp>
        <p:nvSpPr>
          <p:cNvPr id="56323" name="Rectangle 7"/>
          <p:cNvSpPr>
            <a:spLocks noChangeArrowheads="1"/>
          </p:cNvSpPr>
          <p:nvPr/>
        </p:nvSpPr>
        <p:spPr bwMode="auto">
          <a:xfrm>
            <a:off x="1219200" y="1371600"/>
            <a:ext cx="7772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" charset="2"/>
              <a:buChar char="n"/>
            </a:pPr>
            <a:r>
              <a:rPr lang="en-US" sz="3200">
                <a:latin typeface="Arial" charset="0"/>
              </a:rPr>
              <a:t> </a:t>
            </a:r>
            <a:r>
              <a:rPr lang="en-US" sz="3200">
                <a:latin typeface="Arial" charset="0"/>
                <a:sym typeface="Symbol" charset="2"/>
              </a:rPr>
              <a:t></a:t>
            </a:r>
            <a:r>
              <a:rPr lang="en-US" sz="3200" i="1" baseline="-25000">
                <a:solidFill>
                  <a:srgbClr val="FF00FF"/>
                </a:solidFill>
                <a:latin typeface="Arial" charset="0"/>
                <a:sym typeface="Symbol" charset="2"/>
              </a:rPr>
              <a:t>2</a:t>
            </a:r>
            <a:r>
              <a:rPr lang="en-US" sz="3200" i="1" baseline="-25000">
                <a:latin typeface="Arial" charset="0"/>
                <a:sym typeface="Symbol" charset="2"/>
              </a:rPr>
              <a:t>,</a:t>
            </a:r>
            <a:r>
              <a:rPr lang="en-US" sz="3200" i="1" baseline="-25000">
                <a:solidFill>
                  <a:srgbClr val="8000FF"/>
                </a:solidFill>
                <a:latin typeface="Arial" charset="0"/>
                <a:sym typeface="Symbol" charset="2"/>
              </a:rPr>
              <a:t>1</a:t>
            </a:r>
            <a:r>
              <a:rPr lang="en-US" sz="3200" i="1">
                <a:latin typeface="Arial" charset="0"/>
                <a:sym typeface="Symbol" charset="2"/>
              </a:rPr>
              <a:t>(C</a:t>
            </a:r>
            <a:r>
              <a:rPr lang="en-US" sz="3200" i="1" baseline="-25000">
                <a:latin typeface="Arial" charset="0"/>
                <a:sym typeface="Symbol" charset="2"/>
              </a:rPr>
              <a:t>n</a:t>
            </a:r>
            <a:r>
              <a:rPr lang="en-US" sz="3200" i="1">
                <a:latin typeface="Arial" charset="0"/>
                <a:sym typeface="Symbol" charset="2"/>
              </a:rPr>
              <a:t>)=4</a:t>
            </a:r>
          </a:p>
        </p:txBody>
      </p:sp>
      <p:sp>
        <p:nvSpPr>
          <p:cNvPr id="74" name="CasellaDiTesto 73"/>
          <p:cNvSpPr txBox="1"/>
          <p:nvPr/>
        </p:nvSpPr>
        <p:spPr>
          <a:xfrm>
            <a:off x="1143000" y="2057400"/>
            <a:ext cx="76200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dirty="0">
                <a:solidFill>
                  <a:srgbClr val="000000"/>
                </a:solidFill>
                <a:latin typeface="+mn-lt"/>
              </a:rPr>
              <a:t>Se </a:t>
            </a:r>
            <a:r>
              <a:rPr lang="it-IT" i="1" dirty="0">
                <a:solidFill>
                  <a:srgbClr val="000000"/>
                </a:solidFill>
                <a:latin typeface="+mn-lt"/>
              </a:rPr>
              <a:t>n≤4</a:t>
            </a:r>
            <a:r>
              <a:rPr lang="it-IT" dirty="0">
                <a:solidFill>
                  <a:srgbClr val="000000"/>
                </a:solidFill>
                <a:latin typeface="+mn-lt"/>
              </a:rPr>
              <a:t> verifica caso per caso:</a:t>
            </a:r>
          </a:p>
          <a:p>
            <a:pPr>
              <a:defRPr/>
            </a:pPr>
            <a:endParaRPr lang="it-IT" dirty="0">
              <a:latin typeface="+mn-lt"/>
            </a:endParaRPr>
          </a:p>
        </p:txBody>
      </p:sp>
      <p:grpSp>
        <p:nvGrpSpPr>
          <p:cNvPr id="2" name="Gruppo 83"/>
          <p:cNvGrpSpPr>
            <a:grpSpLocks/>
          </p:cNvGrpSpPr>
          <p:nvPr/>
        </p:nvGrpSpPr>
        <p:grpSpPr bwMode="auto">
          <a:xfrm>
            <a:off x="5562600" y="1828800"/>
            <a:ext cx="1905000" cy="685800"/>
            <a:chOff x="5562600" y="1828800"/>
            <a:chExt cx="1905000" cy="685800"/>
          </a:xfrm>
        </p:grpSpPr>
        <p:sp>
          <p:nvSpPr>
            <p:cNvPr id="60434" name="Ovale 42"/>
            <p:cNvSpPr>
              <a:spLocks noChangeArrowheads="1"/>
            </p:cNvSpPr>
            <p:nvPr/>
          </p:nvSpPr>
          <p:spPr bwMode="auto">
            <a:xfrm>
              <a:off x="5562600" y="21336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r>
                <a:rPr lang="it-IT"/>
                <a:t>4</a:t>
              </a:r>
            </a:p>
          </p:txBody>
        </p:sp>
        <p:sp>
          <p:nvSpPr>
            <p:cNvPr id="60435" name="Ovale 43"/>
            <p:cNvSpPr>
              <a:spLocks noChangeArrowheads="1"/>
            </p:cNvSpPr>
            <p:nvPr/>
          </p:nvSpPr>
          <p:spPr bwMode="auto">
            <a:xfrm>
              <a:off x="6324600" y="21336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r>
                <a:rPr lang="it-IT"/>
                <a:t>2</a:t>
              </a:r>
            </a:p>
          </p:txBody>
        </p:sp>
        <p:sp>
          <p:nvSpPr>
            <p:cNvPr id="60436" name="Ovale 44"/>
            <p:cNvSpPr>
              <a:spLocks noChangeArrowheads="1"/>
            </p:cNvSpPr>
            <p:nvPr/>
          </p:nvSpPr>
          <p:spPr bwMode="auto">
            <a:xfrm>
              <a:off x="7086600" y="21336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r>
                <a:rPr lang="it-IT"/>
                <a:t>0</a:t>
              </a:r>
            </a:p>
          </p:txBody>
        </p:sp>
        <p:cxnSp>
          <p:nvCxnSpPr>
            <p:cNvPr id="60437" name="Connettore 1 45"/>
            <p:cNvCxnSpPr>
              <a:cxnSpLocks noChangeShapeType="1"/>
              <a:stCxn id="60434" idx="6"/>
              <a:endCxn id="60435" idx="2"/>
            </p:cNvCxnSpPr>
            <p:nvPr/>
          </p:nvCxnSpPr>
          <p:spPr bwMode="auto">
            <a:xfrm>
              <a:off x="5943600" y="2324100"/>
              <a:ext cx="3810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0438" name="Connettore 1 46"/>
            <p:cNvCxnSpPr>
              <a:cxnSpLocks noChangeShapeType="1"/>
              <a:stCxn id="60435" idx="6"/>
              <a:endCxn id="60436" idx="2"/>
            </p:cNvCxnSpPr>
            <p:nvPr/>
          </p:nvCxnSpPr>
          <p:spPr bwMode="auto">
            <a:xfrm>
              <a:off x="6705600" y="2324100"/>
              <a:ext cx="3810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0439" name="Connettore 7 46"/>
            <p:cNvCxnSpPr>
              <a:cxnSpLocks noChangeShapeType="1"/>
              <a:stCxn id="60434" idx="0"/>
            </p:cNvCxnSpPr>
            <p:nvPr/>
          </p:nvCxnSpPr>
          <p:spPr bwMode="auto">
            <a:xfrm rot="5400000" flipH="1" flipV="1">
              <a:off x="5962650" y="1619250"/>
              <a:ext cx="304800" cy="723900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0440" name="Connettore 7 60"/>
            <p:cNvCxnSpPr>
              <a:cxnSpLocks noChangeShapeType="1"/>
              <a:stCxn id="60436" idx="0"/>
            </p:cNvCxnSpPr>
            <p:nvPr/>
          </p:nvCxnSpPr>
          <p:spPr bwMode="auto">
            <a:xfrm rot="16200000" flipV="1">
              <a:off x="6724650" y="1581150"/>
              <a:ext cx="304800" cy="800100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65" name="CasellaDiTesto 64"/>
          <p:cNvSpPr txBox="1"/>
          <p:nvPr/>
        </p:nvSpPr>
        <p:spPr>
          <a:xfrm>
            <a:off x="1295400" y="3763963"/>
            <a:ext cx="7620000" cy="15700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dirty="0">
                <a:latin typeface="+mn-lt"/>
              </a:rPr>
              <a:t>Se </a:t>
            </a:r>
            <a:r>
              <a:rPr lang="it-IT" i="1" dirty="0">
                <a:latin typeface="+mn-lt"/>
              </a:rPr>
              <a:t>n≥5</a:t>
            </a:r>
            <a:r>
              <a:rPr lang="it-IT" dirty="0">
                <a:latin typeface="+mn-lt"/>
              </a:rPr>
              <a:t> </a:t>
            </a:r>
            <a:r>
              <a:rPr lang="it-IT" i="1" dirty="0">
                <a:latin typeface="+mn-lt"/>
              </a:rPr>
              <a:t>C</a:t>
            </a:r>
            <a:r>
              <a:rPr lang="it-IT" i="1" baseline="-25000" dirty="0">
                <a:latin typeface="+mn-lt"/>
              </a:rPr>
              <a:t>n</a:t>
            </a:r>
            <a:r>
              <a:rPr lang="it-IT" dirty="0">
                <a:latin typeface="+mn-lt"/>
              </a:rPr>
              <a:t> contiene un </a:t>
            </a:r>
            <a:r>
              <a:rPr lang="it-IT" i="1" dirty="0">
                <a:latin typeface="+mn-lt"/>
              </a:rPr>
              <a:t>P</a:t>
            </a:r>
            <a:r>
              <a:rPr lang="it-IT" i="1" baseline="-25000" dirty="0">
                <a:latin typeface="+mn-lt"/>
              </a:rPr>
              <a:t>n</a:t>
            </a:r>
            <a:r>
              <a:rPr lang="it-IT" dirty="0">
                <a:latin typeface="+mn-lt"/>
              </a:rPr>
              <a:t> e quindi </a:t>
            </a:r>
            <a:r>
              <a:rPr lang="en-US" dirty="0">
                <a:latin typeface="+mn-lt"/>
                <a:sym typeface="Symbol" charset="2"/>
              </a:rPr>
              <a:t></a:t>
            </a:r>
            <a:r>
              <a:rPr lang="en-US" i="1" baseline="-25000" dirty="0">
                <a:solidFill>
                  <a:srgbClr val="FF00FF"/>
                </a:solidFill>
                <a:latin typeface="+mn-lt"/>
                <a:sym typeface="Symbol" charset="2"/>
              </a:rPr>
              <a:t>2</a:t>
            </a:r>
            <a:r>
              <a:rPr lang="en-US" i="1" baseline="-25000" dirty="0">
                <a:latin typeface="+mn-lt"/>
                <a:sym typeface="Symbol" charset="2"/>
              </a:rPr>
              <a:t>,</a:t>
            </a:r>
            <a:r>
              <a:rPr lang="en-US" i="1" baseline="-25000" dirty="0">
                <a:solidFill>
                  <a:srgbClr val="8000FF"/>
                </a:solidFill>
                <a:latin typeface="+mn-lt"/>
                <a:sym typeface="Symbol" charset="2"/>
              </a:rPr>
              <a:t>1</a:t>
            </a:r>
            <a:r>
              <a:rPr lang="en-US" i="1" dirty="0">
                <a:latin typeface="+mn-lt"/>
                <a:sym typeface="Symbol" charset="2"/>
              </a:rPr>
              <a:t>(C</a:t>
            </a:r>
            <a:r>
              <a:rPr lang="en-US" i="1" baseline="-25000" dirty="0">
                <a:latin typeface="+mn-lt"/>
                <a:sym typeface="Symbol" charset="2"/>
              </a:rPr>
              <a:t>n</a:t>
            </a:r>
            <a:r>
              <a:rPr lang="en-US" i="1" dirty="0">
                <a:latin typeface="+mn-lt"/>
                <a:sym typeface="Symbol" charset="2"/>
              </a:rPr>
              <a:t>)</a:t>
            </a:r>
            <a:r>
              <a:rPr lang="it-IT" dirty="0">
                <a:latin typeface="+mn-lt"/>
              </a:rPr>
              <a:t> ≥</a:t>
            </a:r>
            <a:r>
              <a:rPr lang="en-US" i="1" dirty="0">
                <a:latin typeface="+mn-lt"/>
                <a:sym typeface="Symbol" charset="2"/>
              </a:rPr>
              <a:t>4.</a:t>
            </a:r>
          </a:p>
          <a:p>
            <a:pPr>
              <a:defRPr/>
            </a:pPr>
            <a:r>
              <a:rPr lang="en-US" dirty="0">
                <a:latin typeface="+mn-lt"/>
                <a:sym typeface="Symbol" charset="2"/>
              </a:rPr>
              <a:t>E’ </a:t>
            </a:r>
            <a:r>
              <a:rPr lang="en-US" dirty="0" err="1">
                <a:latin typeface="+mn-lt"/>
                <a:sym typeface="Symbol" charset="2"/>
              </a:rPr>
              <a:t>anche</a:t>
            </a:r>
            <a:r>
              <a:rPr lang="en-US" dirty="0">
                <a:latin typeface="+mn-lt"/>
                <a:sym typeface="Symbol" charset="2"/>
              </a:rPr>
              <a:t> </a:t>
            </a:r>
            <a:r>
              <a:rPr lang="en-US" i="1" baseline="-25000" dirty="0">
                <a:solidFill>
                  <a:srgbClr val="FF00FF"/>
                </a:solidFill>
                <a:latin typeface="+mn-lt"/>
                <a:sym typeface="Symbol" charset="2"/>
              </a:rPr>
              <a:t>2</a:t>
            </a:r>
            <a:r>
              <a:rPr lang="en-US" i="1" baseline="-25000" dirty="0">
                <a:latin typeface="+mn-lt"/>
                <a:sym typeface="Symbol" charset="2"/>
              </a:rPr>
              <a:t>,</a:t>
            </a:r>
            <a:r>
              <a:rPr lang="en-US" i="1" baseline="-25000" dirty="0">
                <a:solidFill>
                  <a:srgbClr val="8000FF"/>
                </a:solidFill>
                <a:latin typeface="+mn-lt"/>
                <a:sym typeface="Symbol" charset="2"/>
              </a:rPr>
              <a:t>1</a:t>
            </a:r>
            <a:r>
              <a:rPr lang="en-US" i="1" dirty="0">
                <a:latin typeface="+mn-lt"/>
                <a:sym typeface="Symbol" charset="2"/>
              </a:rPr>
              <a:t>(C</a:t>
            </a:r>
            <a:r>
              <a:rPr lang="en-US" i="1" baseline="-25000" dirty="0">
                <a:latin typeface="+mn-lt"/>
                <a:sym typeface="Symbol" charset="2"/>
              </a:rPr>
              <a:t>n</a:t>
            </a:r>
            <a:r>
              <a:rPr lang="en-US" i="1" dirty="0">
                <a:latin typeface="+mn-lt"/>
                <a:sym typeface="Symbol" charset="2"/>
              </a:rPr>
              <a:t>)</a:t>
            </a:r>
            <a:r>
              <a:rPr lang="it-IT" dirty="0">
                <a:latin typeface="+mn-lt"/>
              </a:rPr>
              <a:t> </a:t>
            </a:r>
            <a:r>
              <a:rPr lang="it-IT" dirty="0">
                <a:solidFill>
                  <a:srgbClr val="000000"/>
                </a:solidFill>
                <a:latin typeface="+mn-lt"/>
              </a:rPr>
              <a:t>≤</a:t>
            </a:r>
            <a:r>
              <a:rPr lang="en-US" i="1" dirty="0">
                <a:latin typeface="+mn-lt"/>
                <a:sym typeface="Symbol" charset="2"/>
              </a:rPr>
              <a:t>4</a:t>
            </a:r>
            <a:r>
              <a:rPr lang="it-IT" i="1" dirty="0">
                <a:latin typeface="+mn-lt"/>
                <a:sym typeface="Symbol" charset="2"/>
              </a:rPr>
              <a:t>:</a:t>
            </a:r>
          </a:p>
          <a:p>
            <a:pPr>
              <a:defRPr/>
            </a:pPr>
            <a:endParaRPr lang="it-IT" i="1" dirty="0">
              <a:latin typeface="+mn-lt"/>
              <a:sym typeface="Symbol" charset="2"/>
            </a:endParaRPr>
          </a:p>
          <a:p>
            <a:pPr>
              <a:defRPr/>
            </a:pPr>
            <a:r>
              <a:rPr lang="it-IT" dirty="0" err="1">
                <a:latin typeface="+mn-lt"/>
                <a:sym typeface="Symbol" charset="2"/>
              </a:rPr>
              <a:t>3</a:t>
            </a:r>
            <a:r>
              <a:rPr lang="it-IT" dirty="0">
                <a:latin typeface="+mn-lt"/>
                <a:sym typeface="Symbol" charset="2"/>
              </a:rPr>
              <a:t> casi:</a:t>
            </a:r>
            <a:endParaRPr lang="it-IT" dirty="0">
              <a:latin typeface="+mn-lt"/>
            </a:endParaRPr>
          </a:p>
        </p:txBody>
      </p:sp>
      <p:grpSp>
        <p:nvGrpSpPr>
          <p:cNvPr id="3" name="Gruppo 80"/>
          <p:cNvGrpSpPr>
            <a:grpSpLocks/>
          </p:cNvGrpSpPr>
          <p:nvPr/>
        </p:nvGrpSpPr>
        <p:grpSpPr bwMode="auto">
          <a:xfrm>
            <a:off x="5105400" y="2743200"/>
            <a:ext cx="2667000" cy="685800"/>
            <a:chOff x="5105400" y="2743200"/>
            <a:chExt cx="2667000" cy="685800"/>
          </a:xfrm>
        </p:grpSpPr>
        <p:sp>
          <p:nvSpPr>
            <p:cNvPr id="60425" name="Ovale 47"/>
            <p:cNvSpPr>
              <a:spLocks noChangeArrowheads="1"/>
            </p:cNvSpPr>
            <p:nvPr/>
          </p:nvSpPr>
          <p:spPr bwMode="auto">
            <a:xfrm>
              <a:off x="7391400" y="30480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r>
                <a:rPr lang="it-IT"/>
                <a:t>4</a:t>
              </a:r>
            </a:p>
          </p:txBody>
        </p:sp>
        <p:cxnSp>
          <p:nvCxnSpPr>
            <p:cNvPr id="60426" name="Connettore 1 48"/>
            <p:cNvCxnSpPr>
              <a:cxnSpLocks noChangeShapeType="1"/>
              <a:endCxn id="60425" idx="2"/>
            </p:cNvCxnSpPr>
            <p:nvPr/>
          </p:nvCxnSpPr>
          <p:spPr bwMode="auto">
            <a:xfrm>
              <a:off x="7010400" y="3238500"/>
              <a:ext cx="3810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60427" name="Ovale 42"/>
            <p:cNvSpPr>
              <a:spLocks noChangeArrowheads="1"/>
            </p:cNvSpPr>
            <p:nvPr/>
          </p:nvSpPr>
          <p:spPr bwMode="auto">
            <a:xfrm>
              <a:off x="5105400" y="30480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r>
                <a:rPr lang="it-IT"/>
                <a:t>1</a:t>
              </a:r>
            </a:p>
          </p:txBody>
        </p:sp>
        <p:sp>
          <p:nvSpPr>
            <p:cNvPr id="60428" name="Ovale 43"/>
            <p:cNvSpPr>
              <a:spLocks noChangeArrowheads="1"/>
            </p:cNvSpPr>
            <p:nvPr/>
          </p:nvSpPr>
          <p:spPr bwMode="auto">
            <a:xfrm>
              <a:off x="5867400" y="30480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r>
                <a:rPr lang="it-IT"/>
                <a:t>3</a:t>
              </a:r>
            </a:p>
          </p:txBody>
        </p:sp>
        <p:sp>
          <p:nvSpPr>
            <p:cNvPr id="60429" name="Ovale 44"/>
            <p:cNvSpPr>
              <a:spLocks noChangeArrowheads="1"/>
            </p:cNvSpPr>
            <p:nvPr/>
          </p:nvSpPr>
          <p:spPr bwMode="auto">
            <a:xfrm>
              <a:off x="6629400" y="30480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r>
                <a:rPr lang="it-IT"/>
                <a:t>0</a:t>
              </a:r>
            </a:p>
          </p:txBody>
        </p:sp>
        <p:cxnSp>
          <p:nvCxnSpPr>
            <p:cNvPr id="60430" name="Connettore 1 45"/>
            <p:cNvCxnSpPr>
              <a:cxnSpLocks noChangeShapeType="1"/>
              <a:stCxn id="60427" idx="6"/>
              <a:endCxn id="60428" idx="2"/>
            </p:cNvCxnSpPr>
            <p:nvPr/>
          </p:nvCxnSpPr>
          <p:spPr bwMode="auto">
            <a:xfrm>
              <a:off x="5486400" y="3238500"/>
              <a:ext cx="3810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0431" name="Connettore 1 46"/>
            <p:cNvCxnSpPr>
              <a:cxnSpLocks noChangeShapeType="1"/>
              <a:stCxn id="60428" idx="6"/>
              <a:endCxn id="60429" idx="2"/>
            </p:cNvCxnSpPr>
            <p:nvPr/>
          </p:nvCxnSpPr>
          <p:spPr bwMode="auto">
            <a:xfrm>
              <a:off x="6248400" y="3238500"/>
              <a:ext cx="3810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0432" name="Connettore 7 71"/>
            <p:cNvCxnSpPr>
              <a:cxnSpLocks noChangeShapeType="1"/>
              <a:stCxn id="60427" idx="0"/>
            </p:cNvCxnSpPr>
            <p:nvPr/>
          </p:nvCxnSpPr>
          <p:spPr bwMode="auto">
            <a:xfrm rot="5400000" flipH="1" flipV="1">
              <a:off x="5695950" y="2343150"/>
              <a:ext cx="304800" cy="1104900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0433" name="Connettore 7 72"/>
            <p:cNvCxnSpPr>
              <a:cxnSpLocks noChangeShapeType="1"/>
              <a:stCxn id="60425" idx="0"/>
            </p:cNvCxnSpPr>
            <p:nvPr/>
          </p:nvCxnSpPr>
          <p:spPr bwMode="auto">
            <a:xfrm rot="16200000" flipV="1">
              <a:off x="6838950" y="2305050"/>
              <a:ext cx="304800" cy="1181100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60424" name="Segnaposto numero diapositiva 2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80CF32AA-6A1F-DC49-9BDE-918509DBD3BA}" type="slidenum">
              <a:rPr lang="en-US" smtClean="0"/>
              <a:pPr/>
              <a:t>46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/>
      <p:bldP spid="74" grpId="0"/>
      <p:bldP spid="65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CasellaDiTesto 73"/>
          <p:cNvSpPr txBox="1"/>
          <p:nvPr/>
        </p:nvSpPr>
        <p:spPr>
          <a:xfrm>
            <a:off x="533400" y="2057400"/>
            <a:ext cx="28956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dirty="0" err="1">
                <a:solidFill>
                  <a:srgbClr val="000000"/>
                </a:solidFill>
                <a:latin typeface="+mn-lt"/>
              </a:rPr>
              <a:t>1</a:t>
            </a:r>
            <a:r>
              <a:rPr lang="it-IT" dirty="0">
                <a:solidFill>
                  <a:srgbClr val="000000"/>
                </a:solidFill>
                <a:latin typeface="+mn-lt"/>
              </a:rPr>
              <a:t>. n</a:t>
            </a:r>
            <a:r>
              <a:rPr lang="it-IT" sz="2000" dirty="0">
                <a:solidFill>
                  <a:srgbClr val="000000"/>
                </a:solidFill>
                <a:latin typeface="+mn-lt"/>
              </a:rPr>
              <a:t>Ξ</a:t>
            </a:r>
            <a:r>
              <a:rPr lang="it-IT" dirty="0">
                <a:solidFill>
                  <a:srgbClr val="000000"/>
                </a:solidFill>
                <a:latin typeface="+mn-lt"/>
              </a:rPr>
              <a:t>0 (mod 3)</a:t>
            </a:r>
            <a:endParaRPr lang="it-IT" dirty="0">
              <a:latin typeface="+mn-lt"/>
            </a:endParaRPr>
          </a:p>
        </p:txBody>
      </p:sp>
      <p:sp>
        <p:nvSpPr>
          <p:cNvPr id="57348" name="Rectangle 9"/>
          <p:cNvSpPr>
            <a:spLocks noChangeArrowheads="1"/>
          </p:cNvSpPr>
          <p:nvPr/>
        </p:nvSpPr>
        <p:spPr bwMode="auto">
          <a:xfrm>
            <a:off x="762000" y="1371600"/>
            <a:ext cx="8153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>
                <a:latin typeface="Arial" charset="0"/>
                <a:sym typeface="Symbol" charset="2"/>
              </a:rPr>
              <a:t>(segue dim. di </a:t>
            </a:r>
            <a:r>
              <a:rPr lang="en-US" i="1" baseline="-25000">
                <a:solidFill>
                  <a:srgbClr val="FF00FF"/>
                </a:solidFill>
                <a:latin typeface="Arial" charset="0"/>
                <a:sym typeface="Symbol" charset="2"/>
              </a:rPr>
              <a:t>2</a:t>
            </a:r>
            <a:r>
              <a:rPr lang="en-US" i="1" baseline="-25000">
                <a:latin typeface="Arial" charset="0"/>
                <a:sym typeface="Symbol" charset="2"/>
              </a:rPr>
              <a:t>,</a:t>
            </a:r>
            <a:r>
              <a:rPr lang="en-US" i="1" baseline="-25000">
                <a:solidFill>
                  <a:srgbClr val="8000FF"/>
                </a:solidFill>
                <a:latin typeface="Arial" charset="0"/>
                <a:sym typeface="Symbol" charset="2"/>
              </a:rPr>
              <a:t>1</a:t>
            </a:r>
            <a:r>
              <a:rPr lang="en-US" i="1">
                <a:latin typeface="Arial" charset="0"/>
                <a:sym typeface="Symbol" charset="2"/>
              </a:rPr>
              <a:t>(C</a:t>
            </a:r>
            <a:r>
              <a:rPr lang="en-US" i="1" baseline="-25000">
                <a:latin typeface="Arial" charset="0"/>
                <a:sym typeface="Symbol" charset="2"/>
              </a:rPr>
              <a:t>n</a:t>
            </a:r>
            <a:r>
              <a:rPr lang="en-US" i="1">
                <a:latin typeface="Arial" charset="0"/>
                <a:sym typeface="Symbol" charset="2"/>
              </a:rPr>
              <a:t>)=4</a:t>
            </a:r>
            <a:r>
              <a:rPr lang="en-US">
                <a:latin typeface="Arial" charset="0"/>
              </a:rPr>
              <a:t>)</a:t>
            </a:r>
            <a:r>
              <a:rPr lang="en-US" sz="3200" i="1">
                <a:latin typeface="Arial" charset="0"/>
                <a:sym typeface="Symbol" charset="2"/>
              </a:rPr>
              <a:t> </a:t>
            </a:r>
            <a:endParaRPr lang="en-US" sz="3200" baseline="-25000">
              <a:latin typeface="Arial" charset="0"/>
            </a:endParaRPr>
          </a:p>
        </p:txBody>
      </p:sp>
      <p:grpSp>
        <p:nvGrpSpPr>
          <p:cNvPr id="2" name="Gruppo 59"/>
          <p:cNvGrpSpPr>
            <a:grpSpLocks/>
          </p:cNvGrpSpPr>
          <p:nvPr/>
        </p:nvGrpSpPr>
        <p:grpSpPr bwMode="auto">
          <a:xfrm>
            <a:off x="3657600" y="1752600"/>
            <a:ext cx="4114800" cy="762000"/>
            <a:chOff x="3657600" y="1752600"/>
            <a:chExt cx="4114800" cy="762000"/>
          </a:xfrm>
        </p:grpSpPr>
        <p:sp>
          <p:nvSpPr>
            <p:cNvPr id="61485" name="Ovale 42"/>
            <p:cNvSpPr>
              <a:spLocks noChangeArrowheads="1"/>
            </p:cNvSpPr>
            <p:nvPr/>
          </p:nvSpPr>
          <p:spPr bwMode="auto">
            <a:xfrm>
              <a:off x="3657600" y="21336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r>
                <a:rPr lang="it-IT"/>
                <a:t>0</a:t>
              </a:r>
            </a:p>
          </p:txBody>
        </p:sp>
        <p:sp>
          <p:nvSpPr>
            <p:cNvPr id="61486" name="Ovale 43"/>
            <p:cNvSpPr>
              <a:spLocks noChangeArrowheads="1"/>
            </p:cNvSpPr>
            <p:nvPr/>
          </p:nvSpPr>
          <p:spPr bwMode="auto">
            <a:xfrm>
              <a:off x="4419600" y="21336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r>
                <a:rPr lang="it-IT"/>
                <a:t>2</a:t>
              </a:r>
            </a:p>
          </p:txBody>
        </p:sp>
        <p:sp>
          <p:nvSpPr>
            <p:cNvPr id="61487" name="Ovale 44"/>
            <p:cNvSpPr>
              <a:spLocks noChangeArrowheads="1"/>
            </p:cNvSpPr>
            <p:nvPr/>
          </p:nvSpPr>
          <p:spPr bwMode="auto">
            <a:xfrm>
              <a:off x="5181600" y="21336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r>
                <a:rPr lang="it-IT"/>
                <a:t>4</a:t>
              </a:r>
            </a:p>
          </p:txBody>
        </p:sp>
        <p:cxnSp>
          <p:nvCxnSpPr>
            <p:cNvPr id="61488" name="Connettore 1 45"/>
            <p:cNvCxnSpPr>
              <a:cxnSpLocks noChangeShapeType="1"/>
              <a:stCxn id="61485" idx="6"/>
              <a:endCxn id="61486" idx="2"/>
            </p:cNvCxnSpPr>
            <p:nvPr/>
          </p:nvCxnSpPr>
          <p:spPr bwMode="auto">
            <a:xfrm>
              <a:off x="4038600" y="2324100"/>
              <a:ext cx="3810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1489" name="Connettore 1 46"/>
            <p:cNvCxnSpPr>
              <a:cxnSpLocks noChangeShapeType="1"/>
              <a:stCxn id="61486" idx="6"/>
              <a:endCxn id="61487" idx="2"/>
            </p:cNvCxnSpPr>
            <p:nvPr/>
          </p:nvCxnSpPr>
          <p:spPr bwMode="auto">
            <a:xfrm>
              <a:off x="4800600" y="2324100"/>
              <a:ext cx="3810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1490" name="Connettore 7 46"/>
            <p:cNvCxnSpPr>
              <a:cxnSpLocks noChangeShapeType="1"/>
              <a:stCxn id="61485" idx="0"/>
            </p:cNvCxnSpPr>
            <p:nvPr/>
          </p:nvCxnSpPr>
          <p:spPr bwMode="auto">
            <a:xfrm rot="5400000" flipH="1" flipV="1">
              <a:off x="4591050" y="1009650"/>
              <a:ext cx="381000" cy="1866900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1491" name="Connettore 7 60"/>
            <p:cNvCxnSpPr>
              <a:cxnSpLocks noChangeShapeType="1"/>
              <a:stCxn id="61494" idx="0"/>
            </p:cNvCxnSpPr>
            <p:nvPr/>
          </p:nvCxnSpPr>
          <p:spPr bwMode="auto">
            <a:xfrm rot="16200000" flipV="1">
              <a:off x="6457950" y="1009650"/>
              <a:ext cx="381000" cy="1866900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61492" name="Ovale 42"/>
            <p:cNvSpPr>
              <a:spLocks noChangeArrowheads="1"/>
            </p:cNvSpPr>
            <p:nvPr/>
          </p:nvSpPr>
          <p:spPr bwMode="auto">
            <a:xfrm>
              <a:off x="5867400" y="21336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r>
                <a:rPr lang="it-IT"/>
                <a:t>0</a:t>
              </a:r>
            </a:p>
          </p:txBody>
        </p:sp>
        <p:sp>
          <p:nvSpPr>
            <p:cNvPr id="61493" name="Ovale 43"/>
            <p:cNvSpPr>
              <a:spLocks noChangeArrowheads="1"/>
            </p:cNvSpPr>
            <p:nvPr/>
          </p:nvSpPr>
          <p:spPr bwMode="auto">
            <a:xfrm>
              <a:off x="6629400" y="21336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r>
                <a:rPr lang="it-IT"/>
                <a:t>2</a:t>
              </a:r>
            </a:p>
          </p:txBody>
        </p:sp>
        <p:sp>
          <p:nvSpPr>
            <p:cNvPr id="61494" name="Ovale 44"/>
            <p:cNvSpPr>
              <a:spLocks noChangeArrowheads="1"/>
            </p:cNvSpPr>
            <p:nvPr/>
          </p:nvSpPr>
          <p:spPr bwMode="auto">
            <a:xfrm>
              <a:off x="7391400" y="21336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r>
                <a:rPr lang="it-IT"/>
                <a:t>4</a:t>
              </a:r>
            </a:p>
          </p:txBody>
        </p:sp>
        <p:cxnSp>
          <p:nvCxnSpPr>
            <p:cNvPr id="61495" name="Connettore 1 45"/>
            <p:cNvCxnSpPr>
              <a:cxnSpLocks noChangeShapeType="1"/>
              <a:stCxn id="61492" idx="6"/>
              <a:endCxn id="61493" idx="2"/>
            </p:cNvCxnSpPr>
            <p:nvPr/>
          </p:nvCxnSpPr>
          <p:spPr bwMode="auto">
            <a:xfrm>
              <a:off x="6248400" y="2324100"/>
              <a:ext cx="3810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1496" name="Connettore 1 46"/>
            <p:cNvCxnSpPr>
              <a:cxnSpLocks noChangeShapeType="1"/>
              <a:stCxn id="61493" idx="6"/>
              <a:endCxn id="61494" idx="2"/>
            </p:cNvCxnSpPr>
            <p:nvPr/>
          </p:nvCxnSpPr>
          <p:spPr bwMode="auto">
            <a:xfrm>
              <a:off x="7010400" y="2324100"/>
              <a:ext cx="3810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1497" name="Connettore 1 46"/>
            <p:cNvCxnSpPr>
              <a:cxnSpLocks noChangeShapeType="1"/>
              <a:stCxn id="61487" idx="6"/>
              <a:endCxn id="61492" idx="2"/>
            </p:cNvCxnSpPr>
            <p:nvPr/>
          </p:nvCxnSpPr>
          <p:spPr bwMode="auto">
            <a:xfrm>
              <a:off x="5562600" y="2324100"/>
              <a:ext cx="3048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57350" name="CasellaDiTesto 61"/>
          <p:cNvSpPr txBox="1">
            <a:spLocks noChangeArrowheads="1"/>
          </p:cNvSpPr>
          <p:nvPr/>
        </p:nvSpPr>
        <p:spPr bwMode="auto">
          <a:xfrm>
            <a:off x="533400" y="3500438"/>
            <a:ext cx="2895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it-IT" dirty="0" err="1">
                <a:solidFill>
                  <a:srgbClr val="000000"/>
                </a:solidFill>
                <a:latin typeface="+mn-lt"/>
              </a:rPr>
              <a:t>2</a:t>
            </a:r>
            <a:r>
              <a:rPr lang="it-IT" dirty="0">
                <a:solidFill>
                  <a:srgbClr val="000000"/>
                </a:solidFill>
                <a:latin typeface="+mn-lt"/>
              </a:rPr>
              <a:t>. n</a:t>
            </a:r>
            <a:r>
              <a:rPr lang="it-IT" sz="2000" dirty="0">
                <a:solidFill>
                  <a:srgbClr val="000000"/>
                </a:solidFill>
                <a:latin typeface="+mn-lt"/>
              </a:rPr>
              <a:t>Ξ</a:t>
            </a:r>
            <a:r>
              <a:rPr lang="it-IT" dirty="0">
                <a:solidFill>
                  <a:srgbClr val="000000"/>
                </a:solidFill>
                <a:latin typeface="+mn-lt"/>
              </a:rPr>
              <a:t>1 (mod 3)</a:t>
            </a:r>
            <a:endParaRPr lang="it-IT" dirty="0">
              <a:latin typeface="+mn-lt"/>
            </a:endParaRPr>
          </a:p>
        </p:txBody>
      </p:sp>
      <p:grpSp>
        <p:nvGrpSpPr>
          <p:cNvPr id="3" name="Gruppo 93"/>
          <p:cNvGrpSpPr>
            <a:grpSpLocks/>
          </p:cNvGrpSpPr>
          <p:nvPr/>
        </p:nvGrpSpPr>
        <p:grpSpPr bwMode="auto">
          <a:xfrm>
            <a:off x="3581400" y="3200400"/>
            <a:ext cx="4876800" cy="762000"/>
            <a:chOff x="3581400" y="3200400"/>
            <a:chExt cx="4876800" cy="762000"/>
          </a:xfrm>
        </p:grpSpPr>
        <p:sp>
          <p:nvSpPr>
            <p:cNvPr id="61470" name="Ovale 42"/>
            <p:cNvSpPr>
              <a:spLocks noChangeArrowheads="1"/>
            </p:cNvSpPr>
            <p:nvPr/>
          </p:nvSpPr>
          <p:spPr bwMode="auto">
            <a:xfrm>
              <a:off x="3581400" y="35814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r>
                <a:rPr lang="it-IT"/>
                <a:t>0</a:t>
              </a:r>
            </a:p>
          </p:txBody>
        </p:sp>
        <p:sp>
          <p:nvSpPr>
            <p:cNvPr id="61471" name="Ovale 43"/>
            <p:cNvSpPr>
              <a:spLocks noChangeArrowheads="1"/>
            </p:cNvSpPr>
            <p:nvPr/>
          </p:nvSpPr>
          <p:spPr bwMode="auto">
            <a:xfrm>
              <a:off x="4343400" y="35814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r>
                <a:rPr lang="it-IT"/>
                <a:t>2</a:t>
              </a:r>
            </a:p>
          </p:txBody>
        </p:sp>
        <p:sp>
          <p:nvSpPr>
            <p:cNvPr id="61472" name="Ovale 44"/>
            <p:cNvSpPr>
              <a:spLocks noChangeArrowheads="1"/>
            </p:cNvSpPr>
            <p:nvPr/>
          </p:nvSpPr>
          <p:spPr bwMode="auto">
            <a:xfrm>
              <a:off x="5105400" y="35814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r>
                <a:rPr lang="it-IT"/>
                <a:t>4</a:t>
              </a:r>
            </a:p>
          </p:txBody>
        </p:sp>
        <p:cxnSp>
          <p:nvCxnSpPr>
            <p:cNvPr id="61473" name="Connettore 1 45"/>
            <p:cNvCxnSpPr>
              <a:cxnSpLocks noChangeShapeType="1"/>
              <a:stCxn id="61470" idx="6"/>
              <a:endCxn id="61471" idx="2"/>
            </p:cNvCxnSpPr>
            <p:nvPr/>
          </p:nvCxnSpPr>
          <p:spPr bwMode="auto">
            <a:xfrm>
              <a:off x="3962400" y="3771900"/>
              <a:ext cx="3810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1474" name="Connettore 1 46"/>
            <p:cNvCxnSpPr>
              <a:cxnSpLocks noChangeShapeType="1"/>
              <a:stCxn id="61471" idx="6"/>
              <a:endCxn id="61472" idx="2"/>
            </p:cNvCxnSpPr>
            <p:nvPr/>
          </p:nvCxnSpPr>
          <p:spPr bwMode="auto">
            <a:xfrm>
              <a:off x="4724400" y="3771900"/>
              <a:ext cx="3810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1475" name="Connettore 7 46"/>
            <p:cNvCxnSpPr>
              <a:cxnSpLocks noChangeShapeType="1"/>
              <a:stCxn id="61470" idx="0"/>
            </p:cNvCxnSpPr>
            <p:nvPr/>
          </p:nvCxnSpPr>
          <p:spPr bwMode="auto">
            <a:xfrm rot="5400000" flipH="1" flipV="1">
              <a:off x="4705350" y="2266950"/>
              <a:ext cx="381000" cy="2247900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1476" name="Connettore 7 60"/>
            <p:cNvCxnSpPr>
              <a:cxnSpLocks noChangeShapeType="1"/>
              <a:stCxn id="61483" idx="0"/>
            </p:cNvCxnSpPr>
            <p:nvPr/>
          </p:nvCxnSpPr>
          <p:spPr bwMode="auto">
            <a:xfrm rot="16200000" flipV="1">
              <a:off x="6953250" y="2266950"/>
              <a:ext cx="381000" cy="2247900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61477" name="Ovale 42"/>
            <p:cNvSpPr>
              <a:spLocks noChangeArrowheads="1"/>
            </p:cNvSpPr>
            <p:nvPr/>
          </p:nvSpPr>
          <p:spPr bwMode="auto">
            <a:xfrm>
              <a:off x="5791200" y="35814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r>
                <a:rPr lang="it-IT"/>
                <a:t>0</a:t>
              </a:r>
            </a:p>
          </p:txBody>
        </p:sp>
        <p:sp>
          <p:nvSpPr>
            <p:cNvPr id="61478" name="Ovale 43"/>
            <p:cNvSpPr>
              <a:spLocks noChangeArrowheads="1"/>
            </p:cNvSpPr>
            <p:nvPr/>
          </p:nvSpPr>
          <p:spPr bwMode="auto">
            <a:xfrm>
              <a:off x="6553200" y="35814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r>
                <a:rPr lang="it-IT"/>
                <a:t>3</a:t>
              </a:r>
            </a:p>
          </p:txBody>
        </p:sp>
        <p:sp>
          <p:nvSpPr>
            <p:cNvPr id="61479" name="Ovale 44"/>
            <p:cNvSpPr>
              <a:spLocks noChangeArrowheads="1"/>
            </p:cNvSpPr>
            <p:nvPr/>
          </p:nvSpPr>
          <p:spPr bwMode="auto">
            <a:xfrm>
              <a:off x="7315200" y="35814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r>
                <a:rPr lang="it-IT"/>
                <a:t>1</a:t>
              </a:r>
            </a:p>
          </p:txBody>
        </p:sp>
        <p:cxnSp>
          <p:nvCxnSpPr>
            <p:cNvPr id="61480" name="Connettore 1 45"/>
            <p:cNvCxnSpPr>
              <a:cxnSpLocks noChangeShapeType="1"/>
              <a:stCxn id="61477" idx="6"/>
              <a:endCxn id="61478" idx="2"/>
            </p:cNvCxnSpPr>
            <p:nvPr/>
          </p:nvCxnSpPr>
          <p:spPr bwMode="auto">
            <a:xfrm>
              <a:off x="6172200" y="3771900"/>
              <a:ext cx="3810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1481" name="Connettore 1 46"/>
            <p:cNvCxnSpPr>
              <a:cxnSpLocks noChangeShapeType="1"/>
              <a:stCxn id="61478" idx="6"/>
              <a:endCxn id="61479" idx="2"/>
            </p:cNvCxnSpPr>
            <p:nvPr/>
          </p:nvCxnSpPr>
          <p:spPr bwMode="auto">
            <a:xfrm>
              <a:off x="6934200" y="3771900"/>
              <a:ext cx="3810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1482" name="Connettore 1 46"/>
            <p:cNvCxnSpPr>
              <a:cxnSpLocks noChangeShapeType="1"/>
              <a:stCxn id="61472" idx="6"/>
              <a:endCxn id="61477" idx="2"/>
            </p:cNvCxnSpPr>
            <p:nvPr/>
          </p:nvCxnSpPr>
          <p:spPr bwMode="auto">
            <a:xfrm>
              <a:off x="5486400" y="3771900"/>
              <a:ext cx="3048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61483" name="Ovale 44"/>
            <p:cNvSpPr>
              <a:spLocks noChangeArrowheads="1"/>
            </p:cNvSpPr>
            <p:nvPr/>
          </p:nvSpPr>
          <p:spPr bwMode="auto">
            <a:xfrm>
              <a:off x="8077200" y="35814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r>
                <a:rPr lang="it-IT"/>
                <a:t>4</a:t>
              </a:r>
            </a:p>
          </p:txBody>
        </p:sp>
        <p:cxnSp>
          <p:nvCxnSpPr>
            <p:cNvPr id="61484" name="Connettore 1 46"/>
            <p:cNvCxnSpPr>
              <a:cxnSpLocks noChangeShapeType="1"/>
              <a:stCxn id="61479" idx="6"/>
              <a:endCxn id="61483" idx="2"/>
            </p:cNvCxnSpPr>
            <p:nvPr/>
          </p:nvCxnSpPr>
          <p:spPr bwMode="auto">
            <a:xfrm>
              <a:off x="7696200" y="3771900"/>
              <a:ext cx="3810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</p:grpSp>
      <p:cxnSp>
        <p:nvCxnSpPr>
          <p:cNvPr id="93" name="Connettore 1 92"/>
          <p:cNvCxnSpPr/>
          <p:nvPr/>
        </p:nvCxnSpPr>
        <p:spPr bwMode="auto">
          <a:xfrm>
            <a:off x="5791200" y="4191000"/>
            <a:ext cx="2667000" cy="158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5" name="CasellaDiTesto 94"/>
          <p:cNvSpPr txBox="1"/>
          <p:nvPr/>
        </p:nvSpPr>
        <p:spPr>
          <a:xfrm>
            <a:off x="533400" y="5175250"/>
            <a:ext cx="28956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dirty="0" err="1">
                <a:solidFill>
                  <a:srgbClr val="000000"/>
                </a:solidFill>
                <a:latin typeface="+mn-lt"/>
              </a:rPr>
              <a:t>3</a:t>
            </a:r>
            <a:r>
              <a:rPr lang="it-IT" dirty="0">
                <a:solidFill>
                  <a:srgbClr val="000000"/>
                </a:solidFill>
                <a:latin typeface="+mn-lt"/>
              </a:rPr>
              <a:t>. n</a:t>
            </a:r>
            <a:r>
              <a:rPr lang="it-IT" sz="2000" dirty="0">
                <a:solidFill>
                  <a:srgbClr val="000000"/>
                </a:solidFill>
                <a:latin typeface="+mn-lt"/>
              </a:rPr>
              <a:t>Ξ</a:t>
            </a:r>
            <a:r>
              <a:rPr lang="it-IT" dirty="0">
                <a:solidFill>
                  <a:srgbClr val="000000"/>
                </a:solidFill>
                <a:latin typeface="+mn-lt"/>
              </a:rPr>
              <a:t>2 (mod 3)</a:t>
            </a:r>
            <a:endParaRPr lang="it-IT" dirty="0">
              <a:latin typeface="+mn-lt"/>
            </a:endParaRPr>
          </a:p>
        </p:txBody>
      </p:sp>
      <p:cxnSp>
        <p:nvCxnSpPr>
          <p:cNvPr id="112" name="Connettore 1 111"/>
          <p:cNvCxnSpPr/>
          <p:nvPr/>
        </p:nvCxnSpPr>
        <p:spPr bwMode="auto">
          <a:xfrm>
            <a:off x="7772400" y="5867400"/>
            <a:ext cx="1143000" cy="158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4" name="Gruppo 58"/>
          <p:cNvGrpSpPr>
            <a:grpSpLocks/>
          </p:cNvGrpSpPr>
          <p:nvPr/>
        </p:nvGrpSpPr>
        <p:grpSpPr bwMode="auto">
          <a:xfrm>
            <a:off x="3276600" y="4876800"/>
            <a:ext cx="5638800" cy="762000"/>
            <a:chOff x="3276600" y="4876800"/>
            <a:chExt cx="5638800" cy="762000"/>
          </a:xfrm>
        </p:grpSpPr>
        <p:sp>
          <p:nvSpPr>
            <p:cNvPr id="61453" name="Ovale 42"/>
            <p:cNvSpPr>
              <a:spLocks noChangeArrowheads="1"/>
            </p:cNvSpPr>
            <p:nvPr/>
          </p:nvSpPr>
          <p:spPr bwMode="auto">
            <a:xfrm>
              <a:off x="3276600" y="5256213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r>
                <a:rPr lang="it-IT"/>
                <a:t>0</a:t>
              </a:r>
            </a:p>
          </p:txBody>
        </p:sp>
        <p:sp>
          <p:nvSpPr>
            <p:cNvPr id="61454" name="Ovale 43"/>
            <p:cNvSpPr>
              <a:spLocks noChangeArrowheads="1"/>
            </p:cNvSpPr>
            <p:nvPr/>
          </p:nvSpPr>
          <p:spPr bwMode="auto">
            <a:xfrm>
              <a:off x="4038600" y="5256213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r>
                <a:rPr lang="it-IT"/>
                <a:t>2</a:t>
              </a:r>
            </a:p>
          </p:txBody>
        </p:sp>
        <p:sp>
          <p:nvSpPr>
            <p:cNvPr id="61455" name="Ovale 44"/>
            <p:cNvSpPr>
              <a:spLocks noChangeArrowheads="1"/>
            </p:cNvSpPr>
            <p:nvPr/>
          </p:nvSpPr>
          <p:spPr bwMode="auto">
            <a:xfrm>
              <a:off x="4800600" y="5256213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r>
                <a:rPr lang="it-IT"/>
                <a:t>4</a:t>
              </a:r>
            </a:p>
          </p:txBody>
        </p:sp>
        <p:cxnSp>
          <p:nvCxnSpPr>
            <p:cNvPr id="61456" name="Connettore 1 45"/>
            <p:cNvCxnSpPr>
              <a:cxnSpLocks noChangeShapeType="1"/>
              <a:stCxn id="61453" idx="6"/>
              <a:endCxn id="61454" idx="2"/>
            </p:cNvCxnSpPr>
            <p:nvPr/>
          </p:nvCxnSpPr>
          <p:spPr bwMode="auto">
            <a:xfrm>
              <a:off x="3657600" y="5446713"/>
              <a:ext cx="381000" cy="15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1457" name="Connettore 1 46"/>
            <p:cNvCxnSpPr>
              <a:cxnSpLocks noChangeShapeType="1"/>
              <a:stCxn id="61454" idx="6"/>
              <a:endCxn id="61455" idx="2"/>
            </p:cNvCxnSpPr>
            <p:nvPr/>
          </p:nvCxnSpPr>
          <p:spPr bwMode="auto">
            <a:xfrm>
              <a:off x="4419600" y="5446713"/>
              <a:ext cx="381000" cy="15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1458" name="Connettore 7 46"/>
            <p:cNvCxnSpPr>
              <a:cxnSpLocks noChangeShapeType="1"/>
              <a:stCxn id="61453" idx="0"/>
            </p:cNvCxnSpPr>
            <p:nvPr/>
          </p:nvCxnSpPr>
          <p:spPr bwMode="auto">
            <a:xfrm rot="5400000" flipH="1" flipV="1">
              <a:off x="4591843" y="3752057"/>
              <a:ext cx="379413" cy="2628900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1459" name="Connettore 7 60"/>
            <p:cNvCxnSpPr>
              <a:cxnSpLocks noChangeShapeType="1"/>
              <a:stCxn id="61468" idx="0"/>
            </p:cNvCxnSpPr>
            <p:nvPr/>
          </p:nvCxnSpPr>
          <p:spPr bwMode="auto">
            <a:xfrm rot="16200000" flipV="1">
              <a:off x="7219950" y="3752850"/>
              <a:ext cx="381000" cy="2628900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61460" name="Ovale 42"/>
            <p:cNvSpPr>
              <a:spLocks noChangeArrowheads="1"/>
            </p:cNvSpPr>
            <p:nvPr/>
          </p:nvSpPr>
          <p:spPr bwMode="auto">
            <a:xfrm>
              <a:off x="5486400" y="5256213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r>
                <a:rPr lang="it-IT"/>
                <a:t>0</a:t>
              </a:r>
            </a:p>
          </p:txBody>
        </p:sp>
        <p:sp>
          <p:nvSpPr>
            <p:cNvPr id="61461" name="Ovale 43"/>
            <p:cNvSpPr>
              <a:spLocks noChangeArrowheads="1"/>
            </p:cNvSpPr>
            <p:nvPr/>
          </p:nvSpPr>
          <p:spPr bwMode="auto">
            <a:xfrm>
              <a:off x="6248400" y="5256213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r>
                <a:rPr lang="it-IT"/>
                <a:t>2</a:t>
              </a:r>
            </a:p>
          </p:txBody>
        </p:sp>
        <p:sp>
          <p:nvSpPr>
            <p:cNvPr id="61462" name="Ovale 44"/>
            <p:cNvSpPr>
              <a:spLocks noChangeArrowheads="1"/>
            </p:cNvSpPr>
            <p:nvPr/>
          </p:nvSpPr>
          <p:spPr bwMode="auto">
            <a:xfrm>
              <a:off x="7010400" y="5256213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r>
                <a:rPr lang="it-IT"/>
                <a:t>4</a:t>
              </a:r>
            </a:p>
          </p:txBody>
        </p:sp>
        <p:cxnSp>
          <p:nvCxnSpPr>
            <p:cNvPr id="61463" name="Connettore 1 45"/>
            <p:cNvCxnSpPr>
              <a:cxnSpLocks noChangeShapeType="1"/>
              <a:stCxn id="61460" idx="6"/>
              <a:endCxn id="61461" idx="2"/>
            </p:cNvCxnSpPr>
            <p:nvPr/>
          </p:nvCxnSpPr>
          <p:spPr bwMode="auto">
            <a:xfrm>
              <a:off x="5867400" y="5446713"/>
              <a:ext cx="381000" cy="15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1464" name="Connettore 1 46"/>
            <p:cNvCxnSpPr>
              <a:cxnSpLocks noChangeShapeType="1"/>
              <a:stCxn id="61461" idx="6"/>
              <a:endCxn id="61462" idx="2"/>
            </p:cNvCxnSpPr>
            <p:nvPr/>
          </p:nvCxnSpPr>
          <p:spPr bwMode="auto">
            <a:xfrm>
              <a:off x="6629400" y="5446713"/>
              <a:ext cx="381000" cy="15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1465" name="Connettore 1 46"/>
            <p:cNvCxnSpPr>
              <a:cxnSpLocks noChangeShapeType="1"/>
              <a:stCxn id="61455" idx="6"/>
              <a:endCxn id="61460" idx="2"/>
            </p:cNvCxnSpPr>
            <p:nvPr/>
          </p:nvCxnSpPr>
          <p:spPr bwMode="auto">
            <a:xfrm>
              <a:off x="5181600" y="5446713"/>
              <a:ext cx="304800" cy="15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61466" name="Ovale 44"/>
            <p:cNvSpPr>
              <a:spLocks noChangeArrowheads="1"/>
            </p:cNvSpPr>
            <p:nvPr/>
          </p:nvSpPr>
          <p:spPr bwMode="auto">
            <a:xfrm>
              <a:off x="7772400" y="5256213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r>
                <a:rPr lang="it-IT"/>
                <a:t>1</a:t>
              </a:r>
            </a:p>
          </p:txBody>
        </p:sp>
        <p:cxnSp>
          <p:nvCxnSpPr>
            <p:cNvPr id="61467" name="Connettore 1 46"/>
            <p:cNvCxnSpPr>
              <a:cxnSpLocks noChangeShapeType="1"/>
              <a:stCxn id="61462" idx="6"/>
              <a:endCxn id="61466" idx="2"/>
            </p:cNvCxnSpPr>
            <p:nvPr/>
          </p:nvCxnSpPr>
          <p:spPr bwMode="auto">
            <a:xfrm>
              <a:off x="7391400" y="5446713"/>
              <a:ext cx="381000" cy="15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61468" name="Ovale 44"/>
            <p:cNvSpPr>
              <a:spLocks noChangeArrowheads="1"/>
            </p:cNvSpPr>
            <p:nvPr/>
          </p:nvSpPr>
          <p:spPr bwMode="auto">
            <a:xfrm>
              <a:off x="8534400" y="52578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r>
                <a:rPr lang="it-IT"/>
                <a:t>3</a:t>
              </a:r>
            </a:p>
          </p:txBody>
        </p:sp>
        <p:cxnSp>
          <p:nvCxnSpPr>
            <p:cNvPr id="61469" name="Connettore 1 46"/>
            <p:cNvCxnSpPr>
              <a:cxnSpLocks noChangeShapeType="1"/>
              <a:stCxn id="61466" idx="6"/>
              <a:endCxn id="61468" idx="2"/>
            </p:cNvCxnSpPr>
            <p:nvPr/>
          </p:nvCxnSpPr>
          <p:spPr bwMode="auto">
            <a:xfrm>
              <a:off x="8153400" y="5446713"/>
              <a:ext cx="381000" cy="15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61451" name="Segnaposto numero diapositiva 5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4DF87A0B-B644-BA45-BA41-73B75652D470}" type="slidenum">
              <a:rPr lang="en-US" smtClean="0"/>
              <a:pPr/>
              <a:t>47</a:t>
            </a:fld>
            <a:endParaRPr lang="en-US" smtClean="0"/>
          </a:p>
        </p:txBody>
      </p:sp>
      <p:sp>
        <p:nvSpPr>
          <p:cNvPr id="6145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7772400" cy="1143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cap="none" smtClean="0"/>
              <a:t>RISULTATI ESATTI: CICLI </a:t>
            </a:r>
            <a:r>
              <a:rPr lang="en-US" i="1" cap="none" smtClean="0"/>
              <a:t>C</a:t>
            </a:r>
            <a:r>
              <a:rPr lang="en-US" i="1" cap="none" baseline="-25000" smtClean="0"/>
              <a:t>n </a:t>
            </a:r>
            <a:r>
              <a:rPr lang="en-US" cap="none" smtClean="0"/>
              <a:t>(2)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/>
      <p:bldP spid="57348" grpId="0"/>
      <p:bldP spid="57350" grpId="0"/>
      <p:bldP spid="95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457200"/>
            <a:ext cx="8991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 smtClean="0">
                <a:ea typeface="+mj-ea"/>
                <a:cs typeface="+mj-cs"/>
              </a:rPr>
              <a:t>Risultati approssimati: Grafi </a:t>
            </a:r>
            <a:r>
              <a:rPr lang="it-IT" dirty="0" err="1" smtClean="0">
                <a:ea typeface="+mj-ea"/>
                <a:cs typeface="+mj-cs"/>
              </a:rPr>
              <a:t>outerplanar</a:t>
            </a:r>
            <a:r>
              <a:rPr lang="it-IT" dirty="0" smtClean="0">
                <a:ea typeface="+mj-ea"/>
                <a:cs typeface="+mj-cs"/>
              </a:rPr>
              <a:t> (</a:t>
            </a:r>
            <a:r>
              <a:rPr lang="it-IT" dirty="0" err="1" smtClean="0">
                <a:ea typeface="+mj-ea"/>
                <a:cs typeface="+mj-cs"/>
              </a:rPr>
              <a:t>1</a:t>
            </a:r>
            <a:r>
              <a:rPr lang="it-IT" dirty="0" smtClean="0">
                <a:ea typeface="+mj-ea"/>
                <a:cs typeface="+mj-cs"/>
              </a:rPr>
              <a:t>)</a:t>
            </a:r>
          </a:p>
        </p:txBody>
      </p:sp>
      <p:sp>
        <p:nvSpPr>
          <p:cNvPr id="58371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228600" y="1981200"/>
            <a:ext cx="8716963" cy="4495800"/>
          </a:xfrm>
        </p:spPr>
        <p:txBody>
          <a:bodyPr/>
          <a:lstStyle/>
          <a:p>
            <a:pPr eaLnBrk="1" hangingPunct="1"/>
            <a:r>
              <a:rPr lang="en-US" i="1" dirty="0" smtClean="0">
                <a:sym typeface="Symbol" charset="2"/>
              </a:rPr>
              <a:t></a:t>
            </a:r>
            <a:r>
              <a:rPr lang="en-US" i="1" baseline="-25000" dirty="0" smtClean="0">
                <a:solidFill>
                  <a:srgbClr val="FF00FF"/>
                </a:solidFill>
                <a:sym typeface="Symbol" charset="2"/>
              </a:rPr>
              <a:t>2</a:t>
            </a:r>
            <a:r>
              <a:rPr lang="en-US" i="1" baseline="-25000" dirty="0" smtClean="0">
                <a:sym typeface="Symbol" charset="2"/>
              </a:rPr>
              <a:t>,</a:t>
            </a:r>
            <a:r>
              <a:rPr lang="en-US" i="1" baseline="-25000" dirty="0" smtClean="0">
                <a:solidFill>
                  <a:srgbClr val="8000FF"/>
                </a:solidFill>
                <a:sym typeface="Symbol" charset="2"/>
              </a:rPr>
              <a:t>1</a:t>
            </a:r>
            <a:r>
              <a:rPr lang="en-US" i="1" dirty="0" smtClean="0">
                <a:sym typeface="Symbol" charset="2"/>
              </a:rPr>
              <a:t>(G) ≤ 2Δ+4 </a:t>
            </a:r>
            <a:r>
              <a:rPr lang="en-US" dirty="0" err="1" smtClean="0">
                <a:sym typeface="Symbol" charset="2"/>
              </a:rPr>
              <a:t>perchè</a:t>
            </a:r>
            <a:r>
              <a:rPr lang="en-US" dirty="0" smtClean="0">
                <a:sym typeface="Symbol" charset="2"/>
              </a:rPr>
              <a:t> </a:t>
            </a:r>
            <a:r>
              <a:rPr lang="en-US" dirty="0" err="1" smtClean="0">
                <a:sym typeface="Symbol" charset="2"/>
              </a:rPr>
              <a:t>hanno</a:t>
            </a:r>
            <a:r>
              <a:rPr lang="en-US" dirty="0" smtClean="0">
                <a:sym typeface="Symbol" charset="2"/>
              </a:rPr>
              <a:t> </a:t>
            </a:r>
            <a:r>
              <a:rPr lang="en-US" dirty="0" err="1" smtClean="0">
                <a:sym typeface="Symbol" charset="2"/>
              </a:rPr>
              <a:t>treewidth</a:t>
            </a:r>
            <a:r>
              <a:rPr lang="en-US" dirty="0" smtClean="0">
                <a:sym typeface="Symbol" charset="2"/>
              </a:rPr>
              <a:t> 2</a:t>
            </a:r>
          </a:p>
          <a:p>
            <a:pPr eaLnBrk="1" hangingPunct="1"/>
            <a:r>
              <a:rPr lang="en-US" dirty="0" smtClean="0">
                <a:sym typeface="Symbol" charset="2"/>
              </a:rPr>
              <a:t>Jonas [’93] </a:t>
            </a:r>
            <a:r>
              <a:rPr lang="en-US" baseline="-25000" dirty="0" smtClean="0">
                <a:solidFill>
                  <a:srgbClr val="FF00FF"/>
                </a:solidFill>
                <a:sym typeface="Symbol" charset="2"/>
              </a:rPr>
              <a:t>2</a:t>
            </a:r>
            <a:r>
              <a:rPr lang="en-US" baseline="-25000" dirty="0" smtClean="0">
                <a:sym typeface="Symbol" charset="2"/>
              </a:rPr>
              <a:t>,</a:t>
            </a:r>
            <a:r>
              <a:rPr lang="en-US" baseline="-25000" dirty="0" smtClean="0">
                <a:solidFill>
                  <a:srgbClr val="8000FF"/>
                </a:solidFill>
                <a:sym typeface="Symbol" charset="2"/>
              </a:rPr>
              <a:t>1</a:t>
            </a:r>
            <a:r>
              <a:rPr lang="en-US" dirty="0" smtClean="0">
                <a:sym typeface="Symbol" charset="2"/>
              </a:rPr>
              <a:t>(G) ≤ 2Δ+2</a:t>
            </a:r>
          </a:p>
          <a:p>
            <a:pPr eaLnBrk="1" hangingPunct="1"/>
            <a:r>
              <a:rPr lang="en-US" dirty="0" err="1" smtClean="0">
                <a:sym typeface="Symbol" charset="2"/>
              </a:rPr>
              <a:t>Bodlaender</a:t>
            </a:r>
            <a:r>
              <a:rPr lang="en-US" dirty="0" smtClean="0">
                <a:sym typeface="Symbol" charset="2"/>
              </a:rPr>
              <a:t> et al. [’04] </a:t>
            </a:r>
            <a:r>
              <a:rPr lang="en-US" i="1" dirty="0" smtClean="0">
                <a:sym typeface="Symbol" charset="2"/>
              </a:rPr>
              <a:t></a:t>
            </a:r>
            <a:r>
              <a:rPr lang="en-US" i="1" baseline="-25000" dirty="0" smtClean="0">
                <a:solidFill>
                  <a:srgbClr val="FF00FF"/>
                </a:solidFill>
                <a:sym typeface="Symbol" charset="2"/>
              </a:rPr>
              <a:t>2</a:t>
            </a:r>
            <a:r>
              <a:rPr lang="en-US" i="1" baseline="-25000" dirty="0" smtClean="0">
                <a:sym typeface="Symbol" charset="2"/>
              </a:rPr>
              <a:t>,</a:t>
            </a:r>
            <a:r>
              <a:rPr lang="en-US" i="1" baseline="-25000" dirty="0" smtClean="0">
                <a:solidFill>
                  <a:srgbClr val="8000FF"/>
                </a:solidFill>
                <a:sym typeface="Symbol" charset="2"/>
              </a:rPr>
              <a:t>1</a:t>
            </a:r>
            <a:r>
              <a:rPr lang="en-US" i="1" dirty="0" smtClean="0">
                <a:sym typeface="Symbol" charset="2"/>
              </a:rPr>
              <a:t>(G) ≤ Δ+8 </a:t>
            </a:r>
            <a:r>
              <a:rPr lang="en-US" dirty="0" smtClean="0">
                <a:sym typeface="Symbol" charset="2"/>
              </a:rPr>
              <a:t>ma </a:t>
            </a:r>
            <a:r>
              <a:rPr lang="en-US" dirty="0" err="1" smtClean="0">
                <a:sym typeface="Symbol" charset="2"/>
              </a:rPr>
              <a:t>congetturano</a:t>
            </a:r>
            <a:r>
              <a:rPr lang="en-US" dirty="0" smtClean="0">
                <a:sym typeface="Symbol" charset="2"/>
              </a:rPr>
              <a:t> </a:t>
            </a:r>
            <a:r>
              <a:rPr lang="en-US" dirty="0" err="1" smtClean="0">
                <a:sym typeface="Symbol" charset="2"/>
              </a:rPr>
              <a:t>che</a:t>
            </a:r>
            <a:r>
              <a:rPr lang="en-US" dirty="0" smtClean="0">
                <a:sym typeface="Symbol" charset="2"/>
              </a:rPr>
              <a:t> </a:t>
            </a:r>
            <a:r>
              <a:rPr lang="en-US" i="1" dirty="0" smtClean="0">
                <a:sym typeface="Symbol" charset="2"/>
              </a:rPr>
              <a:t></a:t>
            </a:r>
            <a:r>
              <a:rPr lang="en-US" i="1" baseline="-25000" dirty="0" smtClean="0">
                <a:solidFill>
                  <a:srgbClr val="FF00FF"/>
                </a:solidFill>
                <a:sym typeface="Symbol" charset="2"/>
              </a:rPr>
              <a:t>2</a:t>
            </a:r>
            <a:r>
              <a:rPr lang="en-US" i="1" baseline="-25000" dirty="0" smtClean="0">
                <a:sym typeface="Symbol" charset="2"/>
              </a:rPr>
              <a:t>,</a:t>
            </a:r>
            <a:r>
              <a:rPr lang="en-US" i="1" baseline="-25000" dirty="0" smtClean="0">
                <a:solidFill>
                  <a:srgbClr val="8000FF"/>
                </a:solidFill>
                <a:sym typeface="Symbol" charset="2"/>
              </a:rPr>
              <a:t>1</a:t>
            </a:r>
            <a:r>
              <a:rPr lang="en-US" i="1" dirty="0" smtClean="0">
                <a:sym typeface="Symbol" charset="2"/>
              </a:rPr>
              <a:t>(G) ≤ Δ+2 </a:t>
            </a:r>
            <a:r>
              <a:rPr lang="en-US" dirty="0" smtClean="0">
                <a:sym typeface="Symbol" charset="2"/>
              </a:rPr>
              <a:t>-&gt; </a:t>
            </a:r>
            <a:r>
              <a:rPr lang="en-US" dirty="0" smtClean="0">
                <a:solidFill>
                  <a:srgbClr val="FE8637"/>
                </a:solidFill>
                <a:sym typeface="Symbol" charset="2"/>
              </a:rPr>
              <a:t>TESINA</a:t>
            </a:r>
          </a:p>
          <a:p>
            <a:pPr eaLnBrk="1" hangingPunct="1"/>
            <a:r>
              <a:rPr lang="en-US" dirty="0" smtClean="0">
                <a:sym typeface="Symbol" charset="2"/>
              </a:rPr>
              <a:t>C.&amp; </a:t>
            </a:r>
            <a:r>
              <a:rPr lang="en-US" dirty="0" err="1" smtClean="0">
                <a:sym typeface="Symbol" charset="2"/>
              </a:rPr>
              <a:t>Petreschi</a:t>
            </a:r>
            <a:r>
              <a:rPr lang="en-US" dirty="0" smtClean="0">
                <a:sym typeface="Symbol" charset="2"/>
              </a:rPr>
              <a:t> [’04] </a:t>
            </a:r>
            <a:r>
              <a:rPr lang="en-US" i="1" dirty="0" smtClean="0">
                <a:sym typeface="Symbol" charset="2"/>
              </a:rPr>
              <a:t>Δ+1 ≤ </a:t>
            </a:r>
            <a:r>
              <a:rPr lang="en-US" i="1" baseline="-25000" dirty="0" smtClean="0">
                <a:solidFill>
                  <a:srgbClr val="FF00FF"/>
                </a:solidFill>
                <a:sym typeface="Symbol" charset="2"/>
              </a:rPr>
              <a:t>2</a:t>
            </a:r>
            <a:r>
              <a:rPr lang="en-US" i="1" baseline="-25000" dirty="0" smtClean="0">
                <a:sym typeface="Symbol" charset="2"/>
              </a:rPr>
              <a:t>,</a:t>
            </a:r>
            <a:r>
              <a:rPr lang="en-US" i="1" baseline="-25000" dirty="0" smtClean="0">
                <a:solidFill>
                  <a:srgbClr val="8000FF"/>
                </a:solidFill>
                <a:sym typeface="Symbol" charset="2"/>
              </a:rPr>
              <a:t>1</a:t>
            </a:r>
            <a:r>
              <a:rPr lang="en-US" i="1" dirty="0" smtClean="0">
                <a:sym typeface="Symbol" charset="2"/>
              </a:rPr>
              <a:t>(G) ≤ Δ+2 </a:t>
            </a:r>
            <a:r>
              <a:rPr lang="en-US" dirty="0" err="1" smtClean="0">
                <a:sym typeface="Symbol" charset="2"/>
              </a:rPr>
              <a:t>e</a:t>
            </a:r>
            <a:r>
              <a:rPr lang="en-US" dirty="0" smtClean="0">
                <a:sym typeface="Symbol" charset="2"/>
              </a:rPr>
              <a:t> </a:t>
            </a:r>
            <a:r>
              <a:rPr lang="en-US" dirty="0" err="1" smtClean="0">
                <a:sym typeface="Symbol" charset="2"/>
              </a:rPr>
              <a:t>congetturano</a:t>
            </a:r>
            <a:r>
              <a:rPr lang="en-US" dirty="0" smtClean="0">
                <a:sym typeface="Symbol" charset="2"/>
              </a:rPr>
              <a:t> </a:t>
            </a:r>
            <a:r>
              <a:rPr lang="en-US" dirty="0" err="1" smtClean="0">
                <a:sym typeface="Symbol" charset="2"/>
              </a:rPr>
              <a:t>che</a:t>
            </a:r>
            <a:r>
              <a:rPr lang="en-US" dirty="0" smtClean="0">
                <a:sym typeface="Symbol" charset="2"/>
              </a:rPr>
              <a:t> </a:t>
            </a:r>
            <a:r>
              <a:rPr lang="en-US" dirty="0" err="1" smtClean="0">
                <a:sym typeface="Symbol" charset="2"/>
              </a:rPr>
              <a:t>questo</a:t>
            </a:r>
            <a:r>
              <a:rPr lang="en-US" dirty="0" smtClean="0">
                <a:sym typeface="Symbol" charset="2"/>
              </a:rPr>
              <a:t> </a:t>
            </a:r>
            <a:r>
              <a:rPr lang="en-US" dirty="0" err="1" smtClean="0">
                <a:sym typeface="Symbol" charset="2"/>
              </a:rPr>
              <a:t>algoritmo</a:t>
            </a:r>
            <a:r>
              <a:rPr lang="en-US" dirty="0" smtClean="0">
                <a:sym typeface="Symbol" charset="2"/>
              </a:rPr>
              <a:t> </a:t>
            </a:r>
            <a:r>
              <a:rPr lang="en-US" dirty="0" err="1" smtClean="0">
                <a:sym typeface="Symbol" charset="2"/>
              </a:rPr>
              <a:t>trovi</a:t>
            </a:r>
            <a:r>
              <a:rPr lang="en-US" dirty="0" smtClean="0">
                <a:sym typeface="Symbol" charset="2"/>
              </a:rPr>
              <a:t> </a:t>
            </a:r>
            <a:r>
              <a:rPr lang="en-US" dirty="0" err="1" smtClean="0">
                <a:sym typeface="Symbol" charset="2"/>
              </a:rPr>
              <a:t>l’ottimo</a:t>
            </a:r>
            <a:r>
              <a:rPr lang="en-US" dirty="0" smtClean="0">
                <a:sym typeface="Symbol" charset="2"/>
              </a:rPr>
              <a:t>.</a:t>
            </a:r>
          </a:p>
        </p:txBody>
      </p:sp>
      <p:sp>
        <p:nvSpPr>
          <p:cNvPr id="62468" name="Segnaposto numero diapositiva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941B2CFB-4151-2B4C-878C-0B6BA6E98F5C}" type="slidenum">
              <a:rPr lang="en-US" smtClean="0"/>
              <a:pPr/>
              <a:t>48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457200"/>
            <a:ext cx="8991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 smtClean="0">
                <a:ea typeface="+mj-ea"/>
                <a:cs typeface="+mj-cs"/>
              </a:rPr>
              <a:t>Risultati approssimati: Grafi </a:t>
            </a:r>
            <a:r>
              <a:rPr lang="it-IT" dirty="0" err="1" smtClean="0">
                <a:ea typeface="+mj-ea"/>
                <a:cs typeface="+mj-cs"/>
              </a:rPr>
              <a:t>outerplanar</a:t>
            </a:r>
            <a:r>
              <a:rPr lang="it-IT" dirty="0" smtClean="0">
                <a:ea typeface="+mj-ea"/>
                <a:cs typeface="+mj-cs"/>
              </a:rPr>
              <a:t> (</a:t>
            </a:r>
            <a:r>
              <a:rPr lang="it-IT" dirty="0" err="1" smtClean="0">
                <a:ea typeface="+mj-ea"/>
                <a:cs typeface="+mj-cs"/>
              </a:rPr>
              <a:t>2</a:t>
            </a:r>
            <a:r>
              <a:rPr lang="it-IT" dirty="0" smtClean="0">
                <a:ea typeface="+mj-ea"/>
                <a:cs typeface="+mj-cs"/>
              </a:rPr>
              <a:t>)</a:t>
            </a:r>
          </a:p>
        </p:txBody>
      </p:sp>
      <p:sp>
        <p:nvSpPr>
          <p:cNvPr id="58371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228600" y="1981200"/>
            <a:ext cx="3505200" cy="3657600"/>
          </a:xfrm>
        </p:spPr>
        <p:txBody>
          <a:bodyPr/>
          <a:lstStyle/>
          <a:p>
            <a:pPr eaLnBrk="1" hangingPunct="1">
              <a:buFont typeface="Wingdings" charset="2"/>
              <a:buNone/>
            </a:pPr>
            <a:r>
              <a:rPr lang="en-US" smtClean="0">
                <a:solidFill>
                  <a:schemeClr val="accent1"/>
                </a:solidFill>
                <a:sym typeface="Symbol" charset="2"/>
              </a:rPr>
              <a:t>Def.</a:t>
            </a:r>
            <a:r>
              <a:rPr lang="en-US" smtClean="0">
                <a:sym typeface="Symbol" charset="2"/>
              </a:rPr>
              <a:t> Un grafo è outerplanar se può essere rappresentato in modo piano così che ogni nodo giaccia sul bordo della faccia esterna</a:t>
            </a:r>
          </a:p>
        </p:txBody>
      </p:sp>
      <p:sp>
        <p:nvSpPr>
          <p:cNvPr id="63492" name="Segnaposto numero diapositiva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54D4D43A-4D65-2947-9513-D01B84DDB95E}" type="slidenum">
              <a:rPr lang="en-US" smtClean="0"/>
              <a:pPr/>
              <a:t>49</a:t>
            </a:fld>
            <a:endParaRPr lang="en-US" smtClean="0"/>
          </a:p>
        </p:txBody>
      </p:sp>
      <p:pic>
        <p:nvPicPr>
          <p:cNvPr id="6" name="Picture 1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4670425" y="1905000"/>
            <a:ext cx="4092575" cy="3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600200"/>
            <a:ext cx="7772400" cy="4495800"/>
          </a:xfrm>
        </p:spPr>
        <p:txBody>
          <a:bodyPr/>
          <a:lstStyle/>
          <a:p>
            <a:pPr algn="just" eaLnBrk="1" hangingPunct="1">
              <a:buFont typeface="Wingdings" charset="2"/>
              <a:buNone/>
            </a:pPr>
            <a:r>
              <a:rPr lang="it-IT" sz="2800" dirty="0" smtClean="0"/>
              <a:t>Il riuso delle frequenze può tuttavia portare perdita di qualità.</a:t>
            </a:r>
          </a:p>
          <a:p>
            <a:pPr algn="just" eaLnBrk="1" hangingPunct="1">
              <a:buFont typeface="Wingdings" charset="2"/>
              <a:buNone/>
            </a:pPr>
            <a:r>
              <a:rPr lang="it-IT" sz="2800" dirty="0" smtClean="0"/>
              <a:t>L’uso della stessa frequenza (o quasi) in connessioni vicine causa infatti </a:t>
            </a:r>
            <a:r>
              <a:rPr lang="it-IT" sz="2800" dirty="0" smtClean="0">
                <a:solidFill>
                  <a:srgbClr val="FE8637"/>
                </a:solidFill>
              </a:rPr>
              <a:t>interferenza </a:t>
            </a:r>
            <a:r>
              <a:rPr lang="it-IT" sz="2800" dirty="0" smtClean="0"/>
              <a:t>tra i segnali.</a:t>
            </a:r>
          </a:p>
          <a:p>
            <a:pPr algn="just" eaLnBrk="1" hangingPunct="1">
              <a:buFont typeface="Wingdings" charset="2"/>
              <a:buNone/>
            </a:pPr>
            <a:r>
              <a:rPr lang="it-IT" sz="2800" dirty="0" smtClean="0"/>
              <a:t>Il problema di assegnazione delle frequenze ha come scopo quello di risolvere questa contrapposizione tra il risparmio nel riuso delle frequenze e la perdita di qualità dovuta alle interferenze.</a:t>
            </a:r>
          </a:p>
        </p:txBody>
      </p:sp>
      <p:sp>
        <p:nvSpPr>
          <p:cNvPr id="20483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F3E6A140-1BB5-C04C-A569-51AB705A1B8F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j-ea"/>
                <a:cs typeface="+mj-cs"/>
              </a:rPr>
              <a:t>Il </a:t>
            </a:r>
            <a:r>
              <a:rPr lang="en-US" dirty="0" err="1" smtClean="0">
                <a:ea typeface="+mj-ea"/>
                <a:cs typeface="+mj-cs"/>
              </a:rPr>
              <a:t>problema</a:t>
            </a:r>
            <a:r>
              <a:rPr lang="en-US" dirty="0" smtClean="0">
                <a:ea typeface="+mj-ea"/>
                <a:cs typeface="+mj-cs"/>
              </a:rPr>
              <a:t> (3)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457200"/>
            <a:ext cx="8991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 smtClean="0">
                <a:ea typeface="+mj-ea"/>
                <a:cs typeface="+mj-cs"/>
              </a:rPr>
              <a:t>Risultati approssimati: Grafi </a:t>
            </a:r>
            <a:r>
              <a:rPr lang="it-IT" dirty="0" err="1" smtClean="0">
                <a:ea typeface="+mj-ea"/>
                <a:cs typeface="+mj-cs"/>
              </a:rPr>
              <a:t>outerplanar</a:t>
            </a:r>
            <a:r>
              <a:rPr lang="it-IT" dirty="0" smtClean="0">
                <a:ea typeface="+mj-ea"/>
                <a:cs typeface="+mj-cs"/>
              </a:rPr>
              <a:t> (</a:t>
            </a:r>
            <a:r>
              <a:rPr lang="it-IT" dirty="0" err="1" smtClean="0">
                <a:ea typeface="+mj-ea"/>
                <a:cs typeface="+mj-cs"/>
              </a:rPr>
              <a:t>3</a:t>
            </a:r>
            <a:r>
              <a:rPr lang="it-IT" dirty="0" smtClean="0">
                <a:ea typeface="+mj-ea"/>
                <a:cs typeface="+mj-cs"/>
              </a:rPr>
              <a:t>)</a:t>
            </a:r>
          </a:p>
        </p:txBody>
      </p:sp>
      <p:sp>
        <p:nvSpPr>
          <p:cNvPr id="58371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228600" y="1981200"/>
            <a:ext cx="4495800" cy="42672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accent1"/>
                </a:solidFill>
                <a:sym typeface="Symbol" charset="2"/>
              </a:rPr>
              <a:t>Ordered Breadth First Tree:</a:t>
            </a:r>
          </a:p>
          <a:p>
            <a:pPr eaLnBrk="1" hangingPunct="1"/>
            <a:r>
              <a:rPr lang="en-US" dirty="0" err="1" smtClean="0">
                <a:sym typeface="Symbol" charset="2"/>
              </a:rPr>
              <a:t>Scegli</a:t>
            </a:r>
            <a:r>
              <a:rPr lang="en-US" dirty="0" smtClean="0">
                <a:sym typeface="Symbol" charset="2"/>
              </a:rPr>
              <a:t> un </a:t>
            </a:r>
            <a:r>
              <a:rPr lang="en-US" dirty="0" err="1" smtClean="0">
                <a:sym typeface="Symbol" charset="2"/>
              </a:rPr>
              <a:t>nodo</a:t>
            </a:r>
            <a:r>
              <a:rPr lang="en-US" dirty="0" smtClean="0">
                <a:sym typeface="Symbol" charset="2"/>
              </a:rPr>
              <a:t> </a:t>
            </a:r>
            <a:r>
              <a:rPr lang="en-US" dirty="0" err="1" smtClean="0">
                <a:sym typeface="Symbol" charset="2"/>
              </a:rPr>
              <a:t>r</a:t>
            </a:r>
            <a:endParaRPr lang="en-US" dirty="0" smtClean="0">
              <a:sym typeface="Symbol" charset="2"/>
            </a:endParaRPr>
          </a:p>
          <a:p>
            <a:pPr eaLnBrk="1" hangingPunct="1"/>
            <a:r>
              <a:rPr lang="en-US" dirty="0" err="1" smtClean="0">
                <a:sym typeface="Symbol" charset="2"/>
              </a:rPr>
              <a:t>Induci</a:t>
            </a:r>
            <a:r>
              <a:rPr lang="en-US" dirty="0" smtClean="0">
                <a:sym typeface="Symbol" charset="2"/>
              </a:rPr>
              <a:t> un </a:t>
            </a:r>
            <a:r>
              <a:rPr lang="en-US" dirty="0" err="1" smtClean="0">
                <a:sym typeface="Symbol" charset="2"/>
              </a:rPr>
              <a:t>ordine</a:t>
            </a:r>
            <a:r>
              <a:rPr lang="en-US" dirty="0" smtClean="0">
                <a:sym typeface="Symbol" charset="2"/>
              </a:rPr>
              <a:t> </a:t>
            </a:r>
            <a:r>
              <a:rPr lang="en-US" dirty="0" err="1" smtClean="0">
                <a:sym typeface="Symbol" charset="2"/>
              </a:rPr>
              <a:t>totale</a:t>
            </a:r>
            <a:r>
              <a:rPr lang="en-US" dirty="0" smtClean="0">
                <a:sym typeface="Symbol" charset="2"/>
              </a:rPr>
              <a:t> sui </a:t>
            </a:r>
            <a:r>
              <a:rPr lang="en-US" dirty="0" err="1" smtClean="0">
                <a:sym typeface="Symbol" charset="2"/>
              </a:rPr>
              <a:t>nodi</a:t>
            </a:r>
            <a:r>
              <a:rPr lang="en-US" dirty="0" smtClean="0">
                <a:sym typeface="Symbol" charset="2"/>
              </a:rPr>
              <a:t> </a:t>
            </a:r>
            <a:r>
              <a:rPr lang="en-US" dirty="0" err="1" smtClean="0">
                <a:sym typeface="Symbol" charset="2"/>
              </a:rPr>
              <a:t>intorno</a:t>
            </a:r>
            <a:r>
              <a:rPr lang="en-US" dirty="0" smtClean="0">
                <a:sym typeface="Symbol" charset="2"/>
              </a:rPr>
              <a:t> </a:t>
            </a:r>
            <a:r>
              <a:rPr lang="en-US" dirty="0" err="1" smtClean="0">
                <a:sym typeface="Symbol" charset="2"/>
              </a:rPr>
              <a:t>alla</a:t>
            </a:r>
            <a:r>
              <a:rPr lang="en-US" dirty="0" smtClean="0">
                <a:sym typeface="Symbol" charset="2"/>
              </a:rPr>
              <a:t> </a:t>
            </a:r>
            <a:r>
              <a:rPr lang="en-US" dirty="0" err="1" smtClean="0">
                <a:sym typeface="Symbol" charset="2"/>
              </a:rPr>
              <a:t>faccia</a:t>
            </a:r>
            <a:r>
              <a:rPr lang="en-US" dirty="0" smtClean="0">
                <a:sym typeface="Symbol" charset="2"/>
              </a:rPr>
              <a:t> </a:t>
            </a:r>
            <a:r>
              <a:rPr lang="en-US" dirty="0" err="1" smtClean="0">
                <a:sym typeface="Symbol" charset="2"/>
              </a:rPr>
              <a:t>esterna</a:t>
            </a:r>
            <a:endParaRPr lang="en-US" dirty="0" smtClean="0">
              <a:sym typeface="Symbol" charset="2"/>
            </a:endParaRPr>
          </a:p>
          <a:p>
            <a:pPr eaLnBrk="1" hangingPunct="1"/>
            <a:r>
              <a:rPr lang="en-US" dirty="0" err="1" smtClean="0">
                <a:sym typeface="Symbol" charset="2"/>
              </a:rPr>
              <a:t>Esegui</a:t>
            </a:r>
            <a:r>
              <a:rPr lang="en-US" dirty="0" smtClean="0">
                <a:sym typeface="Symbol" charset="2"/>
              </a:rPr>
              <a:t> </a:t>
            </a:r>
            <a:r>
              <a:rPr lang="en-US" dirty="0" err="1" smtClean="0">
                <a:sym typeface="Symbol" charset="2"/>
              </a:rPr>
              <a:t>una</a:t>
            </a:r>
            <a:r>
              <a:rPr lang="en-US" dirty="0" smtClean="0">
                <a:sym typeface="Symbol" charset="2"/>
              </a:rPr>
              <a:t> BFS </a:t>
            </a:r>
            <a:r>
              <a:rPr lang="en-US" dirty="0" err="1" smtClean="0">
                <a:sym typeface="Symbol" charset="2"/>
              </a:rPr>
              <a:t>da</a:t>
            </a:r>
            <a:r>
              <a:rPr lang="en-US" dirty="0" smtClean="0">
                <a:sym typeface="Symbol" charset="2"/>
              </a:rPr>
              <a:t> </a:t>
            </a:r>
            <a:r>
              <a:rPr lang="en-US" dirty="0" err="1" smtClean="0">
                <a:sym typeface="Symbol" charset="2"/>
              </a:rPr>
              <a:t>r</a:t>
            </a:r>
            <a:r>
              <a:rPr lang="en-US" dirty="0" smtClean="0">
                <a:sym typeface="Symbol" charset="2"/>
              </a:rPr>
              <a:t> in </a:t>
            </a:r>
            <a:r>
              <a:rPr lang="en-US" dirty="0" err="1" smtClean="0">
                <a:sym typeface="Symbol" charset="2"/>
              </a:rPr>
              <a:t>modo</a:t>
            </a:r>
            <a:r>
              <a:rPr lang="en-US" dirty="0" smtClean="0">
                <a:sym typeface="Symbol" charset="2"/>
              </a:rPr>
              <a:t> </a:t>
            </a:r>
            <a:r>
              <a:rPr lang="en-US" dirty="0" err="1" smtClean="0">
                <a:sym typeface="Symbol" charset="2"/>
              </a:rPr>
              <a:t>che</a:t>
            </a:r>
            <a:r>
              <a:rPr lang="en-US" dirty="0" smtClean="0">
                <a:sym typeface="Symbol" charset="2"/>
              </a:rPr>
              <a:t> </a:t>
            </a:r>
            <a:r>
              <a:rPr lang="en-US" dirty="0" err="1" smtClean="0">
                <a:sym typeface="Symbol" charset="2"/>
              </a:rPr>
              <a:t>i</a:t>
            </a:r>
            <a:r>
              <a:rPr lang="en-US" dirty="0" smtClean="0">
                <a:sym typeface="Symbol" charset="2"/>
              </a:rPr>
              <a:t> </a:t>
            </a:r>
            <a:r>
              <a:rPr lang="en-US" dirty="0" err="1" smtClean="0">
                <a:sym typeface="Symbol" charset="2"/>
              </a:rPr>
              <a:t>nodi</a:t>
            </a:r>
            <a:r>
              <a:rPr lang="en-US" dirty="0" smtClean="0">
                <a:sym typeface="Symbol" charset="2"/>
              </a:rPr>
              <a:t> </a:t>
            </a:r>
            <a:r>
              <a:rPr lang="en-US" dirty="0" err="1" smtClean="0">
                <a:sym typeface="Symbol" charset="2"/>
              </a:rPr>
              <a:t>che</a:t>
            </a:r>
            <a:r>
              <a:rPr lang="en-US" dirty="0" smtClean="0">
                <a:sym typeface="Symbol" charset="2"/>
              </a:rPr>
              <a:t> </a:t>
            </a:r>
            <a:r>
              <a:rPr lang="en-US" dirty="0" err="1" smtClean="0">
                <a:sym typeface="Symbol" charset="2"/>
              </a:rPr>
              <a:t>vengono</a:t>
            </a:r>
            <a:r>
              <a:rPr lang="en-US" dirty="0" smtClean="0">
                <a:sym typeface="Symbol" charset="2"/>
              </a:rPr>
              <a:t> prima </a:t>
            </a:r>
            <a:r>
              <a:rPr lang="en-US" dirty="0" err="1" smtClean="0">
                <a:sym typeface="Symbol" charset="2"/>
              </a:rPr>
              <a:t>nell’ordinamento</a:t>
            </a:r>
            <a:r>
              <a:rPr lang="en-US" dirty="0" smtClean="0">
                <a:sym typeface="Symbol" charset="2"/>
              </a:rPr>
              <a:t> </a:t>
            </a:r>
            <a:r>
              <a:rPr lang="en-US" dirty="0" err="1" smtClean="0">
                <a:sym typeface="Symbol" charset="2"/>
              </a:rPr>
              <a:t>siano</a:t>
            </a:r>
            <a:r>
              <a:rPr lang="en-US" dirty="0" smtClean="0">
                <a:sym typeface="Symbol" charset="2"/>
              </a:rPr>
              <a:t> </a:t>
            </a:r>
            <a:r>
              <a:rPr lang="en-US" dirty="0" err="1" smtClean="0">
                <a:sym typeface="Symbol" charset="2"/>
              </a:rPr>
              <a:t>visitati</a:t>
            </a:r>
            <a:r>
              <a:rPr lang="en-US" dirty="0" smtClean="0">
                <a:sym typeface="Symbol" charset="2"/>
              </a:rPr>
              <a:t> per </a:t>
            </a:r>
            <a:r>
              <a:rPr lang="en-US" dirty="0" err="1" smtClean="0">
                <a:sym typeface="Symbol" charset="2"/>
              </a:rPr>
              <a:t>primi</a:t>
            </a:r>
            <a:endParaRPr lang="en-US" dirty="0" smtClean="0">
              <a:sym typeface="Symbol" charset="2"/>
            </a:endParaRPr>
          </a:p>
        </p:txBody>
      </p:sp>
      <p:sp>
        <p:nvSpPr>
          <p:cNvPr id="64516" name="Segnaposto numero diapositiva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3FAD525-BAE3-FB47-96E4-ED878EEF4C6F}" type="slidenum">
              <a:rPr lang="en-US" smtClean="0"/>
              <a:pPr/>
              <a:t>50</a:t>
            </a:fld>
            <a:endParaRPr lang="en-US" smtClean="0"/>
          </a:p>
        </p:txBody>
      </p:sp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4670425" y="1905000"/>
            <a:ext cx="4092575" cy="3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ine 24"/>
          <p:cNvSpPr>
            <a:spLocks noChangeShapeType="1"/>
          </p:cNvSpPr>
          <p:nvPr/>
        </p:nvSpPr>
        <p:spPr bwMode="auto">
          <a:xfrm flipH="1">
            <a:off x="8458200" y="2895600"/>
            <a:ext cx="457200" cy="3048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596900" y="2514600"/>
            <a:ext cx="2286000" cy="38100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63000"/>
                  <a:satMod val="165000"/>
                  <a:alpha val="34000"/>
                </a:schemeClr>
              </a:gs>
              <a:gs pos="30000">
                <a:schemeClr val="accent1">
                  <a:shade val="58000"/>
                  <a:satMod val="165000"/>
                  <a:alpha val="34000"/>
                </a:schemeClr>
              </a:gs>
              <a:gs pos="75000">
                <a:schemeClr val="accent1">
                  <a:shade val="30000"/>
                  <a:satMod val="175000"/>
                  <a:alpha val="34000"/>
                </a:schemeClr>
              </a:gs>
              <a:gs pos="100000">
                <a:schemeClr val="accent1">
                  <a:shade val="15000"/>
                  <a:satMod val="175000"/>
                  <a:alpha val="34000"/>
                </a:schemeClr>
              </a:gs>
            </a:gsLst>
            <a:path path="circle">
              <a:fillToRect l="5000" t="100000" r="120000" b="10000"/>
            </a:path>
            <a:tileRect/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9" name="Rettangolo 8"/>
          <p:cNvSpPr/>
          <p:nvPr/>
        </p:nvSpPr>
        <p:spPr>
          <a:xfrm>
            <a:off x="609600" y="2971800"/>
            <a:ext cx="3810000" cy="106680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63000"/>
                  <a:satMod val="165000"/>
                  <a:alpha val="34000"/>
                </a:schemeClr>
              </a:gs>
              <a:gs pos="30000">
                <a:schemeClr val="accent1">
                  <a:shade val="58000"/>
                  <a:satMod val="165000"/>
                  <a:alpha val="34000"/>
                </a:schemeClr>
              </a:gs>
              <a:gs pos="75000">
                <a:schemeClr val="accent1">
                  <a:shade val="30000"/>
                  <a:satMod val="175000"/>
                  <a:alpha val="34000"/>
                </a:schemeClr>
              </a:gs>
              <a:gs pos="100000">
                <a:schemeClr val="accent1">
                  <a:shade val="15000"/>
                  <a:satMod val="175000"/>
                  <a:alpha val="34000"/>
                </a:schemeClr>
              </a:gs>
            </a:gsLst>
            <a:path path="circle">
              <a:fillToRect l="5000" t="100000" r="120000" b="10000"/>
            </a:path>
            <a:tileRect/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pic>
        <p:nvPicPr>
          <p:cNvPr id="10" name="Picture 7"/>
          <p:cNvPicPr>
            <a:picLocks noChangeAspect="1" noChangeArrowheads="1"/>
          </p:cNvPicPr>
          <p:nvPr/>
        </p:nvPicPr>
        <mc:AlternateContent xmlns:ma="http://schemas.microsoft.com/office/mac/drawingml/2008/main">
          <mc:Choice Requires="ma">
            <p:blipFill>
              <a:blip r:embed="rId3"/>
              <a:srcRect/>
              <a:stretch>
                <a:fillRect/>
              </a:stretch>
            </p:blipFill>
          </mc:Choice>
          <mc:Fallback xmlns:p="http://schemas.openxmlformats.org/presentationml/2006/main" xmlns:mv="urn:schemas-microsoft-com:mac:vml" xmlns:mc="http://schemas.openxmlformats.org/markup-compatibility/2006" xmlns:r="http://schemas.openxmlformats.org/officeDocument/2006/relationships" xmlns:a="http://schemas.openxmlformats.org/drawingml/2006/main" xmlns="">
            <p:blipFill>
              <a:blip r:embed="rId4"/>
              <a:srcRect/>
              <a:stretch>
                <a:fillRect/>
              </a:stretch>
            </p:blipFill>
          </mc:Fallback>
        </mc:AlternateContent>
        <p:spPr bwMode="auto">
          <a:xfrm>
            <a:off x="6553200" y="3683000"/>
            <a:ext cx="2286000" cy="235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ttangolo 10"/>
          <p:cNvSpPr/>
          <p:nvPr/>
        </p:nvSpPr>
        <p:spPr>
          <a:xfrm>
            <a:off x="609600" y="4114800"/>
            <a:ext cx="4038600" cy="144780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63000"/>
                  <a:satMod val="165000"/>
                  <a:alpha val="34000"/>
                </a:schemeClr>
              </a:gs>
              <a:gs pos="30000">
                <a:schemeClr val="accent1">
                  <a:shade val="58000"/>
                  <a:satMod val="165000"/>
                  <a:alpha val="34000"/>
                </a:schemeClr>
              </a:gs>
              <a:gs pos="75000">
                <a:schemeClr val="accent1">
                  <a:shade val="30000"/>
                  <a:satMod val="175000"/>
                  <a:alpha val="34000"/>
                </a:schemeClr>
              </a:gs>
              <a:gs pos="100000">
                <a:schemeClr val="accent1">
                  <a:shade val="15000"/>
                  <a:satMod val="175000"/>
                  <a:alpha val="34000"/>
                </a:schemeClr>
              </a:gs>
            </a:gsLst>
            <a:path path="circle">
              <a:fillToRect l="5000" t="100000" r="120000" b="10000"/>
            </a:path>
            <a:tileRect/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build="p"/>
      <p:bldP spid="6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457200"/>
            <a:ext cx="8991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 smtClean="0">
                <a:ea typeface="+mj-ea"/>
                <a:cs typeface="+mj-cs"/>
              </a:rPr>
              <a:t>Risultati approssimati: Grafi </a:t>
            </a:r>
            <a:r>
              <a:rPr lang="it-IT" dirty="0" err="1" smtClean="0">
                <a:ea typeface="+mj-ea"/>
                <a:cs typeface="+mj-cs"/>
              </a:rPr>
              <a:t>outerplanar</a:t>
            </a:r>
            <a:r>
              <a:rPr lang="it-IT" dirty="0" smtClean="0">
                <a:ea typeface="+mj-ea"/>
                <a:cs typeface="+mj-cs"/>
              </a:rPr>
              <a:t> (</a:t>
            </a:r>
            <a:r>
              <a:rPr lang="it-IT" dirty="0" err="1" smtClean="0">
                <a:ea typeface="+mj-ea"/>
                <a:cs typeface="+mj-cs"/>
              </a:rPr>
              <a:t>4</a:t>
            </a:r>
            <a:r>
              <a:rPr lang="it-IT" dirty="0" smtClean="0">
                <a:ea typeface="+mj-ea"/>
                <a:cs typeface="+mj-cs"/>
              </a:rPr>
              <a:t>)</a:t>
            </a:r>
          </a:p>
        </p:txBody>
      </p:sp>
      <p:sp>
        <p:nvSpPr>
          <p:cNvPr id="65539" name="Segnaposto numero diapositiva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8B750B6-1297-3B46-86F0-67A9A2DD8948}" type="slidenum">
              <a:rPr lang="en-US" smtClean="0"/>
              <a:pPr/>
              <a:t>51</a:t>
            </a:fld>
            <a:endParaRPr lang="en-US" smtClean="0"/>
          </a:p>
        </p:txBody>
      </p:sp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5105400" y="2757802"/>
            <a:ext cx="3657600" cy="3566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5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28600" y="2136775"/>
            <a:ext cx="4800600" cy="296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457200"/>
            <a:ext cx="8991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 smtClean="0">
                <a:ea typeface="+mj-ea"/>
                <a:cs typeface="+mj-cs"/>
              </a:rPr>
              <a:t>Risultati approssimati: Grafi </a:t>
            </a:r>
            <a:r>
              <a:rPr lang="it-IT" dirty="0" err="1" smtClean="0">
                <a:ea typeface="+mj-ea"/>
                <a:cs typeface="+mj-cs"/>
              </a:rPr>
              <a:t>outerplanar</a:t>
            </a:r>
            <a:r>
              <a:rPr lang="it-IT" dirty="0" smtClean="0">
                <a:ea typeface="+mj-ea"/>
                <a:cs typeface="+mj-cs"/>
              </a:rPr>
              <a:t> (</a:t>
            </a:r>
            <a:r>
              <a:rPr lang="it-IT" dirty="0" err="1" smtClean="0">
                <a:ea typeface="+mj-ea"/>
                <a:cs typeface="+mj-cs"/>
              </a:rPr>
              <a:t>5</a:t>
            </a:r>
            <a:r>
              <a:rPr lang="it-IT" dirty="0" smtClean="0">
                <a:ea typeface="+mj-ea"/>
                <a:cs typeface="+mj-cs"/>
              </a:rPr>
              <a:t>)</a:t>
            </a:r>
          </a:p>
        </p:txBody>
      </p:sp>
      <p:sp>
        <p:nvSpPr>
          <p:cNvPr id="66563" name="Segnaposto numero diapositiva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61DF0F48-13A4-484D-8C08-C2884C0CBCF6}" type="slidenum">
              <a:rPr lang="en-US" smtClean="0"/>
              <a:pPr/>
              <a:t>52</a:t>
            </a:fld>
            <a:endParaRPr lang="en-US" smtClean="0"/>
          </a:p>
        </p:txBody>
      </p:sp>
      <p:grpSp>
        <p:nvGrpSpPr>
          <p:cNvPr id="2" name="Gruppo 26"/>
          <p:cNvGrpSpPr>
            <a:grpSpLocks/>
          </p:cNvGrpSpPr>
          <p:nvPr/>
        </p:nvGrpSpPr>
        <p:grpSpPr bwMode="auto">
          <a:xfrm>
            <a:off x="3886200" y="3584575"/>
            <a:ext cx="4800600" cy="2968625"/>
            <a:chOff x="3886200" y="3581400"/>
            <a:chExt cx="4800600" cy="2968625"/>
          </a:xfrm>
        </p:grpSpPr>
        <p:pic>
          <p:nvPicPr>
            <p:cNvPr id="13" name="Picture 5"/>
            <p:cNvPicPr>
              <a:picLocks noChangeAspect="1" noChangeArrowheads="1"/>
            </p:cNvPicPr>
            <p:nvPr/>
          </p:nvPicPr>
          <p:blipFill>
            <a:blip r:embed="rId2">
              <a:duotone>
                <a:prstClr val="black"/>
                <a:schemeClr val="accent3"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3886200" y="3581400"/>
              <a:ext cx="4800600" cy="296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6567" name="Line 77"/>
            <p:cNvSpPr>
              <a:spLocks noChangeShapeType="1"/>
            </p:cNvSpPr>
            <p:nvPr/>
          </p:nvSpPr>
          <p:spPr bwMode="auto">
            <a:xfrm flipV="1">
              <a:off x="4683125" y="4945369"/>
              <a:ext cx="291087" cy="55256"/>
            </a:xfrm>
            <a:prstGeom prst="line">
              <a:avLst/>
            </a:prstGeom>
            <a:noFill/>
            <a:ln w="25400">
              <a:solidFill>
                <a:srgbClr val="ADB0B5"/>
              </a:solidFill>
              <a:prstDash val="dash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66568" name="Line 78"/>
            <p:cNvSpPr>
              <a:spLocks noChangeShapeType="1"/>
            </p:cNvSpPr>
            <p:nvPr/>
          </p:nvSpPr>
          <p:spPr bwMode="auto">
            <a:xfrm flipV="1">
              <a:off x="5045367" y="4851601"/>
              <a:ext cx="291087" cy="55256"/>
            </a:xfrm>
            <a:prstGeom prst="line">
              <a:avLst/>
            </a:prstGeom>
            <a:noFill/>
            <a:ln w="25400">
              <a:solidFill>
                <a:srgbClr val="ADB0B5"/>
              </a:solidFill>
              <a:prstDash val="dash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66569" name="Line 79"/>
            <p:cNvSpPr>
              <a:spLocks noChangeShapeType="1"/>
            </p:cNvSpPr>
            <p:nvPr/>
          </p:nvSpPr>
          <p:spPr bwMode="auto">
            <a:xfrm flipV="1">
              <a:off x="5407609" y="4757834"/>
              <a:ext cx="291087" cy="55256"/>
            </a:xfrm>
            <a:prstGeom prst="line">
              <a:avLst/>
            </a:prstGeom>
            <a:noFill/>
            <a:ln w="25400">
              <a:solidFill>
                <a:srgbClr val="ADB0B5"/>
              </a:solidFill>
              <a:prstDash val="dash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66570" name="Line 80"/>
            <p:cNvSpPr>
              <a:spLocks noChangeShapeType="1"/>
            </p:cNvSpPr>
            <p:nvPr/>
          </p:nvSpPr>
          <p:spPr bwMode="auto">
            <a:xfrm flipV="1">
              <a:off x="5769851" y="4664066"/>
              <a:ext cx="219933" cy="55256"/>
            </a:xfrm>
            <a:prstGeom prst="line">
              <a:avLst/>
            </a:prstGeom>
            <a:noFill/>
            <a:ln w="25400">
              <a:solidFill>
                <a:srgbClr val="ADB0B5"/>
              </a:solidFill>
              <a:prstDash val="dash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66571" name="Line 81"/>
            <p:cNvSpPr>
              <a:spLocks noChangeShapeType="1"/>
            </p:cNvSpPr>
            <p:nvPr/>
          </p:nvSpPr>
          <p:spPr bwMode="auto">
            <a:xfrm flipV="1">
              <a:off x="6132093" y="4570298"/>
              <a:ext cx="219933" cy="56930"/>
            </a:xfrm>
            <a:prstGeom prst="line">
              <a:avLst/>
            </a:prstGeom>
            <a:noFill/>
            <a:ln w="25400">
              <a:solidFill>
                <a:srgbClr val="ADB0B5"/>
              </a:solidFill>
              <a:prstDash val="dash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66572" name="Line 82"/>
            <p:cNvSpPr>
              <a:spLocks noChangeShapeType="1"/>
            </p:cNvSpPr>
            <p:nvPr/>
          </p:nvSpPr>
          <p:spPr bwMode="auto">
            <a:xfrm flipV="1">
              <a:off x="6494335" y="4476530"/>
              <a:ext cx="219933" cy="56930"/>
            </a:xfrm>
            <a:prstGeom prst="line">
              <a:avLst/>
            </a:prstGeom>
            <a:noFill/>
            <a:ln w="25400">
              <a:solidFill>
                <a:srgbClr val="ADB0B5"/>
              </a:solidFill>
              <a:prstDash val="dash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66573" name="Line 83"/>
            <p:cNvSpPr>
              <a:spLocks noChangeShapeType="1"/>
            </p:cNvSpPr>
            <p:nvPr/>
          </p:nvSpPr>
          <p:spPr bwMode="auto">
            <a:xfrm flipV="1">
              <a:off x="6856577" y="4419600"/>
              <a:ext cx="77623" cy="20093"/>
            </a:xfrm>
            <a:prstGeom prst="line">
              <a:avLst/>
            </a:prstGeom>
            <a:noFill/>
            <a:ln w="25400">
              <a:solidFill>
                <a:srgbClr val="ADB0B5"/>
              </a:solidFill>
              <a:prstDash val="dash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66574" name="Line 85"/>
            <p:cNvSpPr>
              <a:spLocks noChangeShapeType="1"/>
            </p:cNvSpPr>
            <p:nvPr/>
          </p:nvSpPr>
          <p:spPr bwMode="auto">
            <a:xfrm flipH="1">
              <a:off x="7614478" y="4419600"/>
              <a:ext cx="157922" cy="64282"/>
            </a:xfrm>
            <a:prstGeom prst="line">
              <a:avLst/>
            </a:prstGeom>
            <a:noFill/>
            <a:ln w="25400">
              <a:solidFill>
                <a:srgbClr val="ADB0B5"/>
              </a:solidFill>
              <a:prstDash val="dash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66575" name="Line 86"/>
            <p:cNvSpPr>
              <a:spLocks noChangeShapeType="1"/>
            </p:cNvSpPr>
            <p:nvPr/>
          </p:nvSpPr>
          <p:spPr bwMode="auto">
            <a:xfrm flipH="1">
              <a:off x="7452967" y="4501414"/>
              <a:ext cx="118441" cy="64282"/>
            </a:xfrm>
            <a:prstGeom prst="line">
              <a:avLst/>
            </a:prstGeom>
            <a:noFill/>
            <a:ln w="25400">
              <a:solidFill>
                <a:srgbClr val="ADB0B5"/>
              </a:solidFill>
              <a:prstDash val="dash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66576" name="Line 87"/>
            <p:cNvSpPr>
              <a:spLocks noChangeShapeType="1"/>
            </p:cNvSpPr>
            <p:nvPr/>
          </p:nvSpPr>
          <p:spPr bwMode="auto">
            <a:xfrm flipH="1">
              <a:off x="7251976" y="4583228"/>
              <a:ext cx="118441" cy="48212"/>
            </a:xfrm>
            <a:prstGeom prst="line">
              <a:avLst/>
            </a:prstGeom>
            <a:noFill/>
            <a:ln w="25400">
              <a:solidFill>
                <a:srgbClr val="ADB0B5"/>
              </a:solidFill>
              <a:prstDash val="dash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66577" name="Line 88"/>
            <p:cNvSpPr>
              <a:spLocks noChangeShapeType="1"/>
            </p:cNvSpPr>
            <p:nvPr/>
          </p:nvSpPr>
          <p:spPr bwMode="auto">
            <a:xfrm flipH="1">
              <a:off x="7050985" y="4665042"/>
              <a:ext cx="118441" cy="48212"/>
            </a:xfrm>
            <a:prstGeom prst="line">
              <a:avLst/>
            </a:prstGeom>
            <a:noFill/>
            <a:ln w="25400">
              <a:solidFill>
                <a:srgbClr val="ADB0B5"/>
              </a:solidFill>
              <a:prstDash val="dash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66578" name="Line 89"/>
            <p:cNvSpPr>
              <a:spLocks noChangeShapeType="1"/>
            </p:cNvSpPr>
            <p:nvPr/>
          </p:nvSpPr>
          <p:spPr bwMode="auto">
            <a:xfrm flipH="1">
              <a:off x="6849993" y="4746855"/>
              <a:ext cx="118441" cy="48212"/>
            </a:xfrm>
            <a:prstGeom prst="line">
              <a:avLst/>
            </a:prstGeom>
            <a:noFill/>
            <a:ln w="25400">
              <a:solidFill>
                <a:srgbClr val="ADB0B5"/>
              </a:solidFill>
              <a:prstDash val="dash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66579" name="Line 90"/>
            <p:cNvSpPr>
              <a:spLocks noChangeShapeType="1"/>
            </p:cNvSpPr>
            <p:nvPr/>
          </p:nvSpPr>
          <p:spPr bwMode="auto">
            <a:xfrm flipH="1">
              <a:off x="6649002" y="4828669"/>
              <a:ext cx="118441" cy="48212"/>
            </a:xfrm>
            <a:prstGeom prst="line">
              <a:avLst/>
            </a:prstGeom>
            <a:noFill/>
            <a:ln w="25400">
              <a:solidFill>
                <a:srgbClr val="ADB0B5"/>
              </a:solidFill>
              <a:prstDash val="dash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66580" name="Line 91"/>
            <p:cNvSpPr>
              <a:spLocks noChangeShapeType="1"/>
            </p:cNvSpPr>
            <p:nvPr/>
          </p:nvSpPr>
          <p:spPr bwMode="auto">
            <a:xfrm flipH="1">
              <a:off x="6448011" y="4910483"/>
              <a:ext cx="118441" cy="48212"/>
            </a:xfrm>
            <a:prstGeom prst="line">
              <a:avLst/>
            </a:prstGeom>
            <a:noFill/>
            <a:ln w="25400">
              <a:solidFill>
                <a:srgbClr val="ADB0B5"/>
              </a:solidFill>
              <a:prstDash val="dash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66581" name="Line 92"/>
            <p:cNvSpPr>
              <a:spLocks noChangeShapeType="1"/>
            </p:cNvSpPr>
            <p:nvPr/>
          </p:nvSpPr>
          <p:spPr bwMode="auto">
            <a:xfrm flipH="1">
              <a:off x="6286500" y="4992297"/>
              <a:ext cx="78961" cy="32141"/>
            </a:xfrm>
            <a:prstGeom prst="line">
              <a:avLst/>
            </a:prstGeom>
            <a:noFill/>
            <a:ln w="25400">
              <a:solidFill>
                <a:srgbClr val="ADB0B5"/>
              </a:solidFill>
              <a:prstDash val="dash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4" name="Freeform 94"/>
            <p:cNvSpPr>
              <a:spLocks/>
            </p:cNvSpPr>
            <p:nvPr/>
          </p:nvSpPr>
          <p:spPr bwMode="auto">
            <a:xfrm>
              <a:off x="5638800" y="5105400"/>
              <a:ext cx="1143000" cy="2286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2" y="144"/>
                </a:cxn>
                <a:cxn ang="0">
                  <a:pos x="432" y="0"/>
                </a:cxn>
              </a:cxnLst>
              <a:rect l="0" t="0" r="r" b="b"/>
              <a:pathLst>
                <a:path w="432" h="144">
                  <a:moveTo>
                    <a:pt x="0" y="0"/>
                  </a:moveTo>
                  <a:cubicBezTo>
                    <a:pt x="60" y="72"/>
                    <a:pt x="120" y="144"/>
                    <a:pt x="192" y="144"/>
                  </a:cubicBezTo>
                  <a:cubicBezTo>
                    <a:pt x="264" y="144"/>
                    <a:pt x="348" y="72"/>
                    <a:pt x="432" y="0"/>
                  </a:cubicBezTo>
                </a:path>
              </a:pathLst>
            </a:custGeom>
            <a:noFill/>
            <a:ln w="19050" cap="flat" cmpd="sng">
              <a:solidFill>
                <a:schemeClr val="accent6">
                  <a:lumMod val="60000"/>
                  <a:lumOff val="40000"/>
                </a:schemeClr>
              </a:solidFill>
              <a:prstDash val="dash"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25" name="Freeform 95"/>
            <p:cNvSpPr>
              <a:spLocks/>
            </p:cNvSpPr>
            <p:nvPr/>
          </p:nvSpPr>
          <p:spPr bwMode="auto">
            <a:xfrm>
              <a:off x="4343400" y="5715000"/>
              <a:ext cx="1600200" cy="3810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2" y="144"/>
                </a:cxn>
                <a:cxn ang="0">
                  <a:pos x="432" y="0"/>
                </a:cxn>
              </a:cxnLst>
              <a:rect l="0" t="0" r="r" b="b"/>
              <a:pathLst>
                <a:path w="432" h="144">
                  <a:moveTo>
                    <a:pt x="0" y="0"/>
                  </a:moveTo>
                  <a:cubicBezTo>
                    <a:pt x="60" y="72"/>
                    <a:pt x="120" y="144"/>
                    <a:pt x="192" y="144"/>
                  </a:cubicBezTo>
                  <a:cubicBezTo>
                    <a:pt x="264" y="144"/>
                    <a:pt x="348" y="72"/>
                    <a:pt x="432" y="0"/>
                  </a:cubicBezTo>
                </a:path>
              </a:pathLst>
            </a:custGeom>
            <a:noFill/>
            <a:ln w="19050" cap="flat" cmpd="sng">
              <a:solidFill>
                <a:schemeClr val="accent6">
                  <a:lumMod val="60000"/>
                  <a:lumOff val="40000"/>
                </a:schemeClr>
              </a:solidFill>
              <a:prstDash val="dash"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it-IT"/>
            </a:p>
          </p:txBody>
        </p:sp>
      </p:grpSp>
      <p:sp>
        <p:nvSpPr>
          <p:cNvPr id="26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381000" y="1981200"/>
            <a:ext cx="4800600" cy="4267200"/>
          </a:xfrm>
        </p:spPr>
        <p:txBody>
          <a:bodyPr/>
          <a:lstStyle/>
          <a:p>
            <a:pPr eaLnBrk="1" hangingPunct="1">
              <a:buFont typeface="Wingdings" charset="2"/>
              <a:buNone/>
            </a:pPr>
            <a:r>
              <a:rPr lang="en-US" smtClean="0">
                <a:solidFill>
                  <a:schemeClr val="accent1"/>
                </a:solidFill>
                <a:sym typeface="Symbol" charset="2"/>
              </a:rPr>
              <a:t>Th. (ben noto) </a:t>
            </a:r>
          </a:p>
          <a:p>
            <a:pPr eaLnBrk="1" hangingPunct="1">
              <a:buFont typeface="Wingdings" charset="2"/>
              <a:buNone/>
            </a:pPr>
            <a:r>
              <a:rPr lang="it-IT" smtClean="0"/>
              <a:t>G</a:t>
            </a:r>
            <a:r>
              <a:rPr lang="it-IT" i="1" smtClean="0"/>
              <a:t>=(V, E); BFT T=(V, E’)</a:t>
            </a:r>
            <a:endParaRPr lang="it-IT" smtClean="0"/>
          </a:p>
          <a:p>
            <a:pPr>
              <a:lnSpc>
                <a:spcPct val="110000"/>
              </a:lnSpc>
              <a:buFont typeface="Wingdings" charset="2"/>
              <a:buNone/>
            </a:pPr>
            <a:r>
              <a:rPr lang="it-IT" smtClean="0"/>
              <a:t>Ogni non tree edge </a:t>
            </a:r>
            <a:r>
              <a:rPr lang="it-IT" i="1" smtClean="0"/>
              <a:t>(v</a:t>
            </a:r>
            <a:r>
              <a:rPr lang="it-IT" i="1" baseline="-25000" smtClean="0"/>
              <a:t>l,h</a:t>
            </a:r>
            <a:r>
              <a:rPr lang="it-IT" i="1" smtClean="0"/>
              <a:t>, v</a:t>
            </a:r>
            <a:r>
              <a:rPr lang="it-IT" i="1" baseline="-25000" smtClean="0"/>
              <a:t>l’,k</a:t>
            </a:r>
            <a:r>
              <a:rPr lang="it-IT" i="1" smtClean="0"/>
              <a:t>)</a:t>
            </a:r>
            <a:r>
              <a:rPr lang="it-IT" smtClean="0"/>
              <a:t> soddisfa una delle seguenti</a:t>
            </a:r>
            <a:r>
              <a:rPr lang="it-IT" i="1" smtClean="0"/>
              <a:t>:</a:t>
            </a:r>
          </a:p>
          <a:p>
            <a:pPr>
              <a:lnSpc>
                <a:spcPct val="110000"/>
              </a:lnSpc>
            </a:pPr>
            <a:r>
              <a:rPr lang="it-IT" i="1" smtClean="0"/>
              <a:t>l’=l</a:t>
            </a:r>
            <a:r>
              <a:rPr lang="it-IT" smtClean="0"/>
              <a:t> </a:t>
            </a:r>
          </a:p>
          <a:p>
            <a:pPr>
              <a:lnSpc>
                <a:spcPct val="110000"/>
              </a:lnSpc>
            </a:pPr>
            <a:r>
              <a:rPr lang="it-IT" smtClean="0"/>
              <a:t> </a:t>
            </a:r>
            <a:r>
              <a:rPr lang="it-IT" i="1" smtClean="0"/>
              <a:t>l’=l-1</a:t>
            </a:r>
            <a:r>
              <a:rPr lang="it-IT" smtClean="0"/>
              <a:t> ed </a:t>
            </a:r>
            <a:r>
              <a:rPr lang="it-IT" i="1" smtClean="0"/>
              <a:t>r&lt;k</a:t>
            </a:r>
            <a:r>
              <a:rPr lang="it-IT" smtClean="0"/>
              <a:t>, dove </a:t>
            </a:r>
            <a:r>
              <a:rPr lang="it-IT" i="1" smtClean="0"/>
              <a:t>v</a:t>
            </a:r>
            <a:r>
              <a:rPr lang="it-IT" i="1" baseline="-25000" smtClean="0"/>
              <a:t>l-1,r</a:t>
            </a:r>
            <a:r>
              <a:rPr lang="it-IT" smtClean="0"/>
              <a:t> è il padre di </a:t>
            </a:r>
            <a:r>
              <a:rPr lang="it-IT" i="1" smtClean="0"/>
              <a:t>v</a:t>
            </a:r>
            <a:r>
              <a:rPr lang="it-IT" i="1" baseline="-25000" smtClean="0"/>
              <a:t>l,k</a:t>
            </a:r>
            <a:r>
              <a:rPr lang="it-IT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457200"/>
            <a:ext cx="8991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 smtClean="0">
                <a:ea typeface="+mj-ea"/>
                <a:cs typeface="+mj-cs"/>
              </a:rPr>
              <a:t>Risultati approssimati: Grafi </a:t>
            </a:r>
            <a:r>
              <a:rPr lang="it-IT" dirty="0" err="1" smtClean="0">
                <a:ea typeface="+mj-ea"/>
                <a:cs typeface="+mj-cs"/>
              </a:rPr>
              <a:t>outerplanar</a:t>
            </a:r>
            <a:r>
              <a:rPr lang="it-IT" dirty="0" smtClean="0">
                <a:ea typeface="+mj-ea"/>
                <a:cs typeface="+mj-cs"/>
              </a:rPr>
              <a:t> (</a:t>
            </a:r>
            <a:r>
              <a:rPr lang="it-IT" dirty="0" err="1" smtClean="0">
                <a:ea typeface="+mj-ea"/>
                <a:cs typeface="+mj-cs"/>
              </a:rPr>
              <a:t>6</a:t>
            </a:r>
            <a:r>
              <a:rPr lang="it-IT" dirty="0" smtClean="0">
                <a:ea typeface="+mj-ea"/>
                <a:cs typeface="+mj-cs"/>
              </a:rPr>
              <a:t>)</a:t>
            </a:r>
          </a:p>
        </p:txBody>
      </p:sp>
      <p:sp>
        <p:nvSpPr>
          <p:cNvPr id="67587" name="Segnaposto numero diapositiva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F28C0F4-1B56-124F-B269-2943E36BB448}" type="slidenum">
              <a:rPr lang="en-US" smtClean="0"/>
              <a:pPr/>
              <a:t>53</a:t>
            </a:fld>
            <a:endParaRPr lang="en-US" smtClean="0"/>
          </a:p>
        </p:txBody>
      </p:sp>
      <p:pic>
        <p:nvPicPr>
          <p:cNvPr id="13" name="Picture 5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886200" y="3581400"/>
            <a:ext cx="4800600" cy="296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uppo 26"/>
          <p:cNvGrpSpPr>
            <a:grpSpLocks/>
          </p:cNvGrpSpPr>
          <p:nvPr/>
        </p:nvGrpSpPr>
        <p:grpSpPr bwMode="auto">
          <a:xfrm>
            <a:off x="4343400" y="4419600"/>
            <a:ext cx="3429000" cy="1676400"/>
            <a:chOff x="4343400" y="4419600"/>
            <a:chExt cx="3429000" cy="1676400"/>
          </a:xfrm>
        </p:grpSpPr>
        <p:sp>
          <p:nvSpPr>
            <p:cNvPr id="67592" name="Line 77"/>
            <p:cNvSpPr>
              <a:spLocks noChangeShapeType="1"/>
            </p:cNvSpPr>
            <p:nvPr/>
          </p:nvSpPr>
          <p:spPr bwMode="auto">
            <a:xfrm flipV="1">
              <a:off x="4683125" y="4945369"/>
              <a:ext cx="291087" cy="55256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prstDash val="dash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67593" name="Line 78"/>
            <p:cNvSpPr>
              <a:spLocks noChangeShapeType="1"/>
            </p:cNvSpPr>
            <p:nvPr/>
          </p:nvSpPr>
          <p:spPr bwMode="auto">
            <a:xfrm flipV="1">
              <a:off x="5045367" y="4851601"/>
              <a:ext cx="291087" cy="55256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prstDash val="dash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67594" name="Line 79"/>
            <p:cNvSpPr>
              <a:spLocks noChangeShapeType="1"/>
            </p:cNvSpPr>
            <p:nvPr/>
          </p:nvSpPr>
          <p:spPr bwMode="auto">
            <a:xfrm flipV="1">
              <a:off x="5407609" y="4757834"/>
              <a:ext cx="291087" cy="55256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prstDash val="dash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67595" name="Line 80"/>
            <p:cNvSpPr>
              <a:spLocks noChangeShapeType="1"/>
            </p:cNvSpPr>
            <p:nvPr/>
          </p:nvSpPr>
          <p:spPr bwMode="auto">
            <a:xfrm flipV="1">
              <a:off x="5769851" y="4664066"/>
              <a:ext cx="219933" cy="55256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prstDash val="dash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67596" name="Line 81"/>
            <p:cNvSpPr>
              <a:spLocks noChangeShapeType="1"/>
            </p:cNvSpPr>
            <p:nvPr/>
          </p:nvSpPr>
          <p:spPr bwMode="auto">
            <a:xfrm flipV="1">
              <a:off x="6132093" y="4570298"/>
              <a:ext cx="219933" cy="5693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prstDash val="dash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67597" name="Line 82"/>
            <p:cNvSpPr>
              <a:spLocks noChangeShapeType="1"/>
            </p:cNvSpPr>
            <p:nvPr/>
          </p:nvSpPr>
          <p:spPr bwMode="auto">
            <a:xfrm flipV="1">
              <a:off x="6494335" y="4476530"/>
              <a:ext cx="219933" cy="5693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prstDash val="dash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67598" name="Line 83"/>
            <p:cNvSpPr>
              <a:spLocks noChangeShapeType="1"/>
            </p:cNvSpPr>
            <p:nvPr/>
          </p:nvSpPr>
          <p:spPr bwMode="auto">
            <a:xfrm flipV="1">
              <a:off x="6856577" y="4419600"/>
              <a:ext cx="77623" cy="20093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prstDash val="dash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67599" name="Line 85"/>
            <p:cNvSpPr>
              <a:spLocks noChangeShapeType="1"/>
            </p:cNvSpPr>
            <p:nvPr/>
          </p:nvSpPr>
          <p:spPr bwMode="auto">
            <a:xfrm flipH="1">
              <a:off x="7614478" y="4419600"/>
              <a:ext cx="157922" cy="64282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prstDash val="dash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67600" name="Line 86"/>
            <p:cNvSpPr>
              <a:spLocks noChangeShapeType="1"/>
            </p:cNvSpPr>
            <p:nvPr/>
          </p:nvSpPr>
          <p:spPr bwMode="auto">
            <a:xfrm flipH="1">
              <a:off x="7452967" y="4501414"/>
              <a:ext cx="118441" cy="64282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prstDash val="dash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67601" name="Line 87"/>
            <p:cNvSpPr>
              <a:spLocks noChangeShapeType="1"/>
            </p:cNvSpPr>
            <p:nvPr/>
          </p:nvSpPr>
          <p:spPr bwMode="auto">
            <a:xfrm flipH="1">
              <a:off x="7251976" y="4583228"/>
              <a:ext cx="118441" cy="48212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prstDash val="dash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67602" name="Line 88"/>
            <p:cNvSpPr>
              <a:spLocks noChangeShapeType="1"/>
            </p:cNvSpPr>
            <p:nvPr/>
          </p:nvSpPr>
          <p:spPr bwMode="auto">
            <a:xfrm flipH="1">
              <a:off x="7050985" y="4665042"/>
              <a:ext cx="118441" cy="48212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prstDash val="dash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67603" name="Line 89"/>
            <p:cNvSpPr>
              <a:spLocks noChangeShapeType="1"/>
            </p:cNvSpPr>
            <p:nvPr/>
          </p:nvSpPr>
          <p:spPr bwMode="auto">
            <a:xfrm flipH="1">
              <a:off x="6849993" y="4746855"/>
              <a:ext cx="118441" cy="48212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prstDash val="dash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67604" name="Line 90"/>
            <p:cNvSpPr>
              <a:spLocks noChangeShapeType="1"/>
            </p:cNvSpPr>
            <p:nvPr/>
          </p:nvSpPr>
          <p:spPr bwMode="auto">
            <a:xfrm flipH="1">
              <a:off x="6649002" y="4828669"/>
              <a:ext cx="118441" cy="48212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prstDash val="dash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67605" name="Line 91"/>
            <p:cNvSpPr>
              <a:spLocks noChangeShapeType="1"/>
            </p:cNvSpPr>
            <p:nvPr/>
          </p:nvSpPr>
          <p:spPr bwMode="auto">
            <a:xfrm flipH="1">
              <a:off x="6448011" y="4910483"/>
              <a:ext cx="118441" cy="48212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prstDash val="dash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67606" name="Line 92"/>
            <p:cNvSpPr>
              <a:spLocks noChangeShapeType="1"/>
            </p:cNvSpPr>
            <p:nvPr/>
          </p:nvSpPr>
          <p:spPr bwMode="auto">
            <a:xfrm flipH="1">
              <a:off x="6286500" y="4992297"/>
              <a:ext cx="78961" cy="32141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prstDash val="dash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67607" name="Freeform 94"/>
            <p:cNvSpPr>
              <a:spLocks/>
            </p:cNvSpPr>
            <p:nvPr/>
          </p:nvSpPr>
          <p:spPr bwMode="auto">
            <a:xfrm>
              <a:off x="5638800" y="5105400"/>
              <a:ext cx="1143000" cy="228600"/>
            </a:xfrm>
            <a:custGeom>
              <a:avLst/>
              <a:gdLst>
                <a:gd name="T0" fmla="*/ 0 w 432"/>
                <a:gd name="T1" fmla="*/ 0 h 144"/>
                <a:gd name="T2" fmla="*/ 2147483647 w 432"/>
                <a:gd name="T3" fmla="*/ 2147483647 h 144"/>
                <a:gd name="T4" fmla="*/ 2147483647 w 432"/>
                <a:gd name="T5" fmla="*/ 0 h 144"/>
                <a:gd name="T6" fmla="*/ 0 60000 65536"/>
                <a:gd name="T7" fmla="*/ 0 60000 65536"/>
                <a:gd name="T8" fmla="*/ 0 60000 65536"/>
                <a:gd name="T9" fmla="*/ 0 w 432"/>
                <a:gd name="T10" fmla="*/ 0 h 144"/>
                <a:gd name="T11" fmla="*/ 432 w 432"/>
                <a:gd name="T12" fmla="*/ 144 h 1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144">
                  <a:moveTo>
                    <a:pt x="0" y="0"/>
                  </a:moveTo>
                  <a:cubicBezTo>
                    <a:pt x="60" y="72"/>
                    <a:pt x="120" y="144"/>
                    <a:pt x="192" y="144"/>
                  </a:cubicBezTo>
                  <a:cubicBezTo>
                    <a:pt x="264" y="144"/>
                    <a:pt x="348" y="72"/>
                    <a:pt x="432" y="0"/>
                  </a:cubicBezTo>
                </a:path>
              </a:pathLst>
            </a:custGeom>
            <a:noFill/>
            <a:ln w="19050">
              <a:solidFill>
                <a:schemeClr val="accent1"/>
              </a:solidFill>
              <a:prstDash val="dash"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67608" name="Freeform 95"/>
            <p:cNvSpPr>
              <a:spLocks/>
            </p:cNvSpPr>
            <p:nvPr/>
          </p:nvSpPr>
          <p:spPr bwMode="auto">
            <a:xfrm>
              <a:off x="4343400" y="5715000"/>
              <a:ext cx="1600200" cy="381000"/>
            </a:xfrm>
            <a:custGeom>
              <a:avLst/>
              <a:gdLst>
                <a:gd name="T0" fmla="*/ 0 w 432"/>
                <a:gd name="T1" fmla="*/ 0 h 144"/>
                <a:gd name="T2" fmla="*/ 2147483647 w 432"/>
                <a:gd name="T3" fmla="*/ 2147483647 h 144"/>
                <a:gd name="T4" fmla="*/ 2147483647 w 432"/>
                <a:gd name="T5" fmla="*/ 0 h 144"/>
                <a:gd name="T6" fmla="*/ 0 60000 65536"/>
                <a:gd name="T7" fmla="*/ 0 60000 65536"/>
                <a:gd name="T8" fmla="*/ 0 60000 65536"/>
                <a:gd name="T9" fmla="*/ 0 w 432"/>
                <a:gd name="T10" fmla="*/ 0 h 144"/>
                <a:gd name="T11" fmla="*/ 432 w 432"/>
                <a:gd name="T12" fmla="*/ 144 h 1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144">
                  <a:moveTo>
                    <a:pt x="0" y="0"/>
                  </a:moveTo>
                  <a:cubicBezTo>
                    <a:pt x="60" y="72"/>
                    <a:pt x="120" y="144"/>
                    <a:pt x="192" y="144"/>
                  </a:cubicBezTo>
                  <a:cubicBezTo>
                    <a:pt x="264" y="144"/>
                    <a:pt x="348" y="72"/>
                    <a:pt x="432" y="0"/>
                  </a:cubicBezTo>
                </a:path>
              </a:pathLst>
            </a:custGeom>
            <a:noFill/>
            <a:ln w="19050">
              <a:solidFill>
                <a:schemeClr val="accent1"/>
              </a:solidFill>
              <a:prstDash val="dash"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</p:grpSp>
      <p:sp>
        <p:nvSpPr>
          <p:cNvPr id="26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381000" y="1981200"/>
            <a:ext cx="8229600" cy="2362200"/>
          </a:xfrm>
        </p:spPr>
        <p:txBody>
          <a:bodyPr/>
          <a:lstStyle/>
          <a:p>
            <a:pPr eaLnBrk="1" hangingPunct="1">
              <a:buFont typeface="Wingdings" charset="2"/>
              <a:buNone/>
            </a:pPr>
            <a:r>
              <a:rPr lang="en-US" smtClean="0">
                <a:solidFill>
                  <a:schemeClr val="accent1"/>
                </a:solidFill>
                <a:sym typeface="Symbol" charset="2"/>
              </a:rPr>
              <a:t>Th.  </a:t>
            </a:r>
            <a:r>
              <a:rPr lang="it-IT" smtClean="0"/>
              <a:t>G</a:t>
            </a:r>
            <a:r>
              <a:rPr lang="it-IT" i="1" smtClean="0"/>
              <a:t>=(V, E); OBFT T=(V, E’):</a:t>
            </a:r>
            <a:endParaRPr lang="it-IT" smtClean="0"/>
          </a:p>
          <a:p>
            <a:pPr>
              <a:lnSpc>
                <a:spcPct val="110000"/>
              </a:lnSpc>
            </a:pPr>
            <a:r>
              <a:rPr lang="it-IT" smtClean="0"/>
              <a:t>Se </a:t>
            </a:r>
            <a:r>
              <a:rPr lang="it-IT" i="1" smtClean="0"/>
              <a:t>(v</a:t>
            </a:r>
            <a:r>
              <a:rPr lang="it-IT" i="1" baseline="-25000" smtClean="0"/>
              <a:t>l,h</a:t>
            </a:r>
            <a:r>
              <a:rPr lang="it-IT" i="1" smtClean="0"/>
              <a:t>, v</a:t>
            </a:r>
            <a:r>
              <a:rPr lang="it-IT" i="1" baseline="-25000" smtClean="0"/>
              <a:t>l,k</a:t>
            </a:r>
            <a:r>
              <a:rPr lang="it-IT" i="1" smtClean="0"/>
              <a:t>), h&lt;k, </a:t>
            </a:r>
            <a:r>
              <a:rPr lang="it-IT" smtClean="0"/>
              <a:t>allora </a:t>
            </a:r>
            <a:r>
              <a:rPr lang="it-IT" i="1" smtClean="0"/>
              <a:t>k=h+1</a:t>
            </a:r>
            <a:r>
              <a:rPr lang="it-IT" smtClean="0"/>
              <a:t> </a:t>
            </a:r>
          </a:p>
          <a:p>
            <a:pPr>
              <a:lnSpc>
                <a:spcPct val="110000"/>
              </a:lnSpc>
            </a:pPr>
            <a:r>
              <a:rPr lang="it-IT" smtClean="0"/>
              <a:t>Se </a:t>
            </a:r>
            <a:r>
              <a:rPr lang="it-IT" i="1" smtClean="0"/>
              <a:t>v</a:t>
            </a:r>
            <a:r>
              <a:rPr lang="it-IT" i="1" baseline="-25000" smtClean="0"/>
              <a:t>l,h </a:t>
            </a:r>
            <a:r>
              <a:rPr lang="it-IT" smtClean="0"/>
              <a:t>è figlio di </a:t>
            </a:r>
            <a:r>
              <a:rPr lang="it-IT" i="1" smtClean="0"/>
              <a:t>v</a:t>
            </a:r>
            <a:r>
              <a:rPr lang="it-IT" i="1" baseline="-25000" smtClean="0"/>
              <a:t>l-1,i </a:t>
            </a:r>
            <a:r>
              <a:rPr lang="it-IT" smtClean="0"/>
              <a:t>e </a:t>
            </a:r>
            <a:r>
              <a:rPr lang="it-IT" i="1" smtClean="0"/>
              <a:t>(v</a:t>
            </a:r>
            <a:r>
              <a:rPr lang="it-IT" i="1" baseline="-25000" smtClean="0"/>
              <a:t>l,h</a:t>
            </a:r>
            <a:r>
              <a:rPr lang="it-IT" i="1" smtClean="0"/>
              <a:t>, v</a:t>
            </a:r>
            <a:r>
              <a:rPr lang="it-IT" i="1" baseline="-25000" smtClean="0"/>
              <a:t>l-1,k</a:t>
            </a:r>
            <a:r>
              <a:rPr lang="it-IT" i="1" smtClean="0"/>
              <a:t>) </a:t>
            </a:r>
            <a:r>
              <a:rPr lang="it-IT" smtClean="0"/>
              <a:t>è non tree,</a:t>
            </a:r>
            <a:r>
              <a:rPr lang="it-IT" i="1" smtClean="0"/>
              <a:t> i&lt;k, </a:t>
            </a:r>
            <a:r>
              <a:rPr lang="it-IT" smtClean="0"/>
              <a:t>allora</a:t>
            </a:r>
            <a:r>
              <a:rPr lang="it-IT" i="1" smtClean="0"/>
              <a:t> k=i+1 </a:t>
            </a:r>
            <a:r>
              <a:rPr lang="it-IT" smtClean="0"/>
              <a:t>e</a:t>
            </a:r>
            <a:r>
              <a:rPr lang="it-IT" i="1" smtClean="0"/>
              <a:t> v</a:t>
            </a:r>
            <a:r>
              <a:rPr lang="it-IT" i="1" baseline="-25000" smtClean="0"/>
              <a:t>l,h </a:t>
            </a:r>
            <a:r>
              <a:rPr lang="it-IT" smtClean="0"/>
              <a:t>è il più a destra dei suoi fratelli</a:t>
            </a:r>
          </a:p>
        </p:txBody>
      </p:sp>
      <p:sp>
        <p:nvSpPr>
          <p:cNvPr id="28" name="Text Box 114"/>
          <p:cNvSpPr txBox="1">
            <a:spLocks noChangeArrowheads="1"/>
          </p:cNvSpPr>
          <p:nvPr/>
        </p:nvSpPr>
        <p:spPr bwMode="auto">
          <a:xfrm>
            <a:off x="228600" y="5334000"/>
            <a:ext cx="3657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it-IT">
                <a:solidFill>
                  <a:schemeClr val="tx2"/>
                </a:solidFill>
              </a:rPr>
              <a:t>Gli archi colorati non sono ammissibili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build="p"/>
      <p:bldP spid="28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457200"/>
            <a:ext cx="8991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 smtClean="0">
                <a:ea typeface="+mj-ea"/>
                <a:cs typeface="+mj-cs"/>
              </a:rPr>
              <a:t>Risultati approssimati: Grafi </a:t>
            </a:r>
            <a:r>
              <a:rPr lang="it-IT" dirty="0" err="1" smtClean="0">
                <a:ea typeface="+mj-ea"/>
                <a:cs typeface="+mj-cs"/>
              </a:rPr>
              <a:t>outerplanar</a:t>
            </a:r>
            <a:r>
              <a:rPr lang="it-IT" dirty="0" smtClean="0">
                <a:ea typeface="+mj-ea"/>
                <a:cs typeface="+mj-cs"/>
              </a:rPr>
              <a:t> (</a:t>
            </a:r>
            <a:r>
              <a:rPr lang="it-IT" dirty="0" err="1" smtClean="0">
                <a:ea typeface="+mj-ea"/>
                <a:cs typeface="+mj-cs"/>
              </a:rPr>
              <a:t>7</a:t>
            </a:r>
            <a:r>
              <a:rPr lang="it-IT" dirty="0" smtClean="0">
                <a:ea typeface="+mj-ea"/>
                <a:cs typeface="+mj-cs"/>
              </a:rPr>
              <a:t>)</a:t>
            </a:r>
          </a:p>
        </p:txBody>
      </p:sp>
      <p:sp>
        <p:nvSpPr>
          <p:cNvPr id="68611" name="Segnaposto numero diapositiva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FC3E41A-FF69-CC47-BC1E-512D8F4841C7}" type="slidenum">
              <a:rPr lang="en-US" smtClean="0"/>
              <a:pPr/>
              <a:t>54</a:t>
            </a:fld>
            <a:endParaRPr lang="en-US" smtClean="0"/>
          </a:p>
        </p:txBody>
      </p:sp>
      <p:sp>
        <p:nvSpPr>
          <p:cNvPr id="26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76200" y="1676400"/>
            <a:ext cx="8763000" cy="2362200"/>
          </a:xfrm>
        </p:spPr>
        <p:txBody>
          <a:bodyPr/>
          <a:lstStyle/>
          <a:p>
            <a:pPr eaLnBrk="1" hangingPunct="1">
              <a:buFont typeface="Wingdings" charset="2"/>
              <a:buNone/>
              <a:defRPr/>
            </a:pPr>
            <a:r>
              <a:rPr lang="en-US" sz="2800" dirty="0" err="1" smtClean="0">
                <a:solidFill>
                  <a:schemeClr val="accent1"/>
                </a:solidFill>
                <a:sym typeface="Symbol" charset="2"/>
              </a:rPr>
              <a:t>Dimostriamo</a:t>
            </a:r>
            <a:r>
              <a:rPr lang="en-US" sz="2800" dirty="0" smtClean="0">
                <a:solidFill>
                  <a:schemeClr val="accent1"/>
                </a:solidFill>
                <a:sym typeface="Symbol" charset="2"/>
              </a:rPr>
              <a:t> </a:t>
            </a:r>
            <a:r>
              <a:rPr lang="en-US" sz="2800" dirty="0" err="1" smtClean="0">
                <a:solidFill>
                  <a:schemeClr val="accent1"/>
                </a:solidFill>
                <a:sym typeface="Symbol" charset="2"/>
              </a:rPr>
              <a:t>separatamente</a:t>
            </a:r>
            <a:r>
              <a:rPr lang="en-US" sz="2800" dirty="0" smtClean="0">
                <a:solidFill>
                  <a:schemeClr val="accent1"/>
                </a:solidFill>
                <a:sym typeface="Symbol" charset="2"/>
              </a:rPr>
              <a:t>:</a:t>
            </a:r>
          </a:p>
          <a:p>
            <a:pPr marL="457200" indent="-457200">
              <a:lnSpc>
                <a:spcPct val="110000"/>
              </a:lnSpc>
              <a:buFont typeface="+mj-lt"/>
              <a:buAutoNum type="arabicPeriod"/>
              <a:defRPr/>
            </a:pPr>
            <a:r>
              <a:rPr lang="it-IT" dirty="0" smtClean="0"/>
              <a:t>Se </a:t>
            </a:r>
            <a:r>
              <a:rPr lang="it-IT" i="1" dirty="0" smtClean="0"/>
              <a:t>(</a:t>
            </a:r>
            <a:r>
              <a:rPr lang="it-IT" i="1" dirty="0" err="1" smtClean="0"/>
              <a:t>v</a:t>
            </a:r>
            <a:r>
              <a:rPr lang="it-IT" i="1" baseline="-25000" dirty="0" err="1" smtClean="0"/>
              <a:t>l</a:t>
            </a:r>
            <a:r>
              <a:rPr lang="it-IT" i="1" baseline="-25000" dirty="0" smtClean="0"/>
              <a:t>,</a:t>
            </a:r>
            <a:r>
              <a:rPr lang="it-IT" i="1" baseline="-25000" dirty="0" err="1" smtClean="0"/>
              <a:t>h</a:t>
            </a:r>
            <a:r>
              <a:rPr lang="it-IT" i="1" dirty="0" smtClean="0"/>
              <a:t>, </a:t>
            </a:r>
            <a:r>
              <a:rPr lang="it-IT" i="1" dirty="0" err="1" smtClean="0"/>
              <a:t>v</a:t>
            </a:r>
            <a:r>
              <a:rPr lang="it-IT" i="1" baseline="-25000" dirty="0" err="1" smtClean="0"/>
              <a:t>l</a:t>
            </a:r>
            <a:r>
              <a:rPr lang="it-IT" i="1" baseline="-25000" dirty="0" smtClean="0"/>
              <a:t>,</a:t>
            </a:r>
            <a:r>
              <a:rPr lang="it-IT" i="1" baseline="-25000" dirty="0" err="1" smtClean="0"/>
              <a:t>k</a:t>
            </a:r>
            <a:r>
              <a:rPr lang="it-IT" i="1" dirty="0" smtClean="0"/>
              <a:t>), </a:t>
            </a:r>
            <a:r>
              <a:rPr lang="it-IT" i="1" dirty="0" err="1" smtClean="0"/>
              <a:t>h</a:t>
            </a:r>
            <a:r>
              <a:rPr lang="it-IT" i="1" dirty="0" smtClean="0"/>
              <a:t>&lt;</a:t>
            </a:r>
            <a:r>
              <a:rPr lang="it-IT" i="1" dirty="0" err="1" smtClean="0"/>
              <a:t>k</a:t>
            </a:r>
            <a:r>
              <a:rPr lang="it-IT" i="1" dirty="0" smtClean="0"/>
              <a:t>, </a:t>
            </a:r>
            <a:r>
              <a:rPr lang="it-IT" dirty="0" smtClean="0"/>
              <a:t>allora </a:t>
            </a:r>
            <a:r>
              <a:rPr lang="it-IT" i="1" dirty="0" smtClean="0"/>
              <a:t>k=h+1</a:t>
            </a:r>
          </a:p>
          <a:p>
            <a:pPr marL="457200" indent="-457200">
              <a:lnSpc>
                <a:spcPct val="110000"/>
              </a:lnSpc>
              <a:buFont typeface="Wingdings" charset="2"/>
              <a:buNone/>
              <a:defRPr/>
            </a:pPr>
            <a:r>
              <a:rPr lang="it-IT" i="1" dirty="0" smtClean="0"/>
              <a:t>	</a:t>
            </a:r>
            <a:r>
              <a:rPr lang="it-IT" dirty="0" smtClean="0"/>
              <a:t>Per assurdo, </a:t>
            </a:r>
            <a:r>
              <a:rPr lang="it-IT" i="1" dirty="0" err="1" smtClean="0"/>
              <a:t>k</a:t>
            </a:r>
            <a:r>
              <a:rPr lang="it-IT" i="1" dirty="0" smtClean="0"/>
              <a:t>&gt;h+1.</a:t>
            </a:r>
          </a:p>
          <a:p>
            <a:pPr marL="457200" indent="-457200">
              <a:lnSpc>
                <a:spcPct val="110000"/>
              </a:lnSpc>
              <a:buFont typeface="Wingdings" charset="2"/>
              <a:buNone/>
              <a:defRPr/>
            </a:pPr>
            <a:r>
              <a:rPr lang="it-IT" i="1" dirty="0" smtClean="0"/>
              <a:t>	</a:t>
            </a:r>
            <a:r>
              <a:rPr lang="it-IT" dirty="0" smtClean="0"/>
              <a:t>Se </a:t>
            </a:r>
            <a:r>
              <a:rPr lang="it-IT" i="1" dirty="0" err="1" smtClean="0"/>
              <a:t>v</a:t>
            </a:r>
            <a:r>
              <a:rPr lang="it-IT" i="1" baseline="-25000" dirty="0" err="1" smtClean="0"/>
              <a:t>l</a:t>
            </a:r>
            <a:r>
              <a:rPr lang="it-IT" i="1" baseline="-25000" dirty="0" smtClean="0"/>
              <a:t>,</a:t>
            </a:r>
            <a:r>
              <a:rPr lang="it-IT" i="1" baseline="-25000" dirty="0" err="1" smtClean="0"/>
              <a:t>h</a:t>
            </a:r>
            <a:r>
              <a:rPr lang="it-IT" i="1" dirty="0" smtClean="0"/>
              <a:t> </a:t>
            </a:r>
            <a:r>
              <a:rPr lang="it-IT" dirty="0" smtClean="0"/>
              <a:t>e</a:t>
            </a:r>
            <a:r>
              <a:rPr lang="it-IT" i="1" dirty="0" smtClean="0"/>
              <a:t> </a:t>
            </a:r>
            <a:r>
              <a:rPr lang="it-IT" i="1" dirty="0" err="1" smtClean="0"/>
              <a:t>v</a:t>
            </a:r>
            <a:r>
              <a:rPr lang="it-IT" i="1" baseline="-25000" dirty="0" err="1" smtClean="0"/>
              <a:t>l</a:t>
            </a:r>
            <a:r>
              <a:rPr lang="it-IT" i="1" baseline="-25000" dirty="0" smtClean="0"/>
              <a:t>,</a:t>
            </a:r>
            <a:r>
              <a:rPr lang="it-IT" i="1" baseline="-25000" dirty="0" err="1" smtClean="0"/>
              <a:t>k</a:t>
            </a:r>
            <a:r>
              <a:rPr lang="it-IT" i="1" dirty="0" smtClean="0"/>
              <a:t> </a:t>
            </a:r>
            <a:r>
              <a:rPr lang="it-IT" dirty="0" smtClean="0"/>
              <a:t>sono figli dello stesso padre </a:t>
            </a:r>
            <a:r>
              <a:rPr lang="it-IT" i="1" dirty="0" smtClean="0"/>
              <a:t>v</a:t>
            </a:r>
            <a:r>
              <a:rPr lang="it-IT" i="1" baseline="-25000" dirty="0" smtClean="0"/>
              <a:t>l-1,</a:t>
            </a:r>
            <a:r>
              <a:rPr lang="it-IT" i="1" baseline="-25000" dirty="0" err="1" smtClean="0"/>
              <a:t>r</a:t>
            </a:r>
            <a:r>
              <a:rPr lang="it-IT" dirty="0" smtClean="0"/>
              <a:t>, allora anche </a:t>
            </a:r>
            <a:r>
              <a:rPr lang="it-IT" i="1" dirty="0" err="1" smtClean="0"/>
              <a:t>v</a:t>
            </a:r>
            <a:r>
              <a:rPr lang="it-IT" i="1" baseline="-25000" dirty="0" err="1" smtClean="0"/>
              <a:t>l</a:t>
            </a:r>
            <a:r>
              <a:rPr lang="it-IT" i="1" baseline="-25000" dirty="0" smtClean="0"/>
              <a:t>,h+1</a:t>
            </a:r>
            <a:r>
              <a:rPr lang="it-IT" dirty="0" smtClean="0"/>
              <a:t> lo è.</a:t>
            </a:r>
            <a:r>
              <a:rPr lang="it-IT" i="1" dirty="0" smtClean="0"/>
              <a:t> </a:t>
            </a:r>
            <a:r>
              <a:rPr lang="it-IT" dirty="0" smtClean="0"/>
              <a:t>   </a:t>
            </a: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5638800" y="3733800"/>
            <a:ext cx="29718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0" lvl="1"/>
            <a:r>
              <a:rPr lang="it-IT"/>
              <a:t>Consideriamo il sottografo indotto da questi nodi nella rappresentazione outerplanar:</a:t>
            </a:r>
          </a:p>
          <a:p>
            <a:endParaRPr lang="it-IT"/>
          </a:p>
        </p:txBody>
      </p:sp>
      <p:grpSp>
        <p:nvGrpSpPr>
          <p:cNvPr id="2" name="Gruppo 11"/>
          <p:cNvGrpSpPr>
            <a:grpSpLocks/>
          </p:cNvGrpSpPr>
          <p:nvPr/>
        </p:nvGrpSpPr>
        <p:grpSpPr bwMode="auto">
          <a:xfrm>
            <a:off x="685800" y="4191000"/>
            <a:ext cx="2286000" cy="2066925"/>
            <a:chOff x="304800" y="4643735"/>
            <a:chExt cx="2286000" cy="2066330"/>
          </a:xfrm>
        </p:grpSpPr>
        <p:sp>
          <p:nvSpPr>
            <p:cNvPr id="6" name="Ovale 5"/>
            <p:cNvSpPr/>
            <p:nvPr/>
          </p:nvSpPr>
          <p:spPr>
            <a:xfrm>
              <a:off x="762000" y="6324600"/>
              <a:ext cx="228600" cy="2286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/>
            </a:p>
          </p:txBody>
        </p:sp>
        <p:sp>
          <p:nvSpPr>
            <p:cNvPr id="7" name="Ovale 6"/>
            <p:cNvSpPr/>
            <p:nvPr/>
          </p:nvSpPr>
          <p:spPr>
            <a:xfrm>
              <a:off x="1295400" y="5334000"/>
              <a:ext cx="228600" cy="2286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/>
            </a:p>
          </p:txBody>
        </p:sp>
        <p:sp>
          <p:nvSpPr>
            <p:cNvPr id="8" name="Ovale 7"/>
            <p:cNvSpPr/>
            <p:nvPr/>
          </p:nvSpPr>
          <p:spPr>
            <a:xfrm>
              <a:off x="2362200" y="4724400"/>
              <a:ext cx="228600" cy="2286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/>
            </a:p>
          </p:txBody>
        </p:sp>
        <p:sp>
          <p:nvSpPr>
            <p:cNvPr id="68656" name="CasellaDiTesto 8"/>
            <p:cNvSpPr txBox="1">
              <a:spLocks noChangeArrowheads="1"/>
            </p:cNvSpPr>
            <p:nvPr/>
          </p:nvSpPr>
          <p:spPr bwMode="auto">
            <a:xfrm>
              <a:off x="304800" y="6248400"/>
              <a:ext cx="56654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it-IT" i="1"/>
                <a:t>v</a:t>
              </a:r>
              <a:r>
                <a:rPr lang="it-IT" i="1" baseline="-25000"/>
                <a:t>l,h</a:t>
              </a:r>
              <a:endParaRPr lang="it-IT"/>
            </a:p>
          </p:txBody>
        </p:sp>
        <p:sp>
          <p:nvSpPr>
            <p:cNvPr id="68657" name="CasellaDiTesto 9"/>
            <p:cNvSpPr txBox="1">
              <a:spLocks noChangeArrowheads="1"/>
            </p:cNvSpPr>
            <p:nvPr/>
          </p:nvSpPr>
          <p:spPr bwMode="auto">
            <a:xfrm>
              <a:off x="805056" y="5329535"/>
              <a:ext cx="807595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it-IT" i="1"/>
                <a:t>v</a:t>
              </a:r>
              <a:r>
                <a:rPr lang="it-IT" i="1" baseline="-25000"/>
                <a:t>l,h+1</a:t>
              </a:r>
              <a:endParaRPr lang="it-IT"/>
            </a:p>
          </p:txBody>
        </p:sp>
        <p:sp>
          <p:nvSpPr>
            <p:cNvPr id="68658" name="CasellaDiTesto 10"/>
            <p:cNvSpPr txBox="1">
              <a:spLocks noChangeArrowheads="1"/>
            </p:cNvSpPr>
            <p:nvPr/>
          </p:nvSpPr>
          <p:spPr bwMode="auto">
            <a:xfrm>
              <a:off x="1871856" y="4643735"/>
              <a:ext cx="56654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it-IT" i="1"/>
                <a:t>v</a:t>
              </a:r>
              <a:r>
                <a:rPr lang="it-IT" i="1" baseline="-25000"/>
                <a:t>l,k</a:t>
              </a:r>
              <a:endParaRPr lang="it-IT"/>
            </a:p>
          </p:txBody>
        </p:sp>
      </p:grpSp>
      <p:grpSp>
        <p:nvGrpSpPr>
          <p:cNvPr id="3" name="Gruppo 45"/>
          <p:cNvGrpSpPr>
            <a:grpSpLocks/>
          </p:cNvGrpSpPr>
          <p:nvPr/>
        </p:nvGrpSpPr>
        <p:grpSpPr bwMode="auto">
          <a:xfrm>
            <a:off x="685800" y="4386263"/>
            <a:ext cx="2286000" cy="2395537"/>
            <a:chOff x="685800" y="4385965"/>
            <a:chExt cx="2286001" cy="2395835"/>
          </a:xfrm>
        </p:grpSpPr>
        <p:grpSp>
          <p:nvGrpSpPr>
            <p:cNvPr id="68639" name="Gruppo 14"/>
            <p:cNvGrpSpPr>
              <a:grpSpLocks/>
            </p:cNvGrpSpPr>
            <p:nvPr/>
          </p:nvGrpSpPr>
          <p:grpSpPr bwMode="auto">
            <a:xfrm>
              <a:off x="685800" y="6320135"/>
              <a:ext cx="734905" cy="461665"/>
              <a:chOff x="3091056" y="4948535"/>
              <a:chExt cx="734905" cy="461665"/>
            </a:xfrm>
          </p:grpSpPr>
          <p:sp>
            <p:nvSpPr>
              <p:cNvPr id="13" name="Ovale 12"/>
              <p:cNvSpPr/>
              <p:nvPr/>
            </p:nvSpPr>
            <p:spPr>
              <a:xfrm>
                <a:off x="3505200" y="4953000"/>
                <a:ext cx="228600" cy="228600"/>
              </a:xfrm>
              <a:prstGeom prst="ellipse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/>
              </a:p>
            </p:txBody>
          </p:sp>
          <p:sp>
            <p:nvSpPr>
              <p:cNvPr id="68646" name="CasellaDiTesto 13"/>
              <p:cNvSpPr txBox="1">
                <a:spLocks noChangeArrowheads="1"/>
              </p:cNvSpPr>
              <p:nvPr/>
            </p:nvSpPr>
            <p:spPr bwMode="auto">
              <a:xfrm>
                <a:off x="3091056" y="4948535"/>
                <a:ext cx="734905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it-IT" i="1"/>
                  <a:t>v</a:t>
                </a:r>
                <a:r>
                  <a:rPr lang="it-IT" i="1" baseline="-25000"/>
                  <a:t>l-1,</a:t>
                </a:r>
                <a:r>
                  <a:rPr lang="it-IT" sz="2800" i="1" baseline="-25000"/>
                  <a:t>r</a:t>
                </a:r>
                <a:endParaRPr lang="it-IT"/>
              </a:p>
            </p:txBody>
          </p:sp>
        </p:grpSp>
        <p:cxnSp>
          <p:nvCxnSpPr>
            <p:cNvPr id="17" name="Connettore 7 16"/>
            <p:cNvCxnSpPr/>
            <p:nvPr/>
          </p:nvCxnSpPr>
          <p:spPr>
            <a:xfrm rot="5400000" flipH="1" flipV="1">
              <a:off x="1126306" y="6155459"/>
              <a:ext cx="414389" cy="76200"/>
            </a:xfrm>
            <a:prstGeom prst="curvedConnector4">
              <a:avLst>
                <a:gd name="adj1" fmla="val -6665"/>
                <a:gd name="adj2" fmla="val 400000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ttore 7 20"/>
            <p:cNvCxnSpPr/>
            <p:nvPr/>
          </p:nvCxnSpPr>
          <p:spPr>
            <a:xfrm rot="5400000" flipH="1" flipV="1">
              <a:off x="914315" y="5410067"/>
              <a:ext cx="1371771" cy="609600"/>
            </a:xfrm>
            <a:prstGeom prst="curvedConnector3">
              <a:avLst>
                <a:gd name="adj1" fmla="val -6481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ttore 7 20"/>
            <p:cNvCxnSpPr/>
            <p:nvPr/>
          </p:nvCxnSpPr>
          <p:spPr>
            <a:xfrm rot="5400000" flipH="1" flipV="1">
              <a:off x="1126206" y="4555159"/>
              <a:ext cx="2014788" cy="1676401"/>
            </a:xfrm>
            <a:prstGeom prst="curvedConnector4">
              <a:avLst>
                <a:gd name="adj1" fmla="val -13978"/>
                <a:gd name="adj2" fmla="val 113636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9" name="Connettore 7 20"/>
          <p:cNvCxnSpPr/>
          <p:nvPr/>
        </p:nvCxnSpPr>
        <p:spPr>
          <a:xfrm flipV="1">
            <a:off x="1371600" y="4467225"/>
            <a:ext cx="1566863" cy="1508125"/>
          </a:xfrm>
          <a:prstGeom prst="curvedConnector2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9" name="Gruppo 96"/>
          <p:cNvGrpSpPr>
            <a:grpSpLocks/>
          </p:cNvGrpSpPr>
          <p:nvPr/>
        </p:nvGrpSpPr>
        <p:grpSpPr bwMode="auto">
          <a:xfrm>
            <a:off x="990600" y="4467225"/>
            <a:ext cx="1947863" cy="1519238"/>
            <a:chOff x="990600" y="4466787"/>
            <a:chExt cx="1947722" cy="1519378"/>
          </a:xfrm>
        </p:grpSpPr>
        <p:grpSp>
          <p:nvGrpSpPr>
            <p:cNvPr id="68631" name="Gruppo 14"/>
            <p:cNvGrpSpPr>
              <a:grpSpLocks/>
            </p:cNvGrpSpPr>
            <p:nvPr/>
          </p:nvGrpSpPr>
          <p:grpSpPr bwMode="auto">
            <a:xfrm>
              <a:off x="990600" y="5363170"/>
              <a:ext cx="734905" cy="461665"/>
              <a:chOff x="3091056" y="4948535"/>
              <a:chExt cx="734905" cy="461665"/>
            </a:xfrm>
          </p:grpSpPr>
          <p:sp>
            <p:nvSpPr>
              <p:cNvPr id="44" name="Ovale 43"/>
              <p:cNvSpPr/>
              <p:nvPr/>
            </p:nvSpPr>
            <p:spPr>
              <a:xfrm>
                <a:off x="3505200" y="4953000"/>
                <a:ext cx="228600" cy="228600"/>
              </a:xfrm>
              <a:prstGeom prst="ellipse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/>
              </a:p>
            </p:txBody>
          </p:sp>
          <p:sp>
            <p:nvSpPr>
              <p:cNvPr id="68638" name="CasellaDiTesto 44"/>
              <p:cNvSpPr txBox="1">
                <a:spLocks noChangeArrowheads="1"/>
              </p:cNvSpPr>
              <p:nvPr/>
            </p:nvSpPr>
            <p:spPr bwMode="auto">
              <a:xfrm>
                <a:off x="3091056" y="4948535"/>
                <a:ext cx="734905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it-IT" i="1"/>
                  <a:t>v</a:t>
                </a:r>
                <a:r>
                  <a:rPr lang="it-IT" i="1" baseline="-25000"/>
                  <a:t>l-1,</a:t>
                </a:r>
                <a:r>
                  <a:rPr lang="it-IT" sz="2800" i="1" baseline="-25000"/>
                  <a:t>r</a:t>
                </a:r>
                <a:endParaRPr lang="it-IT"/>
              </a:p>
            </p:txBody>
          </p:sp>
        </p:grpSp>
        <p:cxnSp>
          <p:nvCxnSpPr>
            <p:cNvPr id="40" name="Connettore 7 16"/>
            <p:cNvCxnSpPr>
              <a:stCxn id="6" idx="6"/>
            </p:cNvCxnSpPr>
            <p:nvPr/>
          </p:nvCxnSpPr>
          <p:spPr>
            <a:xfrm flipV="1">
              <a:off x="1371572" y="5562263"/>
              <a:ext cx="228583" cy="423902"/>
            </a:xfrm>
            <a:prstGeom prst="curvedConnector2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nettore 7 40"/>
            <p:cNvCxnSpPr/>
            <p:nvPr/>
          </p:nvCxnSpPr>
          <p:spPr>
            <a:xfrm rot="5400000" flipH="1" flipV="1">
              <a:off x="1485827" y="5143143"/>
              <a:ext cx="457242" cy="228583"/>
            </a:xfrm>
            <a:prstGeom prst="curvedConnector3">
              <a:avLst>
                <a:gd name="adj1" fmla="val 0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Connettore 7 20"/>
            <p:cNvCxnSpPr>
              <a:endCxn id="8" idx="5"/>
            </p:cNvCxnSpPr>
            <p:nvPr/>
          </p:nvCxnSpPr>
          <p:spPr>
            <a:xfrm flipV="1">
              <a:off x="1600156" y="4466787"/>
              <a:ext cx="1338166" cy="1019269"/>
            </a:xfrm>
            <a:prstGeom prst="curvedConnector2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uppo 89"/>
          <p:cNvGrpSpPr>
            <a:grpSpLocks/>
          </p:cNvGrpSpPr>
          <p:nvPr/>
        </p:nvGrpSpPr>
        <p:grpSpPr bwMode="auto">
          <a:xfrm>
            <a:off x="1447800" y="4143375"/>
            <a:ext cx="2259013" cy="1874838"/>
            <a:chOff x="1447802" y="4143970"/>
            <a:chExt cx="2258902" cy="1874242"/>
          </a:xfrm>
        </p:grpSpPr>
        <p:grpSp>
          <p:nvGrpSpPr>
            <p:cNvPr id="68623" name="Gruppo 14"/>
            <p:cNvGrpSpPr>
              <a:grpSpLocks/>
            </p:cNvGrpSpPr>
            <p:nvPr/>
          </p:nvGrpSpPr>
          <p:grpSpPr bwMode="auto">
            <a:xfrm>
              <a:off x="2971799" y="4143970"/>
              <a:ext cx="734905" cy="461665"/>
              <a:chOff x="3091056" y="4948535"/>
              <a:chExt cx="734905" cy="461665"/>
            </a:xfrm>
          </p:grpSpPr>
          <p:sp>
            <p:nvSpPr>
              <p:cNvPr id="80" name="Ovale 79"/>
              <p:cNvSpPr/>
              <p:nvPr/>
            </p:nvSpPr>
            <p:spPr>
              <a:xfrm>
                <a:off x="3505200" y="4953000"/>
                <a:ext cx="228600" cy="228600"/>
              </a:xfrm>
              <a:prstGeom prst="ellipse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/>
              </a:p>
            </p:txBody>
          </p:sp>
          <p:sp>
            <p:nvSpPr>
              <p:cNvPr id="68630" name="CasellaDiTesto 80"/>
              <p:cNvSpPr txBox="1">
                <a:spLocks noChangeArrowheads="1"/>
              </p:cNvSpPr>
              <p:nvPr/>
            </p:nvSpPr>
            <p:spPr bwMode="auto">
              <a:xfrm>
                <a:off x="3091056" y="4948535"/>
                <a:ext cx="734905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it-IT" i="1"/>
                  <a:t>v</a:t>
                </a:r>
                <a:r>
                  <a:rPr lang="it-IT" i="1" baseline="-25000"/>
                  <a:t>l-1,</a:t>
                </a:r>
                <a:r>
                  <a:rPr lang="it-IT" sz="2800" i="1" baseline="-25000"/>
                  <a:t>r</a:t>
                </a:r>
                <a:endParaRPr lang="it-IT"/>
              </a:p>
            </p:txBody>
          </p:sp>
        </p:grpSp>
        <p:cxnSp>
          <p:nvCxnSpPr>
            <p:cNvPr id="76" name="Connettore 7 16"/>
            <p:cNvCxnSpPr/>
            <p:nvPr/>
          </p:nvCxnSpPr>
          <p:spPr>
            <a:xfrm rot="10800000">
              <a:off x="2971727" y="4418521"/>
              <a:ext cx="533374" cy="1586"/>
            </a:xfrm>
            <a:prstGeom prst="curvedConnector3">
              <a:avLst>
                <a:gd name="adj1" fmla="val 45238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Connettore 7 76"/>
            <p:cNvCxnSpPr/>
            <p:nvPr/>
          </p:nvCxnSpPr>
          <p:spPr>
            <a:xfrm rot="10800000" flipV="1">
              <a:off x="1904980" y="4223320"/>
              <a:ext cx="1676318" cy="804607"/>
            </a:xfrm>
            <a:prstGeom prst="curvedConnector3">
              <a:avLst>
                <a:gd name="adj1" fmla="val -3030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Connettore 7 20"/>
            <p:cNvCxnSpPr/>
            <p:nvPr/>
          </p:nvCxnSpPr>
          <p:spPr>
            <a:xfrm rot="10800000" flipV="1">
              <a:off x="1447802" y="4223320"/>
              <a:ext cx="2133495" cy="1794892"/>
            </a:xfrm>
            <a:prstGeom prst="curvedConnector3">
              <a:avLst>
                <a:gd name="adj1" fmla="val -8929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8" name="Freccia destra 97"/>
          <p:cNvSpPr/>
          <p:nvPr/>
        </p:nvSpPr>
        <p:spPr>
          <a:xfrm>
            <a:off x="685800" y="4800600"/>
            <a:ext cx="609600" cy="533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it-IT" i="1">
                <a:solidFill>
                  <a:srgbClr val="FFFFFF"/>
                </a:solidFill>
              </a:rPr>
              <a:t>r</a:t>
            </a:r>
          </a:p>
        </p:txBody>
      </p:sp>
      <p:sp>
        <p:nvSpPr>
          <p:cNvPr id="99" name="CasellaDiTesto 98"/>
          <p:cNvSpPr txBox="1">
            <a:spLocks noChangeArrowheads="1"/>
          </p:cNvSpPr>
          <p:nvPr/>
        </p:nvSpPr>
        <p:spPr bwMode="auto">
          <a:xfrm>
            <a:off x="3429000" y="6172200"/>
            <a:ext cx="45608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it-IT"/>
              <a:t>ordine diverso dei nodi considerati!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build="p"/>
      <p:bldP spid="5" grpId="0"/>
      <p:bldP spid="99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457200"/>
            <a:ext cx="8991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 smtClean="0">
                <a:ea typeface="+mj-ea"/>
                <a:cs typeface="+mj-cs"/>
              </a:rPr>
              <a:t>Risultati approssimati: Grafi </a:t>
            </a:r>
            <a:r>
              <a:rPr lang="it-IT" dirty="0" err="1" smtClean="0">
                <a:ea typeface="+mj-ea"/>
                <a:cs typeface="+mj-cs"/>
              </a:rPr>
              <a:t>outerplanar</a:t>
            </a:r>
            <a:r>
              <a:rPr lang="it-IT" dirty="0" smtClean="0">
                <a:ea typeface="+mj-ea"/>
                <a:cs typeface="+mj-cs"/>
              </a:rPr>
              <a:t> (</a:t>
            </a:r>
            <a:r>
              <a:rPr lang="it-IT" dirty="0" err="1" smtClean="0">
                <a:ea typeface="+mj-ea"/>
                <a:cs typeface="+mj-cs"/>
              </a:rPr>
              <a:t>8</a:t>
            </a:r>
            <a:r>
              <a:rPr lang="it-IT" dirty="0" smtClean="0">
                <a:ea typeface="+mj-ea"/>
                <a:cs typeface="+mj-cs"/>
              </a:rPr>
              <a:t>)</a:t>
            </a:r>
          </a:p>
        </p:txBody>
      </p:sp>
      <p:sp>
        <p:nvSpPr>
          <p:cNvPr id="69635" name="Segnaposto numero diapositiva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588B161A-471B-5643-ACDD-F45B45BF03F6}" type="slidenum">
              <a:rPr lang="en-US" smtClean="0"/>
              <a:pPr/>
              <a:t>55</a:t>
            </a:fld>
            <a:endParaRPr lang="en-US" smtClean="0"/>
          </a:p>
        </p:txBody>
      </p:sp>
      <p:sp>
        <p:nvSpPr>
          <p:cNvPr id="26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76200" y="1676400"/>
            <a:ext cx="8686800" cy="4038600"/>
          </a:xfrm>
        </p:spPr>
        <p:txBody>
          <a:bodyPr/>
          <a:lstStyle/>
          <a:p>
            <a:pPr algn="just" eaLnBrk="1" hangingPunct="1">
              <a:buFont typeface="Wingdings" charset="2"/>
              <a:buNone/>
              <a:defRPr/>
            </a:pPr>
            <a:r>
              <a:rPr lang="en-US" dirty="0" smtClean="0">
                <a:solidFill>
                  <a:schemeClr val="accent1"/>
                </a:solidFill>
                <a:sym typeface="Symbol" charset="2"/>
              </a:rPr>
              <a:t>Segue Dim</a:t>
            </a:r>
            <a:r>
              <a:rPr lang="en-US" dirty="0" smtClean="0">
                <a:solidFill>
                  <a:schemeClr val="accent1"/>
                </a:solidFill>
                <a:sym typeface="Symbol" charset="2"/>
              </a:rPr>
              <a:t>. </a:t>
            </a:r>
            <a:r>
              <a:rPr lang="en-US" dirty="0" err="1" smtClean="0">
                <a:solidFill>
                  <a:schemeClr val="accent1"/>
                </a:solidFill>
                <a:sym typeface="Symbol" charset="2"/>
              </a:rPr>
              <a:t>di</a:t>
            </a:r>
            <a:r>
              <a:rPr lang="en-US" dirty="0" smtClean="0">
                <a:solidFill>
                  <a:schemeClr val="accent1"/>
                </a:solidFill>
                <a:sym typeface="Symbol" charset="2"/>
              </a:rPr>
              <a:t> </a:t>
            </a:r>
            <a:r>
              <a:rPr lang="en-US" dirty="0" smtClean="0">
                <a:solidFill>
                  <a:schemeClr val="accent1"/>
                </a:solidFill>
                <a:sym typeface="Symbol" charset="2"/>
              </a:rPr>
              <a:t>1. </a:t>
            </a:r>
            <a:r>
              <a:rPr lang="it-IT" sz="2000" dirty="0" smtClean="0"/>
              <a:t>Se </a:t>
            </a:r>
            <a:r>
              <a:rPr lang="it-IT" sz="2000" i="1" dirty="0" smtClean="0"/>
              <a:t>(</a:t>
            </a:r>
            <a:r>
              <a:rPr lang="it-IT" sz="2000" i="1" dirty="0" err="1" smtClean="0"/>
              <a:t>v</a:t>
            </a:r>
            <a:r>
              <a:rPr lang="it-IT" sz="2000" i="1" baseline="-25000" dirty="0" err="1" smtClean="0"/>
              <a:t>l</a:t>
            </a:r>
            <a:r>
              <a:rPr lang="it-IT" sz="2000" i="1" baseline="-25000" dirty="0" smtClean="0"/>
              <a:t>,</a:t>
            </a:r>
            <a:r>
              <a:rPr lang="it-IT" sz="2000" i="1" baseline="-25000" dirty="0" err="1" smtClean="0"/>
              <a:t>h</a:t>
            </a:r>
            <a:r>
              <a:rPr lang="it-IT" sz="2000" i="1" dirty="0" smtClean="0"/>
              <a:t>, </a:t>
            </a:r>
            <a:r>
              <a:rPr lang="it-IT" sz="2000" i="1" dirty="0" err="1" smtClean="0"/>
              <a:t>v</a:t>
            </a:r>
            <a:r>
              <a:rPr lang="it-IT" sz="2000" i="1" baseline="-25000" dirty="0" err="1" smtClean="0"/>
              <a:t>l</a:t>
            </a:r>
            <a:r>
              <a:rPr lang="it-IT" sz="2000" i="1" baseline="-25000" dirty="0" smtClean="0"/>
              <a:t>,</a:t>
            </a:r>
            <a:r>
              <a:rPr lang="it-IT" sz="2000" i="1" baseline="-25000" dirty="0" err="1" smtClean="0"/>
              <a:t>k</a:t>
            </a:r>
            <a:r>
              <a:rPr lang="it-IT" sz="2000" i="1" dirty="0" smtClean="0"/>
              <a:t>), </a:t>
            </a:r>
            <a:r>
              <a:rPr lang="it-IT" sz="2000" i="1" dirty="0" err="1" smtClean="0"/>
              <a:t>h</a:t>
            </a:r>
            <a:r>
              <a:rPr lang="it-IT" sz="2000" i="1" dirty="0" smtClean="0"/>
              <a:t>&lt;</a:t>
            </a:r>
            <a:r>
              <a:rPr lang="it-IT" sz="2000" i="1" dirty="0" err="1" smtClean="0"/>
              <a:t>k</a:t>
            </a:r>
            <a:r>
              <a:rPr lang="it-IT" sz="2000" i="1" dirty="0" smtClean="0"/>
              <a:t>, </a:t>
            </a:r>
            <a:r>
              <a:rPr lang="it-IT" sz="2000" dirty="0" smtClean="0"/>
              <a:t>allora </a:t>
            </a:r>
            <a:r>
              <a:rPr lang="it-IT" sz="2000" i="1" dirty="0" smtClean="0"/>
              <a:t>k=h+1</a:t>
            </a:r>
          </a:p>
          <a:p>
            <a:pPr marL="457200" indent="-457200" algn="just">
              <a:lnSpc>
                <a:spcPct val="110000"/>
              </a:lnSpc>
              <a:buFont typeface="Wingdings" charset="2"/>
              <a:buNone/>
              <a:defRPr/>
            </a:pPr>
            <a:endParaRPr lang="it-IT" i="1" dirty="0" smtClean="0"/>
          </a:p>
          <a:p>
            <a:pPr marL="457200" indent="-457200" algn="just">
              <a:lnSpc>
                <a:spcPct val="110000"/>
              </a:lnSpc>
              <a:buFont typeface="Wingdings" charset="2"/>
              <a:buNone/>
              <a:defRPr/>
            </a:pPr>
            <a:r>
              <a:rPr lang="it-IT" i="1" dirty="0" smtClean="0"/>
              <a:t>	</a:t>
            </a:r>
            <a:r>
              <a:rPr lang="it-IT" dirty="0" smtClean="0"/>
              <a:t>Se </a:t>
            </a:r>
            <a:r>
              <a:rPr lang="it-IT" i="1" dirty="0" err="1" smtClean="0"/>
              <a:t>v</a:t>
            </a:r>
            <a:r>
              <a:rPr lang="it-IT" i="1" baseline="-25000" dirty="0" err="1" smtClean="0"/>
              <a:t>l</a:t>
            </a:r>
            <a:r>
              <a:rPr lang="it-IT" i="1" baseline="-25000" dirty="0" smtClean="0"/>
              <a:t>,</a:t>
            </a:r>
            <a:r>
              <a:rPr lang="it-IT" i="1" baseline="-25000" dirty="0" err="1" smtClean="0"/>
              <a:t>h</a:t>
            </a:r>
            <a:r>
              <a:rPr lang="it-IT" i="1" dirty="0" smtClean="0"/>
              <a:t> </a:t>
            </a:r>
            <a:r>
              <a:rPr lang="it-IT" dirty="0" smtClean="0"/>
              <a:t>e</a:t>
            </a:r>
            <a:r>
              <a:rPr lang="it-IT" i="1" dirty="0" smtClean="0"/>
              <a:t> </a:t>
            </a:r>
            <a:r>
              <a:rPr lang="it-IT" i="1" dirty="0" err="1" smtClean="0"/>
              <a:t>v</a:t>
            </a:r>
            <a:r>
              <a:rPr lang="it-IT" i="1" baseline="-25000" dirty="0" err="1" smtClean="0"/>
              <a:t>l</a:t>
            </a:r>
            <a:r>
              <a:rPr lang="it-IT" i="1" baseline="-25000" dirty="0" smtClean="0"/>
              <a:t>,</a:t>
            </a:r>
            <a:r>
              <a:rPr lang="it-IT" i="1" baseline="-25000" dirty="0" err="1" smtClean="0"/>
              <a:t>k</a:t>
            </a:r>
            <a:r>
              <a:rPr lang="it-IT" i="1" dirty="0" smtClean="0"/>
              <a:t> </a:t>
            </a:r>
            <a:r>
              <a:rPr lang="it-IT" dirty="0" smtClean="0"/>
              <a:t>sono figli di padri diversi </a:t>
            </a:r>
            <a:r>
              <a:rPr lang="it-IT" i="1" dirty="0" smtClean="0"/>
              <a:t>v</a:t>
            </a:r>
            <a:r>
              <a:rPr lang="it-IT" i="1" baseline="-25000" dirty="0" smtClean="0"/>
              <a:t>l-1,</a:t>
            </a:r>
            <a:r>
              <a:rPr lang="it-IT" i="1" baseline="-25000" dirty="0" err="1" smtClean="0"/>
              <a:t>r</a:t>
            </a:r>
            <a:r>
              <a:rPr lang="it-IT" dirty="0" smtClean="0"/>
              <a:t> e </a:t>
            </a:r>
            <a:r>
              <a:rPr lang="it-IT" i="1" dirty="0" smtClean="0"/>
              <a:t>v</a:t>
            </a:r>
            <a:r>
              <a:rPr lang="it-IT" i="1" baseline="-25000" dirty="0" smtClean="0"/>
              <a:t>l-1,s</a:t>
            </a:r>
            <a:r>
              <a:rPr lang="it-IT" dirty="0" smtClean="0"/>
              <a:t>. </a:t>
            </a:r>
          </a:p>
          <a:p>
            <a:pPr marL="457200" indent="-457200" algn="just">
              <a:lnSpc>
                <a:spcPct val="110000"/>
              </a:lnSpc>
              <a:buFont typeface="Wingdings" charset="2"/>
              <a:buNone/>
              <a:defRPr/>
            </a:pPr>
            <a:r>
              <a:rPr lang="it-IT" dirty="0" smtClean="0"/>
              <a:t>	</a:t>
            </a:r>
            <a:r>
              <a:rPr lang="it-IT" dirty="0" err="1" smtClean="0"/>
              <a:t>Wlog</a:t>
            </a:r>
            <a:r>
              <a:rPr lang="it-IT" dirty="0" smtClean="0"/>
              <a:t> </a:t>
            </a:r>
            <a:r>
              <a:rPr lang="it-IT" i="1" dirty="0" err="1" smtClean="0"/>
              <a:t>v</a:t>
            </a:r>
            <a:r>
              <a:rPr lang="it-IT" i="1" baseline="-25000" dirty="0" err="1" smtClean="0"/>
              <a:t>l</a:t>
            </a:r>
            <a:r>
              <a:rPr lang="it-IT" i="1" baseline="-25000" dirty="0" smtClean="0"/>
              <a:t>,h+1</a:t>
            </a:r>
            <a:r>
              <a:rPr lang="it-IT" dirty="0" smtClean="0"/>
              <a:t> è figlio di </a:t>
            </a:r>
            <a:r>
              <a:rPr lang="it-IT" i="1" dirty="0" smtClean="0"/>
              <a:t>v</a:t>
            </a:r>
            <a:r>
              <a:rPr lang="it-IT" i="1" baseline="-25000" dirty="0" smtClean="0"/>
              <a:t>l-1,r</a:t>
            </a:r>
            <a:r>
              <a:rPr lang="it-IT" dirty="0" smtClean="0"/>
              <a:t>.</a:t>
            </a:r>
            <a:r>
              <a:rPr lang="it-IT" i="1" dirty="0" smtClean="0"/>
              <a:t> </a:t>
            </a:r>
          </a:p>
          <a:p>
            <a:pPr marL="457200" indent="-457200" algn="just">
              <a:lnSpc>
                <a:spcPct val="110000"/>
              </a:lnSpc>
              <a:buFont typeface="Wingdings" charset="2"/>
              <a:buNone/>
              <a:defRPr/>
            </a:pPr>
            <a:r>
              <a:rPr lang="it-IT" i="1" dirty="0" smtClean="0"/>
              <a:t>	</a:t>
            </a:r>
            <a:r>
              <a:rPr lang="it-IT" dirty="0" smtClean="0"/>
              <a:t>Con ragionamenti analoghi ai precedenti si vede che </a:t>
            </a:r>
            <a:r>
              <a:rPr lang="it-IT" i="1" dirty="0" smtClean="0"/>
              <a:t>v</a:t>
            </a:r>
            <a:r>
              <a:rPr lang="it-IT" i="1" baseline="-25000" dirty="0" smtClean="0"/>
              <a:t>l-1,</a:t>
            </a:r>
            <a:r>
              <a:rPr lang="it-IT" i="1" baseline="-25000" dirty="0" err="1" smtClean="0"/>
              <a:t>r</a:t>
            </a:r>
            <a:r>
              <a:rPr lang="it-IT" i="1" baseline="-25000" dirty="0" smtClean="0"/>
              <a:t> </a:t>
            </a:r>
            <a:r>
              <a:rPr lang="it-IT" dirty="0" smtClean="0"/>
              <a:t>non può giacere esternamente alla sequenza</a:t>
            </a:r>
            <a:r>
              <a:rPr lang="it-IT" i="1" dirty="0" smtClean="0"/>
              <a:t> </a:t>
            </a:r>
            <a:r>
              <a:rPr lang="it-IT" i="1" dirty="0" err="1" smtClean="0"/>
              <a:t>v</a:t>
            </a:r>
            <a:r>
              <a:rPr lang="it-IT" i="1" baseline="-25000" dirty="0" err="1" smtClean="0"/>
              <a:t>l</a:t>
            </a:r>
            <a:r>
              <a:rPr lang="it-IT" i="1" baseline="-25000" dirty="0" smtClean="0"/>
              <a:t>,</a:t>
            </a:r>
            <a:r>
              <a:rPr lang="it-IT" i="1" baseline="-25000" dirty="0" err="1" smtClean="0"/>
              <a:t>h</a:t>
            </a:r>
            <a:r>
              <a:rPr lang="it-IT" i="1" dirty="0" smtClean="0"/>
              <a:t> </a:t>
            </a:r>
            <a:r>
              <a:rPr lang="it-IT" i="1" dirty="0" err="1" smtClean="0"/>
              <a:t>v</a:t>
            </a:r>
            <a:r>
              <a:rPr lang="it-IT" i="1" baseline="-25000" dirty="0" err="1" smtClean="0"/>
              <a:t>l</a:t>
            </a:r>
            <a:r>
              <a:rPr lang="it-IT" i="1" baseline="-25000" dirty="0" smtClean="0"/>
              <a:t>,h+1</a:t>
            </a:r>
            <a:r>
              <a:rPr lang="it-IT" dirty="0" smtClean="0"/>
              <a:t> </a:t>
            </a:r>
            <a:r>
              <a:rPr lang="it-IT" i="1" dirty="0" smtClean="0"/>
              <a:t> </a:t>
            </a:r>
            <a:r>
              <a:rPr lang="it-IT" i="1" dirty="0" err="1" smtClean="0"/>
              <a:t>v</a:t>
            </a:r>
            <a:r>
              <a:rPr lang="it-IT" i="1" baseline="-25000" dirty="0" err="1" smtClean="0"/>
              <a:t>l</a:t>
            </a:r>
            <a:r>
              <a:rPr lang="it-IT" i="1" baseline="-25000" dirty="0" smtClean="0"/>
              <a:t>,</a:t>
            </a:r>
            <a:r>
              <a:rPr lang="it-IT" i="1" baseline="-25000" dirty="0" err="1" smtClean="0"/>
              <a:t>k</a:t>
            </a:r>
            <a:r>
              <a:rPr lang="it-IT" i="1" baseline="-25000" dirty="0" smtClean="0"/>
              <a:t> </a:t>
            </a:r>
            <a:r>
              <a:rPr lang="it-IT" dirty="0" smtClean="0"/>
              <a:t>altrimenti si avrebbe un incrocio, né internamente, altrimenti la radice dovrebbe giacere internamente e si avrebbe un diverso ordinamento.</a:t>
            </a:r>
          </a:p>
          <a:p>
            <a:pPr marL="457200" indent="-457200" algn="just">
              <a:lnSpc>
                <a:spcPct val="110000"/>
              </a:lnSpc>
              <a:buFont typeface="Wingdings" charset="2"/>
              <a:buNone/>
              <a:defRPr/>
            </a:pPr>
            <a:r>
              <a:rPr lang="it-IT" dirty="0" smtClean="0"/>
              <a:t>(fare per esercizio)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build="p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457200"/>
            <a:ext cx="8991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 smtClean="0">
                <a:ea typeface="+mj-ea"/>
                <a:cs typeface="+mj-cs"/>
              </a:rPr>
              <a:t>Risultati approssimati: Grafi </a:t>
            </a:r>
            <a:r>
              <a:rPr lang="it-IT" dirty="0" err="1" smtClean="0">
                <a:ea typeface="+mj-ea"/>
                <a:cs typeface="+mj-cs"/>
              </a:rPr>
              <a:t>outerplanar</a:t>
            </a:r>
            <a:r>
              <a:rPr lang="it-IT" dirty="0" smtClean="0">
                <a:ea typeface="+mj-ea"/>
                <a:cs typeface="+mj-cs"/>
              </a:rPr>
              <a:t> (</a:t>
            </a:r>
            <a:r>
              <a:rPr lang="it-IT" dirty="0" err="1" smtClean="0">
                <a:ea typeface="+mj-ea"/>
                <a:cs typeface="+mj-cs"/>
              </a:rPr>
              <a:t>9</a:t>
            </a:r>
            <a:r>
              <a:rPr lang="it-IT" dirty="0" smtClean="0">
                <a:ea typeface="+mj-ea"/>
                <a:cs typeface="+mj-cs"/>
              </a:rPr>
              <a:t>)</a:t>
            </a:r>
          </a:p>
        </p:txBody>
      </p:sp>
      <p:sp>
        <p:nvSpPr>
          <p:cNvPr id="70659" name="Segnaposto numero diapositiva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076A7C6-B83C-5042-B33A-5E3B69B30944}" type="slidenum">
              <a:rPr lang="en-US" smtClean="0"/>
              <a:pPr/>
              <a:t>56</a:t>
            </a:fld>
            <a:endParaRPr lang="en-US" smtClean="0"/>
          </a:p>
        </p:txBody>
      </p:sp>
      <p:sp>
        <p:nvSpPr>
          <p:cNvPr id="26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381000" y="1981200"/>
            <a:ext cx="8229600" cy="2362200"/>
          </a:xfrm>
        </p:spPr>
        <p:txBody>
          <a:bodyPr/>
          <a:lstStyle/>
          <a:p>
            <a:pPr eaLnBrk="1" hangingPunct="1">
              <a:buFont typeface="Wingdings" charset="2"/>
              <a:buNone/>
              <a:defRPr/>
            </a:pPr>
            <a:r>
              <a:rPr lang="en-US" dirty="0" smtClean="0">
                <a:solidFill>
                  <a:schemeClr val="accent1"/>
                </a:solidFill>
                <a:sym typeface="Symbol" charset="2"/>
              </a:rPr>
              <a:t>Segue Dim.</a:t>
            </a:r>
          </a:p>
          <a:p>
            <a:pPr marL="457200" indent="-457200">
              <a:lnSpc>
                <a:spcPct val="110000"/>
              </a:lnSpc>
              <a:buFont typeface="+mj-lt"/>
              <a:buAutoNum type="arabicPeriod" startAt="2"/>
              <a:defRPr/>
            </a:pPr>
            <a:r>
              <a:rPr lang="it-IT" dirty="0" smtClean="0"/>
              <a:t>Se </a:t>
            </a:r>
            <a:r>
              <a:rPr lang="it-IT" i="1" dirty="0" err="1" smtClean="0"/>
              <a:t>v</a:t>
            </a:r>
            <a:r>
              <a:rPr lang="it-IT" i="1" baseline="-25000" dirty="0" err="1" smtClean="0"/>
              <a:t>l</a:t>
            </a:r>
            <a:r>
              <a:rPr lang="it-IT" i="1" baseline="-25000" dirty="0" smtClean="0"/>
              <a:t>,</a:t>
            </a:r>
            <a:r>
              <a:rPr lang="it-IT" i="1" baseline="-25000" dirty="0" err="1" smtClean="0"/>
              <a:t>h</a:t>
            </a:r>
            <a:r>
              <a:rPr lang="it-IT" i="1" baseline="-25000" dirty="0" smtClean="0"/>
              <a:t> </a:t>
            </a:r>
            <a:r>
              <a:rPr lang="it-IT" dirty="0" smtClean="0"/>
              <a:t>è figlio di </a:t>
            </a:r>
            <a:r>
              <a:rPr lang="it-IT" i="1" dirty="0" smtClean="0"/>
              <a:t>v</a:t>
            </a:r>
            <a:r>
              <a:rPr lang="it-IT" i="1" baseline="-25000" dirty="0" smtClean="0"/>
              <a:t>l-1,i </a:t>
            </a:r>
            <a:r>
              <a:rPr lang="it-IT" dirty="0" smtClean="0"/>
              <a:t>e </a:t>
            </a:r>
            <a:r>
              <a:rPr lang="it-IT" i="1" dirty="0" smtClean="0"/>
              <a:t>(</a:t>
            </a:r>
            <a:r>
              <a:rPr lang="it-IT" i="1" dirty="0" err="1" smtClean="0"/>
              <a:t>v</a:t>
            </a:r>
            <a:r>
              <a:rPr lang="it-IT" i="1" baseline="-25000" dirty="0" err="1" smtClean="0"/>
              <a:t>l</a:t>
            </a:r>
            <a:r>
              <a:rPr lang="it-IT" i="1" baseline="-25000" dirty="0" smtClean="0"/>
              <a:t>,</a:t>
            </a:r>
            <a:r>
              <a:rPr lang="it-IT" i="1" baseline="-25000" dirty="0" err="1" smtClean="0"/>
              <a:t>h</a:t>
            </a:r>
            <a:r>
              <a:rPr lang="it-IT" i="1" dirty="0" smtClean="0"/>
              <a:t>, v</a:t>
            </a:r>
            <a:r>
              <a:rPr lang="it-IT" i="1" baseline="-25000" dirty="0" smtClean="0"/>
              <a:t>l-1,</a:t>
            </a:r>
            <a:r>
              <a:rPr lang="it-IT" i="1" baseline="-25000" dirty="0" err="1" smtClean="0"/>
              <a:t>k</a:t>
            </a:r>
            <a:r>
              <a:rPr lang="it-IT" i="1" dirty="0" smtClean="0"/>
              <a:t>) </a:t>
            </a:r>
            <a:r>
              <a:rPr lang="it-IT" dirty="0" smtClean="0"/>
              <a:t>è non </a:t>
            </a:r>
            <a:r>
              <a:rPr lang="it-IT" dirty="0" err="1" smtClean="0"/>
              <a:t>tree</a:t>
            </a:r>
            <a:r>
              <a:rPr lang="it-IT" dirty="0" smtClean="0"/>
              <a:t>,</a:t>
            </a:r>
            <a:r>
              <a:rPr lang="it-IT" i="1" dirty="0" smtClean="0"/>
              <a:t> i&lt;</a:t>
            </a:r>
            <a:r>
              <a:rPr lang="it-IT" i="1" dirty="0" err="1" smtClean="0"/>
              <a:t>k</a:t>
            </a:r>
            <a:r>
              <a:rPr lang="it-IT" i="1" dirty="0" smtClean="0"/>
              <a:t>, </a:t>
            </a:r>
            <a:r>
              <a:rPr lang="it-IT" dirty="0" smtClean="0"/>
              <a:t>allora</a:t>
            </a:r>
            <a:r>
              <a:rPr lang="it-IT" i="1" dirty="0" smtClean="0"/>
              <a:t> k=i+1 </a:t>
            </a:r>
            <a:r>
              <a:rPr lang="it-IT" dirty="0" smtClean="0"/>
              <a:t>e</a:t>
            </a:r>
            <a:r>
              <a:rPr lang="it-IT" i="1" dirty="0" smtClean="0"/>
              <a:t> </a:t>
            </a:r>
            <a:r>
              <a:rPr lang="it-IT" i="1" dirty="0" err="1" smtClean="0"/>
              <a:t>v</a:t>
            </a:r>
            <a:r>
              <a:rPr lang="it-IT" i="1" baseline="-25000" dirty="0" err="1" smtClean="0"/>
              <a:t>l</a:t>
            </a:r>
            <a:r>
              <a:rPr lang="it-IT" i="1" baseline="-25000" dirty="0" smtClean="0"/>
              <a:t>,</a:t>
            </a:r>
            <a:r>
              <a:rPr lang="it-IT" i="1" baseline="-25000" dirty="0" err="1" smtClean="0"/>
              <a:t>h</a:t>
            </a:r>
            <a:r>
              <a:rPr lang="it-IT" i="1" baseline="-25000" dirty="0" smtClean="0"/>
              <a:t> </a:t>
            </a:r>
            <a:r>
              <a:rPr lang="it-IT" dirty="0" smtClean="0"/>
              <a:t>è il più a destra dei suoi fratelli.</a:t>
            </a:r>
          </a:p>
          <a:p>
            <a:pPr marL="457200" indent="-457200">
              <a:lnSpc>
                <a:spcPct val="110000"/>
              </a:lnSpc>
              <a:buFont typeface="Wingdings" charset="2"/>
              <a:buNone/>
              <a:defRPr/>
            </a:pPr>
            <a:r>
              <a:rPr lang="it-IT" dirty="0" smtClean="0"/>
              <a:t>	Dim. prima che </a:t>
            </a:r>
            <a:r>
              <a:rPr lang="it-IT" i="1" dirty="0" smtClean="0"/>
              <a:t>k=i+1</a:t>
            </a:r>
            <a:r>
              <a:rPr lang="it-IT" dirty="0" smtClean="0"/>
              <a:t>.</a:t>
            </a:r>
          </a:p>
          <a:p>
            <a:pPr marL="457200" indent="-457200">
              <a:lnSpc>
                <a:spcPct val="110000"/>
              </a:lnSpc>
              <a:buFont typeface="Wingdings" charset="2"/>
              <a:buNone/>
              <a:defRPr/>
            </a:pPr>
            <a:r>
              <a:rPr lang="it-IT" dirty="0" smtClean="0"/>
              <a:t>	Per assurdo, esiste un nodo nel mezzo. </a:t>
            </a:r>
          </a:p>
          <a:p>
            <a:pPr marL="457200" indent="-457200">
              <a:lnSpc>
                <a:spcPct val="110000"/>
              </a:lnSpc>
              <a:buFont typeface="Wingdings" charset="2"/>
              <a:buNone/>
              <a:defRPr/>
            </a:pPr>
            <a:r>
              <a:rPr lang="it-IT" dirty="0" smtClean="0"/>
              <a:t>	Solito discorso con la sequenza</a:t>
            </a:r>
            <a:r>
              <a:rPr lang="it-IT" i="1" dirty="0" smtClean="0"/>
              <a:t> v</a:t>
            </a:r>
            <a:r>
              <a:rPr lang="it-IT" i="1" baseline="-25000" dirty="0" smtClean="0"/>
              <a:t>l-1,</a:t>
            </a:r>
            <a:r>
              <a:rPr lang="it-IT" i="1" baseline="-25000" dirty="0" err="1" smtClean="0"/>
              <a:t>k</a:t>
            </a:r>
            <a:r>
              <a:rPr lang="it-IT" i="1" baseline="-25000" dirty="0" smtClean="0"/>
              <a:t> </a:t>
            </a:r>
            <a:r>
              <a:rPr lang="it-IT" i="1" dirty="0" smtClean="0"/>
              <a:t>, v</a:t>
            </a:r>
            <a:r>
              <a:rPr lang="it-IT" i="1" baseline="-25000" dirty="0" smtClean="0"/>
              <a:t>l-1,k+1 </a:t>
            </a:r>
            <a:r>
              <a:rPr lang="it-IT" i="1" dirty="0" smtClean="0"/>
              <a:t>, v</a:t>
            </a:r>
            <a:r>
              <a:rPr lang="it-IT" i="1" baseline="-25000" dirty="0" smtClean="0"/>
              <a:t>l-1,i</a:t>
            </a:r>
            <a:r>
              <a:rPr lang="it-IT" i="1" dirty="0" smtClean="0"/>
              <a:t>.</a:t>
            </a:r>
            <a:endParaRPr lang="it-IT" dirty="0" smtClean="0"/>
          </a:p>
          <a:p>
            <a:pPr>
              <a:lnSpc>
                <a:spcPct val="110000"/>
              </a:lnSpc>
              <a:defRPr/>
            </a:pP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build="p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457200"/>
            <a:ext cx="8991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 smtClean="0">
                <a:ea typeface="+mj-ea"/>
                <a:cs typeface="+mj-cs"/>
              </a:rPr>
              <a:t>Risultati approssimati: Grafi </a:t>
            </a:r>
            <a:r>
              <a:rPr lang="it-IT" dirty="0" err="1" smtClean="0">
                <a:ea typeface="+mj-ea"/>
                <a:cs typeface="+mj-cs"/>
              </a:rPr>
              <a:t>outerplanar</a:t>
            </a:r>
            <a:r>
              <a:rPr lang="it-IT" dirty="0" smtClean="0">
                <a:ea typeface="+mj-ea"/>
                <a:cs typeface="+mj-cs"/>
              </a:rPr>
              <a:t> (</a:t>
            </a:r>
            <a:r>
              <a:rPr lang="it-IT" dirty="0" err="1" smtClean="0">
                <a:ea typeface="+mj-ea"/>
                <a:cs typeface="+mj-cs"/>
              </a:rPr>
              <a:t>9</a:t>
            </a:r>
            <a:r>
              <a:rPr lang="it-IT" dirty="0" smtClean="0">
                <a:ea typeface="+mj-ea"/>
                <a:cs typeface="+mj-cs"/>
              </a:rPr>
              <a:t>)</a:t>
            </a:r>
          </a:p>
        </p:txBody>
      </p:sp>
      <p:sp>
        <p:nvSpPr>
          <p:cNvPr id="71683" name="Segnaposto numero diapositiva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01B25B3-FA47-4544-963C-30354838C950}" type="slidenum">
              <a:rPr lang="en-US" smtClean="0"/>
              <a:pPr/>
              <a:t>57</a:t>
            </a:fld>
            <a:endParaRPr lang="en-US" smtClean="0"/>
          </a:p>
        </p:txBody>
      </p:sp>
      <p:sp>
        <p:nvSpPr>
          <p:cNvPr id="26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381000" y="1981200"/>
            <a:ext cx="8229600" cy="2362200"/>
          </a:xfrm>
        </p:spPr>
        <p:txBody>
          <a:bodyPr/>
          <a:lstStyle/>
          <a:p>
            <a:pPr eaLnBrk="1" hangingPunct="1">
              <a:buFont typeface="Wingdings" charset="2"/>
              <a:buNone/>
              <a:defRPr/>
            </a:pPr>
            <a:r>
              <a:rPr lang="en-US" sz="2000" dirty="0" smtClean="0">
                <a:solidFill>
                  <a:schemeClr val="accent1"/>
                </a:solidFill>
                <a:sym typeface="Symbol" charset="2"/>
              </a:rPr>
              <a:t>Segue Dim.2: </a:t>
            </a:r>
            <a:r>
              <a:rPr lang="it-IT" sz="2000" dirty="0" smtClean="0"/>
              <a:t>Se </a:t>
            </a:r>
            <a:r>
              <a:rPr lang="it-IT" sz="2000" i="1" dirty="0" err="1" smtClean="0"/>
              <a:t>v</a:t>
            </a:r>
            <a:r>
              <a:rPr lang="it-IT" sz="2000" i="1" baseline="-25000" dirty="0" err="1" smtClean="0"/>
              <a:t>l</a:t>
            </a:r>
            <a:r>
              <a:rPr lang="it-IT" sz="2000" i="1" baseline="-25000" dirty="0" smtClean="0"/>
              <a:t>,</a:t>
            </a:r>
            <a:r>
              <a:rPr lang="it-IT" sz="2000" i="1" baseline="-25000" dirty="0" err="1" smtClean="0"/>
              <a:t>h</a:t>
            </a:r>
            <a:r>
              <a:rPr lang="it-IT" sz="2000" i="1" baseline="-25000" dirty="0" smtClean="0"/>
              <a:t> </a:t>
            </a:r>
            <a:r>
              <a:rPr lang="it-IT" sz="2000" dirty="0" smtClean="0"/>
              <a:t>è figlio di </a:t>
            </a:r>
            <a:r>
              <a:rPr lang="it-IT" sz="2000" i="1" dirty="0" smtClean="0"/>
              <a:t>v</a:t>
            </a:r>
            <a:r>
              <a:rPr lang="it-IT" sz="2000" i="1" baseline="-25000" dirty="0" smtClean="0"/>
              <a:t>l-1,i </a:t>
            </a:r>
            <a:r>
              <a:rPr lang="it-IT" sz="2000" dirty="0" smtClean="0"/>
              <a:t>e </a:t>
            </a:r>
            <a:r>
              <a:rPr lang="it-IT" sz="2000" i="1" dirty="0" smtClean="0"/>
              <a:t>(</a:t>
            </a:r>
            <a:r>
              <a:rPr lang="it-IT" sz="2000" i="1" dirty="0" err="1" smtClean="0"/>
              <a:t>v</a:t>
            </a:r>
            <a:r>
              <a:rPr lang="it-IT" sz="2000" i="1" baseline="-25000" dirty="0" err="1" smtClean="0"/>
              <a:t>l</a:t>
            </a:r>
            <a:r>
              <a:rPr lang="it-IT" sz="2000" i="1" baseline="-25000" dirty="0" smtClean="0"/>
              <a:t>,</a:t>
            </a:r>
            <a:r>
              <a:rPr lang="it-IT" sz="2000" i="1" baseline="-25000" dirty="0" err="1" smtClean="0"/>
              <a:t>h</a:t>
            </a:r>
            <a:r>
              <a:rPr lang="it-IT" sz="2000" i="1" dirty="0" smtClean="0"/>
              <a:t>, v</a:t>
            </a:r>
            <a:r>
              <a:rPr lang="it-IT" sz="2000" i="1" baseline="-25000" dirty="0" smtClean="0"/>
              <a:t>l-1,</a:t>
            </a:r>
            <a:r>
              <a:rPr lang="it-IT" sz="2000" i="1" baseline="-25000" dirty="0" err="1" smtClean="0"/>
              <a:t>k</a:t>
            </a:r>
            <a:r>
              <a:rPr lang="it-IT" sz="2000" i="1" dirty="0" smtClean="0"/>
              <a:t>) </a:t>
            </a:r>
            <a:r>
              <a:rPr lang="it-IT" sz="2000" dirty="0" smtClean="0"/>
              <a:t>è non </a:t>
            </a:r>
            <a:r>
              <a:rPr lang="it-IT" sz="2000" dirty="0" err="1" smtClean="0"/>
              <a:t>tree</a:t>
            </a:r>
            <a:r>
              <a:rPr lang="it-IT" sz="2000" dirty="0" smtClean="0"/>
              <a:t>,</a:t>
            </a:r>
            <a:r>
              <a:rPr lang="it-IT" sz="2000" i="1" dirty="0" smtClean="0"/>
              <a:t> i&lt;</a:t>
            </a:r>
            <a:r>
              <a:rPr lang="it-IT" sz="2000" i="1" dirty="0" err="1" smtClean="0"/>
              <a:t>k</a:t>
            </a:r>
            <a:r>
              <a:rPr lang="it-IT" sz="2000" i="1" dirty="0" smtClean="0"/>
              <a:t>, </a:t>
            </a:r>
            <a:r>
              <a:rPr lang="it-IT" sz="2000" dirty="0" smtClean="0"/>
              <a:t>allora</a:t>
            </a:r>
            <a:r>
              <a:rPr lang="it-IT" sz="2000" i="1" dirty="0" smtClean="0"/>
              <a:t> k=i+1 </a:t>
            </a:r>
            <a:r>
              <a:rPr lang="it-IT" sz="2000" dirty="0" smtClean="0"/>
              <a:t>e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v</a:t>
            </a:r>
            <a:r>
              <a:rPr lang="it-IT" sz="2000" i="1" baseline="-25000" dirty="0" err="1" smtClean="0"/>
              <a:t>l</a:t>
            </a:r>
            <a:r>
              <a:rPr lang="it-IT" sz="2000" i="1" baseline="-25000" dirty="0" smtClean="0"/>
              <a:t>,</a:t>
            </a:r>
            <a:r>
              <a:rPr lang="it-IT" sz="2000" i="1" baseline="-25000" dirty="0" err="1" smtClean="0"/>
              <a:t>h</a:t>
            </a:r>
            <a:r>
              <a:rPr lang="it-IT" sz="2000" i="1" baseline="-25000" dirty="0" smtClean="0"/>
              <a:t> </a:t>
            </a:r>
            <a:r>
              <a:rPr lang="it-IT" sz="2000" dirty="0" smtClean="0"/>
              <a:t>è il più a destra dei suoi fratelli.</a:t>
            </a:r>
          </a:p>
          <a:p>
            <a:pPr marL="457200" indent="-457200">
              <a:lnSpc>
                <a:spcPct val="110000"/>
              </a:lnSpc>
              <a:buFont typeface="Wingdings" charset="2"/>
              <a:buNone/>
              <a:defRPr/>
            </a:pPr>
            <a:endParaRPr lang="it-IT" dirty="0" smtClean="0"/>
          </a:p>
          <a:p>
            <a:pPr marL="457200" indent="-457200">
              <a:lnSpc>
                <a:spcPct val="110000"/>
              </a:lnSpc>
              <a:buFont typeface="Wingdings" charset="2"/>
              <a:buNone/>
              <a:defRPr/>
            </a:pPr>
            <a:r>
              <a:rPr lang="it-IT" dirty="0" smtClean="0"/>
              <a:t>	Dim. che</a:t>
            </a:r>
            <a:r>
              <a:rPr lang="it-IT" i="1" dirty="0" smtClean="0"/>
              <a:t> </a:t>
            </a:r>
            <a:r>
              <a:rPr lang="it-IT" i="1" dirty="0" err="1" smtClean="0"/>
              <a:t>v</a:t>
            </a:r>
            <a:r>
              <a:rPr lang="it-IT" i="1" baseline="-25000" dirty="0" err="1" smtClean="0"/>
              <a:t>l</a:t>
            </a:r>
            <a:r>
              <a:rPr lang="it-IT" i="1" baseline="-25000" dirty="0" smtClean="0"/>
              <a:t>,</a:t>
            </a:r>
            <a:r>
              <a:rPr lang="it-IT" i="1" baseline="-25000" dirty="0" err="1" smtClean="0"/>
              <a:t>h</a:t>
            </a:r>
            <a:r>
              <a:rPr lang="it-IT" i="1" baseline="-25000" dirty="0" smtClean="0"/>
              <a:t> </a:t>
            </a:r>
            <a:r>
              <a:rPr lang="it-IT" dirty="0" smtClean="0"/>
              <a:t>è il più a destra dei suoi fratelli.</a:t>
            </a:r>
          </a:p>
          <a:p>
            <a:pPr marL="457200" indent="-457200">
              <a:lnSpc>
                <a:spcPct val="110000"/>
              </a:lnSpc>
              <a:buFont typeface="Wingdings" charset="2"/>
              <a:buNone/>
              <a:defRPr/>
            </a:pPr>
            <a:r>
              <a:rPr lang="it-IT" dirty="0" smtClean="0"/>
              <a:t>	Per assurdo, esiste un fratello più a destra. </a:t>
            </a:r>
          </a:p>
          <a:p>
            <a:pPr marL="457200" indent="-457200">
              <a:lnSpc>
                <a:spcPct val="110000"/>
              </a:lnSpc>
              <a:buFont typeface="Wingdings" charset="2"/>
              <a:buNone/>
              <a:defRPr/>
            </a:pPr>
            <a:r>
              <a:rPr lang="it-IT" dirty="0" smtClean="0"/>
              <a:t>	Solito discorso con la sequenza</a:t>
            </a:r>
            <a:r>
              <a:rPr lang="it-IT" i="1" dirty="0" smtClean="0"/>
              <a:t> </a:t>
            </a:r>
            <a:r>
              <a:rPr lang="it-IT" i="1" dirty="0" err="1" smtClean="0"/>
              <a:t>v</a:t>
            </a:r>
            <a:r>
              <a:rPr lang="it-IT" i="1" baseline="-25000" dirty="0" err="1" smtClean="0"/>
              <a:t>l</a:t>
            </a:r>
            <a:r>
              <a:rPr lang="it-IT" i="1" baseline="-25000" dirty="0" smtClean="0"/>
              <a:t>,</a:t>
            </a:r>
            <a:r>
              <a:rPr lang="it-IT" i="1" baseline="-25000" dirty="0" err="1" smtClean="0"/>
              <a:t>h</a:t>
            </a:r>
            <a:r>
              <a:rPr lang="it-IT" i="1" baseline="-25000" dirty="0" smtClean="0"/>
              <a:t> </a:t>
            </a:r>
            <a:r>
              <a:rPr lang="it-IT" i="1" dirty="0" smtClean="0"/>
              <a:t>, </a:t>
            </a:r>
            <a:r>
              <a:rPr lang="it-IT" i="1" dirty="0" err="1" smtClean="0"/>
              <a:t>v</a:t>
            </a:r>
            <a:r>
              <a:rPr lang="it-IT" i="1" baseline="-25000" dirty="0" err="1" smtClean="0"/>
              <a:t>l</a:t>
            </a:r>
            <a:r>
              <a:rPr lang="it-IT" i="1" baseline="-25000" dirty="0" smtClean="0"/>
              <a:t>,h+1</a:t>
            </a:r>
            <a:r>
              <a:rPr lang="it-IT" i="1" dirty="0" smtClean="0"/>
              <a:t> </a:t>
            </a:r>
            <a:r>
              <a:rPr lang="it-IT" dirty="0" smtClean="0"/>
              <a:t>tentando di posizionare </a:t>
            </a:r>
            <a:r>
              <a:rPr lang="it-IT" i="1" dirty="0" smtClean="0"/>
              <a:t>v</a:t>
            </a:r>
            <a:r>
              <a:rPr lang="it-IT" i="1" baseline="-25000" dirty="0" smtClean="0"/>
              <a:t>l-1,</a:t>
            </a:r>
            <a:r>
              <a:rPr lang="it-IT" i="1" baseline="-25000" dirty="0" err="1" smtClean="0"/>
              <a:t>k</a:t>
            </a:r>
            <a:r>
              <a:rPr lang="it-IT" i="1" dirty="0" smtClean="0"/>
              <a:t>.					CVD</a:t>
            </a:r>
            <a:r>
              <a:rPr lang="it-IT" dirty="0" smtClean="0"/>
              <a:t> </a:t>
            </a:r>
          </a:p>
          <a:p>
            <a:pPr>
              <a:lnSpc>
                <a:spcPct val="110000"/>
              </a:lnSpc>
              <a:defRPr/>
            </a:pP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build="p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57200"/>
            <a:ext cx="9144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 smtClean="0">
                <a:ea typeface="+mj-ea"/>
                <a:cs typeface="+mj-cs"/>
              </a:rPr>
              <a:t>Risultati approssimati: Grafi </a:t>
            </a:r>
            <a:r>
              <a:rPr lang="it-IT" dirty="0" err="1" smtClean="0">
                <a:ea typeface="+mj-ea"/>
                <a:cs typeface="+mj-cs"/>
              </a:rPr>
              <a:t>outerplanar</a:t>
            </a:r>
            <a:r>
              <a:rPr lang="it-IT" dirty="0" smtClean="0">
                <a:ea typeface="+mj-ea"/>
                <a:cs typeface="+mj-cs"/>
              </a:rPr>
              <a:t> (10)</a:t>
            </a:r>
          </a:p>
        </p:txBody>
      </p:sp>
      <p:sp>
        <p:nvSpPr>
          <p:cNvPr id="72707" name="Segnaposto numero diapositiva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937C2D72-7296-6A41-8FB7-D8BC0CFAD76B}" type="slidenum">
              <a:rPr lang="en-US" smtClean="0"/>
              <a:pPr/>
              <a:t>58</a:t>
            </a:fld>
            <a:endParaRPr lang="en-US" smtClean="0"/>
          </a:p>
        </p:txBody>
      </p:sp>
      <p:sp>
        <p:nvSpPr>
          <p:cNvPr id="26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381000" y="1981200"/>
            <a:ext cx="8229600" cy="1143000"/>
          </a:xfrm>
        </p:spPr>
        <p:txBody>
          <a:bodyPr/>
          <a:lstStyle/>
          <a:p>
            <a:pPr eaLnBrk="1" hangingPunct="1">
              <a:buFont typeface="Wingdings" charset="2"/>
              <a:buNone/>
            </a:pPr>
            <a:r>
              <a:rPr lang="en-US" smtClean="0">
                <a:solidFill>
                  <a:schemeClr val="accent1"/>
                </a:solidFill>
                <a:sym typeface="Symbol" charset="2"/>
              </a:rPr>
              <a:t>Lemma. </a:t>
            </a:r>
            <a:r>
              <a:rPr lang="it-IT" smtClean="0">
                <a:latin typeface="Times" charset="0"/>
                <a:sym typeface="Symbol" charset="2"/>
              </a:rPr>
              <a:t>Se </a:t>
            </a:r>
            <a:r>
              <a:rPr lang="it-IT" i="1" smtClean="0">
                <a:latin typeface="Times" charset="0"/>
                <a:sym typeface="Symbol" charset="2"/>
              </a:rPr>
              <a:t>4, +2</a:t>
            </a:r>
            <a:r>
              <a:rPr lang="it-IT" smtClean="0">
                <a:latin typeface="Times" charset="0"/>
                <a:sym typeface="Symbol" charset="2"/>
              </a:rPr>
              <a:t> colori sono necessari.</a:t>
            </a:r>
          </a:p>
          <a:p>
            <a:pPr eaLnBrk="1" hangingPunct="1">
              <a:buFont typeface="Wingdings" charset="2"/>
              <a:buNone/>
            </a:pPr>
            <a:r>
              <a:rPr lang="it-IT" smtClean="0">
                <a:solidFill>
                  <a:schemeClr val="accent1"/>
                </a:solidFill>
                <a:latin typeface="Times" charset="0"/>
                <a:sym typeface="Symbol" charset="2"/>
              </a:rPr>
              <a:t>Dim.</a:t>
            </a:r>
            <a:r>
              <a:rPr lang="it-IT" smtClean="0">
                <a:latin typeface="Times" charset="0"/>
                <a:sym typeface="Symbol" charset="2"/>
              </a:rPr>
              <a:t> </a:t>
            </a: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228600" y="2971800"/>
            <a:ext cx="3429000" cy="1295400"/>
            <a:chOff x="1440" y="1392"/>
            <a:chExt cx="2160" cy="816"/>
          </a:xfrm>
        </p:grpSpPr>
        <p:sp>
          <p:nvSpPr>
            <p:cNvPr id="72741" name="Oval 6"/>
            <p:cNvSpPr>
              <a:spLocks noChangeArrowheads="1"/>
            </p:cNvSpPr>
            <p:nvPr/>
          </p:nvSpPr>
          <p:spPr bwMode="auto">
            <a:xfrm>
              <a:off x="2400" y="1392"/>
              <a:ext cx="240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2742" name="Oval 7"/>
            <p:cNvSpPr>
              <a:spLocks noChangeArrowheads="1"/>
            </p:cNvSpPr>
            <p:nvPr/>
          </p:nvSpPr>
          <p:spPr bwMode="auto">
            <a:xfrm>
              <a:off x="2400" y="1968"/>
              <a:ext cx="240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2743" name="Oval 8"/>
            <p:cNvSpPr>
              <a:spLocks noChangeArrowheads="1"/>
            </p:cNvSpPr>
            <p:nvPr/>
          </p:nvSpPr>
          <p:spPr bwMode="auto">
            <a:xfrm>
              <a:off x="2880" y="1968"/>
              <a:ext cx="240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2744" name="Oval 9"/>
            <p:cNvSpPr>
              <a:spLocks noChangeArrowheads="1"/>
            </p:cNvSpPr>
            <p:nvPr/>
          </p:nvSpPr>
          <p:spPr bwMode="auto">
            <a:xfrm>
              <a:off x="3360" y="1968"/>
              <a:ext cx="240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2745" name="Oval 10"/>
            <p:cNvSpPr>
              <a:spLocks noChangeArrowheads="1"/>
            </p:cNvSpPr>
            <p:nvPr/>
          </p:nvSpPr>
          <p:spPr bwMode="auto">
            <a:xfrm>
              <a:off x="1920" y="1968"/>
              <a:ext cx="240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2746" name="Oval 11"/>
            <p:cNvSpPr>
              <a:spLocks noChangeArrowheads="1"/>
            </p:cNvSpPr>
            <p:nvPr/>
          </p:nvSpPr>
          <p:spPr bwMode="auto">
            <a:xfrm>
              <a:off x="1440" y="1968"/>
              <a:ext cx="240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2747" name="Line 12"/>
            <p:cNvSpPr>
              <a:spLocks noChangeShapeType="1"/>
            </p:cNvSpPr>
            <p:nvPr/>
          </p:nvSpPr>
          <p:spPr bwMode="auto">
            <a:xfrm flipH="1">
              <a:off x="1536" y="1488"/>
              <a:ext cx="1008" cy="624"/>
            </a:xfrm>
            <a:prstGeom prst="line">
              <a:avLst/>
            </a:prstGeom>
            <a:noFill/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2748" name="Line 13"/>
            <p:cNvSpPr>
              <a:spLocks noChangeShapeType="1"/>
            </p:cNvSpPr>
            <p:nvPr/>
          </p:nvSpPr>
          <p:spPr bwMode="auto">
            <a:xfrm flipH="1">
              <a:off x="2016" y="1488"/>
              <a:ext cx="480" cy="624"/>
            </a:xfrm>
            <a:prstGeom prst="line">
              <a:avLst/>
            </a:prstGeom>
            <a:noFill/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2749" name="Line 14"/>
            <p:cNvSpPr>
              <a:spLocks noChangeShapeType="1"/>
            </p:cNvSpPr>
            <p:nvPr/>
          </p:nvSpPr>
          <p:spPr bwMode="auto">
            <a:xfrm>
              <a:off x="2496" y="1488"/>
              <a:ext cx="0" cy="624"/>
            </a:xfrm>
            <a:prstGeom prst="line">
              <a:avLst/>
            </a:prstGeom>
            <a:noFill/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2750" name="Line 15"/>
            <p:cNvSpPr>
              <a:spLocks noChangeShapeType="1"/>
            </p:cNvSpPr>
            <p:nvPr/>
          </p:nvSpPr>
          <p:spPr bwMode="auto">
            <a:xfrm>
              <a:off x="2544" y="1488"/>
              <a:ext cx="480" cy="624"/>
            </a:xfrm>
            <a:prstGeom prst="line">
              <a:avLst/>
            </a:prstGeom>
            <a:noFill/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2751" name="Line 16"/>
            <p:cNvSpPr>
              <a:spLocks noChangeShapeType="1"/>
            </p:cNvSpPr>
            <p:nvPr/>
          </p:nvSpPr>
          <p:spPr bwMode="auto">
            <a:xfrm>
              <a:off x="2544" y="1488"/>
              <a:ext cx="960" cy="624"/>
            </a:xfrm>
            <a:prstGeom prst="line">
              <a:avLst/>
            </a:prstGeom>
            <a:noFill/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2752" name="Line 17"/>
            <p:cNvSpPr>
              <a:spLocks noChangeShapeType="1"/>
            </p:cNvSpPr>
            <p:nvPr/>
          </p:nvSpPr>
          <p:spPr bwMode="auto">
            <a:xfrm>
              <a:off x="1536" y="2112"/>
              <a:ext cx="2016" cy="0"/>
            </a:xfrm>
            <a:prstGeom prst="line">
              <a:avLst/>
            </a:prstGeom>
            <a:noFill/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</p:grpSp>
      <p:sp>
        <p:nvSpPr>
          <p:cNvPr id="18" name="Text Box 33"/>
          <p:cNvSpPr txBox="1">
            <a:spLocks noChangeArrowheads="1"/>
          </p:cNvSpPr>
          <p:nvPr/>
        </p:nvSpPr>
        <p:spPr bwMode="auto">
          <a:xfrm>
            <a:off x="1828800" y="2895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it-IT"/>
              <a:t>0</a:t>
            </a:r>
          </a:p>
        </p:txBody>
      </p:sp>
      <p:grpSp>
        <p:nvGrpSpPr>
          <p:cNvPr id="3" name="Gruppo 44"/>
          <p:cNvGrpSpPr>
            <a:grpSpLocks/>
          </p:cNvGrpSpPr>
          <p:nvPr/>
        </p:nvGrpSpPr>
        <p:grpSpPr bwMode="auto">
          <a:xfrm>
            <a:off x="228600" y="3810000"/>
            <a:ext cx="3460750" cy="457200"/>
            <a:chOff x="228600" y="3810000"/>
            <a:chExt cx="3460750" cy="457200"/>
          </a:xfrm>
        </p:grpSpPr>
        <p:sp>
          <p:nvSpPr>
            <p:cNvPr id="72736" name="Text Box 34"/>
            <p:cNvSpPr txBox="1">
              <a:spLocks noChangeArrowheads="1"/>
            </p:cNvSpPr>
            <p:nvPr/>
          </p:nvSpPr>
          <p:spPr bwMode="auto">
            <a:xfrm>
              <a:off x="228600" y="3810000"/>
              <a:ext cx="33655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it-IT"/>
                <a:t>6</a:t>
              </a:r>
            </a:p>
          </p:txBody>
        </p:sp>
        <p:sp>
          <p:nvSpPr>
            <p:cNvPr id="72737" name="Text Box 35"/>
            <p:cNvSpPr txBox="1">
              <a:spLocks noChangeArrowheads="1"/>
            </p:cNvSpPr>
            <p:nvPr/>
          </p:nvSpPr>
          <p:spPr bwMode="auto">
            <a:xfrm>
              <a:off x="990600" y="3810000"/>
              <a:ext cx="33655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it-IT"/>
                <a:t>4</a:t>
              </a:r>
            </a:p>
          </p:txBody>
        </p:sp>
        <p:sp>
          <p:nvSpPr>
            <p:cNvPr id="72738" name="Text Box 36"/>
            <p:cNvSpPr txBox="1">
              <a:spLocks noChangeArrowheads="1"/>
            </p:cNvSpPr>
            <p:nvPr/>
          </p:nvSpPr>
          <p:spPr bwMode="auto">
            <a:xfrm>
              <a:off x="1752600" y="3810000"/>
              <a:ext cx="33655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it-IT"/>
                <a:t>2</a:t>
              </a:r>
            </a:p>
          </p:txBody>
        </p:sp>
        <p:sp>
          <p:nvSpPr>
            <p:cNvPr id="72739" name="Text Box 37"/>
            <p:cNvSpPr txBox="1">
              <a:spLocks noChangeArrowheads="1"/>
            </p:cNvSpPr>
            <p:nvPr/>
          </p:nvSpPr>
          <p:spPr bwMode="auto">
            <a:xfrm>
              <a:off x="2590800" y="3810000"/>
              <a:ext cx="33655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it-IT"/>
                <a:t>5</a:t>
              </a:r>
            </a:p>
          </p:txBody>
        </p:sp>
        <p:sp>
          <p:nvSpPr>
            <p:cNvPr id="72740" name="Text Box 38"/>
            <p:cNvSpPr txBox="1">
              <a:spLocks noChangeArrowheads="1"/>
            </p:cNvSpPr>
            <p:nvPr/>
          </p:nvSpPr>
          <p:spPr bwMode="auto">
            <a:xfrm>
              <a:off x="3352800" y="3810000"/>
              <a:ext cx="33655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it-IT"/>
                <a:t>3</a:t>
              </a:r>
            </a:p>
          </p:txBody>
        </p:sp>
      </p:grpSp>
      <p:sp>
        <p:nvSpPr>
          <p:cNvPr id="24" name="Text Box 47"/>
          <p:cNvSpPr txBox="1">
            <a:spLocks noChangeArrowheads="1"/>
          </p:cNvSpPr>
          <p:nvPr/>
        </p:nvSpPr>
        <p:spPr bwMode="auto">
          <a:xfrm>
            <a:off x="1752600" y="4814888"/>
            <a:ext cx="25844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it-IT" sz="2800"/>
              <a:t>0  1  2  3  4  5  6 </a:t>
            </a:r>
          </a:p>
        </p:txBody>
      </p:sp>
      <p:sp>
        <p:nvSpPr>
          <p:cNvPr id="25" name="Rectangle 48"/>
          <p:cNvSpPr>
            <a:spLocks noChangeArrowheads="1"/>
          </p:cNvSpPr>
          <p:nvPr/>
        </p:nvSpPr>
        <p:spPr bwMode="auto">
          <a:xfrm>
            <a:off x="1752600" y="4800600"/>
            <a:ext cx="685800" cy="533400"/>
          </a:xfrm>
          <a:prstGeom prst="rect">
            <a:avLst/>
          </a:prstGeom>
          <a:solidFill>
            <a:schemeClr val="accent1">
              <a:alpha val="27843"/>
            </a:schemeClr>
          </a:solidFill>
          <a:ln w="9525">
            <a:solidFill>
              <a:srgbClr val="FE8637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8" name="Freeform 51"/>
          <p:cNvSpPr>
            <a:spLocks/>
          </p:cNvSpPr>
          <p:nvPr/>
        </p:nvSpPr>
        <p:spPr bwMode="auto">
          <a:xfrm>
            <a:off x="2667000" y="5257800"/>
            <a:ext cx="685800" cy="152400"/>
          </a:xfrm>
          <a:custGeom>
            <a:avLst/>
            <a:gdLst>
              <a:gd name="T0" fmla="*/ 2147483647 w 432"/>
              <a:gd name="T1" fmla="*/ 0 h 96"/>
              <a:gd name="T2" fmla="*/ 2147483647 w 432"/>
              <a:gd name="T3" fmla="*/ 2147483647 h 96"/>
              <a:gd name="T4" fmla="*/ 0 w 432"/>
              <a:gd name="T5" fmla="*/ 0 h 96"/>
              <a:gd name="T6" fmla="*/ 0 60000 65536"/>
              <a:gd name="T7" fmla="*/ 0 60000 65536"/>
              <a:gd name="T8" fmla="*/ 0 60000 65536"/>
              <a:gd name="T9" fmla="*/ 0 w 432"/>
              <a:gd name="T10" fmla="*/ 0 h 96"/>
              <a:gd name="T11" fmla="*/ 432 w 432"/>
              <a:gd name="T12" fmla="*/ 96 h 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" h="96">
                <a:moveTo>
                  <a:pt x="432" y="0"/>
                </a:moveTo>
                <a:cubicBezTo>
                  <a:pt x="348" y="48"/>
                  <a:pt x="264" y="96"/>
                  <a:pt x="192" y="96"/>
                </a:cubicBezTo>
                <a:cubicBezTo>
                  <a:pt x="120" y="96"/>
                  <a:pt x="32" y="16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9" name="Freeform 52"/>
          <p:cNvSpPr>
            <a:spLocks/>
          </p:cNvSpPr>
          <p:nvPr/>
        </p:nvSpPr>
        <p:spPr bwMode="auto">
          <a:xfrm>
            <a:off x="2667000" y="5257800"/>
            <a:ext cx="990600" cy="381000"/>
          </a:xfrm>
          <a:custGeom>
            <a:avLst/>
            <a:gdLst>
              <a:gd name="T0" fmla="*/ 0 w 672"/>
              <a:gd name="T1" fmla="*/ 0 h 240"/>
              <a:gd name="T2" fmla="*/ 2147483647 w 672"/>
              <a:gd name="T3" fmla="*/ 2147483647 h 240"/>
              <a:gd name="T4" fmla="*/ 2147483647 w 672"/>
              <a:gd name="T5" fmla="*/ 0 h 240"/>
              <a:gd name="T6" fmla="*/ 0 60000 65536"/>
              <a:gd name="T7" fmla="*/ 0 60000 65536"/>
              <a:gd name="T8" fmla="*/ 0 60000 65536"/>
              <a:gd name="T9" fmla="*/ 0 w 672"/>
              <a:gd name="T10" fmla="*/ 0 h 240"/>
              <a:gd name="T11" fmla="*/ 672 w 672"/>
              <a:gd name="T12" fmla="*/ 240 h 2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72" h="240">
                <a:moveTo>
                  <a:pt x="0" y="0"/>
                </a:moveTo>
                <a:cubicBezTo>
                  <a:pt x="112" y="120"/>
                  <a:pt x="224" y="240"/>
                  <a:pt x="336" y="240"/>
                </a:cubicBezTo>
                <a:cubicBezTo>
                  <a:pt x="448" y="240"/>
                  <a:pt x="560" y="120"/>
                  <a:pt x="67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it-IT"/>
          </a:p>
        </p:txBody>
      </p:sp>
      <p:grpSp>
        <p:nvGrpSpPr>
          <p:cNvPr id="4" name="Gruppo 46"/>
          <p:cNvGrpSpPr>
            <a:grpSpLocks/>
          </p:cNvGrpSpPr>
          <p:nvPr/>
        </p:nvGrpSpPr>
        <p:grpSpPr bwMode="auto">
          <a:xfrm>
            <a:off x="2971800" y="5257800"/>
            <a:ext cx="685800" cy="152400"/>
            <a:chOff x="2971800" y="5257800"/>
            <a:chExt cx="685800" cy="152400"/>
          </a:xfrm>
        </p:grpSpPr>
        <p:sp>
          <p:nvSpPr>
            <p:cNvPr id="72734" name="Freeform 53"/>
            <p:cNvSpPr>
              <a:spLocks/>
            </p:cNvSpPr>
            <p:nvPr/>
          </p:nvSpPr>
          <p:spPr bwMode="auto">
            <a:xfrm>
              <a:off x="2971800" y="5257800"/>
              <a:ext cx="685800" cy="152400"/>
            </a:xfrm>
            <a:custGeom>
              <a:avLst/>
              <a:gdLst>
                <a:gd name="T0" fmla="*/ 2147483647 w 432"/>
                <a:gd name="T1" fmla="*/ 0 h 96"/>
                <a:gd name="T2" fmla="*/ 2147483647 w 432"/>
                <a:gd name="T3" fmla="*/ 2147483647 h 96"/>
                <a:gd name="T4" fmla="*/ 0 w 432"/>
                <a:gd name="T5" fmla="*/ 0 h 96"/>
                <a:gd name="T6" fmla="*/ 0 60000 65536"/>
                <a:gd name="T7" fmla="*/ 0 60000 65536"/>
                <a:gd name="T8" fmla="*/ 0 60000 65536"/>
                <a:gd name="T9" fmla="*/ 0 w 432"/>
                <a:gd name="T10" fmla="*/ 0 h 96"/>
                <a:gd name="T11" fmla="*/ 432 w 432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96">
                  <a:moveTo>
                    <a:pt x="432" y="0"/>
                  </a:moveTo>
                  <a:cubicBezTo>
                    <a:pt x="348" y="48"/>
                    <a:pt x="264" y="96"/>
                    <a:pt x="192" y="96"/>
                  </a:cubicBezTo>
                  <a:cubicBezTo>
                    <a:pt x="120" y="96"/>
                    <a:pt x="32" y="16"/>
                    <a:pt x="0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2735" name="Line 54"/>
            <p:cNvSpPr>
              <a:spLocks noChangeShapeType="1"/>
            </p:cNvSpPr>
            <p:nvPr/>
          </p:nvSpPr>
          <p:spPr bwMode="auto">
            <a:xfrm flipH="1" flipV="1">
              <a:off x="2971800" y="5257800"/>
              <a:ext cx="95250" cy="698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</p:grpSp>
      <p:grpSp>
        <p:nvGrpSpPr>
          <p:cNvPr id="5" name="Gruppo 45"/>
          <p:cNvGrpSpPr>
            <a:grpSpLocks/>
          </p:cNvGrpSpPr>
          <p:nvPr/>
        </p:nvGrpSpPr>
        <p:grpSpPr bwMode="auto">
          <a:xfrm>
            <a:off x="3352800" y="5257800"/>
            <a:ext cx="685800" cy="152400"/>
            <a:chOff x="3352800" y="5257800"/>
            <a:chExt cx="685800" cy="152400"/>
          </a:xfrm>
        </p:grpSpPr>
        <p:sp>
          <p:nvSpPr>
            <p:cNvPr id="72732" name="Freeform 50"/>
            <p:cNvSpPr>
              <a:spLocks/>
            </p:cNvSpPr>
            <p:nvPr/>
          </p:nvSpPr>
          <p:spPr bwMode="auto">
            <a:xfrm>
              <a:off x="3352800" y="5257800"/>
              <a:ext cx="685800" cy="152400"/>
            </a:xfrm>
            <a:custGeom>
              <a:avLst/>
              <a:gdLst>
                <a:gd name="T0" fmla="*/ 2147483647 w 432"/>
                <a:gd name="T1" fmla="*/ 0 h 96"/>
                <a:gd name="T2" fmla="*/ 2147483647 w 432"/>
                <a:gd name="T3" fmla="*/ 2147483647 h 96"/>
                <a:gd name="T4" fmla="*/ 0 w 432"/>
                <a:gd name="T5" fmla="*/ 0 h 96"/>
                <a:gd name="T6" fmla="*/ 0 60000 65536"/>
                <a:gd name="T7" fmla="*/ 0 60000 65536"/>
                <a:gd name="T8" fmla="*/ 0 60000 65536"/>
                <a:gd name="T9" fmla="*/ 0 w 432"/>
                <a:gd name="T10" fmla="*/ 0 h 96"/>
                <a:gd name="T11" fmla="*/ 432 w 432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96">
                  <a:moveTo>
                    <a:pt x="432" y="0"/>
                  </a:moveTo>
                  <a:cubicBezTo>
                    <a:pt x="348" y="48"/>
                    <a:pt x="264" y="96"/>
                    <a:pt x="192" y="96"/>
                  </a:cubicBezTo>
                  <a:cubicBezTo>
                    <a:pt x="120" y="96"/>
                    <a:pt x="32" y="16"/>
                    <a:pt x="0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2733" name="Line 55"/>
            <p:cNvSpPr>
              <a:spLocks noChangeShapeType="1"/>
            </p:cNvSpPr>
            <p:nvPr/>
          </p:nvSpPr>
          <p:spPr bwMode="auto">
            <a:xfrm flipH="1">
              <a:off x="3924300" y="5257800"/>
              <a:ext cx="114300" cy="698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</p:grpSp>
      <p:grpSp>
        <p:nvGrpSpPr>
          <p:cNvPr id="6" name="Gruppo 47"/>
          <p:cNvGrpSpPr>
            <a:grpSpLocks/>
          </p:cNvGrpSpPr>
          <p:nvPr/>
        </p:nvGrpSpPr>
        <p:grpSpPr bwMode="auto">
          <a:xfrm>
            <a:off x="5486400" y="2590800"/>
            <a:ext cx="1905000" cy="1295400"/>
            <a:chOff x="5486400" y="2590800"/>
            <a:chExt cx="1905000" cy="1295400"/>
          </a:xfrm>
        </p:grpSpPr>
        <p:sp>
          <p:nvSpPr>
            <p:cNvPr id="72724" name="Oval 21"/>
            <p:cNvSpPr>
              <a:spLocks noChangeArrowheads="1"/>
            </p:cNvSpPr>
            <p:nvPr/>
          </p:nvSpPr>
          <p:spPr bwMode="auto">
            <a:xfrm>
              <a:off x="6248400" y="25908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2725" name="Oval 22"/>
            <p:cNvSpPr>
              <a:spLocks noChangeArrowheads="1"/>
            </p:cNvSpPr>
            <p:nvPr/>
          </p:nvSpPr>
          <p:spPr bwMode="auto">
            <a:xfrm>
              <a:off x="6248400" y="35052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2726" name="Oval 23"/>
            <p:cNvSpPr>
              <a:spLocks noChangeArrowheads="1"/>
            </p:cNvSpPr>
            <p:nvPr/>
          </p:nvSpPr>
          <p:spPr bwMode="auto">
            <a:xfrm>
              <a:off x="7010400" y="35052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2727" name="Oval 25"/>
            <p:cNvSpPr>
              <a:spLocks noChangeArrowheads="1"/>
            </p:cNvSpPr>
            <p:nvPr/>
          </p:nvSpPr>
          <p:spPr bwMode="auto">
            <a:xfrm>
              <a:off x="5486400" y="35052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2728" name="Line 28"/>
            <p:cNvSpPr>
              <a:spLocks noChangeShapeType="1"/>
            </p:cNvSpPr>
            <p:nvPr/>
          </p:nvSpPr>
          <p:spPr bwMode="auto">
            <a:xfrm flipH="1">
              <a:off x="5638800" y="2743200"/>
              <a:ext cx="762000" cy="990600"/>
            </a:xfrm>
            <a:prstGeom prst="line">
              <a:avLst/>
            </a:prstGeom>
            <a:noFill/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2729" name="Line 29"/>
            <p:cNvSpPr>
              <a:spLocks noChangeShapeType="1"/>
            </p:cNvSpPr>
            <p:nvPr/>
          </p:nvSpPr>
          <p:spPr bwMode="auto">
            <a:xfrm>
              <a:off x="6400800" y="2743200"/>
              <a:ext cx="0" cy="990600"/>
            </a:xfrm>
            <a:prstGeom prst="line">
              <a:avLst/>
            </a:prstGeom>
            <a:noFill/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2730" name="Line 30"/>
            <p:cNvSpPr>
              <a:spLocks noChangeShapeType="1"/>
            </p:cNvSpPr>
            <p:nvPr/>
          </p:nvSpPr>
          <p:spPr bwMode="auto">
            <a:xfrm>
              <a:off x="6477000" y="2743200"/>
              <a:ext cx="762000" cy="990600"/>
            </a:xfrm>
            <a:prstGeom prst="line">
              <a:avLst/>
            </a:prstGeom>
            <a:noFill/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2731" name="Line 32"/>
            <p:cNvSpPr>
              <a:spLocks noChangeShapeType="1"/>
            </p:cNvSpPr>
            <p:nvPr/>
          </p:nvSpPr>
          <p:spPr bwMode="auto">
            <a:xfrm>
              <a:off x="5638800" y="3733800"/>
              <a:ext cx="1600200" cy="0"/>
            </a:xfrm>
            <a:prstGeom prst="line">
              <a:avLst/>
            </a:prstGeom>
            <a:noFill/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</p:grpSp>
      <p:grpSp>
        <p:nvGrpSpPr>
          <p:cNvPr id="7" name="Gruppo 48"/>
          <p:cNvGrpSpPr>
            <a:grpSpLocks/>
          </p:cNvGrpSpPr>
          <p:nvPr/>
        </p:nvGrpSpPr>
        <p:grpSpPr bwMode="auto">
          <a:xfrm>
            <a:off x="5518150" y="2514600"/>
            <a:ext cx="1873250" cy="1397000"/>
            <a:chOff x="5518150" y="2514600"/>
            <a:chExt cx="1873250" cy="1397000"/>
          </a:xfrm>
        </p:grpSpPr>
        <p:sp>
          <p:nvSpPr>
            <p:cNvPr id="72720" name="Text Box 41"/>
            <p:cNvSpPr txBox="1">
              <a:spLocks noChangeArrowheads="1"/>
            </p:cNvSpPr>
            <p:nvPr/>
          </p:nvSpPr>
          <p:spPr bwMode="auto">
            <a:xfrm>
              <a:off x="6324600" y="2514600"/>
              <a:ext cx="33655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it-IT"/>
                <a:t>0</a:t>
              </a:r>
            </a:p>
          </p:txBody>
        </p:sp>
        <p:sp>
          <p:nvSpPr>
            <p:cNvPr id="72721" name="Text Box 43"/>
            <p:cNvSpPr txBox="1">
              <a:spLocks noChangeArrowheads="1"/>
            </p:cNvSpPr>
            <p:nvPr/>
          </p:nvSpPr>
          <p:spPr bwMode="auto">
            <a:xfrm>
              <a:off x="5518150" y="3448050"/>
              <a:ext cx="33655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it-IT"/>
                <a:t>4</a:t>
              </a:r>
            </a:p>
          </p:txBody>
        </p:sp>
        <p:sp>
          <p:nvSpPr>
            <p:cNvPr id="72722" name="Text Box 44"/>
            <p:cNvSpPr txBox="1">
              <a:spLocks noChangeArrowheads="1"/>
            </p:cNvSpPr>
            <p:nvPr/>
          </p:nvSpPr>
          <p:spPr bwMode="auto">
            <a:xfrm>
              <a:off x="6280150" y="3448050"/>
              <a:ext cx="33655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it-IT"/>
                <a:t>2</a:t>
              </a:r>
            </a:p>
          </p:txBody>
        </p:sp>
        <p:sp>
          <p:nvSpPr>
            <p:cNvPr id="72723" name="Text Box 45"/>
            <p:cNvSpPr txBox="1">
              <a:spLocks noChangeArrowheads="1"/>
            </p:cNvSpPr>
            <p:nvPr/>
          </p:nvSpPr>
          <p:spPr bwMode="auto">
            <a:xfrm>
              <a:off x="7054850" y="3454400"/>
              <a:ext cx="33655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it-IT"/>
                <a:t>5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build="p"/>
      <p:bldP spid="18" grpId="0"/>
      <p:bldP spid="24" grpId="0"/>
      <p:bldP spid="25" grpId="0" animBg="1"/>
      <p:bldP spid="28" grpId="0" animBg="1"/>
      <p:bldP spid="29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57200"/>
            <a:ext cx="9144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 smtClean="0">
                <a:ea typeface="+mj-ea"/>
                <a:cs typeface="+mj-cs"/>
              </a:rPr>
              <a:t>Risultati approssimati: Grafi </a:t>
            </a:r>
            <a:r>
              <a:rPr lang="it-IT" dirty="0" err="1" smtClean="0">
                <a:ea typeface="+mj-ea"/>
                <a:cs typeface="+mj-cs"/>
              </a:rPr>
              <a:t>outerplanar</a:t>
            </a:r>
            <a:r>
              <a:rPr lang="it-IT" dirty="0" smtClean="0">
                <a:ea typeface="+mj-ea"/>
                <a:cs typeface="+mj-cs"/>
              </a:rPr>
              <a:t> (11)</a:t>
            </a:r>
          </a:p>
        </p:txBody>
      </p:sp>
      <p:sp>
        <p:nvSpPr>
          <p:cNvPr id="73731" name="Segnaposto numero diapositiva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5862C02C-3CF1-0440-BB3F-822EDC8F322B}" type="slidenum">
              <a:rPr lang="en-US" smtClean="0"/>
              <a:pPr/>
              <a:t>59</a:t>
            </a:fld>
            <a:endParaRPr lang="en-US" smtClean="0"/>
          </a:p>
        </p:txBody>
      </p:sp>
      <p:sp>
        <p:nvSpPr>
          <p:cNvPr id="26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381000" y="19812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  <a:sym typeface="Symbol" charset="2"/>
              </a:rPr>
              <a:t>Lemma. </a:t>
            </a:r>
            <a:r>
              <a:rPr lang="it-IT" dirty="0" smtClean="0">
                <a:sym typeface="Symbol" charset="2"/>
              </a:rPr>
              <a:t>Se la radice ha già un colore assegnato, allora sono necessari </a:t>
            </a:r>
            <a:r>
              <a:rPr lang="it-IT" i="1" dirty="0" smtClean="0">
                <a:sym typeface="Symbol" charset="2"/>
              </a:rPr>
              <a:t>+3</a:t>
            </a:r>
            <a:r>
              <a:rPr lang="it-IT" dirty="0" smtClean="0">
                <a:sym typeface="Symbol" charset="2"/>
              </a:rPr>
              <a:t> colori</a:t>
            </a:r>
            <a:r>
              <a:rPr lang="it-IT" dirty="0" smtClean="0">
                <a:sym typeface="Symbol" charset="2"/>
              </a:rPr>
              <a:t>.</a:t>
            </a:r>
          </a:p>
          <a:p>
            <a:pPr eaLnBrk="1" hangingPunct="1">
              <a:buFont typeface="Wingdings" charset="2"/>
              <a:buNone/>
            </a:pPr>
            <a:r>
              <a:rPr lang="it-IT" dirty="0" smtClean="0">
                <a:solidFill>
                  <a:schemeClr val="accent1"/>
                </a:solidFill>
                <a:sym typeface="Symbol" charset="2"/>
              </a:rPr>
              <a:t>Dim.</a:t>
            </a:r>
            <a:r>
              <a:rPr lang="it-IT" dirty="0" smtClean="0">
                <a:sym typeface="Symbol" charset="2"/>
              </a:rPr>
              <a:t> </a:t>
            </a: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228600" y="2971800"/>
            <a:ext cx="3429000" cy="1295400"/>
            <a:chOff x="1440" y="1392"/>
            <a:chExt cx="2160" cy="816"/>
          </a:xfrm>
        </p:grpSpPr>
        <p:sp>
          <p:nvSpPr>
            <p:cNvPr id="73754" name="Oval 6"/>
            <p:cNvSpPr>
              <a:spLocks noChangeArrowheads="1"/>
            </p:cNvSpPr>
            <p:nvPr/>
          </p:nvSpPr>
          <p:spPr bwMode="auto">
            <a:xfrm>
              <a:off x="2400" y="1392"/>
              <a:ext cx="240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3755" name="Oval 7"/>
            <p:cNvSpPr>
              <a:spLocks noChangeArrowheads="1"/>
            </p:cNvSpPr>
            <p:nvPr/>
          </p:nvSpPr>
          <p:spPr bwMode="auto">
            <a:xfrm>
              <a:off x="2400" y="1968"/>
              <a:ext cx="240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3756" name="Oval 8"/>
            <p:cNvSpPr>
              <a:spLocks noChangeArrowheads="1"/>
            </p:cNvSpPr>
            <p:nvPr/>
          </p:nvSpPr>
          <p:spPr bwMode="auto">
            <a:xfrm>
              <a:off x="2880" y="1968"/>
              <a:ext cx="240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3757" name="Oval 9"/>
            <p:cNvSpPr>
              <a:spLocks noChangeArrowheads="1"/>
            </p:cNvSpPr>
            <p:nvPr/>
          </p:nvSpPr>
          <p:spPr bwMode="auto">
            <a:xfrm>
              <a:off x="3360" y="1968"/>
              <a:ext cx="240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3758" name="Oval 10"/>
            <p:cNvSpPr>
              <a:spLocks noChangeArrowheads="1"/>
            </p:cNvSpPr>
            <p:nvPr/>
          </p:nvSpPr>
          <p:spPr bwMode="auto">
            <a:xfrm>
              <a:off x="1920" y="1968"/>
              <a:ext cx="240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3759" name="Oval 11"/>
            <p:cNvSpPr>
              <a:spLocks noChangeArrowheads="1"/>
            </p:cNvSpPr>
            <p:nvPr/>
          </p:nvSpPr>
          <p:spPr bwMode="auto">
            <a:xfrm>
              <a:off x="1440" y="1968"/>
              <a:ext cx="240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3760" name="Line 12"/>
            <p:cNvSpPr>
              <a:spLocks noChangeShapeType="1"/>
            </p:cNvSpPr>
            <p:nvPr/>
          </p:nvSpPr>
          <p:spPr bwMode="auto">
            <a:xfrm flipH="1">
              <a:off x="1536" y="1488"/>
              <a:ext cx="1008" cy="624"/>
            </a:xfrm>
            <a:prstGeom prst="line">
              <a:avLst/>
            </a:prstGeom>
            <a:noFill/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3761" name="Line 13"/>
            <p:cNvSpPr>
              <a:spLocks noChangeShapeType="1"/>
            </p:cNvSpPr>
            <p:nvPr/>
          </p:nvSpPr>
          <p:spPr bwMode="auto">
            <a:xfrm flipH="1">
              <a:off x="2016" y="1488"/>
              <a:ext cx="480" cy="624"/>
            </a:xfrm>
            <a:prstGeom prst="line">
              <a:avLst/>
            </a:prstGeom>
            <a:noFill/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3762" name="Line 14"/>
            <p:cNvSpPr>
              <a:spLocks noChangeShapeType="1"/>
            </p:cNvSpPr>
            <p:nvPr/>
          </p:nvSpPr>
          <p:spPr bwMode="auto">
            <a:xfrm>
              <a:off x="2496" y="1488"/>
              <a:ext cx="0" cy="624"/>
            </a:xfrm>
            <a:prstGeom prst="line">
              <a:avLst/>
            </a:prstGeom>
            <a:noFill/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3763" name="Line 15"/>
            <p:cNvSpPr>
              <a:spLocks noChangeShapeType="1"/>
            </p:cNvSpPr>
            <p:nvPr/>
          </p:nvSpPr>
          <p:spPr bwMode="auto">
            <a:xfrm>
              <a:off x="2544" y="1488"/>
              <a:ext cx="480" cy="624"/>
            </a:xfrm>
            <a:prstGeom prst="line">
              <a:avLst/>
            </a:prstGeom>
            <a:noFill/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3764" name="Line 16"/>
            <p:cNvSpPr>
              <a:spLocks noChangeShapeType="1"/>
            </p:cNvSpPr>
            <p:nvPr/>
          </p:nvSpPr>
          <p:spPr bwMode="auto">
            <a:xfrm>
              <a:off x="2544" y="1488"/>
              <a:ext cx="960" cy="624"/>
            </a:xfrm>
            <a:prstGeom prst="line">
              <a:avLst/>
            </a:prstGeom>
            <a:noFill/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3765" name="Line 17"/>
            <p:cNvSpPr>
              <a:spLocks noChangeShapeType="1"/>
            </p:cNvSpPr>
            <p:nvPr/>
          </p:nvSpPr>
          <p:spPr bwMode="auto">
            <a:xfrm>
              <a:off x="1536" y="2112"/>
              <a:ext cx="2016" cy="0"/>
            </a:xfrm>
            <a:prstGeom prst="line">
              <a:avLst/>
            </a:prstGeom>
            <a:noFill/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</p:grpSp>
      <p:sp>
        <p:nvSpPr>
          <p:cNvPr id="18" name="Text Box 33"/>
          <p:cNvSpPr txBox="1">
            <a:spLocks noChangeArrowheads="1"/>
          </p:cNvSpPr>
          <p:nvPr/>
        </p:nvSpPr>
        <p:spPr bwMode="auto">
          <a:xfrm>
            <a:off x="1828800" y="2895600"/>
            <a:ext cx="338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it-IT"/>
              <a:t>2</a:t>
            </a:r>
          </a:p>
        </p:txBody>
      </p:sp>
      <p:grpSp>
        <p:nvGrpSpPr>
          <p:cNvPr id="3" name="Gruppo 44"/>
          <p:cNvGrpSpPr>
            <a:grpSpLocks/>
          </p:cNvGrpSpPr>
          <p:nvPr/>
        </p:nvGrpSpPr>
        <p:grpSpPr bwMode="auto">
          <a:xfrm>
            <a:off x="228600" y="3810000"/>
            <a:ext cx="3462338" cy="461963"/>
            <a:chOff x="228600" y="3810000"/>
            <a:chExt cx="3462754" cy="461665"/>
          </a:xfrm>
        </p:grpSpPr>
        <p:sp>
          <p:nvSpPr>
            <p:cNvPr id="73749" name="Text Box 34"/>
            <p:cNvSpPr txBox="1">
              <a:spLocks noChangeArrowheads="1"/>
            </p:cNvSpPr>
            <p:nvPr/>
          </p:nvSpPr>
          <p:spPr bwMode="auto">
            <a:xfrm>
              <a:off x="228600" y="3810000"/>
              <a:ext cx="33855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it-IT"/>
                <a:t>7</a:t>
              </a:r>
            </a:p>
          </p:txBody>
        </p:sp>
        <p:sp>
          <p:nvSpPr>
            <p:cNvPr id="73750" name="Text Box 35"/>
            <p:cNvSpPr txBox="1">
              <a:spLocks noChangeArrowheads="1"/>
            </p:cNvSpPr>
            <p:nvPr/>
          </p:nvSpPr>
          <p:spPr bwMode="auto">
            <a:xfrm>
              <a:off x="990600" y="3810000"/>
              <a:ext cx="33855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it-IT"/>
                <a:t>5</a:t>
              </a:r>
            </a:p>
          </p:txBody>
        </p:sp>
        <p:sp>
          <p:nvSpPr>
            <p:cNvPr id="73751" name="Text Box 36"/>
            <p:cNvSpPr txBox="1">
              <a:spLocks noChangeArrowheads="1"/>
            </p:cNvSpPr>
            <p:nvPr/>
          </p:nvSpPr>
          <p:spPr bwMode="auto">
            <a:xfrm>
              <a:off x="1752600" y="3810000"/>
              <a:ext cx="33855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it-IT"/>
                <a:t>0</a:t>
              </a:r>
            </a:p>
          </p:txBody>
        </p:sp>
        <p:sp>
          <p:nvSpPr>
            <p:cNvPr id="73752" name="Text Box 37"/>
            <p:cNvSpPr txBox="1">
              <a:spLocks noChangeArrowheads="1"/>
            </p:cNvSpPr>
            <p:nvPr/>
          </p:nvSpPr>
          <p:spPr bwMode="auto">
            <a:xfrm>
              <a:off x="2590800" y="3810000"/>
              <a:ext cx="33855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it-IT"/>
                <a:t>6</a:t>
              </a:r>
            </a:p>
          </p:txBody>
        </p:sp>
        <p:sp>
          <p:nvSpPr>
            <p:cNvPr id="73753" name="Text Box 38"/>
            <p:cNvSpPr txBox="1">
              <a:spLocks noChangeArrowheads="1"/>
            </p:cNvSpPr>
            <p:nvPr/>
          </p:nvSpPr>
          <p:spPr bwMode="auto">
            <a:xfrm>
              <a:off x="3352800" y="3810000"/>
              <a:ext cx="33855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it-IT"/>
                <a:t>4</a:t>
              </a:r>
            </a:p>
          </p:txBody>
        </p:sp>
      </p:grpSp>
      <p:sp>
        <p:nvSpPr>
          <p:cNvPr id="49" name="Rectangle 37"/>
          <p:cNvSpPr>
            <a:spLocks noChangeArrowheads="1"/>
          </p:cNvSpPr>
          <p:nvPr/>
        </p:nvSpPr>
        <p:spPr bwMode="auto">
          <a:xfrm>
            <a:off x="3873500" y="5245100"/>
            <a:ext cx="1038225" cy="457200"/>
          </a:xfrm>
          <a:prstGeom prst="rect">
            <a:avLst/>
          </a:prstGeom>
          <a:solidFill>
            <a:schemeClr val="accent1">
              <a:alpha val="38039"/>
            </a:schemeClr>
          </a:solidFill>
          <a:ln w="9525">
            <a:solidFill>
              <a:srgbClr val="FE8637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50" name="Text Box 38"/>
          <p:cNvSpPr txBox="1">
            <a:spLocks noChangeArrowheads="1"/>
          </p:cNvSpPr>
          <p:nvPr/>
        </p:nvSpPr>
        <p:spPr bwMode="auto">
          <a:xfrm>
            <a:off x="3489325" y="5195888"/>
            <a:ext cx="29400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it-IT" sz="2800">
                <a:solidFill>
                  <a:srgbClr val="000000"/>
                </a:solidFill>
              </a:rPr>
              <a:t>0  1  2  3  4  5  6  7 </a:t>
            </a:r>
          </a:p>
        </p:txBody>
      </p:sp>
      <p:sp>
        <p:nvSpPr>
          <p:cNvPr id="52" name="Freeform 40"/>
          <p:cNvSpPr>
            <a:spLocks/>
          </p:cNvSpPr>
          <p:nvPr/>
        </p:nvSpPr>
        <p:spPr bwMode="auto">
          <a:xfrm>
            <a:off x="3657600" y="5638800"/>
            <a:ext cx="1752600" cy="228600"/>
          </a:xfrm>
          <a:custGeom>
            <a:avLst/>
            <a:gdLst>
              <a:gd name="T0" fmla="*/ 2147483647 w 432"/>
              <a:gd name="T1" fmla="*/ 0 h 96"/>
              <a:gd name="T2" fmla="*/ 2147483647 w 432"/>
              <a:gd name="T3" fmla="*/ 2147483647 h 96"/>
              <a:gd name="T4" fmla="*/ 0 w 432"/>
              <a:gd name="T5" fmla="*/ 0 h 96"/>
              <a:gd name="T6" fmla="*/ 0 60000 65536"/>
              <a:gd name="T7" fmla="*/ 0 60000 65536"/>
              <a:gd name="T8" fmla="*/ 0 60000 65536"/>
              <a:gd name="T9" fmla="*/ 0 w 432"/>
              <a:gd name="T10" fmla="*/ 0 h 96"/>
              <a:gd name="T11" fmla="*/ 432 w 432"/>
              <a:gd name="T12" fmla="*/ 96 h 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" h="96">
                <a:moveTo>
                  <a:pt x="432" y="0"/>
                </a:moveTo>
                <a:cubicBezTo>
                  <a:pt x="348" y="48"/>
                  <a:pt x="264" y="96"/>
                  <a:pt x="192" y="96"/>
                </a:cubicBezTo>
                <a:cubicBezTo>
                  <a:pt x="120" y="96"/>
                  <a:pt x="32" y="16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53" name="Freeform 41"/>
          <p:cNvSpPr>
            <a:spLocks/>
          </p:cNvSpPr>
          <p:nvPr/>
        </p:nvSpPr>
        <p:spPr bwMode="auto">
          <a:xfrm>
            <a:off x="3657600" y="5638800"/>
            <a:ext cx="2057400" cy="457200"/>
          </a:xfrm>
          <a:custGeom>
            <a:avLst/>
            <a:gdLst>
              <a:gd name="T0" fmla="*/ 0 w 672"/>
              <a:gd name="T1" fmla="*/ 0 h 240"/>
              <a:gd name="T2" fmla="*/ 2147483647 w 672"/>
              <a:gd name="T3" fmla="*/ 2147483647 h 240"/>
              <a:gd name="T4" fmla="*/ 2147483647 w 672"/>
              <a:gd name="T5" fmla="*/ 0 h 240"/>
              <a:gd name="T6" fmla="*/ 0 60000 65536"/>
              <a:gd name="T7" fmla="*/ 0 60000 65536"/>
              <a:gd name="T8" fmla="*/ 0 60000 65536"/>
              <a:gd name="T9" fmla="*/ 0 w 672"/>
              <a:gd name="T10" fmla="*/ 0 h 240"/>
              <a:gd name="T11" fmla="*/ 672 w 672"/>
              <a:gd name="T12" fmla="*/ 240 h 2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72" h="240">
                <a:moveTo>
                  <a:pt x="0" y="0"/>
                </a:moveTo>
                <a:cubicBezTo>
                  <a:pt x="112" y="120"/>
                  <a:pt x="224" y="240"/>
                  <a:pt x="336" y="240"/>
                </a:cubicBezTo>
                <a:cubicBezTo>
                  <a:pt x="448" y="240"/>
                  <a:pt x="560" y="120"/>
                  <a:pt x="67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it-IT"/>
          </a:p>
        </p:txBody>
      </p:sp>
      <p:grpSp>
        <p:nvGrpSpPr>
          <p:cNvPr id="4" name="Gruppo 60"/>
          <p:cNvGrpSpPr>
            <a:grpSpLocks/>
          </p:cNvGrpSpPr>
          <p:nvPr/>
        </p:nvGrpSpPr>
        <p:grpSpPr bwMode="auto">
          <a:xfrm>
            <a:off x="5016500" y="5619750"/>
            <a:ext cx="698500" cy="171450"/>
            <a:chOff x="5016498" y="5619750"/>
            <a:chExt cx="698502" cy="171450"/>
          </a:xfrm>
        </p:grpSpPr>
        <p:sp>
          <p:nvSpPr>
            <p:cNvPr id="73747" name="Freeform 42"/>
            <p:cNvSpPr>
              <a:spLocks/>
            </p:cNvSpPr>
            <p:nvPr/>
          </p:nvSpPr>
          <p:spPr bwMode="auto">
            <a:xfrm>
              <a:off x="5029200" y="5638800"/>
              <a:ext cx="685800" cy="152400"/>
            </a:xfrm>
            <a:custGeom>
              <a:avLst/>
              <a:gdLst>
                <a:gd name="T0" fmla="*/ 2147483647 w 432"/>
                <a:gd name="T1" fmla="*/ 0 h 96"/>
                <a:gd name="T2" fmla="*/ 2147483647 w 432"/>
                <a:gd name="T3" fmla="*/ 2147483647 h 96"/>
                <a:gd name="T4" fmla="*/ 0 w 432"/>
                <a:gd name="T5" fmla="*/ 0 h 96"/>
                <a:gd name="T6" fmla="*/ 0 60000 65536"/>
                <a:gd name="T7" fmla="*/ 0 60000 65536"/>
                <a:gd name="T8" fmla="*/ 0 60000 65536"/>
                <a:gd name="T9" fmla="*/ 0 w 432"/>
                <a:gd name="T10" fmla="*/ 0 h 96"/>
                <a:gd name="T11" fmla="*/ 432 w 432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96">
                  <a:moveTo>
                    <a:pt x="432" y="0"/>
                  </a:moveTo>
                  <a:cubicBezTo>
                    <a:pt x="348" y="48"/>
                    <a:pt x="264" y="96"/>
                    <a:pt x="192" y="96"/>
                  </a:cubicBezTo>
                  <a:cubicBezTo>
                    <a:pt x="120" y="96"/>
                    <a:pt x="32" y="16"/>
                    <a:pt x="0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3748" name="Line 43"/>
            <p:cNvSpPr>
              <a:spLocks noChangeShapeType="1"/>
            </p:cNvSpPr>
            <p:nvPr/>
          </p:nvSpPr>
          <p:spPr bwMode="auto">
            <a:xfrm flipH="1" flipV="1">
              <a:off x="5016498" y="5619750"/>
              <a:ext cx="88901" cy="698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</p:grpSp>
      <p:grpSp>
        <p:nvGrpSpPr>
          <p:cNvPr id="5" name="Gruppo 59"/>
          <p:cNvGrpSpPr>
            <a:grpSpLocks/>
          </p:cNvGrpSpPr>
          <p:nvPr/>
        </p:nvGrpSpPr>
        <p:grpSpPr bwMode="auto">
          <a:xfrm>
            <a:off x="5410200" y="5638800"/>
            <a:ext cx="685800" cy="152400"/>
            <a:chOff x="5410200" y="5638800"/>
            <a:chExt cx="685800" cy="152400"/>
          </a:xfrm>
        </p:grpSpPr>
        <p:sp>
          <p:nvSpPr>
            <p:cNvPr id="73745" name="Freeform 39"/>
            <p:cNvSpPr>
              <a:spLocks/>
            </p:cNvSpPr>
            <p:nvPr/>
          </p:nvSpPr>
          <p:spPr bwMode="auto">
            <a:xfrm>
              <a:off x="5410200" y="5638800"/>
              <a:ext cx="685800" cy="152400"/>
            </a:xfrm>
            <a:custGeom>
              <a:avLst/>
              <a:gdLst>
                <a:gd name="T0" fmla="*/ 2147483647 w 432"/>
                <a:gd name="T1" fmla="*/ 0 h 96"/>
                <a:gd name="T2" fmla="*/ 2147483647 w 432"/>
                <a:gd name="T3" fmla="*/ 2147483647 h 96"/>
                <a:gd name="T4" fmla="*/ 0 w 432"/>
                <a:gd name="T5" fmla="*/ 0 h 96"/>
                <a:gd name="T6" fmla="*/ 0 60000 65536"/>
                <a:gd name="T7" fmla="*/ 0 60000 65536"/>
                <a:gd name="T8" fmla="*/ 0 60000 65536"/>
                <a:gd name="T9" fmla="*/ 0 w 432"/>
                <a:gd name="T10" fmla="*/ 0 h 96"/>
                <a:gd name="T11" fmla="*/ 432 w 432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96">
                  <a:moveTo>
                    <a:pt x="432" y="0"/>
                  </a:moveTo>
                  <a:cubicBezTo>
                    <a:pt x="348" y="48"/>
                    <a:pt x="264" y="96"/>
                    <a:pt x="192" y="96"/>
                  </a:cubicBezTo>
                  <a:cubicBezTo>
                    <a:pt x="120" y="96"/>
                    <a:pt x="32" y="16"/>
                    <a:pt x="0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3746" name="Line 44"/>
            <p:cNvSpPr>
              <a:spLocks noChangeShapeType="1"/>
            </p:cNvSpPr>
            <p:nvPr/>
          </p:nvSpPr>
          <p:spPr bwMode="auto">
            <a:xfrm flipH="1">
              <a:off x="5981700" y="5638800"/>
              <a:ext cx="114300" cy="571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</p:grpSp>
      <p:grpSp>
        <p:nvGrpSpPr>
          <p:cNvPr id="6" name="Group 48"/>
          <p:cNvGrpSpPr>
            <a:grpSpLocks/>
          </p:cNvGrpSpPr>
          <p:nvPr/>
        </p:nvGrpSpPr>
        <p:grpSpPr bwMode="auto">
          <a:xfrm>
            <a:off x="1203325" y="5562600"/>
            <a:ext cx="2454275" cy="830263"/>
            <a:chOff x="758" y="3504"/>
            <a:chExt cx="1546" cy="523"/>
          </a:xfrm>
        </p:grpSpPr>
        <p:sp>
          <p:nvSpPr>
            <p:cNvPr id="73743" name="AutoShape 46"/>
            <p:cNvSpPr>
              <a:spLocks noChangeArrowheads="1"/>
            </p:cNvSpPr>
            <p:nvPr/>
          </p:nvSpPr>
          <p:spPr bwMode="auto">
            <a:xfrm>
              <a:off x="1689" y="3630"/>
              <a:ext cx="615" cy="306"/>
            </a:xfrm>
            <a:prstGeom prst="leftArrow">
              <a:avLst>
                <a:gd name="adj1" fmla="val 50000"/>
                <a:gd name="adj2" fmla="val 50245"/>
              </a:avLst>
            </a:prstGeom>
            <a:solidFill>
              <a:srgbClr val="FF66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3744" name="Text Box 47"/>
            <p:cNvSpPr txBox="1">
              <a:spLocks noChangeArrowheads="1"/>
            </p:cNvSpPr>
            <p:nvPr/>
          </p:nvSpPr>
          <p:spPr bwMode="auto">
            <a:xfrm>
              <a:off x="758" y="3504"/>
              <a:ext cx="1354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it-IT">
                  <a:solidFill>
                    <a:srgbClr val="FF6633"/>
                  </a:solidFill>
                </a:rPr>
                <a:t>Tecnica generale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build="p"/>
      <p:bldP spid="18" grpId="0"/>
      <p:bldP spid="49" grpId="0" animBg="1"/>
      <p:bldP spid="50" grpId="0"/>
      <p:bldP spid="52" grpId="0" animBg="1"/>
      <p:bldP spid="5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295400"/>
            <a:ext cx="7772400" cy="5257800"/>
          </a:xfrm>
        </p:spPr>
        <p:txBody>
          <a:bodyPr/>
          <a:lstStyle/>
          <a:p>
            <a:pPr algn="just" eaLnBrk="1" hangingPunct="1">
              <a:buFont typeface="Wingdings" charset="2"/>
              <a:buNone/>
            </a:pPr>
            <a:r>
              <a:rPr lang="it-IT" sz="2800" dirty="0" smtClean="0"/>
              <a:t>Il problema delle assegnazioni delle frequenze è diverso a seconda degli scopi che il provider vuole raggiungere, del differente tipo di rete usato, e della particolare applicazione. </a:t>
            </a:r>
          </a:p>
          <a:p>
            <a:pPr algn="just" eaLnBrk="1" hangingPunct="1">
              <a:buFont typeface="Wingdings" charset="2"/>
              <a:buNone/>
            </a:pPr>
            <a:r>
              <a:rPr lang="it-IT" sz="2800" dirty="0" smtClean="0"/>
              <a:t>Indipendentemente da tutto ciò, una connessione senza fili viene stabilita sintonizzando trasmettente e ricevente sulla stessa frequenza.</a:t>
            </a:r>
          </a:p>
          <a:p>
            <a:pPr algn="just" eaLnBrk="1" hangingPunct="1">
              <a:buFont typeface="Wingdings" charset="2"/>
              <a:buNone/>
            </a:pPr>
            <a:r>
              <a:rPr lang="it-IT" sz="2800" dirty="0" smtClean="0"/>
              <a:t>Quale sia questa frequenza viene stabilito risolvendo un problema di assegnazione di frequenze. </a:t>
            </a:r>
          </a:p>
          <a:p>
            <a:pPr algn="just" eaLnBrk="1" hangingPunct="1">
              <a:buFont typeface="Wingdings" charset="2"/>
              <a:buNone/>
            </a:pPr>
            <a:endParaRPr lang="it-IT" sz="2800" dirty="0" smtClean="0"/>
          </a:p>
        </p:txBody>
      </p:sp>
      <p:sp>
        <p:nvSpPr>
          <p:cNvPr id="21507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4CD6D629-5246-3949-81A2-56DC683BA890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j-ea"/>
                <a:cs typeface="+mj-cs"/>
              </a:rPr>
              <a:t>Il </a:t>
            </a:r>
            <a:r>
              <a:rPr lang="en-US" dirty="0" err="1" smtClean="0">
                <a:ea typeface="+mj-ea"/>
                <a:cs typeface="+mj-cs"/>
              </a:rPr>
              <a:t>problema</a:t>
            </a:r>
            <a:r>
              <a:rPr lang="en-US" dirty="0" smtClean="0">
                <a:ea typeface="+mj-ea"/>
                <a:cs typeface="+mj-cs"/>
              </a:rPr>
              <a:t> (4)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57200"/>
            <a:ext cx="9144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 smtClean="0">
                <a:ea typeface="+mj-ea"/>
                <a:cs typeface="+mj-cs"/>
              </a:rPr>
              <a:t>Risultati approssimati: Grafi </a:t>
            </a:r>
            <a:r>
              <a:rPr lang="it-IT" dirty="0" err="1" smtClean="0">
                <a:ea typeface="+mj-ea"/>
                <a:cs typeface="+mj-cs"/>
              </a:rPr>
              <a:t>outerplanar</a:t>
            </a:r>
            <a:r>
              <a:rPr lang="it-IT" dirty="0" smtClean="0">
                <a:ea typeface="+mj-ea"/>
                <a:cs typeface="+mj-cs"/>
              </a:rPr>
              <a:t> (12)</a:t>
            </a:r>
          </a:p>
        </p:txBody>
      </p:sp>
      <p:sp>
        <p:nvSpPr>
          <p:cNvPr id="74755" name="Segnaposto numero diapositiva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DD4EB6D-BD5D-FB4A-A829-7AEB95BA6D7E}" type="slidenum">
              <a:rPr lang="en-US" smtClean="0"/>
              <a:pPr/>
              <a:t>60</a:t>
            </a:fld>
            <a:endParaRPr lang="en-US" smtClean="0"/>
          </a:p>
        </p:txBody>
      </p:sp>
      <p:sp>
        <p:nvSpPr>
          <p:cNvPr id="26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381000" y="1981200"/>
            <a:ext cx="8534400" cy="3429000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  <a:buClrTx/>
              <a:defRPr/>
            </a:pPr>
            <a:r>
              <a:rPr lang="it-IT" dirty="0" smtClean="0">
                <a:solidFill>
                  <a:schemeClr val="accent1"/>
                </a:solidFill>
              </a:rPr>
              <a:t> INPUT</a:t>
            </a:r>
            <a:r>
              <a:rPr lang="it-IT" dirty="0" smtClean="0"/>
              <a:t>: </a:t>
            </a:r>
            <a:r>
              <a:rPr lang="it-IT" i="1" dirty="0" smtClean="0"/>
              <a:t>G</a:t>
            </a:r>
            <a:r>
              <a:rPr lang="it-IT" dirty="0" smtClean="0"/>
              <a:t> outerplanar di max grado </a:t>
            </a:r>
            <a:r>
              <a:rPr lang="it-IT" i="1" dirty="0" smtClean="0">
                <a:sym typeface="Symbol" charset="2"/>
              </a:rPr>
              <a:t>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ClrTx/>
              <a:defRPr/>
            </a:pPr>
            <a:r>
              <a:rPr lang="it-IT" dirty="0" smtClean="0">
                <a:solidFill>
                  <a:srgbClr val="FE8637"/>
                </a:solidFill>
                <a:sym typeface="Symbol" charset="2"/>
              </a:rPr>
              <a:t> OUTPUT</a:t>
            </a:r>
            <a:r>
              <a:rPr lang="it-IT" dirty="0" smtClean="0">
                <a:sym typeface="Symbol" charset="2"/>
              </a:rPr>
              <a:t>: una </a:t>
            </a:r>
            <a:r>
              <a:rPr lang="it-IT" i="1" dirty="0" err="1" smtClean="0">
                <a:sym typeface="Symbol" charset="2"/>
              </a:rPr>
              <a:t>L</a:t>
            </a:r>
            <a:r>
              <a:rPr lang="it-IT" i="1" dirty="0" smtClean="0">
                <a:sym typeface="Symbol" charset="2"/>
              </a:rPr>
              <a:t>(2,1)</a:t>
            </a:r>
            <a:r>
              <a:rPr lang="it-IT" dirty="0" smtClean="0">
                <a:sym typeface="Symbol" charset="2"/>
              </a:rPr>
              <a:t>-etichettatura per </a:t>
            </a:r>
            <a:r>
              <a:rPr lang="it-IT" i="1" dirty="0" err="1" smtClean="0">
                <a:sym typeface="Symbol" charset="2"/>
              </a:rPr>
              <a:t>G</a:t>
            </a:r>
            <a:endParaRPr lang="it-IT" i="1" dirty="0" smtClean="0">
              <a:sym typeface="Symbol" charset="2"/>
            </a:endParaRPr>
          </a:p>
          <a:p>
            <a:pPr>
              <a:spcAft>
                <a:spcPts val="600"/>
              </a:spcAft>
              <a:defRPr/>
            </a:pPr>
            <a:r>
              <a:rPr lang="it-IT" dirty="0" smtClean="0">
                <a:sym typeface="Symbol" charset="2"/>
              </a:rPr>
              <a:t>Considera un nodo di gr. </a:t>
            </a:r>
            <a:r>
              <a:rPr lang="it-IT" dirty="0" err="1" smtClean="0">
                <a:sym typeface="Symbol" charset="2"/>
              </a:rPr>
              <a:t>max</a:t>
            </a:r>
            <a:r>
              <a:rPr lang="it-IT" dirty="0" smtClean="0">
                <a:sym typeface="Symbol" charset="2"/>
              </a:rPr>
              <a:t> </a:t>
            </a:r>
            <a:r>
              <a:rPr lang="it-IT" i="1" dirty="0" err="1" smtClean="0">
                <a:sym typeface="Symbol" charset="2"/>
              </a:rPr>
              <a:t>v</a:t>
            </a:r>
            <a:r>
              <a:rPr lang="it-IT" dirty="0" smtClean="0">
                <a:sym typeface="Symbol" charset="2"/>
              </a:rPr>
              <a:t> ed esegui una OBFS da </a:t>
            </a:r>
            <a:r>
              <a:rPr lang="it-IT" i="1" dirty="0" err="1" smtClean="0">
                <a:sym typeface="Symbol" charset="2"/>
              </a:rPr>
              <a:t>v</a:t>
            </a:r>
            <a:endParaRPr lang="it-IT" dirty="0" smtClean="0">
              <a:sym typeface="Symbol" charset="2"/>
            </a:endParaRPr>
          </a:p>
          <a:p>
            <a:pPr>
              <a:lnSpc>
                <a:spcPct val="60000"/>
              </a:lnSpc>
              <a:spcAft>
                <a:spcPts val="600"/>
              </a:spcAft>
              <a:defRPr/>
            </a:pPr>
            <a:r>
              <a:rPr lang="it-IT" i="1" dirty="0" smtClean="0">
                <a:sym typeface="Symbol" charset="2"/>
              </a:rPr>
              <a:t>Label(v) 0</a:t>
            </a:r>
            <a:endParaRPr lang="it-IT" dirty="0" smtClean="0">
              <a:sym typeface="Symbol" charset="2"/>
            </a:endParaRPr>
          </a:p>
          <a:p>
            <a:pPr>
              <a:lnSpc>
                <a:spcPct val="60000"/>
              </a:lnSpc>
              <a:spcAft>
                <a:spcPts val="600"/>
              </a:spcAft>
              <a:defRPr/>
            </a:pPr>
            <a:r>
              <a:rPr lang="it-IT" dirty="0" smtClean="0">
                <a:sym typeface="Symbol" charset="2"/>
              </a:rPr>
              <a:t>Etichetta il primo livello secondo il Lemma</a:t>
            </a:r>
          </a:p>
          <a:p>
            <a:pPr>
              <a:lnSpc>
                <a:spcPct val="60000"/>
              </a:lnSpc>
              <a:spcAft>
                <a:spcPts val="600"/>
              </a:spcAft>
              <a:defRPr/>
            </a:pPr>
            <a:r>
              <a:rPr lang="it-IT" dirty="0" smtClean="0">
                <a:sym typeface="Symbol" charset="2"/>
              </a:rPr>
              <a:t>Per ogni livello </a:t>
            </a:r>
            <a:r>
              <a:rPr lang="it-IT" i="1" dirty="0" smtClean="0">
                <a:sym typeface="Symbol" charset="2"/>
              </a:rPr>
              <a:t>l2</a:t>
            </a:r>
            <a:r>
              <a:rPr lang="it-IT" dirty="0" smtClean="0">
                <a:sym typeface="Symbol" charset="2"/>
              </a:rPr>
              <a:t>, da sopra a sotto, da sx a dx</a:t>
            </a:r>
          </a:p>
          <a:p>
            <a:pPr>
              <a:lnSpc>
                <a:spcPct val="60000"/>
              </a:lnSpc>
              <a:spcAft>
                <a:spcPts val="600"/>
              </a:spcAft>
              <a:buFont typeface="Wingdings" charset="2"/>
              <a:buNone/>
              <a:defRPr/>
            </a:pPr>
            <a:r>
              <a:rPr lang="it-IT" dirty="0" smtClean="0">
                <a:sym typeface="Symbol" charset="2"/>
              </a:rPr>
              <a:t>    </a:t>
            </a:r>
            <a:r>
              <a:rPr lang="it-IT" dirty="0" err="1" smtClean="0">
                <a:sym typeface="Symbol" charset="2"/>
              </a:rPr>
              <a:t>repeat</a:t>
            </a:r>
            <a:endParaRPr lang="it-IT" dirty="0" smtClean="0">
              <a:sym typeface="Symbol" charset="2"/>
            </a:endParaRPr>
          </a:p>
          <a:p>
            <a:pPr>
              <a:lnSpc>
                <a:spcPct val="60000"/>
              </a:lnSpc>
              <a:spcAft>
                <a:spcPts val="600"/>
              </a:spcAft>
              <a:buFont typeface="Wingdings" charset="2"/>
              <a:buNone/>
              <a:defRPr/>
            </a:pPr>
            <a:r>
              <a:rPr lang="it-IT" dirty="0" smtClean="0">
                <a:sym typeface="Symbol" charset="2"/>
              </a:rPr>
              <a:t>    Etichetta i figli di </a:t>
            </a:r>
            <a:r>
              <a:rPr lang="it-IT" i="1" dirty="0" err="1" smtClean="0">
                <a:sym typeface="Symbol" charset="2"/>
              </a:rPr>
              <a:t>v</a:t>
            </a:r>
            <a:r>
              <a:rPr lang="it-IT" i="1" baseline="-25000" dirty="0" err="1" smtClean="0">
                <a:sym typeface="Symbol" charset="2"/>
              </a:rPr>
              <a:t>l</a:t>
            </a:r>
            <a:r>
              <a:rPr lang="it-IT" i="1" baseline="-25000" dirty="0" smtClean="0">
                <a:sym typeface="Symbol" charset="2"/>
              </a:rPr>
              <a:t>,</a:t>
            </a:r>
            <a:r>
              <a:rPr lang="it-IT" i="1" baseline="-25000" dirty="0" err="1" smtClean="0">
                <a:sym typeface="Symbol" charset="2"/>
              </a:rPr>
              <a:t>k</a:t>
            </a:r>
            <a:r>
              <a:rPr lang="it-IT" dirty="0" smtClean="0">
                <a:sym typeface="Symbol" charset="2"/>
              </a:rPr>
              <a:t> secondo il Lemma, eliminando dalla sequenza i colori vietati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build="p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130"/>
          <p:cNvGrpSpPr>
            <a:grpSpLocks/>
          </p:cNvGrpSpPr>
          <p:nvPr/>
        </p:nvGrpSpPr>
        <p:grpSpPr bwMode="auto">
          <a:xfrm>
            <a:off x="685800" y="6096000"/>
            <a:ext cx="7656513" cy="538163"/>
            <a:chOff x="685800" y="6096000"/>
            <a:chExt cx="7656347" cy="537865"/>
          </a:xfrm>
        </p:grpSpPr>
        <p:sp>
          <p:nvSpPr>
            <p:cNvPr id="75840" name="Rectangle 104"/>
            <p:cNvSpPr>
              <a:spLocks noChangeArrowheads="1"/>
            </p:cNvSpPr>
            <p:nvPr/>
          </p:nvSpPr>
          <p:spPr bwMode="auto">
            <a:xfrm>
              <a:off x="685800" y="6096000"/>
              <a:ext cx="685800" cy="53340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5841" name="Text Box 105"/>
            <p:cNvSpPr txBox="1">
              <a:spLocks noChangeArrowheads="1"/>
            </p:cNvSpPr>
            <p:nvPr/>
          </p:nvSpPr>
          <p:spPr bwMode="auto">
            <a:xfrm>
              <a:off x="4857750" y="6172200"/>
              <a:ext cx="348439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it-IT">
                  <a:solidFill>
                    <a:schemeClr val="accent2"/>
                  </a:solidFill>
                </a:rPr>
                <a:t>(solo per il figlio destro…)</a:t>
              </a:r>
              <a:endParaRPr lang="it-IT"/>
            </a:p>
          </p:txBody>
        </p:sp>
      </p:grp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57200"/>
            <a:ext cx="9144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 smtClean="0">
                <a:ea typeface="+mj-ea"/>
                <a:cs typeface="+mj-cs"/>
              </a:rPr>
              <a:t>Risultati approssimati: Grafi </a:t>
            </a:r>
            <a:r>
              <a:rPr lang="it-IT" dirty="0" err="1" smtClean="0">
                <a:ea typeface="+mj-ea"/>
                <a:cs typeface="+mj-cs"/>
              </a:rPr>
              <a:t>outerplanar</a:t>
            </a:r>
            <a:r>
              <a:rPr lang="it-IT" dirty="0" smtClean="0">
                <a:ea typeface="+mj-ea"/>
                <a:cs typeface="+mj-cs"/>
              </a:rPr>
              <a:t> (13)</a:t>
            </a:r>
          </a:p>
        </p:txBody>
      </p:sp>
      <p:sp>
        <p:nvSpPr>
          <p:cNvPr id="75780" name="Segnaposto numero diapositiva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FC5F9CDD-891B-6C4E-BD85-CB9F1951E58B}" type="slidenum">
              <a:rPr lang="en-US" smtClean="0"/>
              <a:pPr/>
              <a:t>61</a:t>
            </a:fld>
            <a:endParaRPr lang="en-US" smtClean="0"/>
          </a:p>
        </p:txBody>
      </p:sp>
      <p:sp>
        <p:nvSpPr>
          <p:cNvPr id="26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76200" y="1676400"/>
            <a:ext cx="8534400" cy="2514600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ClrTx/>
              <a:defRPr/>
            </a:pPr>
            <a:r>
              <a:rPr lang="it-IT" sz="1800" dirty="0" smtClean="0">
                <a:solidFill>
                  <a:schemeClr val="accent1"/>
                </a:solidFill>
              </a:rPr>
              <a:t> INPUT</a:t>
            </a:r>
            <a:r>
              <a:rPr lang="it-IT" sz="1800" dirty="0" smtClean="0"/>
              <a:t>: </a:t>
            </a:r>
            <a:r>
              <a:rPr lang="it-IT" sz="1800" i="1" dirty="0" smtClean="0"/>
              <a:t>G</a:t>
            </a:r>
            <a:r>
              <a:rPr lang="it-IT" sz="1800" dirty="0" smtClean="0"/>
              <a:t> outerplanar di max grado </a:t>
            </a:r>
            <a:r>
              <a:rPr lang="it-IT" sz="1800" i="1" dirty="0" smtClean="0">
                <a:sym typeface="Symbol" charset="2"/>
              </a:rPr>
              <a:t>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defRPr/>
            </a:pPr>
            <a:r>
              <a:rPr lang="it-IT" sz="1800" dirty="0" smtClean="0">
                <a:solidFill>
                  <a:srgbClr val="FE8637"/>
                </a:solidFill>
                <a:sym typeface="Symbol" charset="2"/>
              </a:rPr>
              <a:t> OUTPUT</a:t>
            </a:r>
            <a:r>
              <a:rPr lang="it-IT" sz="1800" dirty="0" smtClean="0">
                <a:sym typeface="Symbol" charset="2"/>
              </a:rPr>
              <a:t>: una </a:t>
            </a:r>
            <a:r>
              <a:rPr lang="it-IT" sz="1800" i="1" dirty="0" err="1" smtClean="0">
                <a:sym typeface="Symbol" charset="2"/>
              </a:rPr>
              <a:t>L</a:t>
            </a:r>
            <a:r>
              <a:rPr lang="it-IT" sz="1800" i="1" dirty="0" smtClean="0">
                <a:sym typeface="Symbol" charset="2"/>
              </a:rPr>
              <a:t>(2,1)</a:t>
            </a:r>
            <a:r>
              <a:rPr lang="it-IT" sz="1800" dirty="0" smtClean="0">
                <a:sym typeface="Symbol" charset="2"/>
              </a:rPr>
              <a:t>-etichettatura per </a:t>
            </a:r>
            <a:r>
              <a:rPr lang="it-IT" sz="1800" i="1" dirty="0" err="1" smtClean="0">
                <a:sym typeface="Symbol" charset="2"/>
              </a:rPr>
              <a:t>G</a:t>
            </a:r>
            <a:endParaRPr lang="it-IT" sz="1800" i="1" dirty="0" smtClean="0">
              <a:sym typeface="Symbol" charset="2"/>
            </a:endParaRPr>
          </a:p>
          <a:p>
            <a:pPr>
              <a:spcAft>
                <a:spcPts val="0"/>
              </a:spcAft>
              <a:defRPr/>
            </a:pPr>
            <a:r>
              <a:rPr lang="it-IT" sz="1800" dirty="0" smtClean="0">
                <a:sym typeface="Symbol" charset="2"/>
              </a:rPr>
              <a:t>Considera un nodo di gr. </a:t>
            </a:r>
            <a:r>
              <a:rPr lang="it-IT" sz="1800" dirty="0" err="1" smtClean="0">
                <a:sym typeface="Symbol" charset="2"/>
              </a:rPr>
              <a:t>max</a:t>
            </a:r>
            <a:r>
              <a:rPr lang="it-IT" sz="1800" dirty="0" smtClean="0">
                <a:sym typeface="Symbol" charset="2"/>
              </a:rPr>
              <a:t> </a:t>
            </a:r>
            <a:r>
              <a:rPr lang="it-IT" sz="1800" i="1" dirty="0" err="1" smtClean="0">
                <a:sym typeface="Symbol" charset="2"/>
              </a:rPr>
              <a:t>v</a:t>
            </a:r>
            <a:r>
              <a:rPr lang="it-IT" sz="1800" dirty="0" smtClean="0">
                <a:sym typeface="Symbol" charset="2"/>
              </a:rPr>
              <a:t> ed esegui una OBFS da </a:t>
            </a:r>
            <a:r>
              <a:rPr lang="it-IT" sz="1800" i="1" dirty="0" err="1" smtClean="0">
                <a:sym typeface="Symbol" charset="2"/>
              </a:rPr>
              <a:t>v</a:t>
            </a:r>
            <a:endParaRPr lang="it-IT" sz="1800" dirty="0" smtClean="0">
              <a:sym typeface="Symbol" charset="2"/>
            </a:endParaRPr>
          </a:p>
          <a:p>
            <a:pPr>
              <a:lnSpc>
                <a:spcPct val="60000"/>
              </a:lnSpc>
              <a:spcAft>
                <a:spcPts val="0"/>
              </a:spcAft>
              <a:defRPr/>
            </a:pPr>
            <a:r>
              <a:rPr lang="it-IT" sz="1800" i="1" dirty="0" smtClean="0">
                <a:sym typeface="Symbol" charset="2"/>
              </a:rPr>
              <a:t>Label(v) 0</a:t>
            </a:r>
            <a:endParaRPr lang="it-IT" sz="1800" dirty="0" smtClean="0">
              <a:sym typeface="Symbol" charset="2"/>
            </a:endParaRPr>
          </a:p>
          <a:p>
            <a:pPr>
              <a:lnSpc>
                <a:spcPct val="60000"/>
              </a:lnSpc>
              <a:spcAft>
                <a:spcPts val="0"/>
              </a:spcAft>
              <a:defRPr/>
            </a:pPr>
            <a:r>
              <a:rPr lang="it-IT" sz="1800" dirty="0" smtClean="0">
                <a:sym typeface="Symbol" charset="2"/>
              </a:rPr>
              <a:t>Etichetta il primo livello secondo il Lemma</a:t>
            </a:r>
          </a:p>
          <a:p>
            <a:pPr>
              <a:lnSpc>
                <a:spcPct val="60000"/>
              </a:lnSpc>
              <a:spcAft>
                <a:spcPts val="0"/>
              </a:spcAft>
              <a:defRPr/>
            </a:pPr>
            <a:r>
              <a:rPr lang="it-IT" sz="1800" dirty="0" smtClean="0">
                <a:sym typeface="Symbol" charset="2"/>
              </a:rPr>
              <a:t>Per ogni livello </a:t>
            </a:r>
            <a:r>
              <a:rPr lang="it-IT" sz="1800" i="1" dirty="0" smtClean="0">
                <a:sym typeface="Symbol" charset="2"/>
              </a:rPr>
              <a:t>l2</a:t>
            </a:r>
            <a:r>
              <a:rPr lang="it-IT" sz="1800" dirty="0" smtClean="0">
                <a:sym typeface="Symbol" charset="2"/>
              </a:rPr>
              <a:t>, da sopra a sotto, da sx a dx</a:t>
            </a:r>
          </a:p>
          <a:p>
            <a:pPr>
              <a:lnSpc>
                <a:spcPct val="60000"/>
              </a:lnSpc>
              <a:spcAft>
                <a:spcPts val="0"/>
              </a:spcAft>
              <a:buFont typeface="Wingdings" charset="2"/>
              <a:buNone/>
              <a:defRPr/>
            </a:pPr>
            <a:r>
              <a:rPr lang="it-IT" sz="1800" dirty="0" smtClean="0">
                <a:sym typeface="Symbol" charset="2"/>
              </a:rPr>
              <a:t>    </a:t>
            </a:r>
            <a:r>
              <a:rPr lang="it-IT" sz="1800" dirty="0" err="1" smtClean="0">
                <a:sym typeface="Symbol" charset="2"/>
              </a:rPr>
              <a:t>repeat</a:t>
            </a:r>
            <a:endParaRPr lang="it-IT" sz="1800" dirty="0" smtClean="0">
              <a:sym typeface="Symbol" charset="2"/>
            </a:endParaRPr>
          </a:p>
          <a:p>
            <a:pPr>
              <a:lnSpc>
                <a:spcPct val="60000"/>
              </a:lnSpc>
              <a:spcAft>
                <a:spcPts val="0"/>
              </a:spcAft>
              <a:buFont typeface="Wingdings" charset="2"/>
              <a:buNone/>
              <a:defRPr/>
            </a:pPr>
            <a:r>
              <a:rPr lang="it-IT" sz="1800" dirty="0" smtClean="0">
                <a:sym typeface="Symbol" charset="2"/>
              </a:rPr>
              <a:t>    Etichetta i figli di </a:t>
            </a:r>
            <a:r>
              <a:rPr lang="it-IT" sz="1800" i="1" dirty="0" err="1" smtClean="0">
                <a:sym typeface="Symbol" charset="2"/>
              </a:rPr>
              <a:t>v</a:t>
            </a:r>
            <a:r>
              <a:rPr lang="it-IT" sz="1800" i="1" baseline="-25000" dirty="0" err="1" smtClean="0">
                <a:sym typeface="Symbol" charset="2"/>
              </a:rPr>
              <a:t>l</a:t>
            </a:r>
            <a:r>
              <a:rPr lang="it-IT" sz="1800" i="1" baseline="-25000" dirty="0" smtClean="0">
                <a:sym typeface="Symbol" charset="2"/>
              </a:rPr>
              <a:t>,</a:t>
            </a:r>
            <a:r>
              <a:rPr lang="it-IT" sz="1800" i="1" baseline="-25000" dirty="0" err="1" smtClean="0">
                <a:sym typeface="Symbol" charset="2"/>
              </a:rPr>
              <a:t>k</a:t>
            </a:r>
            <a:r>
              <a:rPr lang="it-IT" sz="1800" dirty="0" smtClean="0">
                <a:sym typeface="Symbol" charset="2"/>
              </a:rPr>
              <a:t> secondo il Lemma, </a:t>
            </a:r>
          </a:p>
          <a:p>
            <a:pPr>
              <a:lnSpc>
                <a:spcPct val="60000"/>
              </a:lnSpc>
              <a:spcAft>
                <a:spcPts val="0"/>
              </a:spcAft>
              <a:buFont typeface="Wingdings" charset="2"/>
              <a:buNone/>
              <a:defRPr/>
            </a:pPr>
            <a:r>
              <a:rPr lang="it-IT" sz="1800" dirty="0" smtClean="0">
                <a:sym typeface="Symbol" charset="2"/>
              </a:rPr>
              <a:t>    eliminando dalla sequenza i colori vietati</a:t>
            </a: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5943600" y="1752600"/>
            <a:ext cx="17494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it-IT"/>
              <a:t>Un esempio:</a:t>
            </a:r>
          </a:p>
        </p:txBody>
      </p:sp>
      <p:grpSp>
        <p:nvGrpSpPr>
          <p:cNvPr id="3" name="Gruppo 90"/>
          <p:cNvGrpSpPr/>
          <p:nvPr/>
        </p:nvGrpSpPr>
        <p:grpSpPr>
          <a:xfrm>
            <a:off x="3657600" y="3468688"/>
            <a:ext cx="5124450" cy="3084512"/>
            <a:chOff x="3657600" y="3468688"/>
            <a:chExt cx="5124450" cy="3084512"/>
          </a:xfrm>
          <a:solidFill>
            <a:schemeClr val="tx1"/>
          </a:solidFill>
        </p:grpSpPr>
        <p:sp>
          <p:nvSpPr>
            <p:cNvPr id="6" name="Oval 6"/>
            <p:cNvSpPr>
              <a:spLocks noChangeArrowheads="1"/>
            </p:cNvSpPr>
            <p:nvPr/>
          </p:nvSpPr>
          <p:spPr bwMode="auto">
            <a:xfrm>
              <a:off x="6862763" y="3468688"/>
              <a:ext cx="192087" cy="211137"/>
            </a:xfrm>
            <a:prstGeom prst="ellipse">
              <a:avLst/>
            </a:prstGeom>
            <a:grp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7" name="Oval 7"/>
            <p:cNvSpPr>
              <a:spLocks noChangeArrowheads="1"/>
            </p:cNvSpPr>
            <p:nvPr/>
          </p:nvSpPr>
          <p:spPr bwMode="auto">
            <a:xfrm>
              <a:off x="4789488" y="4187825"/>
              <a:ext cx="192087" cy="211138"/>
            </a:xfrm>
            <a:prstGeom prst="ellipse">
              <a:avLst/>
            </a:prstGeom>
            <a:grp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5826125" y="4187825"/>
              <a:ext cx="192088" cy="211138"/>
            </a:xfrm>
            <a:prstGeom prst="ellipse">
              <a:avLst/>
            </a:prstGeom>
            <a:grp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9" name="Oval 9"/>
            <p:cNvSpPr>
              <a:spLocks noChangeArrowheads="1"/>
            </p:cNvSpPr>
            <p:nvPr/>
          </p:nvSpPr>
          <p:spPr bwMode="auto">
            <a:xfrm>
              <a:off x="6862763" y="4187825"/>
              <a:ext cx="192087" cy="211138"/>
            </a:xfrm>
            <a:prstGeom prst="ellipse">
              <a:avLst/>
            </a:prstGeom>
            <a:grp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10" name="Oval 10"/>
            <p:cNvSpPr>
              <a:spLocks noChangeArrowheads="1"/>
            </p:cNvSpPr>
            <p:nvPr/>
          </p:nvSpPr>
          <p:spPr bwMode="auto">
            <a:xfrm>
              <a:off x="7726363" y="4187825"/>
              <a:ext cx="192087" cy="211138"/>
            </a:xfrm>
            <a:prstGeom prst="ellipse">
              <a:avLst/>
            </a:prstGeom>
            <a:grp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11" name="Oval 11"/>
            <p:cNvSpPr>
              <a:spLocks noChangeArrowheads="1"/>
            </p:cNvSpPr>
            <p:nvPr/>
          </p:nvSpPr>
          <p:spPr bwMode="auto">
            <a:xfrm>
              <a:off x="8589963" y="4187825"/>
              <a:ext cx="192087" cy="211138"/>
            </a:xfrm>
            <a:prstGeom prst="ellipse">
              <a:avLst/>
            </a:prstGeom>
            <a:grp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12" name="Oval 12"/>
            <p:cNvSpPr>
              <a:spLocks noChangeArrowheads="1"/>
            </p:cNvSpPr>
            <p:nvPr/>
          </p:nvSpPr>
          <p:spPr bwMode="auto">
            <a:xfrm>
              <a:off x="4464050" y="4905375"/>
              <a:ext cx="192088" cy="211138"/>
            </a:xfrm>
            <a:prstGeom prst="ellipse">
              <a:avLst/>
            </a:prstGeom>
            <a:grp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13" name="Oval 13"/>
            <p:cNvSpPr>
              <a:spLocks noChangeArrowheads="1"/>
            </p:cNvSpPr>
            <p:nvPr/>
          </p:nvSpPr>
          <p:spPr bwMode="auto">
            <a:xfrm>
              <a:off x="5500688" y="4905375"/>
              <a:ext cx="190500" cy="211138"/>
            </a:xfrm>
            <a:prstGeom prst="ellipse">
              <a:avLst/>
            </a:prstGeom>
            <a:grp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14" name="Oval 14"/>
            <p:cNvSpPr>
              <a:spLocks noChangeArrowheads="1"/>
            </p:cNvSpPr>
            <p:nvPr/>
          </p:nvSpPr>
          <p:spPr bwMode="auto">
            <a:xfrm>
              <a:off x="6153150" y="4905375"/>
              <a:ext cx="190500" cy="211138"/>
            </a:xfrm>
            <a:prstGeom prst="ellipse">
              <a:avLst/>
            </a:prstGeom>
            <a:grp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15" name="Oval 15"/>
            <p:cNvSpPr>
              <a:spLocks noChangeArrowheads="1"/>
            </p:cNvSpPr>
            <p:nvPr/>
          </p:nvSpPr>
          <p:spPr bwMode="auto">
            <a:xfrm>
              <a:off x="6862763" y="4905375"/>
              <a:ext cx="192087" cy="211138"/>
            </a:xfrm>
            <a:prstGeom prst="ellipse">
              <a:avLst/>
            </a:prstGeom>
            <a:grp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16" name="Oval 16"/>
            <p:cNvSpPr>
              <a:spLocks noChangeArrowheads="1"/>
            </p:cNvSpPr>
            <p:nvPr/>
          </p:nvSpPr>
          <p:spPr bwMode="auto">
            <a:xfrm>
              <a:off x="4137025" y="5622925"/>
              <a:ext cx="192088" cy="211138"/>
            </a:xfrm>
            <a:prstGeom prst="ellipse">
              <a:avLst/>
            </a:prstGeom>
            <a:grp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17" name="Oval 17"/>
            <p:cNvSpPr>
              <a:spLocks noChangeArrowheads="1"/>
            </p:cNvSpPr>
            <p:nvPr/>
          </p:nvSpPr>
          <p:spPr bwMode="auto">
            <a:xfrm>
              <a:off x="4789488" y="5622925"/>
              <a:ext cx="192087" cy="211138"/>
            </a:xfrm>
            <a:prstGeom prst="ellipse">
              <a:avLst/>
            </a:prstGeom>
            <a:grp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18" name="Oval 18"/>
            <p:cNvSpPr>
              <a:spLocks noChangeArrowheads="1"/>
            </p:cNvSpPr>
            <p:nvPr/>
          </p:nvSpPr>
          <p:spPr bwMode="auto">
            <a:xfrm>
              <a:off x="5173663" y="5622925"/>
              <a:ext cx="192087" cy="211138"/>
            </a:xfrm>
            <a:prstGeom prst="ellipse">
              <a:avLst/>
            </a:prstGeom>
            <a:grp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19" name="Oval 19"/>
            <p:cNvSpPr>
              <a:spLocks noChangeArrowheads="1"/>
            </p:cNvSpPr>
            <p:nvPr/>
          </p:nvSpPr>
          <p:spPr bwMode="auto">
            <a:xfrm>
              <a:off x="5826125" y="5622925"/>
              <a:ext cx="192088" cy="211138"/>
            </a:xfrm>
            <a:prstGeom prst="ellipse">
              <a:avLst/>
            </a:prstGeom>
            <a:grp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20" name="Oval 20"/>
            <p:cNvSpPr>
              <a:spLocks noChangeArrowheads="1"/>
            </p:cNvSpPr>
            <p:nvPr/>
          </p:nvSpPr>
          <p:spPr bwMode="auto">
            <a:xfrm>
              <a:off x="3657600" y="6342063"/>
              <a:ext cx="192088" cy="211137"/>
            </a:xfrm>
            <a:prstGeom prst="ellipse">
              <a:avLst/>
            </a:prstGeom>
            <a:grp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21" name="Oval 21"/>
            <p:cNvSpPr>
              <a:spLocks noChangeArrowheads="1"/>
            </p:cNvSpPr>
            <p:nvPr/>
          </p:nvSpPr>
          <p:spPr bwMode="auto">
            <a:xfrm>
              <a:off x="4194175" y="6342063"/>
              <a:ext cx="192088" cy="211137"/>
            </a:xfrm>
            <a:prstGeom prst="ellipse">
              <a:avLst/>
            </a:prstGeom>
            <a:grp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22" name="Line 22"/>
            <p:cNvSpPr>
              <a:spLocks noChangeShapeType="1"/>
            </p:cNvSpPr>
            <p:nvPr/>
          </p:nvSpPr>
          <p:spPr bwMode="auto">
            <a:xfrm>
              <a:off x="6958013" y="3552825"/>
              <a:ext cx="1587" cy="1436688"/>
            </a:xfrm>
            <a:prstGeom prst="line">
              <a:avLst/>
            </a:prstGeom>
            <a:grp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23" name="Line 23"/>
            <p:cNvSpPr>
              <a:spLocks noChangeShapeType="1"/>
            </p:cNvSpPr>
            <p:nvPr/>
          </p:nvSpPr>
          <p:spPr bwMode="auto">
            <a:xfrm flipH="1">
              <a:off x="4867275" y="3552825"/>
              <a:ext cx="2071688" cy="719138"/>
            </a:xfrm>
            <a:prstGeom prst="line">
              <a:avLst/>
            </a:prstGeom>
            <a:grp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24" name="Line 24"/>
            <p:cNvSpPr>
              <a:spLocks noChangeShapeType="1"/>
            </p:cNvSpPr>
            <p:nvPr/>
          </p:nvSpPr>
          <p:spPr bwMode="auto">
            <a:xfrm flipH="1">
              <a:off x="5902325" y="3552825"/>
              <a:ext cx="1036638" cy="719138"/>
            </a:xfrm>
            <a:prstGeom prst="line">
              <a:avLst/>
            </a:prstGeom>
            <a:grp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25" name="Line 25"/>
            <p:cNvSpPr>
              <a:spLocks noChangeShapeType="1"/>
            </p:cNvSpPr>
            <p:nvPr/>
          </p:nvSpPr>
          <p:spPr bwMode="auto">
            <a:xfrm>
              <a:off x="6938963" y="3552825"/>
              <a:ext cx="863600" cy="719138"/>
            </a:xfrm>
            <a:prstGeom prst="line">
              <a:avLst/>
            </a:prstGeom>
            <a:grp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27" name="Line 26"/>
            <p:cNvSpPr>
              <a:spLocks noChangeShapeType="1"/>
            </p:cNvSpPr>
            <p:nvPr/>
          </p:nvSpPr>
          <p:spPr bwMode="auto">
            <a:xfrm>
              <a:off x="6938963" y="3552825"/>
              <a:ext cx="1746250" cy="719138"/>
            </a:xfrm>
            <a:prstGeom prst="line">
              <a:avLst/>
            </a:prstGeom>
            <a:grp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28" name="Line 27"/>
            <p:cNvSpPr>
              <a:spLocks noChangeShapeType="1"/>
            </p:cNvSpPr>
            <p:nvPr/>
          </p:nvSpPr>
          <p:spPr bwMode="auto">
            <a:xfrm flipH="1">
              <a:off x="4214813" y="4271963"/>
              <a:ext cx="652462" cy="1436687"/>
            </a:xfrm>
            <a:prstGeom prst="line">
              <a:avLst/>
            </a:prstGeom>
            <a:grp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>
              <a:off x="4540250" y="4989513"/>
              <a:ext cx="327025" cy="719137"/>
            </a:xfrm>
            <a:prstGeom prst="line">
              <a:avLst/>
            </a:prstGeom>
            <a:grp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30" name="Line 29"/>
            <p:cNvSpPr>
              <a:spLocks noChangeShapeType="1"/>
            </p:cNvSpPr>
            <p:nvPr/>
          </p:nvSpPr>
          <p:spPr bwMode="auto">
            <a:xfrm>
              <a:off x="4214813" y="5645150"/>
              <a:ext cx="57150" cy="781050"/>
            </a:xfrm>
            <a:prstGeom prst="line">
              <a:avLst/>
            </a:prstGeom>
            <a:grp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31" name="Line 30"/>
            <p:cNvSpPr>
              <a:spLocks noChangeShapeType="1"/>
            </p:cNvSpPr>
            <p:nvPr/>
          </p:nvSpPr>
          <p:spPr bwMode="auto">
            <a:xfrm flipH="1">
              <a:off x="5249863" y="4271963"/>
              <a:ext cx="652462" cy="1436687"/>
            </a:xfrm>
            <a:prstGeom prst="line">
              <a:avLst/>
            </a:prstGeom>
            <a:grp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32" name="Line 31"/>
            <p:cNvSpPr>
              <a:spLocks noChangeShapeType="1"/>
            </p:cNvSpPr>
            <p:nvPr/>
          </p:nvSpPr>
          <p:spPr bwMode="auto">
            <a:xfrm>
              <a:off x="5576888" y="4989513"/>
              <a:ext cx="325437" cy="719137"/>
            </a:xfrm>
            <a:prstGeom prst="line">
              <a:avLst/>
            </a:prstGeom>
            <a:grp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33" name="Line 32"/>
            <p:cNvSpPr>
              <a:spLocks noChangeShapeType="1"/>
            </p:cNvSpPr>
            <p:nvPr/>
          </p:nvSpPr>
          <p:spPr bwMode="auto">
            <a:xfrm>
              <a:off x="5902325" y="4271963"/>
              <a:ext cx="327025" cy="717550"/>
            </a:xfrm>
            <a:prstGeom prst="line">
              <a:avLst/>
            </a:prstGeom>
            <a:grp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it-IT"/>
            </a:p>
          </p:txBody>
        </p:sp>
        <p:grpSp>
          <p:nvGrpSpPr>
            <p:cNvPr id="4" name="Group 57"/>
            <p:cNvGrpSpPr>
              <a:grpSpLocks/>
            </p:cNvGrpSpPr>
            <p:nvPr/>
          </p:nvGrpSpPr>
          <p:grpSpPr bwMode="auto">
            <a:xfrm>
              <a:off x="4867275" y="4271963"/>
              <a:ext cx="1016000" cy="1587"/>
              <a:chOff x="3210" y="1319"/>
              <a:chExt cx="640" cy="1"/>
            </a:xfrm>
            <a:grpFill/>
          </p:grpSpPr>
          <p:sp>
            <p:nvSpPr>
              <p:cNvPr id="36" name="Line 49"/>
              <p:cNvSpPr>
                <a:spLocks noChangeShapeType="1"/>
              </p:cNvSpPr>
              <p:nvPr/>
            </p:nvSpPr>
            <p:spPr bwMode="auto">
              <a:xfrm>
                <a:off x="3210" y="1319"/>
                <a:ext cx="48" cy="1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37" name="Line 50"/>
              <p:cNvSpPr>
                <a:spLocks noChangeShapeType="1"/>
              </p:cNvSpPr>
              <p:nvPr/>
            </p:nvSpPr>
            <p:spPr bwMode="auto">
              <a:xfrm>
                <a:off x="3294" y="1319"/>
                <a:ext cx="49" cy="1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38" name="Line 51"/>
              <p:cNvSpPr>
                <a:spLocks noChangeShapeType="1"/>
              </p:cNvSpPr>
              <p:nvPr/>
            </p:nvSpPr>
            <p:spPr bwMode="auto">
              <a:xfrm>
                <a:off x="3379" y="1319"/>
                <a:ext cx="48" cy="1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39" name="Line 52"/>
              <p:cNvSpPr>
                <a:spLocks noChangeShapeType="1"/>
              </p:cNvSpPr>
              <p:nvPr/>
            </p:nvSpPr>
            <p:spPr bwMode="auto">
              <a:xfrm>
                <a:off x="3463" y="1319"/>
                <a:ext cx="49" cy="1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40" name="Line 53"/>
              <p:cNvSpPr>
                <a:spLocks noChangeShapeType="1"/>
              </p:cNvSpPr>
              <p:nvPr/>
            </p:nvSpPr>
            <p:spPr bwMode="auto">
              <a:xfrm>
                <a:off x="3548" y="1319"/>
                <a:ext cx="48" cy="1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41" name="Line 54"/>
              <p:cNvSpPr>
                <a:spLocks noChangeShapeType="1"/>
              </p:cNvSpPr>
              <p:nvPr/>
            </p:nvSpPr>
            <p:spPr bwMode="auto">
              <a:xfrm>
                <a:off x="3633" y="1319"/>
                <a:ext cx="48" cy="1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42" name="Line 55"/>
              <p:cNvSpPr>
                <a:spLocks noChangeShapeType="1"/>
              </p:cNvSpPr>
              <p:nvPr/>
            </p:nvSpPr>
            <p:spPr bwMode="auto">
              <a:xfrm>
                <a:off x="3717" y="1319"/>
                <a:ext cx="49" cy="1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43" name="Line 56"/>
              <p:cNvSpPr>
                <a:spLocks noChangeShapeType="1"/>
              </p:cNvSpPr>
              <p:nvPr/>
            </p:nvSpPr>
            <p:spPr bwMode="auto">
              <a:xfrm>
                <a:off x="3802" y="1319"/>
                <a:ext cx="48" cy="1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it-IT"/>
              </a:p>
            </p:txBody>
          </p:sp>
        </p:grpSp>
        <p:grpSp>
          <p:nvGrpSpPr>
            <p:cNvPr id="75817" name="Group 65"/>
            <p:cNvGrpSpPr>
              <a:grpSpLocks/>
            </p:cNvGrpSpPr>
            <p:nvPr/>
          </p:nvGrpSpPr>
          <p:grpSpPr bwMode="auto">
            <a:xfrm>
              <a:off x="6938963" y="4271963"/>
              <a:ext cx="844550" cy="1587"/>
              <a:chOff x="4515" y="1319"/>
              <a:chExt cx="532" cy="1"/>
            </a:xfrm>
            <a:grpFill/>
          </p:grpSpPr>
          <p:sp>
            <p:nvSpPr>
              <p:cNvPr id="45" name="Line 58"/>
              <p:cNvSpPr>
                <a:spLocks noChangeShapeType="1"/>
              </p:cNvSpPr>
              <p:nvPr/>
            </p:nvSpPr>
            <p:spPr bwMode="auto">
              <a:xfrm>
                <a:off x="4515" y="1319"/>
                <a:ext cx="49" cy="1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46" name="Line 59"/>
              <p:cNvSpPr>
                <a:spLocks noChangeShapeType="1"/>
              </p:cNvSpPr>
              <p:nvPr/>
            </p:nvSpPr>
            <p:spPr bwMode="auto">
              <a:xfrm>
                <a:off x="4600" y="1319"/>
                <a:ext cx="48" cy="1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47" name="Line 60"/>
              <p:cNvSpPr>
                <a:spLocks noChangeShapeType="1"/>
              </p:cNvSpPr>
              <p:nvPr/>
            </p:nvSpPr>
            <p:spPr bwMode="auto">
              <a:xfrm>
                <a:off x="4684" y="1319"/>
                <a:ext cx="49" cy="1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48" name="Line 61"/>
              <p:cNvSpPr>
                <a:spLocks noChangeShapeType="1"/>
              </p:cNvSpPr>
              <p:nvPr/>
            </p:nvSpPr>
            <p:spPr bwMode="auto">
              <a:xfrm>
                <a:off x="4769" y="1319"/>
                <a:ext cx="48" cy="1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49" name="Line 62"/>
              <p:cNvSpPr>
                <a:spLocks noChangeShapeType="1"/>
              </p:cNvSpPr>
              <p:nvPr/>
            </p:nvSpPr>
            <p:spPr bwMode="auto">
              <a:xfrm>
                <a:off x="4854" y="1319"/>
                <a:ext cx="48" cy="1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50" name="Line 63"/>
              <p:cNvSpPr>
                <a:spLocks noChangeShapeType="1"/>
              </p:cNvSpPr>
              <p:nvPr/>
            </p:nvSpPr>
            <p:spPr bwMode="auto">
              <a:xfrm>
                <a:off x="4938" y="1319"/>
                <a:ext cx="49" cy="1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51" name="Line 64"/>
              <p:cNvSpPr>
                <a:spLocks noChangeShapeType="1"/>
              </p:cNvSpPr>
              <p:nvPr/>
            </p:nvSpPr>
            <p:spPr bwMode="auto">
              <a:xfrm>
                <a:off x="5023" y="1319"/>
                <a:ext cx="24" cy="1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it-IT"/>
              </a:p>
            </p:txBody>
          </p:sp>
        </p:grpSp>
        <p:grpSp>
          <p:nvGrpSpPr>
            <p:cNvPr id="34" name="Group 73"/>
            <p:cNvGrpSpPr>
              <a:grpSpLocks/>
            </p:cNvGrpSpPr>
            <p:nvPr/>
          </p:nvGrpSpPr>
          <p:grpSpPr bwMode="auto">
            <a:xfrm>
              <a:off x="7802563" y="4271963"/>
              <a:ext cx="863600" cy="1587"/>
              <a:chOff x="5059" y="1319"/>
              <a:chExt cx="544" cy="1"/>
            </a:xfrm>
            <a:grpFill/>
          </p:grpSpPr>
          <p:sp>
            <p:nvSpPr>
              <p:cNvPr id="53" name="Line 66"/>
              <p:cNvSpPr>
                <a:spLocks noChangeShapeType="1"/>
              </p:cNvSpPr>
              <p:nvPr/>
            </p:nvSpPr>
            <p:spPr bwMode="auto">
              <a:xfrm>
                <a:off x="5059" y="1319"/>
                <a:ext cx="49" cy="1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54" name="Line 67"/>
              <p:cNvSpPr>
                <a:spLocks noChangeShapeType="1"/>
              </p:cNvSpPr>
              <p:nvPr/>
            </p:nvSpPr>
            <p:spPr bwMode="auto">
              <a:xfrm>
                <a:off x="5144" y="1319"/>
                <a:ext cx="48" cy="1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55" name="Line 68"/>
              <p:cNvSpPr>
                <a:spLocks noChangeShapeType="1"/>
              </p:cNvSpPr>
              <p:nvPr/>
            </p:nvSpPr>
            <p:spPr bwMode="auto">
              <a:xfrm>
                <a:off x="5228" y="1319"/>
                <a:ext cx="49" cy="1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56" name="Line 69"/>
              <p:cNvSpPr>
                <a:spLocks noChangeShapeType="1"/>
              </p:cNvSpPr>
              <p:nvPr/>
            </p:nvSpPr>
            <p:spPr bwMode="auto">
              <a:xfrm>
                <a:off x="5313" y="1319"/>
                <a:ext cx="48" cy="1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57" name="Line 70"/>
              <p:cNvSpPr>
                <a:spLocks noChangeShapeType="1"/>
              </p:cNvSpPr>
              <p:nvPr/>
            </p:nvSpPr>
            <p:spPr bwMode="auto">
              <a:xfrm>
                <a:off x="5398" y="1319"/>
                <a:ext cx="48" cy="1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58" name="Line 71"/>
              <p:cNvSpPr>
                <a:spLocks noChangeShapeType="1"/>
              </p:cNvSpPr>
              <p:nvPr/>
            </p:nvSpPr>
            <p:spPr bwMode="auto">
              <a:xfrm>
                <a:off x="5482" y="1319"/>
                <a:ext cx="49" cy="1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59" name="Line 72"/>
              <p:cNvSpPr>
                <a:spLocks noChangeShapeType="1"/>
              </p:cNvSpPr>
              <p:nvPr/>
            </p:nvSpPr>
            <p:spPr bwMode="auto">
              <a:xfrm>
                <a:off x="5567" y="1319"/>
                <a:ext cx="36" cy="1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it-IT"/>
              </a:p>
            </p:txBody>
          </p:sp>
        </p:grpSp>
        <p:grpSp>
          <p:nvGrpSpPr>
            <p:cNvPr id="35" name="Group 80"/>
            <p:cNvGrpSpPr>
              <a:grpSpLocks/>
            </p:cNvGrpSpPr>
            <p:nvPr/>
          </p:nvGrpSpPr>
          <p:grpSpPr bwMode="auto">
            <a:xfrm>
              <a:off x="6229350" y="4989513"/>
              <a:ext cx="690563" cy="1587"/>
              <a:chOff x="4068" y="1771"/>
              <a:chExt cx="435" cy="1"/>
            </a:xfrm>
            <a:grpFill/>
          </p:grpSpPr>
          <p:sp>
            <p:nvSpPr>
              <p:cNvPr id="61" name="Line 74"/>
              <p:cNvSpPr>
                <a:spLocks noChangeShapeType="1"/>
              </p:cNvSpPr>
              <p:nvPr/>
            </p:nvSpPr>
            <p:spPr bwMode="auto">
              <a:xfrm>
                <a:off x="4068" y="1771"/>
                <a:ext cx="48" cy="1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62" name="Line 75"/>
              <p:cNvSpPr>
                <a:spLocks noChangeShapeType="1"/>
              </p:cNvSpPr>
              <p:nvPr/>
            </p:nvSpPr>
            <p:spPr bwMode="auto">
              <a:xfrm>
                <a:off x="4153" y="1771"/>
                <a:ext cx="48" cy="1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63" name="Line 76"/>
              <p:cNvSpPr>
                <a:spLocks noChangeShapeType="1"/>
              </p:cNvSpPr>
              <p:nvPr/>
            </p:nvSpPr>
            <p:spPr bwMode="auto">
              <a:xfrm>
                <a:off x="4237" y="1771"/>
                <a:ext cx="49" cy="1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64" name="Line 77"/>
              <p:cNvSpPr>
                <a:spLocks noChangeShapeType="1"/>
              </p:cNvSpPr>
              <p:nvPr/>
            </p:nvSpPr>
            <p:spPr bwMode="auto">
              <a:xfrm>
                <a:off x="4322" y="1771"/>
                <a:ext cx="48" cy="1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65" name="Line 78"/>
              <p:cNvSpPr>
                <a:spLocks noChangeShapeType="1"/>
              </p:cNvSpPr>
              <p:nvPr/>
            </p:nvSpPr>
            <p:spPr bwMode="auto">
              <a:xfrm>
                <a:off x="4406" y="1771"/>
                <a:ext cx="49" cy="1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66" name="Line 79"/>
              <p:cNvSpPr>
                <a:spLocks noChangeShapeType="1"/>
              </p:cNvSpPr>
              <p:nvPr/>
            </p:nvSpPr>
            <p:spPr bwMode="auto">
              <a:xfrm>
                <a:off x="4491" y="1771"/>
                <a:ext cx="12" cy="1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it-IT"/>
              </a:p>
            </p:txBody>
          </p:sp>
        </p:grpSp>
        <p:grpSp>
          <p:nvGrpSpPr>
            <p:cNvPr id="44" name="Group 86"/>
            <p:cNvGrpSpPr>
              <a:grpSpLocks/>
            </p:cNvGrpSpPr>
            <p:nvPr/>
          </p:nvGrpSpPr>
          <p:grpSpPr bwMode="auto">
            <a:xfrm>
              <a:off x="4214813" y="5708650"/>
              <a:ext cx="612775" cy="1588"/>
              <a:chOff x="2799" y="2224"/>
              <a:chExt cx="386" cy="1"/>
            </a:xfrm>
            <a:grpFill/>
          </p:grpSpPr>
          <p:sp>
            <p:nvSpPr>
              <p:cNvPr id="68" name="Line 81"/>
              <p:cNvSpPr>
                <a:spLocks noChangeShapeType="1"/>
              </p:cNvSpPr>
              <p:nvPr/>
            </p:nvSpPr>
            <p:spPr bwMode="auto">
              <a:xfrm>
                <a:off x="2799" y="2224"/>
                <a:ext cx="48" cy="1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69" name="Line 82"/>
              <p:cNvSpPr>
                <a:spLocks noChangeShapeType="1"/>
              </p:cNvSpPr>
              <p:nvPr/>
            </p:nvSpPr>
            <p:spPr bwMode="auto">
              <a:xfrm>
                <a:off x="2883" y="2224"/>
                <a:ext cx="49" cy="1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70" name="Line 83"/>
              <p:cNvSpPr>
                <a:spLocks noChangeShapeType="1"/>
              </p:cNvSpPr>
              <p:nvPr/>
            </p:nvSpPr>
            <p:spPr bwMode="auto">
              <a:xfrm>
                <a:off x="2968" y="2224"/>
                <a:ext cx="48" cy="1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71" name="Line 84"/>
              <p:cNvSpPr>
                <a:spLocks noChangeShapeType="1"/>
              </p:cNvSpPr>
              <p:nvPr/>
            </p:nvSpPr>
            <p:spPr bwMode="auto">
              <a:xfrm>
                <a:off x="3052" y="2224"/>
                <a:ext cx="49" cy="1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72" name="Line 85"/>
              <p:cNvSpPr>
                <a:spLocks noChangeShapeType="1"/>
              </p:cNvSpPr>
              <p:nvPr/>
            </p:nvSpPr>
            <p:spPr bwMode="auto">
              <a:xfrm>
                <a:off x="3137" y="2224"/>
                <a:ext cx="48" cy="1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it-IT"/>
              </a:p>
            </p:txBody>
          </p:sp>
        </p:grpSp>
        <p:grpSp>
          <p:nvGrpSpPr>
            <p:cNvPr id="52" name="Group 94"/>
            <p:cNvGrpSpPr>
              <a:grpSpLocks/>
            </p:cNvGrpSpPr>
            <p:nvPr/>
          </p:nvGrpSpPr>
          <p:grpSpPr bwMode="auto">
            <a:xfrm>
              <a:off x="4271963" y="5708650"/>
              <a:ext cx="595312" cy="654050"/>
              <a:chOff x="2835" y="2224"/>
              <a:chExt cx="375" cy="412"/>
            </a:xfrm>
            <a:grpFill/>
          </p:grpSpPr>
          <p:sp>
            <p:nvSpPr>
              <p:cNvPr id="74" name="Line 87"/>
              <p:cNvSpPr>
                <a:spLocks noChangeShapeType="1"/>
              </p:cNvSpPr>
              <p:nvPr/>
            </p:nvSpPr>
            <p:spPr bwMode="auto">
              <a:xfrm flipV="1">
                <a:off x="2835" y="2596"/>
                <a:ext cx="48" cy="40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75" name="Line 88"/>
              <p:cNvSpPr>
                <a:spLocks noChangeShapeType="1"/>
              </p:cNvSpPr>
              <p:nvPr/>
            </p:nvSpPr>
            <p:spPr bwMode="auto">
              <a:xfrm flipV="1">
                <a:off x="2895" y="2530"/>
                <a:ext cx="49" cy="39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76" name="Line 89"/>
              <p:cNvSpPr>
                <a:spLocks noChangeShapeType="1"/>
              </p:cNvSpPr>
              <p:nvPr/>
            </p:nvSpPr>
            <p:spPr bwMode="auto">
              <a:xfrm flipV="1">
                <a:off x="2956" y="2463"/>
                <a:ext cx="48" cy="40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77" name="Line 90"/>
              <p:cNvSpPr>
                <a:spLocks noChangeShapeType="1"/>
              </p:cNvSpPr>
              <p:nvPr/>
            </p:nvSpPr>
            <p:spPr bwMode="auto">
              <a:xfrm flipV="1">
                <a:off x="3016" y="2396"/>
                <a:ext cx="36" cy="40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78" name="Line 91"/>
              <p:cNvSpPr>
                <a:spLocks noChangeShapeType="1"/>
              </p:cNvSpPr>
              <p:nvPr/>
            </p:nvSpPr>
            <p:spPr bwMode="auto">
              <a:xfrm flipV="1">
                <a:off x="3077" y="2330"/>
                <a:ext cx="36" cy="40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79" name="Line 92"/>
              <p:cNvSpPr>
                <a:spLocks noChangeShapeType="1"/>
              </p:cNvSpPr>
              <p:nvPr/>
            </p:nvSpPr>
            <p:spPr bwMode="auto">
              <a:xfrm flipV="1">
                <a:off x="3137" y="2263"/>
                <a:ext cx="36" cy="40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80" name="Line 93"/>
              <p:cNvSpPr>
                <a:spLocks noChangeShapeType="1"/>
              </p:cNvSpPr>
              <p:nvPr/>
            </p:nvSpPr>
            <p:spPr bwMode="auto">
              <a:xfrm flipV="1">
                <a:off x="3198" y="2224"/>
                <a:ext cx="12" cy="13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it-IT"/>
              </a:p>
            </p:txBody>
          </p:sp>
        </p:grpSp>
        <p:grpSp>
          <p:nvGrpSpPr>
            <p:cNvPr id="60" name="Group 103"/>
            <p:cNvGrpSpPr>
              <a:grpSpLocks/>
            </p:cNvGrpSpPr>
            <p:nvPr/>
          </p:nvGrpSpPr>
          <p:grpSpPr bwMode="auto">
            <a:xfrm>
              <a:off x="6248400" y="4249738"/>
              <a:ext cx="709613" cy="782637"/>
              <a:chOff x="4080" y="1305"/>
              <a:chExt cx="447" cy="493"/>
            </a:xfrm>
            <a:grpFill/>
          </p:grpSpPr>
          <p:sp>
            <p:nvSpPr>
              <p:cNvPr id="82" name="Line 95"/>
              <p:cNvSpPr>
                <a:spLocks noChangeShapeType="1"/>
              </p:cNvSpPr>
              <p:nvPr/>
            </p:nvSpPr>
            <p:spPr bwMode="auto">
              <a:xfrm flipH="1">
                <a:off x="4479" y="1305"/>
                <a:ext cx="48" cy="54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83" name="Line 96"/>
              <p:cNvSpPr>
                <a:spLocks noChangeShapeType="1"/>
              </p:cNvSpPr>
              <p:nvPr/>
            </p:nvSpPr>
            <p:spPr bwMode="auto">
              <a:xfrm flipH="1">
                <a:off x="4431" y="1372"/>
                <a:ext cx="36" cy="53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84" name="Line 97"/>
              <p:cNvSpPr>
                <a:spLocks noChangeShapeType="1"/>
              </p:cNvSpPr>
              <p:nvPr/>
            </p:nvSpPr>
            <p:spPr bwMode="auto">
              <a:xfrm flipH="1">
                <a:off x="4370" y="1438"/>
                <a:ext cx="36" cy="40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85" name="Line 98"/>
              <p:cNvSpPr>
                <a:spLocks noChangeShapeType="1"/>
              </p:cNvSpPr>
              <p:nvPr/>
            </p:nvSpPr>
            <p:spPr bwMode="auto">
              <a:xfrm flipH="1">
                <a:off x="4310" y="1505"/>
                <a:ext cx="36" cy="40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86" name="Line 99"/>
              <p:cNvSpPr>
                <a:spLocks noChangeShapeType="1"/>
              </p:cNvSpPr>
              <p:nvPr/>
            </p:nvSpPr>
            <p:spPr bwMode="auto">
              <a:xfrm flipH="1">
                <a:off x="4249" y="1572"/>
                <a:ext cx="37" cy="39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87" name="Line 100"/>
              <p:cNvSpPr>
                <a:spLocks noChangeShapeType="1"/>
              </p:cNvSpPr>
              <p:nvPr/>
            </p:nvSpPr>
            <p:spPr bwMode="auto">
              <a:xfrm flipH="1">
                <a:off x="4189" y="1638"/>
                <a:ext cx="36" cy="40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88" name="Line 101"/>
              <p:cNvSpPr>
                <a:spLocks noChangeShapeType="1"/>
              </p:cNvSpPr>
              <p:nvPr/>
            </p:nvSpPr>
            <p:spPr bwMode="auto">
              <a:xfrm flipH="1">
                <a:off x="4128" y="1705"/>
                <a:ext cx="37" cy="40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89" name="Line 102"/>
              <p:cNvSpPr>
                <a:spLocks noChangeShapeType="1"/>
              </p:cNvSpPr>
              <p:nvPr/>
            </p:nvSpPr>
            <p:spPr bwMode="auto">
              <a:xfrm flipH="1">
                <a:off x="4080" y="1771"/>
                <a:ext cx="24" cy="27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it-IT"/>
              </a:p>
            </p:txBody>
          </p:sp>
        </p:grpSp>
        <p:sp>
          <p:nvSpPr>
            <p:cNvPr id="90" name="Line 104"/>
            <p:cNvSpPr>
              <a:spLocks noChangeShapeType="1"/>
            </p:cNvSpPr>
            <p:nvPr/>
          </p:nvSpPr>
          <p:spPr bwMode="auto">
            <a:xfrm flipH="1">
              <a:off x="3733800" y="5645150"/>
              <a:ext cx="481013" cy="781050"/>
            </a:xfrm>
            <a:prstGeom prst="line">
              <a:avLst/>
            </a:prstGeom>
            <a:grp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it-IT"/>
            </a:p>
          </p:txBody>
        </p:sp>
      </p:grpSp>
      <p:sp>
        <p:nvSpPr>
          <p:cNvPr id="92" name="Rectangle 33"/>
          <p:cNvSpPr>
            <a:spLocks noChangeArrowheads="1"/>
          </p:cNvSpPr>
          <p:nvPr/>
        </p:nvSpPr>
        <p:spPr bwMode="auto">
          <a:xfrm>
            <a:off x="7162800" y="3216275"/>
            <a:ext cx="16986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it-IT">
                <a:solidFill>
                  <a:schemeClr val="tx2"/>
                </a:solidFill>
                <a:latin typeface="Helvetica" charset="0"/>
              </a:rPr>
              <a:t>0</a:t>
            </a:r>
            <a:endParaRPr lang="it-IT"/>
          </a:p>
        </p:txBody>
      </p:sp>
      <p:sp>
        <p:nvSpPr>
          <p:cNvPr id="93" name="Rettangolo 92"/>
          <p:cNvSpPr/>
          <p:nvPr/>
        </p:nvSpPr>
        <p:spPr>
          <a:xfrm>
            <a:off x="381000" y="2362200"/>
            <a:ext cx="6172200" cy="30480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63000"/>
                  <a:satMod val="165000"/>
                  <a:alpha val="28000"/>
                </a:schemeClr>
              </a:gs>
              <a:gs pos="30000">
                <a:schemeClr val="accent1">
                  <a:shade val="58000"/>
                  <a:satMod val="165000"/>
                  <a:alpha val="28000"/>
                </a:schemeClr>
              </a:gs>
              <a:gs pos="75000">
                <a:schemeClr val="accent1">
                  <a:shade val="30000"/>
                  <a:satMod val="175000"/>
                  <a:alpha val="28000"/>
                </a:schemeClr>
              </a:gs>
              <a:gs pos="100000">
                <a:schemeClr val="accent1">
                  <a:shade val="15000"/>
                  <a:satMod val="175000"/>
                  <a:alpha val="28000"/>
                </a:schemeClr>
              </a:gs>
            </a:gsLst>
            <a:path path="circle">
              <a:fillToRect l="5000" t="100000" r="120000" b="10000"/>
            </a:path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94" name="Rettangolo 93"/>
          <p:cNvSpPr/>
          <p:nvPr/>
        </p:nvSpPr>
        <p:spPr>
          <a:xfrm>
            <a:off x="381000" y="2667000"/>
            <a:ext cx="1524000" cy="22860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63000"/>
                  <a:satMod val="165000"/>
                  <a:alpha val="28000"/>
                </a:schemeClr>
              </a:gs>
              <a:gs pos="30000">
                <a:schemeClr val="accent1">
                  <a:shade val="58000"/>
                  <a:satMod val="165000"/>
                  <a:alpha val="28000"/>
                </a:schemeClr>
              </a:gs>
              <a:gs pos="75000">
                <a:schemeClr val="accent1">
                  <a:shade val="30000"/>
                  <a:satMod val="175000"/>
                  <a:alpha val="28000"/>
                </a:schemeClr>
              </a:gs>
              <a:gs pos="100000">
                <a:schemeClr val="accent1">
                  <a:shade val="15000"/>
                  <a:satMod val="175000"/>
                  <a:alpha val="28000"/>
                </a:schemeClr>
              </a:gs>
            </a:gsLst>
            <a:path path="circle">
              <a:fillToRect l="5000" t="100000" r="120000" b="10000"/>
            </a:path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95" name="Freeform 116"/>
          <p:cNvSpPr>
            <a:spLocks/>
          </p:cNvSpPr>
          <p:nvPr/>
        </p:nvSpPr>
        <p:spPr bwMode="auto">
          <a:xfrm>
            <a:off x="4343400" y="3276600"/>
            <a:ext cx="4572000" cy="1295400"/>
          </a:xfrm>
          <a:custGeom>
            <a:avLst/>
            <a:gdLst/>
            <a:ahLst/>
            <a:cxnLst>
              <a:cxn ang="0">
                <a:pos x="1680" y="0"/>
              </a:cxn>
              <a:cxn ang="0">
                <a:pos x="0" y="528"/>
              </a:cxn>
              <a:cxn ang="0">
                <a:pos x="0" y="816"/>
              </a:cxn>
              <a:cxn ang="0">
                <a:pos x="2880" y="816"/>
              </a:cxn>
              <a:cxn ang="0">
                <a:pos x="2880" y="528"/>
              </a:cxn>
              <a:cxn ang="0">
                <a:pos x="1680" y="0"/>
              </a:cxn>
            </a:cxnLst>
            <a:rect l="0" t="0" r="r" b="b"/>
            <a:pathLst>
              <a:path w="2880" h="816">
                <a:moveTo>
                  <a:pt x="1680" y="0"/>
                </a:moveTo>
                <a:lnTo>
                  <a:pt x="0" y="528"/>
                </a:lnTo>
                <a:lnTo>
                  <a:pt x="0" y="816"/>
                </a:lnTo>
                <a:lnTo>
                  <a:pt x="2880" y="816"/>
                </a:lnTo>
                <a:lnTo>
                  <a:pt x="2880" y="528"/>
                </a:lnTo>
                <a:lnTo>
                  <a:pt x="1680" y="0"/>
                </a:lnTo>
                <a:close/>
              </a:path>
            </a:pathLst>
          </a:custGeom>
          <a:solidFill>
            <a:schemeClr val="bg2">
              <a:alpha val="46000"/>
            </a:schemeClr>
          </a:solidFill>
          <a:ln w="9525">
            <a:solidFill>
              <a:schemeClr val="bg2">
                <a:lumMod val="75000"/>
              </a:schemeClr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it-IT"/>
          </a:p>
        </p:txBody>
      </p:sp>
      <p:grpSp>
        <p:nvGrpSpPr>
          <p:cNvPr id="75842" name="Gruppo 111"/>
          <p:cNvGrpSpPr>
            <a:grpSpLocks/>
          </p:cNvGrpSpPr>
          <p:nvPr/>
        </p:nvGrpSpPr>
        <p:grpSpPr bwMode="auto">
          <a:xfrm>
            <a:off x="4935538" y="4206875"/>
            <a:ext cx="3692525" cy="441325"/>
            <a:chOff x="4935537" y="4206875"/>
            <a:chExt cx="3692526" cy="441325"/>
          </a:xfrm>
        </p:grpSpPr>
        <p:sp>
          <p:nvSpPr>
            <p:cNvPr id="75835" name="Rectangle 32"/>
            <p:cNvSpPr>
              <a:spLocks noChangeArrowheads="1"/>
            </p:cNvSpPr>
            <p:nvPr/>
          </p:nvSpPr>
          <p:spPr bwMode="auto">
            <a:xfrm>
              <a:off x="4935537" y="4283075"/>
              <a:ext cx="169863" cy="365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it-IT">
                  <a:solidFill>
                    <a:schemeClr val="tx2"/>
                  </a:solidFill>
                  <a:latin typeface="Helvetica" charset="0"/>
                </a:rPr>
                <a:t>6</a:t>
              </a:r>
              <a:endParaRPr lang="it-IT"/>
            </a:p>
          </p:txBody>
        </p:sp>
        <p:sp>
          <p:nvSpPr>
            <p:cNvPr id="75836" name="Rectangle 33"/>
            <p:cNvSpPr>
              <a:spLocks noChangeArrowheads="1"/>
            </p:cNvSpPr>
            <p:nvPr/>
          </p:nvSpPr>
          <p:spPr bwMode="auto">
            <a:xfrm>
              <a:off x="6019800" y="4227513"/>
              <a:ext cx="169862" cy="365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it-IT">
                  <a:solidFill>
                    <a:schemeClr val="tx2"/>
                  </a:solidFill>
                  <a:latin typeface="Helvetica" charset="0"/>
                </a:rPr>
                <a:t>4</a:t>
              </a:r>
              <a:endParaRPr lang="it-IT"/>
            </a:p>
          </p:txBody>
        </p:sp>
        <p:sp>
          <p:nvSpPr>
            <p:cNvPr id="75837" name="Rectangle 34"/>
            <p:cNvSpPr>
              <a:spLocks noChangeArrowheads="1"/>
            </p:cNvSpPr>
            <p:nvPr/>
          </p:nvSpPr>
          <p:spPr bwMode="auto">
            <a:xfrm>
              <a:off x="7069138" y="4206875"/>
              <a:ext cx="169862" cy="365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it-IT">
                  <a:solidFill>
                    <a:schemeClr val="tx2"/>
                  </a:solidFill>
                  <a:latin typeface="Helvetica" charset="0"/>
                </a:rPr>
                <a:t>2</a:t>
              </a:r>
              <a:endParaRPr lang="it-IT"/>
            </a:p>
          </p:txBody>
        </p:sp>
        <p:sp>
          <p:nvSpPr>
            <p:cNvPr id="75838" name="Rectangle 35"/>
            <p:cNvSpPr>
              <a:spLocks noChangeArrowheads="1"/>
            </p:cNvSpPr>
            <p:nvPr/>
          </p:nvSpPr>
          <p:spPr bwMode="auto">
            <a:xfrm>
              <a:off x="7907337" y="4283075"/>
              <a:ext cx="169863" cy="365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it-IT">
                  <a:solidFill>
                    <a:schemeClr val="tx2"/>
                  </a:solidFill>
                  <a:latin typeface="Helvetica" charset="0"/>
                </a:rPr>
                <a:t>5</a:t>
              </a:r>
              <a:endParaRPr lang="it-IT"/>
            </a:p>
          </p:txBody>
        </p:sp>
        <p:sp>
          <p:nvSpPr>
            <p:cNvPr id="75839" name="Rectangle 36"/>
            <p:cNvSpPr>
              <a:spLocks noChangeArrowheads="1"/>
            </p:cNvSpPr>
            <p:nvPr/>
          </p:nvSpPr>
          <p:spPr bwMode="auto">
            <a:xfrm>
              <a:off x="8458200" y="4267200"/>
              <a:ext cx="169863" cy="365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it-IT">
                  <a:solidFill>
                    <a:schemeClr val="tx2"/>
                  </a:solidFill>
                  <a:latin typeface="Helvetica" charset="0"/>
                </a:rPr>
                <a:t>3</a:t>
              </a:r>
              <a:endParaRPr lang="it-IT"/>
            </a:p>
          </p:txBody>
        </p:sp>
      </p:grpSp>
      <p:sp>
        <p:nvSpPr>
          <p:cNvPr id="102" name="Rettangolo 101"/>
          <p:cNvSpPr/>
          <p:nvPr/>
        </p:nvSpPr>
        <p:spPr>
          <a:xfrm>
            <a:off x="381000" y="2857500"/>
            <a:ext cx="4724400" cy="26670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63000"/>
                  <a:satMod val="165000"/>
                  <a:alpha val="28000"/>
                </a:schemeClr>
              </a:gs>
              <a:gs pos="30000">
                <a:schemeClr val="accent1">
                  <a:shade val="58000"/>
                  <a:satMod val="165000"/>
                  <a:alpha val="28000"/>
                </a:schemeClr>
              </a:gs>
              <a:gs pos="75000">
                <a:schemeClr val="accent1">
                  <a:shade val="30000"/>
                  <a:satMod val="175000"/>
                  <a:alpha val="28000"/>
                </a:schemeClr>
              </a:gs>
              <a:gs pos="100000">
                <a:schemeClr val="accent1">
                  <a:shade val="15000"/>
                  <a:satMod val="175000"/>
                  <a:alpha val="28000"/>
                </a:schemeClr>
              </a:gs>
            </a:gsLst>
            <a:path path="circle">
              <a:fillToRect l="5000" t="100000" r="120000" b="10000"/>
            </a:path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grpSp>
        <p:nvGrpSpPr>
          <p:cNvPr id="75843" name="Gruppo 110"/>
          <p:cNvGrpSpPr>
            <a:grpSpLocks/>
          </p:cNvGrpSpPr>
          <p:nvPr/>
        </p:nvGrpSpPr>
        <p:grpSpPr bwMode="auto">
          <a:xfrm>
            <a:off x="304800" y="4343400"/>
            <a:ext cx="2584450" cy="838200"/>
            <a:chOff x="609600" y="4876800"/>
            <a:chExt cx="2584450" cy="838200"/>
          </a:xfrm>
        </p:grpSpPr>
        <p:sp>
          <p:nvSpPr>
            <p:cNvPr id="75827" name="Rectangle 106"/>
            <p:cNvSpPr>
              <a:spLocks noChangeArrowheads="1"/>
            </p:cNvSpPr>
            <p:nvPr/>
          </p:nvSpPr>
          <p:spPr bwMode="auto">
            <a:xfrm>
              <a:off x="609600" y="4876800"/>
              <a:ext cx="685800" cy="5334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5828" name="Text Box 107"/>
            <p:cNvSpPr txBox="1">
              <a:spLocks noChangeArrowheads="1"/>
            </p:cNvSpPr>
            <p:nvPr/>
          </p:nvSpPr>
          <p:spPr bwMode="auto">
            <a:xfrm>
              <a:off x="609600" y="4891088"/>
              <a:ext cx="2584450" cy="519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it-IT" sz="2800">
                  <a:solidFill>
                    <a:schemeClr val="bg1"/>
                  </a:solidFill>
                </a:rPr>
                <a:t>0  1 </a:t>
              </a:r>
              <a:r>
                <a:rPr lang="it-IT" sz="2800"/>
                <a:t> 2  3  4  5  6 </a:t>
              </a:r>
            </a:p>
          </p:txBody>
        </p:sp>
        <p:sp>
          <p:nvSpPr>
            <p:cNvPr id="75829" name="Freeform 108"/>
            <p:cNvSpPr>
              <a:spLocks/>
            </p:cNvSpPr>
            <p:nvPr/>
          </p:nvSpPr>
          <p:spPr bwMode="auto">
            <a:xfrm>
              <a:off x="2209800" y="5334000"/>
              <a:ext cx="685800" cy="152400"/>
            </a:xfrm>
            <a:custGeom>
              <a:avLst/>
              <a:gdLst>
                <a:gd name="T0" fmla="*/ 1088707500 w 432"/>
                <a:gd name="T1" fmla="*/ 0 h 96"/>
                <a:gd name="T2" fmla="*/ 483870000 w 432"/>
                <a:gd name="T3" fmla="*/ 241935000 h 96"/>
                <a:gd name="T4" fmla="*/ 0 w 432"/>
                <a:gd name="T5" fmla="*/ 0 h 96"/>
                <a:gd name="T6" fmla="*/ 0 60000 65536"/>
                <a:gd name="T7" fmla="*/ 0 60000 65536"/>
                <a:gd name="T8" fmla="*/ 0 60000 65536"/>
                <a:gd name="T9" fmla="*/ 0 w 432"/>
                <a:gd name="T10" fmla="*/ 0 h 96"/>
                <a:gd name="T11" fmla="*/ 432 w 432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96">
                  <a:moveTo>
                    <a:pt x="432" y="0"/>
                  </a:moveTo>
                  <a:cubicBezTo>
                    <a:pt x="348" y="48"/>
                    <a:pt x="264" y="96"/>
                    <a:pt x="192" y="96"/>
                  </a:cubicBezTo>
                  <a:cubicBezTo>
                    <a:pt x="120" y="96"/>
                    <a:pt x="32" y="16"/>
                    <a:pt x="0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5830" name="Freeform 109"/>
            <p:cNvSpPr>
              <a:spLocks/>
            </p:cNvSpPr>
            <p:nvPr/>
          </p:nvSpPr>
          <p:spPr bwMode="auto">
            <a:xfrm>
              <a:off x="1524000" y="5334000"/>
              <a:ext cx="685800" cy="152400"/>
            </a:xfrm>
            <a:custGeom>
              <a:avLst/>
              <a:gdLst>
                <a:gd name="T0" fmla="*/ 1088707500 w 432"/>
                <a:gd name="T1" fmla="*/ 0 h 96"/>
                <a:gd name="T2" fmla="*/ 483870000 w 432"/>
                <a:gd name="T3" fmla="*/ 241935000 h 96"/>
                <a:gd name="T4" fmla="*/ 0 w 432"/>
                <a:gd name="T5" fmla="*/ 0 h 96"/>
                <a:gd name="T6" fmla="*/ 0 60000 65536"/>
                <a:gd name="T7" fmla="*/ 0 60000 65536"/>
                <a:gd name="T8" fmla="*/ 0 60000 65536"/>
                <a:gd name="T9" fmla="*/ 0 w 432"/>
                <a:gd name="T10" fmla="*/ 0 h 96"/>
                <a:gd name="T11" fmla="*/ 432 w 432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96">
                  <a:moveTo>
                    <a:pt x="432" y="0"/>
                  </a:moveTo>
                  <a:cubicBezTo>
                    <a:pt x="348" y="48"/>
                    <a:pt x="264" y="96"/>
                    <a:pt x="192" y="96"/>
                  </a:cubicBezTo>
                  <a:cubicBezTo>
                    <a:pt x="120" y="96"/>
                    <a:pt x="32" y="16"/>
                    <a:pt x="0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5831" name="Freeform 110"/>
            <p:cNvSpPr>
              <a:spLocks/>
            </p:cNvSpPr>
            <p:nvPr/>
          </p:nvSpPr>
          <p:spPr bwMode="auto">
            <a:xfrm>
              <a:off x="1524000" y="5334000"/>
              <a:ext cx="990600" cy="381000"/>
            </a:xfrm>
            <a:custGeom>
              <a:avLst/>
              <a:gdLst>
                <a:gd name="T0" fmla="*/ 0 w 672"/>
                <a:gd name="T1" fmla="*/ 0 h 240"/>
                <a:gd name="T2" fmla="*/ 730125268 w 672"/>
                <a:gd name="T3" fmla="*/ 604837500 h 240"/>
                <a:gd name="T4" fmla="*/ 1460250536 w 672"/>
                <a:gd name="T5" fmla="*/ 0 h 240"/>
                <a:gd name="T6" fmla="*/ 0 60000 65536"/>
                <a:gd name="T7" fmla="*/ 0 60000 65536"/>
                <a:gd name="T8" fmla="*/ 0 60000 65536"/>
                <a:gd name="T9" fmla="*/ 0 w 672"/>
                <a:gd name="T10" fmla="*/ 0 h 240"/>
                <a:gd name="T11" fmla="*/ 672 w 672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72" h="240">
                  <a:moveTo>
                    <a:pt x="0" y="0"/>
                  </a:moveTo>
                  <a:cubicBezTo>
                    <a:pt x="112" y="120"/>
                    <a:pt x="224" y="240"/>
                    <a:pt x="336" y="240"/>
                  </a:cubicBezTo>
                  <a:cubicBezTo>
                    <a:pt x="448" y="240"/>
                    <a:pt x="560" y="120"/>
                    <a:pt x="672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5832" name="Freeform 111"/>
            <p:cNvSpPr>
              <a:spLocks/>
            </p:cNvSpPr>
            <p:nvPr/>
          </p:nvSpPr>
          <p:spPr bwMode="auto">
            <a:xfrm>
              <a:off x="1828800" y="5334000"/>
              <a:ext cx="685800" cy="152400"/>
            </a:xfrm>
            <a:custGeom>
              <a:avLst/>
              <a:gdLst>
                <a:gd name="T0" fmla="*/ 1088707500 w 432"/>
                <a:gd name="T1" fmla="*/ 0 h 96"/>
                <a:gd name="T2" fmla="*/ 483870000 w 432"/>
                <a:gd name="T3" fmla="*/ 241935000 h 96"/>
                <a:gd name="T4" fmla="*/ 0 w 432"/>
                <a:gd name="T5" fmla="*/ 0 h 96"/>
                <a:gd name="T6" fmla="*/ 0 60000 65536"/>
                <a:gd name="T7" fmla="*/ 0 60000 65536"/>
                <a:gd name="T8" fmla="*/ 0 60000 65536"/>
                <a:gd name="T9" fmla="*/ 0 w 432"/>
                <a:gd name="T10" fmla="*/ 0 h 96"/>
                <a:gd name="T11" fmla="*/ 432 w 432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96">
                  <a:moveTo>
                    <a:pt x="432" y="0"/>
                  </a:moveTo>
                  <a:cubicBezTo>
                    <a:pt x="348" y="48"/>
                    <a:pt x="264" y="96"/>
                    <a:pt x="192" y="96"/>
                  </a:cubicBezTo>
                  <a:cubicBezTo>
                    <a:pt x="120" y="96"/>
                    <a:pt x="32" y="16"/>
                    <a:pt x="0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5833" name="Line 112"/>
            <p:cNvSpPr>
              <a:spLocks noChangeShapeType="1"/>
            </p:cNvSpPr>
            <p:nvPr/>
          </p:nvSpPr>
          <p:spPr bwMode="auto">
            <a:xfrm flipH="1" flipV="1">
              <a:off x="1828800" y="5334000"/>
              <a:ext cx="76200" cy="76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5834" name="Line 113"/>
            <p:cNvSpPr>
              <a:spLocks noChangeShapeType="1"/>
            </p:cNvSpPr>
            <p:nvPr/>
          </p:nvSpPr>
          <p:spPr bwMode="auto">
            <a:xfrm flipH="1">
              <a:off x="2819400" y="5334000"/>
              <a:ext cx="76200" cy="76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</p:grpSp>
      <p:sp>
        <p:nvSpPr>
          <p:cNvPr id="113" name="Rettangolo 112"/>
          <p:cNvSpPr/>
          <p:nvPr/>
        </p:nvSpPr>
        <p:spPr>
          <a:xfrm>
            <a:off x="381000" y="3124200"/>
            <a:ext cx="5181600" cy="106680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63000"/>
                  <a:satMod val="165000"/>
                  <a:alpha val="28000"/>
                </a:schemeClr>
              </a:gs>
              <a:gs pos="30000">
                <a:schemeClr val="accent1">
                  <a:shade val="58000"/>
                  <a:satMod val="165000"/>
                  <a:alpha val="28000"/>
                </a:schemeClr>
              </a:gs>
              <a:gs pos="75000">
                <a:schemeClr val="accent1">
                  <a:shade val="30000"/>
                  <a:satMod val="175000"/>
                  <a:alpha val="28000"/>
                </a:schemeClr>
              </a:gs>
              <a:gs pos="100000">
                <a:schemeClr val="accent1">
                  <a:shade val="15000"/>
                  <a:satMod val="175000"/>
                  <a:alpha val="28000"/>
                </a:schemeClr>
              </a:gs>
            </a:gsLst>
            <a:path path="circle">
              <a:fillToRect l="5000" t="100000" r="120000" b="10000"/>
            </a:path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114" name="Freeform 109"/>
          <p:cNvSpPr>
            <a:spLocks/>
          </p:cNvSpPr>
          <p:nvPr/>
        </p:nvSpPr>
        <p:spPr bwMode="auto">
          <a:xfrm>
            <a:off x="4114800" y="4114800"/>
            <a:ext cx="1143000" cy="1143000"/>
          </a:xfrm>
          <a:custGeom>
            <a:avLst/>
            <a:gdLst/>
            <a:ahLst/>
            <a:cxnLst>
              <a:cxn ang="0">
                <a:pos x="240" y="0"/>
              </a:cxn>
              <a:cxn ang="0">
                <a:pos x="0" y="528"/>
              </a:cxn>
              <a:cxn ang="0">
                <a:pos x="0" y="720"/>
              </a:cxn>
              <a:cxn ang="0">
                <a:pos x="528" y="720"/>
              </a:cxn>
              <a:cxn ang="0">
                <a:pos x="720" y="288"/>
              </a:cxn>
              <a:cxn ang="0">
                <a:pos x="720" y="0"/>
              </a:cxn>
              <a:cxn ang="0">
                <a:pos x="240" y="0"/>
              </a:cxn>
            </a:cxnLst>
            <a:rect l="0" t="0" r="r" b="b"/>
            <a:pathLst>
              <a:path w="720" h="720">
                <a:moveTo>
                  <a:pt x="240" y="0"/>
                </a:moveTo>
                <a:lnTo>
                  <a:pt x="0" y="528"/>
                </a:lnTo>
                <a:lnTo>
                  <a:pt x="0" y="720"/>
                </a:lnTo>
                <a:lnTo>
                  <a:pt x="528" y="720"/>
                </a:lnTo>
                <a:lnTo>
                  <a:pt x="720" y="288"/>
                </a:lnTo>
                <a:lnTo>
                  <a:pt x="720" y="0"/>
                </a:lnTo>
                <a:lnTo>
                  <a:pt x="240" y="0"/>
                </a:lnTo>
                <a:close/>
              </a:path>
            </a:pathLst>
          </a:custGeom>
          <a:solidFill>
            <a:schemeClr val="bg2">
              <a:alpha val="47000"/>
            </a:schemeClr>
          </a:solidFill>
          <a:ln w="9525">
            <a:solidFill>
              <a:schemeClr val="bg2">
                <a:lumMod val="75000"/>
              </a:schemeClr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it-IT"/>
          </a:p>
        </p:txBody>
      </p:sp>
      <p:grpSp>
        <p:nvGrpSpPr>
          <p:cNvPr id="75844" name="Gruppo 118"/>
          <p:cNvGrpSpPr>
            <a:grpSpLocks/>
          </p:cNvGrpSpPr>
          <p:nvPr/>
        </p:nvGrpSpPr>
        <p:grpSpPr bwMode="auto">
          <a:xfrm>
            <a:off x="304800" y="5257800"/>
            <a:ext cx="2590800" cy="533400"/>
            <a:chOff x="457200" y="5257800"/>
            <a:chExt cx="2590800" cy="533400"/>
          </a:xfrm>
        </p:grpSpPr>
        <p:sp>
          <p:nvSpPr>
            <p:cNvPr id="75823" name="Rectangle 106"/>
            <p:cNvSpPr>
              <a:spLocks noChangeArrowheads="1"/>
            </p:cNvSpPr>
            <p:nvPr/>
          </p:nvSpPr>
          <p:spPr bwMode="auto">
            <a:xfrm>
              <a:off x="1828800" y="5257800"/>
              <a:ext cx="381000" cy="53340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5824" name="Rectangle 105"/>
            <p:cNvSpPr>
              <a:spLocks noChangeArrowheads="1"/>
            </p:cNvSpPr>
            <p:nvPr/>
          </p:nvSpPr>
          <p:spPr bwMode="auto">
            <a:xfrm>
              <a:off x="457200" y="5257800"/>
              <a:ext cx="381000" cy="53340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5825" name="Rectangle 95"/>
            <p:cNvSpPr>
              <a:spLocks noChangeArrowheads="1"/>
            </p:cNvSpPr>
            <p:nvPr/>
          </p:nvSpPr>
          <p:spPr bwMode="auto">
            <a:xfrm>
              <a:off x="2209800" y="5257800"/>
              <a:ext cx="685800" cy="5334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5826" name="Text Box 96"/>
            <p:cNvSpPr txBox="1">
              <a:spLocks noChangeArrowheads="1"/>
            </p:cNvSpPr>
            <p:nvPr/>
          </p:nvSpPr>
          <p:spPr bwMode="auto">
            <a:xfrm>
              <a:off x="463550" y="5272088"/>
              <a:ext cx="2584450" cy="519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it-IT" sz="2800">
                  <a:solidFill>
                    <a:schemeClr val="bg1"/>
                  </a:solidFill>
                </a:rPr>
                <a:t>0 </a:t>
              </a:r>
              <a:r>
                <a:rPr lang="it-IT" sz="2800"/>
                <a:t> 1</a:t>
              </a:r>
              <a:r>
                <a:rPr lang="it-IT" sz="2800">
                  <a:solidFill>
                    <a:schemeClr val="bg1"/>
                  </a:solidFill>
                </a:rPr>
                <a:t> </a:t>
              </a:r>
              <a:r>
                <a:rPr lang="it-IT" sz="2800"/>
                <a:t> 2  3  </a:t>
              </a:r>
              <a:r>
                <a:rPr lang="it-IT" sz="2800">
                  <a:solidFill>
                    <a:schemeClr val="bg1"/>
                  </a:solidFill>
                </a:rPr>
                <a:t>4</a:t>
              </a:r>
              <a:r>
                <a:rPr lang="it-IT" sz="2800"/>
                <a:t> </a:t>
              </a:r>
              <a:r>
                <a:rPr lang="it-IT" sz="2800">
                  <a:solidFill>
                    <a:schemeClr val="bg1"/>
                  </a:solidFill>
                </a:rPr>
                <a:t> 5  6</a:t>
              </a:r>
              <a:r>
                <a:rPr lang="it-IT" sz="2800"/>
                <a:t> </a:t>
              </a:r>
            </a:p>
          </p:txBody>
        </p:sp>
      </p:grpSp>
      <p:sp>
        <p:nvSpPr>
          <p:cNvPr id="120" name="Rectangle 107"/>
          <p:cNvSpPr>
            <a:spLocks noChangeArrowheads="1"/>
          </p:cNvSpPr>
          <p:nvPr/>
        </p:nvSpPr>
        <p:spPr bwMode="auto">
          <a:xfrm>
            <a:off x="4267200" y="4816475"/>
            <a:ext cx="16986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it-IT">
                <a:solidFill>
                  <a:schemeClr val="tx2"/>
                </a:solidFill>
                <a:latin typeface="Helvetica" charset="0"/>
              </a:rPr>
              <a:t>1</a:t>
            </a:r>
            <a:endParaRPr lang="it-IT"/>
          </a:p>
        </p:txBody>
      </p:sp>
      <p:sp>
        <p:nvSpPr>
          <p:cNvPr id="121" name="Freeform 108"/>
          <p:cNvSpPr>
            <a:spLocks/>
          </p:cNvSpPr>
          <p:nvPr/>
        </p:nvSpPr>
        <p:spPr bwMode="auto">
          <a:xfrm>
            <a:off x="5257800" y="4114800"/>
            <a:ext cx="1295400" cy="1143000"/>
          </a:xfrm>
          <a:custGeom>
            <a:avLst/>
            <a:gdLst/>
            <a:ahLst/>
            <a:cxnLst>
              <a:cxn ang="0">
                <a:pos x="0" y="864"/>
              </a:cxn>
              <a:cxn ang="0">
                <a:pos x="816" y="864"/>
              </a:cxn>
              <a:cxn ang="0">
                <a:pos x="816" y="528"/>
              </a:cxn>
              <a:cxn ang="0">
                <a:pos x="528" y="0"/>
              </a:cxn>
              <a:cxn ang="0">
                <a:pos x="384" y="0"/>
              </a:cxn>
              <a:cxn ang="0">
                <a:pos x="48" y="576"/>
              </a:cxn>
              <a:cxn ang="0">
                <a:pos x="0" y="864"/>
              </a:cxn>
            </a:cxnLst>
            <a:rect l="0" t="0" r="r" b="b"/>
            <a:pathLst>
              <a:path w="816" h="864">
                <a:moveTo>
                  <a:pt x="0" y="864"/>
                </a:moveTo>
                <a:lnTo>
                  <a:pt x="816" y="864"/>
                </a:lnTo>
                <a:lnTo>
                  <a:pt x="816" y="528"/>
                </a:lnTo>
                <a:lnTo>
                  <a:pt x="528" y="0"/>
                </a:lnTo>
                <a:lnTo>
                  <a:pt x="384" y="0"/>
                </a:lnTo>
                <a:lnTo>
                  <a:pt x="48" y="576"/>
                </a:lnTo>
                <a:lnTo>
                  <a:pt x="0" y="864"/>
                </a:lnTo>
                <a:close/>
              </a:path>
            </a:pathLst>
          </a:custGeom>
          <a:solidFill>
            <a:schemeClr val="bg2">
              <a:alpha val="43000"/>
            </a:schemeClr>
          </a:solidFill>
          <a:ln w="9525">
            <a:solidFill>
              <a:schemeClr val="bg2">
                <a:lumMod val="75000"/>
              </a:schemeClr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it-IT"/>
          </a:p>
        </p:txBody>
      </p:sp>
      <p:grpSp>
        <p:nvGrpSpPr>
          <p:cNvPr id="75845" name="Gruppo 142"/>
          <p:cNvGrpSpPr>
            <a:grpSpLocks/>
          </p:cNvGrpSpPr>
          <p:nvPr/>
        </p:nvGrpSpPr>
        <p:grpSpPr bwMode="auto">
          <a:xfrm>
            <a:off x="304800" y="6096000"/>
            <a:ext cx="2946400" cy="762000"/>
            <a:chOff x="304800" y="6096000"/>
            <a:chExt cx="2946400" cy="762000"/>
          </a:xfrm>
        </p:grpSpPr>
        <p:sp>
          <p:nvSpPr>
            <p:cNvPr id="75816" name="Freeform 98"/>
            <p:cNvSpPr>
              <a:spLocks/>
            </p:cNvSpPr>
            <p:nvPr/>
          </p:nvSpPr>
          <p:spPr bwMode="auto">
            <a:xfrm>
              <a:off x="838200" y="6553200"/>
              <a:ext cx="2133600" cy="304800"/>
            </a:xfrm>
            <a:custGeom>
              <a:avLst/>
              <a:gdLst>
                <a:gd name="T0" fmla="*/ 2147483647 w 432"/>
                <a:gd name="T1" fmla="*/ 0 h 96"/>
                <a:gd name="T2" fmla="*/ 2147483647 w 432"/>
                <a:gd name="T3" fmla="*/ 967740000 h 96"/>
                <a:gd name="T4" fmla="*/ 0 w 432"/>
                <a:gd name="T5" fmla="*/ 0 h 96"/>
                <a:gd name="T6" fmla="*/ 0 60000 65536"/>
                <a:gd name="T7" fmla="*/ 0 60000 65536"/>
                <a:gd name="T8" fmla="*/ 0 60000 65536"/>
                <a:gd name="T9" fmla="*/ 0 w 432"/>
                <a:gd name="T10" fmla="*/ 0 h 96"/>
                <a:gd name="T11" fmla="*/ 432 w 432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96">
                  <a:moveTo>
                    <a:pt x="432" y="0"/>
                  </a:moveTo>
                  <a:cubicBezTo>
                    <a:pt x="348" y="48"/>
                    <a:pt x="264" y="96"/>
                    <a:pt x="192" y="96"/>
                  </a:cubicBezTo>
                  <a:cubicBezTo>
                    <a:pt x="120" y="96"/>
                    <a:pt x="32" y="16"/>
                    <a:pt x="0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grpSp>
          <p:nvGrpSpPr>
            <p:cNvPr id="75776" name="Gruppo 129"/>
            <p:cNvGrpSpPr>
              <a:grpSpLocks/>
            </p:cNvGrpSpPr>
            <p:nvPr/>
          </p:nvGrpSpPr>
          <p:grpSpPr bwMode="auto">
            <a:xfrm>
              <a:off x="304800" y="6096000"/>
              <a:ext cx="2946400" cy="533400"/>
              <a:chOff x="304800" y="6096000"/>
              <a:chExt cx="2946400" cy="533400"/>
            </a:xfrm>
          </p:grpSpPr>
          <p:sp>
            <p:nvSpPr>
              <p:cNvPr id="75818" name="Rectangle 2"/>
              <p:cNvSpPr>
                <a:spLocks noChangeArrowheads="1"/>
              </p:cNvSpPr>
              <p:nvPr/>
            </p:nvSpPr>
            <p:spPr bwMode="auto">
              <a:xfrm>
                <a:off x="2438400" y="6096000"/>
                <a:ext cx="381000" cy="533400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75819" name="Rectangle 3"/>
              <p:cNvSpPr>
                <a:spLocks noChangeArrowheads="1"/>
              </p:cNvSpPr>
              <p:nvPr/>
            </p:nvSpPr>
            <p:spPr bwMode="auto">
              <a:xfrm>
                <a:off x="304800" y="6096000"/>
                <a:ext cx="381000" cy="533400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75820" name="Rectangle 96"/>
              <p:cNvSpPr>
                <a:spLocks noChangeArrowheads="1"/>
              </p:cNvSpPr>
              <p:nvPr/>
            </p:nvSpPr>
            <p:spPr bwMode="auto">
              <a:xfrm>
                <a:off x="1371600" y="6096000"/>
                <a:ext cx="1066800" cy="53340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75821" name="Text Box 97"/>
              <p:cNvSpPr txBox="1">
                <a:spLocks noChangeArrowheads="1"/>
              </p:cNvSpPr>
              <p:nvPr/>
            </p:nvSpPr>
            <p:spPr bwMode="auto">
              <a:xfrm>
                <a:off x="311150" y="6110288"/>
                <a:ext cx="2940050" cy="5191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it-IT" sz="2800">
                    <a:solidFill>
                      <a:schemeClr val="bg1"/>
                    </a:solidFill>
                  </a:rPr>
                  <a:t>0 </a:t>
                </a:r>
                <a:r>
                  <a:rPr lang="it-IT" sz="2800"/>
                  <a:t> 1</a:t>
                </a:r>
                <a:r>
                  <a:rPr lang="it-IT" sz="2800">
                    <a:solidFill>
                      <a:schemeClr val="bg1"/>
                    </a:solidFill>
                  </a:rPr>
                  <a:t> </a:t>
                </a:r>
                <a:r>
                  <a:rPr lang="it-IT" sz="2800"/>
                  <a:t> 2 </a:t>
                </a:r>
                <a:r>
                  <a:rPr lang="it-IT" sz="2800">
                    <a:solidFill>
                      <a:schemeClr val="bg1"/>
                    </a:solidFill>
                  </a:rPr>
                  <a:t> 3</a:t>
                </a:r>
                <a:r>
                  <a:rPr lang="it-IT" sz="2800"/>
                  <a:t>  </a:t>
                </a:r>
                <a:r>
                  <a:rPr lang="it-IT" sz="2800">
                    <a:solidFill>
                      <a:schemeClr val="bg1"/>
                    </a:solidFill>
                  </a:rPr>
                  <a:t>4</a:t>
                </a:r>
                <a:r>
                  <a:rPr lang="it-IT" sz="2800"/>
                  <a:t> </a:t>
                </a:r>
                <a:r>
                  <a:rPr lang="it-IT" sz="2800">
                    <a:solidFill>
                      <a:schemeClr val="bg1"/>
                    </a:solidFill>
                  </a:rPr>
                  <a:t> 5  6 </a:t>
                </a:r>
                <a:r>
                  <a:rPr lang="it-IT" sz="2800"/>
                  <a:t> 7 </a:t>
                </a:r>
              </a:p>
            </p:txBody>
          </p:sp>
          <p:sp>
            <p:nvSpPr>
              <p:cNvPr id="75822" name="Line 99"/>
              <p:cNvSpPr>
                <a:spLocks noChangeShapeType="1"/>
              </p:cNvSpPr>
              <p:nvPr/>
            </p:nvSpPr>
            <p:spPr bwMode="auto">
              <a:xfrm flipH="1">
                <a:off x="2895600" y="6553200"/>
                <a:ext cx="76200" cy="762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</p:grpSp>
      </p:grpSp>
      <p:grpSp>
        <p:nvGrpSpPr>
          <p:cNvPr id="75847" name="Gruppo 133"/>
          <p:cNvGrpSpPr>
            <a:grpSpLocks/>
          </p:cNvGrpSpPr>
          <p:nvPr/>
        </p:nvGrpSpPr>
        <p:grpSpPr bwMode="auto">
          <a:xfrm>
            <a:off x="5334000" y="4816475"/>
            <a:ext cx="779463" cy="365125"/>
            <a:chOff x="5334000" y="4816475"/>
            <a:chExt cx="779462" cy="365125"/>
          </a:xfrm>
        </p:grpSpPr>
        <p:sp>
          <p:nvSpPr>
            <p:cNvPr id="75814" name="Rectangle 102"/>
            <p:cNvSpPr>
              <a:spLocks noChangeArrowheads="1"/>
            </p:cNvSpPr>
            <p:nvPr/>
          </p:nvSpPr>
          <p:spPr bwMode="auto">
            <a:xfrm>
              <a:off x="5334000" y="4816475"/>
              <a:ext cx="169863" cy="365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it-IT">
                  <a:solidFill>
                    <a:schemeClr val="tx2"/>
                  </a:solidFill>
                  <a:latin typeface="Helvetica" charset="0"/>
                </a:rPr>
                <a:t>1</a:t>
              </a:r>
              <a:endParaRPr lang="it-IT">
                <a:solidFill>
                  <a:schemeClr val="tx2"/>
                </a:solidFill>
              </a:endParaRPr>
            </a:p>
          </p:txBody>
        </p:sp>
        <p:sp>
          <p:nvSpPr>
            <p:cNvPr id="75815" name="Rectangle 103"/>
            <p:cNvSpPr>
              <a:spLocks noChangeArrowheads="1"/>
            </p:cNvSpPr>
            <p:nvPr/>
          </p:nvSpPr>
          <p:spPr bwMode="auto">
            <a:xfrm>
              <a:off x="5943600" y="4816475"/>
              <a:ext cx="169862" cy="365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it-IT">
                  <a:solidFill>
                    <a:schemeClr val="tx2"/>
                  </a:solidFill>
                  <a:latin typeface="Helvetica" charset="0"/>
                </a:rPr>
                <a:t>7</a:t>
              </a:r>
              <a:endParaRPr lang="it-IT">
                <a:solidFill>
                  <a:schemeClr val="tx2"/>
                </a:solidFill>
              </a:endParaRPr>
            </a:p>
          </p:txBody>
        </p:sp>
      </p:grpSp>
      <p:grpSp>
        <p:nvGrpSpPr>
          <p:cNvPr id="75848" name="Gruppo 141"/>
          <p:cNvGrpSpPr>
            <a:grpSpLocks/>
          </p:cNvGrpSpPr>
          <p:nvPr/>
        </p:nvGrpSpPr>
        <p:grpSpPr bwMode="auto">
          <a:xfrm>
            <a:off x="3810000" y="4816475"/>
            <a:ext cx="3446463" cy="1965325"/>
            <a:chOff x="3810000" y="4816475"/>
            <a:chExt cx="3446462" cy="1965325"/>
          </a:xfrm>
        </p:grpSpPr>
        <p:sp>
          <p:nvSpPr>
            <p:cNvPr id="75807" name="Rectangle 105"/>
            <p:cNvSpPr>
              <a:spLocks noChangeArrowheads="1"/>
            </p:cNvSpPr>
            <p:nvPr/>
          </p:nvSpPr>
          <p:spPr bwMode="auto">
            <a:xfrm>
              <a:off x="5392737" y="5578475"/>
              <a:ext cx="169863" cy="365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it-IT">
                  <a:solidFill>
                    <a:schemeClr val="tx2"/>
                  </a:solidFill>
                  <a:latin typeface="Helvetica" charset="0"/>
                </a:rPr>
                <a:t>5</a:t>
              </a:r>
              <a:endParaRPr lang="it-IT">
                <a:solidFill>
                  <a:schemeClr val="tx2"/>
                </a:solidFill>
              </a:endParaRPr>
            </a:p>
          </p:txBody>
        </p:sp>
        <p:sp>
          <p:nvSpPr>
            <p:cNvPr id="75808" name="Rectangle 106"/>
            <p:cNvSpPr>
              <a:spLocks noChangeArrowheads="1"/>
            </p:cNvSpPr>
            <p:nvPr/>
          </p:nvSpPr>
          <p:spPr bwMode="auto">
            <a:xfrm>
              <a:off x="6078537" y="5578475"/>
              <a:ext cx="169863" cy="365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it-IT">
                  <a:solidFill>
                    <a:schemeClr val="tx2"/>
                  </a:solidFill>
                  <a:latin typeface="Helvetica" charset="0"/>
                </a:rPr>
                <a:t>3</a:t>
              </a:r>
              <a:endParaRPr lang="it-IT">
                <a:solidFill>
                  <a:schemeClr val="tx2"/>
                </a:solidFill>
              </a:endParaRPr>
            </a:p>
          </p:txBody>
        </p:sp>
        <p:sp>
          <p:nvSpPr>
            <p:cNvPr id="75809" name="Rectangle 107"/>
            <p:cNvSpPr>
              <a:spLocks noChangeArrowheads="1"/>
            </p:cNvSpPr>
            <p:nvPr/>
          </p:nvSpPr>
          <p:spPr bwMode="auto">
            <a:xfrm>
              <a:off x="4800600" y="5807075"/>
              <a:ext cx="169863" cy="365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it-IT">
                  <a:solidFill>
                    <a:schemeClr val="tx2"/>
                  </a:solidFill>
                  <a:latin typeface="Helvetica" charset="0"/>
                </a:rPr>
                <a:t>3</a:t>
              </a:r>
              <a:endParaRPr lang="it-IT">
                <a:solidFill>
                  <a:schemeClr val="tx2"/>
                </a:solidFill>
              </a:endParaRPr>
            </a:p>
          </p:txBody>
        </p:sp>
        <p:sp>
          <p:nvSpPr>
            <p:cNvPr id="75810" name="Rectangle 108"/>
            <p:cNvSpPr>
              <a:spLocks noChangeArrowheads="1"/>
            </p:cNvSpPr>
            <p:nvPr/>
          </p:nvSpPr>
          <p:spPr bwMode="auto">
            <a:xfrm>
              <a:off x="3886200" y="5502275"/>
              <a:ext cx="169863" cy="365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it-IT">
                  <a:solidFill>
                    <a:schemeClr val="tx2"/>
                  </a:solidFill>
                  <a:latin typeface="Helvetica" charset="0"/>
                </a:rPr>
                <a:t>5</a:t>
              </a:r>
              <a:endParaRPr lang="it-IT">
                <a:solidFill>
                  <a:schemeClr val="tx2"/>
                </a:solidFill>
              </a:endParaRPr>
            </a:p>
          </p:txBody>
        </p:sp>
        <p:sp>
          <p:nvSpPr>
            <p:cNvPr id="75811" name="Rectangle 109"/>
            <p:cNvSpPr>
              <a:spLocks noChangeArrowheads="1"/>
            </p:cNvSpPr>
            <p:nvPr/>
          </p:nvSpPr>
          <p:spPr bwMode="auto">
            <a:xfrm>
              <a:off x="3810000" y="6416675"/>
              <a:ext cx="169862" cy="365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it-IT">
                  <a:solidFill>
                    <a:schemeClr val="tx2"/>
                  </a:solidFill>
                  <a:latin typeface="Helvetica" charset="0"/>
                </a:rPr>
                <a:t>2</a:t>
              </a:r>
              <a:endParaRPr lang="it-IT">
                <a:solidFill>
                  <a:schemeClr val="tx2"/>
                </a:solidFill>
              </a:endParaRPr>
            </a:p>
          </p:txBody>
        </p:sp>
        <p:sp>
          <p:nvSpPr>
            <p:cNvPr id="75812" name="Rectangle 110"/>
            <p:cNvSpPr>
              <a:spLocks noChangeArrowheads="1"/>
            </p:cNvSpPr>
            <p:nvPr/>
          </p:nvSpPr>
          <p:spPr bwMode="auto">
            <a:xfrm>
              <a:off x="4419600" y="6416675"/>
              <a:ext cx="169862" cy="365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it-IT">
                  <a:solidFill>
                    <a:schemeClr val="tx2"/>
                  </a:solidFill>
                  <a:latin typeface="Helvetica" charset="0"/>
                </a:rPr>
                <a:t>0</a:t>
              </a:r>
              <a:endParaRPr lang="it-IT">
                <a:solidFill>
                  <a:schemeClr val="tx2"/>
                </a:solidFill>
              </a:endParaRPr>
            </a:p>
          </p:txBody>
        </p:sp>
        <p:sp>
          <p:nvSpPr>
            <p:cNvPr id="75813" name="Rectangle 111"/>
            <p:cNvSpPr>
              <a:spLocks noChangeArrowheads="1"/>
            </p:cNvSpPr>
            <p:nvPr/>
          </p:nvSpPr>
          <p:spPr bwMode="auto">
            <a:xfrm>
              <a:off x="7086600" y="4816475"/>
              <a:ext cx="169862" cy="365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it-IT">
                  <a:solidFill>
                    <a:schemeClr val="tx2"/>
                  </a:solidFill>
                  <a:latin typeface="Helvetica" charset="0"/>
                </a:rPr>
                <a:t>8</a:t>
              </a:r>
              <a:endParaRPr lang="it-IT">
                <a:solidFill>
                  <a:schemeClr val="tx2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5" grpId="0"/>
      <p:bldP spid="92" grpId="0"/>
      <p:bldP spid="95" grpId="0" animBg="1"/>
      <p:bldP spid="95" grpId="1" animBg="1"/>
      <p:bldP spid="114" grpId="0" animBg="1"/>
      <p:bldP spid="114" grpId="1" animBg="1"/>
      <p:bldP spid="120" grpId="0"/>
      <p:bldP spid="121" grpId="0" animBg="1"/>
      <p:bldP spid="121" grpId="1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57200"/>
            <a:ext cx="9144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 smtClean="0">
                <a:ea typeface="+mj-ea"/>
                <a:cs typeface="+mj-cs"/>
              </a:rPr>
              <a:t>Risultati approssimati: Grafi </a:t>
            </a:r>
            <a:r>
              <a:rPr lang="it-IT" dirty="0" err="1" smtClean="0">
                <a:ea typeface="+mj-ea"/>
                <a:cs typeface="+mj-cs"/>
              </a:rPr>
              <a:t>outerplanar</a:t>
            </a:r>
            <a:r>
              <a:rPr lang="it-IT" dirty="0" smtClean="0">
                <a:ea typeface="+mj-ea"/>
                <a:cs typeface="+mj-cs"/>
              </a:rPr>
              <a:t> (14)</a:t>
            </a:r>
          </a:p>
        </p:txBody>
      </p:sp>
      <p:sp>
        <p:nvSpPr>
          <p:cNvPr id="76803" name="Segnaposto numero diapositiva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40E088A-BC56-874A-BE80-B666F79A49AE}" type="slidenum">
              <a:rPr lang="en-US" smtClean="0"/>
              <a:pPr/>
              <a:t>62</a:t>
            </a:fld>
            <a:endParaRPr lang="en-US" smtClean="0"/>
          </a:p>
        </p:txBody>
      </p:sp>
      <p:sp>
        <p:nvSpPr>
          <p:cNvPr id="26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76200" y="1676400"/>
            <a:ext cx="8534400" cy="472440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spcAft>
                <a:spcPts val="0"/>
              </a:spcAft>
              <a:buClrTx/>
              <a:buFont typeface="Wingdings" charset="2"/>
              <a:buNone/>
              <a:defRPr/>
            </a:pPr>
            <a:r>
              <a:rPr lang="it-IT" sz="3200" dirty="0" smtClean="0">
                <a:solidFill>
                  <a:schemeClr val="accent1"/>
                </a:solidFill>
              </a:rPr>
              <a:t>Correttezza e Limitazioni</a:t>
            </a:r>
          </a:p>
          <a:p>
            <a:pPr algn="just">
              <a:buFont typeface="Wingdings" charset="2"/>
              <a:buNone/>
              <a:defRPr/>
            </a:pPr>
            <a:endParaRPr lang="it-IT" dirty="0" smtClean="0">
              <a:sym typeface="Symbol" charset="2"/>
            </a:endParaRPr>
          </a:p>
          <a:p>
            <a:pPr algn="just">
              <a:lnSpc>
                <a:spcPct val="60000"/>
              </a:lnSpc>
              <a:spcAft>
                <a:spcPts val="600"/>
              </a:spcAft>
              <a:defRPr/>
            </a:pPr>
            <a:r>
              <a:rPr lang="it-IT" dirty="0" smtClean="0">
                <a:sym typeface="Symbol" charset="2"/>
              </a:rPr>
              <a:t>Migliori risultati precedenti:</a:t>
            </a:r>
            <a:r>
              <a:rPr lang="it-IT" dirty="0" smtClean="0"/>
              <a:t> </a:t>
            </a:r>
            <a:r>
              <a:rPr lang="it-IT" i="1" dirty="0" smtClean="0">
                <a:sym typeface="Symbol" charset="2"/>
              </a:rPr>
              <a:t>+8</a:t>
            </a:r>
            <a:r>
              <a:rPr lang="it-IT" dirty="0" smtClean="0">
                <a:sym typeface="Symbol" charset="2"/>
              </a:rPr>
              <a:t> per ogni </a:t>
            </a:r>
            <a:r>
              <a:rPr lang="it-IT" i="1" dirty="0" smtClean="0">
                <a:sym typeface="Symbol" charset="2"/>
              </a:rPr>
              <a:t> </a:t>
            </a:r>
            <a:r>
              <a:rPr lang="it-IT" dirty="0" smtClean="0"/>
              <a:t>[BKTL’00]</a:t>
            </a:r>
          </a:p>
          <a:p>
            <a:pPr algn="just">
              <a:lnSpc>
                <a:spcPct val="60000"/>
              </a:lnSpc>
              <a:spcAft>
                <a:spcPts val="0"/>
              </a:spcAft>
              <a:defRPr/>
            </a:pPr>
            <a:r>
              <a:rPr lang="it-IT" dirty="0" smtClean="0"/>
              <a:t>Congettura [BKTL00]:</a:t>
            </a:r>
            <a:r>
              <a:rPr lang="it-IT" i="1" dirty="0" smtClean="0">
                <a:sym typeface="Symbol" charset="2"/>
              </a:rPr>
              <a:t>+2 </a:t>
            </a:r>
            <a:r>
              <a:rPr lang="it-IT" dirty="0" smtClean="0">
                <a:sym typeface="Symbol" charset="2"/>
              </a:rPr>
              <a:t>per ogni </a:t>
            </a:r>
            <a:r>
              <a:rPr lang="it-IT" i="1" dirty="0" smtClean="0">
                <a:sym typeface="Symbol" charset="2"/>
              </a:rPr>
              <a:t></a:t>
            </a:r>
            <a:r>
              <a:rPr lang="it-IT" dirty="0" smtClean="0">
                <a:latin typeface="Arial" charset="0"/>
              </a:rPr>
              <a:t>  </a:t>
            </a:r>
            <a:r>
              <a:rPr lang="it-IT" dirty="0" smtClean="0">
                <a:latin typeface="Arial" charset="0"/>
                <a:sym typeface="Symbol" charset="2"/>
              </a:rPr>
              <a:t> </a:t>
            </a:r>
            <a:endParaRPr lang="it-IT" dirty="0" smtClean="0">
              <a:sym typeface="Symbol" charset="2"/>
            </a:endParaRPr>
          </a:p>
          <a:p>
            <a:pPr algn="just">
              <a:defRPr/>
            </a:pPr>
            <a:r>
              <a:rPr lang="it-IT" dirty="0" smtClean="0">
                <a:solidFill>
                  <a:schemeClr val="accent1"/>
                </a:solidFill>
              </a:rPr>
              <a:t>TH.</a:t>
            </a:r>
            <a:r>
              <a:rPr lang="it-IT" dirty="0" smtClean="0"/>
              <a:t> L’algoritmo </a:t>
            </a:r>
            <a:r>
              <a:rPr lang="it-IT" i="1" dirty="0" smtClean="0"/>
              <a:t>L(2,1)-</a:t>
            </a:r>
            <a:r>
              <a:rPr lang="it-IT" dirty="0" smtClean="0"/>
              <a:t>etichetta correttamente ogni grafo outerplanar di grado </a:t>
            </a:r>
            <a:r>
              <a:rPr lang="it-IT" i="1" dirty="0" smtClean="0">
                <a:sym typeface="Symbol" charset="2"/>
              </a:rPr>
              <a:t>8</a:t>
            </a:r>
            <a:r>
              <a:rPr lang="it-IT" dirty="0" smtClean="0">
                <a:sym typeface="Symbol" charset="2"/>
              </a:rPr>
              <a:t> con </a:t>
            </a:r>
            <a:r>
              <a:rPr lang="it-IT" i="1" dirty="0" smtClean="0">
                <a:sym typeface="Symbol" charset="2"/>
              </a:rPr>
              <a:t>+2</a:t>
            </a:r>
            <a:r>
              <a:rPr lang="it-IT" dirty="0" smtClean="0">
                <a:sym typeface="Symbol" charset="2"/>
              </a:rPr>
              <a:t> in tempo lineare, altrimenti usa al più 11 colori.</a:t>
            </a:r>
          </a:p>
          <a:p>
            <a:pPr algn="just">
              <a:defRPr/>
            </a:pPr>
            <a:r>
              <a:rPr lang="it-IT" dirty="0" err="1" smtClean="0">
                <a:sym typeface="Symbol" charset="2"/>
              </a:rPr>
              <a:t>DIM</a:t>
            </a:r>
            <a:r>
              <a:rPr lang="it-IT" dirty="0" smtClean="0">
                <a:sym typeface="Symbol" charset="2"/>
              </a:rPr>
              <a:t>. per induzione, basata su quali archi possono uscire da ciascun sottografo indotto da un nodo e dai suoi </a:t>
            </a:r>
            <a:r>
              <a:rPr lang="it-IT" dirty="0" err="1" smtClean="0">
                <a:sym typeface="Symbol" charset="2"/>
              </a:rPr>
              <a:t>figli…</a:t>
            </a:r>
            <a:endParaRPr lang="it-IT" dirty="0" smtClean="0">
              <a:sym typeface="Symbol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build="p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57200"/>
            <a:ext cx="9144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 smtClean="0">
                <a:ea typeface="+mj-ea"/>
                <a:cs typeface="+mj-cs"/>
              </a:rPr>
              <a:t>Risultati approssimati: Grafi </a:t>
            </a:r>
            <a:r>
              <a:rPr lang="it-IT" dirty="0" err="1" smtClean="0">
                <a:ea typeface="+mj-ea"/>
                <a:cs typeface="+mj-cs"/>
              </a:rPr>
              <a:t>outerplanar</a:t>
            </a:r>
            <a:r>
              <a:rPr lang="it-IT" dirty="0" smtClean="0">
                <a:ea typeface="+mj-ea"/>
                <a:cs typeface="+mj-cs"/>
              </a:rPr>
              <a:t> (15)</a:t>
            </a:r>
          </a:p>
        </p:txBody>
      </p:sp>
      <p:sp>
        <p:nvSpPr>
          <p:cNvPr id="77827" name="Segnaposto numero diapositiva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62E5E20D-191A-734A-B434-F2326CC687F3}" type="slidenum">
              <a:rPr lang="en-US" smtClean="0"/>
              <a:pPr/>
              <a:t>63</a:t>
            </a:fld>
            <a:endParaRPr lang="en-US" smtClean="0"/>
          </a:p>
        </p:txBody>
      </p:sp>
      <p:sp>
        <p:nvSpPr>
          <p:cNvPr id="26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304800" y="1752600"/>
            <a:ext cx="8534400" cy="2438400"/>
          </a:xfrm>
        </p:spPr>
        <p:txBody>
          <a:bodyPr/>
          <a:lstStyle/>
          <a:p>
            <a:pPr algn="just">
              <a:lnSpc>
                <a:spcPct val="60000"/>
              </a:lnSpc>
              <a:spcAft>
                <a:spcPts val="600"/>
              </a:spcAft>
            </a:pPr>
            <a:r>
              <a:rPr lang="it-IT" smtClean="0">
                <a:sym typeface="Symbol" charset="2"/>
              </a:rPr>
              <a:t>a. un arco dell’albero verso il padre di </a:t>
            </a:r>
            <a:r>
              <a:rPr lang="it-IT" i="1" smtClean="0">
                <a:sym typeface="Symbol" charset="2"/>
              </a:rPr>
              <a:t>v</a:t>
            </a:r>
            <a:r>
              <a:rPr lang="it-IT" i="1" baseline="-25000" smtClean="0">
                <a:sym typeface="Symbol" charset="2"/>
              </a:rPr>
              <a:t>l-1,k</a:t>
            </a:r>
          </a:p>
          <a:p>
            <a:pPr algn="just">
              <a:lnSpc>
                <a:spcPct val="60000"/>
              </a:lnSpc>
              <a:spcAft>
                <a:spcPts val="600"/>
              </a:spcAft>
            </a:pPr>
            <a:r>
              <a:rPr lang="it-IT" smtClean="0">
                <a:sym typeface="Symbol" charset="2"/>
              </a:rPr>
              <a:t>b. al più tre archi non dell’albero che collegano </a:t>
            </a:r>
            <a:r>
              <a:rPr lang="it-IT" i="1" smtClean="0">
                <a:sym typeface="Symbol" charset="2"/>
              </a:rPr>
              <a:t>v</a:t>
            </a:r>
            <a:r>
              <a:rPr lang="it-IT" i="1" baseline="-25000" smtClean="0">
                <a:sym typeface="Symbol" charset="2"/>
              </a:rPr>
              <a:t>l-1,k </a:t>
            </a:r>
            <a:r>
              <a:rPr lang="it-IT" smtClean="0">
                <a:sym typeface="Symbol" charset="2"/>
              </a:rPr>
              <a:t>con i nodi allo stesso livello o al livello superiore</a:t>
            </a:r>
            <a:endParaRPr lang="it-IT" smtClean="0"/>
          </a:p>
          <a:p>
            <a:pPr algn="just">
              <a:lnSpc>
                <a:spcPct val="60000"/>
              </a:lnSpc>
            </a:pPr>
            <a:r>
              <a:rPr lang="it-IT" smtClean="0"/>
              <a:t>c. al più due archi non dell’albero che partono dal fratello più a sx</a:t>
            </a:r>
          </a:p>
          <a:p>
            <a:pPr algn="just">
              <a:lnSpc>
                <a:spcPct val="60000"/>
              </a:lnSpc>
            </a:pPr>
            <a:r>
              <a:rPr lang="it-IT" smtClean="0">
                <a:sym typeface="Symbol" charset="2"/>
              </a:rPr>
              <a:t>d. al più due archi non dell’albero che parte dal fratello più a dx</a:t>
            </a:r>
          </a:p>
          <a:p>
            <a:pPr algn="just">
              <a:lnSpc>
                <a:spcPct val="60000"/>
              </a:lnSpc>
              <a:buFont typeface="Wingdings" charset="2"/>
              <a:buNone/>
            </a:pPr>
            <a:r>
              <a:rPr lang="it-IT" smtClean="0">
                <a:sym typeface="Symbol" charset="2"/>
              </a:rPr>
              <a:t>Gli altri archi uscenti non contribuiscono alla colorazione a questo passo.</a:t>
            </a:r>
          </a:p>
        </p:txBody>
      </p:sp>
      <p:grpSp>
        <p:nvGrpSpPr>
          <p:cNvPr id="77829" name="Gruppo 8"/>
          <p:cNvGrpSpPr>
            <a:grpSpLocks/>
          </p:cNvGrpSpPr>
          <p:nvPr/>
        </p:nvGrpSpPr>
        <p:grpSpPr bwMode="auto">
          <a:xfrm>
            <a:off x="4022725" y="4175125"/>
            <a:ext cx="4740275" cy="2530475"/>
            <a:chOff x="4023360" y="4174724"/>
            <a:chExt cx="4739640" cy="2530876"/>
          </a:xfrm>
        </p:grpSpPr>
        <p:grpSp>
          <p:nvGrpSpPr>
            <p:cNvPr id="77865" name="Gruppo 7"/>
            <p:cNvGrpSpPr>
              <a:grpSpLocks/>
            </p:cNvGrpSpPr>
            <p:nvPr/>
          </p:nvGrpSpPr>
          <p:grpSpPr bwMode="auto">
            <a:xfrm>
              <a:off x="4023360" y="4174724"/>
              <a:ext cx="4739640" cy="2530876"/>
              <a:chOff x="4023360" y="4174724"/>
              <a:chExt cx="4739640" cy="2530876"/>
            </a:xfrm>
          </p:grpSpPr>
          <p:pic>
            <p:nvPicPr>
              <p:cNvPr id="77867" name="Immagine 4"/>
              <p:cNvPicPr>
                <a:picLocks noChangeAspect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4023360" y="4174724"/>
                <a:ext cx="4739640" cy="25308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" name="Rettangolo 6"/>
              <p:cNvSpPr/>
              <p:nvPr/>
            </p:nvSpPr>
            <p:spPr>
              <a:xfrm>
                <a:off x="6401116" y="5206763"/>
                <a:ext cx="304759" cy="152424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/>
              </a:p>
            </p:txBody>
          </p:sp>
        </p:grpSp>
        <p:sp>
          <p:nvSpPr>
            <p:cNvPr id="77866" name="CasellaDiTesto 5"/>
            <p:cNvSpPr txBox="1">
              <a:spLocks noChangeArrowheads="1"/>
            </p:cNvSpPr>
            <p:nvPr/>
          </p:nvSpPr>
          <p:spPr bwMode="auto">
            <a:xfrm>
              <a:off x="6019800" y="4953000"/>
              <a:ext cx="75688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it-IT" i="1"/>
                <a:t>v</a:t>
              </a:r>
              <a:r>
                <a:rPr lang="it-IT" i="1" baseline="-25000"/>
                <a:t>l-1,k</a:t>
              </a:r>
            </a:p>
          </p:txBody>
        </p:sp>
      </p:grpSp>
      <p:grpSp>
        <p:nvGrpSpPr>
          <p:cNvPr id="4" name="Gruppo 15"/>
          <p:cNvGrpSpPr>
            <a:grpSpLocks/>
          </p:cNvGrpSpPr>
          <p:nvPr/>
        </p:nvGrpSpPr>
        <p:grpSpPr bwMode="auto">
          <a:xfrm>
            <a:off x="609600" y="1841500"/>
            <a:ext cx="6096000" cy="3113088"/>
            <a:chOff x="609600" y="1841500"/>
            <a:chExt cx="6096000" cy="3113088"/>
          </a:xfrm>
        </p:grpSpPr>
        <p:cxnSp>
          <p:nvCxnSpPr>
            <p:cNvPr id="11" name="Connettore 1 10"/>
            <p:cNvCxnSpPr/>
            <p:nvPr/>
          </p:nvCxnSpPr>
          <p:spPr>
            <a:xfrm rot="5400000">
              <a:off x="6248401" y="4686300"/>
              <a:ext cx="533400" cy="317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ttangolo arrotondato 14"/>
            <p:cNvSpPr/>
            <p:nvPr/>
          </p:nvSpPr>
          <p:spPr>
            <a:xfrm>
              <a:off x="609600" y="1841500"/>
              <a:ext cx="6096000" cy="381000"/>
            </a:xfrm>
            <a:prstGeom prst="roundRect">
              <a:avLst/>
            </a:prstGeom>
            <a:gradFill flip="none" rotWithShape="1">
              <a:gsLst>
                <a:gs pos="0">
                  <a:schemeClr val="accent1">
                    <a:shade val="63000"/>
                    <a:satMod val="165000"/>
                    <a:alpha val="35000"/>
                  </a:schemeClr>
                </a:gs>
                <a:gs pos="30000">
                  <a:schemeClr val="accent1">
                    <a:shade val="58000"/>
                    <a:satMod val="165000"/>
                    <a:alpha val="35000"/>
                  </a:schemeClr>
                </a:gs>
                <a:gs pos="75000">
                  <a:schemeClr val="accent1">
                    <a:shade val="30000"/>
                    <a:satMod val="175000"/>
                    <a:alpha val="35000"/>
                  </a:schemeClr>
                </a:gs>
                <a:gs pos="100000">
                  <a:schemeClr val="accent1">
                    <a:shade val="15000"/>
                    <a:satMod val="175000"/>
                    <a:alpha val="35000"/>
                  </a:schemeClr>
                </a:gs>
              </a:gsLst>
              <a:path path="circle">
                <a:fillToRect l="5000" t="100000" r="120000" b="10000"/>
              </a:path>
              <a:tileRect/>
            </a:gra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/>
            </a:p>
          </p:txBody>
        </p:sp>
      </p:grpSp>
      <p:grpSp>
        <p:nvGrpSpPr>
          <p:cNvPr id="5" name="Gruppo 19"/>
          <p:cNvGrpSpPr>
            <a:grpSpLocks/>
          </p:cNvGrpSpPr>
          <p:nvPr/>
        </p:nvGrpSpPr>
        <p:grpSpPr bwMode="auto">
          <a:xfrm>
            <a:off x="609600" y="2235200"/>
            <a:ext cx="8229600" cy="2820988"/>
            <a:chOff x="609600" y="2235200"/>
            <a:chExt cx="8229600" cy="2820988"/>
          </a:xfrm>
        </p:grpSpPr>
        <p:cxnSp>
          <p:nvCxnSpPr>
            <p:cNvPr id="13" name="Connettore 1 12"/>
            <p:cNvCxnSpPr/>
            <p:nvPr/>
          </p:nvCxnSpPr>
          <p:spPr>
            <a:xfrm>
              <a:off x="5257800" y="5053013"/>
              <a:ext cx="1139825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ttore 1 13"/>
            <p:cNvCxnSpPr/>
            <p:nvPr/>
          </p:nvCxnSpPr>
          <p:spPr>
            <a:xfrm>
              <a:off x="6604000" y="5054600"/>
              <a:ext cx="1524000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ttore 1 16"/>
            <p:cNvCxnSpPr/>
            <p:nvPr/>
          </p:nvCxnSpPr>
          <p:spPr>
            <a:xfrm flipV="1">
              <a:off x="6629400" y="4419600"/>
              <a:ext cx="1524000" cy="6096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Rettangolo arrotondato 18"/>
            <p:cNvSpPr/>
            <p:nvPr/>
          </p:nvSpPr>
          <p:spPr>
            <a:xfrm>
              <a:off x="609600" y="2235200"/>
              <a:ext cx="8229600" cy="533400"/>
            </a:xfrm>
            <a:prstGeom prst="roundRect">
              <a:avLst/>
            </a:prstGeom>
            <a:gradFill flip="none" rotWithShape="1">
              <a:gsLst>
                <a:gs pos="0">
                  <a:schemeClr val="accent1">
                    <a:shade val="63000"/>
                    <a:satMod val="165000"/>
                    <a:alpha val="30000"/>
                  </a:schemeClr>
                </a:gs>
                <a:gs pos="30000">
                  <a:schemeClr val="accent1">
                    <a:shade val="58000"/>
                    <a:satMod val="165000"/>
                    <a:alpha val="30000"/>
                  </a:schemeClr>
                </a:gs>
                <a:gs pos="75000">
                  <a:schemeClr val="accent1">
                    <a:shade val="30000"/>
                    <a:satMod val="175000"/>
                    <a:alpha val="30000"/>
                  </a:schemeClr>
                </a:gs>
                <a:gs pos="100000">
                  <a:schemeClr val="accent1">
                    <a:shade val="15000"/>
                    <a:satMod val="175000"/>
                    <a:alpha val="30000"/>
                  </a:schemeClr>
                </a:gs>
              </a:gsLst>
              <a:path path="circle">
                <a:fillToRect l="5000" t="100000" r="120000" b="10000"/>
              </a:path>
              <a:tileRect/>
            </a:gra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/>
            </a:p>
          </p:txBody>
        </p:sp>
      </p:grpSp>
      <p:grpSp>
        <p:nvGrpSpPr>
          <p:cNvPr id="6" name="Gruppo 28"/>
          <p:cNvGrpSpPr>
            <a:grpSpLocks/>
          </p:cNvGrpSpPr>
          <p:nvPr/>
        </p:nvGrpSpPr>
        <p:grpSpPr bwMode="auto">
          <a:xfrm>
            <a:off x="609600" y="2794000"/>
            <a:ext cx="8229600" cy="3606800"/>
            <a:chOff x="609600" y="2794000"/>
            <a:chExt cx="8229600" cy="3606800"/>
          </a:xfrm>
        </p:grpSpPr>
        <p:cxnSp>
          <p:nvCxnSpPr>
            <p:cNvPr id="22" name="Connettore 1 21"/>
            <p:cNvCxnSpPr/>
            <p:nvPr/>
          </p:nvCxnSpPr>
          <p:spPr>
            <a:xfrm rot="10800000">
              <a:off x="4572000" y="5791200"/>
              <a:ext cx="825500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ttore 1 23"/>
            <p:cNvCxnSpPr/>
            <p:nvPr/>
          </p:nvCxnSpPr>
          <p:spPr>
            <a:xfrm rot="5400000">
              <a:off x="4876800" y="5867400"/>
              <a:ext cx="533400" cy="533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Rettangolo arrotondato 27"/>
            <p:cNvSpPr/>
            <p:nvPr/>
          </p:nvSpPr>
          <p:spPr>
            <a:xfrm>
              <a:off x="609600" y="2794000"/>
              <a:ext cx="8229600" cy="546100"/>
            </a:xfrm>
            <a:prstGeom prst="roundRect">
              <a:avLst/>
            </a:prstGeom>
            <a:gradFill flip="none" rotWithShape="1">
              <a:gsLst>
                <a:gs pos="0">
                  <a:schemeClr val="accent1">
                    <a:shade val="63000"/>
                    <a:satMod val="165000"/>
                    <a:alpha val="25000"/>
                  </a:schemeClr>
                </a:gs>
                <a:gs pos="30000">
                  <a:schemeClr val="accent1">
                    <a:shade val="58000"/>
                    <a:satMod val="165000"/>
                    <a:alpha val="25000"/>
                  </a:schemeClr>
                </a:gs>
                <a:gs pos="75000">
                  <a:schemeClr val="accent1">
                    <a:shade val="30000"/>
                    <a:satMod val="175000"/>
                    <a:alpha val="25000"/>
                  </a:schemeClr>
                </a:gs>
                <a:gs pos="100000">
                  <a:schemeClr val="accent1">
                    <a:shade val="15000"/>
                    <a:satMod val="175000"/>
                    <a:alpha val="25000"/>
                  </a:schemeClr>
                </a:gs>
              </a:gsLst>
              <a:path path="circle">
                <a:fillToRect l="5000" t="100000" r="120000" b="10000"/>
              </a:path>
              <a:tileRect/>
            </a:gra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/>
            </a:p>
          </p:txBody>
        </p:sp>
      </p:grpSp>
      <p:grpSp>
        <p:nvGrpSpPr>
          <p:cNvPr id="8" name="Gruppo 50"/>
          <p:cNvGrpSpPr>
            <a:grpSpLocks/>
          </p:cNvGrpSpPr>
          <p:nvPr/>
        </p:nvGrpSpPr>
        <p:grpSpPr bwMode="auto">
          <a:xfrm>
            <a:off x="609600" y="3352800"/>
            <a:ext cx="8229600" cy="2439988"/>
            <a:chOff x="609600" y="3352800"/>
            <a:chExt cx="8229600" cy="2439988"/>
          </a:xfrm>
        </p:grpSpPr>
        <p:grpSp>
          <p:nvGrpSpPr>
            <p:cNvPr id="77844" name="Gruppo 33"/>
            <p:cNvGrpSpPr>
              <a:grpSpLocks/>
            </p:cNvGrpSpPr>
            <p:nvPr/>
          </p:nvGrpSpPr>
          <p:grpSpPr bwMode="auto">
            <a:xfrm>
              <a:off x="609600" y="3352800"/>
              <a:ext cx="8229600" cy="2336800"/>
              <a:chOff x="609600" y="3352800"/>
              <a:chExt cx="8229600" cy="2336800"/>
            </a:xfrm>
          </p:grpSpPr>
          <p:sp>
            <p:nvSpPr>
              <p:cNvPr id="30" name="Rettangolo arrotondato 29"/>
              <p:cNvSpPr/>
              <p:nvPr/>
            </p:nvSpPr>
            <p:spPr>
              <a:xfrm>
                <a:off x="609600" y="3352800"/>
                <a:ext cx="8229600" cy="533400"/>
              </a:xfrm>
              <a:prstGeom prst="roundRect">
                <a:avLst/>
              </a:prstGeom>
              <a:gradFill flip="none" rotWithShape="1">
                <a:gsLst>
                  <a:gs pos="0">
                    <a:schemeClr val="accent1">
                      <a:shade val="63000"/>
                      <a:satMod val="165000"/>
                      <a:alpha val="32000"/>
                    </a:schemeClr>
                  </a:gs>
                  <a:gs pos="30000">
                    <a:schemeClr val="accent1">
                      <a:shade val="58000"/>
                      <a:satMod val="165000"/>
                      <a:alpha val="32000"/>
                    </a:schemeClr>
                  </a:gs>
                  <a:gs pos="75000">
                    <a:schemeClr val="accent1">
                      <a:shade val="30000"/>
                      <a:satMod val="175000"/>
                      <a:alpha val="32000"/>
                    </a:schemeClr>
                  </a:gs>
                  <a:gs pos="100000">
                    <a:schemeClr val="accent1">
                      <a:shade val="15000"/>
                      <a:satMod val="175000"/>
                      <a:alpha val="32000"/>
                    </a:schemeClr>
                  </a:gs>
                </a:gsLst>
                <a:path path="circle">
                  <a:fillToRect l="5000" t="100000" r="120000" b="10000"/>
                </a:path>
                <a:tileRect/>
              </a:gradFill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/>
              </a:p>
            </p:txBody>
          </p:sp>
          <p:cxnSp>
            <p:nvCxnSpPr>
              <p:cNvPr id="32" name="Connettore 1 31"/>
              <p:cNvCxnSpPr/>
              <p:nvPr/>
            </p:nvCxnSpPr>
            <p:spPr>
              <a:xfrm flipV="1">
                <a:off x="7594600" y="5130800"/>
                <a:ext cx="584200" cy="5588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7" name="Connettore 1 36"/>
            <p:cNvCxnSpPr/>
            <p:nvPr/>
          </p:nvCxnSpPr>
          <p:spPr>
            <a:xfrm>
              <a:off x="7620000" y="5791200"/>
              <a:ext cx="533400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uppo 49"/>
          <p:cNvGrpSpPr>
            <a:grpSpLocks/>
          </p:cNvGrpSpPr>
          <p:nvPr/>
        </p:nvGrpSpPr>
        <p:grpSpPr bwMode="auto">
          <a:xfrm>
            <a:off x="304800" y="3886200"/>
            <a:ext cx="8458200" cy="2439988"/>
            <a:chOff x="304800" y="3886200"/>
            <a:chExt cx="8458200" cy="2439194"/>
          </a:xfrm>
        </p:grpSpPr>
        <p:sp>
          <p:nvSpPr>
            <p:cNvPr id="35" name="Rettangolo arrotondato 34"/>
            <p:cNvSpPr/>
            <p:nvPr/>
          </p:nvSpPr>
          <p:spPr>
            <a:xfrm>
              <a:off x="304800" y="3886200"/>
              <a:ext cx="8458200" cy="533400"/>
            </a:xfrm>
            <a:prstGeom prst="roundRect">
              <a:avLst/>
            </a:prstGeom>
            <a:gradFill flip="none" rotWithShape="1">
              <a:gsLst>
                <a:gs pos="0">
                  <a:schemeClr val="accent2">
                    <a:shade val="63000"/>
                    <a:satMod val="165000"/>
                    <a:alpha val="30000"/>
                  </a:schemeClr>
                </a:gs>
                <a:gs pos="30000">
                  <a:schemeClr val="accent2">
                    <a:shade val="58000"/>
                    <a:satMod val="165000"/>
                    <a:alpha val="30000"/>
                  </a:schemeClr>
                </a:gs>
                <a:gs pos="75000">
                  <a:schemeClr val="accent2">
                    <a:shade val="30000"/>
                    <a:satMod val="175000"/>
                    <a:alpha val="30000"/>
                  </a:schemeClr>
                </a:gs>
                <a:gs pos="100000">
                  <a:schemeClr val="accent2">
                    <a:shade val="15000"/>
                    <a:satMod val="175000"/>
                    <a:alpha val="30000"/>
                  </a:schemeClr>
                </a:gs>
              </a:gsLst>
              <a:path path="circle">
                <a:fillToRect l="5000" t="100000" r="120000" b="10000"/>
              </a:path>
              <a:tileRect/>
            </a:gradFill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/>
            </a:p>
          </p:txBody>
        </p:sp>
        <p:cxnSp>
          <p:nvCxnSpPr>
            <p:cNvPr id="38" name="Connettore 1 37"/>
            <p:cNvCxnSpPr/>
            <p:nvPr/>
          </p:nvCxnSpPr>
          <p:spPr>
            <a:xfrm rot="16200000" flipH="1">
              <a:off x="7429574" y="5980981"/>
              <a:ext cx="457051" cy="22860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1" name="Connettore 1 40"/>
            <p:cNvCxnSpPr/>
            <p:nvPr/>
          </p:nvCxnSpPr>
          <p:spPr>
            <a:xfrm rot="5400000">
              <a:off x="7315275" y="6095280"/>
              <a:ext cx="457051" cy="3175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3" name="Connettore 1 42"/>
            <p:cNvCxnSpPr/>
            <p:nvPr/>
          </p:nvCxnSpPr>
          <p:spPr>
            <a:xfrm rot="5400000">
              <a:off x="7200974" y="5993689"/>
              <a:ext cx="457051" cy="15240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5" name="Connettore 1 44"/>
            <p:cNvCxnSpPr/>
            <p:nvPr/>
          </p:nvCxnSpPr>
          <p:spPr>
            <a:xfrm rot="16200000" flipH="1">
              <a:off x="5410274" y="5930197"/>
              <a:ext cx="457051" cy="22860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6" name="Connettore 1 45"/>
            <p:cNvCxnSpPr/>
            <p:nvPr/>
          </p:nvCxnSpPr>
          <p:spPr>
            <a:xfrm rot="5400000">
              <a:off x="5295975" y="6044497"/>
              <a:ext cx="457051" cy="3175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7" name="Connettore 1 46"/>
            <p:cNvCxnSpPr/>
            <p:nvPr/>
          </p:nvCxnSpPr>
          <p:spPr>
            <a:xfrm rot="5400000">
              <a:off x="5181674" y="5942906"/>
              <a:ext cx="457051" cy="15240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build="p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57200"/>
            <a:ext cx="9144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 smtClean="0">
                <a:ea typeface="+mj-ea"/>
                <a:cs typeface="+mj-cs"/>
              </a:rPr>
              <a:t>Risultati approssimati: Grafi </a:t>
            </a:r>
            <a:r>
              <a:rPr lang="it-IT" dirty="0" err="1" smtClean="0">
                <a:ea typeface="+mj-ea"/>
                <a:cs typeface="+mj-cs"/>
              </a:rPr>
              <a:t>outerplanar</a:t>
            </a:r>
            <a:r>
              <a:rPr lang="it-IT" dirty="0" smtClean="0">
                <a:ea typeface="+mj-ea"/>
                <a:cs typeface="+mj-cs"/>
              </a:rPr>
              <a:t> (16)</a:t>
            </a:r>
          </a:p>
        </p:txBody>
      </p:sp>
      <p:sp>
        <p:nvSpPr>
          <p:cNvPr id="78851" name="Segnaposto numero diapositiva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A213712-D7AE-B745-B152-F2BC9E4DCF5A}" type="slidenum">
              <a:rPr lang="en-US" smtClean="0"/>
              <a:pPr/>
              <a:t>64</a:t>
            </a:fld>
            <a:endParaRPr lang="en-US" smtClean="0"/>
          </a:p>
        </p:txBody>
      </p:sp>
      <p:sp>
        <p:nvSpPr>
          <p:cNvPr id="26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304800" y="1752600"/>
            <a:ext cx="8534400" cy="2438400"/>
          </a:xfrm>
        </p:spPr>
        <p:txBody>
          <a:bodyPr/>
          <a:lstStyle/>
          <a:p>
            <a:pPr algn="just">
              <a:lnSpc>
                <a:spcPct val="60000"/>
              </a:lnSpc>
              <a:spcAft>
                <a:spcPts val="600"/>
              </a:spcAft>
              <a:buFont typeface="Wingdings" charset="2"/>
              <a:buNone/>
            </a:pPr>
            <a:r>
              <a:rPr lang="it-IT" smtClean="0"/>
              <a:t>(Idea della dim.) Per hp. induttiva ho usato </a:t>
            </a:r>
            <a:r>
              <a:rPr lang="it-IT" i="1" smtClean="0">
                <a:sym typeface="Symbol" charset="2"/>
              </a:rPr>
              <a:t>+3 </a:t>
            </a:r>
            <a:r>
              <a:rPr lang="it-IT" smtClean="0">
                <a:sym typeface="Symbol" charset="2"/>
              </a:rPr>
              <a:t>colori. Dimostriamo che bastano per colorare i figli di </a:t>
            </a:r>
            <a:r>
              <a:rPr lang="it-IT" i="1" smtClean="0">
                <a:sym typeface="Symbol" charset="2"/>
              </a:rPr>
              <a:t>v</a:t>
            </a:r>
            <a:r>
              <a:rPr lang="it-IT" i="1" baseline="-25000" smtClean="0">
                <a:sym typeface="Symbol" charset="2"/>
              </a:rPr>
              <a:t>l-1,k</a:t>
            </a:r>
            <a:r>
              <a:rPr lang="it-IT" smtClean="0">
                <a:sym typeface="Symbol" charset="2"/>
              </a:rPr>
              <a:t>. </a:t>
            </a:r>
            <a:r>
              <a:rPr lang="it-IT" smtClean="0"/>
              <a:t> </a:t>
            </a:r>
          </a:p>
          <a:p>
            <a:pPr algn="just">
              <a:lnSpc>
                <a:spcPct val="60000"/>
              </a:lnSpc>
              <a:spcAft>
                <a:spcPts val="600"/>
              </a:spcAft>
              <a:buFont typeface="Wingdings" charset="2"/>
              <a:buNone/>
            </a:pPr>
            <a:r>
              <a:rPr lang="it-IT" smtClean="0">
                <a:sym typeface="Symbol" charset="2"/>
              </a:rPr>
              <a:t>Non uso:</a:t>
            </a:r>
          </a:p>
          <a:p>
            <a:pPr algn="just">
              <a:lnSpc>
                <a:spcPct val="60000"/>
              </a:lnSpc>
              <a:spcAft>
                <a:spcPts val="600"/>
              </a:spcAft>
            </a:pPr>
            <a:r>
              <a:rPr lang="it-IT" smtClean="0">
                <a:sym typeface="Symbol" charset="2"/>
              </a:rPr>
              <a:t> al più 3 colori per </a:t>
            </a:r>
            <a:r>
              <a:rPr lang="it-IT" i="1" smtClean="0">
                <a:sym typeface="Symbol" charset="2"/>
              </a:rPr>
              <a:t>v</a:t>
            </a:r>
            <a:r>
              <a:rPr lang="it-IT" i="1" baseline="-25000" smtClean="0">
                <a:sym typeface="Symbol" charset="2"/>
              </a:rPr>
              <a:t>l-1,k</a:t>
            </a:r>
            <a:r>
              <a:rPr lang="it-IT" smtClean="0">
                <a:latin typeface="Wingdings" charset="2"/>
                <a:ea typeface="Wingdings" charset="2"/>
                <a:cs typeface="Wingdings" charset="2"/>
                <a:sym typeface="Symbol" charset="2"/>
              </a:rPr>
              <a:t></a:t>
            </a:r>
            <a:r>
              <a:rPr lang="it-IT" i="1" smtClean="0">
                <a:sym typeface="Symbol" charset="2"/>
              </a:rPr>
              <a:t></a:t>
            </a:r>
            <a:endParaRPr lang="it-IT" smtClean="0">
              <a:sym typeface="Symbol" charset="2"/>
            </a:endParaRPr>
          </a:p>
          <a:p>
            <a:pPr algn="just">
              <a:lnSpc>
                <a:spcPct val="60000"/>
              </a:lnSpc>
              <a:spcAft>
                <a:spcPts val="600"/>
              </a:spcAft>
            </a:pPr>
            <a:r>
              <a:rPr lang="it-IT" smtClean="0">
                <a:sym typeface="Symbol" charset="2"/>
              </a:rPr>
              <a:t>al più 1 col. per l’arco a </a:t>
            </a:r>
            <a:r>
              <a:rPr lang="it-IT" smtClean="0">
                <a:latin typeface="Wingdings" charset="2"/>
                <a:ea typeface="Wingdings" charset="2"/>
                <a:cs typeface="Wingdings" charset="2"/>
                <a:sym typeface="Symbol" charset="2"/>
              </a:rPr>
              <a:t></a:t>
            </a:r>
            <a:r>
              <a:rPr lang="it-IT" i="1" smtClean="0">
                <a:sym typeface="Symbol" charset="2"/>
              </a:rPr>
              <a:t>-1</a:t>
            </a:r>
            <a:r>
              <a:rPr lang="it-IT" smtClean="0">
                <a:sym typeface="Symbol" charset="2"/>
              </a:rPr>
              <a:t> </a:t>
            </a:r>
          </a:p>
          <a:p>
            <a:pPr algn="just">
              <a:lnSpc>
                <a:spcPct val="60000"/>
              </a:lnSpc>
              <a:spcAft>
                <a:spcPts val="600"/>
              </a:spcAft>
            </a:pPr>
            <a:r>
              <a:rPr lang="it-IT" smtClean="0">
                <a:sym typeface="Symbol" charset="2"/>
              </a:rPr>
              <a:t>al più x col. per gli archi b, 0≤x≤3 </a:t>
            </a:r>
            <a:r>
              <a:rPr lang="it-IT" smtClean="0">
                <a:latin typeface="Wingdings" charset="2"/>
                <a:ea typeface="Wingdings" charset="2"/>
                <a:cs typeface="Wingdings" charset="2"/>
                <a:sym typeface="Symbol" charset="2"/>
              </a:rPr>
              <a:t></a:t>
            </a:r>
            <a:r>
              <a:rPr lang="it-IT" i="1" smtClean="0">
                <a:sym typeface="Symbol" charset="2"/>
              </a:rPr>
              <a:t>-1-x </a:t>
            </a:r>
            <a:r>
              <a:rPr lang="it-IT" smtClean="0">
                <a:sym typeface="Symbol" charset="2"/>
              </a:rPr>
              <a:t>per i </a:t>
            </a:r>
            <a:r>
              <a:rPr lang="it-IT" i="1" smtClean="0">
                <a:sym typeface="Symbol" charset="2"/>
              </a:rPr>
              <a:t>-1-x </a:t>
            </a:r>
            <a:r>
              <a:rPr lang="it-IT" smtClean="0">
                <a:sym typeface="Symbol" charset="2"/>
              </a:rPr>
              <a:t>figli di </a:t>
            </a:r>
            <a:r>
              <a:rPr lang="it-IT" i="1" smtClean="0">
                <a:sym typeface="Symbol" charset="2"/>
              </a:rPr>
              <a:t>v</a:t>
            </a:r>
            <a:r>
              <a:rPr lang="it-IT" i="1" baseline="-25000" smtClean="0">
                <a:sym typeface="Symbol" charset="2"/>
              </a:rPr>
              <a:t>l-1,k</a:t>
            </a:r>
            <a:endParaRPr lang="it-IT" i="1" smtClean="0">
              <a:sym typeface="Symbol" charset="2"/>
            </a:endParaRPr>
          </a:p>
          <a:p>
            <a:pPr algn="just">
              <a:lnSpc>
                <a:spcPct val="60000"/>
              </a:lnSpc>
              <a:spcAft>
                <a:spcPts val="600"/>
              </a:spcAft>
            </a:pPr>
            <a:r>
              <a:rPr lang="it-IT" smtClean="0">
                <a:sym typeface="Symbol" charset="2"/>
              </a:rPr>
              <a:t>Gli archi di tipo c det-</a:t>
            </a:r>
          </a:p>
          <a:p>
            <a:pPr algn="just">
              <a:lnSpc>
                <a:spcPct val="60000"/>
              </a:lnSpc>
              <a:spcAft>
                <a:spcPts val="600"/>
              </a:spcAft>
              <a:buFont typeface="Wingdings" charset="2"/>
              <a:buNone/>
            </a:pPr>
            <a:r>
              <a:rPr lang="it-IT" smtClean="0">
                <a:sym typeface="Symbol" charset="2"/>
              </a:rPr>
              <a:t>tano condizioni solo su 1 </a:t>
            </a:r>
          </a:p>
          <a:p>
            <a:pPr algn="just">
              <a:lnSpc>
                <a:spcPct val="60000"/>
              </a:lnSpc>
              <a:spcAft>
                <a:spcPts val="600"/>
              </a:spcAft>
              <a:buFont typeface="Wingdings" charset="2"/>
              <a:buNone/>
            </a:pPr>
            <a:r>
              <a:rPr lang="it-IT" smtClean="0">
                <a:sym typeface="Symbol" charset="2"/>
              </a:rPr>
              <a:t>2 nodi quindi aggiusto le </a:t>
            </a:r>
          </a:p>
          <a:p>
            <a:pPr algn="just">
              <a:lnSpc>
                <a:spcPct val="60000"/>
              </a:lnSpc>
              <a:spcAft>
                <a:spcPts val="600"/>
              </a:spcAft>
              <a:buFont typeface="Wingdings" charset="2"/>
              <a:buNone/>
            </a:pPr>
            <a:r>
              <a:rPr lang="it-IT" smtClean="0">
                <a:sym typeface="Symbol" charset="2"/>
              </a:rPr>
              <a:t>cose</a:t>
            </a:r>
          </a:p>
          <a:p>
            <a:pPr algn="just">
              <a:lnSpc>
                <a:spcPct val="60000"/>
              </a:lnSpc>
              <a:spcAft>
                <a:spcPts val="600"/>
              </a:spcAft>
            </a:pPr>
            <a:r>
              <a:rPr lang="it-IT" smtClean="0">
                <a:sym typeface="Symbol" charset="2"/>
              </a:rPr>
              <a:t>Stessa cosa per gli archi </a:t>
            </a:r>
          </a:p>
          <a:p>
            <a:pPr algn="just">
              <a:lnSpc>
                <a:spcPct val="60000"/>
              </a:lnSpc>
              <a:spcAft>
                <a:spcPts val="600"/>
              </a:spcAft>
              <a:buFont typeface="Wingdings" charset="2"/>
              <a:buNone/>
            </a:pPr>
            <a:r>
              <a:rPr lang="it-IT" smtClean="0">
                <a:sym typeface="Symbol" charset="2"/>
              </a:rPr>
              <a:t>di tipo d.		  CVD</a:t>
            </a:r>
          </a:p>
        </p:txBody>
      </p:sp>
      <p:grpSp>
        <p:nvGrpSpPr>
          <p:cNvPr id="78853" name="Gruppo 8"/>
          <p:cNvGrpSpPr>
            <a:grpSpLocks/>
          </p:cNvGrpSpPr>
          <p:nvPr/>
        </p:nvGrpSpPr>
        <p:grpSpPr bwMode="auto">
          <a:xfrm>
            <a:off x="4022725" y="4175125"/>
            <a:ext cx="4740275" cy="2530475"/>
            <a:chOff x="4023360" y="4174724"/>
            <a:chExt cx="4739640" cy="2530876"/>
          </a:xfrm>
        </p:grpSpPr>
        <p:grpSp>
          <p:nvGrpSpPr>
            <p:cNvPr id="78865" name="Gruppo 7"/>
            <p:cNvGrpSpPr>
              <a:grpSpLocks/>
            </p:cNvGrpSpPr>
            <p:nvPr/>
          </p:nvGrpSpPr>
          <p:grpSpPr bwMode="auto">
            <a:xfrm>
              <a:off x="4023360" y="4174724"/>
              <a:ext cx="4739640" cy="2530876"/>
              <a:chOff x="4023360" y="4174724"/>
              <a:chExt cx="4739640" cy="2530876"/>
            </a:xfrm>
          </p:grpSpPr>
          <p:pic>
            <p:nvPicPr>
              <p:cNvPr id="78867" name="Immagine 4"/>
              <p:cNvPicPr>
                <a:picLocks noChangeAspect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4023360" y="4174724"/>
                <a:ext cx="4739640" cy="25308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" name="Rettangolo 6"/>
              <p:cNvSpPr/>
              <p:nvPr/>
            </p:nvSpPr>
            <p:spPr>
              <a:xfrm>
                <a:off x="6401116" y="5206763"/>
                <a:ext cx="304759" cy="152424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/>
              </a:p>
            </p:txBody>
          </p:sp>
        </p:grpSp>
        <p:sp>
          <p:nvSpPr>
            <p:cNvPr id="78866" name="CasellaDiTesto 5"/>
            <p:cNvSpPr txBox="1">
              <a:spLocks noChangeArrowheads="1"/>
            </p:cNvSpPr>
            <p:nvPr/>
          </p:nvSpPr>
          <p:spPr bwMode="auto">
            <a:xfrm>
              <a:off x="6019800" y="4953000"/>
              <a:ext cx="75688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it-IT" i="1"/>
                <a:t>v</a:t>
              </a:r>
              <a:r>
                <a:rPr lang="it-IT" i="1" baseline="-25000"/>
                <a:t>l-1,k</a:t>
              </a:r>
            </a:p>
          </p:txBody>
        </p:sp>
      </p:grpSp>
      <p:cxnSp>
        <p:nvCxnSpPr>
          <p:cNvPr id="39" name="Connettore 1 38"/>
          <p:cNvCxnSpPr/>
          <p:nvPr/>
        </p:nvCxnSpPr>
        <p:spPr>
          <a:xfrm rot="5400000">
            <a:off x="6248401" y="4686300"/>
            <a:ext cx="533400" cy="317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" name="Gruppo 50"/>
          <p:cNvGrpSpPr>
            <a:grpSpLocks/>
          </p:cNvGrpSpPr>
          <p:nvPr/>
        </p:nvGrpSpPr>
        <p:grpSpPr bwMode="auto">
          <a:xfrm>
            <a:off x="5257800" y="4419600"/>
            <a:ext cx="2895600" cy="611188"/>
            <a:chOff x="5257800" y="4419600"/>
            <a:chExt cx="2895600" cy="611188"/>
          </a:xfrm>
        </p:grpSpPr>
        <p:cxnSp>
          <p:nvCxnSpPr>
            <p:cNvPr id="42" name="Connettore 1 41"/>
            <p:cNvCxnSpPr/>
            <p:nvPr/>
          </p:nvCxnSpPr>
          <p:spPr>
            <a:xfrm>
              <a:off x="5257800" y="5029200"/>
              <a:ext cx="1143000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Connettore 1 47"/>
            <p:cNvCxnSpPr/>
            <p:nvPr/>
          </p:nvCxnSpPr>
          <p:spPr>
            <a:xfrm flipV="1">
              <a:off x="6629400" y="4419600"/>
              <a:ext cx="1524000" cy="6096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nettore 1 49"/>
            <p:cNvCxnSpPr/>
            <p:nvPr/>
          </p:nvCxnSpPr>
          <p:spPr>
            <a:xfrm>
              <a:off x="6629400" y="5029200"/>
              <a:ext cx="1447800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uppo 55"/>
          <p:cNvGrpSpPr>
            <a:grpSpLocks/>
          </p:cNvGrpSpPr>
          <p:nvPr/>
        </p:nvGrpSpPr>
        <p:grpSpPr bwMode="auto">
          <a:xfrm>
            <a:off x="4572000" y="5778500"/>
            <a:ext cx="838200" cy="622300"/>
            <a:chOff x="4572000" y="5778500"/>
            <a:chExt cx="838200" cy="622300"/>
          </a:xfrm>
        </p:grpSpPr>
        <p:cxnSp>
          <p:nvCxnSpPr>
            <p:cNvPr id="53" name="Connettore 1 52"/>
            <p:cNvCxnSpPr/>
            <p:nvPr/>
          </p:nvCxnSpPr>
          <p:spPr>
            <a:xfrm rot="10800000">
              <a:off x="4572000" y="5778500"/>
              <a:ext cx="838200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Connettore 1 54"/>
            <p:cNvCxnSpPr/>
            <p:nvPr/>
          </p:nvCxnSpPr>
          <p:spPr>
            <a:xfrm rot="5400000">
              <a:off x="4876800" y="5867400"/>
              <a:ext cx="533400" cy="533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uppo 61"/>
          <p:cNvGrpSpPr>
            <a:grpSpLocks/>
          </p:cNvGrpSpPr>
          <p:nvPr/>
        </p:nvGrpSpPr>
        <p:grpSpPr bwMode="auto">
          <a:xfrm>
            <a:off x="7620000" y="5105400"/>
            <a:ext cx="533400" cy="687388"/>
            <a:chOff x="7620000" y="5105400"/>
            <a:chExt cx="533400" cy="687388"/>
          </a:xfrm>
        </p:grpSpPr>
        <p:cxnSp>
          <p:nvCxnSpPr>
            <p:cNvPr id="57" name="Connettore 1 56"/>
            <p:cNvCxnSpPr/>
            <p:nvPr/>
          </p:nvCxnSpPr>
          <p:spPr>
            <a:xfrm rot="5400000">
              <a:off x="7581900" y="5143500"/>
              <a:ext cx="609600" cy="533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nettore 1 58"/>
            <p:cNvCxnSpPr/>
            <p:nvPr/>
          </p:nvCxnSpPr>
          <p:spPr>
            <a:xfrm rot="10800000">
              <a:off x="7620000" y="5791200"/>
              <a:ext cx="533400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build="p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57200"/>
            <a:ext cx="9144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 smtClean="0">
                <a:ea typeface="+mj-ea"/>
                <a:cs typeface="+mj-cs"/>
              </a:rPr>
              <a:t>Risultati approssimati: Grafi </a:t>
            </a:r>
            <a:r>
              <a:rPr lang="it-IT" dirty="0" err="1" smtClean="0">
                <a:ea typeface="+mj-ea"/>
                <a:cs typeface="+mj-cs"/>
              </a:rPr>
              <a:t>outerplanar</a:t>
            </a:r>
            <a:r>
              <a:rPr lang="it-IT" dirty="0" smtClean="0">
                <a:ea typeface="+mj-ea"/>
                <a:cs typeface="+mj-cs"/>
              </a:rPr>
              <a:t> (17)</a:t>
            </a:r>
          </a:p>
        </p:txBody>
      </p:sp>
      <p:sp>
        <p:nvSpPr>
          <p:cNvPr id="79875" name="Segnaposto numero diapositiva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3B89055-9203-6647-9335-06AEC6ACB857}" type="slidenum">
              <a:rPr lang="en-US" smtClean="0"/>
              <a:pPr/>
              <a:t>65</a:t>
            </a:fld>
            <a:endParaRPr lang="en-US" smtClean="0"/>
          </a:p>
        </p:txBody>
      </p:sp>
      <p:sp>
        <p:nvSpPr>
          <p:cNvPr id="26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76200" y="1676400"/>
            <a:ext cx="8534400" cy="472440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spcAft>
                <a:spcPts val="0"/>
              </a:spcAft>
              <a:buClrTx/>
              <a:buFont typeface="Wingdings" charset="2"/>
              <a:buNone/>
              <a:defRPr/>
            </a:pPr>
            <a:r>
              <a:rPr lang="it-IT" sz="3200" dirty="0" smtClean="0">
                <a:solidFill>
                  <a:schemeClr val="accent1"/>
                </a:solidFill>
              </a:rPr>
              <a:t>Il caso speciale </a:t>
            </a:r>
            <a:r>
              <a:rPr lang="it-IT" sz="3200" i="1" dirty="0" smtClean="0">
                <a:solidFill>
                  <a:schemeClr val="accent1"/>
                </a:solidFill>
                <a:sym typeface="Symbol" charset="2"/>
              </a:rPr>
              <a:t></a:t>
            </a:r>
            <a:r>
              <a:rPr lang="it-IT" sz="3200" dirty="0" smtClean="0">
                <a:solidFill>
                  <a:schemeClr val="accent1"/>
                </a:solidFill>
              </a:rPr>
              <a:t>=3</a:t>
            </a:r>
          </a:p>
          <a:p>
            <a:pPr algn="just">
              <a:buFont typeface="Wingdings" charset="2"/>
              <a:buNone/>
              <a:defRPr/>
            </a:pPr>
            <a:endParaRPr lang="it-IT" dirty="0" smtClean="0">
              <a:sym typeface="Symbol" charset="2"/>
            </a:endParaRPr>
          </a:p>
          <a:p>
            <a:pPr algn="just">
              <a:lnSpc>
                <a:spcPct val="60000"/>
              </a:lnSpc>
              <a:spcAft>
                <a:spcPts val="600"/>
              </a:spcAft>
              <a:defRPr/>
            </a:pPr>
            <a:r>
              <a:rPr lang="it-IT" dirty="0" smtClean="0">
                <a:sym typeface="Symbol" charset="2"/>
              </a:rPr>
              <a:t>Esiste una classe infinita di grafi outerplanar con </a:t>
            </a:r>
            <a:r>
              <a:rPr lang="it-IT" i="1" dirty="0" smtClean="0">
                <a:sym typeface="Symbol" charset="2"/>
              </a:rPr>
              <a:t></a:t>
            </a:r>
            <a:r>
              <a:rPr lang="it-IT" dirty="0" smtClean="0">
                <a:sym typeface="Symbol" charset="2"/>
              </a:rPr>
              <a:t>=3 che richiedono</a:t>
            </a:r>
            <a:r>
              <a:rPr lang="it-IT" dirty="0" smtClean="0"/>
              <a:t> </a:t>
            </a:r>
            <a:r>
              <a:rPr lang="it-IT" i="1" dirty="0" smtClean="0">
                <a:sym typeface="Symbol" charset="2"/>
              </a:rPr>
              <a:t>=+3</a:t>
            </a:r>
            <a:endParaRPr lang="it-IT" dirty="0" smtClean="0"/>
          </a:p>
          <a:p>
            <a:pPr algn="just">
              <a:lnSpc>
                <a:spcPct val="60000"/>
              </a:lnSpc>
              <a:spcAft>
                <a:spcPts val="0"/>
              </a:spcAft>
              <a:defRPr/>
            </a:pPr>
            <a:r>
              <a:rPr lang="it-IT" dirty="0" smtClean="0"/>
              <a:t>Si può produrre un algoritmo che etichetta questi grafi con </a:t>
            </a:r>
            <a:r>
              <a:rPr lang="it-IT" i="1" dirty="0" smtClean="0">
                <a:sym typeface="Symbol" charset="2"/>
              </a:rPr>
              <a:t>+5</a:t>
            </a:r>
            <a:endParaRPr lang="it-IT" dirty="0" smtClean="0">
              <a:sym typeface="Symbol" charset="2"/>
            </a:endParaRPr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mc:AlternateContent xmlns:ma="http://schemas.microsoft.com/office/mac/drawingml/2008/main">
          <mc:Choice Requires="ma">
            <p:blipFill>
              <a:blip r:embed="rId2"/>
              <a:srcRect/>
              <a:stretch>
                <a:fillRect/>
              </a:stretch>
            </p:blipFill>
          </mc:Choice>
          <mc:Fallback xmlns:p="http://schemas.openxmlformats.org/presentationml/2006/main" xmlns:mv="urn:schemas-microsoft-com:mac:vml" xmlns:mc="http://schemas.openxmlformats.org/markup-compatibility/2006" xmlns:r="http://schemas.openxmlformats.org/officeDocument/2006/relationships" xmlns:a="http://schemas.openxmlformats.org/drawingml/2006/main" xmlns="">
            <p:blipFill>
              <a:blip r:embed="rId3"/>
              <a:srcRect/>
              <a:stretch>
                <a:fillRect/>
              </a:stretch>
            </p:blipFill>
          </mc:Fallback>
        </mc:AlternateContent>
        <p:spPr bwMode="auto">
          <a:xfrm>
            <a:off x="3886200" y="3959225"/>
            <a:ext cx="4186238" cy="236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build="p"/>
      <p:bldP spid="5" grpId="0" autoUpdateAnimBg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57200"/>
            <a:ext cx="9144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 smtClean="0">
                <a:ea typeface="+mj-ea"/>
                <a:cs typeface="+mj-cs"/>
              </a:rPr>
              <a:t>Risultati approssimati: Grafi </a:t>
            </a:r>
            <a:r>
              <a:rPr lang="it-IT" dirty="0" err="1" smtClean="0">
                <a:ea typeface="+mj-ea"/>
                <a:cs typeface="+mj-cs"/>
              </a:rPr>
              <a:t>outerplanar</a:t>
            </a:r>
            <a:r>
              <a:rPr lang="it-IT" dirty="0" smtClean="0">
                <a:ea typeface="+mj-ea"/>
                <a:cs typeface="+mj-cs"/>
              </a:rPr>
              <a:t> (18)</a:t>
            </a:r>
          </a:p>
        </p:txBody>
      </p:sp>
      <p:sp>
        <p:nvSpPr>
          <p:cNvPr id="80899" name="Segnaposto numero diapositiva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FA16AFF-8398-A14B-9954-E6FC85858202}" type="slidenum">
              <a:rPr lang="en-US" smtClean="0"/>
              <a:pPr/>
              <a:t>66</a:t>
            </a:fld>
            <a:endParaRPr lang="en-US" smtClean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mc:AlternateContent xmlns:ma="http://schemas.microsoft.com/office/mac/drawingml/2008/main">
          <mc:Choice Requires="ma">
            <p:blipFill>
              <a:blip r:embed="rId2"/>
              <a:srcRect/>
              <a:stretch>
                <a:fillRect/>
              </a:stretch>
            </p:blipFill>
          </mc:Choice>
          <mc:Fallback xmlns:p="http://schemas.openxmlformats.org/presentationml/2006/main" xmlns:mv="urn:schemas-microsoft-com:mac:vml" xmlns:mc="http://schemas.openxmlformats.org/markup-compatibility/2006" xmlns:r="http://schemas.openxmlformats.org/officeDocument/2006/relationships" xmlns:a="http://schemas.openxmlformats.org/drawingml/2006/main" xmlns="">
            <p:blipFill>
              <a:blip r:embed="rId3"/>
              <a:srcRect/>
              <a:stretch>
                <a:fillRect/>
              </a:stretch>
            </p:blipFill>
          </mc:Fallback>
        </mc:AlternateContent>
        <p:spPr bwMode="auto">
          <a:xfrm>
            <a:off x="1219200" y="1447800"/>
            <a:ext cx="60960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Varianti del Problema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CA9D-59CB-B64B-A107-9F8600722FD5}" type="slidenum">
              <a:rPr lang="en-US" smtClean="0"/>
              <a:pPr>
                <a:defRPr/>
              </a:pPr>
              <a:t>67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 smtClean="0">
                <a:ea typeface="+mj-ea"/>
                <a:cs typeface="+mj-cs"/>
              </a:rPr>
              <a:t>Varianti del Problema (</a:t>
            </a:r>
            <a:r>
              <a:rPr lang="it-IT" dirty="0" err="1" smtClean="0">
                <a:ea typeface="+mj-ea"/>
                <a:cs typeface="+mj-cs"/>
              </a:rPr>
              <a:t>1</a:t>
            </a:r>
            <a:r>
              <a:rPr lang="it-IT" dirty="0" smtClean="0">
                <a:ea typeface="+mj-ea"/>
                <a:cs typeface="+mj-cs"/>
              </a:rPr>
              <a:t>)</a:t>
            </a:r>
          </a:p>
        </p:txBody>
      </p:sp>
      <p:sp>
        <p:nvSpPr>
          <p:cNvPr id="57347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304800" y="1676400"/>
            <a:ext cx="7954963" cy="4495800"/>
          </a:xfrm>
        </p:spPr>
        <p:txBody>
          <a:bodyPr>
            <a:normAutofit fontScale="92500"/>
          </a:bodyPr>
          <a:lstStyle/>
          <a:p>
            <a:pPr marL="274320" indent="-274320" algn="just" eaLnBrk="1" fontAlgn="auto" hangingPunct="1">
              <a:spcAft>
                <a:spcPts val="0"/>
              </a:spcAft>
              <a:buFont typeface="Courier New"/>
              <a:buChar char="o"/>
              <a:defRPr/>
            </a:pPr>
            <a:r>
              <a:rPr lang="it-IT" sz="2800" dirty="0" smtClean="0">
                <a:ea typeface="+mn-ea"/>
                <a:cs typeface="+mn-cs"/>
              </a:rPr>
              <a:t>Una </a:t>
            </a:r>
            <a:r>
              <a:rPr lang="it-IT" sz="2800" dirty="0" smtClean="0">
                <a:solidFill>
                  <a:srgbClr val="FE8637"/>
                </a:solidFill>
                <a:ea typeface="+mn-ea"/>
                <a:cs typeface="+mn-cs"/>
              </a:rPr>
              <a:t>L(2,1)-etichettatura orientata </a:t>
            </a:r>
            <a:r>
              <a:rPr lang="it-IT" sz="2800" dirty="0" smtClean="0">
                <a:ea typeface="+mn-ea"/>
                <a:cs typeface="+mn-cs"/>
              </a:rPr>
              <a:t>di un grafo orientato </a:t>
            </a:r>
            <a:r>
              <a:rPr lang="it-IT" sz="2800" i="1" dirty="0" smtClean="0">
                <a:solidFill>
                  <a:schemeClr val="tx2"/>
                </a:solidFill>
                <a:ea typeface="+mn-ea"/>
                <a:cs typeface="+mn-cs"/>
              </a:rPr>
              <a:t>G</a:t>
            </a:r>
            <a:r>
              <a:rPr lang="it-IT" sz="2800" dirty="0" smtClean="0">
                <a:ea typeface="+mn-ea"/>
                <a:cs typeface="+mn-cs"/>
              </a:rPr>
              <a:t> è una funzione che assegna colori dall’insieme 0, … ,</a:t>
            </a:r>
            <a:r>
              <a:rPr lang="it-IT" sz="2800" dirty="0" smtClean="0">
                <a:ea typeface="+mn-ea"/>
                <a:cs typeface="+mn-cs"/>
                <a:sym typeface="Symbol" charset="2"/>
              </a:rPr>
              <a:t></a:t>
            </a:r>
            <a:r>
              <a:rPr lang="it-IT" sz="2800" dirty="0" smtClean="0">
                <a:ea typeface="+mn-ea"/>
                <a:cs typeface="+mn-cs"/>
              </a:rPr>
              <a:t> ai nodi di </a:t>
            </a:r>
            <a:r>
              <a:rPr lang="it-IT" sz="2800" i="1" dirty="0" smtClean="0">
                <a:solidFill>
                  <a:schemeClr val="tx2"/>
                </a:solidFill>
                <a:ea typeface="+mn-ea"/>
                <a:cs typeface="+mn-cs"/>
              </a:rPr>
              <a:t>G</a:t>
            </a:r>
            <a:r>
              <a:rPr lang="it-IT" sz="2800" dirty="0" smtClean="0">
                <a:ea typeface="+mn-ea"/>
                <a:cs typeface="+mn-cs"/>
              </a:rPr>
              <a:t> tale che nodi a distanza 2 abbiano colori a distanza 1 e nodi adiacenti abbiano colori a distanza 2. </a:t>
            </a:r>
          </a:p>
          <a:p>
            <a:pPr marL="274320" indent="-274320" algn="just" eaLnBrk="1" fontAlgn="auto" hangingPunct="1">
              <a:spcAft>
                <a:spcPts val="0"/>
              </a:spcAft>
              <a:buClrTx/>
              <a:buFont typeface="Courier New"/>
              <a:buChar char="o"/>
              <a:defRPr/>
            </a:pPr>
            <a:r>
              <a:rPr lang="it-IT" sz="2800" dirty="0" smtClean="0">
                <a:solidFill>
                  <a:srgbClr val="FE8637"/>
                </a:solidFill>
                <a:ea typeface="+mn-ea"/>
                <a:cs typeface="+mn-cs"/>
              </a:rPr>
              <a:t>Problema della L(2,1)-etichettatura orientata</a:t>
            </a:r>
            <a:r>
              <a:rPr lang="it-IT" sz="2800" dirty="0" smtClean="0">
                <a:ea typeface="+mn-ea"/>
                <a:cs typeface="+mn-cs"/>
              </a:rPr>
              <a:t>: minimizzare </a:t>
            </a:r>
            <a:r>
              <a:rPr lang="it-IT" sz="2800" dirty="0" smtClean="0">
                <a:ea typeface="+mn-ea"/>
                <a:cs typeface="+mn-cs"/>
                <a:sym typeface="Symbol" charset="2"/>
              </a:rPr>
              <a:t>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Courier New"/>
              <a:buChar char="o"/>
              <a:defRPr/>
            </a:pPr>
            <a:r>
              <a:rPr lang="it-IT" sz="2800" dirty="0" smtClean="0">
                <a:ea typeface="+mn-ea"/>
                <a:cs typeface="+mn-cs"/>
              </a:rPr>
              <a:t>N.B. il minimo valore di </a:t>
            </a:r>
            <a:r>
              <a:rPr lang="it-IT" sz="2800" dirty="0" smtClean="0">
                <a:ea typeface="+mn-ea"/>
                <a:cs typeface="+mn-cs"/>
                <a:sym typeface="Symbol" charset="2"/>
              </a:rPr>
              <a:t></a:t>
            </a:r>
            <a:r>
              <a:rPr lang="it-IT" sz="2800" dirty="0" smtClean="0">
                <a:ea typeface="+mn-ea"/>
                <a:cs typeface="+mn-cs"/>
              </a:rPr>
              <a:t> può essere molto diverso che nel caso non orientato. Ad es. </a:t>
            </a:r>
            <a:r>
              <a:rPr lang="it-IT" sz="2800" dirty="0" err="1" smtClean="0">
                <a:ea typeface="+mn-ea"/>
                <a:cs typeface="+mn-cs"/>
              </a:rPr>
              <a:t>alberi…</a:t>
            </a:r>
            <a:endParaRPr lang="it-IT" sz="2800" dirty="0">
              <a:ea typeface="+mn-ea"/>
              <a:cs typeface="+mn-cs"/>
              <a:sym typeface="Symbol" charset="2"/>
            </a:endParaRPr>
          </a:p>
        </p:txBody>
      </p:sp>
      <p:sp>
        <p:nvSpPr>
          <p:cNvPr id="81924" name="Segnaposto numero diapositiva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E09E604A-555A-644C-BB05-84C63A3A9BFF}" type="slidenum">
              <a:rPr lang="en-US" smtClean="0"/>
              <a:pPr/>
              <a:t>68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 build="p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381000" y="1676400"/>
            <a:ext cx="7954963" cy="22098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ClrTx/>
              <a:buFont typeface="Courier New" charset="0"/>
              <a:buChar char="o"/>
            </a:pPr>
            <a:r>
              <a:rPr lang="it-IT" sz="2800" dirty="0" smtClean="0">
                <a:solidFill>
                  <a:schemeClr val="accent1"/>
                </a:solidFill>
              </a:rPr>
              <a:t>Reminder</a:t>
            </a:r>
            <a:r>
              <a:rPr lang="it-IT" sz="2800" dirty="0" smtClean="0"/>
              <a:t>: Per alberi non orientati, </a:t>
            </a:r>
            <a:r>
              <a:rPr lang="it-IT" sz="2800" i="1" dirty="0" smtClean="0">
                <a:latin typeface="Symbol" charset="2"/>
                <a:sym typeface="Symbol" charset="2"/>
              </a:rPr>
              <a:t>≤≤</a:t>
            </a:r>
            <a:r>
              <a:rPr lang="it-IT" sz="2800" dirty="0" smtClean="0"/>
              <a:t>, ed è linearmente decidibile qual è il valore esatto [Chang &amp; Kuo ‘96, Hasunama et al. 2008]</a:t>
            </a:r>
          </a:p>
          <a:p>
            <a:pPr algn="just" eaLnBrk="1" hangingPunct="1">
              <a:lnSpc>
                <a:spcPct val="90000"/>
              </a:lnSpc>
              <a:buFont typeface="Courier New" charset="0"/>
              <a:buChar char="o"/>
            </a:pPr>
            <a:r>
              <a:rPr lang="it-IT" sz="2800" dirty="0" smtClean="0"/>
              <a:t>Per alberi orientati, </a:t>
            </a:r>
            <a:r>
              <a:rPr lang="it-IT" sz="2800" i="1" dirty="0" smtClean="0">
                <a:latin typeface="Symbol" charset="2"/>
                <a:sym typeface="Symbol" charset="2"/>
              </a:rPr>
              <a:t>≤</a:t>
            </a:r>
            <a:r>
              <a:rPr lang="it-IT" sz="2800" dirty="0" smtClean="0"/>
              <a:t> [Chang &amp; Liaw ’03]</a:t>
            </a:r>
            <a:endParaRPr lang="it-IT" sz="2800" dirty="0" smtClean="0">
              <a:latin typeface="Symbol" charset="2"/>
              <a:sym typeface="Symbol" charset="2"/>
            </a:endParaRPr>
          </a:p>
          <a:p>
            <a:pPr eaLnBrk="1" hangingPunct="1"/>
            <a:endParaRPr lang="it-IT" sz="2800" dirty="0" smtClean="0"/>
          </a:p>
        </p:txBody>
      </p:sp>
      <p:grpSp>
        <p:nvGrpSpPr>
          <p:cNvPr id="2" name="Group 92"/>
          <p:cNvGrpSpPr>
            <a:grpSpLocks/>
          </p:cNvGrpSpPr>
          <p:nvPr/>
        </p:nvGrpSpPr>
        <p:grpSpPr bwMode="auto">
          <a:xfrm>
            <a:off x="6934200" y="5562600"/>
            <a:ext cx="477838" cy="1066800"/>
            <a:chOff x="4368" y="3312"/>
            <a:chExt cx="301" cy="672"/>
          </a:xfrm>
        </p:grpSpPr>
        <p:sp>
          <p:nvSpPr>
            <p:cNvPr id="83031" name="Line 71"/>
            <p:cNvSpPr>
              <a:spLocks noChangeShapeType="1"/>
            </p:cNvSpPr>
            <p:nvPr/>
          </p:nvSpPr>
          <p:spPr bwMode="auto">
            <a:xfrm>
              <a:off x="4368" y="3312"/>
              <a:ext cx="144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83032" name="Oval 72"/>
            <p:cNvSpPr>
              <a:spLocks noChangeArrowheads="1"/>
            </p:cNvSpPr>
            <p:nvPr/>
          </p:nvSpPr>
          <p:spPr bwMode="auto">
            <a:xfrm>
              <a:off x="4464" y="3696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83033" name="Text Box 77"/>
            <p:cNvSpPr txBox="1">
              <a:spLocks noChangeArrowheads="1"/>
            </p:cNvSpPr>
            <p:nvPr/>
          </p:nvSpPr>
          <p:spPr bwMode="auto">
            <a:xfrm>
              <a:off x="4464" y="3734"/>
              <a:ext cx="20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it-IT"/>
                <a:t>0</a:t>
              </a:r>
            </a:p>
          </p:txBody>
        </p:sp>
      </p:grpSp>
      <p:grpSp>
        <p:nvGrpSpPr>
          <p:cNvPr id="3" name="Group 90"/>
          <p:cNvGrpSpPr>
            <a:grpSpLocks/>
          </p:cNvGrpSpPr>
          <p:nvPr/>
        </p:nvGrpSpPr>
        <p:grpSpPr bwMode="auto">
          <a:xfrm>
            <a:off x="6380163" y="4876800"/>
            <a:ext cx="650875" cy="1066800"/>
            <a:chOff x="4019" y="2880"/>
            <a:chExt cx="410" cy="672"/>
          </a:xfrm>
        </p:grpSpPr>
        <p:sp>
          <p:nvSpPr>
            <p:cNvPr id="83025" name="Line 49"/>
            <p:cNvSpPr>
              <a:spLocks noChangeShapeType="1"/>
            </p:cNvSpPr>
            <p:nvPr/>
          </p:nvSpPr>
          <p:spPr bwMode="auto">
            <a:xfrm flipH="1">
              <a:off x="4176" y="2880"/>
              <a:ext cx="24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83026" name="Line 50"/>
            <p:cNvSpPr>
              <a:spLocks noChangeShapeType="1"/>
            </p:cNvSpPr>
            <p:nvPr/>
          </p:nvSpPr>
          <p:spPr bwMode="auto">
            <a:xfrm flipH="1">
              <a:off x="4368" y="2880"/>
              <a:ext cx="48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83027" name="Oval 58"/>
            <p:cNvSpPr>
              <a:spLocks noChangeArrowheads="1"/>
            </p:cNvSpPr>
            <p:nvPr/>
          </p:nvSpPr>
          <p:spPr bwMode="auto">
            <a:xfrm>
              <a:off x="4128" y="3264"/>
              <a:ext cx="96" cy="9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83028" name="Oval 59"/>
            <p:cNvSpPr>
              <a:spLocks noChangeArrowheads="1"/>
            </p:cNvSpPr>
            <p:nvPr/>
          </p:nvSpPr>
          <p:spPr bwMode="auto">
            <a:xfrm>
              <a:off x="4320" y="3264"/>
              <a:ext cx="96" cy="9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83029" name="Text Box 83"/>
            <p:cNvSpPr txBox="1">
              <a:spLocks noChangeArrowheads="1"/>
            </p:cNvSpPr>
            <p:nvPr/>
          </p:nvSpPr>
          <p:spPr bwMode="auto">
            <a:xfrm>
              <a:off x="4224" y="3302"/>
              <a:ext cx="20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it-IT"/>
                <a:t>4</a:t>
              </a:r>
            </a:p>
          </p:txBody>
        </p:sp>
        <p:sp>
          <p:nvSpPr>
            <p:cNvPr id="83030" name="Text Box 84"/>
            <p:cNvSpPr txBox="1">
              <a:spLocks noChangeArrowheads="1"/>
            </p:cNvSpPr>
            <p:nvPr/>
          </p:nvSpPr>
          <p:spPr bwMode="auto">
            <a:xfrm>
              <a:off x="4019" y="3302"/>
              <a:ext cx="20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it-IT"/>
                <a:t>4</a:t>
              </a:r>
            </a:p>
          </p:txBody>
        </p:sp>
      </p:grpSp>
      <p:grpSp>
        <p:nvGrpSpPr>
          <p:cNvPr id="4" name="Group 88"/>
          <p:cNvGrpSpPr>
            <a:grpSpLocks/>
          </p:cNvGrpSpPr>
          <p:nvPr/>
        </p:nvGrpSpPr>
        <p:grpSpPr bwMode="auto">
          <a:xfrm>
            <a:off x="6096000" y="4267200"/>
            <a:ext cx="990600" cy="914400"/>
            <a:chOff x="3840" y="2496"/>
            <a:chExt cx="624" cy="576"/>
          </a:xfrm>
        </p:grpSpPr>
        <p:sp>
          <p:nvSpPr>
            <p:cNvPr id="83016" name="Line 45"/>
            <p:cNvSpPr>
              <a:spLocks noChangeShapeType="1"/>
            </p:cNvSpPr>
            <p:nvPr/>
          </p:nvSpPr>
          <p:spPr bwMode="auto">
            <a:xfrm flipH="1">
              <a:off x="4032" y="2496"/>
              <a:ext cx="288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83017" name="Line 46"/>
            <p:cNvSpPr>
              <a:spLocks noChangeShapeType="1"/>
            </p:cNvSpPr>
            <p:nvPr/>
          </p:nvSpPr>
          <p:spPr bwMode="auto">
            <a:xfrm flipH="1">
              <a:off x="4224" y="2496"/>
              <a:ext cx="9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83018" name="Line 47"/>
            <p:cNvSpPr>
              <a:spLocks noChangeShapeType="1"/>
            </p:cNvSpPr>
            <p:nvPr/>
          </p:nvSpPr>
          <p:spPr bwMode="auto">
            <a:xfrm>
              <a:off x="4320" y="2496"/>
              <a:ext cx="9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83019" name="Oval 54"/>
            <p:cNvSpPr>
              <a:spLocks noChangeArrowheads="1"/>
            </p:cNvSpPr>
            <p:nvPr/>
          </p:nvSpPr>
          <p:spPr bwMode="auto">
            <a:xfrm>
              <a:off x="3984" y="2832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83020" name="Oval 55"/>
            <p:cNvSpPr>
              <a:spLocks noChangeArrowheads="1"/>
            </p:cNvSpPr>
            <p:nvPr/>
          </p:nvSpPr>
          <p:spPr bwMode="auto">
            <a:xfrm>
              <a:off x="4176" y="2832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83021" name="Oval 56"/>
            <p:cNvSpPr>
              <a:spLocks noChangeArrowheads="1"/>
            </p:cNvSpPr>
            <p:nvPr/>
          </p:nvSpPr>
          <p:spPr bwMode="auto">
            <a:xfrm>
              <a:off x="4368" y="2832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83022" name="Text Box 78"/>
            <p:cNvSpPr txBox="1">
              <a:spLocks noChangeArrowheads="1"/>
            </p:cNvSpPr>
            <p:nvPr/>
          </p:nvSpPr>
          <p:spPr bwMode="auto">
            <a:xfrm>
              <a:off x="4224" y="2784"/>
              <a:ext cx="20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it-IT"/>
                <a:t>2</a:t>
              </a:r>
            </a:p>
          </p:txBody>
        </p:sp>
        <p:sp>
          <p:nvSpPr>
            <p:cNvPr id="83023" name="Text Box 79"/>
            <p:cNvSpPr txBox="1">
              <a:spLocks noChangeArrowheads="1"/>
            </p:cNvSpPr>
            <p:nvPr/>
          </p:nvSpPr>
          <p:spPr bwMode="auto">
            <a:xfrm>
              <a:off x="4032" y="2822"/>
              <a:ext cx="20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it-IT"/>
                <a:t>2</a:t>
              </a:r>
            </a:p>
          </p:txBody>
        </p:sp>
        <p:sp>
          <p:nvSpPr>
            <p:cNvPr id="83024" name="Text Box 80"/>
            <p:cNvSpPr txBox="1">
              <a:spLocks noChangeArrowheads="1"/>
            </p:cNvSpPr>
            <p:nvPr/>
          </p:nvSpPr>
          <p:spPr bwMode="auto">
            <a:xfrm>
              <a:off x="3840" y="2822"/>
              <a:ext cx="20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it-IT"/>
                <a:t>2</a:t>
              </a:r>
            </a:p>
          </p:txBody>
        </p:sp>
      </p:grpSp>
      <p:grpSp>
        <p:nvGrpSpPr>
          <p:cNvPr id="5" name="Group 86"/>
          <p:cNvGrpSpPr>
            <a:grpSpLocks/>
          </p:cNvGrpSpPr>
          <p:nvPr/>
        </p:nvGrpSpPr>
        <p:grpSpPr bwMode="auto">
          <a:xfrm>
            <a:off x="1905000" y="4267200"/>
            <a:ext cx="1600200" cy="2133600"/>
            <a:chOff x="1200" y="2496"/>
            <a:chExt cx="1008" cy="1344"/>
          </a:xfrm>
        </p:grpSpPr>
        <p:sp>
          <p:nvSpPr>
            <p:cNvPr id="82994" name="Line 65"/>
            <p:cNvSpPr>
              <a:spLocks noChangeShapeType="1"/>
            </p:cNvSpPr>
            <p:nvPr/>
          </p:nvSpPr>
          <p:spPr bwMode="auto">
            <a:xfrm>
              <a:off x="1968" y="3360"/>
              <a:ext cx="144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82995" name="Oval 66"/>
            <p:cNvSpPr>
              <a:spLocks noChangeArrowheads="1"/>
            </p:cNvSpPr>
            <p:nvPr/>
          </p:nvSpPr>
          <p:spPr bwMode="auto">
            <a:xfrm>
              <a:off x="2064" y="3744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grpSp>
          <p:nvGrpSpPr>
            <p:cNvPr id="82996" name="Group 67"/>
            <p:cNvGrpSpPr>
              <a:grpSpLocks/>
            </p:cNvGrpSpPr>
            <p:nvPr/>
          </p:nvGrpSpPr>
          <p:grpSpPr bwMode="auto">
            <a:xfrm>
              <a:off x="1200" y="2496"/>
              <a:ext cx="1008" cy="912"/>
              <a:chOff x="1200" y="2496"/>
              <a:chExt cx="1008" cy="912"/>
            </a:xfrm>
          </p:grpSpPr>
          <p:sp>
            <p:nvSpPr>
              <p:cNvPr id="82997" name="Line 14"/>
              <p:cNvSpPr>
                <a:spLocks noChangeShapeType="1"/>
              </p:cNvSpPr>
              <p:nvPr/>
            </p:nvSpPr>
            <p:spPr bwMode="auto">
              <a:xfrm flipH="1">
                <a:off x="1248" y="2544"/>
                <a:ext cx="288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82998" name="Line 15"/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96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82999" name="Line 16"/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288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83000" name="Line 17"/>
              <p:cNvSpPr>
                <a:spLocks noChangeShapeType="1"/>
              </p:cNvSpPr>
              <p:nvPr/>
            </p:nvSpPr>
            <p:spPr bwMode="auto">
              <a:xfrm flipV="1">
                <a:off x="1440" y="2592"/>
                <a:ext cx="96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83001" name="Line 18"/>
              <p:cNvSpPr>
                <a:spLocks noChangeShapeType="1"/>
              </p:cNvSpPr>
              <p:nvPr/>
            </p:nvSpPr>
            <p:spPr bwMode="auto">
              <a:xfrm flipH="1" flipV="1">
                <a:off x="1584" y="2544"/>
                <a:ext cx="432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83002" name="Line 19"/>
              <p:cNvSpPr>
                <a:spLocks noChangeShapeType="1"/>
              </p:cNvSpPr>
              <p:nvPr/>
            </p:nvSpPr>
            <p:spPr bwMode="auto">
              <a:xfrm flipH="1">
                <a:off x="1584" y="2928"/>
                <a:ext cx="240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83003" name="Line 20"/>
              <p:cNvSpPr>
                <a:spLocks noChangeShapeType="1"/>
              </p:cNvSpPr>
              <p:nvPr/>
            </p:nvSpPr>
            <p:spPr bwMode="auto">
              <a:xfrm>
                <a:off x="1824" y="2928"/>
                <a:ext cx="144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83004" name="Line 21"/>
              <p:cNvSpPr>
                <a:spLocks noChangeShapeType="1"/>
              </p:cNvSpPr>
              <p:nvPr/>
            </p:nvSpPr>
            <p:spPr bwMode="auto">
              <a:xfrm flipH="1" flipV="1">
                <a:off x="1872" y="2976"/>
                <a:ext cx="288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83005" name="Line 22"/>
              <p:cNvSpPr>
                <a:spLocks noChangeShapeType="1"/>
              </p:cNvSpPr>
              <p:nvPr/>
            </p:nvSpPr>
            <p:spPr bwMode="auto">
              <a:xfrm flipV="1">
                <a:off x="1776" y="2976"/>
                <a:ext cx="48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83006" name="Oval 4"/>
              <p:cNvSpPr>
                <a:spLocks noChangeArrowheads="1"/>
              </p:cNvSpPr>
              <p:nvPr/>
            </p:nvSpPr>
            <p:spPr bwMode="auto">
              <a:xfrm>
                <a:off x="1488" y="2496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83007" name="Oval 5"/>
              <p:cNvSpPr>
                <a:spLocks noChangeArrowheads="1"/>
              </p:cNvSpPr>
              <p:nvPr/>
            </p:nvSpPr>
            <p:spPr bwMode="auto">
              <a:xfrm>
                <a:off x="1200" y="2880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83008" name="Oval 6"/>
              <p:cNvSpPr>
                <a:spLocks noChangeArrowheads="1"/>
              </p:cNvSpPr>
              <p:nvPr/>
            </p:nvSpPr>
            <p:spPr bwMode="auto">
              <a:xfrm>
                <a:off x="1392" y="2880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83009" name="Oval 7"/>
              <p:cNvSpPr>
                <a:spLocks noChangeArrowheads="1"/>
              </p:cNvSpPr>
              <p:nvPr/>
            </p:nvSpPr>
            <p:spPr bwMode="auto">
              <a:xfrm>
                <a:off x="1584" y="2880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83010" name="Oval 8"/>
              <p:cNvSpPr>
                <a:spLocks noChangeArrowheads="1"/>
              </p:cNvSpPr>
              <p:nvPr/>
            </p:nvSpPr>
            <p:spPr bwMode="auto">
              <a:xfrm>
                <a:off x="1776" y="2880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83011" name="Oval 9"/>
              <p:cNvSpPr>
                <a:spLocks noChangeArrowheads="1"/>
              </p:cNvSpPr>
              <p:nvPr/>
            </p:nvSpPr>
            <p:spPr bwMode="auto">
              <a:xfrm>
                <a:off x="1968" y="2880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83012" name="Oval 10"/>
              <p:cNvSpPr>
                <a:spLocks noChangeArrowheads="1"/>
              </p:cNvSpPr>
              <p:nvPr/>
            </p:nvSpPr>
            <p:spPr bwMode="auto">
              <a:xfrm>
                <a:off x="1536" y="331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83013" name="Oval 11"/>
              <p:cNvSpPr>
                <a:spLocks noChangeArrowheads="1"/>
              </p:cNvSpPr>
              <p:nvPr/>
            </p:nvSpPr>
            <p:spPr bwMode="auto">
              <a:xfrm>
                <a:off x="1728" y="331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83014" name="Oval 12"/>
              <p:cNvSpPr>
                <a:spLocks noChangeArrowheads="1"/>
              </p:cNvSpPr>
              <p:nvPr/>
            </p:nvSpPr>
            <p:spPr bwMode="auto">
              <a:xfrm>
                <a:off x="1920" y="331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83015" name="Oval 13"/>
              <p:cNvSpPr>
                <a:spLocks noChangeArrowheads="1"/>
              </p:cNvSpPr>
              <p:nvPr/>
            </p:nvSpPr>
            <p:spPr bwMode="auto">
              <a:xfrm>
                <a:off x="2112" y="331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</p:grpSp>
      </p:grpSp>
      <p:grpSp>
        <p:nvGrpSpPr>
          <p:cNvPr id="7" name="Group 70"/>
          <p:cNvGrpSpPr>
            <a:grpSpLocks/>
          </p:cNvGrpSpPr>
          <p:nvPr/>
        </p:nvGrpSpPr>
        <p:grpSpPr bwMode="auto">
          <a:xfrm>
            <a:off x="4114800" y="4191000"/>
            <a:ext cx="1371600" cy="2133600"/>
            <a:chOff x="2592" y="2448"/>
            <a:chExt cx="864" cy="1344"/>
          </a:xfrm>
        </p:grpSpPr>
        <p:sp>
          <p:nvSpPr>
            <p:cNvPr id="82972" name="Line 68"/>
            <p:cNvSpPr>
              <a:spLocks noChangeShapeType="1"/>
            </p:cNvSpPr>
            <p:nvPr/>
          </p:nvSpPr>
          <p:spPr bwMode="auto">
            <a:xfrm>
              <a:off x="2976" y="3312"/>
              <a:ext cx="144" cy="384"/>
            </a:xfrm>
            <a:prstGeom prst="line">
              <a:avLst/>
            </a:prstGeom>
            <a:noFill/>
            <a:ln w="9525">
              <a:solidFill>
                <a:srgbClr val="FE8637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82973" name="Oval 69"/>
            <p:cNvSpPr>
              <a:spLocks noChangeArrowheads="1"/>
            </p:cNvSpPr>
            <p:nvPr/>
          </p:nvSpPr>
          <p:spPr bwMode="auto">
            <a:xfrm>
              <a:off x="3072" y="3696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grpSp>
          <p:nvGrpSpPr>
            <p:cNvPr id="82974" name="Group 64"/>
            <p:cNvGrpSpPr>
              <a:grpSpLocks/>
            </p:cNvGrpSpPr>
            <p:nvPr/>
          </p:nvGrpSpPr>
          <p:grpSpPr bwMode="auto">
            <a:xfrm>
              <a:off x="2592" y="2448"/>
              <a:ext cx="864" cy="912"/>
              <a:chOff x="2592" y="2448"/>
              <a:chExt cx="864" cy="912"/>
            </a:xfrm>
          </p:grpSpPr>
          <p:sp>
            <p:nvSpPr>
              <p:cNvPr id="82975" name="Line 23"/>
              <p:cNvSpPr>
                <a:spLocks noChangeShapeType="1"/>
              </p:cNvSpPr>
              <p:nvPr/>
            </p:nvSpPr>
            <p:spPr bwMode="auto">
              <a:xfrm flipH="1">
                <a:off x="2640" y="2496"/>
                <a:ext cx="288" cy="336"/>
              </a:xfrm>
              <a:prstGeom prst="line">
                <a:avLst/>
              </a:prstGeom>
              <a:noFill/>
              <a:ln w="9525">
                <a:solidFill>
                  <a:srgbClr val="FE8637"/>
                </a:solidFill>
                <a:round/>
                <a:headEnd/>
                <a:tailEnd type="triangle" w="med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82976" name="Line 24"/>
              <p:cNvSpPr>
                <a:spLocks noChangeShapeType="1"/>
              </p:cNvSpPr>
              <p:nvPr/>
            </p:nvSpPr>
            <p:spPr bwMode="auto">
              <a:xfrm flipH="1">
                <a:off x="2832" y="2496"/>
                <a:ext cx="96" cy="336"/>
              </a:xfrm>
              <a:prstGeom prst="line">
                <a:avLst/>
              </a:prstGeom>
              <a:noFill/>
              <a:ln w="9525">
                <a:solidFill>
                  <a:srgbClr val="FE8637"/>
                </a:solidFill>
                <a:round/>
                <a:headEnd/>
                <a:tailEnd type="triangle" w="med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82977" name="Line 25"/>
              <p:cNvSpPr>
                <a:spLocks noChangeShapeType="1"/>
              </p:cNvSpPr>
              <p:nvPr/>
            </p:nvSpPr>
            <p:spPr bwMode="auto">
              <a:xfrm>
                <a:off x="2928" y="2496"/>
                <a:ext cx="96" cy="336"/>
              </a:xfrm>
              <a:prstGeom prst="line">
                <a:avLst/>
              </a:prstGeom>
              <a:noFill/>
              <a:ln w="9525">
                <a:solidFill>
                  <a:srgbClr val="FE8637"/>
                </a:solidFill>
                <a:round/>
                <a:headEnd/>
                <a:tailEnd type="triangle" w="med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82978" name="Line 27"/>
              <p:cNvSpPr>
                <a:spLocks noChangeShapeType="1"/>
              </p:cNvSpPr>
              <p:nvPr/>
            </p:nvSpPr>
            <p:spPr bwMode="auto">
              <a:xfrm flipH="1" flipV="1">
                <a:off x="2976" y="2496"/>
                <a:ext cx="240" cy="384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 type="triangle" w="med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82979" name="Line 28"/>
              <p:cNvSpPr>
                <a:spLocks noChangeShapeType="1"/>
              </p:cNvSpPr>
              <p:nvPr/>
            </p:nvSpPr>
            <p:spPr bwMode="auto">
              <a:xfrm flipH="1">
                <a:off x="2784" y="2880"/>
                <a:ext cx="240" cy="384"/>
              </a:xfrm>
              <a:prstGeom prst="line">
                <a:avLst/>
              </a:prstGeom>
              <a:noFill/>
              <a:ln w="9525">
                <a:solidFill>
                  <a:srgbClr val="FE8637"/>
                </a:solidFill>
                <a:round/>
                <a:headEnd/>
                <a:tailEnd type="triangle" w="med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82980" name="Line 29"/>
              <p:cNvSpPr>
                <a:spLocks noChangeShapeType="1"/>
              </p:cNvSpPr>
              <p:nvPr/>
            </p:nvSpPr>
            <p:spPr bwMode="auto">
              <a:xfrm flipH="1">
                <a:off x="2976" y="2880"/>
                <a:ext cx="48" cy="384"/>
              </a:xfrm>
              <a:prstGeom prst="line">
                <a:avLst/>
              </a:prstGeom>
              <a:noFill/>
              <a:ln w="9525">
                <a:solidFill>
                  <a:srgbClr val="FE8637"/>
                </a:solidFill>
                <a:round/>
                <a:headEnd/>
                <a:tailEnd type="triangle" w="med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82981" name="Line 30"/>
              <p:cNvSpPr>
                <a:spLocks noChangeShapeType="1"/>
              </p:cNvSpPr>
              <p:nvPr/>
            </p:nvSpPr>
            <p:spPr bwMode="auto">
              <a:xfrm flipH="1" flipV="1">
                <a:off x="3072" y="2928"/>
                <a:ext cx="288" cy="384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 type="triangle" w="med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82982" name="Line 31"/>
              <p:cNvSpPr>
                <a:spLocks noChangeShapeType="1"/>
              </p:cNvSpPr>
              <p:nvPr/>
            </p:nvSpPr>
            <p:spPr bwMode="auto">
              <a:xfrm flipH="1" flipV="1">
                <a:off x="3024" y="2928"/>
                <a:ext cx="144" cy="384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 type="triangle" w="med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82983" name="Oval 32"/>
              <p:cNvSpPr>
                <a:spLocks noChangeArrowheads="1"/>
              </p:cNvSpPr>
              <p:nvPr/>
            </p:nvSpPr>
            <p:spPr bwMode="auto">
              <a:xfrm>
                <a:off x="2880" y="2448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82984" name="Oval 33"/>
              <p:cNvSpPr>
                <a:spLocks noChangeArrowheads="1"/>
              </p:cNvSpPr>
              <p:nvPr/>
            </p:nvSpPr>
            <p:spPr bwMode="auto">
              <a:xfrm>
                <a:off x="2592" y="283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82985" name="Oval 34"/>
              <p:cNvSpPr>
                <a:spLocks noChangeArrowheads="1"/>
              </p:cNvSpPr>
              <p:nvPr/>
            </p:nvSpPr>
            <p:spPr bwMode="auto">
              <a:xfrm>
                <a:off x="2784" y="283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82986" name="Oval 36"/>
              <p:cNvSpPr>
                <a:spLocks noChangeArrowheads="1"/>
              </p:cNvSpPr>
              <p:nvPr/>
            </p:nvSpPr>
            <p:spPr bwMode="auto">
              <a:xfrm>
                <a:off x="2976" y="283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82987" name="Oval 37"/>
              <p:cNvSpPr>
                <a:spLocks noChangeArrowheads="1"/>
              </p:cNvSpPr>
              <p:nvPr/>
            </p:nvSpPr>
            <p:spPr bwMode="auto">
              <a:xfrm>
                <a:off x="3168" y="283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82988" name="Oval 38"/>
              <p:cNvSpPr>
                <a:spLocks noChangeArrowheads="1"/>
              </p:cNvSpPr>
              <p:nvPr/>
            </p:nvSpPr>
            <p:spPr bwMode="auto">
              <a:xfrm>
                <a:off x="2736" y="3264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82989" name="Oval 39"/>
              <p:cNvSpPr>
                <a:spLocks noChangeArrowheads="1"/>
              </p:cNvSpPr>
              <p:nvPr/>
            </p:nvSpPr>
            <p:spPr bwMode="auto">
              <a:xfrm>
                <a:off x="2928" y="3264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82990" name="Oval 40"/>
              <p:cNvSpPr>
                <a:spLocks noChangeArrowheads="1"/>
              </p:cNvSpPr>
              <p:nvPr/>
            </p:nvSpPr>
            <p:spPr bwMode="auto">
              <a:xfrm>
                <a:off x="3120" y="3264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82991" name="Oval 41"/>
              <p:cNvSpPr>
                <a:spLocks noChangeArrowheads="1"/>
              </p:cNvSpPr>
              <p:nvPr/>
            </p:nvSpPr>
            <p:spPr bwMode="auto">
              <a:xfrm>
                <a:off x="3312" y="3264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82992" name="Line 43"/>
              <p:cNvSpPr>
                <a:spLocks noChangeShapeType="1"/>
              </p:cNvSpPr>
              <p:nvPr/>
            </p:nvSpPr>
            <p:spPr bwMode="auto">
              <a:xfrm flipH="1" flipV="1">
                <a:off x="2976" y="2496"/>
                <a:ext cx="432" cy="384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 type="triangle" w="med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82993" name="Oval 44"/>
              <p:cNvSpPr>
                <a:spLocks noChangeArrowheads="1"/>
              </p:cNvSpPr>
              <p:nvPr/>
            </p:nvSpPr>
            <p:spPr bwMode="auto">
              <a:xfrm>
                <a:off x="3360" y="283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</p:grpSp>
      </p:grpSp>
      <p:grpSp>
        <p:nvGrpSpPr>
          <p:cNvPr id="9" name="Group 87"/>
          <p:cNvGrpSpPr>
            <a:grpSpLocks/>
          </p:cNvGrpSpPr>
          <p:nvPr/>
        </p:nvGrpSpPr>
        <p:grpSpPr bwMode="auto">
          <a:xfrm>
            <a:off x="6781800" y="3829050"/>
            <a:ext cx="385763" cy="514350"/>
            <a:chOff x="4272" y="2220"/>
            <a:chExt cx="243" cy="324"/>
          </a:xfrm>
        </p:grpSpPr>
        <p:sp>
          <p:nvSpPr>
            <p:cNvPr id="82970" name="Oval 53"/>
            <p:cNvSpPr>
              <a:spLocks noChangeArrowheads="1"/>
            </p:cNvSpPr>
            <p:nvPr/>
          </p:nvSpPr>
          <p:spPr bwMode="auto">
            <a:xfrm>
              <a:off x="4272" y="2448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82971" name="Text Box 74"/>
            <p:cNvSpPr txBox="1">
              <a:spLocks noChangeArrowheads="1"/>
            </p:cNvSpPr>
            <p:nvPr/>
          </p:nvSpPr>
          <p:spPr bwMode="auto">
            <a:xfrm>
              <a:off x="4310" y="2220"/>
              <a:ext cx="20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it-IT"/>
                <a:t>0</a:t>
              </a:r>
            </a:p>
          </p:txBody>
        </p:sp>
      </p:grpSp>
      <p:grpSp>
        <p:nvGrpSpPr>
          <p:cNvPr id="10" name="Group 91"/>
          <p:cNvGrpSpPr>
            <a:grpSpLocks/>
          </p:cNvGrpSpPr>
          <p:nvPr/>
        </p:nvGrpSpPr>
        <p:grpSpPr bwMode="auto">
          <a:xfrm>
            <a:off x="7010400" y="4953000"/>
            <a:ext cx="838200" cy="1006475"/>
            <a:chOff x="4416" y="2928"/>
            <a:chExt cx="528" cy="634"/>
          </a:xfrm>
        </p:grpSpPr>
        <p:sp>
          <p:nvSpPr>
            <p:cNvPr id="82964" name="Line 51"/>
            <p:cNvSpPr>
              <a:spLocks noChangeShapeType="1"/>
            </p:cNvSpPr>
            <p:nvPr/>
          </p:nvSpPr>
          <p:spPr bwMode="auto">
            <a:xfrm flipH="1" flipV="1">
              <a:off x="4464" y="2928"/>
              <a:ext cx="288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82965" name="Line 52"/>
            <p:cNvSpPr>
              <a:spLocks noChangeShapeType="1"/>
            </p:cNvSpPr>
            <p:nvPr/>
          </p:nvSpPr>
          <p:spPr bwMode="auto">
            <a:xfrm flipH="1" flipV="1">
              <a:off x="4416" y="2928"/>
              <a:ext cx="144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82966" name="Oval 60"/>
            <p:cNvSpPr>
              <a:spLocks noChangeArrowheads="1"/>
            </p:cNvSpPr>
            <p:nvPr/>
          </p:nvSpPr>
          <p:spPr bwMode="auto">
            <a:xfrm>
              <a:off x="4512" y="3264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82967" name="Oval 61"/>
            <p:cNvSpPr>
              <a:spLocks noChangeArrowheads="1"/>
            </p:cNvSpPr>
            <p:nvPr/>
          </p:nvSpPr>
          <p:spPr bwMode="auto">
            <a:xfrm>
              <a:off x="4704" y="3264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82968" name="Text Box 75"/>
            <p:cNvSpPr txBox="1">
              <a:spLocks noChangeArrowheads="1"/>
            </p:cNvSpPr>
            <p:nvPr/>
          </p:nvSpPr>
          <p:spPr bwMode="auto">
            <a:xfrm>
              <a:off x="4499" y="3312"/>
              <a:ext cx="20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it-IT"/>
                <a:t>0</a:t>
              </a:r>
            </a:p>
          </p:txBody>
        </p:sp>
        <p:sp>
          <p:nvSpPr>
            <p:cNvPr id="82969" name="Text Box 76"/>
            <p:cNvSpPr txBox="1">
              <a:spLocks noChangeArrowheads="1"/>
            </p:cNvSpPr>
            <p:nvPr/>
          </p:nvSpPr>
          <p:spPr bwMode="auto">
            <a:xfrm>
              <a:off x="4739" y="3312"/>
              <a:ext cx="20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it-IT"/>
                <a:t>0</a:t>
              </a:r>
            </a:p>
          </p:txBody>
        </p:sp>
      </p:grpSp>
      <p:grpSp>
        <p:nvGrpSpPr>
          <p:cNvPr id="11" name="Group 89"/>
          <p:cNvGrpSpPr>
            <a:grpSpLocks/>
          </p:cNvGrpSpPr>
          <p:nvPr/>
        </p:nvGrpSpPr>
        <p:grpSpPr bwMode="auto">
          <a:xfrm>
            <a:off x="6934200" y="4267200"/>
            <a:ext cx="935038" cy="1006475"/>
            <a:chOff x="4368" y="2496"/>
            <a:chExt cx="589" cy="634"/>
          </a:xfrm>
        </p:grpSpPr>
        <p:sp>
          <p:nvSpPr>
            <p:cNvPr id="82958" name="Line 48"/>
            <p:cNvSpPr>
              <a:spLocks noChangeShapeType="1"/>
            </p:cNvSpPr>
            <p:nvPr/>
          </p:nvSpPr>
          <p:spPr bwMode="auto">
            <a:xfrm flipH="1" flipV="1">
              <a:off x="4368" y="2496"/>
              <a:ext cx="24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82959" name="Oval 57"/>
            <p:cNvSpPr>
              <a:spLocks noChangeArrowheads="1"/>
            </p:cNvSpPr>
            <p:nvPr/>
          </p:nvSpPr>
          <p:spPr bwMode="auto">
            <a:xfrm>
              <a:off x="4560" y="2832"/>
              <a:ext cx="96" cy="9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82960" name="Line 62"/>
            <p:cNvSpPr>
              <a:spLocks noChangeShapeType="1"/>
            </p:cNvSpPr>
            <p:nvPr/>
          </p:nvSpPr>
          <p:spPr bwMode="auto">
            <a:xfrm flipH="1" flipV="1">
              <a:off x="4368" y="2496"/>
              <a:ext cx="432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82961" name="Oval 63"/>
            <p:cNvSpPr>
              <a:spLocks noChangeArrowheads="1"/>
            </p:cNvSpPr>
            <p:nvPr/>
          </p:nvSpPr>
          <p:spPr bwMode="auto">
            <a:xfrm>
              <a:off x="4752" y="2832"/>
              <a:ext cx="96" cy="9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82962" name="Text Box 81"/>
            <p:cNvSpPr txBox="1">
              <a:spLocks noChangeArrowheads="1"/>
            </p:cNvSpPr>
            <p:nvPr/>
          </p:nvSpPr>
          <p:spPr bwMode="auto">
            <a:xfrm>
              <a:off x="4547" y="2880"/>
              <a:ext cx="20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it-IT"/>
                <a:t>4</a:t>
              </a:r>
            </a:p>
          </p:txBody>
        </p:sp>
        <p:sp>
          <p:nvSpPr>
            <p:cNvPr id="82963" name="Text Box 82"/>
            <p:cNvSpPr txBox="1">
              <a:spLocks noChangeArrowheads="1"/>
            </p:cNvSpPr>
            <p:nvPr/>
          </p:nvSpPr>
          <p:spPr bwMode="auto">
            <a:xfrm>
              <a:off x="4752" y="2880"/>
              <a:ext cx="20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it-IT"/>
                <a:t>4</a:t>
              </a:r>
            </a:p>
          </p:txBody>
        </p:sp>
      </p:grpSp>
      <p:sp>
        <p:nvSpPr>
          <p:cNvPr id="82955" name="Segnaposto numero diapositiva 87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47275489-F9B7-224F-B64C-415B278BC2CD}" type="slidenum">
              <a:rPr lang="en-US" smtClean="0"/>
              <a:pPr/>
              <a:t>69</a:t>
            </a:fld>
            <a:endParaRPr lang="en-US" smtClean="0"/>
          </a:p>
        </p:txBody>
      </p:sp>
      <p:sp>
        <p:nvSpPr>
          <p:cNvPr id="9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 smtClean="0">
                <a:ea typeface="+mj-ea"/>
                <a:cs typeface="+mj-cs"/>
              </a:rPr>
              <a:t>Varianti del Problema (</a:t>
            </a:r>
            <a:r>
              <a:rPr lang="it-IT" dirty="0" err="1" smtClean="0">
                <a:ea typeface="+mj-ea"/>
                <a:cs typeface="+mj-cs"/>
              </a:rPr>
              <a:t>2</a:t>
            </a:r>
            <a:r>
              <a:rPr lang="it-IT" dirty="0" smtClean="0">
                <a:ea typeface="+mj-ea"/>
                <a:cs typeface="+mj-cs"/>
              </a:rPr>
              <a:t>)</a:t>
            </a:r>
          </a:p>
        </p:txBody>
      </p:sp>
      <p:sp>
        <p:nvSpPr>
          <p:cNvPr id="90" name="CasellaDiTesto 89"/>
          <p:cNvSpPr txBox="1">
            <a:spLocks noChangeArrowheads="1"/>
          </p:cNvSpPr>
          <p:nvPr/>
        </p:nvSpPr>
        <p:spPr bwMode="auto">
          <a:xfrm>
            <a:off x="228600" y="6324600"/>
            <a:ext cx="567475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it-IT" dirty="0" err="1" smtClean="0"/>
              <a:t>L</a:t>
            </a:r>
            <a:r>
              <a:rPr lang="it-IT" dirty="0"/>
              <a:t>(2,1)</a:t>
            </a:r>
            <a:r>
              <a:rPr lang="it-IT" dirty="0" err="1"/>
              <a:t>-etich</a:t>
            </a:r>
            <a:r>
              <a:rPr lang="it-IT" dirty="0"/>
              <a:t>. orientata di altri </a:t>
            </a:r>
            <a:r>
              <a:rPr lang="it-IT" dirty="0" smtClean="0"/>
              <a:t>grafi: TESINA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build="p"/>
      <p:bldP spid="9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600200"/>
            <a:ext cx="7772400" cy="4419600"/>
          </a:xfrm>
        </p:spPr>
        <p:txBody>
          <a:bodyPr>
            <a:noAutofit/>
          </a:bodyPr>
          <a:lstStyle/>
          <a:p>
            <a:pPr marL="274320" indent="-274320" algn="just" eaLnBrk="1" fontAlgn="auto" hangingPunct="1">
              <a:spcAft>
                <a:spcPts val="0"/>
              </a:spcAft>
              <a:buFont typeface="Wingdings" charset="2"/>
              <a:buNone/>
              <a:defRPr/>
            </a:pPr>
            <a:r>
              <a:rPr lang="it-IT" sz="2800" dirty="0" smtClean="0">
                <a:ea typeface="+mn-ea"/>
                <a:cs typeface="+mn-cs"/>
              </a:rPr>
              <a:t>I problemi di assegnazione di frequenze hanno due aspetti basilari: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it-IT" sz="2800" dirty="0" smtClean="0">
                <a:ea typeface="+mn-ea"/>
                <a:cs typeface="+mn-cs"/>
              </a:rPr>
              <a:t>Bisogna assegnare delle frequenze ad un insieme di connessioni senza fili. Le frequenze vanno scelte tra quelle di un insieme dato che può dipendere da diversi fattori.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it-IT" sz="2800" dirty="0" smtClean="0">
                <a:ea typeface="+mn-ea"/>
                <a:cs typeface="+mn-cs"/>
              </a:rPr>
              <a:t>Le frequenze assegnate possono incorrere nel problema dell’interferenza, causando perdita di qualità al segnale.</a:t>
            </a:r>
          </a:p>
        </p:txBody>
      </p:sp>
      <p:sp>
        <p:nvSpPr>
          <p:cNvPr id="22531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5F5149A-D943-D04B-8ED7-63EFEE883B57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j-ea"/>
                <a:cs typeface="+mj-cs"/>
              </a:rPr>
              <a:t>Il </a:t>
            </a:r>
            <a:r>
              <a:rPr lang="en-US" dirty="0" err="1" smtClean="0">
                <a:ea typeface="+mj-ea"/>
                <a:cs typeface="+mj-cs"/>
              </a:rPr>
              <a:t>problema</a:t>
            </a:r>
            <a:r>
              <a:rPr lang="en-US" dirty="0" smtClean="0">
                <a:ea typeface="+mj-ea"/>
                <a:cs typeface="+mj-cs"/>
              </a:rPr>
              <a:t> (5)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381000" y="1676400"/>
            <a:ext cx="7954963" cy="22098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None/>
            </a:pPr>
            <a:r>
              <a:rPr lang="it-IT" dirty="0" smtClean="0"/>
              <a:t>Nel tentativo di rendere più realistico il modello del problema di assegnazione di frequenze: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dirty="0" smtClean="0"/>
              <a:t>Una </a:t>
            </a:r>
            <a:r>
              <a:rPr lang="it-IT" i="1" dirty="0" err="1" smtClean="0">
                <a:solidFill>
                  <a:schemeClr val="accent1"/>
                </a:solidFill>
              </a:rPr>
              <a:t>L</a:t>
            </a:r>
            <a:r>
              <a:rPr lang="it-IT" i="1" dirty="0" smtClean="0">
                <a:solidFill>
                  <a:schemeClr val="accent1"/>
                </a:solidFill>
              </a:rPr>
              <a:t>(h</a:t>
            </a:r>
            <a:r>
              <a:rPr lang="it-IT" i="1" baseline="-25000" dirty="0" smtClean="0">
                <a:solidFill>
                  <a:schemeClr val="accent1"/>
                </a:solidFill>
              </a:rPr>
              <a:t>1</a:t>
            </a:r>
            <a:r>
              <a:rPr lang="it-IT" i="1" dirty="0" smtClean="0">
                <a:solidFill>
                  <a:schemeClr val="accent1"/>
                </a:solidFill>
              </a:rPr>
              <a:t>, </a:t>
            </a:r>
            <a:r>
              <a:rPr lang="it-IT" i="1" dirty="0" err="1" smtClean="0">
                <a:solidFill>
                  <a:schemeClr val="accent1"/>
                </a:solidFill>
              </a:rPr>
              <a:t>…</a:t>
            </a:r>
            <a:r>
              <a:rPr lang="it-IT" i="1" dirty="0" smtClean="0">
                <a:solidFill>
                  <a:schemeClr val="accent1"/>
                </a:solidFill>
              </a:rPr>
              <a:t>, </a:t>
            </a:r>
            <a:r>
              <a:rPr lang="it-IT" i="1" dirty="0" err="1" smtClean="0">
                <a:solidFill>
                  <a:schemeClr val="accent1"/>
                </a:solidFill>
              </a:rPr>
              <a:t>h</a:t>
            </a:r>
            <a:r>
              <a:rPr lang="it-IT" i="1" baseline="-25000" dirty="0" err="1" smtClean="0">
                <a:solidFill>
                  <a:schemeClr val="accent1"/>
                </a:solidFill>
              </a:rPr>
              <a:t>k</a:t>
            </a:r>
            <a:r>
              <a:rPr lang="it-IT" i="1" dirty="0" smtClean="0">
                <a:solidFill>
                  <a:schemeClr val="accent1"/>
                </a:solidFill>
              </a:rPr>
              <a:t>)</a:t>
            </a:r>
            <a:r>
              <a:rPr lang="it-IT" dirty="0" smtClean="0">
                <a:solidFill>
                  <a:schemeClr val="accent1"/>
                </a:solidFill>
              </a:rPr>
              <a:t>-etichettatura</a:t>
            </a:r>
            <a:r>
              <a:rPr lang="it-IT" dirty="0" smtClean="0"/>
              <a:t> di un grafo </a:t>
            </a:r>
            <a:r>
              <a:rPr lang="it-IT" i="1" dirty="0" err="1" smtClean="0"/>
              <a:t>G</a:t>
            </a:r>
            <a:r>
              <a:rPr lang="it-IT" dirty="0" smtClean="0"/>
              <a:t> è un’assegnazione di valori interi ai nodi del grafo tale che:</a:t>
            </a:r>
          </a:p>
          <a:p>
            <a:pPr algn="just" eaLnBrk="1" hangingPunct="1">
              <a:lnSpc>
                <a:spcPct val="90000"/>
              </a:lnSpc>
              <a:buClrTx/>
              <a:buNone/>
            </a:pPr>
            <a:r>
              <a:rPr lang="it-IT" dirty="0" smtClean="0"/>
              <a:t>	</a:t>
            </a:r>
            <a:r>
              <a:rPr lang="it-IT" i="1" dirty="0" smtClean="0"/>
              <a:t>|l(u)-l(v)|≥h</a:t>
            </a:r>
            <a:r>
              <a:rPr lang="it-IT" i="1" baseline="-25000" dirty="0" smtClean="0"/>
              <a:t>i</a:t>
            </a:r>
            <a:r>
              <a:rPr lang="it-IT" dirty="0" smtClean="0"/>
              <a:t> se </a:t>
            </a:r>
            <a:r>
              <a:rPr lang="it-IT" i="1" dirty="0" smtClean="0"/>
              <a:t>u</a:t>
            </a:r>
            <a:r>
              <a:rPr lang="it-IT" dirty="0" smtClean="0"/>
              <a:t> e </a:t>
            </a:r>
            <a:r>
              <a:rPr lang="it-IT" i="1" dirty="0" smtClean="0"/>
              <a:t>v</a:t>
            </a:r>
            <a:r>
              <a:rPr lang="it-IT" dirty="0" smtClean="0"/>
              <a:t> sono a distanza </a:t>
            </a:r>
            <a:r>
              <a:rPr lang="it-IT" i="1" dirty="0" smtClean="0"/>
              <a:t>i</a:t>
            </a:r>
            <a:r>
              <a:rPr lang="it-IT" dirty="0" smtClean="0"/>
              <a:t> nel grafo, </a:t>
            </a:r>
            <a:r>
              <a:rPr lang="it-IT" i="1" dirty="0" smtClean="0"/>
              <a:t>1≤i≤k</a:t>
            </a:r>
            <a:r>
              <a:rPr lang="it-IT" dirty="0" smtClean="0"/>
              <a:t>.</a:t>
            </a:r>
          </a:p>
          <a:p>
            <a:pPr algn="just" eaLnBrk="1" hangingPunct="1">
              <a:lnSpc>
                <a:spcPct val="90000"/>
              </a:lnSpc>
              <a:buClrTx/>
            </a:pPr>
            <a:r>
              <a:rPr lang="it-IT" dirty="0" smtClean="0">
                <a:solidFill>
                  <a:srgbClr val="FE8637"/>
                </a:solidFill>
              </a:rPr>
              <a:t>Problema della </a:t>
            </a:r>
            <a:r>
              <a:rPr lang="it-IT" i="1" dirty="0" smtClean="0">
                <a:solidFill>
                  <a:schemeClr val="accent1"/>
                </a:solidFill>
              </a:rPr>
              <a:t>L(h</a:t>
            </a:r>
            <a:r>
              <a:rPr lang="it-IT" i="1" baseline="-25000" dirty="0" smtClean="0">
                <a:solidFill>
                  <a:schemeClr val="accent1"/>
                </a:solidFill>
              </a:rPr>
              <a:t>1</a:t>
            </a:r>
            <a:r>
              <a:rPr lang="it-IT" i="1" dirty="0" smtClean="0">
                <a:solidFill>
                  <a:schemeClr val="accent1"/>
                </a:solidFill>
              </a:rPr>
              <a:t>, …, h</a:t>
            </a:r>
            <a:r>
              <a:rPr lang="it-IT" i="1" baseline="-25000" dirty="0" smtClean="0">
                <a:solidFill>
                  <a:schemeClr val="accent1"/>
                </a:solidFill>
              </a:rPr>
              <a:t>k</a:t>
            </a:r>
            <a:r>
              <a:rPr lang="it-IT" i="1" dirty="0" smtClean="0">
                <a:solidFill>
                  <a:schemeClr val="accent1"/>
                </a:solidFill>
              </a:rPr>
              <a:t>)</a:t>
            </a:r>
            <a:r>
              <a:rPr lang="it-IT" dirty="0" smtClean="0">
                <a:solidFill>
                  <a:srgbClr val="FE8637"/>
                </a:solidFill>
              </a:rPr>
              <a:t>-etichettatura</a:t>
            </a:r>
            <a:r>
              <a:rPr lang="it-IT" dirty="0" smtClean="0"/>
              <a:t>: minimizzare </a:t>
            </a:r>
            <a:r>
              <a:rPr lang="it-IT" dirty="0" smtClean="0">
                <a:sym typeface="Symbol" charset="2"/>
              </a:rPr>
              <a:t>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dirty="0" smtClean="0">
                <a:sym typeface="Symbol" charset="2"/>
              </a:rPr>
              <a:t>Di particolare importanza le versioni </a:t>
            </a:r>
            <a:r>
              <a:rPr lang="it-IT" i="1" dirty="0" smtClean="0">
                <a:sym typeface="Symbol" charset="2"/>
              </a:rPr>
              <a:t>L(2,1,1) </a:t>
            </a:r>
            <a:r>
              <a:rPr lang="it-IT" dirty="0" smtClean="0">
                <a:sym typeface="Symbol" charset="2"/>
              </a:rPr>
              <a:t>e </a:t>
            </a:r>
          </a:p>
          <a:p>
            <a:pPr algn="just" eaLnBrk="1" hangingPunct="1">
              <a:lnSpc>
                <a:spcPct val="90000"/>
              </a:lnSpc>
              <a:buNone/>
            </a:pPr>
            <a:r>
              <a:rPr lang="it-IT" i="1" dirty="0" smtClean="0">
                <a:sym typeface="Symbol" charset="2"/>
              </a:rPr>
              <a:t>	L(δ, 1, …, 1)</a:t>
            </a:r>
            <a:r>
              <a:rPr lang="it-IT" dirty="0" smtClean="0">
                <a:sym typeface="Symbol" charset="2"/>
              </a:rPr>
              <a:t>.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dirty="0" smtClean="0">
                <a:sym typeface="Symbol" charset="2"/>
              </a:rPr>
              <a:t>Già queste versioni sono </a:t>
            </a:r>
            <a:r>
              <a:rPr lang="it-IT" dirty="0" err="1" smtClean="0">
                <a:sym typeface="Symbol" charset="2"/>
              </a:rPr>
              <a:t>NP-hard</a:t>
            </a:r>
            <a:r>
              <a:rPr lang="it-IT" dirty="0" smtClean="0">
                <a:sym typeface="Symbol" charset="2"/>
              </a:rPr>
              <a:t> in generale, quindi si studia il problema su classi particolari di grafi.</a:t>
            </a:r>
          </a:p>
          <a:p>
            <a:pPr algn="just" eaLnBrk="1" hangingPunct="1">
              <a:lnSpc>
                <a:spcPct val="90000"/>
              </a:lnSpc>
              <a:buClrTx/>
              <a:buNone/>
            </a:pPr>
            <a:endParaRPr lang="it-IT" dirty="0" smtClean="0"/>
          </a:p>
        </p:txBody>
      </p:sp>
      <p:sp>
        <p:nvSpPr>
          <p:cNvPr id="82955" name="Segnaposto numero diapositiva 87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47275489-F9B7-224F-B64C-415B278BC2CD}" type="slidenum">
              <a:rPr lang="en-US" smtClean="0"/>
              <a:pPr/>
              <a:t>70</a:t>
            </a:fld>
            <a:endParaRPr lang="en-US" smtClean="0"/>
          </a:p>
        </p:txBody>
      </p:sp>
      <p:sp>
        <p:nvSpPr>
          <p:cNvPr id="9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 smtClean="0">
                <a:ea typeface="+mj-ea"/>
                <a:cs typeface="+mj-cs"/>
              </a:rPr>
              <a:t>Varianti del Problema (</a:t>
            </a:r>
            <a:r>
              <a:rPr lang="it-IT" dirty="0" err="1" smtClean="0">
                <a:ea typeface="+mj-ea"/>
                <a:cs typeface="+mj-cs"/>
              </a:rPr>
              <a:t>3</a:t>
            </a:r>
            <a:r>
              <a:rPr lang="it-IT" dirty="0" smtClean="0">
                <a:ea typeface="+mj-ea"/>
                <a:cs typeface="+mj-cs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build="p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381000" y="1676400"/>
            <a:ext cx="7954963" cy="22098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None/>
            </a:pPr>
            <a:r>
              <a:rPr lang="it-IT" sz="2800" dirty="0" smtClean="0"/>
              <a:t>Nel caso in cui la topologia sia dotata di un </a:t>
            </a:r>
            <a:r>
              <a:rPr lang="it-IT" sz="2800" dirty="0" err="1" smtClean="0"/>
              <a:t>backbone</a:t>
            </a:r>
            <a:r>
              <a:rPr lang="it-IT" sz="2800" dirty="0" smtClean="0"/>
              <a:t> in cui la potenza trasmissiva sia superiore rispetto al resto della rete: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sz="2800" dirty="0" smtClean="0"/>
              <a:t>Un </a:t>
            </a:r>
            <a:r>
              <a:rPr lang="it-IT" sz="2800" i="1" dirty="0" err="1" smtClean="0">
                <a:solidFill>
                  <a:schemeClr val="accent1"/>
                </a:solidFill>
              </a:rPr>
              <a:t>Backbone</a:t>
            </a:r>
            <a:r>
              <a:rPr lang="it-IT" sz="2800" i="1" dirty="0" smtClean="0">
                <a:solidFill>
                  <a:schemeClr val="accent1"/>
                </a:solidFill>
              </a:rPr>
              <a:t> </a:t>
            </a:r>
            <a:r>
              <a:rPr lang="it-IT" sz="2800" i="1" dirty="0" err="1" smtClean="0">
                <a:solidFill>
                  <a:schemeClr val="accent1"/>
                </a:solidFill>
              </a:rPr>
              <a:t>coloring</a:t>
            </a:r>
            <a:r>
              <a:rPr lang="it-IT" sz="2800" i="1" dirty="0" smtClean="0">
                <a:solidFill>
                  <a:schemeClr val="accent1"/>
                </a:solidFill>
              </a:rPr>
              <a:t> </a:t>
            </a:r>
            <a:r>
              <a:rPr lang="it-IT" sz="2800" dirty="0" smtClean="0"/>
              <a:t>di un grafo </a:t>
            </a:r>
            <a:r>
              <a:rPr lang="it-IT" sz="2800" i="1" dirty="0" err="1" smtClean="0"/>
              <a:t>G</a:t>
            </a:r>
            <a:r>
              <a:rPr lang="it-IT" sz="2800" dirty="0" smtClean="0"/>
              <a:t> rispetto ad un grafo </a:t>
            </a:r>
            <a:r>
              <a:rPr lang="it-IT" sz="2800" i="1" dirty="0" err="1" smtClean="0"/>
              <a:t>H</a:t>
            </a:r>
            <a:r>
              <a:rPr lang="it-IT" sz="2800" dirty="0" smtClean="0"/>
              <a:t> è un’assegnazione di valori interi ai nodi del grafo tale che:</a:t>
            </a:r>
          </a:p>
          <a:p>
            <a:pPr algn="just" eaLnBrk="1" hangingPunct="1">
              <a:lnSpc>
                <a:spcPct val="90000"/>
              </a:lnSpc>
              <a:buClrTx/>
              <a:buNone/>
            </a:pPr>
            <a:r>
              <a:rPr lang="it-IT" sz="2800" dirty="0" smtClean="0"/>
              <a:t>	</a:t>
            </a:r>
            <a:r>
              <a:rPr lang="it-IT" sz="2800" i="1" dirty="0" smtClean="0"/>
              <a:t>|l(u)-l(v)|≥2</a:t>
            </a:r>
            <a:r>
              <a:rPr lang="it-IT" sz="2800" dirty="0" smtClean="0"/>
              <a:t> se (</a:t>
            </a:r>
            <a:r>
              <a:rPr lang="it-IT" sz="2800" i="1" dirty="0" smtClean="0"/>
              <a:t>u,v) </a:t>
            </a:r>
            <a:r>
              <a:rPr lang="it-IT" sz="2800" dirty="0" smtClean="0"/>
              <a:t>è un arco di </a:t>
            </a:r>
            <a:r>
              <a:rPr lang="it-IT" sz="2800" i="1" dirty="0" smtClean="0"/>
              <a:t>H </a:t>
            </a:r>
            <a:r>
              <a:rPr lang="it-IT" sz="2800" dirty="0" smtClean="0"/>
              <a:t>e</a:t>
            </a:r>
          </a:p>
          <a:p>
            <a:pPr algn="just" eaLnBrk="1" hangingPunct="1">
              <a:lnSpc>
                <a:spcPct val="90000"/>
              </a:lnSpc>
              <a:buClrTx/>
              <a:buNone/>
            </a:pPr>
            <a:r>
              <a:rPr lang="it-IT" sz="2800" dirty="0" smtClean="0"/>
              <a:t>  </a:t>
            </a:r>
            <a:r>
              <a:rPr lang="it-IT" sz="2800" i="1" dirty="0" smtClean="0"/>
              <a:t>|l(u)-l(v)|≥1</a:t>
            </a:r>
            <a:r>
              <a:rPr lang="it-IT" sz="2800" dirty="0" smtClean="0"/>
              <a:t> se (</a:t>
            </a:r>
            <a:r>
              <a:rPr lang="it-IT" sz="2800" i="1" dirty="0" smtClean="0"/>
              <a:t>u,v) </a:t>
            </a:r>
            <a:r>
              <a:rPr lang="it-IT" sz="2800" dirty="0" smtClean="0"/>
              <a:t>è un arco di </a:t>
            </a:r>
            <a:r>
              <a:rPr lang="it-IT" sz="2800" i="1" dirty="0" smtClean="0"/>
              <a:t>G-H</a:t>
            </a:r>
            <a:r>
              <a:rPr lang="it-IT" sz="2800" dirty="0" smtClean="0"/>
              <a:t>.</a:t>
            </a:r>
          </a:p>
          <a:p>
            <a:pPr algn="just" eaLnBrk="1" hangingPunct="1">
              <a:lnSpc>
                <a:spcPct val="90000"/>
              </a:lnSpc>
              <a:buClrTx/>
            </a:pPr>
            <a:r>
              <a:rPr lang="it-IT" sz="2800" dirty="0" smtClean="0">
                <a:solidFill>
                  <a:srgbClr val="FE8637"/>
                </a:solidFill>
              </a:rPr>
              <a:t>Problema del </a:t>
            </a:r>
            <a:r>
              <a:rPr lang="it-IT" sz="2800" i="1" dirty="0" err="1" smtClean="0">
                <a:solidFill>
                  <a:srgbClr val="FE8637"/>
                </a:solidFill>
              </a:rPr>
              <a:t>Backbone</a:t>
            </a:r>
            <a:r>
              <a:rPr lang="it-IT" sz="2800" i="1" dirty="0" smtClean="0">
                <a:solidFill>
                  <a:srgbClr val="FE8637"/>
                </a:solidFill>
              </a:rPr>
              <a:t> </a:t>
            </a:r>
            <a:r>
              <a:rPr lang="it-IT" sz="2800" i="1" dirty="0" err="1" smtClean="0">
                <a:solidFill>
                  <a:srgbClr val="FE8637"/>
                </a:solidFill>
              </a:rPr>
              <a:t>coloring</a:t>
            </a:r>
            <a:r>
              <a:rPr lang="it-IT" sz="2800" dirty="0" smtClean="0"/>
              <a:t>:</a:t>
            </a:r>
          </a:p>
          <a:p>
            <a:pPr algn="just" eaLnBrk="1" hangingPunct="1">
              <a:lnSpc>
                <a:spcPct val="90000"/>
              </a:lnSpc>
              <a:buClrTx/>
              <a:buNone/>
            </a:pPr>
            <a:r>
              <a:rPr lang="it-IT" sz="2800" dirty="0" smtClean="0"/>
              <a:t>	 minimizzare </a:t>
            </a:r>
            <a:r>
              <a:rPr lang="it-IT" sz="2800" dirty="0" smtClean="0">
                <a:sym typeface="Symbol" charset="2"/>
              </a:rPr>
              <a:t></a:t>
            </a:r>
          </a:p>
          <a:p>
            <a:pPr algn="just" eaLnBrk="1" hangingPunct="1">
              <a:lnSpc>
                <a:spcPct val="90000"/>
              </a:lnSpc>
              <a:buClrTx/>
              <a:buNone/>
            </a:pPr>
            <a:r>
              <a:rPr lang="it-IT" sz="2800" dirty="0" smtClean="0">
                <a:sym typeface="Symbol" charset="2"/>
              </a:rPr>
              <a:t>Alcuni risultati: TESINA</a:t>
            </a:r>
          </a:p>
        </p:txBody>
      </p:sp>
      <p:sp>
        <p:nvSpPr>
          <p:cNvPr id="82955" name="Segnaposto numero diapositiva 87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47275489-F9B7-224F-B64C-415B278BC2CD}" type="slidenum">
              <a:rPr lang="en-US" smtClean="0"/>
              <a:pPr/>
              <a:t>71</a:t>
            </a:fld>
            <a:endParaRPr lang="en-US" smtClean="0"/>
          </a:p>
        </p:txBody>
      </p:sp>
      <p:sp>
        <p:nvSpPr>
          <p:cNvPr id="9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 smtClean="0">
                <a:ea typeface="+mj-ea"/>
                <a:cs typeface="+mj-cs"/>
              </a:rPr>
              <a:t>Varianti del Problema (</a:t>
            </a:r>
            <a:r>
              <a:rPr lang="it-IT" dirty="0" err="1" smtClean="0">
                <a:ea typeface="+mj-ea"/>
                <a:cs typeface="+mj-cs"/>
              </a:rPr>
              <a:t>4</a:t>
            </a:r>
            <a:r>
              <a:rPr lang="it-IT" dirty="0" smtClean="0">
                <a:ea typeface="+mj-ea"/>
                <a:cs typeface="+mj-cs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build="p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381000" y="1676400"/>
            <a:ext cx="7954963" cy="22098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None/>
            </a:pPr>
            <a:r>
              <a:rPr lang="it-IT" sz="2800" dirty="0" smtClean="0"/>
              <a:t>Nella pratica, ogni stazione trasmettente può gestire più di un canale, e quindi si assegna un insieme di canali ad ogni stazione</a:t>
            </a:r>
            <a:r>
              <a:rPr lang="it-IT" sz="2800" dirty="0" smtClean="0"/>
              <a:t>.</a:t>
            </a:r>
            <a:endParaRPr lang="it-IT" sz="2800" dirty="0" smtClean="0"/>
          </a:p>
          <a:p>
            <a:pPr algn="just" eaLnBrk="1" hangingPunct="1">
              <a:lnSpc>
                <a:spcPct val="90000"/>
              </a:lnSpc>
            </a:pPr>
            <a:r>
              <a:rPr lang="it-IT" sz="2800" dirty="0" smtClean="0"/>
              <a:t>dati </a:t>
            </a:r>
            <a:r>
              <a:rPr lang="it-IT" sz="2800" dirty="0" smtClean="0"/>
              <a:t>due insiemi di interi </a:t>
            </a:r>
            <a:r>
              <a:rPr lang="it-IT" sz="2800" i="1" dirty="0" smtClean="0"/>
              <a:t>I</a:t>
            </a:r>
            <a:r>
              <a:rPr lang="it-IT" sz="2800" dirty="0" smtClean="0"/>
              <a:t> e </a:t>
            </a:r>
            <a:r>
              <a:rPr lang="it-IT" sz="2800" i="1" dirty="0" err="1" smtClean="0"/>
              <a:t>J</a:t>
            </a:r>
            <a:r>
              <a:rPr lang="it-IT" sz="2800" dirty="0" smtClean="0"/>
              <a:t>, si definisce </a:t>
            </a:r>
            <a:endParaRPr lang="it-IT" sz="2800" dirty="0" smtClean="0"/>
          </a:p>
          <a:p>
            <a:pPr algn="just" eaLnBrk="1" hangingPunct="1">
              <a:lnSpc>
                <a:spcPct val="90000"/>
              </a:lnSpc>
              <a:buNone/>
            </a:pPr>
            <a:r>
              <a:rPr lang="it-IT" sz="2800" dirty="0" smtClean="0"/>
              <a:t>		</a:t>
            </a:r>
            <a:r>
              <a:rPr lang="it-IT" sz="2800" dirty="0" err="1" smtClean="0"/>
              <a:t>dist</a:t>
            </a:r>
            <a:r>
              <a:rPr lang="it-IT" sz="2800" dirty="0" smtClean="0"/>
              <a:t>(</a:t>
            </a:r>
            <a:r>
              <a:rPr lang="it-IT" sz="2800" i="1" dirty="0" smtClean="0"/>
              <a:t>I,</a:t>
            </a:r>
            <a:r>
              <a:rPr lang="it-IT" sz="2800" i="1" dirty="0" err="1" smtClean="0"/>
              <a:t>J</a:t>
            </a:r>
            <a:r>
              <a:rPr lang="it-IT" sz="2800" dirty="0" smtClean="0"/>
              <a:t>)</a:t>
            </a:r>
            <a:r>
              <a:rPr lang="it-IT" sz="2800" dirty="0" err="1" smtClean="0"/>
              <a:t>=min</a:t>
            </a:r>
            <a:r>
              <a:rPr lang="it-IT" sz="2800" i="1" dirty="0" smtClean="0"/>
              <a:t>{|i-j|: i </a:t>
            </a:r>
            <a:r>
              <a:rPr lang="it-IT" sz="2800" dirty="0" smtClean="0"/>
              <a:t>in </a:t>
            </a:r>
            <a:r>
              <a:rPr lang="it-IT" sz="2800" i="1" dirty="0" smtClean="0"/>
              <a:t>I</a:t>
            </a:r>
            <a:r>
              <a:rPr lang="it-IT" sz="2800" dirty="0" smtClean="0"/>
              <a:t> e</a:t>
            </a:r>
            <a:r>
              <a:rPr lang="it-IT" sz="2800" i="1" dirty="0" smtClean="0"/>
              <a:t> </a:t>
            </a:r>
            <a:r>
              <a:rPr lang="it-IT" sz="2800" i="1" dirty="0" err="1" smtClean="0"/>
              <a:t>j</a:t>
            </a:r>
            <a:r>
              <a:rPr lang="it-IT" sz="2800" dirty="0" smtClean="0"/>
              <a:t> in </a:t>
            </a:r>
            <a:r>
              <a:rPr lang="it-IT" sz="2800" i="1" dirty="0" err="1" smtClean="0"/>
              <a:t>J</a:t>
            </a:r>
            <a:r>
              <a:rPr lang="it-IT" sz="2800" dirty="0" smtClean="0"/>
              <a:t> </a:t>
            </a:r>
            <a:r>
              <a:rPr lang="it-IT" sz="2800" dirty="0" smtClean="0"/>
              <a:t>}</a:t>
            </a:r>
          </a:p>
          <a:p>
            <a:pPr algn="just" eaLnBrk="1" hangingPunct="1">
              <a:lnSpc>
                <a:spcPct val="90000"/>
              </a:lnSpc>
              <a:buNone/>
            </a:pPr>
            <a:endParaRPr lang="it-IT" sz="2800" dirty="0" smtClean="0"/>
          </a:p>
          <a:p>
            <a:pPr algn="just" eaLnBrk="1" hangingPunct="1">
              <a:lnSpc>
                <a:spcPct val="90000"/>
              </a:lnSpc>
              <a:buNone/>
            </a:pPr>
            <a:r>
              <a:rPr lang="it-IT" sz="2800" dirty="0" smtClean="0">
                <a:solidFill>
                  <a:schemeClr val="accent1"/>
                </a:solidFill>
              </a:rPr>
              <a:t>Esempio</a:t>
            </a:r>
            <a:r>
              <a:rPr lang="it-IT" sz="2800" dirty="0" smtClean="0"/>
              <a:t>:</a:t>
            </a:r>
          </a:p>
          <a:p>
            <a:pPr algn="just" eaLnBrk="1" hangingPunct="1">
              <a:lnSpc>
                <a:spcPct val="90000"/>
              </a:lnSpc>
              <a:buNone/>
            </a:pPr>
            <a:r>
              <a:rPr lang="it-IT" sz="2800" i="1" dirty="0" err="1" smtClean="0"/>
              <a:t>I=</a:t>
            </a:r>
            <a:r>
              <a:rPr lang="it-IT" sz="2800" i="1" dirty="0" smtClean="0"/>
              <a:t>{0,1,2}; </a:t>
            </a:r>
            <a:r>
              <a:rPr lang="it-IT" sz="2800" i="1" dirty="0" err="1" smtClean="0"/>
              <a:t>J=</a:t>
            </a:r>
            <a:r>
              <a:rPr lang="it-IT" sz="2800" i="1" dirty="0" smtClean="0"/>
              <a:t>{4,5,6}</a:t>
            </a:r>
            <a:r>
              <a:rPr lang="it-IT" sz="2800" dirty="0" smtClean="0"/>
              <a:t>; </a:t>
            </a:r>
            <a:r>
              <a:rPr lang="it-IT" sz="2800" dirty="0" err="1" smtClean="0"/>
              <a:t>dist</a:t>
            </a:r>
            <a:r>
              <a:rPr lang="it-IT" sz="2800" i="1" dirty="0" smtClean="0"/>
              <a:t>{I,</a:t>
            </a:r>
            <a:r>
              <a:rPr lang="it-IT" sz="2800" i="1" dirty="0" err="1" smtClean="0"/>
              <a:t>J</a:t>
            </a:r>
            <a:r>
              <a:rPr lang="it-IT" sz="2800" i="1" dirty="0" smtClean="0"/>
              <a:t>}</a:t>
            </a:r>
            <a:r>
              <a:rPr lang="it-IT" sz="2800" dirty="0" smtClean="0"/>
              <a:t>=2.</a:t>
            </a:r>
          </a:p>
        </p:txBody>
      </p:sp>
      <p:sp>
        <p:nvSpPr>
          <p:cNvPr id="82955" name="Segnaposto numero diapositiva 87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47275489-F9B7-224F-B64C-415B278BC2CD}" type="slidenum">
              <a:rPr lang="en-US" smtClean="0"/>
              <a:pPr/>
              <a:t>72</a:t>
            </a:fld>
            <a:endParaRPr lang="en-US" smtClean="0"/>
          </a:p>
        </p:txBody>
      </p:sp>
      <p:sp>
        <p:nvSpPr>
          <p:cNvPr id="9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 smtClean="0">
                <a:ea typeface="+mj-ea"/>
                <a:cs typeface="+mj-cs"/>
              </a:rPr>
              <a:t>Varianti del Problema </a:t>
            </a:r>
            <a:r>
              <a:rPr lang="it-IT" dirty="0" smtClean="0">
                <a:ea typeface="+mj-ea"/>
                <a:cs typeface="+mj-cs"/>
              </a:rPr>
              <a:t>(</a:t>
            </a:r>
            <a:r>
              <a:rPr lang="it-IT" dirty="0" err="1" smtClean="0">
                <a:ea typeface="+mj-ea"/>
                <a:cs typeface="+mj-cs"/>
              </a:rPr>
              <a:t>5</a:t>
            </a:r>
            <a:r>
              <a:rPr lang="it-IT" dirty="0" smtClean="0">
                <a:ea typeface="+mj-ea"/>
                <a:cs typeface="+mj-cs"/>
              </a:rPr>
              <a:t>)</a:t>
            </a:r>
            <a:endParaRPr lang="it-IT" dirty="0" smtClean="0"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build="p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381000" y="1676400"/>
            <a:ext cx="7954963" cy="22098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None/>
            </a:pPr>
            <a:r>
              <a:rPr lang="it-IT" sz="2800" dirty="0" smtClean="0"/>
              <a:t>(nozione definita nel 2011, non ancora </a:t>
            </a:r>
            <a:r>
              <a:rPr lang="it-IT" sz="2800" dirty="0" err="1" smtClean="0"/>
              <a:t>pubblicata…</a:t>
            </a:r>
            <a:r>
              <a:rPr lang="it-IT" sz="2800" dirty="0" smtClean="0"/>
              <a:t>)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sz="2800" dirty="0" smtClean="0"/>
              <a:t>Una </a:t>
            </a:r>
            <a:r>
              <a:rPr lang="it-IT" sz="2800" i="1" dirty="0" err="1" smtClean="0">
                <a:solidFill>
                  <a:schemeClr val="accent1"/>
                </a:solidFill>
              </a:rPr>
              <a:t>L</a:t>
            </a:r>
            <a:r>
              <a:rPr lang="it-IT" sz="2800" i="1" dirty="0" smtClean="0">
                <a:solidFill>
                  <a:schemeClr val="accent1"/>
                </a:solidFill>
              </a:rPr>
              <a:t>(</a:t>
            </a:r>
            <a:r>
              <a:rPr lang="it-IT" sz="2800" i="1" dirty="0" err="1" smtClean="0">
                <a:solidFill>
                  <a:schemeClr val="accent1"/>
                </a:solidFill>
              </a:rPr>
              <a:t>h</a:t>
            </a:r>
            <a:r>
              <a:rPr lang="it-IT" sz="2800" i="1" dirty="0" smtClean="0">
                <a:solidFill>
                  <a:schemeClr val="accent1"/>
                </a:solidFill>
              </a:rPr>
              <a:t>,</a:t>
            </a:r>
            <a:r>
              <a:rPr lang="it-IT" sz="2800" i="1" dirty="0" err="1" smtClean="0">
                <a:solidFill>
                  <a:schemeClr val="accent1"/>
                </a:solidFill>
              </a:rPr>
              <a:t>k</a:t>
            </a:r>
            <a:r>
              <a:rPr lang="it-IT" sz="2800" i="1" dirty="0" smtClean="0">
                <a:solidFill>
                  <a:schemeClr val="accent1"/>
                </a:solidFill>
              </a:rPr>
              <a:t>)-etichettatura n-multipla </a:t>
            </a:r>
            <a:r>
              <a:rPr lang="it-IT" sz="2800" dirty="0" smtClean="0"/>
              <a:t>di un grafo </a:t>
            </a:r>
            <a:r>
              <a:rPr lang="it-IT" sz="2800" i="1" dirty="0" err="1" smtClean="0"/>
              <a:t>G</a:t>
            </a:r>
            <a:r>
              <a:rPr lang="it-IT" sz="2800" dirty="0" smtClean="0"/>
              <a:t> è un’assegnazione di </a:t>
            </a:r>
            <a:r>
              <a:rPr lang="it-IT" sz="2800" i="1" dirty="0" err="1" smtClean="0"/>
              <a:t>n</a:t>
            </a:r>
            <a:r>
              <a:rPr lang="it-IT" sz="2800" i="1" dirty="0" smtClean="0"/>
              <a:t> </a:t>
            </a:r>
            <a:r>
              <a:rPr lang="it-IT" sz="2800" dirty="0" smtClean="0"/>
              <a:t>valori interi a ciascun nodo del grafo tale che:</a:t>
            </a:r>
          </a:p>
          <a:p>
            <a:pPr algn="just" eaLnBrk="1" hangingPunct="1">
              <a:lnSpc>
                <a:spcPct val="90000"/>
              </a:lnSpc>
              <a:buClrTx/>
              <a:buNone/>
            </a:pPr>
            <a:r>
              <a:rPr lang="it-IT" sz="2800" dirty="0" smtClean="0"/>
              <a:t>	dist(</a:t>
            </a:r>
            <a:r>
              <a:rPr lang="it-IT" sz="2800" i="1" dirty="0" smtClean="0"/>
              <a:t>l(u),l(v)</a:t>
            </a:r>
            <a:r>
              <a:rPr lang="it-IT" sz="2800" dirty="0" smtClean="0"/>
              <a:t>) </a:t>
            </a:r>
            <a:r>
              <a:rPr lang="it-IT" sz="2800" i="1" dirty="0" smtClean="0"/>
              <a:t>≥ h</a:t>
            </a:r>
            <a:r>
              <a:rPr lang="it-IT" sz="2800" dirty="0" smtClean="0"/>
              <a:t> se (</a:t>
            </a:r>
            <a:r>
              <a:rPr lang="it-IT" sz="2800" i="1" dirty="0" smtClean="0"/>
              <a:t>u,v) </a:t>
            </a:r>
            <a:r>
              <a:rPr lang="it-IT" sz="2800" dirty="0" smtClean="0"/>
              <a:t>è un arco di </a:t>
            </a:r>
            <a:r>
              <a:rPr lang="it-IT" sz="2800" i="1" dirty="0" smtClean="0"/>
              <a:t>G </a:t>
            </a:r>
            <a:r>
              <a:rPr lang="it-IT" sz="2800" dirty="0" smtClean="0"/>
              <a:t>e</a:t>
            </a:r>
          </a:p>
          <a:p>
            <a:pPr algn="just" eaLnBrk="1" hangingPunct="1">
              <a:lnSpc>
                <a:spcPct val="90000"/>
              </a:lnSpc>
              <a:buClrTx/>
              <a:buNone/>
            </a:pPr>
            <a:r>
              <a:rPr lang="it-IT" sz="2800" dirty="0" smtClean="0"/>
              <a:t>   dist(</a:t>
            </a:r>
            <a:r>
              <a:rPr lang="it-IT" sz="2800" i="1" dirty="0" smtClean="0"/>
              <a:t>l(u),l(v)</a:t>
            </a:r>
            <a:r>
              <a:rPr lang="it-IT" sz="2800" dirty="0" smtClean="0"/>
              <a:t>) </a:t>
            </a:r>
            <a:r>
              <a:rPr lang="it-IT" sz="2800" i="1" dirty="0" smtClean="0"/>
              <a:t>≥ k</a:t>
            </a:r>
            <a:r>
              <a:rPr lang="it-IT" sz="2800" dirty="0" smtClean="0"/>
              <a:t> se </a:t>
            </a:r>
            <a:r>
              <a:rPr lang="it-IT" sz="2800" i="1" dirty="0" smtClean="0"/>
              <a:t>u </a:t>
            </a:r>
            <a:r>
              <a:rPr lang="it-IT" sz="2800" dirty="0" smtClean="0"/>
              <a:t>e </a:t>
            </a:r>
            <a:r>
              <a:rPr lang="it-IT" sz="2800" i="1" dirty="0" smtClean="0"/>
              <a:t>v </a:t>
            </a:r>
            <a:r>
              <a:rPr lang="it-IT" sz="2800" dirty="0" smtClean="0"/>
              <a:t>sono a dist.2 in </a:t>
            </a:r>
            <a:r>
              <a:rPr lang="it-IT" sz="2800" i="1" dirty="0" smtClean="0"/>
              <a:t>G</a:t>
            </a:r>
            <a:r>
              <a:rPr lang="it-IT" sz="2800" dirty="0" smtClean="0"/>
              <a:t>.</a:t>
            </a:r>
          </a:p>
          <a:p>
            <a:pPr algn="just" eaLnBrk="1" hangingPunct="1">
              <a:lnSpc>
                <a:spcPct val="90000"/>
              </a:lnSpc>
              <a:buClrTx/>
            </a:pPr>
            <a:r>
              <a:rPr lang="it-IT" sz="2800" dirty="0" smtClean="0">
                <a:solidFill>
                  <a:srgbClr val="FE8637"/>
                </a:solidFill>
              </a:rPr>
              <a:t>Problema della </a:t>
            </a:r>
            <a:r>
              <a:rPr lang="it-IT" sz="2800" i="1" dirty="0" err="1" smtClean="0">
                <a:solidFill>
                  <a:schemeClr val="accent1"/>
                </a:solidFill>
              </a:rPr>
              <a:t>L</a:t>
            </a:r>
            <a:r>
              <a:rPr lang="it-IT" sz="2800" i="1" dirty="0" smtClean="0">
                <a:solidFill>
                  <a:schemeClr val="accent1"/>
                </a:solidFill>
              </a:rPr>
              <a:t>(</a:t>
            </a:r>
            <a:r>
              <a:rPr lang="it-IT" sz="2800" i="1" dirty="0" err="1" smtClean="0">
                <a:solidFill>
                  <a:schemeClr val="accent1"/>
                </a:solidFill>
              </a:rPr>
              <a:t>h</a:t>
            </a:r>
            <a:r>
              <a:rPr lang="it-IT" sz="2800" i="1" dirty="0" smtClean="0">
                <a:solidFill>
                  <a:schemeClr val="accent1"/>
                </a:solidFill>
              </a:rPr>
              <a:t>,</a:t>
            </a:r>
            <a:r>
              <a:rPr lang="it-IT" sz="2800" i="1" dirty="0" err="1" smtClean="0">
                <a:solidFill>
                  <a:schemeClr val="accent1"/>
                </a:solidFill>
              </a:rPr>
              <a:t>k</a:t>
            </a:r>
            <a:r>
              <a:rPr lang="it-IT" sz="2800" i="1" dirty="0" smtClean="0">
                <a:solidFill>
                  <a:schemeClr val="accent1"/>
                </a:solidFill>
              </a:rPr>
              <a:t>)-etichettatura n-multipla </a:t>
            </a:r>
            <a:r>
              <a:rPr lang="it-IT" sz="2800" dirty="0" smtClean="0"/>
              <a:t>:</a:t>
            </a:r>
            <a:endParaRPr lang="it-IT" sz="2800" dirty="0" smtClean="0"/>
          </a:p>
          <a:p>
            <a:pPr algn="just" eaLnBrk="1" hangingPunct="1">
              <a:lnSpc>
                <a:spcPct val="90000"/>
              </a:lnSpc>
              <a:buClrTx/>
              <a:buNone/>
            </a:pPr>
            <a:r>
              <a:rPr lang="it-IT" sz="2800" dirty="0" smtClean="0"/>
              <a:t>	 minimizzare </a:t>
            </a:r>
            <a:r>
              <a:rPr lang="it-IT" sz="2800" dirty="0" smtClean="0">
                <a:sym typeface="Symbol" charset="2"/>
              </a:rPr>
              <a:t>, dato </a:t>
            </a:r>
            <a:r>
              <a:rPr lang="it-IT" sz="2800" i="1" dirty="0" smtClean="0">
                <a:sym typeface="Symbol" charset="2"/>
              </a:rPr>
              <a:t>n.</a:t>
            </a:r>
            <a:endParaRPr lang="it-IT" sz="2800" dirty="0" smtClean="0">
              <a:sym typeface="Symbol" charset="2"/>
            </a:endParaRPr>
          </a:p>
        </p:txBody>
      </p:sp>
      <p:sp>
        <p:nvSpPr>
          <p:cNvPr id="82955" name="Segnaposto numero diapositiva 87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47275489-F9B7-224F-B64C-415B278BC2CD}" type="slidenum">
              <a:rPr lang="en-US" smtClean="0"/>
              <a:pPr/>
              <a:t>73</a:t>
            </a:fld>
            <a:endParaRPr lang="en-US" smtClean="0"/>
          </a:p>
        </p:txBody>
      </p:sp>
      <p:sp>
        <p:nvSpPr>
          <p:cNvPr id="9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 smtClean="0">
                <a:ea typeface="+mj-ea"/>
                <a:cs typeface="+mj-cs"/>
              </a:rPr>
              <a:t>Varianti del Problema </a:t>
            </a:r>
            <a:r>
              <a:rPr lang="it-IT" dirty="0" smtClean="0">
                <a:ea typeface="+mj-ea"/>
                <a:cs typeface="+mj-cs"/>
              </a:rPr>
              <a:t>(</a:t>
            </a:r>
            <a:r>
              <a:rPr lang="it-IT" dirty="0" err="1" smtClean="0">
                <a:ea typeface="+mj-ea"/>
                <a:cs typeface="+mj-cs"/>
              </a:rPr>
              <a:t>6</a:t>
            </a:r>
            <a:r>
              <a:rPr lang="it-IT" dirty="0" smtClean="0">
                <a:ea typeface="+mj-ea"/>
                <a:cs typeface="+mj-cs"/>
              </a:rPr>
              <a:t>)</a:t>
            </a:r>
            <a:endParaRPr lang="it-IT" dirty="0" smtClean="0"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build="p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381000" y="3200400"/>
            <a:ext cx="7954963" cy="22098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None/>
            </a:pPr>
            <a:r>
              <a:rPr lang="it-IT" dirty="0" smtClean="0"/>
              <a:t>Nel caso particolare in cui la rete sia di tipo GSM:</a:t>
            </a:r>
          </a:p>
          <a:p>
            <a:pPr algn="just"/>
            <a:r>
              <a:rPr lang="it-IT" dirty="0" smtClean="0"/>
              <a:t>si ha una rete cellulare in cui l’area è divisa in celle esagonali.</a:t>
            </a:r>
          </a:p>
          <a:p>
            <a:pPr algn="just"/>
            <a:r>
              <a:rPr lang="it-IT" dirty="0" smtClean="0"/>
              <a:t>Ogni cella ha una stazione che connette la rete fissa con i dispositivi mobili che si trovano momentaneamente in quella cella</a:t>
            </a:r>
          </a:p>
          <a:p>
            <a:pPr algn="just"/>
            <a:r>
              <a:rPr lang="it-IT" dirty="0" smtClean="0"/>
              <a:t>I telefoni mobili si connettono alla rete GSM cercando di raggiungere la stazione relativa alla cella in cui si trovano.</a:t>
            </a:r>
            <a:endParaRPr lang="it-IT" dirty="0" smtClean="0">
              <a:sym typeface="Symbol" charset="2"/>
            </a:endParaRPr>
          </a:p>
        </p:txBody>
      </p:sp>
      <p:sp>
        <p:nvSpPr>
          <p:cNvPr id="82955" name="Segnaposto numero diapositiva 87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47275489-F9B7-224F-B64C-415B278BC2CD}" type="slidenum">
              <a:rPr lang="en-US" smtClean="0"/>
              <a:pPr/>
              <a:t>74</a:t>
            </a:fld>
            <a:endParaRPr lang="en-US" smtClean="0"/>
          </a:p>
        </p:txBody>
      </p:sp>
      <p:sp>
        <p:nvSpPr>
          <p:cNvPr id="9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 smtClean="0">
                <a:ea typeface="+mj-ea"/>
                <a:cs typeface="+mj-cs"/>
              </a:rPr>
              <a:t>Varianti del Problema </a:t>
            </a:r>
            <a:r>
              <a:rPr lang="it-IT" dirty="0" smtClean="0">
                <a:ea typeface="+mj-ea"/>
                <a:cs typeface="+mj-cs"/>
              </a:rPr>
              <a:t>(</a:t>
            </a:r>
            <a:r>
              <a:rPr lang="it-IT" dirty="0" err="1" smtClean="0">
                <a:ea typeface="+mj-ea"/>
                <a:cs typeface="+mj-cs"/>
              </a:rPr>
              <a:t>7</a:t>
            </a:r>
            <a:r>
              <a:rPr lang="it-IT" dirty="0" smtClean="0">
                <a:ea typeface="+mj-ea"/>
                <a:cs typeface="+mj-cs"/>
              </a:rPr>
              <a:t>)</a:t>
            </a:r>
            <a:endParaRPr lang="it-IT" dirty="0" smtClean="0">
              <a:ea typeface="+mj-ea"/>
              <a:cs typeface="+mj-cs"/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200" y="0"/>
            <a:ext cx="4114800" cy="33227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build="p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381000" y="1905000"/>
            <a:ext cx="7954963" cy="22098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None/>
            </a:pPr>
            <a:r>
              <a:rPr lang="it-IT" sz="2800" dirty="0" smtClean="0"/>
              <a:t>Le celle della rete GSM devono avere frequenze diverse in modo da non disturbarsi vicendevolmente.</a:t>
            </a:r>
          </a:p>
          <a:p>
            <a:pPr algn="just"/>
            <a:r>
              <a:rPr lang="it-IT" sz="2800" dirty="0" smtClean="0"/>
              <a:t>Problema della </a:t>
            </a:r>
            <a:r>
              <a:rPr lang="it-IT" sz="2800" dirty="0" smtClean="0">
                <a:solidFill>
                  <a:srgbClr val="FE8637"/>
                </a:solidFill>
              </a:rPr>
              <a:t>colorazione di mappe</a:t>
            </a:r>
            <a:r>
              <a:rPr lang="it-IT" sz="2800" dirty="0" smtClean="0"/>
              <a:t>: data una mappa disegnata sul piano, il problema consiste nel colorare ogni regione con un colore diverso in modo che regioni adiacenti abbiano colori diversi.</a:t>
            </a:r>
          </a:p>
          <a:p>
            <a:pPr algn="just"/>
            <a:r>
              <a:rPr lang="it-IT" sz="2800" dirty="0" smtClean="0"/>
              <a:t>Il famoso teorema dei </a:t>
            </a:r>
            <a:r>
              <a:rPr lang="it-IT" sz="2800" dirty="0" err="1" smtClean="0"/>
              <a:t>4</a:t>
            </a:r>
            <a:r>
              <a:rPr lang="it-IT" sz="2800" dirty="0" smtClean="0"/>
              <a:t> colori asserisce che è sempre possibile risolvere questo problema usando al più </a:t>
            </a:r>
            <a:r>
              <a:rPr lang="it-IT" sz="2800" dirty="0" err="1" smtClean="0"/>
              <a:t>4</a:t>
            </a:r>
            <a:r>
              <a:rPr lang="it-IT" sz="2800" dirty="0" smtClean="0"/>
              <a:t> colori. </a:t>
            </a:r>
          </a:p>
        </p:txBody>
      </p:sp>
      <p:sp>
        <p:nvSpPr>
          <p:cNvPr id="82955" name="Segnaposto numero diapositiva 87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47275489-F9B7-224F-B64C-415B278BC2CD}" type="slidenum">
              <a:rPr lang="en-US" smtClean="0"/>
              <a:pPr/>
              <a:t>75</a:t>
            </a:fld>
            <a:endParaRPr lang="en-US" smtClean="0"/>
          </a:p>
        </p:txBody>
      </p:sp>
      <p:sp>
        <p:nvSpPr>
          <p:cNvPr id="9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 smtClean="0">
                <a:ea typeface="+mj-ea"/>
                <a:cs typeface="+mj-cs"/>
              </a:rPr>
              <a:t>Varianti del Problema </a:t>
            </a:r>
            <a:r>
              <a:rPr lang="it-IT" dirty="0" smtClean="0">
                <a:ea typeface="+mj-ea"/>
                <a:cs typeface="+mj-cs"/>
              </a:rPr>
              <a:t>(</a:t>
            </a:r>
            <a:r>
              <a:rPr lang="it-IT" dirty="0" err="1" smtClean="0">
                <a:ea typeface="+mj-ea"/>
                <a:cs typeface="+mj-cs"/>
              </a:rPr>
              <a:t>8</a:t>
            </a:r>
            <a:r>
              <a:rPr lang="it-IT" dirty="0" smtClean="0">
                <a:ea typeface="+mj-ea"/>
                <a:cs typeface="+mj-cs"/>
              </a:rPr>
              <a:t>)</a:t>
            </a:r>
            <a:endParaRPr lang="it-IT" dirty="0" smtClean="0"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build="p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381000" y="1905000"/>
            <a:ext cx="7954963" cy="2209800"/>
          </a:xfrm>
        </p:spPr>
        <p:txBody>
          <a:bodyPr/>
          <a:lstStyle/>
          <a:p>
            <a:r>
              <a:rPr lang="it-IT" sz="2800" dirty="0" smtClean="0"/>
              <a:t>Quindi </a:t>
            </a:r>
            <a:r>
              <a:rPr lang="it-IT" sz="2800" dirty="0" err="1" smtClean="0"/>
              <a:t>4</a:t>
            </a:r>
            <a:r>
              <a:rPr lang="it-IT" sz="2800" dirty="0" smtClean="0"/>
              <a:t> diverse frequenze sono sufficienti per una rete GSM “indefinitamente” grande</a:t>
            </a:r>
          </a:p>
        </p:txBody>
      </p:sp>
      <p:sp>
        <p:nvSpPr>
          <p:cNvPr id="82955" name="Segnaposto numero diapositiva 87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47275489-F9B7-224F-B64C-415B278BC2CD}" type="slidenum">
              <a:rPr lang="en-US" smtClean="0"/>
              <a:pPr/>
              <a:t>76</a:t>
            </a:fld>
            <a:endParaRPr lang="en-US" smtClean="0"/>
          </a:p>
        </p:txBody>
      </p:sp>
      <p:sp>
        <p:nvSpPr>
          <p:cNvPr id="9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 smtClean="0">
                <a:ea typeface="+mj-ea"/>
                <a:cs typeface="+mj-cs"/>
              </a:rPr>
              <a:t>Varianti del Problema </a:t>
            </a:r>
            <a:r>
              <a:rPr lang="it-IT" dirty="0" smtClean="0">
                <a:ea typeface="+mj-ea"/>
                <a:cs typeface="+mj-cs"/>
              </a:rPr>
              <a:t>(</a:t>
            </a:r>
            <a:r>
              <a:rPr lang="it-IT" dirty="0" err="1" smtClean="0">
                <a:ea typeface="+mj-ea"/>
                <a:cs typeface="+mj-cs"/>
              </a:rPr>
              <a:t>9</a:t>
            </a:r>
            <a:r>
              <a:rPr lang="it-IT" dirty="0" smtClean="0">
                <a:ea typeface="+mj-ea"/>
                <a:cs typeface="+mj-cs"/>
              </a:rPr>
              <a:t>)</a:t>
            </a:r>
            <a:endParaRPr lang="it-IT" dirty="0" smtClean="0">
              <a:ea typeface="+mj-ea"/>
              <a:cs typeface="+mj-cs"/>
            </a:endParaRPr>
          </a:p>
        </p:txBody>
      </p:sp>
      <p:grpSp>
        <p:nvGrpSpPr>
          <p:cNvPr id="40" name="Gruppo 39"/>
          <p:cNvGrpSpPr/>
          <p:nvPr/>
        </p:nvGrpSpPr>
        <p:grpSpPr>
          <a:xfrm>
            <a:off x="2225321" y="3186289"/>
            <a:ext cx="4099279" cy="3056467"/>
            <a:chOff x="1377243" y="3186289"/>
            <a:chExt cx="4099279" cy="3056467"/>
          </a:xfrm>
        </p:grpSpPr>
        <p:sp>
          <p:nvSpPr>
            <p:cNvPr id="8" name="Esagono orizzontale 7"/>
            <p:cNvSpPr/>
            <p:nvPr/>
          </p:nvSpPr>
          <p:spPr>
            <a:xfrm>
              <a:off x="2944989" y="4953000"/>
              <a:ext cx="990600" cy="880533"/>
            </a:xfrm>
            <a:prstGeom prst="hexagon">
              <a:avLst/>
            </a:prstGeom>
            <a:solidFill>
              <a:srgbClr val="0000FF"/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Esagono orizzontale 8"/>
            <p:cNvSpPr/>
            <p:nvPr/>
          </p:nvSpPr>
          <p:spPr>
            <a:xfrm>
              <a:off x="4471811" y="4938889"/>
              <a:ext cx="1004711" cy="894645"/>
            </a:xfrm>
            <a:prstGeom prst="hexagon">
              <a:avLst/>
            </a:prstGeom>
            <a:solidFill>
              <a:srgbClr val="0000FF"/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Esagono orizzontale 19"/>
            <p:cNvSpPr/>
            <p:nvPr/>
          </p:nvSpPr>
          <p:spPr>
            <a:xfrm>
              <a:off x="1406877" y="4964289"/>
              <a:ext cx="990600" cy="863601"/>
            </a:xfrm>
            <a:prstGeom prst="hexagon">
              <a:avLst/>
            </a:prstGeom>
            <a:solidFill>
              <a:srgbClr val="0000FF"/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Esagono orizzontale 26"/>
            <p:cNvSpPr/>
            <p:nvPr/>
          </p:nvSpPr>
          <p:spPr>
            <a:xfrm>
              <a:off x="3725333" y="4495800"/>
              <a:ext cx="965200" cy="880533"/>
            </a:xfrm>
            <a:prstGeom prst="hexagon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Esagono orizzontale 27"/>
            <p:cNvSpPr/>
            <p:nvPr/>
          </p:nvSpPr>
          <p:spPr>
            <a:xfrm>
              <a:off x="2187221" y="4512733"/>
              <a:ext cx="965200" cy="863601"/>
            </a:xfrm>
            <a:prstGeom prst="hexagon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Esagono orizzontale 29"/>
            <p:cNvSpPr/>
            <p:nvPr/>
          </p:nvSpPr>
          <p:spPr>
            <a:xfrm>
              <a:off x="2943579" y="4086577"/>
              <a:ext cx="990600" cy="880533"/>
            </a:xfrm>
            <a:prstGeom prst="hexagon">
              <a:avLst/>
            </a:prstGeom>
            <a:solidFill>
              <a:srgbClr val="FF0000"/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Esagono orizzontale 30"/>
            <p:cNvSpPr/>
            <p:nvPr/>
          </p:nvSpPr>
          <p:spPr>
            <a:xfrm>
              <a:off x="4470401" y="4072466"/>
              <a:ext cx="1004711" cy="894645"/>
            </a:xfrm>
            <a:prstGeom prst="hexagon">
              <a:avLst/>
            </a:prstGeom>
            <a:solidFill>
              <a:srgbClr val="FF0000"/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Esagono orizzontale 31"/>
            <p:cNvSpPr/>
            <p:nvPr/>
          </p:nvSpPr>
          <p:spPr>
            <a:xfrm>
              <a:off x="1405467" y="4097866"/>
              <a:ext cx="990600" cy="863601"/>
            </a:xfrm>
            <a:prstGeom prst="hexagon">
              <a:avLst/>
            </a:prstGeom>
            <a:solidFill>
              <a:srgbClr val="FF0000"/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Esagono orizzontale 32"/>
            <p:cNvSpPr/>
            <p:nvPr/>
          </p:nvSpPr>
          <p:spPr>
            <a:xfrm>
              <a:off x="3705579" y="3643488"/>
              <a:ext cx="965200" cy="880533"/>
            </a:xfrm>
            <a:prstGeom prst="hexagon">
              <a:avLst/>
            </a:prstGeom>
            <a:solidFill>
              <a:srgbClr val="41D042"/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Esagono orizzontale 33"/>
            <p:cNvSpPr/>
            <p:nvPr/>
          </p:nvSpPr>
          <p:spPr>
            <a:xfrm>
              <a:off x="2167467" y="3660421"/>
              <a:ext cx="965200" cy="863601"/>
            </a:xfrm>
            <a:prstGeom prst="hexagon">
              <a:avLst/>
            </a:prstGeom>
            <a:solidFill>
              <a:srgbClr val="41D042"/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Esagono orizzontale 34"/>
            <p:cNvSpPr/>
            <p:nvPr/>
          </p:nvSpPr>
          <p:spPr>
            <a:xfrm>
              <a:off x="3733801" y="5362222"/>
              <a:ext cx="965200" cy="880533"/>
            </a:xfrm>
            <a:prstGeom prst="hexagon">
              <a:avLst/>
            </a:prstGeom>
            <a:solidFill>
              <a:srgbClr val="41D042"/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Esagono orizzontale 35"/>
            <p:cNvSpPr/>
            <p:nvPr/>
          </p:nvSpPr>
          <p:spPr>
            <a:xfrm>
              <a:off x="2195689" y="5379155"/>
              <a:ext cx="965200" cy="863601"/>
            </a:xfrm>
            <a:prstGeom prst="hexagon">
              <a:avLst/>
            </a:prstGeom>
            <a:solidFill>
              <a:srgbClr val="41D042"/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Esagono orizzontale 36"/>
            <p:cNvSpPr/>
            <p:nvPr/>
          </p:nvSpPr>
          <p:spPr>
            <a:xfrm>
              <a:off x="2915355" y="3200400"/>
              <a:ext cx="990600" cy="880533"/>
            </a:xfrm>
            <a:prstGeom prst="hexagon">
              <a:avLst/>
            </a:prstGeom>
            <a:solidFill>
              <a:srgbClr val="0000FF"/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Esagono orizzontale 37"/>
            <p:cNvSpPr/>
            <p:nvPr/>
          </p:nvSpPr>
          <p:spPr>
            <a:xfrm>
              <a:off x="4442177" y="3186289"/>
              <a:ext cx="1004711" cy="894645"/>
            </a:xfrm>
            <a:prstGeom prst="hexagon">
              <a:avLst/>
            </a:prstGeom>
            <a:solidFill>
              <a:srgbClr val="0000FF"/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Esagono orizzontale 38"/>
            <p:cNvSpPr/>
            <p:nvPr/>
          </p:nvSpPr>
          <p:spPr>
            <a:xfrm>
              <a:off x="1377243" y="3211689"/>
              <a:ext cx="990600" cy="863601"/>
            </a:xfrm>
            <a:prstGeom prst="hexagon">
              <a:avLst/>
            </a:prstGeom>
            <a:solidFill>
              <a:srgbClr val="0000FF"/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build="p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381000" y="1905000"/>
            <a:ext cx="7954963" cy="2209800"/>
          </a:xfrm>
        </p:spPr>
        <p:txBody>
          <a:bodyPr/>
          <a:lstStyle/>
          <a:p>
            <a:r>
              <a:rPr lang="it-IT" sz="2800" dirty="0" smtClean="0"/>
              <a:t>In realtà, in versioni più sofisticate dell’assegnazione di frequenze per una rete GSM, i colori necessari sono </a:t>
            </a:r>
            <a:r>
              <a:rPr lang="it-IT" sz="2800" dirty="0" err="1" smtClean="0"/>
              <a:t>7</a:t>
            </a:r>
            <a:r>
              <a:rPr lang="it-IT" sz="2800" dirty="0" smtClean="0"/>
              <a:t> -&gt; si torna alla </a:t>
            </a:r>
            <a:r>
              <a:rPr lang="it-IT" sz="2800" dirty="0" err="1" smtClean="0"/>
              <a:t>L</a:t>
            </a:r>
            <a:r>
              <a:rPr lang="it-IT" sz="2800" dirty="0" smtClean="0"/>
              <a:t>(</a:t>
            </a:r>
            <a:r>
              <a:rPr lang="it-IT" sz="2800" i="1" dirty="0" err="1" smtClean="0"/>
              <a:t>h</a:t>
            </a:r>
            <a:r>
              <a:rPr lang="it-IT" sz="2800" i="1" dirty="0" smtClean="0"/>
              <a:t>,</a:t>
            </a:r>
            <a:r>
              <a:rPr lang="it-IT" sz="2800" i="1" dirty="0" err="1" smtClean="0"/>
              <a:t>k</a:t>
            </a:r>
            <a:r>
              <a:rPr lang="it-IT" sz="2800" i="1" dirty="0" smtClean="0"/>
              <a:t>,</a:t>
            </a:r>
            <a:r>
              <a:rPr lang="it-IT" sz="2800" i="1" dirty="0" err="1" smtClean="0"/>
              <a:t>j</a:t>
            </a:r>
            <a:r>
              <a:rPr lang="it-IT" sz="2800" dirty="0" smtClean="0"/>
              <a:t>)</a:t>
            </a:r>
            <a:r>
              <a:rPr lang="it-IT" sz="2800" dirty="0" smtClean="0"/>
              <a:t>-etichettatura</a:t>
            </a:r>
          </a:p>
        </p:txBody>
      </p:sp>
      <p:sp>
        <p:nvSpPr>
          <p:cNvPr id="82955" name="Segnaposto numero diapositiva 87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47275489-F9B7-224F-B64C-415B278BC2CD}" type="slidenum">
              <a:rPr lang="en-US" smtClean="0"/>
              <a:pPr/>
              <a:t>77</a:t>
            </a:fld>
            <a:endParaRPr lang="en-US" smtClean="0"/>
          </a:p>
        </p:txBody>
      </p:sp>
      <p:sp>
        <p:nvSpPr>
          <p:cNvPr id="9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 smtClean="0">
                <a:ea typeface="+mj-ea"/>
                <a:cs typeface="+mj-cs"/>
              </a:rPr>
              <a:t>Varianti del Problema </a:t>
            </a:r>
            <a:r>
              <a:rPr lang="it-IT" dirty="0" smtClean="0">
                <a:ea typeface="+mj-ea"/>
                <a:cs typeface="+mj-cs"/>
              </a:rPr>
              <a:t>(</a:t>
            </a:r>
            <a:r>
              <a:rPr lang="it-IT" dirty="0" smtClean="0">
                <a:ea typeface="+mj-ea"/>
                <a:cs typeface="+mj-cs"/>
              </a:rPr>
              <a:t>10</a:t>
            </a:r>
            <a:r>
              <a:rPr lang="it-IT" dirty="0" smtClean="0">
                <a:ea typeface="+mj-ea"/>
                <a:cs typeface="+mj-cs"/>
              </a:rPr>
              <a:t>)</a:t>
            </a:r>
            <a:endParaRPr lang="it-IT" dirty="0" smtClean="0">
              <a:ea typeface="+mj-ea"/>
              <a:cs typeface="+mj-cs"/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1800" y="3369733"/>
            <a:ext cx="4343400" cy="3136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build="p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381000" y="1905000"/>
            <a:ext cx="7954963" cy="2209800"/>
          </a:xfrm>
        </p:spPr>
        <p:txBody>
          <a:bodyPr/>
          <a:lstStyle/>
          <a:p>
            <a:r>
              <a:rPr lang="it-IT" sz="2800" dirty="0" smtClean="0"/>
              <a:t>Data una mappa, questa si può naturalmente considerare come un grafo planare </a:t>
            </a:r>
            <a:r>
              <a:rPr lang="it-IT" sz="2800" i="1" dirty="0" smtClean="0"/>
              <a:t>G</a:t>
            </a:r>
            <a:r>
              <a:rPr lang="it-IT" sz="2800" dirty="0" smtClean="0"/>
              <a:t>.</a:t>
            </a:r>
          </a:p>
          <a:p>
            <a:r>
              <a:rPr lang="it-IT" sz="2800" dirty="0" smtClean="0"/>
              <a:t>Dato </a:t>
            </a:r>
            <a:r>
              <a:rPr lang="it-IT" sz="2800" i="1" dirty="0" err="1" smtClean="0"/>
              <a:t>G</a:t>
            </a:r>
            <a:r>
              <a:rPr lang="it-IT" sz="2800" i="1" dirty="0" smtClean="0"/>
              <a:t>,</a:t>
            </a:r>
            <a:r>
              <a:rPr lang="it-IT" sz="2800" dirty="0" smtClean="0"/>
              <a:t> sia </a:t>
            </a:r>
            <a:r>
              <a:rPr lang="it-IT" sz="2800" i="1" dirty="0" err="1" smtClean="0"/>
              <a:t>G</a:t>
            </a:r>
            <a:r>
              <a:rPr lang="it-IT" sz="2800" i="1" baseline="30000" dirty="0" err="1" smtClean="0"/>
              <a:t>*</a:t>
            </a:r>
            <a:r>
              <a:rPr lang="it-IT" sz="2800" dirty="0" smtClean="0"/>
              <a:t> il </a:t>
            </a:r>
            <a:r>
              <a:rPr lang="it-IT" sz="2800" dirty="0" smtClean="0">
                <a:solidFill>
                  <a:srgbClr val="FE8637"/>
                </a:solidFill>
              </a:rPr>
              <a:t>grafo duale</a:t>
            </a:r>
            <a:r>
              <a:rPr lang="it-IT" sz="2800" dirty="0" smtClean="0"/>
              <a:t>:</a:t>
            </a:r>
          </a:p>
          <a:p>
            <a:r>
              <a:rPr lang="it-IT" sz="2800" dirty="0" smtClean="0"/>
              <a:t>si metta un nodo in ogni regione di </a:t>
            </a:r>
            <a:r>
              <a:rPr lang="it-IT" sz="2800" i="1" dirty="0" err="1" smtClean="0"/>
              <a:t>G</a:t>
            </a:r>
            <a:endParaRPr lang="it-IT" sz="2800" i="1" dirty="0" smtClean="0"/>
          </a:p>
          <a:p>
            <a:r>
              <a:rPr lang="it-IT" sz="2800" dirty="0" smtClean="0"/>
              <a:t>si connettano due nodi se e solo se le corrispondenti regioni (facce) sono confinanti (condividono uno spigolo)</a:t>
            </a:r>
          </a:p>
          <a:p>
            <a:r>
              <a:rPr lang="it-IT" sz="2800" dirty="0" smtClean="0"/>
              <a:t>Una colorazione di vertici </a:t>
            </a:r>
            <a:r>
              <a:rPr lang="it-IT" sz="2800" dirty="0" smtClean="0"/>
              <a:t>di </a:t>
            </a:r>
            <a:r>
              <a:rPr lang="it-IT" sz="2800" i="1" dirty="0" err="1" smtClean="0"/>
              <a:t>G</a:t>
            </a:r>
            <a:r>
              <a:rPr lang="it-IT" sz="2800" i="1" baseline="30000" dirty="0" err="1" smtClean="0"/>
              <a:t>*</a:t>
            </a:r>
            <a:r>
              <a:rPr lang="it-IT" sz="2800" dirty="0" smtClean="0"/>
              <a:t> corrisponde  ad una colorazione della mappa </a:t>
            </a:r>
            <a:r>
              <a:rPr lang="it-IT" sz="2800" i="1" dirty="0" smtClean="0"/>
              <a:t>G</a:t>
            </a:r>
            <a:r>
              <a:rPr lang="it-IT" sz="2800" dirty="0" smtClean="0"/>
              <a:t>.</a:t>
            </a:r>
          </a:p>
        </p:txBody>
      </p:sp>
      <p:sp>
        <p:nvSpPr>
          <p:cNvPr id="82955" name="Segnaposto numero diapositiva 87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47275489-F9B7-224F-B64C-415B278BC2CD}" type="slidenum">
              <a:rPr lang="en-US" smtClean="0"/>
              <a:pPr/>
              <a:t>78</a:t>
            </a:fld>
            <a:endParaRPr lang="en-US" smtClean="0"/>
          </a:p>
        </p:txBody>
      </p:sp>
      <p:sp>
        <p:nvSpPr>
          <p:cNvPr id="9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79248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 smtClean="0">
                <a:ea typeface="+mj-ea"/>
                <a:cs typeface="+mj-cs"/>
              </a:rPr>
              <a:t>Una Divagazione sul </a:t>
            </a:r>
            <a:r>
              <a:rPr lang="it-IT" dirty="0" err="1" smtClean="0">
                <a:ea typeface="+mj-ea"/>
                <a:cs typeface="+mj-cs"/>
              </a:rPr>
              <a:t>Th</a:t>
            </a:r>
            <a:r>
              <a:rPr lang="it-IT" dirty="0" smtClean="0">
                <a:ea typeface="+mj-ea"/>
                <a:cs typeface="+mj-cs"/>
              </a:rPr>
              <a:t>. dei </a:t>
            </a:r>
            <a:r>
              <a:rPr lang="it-IT" dirty="0" err="1" smtClean="0">
                <a:ea typeface="+mj-ea"/>
                <a:cs typeface="+mj-cs"/>
              </a:rPr>
              <a:t>4</a:t>
            </a:r>
            <a:r>
              <a:rPr lang="it-IT" dirty="0" smtClean="0">
                <a:ea typeface="+mj-ea"/>
                <a:cs typeface="+mj-cs"/>
              </a:rPr>
              <a:t> colori (</a:t>
            </a:r>
            <a:r>
              <a:rPr lang="it-IT" dirty="0" err="1" smtClean="0">
                <a:ea typeface="+mj-ea"/>
                <a:cs typeface="+mj-cs"/>
              </a:rPr>
              <a:t>1</a:t>
            </a:r>
            <a:r>
              <a:rPr lang="it-IT" dirty="0" smtClean="0">
                <a:ea typeface="+mj-ea"/>
                <a:cs typeface="+mj-cs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build="p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0" y="1524000"/>
            <a:ext cx="8335963" cy="2209800"/>
          </a:xfrm>
        </p:spPr>
        <p:txBody>
          <a:bodyPr/>
          <a:lstStyle/>
          <a:p>
            <a:pPr algn="just"/>
            <a:r>
              <a:rPr lang="it-IT" sz="2500" dirty="0" smtClean="0"/>
              <a:t>In realtà, i </a:t>
            </a:r>
            <a:r>
              <a:rPr lang="it-IT" sz="2500" dirty="0" err="1" smtClean="0"/>
              <a:t>c</a:t>
            </a:r>
            <a:r>
              <a:rPr sz="2500" dirty="0" smtClean="0"/>
              <a:t>artogra</a:t>
            </a:r>
            <a:r>
              <a:rPr lang="it-IT" sz="2500" dirty="0" err="1" smtClean="0"/>
              <a:t>fi</a:t>
            </a:r>
            <a:r>
              <a:rPr lang="it-IT" sz="2500" dirty="0" smtClean="0"/>
              <a:t> hanno sempre saputo di poter colorare le mappe con soli </a:t>
            </a:r>
            <a:r>
              <a:rPr lang="it-IT" sz="2500" dirty="0" err="1" smtClean="0"/>
              <a:t>4</a:t>
            </a:r>
            <a:r>
              <a:rPr lang="it-IT" sz="2500" dirty="0" smtClean="0"/>
              <a:t> colori, ma nel</a:t>
            </a:r>
            <a:r>
              <a:rPr sz="2500" dirty="0" smtClean="0"/>
              <a:t> 1852 Francis Guthrie </a:t>
            </a:r>
            <a:r>
              <a:rPr lang="it-IT" sz="2500" dirty="0" smtClean="0"/>
              <a:t>si chiede se la cosa potesse essere dimostrata.</a:t>
            </a:r>
          </a:p>
          <a:p>
            <a:pPr algn="just"/>
            <a:r>
              <a:rPr lang="it-IT" sz="2500" dirty="0" smtClean="0"/>
              <a:t>Dopo oltre 100 anni e molti falsi allarmi,</a:t>
            </a:r>
            <a:r>
              <a:rPr sz="2500" dirty="0" smtClean="0"/>
              <a:t> Appel </a:t>
            </a:r>
            <a:r>
              <a:rPr lang="it-IT" sz="2500" dirty="0" smtClean="0"/>
              <a:t>ed</a:t>
            </a:r>
            <a:r>
              <a:rPr sz="2500" dirty="0" smtClean="0"/>
              <a:t> Haken </a:t>
            </a:r>
            <a:r>
              <a:rPr lang="it-IT" sz="2500" dirty="0" smtClean="0"/>
              <a:t>hanno dimostrato il teorema dei </a:t>
            </a:r>
            <a:r>
              <a:rPr lang="it-IT" sz="2500" dirty="0" err="1" smtClean="0"/>
              <a:t>4</a:t>
            </a:r>
            <a:r>
              <a:rPr lang="it-IT" sz="2500" dirty="0" smtClean="0"/>
              <a:t> colori nel </a:t>
            </a:r>
            <a:r>
              <a:rPr sz="2500" dirty="0" smtClean="0"/>
              <a:t>1976. </a:t>
            </a:r>
            <a:endParaRPr lang="it-IT" sz="2500" dirty="0" smtClean="0"/>
          </a:p>
          <a:p>
            <a:pPr algn="just"/>
            <a:r>
              <a:rPr lang="it-IT" sz="2500" dirty="0" smtClean="0"/>
              <a:t>La dimostrazione ha richiesto l’aiuto di un calcolatore poiché esamina esaustivamente più di 1700 differenti configurazioni.</a:t>
            </a:r>
          </a:p>
          <a:p>
            <a:pPr algn="just"/>
            <a:r>
              <a:rPr lang="it-IT" sz="2500" dirty="0" smtClean="0"/>
              <a:t>Più recentemente, </a:t>
            </a:r>
            <a:r>
              <a:rPr sz="2500" dirty="0" smtClean="0"/>
              <a:t>Robertson, Sanders, Seymour, </a:t>
            </a:r>
            <a:r>
              <a:rPr lang="it-IT" sz="2500" dirty="0" smtClean="0"/>
              <a:t>e</a:t>
            </a:r>
            <a:r>
              <a:rPr sz="2500" dirty="0" smtClean="0"/>
              <a:t> Thomas </a:t>
            </a:r>
            <a:r>
              <a:rPr lang="it-IT" sz="2500" dirty="0" smtClean="0"/>
              <a:t>hanno pubblicato una nuova dimostrazione in cui compaiono “solo” </a:t>
            </a:r>
            <a:r>
              <a:rPr sz="2500" dirty="0" smtClean="0"/>
              <a:t>633 configura</a:t>
            </a:r>
            <a:r>
              <a:rPr lang="it-IT" sz="2500" dirty="0" err="1" smtClean="0"/>
              <a:t>z</a:t>
            </a:r>
            <a:r>
              <a:rPr sz="2500" dirty="0" smtClean="0"/>
              <a:t>ion</a:t>
            </a:r>
            <a:r>
              <a:rPr lang="it-IT" sz="2500" dirty="0" smtClean="0"/>
              <a:t>i</a:t>
            </a:r>
            <a:r>
              <a:rPr sz="2500" dirty="0" smtClean="0"/>
              <a:t>. </a:t>
            </a:r>
          </a:p>
        </p:txBody>
      </p:sp>
      <p:sp>
        <p:nvSpPr>
          <p:cNvPr id="82955" name="Segnaposto numero diapositiva 87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47275489-F9B7-224F-B64C-415B278BC2CD}" type="slidenum">
              <a:rPr lang="en-US" smtClean="0"/>
              <a:pPr/>
              <a:t>79</a:t>
            </a:fld>
            <a:endParaRPr lang="en-US" smtClean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79248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 smtClean="0">
                <a:ea typeface="+mj-ea"/>
                <a:cs typeface="+mj-cs"/>
              </a:rPr>
              <a:t>Una Divagazione sul </a:t>
            </a:r>
            <a:r>
              <a:rPr lang="it-IT" dirty="0" err="1" smtClean="0">
                <a:ea typeface="+mj-ea"/>
                <a:cs typeface="+mj-cs"/>
              </a:rPr>
              <a:t>Th</a:t>
            </a:r>
            <a:r>
              <a:rPr lang="it-IT" dirty="0" smtClean="0">
                <a:ea typeface="+mj-ea"/>
                <a:cs typeface="+mj-cs"/>
              </a:rPr>
              <a:t>. dei </a:t>
            </a:r>
            <a:r>
              <a:rPr lang="it-IT" dirty="0" err="1" smtClean="0">
                <a:ea typeface="+mj-ea"/>
                <a:cs typeface="+mj-cs"/>
              </a:rPr>
              <a:t>4</a:t>
            </a:r>
            <a:r>
              <a:rPr lang="it-IT" dirty="0" smtClean="0">
                <a:ea typeface="+mj-ea"/>
                <a:cs typeface="+mj-cs"/>
              </a:rPr>
              <a:t> colori (</a:t>
            </a:r>
            <a:r>
              <a:rPr lang="it-IT" dirty="0" err="1" smtClean="0">
                <a:ea typeface="+mj-ea"/>
                <a:cs typeface="+mj-cs"/>
              </a:rPr>
              <a:t>2</a:t>
            </a:r>
            <a:r>
              <a:rPr lang="it-IT" dirty="0" smtClean="0">
                <a:ea typeface="+mj-ea"/>
                <a:cs typeface="+mj-cs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772400" cy="4876800"/>
          </a:xfrm>
        </p:spPr>
        <p:txBody>
          <a:bodyPr/>
          <a:lstStyle/>
          <a:p>
            <a:pPr marL="514350" indent="-514350" algn="just" eaLnBrk="1" hangingPunct="1">
              <a:buFont typeface="Wingdings" charset="2"/>
              <a:buNone/>
            </a:pPr>
            <a:r>
              <a:rPr lang="it-IT" sz="2800" smtClean="0"/>
              <a:t>Condizioni necessarie perché si abbia interferenza:</a:t>
            </a:r>
          </a:p>
          <a:p>
            <a:pPr marL="971550" lvl="1" indent="-514350" algn="just" eaLnBrk="1" hangingPunct="1">
              <a:buFont typeface="Times New Roman" charset="0"/>
              <a:buAutoNum type="alphaLcParenR"/>
            </a:pPr>
            <a:r>
              <a:rPr lang="it-IT" sz="2800" smtClean="0"/>
              <a:t>Le frequenze devono essere vicine sulla banda elettromagnetica (Doppler effects) o armoniche tra loro. Quest’ultimo effetto è tuttavia limitato poiché le bande a disposizione sono di solito sufficientemente piccole da non contenere armoniche</a:t>
            </a:r>
          </a:p>
          <a:p>
            <a:pPr marL="971550" lvl="1" indent="-514350" algn="just" eaLnBrk="1" hangingPunct="1">
              <a:buFont typeface="Times New Roman" charset="0"/>
              <a:buAutoNum type="alphaLcParenR"/>
            </a:pPr>
            <a:r>
              <a:rPr lang="it-IT" sz="2800" smtClean="0"/>
              <a:t>Le connessioni devono essere geograficamente vicine.</a:t>
            </a:r>
          </a:p>
          <a:p>
            <a:pPr marL="514350" indent="-514350" algn="just" eaLnBrk="1" hangingPunct="1">
              <a:buFont typeface="Wingdings" charset="2"/>
              <a:buNone/>
            </a:pPr>
            <a:r>
              <a:rPr lang="it-IT" sz="2800" smtClean="0"/>
              <a:t> </a:t>
            </a:r>
            <a:endParaRPr lang="it-IT" sz="2800"/>
          </a:p>
        </p:txBody>
      </p:sp>
      <p:sp>
        <p:nvSpPr>
          <p:cNvPr id="23555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DF06DC8A-B8D2-D64B-8237-B55842E275A1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j-ea"/>
                <a:cs typeface="+mj-cs"/>
              </a:rPr>
              <a:t>Il </a:t>
            </a:r>
            <a:r>
              <a:rPr lang="en-US" dirty="0" err="1" smtClean="0">
                <a:ea typeface="+mj-ea"/>
                <a:cs typeface="+mj-cs"/>
              </a:rPr>
              <a:t>problema</a:t>
            </a:r>
            <a:r>
              <a:rPr lang="en-US" dirty="0" smtClean="0">
                <a:ea typeface="+mj-ea"/>
                <a:cs typeface="+mj-cs"/>
              </a:rPr>
              <a:t> (6)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 bldLvl="2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122237" y="1905000"/>
            <a:ext cx="8335963" cy="2209800"/>
          </a:xfrm>
        </p:spPr>
        <p:txBody>
          <a:bodyPr/>
          <a:lstStyle/>
          <a:p>
            <a:pPr>
              <a:buNone/>
            </a:pPr>
            <a:r>
              <a:rPr lang="it-IT" sz="2600" dirty="0" smtClean="0"/>
              <a:t>Ci sono dei risultati interessanti anche per altri numeri di colori:</a:t>
            </a:r>
            <a:endParaRPr sz="2600" dirty="0" smtClean="0"/>
          </a:p>
          <a:p>
            <a:r>
              <a:rPr lang="it-IT" sz="2600" b="1" dirty="0" err="1" smtClean="0"/>
              <a:t>2</a:t>
            </a:r>
            <a:r>
              <a:rPr sz="2600" b="1" dirty="0" smtClean="0"/>
              <a:t>-color</a:t>
            </a:r>
            <a:r>
              <a:rPr lang="it-IT" sz="2600" b="1" dirty="0" smtClean="0"/>
              <a:t>azione</a:t>
            </a:r>
            <a:r>
              <a:rPr sz="2600" dirty="0" smtClean="0"/>
              <a:t>. </a:t>
            </a:r>
            <a:endParaRPr lang="it-IT" sz="2600" dirty="0" smtClean="0"/>
          </a:p>
          <a:p>
            <a:pPr lvl="1">
              <a:buNone/>
            </a:pPr>
            <a:r>
              <a:rPr lang="it-IT" sz="2600" dirty="0" smtClean="0"/>
              <a:t>Problema risolvibile in tempo polinomiale:</a:t>
            </a:r>
          </a:p>
          <a:p>
            <a:pPr lvl="1"/>
            <a:r>
              <a:rPr sz="2600" dirty="0" smtClean="0"/>
              <a:t>Ass</a:t>
            </a:r>
            <a:r>
              <a:rPr lang="it-IT" sz="2600" dirty="0" smtClean="0"/>
              <a:t>e</a:t>
            </a:r>
            <a:r>
              <a:rPr sz="2600" dirty="0" smtClean="0"/>
              <a:t>gn</a:t>
            </a:r>
            <a:r>
              <a:rPr lang="it-IT" sz="2600" dirty="0" smtClean="0"/>
              <a:t>a un colore ad una regione. </a:t>
            </a:r>
          </a:p>
          <a:p>
            <a:pPr lvl="1"/>
            <a:r>
              <a:rPr lang="it-IT" sz="2600" dirty="0" smtClean="0"/>
              <a:t>Assegna ai suoi vicini l’altro colore</a:t>
            </a:r>
            <a:r>
              <a:rPr sz="2600" dirty="0" smtClean="0"/>
              <a:t>. </a:t>
            </a:r>
            <a:endParaRPr lang="it-IT" sz="2600" dirty="0" smtClean="0"/>
          </a:p>
          <a:p>
            <a:pPr lvl="1"/>
            <a:r>
              <a:rPr lang="it-IT" sz="2600" dirty="0" smtClean="0"/>
              <a:t>Assegna ai loro vicini il primo colore</a:t>
            </a:r>
          </a:p>
          <a:p>
            <a:pPr lvl="1"/>
            <a:r>
              <a:rPr lang="it-IT" sz="2600" dirty="0" smtClean="0"/>
              <a:t>Continua fino a quando finiscono le regioni oppure ci sono due regioni adiacenti colorate con lo stesso colore. In tal caso la mappa non è 2-colorabile.</a:t>
            </a:r>
            <a:r>
              <a:rPr sz="2600" dirty="0" smtClean="0"/>
              <a:t> </a:t>
            </a:r>
            <a:endParaRPr sz="2600" dirty="0"/>
          </a:p>
        </p:txBody>
      </p:sp>
      <p:sp>
        <p:nvSpPr>
          <p:cNvPr id="82955" name="Segnaposto numero diapositiva 87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47275489-F9B7-224F-B64C-415B278BC2CD}" type="slidenum">
              <a:rPr lang="en-US" smtClean="0"/>
              <a:pPr/>
              <a:t>80</a:t>
            </a:fld>
            <a:endParaRPr lang="en-US" smtClean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79248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 smtClean="0">
                <a:ea typeface="+mj-ea"/>
                <a:cs typeface="+mj-cs"/>
              </a:rPr>
              <a:t>Una Divagazione sul </a:t>
            </a:r>
            <a:r>
              <a:rPr lang="it-IT" dirty="0" err="1" smtClean="0">
                <a:ea typeface="+mj-ea"/>
                <a:cs typeface="+mj-cs"/>
              </a:rPr>
              <a:t>Th</a:t>
            </a:r>
            <a:r>
              <a:rPr lang="it-IT" dirty="0" smtClean="0">
                <a:ea typeface="+mj-ea"/>
                <a:cs typeface="+mj-cs"/>
              </a:rPr>
              <a:t>. dei </a:t>
            </a:r>
            <a:r>
              <a:rPr lang="it-IT" dirty="0" err="1" smtClean="0">
                <a:ea typeface="+mj-ea"/>
                <a:cs typeface="+mj-cs"/>
              </a:rPr>
              <a:t>4</a:t>
            </a:r>
            <a:r>
              <a:rPr lang="it-IT" dirty="0" smtClean="0">
                <a:ea typeface="+mj-ea"/>
                <a:cs typeface="+mj-cs"/>
              </a:rPr>
              <a:t> colori (</a:t>
            </a:r>
            <a:r>
              <a:rPr lang="it-IT" dirty="0" err="1" smtClean="0">
                <a:ea typeface="+mj-ea"/>
                <a:cs typeface="+mj-cs"/>
              </a:rPr>
              <a:t>3</a:t>
            </a:r>
            <a:r>
              <a:rPr lang="it-IT" dirty="0" smtClean="0">
                <a:ea typeface="+mj-ea"/>
                <a:cs typeface="+mj-cs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build="p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-76200" y="1676400"/>
            <a:ext cx="8763000" cy="2209800"/>
          </a:xfrm>
        </p:spPr>
        <p:txBody>
          <a:bodyPr/>
          <a:lstStyle/>
          <a:p>
            <a:r>
              <a:rPr lang="it-IT" sz="2800" b="1" dirty="0" smtClean="0"/>
              <a:t>3-colorazione </a:t>
            </a:r>
          </a:p>
          <a:p>
            <a:pPr lvl="1" algn="just"/>
            <a:r>
              <a:rPr lang="it-IT" sz="2800" dirty="0" smtClean="0"/>
              <a:t>E’ un problema </a:t>
            </a:r>
            <a:r>
              <a:rPr sz="2800" dirty="0" smtClean="0"/>
              <a:t>NP-</a:t>
            </a:r>
            <a:r>
              <a:rPr lang="it-IT" sz="2800" dirty="0" smtClean="0"/>
              <a:t>arduo, quindi non ci sono algoritmi per decidere se una mappa è 3-colorabile o no.</a:t>
            </a:r>
          </a:p>
          <a:p>
            <a:pPr lvl="1" algn="just"/>
            <a:r>
              <a:rPr lang="it-IT" sz="2800" dirty="0" smtClean="0"/>
              <a:t>Un metodo: provare esaustivamente tutte le combinazioni di colori per le regioni. </a:t>
            </a:r>
          </a:p>
          <a:p>
            <a:pPr lvl="1" algn="just"/>
            <a:r>
              <a:rPr lang="it-IT" sz="2800" dirty="0" smtClean="0"/>
              <a:t>Inapplicabile: se le regioni sono</a:t>
            </a:r>
            <a:r>
              <a:rPr sz="2800" dirty="0" smtClean="0"/>
              <a:t> N</a:t>
            </a:r>
            <a:r>
              <a:rPr lang="it-IT" sz="2800" dirty="0" smtClean="0"/>
              <a:t>, ci sono 3</a:t>
            </a:r>
            <a:r>
              <a:rPr lang="it-IT" sz="2800" baseline="30000" dirty="0" smtClean="0"/>
              <a:t>N</a:t>
            </a:r>
            <a:r>
              <a:rPr lang="it-IT" sz="2800" dirty="0" smtClean="0"/>
              <a:t> possibilità.</a:t>
            </a:r>
            <a:r>
              <a:rPr sz="2800" dirty="0" smtClean="0"/>
              <a:t> </a:t>
            </a:r>
            <a:r>
              <a:rPr lang="it-IT" sz="2800" dirty="0" smtClean="0"/>
              <a:t>(se </a:t>
            </a:r>
            <a:r>
              <a:rPr lang="it-IT" sz="2800" dirty="0" err="1" smtClean="0"/>
              <a:t>N=</a:t>
            </a:r>
            <a:r>
              <a:rPr sz="2800" dirty="0" smtClean="0"/>
              <a:t>48 </a:t>
            </a:r>
            <a:r>
              <a:rPr lang="it-IT" sz="2800" dirty="0" smtClean="0"/>
              <a:t> le combinazioni sarebbero all’incirca </a:t>
            </a:r>
            <a:r>
              <a:rPr sz="2800" dirty="0" smtClean="0"/>
              <a:t> 8</a:t>
            </a:r>
            <a:r>
              <a:rPr lang="it-IT" sz="2800" dirty="0" smtClean="0"/>
              <a:t>x10</a:t>
            </a:r>
            <a:r>
              <a:rPr sz="2800" baseline="30000" dirty="0" smtClean="0"/>
              <a:t>22</a:t>
            </a:r>
            <a:r>
              <a:rPr sz="2800" dirty="0" smtClean="0"/>
              <a:t> </a:t>
            </a:r>
            <a:endParaRPr lang="it-IT" sz="2800" dirty="0" smtClean="0"/>
          </a:p>
          <a:p>
            <a:pPr lvl="1" algn="just"/>
            <a:r>
              <a:rPr lang="it-IT" sz="2800" dirty="0" err="1" smtClean="0"/>
              <a:t>…</a:t>
            </a:r>
            <a:endParaRPr lang="it-IT" sz="2800" dirty="0" smtClean="0"/>
          </a:p>
        </p:txBody>
      </p:sp>
      <p:sp>
        <p:nvSpPr>
          <p:cNvPr id="82955" name="Segnaposto numero diapositiva 87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47275489-F9B7-224F-B64C-415B278BC2CD}" type="slidenum">
              <a:rPr lang="en-US" smtClean="0"/>
              <a:pPr/>
              <a:t>81</a:t>
            </a:fld>
            <a:endParaRPr lang="en-US" smtClean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79248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 smtClean="0">
                <a:ea typeface="+mj-ea"/>
                <a:cs typeface="+mj-cs"/>
              </a:rPr>
              <a:t>Una Divagazione sul </a:t>
            </a:r>
            <a:r>
              <a:rPr lang="it-IT" dirty="0" err="1" smtClean="0">
                <a:ea typeface="+mj-ea"/>
                <a:cs typeface="+mj-cs"/>
              </a:rPr>
              <a:t>Th</a:t>
            </a:r>
            <a:r>
              <a:rPr lang="it-IT" dirty="0" smtClean="0">
                <a:ea typeface="+mj-ea"/>
                <a:cs typeface="+mj-cs"/>
              </a:rPr>
              <a:t>. dei </a:t>
            </a:r>
            <a:r>
              <a:rPr lang="it-IT" dirty="0" err="1" smtClean="0">
                <a:ea typeface="+mj-ea"/>
                <a:cs typeface="+mj-cs"/>
              </a:rPr>
              <a:t>4</a:t>
            </a:r>
            <a:r>
              <a:rPr lang="it-IT" dirty="0" smtClean="0">
                <a:ea typeface="+mj-ea"/>
                <a:cs typeface="+mj-cs"/>
              </a:rPr>
              <a:t> colori (</a:t>
            </a:r>
            <a:r>
              <a:rPr lang="it-IT" dirty="0" err="1" smtClean="0">
                <a:ea typeface="+mj-ea"/>
                <a:cs typeface="+mj-cs"/>
              </a:rPr>
              <a:t>4</a:t>
            </a:r>
            <a:r>
              <a:rPr lang="it-IT" dirty="0" smtClean="0">
                <a:ea typeface="+mj-ea"/>
                <a:cs typeface="+mj-cs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build="p" bldLvl="3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-76200" y="1676400"/>
            <a:ext cx="8763000" cy="2209800"/>
          </a:xfrm>
        </p:spPr>
        <p:txBody>
          <a:bodyPr/>
          <a:lstStyle/>
          <a:p>
            <a:r>
              <a:rPr lang="it-IT" sz="2800" b="1" dirty="0" smtClean="0"/>
              <a:t>3-</a:t>
            </a:r>
            <a:r>
              <a:rPr lang="it-IT" sz="2800" b="1" dirty="0" smtClean="0"/>
              <a:t>colorazione (segue) </a:t>
            </a:r>
          </a:p>
          <a:p>
            <a:pPr lvl="1" algn="just"/>
            <a:r>
              <a:rPr lang="it-IT" sz="2800" dirty="0" err="1" smtClean="0"/>
              <a:t>…</a:t>
            </a:r>
            <a:endParaRPr lang="it-IT" sz="2800" dirty="0" smtClean="0"/>
          </a:p>
          <a:p>
            <a:pPr lvl="1" algn="just"/>
            <a:r>
              <a:rPr lang="it-IT" sz="2800" dirty="0" smtClean="0"/>
              <a:t>Esistono tecniche per semplificare la mappa prima di colorarla (ad es. se una regione ha due o meno regioni adiacenti, si può rimuovere e colorare prima il resto; poi si reinserisce assegnandole un colore che non è usato dai suoi vicini)</a:t>
            </a:r>
            <a:r>
              <a:rPr sz="2800" dirty="0" smtClean="0"/>
              <a:t> </a:t>
            </a:r>
            <a:r>
              <a:rPr lang="it-IT" sz="2800" dirty="0" smtClean="0"/>
              <a:t>ma la complessità nel caso peggiore non cambia</a:t>
            </a:r>
          </a:p>
        </p:txBody>
      </p:sp>
      <p:sp>
        <p:nvSpPr>
          <p:cNvPr id="82955" name="Segnaposto numero diapositiva 87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47275489-F9B7-224F-B64C-415B278BC2CD}" type="slidenum">
              <a:rPr lang="en-US" smtClean="0"/>
              <a:pPr/>
              <a:t>82</a:t>
            </a:fld>
            <a:endParaRPr lang="en-US" smtClean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79248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 smtClean="0">
                <a:ea typeface="+mj-ea"/>
                <a:cs typeface="+mj-cs"/>
              </a:rPr>
              <a:t>Una Divagazione sul </a:t>
            </a:r>
            <a:r>
              <a:rPr lang="it-IT" dirty="0" err="1" smtClean="0">
                <a:ea typeface="+mj-ea"/>
                <a:cs typeface="+mj-cs"/>
              </a:rPr>
              <a:t>Th</a:t>
            </a:r>
            <a:r>
              <a:rPr lang="it-IT" dirty="0" smtClean="0">
                <a:ea typeface="+mj-ea"/>
                <a:cs typeface="+mj-cs"/>
              </a:rPr>
              <a:t>. dei </a:t>
            </a:r>
            <a:r>
              <a:rPr lang="it-IT" dirty="0" err="1" smtClean="0">
                <a:ea typeface="+mj-ea"/>
                <a:cs typeface="+mj-cs"/>
              </a:rPr>
              <a:t>4</a:t>
            </a:r>
            <a:r>
              <a:rPr lang="it-IT" dirty="0" smtClean="0">
                <a:ea typeface="+mj-ea"/>
                <a:cs typeface="+mj-cs"/>
              </a:rPr>
              <a:t> colori </a:t>
            </a:r>
            <a:r>
              <a:rPr lang="it-IT" dirty="0" smtClean="0">
                <a:ea typeface="+mj-ea"/>
                <a:cs typeface="+mj-cs"/>
              </a:rPr>
              <a:t>(</a:t>
            </a:r>
            <a:r>
              <a:rPr lang="it-IT" dirty="0" err="1" smtClean="0">
                <a:ea typeface="+mj-ea"/>
                <a:cs typeface="+mj-cs"/>
              </a:rPr>
              <a:t>5</a:t>
            </a:r>
            <a:r>
              <a:rPr lang="it-IT" dirty="0" smtClean="0">
                <a:ea typeface="+mj-ea"/>
                <a:cs typeface="+mj-cs"/>
              </a:rPr>
              <a:t>)</a:t>
            </a:r>
            <a:endParaRPr lang="it-IT" dirty="0" smtClean="0"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build="p" bldLvl="3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228600" y="1981200"/>
            <a:ext cx="8458200" cy="2209800"/>
          </a:xfrm>
        </p:spPr>
        <p:txBody>
          <a:bodyPr/>
          <a:lstStyle/>
          <a:p>
            <a:r>
              <a:rPr lang="it-IT" sz="2800" b="1" dirty="0" smtClean="0"/>
              <a:t>4-colorazione </a:t>
            </a:r>
          </a:p>
          <a:p>
            <a:pPr lvl="1" algn="just"/>
            <a:r>
              <a:rPr lang="it-IT" sz="2800" dirty="0" smtClean="0"/>
              <a:t>Le dimostrazioni del </a:t>
            </a:r>
            <a:r>
              <a:rPr lang="it-IT" sz="2800" dirty="0" err="1" smtClean="0"/>
              <a:t>th</a:t>
            </a:r>
            <a:r>
              <a:rPr lang="it-IT" sz="2800" dirty="0" smtClean="0"/>
              <a:t>. dei </a:t>
            </a:r>
            <a:r>
              <a:rPr lang="it-IT" sz="2800" dirty="0" err="1" smtClean="0"/>
              <a:t>4</a:t>
            </a:r>
            <a:r>
              <a:rPr lang="it-IT" sz="2800" dirty="0" smtClean="0"/>
              <a:t> colori mostrano come trovare una colorazione valida, ma il numero di casi da verificare è tale da rendere inapplicabile l’implementazione in pratica</a:t>
            </a:r>
          </a:p>
          <a:p>
            <a:pPr lvl="1" algn="just"/>
            <a:r>
              <a:rPr lang="it-IT" sz="2800" dirty="0" smtClean="0"/>
              <a:t>Ci sono delle semplificazioni che si possono fare, simili alle precedenti, ma questo non elimina la necessità di provare esaustivamente tutte le combinazioni.</a:t>
            </a:r>
            <a:r>
              <a:rPr sz="2800" dirty="0" smtClean="0"/>
              <a:t> </a:t>
            </a:r>
            <a:endParaRPr lang="it-IT" sz="2800" dirty="0" smtClean="0"/>
          </a:p>
        </p:txBody>
      </p:sp>
      <p:sp>
        <p:nvSpPr>
          <p:cNvPr id="82955" name="Segnaposto numero diapositiva 87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47275489-F9B7-224F-B64C-415B278BC2CD}" type="slidenum">
              <a:rPr lang="en-US" smtClean="0"/>
              <a:pPr/>
              <a:t>83</a:t>
            </a:fld>
            <a:endParaRPr lang="en-US" smtClean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79248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 smtClean="0">
                <a:ea typeface="+mj-ea"/>
                <a:cs typeface="+mj-cs"/>
              </a:rPr>
              <a:t>Una Divagazione sul </a:t>
            </a:r>
            <a:r>
              <a:rPr lang="it-IT" dirty="0" err="1" smtClean="0">
                <a:ea typeface="+mj-ea"/>
                <a:cs typeface="+mj-cs"/>
              </a:rPr>
              <a:t>Th</a:t>
            </a:r>
            <a:r>
              <a:rPr lang="it-IT" dirty="0" smtClean="0">
                <a:ea typeface="+mj-ea"/>
                <a:cs typeface="+mj-cs"/>
              </a:rPr>
              <a:t>. dei </a:t>
            </a:r>
            <a:r>
              <a:rPr lang="it-IT" dirty="0" err="1" smtClean="0">
                <a:ea typeface="+mj-ea"/>
                <a:cs typeface="+mj-cs"/>
              </a:rPr>
              <a:t>4</a:t>
            </a:r>
            <a:r>
              <a:rPr lang="it-IT" dirty="0" smtClean="0">
                <a:ea typeface="+mj-ea"/>
                <a:cs typeface="+mj-cs"/>
              </a:rPr>
              <a:t> colori </a:t>
            </a:r>
            <a:r>
              <a:rPr lang="it-IT" dirty="0" smtClean="0">
                <a:ea typeface="+mj-ea"/>
                <a:cs typeface="+mj-cs"/>
              </a:rPr>
              <a:t>(</a:t>
            </a:r>
            <a:r>
              <a:rPr lang="it-IT" dirty="0" err="1" smtClean="0">
                <a:ea typeface="+mj-ea"/>
                <a:cs typeface="+mj-cs"/>
              </a:rPr>
              <a:t>6</a:t>
            </a:r>
            <a:r>
              <a:rPr lang="it-IT" dirty="0" smtClean="0">
                <a:ea typeface="+mj-ea"/>
                <a:cs typeface="+mj-cs"/>
              </a:rPr>
              <a:t>)</a:t>
            </a:r>
            <a:endParaRPr lang="it-IT" dirty="0" smtClean="0"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build="p" bldLvl="3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152400" y="2438400"/>
            <a:ext cx="8534400" cy="2209800"/>
          </a:xfrm>
        </p:spPr>
        <p:txBody>
          <a:bodyPr/>
          <a:lstStyle/>
          <a:p>
            <a:r>
              <a:rPr lang="it-IT" sz="2800" b="1" dirty="0" smtClean="0"/>
              <a:t>5-colorazione </a:t>
            </a:r>
          </a:p>
          <a:p>
            <a:pPr lvl="1" algn="just"/>
            <a:r>
              <a:rPr lang="it-IT" sz="2800" dirty="0" smtClean="0"/>
              <a:t>E’ relativamente veloce colorare una mappa con </a:t>
            </a:r>
            <a:r>
              <a:rPr lang="it-IT" sz="2800" dirty="0" err="1" smtClean="0"/>
              <a:t>5</a:t>
            </a:r>
            <a:r>
              <a:rPr lang="it-IT" sz="2800" dirty="0" smtClean="0"/>
              <a:t> colori</a:t>
            </a:r>
            <a:r>
              <a:rPr sz="2800" dirty="0" smtClean="0"/>
              <a:t>.</a:t>
            </a:r>
            <a:r>
              <a:rPr lang="it-IT" sz="2800" dirty="0" smtClean="0"/>
              <a:t> Esiste un algoritmo che semplifica la mappa fino ad eliminare tutte le regioni e poi le reinserisce una ad una assegnando il colore corretto.</a:t>
            </a:r>
            <a:r>
              <a:rPr sz="2800" dirty="0" smtClean="0"/>
              <a:t> </a:t>
            </a:r>
            <a:endParaRPr lang="it-IT" sz="2800" dirty="0" smtClean="0"/>
          </a:p>
        </p:txBody>
      </p:sp>
      <p:sp>
        <p:nvSpPr>
          <p:cNvPr id="82955" name="Segnaposto numero diapositiva 87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47275489-F9B7-224F-B64C-415B278BC2CD}" type="slidenum">
              <a:rPr lang="en-US" smtClean="0"/>
              <a:pPr/>
              <a:t>84</a:t>
            </a:fld>
            <a:endParaRPr lang="en-US" smtClean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79248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 smtClean="0">
                <a:ea typeface="+mj-ea"/>
                <a:cs typeface="+mj-cs"/>
              </a:rPr>
              <a:t>Una Divagazione sul </a:t>
            </a:r>
            <a:r>
              <a:rPr lang="it-IT" dirty="0" err="1" smtClean="0">
                <a:ea typeface="+mj-ea"/>
                <a:cs typeface="+mj-cs"/>
              </a:rPr>
              <a:t>Th</a:t>
            </a:r>
            <a:r>
              <a:rPr lang="it-IT" dirty="0" smtClean="0">
                <a:ea typeface="+mj-ea"/>
                <a:cs typeface="+mj-cs"/>
              </a:rPr>
              <a:t>. dei </a:t>
            </a:r>
            <a:r>
              <a:rPr lang="it-IT" dirty="0" err="1" smtClean="0">
                <a:ea typeface="+mj-ea"/>
                <a:cs typeface="+mj-cs"/>
              </a:rPr>
              <a:t>4</a:t>
            </a:r>
            <a:r>
              <a:rPr lang="it-IT" dirty="0" smtClean="0">
                <a:ea typeface="+mj-ea"/>
                <a:cs typeface="+mj-cs"/>
              </a:rPr>
              <a:t> colori </a:t>
            </a:r>
            <a:r>
              <a:rPr lang="it-IT" dirty="0" smtClean="0">
                <a:ea typeface="+mj-ea"/>
                <a:cs typeface="+mj-cs"/>
              </a:rPr>
              <a:t>(</a:t>
            </a:r>
            <a:r>
              <a:rPr lang="it-IT" dirty="0" err="1" smtClean="0">
                <a:ea typeface="+mj-ea"/>
                <a:cs typeface="+mj-cs"/>
              </a:rPr>
              <a:t>7</a:t>
            </a:r>
            <a:r>
              <a:rPr lang="it-IT" dirty="0" smtClean="0">
                <a:ea typeface="+mj-ea"/>
                <a:cs typeface="+mj-cs"/>
              </a:rPr>
              <a:t>)</a:t>
            </a:r>
            <a:endParaRPr lang="it-IT" dirty="0" smtClean="0"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build="p" bldLvl="3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152400" y="1676400"/>
            <a:ext cx="5105400" cy="1143000"/>
          </a:xfrm>
        </p:spPr>
        <p:txBody>
          <a:bodyPr/>
          <a:lstStyle/>
          <a:p>
            <a:pPr>
              <a:buNone/>
            </a:pPr>
            <a:r>
              <a:rPr lang="it-IT" sz="2000" dirty="0" smtClean="0"/>
              <a:t>Per concludere, un rompicapo (anzi due!):</a:t>
            </a:r>
          </a:p>
          <a:p>
            <a:pPr>
              <a:buNone/>
            </a:pPr>
            <a:r>
              <a:rPr lang="it-IT" sz="2000" dirty="0" smtClean="0"/>
              <a:t>Provate a 4-colorare queste </a:t>
            </a:r>
            <a:r>
              <a:rPr lang="it-IT" sz="2000" dirty="0" err="1" smtClean="0"/>
              <a:t>2</a:t>
            </a:r>
            <a:r>
              <a:rPr lang="it-IT" sz="2000" dirty="0" smtClean="0"/>
              <a:t> </a:t>
            </a:r>
            <a:r>
              <a:rPr lang="it-IT" sz="2000" dirty="0" err="1" smtClean="0"/>
              <a:t>mappe…</a:t>
            </a:r>
            <a:endParaRPr lang="it-IT" sz="2000" dirty="0" smtClean="0"/>
          </a:p>
        </p:txBody>
      </p:sp>
      <p:sp>
        <p:nvSpPr>
          <p:cNvPr id="82955" name="Segnaposto numero diapositiva 87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47275489-F9B7-224F-B64C-415B278BC2CD}" type="slidenum">
              <a:rPr lang="en-US" smtClean="0"/>
              <a:pPr/>
              <a:t>85</a:t>
            </a:fld>
            <a:endParaRPr lang="en-US" smtClean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79248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 smtClean="0">
                <a:ea typeface="+mj-ea"/>
                <a:cs typeface="+mj-cs"/>
              </a:rPr>
              <a:t>Una Divagazione sul </a:t>
            </a:r>
            <a:r>
              <a:rPr lang="it-IT" dirty="0" err="1" smtClean="0">
                <a:ea typeface="+mj-ea"/>
                <a:cs typeface="+mj-cs"/>
              </a:rPr>
              <a:t>Th</a:t>
            </a:r>
            <a:r>
              <a:rPr lang="it-IT" dirty="0" smtClean="0">
                <a:ea typeface="+mj-ea"/>
                <a:cs typeface="+mj-cs"/>
              </a:rPr>
              <a:t>. dei </a:t>
            </a:r>
            <a:r>
              <a:rPr lang="it-IT" dirty="0" err="1" smtClean="0">
                <a:ea typeface="+mj-ea"/>
                <a:cs typeface="+mj-cs"/>
              </a:rPr>
              <a:t>4</a:t>
            </a:r>
            <a:r>
              <a:rPr lang="it-IT" dirty="0" smtClean="0">
                <a:ea typeface="+mj-ea"/>
                <a:cs typeface="+mj-cs"/>
              </a:rPr>
              <a:t> colori (</a:t>
            </a:r>
            <a:r>
              <a:rPr lang="it-IT" dirty="0" err="1" smtClean="0">
                <a:ea typeface="+mj-ea"/>
                <a:cs typeface="+mj-cs"/>
              </a:rPr>
              <a:t>7</a:t>
            </a:r>
            <a:r>
              <a:rPr lang="it-IT" dirty="0" smtClean="0">
                <a:ea typeface="+mj-ea"/>
                <a:cs typeface="+mj-cs"/>
              </a:rPr>
              <a:t>)</a:t>
            </a: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55900"/>
            <a:ext cx="3581400" cy="3496354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5400" y="1676400"/>
            <a:ext cx="3581400" cy="3733800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3657601" y="5638800"/>
            <a:ext cx="4800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Nel</a:t>
            </a:r>
            <a:r>
              <a:rPr sz="2000" dirty="0" smtClean="0"/>
              <a:t> 1975 Martin Gardner</a:t>
            </a:r>
            <a:r>
              <a:rPr lang="it-IT" sz="2000" dirty="0" smtClean="0"/>
              <a:t> dichiarò di poter dimostrare che questa mappa non si può </a:t>
            </a:r>
            <a:r>
              <a:rPr lang="it-IT" sz="2000" dirty="0" err="1" smtClean="0"/>
              <a:t>4</a:t>
            </a:r>
            <a:r>
              <a:rPr sz="2000" dirty="0" smtClean="0"/>
              <a:t>-color</a:t>
            </a:r>
            <a:r>
              <a:rPr lang="it-IT" sz="2000" dirty="0" smtClean="0"/>
              <a:t>are</a:t>
            </a:r>
            <a:r>
              <a:rPr sz="2000" dirty="0" smtClean="0"/>
              <a:t> </a:t>
            </a:r>
            <a:r>
              <a:rPr lang="it-IT" sz="2000" dirty="0" smtClean="0"/>
              <a:t>(Pesce d’Aprile)</a:t>
            </a:r>
            <a:endParaRPr lang="it-IT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build="p"/>
      <p:bldP spid="8" grpId="0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152400" y="1676400"/>
            <a:ext cx="5105400" cy="1143000"/>
          </a:xfrm>
        </p:spPr>
        <p:txBody>
          <a:bodyPr/>
          <a:lstStyle/>
          <a:p>
            <a:pPr>
              <a:buNone/>
            </a:pPr>
            <a:r>
              <a:rPr lang="it-IT" sz="2000" dirty="0" smtClean="0"/>
              <a:t>Soluzioni</a:t>
            </a:r>
          </a:p>
        </p:txBody>
      </p:sp>
      <p:sp>
        <p:nvSpPr>
          <p:cNvPr id="82955" name="Segnaposto numero diapositiva 87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47275489-F9B7-224F-B64C-415B278BC2CD}" type="slidenum">
              <a:rPr lang="en-US" smtClean="0"/>
              <a:pPr/>
              <a:t>86</a:t>
            </a:fld>
            <a:endParaRPr lang="en-US" smtClean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79248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 smtClean="0">
                <a:ea typeface="+mj-ea"/>
                <a:cs typeface="+mj-cs"/>
              </a:rPr>
              <a:t>Una Divagazione sul </a:t>
            </a:r>
            <a:r>
              <a:rPr lang="it-IT" dirty="0" err="1" smtClean="0">
                <a:ea typeface="+mj-ea"/>
                <a:cs typeface="+mj-cs"/>
              </a:rPr>
              <a:t>Th</a:t>
            </a:r>
            <a:r>
              <a:rPr lang="it-IT" dirty="0" smtClean="0">
                <a:ea typeface="+mj-ea"/>
                <a:cs typeface="+mj-cs"/>
              </a:rPr>
              <a:t>. dei </a:t>
            </a:r>
            <a:r>
              <a:rPr lang="it-IT" dirty="0" err="1" smtClean="0">
                <a:ea typeface="+mj-ea"/>
                <a:cs typeface="+mj-cs"/>
              </a:rPr>
              <a:t>4</a:t>
            </a:r>
            <a:r>
              <a:rPr lang="it-IT" dirty="0" smtClean="0">
                <a:ea typeface="+mj-ea"/>
                <a:cs typeface="+mj-cs"/>
              </a:rPr>
              <a:t> colori (</a:t>
            </a:r>
            <a:r>
              <a:rPr lang="it-IT" dirty="0" err="1" smtClean="0">
                <a:ea typeface="+mj-ea"/>
                <a:cs typeface="+mj-cs"/>
              </a:rPr>
              <a:t>8</a:t>
            </a:r>
            <a:r>
              <a:rPr lang="it-IT" dirty="0" smtClean="0">
                <a:ea typeface="+mj-ea"/>
                <a:cs typeface="+mj-cs"/>
              </a:rPr>
              <a:t>)</a:t>
            </a:r>
          </a:p>
        </p:txBody>
      </p:sp>
      <p:pic>
        <p:nvPicPr>
          <p:cNvPr id="9" name="Immagin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280" y="2451100"/>
            <a:ext cx="3967720" cy="3873500"/>
          </a:xfrm>
          <a:prstGeom prst="rect">
            <a:avLst/>
          </a:prstGeom>
        </p:spPr>
      </p:pic>
      <p:pic>
        <p:nvPicPr>
          <p:cNvPr id="10" name="Immagin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0600" y="2171258"/>
            <a:ext cx="3898900" cy="43057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600200"/>
            <a:ext cx="7772400" cy="3657600"/>
          </a:xfrm>
        </p:spPr>
        <p:txBody>
          <a:bodyPr/>
          <a:lstStyle/>
          <a:p>
            <a:pPr algn="just" eaLnBrk="1" hangingPunct="1">
              <a:buFont typeface="Wingdings" charset="2"/>
              <a:buNone/>
            </a:pPr>
            <a:r>
              <a:rPr lang="it-IT" sz="2800" dirty="0" smtClean="0"/>
              <a:t>Entrambi gli aspetti sono modellati in tanti modi diversi </a:t>
            </a:r>
            <a:r>
              <a:rPr lang="it-IT" sz="2800" dirty="0" smtClean="0">
                <a:ea typeface="Wingdings" charset="2"/>
                <a:cs typeface="Wingdings" charset="2"/>
              </a:rPr>
              <a:t>quindi:</a:t>
            </a:r>
          </a:p>
          <a:p>
            <a:pPr algn="just" eaLnBrk="1" hangingPunct="1">
              <a:buFont typeface="Wingdings" charset="2"/>
              <a:buNone/>
            </a:pPr>
            <a:r>
              <a:rPr lang="it-IT" sz="2800" dirty="0" smtClean="0"/>
              <a:t>molti problemi di assegnazione di frequenza.</a:t>
            </a:r>
          </a:p>
          <a:p>
            <a:pPr algn="just" eaLnBrk="1" hangingPunct="1">
              <a:buFont typeface="Wingdings" charset="2"/>
              <a:buNone/>
            </a:pPr>
            <a:r>
              <a:rPr lang="it-IT" sz="2800" dirty="0" smtClean="0"/>
              <a:t>I vari modelli differiscono tra loro nel tipo di vincolo imposto per la scelta delle frequenze e negli obiettivi da ottimizzare. </a:t>
            </a:r>
          </a:p>
          <a:p>
            <a:pPr algn="just" eaLnBrk="1" hangingPunct="1">
              <a:buFont typeface="Wingdings" charset="2"/>
              <a:buNone/>
            </a:pPr>
            <a:r>
              <a:rPr lang="it-IT" sz="2800" dirty="0" smtClean="0"/>
              <a:t>Qui descriviamo un modello semplificato che è molto usato in letteratura.</a:t>
            </a:r>
          </a:p>
        </p:txBody>
      </p:sp>
      <p:sp>
        <p:nvSpPr>
          <p:cNvPr id="24579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655E3082-0467-4D45-9479-D14BBD7A0475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j-ea"/>
                <a:cs typeface="+mj-cs"/>
              </a:rPr>
              <a:t>Il </a:t>
            </a:r>
            <a:r>
              <a:rPr lang="en-US" dirty="0" err="1" smtClean="0">
                <a:ea typeface="+mj-ea"/>
                <a:cs typeface="+mj-cs"/>
              </a:rPr>
              <a:t>problema</a:t>
            </a:r>
            <a:r>
              <a:rPr lang="en-US" dirty="0" smtClean="0">
                <a:ea typeface="+mj-ea"/>
                <a:cs typeface="+mj-cs"/>
              </a:rPr>
              <a:t> (7)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oggia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Loggi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oggi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Loggia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Loggia.thmx</Template>
  <TotalTime>2673</TotalTime>
  <Words>7326</Words>
  <Application>Microsoft PowerPoint</Application>
  <PresentationFormat>Presentazione su schermo (4:3)</PresentationFormat>
  <Paragraphs>761</Paragraphs>
  <Slides>86</Slides>
  <Notes>1</Notes>
  <HiddenSlides>0</HiddenSlides>
  <MMClips>0</MMClips>
  <ScaleCrop>false</ScaleCrop>
  <HeadingPairs>
    <vt:vector size="6" baseType="variant">
      <vt:variant>
        <vt:lpstr>Modello struttura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86</vt:i4>
      </vt:variant>
    </vt:vector>
  </HeadingPairs>
  <TitlesOfParts>
    <vt:vector size="88" baseType="lpstr">
      <vt:lpstr>Loggia</vt:lpstr>
      <vt:lpstr>Equation</vt:lpstr>
      <vt:lpstr>Diapositiva 1</vt:lpstr>
      <vt:lpstr>Il Problema dell’Assegnazione di Frequenze  ovvero  la  L(h,k)-Etichettatura di Grafi </vt:lpstr>
      <vt:lpstr>Il problema (1)</vt:lpstr>
      <vt:lpstr>Il problema (2)</vt:lpstr>
      <vt:lpstr>Il problema (3)</vt:lpstr>
      <vt:lpstr>Il problema (4)</vt:lpstr>
      <vt:lpstr>Il problema (5)</vt:lpstr>
      <vt:lpstr>Il problema (6)</vt:lpstr>
      <vt:lpstr>Il problema (7)</vt:lpstr>
      <vt:lpstr>Il problema (8)</vt:lpstr>
      <vt:lpstr>Il problema (9)</vt:lpstr>
      <vt:lpstr>Il problema (10)</vt:lpstr>
      <vt:lpstr>Il problema (11)</vt:lpstr>
      <vt:lpstr>L(h,k)-Etichettatura (1)</vt:lpstr>
      <vt:lpstr>L(h,k)-Etichettatura (2)</vt:lpstr>
      <vt:lpstr>L(h,k)-Etichettatura (3)</vt:lpstr>
      <vt:lpstr>Un Inciso sulla L(1,1)-Etichettatura (1)</vt:lpstr>
      <vt:lpstr>Un Inciso sulla L(1,1)-Etichettatura (2)</vt:lpstr>
      <vt:lpstr>L(h,k)-Etichettatura (4)</vt:lpstr>
      <vt:lpstr>L(h,k)-Etichettatura (5)</vt:lpstr>
      <vt:lpstr>L(h,k)-Etichettatura (6)</vt:lpstr>
      <vt:lpstr>L(h,k)-Etichettatura (7)</vt:lpstr>
      <vt:lpstr>L(h,k)-Etichettatura (8)</vt:lpstr>
      <vt:lpstr>Risultati di NP-completezza (1)</vt:lpstr>
      <vt:lpstr>Risultati di NP-completezza (2)</vt:lpstr>
      <vt:lpstr>Risultati di NP-completezza (3)</vt:lpstr>
      <vt:lpstr>Risultati di NP-completezza (4)</vt:lpstr>
      <vt:lpstr>Risultati di NP-completezza (5)</vt:lpstr>
      <vt:lpstr>Risultati di NP-completezza (6)</vt:lpstr>
      <vt:lpstr>Risultati di NP-completezza (7)</vt:lpstr>
      <vt:lpstr>Risultati di NP-completezza (8)</vt:lpstr>
      <vt:lpstr>Diapositiva 32</vt:lpstr>
      <vt:lpstr>Limitazioni inferiori (1)</vt:lpstr>
      <vt:lpstr>Diapositiva 34</vt:lpstr>
      <vt:lpstr>Diapositiva 35</vt:lpstr>
      <vt:lpstr>Limitazioni Superiori (1)</vt:lpstr>
      <vt:lpstr>Limitazioni Superiori (2)</vt:lpstr>
      <vt:lpstr>Diapositiva 38</vt:lpstr>
      <vt:lpstr>Diapositiva 39</vt:lpstr>
      <vt:lpstr>Risultati esatti: clicche Kn</vt:lpstr>
      <vt:lpstr>Risultati esatti: stelle K1,t</vt:lpstr>
      <vt:lpstr>Risultati esatti: alberi Tn (1)</vt:lpstr>
      <vt:lpstr>Risultati esatti: alberi Tn (2)</vt:lpstr>
      <vt:lpstr>Risultati esatti: alberi Tn (3)</vt:lpstr>
      <vt:lpstr>Risultati esatti: cammini Pn</vt:lpstr>
      <vt:lpstr>Risultati Esatti: Cicli Cn (1)</vt:lpstr>
      <vt:lpstr>RISULTATI ESATTI: CICLI Cn (2)</vt:lpstr>
      <vt:lpstr>Risultati approssimati: Grafi outerplanar (1)</vt:lpstr>
      <vt:lpstr>Risultati approssimati: Grafi outerplanar (2)</vt:lpstr>
      <vt:lpstr>Risultati approssimati: Grafi outerplanar (3)</vt:lpstr>
      <vt:lpstr>Risultati approssimati: Grafi outerplanar (4)</vt:lpstr>
      <vt:lpstr>Risultati approssimati: Grafi outerplanar (5)</vt:lpstr>
      <vt:lpstr>Risultati approssimati: Grafi outerplanar (6)</vt:lpstr>
      <vt:lpstr>Risultati approssimati: Grafi outerplanar (7)</vt:lpstr>
      <vt:lpstr>Risultati approssimati: Grafi outerplanar (8)</vt:lpstr>
      <vt:lpstr>Risultati approssimati: Grafi outerplanar (9)</vt:lpstr>
      <vt:lpstr>Risultati approssimati: Grafi outerplanar (9)</vt:lpstr>
      <vt:lpstr>Risultati approssimati: Grafi outerplanar (10)</vt:lpstr>
      <vt:lpstr>Risultati approssimati: Grafi outerplanar (11)</vt:lpstr>
      <vt:lpstr>Risultati approssimati: Grafi outerplanar (12)</vt:lpstr>
      <vt:lpstr>Risultati approssimati: Grafi outerplanar (13)</vt:lpstr>
      <vt:lpstr>Risultati approssimati: Grafi outerplanar (14)</vt:lpstr>
      <vt:lpstr>Risultati approssimati: Grafi outerplanar (15)</vt:lpstr>
      <vt:lpstr>Risultati approssimati: Grafi outerplanar (16)</vt:lpstr>
      <vt:lpstr>Risultati approssimati: Grafi outerplanar (17)</vt:lpstr>
      <vt:lpstr>Risultati approssimati: Grafi outerplanar (18)</vt:lpstr>
      <vt:lpstr>Varianti del Problema</vt:lpstr>
      <vt:lpstr>Varianti del Problema (1)</vt:lpstr>
      <vt:lpstr>Varianti del Problema (2)</vt:lpstr>
      <vt:lpstr>Varianti del Problema (3)</vt:lpstr>
      <vt:lpstr>Varianti del Problema (4)</vt:lpstr>
      <vt:lpstr>Varianti del Problema (5)</vt:lpstr>
      <vt:lpstr>Varianti del Problema (6)</vt:lpstr>
      <vt:lpstr>Varianti del Problema (7)</vt:lpstr>
      <vt:lpstr>Varianti del Problema (8)</vt:lpstr>
      <vt:lpstr>Varianti del Problema (9)</vt:lpstr>
      <vt:lpstr>Varianti del Problema (10)</vt:lpstr>
      <vt:lpstr>Una Divagazione sul Th. dei 4 colori (1)</vt:lpstr>
      <vt:lpstr>Una Divagazione sul Th. dei 4 colori (2)</vt:lpstr>
      <vt:lpstr>Una Divagazione sul Th. dei 4 colori (3)</vt:lpstr>
      <vt:lpstr>Una Divagazione sul Th. dei 4 colori (4)</vt:lpstr>
      <vt:lpstr>Una Divagazione sul Th. dei 4 colori (5)</vt:lpstr>
      <vt:lpstr>Una Divagazione sul Th. dei 4 colori (6)</vt:lpstr>
      <vt:lpstr>Una Divagazione sul Th. dei 4 colori (7)</vt:lpstr>
      <vt:lpstr>Una Divagazione sul Th. dei 4 colori (7)</vt:lpstr>
      <vt:lpstr>Una Divagazione sul Th. dei 4 colori (8)</vt:lpstr>
    </vt:vector>
  </TitlesOfParts>
  <Company>Università di Roma "La Sapienza"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Problema della  L(h,k)-etichettatura</dc:title>
  <dc:creator>Tiziana Calamoneri</dc:creator>
  <cp:lastModifiedBy>Tiziana Calamoneri</cp:lastModifiedBy>
  <cp:revision>323</cp:revision>
  <dcterms:created xsi:type="dcterms:W3CDTF">2011-10-28T08:59:57Z</dcterms:created>
  <dcterms:modified xsi:type="dcterms:W3CDTF">2011-10-28T10:05:15Z</dcterms:modified>
</cp:coreProperties>
</file>