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86" r:id="rId4"/>
    <p:sldId id="258" r:id="rId5"/>
    <p:sldId id="259" r:id="rId6"/>
    <p:sldId id="276" r:id="rId7"/>
    <p:sldId id="260" r:id="rId8"/>
    <p:sldId id="261" r:id="rId9"/>
    <p:sldId id="288" r:id="rId10"/>
    <p:sldId id="262" r:id="rId11"/>
    <p:sldId id="263" r:id="rId12"/>
    <p:sldId id="264" r:id="rId13"/>
    <p:sldId id="277" r:id="rId14"/>
    <p:sldId id="266" r:id="rId15"/>
    <p:sldId id="265" r:id="rId16"/>
    <p:sldId id="279" r:id="rId17"/>
    <p:sldId id="267" r:id="rId18"/>
    <p:sldId id="281" r:id="rId19"/>
    <p:sldId id="282" r:id="rId20"/>
    <p:sldId id="270" r:id="rId21"/>
    <p:sldId id="274" r:id="rId22"/>
    <p:sldId id="273" r:id="rId23"/>
    <p:sldId id="280" r:id="rId24"/>
    <p:sldId id="287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5" autoAdjust="0"/>
    <p:restoredTop sz="83025" autoAdjust="0"/>
  </p:normalViewPr>
  <p:slideViewPr>
    <p:cSldViewPr snapToGrid="0">
      <p:cViewPr varScale="1">
        <p:scale>
          <a:sx n="86" d="100"/>
          <a:sy n="86" d="100"/>
        </p:scale>
        <p:origin x="-12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0C482-12D9-4162-BB24-A430B81221AA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805EF-757F-40C1-82AB-4A1C90A29D6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10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774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88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088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611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673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53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0" dirty="0" smtClean="0">
                <a:effectLst/>
              </a:rPr>
              <a:t/>
            </a:r>
            <a:br>
              <a:rPr lang="it-IT" b="0" dirty="0" smtClean="0">
                <a:effectLst/>
              </a:rPr>
            </a:b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160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0" dirty="0" smtClean="0">
                <a:effectLst/>
              </a:rPr>
              <a:t/>
            </a:r>
            <a:br>
              <a:rPr lang="it-IT" b="0" dirty="0" smtClean="0">
                <a:effectLst/>
              </a:rPr>
            </a:b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979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379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874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12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5007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395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Assumiamo che la pipe abbia </a:t>
            </a:r>
            <a:r>
              <a:rPr lang="it-IT" dirty="0" err="1" smtClean="0"/>
              <a:t>n</a:t>
            </a:r>
            <a:r>
              <a:rPr lang="it-IT" baseline="0" dirty="0" smtClean="0"/>
              <a:t> valori.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63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325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02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677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18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mtClean="0"/>
              <a:t>Algoritmo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805EF-757F-40C1-82AB-4A1C90A29D6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859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01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1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53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2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63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74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20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72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33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55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9C58-9050-42AB-81EC-DE5A122B424B}" type="datetimeFigureOut">
              <a:rPr lang="it-IT" smtClean="0"/>
              <a:t>01/12/15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C165-2BB9-45C3-B81F-8D708D8216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88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64" y="24939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Broadcasting </a:t>
            </a:r>
            <a:br>
              <a:rPr lang="it-IT" dirty="0" smtClean="0"/>
            </a:br>
            <a:r>
              <a:rPr lang="it-IT" dirty="0" smtClean="0"/>
              <a:t>su architetture parallele</a:t>
            </a:r>
            <a:br>
              <a:rPr lang="it-IT" dirty="0" smtClean="0"/>
            </a:br>
            <a:r>
              <a:rPr lang="it-IT" sz="3100" dirty="0" smtClean="0"/>
              <a:t>Lezioni 13/14</a:t>
            </a:r>
            <a:br>
              <a:rPr lang="it-IT" sz="3100" dirty="0" smtClean="0"/>
            </a:br>
            <a:r>
              <a:rPr lang="it-IT" sz="3100" dirty="0" smtClean="0"/>
              <a:t>aa 2015/2016</a:t>
            </a:r>
            <a:br>
              <a:rPr lang="it-IT" sz="3100" dirty="0" smtClean="0"/>
            </a:br>
            <a:r>
              <a:rPr lang="it-IT" sz="3100" dirty="0" smtClean="0"/>
              <a:t>Giorgia Ramponi, Mauro Piva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828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PRAM CR*W - descrizione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838200" y="2191570"/>
            <a:ext cx="68140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Nel caso della PRAM con lettura concorrente, tutti i processori potranno leggere e copiare il valore della memoria condivisa contemporaneamente.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Il tempo parallelo sarà quindi </a:t>
            </a:r>
            <a:r>
              <a:rPr lang="it-IT" sz="2000" b="1" dirty="0" smtClean="0"/>
              <a:t>O(1)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27266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Mesh - descrizione</a:t>
            </a:r>
            <a:endParaRPr lang="it-IT" dirty="0"/>
          </a:p>
        </p:txBody>
      </p:sp>
      <p:grpSp>
        <p:nvGrpSpPr>
          <p:cNvPr id="5" name="Group 3"/>
          <p:cNvGrpSpPr/>
          <p:nvPr/>
        </p:nvGrpSpPr>
        <p:grpSpPr>
          <a:xfrm>
            <a:off x="5980610" y="2166606"/>
            <a:ext cx="2453142" cy="380437"/>
            <a:chOff x="2221730" y="2905402"/>
            <a:chExt cx="6783046" cy="950026"/>
          </a:xfrm>
        </p:grpSpPr>
        <p:sp>
          <p:nvSpPr>
            <p:cNvPr id="102" name="Rectangle 99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3" name="Rectangle 100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4" name="Rectangle 101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5" name="Rectangle 102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6" name="Group 4"/>
          <p:cNvGrpSpPr/>
          <p:nvPr/>
        </p:nvGrpSpPr>
        <p:grpSpPr>
          <a:xfrm>
            <a:off x="8792619" y="2166606"/>
            <a:ext cx="2453142" cy="380437"/>
            <a:chOff x="2221730" y="2905402"/>
            <a:chExt cx="6783046" cy="950026"/>
          </a:xfrm>
        </p:grpSpPr>
        <p:sp>
          <p:nvSpPr>
            <p:cNvPr id="98" name="Rectangle 95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9" name="Rectangle 96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0" name="Rectangle 97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1" name="Rectangle 98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7" name="Group 5"/>
          <p:cNvGrpSpPr/>
          <p:nvPr/>
        </p:nvGrpSpPr>
        <p:grpSpPr>
          <a:xfrm>
            <a:off x="5980610" y="3238259"/>
            <a:ext cx="2453142" cy="380437"/>
            <a:chOff x="2221730" y="2905402"/>
            <a:chExt cx="6783046" cy="950026"/>
          </a:xfrm>
        </p:grpSpPr>
        <p:sp>
          <p:nvSpPr>
            <p:cNvPr id="94" name="Rectangle 91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5" name="Rectangle 92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6" name="Rectangle 93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7" name="Rectangle 94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8" name="Group 6"/>
          <p:cNvGrpSpPr/>
          <p:nvPr/>
        </p:nvGrpSpPr>
        <p:grpSpPr>
          <a:xfrm>
            <a:off x="8792619" y="3238259"/>
            <a:ext cx="2453142" cy="380437"/>
            <a:chOff x="2221730" y="2905402"/>
            <a:chExt cx="6783046" cy="950026"/>
          </a:xfrm>
        </p:grpSpPr>
        <p:sp>
          <p:nvSpPr>
            <p:cNvPr id="90" name="Rectangle 87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1" name="Rectangle 88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2" name="Rectangle 89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3" name="Rectangle 90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5980610" y="4177719"/>
            <a:ext cx="2453142" cy="380437"/>
            <a:chOff x="2221730" y="2905402"/>
            <a:chExt cx="6783046" cy="950026"/>
          </a:xfrm>
        </p:grpSpPr>
        <p:sp>
          <p:nvSpPr>
            <p:cNvPr id="86" name="Rectangle 83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7" name="Rectangle 84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8" name="Rectangle 85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9" name="Rectangle 86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10" name="Group 8"/>
          <p:cNvGrpSpPr/>
          <p:nvPr/>
        </p:nvGrpSpPr>
        <p:grpSpPr>
          <a:xfrm>
            <a:off x="8792619" y="4177719"/>
            <a:ext cx="2453142" cy="380437"/>
            <a:chOff x="2221730" y="2905402"/>
            <a:chExt cx="6783046" cy="950026"/>
          </a:xfrm>
        </p:grpSpPr>
        <p:sp>
          <p:nvSpPr>
            <p:cNvPr id="82" name="Rectangle 79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3" name="Rectangle 80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4" name="Rectangle 81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5" name="Rectangle 82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11" name="Group 9"/>
          <p:cNvGrpSpPr/>
          <p:nvPr/>
        </p:nvGrpSpPr>
        <p:grpSpPr>
          <a:xfrm>
            <a:off x="5980610" y="5120548"/>
            <a:ext cx="2453142" cy="380437"/>
            <a:chOff x="2221730" y="2905402"/>
            <a:chExt cx="6783046" cy="950026"/>
          </a:xfrm>
        </p:grpSpPr>
        <p:sp>
          <p:nvSpPr>
            <p:cNvPr id="78" name="Rectangle 75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9" name="Rectangle 76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0" name="Rectangle 77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1" name="Rectangle 78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grpSp>
        <p:nvGrpSpPr>
          <p:cNvPr id="12" name="Group 10"/>
          <p:cNvGrpSpPr/>
          <p:nvPr/>
        </p:nvGrpSpPr>
        <p:grpSpPr>
          <a:xfrm>
            <a:off x="8792619" y="5120548"/>
            <a:ext cx="2453142" cy="380437"/>
            <a:chOff x="2221730" y="2905402"/>
            <a:chExt cx="6783046" cy="950026"/>
          </a:xfrm>
        </p:grpSpPr>
        <p:sp>
          <p:nvSpPr>
            <p:cNvPr id="74" name="Rectangle 71"/>
            <p:cNvSpPr/>
            <p:nvPr/>
          </p:nvSpPr>
          <p:spPr>
            <a:xfrm>
              <a:off x="222173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5" name="Rectangle 72"/>
            <p:cNvSpPr/>
            <p:nvPr/>
          </p:nvSpPr>
          <p:spPr>
            <a:xfrm>
              <a:off x="4173593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6" name="Rectangle 73"/>
            <p:cNvSpPr/>
            <p:nvPr/>
          </p:nvSpPr>
          <p:spPr>
            <a:xfrm>
              <a:off x="6112445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7" name="Rectangle 74"/>
            <p:cNvSpPr/>
            <p:nvPr/>
          </p:nvSpPr>
          <p:spPr>
            <a:xfrm>
              <a:off x="8054750" y="2905402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sp>
        <p:nvSpPr>
          <p:cNvPr id="37" name="Content Placeholder 2"/>
          <p:cNvSpPr txBox="1">
            <a:spLocks/>
          </p:cNvSpPr>
          <p:nvPr/>
        </p:nvSpPr>
        <p:spPr>
          <a:xfrm>
            <a:off x="5452306" y="5109222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r</a:t>
            </a:r>
            <a:r>
              <a:rPr lang="it-IT" dirty="0" smtClean="0"/>
              <a:t>: </a:t>
            </a:r>
            <a:r>
              <a:rPr lang="it-IT" dirty="0"/>
              <a:t>3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452306" y="4158690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r</a:t>
            </a:r>
            <a:r>
              <a:rPr lang="it-IT" dirty="0" smtClean="0"/>
              <a:t>: </a:t>
            </a:r>
            <a:r>
              <a:rPr lang="it-IT" dirty="0"/>
              <a:t>2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5452305" y="3239773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r</a:t>
            </a:r>
            <a:r>
              <a:rPr lang="it-IT" dirty="0" smtClean="0"/>
              <a:t>: </a:t>
            </a:r>
            <a:r>
              <a:rPr lang="it-IT" dirty="0"/>
              <a:t>1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5427306" y="2156400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r</a:t>
            </a:r>
            <a:r>
              <a:rPr lang="it-IT" dirty="0" smtClean="0"/>
              <a:t>: </a:t>
            </a:r>
            <a:r>
              <a:rPr lang="it-IT" dirty="0"/>
              <a:t>0</a:t>
            </a:r>
          </a:p>
        </p:txBody>
      </p:sp>
      <p:cxnSp>
        <p:nvCxnSpPr>
          <p:cNvPr id="41" name="Straight Connector 39"/>
          <p:cNvCxnSpPr>
            <a:stCxn id="95" idx="0"/>
            <a:endCxn id="103" idx="2"/>
          </p:cNvCxnSpPr>
          <p:nvPr/>
        </p:nvCxnSpPr>
        <p:spPr>
          <a:xfrm flipV="1">
            <a:off x="6152402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0"/>
          <p:cNvCxnSpPr/>
          <p:nvPr/>
        </p:nvCxnSpPr>
        <p:spPr>
          <a:xfrm flipV="1">
            <a:off x="6855956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1"/>
          <p:cNvCxnSpPr/>
          <p:nvPr/>
        </p:nvCxnSpPr>
        <p:spPr>
          <a:xfrm flipV="1">
            <a:off x="7558407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2"/>
          <p:cNvCxnSpPr/>
          <p:nvPr/>
        </p:nvCxnSpPr>
        <p:spPr>
          <a:xfrm flipV="1">
            <a:off x="8261961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3"/>
          <p:cNvCxnSpPr/>
          <p:nvPr/>
        </p:nvCxnSpPr>
        <p:spPr>
          <a:xfrm flipV="1">
            <a:off x="8964411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4"/>
          <p:cNvCxnSpPr/>
          <p:nvPr/>
        </p:nvCxnSpPr>
        <p:spPr>
          <a:xfrm flipV="1">
            <a:off x="9661991" y="2552610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5"/>
          <p:cNvCxnSpPr/>
          <p:nvPr/>
        </p:nvCxnSpPr>
        <p:spPr>
          <a:xfrm flipV="1">
            <a:off x="10370416" y="2547043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6"/>
          <p:cNvCxnSpPr/>
          <p:nvPr/>
        </p:nvCxnSpPr>
        <p:spPr>
          <a:xfrm flipV="1">
            <a:off x="11092165" y="2535076"/>
            <a:ext cx="0" cy="691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7"/>
          <p:cNvCxnSpPr>
            <a:stCxn id="87" idx="0"/>
          </p:cNvCxnSpPr>
          <p:nvPr/>
        </p:nvCxnSpPr>
        <p:spPr>
          <a:xfrm flipV="1">
            <a:off x="6152402" y="3626652"/>
            <a:ext cx="7853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48"/>
          <p:cNvCxnSpPr>
            <a:stCxn id="88" idx="0"/>
          </p:cNvCxnSpPr>
          <p:nvPr/>
        </p:nvCxnSpPr>
        <p:spPr>
          <a:xfrm flipV="1">
            <a:off x="6858310" y="3626652"/>
            <a:ext cx="5500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49"/>
          <p:cNvCxnSpPr>
            <a:stCxn id="89" idx="0"/>
          </p:cNvCxnSpPr>
          <p:nvPr/>
        </p:nvCxnSpPr>
        <p:spPr>
          <a:xfrm flipV="1">
            <a:off x="7559511" y="3626652"/>
            <a:ext cx="6749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0"/>
          <p:cNvCxnSpPr>
            <a:stCxn id="90" idx="0"/>
          </p:cNvCxnSpPr>
          <p:nvPr/>
        </p:nvCxnSpPr>
        <p:spPr>
          <a:xfrm flipV="1">
            <a:off x="8261962" y="3626652"/>
            <a:ext cx="7853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1"/>
          <p:cNvCxnSpPr>
            <a:stCxn id="83" idx="0"/>
          </p:cNvCxnSpPr>
          <p:nvPr/>
        </p:nvCxnSpPr>
        <p:spPr>
          <a:xfrm flipV="1">
            <a:off x="8964412" y="3626652"/>
            <a:ext cx="7853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2"/>
          <p:cNvCxnSpPr>
            <a:stCxn id="84" idx="0"/>
          </p:cNvCxnSpPr>
          <p:nvPr/>
        </p:nvCxnSpPr>
        <p:spPr>
          <a:xfrm flipH="1" flipV="1">
            <a:off x="9669845" y="3632219"/>
            <a:ext cx="475" cy="5454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3"/>
          <p:cNvCxnSpPr>
            <a:stCxn id="85" idx="0"/>
          </p:cNvCxnSpPr>
          <p:nvPr/>
        </p:nvCxnSpPr>
        <p:spPr>
          <a:xfrm flipV="1">
            <a:off x="10371521" y="3626652"/>
            <a:ext cx="6748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4"/>
          <p:cNvCxnSpPr>
            <a:stCxn id="86" idx="0"/>
            <a:endCxn id="94" idx="2"/>
          </p:cNvCxnSpPr>
          <p:nvPr/>
        </p:nvCxnSpPr>
        <p:spPr>
          <a:xfrm flipV="1">
            <a:off x="11073971" y="3618696"/>
            <a:ext cx="0" cy="55902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5"/>
          <p:cNvCxnSpPr/>
          <p:nvPr/>
        </p:nvCxnSpPr>
        <p:spPr>
          <a:xfrm flipV="1">
            <a:off x="6160255" y="4558156"/>
            <a:ext cx="7853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6"/>
          <p:cNvCxnSpPr/>
          <p:nvPr/>
        </p:nvCxnSpPr>
        <p:spPr>
          <a:xfrm flipV="1">
            <a:off x="6866162" y="4558156"/>
            <a:ext cx="5500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7"/>
          <p:cNvCxnSpPr>
            <a:stCxn id="81" idx="0"/>
            <a:endCxn id="89" idx="2"/>
          </p:cNvCxnSpPr>
          <p:nvPr/>
        </p:nvCxnSpPr>
        <p:spPr>
          <a:xfrm flipV="1">
            <a:off x="7559511" y="4558156"/>
            <a:ext cx="0" cy="5623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58"/>
          <p:cNvCxnSpPr>
            <a:stCxn id="82" idx="0"/>
            <a:endCxn id="90" idx="2"/>
          </p:cNvCxnSpPr>
          <p:nvPr/>
        </p:nvCxnSpPr>
        <p:spPr>
          <a:xfrm flipV="1">
            <a:off x="8261962" y="4558156"/>
            <a:ext cx="0" cy="5623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59"/>
          <p:cNvCxnSpPr/>
          <p:nvPr/>
        </p:nvCxnSpPr>
        <p:spPr>
          <a:xfrm flipV="1">
            <a:off x="8972264" y="4558156"/>
            <a:ext cx="7853" cy="551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0"/>
          <p:cNvCxnSpPr/>
          <p:nvPr/>
        </p:nvCxnSpPr>
        <p:spPr>
          <a:xfrm flipH="1" flipV="1">
            <a:off x="9677697" y="4563723"/>
            <a:ext cx="475" cy="5454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1"/>
          <p:cNvCxnSpPr>
            <a:stCxn id="77" idx="0"/>
            <a:endCxn id="85" idx="2"/>
          </p:cNvCxnSpPr>
          <p:nvPr/>
        </p:nvCxnSpPr>
        <p:spPr>
          <a:xfrm flipV="1">
            <a:off x="10371521" y="4558156"/>
            <a:ext cx="0" cy="5623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2"/>
          <p:cNvCxnSpPr>
            <a:stCxn id="78" idx="0"/>
            <a:endCxn id="86" idx="2"/>
          </p:cNvCxnSpPr>
          <p:nvPr/>
        </p:nvCxnSpPr>
        <p:spPr>
          <a:xfrm flipV="1">
            <a:off x="11073971" y="4558156"/>
            <a:ext cx="0" cy="5623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ontent Placeholder 2"/>
          <p:cNvSpPr txBox="1">
            <a:spLocks/>
          </p:cNvSpPr>
          <p:nvPr/>
        </p:nvSpPr>
        <p:spPr>
          <a:xfrm>
            <a:off x="6621566" y="1637976"/>
            <a:ext cx="527897" cy="426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C:1</a:t>
            </a:r>
            <a:endParaRPr lang="it-IT" sz="1600" dirty="0"/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5913427" y="1649500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C:0</a:t>
            </a:r>
            <a:endParaRPr lang="it-IT" sz="1600" dirty="0"/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8056379" y="1613750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C:3</a:t>
            </a:r>
            <a:endParaRPr lang="it-IT" sz="1600" dirty="0"/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7313625" y="1624890"/>
            <a:ext cx="572391" cy="431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C:2</a:t>
            </a:r>
            <a:endParaRPr lang="it-IT" sz="1600" dirty="0"/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9409626" y="1607550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C:5</a:t>
            </a:r>
            <a:endParaRPr lang="it-IT" sz="1600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8701488" y="1619074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C:4</a:t>
            </a:r>
            <a:endParaRPr lang="it-IT" sz="1600" dirty="0"/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10844439" y="1583324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C:7</a:t>
            </a:r>
            <a:endParaRPr lang="it-IT" sz="1600" dirty="0"/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10136301" y="1594847"/>
            <a:ext cx="509361" cy="418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C:6</a:t>
            </a:r>
            <a:endParaRPr lang="it-IT" sz="1600" dirty="0"/>
          </a:p>
        </p:txBody>
      </p:sp>
      <p:cxnSp>
        <p:nvCxnSpPr>
          <p:cNvPr id="106" name="Connettore 1 105"/>
          <p:cNvCxnSpPr>
            <a:stCxn id="102" idx="3"/>
            <a:endCxn id="103" idx="1"/>
          </p:cNvCxnSpPr>
          <p:nvPr/>
        </p:nvCxnSpPr>
        <p:spPr>
          <a:xfrm>
            <a:off x="6324194" y="235682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>
            <a:stCxn id="94" idx="3"/>
            <a:endCxn id="95" idx="1"/>
          </p:cNvCxnSpPr>
          <p:nvPr/>
        </p:nvCxnSpPr>
        <p:spPr>
          <a:xfrm>
            <a:off x="6324194" y="3428478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1 111"/>
          <p:cNvCxnSpPr>
            <a:stCxn id="86" idx="3"/>
            <a:endCxn id="87" idx="1"/>
          </p:cNvCxnSpPr>
          <p:nvPr/>
        </p:nvCxnSpPr>
        <p:spPr>
          <a:xfrm>
            <a:off x="6324194" y="4367938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1 113"/>
          <p:cNvCxnSpPr>
            <a:stCxn id="78" idx="3"/>
            <a:endCxn id="79" idx="1"/>
          </p:cNvCxnSpPr>
          <p:nvPr/>
        </p:nvCxnSpPr>
        <p:spPr>
          <a:xfrm>
            <a:off x="6324194" y="5310767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1 115"/>
          <p:cNvCxnSpPr/>
          <p:nvPr/>
        </p:nvCxnSpPr>
        <p:spPr>
          <a:xfrm>
            <a:off x="7016923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1 116"/>
          <p:cNvCxnSpPr/>
          <p:nvPr/>
        </p:nvCxnSpPr>
        <p:spPr>
          <a:xfrm>
            <a:off x="7016923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117"/>
          <p:cNvCxnSpPr/>
          <p:nvPr/>
        </p:nvCxnSpPr>
        <p:spPr>
          <a:xfrm>
            <a:off x="7016923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>
            <a:off x="7016923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1 119"/>
          <p:cNvCxnSpPr/>
          <p:nvPr/>
        </p:nvCxnSpPr>
        <p:spPr>
          <a:xfrm>
            <a:off x="7731302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>
            <a:off x="7731302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1 121"/>
          <p:cNvCxnSpPr/>
          <p:nvPr/>
        </p:nvCxnSpPr>
        <p:spPr>
          <a:xfrm>
            <a:off x="7731302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1 122"/>
          <p:cNvCxnSpPr/>
          <p:nvPr/>
        </p:nvCxnSpPr>
        <p:spPr>
          <a:xfrm>
            <a:off x="7731302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1 123"/>
          <p:cNvCxnSpPr/>
          <p:nvPr/>
        </p:nvCxnSpPr>
        <p:spPr>
          <a:xfrm>
            <a:off x="8433752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1 124"/>
          <p:cNvCxnSpPr/>
          <p:nvPr/>
        </p:nvCxnSpPr>
        <p:spPr>
          <a:xfrm>
            <a:off x="8433752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1 125"/>
          <p:cNvCxnSpPr/>
          <p:nvPr/>
        </p:nvCxnSpPr>
        <p:spPr>
          <a:xfrm>
            <a:off x="8433752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1 126"/>
          <p:cNvCxnSpPr/>
          <p:nvPr/>
        </p:nvCxnSpPr>
        <p:spPr>
          <a:xfrm>
            <a:off x="8433752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1 127"/>
          <p:cNvCxnSpPr/>
          <p:nvPr/>
        </p:nvCxnSpPr>
        <p:spPr>
          <a:xfrm>
            <a:off x="9136203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1 128"/>
          <p:cNvCxnSpPr/>
          <p:nvPr/>
        </p:nvCxnSpPr>
        <p:spPr>
          <a:xfrm>
            <a:off x="9136203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1 129"/>
          <p:cNvCxnSpPr/>
          <p:nvPr/>
        </p:nvCxnSpPr>
        <p:spPr>
          <a:xfrm>
            <a:off x="9136203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/>
          <p:cNvCxnSpPr/>
          <p:nvPr/>
        </p:nvCxnSpPr>
        <p:spPr>
          <a:xfrm>
            <a:off x="9136203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1 131"/>
          <p:cNvCxnSpPr/>
          <p:nvPr/>
        </p:nvCxnSpPr>
        <p:spPr>
          <a:xfrm>
            <a:off x="9842110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1 132"/>
          <p:cNvCxnSpPr/>
          <p:nvPr/>
        </p:nvCxnSpPr>
        <p:spPr>
          <a:xfrm>
            <a:off x="9842110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33"/>
          <p:cNvCxnSpPr/>
          <p:nvPr/>
        </p:nvCxnSpPr>
        <p:spPr>
          <a:xfrm>
            <a:off x="9842110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1 134"/>
          <p:cNvCxnSpPr/>
          <p:nvPr/>
        </p:nvCxnSpPr>
        <p:spPr>
          <a:xfrm>
            <a:off x="9842110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1 135"/>
          <p:cNvCxnSpPr/>
          <p:nvPr/>
        </p:nvCxnSpPr>
        <p:spPr>
          <a:xfrm>
            <a:off x="10543311" y="2356822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1 136"/>
          <p:cNvCxnSpPr/>
          <p:nvPr/>
        </p:nvCxnSpPr>
        <p:spPr>
          <a:xfrm>
            <a:off x="10543311" y="342847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10543311" y="4367935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10543311" y="5310764"/>
            <a:ext cx="362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asellaDiTesto 140"/>
          <p:cNvSpPr txBox="1"/>
          <p:nvPr/>
        </p:nvSpPr>
        <p:spPr>
          <a:xfrm>
            <a:off x="903476" y="2351173"/>
            <a:ext cx="40972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In una </a:t>
            </a:r>
            <a:r>
              <a:rPr lang="it-IT" sz="2000" dirty="0" err="1" smtClean="0"/>
              <a:t>Mesh</a:t>
            </a:r>
            <a:r>
              <a:rPr lang="it-IT" sz="2000" dirty="0" smtClean="0"/>
              <a:t> abbiamo </a:t>
            </a:r>
            <a:r>
              <a:rPr lang="it-IT" sz="2000" dirty="0" err="1" smtClean="0"/>
              <a:t>RxC</a:t>
            </a:r>
            <a:r>
              <a:rPr lang="it-IT" sz="2000" dirty="0" smtClean="0"/>
              <a:t> processori.</a:t>
            </a:r>
          </a:p>
          <a:p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Ogni processore (</a:t>
            </a:r>
            <a:r>
              <a:rPr lang="it-IT" sz="2000" dirty="0" err="1" smtClean="0"/>
              <a:t>i,j</a:t>
            </a:r>
            <a:r>
              <a:rPr lang="it-IT" sz="2000" dirty="0" smtClean="0"/>
              <a:t>) è connesso con i </a:t>
            </a:r>
          </a:p>
          <a:p>
            <a:r>
              <a:rPr lang="it-IT" sz="2000" dirty="0" smtClean="0"/>
              <a:t>processori:</a:t>
            </a:r>
          </a:p>
          <a:p>
            <a:pPr marL="285750" indent="-285750">
              <a:buFont typeface="Arial" charset="0"/>
              <a:buChar char="•"/>
            </a:pPr>
            <a:r>
              <a:rPr lang="it-IT" sz="2000" dirty="0" smtClean="0"/>
              <a:t>(i+1,j)</a:t>
            </a:r>
          </a:p>
          <a:p>
            <a:pPr marL="285750" indent="-285750">
              <a:buFont typeface="Arial" charset="0"/>
              <a:buChar char="•"/>
            </a:pPr>
            <a:r>
              <a:rPr lang="it-IT" sz="2000" dirty="0" smtClean="0"/>
              <a:t>(i-1,j)</a:t>
            </a:r>
          </a:p>
          <a:p>
            <a:pPr marL="285750" indent="-285750">
              <a:buFont typeface="Arial" charset="0"/>
              <a:buChar char="•"/>
            </a:pPr>
            <a:r>
              <a:rPr lang="it-IT" sz="2000" dirty="0" smtClean="0"/>
              <a:t>(i,j+1)</a:t>
            </a:r>
          </a:p>
          <a:p>
            <a:pPr marL="285750" indent="-285750">
              <a:buFont typeface="Arial" charset="0"/>
              <a:buChar char="•"/>
            </a:pPr>
            <a:r>
              <a:rPr lang="it-IT" sz="2000" dirty="0" smtClean="0"/>
              <a:t>(i,j-1)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93319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Mesh - algoritmo</a:t>
            </a:r>
            <a:endParaRPr lang="it-IT" dirty="0"/>
          </a:p>
        </p:txBody>
      </p:sp>
      <p:sp>
        <p:nvSpPr>
          <p:cNvPr id="3" name="TextBox 2"/>
          <p:cNvSpPr txBox="1"/>
          <p:nvPr/>
        </p:nvSpPr>
        <p:spPr>
          <a:xfrm>
            <a:off x="895788" y="1691691"/>
            <a:ext cx="311739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Broadcast(x)</a:t>
            </a:r>
            <a:endParaRPr lang="it-IT" sz="2000" b="0" dirty="0" smtClean="0">
              <a:effectLst/>
            </a:endParaRPr>
          </a:p>
          <a:p>
            <a:r>
              <a:rPr lang="it-IT" sz="2000" b="1" dirty="0"/>
              <a:t>begin</a:t>
            </a:r>
            <a:endParaRPr lang="it-IT" sz="2000" b="1" dirty="0" smtClean="0">
              <a:effectLst/>
            </a:endParaRPr>
          </a:p>
          <a:p>
            <a:r>
              <a:rPr lang="it-IT" sz="2000" i="1" dirty="0" smtClean="0"/>
              <a:t>    P</a:t>
            </a:r>
            <a:r>
              <a:rPr lang="it-IT" sz="2000" i="1" baseline="-25000" dirty="0" smtClean="0"/>
              <a:t>0,0</a:t>
            </a:r>
            <a:r>
              <a:rPr lang="it-IT" sz="2000" dirty="0"/>
              <a:t>:  a</a:t>
            </a:r>
            <a:r>
              <a:rPr lang="it-IT" sz="2000" baseline="-25000" dirty="0"/>
              <a:t>0,0</a:t>
            </a:r>
            <a:r>
              <a:rPr lang="it-IT" sz="2000" dirty="0"/>
              <a:t> = x</a:t>
            </a:r>
            <a:endParaRPr lang="it-IT" sz="2000" b="0" dirty="0" smtClean="0">
              <a:effectLst/>
            </a:endParaRPr>
          </a:p>
          <a:p>
            <a:r>
              <a:rPr lang="it-IT" sz="2000" dirty="0"/>
              <a:t> </a:t>
            </a:r>
            <a:r>
              <a:rPr lang="it-IT" sz="2000" dirty="0" smtClean="0"/>
              <a:t>   </a:t>
            </a:r>
            <a:r>
              <a:rPr lang="it-IT" sz="2000" b="1" dirty="0" smtClean="0"/>
              <a:t>for</a:t>
            </a:r>
            <a:r>
              <a:rPr lang="it-IT" sz="2000" dirty="0" smtClean="0"/>
              <a:t> </a:t>
            </a:r>
            <a:r>
              <a:rPr lang="it-IT" sz="2000" dirty="0"/>
              <a:t>j = 1 </a:t>
            </a:r>
            <a:r>
              <a:rPr lang="it-IT" sz="2000" b="1" dirty="0"/>
              <a:t>to</a:t>
            </a:r>
            <a:r>
              <a:rPr lang="it-IT" sz="2000" dirty="0"/>
              <a:t> C-1 </a:t>
            </a:r>
            <a:r>
              <a:rPr lang="it-IT" sz="2000" b="1" dirty="0">
                <a:solidFill>
                  <a:srgbClr val="FF0000"/>
                </a:solidFill>
              </a:rPr>
              <a:t>do</a:t>
            </a:r>
            <a:endParaRPr lang="it-IT" sz="2000" b="1" dirty="0" smtClean="0">
              <a:solidFill>
                <a:srgbClr val="FF0000"/>
              </a:solidFill>
              <a:effectLst/>
            </a:endParaRPr>
          </a:p>
          <a:p>
            <a:r>
              <a:rPr lang="it-IT" sz="2000" i="1" dirty="0" smtClean="0"/>
              <a:t>        P</a:t>
            </a:r>
            <a:r>
              <a:rPr lang="it-IT" sz="2000" i="1" baseline="-25000" dirty="0" smtClean="0"/>
              <a:t>0,j</a:t>
            </a:r>
            <a:r>
              <a:rPr lang="it-IT" sz="2000" dirty="0"/>
              <a:t>:   a</a:t>
            </a:r>
            <a:r>
              <a:rPr lang="it-IT" sz="2000" baseline="-25000" dirty="0"/>
              <a:t>0,j</a:t>
            </a:r>
            <a:r>
              <a:rPr lang="it-IT" sz="2000" dirty="0"/>
              <a:t> = </a:t>
            </a:r>
            <a:r>
              <a:rPr lang="it-IT" sz="2000" dirty="0" smtClean="0"/>
              <a:t>a</a:t>
            </a:r>
            <a:r>
              <a:rPr lang="it-IT" sz="2000" baseline="-25000" dirty="0" smtClean="0"/>
              <a:t>0,j-1</a:t>
            </a:r>
            <a:endParaRPr lang="it-IT" sz="2000" b="0" dirty="0" smtClean="0">
              <a:effectLst/>
            </a:endParaRPr>
          </a:p>
          <a:p>
            <a:r>
              <a:rPr lang="it-IT" sz="2000" b="1" dirty="0" smtClean="0"/>
              <a:t>    for</a:t>
            </a:r>
            <a:r>
              <a:rPr lang="it-IT" sz="2000" dirty="0" smtClean="0"/>
              <a:t> </a:t>
            </a:r>
            <a:r>
              <a:rPr lang="it-IT" sz="2000" dirty="0"/>
              <a:t>i = 1 </a:t>
            </a:r>
            <a:r>
              <a:rPr lang="it-IT" sz="2000" b="1" dirty="0"/>
              <a:t>to</a:t>
            </a:r>
            <a:r>
              <a:rPr lang="it-IT" sz="2000" dirty="0"/>
              <a:t> R-1 </a:t>
            </a:r>
            <a:r>
              <a:rPr lang="it-IT" sz="2000" b="1" dirty="0">
                <a:solidFill>
                  <a:srgbClr val="FF0000"/>
                </a:solidFill>
              </a:rPr>
              <a:t>do</a:t>
            </a:r>
            <a:endParaRPr lang="it-IT" sz="2000" b="1" dirty="0" smtClean="0">
              <a:solidFill>
                <a:srgbClr val="FF0000"/>
              </a:solidFill>
              <a:effectLst/>
            </a:endParaRPr>
          </a:p>
          <a:p>
            <a:r>
              <a:rPr lang="it-IT" sz="2000" b="1" dirty="0" smtClean="0"/>
              <a:t>        for</a:t>
            </a:r>
            <a:r>
              <a:rPr lang="it-IT" sz="2000" dirty="0" smtClean="0"/>
              <a:t> </a:t>
            </a:r>
            <a:r>
              <a:rPr lang="it-IT" sz="2000" dirty="0"/>
              <a:t>j = 0</a:t>
            </a:r>
            <a:r>
              <a:rPr lang="it-IT" sz="2000" b="1" dirty="0"/>
              <a:t> to </a:t>
            </a:r>
            <a:r>
              <a:rPr lang="it-IT" sz="2000" dirty="0"/>
              <a:t>C-1 </a:t>
            </a:r>
            <a:r>
              <a:rPr lang="it-IT" sz="2000" b="1" dirty="0">
                <a:solidFill>
                  <a:srgbClr val="FF0000"/>
                </a:solidFill>
              </a:rPr>
              <a:t>pardo</a:t>
            </a:r>
            <a:endParaRPr lang="it-IT" sz="2000" b="1" dirty="0" smtClean="0">
              <a:solidFill>
                <a:srgbClr val="FF0000"/>
              </a:solidFill>
              <a:effectLst/>
            </a:endParaRPr>
          </a:p>
          <a:p>
            <a:r>
              <a:rPr lang="it-IT" sz="2000" i="1" dirty="0" smtClean="0"/>
              <a:t>            P</a:t>
            </a:r>
            <a:r>
              <a:rPr lang="it-IT" sz="2000" i="1" baseline="-25000" dirty="0" smtClean="0"/>
              <a:t>i,j</a:t>
            </a:r>
            <a:r>
              <a:rPr lang="it-IT" sz="2000" dirty="0"/>
              <a:t>:   a</a:t>
            </a:r>
            <a:r>
              <a:rPr lang="it-IT" sz="2000" baseline="-25000" dirty="0"/>
              <a:t>i,j</a:t>
            </a:r>
            <a:r>
              <a:rPr lang="it-IT" sz="2000" dirty="0"/>
              <a:t> = a</a:t>
            </a:r>
            <a:r>
              <a:rPr lang="it-IT" sz="2000" baseline="-25000" dirty="0"/>
              <a:t>i-1,j</a:t>
            </a:r>
            <a:endParaRPr lang="it-IT" sz="2000" b="0" dirty="0" smtClean="0">
              <a:effectLst/>
            </a:endParaRPr>
          </a:p>
          <a:p>
            <a:r>
              <a:rPr lang="it-IT" sz="2000" b="1" dirty="0"/>
              <a:t>end</a:t>
            </a:r>
            <a:endParaRPr lang="it-IT" sz="2000" b="1" dirty="0" smtClean="0">
              <a:effectLst/>
            </a:endParaRPr>
          </a:p>
          <a:p>
            <a:endParaRPr lang="it-IT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C = # colonne; R = # righe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Tempo parallelo </a:t>
            </a:r>
            <a:r>
              <a:rPr lang="it-IT" sz="2000" dirty="0" smtClean="0"/>
              <a:t>= </a:t>
            </a:r>
            <a:r>
              <a:rPr lang="it-IT" sz="2000" b="1" dirty="0" smtClean="0"/>
              <a:t>O(R+C)</a:t>
            </a:r>
            <a:br>
              <a:rPr lang="it-IT" sz="2000" b="1" dirty="0" smtClean="0"/>
            </a:br>
            <a:endParaRPr lang="it-IT" sz="2000" b="1" dirty="0"/>
          </a:p>
        </p:txBody>
      </p:sp>
      <p:grpSp>
        <p:nvGrpSpPr>
          <p:cNvPr id="81" name="Gruppo 80"/>
          <p:cNvGrpSpPr/>
          <p:nvPr/>
        </p:nvGrpSpPr>
        <p:grpSpPr>
          <a:xfrm>
            <a:off x="5187733" y="1544317"/>
            <a:ext cx="3035018" cy="2498789"/>
            <a:chOff x="5530722" y="1613750"/>
            <a:chExt cx="3035018" cy="3520481"/>
          </a:xfrm>
        </p:grpSpPr>
        <p:sp>
          <p:nvSpPr>
            <p:cNvPr id="26" name="TextBox 25"/>
            <p:cNvSpPr txBox="1"/>
            <p:nvPr/>
          </p:nvSpPr>
          <p:spPr>
            <a:xfrm>
              <a:off x="8186641" y="2976403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it-IT" dirty="0"/>
            </a:p>
          </p:txBody>
        </p:sp>
        <p:grpSp>
          <p:nvGrpSpPr>
            <p:cNvPr id="5" name="Group 3"/>
            <p:cNvGrpSpPr/>
            <p:nvPr/>
          </p:nvGrpSpPr>
          <p:grpSpPr>
            <a:xfrm>
              <a:off x="5980610" y="2283726"/>
              <a:ext cx="2453142" cy="380437"/>
              <a:chOff x="2221730" y="3197872"/>
              <a:chExt cx="6783046" cy="950026"/>
            </a:xfrm>
          </p:grpSpPr>
          <p:sp>
            <p:nvSpPr>
              <p:cNvPr id="6" name="Rectangle 99"/>
              <p:cNvSpPr/>
              <p:nvPr/>
            </p:nvSpPr>
            <p:spPr>
              <a:xfrm>
                <a:off x="2221730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" name="Rectangle 100"/>
              <p:cNvSpPr/>
              <p:nvPr/>
            </p:nvSpPr>
            <p:spPr>
              <a:xfrm>
                <a:off x="4173594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" name="Rectangle 101"/>
              <p:cNvSpPr/>
              <p:nvPr/>
            </p:nvSpPr>
            <p:spPr>
              <a:xfrm>
                <a:off x="6112446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" name="Rectangle 102"/>
              <p:cNvSpPr/>
              <p:nvPr/>
            </p:nvSpPr>
            <p:spPr>
              <a:xfrm>
                <a:off x="8054751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0" name="Group 5"/>
            <p:cNvGrpSpPr/>
            <p:nvPr/>
          </p:nvGrpSpPr>
          <p:grpSpPr>
            <a:xfrm>
              <a:off x="5980610" y="3121139"/>
              <a:ext cx="2453142" cy="380437"/>
              <a:chOff x="2221730" y="2612932"/>
              <a:chExt cx="6783046" cy="950026"/>
            </a:xfrm>
          </p:grpSpPr>
          <p:sp>
            <p:nvSpPr>
              <p:cNvPr id="11" name="Rectangle 91"/>
              <p:cNvSpPr/>
              <p:nvPr/>
            </p:nvSpPr>
            <p:spPr>
              <a:xfrm>
                <a:off x="2221730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" name="Rectangle 92"/>
              <p:cNvSpPr/>
              <p:nvPr/>
            </p:nvSpPr>
            <p:spPr>
              <a:xfrm>
                <a:off x="4173594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" name="Rectangle 93"/>
              <p:cNvSpPr/>
              <p:nvPr/>
            </p:nvSpPr>
            <p:spPr>
              <a:xfrm>
                <a:off x="6112446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4" name="Rectangle 94"/>
              <p:cNvSpPr/>
              <p:nvPr/>
            </p:nvSpPr>
            <p:spPr>
              <a:xfrm>
                <a:off x="8054751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5" name="Group 7"/>
            <p:cNvGrpSpPr/>
            <p:nvPr/>
          </p:nvGrpSpPr>
          <p:grpSpPr>
            <a:xfrm>
              <a:off x="5980610" y="3923959"/>
              <a:ext cx="2453142" cy="380437"/>
              <a:chOff x="2221730" y="2271717"/>
              <a:chExt cx="6783046" cy="950026"/>
            </a:xfrm>
          </p:grpSpPr>
          <p:sp>
            <p:nvSpPr>
              <p:cNvPr id="16" name="Rectangle 83"/>
              <p:cNvSpPr/>
              <p:nvPr/>
            </p:nvSpPr>
            <p:spPr>
              <a:xfrm>
                <a:off x="2221730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7" name="Rectangle 84"/>
              <p:cNvSpPr/>
              <p:nvPr/>
            </p:nvSpPr>
            <p:spPr>
              <a:xfrm>
                <a:off x="4173594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8" name="Rectangle 85"/>
              <p:cNvSpPr/>
              <p:nvPr/>
            </p:nvSpPr>
            <p:spPr>
              <a:xfrm>
                <a:off x="6112446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9" name="Rectangle 86"/>
              <p:cNvSpPr/>
              <p:nvPr/>
            </p:nvSpPr>
            <p:spPr>
              <a:xfrm>
                <a:off x="8054751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20" name="Group 9"/>
            <p:cNvGrpSpPr/>
            <p:nvPr/>
          </p:nvGrpSpPr>
          <p:grpSpPr>
            <a:xfrm>
              <a:off x="5980610" y="4652068"/>
              <a:ext cx="2453142" cy="380437"/>
              <a:chOff x="2221730" y="1735522"/>
              <a:chExt cx="6783046" cy="950026"/>
            </a:xfrm>
          </p:grpSpPr>
          <p:sp>
            <p:nvSpPr>
              <p:cNvPr id="21" name="Rectangle 75"/>
              <p:cNvSpPr/>
              <p:nvPr/>
            </p:nvSpPr>
            <p:spPr>
              <a:xfrm>
                <a:off x="2221730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2" name="Rectangle 76"/>
              <p:cNvSpPr/>
              <p:nvPr/>
            </p:nvSpPr>
            <p:spPr>
              <a:xfrm>
                <a:off x="4173594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3" name="Rectangle 77"/>
              <p:cNvSpPr/>
              <p:nvPr/>
            </p:nvSpPr>
            <p:spPr>
              <a:xfrm>
                <a:off x="6112446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4" name="Rectangle 78"/>
              <p:cNvSpPr/>
              <p:nvPr/>
            </p:nvSpPr>
            <p:spPr>
              <a:xfrm>
                <a:off x="8054751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5533578" y="47156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3</a:t>
              </a: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5532256" y="4006025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2</a:t>
              </a:r>
            </a:p>
          </p:txBody>
        </p:sp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5535968" y="3204319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1</a:t>
              </a:r>
            </a:p>
          </p:txBody>
        </p:sp>
        <p:sp>
          <p:nvSpPr>
            <p:cNvPr id="29" name="Content Placeholder 2"/>
            <p:cNvSpPr txBox="1">
              <a:spLocks/>
            </p:cNvSpPr>
            <p:nvPr/>
          </p:nvSpPr>
          <p:spPr>
            <a:xfrm>
              <a:off x="5530722" y="2176028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0</a:t>
              </a:r>
            </a:p>
          </p:txBody>
        </p:sp>
        <p:cxnSp>
          <p:nvCxnSpPr>
            <p:cNvPr id="30" name="Straight Connector 39"/>
            <p:cNvCxnSpPr/>
            <p:nvPr/>
          </p:nvCxnSpPr>
          <p:spPr>
            <a:xfrm flipV="1">
              <a:off x="6152402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40"/>
            <p:cNvCxnSpPr/>
            <p:nvPr/>
          </p:nvCxnSpPr>
          <p:spPr>
            <a:xfrm flipV="1">
              <a:off x="6855956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41"/>
            <p:cNvCxnSpPr/>
            <p:nvPr/>
          </p:nvCxnSpPr>
          <p:spPr>
            <a:xfrm flipV="1">
              <a:off x="7558407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2"/>
            <p:cNvCxnSpPr/>
            <p:nvPr/>
          </p:nvCxnSpPr>
          <p:spPr>
            <a:xfrm flipV="1">
              <a:off x="8261961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47"/>
            <p:cNvCxnSpPr/>
            <p:nvPr/>
          </p:nvCxnSpPr>
          <p:spPr>
            <a:xfrm flipV="1">
              <a:off x="615240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48"/>
            <p:cNvCxnSpPr/>
            <p:nvPr/>
          </p:nvCxnSpPr>
          <p:spPr>
            <a:xfrm flipV="1">
              <a:off x="6858310" y="3555420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49"/>
            <p:cNvCxnSpPr/>
            <p:nvPr/>
          </p:nvCxnSpPr>
          <p:spPr>
            <a:xfrm flipV="1">
              <a:off x="7559511" y="3555420"/>
              <a:ext cx="6749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50"/>
            <p:cNvCxnSpPr/>
            <p:nvPr/>
          </p:nvCxnSpPr>
          <p:spPr>
            <a:xfrm flipV="1">
              <a:off x="826196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55"/>
            <p:cNvCxnSpPr/>
            <p:nvPr/>
          </p:nvCxnSpPr>
          <p:spPr>
            <a:xfrm flipV="1">
              <a:off x="6160255" y="4330765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56"/>
            <p:cNvCxnSpPr/>
            <p:nvPr/>
          </p:nvCxnSpPr>
          <p:spPr>
            <a:xfrm flipV="1">
              <a:off x="6866162" y="4330765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57"/>
            <p:cNvCxnSpPr/>
            <p:nvPr/>
          </p:nvCxnSpPr>
          <p:spPr>
            <a:xfrm flipV="1">
              <a:off x="7559511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58"/>
            <p:cNvCxnSpPr/>
            <p:nvPr/>
          </p:nvCxnSpPr>
          <p:spPr>
            <a:xfrm flipV="1">
              <a:off x="8261962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ontent Placeholder 2"/>
            <p:cNvSpPr txBox="1">
              <a:spLocks/>
            </p:cNvSpPr>
            <p:nvPr/>
          </p:nvSpPr>
          <p:spPr>
            <a:xfrm>
              <a:off x="6621566" y="1637976"/>
              <a:ext cx="527897" cy="42673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C:1</a:t>
              </a:r>
              <a:endParaRPr lang="it-IT" sz="1600" dirty="0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>
            <a:xfrm>
              <a:off x="5913427" y="164950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C:0</a:t>
              </a:r>
              <a:endParaRPr lang="it-IT" sz="1600" dirty="0"/>
            </a:p>
          </p:txBody>
        </p:sp>
        <p:sp>
          <p:nvSpPr>
            <p:cNvPr id="44" name="Content Placeholder 2"/>
            <p:cNvSpPr txBox="1">
              <a:spLocks/>
            </p:cNvSpPr>
            <p:nvPr/>
          </p:nvSpPr>
          <p:spPr>
            <a:xfrm>
              <a:off x="8056379" y="16137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C:3</a:t>
              </a:r>
              <a:endParaRPr lang="it-IT" sz="1600" dirty="0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7313625" y="1624890"/>
              <a:ext cx="572391" cy="4314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C:2</a:t>
              </a:r>
              <a:endParaRPr lang="it-IT" sz="1600" dirty="0"/>
            </a:p>
          </p:txBody>
        </p:sp>
        <p:cxnSp>
          <p:nvCxnSpPr>
            <p:cNvPr id="46" name="Connettore 1 45"/>
            <p:cNvCxnSpPr/>
            <p:nvPr/>
          </p:nvCxnSpPr>
          <p:spPr>
            <a:xfrm>
              <a:off x="6324194" y="2434904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/>
          </p:nvCxnSpPr>
          <p:spPr>
            <a:xfrm>
              <a:off x="6324194" y="335039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>
              <a:off x="6324194" y="4133699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/>
          </p:nvCxnSpPr>
          <p:spPr>
            <a:xfrm>
              <a:off x="6324194" y="486180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/>
          </p:nvCxnSpPr>
          <p:spPr>
            <a:xfrm>
              <a:off x="7016923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1 50"/>
            <p:cNvCxnSpPr/>
            <p:nvPr/>
          </p:nvCxnSpPr>
          <p:spPr>
            <a:xfrm>
              <a:off x="7016923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/>
            <p:nvPr/>
          </p:nvCxnSpPr>
          <p:spPr>
            <a:xfrm>
              <a:off x="7016923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/>
            <p:nvPr/>
          </p:nvCxnSpPr>
          <p:spPr>
            <a:xfrm>
              <a:off x="7016923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/>
            <p:nvPr/>
          </p:nvCxnSpPr>
          <p:spPr>
            <a:xfrm>
              <a:off x="7731302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/>
          </p:nvCxnSpPr>
          <p:spPr>
            <a:xfrm>
              <a:off x="7731302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>
              <a:off x="7731302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/>
            <p:cNvCxnSpPr/>
            <p:nvPr/>
          </p:nvCxnSpPr>
          <p:spPr>
            <a:xfrm>
              <a:off x="7731302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/>
          <p:cNvGrpSpPr/>
          <p:nvPr/>
        </p:nvGrpSpPr>
        <p:grpSpPr>
          <a:xfrm>
            <a:off x="8318782" y="3765595"/>
            <a:ext cx="3035018" cy="2498789"/>
            <a:chOff x="5530722" y="1613750"/>
            <a:chExt cx="3035018" cy="3520481"/>
          </a:xfrm>
        </p:grpSpPr>
        <p:sp>
          <p:nvSpPr>
            <p:cNvPr id="84" name="TextBox 25"/>
            <p:cNvSpPr txBox="1"/>
            <p:nvPr/>
          </p:nvSpPr>
          <p:spPr>
            <a:xfrm>
              <a:off x="8186641" y="2976403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it-IT" dirty="0"/>
            </a:p>
          </p:txBody>
        </p:sp>
        <p:grpSp>
          <p:nvGrpSpPr>
            <p:cNvPr id="85" name="Group 3"/>
            <p:cNvGrpSpPr/>
            <p:nvPr/>
          </p:nvGrpSpPr>
          <p:grpSpPr>
            <a:xfrm>
              <a:off x="5980610" y="2283726"/>
              <a:ext cx="2453142" cy="380437"/>
              <a:chOff x="2221730" y="3197872"/>
              <a:chExt cx="6783046" cy="950026"/>
            </a:xfrm>
          </p:grpSpPr>
          <p:sp>
            <p:nvSpPr>
              <p:cNvPr id="133" name="Rectangle 99"/>
              <p:cNvSpPr/>
              <p:nvPr/>
            </p:nvSpPr>
            <p:spPr>
              <a:xfrm>
                <a:off x="2221730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4" name="Rectangle 100"/>
              <p:cNvSpPr/>
              <p:nvPr/>
            </p:nvSpPr>
            <p:spPr>
              <a:xfrm>
                <a:off x="4173594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5" name="Rectangle 101"/>
              <p:cNvSpPr/>
              <p:nvPr/>
            </p:nvSpPr>
            <p:spPr>
              <a:xfrm>
                <a:off x="6112446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6" name="Rectangle 102"/>
              <p:cNvSpPr/>
              <p:nvPr/>
            </p:nvSpPr>
            <p:spPr>
              <a:xfrm>
                <a:off x="8054751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6" name="Group 5"/>
            <p:cNvGrpSpPr/>
            <p:nvPr/>
          </p:nvGrpSpPr>
          <p:grpSpPr>
            <a:xfrm>
              <a:off x="5980610" y="3121139"/>
              <a:ext cx="2453142" cy="380437"/>
              <a:chOff x="2221730" y="2612932"/>
              <a:chExt cx="6783046" cy="950026"/>
            </a:xfrm>
          </p:grpSpPr>
          <p:sp>
            <p:nvSpPr>
              <p:cNvPr id="129" name="Rectangle 91"/>
              <p:cNvSpPr/>
              <p:nvPr/>
            </p:nvSpPr>
            <p:spPr>
              <a:xfrm>
                <a:off x="2221730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0" name="Rectangle 92"/>
              <p:cNvSpPr/>
              <p:nvPr/>
            </p:nvSpPr>
            <p:spPr>
              <a:xfrm>
                <a:off x="4173594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1" name="Rectangle 93"/>
              <p:cNvSpPr/>
              <p:nvPr/>
            </p:nvSpPr>
            <p:spPr>
              <a:xfrm>
                <a:off x="6112446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2" name="Rectangle 94"/>
              <p:cNvSpPr/>
              <p:nvPr/>
            </p:nvSpPr>
            <p:spPr>
              <a:xfrm>
                <a:off x="8054751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7" name="Group 7"/>
            <p:cNvGrpSpPr/>
            <p:nvPr/>
          </p:nvGrpSpPr>
          <p:grpSpPr>
            <a:xfrm>
              <a:off x="5980610" y="3923959"/>
              <a:ext cx="2453142" cy="380437"/>
              <a:chOff x="2221730" y="2271717"/>
              <a:chExt cx="6783046" cy="950026"/>
            </a:xfrm>
          </p:grpSpPr>
          <p:sp>
            <p:nvSpPr>
              <p:cNvPr id="125" name="Rectangle 83"/>
              <p:cNvSpPr/>
              <p:nvPr/>
            </p:nvSpPr>
            <p:spPr>
              <a:xfrm>
                <a:off x="2221730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6" name="Rectangle 84"/>
              <p:cNvSpPr/>
              <p:nvPr/>
            </p:nvSpPr>
            <p:spPr>
              <a:xfrm>
                <a:off x="4173594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7" name="Rectangle 85"/>
              <p:cNvSpPr/>
              <p:nvPr/>
            </p:nvSpPr>
            <p:spPr>
              <a:xfrm>
                <a:off x="6112446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8" name="Rectangle 86"/>
              <p:cNvSpPr/>
              <p:nvPr/>
            </p:nvSpPr>
            <p:spPr>
              <a:xfrm>
                <a:off x="8054751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8" name="Group 9"/>
            <p:cNvGrpSpPr/>
            <p:nvPr/>
          </p:nvGrpSpPr>
          <p:grpSpPr>
            <a:xfrm>
              <a:off x="5980610" y="4652068"/>
              <a:ext cx="2453142" cy="380437"/>
              <a:chOff x="2221730" y="1735522"/>
              <a:chExt cx="6783046" cy="950026"/>
            </a:xfrm>
          </p:grpSpPr>
          <p:sp>
            <p:nvSpPr>
              <p:cNvPr id="121" name="Rectangle 75"/>
              <p:cNvSpPr/>
              <p:nvPr/>
            </p:nvSpPr>
            <p:spPr>
              <a:xfrm>
                <a:off x="2221730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2" name="Rectangle 76"/>
              <p:cNvSpPr/>
              <p:nvPr/>
            </p:nvSpPr>
            <p:spPr>
              <a:xfrm>
                <a:off x="4173594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3" name="Rectangle 77"/>
              <p:cNvSpPr/>
              <p:nvPr/>
            </p:nvSpPr>
            <p:spPr>
              <a:xfrm>
                <a:off x="6112446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4" name="Rectangle 78"/>
              <p:cNvSpPr/>
              <p:nvPr/>
            </p:nvSpPr>
            <p:spPr>
              <a:xfrm>
                <a:off x="8054751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sp>
          <p:nvSpPr>
            <p:cNvPr id="89" name="Content Placeholder 2"/>
            <p:cNvSpPr txBox="1">
              <a:spLocks/>
            </p:cNvSpPr>
            <p:nvPr/>
          </p:nvSpPr>
          <p:spPr>
            <a:xfrm>
              <a:off x="5533578" y="47156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3</a:t>
              </a:r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532256" y="4006025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2</a:t>
              </a:r>
            </a:p>
          </p:txBody>
        </p:sp>
        <p:sp>
          <p:nvSpPr>
            <p:cNvPr id="91" name="Content Placeholder 2"/>
            <p:cNvSpPr txBox="1">
              <a:spLocks/>
            </p:cNvSpPr>
            <p:nvPr/>
          </p:nvSpPr>
          <p:spPr>
            <a:xfrm>
              <a:off x="5535968" y="3204319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1</a:t>
              </a:r>
            </a:p>
          </p:txBody>
        </p:sp>
        <p:sp>
          <p:nvSpPr>
            <p:cNvPr id="92" name="Content Placeholder 2"/>
            <p:cNvSpPr txBox="1">
              <a:spLocks/>
            </p:cNvSpPr>
            <p:nvPr/>
          </p:nvSpPr>
          <p:spPr>
            <a:xfrm>
              <a:off x="5530722" y="2176028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0</a:t>
              </a:r>
            </a:p>
          </p:txBody>
        </p:sp>
        <p:cxnSp>
          <p:nvCxnSpPr>
            <p:cNvPr id="93" name="Straight Connector 39"/>
            <p:cNvCxnSpPr/>
            <p:nvPr/>
          </p:nvCxnSpPr>
          <p:spPr>
            <a:xfrm flipV="1">
              <a:off x="6152402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40"/>
            <p:cNvCxnSpPr/>
            <p:nvPr/>
          </p:nvCxnSpPr>
          <p:spPr>
            <a:xfrm flipV="1">
              <a:off x="6855956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41"/>
            <p:cNvCxnSpPr/>
            <p:nvPr/>
          </p:nvCxnSpPr>
          <p:spPr>
            <a:xfrm flipV="1">
              <a:off x="7558407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42"/>
            <p:cNvCxnSpPr/>
            <p:nvPr/>
          </p:nvCxnSpPr>
          <p:spPr>
            <a:xfrm flipV="1">
              <a:off x="8261961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47"/>
            <p:cNvCxnSpPr/>
            <p:nvPr/>
          </p:nvCxnSpPr>
          <p:spPr>
            <a:xfrm flipV="1">
              <a:off x="615240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48"/>
            <p:cNvCxnSpPr/>
            <p:nvPr/>
          </p:nvCxnSpPr>
          <p:spPr>
            <a:xfrm flipV="1">
              <a:off x="6858310" y="3555420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49"/>
            <p:cNvCxnSpPr/>
            <p:nvPr/>
          </p:nvCxnSpPr>
          <p:spPr>
            <a:xfrm flipV="1">
              <a:off x="7559511" y="3555420"/>
              <a:ext cx="6749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50"/>
            <p:cNvCxnSpPr/>
            <p:nvPr/>
          </p:nvCxnSpPr>
          <p:spPr>
            <a:xfrm flipV="1">
              <a:off x="826196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55"/>
            <p:cNvCxnSpPr/>
            <p:nvPr/>
          </p:nvCxnSpPr>
          <p:spPr>
            <a:xfrm flipV="1">
              <a:off x="6160255" y="4330765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56"/>
            <p:cNvCxnSpPr/>
            <p:nvPr/>
          </p:nvCxnSpPr>
          <p:spPr>
            <a:xfrm flipV="1">
              <a:off x="6866162" y="4330765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57"/>
            <p:cNvCxnSpPr/>
            <p:nvPr/>
          </p:nvCxnSpPr>
          <p:spPr>
            <a:xfrm flipV="1">
              <a:off x="7559511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58"/>
            <p:cNvCxnSpPr/>
            <p:nvPr/>
          </p:nvCxnSpPr>
          <p:spPr>
            <a:xfrm flipV="1">
              <a:off x="8261962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Content Placeholder 2"/>
            <p:cNvSpPr txBox="1">
              <a:spLocks/>
            </p:cNvSpPr>
            <p:nvPr/>
          </p:nvSpPr>
          <p:spPr>
            <a:xfrm>
              <a:off x="6621566" y="1637976"/>
              <a:ext cx="527897" cy="42673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C:1</a:t>
              </a:r>
              <a:endParaRPr lang="it-IT" sz="1600" dirty="0"/>
            </a:p>
          </p:txBody>
        </p:sp>
        <p:sp>
          <p:nvSpPr>
            <p:cNvPr id="106" name="Content Placeholder 2"/>
            <p:cNvSpPr txBox="1">
              <a:spLocks/>
            </p:cNvSpPr>
            <p:nvPr/>
          </p:nvSpPr>
          <p:spPr>
            <a:xfrm>
              <a:off x="5913427" y="164950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C:0</a:t>
              </a:r>
              <a:endParaRPr lang="it-IT" sz="1600" dirty="0"/>
            </a:p>
          </p:txBody>
        </p:sp>
        <p:sp>
          <p:nvSpPr>
            <p:cNvPr id="107" name="Content Placeholder 2"/>
            <p:cNvSpPr txBox="1">
              <a:spLocks/>
            </p:cNvSpPr>
            <p:nvPr/>
          </p:nvSpPr>
          <p:spPr>
            <a:xfrm>
              <a:off x="8056379" y="16137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C:3</a:t>
              </a:r>
              <a:endParaRPr lang="it-IT" sz="1600" dirty="0"/>
            </a:p>
          </p:txBody>
        </p:sp>
        <p:sp>
          <p:nvSpPr>
            <p:cNvPr id="108" name="Content Placeholder 2"/>
            <p:cNvSpPr txBox="1">
              <a:spLocks/>
            </p:cNvSpPr>
            <p:nvPr/>
          </p:nvSpPr>
          <p:spPr>
            <a:xfrm>
              <a:off x="7313625" y="1624890"/>
              <a:ext cx="572391" cy="4314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C:2</a:t>
              </a:r>
              <a:endParaRPr lang="it-IT" sz="1600" dirty="0"/>
            </a:p>
          </p:txBody>
        </p:sp>
        <p:cxnSp>
          <p:nvCxnSpPr>
            <p:cNvPr id="109" name="Connettore 1 108"/>
            <p:cNvCxnSpPr/>
            <p:nvPr/>
          </p:nvCxnSpPr>
          <p:spPr>
            <a:xfrm>
              <a:off x="6324194" y="2434904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1 109"/>
            <p:cNvCxnSpPr/>
            <p:nvPr/>
          </p:nvCxnSpPr>
          <p:spPr>
            <a:xfrm>
              <a:off x="6324194" y="335039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1 110"/>
            <p:cNvCxnSpPr/>
            <p:nvPr/>
          </p:nvCxnSpPr>
          <p:spPr>
            <a:xfrm>
              <a:off x="6324194" y="4133699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1 111"/>
            <p:cNvCxnSpPr/>
            <p:nvPr/>
          </p:nvCxnSpPr>
          <p:spPr>
            <a:xfrm>
              <a:off x="6324194" y="486180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2"/>
            <p:cNvCxnSpPr/>
            <p:nvPr/>
          </p:nvCxnSpPr>
          <p:spPr>
            <a:xfrm>
              <a:off x="7016923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1 113"/>
            <p:cNvCxnSpPr/>
            <p:nvPr/>
          </p:nvCxnSpPr>
          <p:spPr>
            <a:xfrm>
              <a:off x="7016923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/>
          </p:nvCxnSpPr>
          <p:spPr>
            <a:xfrm>
              <a:off x="7016923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1 115"/>
            <p:cNvCxnSpPr/>
            <p:nvPr/>
          </p:nvCxnSpPr>
          <p:spPr>
            <a:xfrm>
              <a:off x="7016923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7731302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1 117"/>
            <p:cNvCxnSpPr/>
            <p:nvPr/>
          </p:nvCxnSpPr>
          <p:spPr>
            <a:xfrm>
              <a:off x="7731302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/>
          </p:nvCxnSpPr>
          <p:spPr>
            <a:xfrm>
              <a:off x="7731302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/>
          </p:nvCxnSpPr>
          <p:spPr>
            <a:xfrm>
              <a:off x="7731302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Freeform 28"/>
          <p:cNvSpPr>
            <a:spLocks/>
          </p:cNvSpPr>
          <p:nvPr/>
        </p:nvSpPr>
        <p:spPr bwMode="auto">
          <a:xfrm rot="10800000" flipH="1">
            <a:off x="5715589" y="1839558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38" name="Freeform 28"/>
          <p:cNvSpPr>
            <a:spLocks/>
          </p:cNvSpPr>
          <p:nvPr/>
        </p:nvSpPr>
        <p:spPr bwMode="auto">
          <a:xfrm rot="10800000" flipH="1">
            <a:off x="6449352" y="1811654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39" name="Freeform 28"/>
          <p:cNvSpPr>
            <a:spLocks/>
          </p:cNvSpPr>
          <p:nvPr/>
        </p:nvSpPr>
        <p:spPr bwMode="auto">
          <a:xfrm rot="10800000" flipH="1">
            <a:off x="7141548" y="1811653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0" name="Freeform 28"/>
          <p:cNvSpPr>
            <a:spLocks/>
          </p:cNvSpPr>
          <p:nvPr/>
        </p:nvSpPr>
        <p:spPr bwMode="auto">
          <a:xfrm rot="16200000" flipH="1">
            <a:off x="8964080" y="4630830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1" name="Freeform 28"/>
          <p:cNvSpPr>
            <a:spLocks/>
          </p:cNvSpPr>
          <p:nvPr/>
        </p:nvSpPr>
        <p:spPr bwMode="auto">
          <a:xfrm rot="16200000" flipH="1">
            <a:off x="8964079" y="5257775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2" name="Freeform 28"/>
          <p:cNvSpPr>
            <a:spLocks/>
          </p:cNvSpPr>
          <p:nvPr/>
        </p:nvSpPr>
        <p:spPr bwMode="auto">
          <a:xfrm rot="16200000" flipH="1">
            <a:off x="8950079" y="5820902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3" name="Freeform 28"/>
          <p:cNvSpPr>
            <a:spLocks/>
          </p:cNvSpPr>
          <p:nvPr/>
        </p:nvSpPr>
        <p:spPr bwMode="auto">
          <a:xfrm rot="16200000" flipH="1">
            <a:off x="9670662" y="4603119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4" name="Freeform 28"/>
          <p:cNvSpPr>
            <a:spLocks/>
          </p:cNvSpPr>
          <p:nvPr/>
        </p:nvSpPr>
        <p:spPr bwMode="auto">
          <a:xfrm rot="16200000" flipH="1">
            <a:off x="9670661" y="5230064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5" name="Freeform 28"/>
          <p:cNvSpPr>
            <a:spLocks/>
          </p:cNvSpPr>
          <p:nvPr/>
        </p:nvSpPr>
        <p:spPr bwMode="auto">
          <a:xfrm rot="16200000" flipH="1">
            <a:off x="9656661" y="5793191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6" name="Freeform 28"/>
          <p:cNvSpPr>
            <a:spLocks/>
          </p:cNvSpPr>
          <p:nvPr/>
        </p:nvSpPr>
        <p:spPr bwMode="auto">
          <a:xfrm rot="16200000" flipH="1">
            <a:off x="10363389" y="4553127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7" name="Freeform 28"/>
          <p:cNvSpPr>
            <a:spLocks/>
          </p:cNvSpPr>
          <p:nvPr/>
        </p:nvSpPr>
        <p:spPr bwMode="auto">
          <a:xfrm rot="16200000" flipH="1">
            <a:off x="10363388" y="5180072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8" name="Freeform 28"/>
          <p:cNvSpPr>
            <a:spLocks/>
          </p:cNvSpPr>
          <p:nvPr/>
        </p:nvSpPr>
        <p:spPr bwMode="auto">
          <a:xfrm rot="16200000" flipH="1">
            <a:off x="10349388" y="5743199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9" name="Freeform 28"/>
          <p:cNvSpPr>
            <a:spLocks/>
          </p:cNvSpPr>
          <p:nvPr/>
        </p:nvSpPr>
        <p:spPr bwMode="auto">
          <a:xfrm rot="16200000" flipH="1">
            <a:off x="11111540" y="4589260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0" name="Freeform 28"/>
          <p:cNvSpPr>
            <a:spLocks/>
          </p:cNvSpPr>
          <p:nvPr/>
        </p:nvSpPr>
        <p:spPr bwMode="auto">
          <a:xfrm rot="16200000" flipH="1">
            <a:off x="11111539" y="5216205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1" name="Freeform 28"/>
          <p:cNvSpPr>
            <a:spLocks/>
          </p:cNvSpPr>
          <p:nvPr/>
        </p:nvSpPr>
        <p:spPr bwMode="auto">
          <a:xfrm rot="16200000" flipH="1">
            <a:off x="11097539" y="5779332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2" name="Freccia destra 151"/>
          <p:cNvSpPr/>
          <p:nvPr/>
        </p:nvSpPr>
        <p:spPr>
          <a:xfrm rot="2770441">
            <a:off x="7002730" y="4384697"/>
            <a:ext cx="964930" cy="820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499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Broadcasting</a:t>
            </a:r>
            <a:r>
              <a:rPr lang="it-IT" dirty="0" smtClean="0"/>
              <a:t> </a:t>
            </a:r>
            <a:r>
              <a:rPr lang="it-IT" dirty="0" err="1" smtClean="0"/>
              <a:t>RxC</a:t>
            </a:r>
            <a:r>
              <a:rPr lang="it-IT" dirty="0" smtClean="0"/>
              <a:t> informazioni su </a:t>
            </a:r>
            <a:r>
              <a:rPr lang="it-IT" dirty="0" err="1" smtClean="0"/>
              <a:t>Mesh</a:t>
            </a:r>
            <a:r>
              <a:rPr lang="it-IT" dirty="0" smtClean="0"/>
              <a:t> </a:t>
            </a:r>
            <a:r>
              <a:rPr lang="it-IT" dirty="0" err="1" smtClean="0"/>
              <a:t>RxC</a:t>
            </a:r>
            <a:endParaRPr lang="it-IT" dirty="0"/>
          </a:p>
        </p:txBody>
      </p:sp>
      <p:sp>
        <p:nvSpPr>
          <p:cNvPr id="3" name="TextBox 2"/>
          <p:cNvSpPr txBox="1"/>
          <p:nvPr/>
        </p:nvSpPr>
        <p:spPr>
          <a:xfrm>
            <a:off x="838416" y="1569692"/>
            <a:ext cx="6647974" cy="4967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 smtClean="0"/>
              <a:t>Broadcast(pipe)</a:t>
            </a:r>
          </a:p>
          <a:p>
            <a:pPr>
              <a:lnSpc>
                <a:spcPct val="80000"/>
              </a:lnSpc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b="1" dirty="0" err="1" smtClean="0"/>
              <a:t>begin</a:t>
            </a:r>
            <a:endParaRPr lang="it-IT" b="1" dirty="0"/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</a:t>
            </a:r>
            <a:r>
              <a:rPr lang="it-IT" b="1" dirty="0"/>
              <a:t>for</a:t>
            </a:r>
            <a:r>
              <a:rPr lang="it-IT" dirty="0"/>
              <a:t> k = 1 </a:t>
            </a:r>
            <a:r>
              <a:rPr lang="it-IT" b="1" dirty="0"/>
              <a:t>to</a:t>
            </a:r>
            <a:r>
              <a:rPr lang="it-IT" dirty="0"/>
              <a:t> </a:t>
            </a:r>
            <a:r>
              <a:rPr lang="it-IT" dirty="0" err="1">
                <a:sym typeface="Symbol" charset="2"/>
              </a:rPr>
              <a:t>R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do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</a:t>
            </a:r>
            <a:r>
              <a:rPr lang="it-IT" b="1" dirty="0"/>
              <a:t>for</a:t>
            </a:r>
            <a:r>
              <a:rPr lang="it-IT" dirty="0"/>
              <a:t> h = 0 </a:t>
            </a:r>
            <a:r>
              <a:rPr lang="it-IT" b="1" dirty="0"/>
              <a:t>to</a:t>
            </a:r>
            <a:r>
              <a:rPr lang="it-IT" dirty="0"/>
              <a:t> </a:t>
            </a:r>
            <a:r>
              <a:rPr lang="it-IT" dirty="0">
                <a:sym typeface="Symbol" charset="2"/>
              </a:rPr>
              <a:t>C-1</a:t>
            </a:r>
            <a:r>
              <a:rPr lang="it-IT" dirty="0"/>
              <a:t> </a:t>
            </a:r>
            <a:r>
              <a:rPr lang="it-IT" b="1" dirty="0">
                <a:solidFill>
                  <a:srgbClr val="FF0000"/>
                </a:solidFill>
              </a:rPr>
              <a:t>do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</a:t>
            </a:r>
            <a:r>
              <a:rPr lang="it-IT" b="1" dirty="0"/>
              <a:t>for</a:t>
            </a:r>
            <a:r>
              <a:rPr lang="it-IT" dirty="0"/>
              <a:t> </a:t>
            </a:r>
            <a:r>
              <a:rPr lang="it-IT" dirty="0" err="1"/>
              <a:t>j</a:t>
            </a:r>
            <a:r>
              <a:rPr lang="it-IT" dirty="0"/>
              <a:t> = 0 </a:t>
            </a:r>
            <a:r>
              <a:rPr lang="it-IT" b="1" dirty="0"/>
              <a:t>to</a:t>
            </a:r>
            <a:r>
              <a:rPr lang="it-IT" dirty="0"/>
              <a:t> h </a:t>
            </a:r>
            <a:r>
              <a:rPr lang="it-IT" b="1" dirty="0">
                <a:solidFill>
                  <a:srgbClr val="FF0000"/>
                </a:solidFill>
              </a:rPr>
              <a:t>pardo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i="1" dirty="0"/>
              <a:t>P</a:t>
            </a:r>
            <a:r>
              <a:rPr lang="it-IT" i="1" baseline="-25000" dirty="0"/>
              <a:t>0,j</a:t>
            </a:r>
            <a:r>
              <a:rPr lang="it-IT" dirty="0"/>
              <a:t>:				</a:t>
            </a:r>
            <a:r>
              <a:rPr lang="it-IT" b="1" dirty="0" err="1"/>
              <a:t>if</a:t>
            </a:r>
            <a:r>
              <a:rPr lang="it-IT" dirty="0"/>
              <a:t> (</a:t>
            </a:r>
            <a:r>
              <a:rPr lang="it-IT" dirty="0" err="1"/>
              <a:t>j</a:t>
            </a:r>
            <a:r>
              <a:rPr lang="it-IT" dirty="0"/>
              <a:t> = 0) </a:t>
            </a:r>
            <a:r>
              <a:rPr lang="it-IT" b="1" dirty="0" err="1"/>
              <a:t>then</a:t>
            </a:r>
            <a:endParaRPr lang="it-IT" b="1" dirty="0"/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		 b</a:t>
            </a:r>
            <a:r>
              <a:rPr lang="it-IT" baseline="-25000" dirty="0"/>
              <a:t>0,0</a:t>
            </a:r>
            <a:r>
              <a:rPr lang="it-IT" dirty="0"/>
              <a:t> = a</a:t>
            </a:r>
            <a:r>
              <a:rPr lang="it-IT" baseline="-25000" dirty="0"/>
              <a:t>0,0 </a:t>
            </a:r>
            <a:r>
              <a:rPr lang="it-IT" dirty="0"/>
              <a:t>;</a:t>
            </a:r>
            <a:r>
              <a:rPr lang="it-IT" baseline="-25000" dirty="0" smtClean="0"/>
              <a:t> </a:t>
            </a:r>
            <a:r>
              <a:rPr lang="it-IT" dirty="0" smtClean="0"/>
              <a:t>a</a:t>
            </a:r>
            <a:r>
              <a:rPr lang="it-IT" baseline="-25000" dirty="0" smtClean="0"/>
              <a:t>0,0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smtClean="0"/>
              <a:t>pipe.pop() </a:t>
            </a:r>
            <a:endParaRPr lang="it-IT" dirty="0"/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	</a:t>
            </a:r>
            <a:r>
              <a:rPr lang="it-IT" b="1" dirty="0"/>
              <a:t>else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		 b</a:t>
            </a:r>
            <a:r>
              <a:rPr lang="it-IT" baseline="-25000" dirty="0"/>
              <a:t>0,j</a:t>
            </a:r>
            <a:r>
              <a:rPr lang="it-IT" dirty="0"/>
              <a:t> = </a:t>
            </a:r>
            <a:r>
              <a:rPr lang="it-IT" dirty="0" smtClean="0"/>
              <a:t>a</a:t>
            </a:r>
            <a:r>
              <a:rPr lang="it-IT" baseline="-25000" dirty="0" smtClean="0"/>
              <a:t>0,j</a:t>
            </a:r>
            <a:r>
              <a:rPr lang="it-IT" dirty="0"/>
              <a:t>;</a:t>
            </a:r>
            <a:r>
              <a:rPr lang="it-IT" baseline="-25000" dirty="0" smtClean="0"/>
              <a:t> </a:t>
            </a:r>
            <a:r>
              <a:rPr lang="it-IT" dirty="0" smtClean="0"/>
              <a:t>a</a:t>
            </a:r>
            <a:r>
              <a:rPr lang="it-IT" baseline="-25000" dirty="0" smtClean="0"/>
              <a:t>0,j</a:t>
            </a:r>
            <a:r>
              <a:rPr lang="it-IT" dirty="0" smtClean="0"/>
              <a:t> </a:t>
            </a:r>
            <a:r>
              <a:rPr lang="it-IT" dirty="0"/>
              <a:t>= b</a:t>
            </a:r>
            <a:r>
              <a:rPr lang="it-IT" baseline="-25000" dirty="0" smtClean="0"/>
              <a:t>0,j-1</a:t>
            </a:r>
            <a:r>
              <a:rPr lang="it-IT" dirty="0" smtClean="0"/>
              <a:t> 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</a:t>
            </a:r>
            <a:r>
              <a:rPr lang="it-IT" b="1" dirty="0" err="1"/>
              <a:t>if</a:t>
            </a:r>
            <a:r>
              <a:rPr lang="it-IT" dirty="0"/>
              <a:t> (k &lt; </a:t>
            </a:r>
            <a:r>
              <a:rPr lang="it-IT" dirty="0" err="1"/>
              <a:t>R</a:t>
            </a:r>
            <a:r>
              <a:rPr lang="it-IT" dirty="0"/>
              <a:t>) </a:t>
            </a:r>
            <a:r>
              <a:rPr lang="it-IT" b="1" dirty="0" err="1"/>
              <a:t>then</a:t>
            </a:r>
            <a:endParaRPr lang="it-IT" b="1" dirty="0"/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</a:t>
            </a:r>
            <a:r>
              <a:rPr lang="it-IT" b="1" dirty="0"/>
              <a:t>for</a:t>
            </a:r>
            <a:r>
              <a:rPr lang="it-IT" dirty="0"/>
              <a:t> i = k </a:t>
            </a:r>
            <a:r>
              <a:rPr lang="it-IT" b="1" dirty="0" err="1"/>
              <a:t>downto</a:t>
            </a:r>
            <a:r>
              <a:rPr lang="it-IT" dirty="0"/>
              <a:t> 1 </a:t>
            </a:r>
            <a:r>
              <a:rPr lang="it-IT" b="1" dirty="0">
                <a:solidFill>
                  <a:srgbClr val="FF0000"/>
                </a:solidFill>
              </a:rPr>
              <a:t>pardo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dirty="0"/>
              <a:t>				</a:t>
            </a:r>
            <a:r>
              <a:rPr lang="it-IT" b="1" dirty="0"/>
              <a:t>for</a:t>
            </a:r>
            <a:r>
              <a:rPr lang="it-IT" dirty="0"/>
              <a:t> </a:t>
            </a:r>
            <a:r>
              <a:rPr lang="it-IT" dirty="0" err="1"/>
              <a:t>j</a:t>
            </a:r>
            <a:r>
              <a:rPr lang="it-IT" dirty="0"/>
              <a:t> = 0 </a:t>
            </a:r>
            <a:r>
              <a:rPr lang="it-IT" b="1" dirty="0"/>
              <a:t>to</a:t>
            </a:r>
            <a:r>
              <a:rPr lang="it-IT" dirty="0"/>
              <a:t> C-1 </a:t>
            </a:r>
            <a:r>
              <a:rPr lang="it-IT" b="1" dirty="0">
                <a:solidFill>
                  <a:srgbClr val="FF0000"/>
                </a:solidFill>
              </a:rPr>
              <a:t>pardo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i="1" dirty="0"/>
              <a:t>P</a:t>
            </a:r>
            <a:r>
              <a:rPr lang="it-IT" i="1" baseline="-25000" dirty="0"/>
              <a:t>i,j</a:t>
            </a:r>
            <a:r>
              <a:rPr lang="it-IT" dirty="0"/>
              <a:t>:					</a:t>
            </a:r>
            <a:r>
              <a:rPr lang="it-IT" dirty="0" err="1"/>
              <a:t>a</a:t>
            </a:r>
            <a:r>
              <a:rPr lang="it-IT" baseline="-25000" dirty="0" err="1" smtClean="0"/>
              <a:t>i,j</a:t>
            </a:r>
            <a:r>
              <a:rPr lang="it-IT" dirty="0" smtClean="0"/>
              <a:t> = a</a:t>
            </a:r>
            <a:r>
              <a:rPr lang="it-IT" baseline="-25000" dirty="0" smtClean="0"/>
              <a:t>i-1,j</a:t>
            </a:r>
            <a:r>
              <a:rPr lang="it-IT" dirty="0" smtClean="0"/>
              <a:t> </a:t>
            </a:r>
            <a:r>
              <a:rPr lang="it-IT" baseline="-25000" dirty="0"/>
              <a:t>	</a:t>
            </a:r>
            <a:r>
              <a:rPr lang="it-IT" baseline="-25000" dirty="0" smtClean="0"/>
              <a:t>				</a:t>
            </a:r>
          </a:p>
          <a:p>
            <a:pPr>
              <a:tabLst>
                <a:tab pos="363538" algn="l"/>
                <a:tab pos="719138" algn="l"/>
                <a:tab pos="1073150" algn="l"/>
                <a:tab pos="1436688" algn="l"/>
                <a:tab pos="1790700" algn="l"/>
                <a:tab pos="2147888" algn="l"/>
              </a:tabLst>
            </a:pPr>
            <a:r>
              <a:rPr lang="it-IT" b="1" dirty="0" smtClean="0"/>
              <a:t>end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 = # colonne; R = # righe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Tempo parallelo </a:t>
            </a:r>
            <a:r>
              <a:rPr lang="it-IT" dirty="0" smtClean="0"/>
              <a:t>= </a:t>
            </a:r>
            <a:r>
              <a:rPr lang="it-IT" b="1" dirty="0" smtClean="0"/>
              <a:t>O(R*C)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pSp>
        <p:nvGrpSpPr>
          <p:cNvPr id="81" name="Gruppo 80"/>
          <p:cNvGrpSpPr/>
          <p:nvPr/>
        </p:nvGrpSpPr>
        <p:grpSpPr>
          <a:xfrm>
            <a:off x="5733652" y="1417991"/>
            <a:ext cx="3035018" cy="2498789"/>
            <a:chOff x="5530722" y="1613750"/>
            <a:chExt cx="3035018" cy="3520481"/>
          </a:xfrm>
        </p:grpSpPr>
        <p:sp>
          <p:nvSpPr>
            <p:cNvPr id="26" name="TextBox 25"/>
            <p:cNvSpPr txBox="1"/>
            <p:nvPr/>
          </p:nvSpPr>
          <p:spPr>
            <a:xfrm>
              <a:off x="8186641" y="2976403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it-IT" dirty="0"/>
            </a:p>
          </p:txBody>
        </p:sp>
        <p:grpSp>
          <p:nvGrpSpPr>
            <p:cNvPr id="5" name="Group 3"/>
            <p:cNvGrpSpPr/>
            <p:nvPr/>
          </p:nvGrpSpPr>
          <p:grpSpPr>
            <a:xfrm>
              <a:off x="5980610" y="2283726"/>
              <a:ext cx="2453142" cy="380437"/>
              <a:chOff x="2221730" y="3197872"/>
              <a:chExt cx="6783046" cy="950026"/>
            </a:xfrm>
          </p:grpSpPr>
          <p:sp>
            <p:nvSpPr>
              <p:cNvPr id="6" name="Rectangle 99"/>
              <p:cNvSpPr/>
              <p:nvPr/>
            </p:nvSpPr>
            <p:spPr>
              <a:xfrm>
                <a:off x="2221730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d</a:t>
                </a:r>
                <a:endParaRPr lang="it-IT" dirty="0"/>
              </a:p>
            </p:txBody>
          </p:sp>
          <p:sp>
            <p:nvSpPr>
              <p:cNvPr id="7" name="Rectangle 100"/>
              <p:cNvSpPr/>
              <p:nvPr/>
            </p:nvSpPr>
            <p:spPr>
              <a:xfrm>
                <a:off x="4173594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err="1" smtClean="0"/>
                  <a:t>bcc</a:t>
                </a:r>
                <a:endParaRPr lang="it-IT" dirty="0"/>
              </a:p>
            </p:txBody>
          </p:sp>
          <p:sp>
            <p:nvSpPr>
              <p:cNvPr id="8" name="Rectangle 101"/>
              <p:cNvSpPr/>
              <p:nvPr/>
            </p:nvSpPr>
            <p:spPr>
              <a:xfrm>
                <a:off x="6112446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b</a:t>
                </a:r>
                <a:endParaRPr lang="it-IT" dirty="0"/>
              </a:p>
            </p:txBody>
          </p:sp>
          <p:sp>
            <p:nvSpPr>
              <p:cNvPr id="9" name="Rectangle 102"/>
              <p:cNvSpPr/>
              <p:nvPr/>
            </p:nvSpPr>
            <p:spPr>
              <a:xfrm>
                <a:off x="8054751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a</a:t>
                </a:r>
                <a:endParaRPr lang="it-IT" dirty="0"/>
              </a:p>
            </p:txBody>
          </p:sp>
        </p:grpSp>
        <p:grpSp>
          <p:nvGrpSpPr>
            <p:cNvPr id="10" name="Group 5"/>
            <p:cNvGrpSpPr/>
            <p:nvPr/>
          </p:nvGrpSpPr>
          <p:grpSpPr>
            <a:xfrm>
              <a:off x="5980610" y="3121139"/>
              <a:ext cx="2453142" cy="380437"/>
              <a:chOff x="2221730" y="2612932"/>
              <a:chExt cx="6783046" cy="950026"/>
            </a:xfrm>
          </p:grpSpPr>
          <p:sp>
            <p:nvSpPr>
              <p:cNvPr id="11" name="Rectangle 91"/>
              <p:cNvSpPr/>
              <p:nvPr/>
            </p:nvSpPr>
            <p:spPr>
              <a:xfrm>
                <a:off x="2221730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" name="Rectangle 92"/>
              <p:cNvSpPr/>
              <p:nvPr/>
            </p:nvSpPr>
            <p:spPr>
              <a:xfrm>
                <a:off x="4173594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3" name="Rectangle 93"/>
              <p:cNvSpPr/>
              <p:nvPr/>
            </p:nvSpPr>
            <p:spPr>
              <a:xfrm>
                <a:off x="6112446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4" name="Rectangle 94"/>
              <p:cNvSpPr/>
              <p:nvPr/>
            </p:nvSpPr>
            <p:spPr>
              <a:xfrm>
                <a:off x="8054751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5" name="Group 7"/>
            <p:cNvGrpSpPr/>
            <p:nvPr/>
          </p:nvGrpSpPr>
          <p:grpSpPr>
            <a:xfrm>
              <a:off x="5980610" y="3923959"/>
              <a:ext cx="2453142" cy="380437"/>
              <a:chOff x="2221730" y="2271717"/>
              <a:chExt cx="6783046" cy="950026"/>
            </a:xfrm>
          </p:grpSpPr>
          <p:sp>
            <p:nvSpPr>
              <p:cNvPr id="16" name="Rectangle 83"/>
              <p:cNvSpPr/>
              <p:nvPr/>
            </p:nvSpPr>
            <p:spPr>
              <a:xfrm>
                <a:off x="2221730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7" name="Rectangle 84"/>
              <p:cNvSpPr/>
              <p:nvPr/>
            </p:nvSpPr>
            <p:spPr>
              <a:xfrm>
                <a:off x="4173594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8" name="Rectangle 85"/>
              <p:cNvSpPr/>
              <p:nvPr/>
            </p:nvSpPr>
            <p:spPr>
              <a:xfrm>
                <a:off x="6112446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9" name="Rectangle 86"/>
              <p:cNvSpPr/>
              <p:nvPr/>
            </p:nvSpPr>
            <p:spPr>
              <a:xfrm>
                <a:off x="8054751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20" name="Group 9"/>
            <p:cNvGrpSpPr/>
            <p:nvPr/>
          </p:nvGrpSpPr>
          <p:grpSpPr>
            <a:xfrm>
              <a:off x="5980610" y="4652068"/>
              <a:ext cx="2453142" cy="380437"/>
              <a:chOff x="2221730" y="1735522"/>
              <a:chExt cx="6783046" cy="950026"/>
            </a:xfrm>
          </p:grpSpPr>
          <p:sp>
            <p:nvSpPr>
              <p:cNvPr id="21" name="Rectangle 75"/>
              <p:cNvSpPr/>
              <p:nvPr/>
            </p:nvSpPr>
            <p:spPr>
              <a:xfrm>
                <a:off x="2221730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2" name="Rectangle 76"/>
              <p:cNvSpPr/>
              <p:nvPr/>
            </p:nvSpPr>
            <p:spPr>
              <a:xfrm>
                <a:off x="4173594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3" name="Rectangle 77"/>
              <p:cNvSpPr/>
              <p:nvPr/>
            </p:nvSpPr>
            <p:spPr>
              <a:xfrm>
                <a:off x="6112446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4" name="Rectangle 78"/>
              <p:cNvSpPr/>
              <p:nvPr/>
            </p:nvSpPr>
            <p:spPr>
              <a:xfrm>
                <a:off x="8054751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5533578" y="47156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3</a:t>
              </a: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5532256" y="4006025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2</a:t>
              </a:r>
            </a:p>
          </p:txBody>
        </p:sp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5535968" y="3204319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1</a:t>
              </a:r>
            </a:p>
          </p:txBody>
        </p:sp>
        <p:sp>
          <p:nvSpPr>
            <p:cNvPr id="29" name="Content Placeholder 2"/>
            <p:cNvSpPr txBox="1">
              <a:spLocks/>
            </p:cNvSpPr>
            <p:nvPr/>
          </p:nvSpPr>
          <p:spPr>
            <a:xfrm>
              <a:off x="5530722" y="2176028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0</a:t>
              </a:r>
            </a:p>
          </p:txBody>
        </p:sp>
        <p:cxnSp>
          <p:nvCxnSpPr>
            <p:cNvPr id="30" name="Straight Connector 39"/>
            <p:cNvCxnSpPr/>
            <p:nvPr/>
          </p:nvCxnSpPr>
          <p:spPr>
            <a:xfrm flipV="1">
              <a:off x="6152402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40"/>
            <p:cNvCxnSpPr/>
            <p:nvPr/>
          </p:nvCxnSpPr>
          <p:spPr>
            <a:xfrm flipV="1">
              <a:off x="6855956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41"/>
            <p:cNvCxnSpPr/>
            <p:nvPr/>
          </p:nvCxnSpPr>
          <p:spPr>
            <a:xfrm flipV="1">
              <a:off x="7558407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2"/>
            <p:cNvCxnSpPr/>
            <p:nvPr/>
          </p:nvCxnSpPr>
          <p:spPr>
            <a:xfrm flipV="1">
              <a:off x="8261961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47"/>
            <p:cNvCxnSpPr/>
            <p:nvPr/>
          </p:nvCxnSpPr>
          <p:spPr>
            <a:xfrm flipV="1">
              <a:off x="615240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48"/>
            <p:cNvCxnSpPr/>
            <p:nvPr/>
          </p:nvCxnSpPr>
          <p:spPr>
            <a:xfrm flipV="1">
              <a:off x="6858310" y="3555420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49"/>
            <p:cNvCxnSpPr/>
            <p:nvPr/>
          </p:nvCxnSpPr>
          <p:spPr>
            <a:xfrm flipV="1">
              <a:off x="7559511" y="3555420"/>
              <a:ext cx="6749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50"/>
            <p:cNvCxnSpPr/>
            <p:nvPr/>
          </p:nvCxnSpPr>
          <p:spPr>
            <a:xfrm flipV="1">
              <a:off x="826196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55"/>
            <p:cNvCxnSpPr/>
            <p:nvPr/>
          </p:nvCxnSpPr>
          <p:spPr>
            <a:xfrm flipV="1">
              <a:off x="6160255" y="4330765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56"/>
            <p:cNvCxnSpPr/>
            <p:nvPr/>
          </p:nvCxnSpPr>
          <p:spPr>
            <a:xfrm flipV="1">
              <a:off x="6866162" y="4330765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57"/>
            <p:cNvCxnSpPr/>
            <p:nvPr/>
          </p:nvCxnSpPr>
          <p:spPr>
            <a:xfrm flipV="1">
              <a:off x="7559511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58"/>
            <p:cNvCxnSpPr/>
            <p:nvPr/>
          </p:nvCxnSpPr>
          <p:spPr>
            <a:xfrm flipV="1">
              <a:off x="8261962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ontent Placeholder 2"/>
            <p:cNvSpPr txBox="1">
              <a:spLocks/>
            </p:cNvSpPr>
            <p:nvPr/>
          </p:nvSpPr>
          <p:spPr>
            <a:xfrm>
              <a:off x="6621566" y="1637976"/>
              <a:ext cx="527897" cy="42673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C:1</a:t>
              </a:r>
              <a:endParaRPr lang="it-IT" sz="1600" dirty="0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>
            <a:xfrm>
              <a:off x="5913427" y="164950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C:0</a:t>
              </a:r>
              <a:endParaRPr lang="it-IT" sz="1600" dirty="0"/>
            </a:p>
          </p:txBody>
        </p:sp>
        <p:sp>
          <p:nvSpPr>
            <p:cNvPr id="44" name="Content Placeholder 2"/>
            <p:cNvSpPr txBox="1">
              <a:spLocks/>
            </p:cNvSpPr>
            <p:nvPr/>
          </p:nvSpPr>
          <p:spPr>
            <a:xfrm>
              <a:off x="8056379" y="16137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C:3</a:t>
              </a:r>
              <a:endParaRPr lang="it-IT" sz="1600" dirty="0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7313625" y="1624890"/>
              <a:ext cx="572391" cy="4314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C:2</a:t>
              </a:r>
              <a:endParaRPr lang="it-IT" sz="1600" dirty="0"/>
            </a:p>
          </p:txBody>
        </p:sp>
        <p:cxnSp>
          <p:nvCxnSpPr>
            <p:cNvPr id="46" name="Connettore 1 45"/>
            <p:cNvCxnSpPr/>
            <p:nvPr/>
          </p:nvCxnSpPr>
          <p:spPr>
            <a:xfrm>
              <a:off x="6324194" y="2434904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/>
          </p:nvCxnSpPr>
          <p:spPr>
            <a:xfrm>
              <a:off x="6324194" y="335039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>
              <a:off x="6324194" y="4133699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/>
          </p:nvCxnSpPr>
          <p:spPr>
            <a:xfrm>
              <a:off x="6324194" y="486180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/>
          </p:nvCxnSpPr>
          <p:spPr>
            <a:xfrm>
              <a:off x="7016923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1 50"/>
            <p:cNvCxnSpPr/>
            <p:nvPr/>
          </p:nvCxnSpPr>
          <p:spPr>
            <a:xfrm>
              <a:off x="7016923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/>
            <p:nvPr/>
          </p:nvCxnSpPr>
          <p:spPr>
            <a:xfrm>
              <a:off x="7016923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/>
            <p:nvPr/>
          </p:nvCxnSpPr>
          <p:spPr>
            <a:xfrm>
              <a:off x="7016923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/>
            <p:nvPr/>
          </p:nvCxnSpPr>
          <p:spPr>
            <a:xfrm>
              <a:off x="7731302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/>
          </p:nvCxnSpPr>
          <p:spPr>
            <a:xfrm>
              <a:off x="7731302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>
              <a:off x="7731302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/>
            <p:cNvCxnSpPr/>
            <p:nvPr/>
          </p:nvCxnSpPr>
          <p:spPr>
            <a:xfrm>
              <a:off x="7731302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o 82"/>
          <p:cNvGrpSpPr/>
          <p:nvPr/>
        </p:nvGrpSpPr>
        <p:grpSpPr>
          <a:xfrm>
            <a:off x="8318782" y="3765595"/>
            <a:ext cx="3035018" cy="2498789"/>
            <a:chOff x="5530722" y="1613750"/>
            <a:chExt cx="3035018" cy="3520481"/>
          </a:xfrm>
        </p:grpSpPr>
        <p:sp>
          <p:nvSpPr>
            <p:cNvPr id="84" name="TextBox 25"/>
            <p:cNvSpPr txBox="1"/>
            <p:nvPr/>
          </p:nvSpPr>
          <p:spPr>
            <a:xfrm>
              <a:off x="8186641" y="2976403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it-IT" dirty="0"/>
            </a:p>
          </p:txBody>
        </p:sp>
        <p:grpSp>
          <p:nvGrpSpPr>
            <p:cNvPr id="85" name="Group 3"/>
            <p:cNvGrpSpPr/>
            <p:nvPr/>
          </p:nvGrpSpPr>
          <p:grpSpPr>
            <a:xfrm>
              <a:off x="5980610" y="2283726"/>
              <a:ext cx="2453142" cy="380437"/>
              <a:chOff x="2221730" y="3197872"/>
              <a:chExt cx="6783046" cy="950026"/>
            </a:xfrm>
          </p:grpSpPr>
          <p:sp>
            <p:nvSpPr>
              <p:cNvPr id="133" name="Rectangle 99"/>
              <p:cNvSpPr/>
              <p:nvPr/>
            </p:nvSpPr>
            <p:spPr>
              <a:xfrm>
                <a:off x="2221730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d</a:t>
                </a:r>
                <a:endParaRPr lang="it-IT" dirty="0"/>
              </a:p>
            </p:txBody>
          </p:sp>
          <p:sp>
            <p:nvSpPr>
              <p:cNvPr id="134" name="Rectangle 100"/>
              <p:cNvSpPr/>
              <p:nvPr/>
            </p:nvSpPr>
            <p:spPr>
              <a:xfrm>
                <a:off x="4173594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c</a:t>
                </a:r>
                <a:endParaRPr lang="it-IT" dirty="0"/>
              </a:p>
            </p:txBody>
          </p:sp>
          <p:sp>
            <p:nvSpPr>
              <p:cNvPr id="135" name="Rectangle 101"/>
              <p:cNvSpPr/>
              <p:nvPr/>
            </p:nvSpPr>
            <p:spPr>
              <a:xfrm>
                <a:off x="6112446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b</a:t>
                </a:r>
                <a:endParaRPr lang="it-IT" dirty="0"/>
              </a:p>
            </p:txBody>
          </p:sp>
          <p:sp>
            <p:nvSpPr>
              <p:cNvPr id="136" name="Rectangle 102"/>
              <p:cNvSpPr/>
              <p:nvPr/>
            </p:nvSpPr>
            <p:spPr>
              <a:xfrm>
                <a:off x="8054751" y="319787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a</a:t>
                </a:r>
                <a:endParaRPr lang="it-IT" dirty="0"/>
              </a:p>
            </p:txBody>
          </p:sp>
        </p:grpSp>
        <p:grpSp>
          <p:nvGrpSpPr>
            <p:cNvPr id="86" name="Group 5"/>
            <p:cNvGrpSpPr/>
            <p:nvPr/>
          </p:nvGrpSpPr>
          <p:grpSpPr>
            <a:xfrm>
              <a:off x="5980610" y="3121139"/>
              <a:ext cx="2453142" cy="380437"/>
              <a:chOff x="2221730" y="2612932"/>
              <a:chExt cx="6783046" cy="950026"/>
            </a:xfrm>
          </p:grpSpPr>
          <p:sp>
            <p:nvSpPr>
              <p:cNvPr id="129" name="Rectangle 91"/>
              <p:cNvSpPr/>
              <p:nvPr/>
            </p:nvSpPr>
            <p:spPr>
              <a:xfrm>
                <a:off x="2221730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d</a:t>
                </a:r>
                <a:endParaRPr lang="it-IT" dirty="0"/>
              </a:p>
            </p:txBody>
          </p:sp>
          <p:sp>
            <p:nvSpPr>
              <p:cNvPr id="130" name="Rectangle 92"/>
              <p:cNvSpPr/>
              <p:nvPr/>
            </p:nvSpPr>
            <p:spPr>
              <a:xfrm>
                <a:off x="4173594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c</a:t>
                </a:r>
                <a:endParaRPr lang="it-IT" dirty="0"/>
              </a:p>
            </p:txBody>
          </p:sp>
          <p:sp>
            <p:nvSpPr>
              <p:cNvPr id="131" name="Rectangle 93"/>
              <p:cNvSpPr/>
              <p:nvPr/>
            </p:nvSpPr>
            <p:spPr>
              <a:xfrm>
                <a:off x="6112446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b</a:t>
                </a:r>
                <a:endParaRPr lang="it-IT" dirty="0"/>
              </a:p>
            </p:txBody>
          </p:sp>
          <p:sp>
            <p:nvSpPr>
              <p:cNvPr id="132" name="Rectangle 94"/>
              <p:cNvSpPr/>
              <p:nvPr/>
            </p:nvSpPr>
            <p:spPr>
              <a:xfrm>
                <a:off x="8054751" y="2612932"/>
                <a:ext cx="950025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it-IT" dirty="0" smtClean="0"/>
                  <a:t>a</a:t>
                </a:r>
                <a:endParaRPr lang="it-IT" dirty="0"/>
              </a:p>
            </p:txBody>
          </p:sp>
        </p:grpSp>
        <p:grpSp>
          <p:nvGrpSpPr>
            <p:cNvPr id="87" name="Group 7"/>
            <p:cNvGrpSpPr/>
            <p:nvPr/>
          </p:nvGrpSpPr>
          <p:grpSpPr>
            <a:xfrm>
              <a:off x="5980610" y="3923959"/>
              <a:ext cx="2453142" cy="380437"/>
              <a:chOff x="2221730" y="2271717"/>
              <a:chExt cx="6783046" cy="950026"/>
            </a:xfrm>
          </p:grpSpPr>
          <p:sp>
            <p:nvSpPr>
              <p:cNvPr id="125" name="Rectangle 83"/>
              <p:cNvSpPr/>
              <p:nvPr/>
            </p:nvSpPr>
            <p:spPr>
              <a:xfrm>
                <a:off x="2221730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6" name="Rectangle 84"/>
              <p:cNvSpPr/>
              <p:nvPr/>
            </p:nvSpPr>
            <p:spPr>
              <a:xfrm>
                <a:off x="4173594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7" name="Rectangle 85"/>
              <p:cNvSpPr/>
              <p:nvPr/>
            </p:nvSpPr>
            <p:spPr>
              <a:xfrm>
                <a:off x="6112446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8" name="Rectangle 86"/>
              <p:cNvSpPr/>
              <p:nvPr/>
            </p:nvSpPr>
            <p:spPr>
              <a:xfrm>
                <a:off x="8054751" y="2271717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8" name="Group 9"/>
            <p:cNvGrpSpPr/>
            <p:nvPr/>
          </p:nvGrpSpPr>
          <p:grpSpPr>
            <a:xfrm>
              <a:off x="5980610" y="4652068"/>
              <a:ext cx="2453142" cy="380437"/>
              <a:chOff x="2221730" y="1735522"/>
              <a:chExt cx="6783046" cy="950026"/>
            </a:xfrm>
          </p:grpSpPr>
          <p:sp>
            <p:nvSpPr>
              <p:cNvPr id="121" name="Rectangle 75"/>
              <p:cNvSpPr/>
              <p:nvPr/>
            </p:nvSpPr>
            <p:spPr>
              <a:xfrm>
                <a:off x="2221730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2" name="Rectangle 76"/>
              <p:cNvSpPr/>
              <p:nvPr/>
            </p:nvSpPr>
            <p:spPr>
              <a:xfrm>
                <a:off x="4173594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3" name="Rectangle 77"/>
              <p:cNvSpPr/>
              <p:nvPr/>
            </p:nvSpPr>
            <p:spPr>
              <a:xfrm>
                <a:off x="6112446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24" name="Rectangle 78"/>
              <p:cNvSpPr/>
              <p:nvPr/>
            </p:nvSpPr>
            <p:spPr>
              <a:xfrm>
                <a:off x="8054751" y="1735522"/>
                <a:ext cx="950025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sp>
          <p:nvSpPr>
            <p:cNvPr id="89" name="Content Placeholder 2"/>
            <p:cNvSpPr txBox="1">
              <a:spLocks/>
            </p:cNvSpPr>
            <p:nvPr/>
          </p:nvSpPr>
          <p:spPr>
            <a:xfrm>
              <a:off x="5533578" y="47156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3</a:t>
              </a:r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532256" y="4006025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2</a:t>
              </a:r>
            </a:p>
          </p:txBody>
        </p:sp>
        <p:sp>
          <p:nvSpPr>
            <p:cNvPr id="91" name="Content Placeholder 2"/>
            <p:cNvSpPr txBox="1">
              <a:spLocks/>
            </p:cNvSpPr>
            <p:nvPr/>
          </p:nvSpPr>
          <p:spPr>
            <a:xfrm>
              <a:off x="5535968" y="3204319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1</a:t>
              </a:r>
            </a:p>
          </p:txBody>
        </p:sp>
        <p:sp>
          <p:nvSpPr>
            <p:cNvPr id="92" name="Content Placeholder 2"/>
            <p:cNvSpPr txBox="1">
              <a:spLocks/>
            </p:cNvSpPr>
            <p:nvPr/>
          </p:nvSpPr>
          <p:spPr>
            <a:xfrm>
              <a:off x="5530722" y="2176028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/>
                <a:t>r</a:t>
              </a:r>
              <a:r>
                <a:rPr lang="it-IT" dirty="0" smtClean="0"/>
                <a:t>: </a:t>
              </a:r>
              <a:r>
                <a:rPr lang="it-IT" dirty="0"/>
                <a:t>0</a:t>
              </a:r>
            </a:p>
          </p:txBody>
        </p:sp>
        <p:cxnSp>
          <p:nvCxnSpPr>
            <p:cNvPr id="93" name="Straight Connector 39"/>
            <p:cNvCxnSpPr/>
            <p:nvPr/>
          </p:nvCxnSpPr>
          <p:spPr>
            <a:xfrm flipV="1">
              <a:off x="6152402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40"/>
            <p:cNvCxnSpPr/>
            <p:nvPr/>
          </p:nvCxnSpPr>
          <p:spPr>
            <a:xfrm flipV="1">
              <a:off x="6855956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41"/>
            <p:cNvCxnSpPr/>
            <p:nvPr/>
          </p:nvCxnSpPr>
          <p:spPr>
            <a:xfrm flipV="1">
              <a:off x="7558407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42"/>
            <p:cNvCxnSpPr/>
            <p:nvPr/>
          </p:nvCxnSpPr>
          <p:spPr>
            <a:xfrm flipV="1">
              <a:off x="8261961" y="2678056"/>
              <a:ext cx="0" cy="42919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47"/>
            <p:cNvCxnSpPr/>
            <p:nvPr/>
          </p:nvCxnSpPr>
          <p:spPr>
            <a:xfrm flipV="1">
              <a:off x="615240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48"/>
            <p:cNvCxnSpPr/>
            <p:nvPr/>
          </p:nvCxnSpPr>
          <p:spPr>
            <a:xfrm flipV="1">
              <a:off x="6858310" y="3555420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49"/>
            <p:cNvCxnSpPr/>
            <p:nvPr/>
          </p:nvCxnSpPr>
          <p:spPr>
            <a:xfrm flipV="1">
              <a:off x="7559511" y="3555420"/>
              <a:ext cx="6749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50"/>
            <p:cNvCxnSpPr/>
            <p:nvPr/>
          </p:nvCxnSpPr>
          <p:spPr>
            <a:xfrm flipV="1">
              <a:off x="8261962" y="3555420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55"/>
            <p:cNvCxnSpPr/>
            <p:nvPr/>
          </p:nvCxnSpPr>
          <p:spPr>
            <a:xfrm flipV="1">
              <a:off x="6160255" y="4330765"/>
              <a:ext cx="7853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56"/>
            <p:cNvCxnSpPr/>
            <p:nvPr/>
          </p:nvCxnSpPr>
          <p:spPr>
            <a:xfrm flipV="1">
              <a:off x="6866162" y="4330765"/>
              <a:ext cx="5500" cy="34216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57"/>
            <p:cNvCxnSpPr/>
            <p:nvPr/>
          </p:nvCxnSpPr>
          <p:spPr>
            <a:xfrm flipV="1">
              <a:off x="7559511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58"/>
            <p:cNvCxnSpPr/>
            <p:nvPr/>
          </p:nvCxnSpPr>
          <p:spPr>
            <a:xfrm flipV="1">
              <a:off x="8261962" y="4332912"/>
              <a:ext cx="0" cy="34920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Content Placeholder 2"/>
            <p:cNvSpPr txBox="1">
              <a:spLocks/>
            </p:cNvSpPr>
            <p:nvPr/>
          </p:nvSpPr>
          <p:spPr>
            <a:xfrm>
              <a:off x="6621566" y="1637976"/>
              <a:ext cx="527897" cy="42673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C:1</a:t>
              </a:r>
              <a:endParaRPr lang="it-IT" sz="1600" dirty="0"/>
            </a:p>
          </p:txBody>
        </p:sp>
        <p:sp>
          <p:nvSpPr>
            <p:cNvPr id="106" name="Content Placeholder 2"/>
            <p:cNvSpPr txBox="1">
              <a:spLocks/>
            </p:cNvSpPr>
            <p:nvPr/>
          </p:nvSpPr>
          <p:spPr>
            <a:xfrm>
              <a:off x="5913427" y="164950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C:0</a:t>
              </a:r>
              <a:endParaRPr lang="it-IT" sz="1600" dirty="0"/>
            </a:p>
          </p:txBody>
        </p:sp>
        <p:sp>
          <p:nvSpPr>
            <p:cNvPr id="107" name="Content Placeholder 2"/>
            <p:cNvSpPr txBox="1">
              <a:spLocks/>
            </p:cNvSpPr>
            <p:nvPr/>
          </p:nvSpPr>
          <p:spPr>
            <a:xfrm>
              <a:off x="8056379" y="1613750"/>
              <a:ext cx="509361" cy="4185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C:3</a:t>
              </a:r>
              <a:endParaRPr lang="it-IT" sz="1600" dirty="0"/>
            </a:p>
          </p:txBody>
        </p:sp>
        <p:sp>
          <p:nvSpPr>
            <p:cNvPr id="108" name="Content Placeholder 2"/>
            <p:cNvSpPr txBox="1">
              <a:spLocks/>
            </p:cNvSpPr>
            <p:nvPr/>
          </p:nvSpPr>
          <p:spPr>
            <a:xfrm>
              <a:off x="7313625" y="1624890"/>
              <a:ext cx="572391" cy="4314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C:2</a:t>
              </a:r>
              <a:endParaRPr lang="it-IT" sz="1600" dirty="0"/>
            </a:p>
          </p:txBody>
        </p:sp>
        <p:cxnSp>
          <p:nvCxnSpPr>
            <p:cNvPr id="109" name="Connettore 1 108"/>
            <p:cNvCxnSpPr/>
            <p:nvPr/>
          </p:nvCxnSpPr>
          <p:spPr>
            <a:xfrm>
              <a:off x="6324194" y="2434904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1 109"/>
            <p:cNvCxnSpPr/>
            <p:nvPr/>
          </p:nvCxnSpPr>
          <p:spPr>
            <a:xfrm>
              <a:off x="6324194" y="335039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1 110"/>
            <p:cNvCxnSpPr/>
            <p:nvPr/>
          </p:nvCxnSpPr>
          <p:spPr>
            <a:xfrm>
              <a:off x="6324194" y="4133699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1 111"/>
            <p:cNvCxnSpPr/>
            <p:nvPr/>
          </p:nvCxnSpPr>
          <p:spPr>
            <a:xfrm>
              <a:off x="6324194" y="4861808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2"/>
            <p:cNvCxnSpPr/>
            <p:nvPr/>
          </p:nvCxnSpPr>
          <p:spPr>
            <a:xfrm>
              <a:off x="7016923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1 113"/>
            <p:cNvCxnSpPr/>
            <p:nvPr/>
          </p:nvCxnSpPr>
          <p:spPr>
            <a:xfrm>
              <a:off x="7016923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/>
          </p:nvCxnSpPr>
          <p:spPr>
            <a:xfrm>
              <a:off x="7016923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1 115"/>
            <p:cNvCxnSpPr/>
            <p:nvPr/>
          </p:nvCxnSpPr>
          <p:spPr>
            <a:xfrm>
              <a:off x="7016923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7731302" y="2434901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1 117"/>
            <p:cNvCxnSpPr/>
            <p:nvPr/>
          </p:nvCxnSpPr>
          <p:spPr>
            <a:xfrm>
              <a:off x="7731302" y="335039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/>
          </p:nvCxnSpPr>
          <p:spPr>
            <a:xfrm>
              <a:off x="7731302" y="4133696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/>
          </p:nvCxnSpPr>
          <p:spPr>
            <a:xfrm>
              <a:off x="7731302" y="4861805"/>
              <a:ext cx="3623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Freeform 28"/>
          <p:cNvSpPr>
            <a:spLocks/>
          </p:cNvSpPr>
          <p:nvPr/>
        </p:nvSpPr>
        <p:spPr bwMode="auto">
          <a:xfrm rot="10800000" flipH="1">
            <a:off x="6267702" y="1696481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38" name="Freeform 28"/>
          <p:cNvSpPr>
            <a:spLocks/>
          </p:cNvSpPr>
          <p:nvPr/>
        </p:nvSpPr>
        <p:spPr bwMode="auto">
          <a:xfrm rot="10800000" flipH="1">
            <a:off x="7001465" y="1668577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39" name="Freeform 28"/>
          <p:cNvSpPr>
            <a:spLocks/>
          </p:cNvSpPr>
          <p:nvPr/>
        </p:nvSpPr>
        <p:spPr bwMode="auto">
          <a:xfrm rot="10800000" flipH="1">
            <a:off x="7693661" y="1668576"/>
            <a:ext cx="797378" cy="209006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0" name="Freeform 28"/>
          <p:cNvSpPr>
            <a:spLocks/>
          </p:cNvSpPr>
          <p:nvPr/>
        </p:nvSpPr>
        <p:spPr bwMode="auto">
          <a:xfrm rot="16200000" flipH="1">
            <a:off x="8964080" y="4630830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3" name="Freeform 28"/>
          <p:cNvSpPr>
            <a:spLocks/>
          </p:cNvSpPr>
          <p:nvPr/>
        </p:nvSpPr>
        <p:spPr bwMode="auto">
          <a:xfrm rot="16200000" flipH="1">
            <a:off x="9670662" y="4603119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6" name="Freeform 28"/>
          <p:cNvSpPr>
            <a:spLocks/>
          </p:cNvSpPr>
          <p:nvPr/>
        </p:nvSpPr>
        <p:spPr bwMode="auto">
          <a:xfrm rot="16200000" flipH="1">
            <a:off x="10363389" y="4553127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49" name="Freeform 28"/>
          <p:cNvSpPr>
            <a:spLocks/>
          </p:cNvSpPr>
          <p:nvPr/>
        </p:nvSpPr>
        <p:spPr bwMode="auto">
          <a:xfrm rot="16200000" flipH="1">
            <a:off x="11111540" y="4589260"/>
            <a:ext cx="503192" cy="169143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4" name="CasellaDiTesto 3"/>
          <p:cNvSpPr txBox="1"/>
          <p:nvPr/>
        </p:nvSpPr>
        <p:spPr>
          <a:xfrm>
            <a:off x="5166005" y="1450593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K=1</a:t>
            </a:r>
            <a:endParaRPr lang="it-IT" dirty="0"/>
          </a:p>
        </p:txBody>
      </p:sp>
      <p:sp>
        <p:nvSpPr>
          <p:cNvPr id="58" name="Freccia destra 57"/>
          <p:cNvSpPr/>
          <p:nvPr/>
        </p:nvSpPr>
        <p:spPr>
          <a:xfrm rot="2770441">
            <a:off x="7186727" y="4136041"/>
            <a:ext cx="964930" cy="820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218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Albero Binario - descrizione</a:t>
            </a:r>
            <a:endParaRPr lang="it-IT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38200" y="1850375"/>
            <a:ext cx="5172737" cy="3868654"/>
            <a:chOff x="3055" y="1888"/>
            <a:chExt cx="2420" cy="127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471" y="2297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289" y="2614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33" y="2614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560" y="2296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379" y="2613"/>
              <a:ext cx="270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922" y="2613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69" y="1888"/>
              <a:ext cx="544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>
                <a:solidFill>
                  <a:srgbClr val="000000"/>
                </a:solidFill>
              </a:endParaRPr>
            </a:p>
          </p:txBody>
        </p:sp>
        <p:cxnSp>
          <p:nvCxnSpPr>
            <p:cNvPr id="11" name="AutoShape 12"/>
            <p:cNvCxnSpPr>
              <a:cxnSpLocks noChangeShapeType="1"/>
              <a:stCxn id="10" idx="2"/>
              <a:endCxn id="4" idx="0"/>
            </p:cNvCxnSpPr>
            <p:nvPr/>
          </p:nvCxnSpPr>
          <p:spPr bwMode="auto">
            <a:xfrm flipH="1">
              <a:off x="3697" y="2070"/>
              <a:ext cx="544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" name="AutoShape 13"/>
            <p:cNvCxnSpPr>
              <a:cxnSpLocks noChangeShapeType="1"/>
              <a:stCxn id="10" idx="2"/>
              <a:endCxn id="7" idx="0"/>
            </p:cNvCxnSpPr>
            <p:nvPr/>
          </p:nvCxnSpPr>
          <p:spPr bwMode="auto">
            <a:xfrm>
              <a:off x="4241" y="2070"/>
              <a:ext cx="545" cy="2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" name="AutoShape 14"/>
            <p:cNvCxnSpPr>
              <a:cxnSpLocks noChangeShapeType="1"/>
              <a:stCxn id="4" idx="2"/>
              <a:endCxn id="5" idx="0"/>
            </p:cNvCxnSpPr>
            <p:nvPr/>
          </p:nvCxnSpPr>
          <p:spPr bwMode="auto">
            <a:xfrm flipH="1">
              <a:off x="3425" y="2479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" name="AutoShape 15"/>
            <p:cNvCxnSpPr>
              <a:cxnSpLocks noChangeShapeType="1"/>
              <a:stCxn id="4" idx="2"/>
              <a:endCxn id="6" idx="0"/>
            </p:cNvCxnSpPr>
            <p:nvPr/>
          </p:nvCxnSpPr>
          <p:spPr bwMode="auto">
            <a:xfrm>
              <a:off x="3697" y="2479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" name="AutoShape 16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flipH="1">
              <a:off x="4514" y="2478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6" name="AutoShape 17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>
              <a:off x="4786" y="2478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7" name="AutoShape 18"/>
            <p:cNvCxnSpPr>
              <a:cxnSpLocks noChangeShapeType="1"/>
              <a:stCxn id="5" idx="2"/>
              <a:endCxn id="25" idx="0"/>
            </p:cNvCxnSpPr>
            <p:nvPr/>
          </p:nvCxnSpPr>
          <p:spPr bwMode="auto">
            <a:xfrm flipH="1">
              <a:off x="3289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8" name="AutoShape 19"/>
            <p:cNvCxnSpPr>
              <a:cxnSpLocks noChangeShapeType="1"/>
              <a:stCxn id="5" idx="2"/>
              <a:endCxn id="26" idx="0"/>
            </p:cNvCxnSpPr>
            <p:nvPr/>
          </p:nvCxnSpPr>
          <p:spPr bwMode="auto">
            <a:xfrm>
              <a:off x="3425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9" name="AutoShape 20"/>
            <p:cNvCxnSpPr>
              <a:cxnSpLocks noChangeShapeType="1"/>
              <a:stCxn id="6" idx="2"/>
              <a:endCxn id="27" idx="0"/>
            </p:cNvCxnSpPr>
            <p:nvPr/>
          </p:nvCxnSpPr>
          <p:spPr bwMode="auto">
            <a:xfrm flipH="1">
              <a:off x="3833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" name="AutoShape 21"/>
            <p:cNvCxnSpPr>
              <a:cxnSpLocks noChangeShapeType="1"/>
              <a:stCxn id="6" idx="2"/>
              <a:endCxn id="28" idx="0"/>
            </p:cNvCxnSpPr>
            <p:nvPr/>
          </p:nvCxnSpPr>
          <p:spPr bwMode="auto">
            <a:xfrm>
              <a:off x="3969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1" name="AutoShape 22"/>
            <p:cNvCxnSpPr>
              <a:cxnSpLocks noChangeShapeType="1"/>
              <a:stCxn id="8" idx="2"/>
              <a:endCxn id="29" idx="0"/>
            </p:cNvCxnSpPr>
            <p:nvPr/>
          </p:nvCxnSpPr>
          <p:spPr bwMode="auto">
            <a:xfrm flipH="1">
              <a:off x="4377" y="2795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2" name="AutoShape 23"/>
            <p:cNvCxnSpPr>
              <a:cxnSpLocks noChangeShapeType="1"/>
              <a:stCxn id="8" idx="2"/>
              <a:endCxn id="30" idx="0"/>
            </p:cNvCxnSpPr>
            <p:nvPr/>
          </p:nvCxnSpPr>
          <p:spPr bwMode="auto">
            <a:xfrm>
              <a:off x="4514" y="2795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3" name="AutoShape 24"/>
            <p:cNvCxnSpPr>
              <a:cxnSpLocks noChangeShapeType="1"/>
              <a:stCxn id="9" idx="2"/>
              <a:endCxn id="31" idx="0"/>
            </p:cNvCxnSpPr>
            <p:nvPr/>
          </p:nvCxnSpPr>
          <p:spPr bwMode="auto">
            <a:xfrm flipH="1">
              <a:off x="4921" y="2795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" name="AutoShape 25"/>
            <p:cNvCxnSpPr>
              <a:cxnSpLocks noChangeShapeType="1"/>
              <a:stCxn id="9" idx="2"/>
              <a:endCxn id="32" idx="0"/>
            </p:cNvCxnSpPr>
            <p:nvPr/>
          </p:nvCxnSpPr>
          <p:spPr bwMode="auto">
            <a:xfrm>
              <a:off x="5058" y="2795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98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70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42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14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286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558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830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102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42"/>
            <p:cNvSpPr txBox="1">
              <a:spLocks noChangeArrowheads="1"/>
            </p:cNvSpPr>
            <p:nvPr/>
          </p:nvSpPr>
          <p:spPr bwMode="auto">
            <a:xfrm>
              <a:off x="3328" y="2328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 dirty="0" smtClean="0">
                  <a:solidFill>
                    <a:srgbClr val="000000"/>
                  </a:solidFill>
                </a:rPr>
                <a:t>P</a:t>
              </a:r>
              <a:r>
                <a:rPr lang="it-IT" baseline="-25000" dirty="0" smtClean="0">
                  <a:solidFill>
                    <a:srgbClr val="000000"/>
                  </a:solidFill>
                </a:rPr>
                <a:t>2</a:t>
              </a:r>
              <a:endParaRPr lang="it-IT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4" name="Text Box 43"/>
            <p:cNvSpPr txBox="1">
              <a:spLocks noChangeArrowheads="1"/>
            </p:cNvSpPr>
            <p:nvPr/>
          </p:nvSpPr>
          <p:spPr bwMode="auto">
            <a:xfrm>
              <a:off x="3827" y="1919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 dirty="0" smtClean="0">
                  <a:solidFill>
                    <a:srgbClr val="000000"/>
                  </a:solidFill>
                </a:rPr>
                <a:t>P</a:t>
              </a:r>
              <a:r>
                <a:rPr lang="it-IT" baseline="-25000" dirty="0" smtClean="0">
                  <a:solidFill>
                    <a:srgbClr val="000000"/>
                  </a:solidFill>
                </a:rPr>
                <a:t>1</a:t>
              </a:r>
              <a:endParaRPr lang="it-IT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5" name="Text Box 44"/>
            <p:cNvSpPr txBox="1">
              <a:spLocks noChangeArrowheads="1"/>
            </p:cNvSpPr>
            <p:nvPr/>
          </p:nvSpPr>
          <p:spPr bwMode="auto">
            <a:xfrm>
              <a:off x="3147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6" name="Text Box 45"/>
            <p:cNvSpPr txBox="1">
              <a:spLocks noChangeArrowheads="1"/>
            </p:cNvSpPr>
            <p:nvPr/>
          </p:nvSpPr>
          <p:spPr bwMode="auto">
            <a:xfrm>
              <a:off x="3055" y="3009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37" name="Text Box 46"/>
            <p:cNvSpPr txBox="1">
              <a:spLocks noChangeArrowheads="1"/>
            </p:cNvSpPr>
            <p:nvPr/>
          </p:nvSpPr>
          <p:spPr bwMode="auto">
            <a:xfrm>
              <a:off x="3690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8" name="Text Box 47"/>
            <p:cNvSpPr txBox="1">
              <a:spLocks noChangeArrowheads="1"/>
            </p:cNvSpPr>
            <p:nvPr/>
          </p:nvSpPr>
          <p:spPr bwMode="auto">
            <a:xfrm>
              <a:off x="4624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9" name="Text Box 48"/>
            <p:cNvSpPr txBox="1">
              <a:spLocks noChangeArrowheads="1"/>
            </p:cNvSpPr>
            <p:nvPr/>
          </p:nvSpPr>
          <p:spPr bwMode="auto">
            <a:xfrm>
              <a:off x="5169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0" name="Text Box 49"/>
            <p:cNvSpPr txBox="1">
              <a:spLocks noChangeArrowheads="1"/>
            </p:cNvSpPr>
            <p:nvPr/>
          </p:nvSpPr>
          <p:spPr bwMode="auto">
            <a:xfrm>
              <a:off x="4987" y="2328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Text Box 50"/>
            <p:cNvSpPr txBox="1">
              <a:spLocks noChangeArrowheads="1"/>
            </p:cNvSpPr>
            <p:nvPr/>
          </p:nvSpPr>
          <p:spPr bwMode="auto">
            <a:xfrm>
              <a:off x="5260" y="3009"/>
              <a:ext cx="21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15</a:t>
              </a:r>
            </a:p>
          </p:txBody>
        </p:sp>
      </p:grpSp>
      <p:sp>
        <p:nvSpPr>
          <p:cNvPr id="42" name="CasellaDiTesto 41"/>
          <p:cNvSpPr txBox="1"/>
          <p:nvPr/>
        </p:nvSpPr>
        <p:spPr>
          <a:xfrm>
            <a:off x="6879102" y="3189642"/>
            <a:ext cx="40796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sz="2200" dirty="0" smtClean="0"/>
              <a:t>Nell’albero binario ogni processore i è collegato con i processori </a:t>
            </a:r>
            <a:r>
              <a:rPr lang="en-US" sz="2200" dirty="0" smtClean="0"/>
              <a:t>2</a:t>
            </a:r>
            <a:r>
              <a:rPr lang="en-US" sz="2200" baseline="30000" dirty="0" smtClean="0"/>
              <a:t>i </a:t>
            </a:r>
            <a:r>
              <a:rPr lang="en-US" sz="2200" dirty="0"/>
              <a:t> </a:t>
            </a:r>
            <a:r>
              <a:rPr lang="en-US" sz="2200" dirty="0" smtClean="0"/>
              <a:t>e 2</a:t>
            </a:r>
            <a:r>
              <a:rPr lang="en-US" sz="2200" baseline="30000" dirty="0" smtClean="0"/>
              <a:t>i+1</a:t>
            </a:r>
            <a:r>
              <a:rPr lang="it-IT" sz="2200" dirty="0" smtClean="0"/>
              <a:t>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78899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Albero Binario - algoritmo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838199" y="2281470"/>
            <a:ext cx="33597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 smtClean="0"/>
              <a:t>Broadcast(x)</a:t>
            </a:r>
          </a:p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 dirty="0" smtClean="0"/>
              <a:t>begin</a:t>
            </a:r>
          </a:p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 dirty="0" smtClean="0"/>
              <a:t>    P</a:t>
            </a:r>
            <a:r>
              <a:rPr lang="it-IT" sz="2000" i="1" baseline="-25000" dirty="0" smtClean="0"/>
              <a:t>1</a:t>
            </a:r>
            <a:r>
              <a:rPr lang="it-IT" sz="2000" dirty="0" smtClean="0"/>
              <a:t>:	a</a:t>
            </a:r>
            <a:r>
              <a:rPr lang="it-IT" sz="2000" baseline="-25000" dirty="0" smtClean="0"/>
              <a:t>1</a:t>
            </a:r>
            <a:r>
              <a:rPr lang="it-IT" sz="2000" dirty="0" smtClean="0"/>
              <a:t> = x</a:t>
            </a:r>
          </a:p>
          <a:p>
            <a:pPr>
              <a:lnSpc>
                <a:spcPct val="90000"/>
              </a:lnSpc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/>
              <a:t> </a:t>
            </a:r>
            <a:r>
              <a:rPr lang="it-IT" sz="2000" dirty="0" smtClean="0"/>
              <a:t>   </a:t>
            </a:r>
            <a:r>
              <a:rPr lang="it-IT" sz="2000" b="1" dirty="0" smtClean="0"/>
              <a:t>for</a:t>
            </a:r>
            <a:r>
              <a:rPr lang="it-IT" sz="2000" dirty="0" smtClean="0"/>
              <a:t> i = 0 </a:t>
            </a:r>
            <a:r>
              <a:rPr lang="it-IT" sz="2000" b="1" dirty="0" smtClean="0"/>
              <a:t>to</a:t>
            </a:r>
            <a:r>
              <a:rPr lang="it-IT" sz="2000" dirty="0" smtClean="0"/>
              <a:t> log(n)</a:t>
            </a:r>
            <a:r>
              <a:rPr lang="it-IT" sz="2000" dirty="0" smtClean="0">
                <a:sym typeface="Symbol" charset="2"/>
              </a:rPr>
              <a:t> -1</a:t>
            </a:r>
            <a:r>
              <a:rPr lang="it-IT" sz="2000" dirty="0" smtClean="0"/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do</a:t>
            </a:r>
          </a:p>
          <a:p>
            <a:pPr>
              <a:lnSpc>
                <a:spcPct val="90000"/>
              </a:lnSpc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/>
              <a:t> </a:t>
            </a:r>
            <a:r>
              <a:rPr lang="it-IT" sz="2000" dirty="0" smtClean="0"/>
              <a:t>       </a:t>
            </a:r>
            <a:r>
              <a:rPr lang="it-IT" sz="2000" b="1" dirty="0" smtClean="0"/>
              <a:t>for</a:t>
            </a:r>
            <a:r>
              <a:rPr lang="it-IT" sz="2000" dirty="0" smtClean="0"/>
              <a:t> j = 2</a:t>
            </a:r>
            <a:r>
              <a:rPr lang="it-IT" sz="2000" baseline="30000" dirty="0" smtClean="0"/>
              <a:t>i</a:t>
            </a:r>
            <a:r>
              <a:rPr lang="it-IT" sz="2000" dirty="0" smtClean="0"/>
              <a:t> </a:t>
            </a:r>
            <a:r>
              <a:rPr lang="it-IT" sz="2000" b="1" dirty="0" smtClean="0"/>
              <a:t>to</a:t>
            </a:r>
            <a:r>
              <a:rPr lang="it-IT" sz="2000" dirty="0" smtClean="0"/>
              <a:t> 2</a:t>
            </a:r>
            <a:r>
              <a:rPr lang="it-IT" sz="2000" baseline="30000" dirty="0" smtClean="0"/>
              <a:t>i+1</a:t>
            </a:r>
            <a:r>
              <a:rPr lang="it-IT" sz="2000" dirty="0" smtClean="0"/>
              <a:t>-1 </a:t>
            </a:r>
            <a:r>
              <a:rPr lang="it-IT" sz="2000" b="1" dirty="0" smtClean="0">
                <a:solidFill>
                  <a:srgbClr val="FF0000"/>
                </a:solidFill>
              </a:rPr>
              <a:t>pardo</a:t>
            </a:r>
            <a:r>
              <a:rPr lang="it-IT" sz="2000" dirty="0" smtClean="0"/>
              <a:t> </a:t>
            </a:r>
          </a:p>
          <a:p>
            <a:pPr>
              <a:lnSpc>
                <a:spcPct val="90000"/>
              </a:lnSpc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i="1" dirty="0"/>
              <a:t> </a:t>
            </a:r>
            <a:r>
              <a:rPr lang="it-IT" sz="2000" i="1" dirty="0" smtClean="0"/>
              <a:t>       P</a:t>
            </a:r>
            <a:r>
              <a:rPr lang="it-IT" sz="2000" i="1" baseline="-25000" dirty="0" smtClean="0"/>
              <a:t>j</a:t>
            </a:r>
            <a:r>
              <a:rPr lang="it-IT" sz="2000" dirty="0" smtClean="0"/>
              <a:t>:  	a</a:t>
            </a:r>
            <a:r>
              <a:rPr lang="it-IT" sz="2000" baseline="-25000" dirty="0" smtClean="0"/>
              <a:t>2j</a:t>
            </a:r>
            <a:r>
              <a:rPr lang="it-IT" sz="2000" dirty="0" smtClean="0"/>
              <a:t> = a</a:t>
            </a:r>
            <a:r>
              <a:rPr lang="it-IT" sz="2000" baseline="-25000" dirty="0" smtClean="0"/>
              <a:t>j</a:t>
            </a:r>
          </a:p>
          <a:p>
            <a:pPr>
              <a:lnSpc>
                <a:spcPct val="90000"/>
              </a:lnSpc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 smtClean="0"/>
              <a:t>			a</a:t>
            </a:r>
            <a:r>
              <a:rPr lang="it-IT" sz="2000" baseline="-25000" dirty="0" smtClean="0"/>
              <a:t>2j+1</a:t>
            </a:r>
            <a:r>
              <a:rPr lang="it-IT" sz="2000" dirty="0" smtClean="0"/>
              <a:t> = a</a:t>
            </a:r>
            <a:r>
              <a:rPr lang="it-IT" sz="2000" baseline="-25000" dirty="0" smtClean="0"/>
              <a:t>j</a:t>
            </a:r>
            <a:endParaRPr lang="it-IT" sz="2000" dirty="0" smtClean="0"/>
          </a:p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 dirty="0" smtClean="0"/>
              <a:t>end</a:t>
            </a:r>
          </a:p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endParaRPr lang="it-IT" sz="2000" b="1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>
                <a:solidFill>
                  <a:srgbClr val="000000"/>
                </a:solidFill>
              </a:rPr>
              <a:t>Tempo parallelo </a:t>
            </a:r>
            <a:r>
              <a:rPr lang="it-IT" sz="2000" dirty="0" smtClean="0"/>
              <a:t>: </a:t>
            </a:r>
            <a:r>
              <a:rPr lang="it-IT" sz="2000" b="1" dirty="0" smtClean="0"/>
              <a:t>O(log(n))</a:t>
            </a:r>
          </a:p>
        </p:txBody>
      </p: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6443758" y="2085089"/>
            <a:ext cx="4354868" cy="3377700"/>
            <a:chOff x="3055" y="1888"/>
            <a:chExt cx="2420" cy="1271"/>
          </a:xfrm>
        </p:grpSpPr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471" y="2297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289" y="2614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833" y="2614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560" y="2296"/>
              <a:ext cx="45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379" y="2613"/>
              <a:ext cx="270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922" y="2613"/>
              <a:ext cx="27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969" y="1888"/>
              <a:ext cx="544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rgbClr val="000000"/>
                  </a:solidFill>
                </a:rPr>
                <a:t>x</a:t>
              </a:r>
              <a:endParaRPr lang="it-IT" dirty="0">
                <a:solidFill>
                  <a:srgbClr val="000000"/>
                </a:solidFill>
              </a:endParaRPr>
            </a:p>
          </p:txBody>
        </p:sp>
        <p:cxnSp>
          <p:nvCxnSpPr>
            <p:cNvPr id="51" name="AutoShape 12"/>
            <p:cNvCxnSpPr>
              <a:cxnSpLocks noChangeShapeType="1"/>
              <a:stCxn id="50" idx="2"/>
              <a:endCxn id="44" idx="0"/>
            </p:cNvCxnSpPr>
            <p:nvPr/>
          </p:nvCxnSpPr>
          <p:spPr bwMode="auto">
            <a:xfrm flipH="1">
              <a:off x="3697" y="2070"/>
              <a:ext cx="544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2" name="AutoShape 13"/>
            <p:cNvCxnSpPr>
              <a:cxnSpLocks noChangeShapeType="1"/>
              <a:stCxn id="50" idx="2"/>
              <a:endCxn id="47" idx="0"/>
            </p:cNvCxnSpPr>
            <p:nvPr/>
          </p:nvCxnSpPr>
          <p:spPr bwMode="auto">
            <a:xfrm>
              <a:off x="4241" y="2070"/>
              <a:ext cx="545" cy="2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3" name="AutoShape 14"/>
            <p:cNvCxnSpPr>
              <a:cxnSpLocks noChangeShapeType="1"/>
              <a:stCxn id="44" idx="2"/>
              <a:endCxn id="45" idx="0"/>
            </p:cNvCxnSpPr>
            <p:nvPr/>
          </p:nvCxnSpPr>
          <p:spPr bwMode="auto">
            <a:xfrm flipH="1">
              <a:off x="3425" y="2479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4" name="AutoShape 15"/>
            <p:cNvCxnSpPr>
              <a:cxnSpLocks noChangeShapeType="1"/>
              <a:stCxn id="44" idx="2"/>
              <a:endCxn id="46" idx="0"/>
            </p:cNvCxnSpPr>
            <p:nvPr/>
          </p:nvCxnSpPr>
          <p:spPr bwMode="auto">
            <a:xfrm>
              <a:off x="3697" y="2479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" name="AutoShape 16"/>
            <p:cNvCxnSpPr>
              <a:cxnSpLocks noChangeShapeType="1"/>
              <a:stCxn id="47" idx="2"/>
              <a:endCxn id="48" idx="0"/>
            </p:cNvCxnSpPr>
            <p:nvPr/>
          </p:nvCxnSpPr>
          <p:spPr bwMode="auto">
            <a:xfrm flipH="1">
              <a:off x="4514" y="2478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6" name="AutoShape 17"/>
            <p:cNvCxnSpPr>
              <a:cxnSpLocks noChangeShapeType="1"/>
              <a:stCxn id="47" idx="2"/>
              <a:endCxn id="49" idx="0"/>
            </p:cNvCxnSpPr>
            <p:nvPr/>
          </p:nvCxnSpPr>
          <p:spPr bwMode="auto">
            <a:xfrm>
              <a:off x="4786" y="2478"/>
              <a:ext cx="27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7" name="AutoShape 18"/>
            <p:cNvCxnSpPr>
              <a:cxnSpLocks noChangeShapeType="1"/>
              <a:stCxn id="45" idx="2"/>
              <a:endCxn id="65" idx="0"/>
            </p:cNvCxnSpPr>
            <p:nvPr/>
          </p:nvCxnSpPr>
          <p:spPr bwMode="auto">
            <a:xfrm flipH="1">
              <a:off x="3289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8" name="AutoShape 19"/>
            <p:cNvCxnSpPr>
              <a:cxnSpLocks noChangeShapeType="1"/>
              <a:stCxn id="45" idx="2"/>
              <a:endCxn id="66" idx="0"/>
            </p:cNvCxnSpPr>
            <p:nvPr/>
          </p:nvCxnSpPr>
          <p:spPr bwMode="auto">
            <a:xfrm>
              <a:off x="3425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9" name="AutoShape 20"/>
            <p:cNvCxnSpPr>
              <a:cxnSpLocks noChangeShapeType="1"/>
              <a:stCxn id="46" idx="2"/>
              <a:endCxn id="67" idx="0"/>
            </p:cNvCxnSpPr>
            <p:nvPr/>
          </p:nvCxnSpPr>
          <p:spPr bwMode="auto">
            <a:xfrm flipH="1">
              <a:off x="3833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0" name="AutoShape 21"/>
            <p:cNvCxnSpPr>
              <a:cxnSpLocks noChangeShapeType="1"/>
              <a:stCxn id="46" idx="2"/>
              <a:endCxn id="68" idx="0"/>
            </p:cNvCxnSpPr>
            <p:nvPr/>
          </p:nvCxnSpPr>
          <p:spPr bwMode="auto">
            <a:xfrm>
              <a:off x="3969" y="2796"/>
              <a:ext cx="136" cy="1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1" name="AutoShape 22"/>
            <p:cNvCxnSpPr>
              <a:cxnSpLocks noChangeShapeType="1"/>
              <a:stCxn id="48" idx="2"/>
              <a:endCxn id="69" idx="0"/>
            </p:cNvCxnSpPr>
            <p:nvPr/>
          </p:nvCxnSpPr>
          <p:spPr bwMode="auto">
            <a:xfrm flipH="1">
              <a:off x="4377" y="2795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2" name="AutoShape 23"/>
            <p:cNvCxnSpPr>
              <a:cxnSpLocks noChangeShapeType="1"/>
              <a:stCxn id="48" idx="2"/>
              <a:endCxn id="70" idx="0"/>
            </p:cNvCxnSpPr>
            <p:nvPr/>
          </p:nvCxnSpPr>
          <p:spPr bwMode="auto">
            <a:xfrm>
              <a:off x="4514" y="2795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3" name="AutoShape 24"/>
            <p:cNvCxnSpPr>
              <a:cxnSpLocks noChangeShapeType="1"/>
              <a:stCxn id="49" idx="2"/>
              <a:endCxn id="71" idx="0"/>
            </p:cNvCxnSpPr>
            <p:nvPr/>
          </p:nvCxnSpPr>
          <p:spPr bwMode="auto">
            <a:xfrm flipH="1">
              <a:off x="4921" y="2795"/>
              <a:ext cx="137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4" name="AutoShape 25"/>
            <p:cNvCxnSpPr>
              <a:cxnSpLocks noChangeShapeType="1"/>
              <a:stCxn id="49" idx="2"/>
              <a:endCxn id="72" idx="0"/>
            </p:cNvCxnSpPr>
            <p:nvPr/>
          </p:nvCxnSpPr>
          <p:spPr bwMode="auto">
            <a:xfrm>
              <a:off x="5058" y="2795"/>
              <a:ext cx="135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3198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3470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3742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4014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286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4558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4830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5102" y="2977"/>
              <a:ext cx="182" cy="1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3" name="Text Box 42"/>
            <p:cNvSpPr txBox="1">
              <a:spLocks noChangeArrowheads="1"/>
            </p:cNvSpPr>
            <p:nvPr/>
          </p:nvSpPr>
          <p:spPr bwMode="auto">
            <a:xfrm>
              <a:off x="3328" y="2328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 dirty="0" smtClean="0">
                  <a:solidFill>
                    <a:srgbClr val="000000"/>
                  </a:solidFill>
                </a:rPr>
                <a:t>P</a:t>
              </a:r>
              <a:r>
                <a:rPr lang="it-IT" baseline="-25000" dirty="0" smtClean="0">
                  <a:solidFill>
                    <a:srgbClr val="000000"/>
                  </a:solidFill>
                </a:rPr>
                <a:t>2</a:t>
              </a:r>
              <a:endParaRPr lang="it-IT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 Box 43"/>
            <p:cNvSpPr txBox="1">
              <a:spLocks noChangeArrowheads="1"/>
            </p:cNvSpPr>
            <p:nvPr/>
          </p:nvSpPr>
          <p:spPr bwMode="auto">
            <a:xfrm>
              <a:off x="3827" y="1919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 dirty="0" smtClean="0">
                  <a:solidFill>
                    <a:srgbClr val="000000"/>
                  </a:solidFill>
                </a:rPr>
                <a:t>P</a:t>
              </a:r>
              <a:r>
                <a:rPr lang="it-IT" baseline="-25000" dirty="0" smtClean="0">
                  <a:solidFill>
                    <a:srgbClr val="000000"/>
                  </a:solidFill>
                </a:rPr>
                <a:t>1</a:t>
              </a:r>
              <a:endParaRPr lang="it-IT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5" name="Text Box 44"/>
            <p:cNvSpPr txBox="1">
              <a:spLocks noChangeArrowheads="1"/>
            </p:cNvSpPr>
            <p:nvPr/>
          </p:nvSpPr>
          <p:spPr bwMode="auto">
            <a:xfrm>
              <a:off x="3147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76" name="Text Box 45"/>
            <p:cNvSpPr txBox="1">
              <a:spLocks noChangeArrowheads="1"/>
            </p:cNvSpPr>
            <p:nvPr/>
          </p:nvSpPr>
          <p:spPr bwMode="auto">
            <a:xfrm>
              <a:off x="3055" y="3009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77" name="Text Box 46"/>
            <p:cNvSpPr txBox="1">
              <a:spLocks noChangeArrowheads="1"/>
            </p:cNvSpPr>
            <p:nvPr/>
          </p:nvSpPr>
          <p:spPr bwMode="auto">
            <a:xfrm>
              <a:off x="3690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8" name="Text Box 47"/>
            <p:cNvSpPr txBox="1">
              <a:spLocks noChangeArrowheads="1"/>
            </p:cNvSpPr>
            <p:nvPr/>
          </p:nvSpPr>
          <p:spPr bwMode="auto">
            <a:xfrm>
              <a:off x="4624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79" name="Text Box 48"/>
            <p:cNvSpPr txBox="1">
              <a:spLocks noChangeArrowheads="1"/>
            </p:cNvSpPr>
            <p:nvPr/>
          </p:nvSpPr>
          <p:spPr bwMode="auto">
            <a:xfrm>
              <a:off x="5169" y="2645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80" name="Text Box 49"/>
            <p:cNvSpPr txBox="1">
              <a:spLocks noChangeArrowheads="1"/>
            </p:cNvSpPr>
            <p:nvPr/>
          </p:nvSpPr>
          <p:spPr bwMode="auto">
            <a:xfrm>
              <a:off x="4987" y="2328"/>
              <a:ext cx="17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1" name="Text Box 50"/>
            <p:cNvSpPr txBox="1">
              <a:spLocks noChangeArrowheads="1"/>
            </p:cNvSpPr>
            <p:nvPr/>
          </p:nvSpPr>
          <p:spPr bwMode="auto">
            <a:xfrm>
              <a:off x="5260" y="3009"/>
              <a:ext cx="21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>
                  <a:solidFill>
                    <a:srgbClr val="000000"/>
                  </a:solidFill>
                </a:rPr>
                <a:t>P</a:t>
              </a:r>
              <a:r>
                <a:rPr lang="it-IT" baseline="-25000">
                  <a:solidFill>
                    <a:srgbClr val="000000"/>
                  </a:solidFill>
                </a:rPr>
                <a:t>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37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Broadcasting</a:t>
            </a:r>
            <a:r>
              <a:rPr lang="it-IT" dirty="0" smtClean="0"/>
              <a:t> di 2n-1 valori su Albero Binario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78278" y="2162293"/>
                <a:ext cx="5380808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000" dirty="0" smtClean="0"/>
                  <a:t>Broadcast(pipe)</a:t>
                </a:r>
                <a:endParaRPr lang="it-IT" sz="2000" dirty="0"/>
              </a:p>
              <a:p>
                <a:r>
                  <a:rPr lang="it-IT" sz="2000" b="1" dirty="0" smtClean="0"/>
                  <a:t>begin</a:t>
                </a:r>
                <a:endParaRPr lang="it-IT" sz="2000" b="1" dirty="0"/>
              </a:p>
              <a:p>
                <a:r>
                  <a:rPr lang="en-US" sz="2000" b="1" dirty="0"/>
                  <a:t>for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=1 </a:t>
                </a:r>
                <a:r>
                  <a:rPr lang="en-US" sz="2000" b="1" dirty="0" smtClean="0"/>
                  <a:t>to</a:t>
                </a:r>
                <a:r>
                  <a:rPr lang="en-US" sz="2000" dirty="0" smtClean="0"/>
                  <a:t> 2n-1 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do</a:t>
                </a:r>
                <a:endParaRPr lang="en-US" sz="2000" b="1" dirty="0">
                  <a:solidFill>
                    <a:srgbClr val="FF0000"/>
                  </a:solidFill>
                </a:endParaRPr>
              </a:p>
              <a:p>
                <a:r>
                  <a:rPr lang="en-US" sz="2000" b="1" dirty="0"/>
                  <a:t>    for </a:t>
                </a:r>
                <a:r>
                  <a:rPr lang="en-US" sz="2000" dirty="0"/>
                  <a:t>j=1 </a:t>
                </a:r>
                <a:r>
                  <a:rPr lang="en-US" sz="2000" b="1" dirty="0"/>
                  <a:t>to</a:t>
                </a:r>
                <a:r>
                  <a:rPr lang="en-US" sz="2000" dirty="0"/>
                  <a:t> min((</a:t>
                </a:r>
                <a:r>
                  <a:rPr lang="en-US" sz="2000" dirty="0" smtClean="0"/>
                  <a:t>2</a:t>
                </a:r>
                <a:r>
                  <a:rPr lang="en-US" sz="2000" baseline="30000" dirty="0" smtClean="0"/>
                  <a:t>i</a:t>
                </a:r>
                <a:r>
                  <a:rPr lang="en-US" sz="2000" dirty="0"/>
                  <a:t>)-1,(2n-1) </a:t>
                </a:r>
                <a:r>
                  <a:rPr lang="en-US" sz="2000" b="1" dirty="0" err="1">
                    <a:solidFill>
                      <a:srgbClr val="FF0000"/>
                    </a:solidFill>
                  </a:rPr>
                  <a:t>pardo</a:t>
                </a:r>
                <a:endParaRPr lang="en-US" sz="2000" b="1" dirty="0">
                  <a:solidFill>
                    <a:srgbClr val="FF0000"/>
                  </a:solidFill>
                </a:endParaRPr>
              </a:p>
              <a:p>
                <a:r>
                  <a:rPr lang="en-US" sz="2000" dirty="0"/>
                  <a:t>        </a:t>
                </a:r>
                <a:r>
                  <a:rPr lang="en-US" sz="2000" b="1" dirty="0" smtClean="0"/>
                  <a:t>if</a:t>
                </a:r>
                <a:r>
                  <a:rPr lang="en-US" sz="2000" dirty="0" smtClean="0"/>
                  <a:t>           (j=1)</a:t>
                </a:r>
                <a:r>
                  <a:rPr lang="it-IT" sz="2000" dirty="0" smtClean="0"/>
                  <a:t>      </a:t>
                </a:r>
                <a:r>
                  <a:rPr lang="ro-RO" sz="2000" dirty="0" smtClean="0"/>
                  <a:t>P</a:t>
                </a:r>
                <a:r>
                  <a:rPr lang="ro-RO" sz="2000" baseline="-25000" dirty="0" smtClean="0"/>
                  <a:t>j </a:t>
                </a:r>
                <a:r>
                  <a:rPr lang="ro-RO" sz="2000" dirty="0" smtClean="0"/>
                  <a:t>    </a:t>
                </a:r>
                <a:r>
                  <a:rPr lang="it-IT" sz="2000" dirty="0" smtClean="0"/>
                  <a:t>b</a:t>
                </a:r>
                <a:r>
                  <a:rPr lang="ro-RO" sz="2000" baseline="-25000" dirty="0" smtClean="0"/>
                  <a:t>j</a:t>
                </a:r>
                <a:r>
                  <a:rPr lang="it-IT" sz="2000" dirty="0" smtClean="0"/>
                  <a:t>=</a:t>
                </a:r>
                <a:r>
                  <a:rPr lang="ro-RO" sz="2000" dirty="0" smtClean="0"/>
                  <a:t>a</a:t>
                </a:r>
                <a:r>
                  <a:rPr lang="ro-RO" sz="2000" baseline="-25000" dirty="0" smtClean="0"/>
                  <a:t>j</a:t>
                </a:r>
                <a:r>
                  <a:rPr lang="it-IT" sz="2000" dirty="0" smtClean="0"/>
                  <a:t> ; </a:t>
                </a:r>
                <a:r>
                  <a:rPr lang="ro-RO" sz="2000" dirty="0" smtClean="0"/>
                  <a:t>a</a:t>
                </a:r>
                <a:r>
                  <a:rPr lang="ro-RO" sz="2000" baseline="-25000" dirty="0" smtClean="0"/>
                  <a:t>j</a:t>
                </a:r>
                <a:r>
                  <a:rPr lang="ro-RO" sz="2000" dirty="0" smtClean="0"/>
                  <a:t>=pipe.pop</a:t>
                </a:r>
                <a:r>
                  <a:rPr lang="ro-RO" sz="2000" dirty="0"/>
                  <a:t>()</a:t>
                </a:r>
              </a:p>
              <a:p>
                <a:r>
                  <a:rPr lang="ro-RO" sz="2000" dirty="0"/>
                  <a:t>       </a:t>
                </a:r>
                <a:r>
                  <a:rPr lang="it-IT" sz="2000" dirty="0" smtClean="0"/>
                  <a:t> </a:t>
                </a:r>
                <a:r>
                  <a:rPr lang="ro-RO" sz="2000" b="1" dirty="0" err="1" smtClean="0"/>
                  <a:t>elseif</a:t>
                </a:r>
                <a:r>
                  <a:rPr lang="it-IT" sz="2000" b="1" dirty="0" smtClean="0"/>
                  <a:t>   </a:t>
                </a:r>
                <a:r>
                  <a:rPr lang="it-IT" sz="2000" dirty="0" smtClean="0"/>
                  <a:t>(</a:t>
                </a:r>
                <a:r>
                  <a:rPr lang="ro-RO" sz="2000" dirty="0" smtClean="0"/>
                  <a:t>i </a:t>
                </a:r>
                <a:r>
                  <a:rPr lang="ro-RO" sz="2000" dirty="0"/>
                  <a:t>&lt;</a:t>
                </a:r>
                <a:r>
                  <a:rPr lang="ro-RO" sz="2000" dirty="0" smtClean="0"/>
                  <a:t> log</a:t>
                </a:r>
                <a:r>
                  <a:rPr lang="it-IT" sz="2000" dirty="0" smtClean="0"/>
                  <a:t>(</a:t>
                </a:r>
                <a:r>
                  <a:rPr lang="ro-RO" sz="2000" dirty="0" smtClean="0"/>
                  <a:t>n</a:t>
                </a:r>
                <a:r>
                  <a:rPr lang="it-IT" sz="2000" dirty="0" smtClean="0"/>
                  <a:t>)</a:t>
                </a:r>
                <a:r>
                  <a:rPr lang="ro-RO" sz="2000" dirty="0" smtClean="0"/>
                  <a:t> or </a:t>
                </a:r>
                <a:r>
                  <a:rPr lang="ro-RO" sz="2000" dirty="0"/>
                  <a:t>j </a:t>
                </a:r>
                <a:r>
                  <a:rPr lang="ro-RO" sz="2000" dirty="0" smtClean="0"/>
                  <a:t>&lt; </a:t>
                </a:r>
                <a:r>
                  <a:rPr lang="ro-RO" sz="2000" dirty="0"/>
                  <a:t>(2n-1)-(</a:t>
                </a:r>
                <a:r>
                  <a:rPr lang="ro-RO" sz="2000" dirty="0" smtClean="0"/>
                  <a:t>i-log(n)+1))</a:t>
                </a:r>
                <a:r>
                  <a:rPr lang="it-IT" sz="2000" dirty="0" smtClean="0"/>
                  <a:t>{}</a:t>
                </a:r>
                <a:endParaRPr lang="ro-RO" sz="2000" dirty="0"/>
              </a:p>
              <a:p>
                <a:r>
                  <a:rPr lang="hu-HU" sz="2000" dirty="0"/>
                  <a:t>      </a:t>
                </a:r>
                <a:r>
                  <a:rPr lang="it-IT" sz="2000" dirty="0" smtClean="0"/>
                  <a:t>  </a:t>
                </a:r>
                <a:r>
                  <a:rPr lang="it-IT" sz="2000" b="1" dirty="0" smtClean="0"/>
                  <a:t>                     </a:t>
                </a:r>
                <a:r>
                  <a:rPr lang="it-IT" sz="2000" dirty="0" smtClean="0"/>
                  <a:t>P</a:t>
                </a:r>
                <a:r>
                  <a:rPr lang="it-IT" sz="2000" baseline="-25000" dirty="0" smtClean="0"/>
                  <a:t>j</a:t>
                </a:r>
                <a:r>
                  <a:rPr lang="it-IT" sz="2000" dirty="0" smtClean="0"/>
                  <a:t>    b</a:t>
                </a:r>
                <a:r>
                  <a:rPr lang="ro-RO" sz="2000" baseline="-25000" dirty="0"/>
                  <a:t>j</a:t>
                </a:r>
                <a:r>
                  <a:rPr lang="it-IT" sz="2000" dirty="0"/>
                  <a:t>=</a:t>
                </a:r>
                <a:r>
                  <a:rPr lang="ro-RO" sz="2000" dirty="0"/>
                  <a:t>a</a:t>
                </a:r>
                <a:r>
                  <a:rPr lang="ro-RO" sz="2000" baseline="-25000" dirty="0"/>
                  <a:t>j</a:t>
                </a:r>
                <a:r>
                  <a:rPr lang="it-IT" sz="2000" dirty="0"/>
                  <a:t> ; </a:t>
                </a:r>
                <a:r>
                  <a:rPr lang="it-IT" sz="2000" dirty="0" smtClean="0"/>
                  <a:t>a</a:t>
                </a:r>
                <a:r>
                  <a:rPr lang="it-IT" sz="2000" baseline="-25000" dirty="0" smtClean="0"/>
                  <a:t>j</a:t>
                </a:r>
                <a:r>
                  <a:rPr lang="it-IT" sz="2000" dirty="0" smtClean="0"/>
                  <a:t>=b</a:t>
                </a:r>
                <a14:m>
                  <m:oMath xmlns:m="http://schemas.openxmlformats.org/officeDocument/2006/math" xmlns="">
                    <m:d>
                      <m:dPr>
                        <m:begChr m:val="⌊"/>
                        <m:endChr m:val="⌋"/>
                        <m:ctrlPr>
                          <a:rPr lang="it-IT" sz="2000" i="1" baseline="-2500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it-IT" sz="2000" baseline="-25000" dirty="0"/>
                          <m:t>(</m:t>
                        </m:r>
                        <m:r>
                          <m:rPr>
                            <m:nor/>
                          </m:rPr>
                          <a:rPr lang="it-IT" sz="2000" baseline="-25000" dirty="0"/>
                          <m:t>j</m:t>
                        </m:r>
                        <m:r>
                          <m:rPr>
                            <m:nor/>
                          </m:rPr>
                          <a:rPr lang="it-IT" sz="2000" baseline="-25000" dirty="0"/>
                          <m:t>/2)</m:t>
                        </m:r>
                      </m:e>
                    </m:d>
                  </m:oMath>
                </a14:m>
                <a:endParaRPr lang="it-IT" sz="2000" baseline="-25000" dirty="0" smtClean="0"/>
              </a:p>
              <a:p>
                <a:r>
                  <a:rPr lang="it-IT" sz="2000" b="1" dirty="0"/>
                  <a:t>e</a:t>
                </a:r>
                <a:r>
                  <a:rPr lang="it-IT" sz="2000" b="1" dirty="0" smtClean="0"/>
                  <a:t>nd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 err="1" smtClean="0"/>
                  <a:t>n</a:t>
                </a:r>
                <a:r>
                  <a:rPr lang="it-IT" sz="2000" dirty="0" smtClean="0"/>
                  <a:t> è il numero di foglie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/>
                  <a:t>T</a:t>
                </a:r>
                <a:r>
                  <a:rPr lang="it-IT" sz="2000" dirty="0" smtClean="0"/>
                  <a:t>empo parallelo </a:t>
                </a:r>
                <a:r>
                  <a:rPr lang="it-IT" sz="2000" dirty="0"/>
                  <a:t>:</a:t>
                </a:r>
                <a:r>
                  <a:rPr lang="it-IT" sz="2000" dirty="0" smtClean="0"/>
                  <a:t> O(log(n)+n) = </a:t>
                </a:r>
                <a:r>
                  <a:rPr lang="it-IT" sz="2000" b="1" dirty="0" smtClean="0"/>
                  <a:t>O(n)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78" y="2162293"/>
                <a:ext cx="5380808" cy="3170099"/>
              </a:xfrm>
              <a:prstGeom prst="rect">
                <a:avLst/>
              </a:prstGeom>
              <a:blipFill>
                <a:blip r:embed="rId3"/>
                <a:stretch>
                  <a:fillRect l="-1133" t="-1154" b="-25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335206" y="3354277"/>
            <a:ext cx="813389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007692" y="4196709"/>
            <a:ext cx="489473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baseline="-25000" dirty="0">
              <a:solidFill>
                <a:srgbClr val="000000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986637" y="4196709"/>
            <a:ext cx="489473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baseline="-25000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9294897" y="3351620"/>
            <a:ext cx="813389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8969182" y="4194051"/>
            <a:ext cx="485874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baseline="-2500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9946328" y="4194051"/>
            <a:ext cx="489473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900" baseline="-25000" dirty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231373" y="2267354"/>
            <a:ext cx="978946" cy="4836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51" name="AutoShape 12"/>
          <p:cNvCxnSpPr>
            <a:cxnSpLocks noChangeShapeType="1"/>
            <a:stCxn id="50" idx="2"/>
            <a:endCxn id="44" idx="0"/>
          </p:cNvCxnSpPr>
          <p:nvPr/>
        </p:nvCxnSpPr>
        <p:spPr bwMode="auto">
          <a:xfrm flipH="1">
            <a:off x="7741901" y="2751022"/>
            <a:ext cx="978946" cy="603256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2" name="AutoShape 13"/>
          <p:cNvCxnSpPr>
            <a:cxnSpLocks noChangeShapeType="1"/>
            <a:stCxn id="50" idx="2"/>
            <a:endCxn id="47" idx="0"/>
          </p:cNvCxnSpPr>
          <p:nvPr/>
        </p:nvCxnSpPr>
        <p:spPr bwMode="auto">
          <a:xfrm>
            <a:off x="8720846" y="2751022"/>
            <a:ext cx="980745" cy="60059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" name="AutoShape 14"/>
          <p:cNvCxnSpPr>
            <a:cxnSpLocks noChangeShapeType="1"/>
            <a:stCxn id="44" idx="2"/>
            <a:endCxn id="45" idx="0"/>
          </p:cNvCxnSpPr>
          <p:nvPr/>
        </p:nvCxnSpPr>
        <p:spPr bwMode="auto">
          <a:xfrm flipH="1">
            <a:off x="7252428" y="3837945"/>
            <a:ext cx="489473" cy="35876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4" name="AutoShape 15"/>
          <p:cNvCxnSpPr>
            <a:cxnSpLocks noChangeShapeType="1"/>
            <a:stCxn id="44" idx="2"/>
            <a:endCxn id="46" idx="0"/>
          </p:cNvCxnSpPr>
          <p:nvPr/>
        </p:nvCxnSpPr>
        <p:spPr bwMode="auto">
          <a:xfrm>
            <a:off x="7741901" y="3837945"/>
            <a:ext cx="489473" cy="35876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" name="AutoShape 16"/>
          <p:cNvCxnSpPr>
            <a:cxnSpLocks noChangeShapeType="1"/>
            <a:stCxn id="47" idx="2"/>
            <a:endCxn id="48" idx="0"/>
          </p:cNvCxnSpPr>
          <p:nvPr/>
        </p:nvCxnSpPr>
        <p:spPr bwMode="auto">
          <a:xfrm flipH="1">
            <a:off x="9212119" y="3835287"/>
            <a:ext cx="489473" cy="35876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6" name="AutoShape 17"/>
          <p:cNvCxnSpPr>
            <a:cxnSpLocks noChangeShapeType="1"/>
            <a:stCxn id="47" idx="2"/>
            <a:endCxn id="49" idx="0"/>
          </p:cNvCxnSpPr>
          <p:nvPr/>
        </p:nvCxnSpPr>
        <p:spPr bwMode="auto">
          <a:xfrm>
            <a:off x="9701591" y="3835287"/>
            <a:ext cx="489473" cy="35876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" name="Text Box 42"/>
          <p:cNvSpPr txBox="1">
            <a:spLocks noChangeArrowheads="1"/>
          </p:cNvSpPr>
          <p:nvPr/>
        </p:nvSpPr>
        <p:spPr bwMode="auto">
          <a:xfrm>
            <a:off x="7077873" y="3436660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smtClean="0">
                <a:solidFill>
                  <a:srgbClr val="000000"/>
                </a:solidFill>
              </a:rPr>
              <a:t>P</a:t>
            </a:r>
            <a:r>
              <a:rPr lang="it-IT" baseline="-25000" dirty="0" smtClean="0">
                <a:solidFill>
                  <a:srgbClr val="000000"/>
                </a:solidFill>
              </a:rPr>
              <a:t>2</a:t>
            </a:r>
            <a:endParaRPr lang="it-IT" baseline="-25000" dirty="0">
              <a:solidFill>
                <a:srgbClr val="000000"/>
              </a:solidFill>
            </a:endParaRPr>
          </a:p>
        </p:txBody>
      </p:sp>
      <p:sp>
        <p:nvSpPr>
          <p:cNvPr id="74" name="Text Box 43"/>
          <p:cNvSpPr txBox="1">
            <a:spLocks noChangeArrowheads="1"/>
          </p:cNvSpPr>
          <p:nvPr/>
        </p:nvSpPr>
        <p:spPr bwMode="auto">
          <a:xfrm>
            <a:off x="7975840" y="2349737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smtClean="0">
                <a:solidFill>
                  <a:srgbClr val="000000"/>
                </a:solidFill>
              </a:rPr>
              <a:t>P</a:t>
            </a:r>
            <a:r>
              <a:rPr lang="it-IT" baseline="-25000" dirty="0" smtClean="0">
                <a:solidFill>
                  <a:srgbClr val="000000"/>
                </a:solidFill>
              </a:rPr>
              <a:t>1</a:t>
            </a:r>
            <a:endParaRPr lang="it-IT" baseline="-25000" dirty="0">
              <a:solidFill>
                <a:srgbClr val="000000"/>
              </a:solidFill>
            </a:endParaRPr>
          </a:p>
        </p:txBody>
      </p:sp>
      <p:sp>
        <p:nvSpPr>
          <p:cNvPr id="75" name="Text Box 44"/>
          <p:cNvSpPr txBox="1">
            <a:spLocks noChangeArrowheads="1"/>
          </p:cNvSpPr>
          <p:nvPr/>
        </p:nvSpPr>
        <p:spPr bwMode="auto">
          <a:xfrm>
            <a:off x="6752158" y="4279092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rgbClr val="000000"/>
                </a:solidFill>
              </a:rPr>
              <a:t>P</a:t>
            </a:r>
            <a:r>
              <a:rPr lang="it-IT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77" name="Text Box 46"/>
          <p:cNvSpPr txBox="1">
            <a:spLocks noChangeArrowheads="1"/>
          </p:cNvSpPr>
          <p:nvPr/>
        </p:nvSpPr>
        <p:spPr bwMode="auto">
          <a:xfrm>
            <a:off x="7729304" y="4279092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rgbClr val="000000"/>
                </a:solidFill>
              </a:rPr>
              <a:t>P</a:t>
            </a:r>
            <a:r>
              <a:rPr lang="it-IT" baseline="-25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8" name="Text Box 47"/>
          <p:cNvSpPr txBox="1">
            <a:spLocks noChangeArrowheads="1"/>
          </p:cNvSpPr>
          <p:nvPr/>
        </p:nvSpPr>
        <p:spPr bwMode="auto">
          <a:xfrm>
            <a:off x="9410067" y="4279092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solidFill>
                  <a:srgbClr val="000000"/>
                </a:solidFill>
              </a:rPr>
              <a:t>P</a:t>
            </a:r>
            <a:r>
              <a:rPr lang="it-IT" baseline="-250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79" name="Text Box 48"/>
          <p:cNvSpPr txBox="1">
            <a:spLocks noChangeArrowheads="1"/>
          </p:cNvSpPr>
          <p:nvPr/>
        </p:nvSpPr>
        <p:spPr bwMode="auto">
          <a:xfrm>
            <a:off x="10390812" y="4279092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solidFill>
                  <a:srgbClr val="000000"/>
                </a:solidFill>
              </a:rPr>
              <a:t>P</a:t>
            </a:r>
            <a:r>
              <a:rPr lang="it-IT" baseline="-250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80" name="Text Box 49"/>
          <p:cNvSpPr txBox="1">
            <a:spLocks noChangeArrowheads="1"/>
          </p:cNvSpPr>
          <p:nvPr/>
        </p:nvSpPr>
        <p:spPr bwMode="auto">
          <a:xfrm>
            <a:off x="10063297" y="3436660"/>
            <a:ext cx="322116" cy="32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>
                <a:solidFill>
                  <a:srgbClr val="000000"/>
                </a:solidFill>
              </a:rPr>
              <a:t>P</a:t>
            </a:r>
            <a:r>
              <a:rPr lang="it-IT" baseline="-2500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32226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Ipercubo - descrizione</a:t>
            </a:r>
            <a:endParaRPr lang="it-IT" dirty="0"/>
          </a:p>
        </p:txBody>
      </p:sp>
      <p:sp>
        <p:nvSpPr>
          <p:cNvPr id="3" name="TextBox 2"/>
          <p:cNvSpPr txBox="1"/>
          <p:nvPr/>
        </p:nvSpPr>
        <p:spPr>
          <a:xfrm>
            <a:off x="895990" y="1626282"/>
            <a:ext cx="48911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 ipercubo r-dimensionale è una struttura in cui abbiamo 2</a:t>
            </a:r>
            <a:r>
              <a:rPr lang="it-IT" baseline="30000" dirty="0"/>
              <a:t>r</a:t>
            </a:r>
            <a:r>
              <a:rPr lang="it-IT" dirty="0"/>
              <a:t>nodi e </a:t>
            </a:r>
            <a:r>
              <a:rPr lang="it-IT" dirty="0" smtClean="0"/>
              <a:t>r2</a:t>
            </a:r>
            <a:r>
              <a:rPr lang="it-IT" baseline="30000" dirty="0" smtClean="0"/>
              <a:t>r-1 </a:t>
            </a:r>
            <a:r>
              <a:rPr lang="it-IT" dirty="0" smtClean="0"/>
              <a:t>archi.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Ogni </a:t>
            </a:r>
            <a:r>
              <a:rPr lang="it-IT" dirty="0"/>
              <a:t>nodo corrisponde a una stringa binaria di </a:t>
            </a:r>
            <a:r>
              <a:rPr lang="it-IT" dirty="0" smtClean="0"/>
              <a:t>r-bit.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</a:t>
            </a:r>
            <a:r>
              <a:rPr lang="it-IT" dirty="0" smtClean="0"/>
              <a:t>ue </a:t>
            </a:r>
            <a:r>
              <a:rPr lang="it-IT" dirty="0"/>
              <a:t>nodi sono connessi da un arco se e solo se la stringa binaria differisce di un bit. Quindi ogni nodo sarà incidente </a:t>
            </a:r>
            <a:r>
              <a:rPr lang="it-IT" dirty="0" smtClean="0"/>
              <a:t>in r archi</a:t>
            </a:r>
            <a:r>
              <a:rPr lang="it-IT" dirty="0"/>
              <a:t>. 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Gli </a:t>
            </a:r>
            <a:r>
              <a:rPr lang="it-IT" dirty="0"/>
              <a:t>archi dell’ipercubo possono essere partizionati in accordo con la dimensione che attraversano. In particolare un arco è chiamato </a:t>
            </a:r>
            <a:r>
              <a:rPr lang="it-IT" dirty="0" smtClean="0"/>
              <a:t>k-dimensionale </a:t>
            </a:r>
            <a:r>
              <a:rPr lang="it-IT" dirty="0"/>
              <a:t>se unisce due nodi le cui stringhe differiscono nella k-esima posizione. 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019925" y="1911927"/>
            <a:ext cx="3523383" cy="3311670"/>
            <a:chOff x="2789" y="1389"/>
            <a:chExt cx="953" cy="952"/>
          </a:xfrm>
        </p:grpSpPr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2789" y="1616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sp>
          <p:nvSpPr>
            <p:cNvPr id="32" name="Rectangle 7"/>
            <p:cNvSpPr>
              <a:spLocks noChangeArrowheads="1"/>
            </p:cNvSpPr>
            <p:nvPr/>
          </p:nvSpPr>
          <p:spPr bwMode="auto">
            <a:xfrm>
              <a:off x="3334" y="1616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2789" y="2160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it-IT" sz="2000" b="1" u="none" dirty="0">
                <a:latin typeface="Symbol" charset="2"/>
              </a:endParaRPr>
            </a:p>
          </p:txBody>
        </p:sp>
        <p:sp>
          <p:nvSpPr>
            <p:cNvPr id="34" name="Rectangle 9"/>
            <p:cNvSpPr>
              <a:spLocks noChangeArrowheads="1"/>
            </p:cNvSpPr>
            <p:nvPr/>
          </p:nvSpPr>
          <p:spPr bwMode="auto">
            <a:xfrm>
              <a:off x="3334" y="2160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cxnSp>
          <p:nvCxnSpPr>
            <p:cNvPr id="35" name="AutoShape 10"/>
            <p:cNvCxnSpPr>
              <a:cxnSpLocks noChangeShapeType="1"/>
            </p:cNvCxnSpPr>
            <p:nvPr/>
          </p:nvCxnSpPr>
          <p:spPr bwMode="auto">
            <a:xfrm>
              <a:off x="2880" y="1797"/>
              <a:ext cx="0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11"/>
            <p:cNvCxnSpPr>
              <a:cxnSpLocks noChangeShapeType="1"/>
            </p:cNvCxnSpPr>
            <p:nvPr/>
          </p:nvCxnSpPr>
          <p:spPr bwMode="auto">
            <a:xfrm>
              <a:off x="2970" y="2251"/>
              <a:ext cx="3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12"/>
            <p:cNvCxnSpPr>
              <a:cxnSpLocks noChangeShapeType="1"/>
            </p:cNvCxnSpPr>
            <p:nvPr/>
          </p:nvCxnSpPr>
          <p:spPr bwMode="auto">
            <a:xfrm flipV="1">
              <a:off x="3425" y="1797"/>
              <a:ext cx="0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" name="AutoShape 13"/>
            <p:cNvCxnSpPr>
              <a:cxnSpLocks noChangeShapeType="1"/>
            </p:cNvCxnSpPr>
            <p:nvPr/>
          </p:nvCxnSpPr>
          <p:spPr bwMode="auto">
            <a:xfrm flipH="1">
              <a:off x="2970" y="1707"/>
              <a:ext cx="3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9" name="Rectangle 14"/>
            <p:cNvSpPr>
              <a:spLocks noChangeArrowheads="1"/>
            </p:cNvSpPr>
            <p:nvPr/>
          </p:nvSpPr>
          <p:spPr bwMode="auto">
            <a:xfrm>
              <a:off x="3016" y="1389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sp>
          <p:nvSpPr>
            <p:cNvPr id="40" name="Rectangle 15"/>
            <p:cNvSpPr>
              <a:spLocks noChangeArrowheads="1"/>
            </p:cNvSpPr>
            <p:nvPr/>
          </p:nvSpPr>
          <p:spPr bwMode="auto">
            <a:xfrm>
              <a:off x="3561" y="1389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3016" y="1933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3561" y="1933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>
                <a:latin typeface="Symbol" charset="2"/>
              </a:endParaRPr>
            </a:p>
          </p:txBody>
        </p:sp>
        <p:cxnSp>
          <p:nvCxnSpPr>
            <p:cNvPr id="43" name="AutoShape 18"/>
            <p:cNvCxnSpPr>
              <a:cxnSpLocks noChangeShapeType="1"/>
            </p:cNvCxnSpPr>
            <p:nvPr/>
          </p:nvCxnSpPr>
          <p:spPr bwMode="auto">
            <a:xfrm>
              <a:off x="3107" y="1570"/>
              <a:ext cx="0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4" name="AutoShape 19"/>
            <p:cNvCxnSpPr>
              <a:cxnSpLocks noChangeShapeType="1"/>
            </p:cNvCxnSpPr>
            <p:nvPr/>
          </p:nvCxnSpPr>
          <p:spPr bwMode="auto">
            <a:xfrm>
              <a:off x="3197" y="2024"/>
              <a:ext cx="3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" name="AutoShape 20"/>
            <p:cNvCxnSpPr>
              <a:cxnSpLocks noChangeShapeType="1"/>
            </p:cNvCxnSpPr>
            <p:nvPr/>
          </p:nvCxnSpPr>
          <p:spPr bwMode="auto">
            <a:xfrm flipV="1">
              <a:off x="3652" y="1570"/>
              <a:ext cx="0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6" name="AutoShape 21"/>
            <p:cNvCxnSpPr>
              <a:cxnSpLocks noChangeShapeType="1"/>
            </p:cNvCxnSpPr>
            <p:nvPr/>
          </p:nvCxnSpPr>
          <p:spPr bwMode="auto">
            <a:xfrm flipH="1">
              <a:off x="3197" y="1480"/>
              <a:ext cx="3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flipV="1">
              <a:off x="2971" y="1570"/>
              <a:ext cx="4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flipV="1">
              <a:off x="3515" y="1570"/>
              <a:ext cx="4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flipV="1">
              <a:off x="3515" y="2115"/>
              <a:ext cx="4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0" name="Line 25"/>
            <p:cNvSpPr>
              <a:spLocks noChangeShapeType="1"/>
            </p:cNvSpPr>
            <p:nvPr/>
          </p:nvSpPr>
          <p:spPr bwMode="auto">
            <a:xfrm flipV="1">
              <a:off x="2971" y="2115"/>
              <a:ext cx="4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4" name="CasellaDiTesto 3"/>
          <p:cNvSpPr txBox="1"/>
          <p:nvPr/>
        </p:nvSpPr>
        <p:spPr>
          <a:xfrm>
            <a:off x="6978479" y="5223596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000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8979968" y="5223596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001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775992" y="1604753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110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0036797" y="1620865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111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8985316" y="2385024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101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7807973" y="4404265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010</a:t>
            </a:r>
            <a:endParaRPr lang="it-IT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10036797" y="4404265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011</a:t>
            </a:r>
            <a:endParaRPr lang="it-IT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6901261" y="2378167"/>
            <a:ext cx="72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100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32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Ipercubo - algoritmo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928482" y="2603589"/>
            <a:ext cx="6096000" cy="4852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dirty="0">
                <a:cs typeface="Arial" panose="020B0604020202020204" pitchFamily="34" charset="0"/>
              </a:rPr>
              <a:t>Broadcast(x)</a:t>
            </a:r>
          </a:p>
          <a:p>
            <a:pPr>
              <a:tabLst>
                <a:tab pos="354013" algn="l"/>
                <a:tab pos="719138" algn="l"/>
                <a:tab pos="1073150" algn="l"/>
                <a:tab pos="1436688" algn="l"/>
                <a:tab pos="1790700" algn="l"/>
              </a:tabLst>
            </a:pPr>
            <a:r>
              <a:rPr lang="it-IT" sz="2000" b="1" dirty="0">
                <a:cs typeface="Arial" panose="020B0604020202020204" pitchFamily="34" charset="0"/>
              </a:rPr>
              <a:t>begin</a:t>
            </a:r>
          </a:p>
          <a:p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 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i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=0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to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d-1 </a:t>
            </a:r>
            <a:r>
              <a:rPr lang="it-IT" sz="2000" b="1" i="0" u="none" strike="noStrike" dirty="0" smtClean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do</a:t>
            </a:r>
            <a:endParaRPr lang="it-IT" sz="2000" b="1" dirty="0" smtClean="0"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       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 </a:t>
            </a:r>
            <a:r>
              <a:rPr lang="it-IT" sz="2000" dirty="0">
                <a:solidFill>
                  <a:srgbClr val="000000"/>
                </a:solidFill>
                <a:cs typeface="Arial" panose="020B0604020202020204" pitchFamily="34" charset="0"/>
              </a:rPr>
              <a:t>j</a:t>
            </a: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=0 </a:t>
            </a:r>
            <a:r>
              <a:rPr lang="it-IT" sz="2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to 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lang="it-IT" sz="2000" baseline="30000" dirty="0" smtClean="0">
                <a:solidFill>
                  <a:srgbClr val="000000"/>
                </a:solidFill>
                <a:cs typeface="Arial" panose="020B0604020202020204" pitchFamily="34" charset="0"/>
              </a:rPr>
              <a:t>i</a:t>
            </a: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-1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it-IT" sz="2000" b="1" i="0" u="none" strike="noStrike" dirty="0" smtClean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pardo</a:t>
            </a:r>
            <a:endParaRPr lang="it-IT" sz="2000" b="0" dirty="0" smtClean="0"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  <a:p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       </a:t>
            </a:r>
            <a:r>
              <a:rPr lang="it-IT" sz="2000" i="1" dirty="0" smtClean="0">
                <a:cs typeface="Arial" panose="020B0604020202020204" pitchFamily="34" charset="0"/>
              </a:rPr>
              <a:t>P</a:t>
            </a:r>
            <a:r>
              <a:rPr lang="it-IT" sz="2000" i="1" baseline="-25000" dirty="0" smtClean="0">
                <a:cs typeface="Arial" panose="020B0604020202020204" pitchFamily="34" charset="0"/>
              </a:rPr>
              <a:t>j</a:t>
            </a:r>
            <a:r>
              <a:rPr lang="it-IT" sz="2000" dirty="0">
                <a:cs typeface="Arial" panose="020B0604020202020204" pitchFamily="34" charset="0"/>
              </a:rPr>
              <a:t>: </a:t>
            </a:r>
            <a:r>
              <a:rPr lang="it-IT" sz="2000" dirty="0" smtClean="0">
                <a:cs typeface="Arial" panose="020B0604020202020204" pitchFamily="34" charset="0"/>
              </a:rPr>
              <a:t>   </a:t>
            </a: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a</a:t>
            </a:r>
            <a:r>
              <a:rPr lang="it-IT" sz="2000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j+2</a:t>
            </a:r>
            <a:r>
              <a:rPr lang="it-IT" sz="2000" baseline="-10000" dirty="0" smtClean="0">
                <a:solidFill>
                  <a:srgbClr val="000000"/>
                </a:solidFill>
                <a:cs typeface="Arial" panose="020B0604020202020204" pitchFamily="34" charset="0"/>
              </a:rPr>
              <a:t>i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= </a:t>
            </a:r>
            <a:r>
              <a:rPr lang="it-IT" sz="2000" dirty="0">
                <a:solidFill>
                  <a:srgbClr val="000000"/>
                </a:solidFill>
                <a:cs typeface="Arial" panose="020B0604020202020204" pitchFamily="34" charset="0"/>
              </a:rPr>
              <a:t>a</a:t>
            </a:r>
            <a:r>
              <a:rPr lang="it-IT" sz="2000" baseline="-25000" dirty="0">
                <a:solidFill>
                  <a:srgbClr val="000000"/>
                </a:solidFill>
                <a:cs typeface="Arial" panose="020B0604020202020204" pitchFamily="34" charset="0"/>
              </a:rPr>
              <a:t>j</a:t>
            </a:r>
            <a:endParaRPr lang="it-IT" sz="2000" b="0" dirty="0" smtClean="0">
              <a:effectLst/>
              <a:cs typeface="Arial" panose="020B0604020202020204" pitchFamily="34" charset="0"/>
            </a:endParaRPr>
          </a:p>
          <a:p>
            <a:r>
              <a:rPr lang="it-IT" sz="2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end</a:t>
            </a:r>
            <a:endParaRPr lang="it-IT" sz="2000" b="1" i="0" u="none" strike="noStrike" dirty="0" smtClean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endParaRPr lang="it-IT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d = dimensione dell’ipercubo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Tempo parallelo: </a:t>
            </a:r>
            <a:r>
              <a:rPr lang="it-IT" sz="2000" b="1" dirty="0" smtClean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O(log(n))</a:t>
            </a:r>
          </a:p>
          <a:p>
            <a:endParaRPr lang="it-IT" sz="2000" baseline="300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it-IT" sz="2000" b="0" dirty="0" smtClean="0">
                <a:effectLst/>
                <a:cs typeface="Arial" panose="020B0604020202020204" pitchFamily="34" charset="0"/>
              </a:rPr>
              <a:t>N</a:t>
            </a:r>
            <a:r>
              <a:rPr lang="it-IT" sz="2000" dirty="0" smtClean="0">
                <a:cs typeface="Arial" panose="020B0604020202020204" pitchFamily="34" charset="0"/>
              </a:rPr>
              <a:t>.B.: </a:t>
            </a:r>
            <a:r>
              <a:rPr lang="it-IT" sz="2000" dirty="0">
                <a:cs typeface="Arial" panose="020B0604020202020204" pitchFamily="34" charset="0"/>
              </a:rPr>
              <a:t>Lo svantaggio dell’utilizzo dell’</a:t>
            </a:r>
            <a:r>
              <a:rPr lang="it-IT" sz="2000" dirty="0" err="1">
                <a:cs typeface="Arial" panose="020B0604020202020204" pitchFamily="34" charset="0"/>
              </a:rPr>
              <a:t>ipercubo</a:t>
            </a:r>
            <a:r>
              <a:rPr lang="it-IT" sz="2000" dirty="0">
                <a:cs typeface="Arial" panose="020B0604020202020204" pitchFamily="34" charset="0"/>
              </a:rPr>
              <a:t> è che il grado dei nodi di un </a:t>
            </a:r>
            <a:r>
              <a:rPr lang="it-IT" sz="2000" dirty="0" err="1">
                <a:cs typeface="Arial" panose="020B0604020202020204" pitchFamily="34" charset="0"/>
              </a:rPr>
              <a:t>ipercubo</a:t>
            </a:r>
            <a:r>
              <a:rPr lang="it-IT" sz="2000" dirty="0">
                <a:cs typeface="Arial" panose="020B0604020202020204" pitchFamily="34" charset="0"/>
              </a:rPr>
              <a:t> cresce con la sua dimensione.</a:t>
            </a:r>
          </a:p>
          <a:p>
            <a:endParaRPr lang="it-IT" sz="2000" b="0" dirty="0" smtClean="0">
              <a:effectLst/>
            </a:endParaRPr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28482" y="1392727"/>
                <a:ext cx="6096000" cy="11939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it-IT" dirty="0" smtClean="0">
                    <a:solidFill>
                      <a:srgbClr val="000000"/>
                    </a:solidFill>
                  </a:rPr>
                  <a:t>Input: </a:t>
                </a:r>
                <a:r>
                  <a:rPr lang="it-IT" dirty="0">
                    <a:solidFill>
                      <a:srgbClr val="000000"/>
                    </a:solidFill>
                  </a:rPr>
                  <a:t>Un processore P</a:t>
                </a:r>
                <a:r>
                  <a:rPr lang="it-IT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it-IT" dirty="0">
                    <a:solidFill>
                      <a:srgbClr val="000000"/>
                    </a:solidFill>
                  </a:rPr>
                  <a:t> di un </a:t>
                </a:r>
                <a:r>
                  <a:rPr lang="it-IT" dirty="0" smtClean="0">
                    <a:solidFill>
                      <a:srgbClr val="000000"/>
                    </a:solidFill>
                  </a:rPr>
                  <a:t>2</a:t>
                </a:r>
                <a:r>
                  <a:rPr lang="it-IT" baseline="30000" dirty="0" smtClean="0">
                    <a:solidFill>
                      <a:srgbClr val="000000"/>
                    </a:solidFill>
                  </a:rPr>
                  <a:t>d</a:t>
                </a:r>
                <a:r>
                  <a:rPr lang="it-IT" dirty="0" smtClean="0">
                    <a:solidFill>
                      <a:srgbClr val="000000"/>
                    </a:solidFill>
                  </a:rPr>
                  <a:t>-ipercubo </a:t>
                </a:r>
                <a:r>
                  <a:rPr lang="it-IT" dirty="0">
                    <a:solidFill>
                      <a:srgbClr val="000000"/>
                    </a:solidFill>
                  </a:rPr>
                  <a:t>che contiene il dato X nel suo </a:t>
                </a:r>
                <a:r>
                  <a:rPr lang="it-IT" dirty="0" smtClean="0">
                    <a:solidFill>
                      <a:srgbClr val="000000"/>
                    </a:solidFill>
                  </a:rPr>
                  <a:t>registro a</a:t>
                </a:r>
                <a:r>
                  <a:rPr lang="it-IT" baseline="-25000" dirty="0" smtClean="0">
                    <a:solidFill>
                      <a:srgbClr val="000000"/>
                    </a:solidFill>
                  </a:rPr>
                  <a:t>0</a:t>
                </a:r>
                <a:endParaRPr lang="it-IT" baseline="-25000" dirty="0"/>
              </a:p>
              <a:p>
                <a:r>
                  <a:rPr lang="it-IT" dirty="0">
                    <a:solidFill>
                      <a:srgbClr val="000000"/>
                    </a:solidFill>
                  </a:rPr>
                  <a:t>Output: X è stato inviato a tutti i processori così che </a:t>
                </a:r>
                <a:r>
                  <a:rPr lang="it-IT" dirty="0" smtClean="0">
                    <a:solidFill>
                      <a:srgbClr val="000000"/>
                    </a:solidFill>
                  </a:rPr>
                  <a:t>a</a:t>
                </a:r>
                <a:r>
                  <a:rPr lang="it-IT" baseline="-25000" dirty="0" smtClean="0">
                    <a:solidFill>
                      <a:srgbClr val="000000"/>
                    </a:solidFill>
                  </a:rPr>
                  <a:t>i </a:t>
                </a:r>
                <a:r>
                  <a:rPr lang="it-IT" dirty="0" smtClean="0">
                    <a:solidFill>
                      <a:srgbClr val="000000"/>
                    </a:solidFill>
                  </a:rPr>
                  <a:t>=</a:t>
                </a:r>
                <a:r>
                  <a:rPr lang="it-IT" dirty="0">
                    <a:solidFill>
                      <a:srgbClr val="000000"/>
                    </a:solidFill>
                  </a:rPr>
                  <a:t>X per </a:t>
                </a:r>
                <a14:m>
                  <m:oMath xmlns:m="http://schemas.openxmlformats.org/officeDocument/2006/math" xmlns="">
                    <m:r>
                      <a:rPr lang="it-IT" b="0" i="0" smtClean="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it-IT" i="1" smtClean="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it-IT" b="0" i="1" smtClean="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it-IT" i="1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it-IT" b="0" i="0" smtClean="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it-IT" baseline="3000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it-IT" b="0" i="0" smtClean="0">
                        <a:solidFill>
                          <a:srgbClr val="00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it-IT" b="0" baseline="30000" dirty="0" smtClean="0">
                  <a:solidFill>
                    <a:srgbClr val="00000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82" y="1392727"/>
                <a:ext cx="6096000" cy="1193981"/>
              </a:xfrm>
              <a:prstGeom prst="rect">
                <a:avLst/>
              </a:prstGeom>
              <a:blipFill rotWithShape="0">
                <a:blip r:embed="rId3"/>
                <a:stretch>
                  <a:fillRect l="-800" t="-2551" r="-16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7460354" y="1892300"/>
            <a:ext cx="3529013" cy="3455988"/>
            <a:chOff x="3152" y="1298"/>
            <a:chExt cx="2223" cy="2177"/>
          </a:xfrm>
        </p:grpSpPr>
        <p:grpSp>
          <p:nvGrpSpPr>
            <p:cNvPr id="7" name="Group 102"/>
            <p:cNvGrpSpPr>
              <a:grpSpLocks/>
            </p:cNvGrpSpPr>
            <p:nvPr/>
          </p:nvGrpSpPr>
          <p:grpSpPr bwMode="auto">
            <a:xfrm>
              <a:off x="4286" y="1298"/>
              <a:ext cx="1082" cy="952"/>
              <a:chOff x="3016" y="2523"/>
              <a:chExt cx="1082" cy="952"/>
            </a:xfrm>
          </p:grpSpPr>
          <p:sp>
            <p:nvSpPr>
              <p:cNvPr id="76" name="Rectangle 48"/>
              <p:cNvSpPr>
                <a:spLocks noChangeArrowheads="1"/>
              </p:cNvSpPr>
              <p:nvPr/>
            </p:nvSpPr>
            <p:spPr bwMode="auto">
              <a:xfrm>
                <a:off x="3145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dirty="0">
                  <a:latin typeface="Symbol" charset="2"/>
                </a:endParaRPr>
              </a:p>
            </p:txBody>
          </p:sp>
          <p:sp>
            <p:nvSpPr>
              <p:cNvPr id="77" name="Rectangle 49"/>
              <p:cNvSpPr>
                <a:spLocks noChangeArrowheads="1"/>
              </p:cNvSpPr>
              <p:nvPr/>
            </p:nvSpPr>
            <p:spPr bwMode="auto">
              <a:xfrm>
                <a:off x="3690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dirty="0">
                  <a:latin typeface="Symbol" charset="2"/>
                </a:endParaRPr>
              </a:p>
            </p:txBody>
          </p:sp>
          <p:sp>
            <p:nvSpPr>
              <p:cNvPr id="78" name="Rectangle 50"/>
              <p:cNvSpPr>
                <a:spLocks noChangeArrowheads="1"/>
              </p:cNvSpPr>
              <p:nvPr/>
            </p:nvSpPr>
            <p:spPr bwMode="auto">
              <a:xfrm>
                <a:off x="3145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dirty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it-IT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9" name="Rectangle 51"/>
              <p:cNvSpPr>
                <a:spLocks noChangeArrowheads="1"/>
              </p:cNvSpPr>
              <p:nvPr/>
            </p:nvSpPr>
            <p:spPr bwMode="auto">
              <a:xfrm>
                <a:off x="3690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dirty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it-IT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80" name="AutoShape 52"/>
              <p:cNvCxnSpPr>
                <a:cxnSpLocks noChangeShapeType="1"/>
              </p:cNvCxnSpPr>
              <p:nvPr/>
            </p:nvCxnSpPr>
            <p:spPr bwMode="auto">
              <a:xfrm>
                <a:off x="3236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1" name="AutoShape 53"/>
              <p:cNvCxnSpPr>
                <a:cxnSpLocks noChangeShapeType="1"/>
              </p:cNvCxnSpPr>
              <p:nvPr/>
            </p:nvCxnSpPr>
            <p:spPr bwMode="auto">
              <a:xfrm>
                <a:off x="3326" y="3385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2" name="AutoShape 54"/>
              <p:cNvCxnSpPr>
                <a:cxnSpLocks noChangeShapeType="1"/>
              </p:cNvCxnSpPr>
              <p:nvPr/>
            </p:nvCxnSpPr>
            <p:spPr bwMode="auto">
              <a:xfrm flipV="1">
                <a:off x="3781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3" name="AutoShape 55"/>
              <p:cNvCxnSpPr>
                <a:cxnSpLocks noChangeShapeType="1"/>
              </p:cNvCxnSpPr>
              <p:nvPr/>
            </p:nvCxnSpPr>
            <p:spPr bwMode="auto">
              <a:xfrm flipH="1">
                <a:off x="3326" y="284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84" name="Rectangle 56"/>
              <p:cNvSpPr>
                <a:spLocks noChangeArrowheads="1"/>
              </p:cNvSpPr>
              <p:nvPr/>
            </p:nvSpPr>
            <p:spPr bwMode="auto">
              <a:xfrm>
                <a:off x="3372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85" name="Rectangle 57"/>
              <p:cNvSpPr>
                <a:spLocks noChangeArrowheads="1"/>
              </p:cNvSpPr>
              <p:nvPr/>
            </p:nvSpPr>
            <p:spPr bwMode="auto">
              <a:xfrm>
                <a:off x="3917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86" name="Rectangle 58"/>
              <p:cNvSpPr>
                <a:spLocks noChangeArrowheads="1"/>
              </p:cNvSpPr>
              <p:nvPr/>
            </p:nvSpPr>
            <p:spPr bwMode="auto">
              <a:xfrm>
                <a:off x="3372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87" name="Rectangle 59"/>
              <p:cNvSpPr>
                <a:spLocks noChangeArrowheads="1"/>
              </p:cNvSpPr>
              <p:nvPr/>
            </p:nvSpPr>
            <p:spPr bwMode="auto">
              <a:xfrm>
                <a:off x="3917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88" name="AutoShape 60"/>
              <p:cNvCxnSpPr>
                <a:cxnSpLocks noChangeShapeType="1"/>
              </p:cNvCxnSpPr>
              <p:nvPr/>
            </p:nvCxnSpPr>
            <p:spPr bwMode="auto">
              <a:xfrm>
                <a:off x="3463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9" name="AutoShape 61"/>
              <p:cNvCxnSpPr>
                <a:cxnSpLocks noChangeShapeType="1"/>
              </p:cNvCxnSpPr>
              <p:nvPr/>
            </p:nvCxnSpPr>
            <p:spPr bwMode="auto">
              <a:xfrm>
                <a:off x="3553" y="3158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90" name="AutoShape 62"/>
              <p:cNvCxnSpPr>
                <a:cxnSpLocks noChangeShapeType="1"/>
              </p:cNvCxnSpPr>
              <p:nvPr/>
            </p:nvCxnSpPr>
            <p:spPr bwMode="auto">
              <a:xfrm flipV="1">
                <a:off x="4008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91" name="AutoShape 63"/>
              <p:cNvCxnSpPr>
                <a:cxnSpLocks noChangeShapeType="1"/>
              </p:cNvCxnSpPr>
              <p:nvPr/>
            </p:nvCxnSpPr>
            <p:spPr bwMode="auto">
              <a:xfrm flipH="1">
                <a:off x="3553" y="261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92" name="Line 64"/>
              <p:cNvSpPr>
                <a:spLocks noChangeShapeType="1"/>
              </p:cNvSpPr>
              <p:nvPr/>
            </p:nvSpPr>
            <p:spPr bwMode="auto">
              <a:xfrm flipV="1">
                <a:off x="3327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3" name="Line 65"/>
              <p:cNvSpPr>
                <a:spLocks noChangeShapeType="1"/>
              </p:cNvSpPr>
              <p:nvPr/>
            </p:nvSpPr>
            <p:spPr bwMode="auto">
              <a:xfrm flipV="1">
                <a:off x="3871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4" name="Line 66"/>
              <p:cNvSpPr>
                <a:spLocks noChangeShapeType="1"/>
              </p:cNvSpPr>
              <p:nvPr/>
            </p:nvSpPr>
            <p:spPr bwMode="auto">
              <a:xfrm flipV="1">
                <a:off x="3871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5" name="Line 67"/>
              <p:cNvSpPr>
                <a:spLocks noChangeShapeType="1"/>
              </p:cNvSpPr>
              <p:nvPr/>
            </p:nvSpPr>
            <p:spPr bwMode="auto">
              <a:xfrm flipV="1">
                <a:off x="3327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6" name="Freeform 90"/>
              <p:cNvSpPr>
                <a:spLocks/>
              </p:cNvSpPr>
              <p:nvPr/>
            </p:nvSpPr>
            <p:spPr bwMode="auto">
              <a:xfrm rot="5400000" flipH="1">
                <a:off x="2780" y="3067"/>
                <a:ext cx="556" cy="83"/>
              </a:xfrm>
              <a:custGeom>
                <a:avLst/>
                <a:gdLst>
                  <a:gd name="T0" fmla="*/ 0 w 556"/>
                  <a:gd name="T1" fmla="*/ 0 h 83"/>
                  <a:gd name="T2" fmla="*/ 285 w 556"/>
                  <a:gd name="T3" fmla="*/ 83 h 83"/>
                  <a:gd name="T4" fmla="*/ 556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97" name="Freeform 92"/>
              <p:cNvSpPr>
                <a:spLocks/>
              </p:cNvSpPr>
              <p:nvPr/>
            </p:nvSpPr>
            <p:spPr bwMode="auto">
              <a:xfrm rot="-5400000">
                <a:off x="3680" y="3076"/>
                <a:ext cx="556" cy="83"/>
              </a:xfrm>
              <a:custGeom>
                <a:avLst/>
                <a:gdLst>
                  <a:gd name="T0" fmla="*/ 0 w 556"/>
                  <a:gd name="T1" fmla="*/ 0 h 83"/>
                  <a:gd name="T2" fmla="*/ 285 w 556"/>
                  <a:gd name="T3" fmla="*/ 83 h 83"/>
                  <a:gd name="T4" fmla="*/ 556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  <p:grpSp>
          <p:nvGrpSpPr>
            <p:cNvPr id="8" name="Group 101"/>
            <p:cNvGrpSpPr>
              <a:grpSpLocks/>
            </p:cNvGrpSpPr>
            <p:nvPr/>
          </p:nvGrpSpPr>
          <p:grpSpPr bwMode="auto">
            <a:xfrm>
              <a:off x="3152" y="1298"/>
              <a:ext cx="953" cy="1026"/>
              <a:chOff x="4415" y="2523"/>
              <a:chExt cx="953" cy="1026"/>
            </a:xfrm>
          </p:grpSpPr>
          <p:sp>
            <p:nvSpPr>
              <p:cNvPr id="52" name="Rectangle 69"/>
              <p:cNvSpPr>
                <a:spLocks noChangeArrowheads="1"/>
              </p:cNvSpPr>
              <p:nvPr/>
            </p:nvSpPr>
            <p:spPr bwMode="auto">
              <a:xfrm>
                <a:off x="4415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baseline="-25000" dirty="0"/>
              </a:p>
            </p:txBody>
          </p:sp>
          <p:sp>
            <p:nvSpPr>
              <p:cNvPr id="53" name="Rectangle 70"/>
              <p:cNvSpPr>
                <a:spLocks noChangeArrowheads="1"/>
              </p:cNvSpPr>
              <p:nvPr/>
            </p:nvSpPr>
            <p:spPr bwMode="auto">
              <a:xfrm>
                <a:off x="4960" y="275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baseline="-25000" dirty="0"/>
              </a:p>
            </p:txBody>
          </p:sp>
          <p:sp>
            <p:nvSpPr>
              <p:cNvPr id="54" name="Rectangle 71"/>
              <p:cNvSpPr>
                <a:spLocks noChangeArrowheads="1"/>
              </p:cNvSpPr>
              <p:nvPr/>
            </p:nvSpPr>
            <p:spPr bwMode="auto">
              <a:xfrm>
                <a:off x="4415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2000" u="none" dirty="0" smtClean="0"/>
                  <a:t>x</a:t>
                </a:r>
                <a:endParaRPr lang="it-IT" sz="2000" u="none" dirty="0"/>
              </a:p>
            </p:txBody>
          </p:sp>
          <p:sp>
            <p:nvSpPr>
              <p:cNvPr id="55" name="Rectangle 72"/>
              <p:cNvSpPr>
                <a:spLocks noChangeArrowheads="1"/>
              </p:cNvSpPr>
              <p:nvPr/>
            </p:nvSpPr>
            <p:spPr bwMode="auto">
              <a:xfrm>
                <a:off x="4960" y="3294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baseline="-25000" dirty="0"/>
              </a:p>
            </p:txBody>
          </p:sp>
          <p:cxnSp>
            <p:nvCxnSpPr>
              <p:cNvPr id="56" name="AutoShape 73"/>
              <p:cNvCxnSpPr>
                <a:cxnSpLocks noChangeShapeType="1"/>
              </p:cNvCxnSpPr>
              <p:nvPr/>
            </p:nvCxnSpPr>
            <p:spPr bwMode="auto">
              <a:xfrm>
                <a:off x="4506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7" name="AutoShape 74"/>
              <p:cNvCxnSpPr>
                <a:cxnSpLocks noChangeShapeType="1"/>
              </p:cNvCxnSpPr>
              <p:nvPr/>
            </p:nvCxnSpPr>
            <p:spPr bwMode="auto">
              <a:xfrm>
                <a:off x="4596" y="3385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8" name="AutoShape 75"/>
              <p:cNvCxnSpPr>
                <a:cxnSpLocks noChangeShapeType="1"/>
              </p:cNvCxnSpPr>
              <p:nvPr/>
            </p:nvCxnSpPr>
            <p:spPr bwMode="auto">
              <a:xfrm flipV="1">
                <a:off x="5051" y="2931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9" name="AutoShape 76"/>
              <p:cNvCxnSpPr>
                <a:cxnSpLocks noChangeShapeType="1"/>
              </p:cNvCxnSpPr>
              <p:nvPr/>
            </p:nvCxnSpPr>
            <p:spPr bwMode="auto">
              <a:xfrm flipH="1">
                <a:off x="4596" y="284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0" name="Rectangle 77"/>
              <p:cNvSpPr>
                <a:spLocks noChangeArrowheads="1"/>
              </p:cNvSpPr>
              <p:nvPr/>
            </p:nvSpPr>
            <p:spPr bwMode="auto">
              <a:xfrm>
                <a:off x="4642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dirty="0"/>
              </a:p>
            </p:txBody>
          </p:sp>
          <p:sp>
            <p:nvSpPr>
              <p:cNvPr id="61" name="Rectangle 78"/>
              <p:cNvSpPr>
                <a:spLocks noChangeArrowheads="1"/>
              </p:cNvSpPr>
              <p:nvPr/>
            </p:nvSpPr>
            <p:spPr bwMode="auto">
              <a:xfrm>
                <a:off x="5187" y="252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dirty="0"/>
              </a:p>
            </p:txBody>
          </p:sp>
          <p:sp>
            <p:nvSpPr>
              <p:cNvPr id="62" name="Rectangle 79"/>
              <p:cNvSpPr>
                <a:spLocks noChangeArrowheads="1"/>
              </p:cNvSpPr>
              <p:nvPr/>
            </p:nvSpPr>
            <p:spPr bwMode="auto">
              <a:xfrm>
                <a:off x="4642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baseline="-25000" dirty="0"/>
              </a:p>
            </p:txBody>
          </p:sp>
          <p:sp>
            <p:nvSpPr>
              <p:cNvPr id="63" name="Rectangle 80"/>
              <p:cNvSpPr>
                <a:spLocks noChangeArrowheads="1"/>
              </p:cNvSpPr>
              <p:nvPr/>
            </p:nvSpPr>
            <p:spPr bwMode="auto">
              <a:xfrm>
                <a:off x="5187" y="3067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it-IT" u="none" baseline="-25000" dirty="0"/>
              </a:p>
            </p:txBody>
          </p:sp>
          <p:cxnSp>
            <p:nvCxnSpPr>
              <p:cNvPr id="64" name="AutoShape 81"/>
              <p:cNvCxnSpPr>
                <a:cxnSpLocks noChangeShapeType="1"/>
              </p:cNvCxnSpPr>
              <p:nvPr/>
            </p:nvCxnSpPr>
            <p:spPr bwMode="auto">
              <a:xfrm>
                <a:off x="4733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5" name="AutoShape 82"/>
              <p:cNvCxnSpPr>
                <a:cxnSpLocks noChangeShapeType="1"/>
              </p:cNvCxnSpPr>
              <p:nvPr/>
            </p:nvCxnSpPr>
            <p:spPr bwMode="auto">
              <a:xfrm>
                <a:off x="4823" y="3158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6" name="AutoShape 83"/>
              <p:cNvCxnSpPr>
                <a:cxnSpLocks noChangeShapeType="1"/>
              </p:cNvCxnSpPr>
              <p:nvPr/>
            </p:nvCxnSpPr>
            <p:spPr bwMode="auto">
              <a:xfrm flipV="1">
                <a:off x="5278" y="2704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7" name="AutoShape 84"/>
              <p:cNvCxnSpPr>
                <a:cxnSpLocks noChangeShapeType="1"/>
              </p:cNvCxnSpPr>
              <p:nvPr/>
            </p:nvCxnSpPr>
            <p:spPr bwMode="auto">
              <a:xfrm flipH="1">
                <a:off x="4823" y="261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8" name="Line 85"/>
              <p:cNvSpPr>
                <a:spLocks noChangeShapeType="1"/>
              </p:cNvSpPr>
              <p:nvPr/>
            </p:nvSpPr>
            <p:spPr bwMode="auto">
              <a:xfrm flipV="1">
                <a:off x="4597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9" name="Line 86"/>
              <p:cNvSpPr>
                <a:spLocks noChangeShapeType="1"/>
              </p:cNvSpPr>
              <p:nvPr/>
            </p:nvSpPr>
            <p:spPr bwMode="auto">
              <a:xfrm flipV="1">
                <a:off x="5141" y="270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0" name="Line 87"/>
              <p:cNvSpPr>
                <a:spLocks noChangeShapeType="1"/>
              </p:cNvSpPr>
              <p:nvPr/>
            </p:nvSpPr>
            <p:spPr bwMode="auto">
              <a:xfrm flipV="1">
                <a:off x="5141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1" name="Line 88"/>
              <p:cNvSpPr>
                <a:spLocks noChangeShapeType="1"/>
              </p:cNvSpPr>
              <p:nvPr/>
            </p:nvSpPr>
            <p:spPr bwMode="auto">
              <a:xfrm flipV="1">
                <a:off x="4597" y="324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3" name="Freeform 93"/>
              <p:cNvSpPr>
                <a:spLocks/>
              </p:cNvSpPr>
              <p:nvPr/>
            </p:nvSpPr>
            <p:spPr bwMode="auto">
              <a:xfrm flipH="1">
                <a:off x="4585" y="3483"/>
                <a:ext cx="438" cy="66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4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4422" y="2523"/>
              <a:ext cx="953" cy="952"/>
              <a:chOff x="2789" y="1389"/>
              <a:chExt cx="953" cy="952"/>
            </a:xfrm>
          </p:grpSpPr>
          <p:sp>
            <p:nvSpPr>
              <p:cNvPr id="32" name="Rectangle 6"/>
              <p:cNvSpPr>
                <a:spLocks noChangeArrowheads="1"/>
              </p:cNvSpPr>
              <p:nvPr/>
            </p:nvSpPr>
            <p:spPr bwMode="auto">
              <a:xfrm>
                <a:off x="2789" y="1616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3334" y="1616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2789" y="216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2000" dirty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it-IT" sz="2000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5" name="Rectangle 9"/>
              <p:cNvSpPr>
                <a:spLocks noChangeArrowheads="1"/>
              </p:cNvSpPr>
              <p:nvPr/>
            </p:nvSpPr>
            <p:spPr bwMode="auto">
              <a:xfrm>
                <a:off x="3334" y="2160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36" name="AutoShape 10"/>
              <p:cNvCxnSpPr>
                <a:cxnSpLocks noChangeShapeType="1"/>
              </p:cNvCxnSpPr>
              <p:nvPr/>
            </p:nvCxnSpPr>
            <p:spPr bwMode="auto">
              <a:xfrm>
                <a:off x="2880" y="1797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7" name="AutoShape 11"/>
              <p:cNvCxnSpPr>
                <a:cxnSpLocks noChangeShapeType="1"/>
              </p:cNvCxnSpPr>
              <p:nvPr/>
            </p:nvCxnSpPr>
            <p:spPr bwMode="auto">
              <a:xfrm>
                <a:off x="2970" y="2251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8" name="AutoShape 12"/>
              <p:cNvCxnSpPr>
                <a:cxnSpLocks noChangeShapeType="1"/>
              </p:cNvCxnSpPr>
              <p:nvPr/>
            </p:nvCxnSpPr>
            <p:spPr bwMode="auto">
              <a:xfrm flipV="1">
                <a:off x="3425" y="1797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9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2970" y="1707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40" name="Rectangle 14"/>
              <p:cNvSpPr>
                <a:spLocks noChangeArrowheads="1"/>
              </p:cNvSpPr>
              <p:nvPr/>
            </p:nvSpPr>
            <p:spPr bwMode="auto">
              <a:xfrm>
                <a:off x="3016" y="138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1" name="Rectangle 15"/>
              <p:cNvSpPr>
                <a:spLocks noChangeArrowheads="1"/>
              </p:cNvSpPr>
              <p:nvPr/>
            </p:nvSpPr>
            <p:spPr bwMode="auto">
              <a:xfrm>
                <a:off x="3561" y="138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2" name="Rectangle 16"/>
              <p:cNvSpPr>
                <a:spLocks noChangeArrowheads="1"/>
              </p:cNvSpPr>
              <p:nvPr/>
            </p:nvSpPr>
            <p:spPr bwMode="auto">
              <a:xfrm>
                <a:off x="3016" y="193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3" name="Rectangle 17"/>
              <p:cNvSpPr>
                <a:spLocks noChangeArrowheads="1"/>
              </p:cNvSpPr>
              <p:nvPr/>
            </p:nvSpPr>
            <p:spPr bwMode="auto">
              <a:xfrm>
                <a:off x="3561" y="1933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44" name="AutoShape 18"/>
              <p:cNvCxnSpPr>
                <a:cxnSpLocks noChangeShapeType="1"/>
              </p:cNvCxnSpPr>
              <p:nvPr/>
            </p:nvCxnSpPr>
            <p:spPr bwMode="auto">
              <a:xfrm>
                <a:off x="3107" y="1570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5" name="AutoShape 19"/>
              <p:cNvCxnSpPr>
                <a:cxnSpLocks noChangeShapeType="1"/>
              </p:cNvCxnSpPr>
              <p:nvPr/>
            </p:nvCxnSpPr>
            <p:spPr bwMode="auto">
              <a:xfrm>
                <a:off x="3197" y="2024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6" name="AutoShape 20"/>
              <p:cNvCxnSpPr>
                <a:cxnSpLocks noChangeShapeType="1"/>
              </p:cNvCxnSpPr>
              <p:nvPr/>
            </p:nvCxnSpPr>
            <p:spPr bwMode="auto">
              <a:xfrm flipV="1">
                <a:off x="3652" y="1570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7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3197" y="1480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48" name="Line 22"/>
              <p:cNvSpPr>
                <a:spLocks noChangeShapeType="1"/>
              </p:cNvSpPr>
              <p:nvPr/>
            </p:nvSpPr>
            <p:spPr bwMode="auto">
              <a:xfrm flipV="1">
                <a:off x="2971" y="1570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9" name="Line 23"/>
              <p:cNvSpPr>
                <a:spLocks noChangeShapeType="1"/>
              </p:cNvSpPr>
              <p:nvPr/>
            </p:nvSpPr>
            <p:spPr bwMode="auto">
              <a:xfrm flipV="1">
                <a:off x="3515" y="1570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0" name="Line 24"/>
              <p:cNvSpPr>
                <a:spLocks noChangeShapeType="1"/>
              </p:cNvSpPr>
              <p:nvPr/>
            </p:nvSpPr>
            <p:spPr bwMode="auto">
              <a:xfrm flipV="1">
                <a:off x="3515" y="2115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" name="Line 25"/>
              <p:cNvSpPr>
                <a:spLocks noChangeShapeType="1"/>
              </p:cNvSpPr>
              <p:nvPr/>
            </p:nvSpPr>
            <p:spPr bwMode="auto">
              <a:xfrm flipV="1">
                <a:off x="2971" y="2115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grpSp>
          <p:nvGrpSpPr>
            <p:cNvPr id="10" name="Group 103"/>
            <p:cNvGrpSpPr>
              <a:grpSpLocks/>
            </p:cNvGrpSpPr>
            <p:nvPr/>
          </p:nvGrpSpPr>
          <p:grpSpPr bwMode="auto">
            <a:xfrm>
              <a:off x="3152" y="2523"/>
              <a:ext cx="953" cy="952"/>
              <a:chOff x="4415" y="1298"/>
              <a:chExt cx="953" cy="952"/>
            </a:xfrm>
          </p:grpSpPr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4415" y="1525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4960" y="1525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en-US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3" name="Rectangle 29"/>
              <p:cNvSpPr>
                <a:spLocks noChangeArrowheads="1"/>
              </p:cNvSpPr>
              <p:nvPr/>
            </p:nvSpPr>
            <p:spPr bwMode="auto">
              <a:xfrm>
                <a:off x="4415" y="206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it-IT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4" name="Rectangle 30"/>
              <p:cNvSpPr>
                <a:spLocks noChangeArrowheads="1"/>
              </p:cNvSpPr>
              <p:nvPr/>
            </p:nvSpPr>
            <p:spPr bwMode="auto">
              <a:xfrm>
                <a:off x="4960" y="2069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u="none" dirty="0" smtClean="0">
                    <a:latin typeface="Arial" charset="0"/>
                    <a:ea typeface="Arial" charset="0"/>
                    <a:cs typeface="Arial" charset="0"/>
                  </a:rPr>
                  <a:t>x</a:t>
                </a:r>
                <a:endParaRPr lang="it-IT" u="none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15" name="AutoShape 31"/>
              <p:cNvCxnSpPr>
                <a:cxnSpLocks noChangeShapeType="1"/>
              </p:cNvCxnSpPr>
              <p:nvPr/>
            </p:nvCxnSpPr>
            <p:spPr bwMode="auto">
              <a:xfrm>
                <a:off x="4506" y="1706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6" name="AutoShape 32"/>
              <p:cNvCxnSpPr>
                <a:cxnSpLocks noChangeShapeType="1"/>
              </p:cNvCxnSpPr>
              <p:nvPr/>
            </p:nvCxnSpPr>
            <p:spPr bwMode="auto">
              <a:xfrm>
                <a:off x="4596" y="2160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7" name="AutoShape 33"/>
              <p:cNvCxnSpPr>
                <a:cxnSpLocks noChangeShapeType="1"/>
              </p:cNvCxnSpPr>
              <p:nvPr/>
            </p:nvCxnSpPr>
            <p:spPr bwMode="auto">
              <a:xfrm flipV="1">
                <a:off x="5051" y="1706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8" name="AutoShape 34"/>
              <p:cNvCxnSpPr>
                <a:cxnSpLocks noChangeShapeType="1"/>
              </p:cNvCxnSpPr>
              <p:nvPr/>
            </p:nvCxnSpPr>
            <p:spPr bwMode="auto">
              <a:xfrm flipH="1">
                <a:off x="4596" y="1616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9" name="Rectangle 35"/>
              <p:cNvSpPr>
                <a:spLocks noChangeArrowheads="1"/>
              </p:cNvSpPr>
              <p:nvPr/>
            </p:nvSpPr>
            <p:spPr bwMode="auto">
              <a:xfrm>
                <a:off x="4642" y="1298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20" name="Rectangle 36"/>
              <p:cNvSpPr>
                <a:spLocks noChangeArrowheads="1"/>
              </p:cNvSpPr>
              <p:nvPr/>
            </p:nvSpPr>
            <p:spPr bwMode="auto">
              <a:xfrm>
                <a:off x="5187" y="1298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21" name="Rectangle 37"/>
              <p:cNvSpPr>
                <a:spLocks noChangeArrowheads="1"/>
              </p:cNvSpPr>
              <p:nvPr/>
            </p:nvSpPr>
            <p:spPr bwMode="auto">
              <a:xfrm>
                <a:off x="4642" y="1842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sp>
            <p:nvSpPr>
              <p:cNvPr id="22" name="Rectangle 38"/>
              <p:cNvSpPr>
                <a:spLocks noChangeArrowheads="1"/>
              </p:cNvSpPr>
              <p:nvPr/>
            </p:nvSpPr>
            <p:spPr bwMode="auto">
              <a:xfrm>
                <a:off x="5187" y="1842"/>
                <a:ext cx="181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u="none">
                  <a:latin typeface="Symbol" charset="2"/>
                </a:endParaRPr>
              </a:p>
            </p:txBody>
          </p:sp>
          <p:cxnSp>
            <p:nvCxnSpPr>
              <p:cNvPr id="23" name="AutoShape 39"/>
              <p:cNvCxnSpPr>
                <a:cxnSpLocks noChangeShapeType="1"/>
              </p:cNvCxnSpPr>
              <p:nvPr/>
            </p:nvCxnSpPr>
            <p:spPr bwMode="auto">
              <a:xfrm>
                <a:off x="4733" y="1479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4" name="AutoShape 40"/>
              <p:cNvCxnSpPr>
                <a:cxnSpLocks noChangeShapeType="1"/>
              </p:cNvCxnSpPr>
              <p:nvPr/>
            </p:nvCxnSpPr>
            <p:spPr bwMode="auto">
              <a:xfrm>
                <a:off x="4823" y="1933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5" name="AutoShape 41"/>
              <p:cNvCxnSpPr>
                <a:cxnSpLocks noChangeShapeType="1"/>
              </p:cNvCxnSpPr>
              <p:nvPr/>
            </p:nvCxnSpPr>
            <p:spPr bwMode="auto">
              <a:xfrm flipV="1">
                <a:off x="5278" y="1479"/>
                <a:ext cx="0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6" name="AutoShape 42"/>
              <p:cNvCxnSpPr>
                <a:cxnSpLocks noChangeShapeType="1"/>
              </p:cNvCxnSpPr>
              <p:nvPr/>
            </p:nvCxnSpPr>
            <p:spPr bwMode="auto">
              <a:xfrm flipH="1">
                <a:off x="4823" y="1389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27" name="Line 43"/>
              <p:cNvSpPr>
                <a:spLocks noChangeShapeType="1"/>
              </p:cNvSpPr>
              <p:nvPr/>
            </p:nvSpPr>
            <p:spPr bwMode="auto">
              <a:xfrm flipV="1">
                <a:off x="4597" y="147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44"/>
              <p:cNvSpPr>
                <a:spLocks noChangeShapeType="1"/>
              </p:cNvSpPr>
              <p:nvPr/>
            </p:nvSpPr>
            <p:spPr bwMode="auto">
              <a:xfrm flipV="1">
                <a:off x="5141" y="1479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45"/>
              <p:cNvSpPr>
                <a:spLocks noChangeShapeType="1"/>
              </p:cNvSpPr>
              <p:nvPr/>
            </p:nvSpPr>
            <p:spPr bwMode="auto">
              <a:xfrm flipV="1">
                <a:off x="5141" y="202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46"/>
              <p:cNvSpPr>
                <a:spLocks noChangeShapeType="1"/>
              </p:cNvSpPr>
              <p:nvPr/>
            </p:nvSpPr>
            <p:spPr bwMode="auto">
              <a:xfrm flipV="1">
                <a:off x="4597" y="2024"/>
                <a:ext cx="45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sp>
        <p:nvSpPr>
          <p:cNvPr id="165" name="Freeform 91"/>
          <p:cNvSpPr>
            <a:spLocks/>
          </p:cNvSpPr>
          <p:nvPr/>
        </p:nvSpPr>
        <p:spPr bwMode="auto">
          <a:xfrm rot="8408178" flipH="1">
            <a:off x="7426185" y="3962406"/>
            <a:ext cx="431800" cy="104775"/>
          </a:xfrm>
          <a:custGeom>
            <a:avLst/>
            <a:gdLst>
              <a:gd name="T0" fmla="*/ 0 w 556"/>
              <a:gd name="T1" fmla="*/ 0 h 83"/>
              <a:gd name="T2" fmla="*/ 0 w 556"/>
              <a:gd name="T3" fmla="*/ 4 h 83"/>
              <a:gd name="T4" fmla="*/ 0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u="none"/>
          </a:p>
        </p:txBody>
      </p:sp>
      <p:sp>
        <p:nvSpPr>
          <p:cNvPr id="166" name="Freeform 93"/>
          <p:cNvSpPr>
            <a:spLocks/>
          </p:cNvSpPr>
          <p:nvPr/>
        </p:nvSpPr>
        <p:spPr bwMode="auto">
          <a:xfrm rot="8408178" flipH="1">
            <a:off x="7398475" y="4828749"/>
            <a:ext cx="431800" cy="104775"/>
          </a:xfrm>
          <a:custGeom>
            <a:avLst/>
            <a:gdLst>
              <a:gd name="T0" fmla="*/ 0 w 556"/>
              <a:gd name="T1" fmla="*/ 0 h 83"/>
              <a:gd name="T2" fmla="*/ 0 w 556"/>
              <a:gd name="T3" fmla="*/ 4 h 83"/>
              <a:gd name="T4" fmla="*/ 0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u="none"/>
          </a:p>
        </p:txBody>
      </p:sp>
      <p:sp>
        <p:nvSpPr>
          <p:cNvPr id="167" name="Freeform 94"/>
          <p:cNvSpPr>
            <a:spLocks/>
          </p:cNvSpPr>
          <p:nvPr/>
        </p:nvSpPr>
        <p:spPr bwMode="auto">
          <a:xfrm rot="7997612" flipH="1" flipV="1">
            <a:off x="8612623" y="4295491"/>
            <a:ext cx="431800" cy="79375"/>
          </a:xfrm>
          <a:custGeom>
            <a:avLst/>
            <a:gdLst>
              <a:gd name="T0" fmla="*/ 0 w 556"/>
              <a:gd name="T1" fmla="*/ 0 h 83"/>
              <a:gd name="T2" fmla="*/ 0 w 556"/>
              <a:gd name="T3" fmla="*/ 1 h 83"/>
              <a:gd name="T4" fmla="*/ 0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u="none"/>
          </a:p>
        </p:txBody>
      </p:sp>
      <p:sp>
        <p:nvSpPr>
          <p:cNvPr id="168" name="Freeform 95"/>
          <p:cNvSpPr>
            <a:spLocks/>
          </p:cNvSpPr>
          <p:nvPr/>
        </p:nvSpPr>
        <p:spPr bwMode="auto">
          <a:xfrm rot="7997612" flipH="1" flipV="1">
            <a:off x="8609448" y="5170204"/>
            <a:ext cx="431800" cy="79375"/>
          </a:xfrm>
          <a:custGeom>
            <a:avLst/>
            <a:gdLst>
              <a:gd name="T0" fmla="*/ 0 w 556"/>
              <a:gd name="T1" fmla="*/ 0 h 83"/>
              <a:gd name="T2" fmla="*/ 0 w 556"/>
              <a:gd name="T3" fmla="*/ 1 h 83"/>
              <a:gd name="T4" fmla="*/ 0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u="none"/>
          </a:p>
        </p:txBody>
      </p:sp>
    </p:spTree>
    <p:extLst>
      <p:ext uri="{BB962C8B-B14F-4D97-AF65-F5344CB8AC3E}">
        <p14:creationId xmlns:p14="http://schemas.microsoft.com/office/powerpoint/2010/main" val="209747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Broadcasting</a:t>
            </a:r>
            <a:r>
              <a:rPr lang="it-IT" dirty="0" smtClean="0"/>
              <a:t> di 2</a:t>
            </a:r>
            <a:r>
              <a:rPr lang="it-IT" baseline="30000" dirty="0" smtClean="0"/>
              <a:t>d </a:t>
            </a:r>
            <a:r>
              <a:rPr lang="it-IT" dirty="0" smtClean="0"/>
              <a:t>valori su </a:t>
            </a:r>
            <a:r>
              <a:rPr lang="it-IT" dirty="0" err="1" smtClean="0"/>
              <a:t>Ipercubo</a:t>
            </a:r>
            <a:r>
              <a:rPr lang="it-IT" dirty="0" smtClean="0"/>
              <a:t> – algoritmo (proposta)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83648" y="1622321"/>
                <a:ext cx="6096000" cy="501675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tabLst>
                    <a:tab pos="354013" algn="l"/>
                    <a:tab pos="719138" algn="l"/>
                    <a:tab pos="1073150" algn="l"/>
                    <a:tab pos="1436688" algn="l"/>
                    <a:tab pos="1790700" algn="l"/>
                  </a:tabLst>
                </a:pPr>
                <a:r>
                  <a:rPr lang="it-IT" sz="2000" dirty="0" smtClean="0"/>
                  <a:t>Broadcast(pipe)</a:t>
                </a:r>
                <a:endParaRPr lang="it-IT" sz="2000" dirty="0"/>
              </a:p>
              <a:p>
                <a:pPr>
                  <a:tabLst>
                    <a:tab pos="354013" algn="l"/>
                    <a:tab pos="719138" algn="l"/>
                    <a:tab pos="1073150" algn="l"/>
                    <a:tab pos="1436688" algn="l"/>
                    <a:tab pos="1790700" algn="l"/>
                  </a:tabLst>
                </a:pPr>
                <a:r>
                  <a:rPr lang="it-IT" sz="2000" b="1" dirty="0" err="1" smtClean="0"/>
                  <a:t>begin</a:t>
                </a:r>
                <a:endParaRPr lang="it-IT" sz="2000" b="1" dirty="0" smtClean="0"/>
              </a:p>
              <a:p>
                <a:pPr>
                  <a:tabLst>
                    <a:tab pos="354013" algn="l"/>
                    <a:tab pos="719138" algn="l"/>
                    <a:tab pos="1073150" algn="l"/>
                    <a:tab pos="1436688" algn="l"/>
                    <a:tab pos="1790700" algn="l"/>
                  </a:tabLst>
                </a:pPr>
                <a:r>
                  <a:rPr lang="it-IT" sz="2000" b="1" i="0" u="none" strike="noStrike" dirty="0" smtClean="0">
                    <a:solidFill>
                      <a:srgbClr val="000000"/>
                    </a:solidFill>
                    <a:effectLst/>
                  </a:rPr>
                  <a:t>for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i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=0 </a:t>
                </a:r>
                <a:r>
                  <a:rPr lang="it-IT" sz="2000" b="1" i="0" u="none" strike="noStrike" dirty="0" smtClean="0">
                    <a:solidFill>
                      <a:srgbClr val="000000"/>
                    </a:solidFill>
                    <a:effectLst/>
                  </a:rPr>
                  <a:t>to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2</a:t>
                </a:r>
                <a:r>
                  <a:rPr lang="it-IT" sz="2000" b="0" i="0" u="none" strike="noStrike" baseline="30000" dirty="0" smtClean="0">
                    <a:solidFill>
                      <a:srgbClr val="000000"/>
                    </a:solidFill>
                    <a:effectLst/>
                  </a:rPr>
                  <a:t>d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-1 </a:t>
                </a:r>
                <a:r>
                  <a:rPr lang="it-IT" sz="2000" b="1" i="0" u="none" strike="noStrike" dirty="0" smtClean="0">
                    <a:solidFill>
                      <a:srgbClr val="FF0000"/>
                    </a:solidFill>
                    <a:effectLst/>
                  </a:rPr>
                  <a:t>do</a:t>
                </a:r>
                <a:endParaRPr lang="it-IT" sz="2000" b="1" dirty="0">
                  <a:solidFill>
                    <a:srgbClr val="FF0000"/>
                  </a:solidFill>
                </a:endParaRPr>
              </a:p>
              <a:p>
                <a:pPr>
                  <a:tabLst>
                    <a:tab pos="354013" algn="l"/>
                    <a:tab pos="719138" algn="l"/>
                    <a:tab pos="1073150" algn="l"/>
                    <a:tab pos="1436688" algn="l"/>
                    <a:tab pos="1790700" algn="l"/>
                  </a:tabLst>
                </a:pPr>
                <a:r>
                  <a:rPr lang="it-IT" sz="2000" b="1" i="0" u="none" strike="noStrike" dirty="0" smtClean="0">
                    <a:solidFill>
                      <a:srgbClr val="FF0000"/>
                    </a:solidFill>
                    <a:effectLst/>
                  </a:rPr>
                  <a:t>    </a:t>
                </a:r>
                <a:r>
                  <a:rPr lang="it-IT" sz="2000" b="1" i="0" u="none" strike="noStrike" dirty="0" smtClean="0">
                    <a:solidFill>
                      <a:srgbClr val="000000"/>
                    </a:solidFill>
                    <a:effectLst/>
                  </a:rPr>
                  <a:t>for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 </a:t>
                </a:r>
                <a:r>
                  <a:rPr lang="it-IT" sz="2000" dirty="0">
                    <a:solidFill>
                      <a:srgbClr val="000000"/>
                    </a:solidFill>
                  </a:rPr>
                  <a:t>j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=0 </a:t>
                </a:r>
                <a:r>
                  <a:rPr lang="it-IT" sz="2000" b="1" dirty="0" smtClean="0">
                    <a:solidFill>
                      <a:srgbClr val="000000"/>
                    </a:solidFill>
                  </a:rPr>
                  <a:t>to 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2</a:t>
                </a:r>
                <a:r>
                  <a:rPr lang="it-IT" sz="2000" baseline="30000" dirty="0" smtClean="0">
                    <a:solidFill>
                      <a:srgbClr val="000000"/>
                    </a:solidFill>
                  </a:rPr>
                  <a:t>i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-1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</a:t>
                </a:r>
                <a:r>
                  <a:rPr lang="it-IT" sz="2000" b="1" i="0" u="none" strike="noStrike" dirty="0" smtClean="0">
                    <a:solidFill>
                      <a:srgbClr val="FF0000"/>
                    </a:solidFill>
                    <a:effectLst/>
                  </a:rPr>
                  <a:t>pardo</a:t>
                </a:r>
              </a:p>
              <a:p>
                <a:r>
                  <a:rPr lang="it-IT" sz="2000" b="1" dirty="0" smtClean="0"/>
                  <a:t>        </a:t>
                </a:r>
                <a:r>
                  <a:rPr lang="it-IT" sz="2000" b="1" dirty="0" err="1" smtClean="0"/>
                  <a:t>if</a:t>
                </a:r>
                <a:r>
                  <a:rPr lang="it-IT" sz="2000" dirty="0"/>
                  <a:t> </a:t>
                </a:r>
                <a:r>
                  <a:rPr lang="it-IT" sz="2000" dirty="0" smtClean="0"/>
                  <a:t>(j=0) </a:t>
                </a:r>
                <a:r>
                  <a:rPr lang="it-IT" sz="2000" b="1" dirty="0" err="1" smtClean="0"/>
                  <a:t>then</a:t>
                </a:r>
                <a:endParaRPr lang="it-IT" sz="2000" dirty="0" smtClean="0"/>
              </a:p>
              <a:p>
                <a:r>
                  <a:rPr lang="it-IT" sz="2000" dirty="0" smtClean="0"/>
                  <a:t>        P</a:t>
                </a:r>
                <a:r>
                  <a:rPr lang="it-IT" sz="2000" baseline="-25000" dirty="0" smtClean="0"/>
                  <a:t>0</a:t>
                </a:r>
                <a:r>
                  <a:rPr lang="it-IT" sz="2000" dirty="0" smtClean="0"/>
                  <a:t>:       b</a:t>
                </a:r>
                <a:r>
                  <a:rPr lang="it-IT" sz="2000" baseline="-25000" dirty="0" smtClean="0"/>
                  <a:t>0</a:t>
                </a:r>
                <a:r>
                  <a:rPr lang="it-IT" sz="2000" dirty="0" smtClean="0"/>
                  <a:t>=</a:t>
                </a:r>
                <a:r>
                  <a:rPr lang="ro-RO" sz="2000" dirty="0" smtClean="0"/>
                  <a:t>a</a:t>
                </a:r>
                <a:r>
                  <a:rPr lang="it-IT" sz="2000" baseline="-25000" dirty="0" smtClean="0"/>
                  <a:t>0</a:t>
                </a:r>
                <a:r>
                  <a:rPr lang="it-IT" sz="2000" dirty="0" smtClean="0"/>
                  <a:t>; a</a:t>
                </a:r>
                <a:r>
                  <a:rPr lang="it-IT" sz="2000" baseline="-25000" dirty="0" smtClean="0"/>
                  <a:t>0</a:t>
                </a:r>
                <a:r>
                  <a:rPr lang="it-IT" sz="2000" dirty="0" smtClean="0"/>
                  <a:t> = pipe.pop()</a:t>
                </a:r>
              </a:p>
              <a:p>
                <a:r>
                  <a:rPr lang="it-IT" sz="2000" b="1" i="0" u="none" strike="noStrike" dirty="0" smtClean="0">
                    <a:solidFill>
                      <a:srgbClr val="000000"/>
                    </a:solidFill>
                    <a:effectLst/>
                  </a:rPr>
                  <a:t>        else</a:t>
                </a:r>
                <a:r>
                  <a:rPr lang="it-IT" sz="2000" b="0" i="0" u="none" strike="noStrike" dirty="0" smtClean="0">
                    <a:solidFill>
                      <a:srgbClr val="000000"/>
                    </a:solidFill>
                    <a:effectLst/>
                  </a:rPr>
                  <a:t> id(i&lt;d or j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&lt;(2d-1)-2(</a:t>
                </a:r>
                <a14:m>
                  <m:oMath xmlns:m="http://schemas.openxmlformats.org/officeDocument/2006/math" xmlns="">
                    <m:d>
                      <m:dPr>
                        <m:begChr m:val="⌊"/>
                        <m:endChr m:val="⌋"/>
                        <m:ctrlPr>
                          <a:rPr lang="it-IT" sz="2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b="0" i="1" dirty="0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𝑖</m:t>
                        </m:r>
                        <m:r>
                          <a:rPr lang="it-IT" sz="2000" b="0" i="1" dirty="0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/2</m:t>
                        </m:r>
                      </m:e>
                    </m:d>
                  </m:oMath>
                </a14:m>
                <a:r>
                  <a:rPr lang="it-IT" sz="2000" dirty="0" smtClean="0">
                    <a:solidFill>
                      <a:srgbClr val="000000"/>
                    </a:solidFill>
                  </a:rPr>
                  <a:t>))</a:t>
                </a:r>
                <a:endParaRPr lang="it-IT" sz="2000" b="0" i="0" u="none" strike="noStrike" dirty="0" smtClean="0">
                  <a:solidFill>
                    <a:srgbClr val="000000"/>
                  </a:solidFill>
                  <a:effectLst/>
                </a:endParaRPr>
              </a:p>
              <a:p>
                <a:r>
                  <a:rPr lang="it-IT" sz="2000" dirty="0">
                    <a:solidFill>
                      <a:srgbClr val="000000"/>
                    </a:solidFill>
                  </a:rPr>
                  <a:t> 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           </a:t>
                </a:r>
                <a:r>
                  <a:rPr lang="it-IT" sz="2000" i="1" dirty="0" smtClean="0"/>
                  <a:t>P</a:t>
                </a:r>
                <a:r>
                  <a:rPr lang="it-IT" sz="2000" i="1" baseline="-25000" dirty="0" smtClean="0"/>
                  <a:t>j</a:t>
                </a:r>
                <a:r>
                  <a:rPr lang="it-IT" sz="2000" dirty="0"/>
                  <a:t>: </a:t>
                </a:r>
                <a:r>
                  <a:rPr lang="it-IT" sz="2000" dirty="0" smtClean="0"/>
                  <a:t> b</a:t>
                </a:r>
                <a:r>
                  <a:rPr lang="it-IT" sz="2000" baseline="-25000" dirty="0"/>
                  <a:t>j</a:t>
                </a:r>
                <a:r>
                  <a:rPr lang="it-IT" sz="2000" dirty="0" smtClean="0"/>
                  <a:t>=</a:t>
                </a:r>
                <a:r>
                  <a:rPr lang="ro-RO" sz="2000" dirty="0" smtClean="0"/>
                  <a:t>a</a:t>
                </a:r>
                <a:r>
                  <a:rPr lang="it-IT" sz="2000" baseline="-25000" dirty="0" smtClean="0"/>
                  <a:t>j</a:t>
                </a:r>
                <a:r>
                  <a:rPr lang="it-IT" sz="2000" dirty="0" smtClean="0"/>
                  <a:t>; 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a</a:t>
                </a:r>
                <a:r>
                  <a:rPr lang="it-IT" sz="2000" baseline="-25000" dirty="0" smtClean="0">
                    <a:solidFill>
                      <a:srgbClr val="000000"/>
                    </a:solidFill>
                  </a:rPr>
                  <a:t>j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 </a:t>
                </a:r>
                <a:r>
                  <a:rPr lang="it-IT" sz="2000" dirty="0">
                    <a:solidFill>
                      <a:srgbClr val="000000"/>
                    </a:solidFill>
                  </a:rPr>
                  <a:t>= b</a:t>
                </a:r>
                <a:r>
                  <a:rPr lang="it-IT" sz="2000" baseline="-25000" dirty="0" smtClean="0">
                    <a:solidFill>
                      <a:srgbClr val="000000"/>
                    </a:solidFill>
                  </a:rPr>
                  <a:t>SWAP(j)</a:t>
                </a:r>
                <a:endParaRPr lang="it-IT" sz="2000" b="0" dirty="0" smtClean="0">
                  <a:effectLst/>
                </a:endParaRPr>
              </a:p>
              <a:p>
                <a:r>
                  <a:rPr lang="it-IT" sz="2000" b="1" dirty="0">
                    <a:solidFill>
                      <a:srgbClr val="000000"/>
                    </a:solidFill>
                  </a:rPr>
                  <a:t>e</a:t>
                </a:r>
                <a:r>
                  <a:rPr lang="it-IT" sz="2000" b="1" dirty="0" smtClean="0">
                    <a:solidFill>
                      <a:srgbClr val="000000"/>
                    </a:solidFill>
                  </a:rPr>
                  <a:t>nd</a:t>
                </a:r>
              </a:p>
              <a:p>
                <a:endParaRPr lang="it-IT" sz="2000" dirty="0" smtClean="0">
                  <a:solidFill>
                    <a:srgbClr val="00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rgbClr val="000000"/>
                    </a:solidFill>
                  </a:rPr>
                  <a:t>SWAP(j) è una funzione che trasforma in 0 il primo bit  a sinistra ad 1 di j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rgbClr val="000000"/>
                    </a:solidFill>
                  </a:rPr>
                  <a:t>n = 2</a:t>
                </a:r>
                <a:r>
                  <a:rPr lang="it-IT" sz="2000" baseline="30000" dirty="0" smtClean="0">
                    <a:solidFill>
                      <a:srgbClr val="000000"/>
                    </a:solidFill>
                  </a:rPr>
                  <a:t>d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000000"/>
                    </a:solidFill>
                  </a:rPr>
                  <a:t>T</a:t>
                </a:r>
                <a:r>
                  <a:rPr lang="it-IT" sz="2000" i="0" u="none" strike="noStrike" dirty="0" smtClean="0">
                    <a:solidFill>
                      <a:srgbClr val="000000"/>
                    </a:solidFill>
                    <a:effectLst/>
                  </a:rPr>
                  <a:t>empo parallelo </a:t>
                </a:r>
                <a:r>
                  <a:rPr lang="it-IT" sz="2000" dirty="0" smtClean="0">
                    <a:solidFill>
                      <a:srgbClr val="000000"/>
                    </a:solidFill>
                  </a:rPr>
                  <a:t>: </a:t>
                </a:r>
                <a:r>
                  <a:rPr lang="it-IT" sz="2000" i="0" u="none" strike="noStrike" dirty="0" smtClean="0">
                    <a:solidFill>
                      <a:srgbClr val="000000"/>
                    </a:solidFill>
                    <a:effectLst/>
                  </a:rPr>
                  <a:t>O(</a:t>
                </a:r>
                <a:r>
                  <a:rPr lang="it-IT" sz="2000" i="0" u="none" strike="noStrike" dirty="0" err="1" smtClean="0">
                    <a:solidFill>
                      <a:srgbClr val="000000"/>
                    </a:solidFill>
                    <a:effectLst/>
                  </a:rPr>
                  <a:t>n+log</a:t>
                </a:r>
                <a:r>
                  <a:rPr lang="it-IT" sz="2000" i="0" u="none" strike="noStrike" dirty="0" smtClean="0">
                    <a:solidFill>
                      <a:srgbClr val="000000"/>
                    </a:solidFill>
                    <a:effectLst/>
                  </a:rPr>
                  <a:t>(n)) = </a:t>
                </a:r>
                <a:r>
                  <a:rPr lang="it-IT" sz="2000" b="1" i="0" u="none" strike="noStrike" dirty="0" smtClean="0">
                    <a:solidFill>
                      <a:srgbClr val="000000"/>
                    </a:solidFill>
                    <a:effectLst/>
                  </a:rPr>
                  <a:t>O(n)</a:t>
                </a:r>
              </a:p>
              <a:p>
                <a:endParaRPr lang="it-IT" sz="2000" dirty="0">
                  <a:solidFill>
                    <a:srgbClr val="000000"/>
                  </a:solidFill>
                </a:endParaRPr>
              </a:p>
              <a:p>
                <a:endParaRPr lang="it-IT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48" y="1622321"/>
                <a:ext cx="6096000" cy="5016758"/>
              </a:xfrm>
              <a:prstGeom prst="rect">
                <a:avLst/>
              </a:prstGeom>
              <a:blipFill>
                <a:blip r:embed="rId3"/>
                <a:stretch>
                  <a:fillRect l="-1100" t="-608" r="-13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o 3"/>
          <p:cNvGrpSpPr/>
          <p:nvPr/>
        </p:nvGrpSpPr>
        <p:grpSpPr>
          <a:xfrm>
            <a:off x="7453893" y="1692201"/>
            <a:ext cx="3589088" cy="3487530"/>
            <a:chOff x="7398475" y="1938262"/>
            <a:chExt cx="3589088" cy="3487530"/>
          </a:xfrm>
        </p:grpSpPr>
        <p:grpSp>
          <p:nvGrpSpPr>
            <p:cNvPr id="6" name="Group 105"/>
            <p:cNvGrpSpPr>
              <a:grpSpLocks/>
            </p:cNvGrpSpPr>
            <p:nvPr/>
          </p:nvGrpSpPr>
          <p:grpSpPr bwMode="auto">
            <a:xfrm>
              <a:off x="7458550" y="1938262"/>
              <a:ext cx="3529013" cy="3455988"/>
              <a:chOff x="3152" y="1298"/>
              <a:chExt cx="2223" cy="2177"/>
            </a:xfrm>
          </p:grpSpPr>
          <p:grpSp>
            <p:nvGrpSpPr>
              <p:cNvPr id="7" name="Group 102"/>
              <p:cNvGrpSpPr>
                <a:grpSpLocks/>
              </p:cNvGrpSpPr>
              <p:nvPr/>
            </p:nvGrpSpPr>
            <p:grpSpPr bwMode="auto">
              <a:xfrm>
                <a:off x="4286" y="1298"/>
                <a:ext cx="1082" cy="952"/>
                <a:chOff x="3016" y="2523"/>
                <a:chExt cx="1082" cy="952"/>
              </a:xfrm>
            </p:grpSpPr>
            <p:sp>
              <p:nvSpPr>
                <p:cNvPr id="76" name="Rectangle 48"/>
                <p:cNvSpPr>
                  <a:spLocks noChangeArrowheads="1"/>
                </p:cNvSpPr>
                <p:nvPr/>
              </p:nvSpPr>
              <p:spPr bwMode="auto">
                <a:xfrm>
                  <a:off x="3145" y="275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dirty="0">
                    <a:latin typeface="Symbol" charset="2"/>
                  </a:endParaRPr>
                </a:p>
              </p:txBody>
            </p:sp>
            <p:sp>
              <p:nvSpPr>
                <p:cNvPr id="77" name="Rectangle 49"/>
                <p:cNvSpPr>
                  <a:spLocks noChangeArrowheads="1"/>
                </p:cNvSpPr>
                <p:nvPr/>
              </p:nvSpPr>
              <p:spPr bwMode="auto">
                <a:xfrm>
                  <a:off x="3690" y="275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dirty="0">
                    <a:latin typeface="Symbol" charset="2"/>
                  </a:endParaRPr>
                </a:p>
              </p:txBody>
            </p:sp>
            <p:sp>
              <p:nvSpPr>
                <p:cNvPr id="78" name="Rectangle 50"/>
                <p:cNvSpPr>
                  <a:spLocks noChangeArrowheads="1"/>
                </p:cNvSpPr>
                <p:nvPr/>
              </p:nvSpPr>
              <p:spPr bwMode="auto">
                <a:xfrm>
                  <a:off x="3145" y="3294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dirty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it-IT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79" name="Rectangle 51"/>
                <p:cNvSpPr>
                  <a:spLocks noChangeArrowheads="1"/>
                </p:cNvSpPr>
                <p:nvPr/>
              </p:nvSpPr>
              <p:spPr bwMode="auto">
                <a:xfrm>
                  <a:off x="3690" y="3294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dirty="0">
                      <a:latin typeface="Arial" charset="0"/>
                      <a:ea typeface="Arial" charset="0"/>
                      <a:cs typeface="Arial" charset="0"/>
                    </a:rPr>
                    <a:t>h</a:t>
                  </a:r>
                  <a:endParaRPr lang="it-IT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80" name="AutoShape 52"/>
                <p:cNvCxnSpPr>
                  <a:cxnSpLocks noChangeShapeType="1"/>
                </p:cNvCxnSpPr>
                <p:nvPr/>
              </p:nvCxnSpPr>
              <p:spPr bwMode="auto">
                <a:xfrm>
                  <a:off x="3236" y="2931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1" name="AutoShape 53"/>
                <p:cNvCxnSpPr>
                  <a:cxnSpLocks noChangeShapeType="1"/>
                </p:cNvCxnSpPr>
                <p:nvPr/>
              </p:nvCxnSpPr>
              <p:spPr bwMode="auto">
                <a:xfrm>
                  <a:off x="3326" y="3385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2" name="AutoShape 54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81" y="2931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3" name="AutoShape 55"/>
                <p:cNvCxnSpPr>
                  <a:cxnSpLocks noChangeShapeType="1"/>
                </p:cNvCxnSpPr>
                <p:nvPr/>
              </p:nvCxnSpPr>
              <p:spPr bwMode="auto">
                <a:xfrm flipH="1">
                  <a:off x="3326" y="2841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84" name="Rectangle 56"/>
                <p:cNvSpPr>
                  <a:spLocks noChangeArrowheads="1"/>
                </p:cNvSpPr>
                <p:nvPr/>
              </p:nvSpPr>
              <p:spPr bwMode="auto">
                <a:xfrm>
                  <a:off x="3372" y="252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85" name="Rectangle 57"/>
                <p:cNvSpPr>
                  <a:spLocks noChangeArrowheads="1"/>
                </p:cNvSpPr>
                <p:nvPr/>
              </p:nvSpPr>
              <p:spPr bwMode="auto">
                <a:xfrm>
                  <a:off x="3917" y="252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86" name="Rectangle 58"/>
                <p:cNvSpPr>
                  <a:spLocks noChangeArrowheads="1"/>
                </p:cNvSpPr>
                <p:nvPr/>
              </p:nvSpPr>
              <p:spPr bwMode="auto">
                <a:xfrm>
                  <a:off x="3372" y="3067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87" name="Rectangle 59"/>
                <p:cNvSpPr>
                  <a:spLocks noChangeArrowheads="1"/>
                </p:cNvSpPr>
                <p:nvPr/>
              </p:nvSpPr>
              <p:spPr bwMode="auto">
                <a:xfrm>
                  <a:off x="3917" y="3067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cxnSp>
              <p:nvCxnSpPr>
                <p:cNvPr id="88" name="AutoShape 60"/>
                <p:cNvCxnSpPr>
                  <a:cxnSpLocks noChangeShapeType="1"/>
                </p:cNvCxnSpPr>
                <p:nvPr/>
              </p:nvCxnSpPr>
              <p:spPr bwMode="auto">
                <a:xfrm>
                  <a:off x="3463" y="2704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89" name="AutoShape 61"/>
                <p:cNvCxnSpPr>
                  <a:cxnSpLocks noChangeShapeType="1"/>
                </p:cNvCxnSpPr>
                <p:nvPr/>
              </p:nvCxnSpPr>
              <p:spPr bwMode="auto">
                <a:xfrm>
                  <a:off x="3553" y="3158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90" name="AutoShape 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08" y="2704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91" name="AutoShape 63"/>
                <p:cNvCxnSpPr>
                  <a:cxnSpLocks noChangeShapeType="1"/>
                </p:cNvCxnSpPr>
                <p:nvPr/>
              </p:nvCxnSpPr>
              <p:spPr bwMode="auto">
                <a:xfrm flipH="1">
                  <a:off x="3553" y="2614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92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327" y="270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93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871" y="270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94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871" y="324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95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3327" y="324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96" name="Freeform 90"/>
                <p:cNvSpPr>
                  <a:spLocks/>
                </p:cNvSpPr>
                <p:nvPr/>
              </p:nvSpPr>
              <p:spPr bwMode="auto">
                <a:xfrm rot="5400000" flipH="1">
                  <a:off x="2780" y="3067"/>
                  <a:ext cx="556" cy="83"/>
                </a:xfrm>
                <a:custGeom>
                  <a:avLst/>
                  <a:gdLst>
                    <a:gd name="T0" fmla="*/ 0 w 556"/>
                    <a:gd name="T1" fmla="*/ 0 h 83"/>
                    <a:gd name="T2" fmla="*/ 285 w 556"/>
                    <a:gd name="T3" fmla="*/ 83 h 83"/>
                    <a:gd name="T4" fmla="*/ 556 w 556"/>
                    <a:gd name="T5" fmla="*/ 0 h 83"/>
                    <a:gd name="T6" fmla="*/ 0 60000 65536"/>
                    <a:gd name="T7" fmla="*/ 0 60000 65536"/>
                    <a:gd name="T8" fmla="*/ 0 60000 65536"/>
                    <a:gd name="T9" fmla="*/ 0 w 556"/>
                    <a:gd name="T10" fmla="*/ 0 h 83"/>
                    <a:gd name="T11" fmla="*/ 556 w 556"/>
                    <a:gd name="T12" fmla="*/ 83 h 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56" h="83">
                      <a:moveTo>
                        <a:pt x="0" y="0"/>
                      </a:moveTo>
                      <a:cubicBezTo>
                        <a:pt x="47" y="14"/>
                        <a:pt x="192" y="83"/>
                        <a:pt x="285" y="83"/>
                      </a:cubicBezTo>
                      <a:cubicBezTo>
                        <a:pt x="378" y="83"/>
                        <a:pt x="500" y="17"/>
                        <a:pt x="556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 u="none"/>
                </a:p>
              </p:txBody>
            </p:sp>
            <p:sp>
              <p:nvSpPr>
                <p:cNvPr id="97" name="Freeform 92"/>
                <p:cNvSpPr>
                  <a:spLocks/>
                </p:cNvSpPr>
                <p:nvPr/>
              </p:nvSpPr>
              <p:spPr bwMode="auto">
                <a:xfrm rot="-5400000">
                  <a:off x="3680" y="3076"/>
                  <a:ext cx="556" cy="83"/>
                </a:xfrm>
                <a:custGeom>
                  <a:avLst/>
                  <a:gdLst>
                    <a:gd name="T0" fmla="*/ 0 w 556"/>
                    <a:gd name="T1" fmla="*/ 0 h 83"/>
                    <a:gd name="T2" fmla="*/ 285 w 556"/>
                    <a:gd name="T3" fmla="*/ 83 h 83"/>
                    <a:gd name="T4" fmla="*/ 556 w 556"/>
                    <a:gd name="T5" fmla="*/ 0 h 83"/>
                    <a:gd name="T6" fmla="*/ 0 60000 65536"/>
                    <a:gd name="T7" fmla="*/ 0 60000 65536"/>
                    <a:gd name="T8" fmla="*/ 0 60000 65536"/>
                    <a:gd name="T9" fmla="*/ 0 w 556"/>
                    <a:gd name="T10" fmla="*/ 0 h 83"/>
                    <a:gd name="T11" fmla="*/ 556 w 556"/>
                    <a:gd name="T12" fmla="*/ 83 h 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56" h="83">
                      <a:moveTo>
                        <a:pt x="0" y="0"/>
                      </a:moveTo>
                      <a:cubicBezTo>
                        <a:pt x="47" y="14"/>
                        <a:pt x="192" y="83"/>
                        <a:pt x="285" y="83"/>
                      </a:cubicBezTo>
                      <a:cubicBezTo>
                        <a:pt x="378" y="83"/>
                        <a:pt x="500" y="17"/>
                        <a:pt x="556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 u="none"/>
                </a:p>
              </p:txBody>
            </p:sp>
          </p:grpSp>
          <p:grpSp>
            <p:nvGrpSpPr>
              <p:cNvPr id="8" name="Group 101"/>
              <p:cNvGrpSpPr>
                <a:grpSpLocks/>
              </p:cNvGrpSpPr>
              <p:nvPr/>
            </p:nvGrpSpPr>
            <p:grpSpPr bwMode="auto">
              <a:xfrm>
                <a:off x="3152" y="1298"/>
                <a:ext cx="953" cy="1026"/>
                <a:chOff x="4415" y="2523"/>
                <a:chExt cx="953" cy="1026"/>
              </a:xfrm>
            </p:grpSpPr>
            <p:sp>
              <p:nvSpPr>
                <p:cNvPr id="52" name="Rectangle 69"/>
                <p:cNvSpPr>
                  <a:spLocks noChangeArrowheads="1"/>
                </p:cNvSpPr>
                <p:nvPr/>
              </p:nvSpPr>
              <p:spPr bwMode="auto">
                <a:xfrm>
                  <a:off x="4415" y="275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baseline="-25000" dirty="0"/>
                </a:p>
              </p:txBody>
            </p:sp>
            <p:sp>
              <p:nvSpPr>
                <p:cNvPr id="53" name="Rectangle 70"/>
                <p:cNvSpPr>
                  <a:spLocks noChangeArrowheads="1"/>
                </p:cNvSpPr>
                <p:nvPr/>
              </p:nvSpPr>
              <p:spPr bwMode="auto">
                <a:xfrm>
                  <a:off x="4960" y="275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baseline="-25000" dirty="0"/>
                </a:p>
              </p:txBody>
            </p:sp>
            <p:sp>
              <p:nvSpPr>
                <p:cNvPr id="54" name="Rectangle 71"/>
                <p:cNvSpPr>
                  <a:spLocks noChangeArrowheads="1"/>
                </p:cNvSpPr>
                <p:nvPr/>
              </p:nvSpPr>
              <p:spPr bwMode="auto">
                <a:xfrm>
                  <a:off x="4415" y="3294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2000" u="non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g</a:t>
                  </a:r>
                  <a:endParaRPr lang="it-IT" sz="2000" u="non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5" name="Rectangle 72"/>
                <p:cNvSpPr>
                  <a:spLocks noChangeArrowheads="1"/>
                </p:cNvSpPr>
                <p:nvPr/>
              </p:nvSpPr>
              <p:spPr bwMode="auto">
                <a:xfrm>
                  <a:off x="4960" y="3294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baseline="-25000" dirty="0"/>
                </a:p>
              </p:txBody>
            </p:sp>
            <p:cxnSp>
              <p:nvCxnSpPr>
                <p:cNvPr id="56" name="AutoShape 73"/>
                <p:cNvCxnSpPr>
                  <a:cxnSpLocks noChangeShapeType="1"/>
                </p:cNvCxnSpPr>
                <p:nvPr/>
              </p:nvCxnSpPr>
              <p:spPr bwMode="auto">
                <a:xfrm>
                  <a:off x="4506" y="2931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57" name="AutoShape 74"/>
                <p:cNvCxnSpPr>
                  <a:cxnSpLocks noChangeShapeType="1"/>
                </p:cNvCxnSpPr>
                <p:nvPr/>
              </p:nvCxnSpPr>
              <p:spPr bwMode="auto">
                <a:xfrm>
                  <a:off x="4596" y="3385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58" name="AutoShape 75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51" y="2931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59" name="AutoShape 76"/>
                <p:cNvCxnSpPr>
                  <a:cxnSpLocks noChangeShapeType="1"/>
                </p:cNvCxnSpPr>
                <p:nvPr/>
              </p:nvCxnSpPr>
              <p:spPr bwMode="auto">
                <a:xfrm flipH="1">
                  <a:off x="4596" y="2841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60" name="Rectangle 77"/>
                <p:cNvSpPr>
                  <a:spLocks noChangeArrowheads="1"/>
                </p:cNvSpPr>
                <p:nvPr/>
              </p:nvSpPr>
              <p:spPr bwMode="auto">
                <a:xfrm>
                  <a:off x="4642" y="252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dirty="0"/>
                </a:p>
              </p:txBody>
            </p:sp>
            <p:sp>
              <p:nvSpPr>
                <p:cNvPr id="61" name="Rectangle 78"/>
                <p:cNvSpPr>
                  <a:spLocks noChangeArrowheads="1"/>
                </p:cNvSpPr>
                <p:nvPr/>
              </p:nvSpPr>
              <p:spPr bwMode="auto">
                <a:xfrm>
                  <a:off x="5187" y="252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dirty="0"/>
                </a:p>
              </p:txBody>
            </p:sp>
            <p:sp>
              <p:nvSpPr>
                <p:cNvPr id="62" name="Rectangle 79"/>
                <p:cNvSpPr>
                  <a:spLocks noChangeArrowheads="1"/>
                </p:cNvSpPr>
                <p:nvPr/>
              </p:nvSpPr>
              <p:spPr bwMode="auto">
                <a:xfrm>
                  <a:off x="4642" y="3067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baseline="-25000" dirty="0"/>
                </a:p>
              </p:txBody>
            </p:sp>
            <p:sp>
              <p:nvSpPr>
                <p:cNvPr id="63" name="Rectangle 80"/>
                <p:cNvSpPr>
                  <a:spLocks noChangeArrowheads="1"/>
                </p:cNvSpPr>
                <p:nvPr/>
              </p:nvSpPr>
              <p:spPr bwMode="auto">
                <a:xfrm>
                  <a:off x="5186" y="3066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it-IT" u="none" baseline="-25000" dirty="0"/>
                </a:p>
              </p:txBody>
            </p:sp>
            <p:cxnSp>
              <p:nvCxnSpPr>
                <p:cNvPr id="64" name="AutoShape 81"/>
                <p:cNvCxnSpPr>
                  <a:cxnSpLocks noChangeShapeType="1"/>
                </p:cNvCxnSpPr>
                <p:nvPr/>
              </p:nvCxnSpPr>
              <p:spPr bwMode="auto">
                <a:xfrm>
                  <a:off x="4733" y="2704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5" name="AutoShape 82"/>
                <p:cNvCxnSpPr>
                  <a:cxnSpLocks noChangeShapeType="1"/>
                </p:cNvCxnSpPr>
                <p:nvPr/>
              </p:nvCxnSpPr>
              <p:spPr bwMode="auto">
                <a:xfrm>
                  <a:off x="4823" y="3158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6" name="AutoShape 83"/>
                <p:cNvCxnSpPr>
                  <a:cxnSpLocks noChangeShapeType="1"/>
                </p:cNvCxnSpPr>
                <p:nvPr/>
              </p:nvCxnSpPr>
              <p:spPr bwMode="auto">
                <a:xfrm flipV="1">
                  <a:off x="5278" y="2704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7" name="AutoShape 84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23" y="2614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68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4597" y="270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69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5141" y="270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70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5141" y="324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71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4597" y="324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73" name="Freeform 93"/>
                <p:cNvSpPr>
                  <a:spLocks/>
                </p:cNvSpPr>
                <p:nvPr/>
              </p:nvSpPr>
              <p:spPr bwMode="auto">
                <a:xfrm flipH="1">
                  <a:off x="4585" y="3483"/>
                  <a:ext cx="438" cy="66"/>
                </a:xfrm>
                <a:custGeom>
                  <a:avLst/>
                  <a:gdLst>
                    <a:gd name="T0" fmla="*/ 0 w 556"/>
                    <a:gd name="T1" fmla="*/ 0 h 83"/>
                    <a:gd name="T2" fmla="*/ 0 w 556"/>
                    <a:gd name="T3" fmla="*/ 4 h 83"/>
                    <a:gd name="T4" fmla="*/ 0 w 556"/>
                    <a:gd name="T5" fmla="*/ 0 h 83"/>
                    <a:gd name="T6" fmla="*/ 0 60000 65536"/>
                    <a:gd name="T7" fmla="*/ 0 60000 65536"/>
                    <a:gd name="T8" fmla="*/ 0 60000 65536"/>
                    <a:gd name="T9" fmla="*/ 0 w 556"/>
                    <a:gd name="T10" fmla="*/ 0 h 83"/>
                    <a:gd name="T11" fmla="*/ 556 w 556"/>
                    <a:gd name="T12" fmla="*/ 83 h 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56" h="83">
                      <a:moveTo>
                        <a:pt x="0" y="0"/>
                      </a:moveTo>
                      <a:cubicBezTo>
                        <a:pt x="47" y="14"/>
                        <a:pt x="192" y="83"/>
                        <a:pt x="285" y="83"/>
                      </a:cubicBezTo>
                      <a:cubicBezTo>
                        <a:pt x="378" y="83"/>
                        <a:pt x="500" y="17"/>
                        <a:pt x="556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 u="none"/>
                </a:p>
              </p:txBody>
            </p:sp>
          </p:grpSp>
          <p:grpSp>
            <p:nvGrpSpPr>
              <p:cNvPr id="9" name="Group 5"/>
              <p:cNvGrpSpPr>
                <a:grpSpLocks/>
              </p:cNvGrpSpPr>
              <p:nvPr/>
            </p:nvGrpSpPr>
            <p:grpSpPr bwMode="auto">
              <a:xfrm>
                <a:off x="4422" y="2523"/>
                <a:ext cx="953" cy="952"/>
                <a:chOff x="2789" y="1389"/>
                <a:chExt cx="953" cy="952"/>
              </a:xfrm>
            </p:grpSpPr>
            <p:sp>
              <p:nvSpPr>
                <p:cNvPr id="32" name="Rectangle 6"/>
                <p:cNvSpPr>
                  <a:spLocks noChangeArrowheads="1"/>
                </p:cNvSpPr>
                <p:nvPr/>
              </p:nvSpPr>
              <p:spPr bwMode="auto">
                <a:xfrm>
                  <a:off x="2789" y="1616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 smtClean="0">
                      <a:latin typeface="Arial" charset="0"/>
                      <a:ea typeface="Arial" charset="0"/>
                      <a:cs typeface="Arial" charset="0"/>
                    </a:rPr>
                    <a:t>f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33" name="Rectangle 7"/>
                <p:cNvSpPr>
                  <a:spLocks noChangeArrowheads="1"/>
                </p:cNvSpPr>
                <p:nvPr/>
              </p:nvSpPr>
              <p:spPr bwMode="auto">
                <a:xfrm>
                  <a:off x="3334" y="1616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2789" y="216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sz="2000" dirty="0">
                      <a:latin typeface="Arial" charset="0"/>
                      <a:ea typeface="Arial" charset="0"/>
                      <a:cs typeface="Arial" charset="0"/>
                    </a:rPr>
                    <a:t>e</a:t>
                  </a:r>
                  <a:endParaRPr lang="it-IT" sz="2000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35" name="Rectangle 9"/>
                <p:cNvSpPr>
                  <a:spLocks noChangeArrowheads="1"/>
                </p:cNvSpPr>
                <p:nvPr/>
              </p:nvSpPr>
              <p:spPr bwMode="auto">
                <a:xfrm>
                  <a:off x="3334" y="2160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f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36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2880" y="1797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7" name="AutoShape 11"/>
                <p:cNvCxnSpPr>
                  <a:cxnSpLocks noChangeShapeType="1"/>
                </p:cNvCxnSpPr>
                <p:nvPr/>
              </p:nvCxnSpPr>
              <p:spPr bwMode="auto">
                <a:xfrm>
                  <a:off x="2970" y="2251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425" y="1797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9" name="AutoShape 13"/>
                <p:cNvCxnSpPr>
                  <a:cxnSpLocks noChangeShapeType="1"/>
                </p:cNvCxnSpPr>
                <p:nvPr/>
              </p:nvCxnSpPr>
              <p:spPr bwMode="auto">
                <a:xfrm flipH="1">
                  <a:off x="2970" y="1707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40" name="Rectangle 14"/>
                <p:cNvSpPr>
                  <a:spLocks noChangeArrowheads="1"/>
                </p:cNvSpPr>
                <p:nvPr/>
              </p:nvSpPr>
              <p:spPr bwMode="auto">
                <a:xfrm>
                  <a:off x="3016" y="1389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 smtClean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41" name="Rectangle 15"/>
                <p:cNvSpPr>
                  <a:spLocks noChangeArrowheads="1"/>
                </p:cNvSpPr>
                <p:nvPr/>
              </p:nvSpPr>
              <p:spPr bwMode="auto">
                <a:xfrm>
                  <a:off x="3561" y="1389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h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42" name="Rectangle 16"/>
                <p:cNvSpPr>
                  <a:spLocks noChangeArrowheads="1"/>
                </p:cNvSpPr>
                <p:nvPr/>
              </p:nvSpPr>
              <p:spPr bwMode="auto">
                <a:xfrm>
                  <a:off x="3016" y="193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f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61" y="1933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44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3107" y="1570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" name="AutoShape 19"/>
                <p:cNvCxnSpPr>
                  <a:cxnSpLocks noChangeShapeType="1"/>
                </p:cNvCxnSpPr>
                <p:nvPr/>
              </p:nvCxnSpPr>
              <p:spPr bwMode="auto">
                <a:xfrm>
                  <a:off x="3197" y="2024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46" name="AutoShape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652" y="1570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47" name="AutoShape 21"/>
                <p:cNvCxnSpPr>
                  <a:cxnSpLocks noChangeShapeType="1"/>
                </p:cNvCxnSpPr>
                <p:nvPr/>
              </p:nvCxnSpPr>
              <p:spPr bwMode="auto">
                <a:xfrm flipH="1">
                  <a:off x="3197" y="1480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4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971" y="1570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515" y="1570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515" y="2115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971" y="2115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  <p:grpSp>
            <p:nvGrpSpPr>
              <p:cNvPr id="10" name="Group 103"/>
              <p:cNvGrpSpPr>
                <a:grpSpLocks/>
              </p:cNvGrpSpPr>
              <p:nvPr/>
            </p:nvGrpSpPr>
            <p:grpSpPr bwMode="auto">
              <a:xfrm>
                <a:off x="3152" y="2523"/>
                <a:ext cx="953" cy="952"/>
                <a:chOff x="4415" y="1298"/>
                <a:chExt cx="953" cy="952"/>
              </a:xfrm>
            </p:grpSpPr>
            <p:sp>
              <p:nvSpPr>
                <p:cNvPr id="11" name="Rectangle 27"/>
                <p:cNvSpPr>
                  <a:spLocks noChangeArrowheads="1"/>
                </p:cNvSpPr>
                <p:nvPr/>
              </p:nvSpPr>
              <p:spPr bwMode="auto">
                <a:xfrm>
                  <a:off x="4415" y="1525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12" name="Rectangle 28"/>
                <p:cNvSpPr>
                  <a:spLocks noChangeArrowheads="1"/>
                </p:cNvSpPr>
                <p:nvPr/>
              </p:nvSpPr>
              <p:spPr bwMode="auto">
                <a:xfrm>
                  <a:off x="4960" y="1525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>
                      <a:latin typeface="Arial" charset="0"/>
                      <a:ea typeface="Arial" charset="0"/>
                      <a:cs typeface="Arial" charset="0"/>
                    </a:rPr>
                    <a:t>h</a:t>
                  </a:r>
                  <a:endParaRPr lang="en-US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13" name="Rectangle 29"/>
                <p:cNvSpPr>
                  <a:spLocks noChangeArrowheads="1"/>
                </p:cNvSpPr>
                <p:nvPr/>
              </p:nvSpPr>
              <p:spPr bwMode="auto">
                <a:xfrm>
                  <a:off x="4415" y="2069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dirty="0">
                      <a:latin typeface="Arial" charset="0"/>
                      <a:ea typeface="Arial" charset="0"/>
                      <a:cs typeface="Arial" charset="0"/>
                    </a:rPr>
                    <a:t>f</a:t>
                  </a:r>
                  <a:endParaRPr lang="it-IT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sp>
              <p:nvSpPr>
                <p:cNvPr id="14" name="Rectangle 30"/>
                <p:cNvSpPr>
                  <a:spLocks noChangeArrowheads="1"/>
                </p:cNvSpPr>
                <p:nvPr/>
              </p:nvSpPr>
              <p:spPr bwMode="auto">
                <a:xfrm>
                  <a:off x="4960" y="2069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it-IT" dirty="0">
                      <a:latin typeface="Arial" charset="0"/>
                      <a:ea typeface="Arial" charset="0"/>
                      <a:cs typeface="Arial" charset="0"/>
                    </a:rPr>
                    <a:t>g</a:t>
                  </a:r>
                  <a:endParaRPr lang="it-IT" u="none" dirty="0">
                    <a:latin typeface="Arial" charset="0"/>
                    <a:ea typeface="Arial" charset="0"/>
                    <a:cs typeface="Arial" charset="0"/>
                  </a:endParaRPr>
                </a:p>
              </p:txBody>
            </p:sp>
            <p:cxnSp>
              <p:nvCxnSpPr>
                <p:cNvPr id="15" name="AutoShape 31"/>
                <p:cNvCxnSpPr>
                  <a:cxnSpLocks noChangeShapeType="1"/>
                </p:cNvCxnSpPr>
                <p:nvPr/>
              </p:nvCxnSpPr>
              <p:spPr bwMode="auto">
                <a:xfrm>
                  <a:off x="4506" y="1706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" name="AutoShape 32"/>
                <p:cNvCxnSpPr>
                  <a:cxnSpLocks noChangeShapeType="1"/>
                </p:cNvCxnSpPr>
                <p:nvPr/>
              </p:nvCxnSpPr>
              <p:spPr bwMode="auto">
                <a:xfrm>
                  <a:off x="4596" y="2160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7" name="AutoShape 33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51" y="1706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8" name="AutoShape 34"/>
                <p:cNvCxnSpPr>
                  <a:cxnSpLocks noChangeShapeType="1"/>
                </p:cNvCxnSpPr>
                <p:nvPr/>
              </p:nvCxnSpPr>
              <p:spPr bwMode="auto">
                <a:xfrm flipH="1">
                  <a:off x="4596" y="1616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19" name="Rectangle 35"/>
                <p:cNvSpPr>
                  <a:spLocks noChangeArrowheads="1"/>
                </p:cNvSpPr>
                <p:nvPr/>
              </p:nvSpPr>
              <p:spPr bwMode="auto">
                <a:xfrm>
                  <a:off x="4642" y="1298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20" name="Rectangle 36"/>
                <p:cNvSpPr>
                  <a:spLocks noChangeArrowheads="1"/>
                </p:cNvSpPr>
                <p:nvPr/>
              </p:nvSpPr>
              <p:spPr bwMode="auto">
                <a:xfrm>
                  <a:off x="5187" y="1298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21" name="Rectangle 37"/>
                <p:cNvSpPr>
                  <a:spLocks noChangeArrowheads="1"/>
                </p:cNvSpPr>
                <p:nvPr/>
              </p:nvSpPr>
              <p:spPr bwMode="auto">
                <a:xfrm>
                  <a:off x="4642" y="1842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sp>
              <p:nvSpPr>
                <p:cNvPr id="22" name="Rectangle 38"/>
                <p:cNvSpPr>
                  <a:spLocks noChangeArrowheads="1"/>
                </p:cNvSpPr>
                <p:nvPr/>
              </p:nvSpPr>
              <p:spPr bwMode="auto">
                <a:xfrm>
                  <a:off x="5187" y="1842"/>
                  <a:ext cx="181" cy="18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u="none">
                    <a:latin typeface="Symbol" charset="2"/>
                  </a:endParaRPr>
                </a:p>
              </p:txBody>
            </p:sp>
            <p:cxnSp>
              <p:nvCxnSpPr>
                <p:cNvPr id="23" name="AutoShape 39"/>
                <p:cNvCxnSpPr>
                  <a:cxnSpLocks noChangeShapeType="1"/>
                </p:cNvCxnSpPr>
                <p:nvPr/>
              </p:nvCxnSpPr>
              <p:spPr bwMode="auto">
                <a:xfrm>
                  <a:off x="4733" y="1479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4" name="AutoShape 40"/>
                <p:cNvCxnSpPr>
                  <a:cxnSpLocks noChangeShapeType="1"/>
                </p:cNvCxnSpPr>
                <p:nvPr/>
              </p:nvCxnSpPr>
              <p:spPr bwMode="auto">
                <a:xfrm>
                  <a:off x="4823" y="1933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5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5278" y="1479"/>
                  <a:ext cx="0" cy="36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6" name="AutoShape 42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23" y="1389"/>
                  <a:ext cx="36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2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597" y="147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5141" y="1479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9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5141" y="202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597" y="2024"/>
                  <a:ext cx="45" cy="4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</p:grpSp>
        <p:grpSp>
          <p:nvGrpSpPr>
            <p:cNvPr id="31" name="Gruppo 30"/>
            <p:cNvGrpSpPr/>
            <p:nvPr/>
          </p:nvGrpSpPr>
          <p:grpSpPr>
            <a:xfrm>
              <a:off x="7398475" y="3962406"/>
              <a:ext cx="1469735" cy="1463386"/>
              <a:chOff x="7398475" y="3962406"/>
              <a:chExt cx="1469735" cy="1463386"/>
            </a:xfrm>
          </p:grpSpPr>
          <p:sp>
            <p:nvSpPr>
              <p:cNvPr id="165" name="Freeform 91"/>
              <p:cNvSpPr>
                <a:spLocks/>
              </p:cNvSpPr>
              <p:nvPr/>
            </p:nvSpPr>
            <p:spPr bwMode="auto">
              <a:xfrm rot="8408178" flipH="1">
                <a:off x="7426185" y="3962406"/>
                <a:ext cx="431800" cy="104775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4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166" name="Freeform 93"/>
              <p:cNvSpPr>
                <a:spLocks/>
              </p:cNvSpPr>
              <p:nvPr/>
            </p:nvSpPr>
            <p:spPr bwMode="auto">
              <a:xfrm rot="8408178" flipH="1">
                <a:off x="7398475" y="4828749"/>
                <a:ext cx="431800" cy="104775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4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167" name="Freeform 94"/>
              <p:cNvSpPr>
                <a:spLocks/>
              </p:cNvSpPr>
              <p:nvPr/>
            </p:nvSpPr>
            <p:spPr bwMode="auto">
              <a:xfrm rot="7997612" flipH="1" flipV="1">
                <a:off x="8612623" y="4295491"/>
                <a:ext cx="431800" cy="79375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1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  <p:sp>
            <p:nvSpPr>
              <p:cNvPr id="168" name="Freeform 95"/>
              <p:cNvSpPr>
                <a:spLocks/>
              </p:cNvSpPr>
              <p:nvPr/>
            </p:nvSpPr>
            <p:spPr bwMode="auto">
              <a:xfrm rot="7997612" flipH="1" flipV="1">
                <a:off x="8609448" y="5170204"/>
                <a:ext cx="431800" cy="79375"/>
              </a:xfrm>
              <a:custGeom>
                <a:avLst/>
                <a:gdLst>
                  <a:gd name="T0" fmla="*/ 0 w 556"/>
                  <a:gd name="T1" fmla="*/ 0 h 83"/>
                  <a:gd name="T2" fmla="*/ 0 w 556"/>
                  <a:gd name="T3" fmla="*/ 1 h 83"/>
                  <a:gd name="T4" fmla="*/ 0 w 556"/>
                  <a:gd name="T5" fmla="*/ 0 h 83"/>
                  <a:gd name="T6" fmla="*/ 0 60000 65536"/>
                  <a:gd name="T7" fmla="*/ 0 60000 65536"/>
                  <a:gd name="T8" fmla="*/ 0 60000 65536"/>
                  <a:gd name="T9" fmla="*/ 0 w 556"/>
                  <a:gd name="T10" fmla="*/ 0 h 83"/>
                  <a:gd name="T11" fmla="*/ 556 w 556"/>
                  <a:gd name="T12" fmla="*/ 83 h 8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6" h="83">
                    <a:moveTo>
                      <a:pt x="0" y="0"/>
                    </a:moveTo>
                    <a:cubicBezTo>
                      <a:pt x="47" y="14"/>
                      <a:pt x="192" y="83"/>
                      <a:pt x="285" y="83"/>
                    </a:cubicBezTo>
                    <a:cubicBezTo>
                      <a:pt x="378" y="83"/>
                      <a:pt x="500" y="17"/>
                      <a:pt x="55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u="non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375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vedremo?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Rete a Vettore</a:t>
            </a:r>
          </a:p>
          <a:p>
            <a:r>
              <a:rPr lang="it-IT" dirty="0" smtClean="0"/>
              <a:t>PRAM</a:t>
            </a:r>
          </a:p>
          <a:p>
            <a:r>
              <a:rPr lang="it-IT" dirty="0" smtClean="0"/>
              <a:t>Mesh</a:t>
            </a:r>
          </a:p>
          <a:p>
            <a:r>
              <a:rPr lang="it-IT" dirty="0" smtClean="0"/>
              <a:t>Albero Binario</a:t>
            </a:r>
          </a:p>
          <a:p>
            <a:r>
              <a:rPr lang="it-IT" dirty="0" smtClean="0"/>
              <a:t>Ipercubo</a:t>
            </a:r>
          </a:p>
          <a:p>
            <a:r>
              <a:rPr lang="it-IT" dirty="0" smtClean="0"/>
              <a:t>Butterfly</a:t>
            </a:r>
          </a:p>
        </p:txBody>
      </p:sp>
    </p:spTree>
    <p:extLst>
      <p:ext uri="{BB962C8B-B14F-4D97-AF65-F5344CB8AC3E}">
        <p14:creationId xmlns:p14="http://schemas.microsoft.com/office/powerpoint/2010/main" val="2969391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Butterfly - descrizione</a:t>
            </a:r>
            <a:endParaRPr lang="it-IT" dirty="0"/>
          </a:p>
        </p:txBody>
      </p:sp>
      <p:sp>
        <p:nvSpPr>
          <p:cNvPr id="3" name="TextBox 2"/>
          <p:cNvSpPr txBox="1"/>
          <p:nvPr/>
        </p:nvSpPr>
        <p:spPr>
          <a:xfrm>
            <a:off x="895990" y="1626282"/>
            <a:ext cx="40442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sz="2000" dirty="0"/>
              <a:t>In una batterfly r-dimensionale si hanno (r+1)2</a:t>
            </a:r>
            <a:r>
              <a:rPr lang="it-IT" sz="2000" baseline="30000" dirty="0"/>
              <a:t>r</a:t>
            </a:r>
            <a:r>
              <a:rPr lang="it-IT" sz="2000" dirty="0"/>
              <a:t>nodi e r2</a:t>
            </a:r>
            <a:r>
              <a:rPr lang="it-IT" sz="2000" baseline="30000" dirty="0"/>
              <a:t>r+1</a:t>
            </a:r>
            <a:r>
              <a:rPr lang="it-IT" sz="2000" dirty="0"/>
              <a:t>archi. I nodi corrispondono alla coppia </a:t>
            </a:r>
            <a:r>
              <a:rPr lang="it-IT" sz="2000" dirty="0" smtClean="0"/>
              <a:t>(</a:t>
            </a:r>
            <a:r>
              <a:rPr lang="it-IT" sz="2000" dirty="0" err="1" smtClean="0"/>
              <a:t>i,w</a:t>
            </a:r>
            <a:r>
              <a:rPr lang="it-IT" sz="2000" dirty="0" smtClean="0"/>
              <a:t>) </a:t>
            </a:r>
            <a:r>
              <a:rPr lang="it-IT" sz="2000" dirty="0"/>
              <a:t> dove i è il livello o dimensione del nodo e w </a:t>
            </a:r>
            <a:r>
              <a:rPr lang="it-IT" sz="2000" dirty="0" smtClean="0"/>
              <a:t>è un </a:t>
            </a:r>
            <a:r>
              <a:rPr lang="it-IT" sz="2000" dirty="0"/>
              <a:t>r-bit numero che denota la </a:t>
            </a:r>
            <a:r>
              <a:rPr lang="it-IT" sz="2000" dirty="0" smtClean="0"/>
              <a:t>colonna </a:t>
            </a:r>
            <a:r>
              <a:rPr lang="it-IT" sz="2000" dirty="0"/>
              <a:t>del nodo. I nodi </a:t>
            </a:r>
            <a:r>
              <a:rPr lang="it-IT" sz="2000" dirty="0" smtClean="0"/>
              <a:t>(</a:t>
            </a:r>
            <a:r>
              <a:rPr lang="it-IT" sz="2000" dirty="0" err="1" smtClean="0"/>
              <a:t>i,w</a:t>
            </a:r>
            <a:r>
              <a:rPr lang="it-IT" sz="2000" dirty="0" smtClean="0"/>
              <a:t>) </a:t>
            </a:r>
            <a:r>
              <a:rPr lang="it-IT" sz="2000" dirty="0"/>
              <a:t>e </a:t>
            </a:r>
            <a:r>
              <a:rPr lang="it-IT" sz="2000" dirty="0" smtClean="0"/>
              <a:t>(i’,</a:t>
            </a:r>
            <a:r>
              <a:rPr lang="it-IT" sz="2000" dirty="0"/>
              <a:t>w</a:t>
            </a:r>
            <a:r>
              <a:rPr lang="it-IT" sz="2000" dirty="0" smtClean="0"/>
              <a:t>’) </a:t>
            </a:r>
            <a:r>
              <a:rPr lang="it-IT" sz="2000" dirty="0"/>
              <a:t>sono collegati da un arco se e solo se i’=i+1 e se: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sz="2000" dirty="0"/>
              <a:t>w e w’ sono identici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sz="2000" dirty="0" smtClean="0"/>
              <a:t>w </a:t>
            </a:r>
            <a:r>
              <a:rPr lang="it-IT" sz="2000" dirty="0"/>
              <a:t>e w’ differiscono precisamente nell’i-esimo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grpSp>
        <p:nvGrpSpPr>
          <p:cNvPr id="104" name="Group 103"/>
          <p:cNvGrpSpPr/>
          <p:nvPr/>
        </p:nvGrpSpPr>
        <p:grpSpPr>
          <a:xfrm>
            <a:off x="5427306" y="1583324"/>
            <a:ext cx="5926494" cy="3944479"/>
            <a:chOff x="2313335" y="1155264"/>
            <a:chExt cx="7565331" cy="4547472"/>
          </a:xfrm>
        </p:grpSpPr>
        <p:grpSp>
          <p:nvGrpSpPr>
            <p:cNvPr id="4" name="Group 3"/>
            <p:cNvGrpSpPr/>
            <p:nvPr/>
          </p:nvGrpSpPr>
          <p:grpSpPr>
            <a:xfrm>
              <a:off x="3019642" y="1827712"/>
              <a:ext cx="3131502" cy="438595"/>
              <a:chOff x="2221730" y="2905402"/>
              <a:chExt cx="6783046" cy="950026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6609249" y="1827712"/>
              <a:ext cx="3131502" cy="438595"/>
              <a:chOff x="2221730" y="2905402"/>
              <a:chExt cx="6783046" cy="950026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019642" y="3063189"/>
              <a:ext cx="3131502" cy="438595"/>
              <a:chOff x="2221730" y="2905402"/>
              <a:chExt cx="6783046" cy="950026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609249" y="3063189"/>
              <a:ext cx="3131502" cy="438595"/>
              <a:chOff x="2221730" y="2905402"/>
              <a:chExt cx="6783046" cy="950026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19642" y="4146264"/>
              <a:ext cx="3131502" cy="438595"/>
              <a:chOff x="2221730" y="2905402"/>
              <a:chExt cx="6783046" cy="950026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09249" y="4146264"/>
              <a:ext cx="3131502" cy="438595"/>
              <a:chOff x="2221730" y="2905402"/>
              <a:chExt cx="6783046" cy="950026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019642" y="5233224"/>
              <a:ext cx="3131502" cy="438595"/>
              <a:chOff x="2221730" y="2905402"/>
              <a:chExt cx="6783046" cy="950026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609249" y="5233224"/>
              <a:ext cx="3131502" cy="438595"/>
              <a:chOff x="2221730" y="2905402"/>
              <a:chExt cx="6783046" cy="950026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cxnSp>
          <p:nvCxnSpPr>
            <p:cNvPr id="12" name="Straight Connector 11"/>
            <p:cNvCxnSpPr>
              <a:stCxn id="84" idx="2"/>
              <a:endCxn id="77" idx="0"/>
            </p:cNvCxnSpPr>
            <p:nvPr/>
          </p:nvCxnSpPr>
          <p:spPr>
            <a:xfrm>
              <a:off x="3238940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6" idx="0"/>
              <a:endCxn id="85" idx="2"/>
            </p:cNvCxnSpPr>
            <p:nvPr/>
          </p:nvCxnSpPr>
          <p:spPr>
            <a:xfrm flipV="1">
              <a:off x="3238940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9" idx="0"/>
              <a:endCxn id="86" idx="2"/>
            </p:cNvCxnSpPr>
            <p:nvPr/>
          </p:nvCxnSpPr>
          <p:spPr>
            <a:xfrm flipH="1" flipV="1">
              <a:off x="5035153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8" idx="0"/>
              <a:endCxn id="87" idx="2"/>
            </p:cNvCxnSpPr>
            <p:nvPr/>
          </p:nvCxnSpPr>
          <p:spPr>
            <a:xfrm flipV="1">
              <a:off x="5035153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2" idx="0"/>
              <a:endCxn id="81" idx="2"/>
            </p:cNvCxnSpPr>
            <p:nvPr/>
          </p:nvCxnSpPr>
          <p:spPr>
            <a:xfrm flipV="1">
              <a:off x="6828547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8624759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3" idx="0"/>
              <a:endCxn id="80" idx="2"/>
            </p:cNvCxnSpPr>
            <p:nvPr/>
          </p:nvCxnSpPr>
          <p:spPr>
            <a:xfrm flipH="1" flipV="1">
              <a:off x="6828547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8635038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6" idx="0"/>
              <a:endCxn id="92" idx="2"/>
            </p:cNvCxnSpPr>
            <p:nvPr/>
          </p:nvCxnSpPr>
          <p:spPr>
            <a:xfrm flipH="1" flipV="1">
              <a:off x="3238940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137046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6838825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7736931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4" idx="0"/>
              <a:endCxn id="94" idx="2"/>
            </p:cNvCxnSpPr>
            <p:nvPr/>
          </p:nvCxnSpPr>
          <p:spPr>
            <a:xfrm flipV="1">
              <a:off x="3238940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4112564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725243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850513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88" idx="0"/>
              <a:endCxn id="100" idx="2"/>
            </p:cNvCxnSpPr>
            <p:nvPr/>
          </p:nvCxnSpPr>
          <p:spPr>
            <a:xfrm flipH="1" flipV="1">
              <a:off x="323894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89" idx="0"/>
              <a:endCxn id="101" idx="2"/>
            </p:cNvCxnSpPr>
            <p:nvPr/>
          </p:nvCxnSpPr>
          <p:spPr>
            <a:xfrm flipH="1" flipV="1">
              <a:off x="41400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0" idx="0"/>
              <a:endCxn id="102" idx="2"/>
            </p:cNvCxnSpPr>
            <p:nvPr/>
          </p:nvCxnSpPr>
          <p:spPr>
            <a:xfrm flipH="1" flipV="1">
              <a:off x="5035153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1" idx="0"/>
              <a:endCxn id="103" idx="2"/>
            </p:cNvCxnSpPr>
            <p:nvPr/>
          </p:nvCxnSpPr>
          <p:spPr>
            <a:xfrm flipH="1" flipV="1">
              <a:off x="59318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6" idx="2"/>
              <a:endCxn id="92" idx="0"/>
            </p:cNvCxnSpPr>
            <p:nvPr/>
          </p:nvCxnSpPr>
          <p:spPr>
            <a:xfrm flipH="1">
              <a:off x="323894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97" idx="2"/>
              <a:endCxn id="93" idx="0"/>
            </p:cNvCxnSpPr>
            <p:nvPr/>
          </p:nvCxnSpPr>
          <p:spPr>
            <a:xfrm flipH="1">
              <a:off x="41400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8" idx="2"/>
              <a:endCxn id="94" idx="0"/>
            </p:cNvCxnSpPr>
            <p:nvPr/>
          </p:nvCxnSpPr>
          <p:spPr>
            <a:xfrm flipH="1">
              <a:off x="5035153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99" idx="2"/>
              <a:endCxn id="95" idx="0"/>
            </p:cNvCxnSpPr>
            <p:nvPr/>
          </p:nvCxnSpPr>
          <p:spPr>
            <a:xfrm flipH="1">
              <a:off x="59318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ontent Placeholder 2"/>
            <p:cNvSpPr txBox="1">
              <a:spLocks/>
            </p:cNvSpPr>
            <p:nvPr/>
          </p:nvSpPr>
          <p:spPr>
            <a:xfrm>
              <a:off x="2345248" y="522016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0</a:t>
              </a:r>
              <a:endParaRPr lang="it-IT" dirty="0"/>
            </a:p>
          </p:txBody>
        </p:sp>
        <p:sp>
          <p:nvSpPr>
            <p:cNvPr id="37" name="Content Placeholder 2"/>
            <p:cNvSpPr txBox="1">
              <a:spLocks/>
            </p:cNvSpPr>
            <p:nvPr/>
          </p:nvSpPr>
          <p:spPr>
            <a:xfrm>
              <a:off x="2345248" y="412432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1</a:t>
              </a:r>
              <a:endParaRPr lang="it-IT" dirty="0"/>
            </a:p>
          </p:txBody>
        </p: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2345247" y="306493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2</a:t>
              </a:r>
              <a:endParaRPr lang="it-IT" dirty="0"/>
            </a:p>
          </p:txBody>
        </p:sp>
        <p:sp>
          <p:nvSpPr>
            <p:cNvPr id="39" name="Content Placeholder 2"/>
            <p:cNvSpPr txBox="1">
              <a:spLocks/>
            </p:cNvSpPr>
            <p:nvPr/>
          </p:nvSpPr>
          <p:spPr>
            <a:xfrm>
              <a:off x="2313335" y="1815946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3</a:t>
              </a:r>
              <a:endParaRPr lang="it-IT" dirty="0"/>
            </a:p>
          </p:txBody>
        </p:sp>
        <p:cxnSp>
          <p:nvCxnSpPr>
            <p:cNvPr id="40" name="Straight Connector 39"/>
            <p:cNvCxnSpPr>
              <a:stCxn id="92" idx="0"/>
              <a:endCxn id="100" idx="2"/>
            </p:cNvCxnSpPr>
            <p:nvPr/>
          </p:nvCxnSpPr>
          <p:spPr>
            <a:xfrm flipV="1">
              <a:off x="3238940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4137046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033743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5931849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6828546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7719026" y="2272725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8623349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9544682" y="2252510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84" idx="0"/>
            </p:cNvCxnSpPr>
            <p:nvPr/>
          </p:nvCxnSpPr>
          <p:spPr>
            <a:xfrm flipV="1">
              <a:off x="3238940" y="3510956"/>
              <a:ext cx="1002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85" idx="0"/>
            </p:cNvCxnSpPr>
            <p:nvPr/>
          </p:nvCxnSpPr>
          <p:spPr>
            <a:xfrm flipV="1">
              <a:off x="4140050" y="3510956"/>
              <a:ext cx="7021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86" idx="0"/>
            </p:cNvCxnSpPr>
            <p:nvPr/>
          </p:nvCxnSpPr>
          <p:spPr>
            <a:xfrm flipV="1">
              <a:off x="5035153" y="3510956"/>
              <a:ext cx="861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87" idx="0"/>
            </p:cNvCxnSpPr>
            <p:nvPr/>
          </p:nvCxnSpPr>
          <p:spPr>
            <a:xfrm flipV="1">
              <a:off x="5931850" y="3510956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0" idx="0"/>
            </p:cNvCxnSpPr>
            <p:nvPr/>
          </p:nvCxnSpPr>
          <p:spPr>
            <a:xfrm flipV="1">
              <a:off x="6828547" y="3510956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81" idx="0"/>
            </p:cNvCxnSpPr>
            <p:nvPr/>
          </p:nvCxnSpPr>
          <p:spPr>
            <a:xfrm flipH="1" flipV="1">
              <a:off x="7729051" y="3517374"/>
              <a:ext cx="606" cy="6288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82" idx="0"/>
            </p:cNvCxnSpPr>
            <p:nvPr/>
          </p:nvCxnSpPr>
          <p:spPr>
            <a:xfrm flipV="1">
              <a:off x="8624760" y="3510956"/>
              <a:ext cx="861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83" idx="0"/>
              <a:endCxn id="91" idx="2"/>
            </p:cNvCxnSpPr>
            <p:nvPr/>
          </p:nvCxnSpPr>
          <p:spPr>
            <a:xfrm flipV="1">
              <a:off x="9521457" y="3501784"/>
              <a:ext cx="0" cy="64448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3248964" y="4584859"/>
              <a:ext cx="1002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150074" y="4584859"/>
              <a:ext cx="7021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78" idx="0"/>
              <a:endCxn id="86" idx="2"/>
            </p:cNvCxnSpPr>
            <p:nvPr/>
          </p:nvCxnSpPr>
          <p:spPr>
            <a:xfrm flipV="1">
              <a:off x="5035153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79" idx="0"/>
              <a:endCxn id="87" idx="2"/>
            </p:cNvCxnSpPr>
            <p:nvPr/>
          </p:nvCxnSpPr>
          <p:spPr>
            <a:xfrm flipV="1">
              <a:off x="5931850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6838571" y="4584859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7739075" y="4591277"/>
              <a:ext cx="606" cy="6288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74" idx="0"/>
              <a:endCxn id="82" idx="2"/>
            </p:cNvCxnSpPr>
            <p:nvPr/>
          </p:nvCxnSpPr>
          <p:spPr>
            <a:xfrm flipV="1">
              <a:off x="8624760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5" idx="0"/>
              <a:endCxn id="83" idx="2"/>
            </p:cNvCxnSpPr>
            <p:nvPr/>
          </p:nvCxnSpPr>
          <p:spPr>
            <a:xfrm flipV="1">
              <a:off x="9521457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Content Placeholder 2"/>
            <p:cNvSpPr txBox="1">
              <a:spLocks/>
            </p:cNvSpPr>
            <p:nvPr/>
          </p:nvSpPr>
          <p:spPr>
            <a:xfrm>
              <a:off x="3837840" y="1218271"/>
              <a:ext cx="673875" cy="4919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001</a:t>
              </a:r>
              <a:endParaRPr lang="it-IT" sz="1600" dirty="0"/>
            </a:p>
          </p:txBody>
        </p:sp>
        <p:sp>
          <p:nvSpPr>
            <p:cNvPr id="65" name="Content Placeholder 2"/>
            <p:cNvSpPr txBox="1">
              <a:spLocks/>
            </p:cNvSpPr>
            <p:nvPr/>
          </p:nvSpPr>
          <p:spPr>
            <a:xfrm>
              <a:off x="2933882" y="1231556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000</a:t>
              </a:r>
              <a:endParaRPr lang="it-IT" sz="1600" dirty="0"/>
            </a:p>
          </p:txBody>
        </p:sp>
        <p:sp>
          <p:nvSpPr>
            <p:cNvPr id="66" name="Content Placeholder 2"/>
            <p:cNvSpPr txBox="1">
              <a:spLocks/>
            </p:cNvSpPr>
            <p:nvPr/>
          </p:nvSpPr>
          <p:spPr>
            <a:xfrm>
              <a:off x="5669418" y="1190341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011</a:t>
              </a:r>
              <a:endParaRPr lang="it-IT" sz="1600" dirty="0"/>
            </a:p>
          </p:txBody>
        </p:sp>
        <p:sp>
          <p:nvSpPr>
            <p:cNvPr id="67" name="Content Placeholder 2"/>
            <p:cNvSpPr txBox="1">
              <a:spLocks/>
            </p:cNvSpPr>
            <p:nvPr/>
          </p:nvSpPr>
          <p:spPr>
            <a:xfrm>
              <a:off x="4721273" y="1203184"/>
              <a:ext cx="730673" cy="49744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010</a:t>
              </a:r>
              <a:endParaRPr lang="it-IT" sz="1600" dirty="0"/>
            </a:p>
          </p:txBody>
        </p:sp>
        <p:sp>
          <p:nvSpPr>
            <p:cNvPr id="68" name="Content Placeholder 2"/>
            <p:cNvSpPr txBox="1">
              <a:spLocks/>
            </p:cNvSpPr>
            <p:nvPr/>
          </p:nvSpPr>
          <p:spPr>
            <a:xfrm>
              <a:off x="7396875" y="118319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101</a:t>
              </a:r>
              <a:endParaRPr lang="it-IT" sz="1600" dirty="0"/>
            </a:p>
          </p:txBody>
        </p:sp>
        <p:sp>
          <p:nvSpPr>
            <p:cNvPr id="69" name="Content Placeholder 2"/>
            <p:cNvSpPr txBox="1">
              <a:spLocks/>
            </p:cNvSpPr>
            <p:nvPr/>
          </p:nvSpPr>
          <p:spPr>
            <a:xfrm>
              <a:off x="6492917" y="1196479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100</a:t>
              </a:r>
              <a:endParaRPr lang="it-IT" sz="1600" dirty="0"/>
            </a:p>
          </p:txBody>
        </p:sp>
        <p:sp>
          <p:nvSpPr>
            <p:cNvPr id="70" name="Content Placeholder 2"/>
            <p:cNvSpPr txBox="1">
              <a:spLocks/>
            </p:cNvSpPr>
            <p:nvPr/>
          </p:nvSpPr>
          <p:spPr>
            <a:xfrm>
              <a:off x="9228453" y="115526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111</a:t>
              </a:r>
              <a:endParaRPr lang="it-IT" sz="1600" dirty="0"/>
            </a:p>
          </p:txBody>
        </p:sp>
        <p:sp>
          <p:nvSpPr>
            <p:cNvPr id="71" name="Content Placeholder 2"/>
            <p:cNvSpPr txBox="1">
              <a:spLocks/>
            </p:cNvSpPr>
            <p:nvPr/>
          </p:nvSpPr>
          <p:spPr>
            <a:xfrm>
              <a:off x="8324495" y="1168549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110</a:t>
              </a:r>
              <a:endParaRPr lang="it-IT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26007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Butterfly - idea</a:t>
            </a:r>
            <a:endParaRPr lang="it-IT" dirty="0"/>
          </a:p>
        </p:txBody>
      </p:sp>
      <p:grpSp>
        <p:nvGrpSpPr>
          <p:cNvPr id="116" name="Gruppo 115"/>
          <p:cNvGrpSpPr/>
          <p:nvPr/>
        </p:nvGrpSpPr>
        <p:grpSpPr>
          <a:xfrm>
            <a:off x="4502353" y="1595063"/>
            <a:ext cx="7565331" cy="4547472"/>
            <a:chOff x="2313335" y="1155264"/>
            <a:chExt cx="7565331" cy="4547472"/>
          </a:xfrm>
        </p:grpSpPr>
        <p:sp>
          <p:nvSpPr>
            <p:cNvPr id="100" name="Rectangle 99"/>
            <p:cNvSpPr/>
            <p:nvPr/>
          </p:nvSpPr>
          <p:spPr>
            <a:xfrm>
              <a:off x="3019642" y="1827712"/>
              <a:ext cx="438595" cy="438595"/>
            </a:xfrm>
            <a:prstGeom prst="rect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920751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815853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712549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609249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510358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8405460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9302156" y="1827712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019642" y="3063189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920751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815853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712549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609249" y="3063189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510358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405460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9302156" y="3063189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019642" y="414626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920751" y="4146264"/>
              <a:ext cx="438595" cy="438595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815853" y="414626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712549" y="4146264"/>
              <a:ext cx="438595" cy="438595"/>
            </a:xfrm>
            <a:prstGeom prst="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609249" y="414626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510358" y="4146264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405460" y="414626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302156" y="4146264"/>
              <a:ext cx="438595" cy="4385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019642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920751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815853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712549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09249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510358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405460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302156" y="5233224"/>
              <a:ext cx="438595" cy="43859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cxnSp>
          <p:nvCxnSpPr>
            <p:cNvPr id="12" name="Straight Connector 11"/>
            <p:cNvCxnSpPr>
              <a:stCxn id="84" idx="2"/>
              <a:endCxn id="77" idx="0"/>
            </p:cNvCxnSpPr>
            <p:nvPr/>
          </p:nvCxnSpPr>
          <p:spPr>
            <a:xfrm>
              <a:off x="3238940" y="4584859"/>
              <a:ext cx="901110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6" idx="0"/>
              <a:endCxn id="85" idx="2"/>
            </p:cNvCxnSpPr>
            <p:nvPr/>
          </p:nvCxnSpPr>
          <p:spPr>
            <a:xfrm flipV="1">
              <a:off x="3238940" y="4584859"/>
              <a:ext cx="901110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9" idx="0"/>
              <a:endCxn id="86" idx="2"/>
            </p:cNvCxnSpPr>
            <p:nvPr/>
          </p:nvCxnSpPr>
          <p:spPr>
            <a:xfrm flipH="1" flipV="1">
              <a:off x="5035153" y="4584859"/>
              <a:ext cx="896697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8" idx="0"/>
              <a:endCxn id="87" idx="2"/>
            </p:cNvCxnSpPr>
            <p:nvPr/>
          </p:nvCxnSpPr>
          <p:spPr>
            <a:xfrm flipV="1">
              <a:off x="5035153" y="4584859"/>
              <a:ext cx="896697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2" idx="0"/>
              <a:endCxn id="81" idx="2"/>
            </p:cNvCxnSpPr>
            <p:nvPr/>
          </p:nvCxnSpPr>
          <p:spPr>
            <a:xfrm flipV="1">
              <a:off x="6828547" y="4584859"/>
              <a:ext cx="901110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8624759" y="4584859"/>
              <a:ext cx="896697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3" idx="0"/>
              <a:endCxn id="80" idx="2"/>
            </p:cNvCxnSpPr>
            <p:nvPr/>
          </p:nvCxnSpPr>
          <p:spPr>
            <a:xfrm flipH="1" flipV="1">
              <a:off x="6828547" y="4584859"/>
              <a:ext cx="901110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8635038" y="4584859"/>
              <a:ext cx="901110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6" idx="0"/>
              <a:endCxn id="92" idx="2"/>
            </p:cNvCxnSpPr>
            <p:nvPr/>
          </p:nvCxnSpPr>
          <p:spPr>
            <a:xfrm flipH="1" flipV="1">
              <a:off x="3238940" y="3501784"/>
              <a:ext cx="1796213" cy="64448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137046" y="3510956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6838825" y="3501784"/>
              <a:ext cx="1796213" cy="64448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7736931" y="3510956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4" idx="0"/>
              <a:endCxn id="94" idx="2"/>
            </p:cNvCxnSpPr>
            <p:nvPr/>
          </p:nvCxnSpPr>
          <p:spPr>
            <a:xfrm flipV="1">
              <a:off x="3238940" y="3501784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4112564" y="3501784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725243" y="3510956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850513" y="3501784"/>
              <a:ext cx="1796213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88" idx="0"/>
              <a:endCxn id="100" idx="2"/>
            </p:cNvCxnSpPr>
            <p:nvPr/>
          </p:nvCxnSpPr>
          <p:spPr>
            <a:xfrm flipH="1" flipV="1">
              <a:off x="3238940" y="2266307"/>
              <a:ext cx="3589607" cy="79688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89" idx="0"/>
              <a:endCxn id="101" idx="2"/>
            </p:cNvCxnSpPr>
            <p:nvPr/>
          </p:nvCxnSpPr>
          <p:spPr>
            <a:xfrm flipH="1" flipV="1">
              <a:off x="4140050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0" idx="0"/>
              <a:endCxn id="102" idx="2"/>
            </p:cNvCxnSpPr>
            <p:nvPr/>
          </p:nvCxnSpPr>
          <p:spPr>
            <a:xfrm flipH="1" flipV="1">
              <a:off x="5035153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1" idx="0"/>
              <a:endCxn id="103" idx="2"/>
            </p:cNvCxnSpPr>
            <p:nvPr/>
          </p:nvCxnSpPr>
          <p:spPr>
            <a:xfrm flipH="1" flipV="1">
              <a:off x="5931850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6" idx="2"/>
              <a:endCxn id="92" idx="0"/>
            </p:cNvCxnSpPr>
            <p:nvPr/>
          </p:nvCxnSpPr>
          <p:spPr>
            <a:xfrm flipH="1">
              <a:off x="3238940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97" idx="2"/>
              <a:endCxn id="93" idx="0"/>
            </p:cNvCxnSpPr>
            <p:nvPr/>
          </p:nvCxnSpPr>
          <p:spPr>
            <a:xfrm flipH="1">
              <a:off x="4140050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8" idx="2"/>
              <a:endCxn id="94" idx="0"/>
            </p:cNvCxnSpPr>
            <p:nvPr/>
          </p:nvCxnSpPr>
          <p:spPr>
            <a:xfrm flipH="1">
              <a:off x="5035153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99" idx="2"/>
              <a:endCxn id="95" idx="0"/>
            </p:cNvCxnSpPr>
            <p:nvPr/>
          </p:nvCxnSpPr>
          <p:spPr>
            <a:xfrm flipH="1">
              <a:off x="5931850" y="2266307"/>
              <a:ext cx="3589607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ontent Placeholder 2"/>
            <p:cNvSpPr txBox="1">
              <a:spLocks/>
            </p:cNvSpPr>
            <p:nvPr/>
          </p:nvSpPr>
          <p:spPr>
            <a:xfrm>
              <a:off x="2345248" y="522016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0</a:t>
              </a:r>
              <a:endParaRPr lang="it-IT" dirty="0"/>
            </a:p>
          </p:txBody>
        </p:sp>
        <p:sp>
          <p:nvSpPr>
            <p:cNvPr id="37" name="Content Placeholder 2"/>
            <p:cNvSpPr txBox="1">
              <a:spLocks/>
            </p:cNvSpPr>
            <p:nvPr/>
          </p:nvSpPr>
          <p:spPr>
            <a:xfrm>
              <a:off x="2345248" y="412432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1</a:t>
              </a:r>
              <a:endParaRPr lang="it-IT" dirty="0"/>
            </a:p>
          </p:txBody>
        </p: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2345247" y="306493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2</a:t>
              </a:r>
              <a:endParaRPr lang="it-IT" dirty="0"/>
            </a:p>
          </p:txBody>
        </p:sp>
        <p:sp>
          <p:nvSpPr>
            <p:cNvPr id="39" name="Content Placeholder 2"/>
            <p:cNvSpPr txBox="1">
              <a:spLocks/>
            </p:cNvSpPr>
            <p:nvPr/>
          </p:nvSpPr>
          <p:spPr>
            <a:xfrm>
              <a:off x="2313335" y="1815946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3</a:t>
              </a:r>
              <a:endParaRPr lang="it-IT" dirty="0"/>
            </a:p>
          </p:txBody>
        </p:sp>
        <p:cxnSp>
          <p:nvCxnSpPr>
            <p:cNvPr id="40" name="Straight Connector 39"/>
            <p:cNvCxnSpPr>
              <a:stCxn id="92" idx="0"/>
              <a:endCxn id="100" idx="2"/>
            </p:cNvCxnSpPr>
            <p:nvPr/>
          </p:nvCxnSpPr>
          <p:spPr>
            <a:xfrm flipV="1">
              <a:off x="3238940" y="2266307"/>
              <a:ext cx="0" cy="79688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4137046" y="2266307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033743" y="2266307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5931849" y="2266307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6828546" y="2266307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7719026" y="2272725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8623349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9544682" y="2252510"/>
              <a:ext cx="0" cy="7968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84" idx="0"/>
            </p:cNvCxnSpPr>
            <p:nvPr/>
          </p:nvCxnSpPr>
          <p:spPr>
            <a:xfrm flipV="1">
              <a:off x="3238940" y="3510956"/>
              <a:ext cx="10025" cy="6353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85" idx="0"/>
            </p:cNvCxnSpPr>
            <p:nvPr/>
          </p:nvCxnSpPr>
          <p:spPr>
            <a:xfrm flipV="1">
              <a:off x="4140050" y="3510956"/>
              <a:ext cx="7021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86" idx="0"/>
            </p:cNvCxnSpPr>
            <p:nvPr/>
          </p:nvCxnSpPr>
          <p:spPr>
            <a:xfrm flipV="1">
              <a:off x="5035153" y="3510956"/>
              <a:ext cx="8615" cy="6353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87" idx="0"/>
            </p:cNvCxnSpPr>
            <p:nvPr/>
          </p:nvCxnSpPr>
          <p:spPr>
            <a:xfrm flipV="1">
              <a:off x="5931850" y="3510956"/>
              <a:ext cx="10024" cy="6353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0" idx="0"/>
            </p:cNvCxnSpPr>
            <p:nvPr/>
          </p:nvCxnSpPr>
          <p:spPr>
            <a:xfrm flipV="1">
              <a:off x="6828547" y="3510956"/>
              <a:ext cx="10024" cy="6353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81" idx="0"/>
            </p:cNvCxnSpPr>
            <p:nvPr/>
          </p:nvCxnSpPr>
          <p:spPr>
            <a:xfrm flipH="1" flipV="1">
              <a:off x="7729051" y="3517374"/>
              <a:ext cx="606" cy="6288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82" idx="0"/>
            </p:cNvCxnSpPr>
            <p:nvPr/>
          </p:nvCxnSpPr>
          <p:spPr>
            <a:xfrm flipV="1">
              <a:off x="8624760" y="3510956"/>
              <a:ext cx="8614" cy="6353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83" idx="0"/>
              <a:endCxn id="91" idx="2"/>
            </p:cNvCxnSpPr>
            <p:nvPr/>
          </p:nvCxnSpPr>
          <p:spPr>
            <a:xfrm flipV="1">
              <a:off x="9521457" y="3501784"/>
              <a:ext cx="0" cy="6444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3248964" y="4584859"/>
              <a:ext cx="10025" cy="6353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150074" y="4584859"/>
              <a:ext cx="7021" cy="6353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78" idx="0"/>
              <a:endCxn id="86" idx="2"/>
            </p:cNvCxnSpPr>
            <p:nvPr/>
          </p:nvCxnSpPr>
          <p:spPr>
            <a:xfrm flipV="1">
              <a:off x="5035153" y="4584859"/>
              <a:ext cx="0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79" idx="0"/>
              <a:endCxn id="87" idx="2"/>
            </p:cNvCxnSpPr>
            <p:nvPr/>
          </p:nvCxnSpPr>
          <p:spPr>
            <a:xfrm flipV="1">
              <a:off x="5931850" y="4584859"/>
              <a:ext cx="0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6838571" y="4584859"/>
              <a:ext cx="10024" cy="63530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7739075" y="4591277"/>
              <a:ext cx="606" cy="62889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74" idx="0"/>
              <a:endCxn id="82" idx="2"/>
            </p:cNvCxnSpPr>
            <p:nvPr/>
          </p:nvCxnSpPr>
          <p:spPr>
            <a:xfrm flipV="1">
              <a:off x="8624760" y="4584859"/>
              <a:ext cx="0" cy="6483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5" idx="0"/>
              <a:endCxn id="83" idx="2"/>
            </p:cNvCxnSpPr>
            <p:nvPr/>
          </p:nvCxnSpPr>
          <p:spPr>
            <a:xfrm flipV="1">
              <a:off x="9521457" y="4584859"/>
              <a:ext cx="0" cy="64836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Content Placeholder 2"/>
            <p:cNvSpPr txBox="1">
              <a:spLocks/>
            </p:cNvSpPr>
            <p:nvPr/>
          </p:nvSpPr>
          <p:spPr>
            <a:xfrm>
              <a:off x="3837840" y="1218271"/>
              <a:ext cx="673875" cy="4919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001</a:t>
              </a:r>
              <a:endParaRPr lang="it-IT" sz="1600" dirty="0"/>
            </a:p>
          </p:txBody>
        </p:sp>
        <p:sp>
          <p:nvSpPr>
            <p:cNvPr id="65" name="Content Placeholder 2"/>
            <p:cNvSpPr txBox="1">
              <a:spLocks/>
            </p:cNvSpPr>
            <p:nvPr/>
          </p:nvSpPr>
          <p:spPr>
            <a:xfrm>
              <a:off x="2933882" y="1231556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000</a:t>
              </a:r>
              <a:endParaRPr lang="it-IT" sz="1600" dirty="0"/>
            </a:p>
          </p:txBody>
        </p:sp>
        <p:sp>
          <p:nvSpPr>
            <p:cNvPr id="66" name="Content Placeholder 2"/>
            <p:cNvSpPr txBox="1">
              <a:spLocks/>
            </p:cNvSpPr>
            <p:nvPr/>
          </p:nvSpPr>
          <p:spPr>
            <a:xfrm>
              <a:off x="5669418" y="1190341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011</a:t>
              </a:r>
              <a:endParaRPr lang="it-IT" sz="1600" dirty="0"/>
            </a:p>
          </p:txBody>
        </p:sp>
        <p:sp>
          <p:nvSpPr>
            <p:cNvPr id="67" name="Content Placeholder 2"/>
            <p:cNvSpPr txBox="1">
              <a:spLocks/>
            </p:cNvSpPr>
            <p:nvPr/>
          </p:nvSpPr>
          <p:spPr>
            <a:xfrm>
              <a:off x="4765460" y="1203627"/>
              <a:ext cx="626551" cy="49744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010</a:t>
              </a:r>
              <a:endParaRPr lang="it-IT" sz="1600" dirty="0"/>
            </a:p>
          </p:txBody>
        </p:sp>
        <p:sp>
          <p:nvSpPr>
            <p:cNvPr id="68" name="Content Placeholder 2"/>
            <p:cNvSpPr txBox="1">
              <a:spLocks/>
            </p:cNvSpPr>
            <p:nvPr/>
          </p:nvSpPr>
          <p:spPr>
            <a:xfrm>
              <a:off x="7396875" y="118319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101</a:t>
              </a:r>
              <a:endParaRPr lang="it-IT" sz="1600" dirty="0"/>
            </a:p>
          </p:txBody>
        </p:sp>
        <p:sp>
          <p:nvSpPr>
            <p:cNvPr id="69" name="Content Placeholder 2"/>
            <p:cNvSpPr txBox="1">
              <a:spLocks/>
            </p:cNvSpPr>
            <p:nvPr/>
          </p:nvSpPr>
          <p:spPr>
            <a:xfrm>
              <a:off x="6492917" y="1196479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100</a:t>
              </a:r>
              <a:endParaRPr lang="it-IT" sz="1600" dirty="0"/>
            </a:p>
          </p:txBody>
        </p:sp>
        <p:sp>
          <p:nvSpPr>
            <p:cNvPr id="70" name="Content Placeholder 2"/>
            <p:cNvSpPr txBox="1">
              <a:spLocks/>
            </p:cNvSpPr>
            <p:nvPr/>
          </p:nvSpPr>
          <p:spPr>
            <a:xfrm>
              <a:off x="9228453" y="115526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111</a:t>
              </a:r>
              <a:endParaRPr lang="it-IT" sz="1600" dirty="0"/>
            </a:p>
          </p:txBody>
        </p:sp>
        <p:sp>
          <p:nvSpPr>
            <p:cNvPr id="71" name="Content Placeholder 2"/>
            <p:cNvSpPr txBox="1">
              <a:spLocks/>
            </p:cNvSpPr>
            <p:nvPr/>
          </p:nvSpPr>
          <p:spPr>
            <a:xfrm>
              <a:off x="8324495" y="1168549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110</a:t>
              </a:r>
              <a:endParaRPr lang="it-IT" sz="1600" dirty="0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606142" y="1608348"/>
            <a:ext cx="35273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dirty="0" smtClean="0"/>
              <a:t>Dal nodo sorgente prendiamo i nodi connessi di livello inferiore</a:t>
            </a:r>
          </a:p>
          <a:p>
            <a:pPr marL="285750" indent="-285750">
              <a:buFont typeface="Arial" charset="0"/>
              <a:buChar char="•"/>
            </a:pPr>
            <a:endParaRPr lang="it-IT" dirty="0" smtClean="0"/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Per ogni nodo selezionato prendiamo i nodi connessi di livello inferiore fino al livello 0.</a:t>
            </a:r>
          </a:p>
          <a:p>
            <a:pPr marL="285750" indent="-285750">
              <a:buFont typeface="Arial" charset="0"/>
              <a:buChar char="•"/>
            </a:pPr>
            <a:endParaRPr lang="it-IT" dirty="0" smtClean="0"/>
          </a:p>
          <a:p>
            <a:pPr marL="285750" indent="-285750">
              <a:buFont typeface="Arial" charset="0"/>
              <a:buChar char="•"/>
            </a:pPr>
            <a:r>
              <a:rPr lang="it-IT" dirty="0"/>
              <a:t>A</a:t>
            </a:r>
            <a:r>
              <a:rPr lang="it-IT" dirty="0" smtClean="0"/>
              <a:t>bbiamo così individuato all’interno della </a:t>
            </a:r>
            <a:r>
              <a:rPr lang="it-IT" dirty="0" err="1" smtClean="0"/>
              <a:t>butterfly</a:t>
            </a:r>
            <a:r>
              <a:rPr lang="it-IT" dirty="0" smtClean="0"/>
              <a:t> un albero binario. </a:t>
            </a:r>
          </a:p>
          <a:p>
            <a:pPr marL="285750" indent="-285750">
              <a:buFont typeface="Arial" charset="0"/>
              <a:buChar char="•"/>
            </a:pPr>
            <a:endParaRPr lang="it-IT" dirty="0" smtClean="0"/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Utilizziamo l’algoritmo </a:t>
            </a:r>
            <a:r>
              <a:rPr lang="it-IT" dirty="0"/>
              <a:t>per il broadcasting degli alberi binari per inviare l’informazione a tutti i processori della riga 0</a:t>
            </a:r>
            <a:r>
              <a:rPr lang="it-IT" dirty="0" smtClean="0"/>
              <a:t>. </a:t>
            </a:r>
            <a:endParaRPr lang="it-IT" dirty="0"/>
          </a:p>
          <a:p>
            <a:pPr marL="285750" indent="-285750">
              <a:buFont typeface="Arial" charset="0"/>
              <a:buChar char="•"/>
            </a:pPr>
            <a:endParaRPr lang="it-IT" dirty="0" smtClean="0"/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Il tempo parallelo è O(log(n)).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642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Butterfly - idea</a:t>
            </a:r>
            <a:endParaRPr lang="it-IT" dirty="0"/>
          </a:p>
        </p:txBody>
      </p:sp>
      <p:sp>
        <p:nvSpPr>
          <p:cNvPr id="100" name="Rectangle 99"/>
          <p:cNvSpPr/>
          <p:nvPr/>
        </p:nvSpPr>
        <p:spPr>
          <a:xfrm>
            <a:off x="3019362" y="1827712"/>
            <a:ext cx="438876" cy="44294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101" name="Rectangle 100"/>
          <p:cNvSpPr/>
          <p:nvPr/>
        </p:nvSpPr>
        <p:spPr>
          <a:xfrm>
            <a:off x="3920751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102" name="Rectangle 101"/>
          <p:cNvSpPr/>
          <p:nvPr/>
        </p:nvSpPr>
        <p:spPr>
          <a:xfrm>
            <a:off x="4815853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103" name="Rectangle 102"/>
          <p:cNvSpPr/>
          <p:nvPr/>
        </p:nvSpPr>
        <p:spPr>
          <a:xfrm>
            <a:off x="5712549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6" name="Rectangle 95"/>
          <p:cNvSpPr/>
          <p:nvPr/>
        </p:nvSpPr>
        <p:spPr>
          <a:xfrm>
            <a:off x="6609249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7" name="Rectangle 96"/>
          <p:cNvSpPr/>
          <p:nvPr/>
        </p:nvSpPr>
        <p:spPr>
          <a:xfrm>
            <a:off x="7510358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8" name="Rectangle 97"/>
          <p:cNvSpPr/>
          <p:nvPr/>
        </p:nvSpPr>
        <p:spPr>
          <a:xfrm>
            <a:off x="8405460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9" name="Rectangle 98"/>
          <p:cNvSpPr/>
          <p:nvPr/>
        </p:nvSpPr>
        <p:spPr>
          <a:xfrm>
            <a:off x="9302156" y="1827712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2" name="Rectangle 91"/>
          <p:cNvSpPr/>
          <p:nvPr/>
        </p:nvSpPr>
        <p:spPr>
          <a:xfrm>
            <a:off x="3019642" y="3063189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3" name="Rectangle 92"/>
          <p:cNvSpPr/>
          <p:nvPr/>
        </p:nvSpPr>
        <p:spPr>
          <a:xfrm>
            <a:off x="3920751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4" name="Rectangle 93"/>
          <p:cNvSpPr/>
          <p:nvPr/>
        </p:nvSpPr>
        <p:spPr>
          <a:xfrm>
            <a:off x="4815853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5" name="Rectangle 94"/>
          <p:cNvSpPr/>
          <p:nvPr/>
        </p:nvSpPr>
        <p:spPr>
          <a:xfrm>
            <a:off x="5712549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8" name="Rectangle 87"/>
          <p:cNvSpPr/>
          <p:nvPr/>
        </p:nvSpPr>
        <p:spPr>
          <a:xfrm>
            <a:off x="6609249" y="3063189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7510358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0" name="Rectangle 89"/>
          <p:cNvSpPr/>
          <p:nvPr/>
        </p:nvSpPr>
        <p:spPr>
          <a:xfrm>
            <a:off x="8405460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1" name="Rectangle 90"/>
          <p:cNvSpPr/>
          <p:nvPr/>
        </p:nvSpPr>
        <p:spPr>
          <a:xfrm>
            <a:off x="9302156" y="3063189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4" name="Rectangle 83"/>
          <p:cNvSpPr/>
          <p:nvPr/>
        </p:nvSpPr>
        <p:spPr>
          <a:xfrm>
            <a:off x="3019642" y="414626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5" name="Rectangle 84"/>
          <p:cNvSpPr/>
          <p:nvPr/>
        </p:nvSpPr>
        <p:spPr>
          <a:xfrm>
            <a:off x="3920751" y="4146264"/>
            <a:ext cx="438595" cy="43859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6" name="Rectangle 85"/>
          <p:cNvSpPr/>
          <p:nvPr/>
        </p:nvSpPr>
        <p:spPr>
          <a:xfrm>
            <a:off x="4815853" y="414626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7" name="Rectangle 86"/>
          <p:cNvSpPr/>
          <p:nvPr/>
        </p:nvSpPr>
        <p:spPr>
          <a:xfrm>
            <a:off x="5712549" y="4146264"/>
            <a:ext cx="438595" cy="43859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0" name="Rectangle 79"/>
          <p:cNvSpPr/>
          <p:nvPr/>
        </p:nvSpPr>
        <p:spPr>
          <a:xfrm>
            <a:off x="6609249" y="414626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1" name="Rectangle 80"/>
          <p:cNvSpPr/>
          <p:nvPr/>
        </p:nvSpPr>
        <p:spPr>
          <a:xfrm>
            <a:off x="7510358" y="4146264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2" name="Rectangle 81"/>
          <p:cNvSpPr/>
          <p:nvPr/>
        </p:nvSpPr>
        <p:spPr>
          <a:xfrm>
            <a:off x="8405460" y="414626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3" name="Rectangle 82"/>
          <p:cNvSpPr/>
          <p:nvPr/>
        </p:nvSpPr>
        <p:spPr>
          <a:xfrm>
            <a:off x="9302156" y="4146264"/>
            <a:ext cx="438595" cy="43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6" name="Rectangle 75"/>
          <p:cNvSpPr/>
          <p:nvPr/>
        </p:nvSpPr>
        <p:spPr>
          <a:xfrm>
            <a:off x="3019642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7" name="Rectangle 76"/>
          <p:cNvSpPr/>
          <p:nvPr/>
        </p:nvSpPr>
        <p:spPr>
          <a:xfrm>
            <a:off x="3920751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8" name="Rectangle 77"/>
          <p:cNvSpPr/>
          <p:nvPr/>
        </p:nvSpPr>
        <p:spPr>
          <a:xfrm>
            <a:off x="4815853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9" name="Rectangle 78"/>
          <p:cNvSpPr/>
          <p:nvPr/>
        </p:nvSpPr>
        <p:spPr>
          <a:xfrm>
            <a:off x="5712549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2" name="Rectangle 71"/>
          <p:cNvSpPr/>
          <p:nvPr/>
        </p:nvSpPr>
        <p:spPr>
          <a:xfrm>
            <a:off x="6609249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3" name="Rectangle 72"/>
          <p:cNvSpPr/>
          <p:nvPr/>
        </p:nvSpPr>
        <p:spPr>
          <a:xfrm>
            <a:off x="7510358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4" name="Rectangle 73"/>
          <p:cNvSpPr/>
          <p:nvPr/>
        </p:nvSpPr>
        <p:spPr>
          <a:xfrm>
            <a:off x="8405460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75" name="Rectangle 74"/>
          <p:cNvSpPr/>
          <p:nvPr/>
        </p:nvSpPr>
        <p:spPr>
          <a:xfrm>
            <a:off x="9302156" y="5233224"/>
            <a:ext cx="438595" cy="4385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cxnSp>
        <p:nvCxnSpPr>
          <p:cNvPr id="12" name="Straight Connector 11"/>
          <p:cNvCxnSpPr>
            <a:stCxn id="84" idx="2"/>
            <a:endCxn id="77" idx="0"/>
          </p:cNvCxnSpPr>
          <p:nvPr/>
        </p:nvCxnSpPr>
        <p:spPr>
          <a:xfrm>
            <a:off x="3238940" y="4584859"/>
            <a:ext cx="90111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6" idx="0"/>
            <a:endCxn id="85" idx="2"/>
          </p:cNvCxnSpPr>
          <p:nvPr/>
        </p:nvCxnSpPr>
        <p:spPr>
          <a:xfrm flipV="1">
            <a:off x="3238940" y="4584859"/>
            <a:ext cx="90111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9" idx="0"/>
            <a:endCxn id="86" idx="2"/>
          </p:cNvCxnSpPr>
          <p:nvPr/>
        </p:nvCxnSpPr>
        <p:spPr>
          <a:xfrm flipH="1" flipV="1">
            <a:off x="5035153" y="4584859"/>
            <a:ext cx="896697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8" idx="0"/>
            <a:endCxn id="87" idx="2"/>
          </p:cNvCxnSpPr>
          <p:nvPr/>
        </p:nvCxnSpPr>
        <p:spPr>
          <a:xfrm flipV="1">
            <a:off x="5035153" y="4584859"/>
            <a:ext cx="896697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2" idx="0"/>
            <a:endCxn id="81" idx="2"/>
          </p:cNvCxnSpPr>
          <p:nvPr/>
        </p:nvCxnSpPr>
        <p:spPr>
          <a:xfrm flipV="1">
            <a:off x="6828547" y="4584859"/>
            <a:ext cx="90111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624759" y="4584859"/>
            <a:ext cx="896697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3" idx="0"/>
            <a:endCxn id="80" idx="2"/>
          </p:cNvCxnSpPr>
          <p:nvPr/>
        </p:nvCxnSpPr>
        <p:spPr>
          <a:xfrm flipH="1" flipV="1">
            <a:off x="6828547" y="4584859"/>
            <a:ext cx="90111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8635038" y="4584859"/>
            <a:ext cx="90111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6" idx="0"/>
            <a:endCxn id="92" idx="2"/>
          </p:cNvCxnSpPr>
          <p:nvPr/>
        </p:nvCxnSpPr>
        <p:spPr>
          <a:xfrm flipH="1" flipV="1">
            <a:off x="3238940" y="3501784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137046" y="3510956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838825" y="3501784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736931" y="3510956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4" idx="0"/>
            <a:endCxn id="94" idx="2"/>
          </p:cNvCxnSpPr>
          <p:nvPr/>
        </p:nvCxnSpPr>
        <p:spPr>
          <a:xfrm flipV="1">
            <a:off x="3238940" y="3501784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112564" y="3501784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725243" y="3510956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850513" y="3501784"/>
            <a:ext cx="1796213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8" idx="0"/>
            <a:endCxn id="100" idx="2"/>
          </p:cNvCxnSpPr>
          <p:nvPr/>
        </p:nvCxnSpPr>
        <p:spPr>
          <a:xfrm flipH="1" flipV="1">
            <a:off x="3238800" y="2270658"/>
            <a:ext cx="3589747" cy="7925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9" idx="0"/>
            <a:endCxn id="101" idx="2"/>
          </p:cNvCxnSpPr>
          <p:nvPr/>
        </p:nvCxnSpPr>
        <p:spPr>
          <a:xfrm flipH="1" flipV="1">
            <a:off x="4140050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0" idx="0"/>
            <a:endCxn id="102" idx="2"/>
          </p:cNvCxnSpPr>
          <p:nvPr/>
        </p:nvCxnSpPr>
        <p:spPr>
          <a:xfrm flipH="1" flipV="1">
            <a:off x="5035153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1" idx="0"/>
            <a:endCxn id="103" idx="2"/>
          </p:cNvCxnSpPr>
          <p:nvPr/>
        </p:nvCxnSpPr>
        <p:spPr>
          <a:xfrm flipH="1" flipV="1">
            <a:off x="5931850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6" idx="2"/>
            <a:endCxn id="92" idx="0"/>
          </p:cNvCxnSpPr>
          <p:nvPr/>
        </p:nvCxnSpPr>
        <p:spPr>
          <a:xfrm flipH="1">
            <a:off x="3238940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7" idx="2"/>
            <a:endCxn id="93" idx="0"/>
          </p:cNvCxnSpPr>
          <p:nvPr/>
        </p:nvCxnSpPr>
        <p:spPr>
          <a:xfrm flipH="1">
            <a:off x="4140050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8" idx="2"/>
            <a:endCxn id="94" idx="0"/>
          </p:cNvCxnSpPr>
          <p:nvPr/>
        </p:nvCxnSpPr>
        <p:spPr>
          <a:xfrm flipH="1">
            <a:off x="5035153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9" idx="2"/>
            <a:endCxn id="95" idx="0"/>
          </p:cNvCxnSpPr>
          <p:nvPr/>
        </p:nvCxnSpPr>
        <p:spPr>
          <a:xfrm flipH="1">
            <a:off x="5931850" y="2266307"/>
            <a:ext cx="3589607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>
          <a:xfrm>
            <a:off x="2345248" y="5220167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i: 0</a:t>
            </a:r>
            <a:endParaRPr lang="it-IT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2345248" y="4124327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i: 1</a:t>
            </a:r>
            <a:endParaRPr lang="it-IT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2345247" y="3064934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i: 2</a:t>
            </a:r>
            <a:endParaRPr lang="it-IT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2313335" y="1815946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i: 3</a:t>
            </a:r>
            <a:endParaRPr lang="it-IT" dirty="0"/>
          </a:p>
        </p:txBody>
      </p:sp>
      <p:cxnSp>
        <p:nvCxnSpPr>
          <p:cNvPr id="40" name="Straight Connector 39"/>
          <p:cNvCxnSpPr>
            <a:stCxn id="92" idx="0"/>
            <a:endCxn id="100" idx="2"/>
          </p:cNvCxnSpPr>
          <p:nvPr/>
        </p:nvCxnSpPr>
        <p:spPr>
          <a:xfrm flipH="1" flipV="1">
            <a:off x="3238800" y="2270658"/>
            <a:ext cx="140" cy="7925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137046" y="2266307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033743" y="2266307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931849" y="2266307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6828546" y="2266307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719026" y="2272725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8623349" y="2266307"/>
            <a:ext cx="0" cy="7968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544682" y="2252510"/>
            <a:ext cx="0" cy="7968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84" idx="0"/>
          </p:cNvCxnSpPr>
          <p:nvPr/>
        </p:nvCxnSpPr>
        <p:spPr>
          <a:xfrm flipV="1">
            <a:off x="3238940" y="3510956"/>
            <a:ext cx="10025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85" idx="0"/>
          </p:cNvCxnSpPr>
          <p:nvPr/>
        </p:nvCxnSpPr>
        <p:spPr>
          <a:xfrm flipV="1">
            <a:off x="4140050" y="3510956"/>
            <a:ext cx="7021" cy="63530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86" idx="0"/>
          </p:cNvCxnSpPr>
          <p:nvPr/>
        </p:nvCxnSpPr>
        <p:spPr>
          <a:xfrm flipV="1">
            <a:off x="5035153" y="3510956"/>
            <a:ext cx="8615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7" idx="0"/>
          </p:cNvCxnSpPr>
          <p:nvPr/>
        </p:nvCxnSpPr>
        <p:spPr>
          <a:xfrm flipV="1">
            <a:off x="5931850" y="3510956"/>
            <a:ext cx="10024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0" idx="0"/>
          </p:cNvCxnSpPr>
          <p:nvPr/>
        </p:nvCxnSpPr>
        <p:spPr>
          <a:xfrm flipV="1">
            <a:off x="6828547" y="3510956"/>
            <a:ext cx="10024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81" idx="0"/>
          </p:cNvCxnSpPr>
          <p:nvPr/>
        </p:nvCxnSpPr>
        <p:spPr>
          <a:xfrm flipH="1" flipV="1">
            <a:off x="7729051" y="3517374"/>
            <a:ext cx="606" cy="6288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2" idx="0"/>
          </p:cNvCxnSpPr>
          <p:nvPr/>
        </p:nvCxnSpPr>
        <p:spPr>
          <a:xfrm flipV="1">
            <a:off x="8624760" y="3510956"/>
            <a:ext cx="8614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83" idx="0"/>
            <a:endCxn id="91" idx="2"/>
          </p:cNvCxnSpPr>
          <p:nvPr/>
        </p:nvCxnSpPr>
        <p:spPr>
          <a:xfrm flipV="1">
            <a:off x="9521457" y="3501784"/>
            <a:ext cx="0" cy="644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248964" y="4584859"/>
            <a:ext cx="10025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50074" y="4584859"/>
            <a:ext cx="7021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8" idx="0"/>
            <a:endCxn id="86" idx="2"/>
          </p:cNvCxnSpPr>
          <p:nvPr/>
        </p:nvCxnSpPr>
        <p:spPr>
          <a:xfrm flipV="1">
            <a:off x="5035153" y="4584859"/>
            <a:ext cx="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79" idx="0"/>
            <a:endCxn id="87" idx="2"/>
          </p:cNvCxnSpPr>
          <p:nvPr/>
        </p:nvCxnSpPr>
        <p:spPr>
          <a:xfrm flipV="1">
            <a:off x="5931850" y="4584859"/>
            <a:ext cx="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838571" y="4584859"/>
            <a:ext cx="10024" cy="635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7739075" y="4591277"/>
            <a:ext cx="606" cy="6288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74" idx="0"/>
            <a:endCxn id="82" idx="2"/>
          </p:cNvCxnSpPr>
          <p:nvPr/>
        </p:nvCxnSpPr>
        <p:spPr>
          <a:xfrm flipV="1">
            <a:off x="8624760" y="4584859"/>
            <a:ext cx="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75" idx="0"/>
            <a:endCxn id="83" idx="2"/>
          </p:cNvCxnSpPr>
          <p:nvPr/>
        </p:nvCxnSpPr>
        <p:spPr>
          <a:xfrm flipV="1">
            <a:off x="9521457" y="4584859"/>
            <a:ext cx="0" cy="6483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 Placeholder 2"/>
          <p:cNvSpPr txBox="1">
            <a:spLocks/>
          </p:cNvSpPr>
          <p:nvPr/>
        </p:nvSpPr>
        <p:spPr>
          <a:xfrm>
            <a:off x="3837840" y="1218271"/>
            <a:ext cx="673875" cy="491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001</a:t>
            </a:r>
            <a:endParaRPr lang="it-IT" sz="1600" dirty="0"/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2933882" y="1231556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000</a:t>
            </a:r>
            <a:endParaRPr lang="it-IT" sz="1600" dirty="0"/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5669418" y="1190341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011</a:t>
            </a:r>
            <a:endParaRPr lang="it-IT" sz="1600" dirty="0"/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4765460" y="1203627"/>
            <a:ext cx="626551" cy="497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010</a:t>
            </a:r>
            <a:endParaRPr lang="it-IT" sz="1600" dirty="0"/>
          </a:p>
        </p:txBody>
      </p:sp>
      <p:sp>
        <p:nvSpPr>
          <p:cNvPr id="68" name="Content Placeholder 2"/>
          <p:cNvSpPr txBox="1">
            <a:spLocks/>
          </p:cNvSpPr>
          <p:nvPr/>
        </p:nvSpPr>
        <p:spPr>
          <a:xfrm>
            <a:off x="7396875" y="1183194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101</a:t>
            </a:r>
            <a:endParaRPr lang="it-IT" sz="1600" dirty="0"/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6492917" y="1196479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100</a:t>
            </a:r>
            <a:endParaRPr lang="it-IT" sz="1600" dirty="0"/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9228453" y="1155264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111</a:t>
            </a:r>
            <a:endParaRPr lang="it-IT" sz="1600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8324495" y="1168549"/>
            <a:ext cx="650213" cy="48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w: 110</a:t>
            </a:r>
            <a:endParaRPr lang="it-IT" sz="1600" dirty="0"/>
          </a:p>
        </p:txBody>
      </p:sp>
      <p:sp>
        <p:nvSpPr>
          <p:cNvPr id="154" name="Freeform 153"/>
          <p:cNvSpPr>
            <a:spLocks/>
          </p:cNvSpPr>
          <p:nvPr/>
        </p:nvSpPr>
        <p:spPr bwMode="auto">
          <a:xfrm rot="5400000" flipH="1">
            <a:off x="3292531" y="4759277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5" name="Freeform 154"/>
          <p:cNvSpPr>
            <a:spLocks/>
          </p:cNvSpPr>
          <p:nvPr/>
        </p:nvSpPr>
        <p:spPr bwMode="auto">
          <a:xfrm rot="5400000" flipH="1">
            <a:off x="3192288" y="2442588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6" name="Freeform 155"/>
          <p:cNvSpPr>
            <a:spLocks/>
          </p:cNvSpPr>
          <p:nvPr/>
        </p:nvSpPr>
        <p:spPr bwMode="auto">
          <a:xfrm rot="5400000" flipH="1">
            <a:off x="3320547" y="3707571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8" name="Freeform 157"/>
          <p:cNvSpPr>
            <a:spLocks/>
          </p:cNvSpPr>
          <p:nvPr/>
        </p:nvSpPr>
        <p:spPr bwMode="auto">
          <a:xfrm rot="5400000" flipH="1">
            <a:off x="4205621" y="4759277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59" name="Freeform 158"/>
          <p:cNvSpPr>
            <a:spLocks/>
          </p:cNvSpPr>
          <p:nvPr/>
        </p:nvSpPr>
        <p:spPr bwMode="auto">
          <a:xfrm rot="5400000" flipH="1">
            <a:off x="4105378" y="2442588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0" name="Freeform 159"/>
          <p:cNvSpPr>
            <a:spLocks/>
          </p:cNvSpPr>
          <p:nvPr/>
        </p:nvSpPr>
        <p:spPr bwMode="auto">
          <a:xfrm rot="5400000" flipH="1">
            <a:off x="4233637" y="3707571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1" name="Freeform 160"/>
          <p:cNvSpPr>
            <a:spLocks/>
          </p:cNvSpPr>
          <p:nvPr/>
        </p:nvSpPr>
        <p:spPr bwMode="auto">
          <a:xfrm rot="5400000" flipH="1">
            <a:off x="5095668" y="4759644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 rot="5400000" flipH="1">
            <a:off x="4995425" y="2442955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3" name="Freeform 162"/>
          <p:cNvSpPr>
            <a:spLocks/>
          </p:cNvSpPr>
          <p:nvPr/>
        </p:nvSpPr>
        <p:spPr bwMode="auto">
          <a:xfrm rot="5400000" flipH="1">
            <a:off x="5123684" y="3707938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4" name="Freeform 163"/>
          <p:cNvSpPr>
            <a:spLocks/>
          </p:cNvSpPr>
          <p:nvPr/>
        </p:nvSpPr>
        <p:spPr bwMode="auto">
          <a:xfrm rot="5400000" flipH="1">
            <a:off x="5968113" y="4759276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 rot="5400000" flipH="1">
            <a:off x="5867870" y="2442587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6" name="Freeform 165"/>
          <p:cNvSpPr>
            <a:spLocks/>
          </p:cNvSpPr>
          <p:nvPr/>
        </p:nvSpPr>
        <p:spPr bwMode="auto">
          <a:xfrm rot="5400000" flipH="1">
            <a:off x="5996129" y="3707570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7" name="Freeform 166"/>
          <p:cNvSpPr>
            <a:spLocks/>
          </p:cNvSpPr>
          <p:nvPr/>
        </p:nvSpPr>
        <p:spPr bwMode="auto">
          <a:xfrm rot="5400000" flipH="1">
            <a:off x="6882137" y="4759276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8" name="Freeform 167"/>
          <p:cNvSpPr>
            <a:spLocks/>
          </p:cNvSpPr>
          <p:nvPr/>
        </p:nvSpPr>
        <p:spPr bwMode="auto">
          <a:xfrm rot="5400000" flipH="1">
            <a:off x="6781894" y="2442587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69" name="Freeform 168"/>
          <p:cNvSpPr>
            <a:spLocks/>
          </p:cNvSpPr>
          <p:nvPr/>
        </p:nvSpPr>
        <p:spPr bwMode="auto">
          <a:xfrm rot="5400000" flipH="1">
            <a:off x="6910153" y="3707570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0" name="Freeform 169"/>
          <p:cNvSpPr>
            <a:spLocks/>
          </p:cNvSpPr>
          <p:nvPr/>
        </p:nvSpPr>
        <p:spPr bwMode="auto">
          <a:xfrm rot="5400000" flipH="1">
            <a:off x="7758203" y="4759276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1" name="Freeform 170"/>
          <p:cNvSpPr>
            <a:spLocks/>
          </p:cNvSpPr>
          <p:nvPr/>
        </p:nvSpPr>
        <p:spPr bwMode="auto">
          <a:xfrm rot="5400000" flipH="1">
            <a:off x="7657960" y="2442587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2" name="Freeform 171"/>
          <p:cNvSpPr>
            <a:spLocks/>
          </p:cNvSpPr>
          <p:nvPr/>
        </p:nvSpPr>
        <p:spPr bwMode="auto">
          <a:xfrm rot="5400000" flipH="1">
            <a:off x="7786219" y="3707570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3" name="Freeform 172"/>
          <p:cNvSpPr>
            <a:spLocks/>
          </p:cNvSpPr>
          <p:nvPr/>
        </p:nvSpPr>
        <p:spPr bwMode="auto">
          <a:xfrm rot="5400000" flipH="1">
            <a:off x="8692543" y="4759276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4" name="Freeform 173"/>
          <p:cNvSpPr>
            <a:spLocks/>
          </p:cNvSpPr>
          <p:nvPr/>
        </p:nvSpPr>
        <p:spPr bwMode="auto">
          <a:xfrm rot="5400000" flipH="1">
            <a:off x="8592300" y="2442587"/>
            <a:ext cx="1100341" cy="341279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5" name="Freeform 174"/>
          <p:cNvSpPr>
            <a:spLocks/>
          </p:cNvSpPr>
          <p:nvPr/>
        </p:nvSpPr>
        <p:spPr bwMode="auto">
          <a:xfrm rot="5400000" flipH="1">
            <a:off x="8720559" y="3707570"/>
            <a:ext cx="882654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178" name="TextBox 177"/>
          <p:cNvSpPr txBox="1"/>
          <p:nvPr/>
        </p:nvSpPr>
        <p:spPr>
          <a:xfrm>
            <a:off x="838200" y="5833438"/>
            <a:ext cx="10524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 questo punto ci basterà far risalire l’informazione dai processori </a:t>
            </a:r>
            <a:r>
              <a:rPr lang="it-IT" sz="2000" dirty="0" smtClean="0"/>
              <a:t>della </a:t>
            </a:r>
            <a:r>
              <a:rPr lang="it-IT" sz="2000" dirty="0"/>
              <a:t>riga 0 per inviare il dato a tutti i processori</a:t>
            </a:r>
            <a:r>
              <a:rPr lang="it-IT" sz="2000" dirty="0" smtClean="0"/>
              <a:t>. Il costo della risalita è pari al numero di righe ovvero log(n).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04464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Butterfly - algoritmo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930765" y="1932009"/>
            <a:ext cx="89724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Broadcast(x)</a:t>
            </a:r>
          </a:p>
          <a:p>
            <a:r>
              <a:rPr lang="it-IT" sz="2000" b="1" dirty="0" err="1" smtClean="0">
                <a:solidFill>
                  <a:srgbClr val="000000"/>
                </a:solidFill>
              </a:rPr>
              <a:t>Begin</a:t>
            </a:r>
            <a:endParaRPr lang="it-IT" sz="2000" b="1" dirty="0" smtClean="0">
              <a:solidFill>
                <a:srgbClr val="000000"/>
              </a:solidFill>
            </a:endParaRPr>
          </a:p>
          <a:p>
            <a:r>
              <a:rPr lang="it-IT" sz="2000" dirty="0" smtClean="0">
                <a:solidFill>
                  <a:srgbClr val="000000"/>
                </a:solidFill>
              </a:rPr>
              <a:t>D[0,000]=x;</a:t>
            </a:r>
          </a:p>
          <a:p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for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i=log(n)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downto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1 </a:t>
            </a:r>
            <a:r>
              <a:rPr lang="it-IT" sz="2000" b="1" dirty="0" smtClean="0">
                <a:solidFill>
                  <a:srgbClr val="FF0000"/>
                </a:solidFill>
              </a:rPr>
              <a:t>do</a:t>
            </a:r>
          </a:p>
          <a:p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       </a:t>
            </a:r>
            <a:r>
              <a:rPr lang="it-IT" sz="2000" b="1" dirty="0" smtClean="0">
                <a:solidFill>
                  <a:srgbClr val="000000"/>
                </a:solidFill>
                <a:effectLst/>
              </a:rPr>
              <a:t>for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 w=0 </a:t>
            </a:r>
            <a:r>
              <a:rPr lang="it-IT" sz="2000" b="1" dirty="0" smtClean="0">
                <a:solidFill>
                  <a:srgbClr val="000000"/>
                </a:solidFill>
              </a:rPr>
              <a:t>to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 n </a:t>
            </a:r>
            <a:r>
              <a:rPr lang="it-IT" sz="2000" b="1" dirty="0" smtClean="0">
                <a:solidFill>
                  <a:srgbClr val="FF0000"/>
                </a:solidFill>
                <a:effectLst/>
              </a:rPr>
              <a:t>pardo</a:t>
            </a:r>
          </a:p>
          <a:p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           </a:t>
            </a:r>
            <a:r>
              <a:rPr lang="it-IT" sz="2000" b="1" dirty="0" smtClean="0">
                <a:solidFill>
                  <a:srgbClr val="000000"/>
                </a:solidFill>
              </a:rPr>
              <a:t>if</a:t>
            </a:r>
            <a:r>
              <a:rPr lang="it-IT" sz="2000" dirty="0" smtClean="0">
                <a:solidFill>
                  <a:srgbClr val="000000"/>
                </a:solidFill>
              </a:rPr>
              <a:t> (w è 0 OR w è un multiplo di 2</a:t>
            </a:r>
            <a:r>
              <a:rPr lang="it-IT" sz="2000" baseline="30000" dirty="0" smtClean="0">
                <a:solidFill>
                  <a:srgbClr val="000000"/>
                </a:solidFill>
              </a:rPr>
              <a:t>i</a:t>
            </a:r>
            <a:r>
              <a:rPr lang="it-IT" sz="20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           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P</a:t>
            </a:r>
            <a:r>
              <a:rPr lang="it-IT" sz="2000" b="0" baseline="-25000" dirty="0" smtClean="0">
                <a:solidFill>
                  <a:srgbClr val="000000"/>
                </a:solidFill>
                <a:effectLst/>
              </a:rPr>
              <a:t>i-1,w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	D[i-1,w] = D[i,w]</a:t>
            </a:r>
          </a:p>
          <a:p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           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P</a:t>
            </a:r>
            <a:r>
              <a:rPr lang="it-IT" sz="2000" baseline="-25000" dirty="0" smtClean="0">
                <a:solidFill>
                  <a:srgbClr val="000000"/>
                </a:solidFill>
              </a:rPr>
              <a:t>i-1,SWAP(i,w)</a:t>
            </a:r>
            <a:r>
              <a:rPr lang="it-IT" sz="2000" b="0" baseline="-25000" dirty="0" smtClean="0">
                <a:solidFill>
                  <a:srgbClr val="000000"/>
                </a:solidFill>
                <a:effectLst/>
              </a:rPr>
              <a:t> </a:t>
            </a:r>
            <a:r>
              <a:rPr lang="it-IT" sz="2000" b="0" dirty="0" smtClean="0">
                <a:solidFill>
                  <a:srgbClr val="000000"/>
                </a:solidFill>
                <a:effectLst/>
              </a:rPr>
              <a:t>	D[i-1,SWAP(i,w)] = D[i,w]</a:t>
            </a:r>
          </a:p>
          <a:p>
            <a:r>
              <a:rPr lang="it-IT" sz="2000" dirty="0" smtClean="0">
                <a:solidFill>
                  <a:srgbClr val="000000"/>
                </a:solidFill>
              </a:rPr>
              <a:t>    </a:t>
            </a:r>
            <a:r>
              <a:rPr lang="it-IT" sz="2000" b="1" dirty="0" smtClean="0">
                <a:solidFill>
                  <a:srgbClr val="000000"/>
                </a:solidFill>
              </a:rPr>
              <a:t>for </a:t>
            </a:r>
            <a:r>
              <a:rPr lang="it-IT" sz="2000" dirty="0">
                <a:solidFill>
                  <a:srgbClr val="000000"/>
                </a:solidFill>
              </a:rPr>
              <a:t>i</a:t>
            </a:r>
            <a:r>
              <a:rPr lang="it-IT" sz="2000" dirty="0" smtClean="0">
                <a:solidFill>
                  <a:srgbClr val="000000"/>
                </a:solidFill>
              </a:rPr>
              <a:t>=1 </a:t>
            </a:r>
            <a:r>
              <a:rPr lang="it-IT" sz="2000" b="1" dirty="0" smtClean="0">
                <a:solidFill>
                  <a:srgbClr val="000000"/>
                </a:solidFill>
              </a:rPr>
              <a:t>to </a:t>
            </a:r>
            <a:r>
              <a:rPr lang="it-IT" sz="2000" dirty="0" smtClean="0">
                <a:solidFill>
                  <a:srgbClr val="000000"/>
                </a:solidFill>
              </a:rPr>
              <a:t>log(n) </a:t>
            </a:r>
            <a:r>
              <a:rPr lang="it-IT" sz="2000" b="1" dirty="0" smtClean="0">
                <a:solidFill>
                  <a:srgbClr val="FF0000"/>
                </a:solidFill>
              </a:rPr>
              <a:t>do</a:t>
            </a:r>
          </a:p>
          <a:p>
            <a:r>
              <a:rPr lang="it-IT" sz="2000" b="1" dirty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</a:rPr>
              <a:t>       for </a:t>
            </a:r>
            <a:r>
              <a:rPr lang="it-IT" sz="2000" dirty="0">
                <a:solidFill>
                  <a:srgbClr val="000000"/>
                </a:solidFill>
              </a:rPr>
              <a:t>w</a:t>
            </a:r>
            <a:r>
              <a:rPr lang="it-IT" sz="2000" dirty="0" smtClean="0">
                <a:solidFill>
                  <a:srgbClr val="000000"/>
                </a:solidFill>
              </a:rPr>
              <a:t>=0 </a:t>
            </a:r>
            <a:r>
              <a:rPr lang="it-IT" sz="2000" b="1" dirty="0" smtClean="0">
                <a:solidFill>
                  <a:srgbClr val="000000"/>
                </a:solidFill>
              </a:rPr>
              <a:t>to </a:t>
            </a:r>
            <a:r>
              <a:rPr lang="it-IT" sz="2000" dirty="0" smtClean="0">
                <a:solidFill>
                  <a:srgbClr val="000000"/>
                </a:solidFill>
              </a:rPr>
              <a:t>n </a:t>
            </a:r>
            <a:r>
              <a:rPr lang="it-IT" sz="2000" b="1" dirty="0" smtClean="0">
                <a:solidFill>
                  <a:srgbClr val="FF0000"/>
                </a:solidFill>
              </a:rPr>
              <a:t>pardo</a:t>
            </a:r>
          </a:p>
          <a:p>
            <a:r>
              <a:rPr lang="it-IT" sz="2000" b="1" dirty="0">
                <a:solidFill>
                  <a:srgbClr val="000000"/>
                </a:solidFill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</a:rPr>
              <a:t>       </a:t>
            </a:r>
            <a:r>
              <a:rPr lang="it-IT" sz="2000" dirty="0" smtClean="0">
                <a:solidFill>
                  <a:srgbClr val="000000"/>
                </a:solidFill>
              </a:rPr>
              <a:t>P</a:t>
            </a:r>
            <a:r>
              <a:rPr lang="it-IT" sz="2000" baseline="-25000" dirty="0" smtClean="0">
                <a:solidFill>
                  <a:srgbClr val="000000"/>
                </a:solidFill>
              </a:rPr>
              <a:t>i,w</a:t>
            </a:r>
            <a:r>
              <a:rPr lang="it-IT" sz="2000" dirty="0" smtClean="0">
                <a:solidFill>
                  <a:srgbClr val="000000"/>
                </a:solidFill>
              </a:rPr>
              <a:t>	D[i,w] = D[i-1,w]</a:t>
            </a:r>
            <a:endParaRPr lang="it-IT" sz="2000" b="0" dirty="0" smtClean="0">
              <a:solidFill>
                <a:srgbClr val="000000"/>
              </a:solidFill>
              <a:effectLst/>
            </a:endParaRPr>
          </a:p>
          <a:p>
            <a:r>
              <a:rPr lang="it-IT" sz="2000" b="1" dirty="0" smtClean="0">
                <a:solidFill>
                  <a:srgbClr val="000000"/>
                </a:solidFill>
              </a:rPr>
              <a:t>end</a:t>
            </a:r>
            <a:endParaRPr lang="it-IT" sz="2000" b="1" dirty="0" smtClean="0">
              <a:effectLst/>
            </a:endParaRPr>
          </a:p>
          <a:p>
            <a:endParaRPr lang="it-IT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Tempo parallelo =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O(log(n))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SWAP(i,w) è una funzione che inverte l’i-esimo bit di w </a:t>
            </a:r>
          </a:p>
          <a:p>
            <a:endParaRPr lang="it-IT" baseline="-25000" dirty="0"/>
          </a:p>
        </p:txBody>
      </p:sp>
      <p:grpSp>
        <p:nvGrpSpPr>
          <p:cNvPr id="5" name="Group 4"/>
          <p:cNvGrpSpPr/>
          <p:nvPr/>
        </p:nvGrpSpPr>
        <p:grpSpPr>
          <a:xfrm>
            <a:off x="5416971" y="1932009"/>
            <a:ext cx="5966543" cy="3229945"/>
            <a:chOff x="2313335" y="1106643"/>
            <a:chExt cx="7527819" cy="4596093"/>
          </a:xfrm>
        </p:grpSpPr>
        <p:grpSp>
          <p:nvGrpSpPr>
            <p:cNvPr id="6" name="Group 5"/>
            <p:cNvGrpSpPr/>
            <p:nvPr/>
          </p:nvGrpSpPr>
          <p:grpSpPr>
            <a:xfrm>
              <a:off x="3019642" y="1827712"/>
              <a:ext cx="3131502" cy="438595"/>
              <a:chOff x="2221730" y="2905402"/>
              <a:chExt cx="6783046" cy="950026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609249" y="1827712"/>
              <a:ext cx="3131502" cy="438595"/>
              <a:chOff x="2221730" y="2905402"/>
              <a:chExt cx="6783046" cy="950026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19642" y="3063189"/>
              <a:ext cx="3131502" cy="438595"/>
              <a:chOff x="2221730" y="2905402"/>
              <a:chExt cx="6783046" cy="95002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09249" y="3063189"/>
              <a:ext cx="3131502" cy="438595"/>
              <a:chOff x="2221730" y="2905402"/>
              <a:chExt cx="6783046" cy="950026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019642" y="4146264"/>
              <a:ext cx="3131502" cy="438595"/>
              <a:chOff x="2221730" y="2905402"/>
              <a:chExt cx="6783046" cy="950026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609249" y="4146264"/>
              <a:ext cx="3131502" cy="438595"/>
              <a:chOff x="2221730" y="2905402"/>
              <a:chExt cx="6783046" cy="950026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019642" y="5233224"/>
              <a:ext cx="3131502" cy="438595"/>
              <a:chOff x="2221730" y="2905402"/>
              <a:chExt cx="6783046" cy="950026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609249" y="5233224"/>
              <a:ext cx="3131502" cy="438595"/>
              <a:chOff x="2221730" y="2905402"/>
              <a:chExt cx="6783046" cy="950026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22173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173593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112445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054750" y="2905402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</p:grpSp>
        <p:cxnSp>
          <p:nvCxnSpPr>
            <p:cNvPr id="14" name="Straight Connector 13"/>
            <p:cNvCxnSpPr>
              <a:stCxn id="86" idx="2"/>
              <a:endCxn id="79" idx="0"/>
            </p:cNvCxnSpPr>
            <p:nvPr/>
          </p:nvCxnSpPr>
          <p:spPr>
            <a:xfrm>
              <a:off x="3238940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8" idx="0"/>
              <a:endCxn id="87" idx="2"/>
            </p:cNvCxnSpPr>
            <p:nvPr/>
          </p:nvCxnSpPr>
          <p:spPr>
            <a:xfrm flipV="1">
              <a:off x="3238940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1" idx="0"/>
              <a:endCxn id="88" idx="2"/>
            </p:cNvCxnSpPr>
            <p:nvPr/>
          </p:nvCxnSpPr>
          <p:spPr>
            <a:xfrm flipH="1" flipV="1">
              <a:off x="5035153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0" idx="0"/>
              <a:endCxn id="89" idx="2"/>
            </p:cNvCxnSpPr>
            <p:nvPr/>
          </p:nvCxnSpPr>
          <p:spPr>
            <a:xfrm flipV="1">
              <a:off x="5035153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4" idx="0"/>
              <a:endCxn id="83" idx="2"/>
            </p:cNvCxnSpPr>
            <p:nvPr/>
          </p:nvCxnSpPr>
          <p:spPr>
            <a:xfrm flipV="1">
              <a:off x="6828547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8624759" y="4584859"/>
              <a:ext cx="896697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75" idx="0"/>
              <a:endCxn id="82" idx="2"/>
            </p:cNvCxnSpPr>
            <p:nvPr/>
          </p:nvCxnSpPr>
          <p:spPr>
            <a:xfrm flipH="1" flipV="1">
              <a:off x="6828547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8635038" y="4584859"/>
              <a:ext cx="901110" cy="6483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88" idx="0"/>
              <a:endCxn id="94" idx="2"/>
            </p:cNvCxnSpPr>
            <p:nvPr/>
          </p:nvCxnSpPr>
          <p:spPr>
            <a:xfrm flipH="1" flipV="1">
              <a:off x="3238940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4137046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6838825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7736931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6" idx="0"/>
              <a:endCxn id="96" idx="2"/>
            </p:cNvCxnSpPr>
            <p:nvPr/>
          </p:nvCxnSpPr>
          <p:spPr>
            <a:xfrm flipV="1">
              <a:off x="3238940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4112564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725243" y="3510956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6850513" y="3501784"/>
              <a:ext cx="1796213" cy="644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0" idx="0"/>
              <a:endCxn id="102" idx="2"/>
            </p:cNvCxnSpPr>
            <p:nvPr/>
          </p:nvCxnSpPr>
          <p:spPr>
            <a:xfrm flipH="1" flipV="1">
              <a:off x="323894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1" idx="0"/>
              <a:endCxn id="103" idx="2"/>
            </p:cNvCxnSpPr>
            <p:nvPr/>
          </p:nvCxnSpPr>
          <p:spPr>
            <a:xfrm flipH="1" flipV="1">
              <a:off x="41400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2" idx="0"/>
              <a:endCxn id="104" idx="2"/>
            </p:cNvCxnSpPr>
            <p:nvPr/>
          </p:nvCxnSpPr>
          <p:spPr>
            <a:xfrm flipH="1" flipV="1">
              <a:off x="5035153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93" idx="0"/>
              <a:endCxn id="105" idx="2"/>
            </p:cNvCxnSpPr>
            <p:nvPr/>
          </p:nvCxnSpPr>
          <p:spPr>
            <a:xfrm flipH="1" flipV="1">
              <a:off x="59318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8" idx="2"/>
              <a:endCxn id="94" idx="0"/>
            </p:cNvCxnSpPr>
            <p:nvPr/>
          </p:nvCxnSpPr>
          <p:spPr>
            <a:xfrm flipH="1">
              <a:off x="323894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99" idx="2"/>
              <a:endCxn id="95" idx="0"/>
            </p:cNvCxnSpPr>
            <p:nvPr/>
          </p:nvCxnSpPr>
          <p:spPr>
            <a:xfrm flipH="1">
              <a:off x="41400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00" idx="2"/>
              <a:endCxn id="96" idx="0"/>
            </p:cNvCxnSpPr>
            <p:nvPr/>
          </p:nvCxnSpPr>
          <p:spPr>
            <a:xfrm flipH="1">
              <a:off x="5035153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01" idx="2"/>
              <a:endCxn id="97" idx="0"/>
            </p:cNvCxnSpPr>
            <p:nvPr/>
          </p:nvCxnSpPr>
          <p:spPr>
            <a:xfrm flipH="1">
              <a:off x="5931850" y="2266307"/>
              <a:ext cx="3589607" cy="7968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2345248" y="522016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0</a:t>
              </a:r>
              <a:endParaRPr lang="it-IT" dirty="0"/>
            </a:p>
          </p:txBody>
        </p:sp>
        <p:sp>
          <p:nvSpPr>
            <p:cNvPr id="39" name="Content Placeholder 2"/>
            <p:cNvSpPr txBox="1">
              <a:spLocks/>
            </p:cNvSpPr>
            <p:nvPr/>
          </p:nvSpPr>
          <p:spPr>
            <a:xfrm>
              <a:off x="2345248" y="4124327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1</a:t>
              </a:r>
              <a:endParaRPr lang="it-IT" dirty="0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>
            <a:xfrm>
              <a:off x="2345247" y="3064934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2</a:t>
              </a:r>
              <a:endParaRPr lang="it-IT" dirty="0"/>
            </a:p>
          </p:txBody>
        </p:sp>
        <p:sp>
          <p:nvSpPr>
            <p:cNvPr id="41" name="Content Placeholder 2"/>
            <p:cNvSpPr txBox="1">
              <a:spLocks/>
            </p:cNvSpPr>
            <p:nvPr/>
          </p:nvSpPr>
          <p:spPr>
            <a:xfrm>
              <a:off x="2313335" y="1815946"/>
              <a:ext cx="650213" cy="48256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dirty="0" smtClean="0"/>
                <a:t>i: 3</a:t>
              </a:r>
              <a:endParaRPr lang="it-IT" dirty="0"/>
            </a:p>
          </p:txBody>
        </p:sp>
        <p:cxnSp>
          <p:nvCxnSpPr>
            <p:cNvPr id="42" name="Straight Connector 41"/>
            <p:cNvCxnSpPr>
              <a:stCxn id="94" idx="0"/>
              <a:endCxn id="102" idx="2"/>
            </p:cNvCxnSpPr>
            <p:nvPr/>
          </p:nvCxnSpPr>
          <p:spPr>
            <a:xfrm flipV="1">
              <a:off x="3238940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4137046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5033743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931849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6828546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7719026" y="2272725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8623349" y="2266307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9544682" y="2252510"/>
              <a:ext cx="0" cy="79688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86" idx="0"/>
            </p:cNvCxnSpPr>
            <p:nvPr/>
          </p:nvCxnSpPr>
          <p:spPr>
            <a:xfrm flipV="1">
              <a:off x="3238940" y="3510956"/>
              <a:ext cx="1002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87" idx="0"/>
            </p:cNvCxnSpPr>
            <p:nvPr/>
          </p:nvCxnSpPr>
          <p:spPr>
            <a:xfrm flipV="1">
              <a:off x="4140050" y="3510956"/>
              <a:ext cx="7021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8" idx="0"/>
            </p:cNvCxnSpPr>
            <p:nvPr/>
          </p:nvCxnSpPr>
          <p:spPr>
            <a:xfrm flipV="1">
              <a:off x="5035153" y="3510956"/>
              <a:ext cx="861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89" idx="0"/>
            </p:cNvCxnSpPr>
            <p:nvPr/>
          </p:nvCxnSpPr>
          <p:spPr>
            <a:xfrm flipV="1">
              <a:off x="5931850" y="3510956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82" idx="0"/>
            </p:cNvCxnSpPr>
            <p:nvPr/>
          </p:nvCxnSpPr>
          <p:spPr>
            <a:xfrm flipV="1">
              <a:off x="6828547" y="3510956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83" idx="0"/>
            </p:cNvCxnSpPr>
            <p:nvPr/>
          </p:nvCxnSpPr>
          <p:spPr>
            <a:xfrm flipH="1" flipV="1">
              <a:off x="7729051" y="3517374"/>
              <a:ext cx="606" cy="6288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84" idx="0"/>
            </p:cNvCxnSpPr>
            <p:nvPr/>
          </p:nvCxnSpPr>
          <p:spPr>
            <a:xfrm flipV="1">
              <a:off x="8624760" y="3510956"/>
              <a:ext cx="861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5" idx="0"/>
              <a:endCxn id="93" idx="2"/>
            </p:cNvCxnSpPr>
            <p:nvPr/>
          </p:nvCxnSpPr>
          <p:spPr>
            <a:xfrm flipV="1">
              <a:off x="9521457" y="3501784"/>
              <a:ext cx="0" cy="64448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3248964" y="4584859"/>
              <a:ext cx="10025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4150074" y="4584859"/>
              <a:ext cx="7021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80" idx="0"/>
              <a:endCxn id="88" idx="2"/>
            </p:cNvCxnSpPr>
            <p:nvPr/>
          </p:nvCxnSpPr>
          <p:spPr>
            <a:xfrm flipV="1">
              <a:off x="5035153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1" idx="0"/>
              <a:endCxn id="89" idx="2"/>
            </p:cNvCxnSpPr>
            <p:nvPr/>
          </p:nvCxnSpPr>
          <p:spPr>
            <a:xfrm flipV="1">
              <a:off x="5931850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6838571" y="4584859"/>
              <a:ext cx="10024" cy="63530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7739075" y="4591277"/>
              <a:ext cx="606" cy="6288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76" idx="0"/>
              <a:endCxn id="84" idx="2"/>
            </p:cNvCxnSpPr>
            <p:nvPr/>
          </p:nvCxnSpPr>
          <p:spPr>
            <a:xfrm flipV="1">
              <a:off x="8624760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77" idx="0"/>
              <a:endCxn id="85" idx="2"/>
            </p:cNvCxnSpPr>
            <p:nvPr/>
          </p:nvCxnSpPr>
          <p:spPr>
            <a:xfrm flipV="1">
              <a:off x="9521457" y="4584859"/>
              <a:ext cx="0" cy="6483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Content Placeholder 2"/>
            <p:cNvSpPr txBox="1">
              <a:spLocks/>
            </p:cNvSpPr>
            <p:nvPr/>
          </p:nvSpPr>
          <p:spPr>
            <a:xfrm>
              <a:off x="3854467" y="1121497"/>
              <a:ext cx="673875" cy="4919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001</a:t>
              </a:r>
              <a:endParaRPr lang="it-IT" sz="1600" dirty="0"/>
            </a:p>
          </p:txBody>
        </p:sp>
        <p:sp>
          <p:nvSpPr>
            <p:cNvPr id="67" name="Content Placeholder 2"/>
            <p:cNvSpPr txBox="1">
              <a:spLocks/>
            </p:cNvSpPr>
            <p:nvPr/>
          </p:nvSpPr>
          <p:spPr>
            <a:xfrm>
              <a:off x="2933882" y="1114079"/>
              <a:ext cx="650211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000</a:t>
              </a:r>
              <a:endParaRPr lang="it-IT" sz="1600" dirty="0"/>
            </a:p>
          </p:txBody>
        </p:sp>
        <p:sp>
          <p:nvSpPr>
            <p:cNvPr id="68" name="Content Placeholder 2"/>
            <p:cNvSpPr txBox="1">
              <a:spLocks/>
            </p:cNvSpPr>
            <p:nvPr/>
          </p:nvSpPr>
          <p:spPr>
            <a:xfrm>
              <a:off x="5667291" y="1121497"/>
              <a:ext cx="650213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011</a:t>
              </a:r>
              <a:endParaRPr lang="it-IT" sz="1600" dirty="0"/>
            </a:p>
          </p:txBody>
        </p:sp>
        <p:sp>
          <p:nvSpPr>
            <p:cNvPr id="69" name="Content Placeholder 2"/>
            <p:cNvSpPr txBox="1">
              <a:spLocks/>
            </p:cNvSpPr>
            <p:nvPr/>
          </p:nvSpPr>
          <p:spPr>
            <a:xfrm>
              <a:off x="4727777" y="1106643"/>
              <a:ext cx="730673" cy="49744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010</a:t>
              </a:r>
              <a:endParaRPr lang="it-IT" sz="1600" dirty="0"/>
            </a:p>
          </p:txBody>
        </p:sp>
        <p:sp>
          <p:nvSpPr>
            <p:cNvPr id="70" name="Content Placeholder 2"/>
            <p:cNvSpPr txBox="1">
              <a:spLocks/>
            </p:cNvSpPr>
            <p:nvPr/>
          </p:nvSpPr>
          <p:spPr>
            <a:xfrm>
              <a:off x="7389145" y="1119384"/>
              <a:ext cx="650213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101</a:t>
              </a:r>
              <a:endParaRPr lang="it-IT" sz="1600" dirty="0"/>
            </a:p>
          </p:txBody>
        </p:sp>
        <p:sp>
          <p:nvSpPr>
            <p:cNvPr id="71" name="Content Placeholder 2"/>
            <p:cNvSpPr txBox="1">
              <a:spLocks/>
            </p:cNvSpPr>
            <p:nvPr/>
          </p:nvSpPr>
          <p:spPr>
            <a:xfrm>
              <a:off x="6485187" y="1119384"/>
              <a:ext cx="650213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100</a:t>
              </a:r>
              <a:endParaRPr lang="it-IT" sz="1600" dirty="0"/>
            </a:p>
          </p:txBody>
        </p:sp>
        <p:sp>
          <p:nvSpPr>
            <p:cNvPr id="72" name="Content Placeholder 2"/>
            <p:cNvSpPr txBox="1">
              <a:spLocks/>
            </p:cNvSpPr>
            <p:nvPr/>
          </p:nvSpPr>
          <p:spPr>
            <a:xfrm>
              <a:off x="9190941" y="1130897"/>
              <a:ext cx="650213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111</a:t>
              </a:r>
              <a:endParaRPr lang="it-IT" sz="1600" dirty="0"/>
            </a:p>
          </p:txBody>
        </p:sp>
        <p:sp>
          <p:nvSpPr>
            <p:cNvPr id="73" name="Content Placeholder 2"/>
            <p:cNvSpPr txBox="1">
              <a:spLocks/>
            </p:cNvSpPr>
            <p:nvPr/>
          </p:nvSpPr>
          <p:spPr>
            <a:xfrm>
              <a:off x="8302202" y="1115376"/>
              <a:ext cx="650213" cy="48257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it-IT" sz="1600" dirty="0" smtClean="0"/>
                <a:t>w: 110</a:t>
              </a:r>
              <a:endParaRPr lang="it-IT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4056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tempo parallelo per il </a:t>
            </a:r>
            <a:r>
              <a:rPr lang="it-IT" dirty="0" err="1" smtClean="0"/>
              <a:t>broadcasting</a:t>
            </a:r>
            <a:r>
              <a:rPr lang="it-IT" dirty="0" smtClean="0"/>
              <a:t> di una singola informazione nella PRAM ER*W, nell’</a:t>
            </a:r>
            <a:r>
              <a:rPr lang="it-IT" dirty="0" err="1" smtClean="0"/>
              <a:t>Ipercubo</a:t>
            </a:r>
            <a:r>
              <a:rPr lang="it-IT" dirty="0" smtClean="0"/>
              <a:t>, nell’albero binario e nella </a:t>
            </a:r>
            <a:r>
              <a:rPr lang="it-IT" dirty="0" err="1" smtClean="0"/>
              <a:t>butterfly</a:t>
            </a:r>
            <a:r>
              <a:rPr lang="it-IT" dirty="0" smtClean="0"/>
              <a:t> è O(log(n)).</a:t>
            </a:r>
          </a:p>
          <a:p>
            <a:endParaRPr lang="it-IT" dirty="0"/>
          </a:p>
          <a:p>
            <a:r>
              <a:rPr lang="it-IT" dirty="0" smtClean="0"/>
              <a:t>Nel momento in cui si va a fare il </a:t>
            </a:r>
            <a:r>
              <a:rPr lang="it-IT" dirty="0" err="1" smtClean="0"/>
              <a:t>broadcasting</a:t>
            </a:r>
            <a:r>
              <a:rPr lang="it-IT" dirty="0" smtClean="0"/>
              <a:t> di n informazioni il tempo che si impiega è dato dalla somma del tempo impiegato per fare il </a:t>
            </a:r>
            <a:r>
              <a:rPr lang="it-IT" dirty="0" err="1" smtClean="0"/>
              <a:t>broadcasting</a:t>
            </a:r>
            <a:r>
              <a:rPr lang="it-IT" dirty="0" smtClean="0"/>
              <a:t> di una sola informazione e del tempo impiegato a leggere le n informazioni; nel sequenziale avremmo dovuto moltiplicare il </a:t>
            </a:r>
            <a:r>
              <a:rPr lang="it-IT" dirty="0"/>
              <a:t>tempo impiegato per fare il </a:t>
            </a:r>
            <a:r>
              <a:rPr lang="it-IT" dirty="0" err="1"/>
              <a:t>broadcasting</a:t>
            </a:r>
            <a:r>
              <a:rPr lang="it-IT" dirty="0"/>
              <a:t> di una sola informazione </a:t>
            </a:r>
            <a:r>
              <a:rPr lang="it-IT" dirty="0" smtClean="0"/>
              <a:t>per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tempo impiegato a leggere le n </a:t>
            </a:r>
            <a:r>
              <a:rPr lang="it-IT" dirty="0" smtClean="0"/>
              <a:t>informazioni.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87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Broadcasting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51552"/>
            <a:ext cx="10515600" cy="4351338"/>
          </a:xfrm>
        </p:spPr>
        <p:txBody>
          <a:bodyPr/>
          <a:lstStyle/>
          <a:p>
            <a:r>
              <a:rPr lang="it-IT" dirty="0" smtClean="0"/>
              <a:t>Input: un valore x</a:t>
            </a:r>
          </a:p>
          <a:p>
            <a:r>
              <a:rPr lang="it-IT" dirty="0" smtClean="0"/>
              <a:t>Output: tutti i processori hanno un registro contenente il valore x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38200" y="25818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err="1" smtClean="0"/>
              <a:t>Broadcasting</a:t>
            </a:r>
            <a:r>
              <a:rPr lang="it-IT" dirty="0" smtClean="0"/>
              <a:t> di n valori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838200" y="37375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Input: una pipe contenente n valori</a:t>
            </a:r>
          </a:p>
          <a:p>
            <a:r>
              <a:rPr lang="it-IT" dirty="0" smtClean="0"/>
              <a:t>Output: ogni processore i contiene in uno dei suoi registri l’i-simo elemento della pipe.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9786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Rete a Vettore - descrizione</a:t>
            </a:r>
            <a:endParaRPr lang="it-IT" dirty="0"/>
          </a:p>
        </p:txBody>
      </p:sp>
      <p:grpSp>
        <p:nvGrpSpPr>
          <p:cNvPr id="34" name="Group 33"/>
          <p:cNvGrpSpPr/>
          <p:nvPr/>
        </p:nvGrpSpPr>
        <p:grpSpPr>
          <a:xfrm>
            <a:off x="896449" y="2856499"/>
            <a:ext cx="10399102" cy="834621"/>
            <a:chOff x="1074711" y="2844225"/>
            <a:chExt cx="10399102" cy="834621"/>
          </a:xfrm>
        </p:grpSpPr>
        <p:grpSp>
          <p:nvGrpSpPr>
            <p:cNvPr id="24" name="Group 23"/>
            <p:cNvGrpSpPr/>
            <p:nvPr/>
          </p:nvGrpSpPr>
          <p:grpSpPr>
            <a:xfrm>
              <a:off x="1074711" y="2844225"/>
              <a:ext cx="5596864" cy="834621"/>
              <a:chOff x="3097240" y="2463034"/>
              <a:chExt cx="6783046" cy="95002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097240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049103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987955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930260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1" name="Freccia a destra 2"/>
              <p:cNvSpPr/>
              <p:nvPr/>
            </p:nvSpPr>
            <p:spPr>
              <a:xfrm>
                <a:off x="4047266" y="2858826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 dirty="0" smtClean="0"/>
              </a:p>
            </p:txBody>
          </p:sp>
          <p:sp>
            <p:nvSpPr>
              <p:cNvPr id="22" name="Freccia a destra 2"/>
              <p:cNvSpPr/>
              <p:nvPr/>
            </p:nvSpPr>
            <p:spPr>
              <a:xfrm>
                <a:off x="6008687" y="2863781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/>
              </a:p>
            </p:txBody>
          </p:sp>
          <p:sp>
            <p:nvSpPr>
              <p:cNvPr id="23" name="Freccia a destra 2"/>
              <p:cNvSpPr/>
              <p:nvPr/>
            </p:nvSpPr>
            <p:spPr>
              <a:xfrm>
                <a:off x="7937981" y="2858825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660840" y="2844225"/>
              <a:ext cx="4812973" cy="834621"/>
              <a:chOff x="4047266" y="2463034"/>
              <a:chExt cx="5833020" cy="95002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5049103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987955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930260" y="2463034"/>
                <a:ext cx="950026" cy="9500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/>
              </a:p>
            </p:txBody>
          </p:sp>
          <p:sp>
            <p:nvSpPr>
              <p:cNvPr id="31" name="Freccia a destra 2"/>
              <p:cNvSpPr/>
              <p:nvPr/>
            </p:nvSpPr>
            <p:spPr>
              <a:xfrm>
                <a:off x="4047266" y="2858826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 dirty="0" smtClean="0"/>
              </a:p>
            </p:txBody>
          </p:sp>
          <p:sp>
            <p:nvSpPr>
              <p:cNvPr id="32" name="Freccia a destra 2"/>
              <p:cNvSpPr/>
              <p:nvPr/>
            </p:nvSpPr>
            <p:spPr>
              <a:xfrm>
                <a:off x="6008687" y="2863781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/>
              </a:p>
            </p:txBody>
          </p:sp>
          <p:sp>
            <p:nvSpPr>
              <p:cNvPr id="33" name="Freccia a destra 2"/>
              <p:cNvSpPr/>
              <p:nvPr/>
            </p:nvSpPr>
            <p:spPr>
              <a:xfrm>
                <a:off x="7937981" y="2858825"/>
                <a:ext cx="992279" cy="155695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it-IT" i="1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896449" y="4734349"/>
            <a:ext cx="6782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In una rete a vettore si adoperano n processori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Ogni processore è connesso solamente con il suo successivo.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50230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Rete a Vettore - algoritmo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1064029" y="1690688"/>
            <a:ext cx="296617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0" i="0" u="none" strike="noStrike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it-IT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Broadcast(x)</a:t>
            </a:r>
          </a:p>
          <a:p>
            <a:r>
              <a:rPr lang="it-IT" sz="2000" b="1" dirty="0">
                <a:solidFill>
                  <a:srgbClr val="000000"/>
                </a:solidFill>
              </a:rPr>
              <a:t>b</a:t>
            </a:r>
            <a:r>
              <a:rPr lang="it-IT" sz="2000" b="1" dirty="0" smtClean="0">
                <a:solidFill>
                  <a:srgbClr val="000000"/>
                </a:solidFill>
              </a:rPr>
              <a:t>egin</a:t>
            </a:r>
          </a:p>
          <a:p>
            <a:r>
              <a:rPr lang="it-IT" sz="2000" b="1" dirty="0">
                <a:solidFill>
                  <a:srgbClr val="000000"/>
                </a:solidFill>
              </a:rPr>
              <a:t>  </a:t>
            </a:r>
            <a:r>
              <a:rPr lang="it-IT" sz="2000" b="1" dirty="0" smtClean="0">
                <a:solidFill>
                  <a:srgbClr val="000000"/>
                </a:solidFill>
              </a:rPr>
              <a:t>  </a:t>
            </a:r>
            <a:r>
              <a:rPr lang="it-IT" sz="2000" dirty="0" smtClean="0">
                <a:solidFill>
                  <a:srgbClr val="000000"/>
                </a:solidFill>
              </a:rPr>
              <a:t>x</a:t>
            </a:r>
            <a:r>
              <a:rPr lang="it-IT" sz="2000" baseline="-25000" dirty="0" smtClean="0">
                <a:solidFill>
                  <a:srgbClr val="000000"/>
                </a:solidFill>
              </a:rPr>
              <a:t>0 </a:t>
            </a:r>
            <a:r>
              <a:rPr lang="it-IT" sz="2000" dirty="0" smtClean="0">
                <a:solidFill>
                  <a:srgbClr val="000000"/>
                </a:solidFill>
              </a:rPr>
              <a:t>= x</a:t>
            </a:r>
            <a:endParaRPr lang="it-IT" sz="2000" b="1" i="0" u="none" strike="noStrike" dirty="0" smtClean="0">
              <a:solidFill>
                <a:srgbClr val="000000"/>
              </a:solidFill>
              <a:effectLst/>
            </a:endParaRPr>
          </a:p>
          <a:p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  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for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i=1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to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n-1 </a:t>
            </a:r>
            <a:r>
              <a:rPr lang="it-IT" sz="2000" b="1" i="0" u="none" strike="noStrike" dirty="0" smtClean="0">
                <a:solidFill>
                  <a:srgbClr val="FF0000"/>
                </a:solidFill>
                <a:effectLst/>
              </a:rPr>
              <a:t>do</a:t>
            </a:r>
            <a:endParaRPr lang="it-IT" sz="2000" b="1" dirty="0" smtClean="0">
              <a:solidFill>
                <a:srgbClr val="FF0000"/>
              </a:solidFill>
              <a:effectLst/>
            </a:endParaRPr>
          </a:p>
          <a:p>
            <a:r>
              <a:rPr lang="it-IT" sz="2000" dirty="0">
                <a:solidFill>
                  <a:srgbClr val="000000"/>
                </a:solidFill>
              </a:rPr>
              <a:t>  </a:t>
            </a:r>
            <a:r>
              <a:rPr lang="it-IT" sz="2000" dirty="0" smtClean="0">
                <a:solidFill>
                  <a:srgbClr val="000000"/>
                </a:solidFill>
              </a:rPr>
              <a:t>  </a:t>
            </a:r>
            <a:r>
              <a:rPr lang="it-IT" sz="2000" i="1" dirty="0" smtClean="0">
                <a:solidFill>
                  <a:srgbClr val="000000"/>
                </a:solidFill>
              </a:rPr>
              <a:t>P</a:t>
            </a:r>
            <a:r>
              <a:rPr lang="it-IT" sz="2000" i="1" baseline="-25000" dirty="0" smtClean="0">
                <a:solidFill>
                  <a:srgbClr val="000000"/>
                </a:solidFill>
              </a:rPr>
              <a:t>j</a:t>
            </a:r>
            <a:r>
              <a:rPr lang="it-IT" sz="2000" i="1" dirty="0" smtClean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:      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x</a:t>
            </a:r>
            <a:r>
              <a:rPr lang="it-IT" sz="2000" b="0" i="0" u="none" strike="noStrike" baseline="-25000" dirty="0" smtClean="0">
                <a:solidFill>
                  <a:srgbClr val="000000"/>
                </a:solidFill>
                <a:effectLst/>
              </a:rPr>
              <a:t>i</a:t>
            </a:r>
            <a:r>
              <a:rPr lang="it-IT" sz="2000" dirty="0">
                <a:solidFill>
                  <a:srgbClr val="000000"/>
                </a:solidFill>
              </a:rPr>
              <a:t> := </a:t>
            </a:r>
            <a:r>
              <a:rPr lang="it-IT" sz="2000" dirty="0" smtClean="0">
                <a:solidFill>
                  <a:srgbClr val="000000"/>
                </a:solidFill>
              </a:rPr>
              <a:t>x</a:t>
            </a:r>
            <a:r>
              <a:rPr lang="it-IT" sz="2000" baseline="-25000" dirty="0" smtClean="0">
                <a:solidFill>
                  <a:srgbClr val="000000"/>
                </a:solidFill>
              </a:rPr>
              <a:t>i-1</a:t>
            </a:r>
            <a:endParaRPr lang="it-IT" sz="2000" b="0" i="0" u="none" strike="noStrike" baseline="-25000" dirty="0" smtClean="0">
              <a:solidFill>
                <a:srgbClr val="000000"/>
              </a:solidFill>
              <a:effectLst/>
            </a:endParaRPr>
          </a:p>
          <a:p>
            <a:r>
              <a:rPr lang="it-IT" sz="2000" b="1" dirty="0" smtClean="0">
                <a:solidFill>
                  <a:srgbClr val="000000"/>
                </a:solidFill>
              </a:rPr>
              <a:t>end</a:t>
            </a:r>
          </a:p>
          <a:p>
            <a:endParaRPr lang="it-IT" sz="2000" b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000000"/>
                </a:solidFill>
              </a:rPr>
              <a:t>Tempo </a:t>
            </a:r>
            <a:r>
              <a:rPr lang="it-IT" sz="2000" dirty="0">
                <a:solidFill>
                  <a:srgbClr val="000000"/>
                </a:solidFill>
              </a:rPr>
              <a:t>parallelo </a:t>
            </a:r>
            <a:r>
              <a:rPr lang="it-IT" sz="2000" dirty="0"/>
              <a:t>: </a:t>
            </a:r>
            <a:r>
              <a:rPr lang="it-IT" sz="2000" b="1" dirty="0" smtClean="0">
                <a:solidFill>
                  <a:srgbClr val="000000"/>
                </a:solidFill>
              </a:rPr>
              <a:t>O(</a:t>
            </a:r>
            <a:r>
              <a:rPr lang="it-IT" sz="2000" b="1" dirty="0" err="1" smtClean="0">
                <a:solidFill>
                  <a:srgbClr val="000000"/>
                </a:solidFill>
              </a:rPr>
              <a:t>n</a:t>
            </a:r>
            <a:r>
              <a:rPr lang="it-IT" sz="2000" b="1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5339116" y="3007089"/>
            <a:ext cx="5375934" cy="883714"/>
            <a:chOff x="4570754" y="3039904"/>
            <a:chExt cx="6783046" cy="950026"/>
          </a:xfrm>
        </p:grpSpPr>
        <p:sp>
          <p:nvSpPr>
            <p:cNvPr id="18" name="Rectangle 17"/>
            <p:cNvSpPr/>
            <p:nvPr/>
          </p:nvSpPr>
          <p:spPr>
            <a:xfrm>
              <a:off x="4570754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baseline="-25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22617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461469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03774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2" name="Freccia a destra 2"/>
            <p:cNvSpPr/>
            <p:nvPr/>
          </p:nvSpPr>
          <p:spPr>
            <a:xfrm>
              <a:off x="5520780" y="3435696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23" name="Freccia a destra 2"/>
            <p:cNvSpPr/>
            <p:nvPr/>
          </p:nvSpPr>
          <p:spPr>
            <a:xfrm>
              <a:off x="7482201" y="3440651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/>
            </a:p>
          </p:txBody>
        </p:sp>
        <p:sp>
          <p:nvSpPr>
            <p:cNvPr id="24" name="Freccia a destra 2"/>
            <p:cNvSpPr/>
            <p:nvPr/>
          </p:nvSpPr>
          <p:spPr>
            <a:xfrm>
              <a:off x="9411495" y="3435695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/>
            </a:p>
          </p:txBody>
        </p:sp>
      </p:grpSp>
      <p:sp>
        <p:nvSpPr>
          <p:cNvPr id="29" name="Freeform 28"/>
          <p:cNvSpPr>
            <a:spLocks/>
          </p:cNvSpPr>
          <p:nvPr/>
        </p:nvSpPr>
        <p:spPr bwMode="auto">
          <a:xfrm rot="10800000" flipH="1">
            <a:off x="5715589" y="2705006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 rot="10800000" flipH="1">
            <a:off x="7284858" y="2708088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 rot="10800000" flipH="1">
            <a:off x="8854127" y="2705005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4" name="CasellaDiTesto 3"/>
          <p:cNvSpPr txBox="1"/>
          <p:nvPr/>
        </p:nvSpPr>
        <p:spPr>
          <a:xfrm>
            <a:off x="5582261" y="4099122"/>
            <a:ext cx="51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 smtClean="0"/>
              <a:t>0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8608275" y="412683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2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031774" y="4140682"/>
            <a:ext cx="381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1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0147658" y="405573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3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97528" y="5486400"/>
            <a:ext cx="10002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tempo sequenziale del </a:t>
            </a:r>
            <a:r>
              <a:rPr lang="it-IT" dirty="0" err="1" smtClean="0"/>
              <a:t>broadcasting</a:t>
            </a:r>
            <a:r>
              <a:rPr lang="it-IT" dirty="0" smtClean="0"/>
              <a:t> è O(</a:t>
            </a:r>
            <a:r>
              <a:rPr lang="it-IT" dirty="0" err="1" smtClean="0"/>
              <a:t>n</a:t>
            </a:r>
            <a:r>
              <a:rPr lang="it-IT" dirty="0" smtClean="0"/>
              <a:t>). Utilizzando la rete a vettore per il broadcasting di un unico valore non abbiamo vantaggi rispetto al sequenziale.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9567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Broadcasting</a:t>
            </a:r>
            <a:r>
              <a:rPr lang="it-IT" dirty="0" smtClean="0"/>
              <a:t> di </a:t>
            </a:r>
            <a:r>
              <a:rPr lang="it-IT" dirty="0" err="1" smtClean="0"/>
              <a:t>n</a:t>
            </a:r>
            <a:r>
              <a:rPr lang="it-IT" dirty="0" smtClean="0"/>
              <a:t> valori su Rete a Vettore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1108127" y="1202031"/>
            <a:ext cx="413384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0" i="0" u="none" strike="noStrike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it-IT" sz="2000" dirty="0">
              <a:solidFill>
                <a:srgbClr val="000000"/>
              </a:solidFill>
            </a:endParaRPr>
          </a:p>
          <a:p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Broadcast(pipe)</a:t>
            </a:r>
          </a:p>
          <a:p>
            <a:r>
              <a:rPr lang="it-IT" sz="2000" b="1" dirty="0" err="1">
                <a:solidFill>
                  <a:srgbClr val="000000"/>
                </a:solidFill>
              </a:rPr>
              <a:t>b</a:t>
            </a:r>
            <a:r>
              <a:rPr lang="it-IT" sz="2000" b="1" dirty="0" err="1" smtClean="0">
                <a:solidFill>
                  <a:srgbClr val="000000"/>
                </a:solidFill>
              </a:rPr>
              <a:t>egin</a:t>
            </a:r>
            <a:endParaRPr lang="it-IT" sz="2000" b="1" dirty="0" smtClean="0">
              <a:solidFill>
                <a:srgbClr val="000000"/>
              </a:solidFill>
            </a:endParaRPr>
          </a:p>
          <a:p>
            <a:r>
              <a:rPr lang="it-IT" sz="2000" b="1" dirty="0">
                <a:solidFill>
                  <a:srgbClr val="000000"/>
                </a:solidFill>
              </a:rPr>
              <a:t>  </a:t>
            </a:r>
            <a:r>
              <a:rPr lang="it-IT" sz="2000" b="1" dirty="0" smtClean="0">
                <a:solidFill>
                  <a:srgbClr val="000000"/>
                </a:solidFill>
              </a:rPr>
              <a:t>  for </a:t>
            </a:r>
            <a:r>
              <a:rPr lang="it-IT" sz="2000" dirty="0" err="1" smtClean="0">
                <a:solidFill>
                  <a:srgbClr val="000000"/>
                </a:solidFill>
              </a:rPr>
              <a:t>j</a:t>
            </a:r>
            <a:r>
              <a:rPr lang="it-IT" sz="2000" dirty="0" smtClean="0">
                <a:solidFill>
                  <a:srgbClr val="000000"/>
                </a:solidFill>
              </a:rPr>
              <a:t>=0 </a:t>
            </a:r>
            <a:r>
              <a:rPr lang="it-IT" sz="2000" b="1" dirty="0" smtClean="0">
                <a:solidFill>
                  <a:srgbClr val="000000"/>
                </a:solidFill>
              </a:rPr>
              <a:t>to</a:t>
            </a:r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n-1 </a:t>
            </a:r>
            <a:r>
              <a:rPr lang="it-IT" sz="2000" b="1" dirty="0" smtClean="0">
                <a:solidFill>
                  <a:srgbClr val="FF0000"/>
                </a:solidFill>
              </a:rPr>
              <a:t>do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         for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i=0 </a:t>
            </a:r>
            <a:r>
              <a:rPr lang="it-IT" sz="2000" b="1" i="0" u="none" strike="noStrike" dirty="0" smtClean="0">
                <a:solidFill>
                  <a:srgbClr val="000000"/>
                </a:solidFill>
                <a:effectLst/>
              </a:rPr>
              <a:t>to</a:t>
            </a:r>
            <a:r>
              <a:rPr lang="it-IT" sz="2000" b="0" i="0" u="none" strike="noStrike" dirty="0" smtClean="0">
                <a:solidFill>
                  <a:srgbClr val="000000"/>
                </a:solidFill>
                <a:effectLst/>
              </a:rPr>
              <a:t> n-1 </a:t>
            </a:r>
            <a:r>
              <a:rPr lang="it-IT" sz="2000" b="1" dirty="0" smtClean="0">
                <a:solidFill>
                  <a:srgbClr val="FF0000"/>
                </a:solidFill>
              </a:rPr>
              <a:t>pard</a:t>
            </a:r>
            <a:r>
              <a:rPr lang="it-IT" sz="2000" b="1" i="0" u="none" strike="noStrike" dirty="0" smtClean="0">
                <a:solidFill>
                  <a:srgbClr val="FF0000"/>
                </a:solidFill>
                <a:effectLst/>
              </a:rPr>
              <a:t>o</a:t>
            </a:r>
            <a:endParaRPr lang="it-IT" sz="2000" b="1" dirty="0" smtClean="0">
              <a:solidFill>
                <a:srgbClr val="FF0000"/>
              </a:solidFill>
              <a:effectLst/>
            </a:endParaRPr>
          </a:p>
          <a:p>
            <a:r>
              <a:rPr lang="it-IT" sz="2000" dirty="0">
                <a:solidFill>
                  <a:srgbClr val="000000"/>
                </a:solidFill>
              </a:rPr>
              <a:t>  </a:t>
            </a:r>
            <a:r>
              <a:rPr lang="it-IT" sz="2000" dirty="0" smtClean="0">
                <a:solidFill>
                  <a:srgbClr val="000000"/>
                </a:solidFill>
              </a:rPr>
              <a:t>             </a:t>
            </a:r>
            <a:r>
              <a:rPr lang="it-IT" sz="2000" b="1" dirty="0" smtClean="0">
                <a:solidFill>
                  <a:srgbClr val="000000"/>
                </a:solidFill>
              </a:rPr>
              <a:t>if </a:t>
            </a:r>
            <a:r>
              <a:rPr lang="it-IT" sz="2000" dirty="0" smtClean="0">
                <a:solidFill>
                  <a:srgbClr val="000000"/>
                </a:solidFill>
              </a:rPr>
              <a:t>i=0 </a:t>
            </a:r>
            <a:r>
              <a:rPr lang="it-IT" sz="2000" b="1" dirty="0" smtClean="0">
                <a:solidFill>
                  <a:srgbClr val="000000"/>
                </a:solidFill>
              </a:rPr>
              <a:t>then</a:t>
            </a:r>
            <a:br>
              <a:rPr lang="it-IT" sz="2000" b="1" dirty="0" smtClean="0">
                <a:solidFill>
                  <a:srgbClr val="000000"/>
                </a:solidFill>
              </a:rPr>
            </a:br>
            <a:r>
              <a:rPr lang="it-IT" sz="2000" b="1" dirty="0" smtClean="0">
                <a:solidFill>
                  <a:srgbClr val="000000"/>
                </a:solidFill>
              </a:rPr>
              <a:t>	 </a:t>
            </a:r>
            <a:r>
              <a:rPr lang="it-IT" sz="2000" dirty="0" smtClean="0">
                <a:solidFill>
                  <a:srgbClr val="000000"/>
                </a:solidFill>
              </a:rPr>
              <a:t>P</a:t>
            </a:r>
            <a:r>
              <a:rPr lang="it-IT" sz="2000" baseline="-25000" dirty="0" smtClean="0">
                <a:solidFill>
                  <a:srgbClr val="000000"/>
                </a:solidFill>
              </a:rPr>
              <a:t>0</a:t>
            </a:r>
            <a:r>
              <a:rPr lang="it-IT" sz="2000" b="1" dirty="0" smtClean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b</a:t>
            </a:r>
            <a:r>
              <a:rPr lang="it-IT" sz="2000" baseline="-25000" dirty="0" smtClean="0">
                <a:solidFill>
                  <a:srgbClr val="000000"/>
                </a:solidFill>
              </a:rPr>
              <a:t>0</a:t>
            </a:r>
            <a:r>
              <a:rPr lang="it-IT" sz="2000" dirty="0" smtClean="0">
                <a:solidFill>
                  <a:srgbClr val="000000"/>
                </a:solidFill>
              </a:rPr>
              <a:t> :=</a:t>
            </a:r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a</a:t>
            </a:r>
            <a:r>
              <a:rPr lang="it-IT" sz="2000" baseline="-25000" dirty="0" smtClean="0">
                <a:solidFill>
                  <a:srgbClr val="000000"/>
                </a:solidFill>
              </a:rPr>
              <a:t>0 </a:t>
            </a:r>
            <a:r>
              <a:rPr lang="it-IT" sz="2000" dirty="0" smtClean="0">
                <a:solidFill>
                  <a:srgbClr val="000000"/>
                </a:solidFill>
              </a:rPr>
              <a:t>,</a:t>
            </a:r>
            <a:r>
              <a:rPr lang="it-IT" sz="2000" baseline="-25000" dirty="0" smtClean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a</a:t>
            </a:r>
            <a:r>
              <a:rPr lang="it-IT" sz="2000" baseline="-25000" dirty="0" smtClean="0">
                <a:solidFill>
                  <a:srgbClr val="000000"/>
                </a:solidFill>
              </a:rPr>
              <a:t>0</a:t>
            </a:r>
            <a:r>
              <a:rPr lang="it-IT" sz="2000" dirty="0" smtClean="0">
                <a:solidFill>
                  <a:srgbClr val="000000"/>
                </a:solidFill>
              </a:rPr>
              <a:t> </a:t>
            </a:r>
            <a:r>
              <a:rPr lang="it-IT" sz="2000" dirty="0">
                <a:solidFill>
                  <a:srgbClr val="000000"/>
                </a:solidFill>
              </a:rPr>
              <a:t>:= </a:t>
            </a:r>
            <a:r>
              <a:rPr lang="it-IT" sz="2000" dirty="0" smtClean="0">
                <a:solidFill>
                  <a:srgbClr val="000000"/>
                </a:solidFill>
              </a:rPr>
              <a:t>pipe.pop()</a:t>
            </a:r>
            <a:br>
              <a:rPr lang="it-IT" sz="2000" dirty="0" smtClean="0">
                <a:solidFill>
                  <a:srgbClr val="000000"/>
                </a:solidFill>
              </a:rPr>
            </a:br>
            <a:r>
              <a:rPr lang="it-IT" sz="2000" dirty="0" smtClean="0">
                <a:solidFill>
                  <a:srgbClr val="000000"/>
                </a:solidFill>
              </a:rPr>
              <a:t>	</a:t>
            </a:r>
            <a:r>
              <a:rPr lang="it-IT" sz="2000" b="1" dirty="0" smtClean="0">
                <a:solidFill>
                  <a:srgbClr val="000000"/>
                </a:solidFill>
              </a:rPr>
              <a:t>else</a:t>
            </a:r>
            <a:r>
              <a:rPr lang="it-IT" sz="2000" dirty="0" smtClean="0">
                <a:solidFill>
                  <a:srgbClr val="000000"/>
                </a:solidFill>
              </a:rPr>
              <a:t/>
            </a:r>
            <a:br>
              <a:rPr lang="it-IT" sz="2000" dirty="0" smtClean="0">
                <a:solidFill>
                  <a:srgbClr val="000000"/>
                </a:solidFill>
              </a:rPr>
            </a:br>
            <a:r>
              <a:rPr lang="it-IT" sz="2000" dirty="0" smtClean="0">
                <a:solidFill>
                  <a:srgbClr val="000000"/>
                </a:solidFill>
              </a:rPr>
              <a:t>	P</a:t>
            </a:r>
            <a:r>
              <a:rPr lang="it-IT" sz="2000" baseline="-25000" dirty="0" smtClean="0">
                <a:solidFill>
                  <a:srgbClr val="000000"/>
                </a:solidFill>
              </a:rPr>
              <a:t>i</a:t>
            </a:r>
            <a:r>
              <a:rPr lang="it-IT" sz="2000" dirty="0" smtClean="0">
                <a:solidFill>
                  <a:srgbClr val="000000"/>
                </a:solidFill>
              </a:rPr>
              <a:t>   b</a:t>
            </a:r>
            <a:r>
              <a:rPr lang="it-IT" sz="2000" baseline="-25000" dirty="0" smtClean="0">
                <a:solidFill>
                  <a:srgbClr val="000000"/>
                </a:solidFill>
              </a:rPr>
              <a:t>i </a:t>
            </a:r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:= a</a:t>
            </a:r>
            <a:r>
              <a:rPr lang="it-IT" sz="2000" baseline="-25000" dirty="0" smtClean="0">
                <a:solidFill>
                  <a:srgbClr val="000000"/>
                </a:solidFill>
              </a:rPr>
              <a:t>i </a:t>
            </a:r>
            <a:r>
              <a:rPr lang="it-IT" sz="2000" dirty="0" smtClean="0">
                <a:solidFill>
                  <a:srgbClr val="000000"/>
                </a:solidFill>
              </a:rPr>
              <a:t>, </a:t>
            </a:r>
            <a:r>
              <a:rPr lang="it-IT" sz="2000" dirty="0">
                <a:solidFill>
                  <a:srgbClr val="000000"/>
                </a:solidFill>
              </a:rPr>
              <a:t>a</a:t>
            </a:r>
            <a:r>
              <a:rPr lang="it-IT" sz="2000" baseline="-25000" dirty="0" smtClean="0">
                <a:solidFill>
                  <a:srgbClr val="000000"/>
                </a:solidFill>
              </a:rPr>
              <a:t>i</a:t>
            </a:r>
            <a:r>
              <a:rPr lang="it-IT" sz="2000" dirty="0" smtClean="0">
                <a:solidFill>
                  <a:srgbClr val="000000"/>
                </a:solidFill>
              </a:rPr>
              <a:t> := b</a:t>
            </a:r>
            <a:r>
              <a:rPr lang="it-IT" sz="2000" baseline="-25000" dirty="0" smtClean="0">
                <a:solidFill>
                  <a:srgbClr val="000000"/>
                </a:solidFill>
              </a:rPr>
              <a:t>i-1</a:t>
            </a:r>
            <a:endParaRPr lang="it-IT" sz="2000" b="0" i="0" u="none" strike="noStrike" baseline="-25000" dirty="0" smtClean="0">
              <a:solidFill>
                <a:srgbClr val="000000"/>
              </a:solidFill>
              <a:effectLst/>
            </a:endParaRPr>
          </a:p>
          <a:p>
            <a:r>
              <a:rPr lang="it-IT" sz="2000" b="1" dirty="0" smtClean="0">
                <a:solidFill>
                  <a:srgbClr val="000000"/>
                </a:solidFill>
              </a:rPr>
              <a:t>end</a:t>
            </a:r>
            <a:endParaRPr lang="it-IT" sz="2000" b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000000"/>
                </a:solidFill>
              </a:rPr>
              <a:t>Tempo </a:t>
            </a:r>
            <a:r>
              <a:rPr lang="it-IT" sz="2000" dirty="0">
                <a:solidFill>
                  <a:srgbClr val="000000"/>
                </a:solidFill>
              </a:rPr>
              <a:t>parallelo </a:t>
            </a:r>
            <a:r>
              <a:rPr lang="it-IT" sz="2000" dirty="0"/>
              <a:t>: </a:t>
            </a:r>
            <a:r>
              <a:rPr lang="it-IT" sz="2000" b="1" dirty="0" smtClean="0">
                <a:solidFill>
                  <a:srgbClr val="000000"/>
                </a:solidFill>
              </a:rPr>
              <a:t>O(</a:t>
            </a:r>
            <a:r>
              <a:rPr lang="it-IT" sz="2000" b="1" dirty="0" err="1" smtClean="0">
                <a:solidFill>
                  <a:srgbClr val="000000"/>
                </a:solidFill>
              </a:rPr>
              <a:t>n</a:t>
            </a:r>
            <a:r>
              <a:rPr lang="it-IT" sz="2000" b="1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5339116" y="3007089"/>
            <a:ext cx="5375934" cy="883714"/>
            <a:chOff x="4570754" y="3039904"/>
            <a:chExt cx="6783046" cy="950026"/>
          </a:xfrm>
        </p:grpSpPr>
        <p:sp>
          <p:nvSpPr>
            <p:cNvPr id="18" name="Rectangle 17"/>
            <p:cNvSpPr/>
            <p:nvPr/>
          </p:nvSpPr>
          <p:spPr>
            <a:xfrm>
              <a:off x="4570754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baseline="-25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22617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461469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03774" y="3039904"/>
              <a:ext cx="950026" cy="9500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dirty="0"/>
            </a:p>
          </p:txBody>
        </p:sp>
        <p:sp>
          <p:nvSpPr>
            <p:cNvPr id="22" name="Freccia a destra 2"/>
            <p:cNvSpPr/>
            <p:nvPr/>
          </p:nvSpPr>
          <p:spPr>
            <a:xfrm>
              <a:off x="5520780" y="3435696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23" name="Freccia a destra 2"/>
            <p:cNvSpPr/>
            <p:nvPr/>
          </p:nvSpPr>
          <p:spPr>
            <a:xfrm>
              <a:off x="7482201" y="3440651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/>
            </a:p>
          </p:txBody>
        </p:sp>
        <p:sp>
          <p:nvSpPr>
            <p:cNvPr id="24" name="Freccia a destra 2"/>
            <p:cNvSpPr/>
            <p:nvPr/>
          </p:nvSpPr>
          <p:spPr>
            <a:xfrm>
              <a:off x="9411495" y="3435695"/>
              <a:ext cx="992279" cy="155695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/>
            </a:p>
          </p:txBody>
        </p:sp>
      </p:grpSp>
      <p:sp>
        <p:nvSpPr>
          <p:cNvPr id="29" name="Freeform 28"/>
          <p:cNvSpPr>
            <a:spLocks/>
          </p:cNvSpPr>
          <p:nvPr/>
        </p:nvSpPr>
        <p:spPr bwMode="auto">
          <a:xfrm rot="10800000" flipH="1">
            <a:off x="5715589" y="2705006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 rot="10800000" flipH="1">
            <a:off x="7284858" y="2708088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 rot="10800000" flipH="1">
            <a:off x="8854127" y="2705005"/>
            <a:ext cx="1550516" cy="299527"/>
          </a:xfrm>
          <a:custGeom>
            <a:avLst/>
            <a:gdLst>
              <a:gd name="T0" fmla="*/ 0 w 556"/>
              <a:gd name="T1" fmla="*/ 0 h 83"/>
              <a:gd name="T2" fmla="*/ 285 w 556"/>
              <a:gd name="T3" fmla="*/ 83 h 83"/>
              <a:gd name="T4" fmla="*/ 556 w 556"/>
              <a:gd name="T5" fmla="*/ 0 h 83"/>
              <a:gd name="T6" fmla="*/ 0 60000 65536"/>
              <a:gd name="T7" fmla="*/ 0 60000 65536"/>
              <a:gd name="T8" fmla="*/ 0 60000 65536"/>
              <a:gd name="T9" fmla="*/ 0 w 556"/>
              <a:gd name="T10" fmla="*/ 0 h 83"/>
              <a:gd name="T11" fmla="*/ 556 w 556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83">
                <a:moveTo>
                  <a:pt x="0" y="0"/>
                </a:moveTo>
                <a:cubicBezTo>
                  <a:pt x="47" y="14"/>
                  <a:pt x="192" y="83"/>
                  <a:pt x="285" y="83"/>
                </a:cubicBezTo>
                <a:cubicBezTo>
                  <a:pt x="378" y="83"/>
                  <a:pt x="500" y="17"/>
                  <a:pt x="55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none"/>
          </a:p>
        </p:txBody>
      </p:sp>
      <p:sp>
        <p:nvSpPr>
          <p:cNvPr id="4" name="CasellaDiTesto 3"/>
          <p:cNvSpPr txBox="1"/>
          <p:nvPr/>
        </p:nvSpPr>
        <p:spPr>
          <a:xfrm>
            <a:off x="5582261" y="4099122"/>
            <a:ext cx="51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 smtClean="0"/>
              <a:t>0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8608275" y="412683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2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031774" y="4140682"/>
            <a:ext cx="381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1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0147658" y="405573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r>
              <a:rPr lang="it-IT" baseline="-25000" dirty="0"/>
              <a:t>3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90572" y="4823602"/>
            <a:ext cx="100029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 sequenziale il tempo di esecuzione invece è O(n</a:t>
            </a:r>
            <a:r>
              <a:rPr lang="it-IT" baseline="30000" dirty="0"/>
              <a:t>2</a:t>
            </a:r>
            <a:r>
              <a:rPr lang="it-IT" dirty="0"/>
              <a:t>).</a:t>
            </a:r>
            <a:endParaRPr lang="it-IT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Se si volessero portare fino all’ultimo processore gli n elementi diversi il tempo sarebbe O(</a:t>
            </a:r>
            <a:r>
              <a:rPr lang="it-IT" dirty="0" err="1" smtClean="0"/>
              <a:t>n+n</a:t>
            </a:r>
            <a:r>
              <a:rPr lang="it-IT" dirty="0" smtClean="0"/>
              <a:t>) quindi sempre O(n). </a:t>
            </a:r>
          </a:p>
        </p:txBody>
      </p:sp>
    </p:spTree>
    <p:extLst>
      <p:ext uri="{BB962C8B-B14F-4D97-AF65-F5344CB8AC3E}">
        <p14:creationId xmlns:p14="http://schemas.microsoft.com/office/powerpoint/2010/main" val="69046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PRAM EREW - descrizione</a:t>
            </a:r>
            <a:endParaRPr lang="it-IT" dirty="0"/>
          </a:p>
        </p:txBody>
      </p:sp>
      <p:grpSp>
        <p:nvGrpSpPr>
          <p:cNvPr id="18" name="Group 17"/>
          <p:cNvGrpSpPr/>
          <p:nvPr/>
        </p:nvGrpSpPr>
        <p:grpSpPr>
          <a:xfrm>
            <a:off x="1476049" y="1855003"/>
            <a:ext cx="9392423" cy="3142511"/>
            <a:chOff x="1476049" y="1860486"/>
            <a:chExt cx="9239901" cy="3137028"/>
          </a:xfrm>
        </p:grpSpPr>
        <p:sp>
          <p:nvSpPr>
            <p:cNvPr id="3" name="Rectangle 2"/>
            <p:cNvSpPr/>
            <p:nvPr/>
          </p:nvSpPr>
          <p:spPr>
            <a:xfrm>
              <a:off x="3153287" y="1860486"/>
              <a:ext cx="5726090" cy="8895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4" name="Freccia a destra 2"/>
            <p:cNvSpPr/>
            <p:nvPr/>
          </p:nvSpPr>
          <p:spPr>
            <a:xfrm rot="18629797">
              <a:off x="1618687" y="3408097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76049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6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8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2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4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6" name="Freccia a destra 2"/>
            <p:cNvSpPr/>
            <p:nvPr/>
          </p:nvSpPr>
          <p:spPr>
            <a:xfrm rot="13882426">
              <a:off x="8576763" y="3391569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801550" y="4083114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</p:grpSp>
      <p:cxnSp>
        <p:nvCxnSpPr>
          <p:cNvPr id="20" name="Straight Connector 19"/>
          <p:cNvCxnSpPr/>
          <p:nvPr/>
        </p:nvCxnSpPr>
        <p:spPr>
          <a:xfrm flipH="1">
            <a:off x="3921487" y="1860486"/>
            <a:ext cx="6137" cy="888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092943" y="1855003"/>
            <a:ext cx="6137" cy="888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519" y="5628845"/>
            <a:ext cx="111965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Una PRAM </a:t>
            </a:r>
            <a:r>
              <a:rPr lang="it-IT" sz="2000" dirty="0"/>
              <a:t>impiega p processori sincroni tutti aventi tempo di accesso unitario ad una memoria condivisa.</a:t>
            </a:r>
          </a:p>
          <a:p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789272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PRAM EREW - algoritmo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83365" y="2037247"/>
                <a:ext cx="4960671" cy="3631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2000" dirty="0" smtClean="0"/>
                  <a:t>Broadcast(x)</a:t>
                </a:r>
              </a:p>
              <a:p>
                <a:r>
                  <a:rPr lang="it-IT" sz="2000" b="1" dirty="0" smtClean="0"/>
                  <a:t>begin</a:t>
                </a:r>
                <a:endParaRPr lang="it-IT" sz="2000" b="1" dirty="0" smtClean="0">
                  <a:effectLst/>
                </a:endParaRPr>
              </a:p>
              <a:p>
                <a:r>
                  <a:rPr lang="it-IT" sz="2000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  D</a:t>
                </a:r>
                <a:r>
                  <a:rPr lang="it-IT" sz="2000" baseline="-25000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0 </a:t>
                </a:r>
                <a:r>
                  <a:rPr lang="it-IT" sz="2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 x</a:t>
                </a:r>
                <a:endParaRPr lang="it-IT" sz="20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r>
                  <a:rPr lang="it-IT" sz="2000" dirty="0" smtClean="0"/>
                  <a:t>    </a:t>
                </a:r>
                <a:r>
                  <a:rPr lang="it-IT" sz="2000" b="1" dirty="0" smtClean="0"/>
                  <a:t>for</a:t>
                </a:r>
                <a:r>
                  <a:rPr lang="it-IT" sz="2000" dirty="0" smtClean="0"/>
                  <a:t> </a:t>
                </a:r>
                <a:r>
                  <a:rPr lang="it-IT" sz="2000" dirty="0"/>
                  <a:t>i=0 </a:t>
                </a:r>
                <a:r>
                  <a:rPr lang="it-IT" sz="2000" b="1" dirty="0"/>
                  <a:t>to</a:t>
                </a:r>
                <a:r>
                  <a:rPr lang="it-IT" sz="2000" dirty="0"/>
                  <a:t> </a:t>
                </a:r>
                <a14:m>
                  <m:oMath xmlns:m="http://schemas.openxmlformats.org/officeDocument/2006/math" xmlns="">
                    <m:d>
                      <m:dPr>
                        <m:begChr m:val="⌈"/>
                        <m:endChr m:val="⌉"/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it-IT" sz="2000" dirty="0"/>
                          <m:t>log</m:t>
                        </m:r>
                        <m:r>
                          <m:rPr>
                            <m:nor/>
                          </m:rPr>
                          <a:rPr lang="it-IT" sz="2000" dirty="0"/>
                          <m:t>(</m:t>
                        </m:r>
                        <m:r>
                          <m:rPr>
                            <m:nor/>
                          </m:rPr>
                          <a:rPr lang="it-IT" sz="2000" dirty="0"/>
                          <m:t>n</m:t>
                        </m:r>
                        <m:r>
                          <m:rPr>
                            <m:nor/>
                          </m:rPr>
                          <a:rPr lang="it-IT" sz="2000" dirty="0"/>
                          <m:t>) −1</m:t>
                        </m:r>
                      </m:e>
                    </m:d>
                  </m:oMath>
                </a14:m>
                <a:r>
                  <a:rPr lang="it-IT" sz="2000" dirty="0" smtClean="0"/>
                  <a:t> </a:t>
                </a:r>
                <a:r>
                  <a:rPr lang="it-IT" sz="2000" b="1" dirty="0" smtClean="0">
                    <a:solidFill>
                      <a:srgbClr val="FF0000"/>
                    </a:solidFill>
                  </a:rPr>
                  <a:t>do</a:t>
                </a:r>
                <a:endParaRPr lang="it-IT" sz="2000" b="1" dirty="0" smtClean="0">
                  <a:solidFill>
                    <a:srgbClr val="FF0000"/>
                  </a:solidFill>
                  <a:effectLst/>
                </a:endParaRPr>
              </a:p>
              <a:p>
                <a:r>
                  <a:rPr lang="it-IT" sz="2000" b="1" dirty="0" smtClean="0"/>
                  <a:t>        for</a:t>
                </a:r>
                <a:r>
                  <a:rPr lang="it-IT" sz="2000" dirty="0" smtClean="0"/>
                  <a:t> </a:t>
                </a:r>
                <a:r>
                  <a:rPr lang="it-IT" sz="2000" dirty="0"/>
                  <a:t>j</a:t>
                </a:r>
                <a:r>
                  <a:rPr lang="it-IT" sz="2000" dirty="0" smtClean="0"/>
                  <a:t> </a:t>
                </a:r>
                <a:r>
                  <a:rPr lang="it-IT" sz="2000" dirty="0"/>
                  <a:t>= </a:t>
                </a:r>
                <a:r>
                  <a:rPr lang="it-IT" sz="2000" dirty="0" smtClean="0"/>
                  <a:t>2alla i </a:t>
                </a:r>
                <a:r>
                  <a:rPr lang="it-IT" sz="2000" b="1" dirty="0"/>
                  <a:t>to</a:t>
                </a:r>
                <a:r>
                  <a:rPr lang="it-IT" sz="2000" dirty="0"/>
                  <a:t> </a:t>
                </a:r>
                <a:r>
                  <a:rPr lang="it-IT" sz="2000" dirty="0" smtClean="0"/>
                  <a:t>2</a:t>
                </a:r>
                <a:r>
                  <a:rPr lang="it-IT" sz="2000" i="1" baseline="30000" dirty="0" smtClean="0"/>
                  <a:t>i+1</a:t>
                </a:r>
                <a:r>
                  <a:rPr lang="it-IT" sz="2000" dirty="0" smtClean="0"/>
                  <a:t>-1 </a:t>
                </a:r>
                <a:r>
                  <a:rPr lang="it-IT" sz="2000" b="1" dirty="0" smtClean="0">
                    <a:solidFill>
                      <a:srgbClr val="FF0000"/>
                    </a:solidFill>
                  </a:rPr>
                  <a:t>pardo</a:t>
                </a:r>
                <a:endParaRPr lang="it-IT" sz="2000" b="1" dirty="0" smtClean="0">
                  <a:solidFill>
                    <a:srgbClr val="FF0000"/>
                  </a:solidFill>
                  <a:effectLst/>
                </a:endParaRPr>
              </a:p>
              <a:p>
                <a:r>
                  <a:rPr lang="it-IT" sz="2000" dirty="0" smtClean="0"/>
                  <a:t>    </a:t>
                </a:r>
                <a:r>
                  <a:rPr lang="it-IT" sz="2000" i="1" dirty="0" smtClean="0"/>
                  <a:t>P</a:t>
                </a:r>
                <a:r>
                  <a:rPr lang="it-IT" sz="2000" i="1" baseline="-25000" dirty="0" smtClean="0"/>
                  <a:t>j</a:t>
                </a:r>
                <a:r>
                  <a:rPr lang="it-IT" sz="2000" dirty="0" smtClean="0"/>
                  <a:t>:    D</a:t>
                </a:r>
                <a:r>
                  <a:rPr lang="it-IT" sz="2000" baseline="-25000" dirty="0" smtClean="0"/>
                  <a:t>j</a:t>
                </a:r>
                <a:r>
                  <a:rPr lang="it-IT" sz="2000" dirty="0" smtClean="0"/>
                  <a:t> </a:t>
                </a:r>
                <a:r>
                  <a:rPr lang="it-IT" sz="2000" dirty="0"/>
                  <a:t>= D</a:t>
                </a:r>
                <a:r>
                  <a:rPr lang="it-IT" sz="2000" baseline="-25000" dirty="0"/>
                  <a:t>j-2</a:t>
                </a:r>
                <a:r>
                  <a:rPr lang="it-IT" sz="2000" baseline="-10000" dirty="0"/>
                  <a:t>i</a:t>
                </a:r>
                <a:endParaRPr lang="it-IT" sz="2000" b="0" baseline="-10000" dirty="0" smtClean="0">
                  <a:effectLst/>
                </a:endParaRPr>
              </a:p>
              <a:p>
                <a:r>
                  <a:rPr lang="it-IT" sz="2000" b="1" dirty="0" smtClean="0"/>
                  <a:t>end</a:t>
                </a:r>
              </a:p>
              <a:p>
                <a:endParaRPr lang="it-IT" sz="2000" b="0" dirty="0">
                  <a:effectLst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 smtClean="0"/>
                  <a:t>D è la memoria condivisa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rgbClr val="000000"/>
                    </a:solidFill>
                  </a:rPr>
                  <a:t>Tempo parallelo </a:t>
                </a:r>
                <a:r>
                  <a:rPr lang="it-IT" sz="2000" b="0" dirty="0" smtClean="0">
                    <a:effectLst/>
                  </a:rPr>
                  <a:t>: </a:t>
                </a:r>
                <a:r>
                  <a:rPr lang="it-IT" sz="2000" b="1" dirty="0" smtClean="0">
                    <a:effectLst/>
                  </a:rPr>
                  <a:t>log(n)</a:t>
                </a:r>
              </a:p>
              <a:p>
                <a:r>
                  <a:rPr lang="it-IT" b="1" dirty="0" smtClean="0"/>
                  <a:t/>
                </a:r>
                <a:br>
                  <a:rPr lang="it-IT" b="1" dirty="0" smtClean="0"/>
                </a:br>
                <a:endParaRPr lang="it-IT" b="1" baseline="-25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365" y="2037247"/>
                <a:ext cx="4960671" cy="3631763"/>
              </a:xfrm>
              <a:prstGeom prst="rect">
                <a:avLst/>
              </a:prstGeom>
              <a:blipFill>
                <a:blip r:embed="rId3"/>
                <a:stretch>
                  <a:fillRect l="-1229" t="-83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7106950" y="1814946"/>
            <a:ext cx="4032105" cy="3879272"/>
            <a:chOff x="2516" y="1117"/>
            <a:chExt cx="1453" cy="1588"/>
          </a:xfrm>
          <a:solidFill>
            <a:schemeClr val="accent1"/>
          </a:solidFill>
        </p:grpSpPr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2517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 dirty="0"/>
                <a:t>x</a:t>
              </a:r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2699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2880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3061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3243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3425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3606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3787" y="1117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2516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auto">
            <a:xfrm>
              <a:off x="2698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2879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3060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3242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424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605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786" y="1570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2517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2699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2880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3061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42" name="Rectangle 25"/>
            <p:cNvSpPr>
              <a:spLocks noChangeArrowheads="1"/>
            </p:cNvSpPr>
            <p:nvPr/>
          </p:nvSpPr>
          <p:spPr bwMode="auto">
            <a:xfrm>
              <a:off x="3243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6"/>
            <p:cNvSpPr>
              <a:spLocks noChangeArrowheads="1"/>
            </p:cNvSpPr>
            <p:nvPr/>
          </p:nvSpPr>
          <p:spPr bwMode="auto">
            <a:xfrm>
              <a:off x="3425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3606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8"/>
            <p:cNvSpPr>
              <a:spLocks noChangeArrowheads="1"/>
            </p:cNvSpPr>
            <p:nvPr/>
          </p:nvSpPr>
          <p:spPr bwMode="auto">
            <a:xfrm>
              <a:off x="3787" y="2024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9"/>
            <p:cNvSpPr>
              <a:spLocks noChangeArrowheads="1"/>
            </p:cNvSpPr>
            <p:nvPr/>
          </p:nvSpPr>
          <p:spPr bwMode="auto">
            <a:xfrm>
              <a:off x="2517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48" name="Rectangle 30"/>
            <p:cNvSpPr>
              <a:spLocks noChangeArrowheads="1"/>
            </p:cNvSpPr>
            <p:nvPr/>
          </p:nvSpPr>
          <p:spPr bwMode="auto">
            <a:xfrm>
              <a:off x="2699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49" name="Rectangle 31"/>
            <p:cNvSpPr>
              <a:spLocks noChangeArrowheads="1"/>
            </p:cNvSpPr>
            <p:nvPr/>
          </p:nvSpPr>
          <p:spPr bwMode="auto">
            <a:xfrm>
              <a:off x="2880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50" name="Rectangle 32"/>
            <p:cNvSpPr>
              <a:spLocks noChangeArrowheads="1"/>
            </p:cNvSpPr>
            <p:nvPr/>
          </p:nvSpPr>
          <p:spPr bwMode="auto">
            <a:xfrm>
              <a:off x="3061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51" name="Rectangle 33"/>
            <p:cNvSpPr>
              <a:spLocks noChangeArrowheads="1"/>
            </p:cNvSpPr>
            <p:nvPr/>
          </p:nvSpPr>
          <p:spPr bwMode="auto">
            <a:xfrm>
              <a:off x="3243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3425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53" name="Rectangle 35"/>
            <p:cNvSpPr>
              <a:spLocks noChangeArrowheads="1"/>
            </p:cNvSpPr>
            <p:nvPr/>
          </p:nvSpPr>
          <p:spPr bwMode="auto">
            <a:xfrm>
              <a:off x="3606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sp>
          <p:nvSpPr>
            <p:cNvPr id="54" name="Rectangle 36"/>
            <p:cNvSpPr>
              <a:spLocks noChangeArrowheads="1"/>
            </p:cNvSpPr>
            <p:nvPr/>
          </p:nvSpPr>
          <p:spPr bwMode="auto">
            <a:xfrm>
              <a:off x="3787" y="2523"/>
              <a:ext cx="182" cy="182"/>
            </a:xfrm>
            <a:prstGeom prst="rect">
              <a:avLst/>
            </a:prstGeom>
            <a:grpFill/>
            <a:ln>
              <a:solidFill>
                <a:schemeClr val="accent5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x</a:t>
              </a:r>
            </a:p>
          </p:txBody>
        </p:sp>
        <p:cxnSp>
          <p:nvCxnSpPr>
            <p:cNvPr id="55" name="AutoShape 37"/>
            <p:cNvCxnSpPr>
              <a:cxnSpLocks noChangeShapeType="1"/>
            </p:cNvCxnSpPr>
            <p:nvPr/>
          </p:nvCxnSpPr>
          <p:spPr bwMode="auto">
            <a:xfrm>
              <a:off x="3152" y="2206"/>
              <a:ext cx="726" cy="317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6" name="AutoShape 38"/>
            <p:cNvCxnSpPr>
              <a:cxnSpLocks noChangeShapeType="1"/>
            </p:cNvCxnSpPr>
            <p:nvPr/>
          </p:nvCxnSpPr>
          <p:spPr bwMode="auto">
            <a:xfrm>
              <a:off x="2971" y="2206"/>
              <a:ext cx="726" cy="317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7" name="AutoShape 39"/>
            <p:cNvCxnSpPr>
              <a:cxnSpLocks noChangeShapeType="1"/>
            </p:cNvCxnSpPr>
            <p:nvPr/>
          </p:nvCxnSpPr>
          <p:spPr bwMode="auto">
            <a:xfrm>
              <a:off x="2790" y="2206"/>
              <a:ext cx="726" cy="317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8" name="AutoShape 40"/>
            <p:cNvCxnSpPr>
              <a:cxnSpLocks noChangeShapeType="1"/>
            </p:cNvCxnSpPr>
            <p:nvPr/>
          </p:nvCxnSpPr>
          <p:spPr bwMode="auto">
            <a:xfrm>
              <a:off x="2608" y="2206"/>
              <a:ext cx="726" cy="317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9" name="AutoShape 41"/>
            <p:cNvCxnSpPr>
              <a:cxnSpLocks noChangeShapeType="1"/>
            </p:cNvCxnSpPr>
            <p:nvPr/>
          </p:nvCxnSpPr>
          <p:spPr bwMode="auto">
            <a:xfrm>
              <a:off x="2789" y="1752"/>
              <a:ext cx="363" cy="272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0" name="AutoShape 42"/>
            <p:cNvCxnSpPr>
              <a:cxnSpLocks noChangeShapeType="1"/>
            </p:cNvCxnSpPr>
            <p:nvPr/>
          </p:nvCxnSpPr>
          <p:spPr bwMode="auto">
            <a:xfrm>
              <a:off x="2607" y="1752"/>
              <a:ext cx="364" cy="272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61" name="AutoShape 43"/>
            <p:cNvCxnSpPr>
              <a:cxnSpLocks noChangeShapeType="1"/>
            </p:cNvCxnSpPr>
            <p:nvPr/>
          </p:nvCxnSpPr>
          <p:spPr bwMode="auto">
            <a:xfrm>
              <a:off x="2608" y="1299"/>
              <a:ext cx="181" cy="271"/>
            </a:xfrm>
            <a:prstGeom prst="straightConnector1">
              <a:avLst/>
            </a:prstGeom>
            <a:grpFill/>
            <a:ln>
              <a:solidFill>
                <a:schemeClr val="tx1">
                  <a:alpha val="87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63" name="CasellaDiTesto 62"/>
          <p:cNvSpPr txBox="1"/>
          <p:nvPr/>
        </p:nvSpPr>
        <p:spPr>
          <a:xfrm>
            <a:off x="6546460" y="1740022"/>
            <a:ext cx="678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</a:t>
            </a:r>
            <a:r>
              <a:rPr lang="it-IT" sz="2400" baseline="-25000" dirty="0" smtClean="0"/>
              <a:t>0</a:t>
            </a:r>
            <a:endParaRPr lang="it-IT" sz="2400" dirty="0"/>
          </a:p>
        </p:txBody>
      </p:sp>
      <p:sp>
        <p:nvSpPr>
          <p:cNvPr id="144" name="CasellaDiTesto 143"/>
          <p:cNvSpPr txBox="1"/>
          <p:nvPr/>
        </p:nvSpPr>
        <p:spPr>
          <a:xfrm>
            <a:off x="6546455" y="2876091"/>
            <a:ext cx="678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</a:t>
            </a:r>
            <a:r>
              <a:rPr lang="it-IT" sz="2400" baseline="-25000" dirty="0"/>
              <a:t>1</a:t>
            </a:r>
            <a:endParaRPr lang="it-IT" sz="2400" dirty="0"/>
          </a:p>
        </p:txBody>
      </p:sp>
      <p:sp>
        <p:nvSpPr>
          <p:cNvPr id="145" name="CasellaDiTesto 144"/>
          <p:cNvSpPr txBox="1"/>
          <p:nvPr/>
        </p:nvSpPr>
        <p:spPr>
          <a:xfrm>
            <a:off x="6546455" y="4058700"/>
            <a:ext cx="678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</a:t>
            </a:r>
            <a:r>
              <a:rPr lang="it-IT" sz="2400" baseline="-25000" dirty="0"/>
              <a:t>2</a:t>
            </a:r>
            <a:endParaRPr lang="it-IT" sz="2400" dirty="0"/>
          </a:p>
        </p:txBody>
      </p:sp>
      <p:sp>
        <p:nvSpPr>
          <p:cNvPr id="146" name="CasellaDiTesto 145"/>
          <p:cNvSpPr txBox="1"/>
          <p:nvPr/>
        </p:nvSpPr>
        <p:spPr>
          <a:xfrm>
            <a:off x="6543443" y="5204479"/>
            <a:ext cx="678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</a:t>
            </a:r>
            <a:r>
              <a:rPr lang="it-IT" sz="2400" baseline="-25000" dirty="0"/>
              <a:t>3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42685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Broadcasting su PRAM EREW - algoritmo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1084893" y="1970854"/>
            <a:ext cx="496067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Broadcast(pipe)</a:t>
            </a:r>
          </a:p>
          <a:p>
            <a:r>
              <a:rPr lang="it-IT" sz="2000" b="1" dirty="0"/>
              <a:t>begin</a:t>
            </a:r>
            <a:endParaRPr lang="it-IT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2000" dirty="0"/>
              <a:t>    </a:t>
            </a:r>
            <a:r>
              <a:rPr lang="it-IT" sz="2000" b="1" dirty="0"/>
              <a:t>for</a:t>
            </a:r>
            <a:r>
              <a:rPr lang="it-IT" sz="2000" dirty="0"/>
              <a:t> </a:t>
            </a:r>
            <a:r>
              <a:rPr lang="it-IT" sz="2000" dirty="0" smtClean="0"/>
              <a:t>i=n-1 </a:t>
            </a:r>
            <a:r>
              <a:rPr lang="it-IT" sz="2000" b="1" dirty="0" smtClean="0"/>
              <a:t>downto </a:t>
            </a:r>
            <a:r>
              <a:rPr lang="it-IT" sz="2000" dirty="0" smtClean="0"/>
              <a:t>0 </a:t>
            </a:r>
            <a:r>
              <a:rPr lang="it-IT" sz="2000" b="1" dirty="0" smtClean="0"/>
              <a:t>do</a:t>
            </a:r>
          </a:p>
          <a:p>
            <a:r>
              <a:rPr lang="it-IT" sz="2000" b="1" dirty="0"/>
              <a:t> </a:t>
            </a:r>
            <a:r>
              <a:rPr lang="it-IT" sz="2000" b="1" dirty="0" smtClean="0"/>
              <a:t>   </a:t>
            </a:r>
            <a:r>
              <a:rPr lang="it-IT" sz="2000" dirty="0" smtClean="0"/>
              <a:t>P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 : D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 = pipe.pop()</a:t>
            </a:r>
            <a:endParaRPr lang="it-IT" sz="1000" baseline="-25000" dirty="0"/>
          </a:p>
          <a:p>
            <a:r>
              <a:rPr lang="it-IT" sz="2000" b="1" dirty="0"/>
              <a:t>end</a:t>
            </a:r>
          </a:p>
          <a:p>
            <a:endParaRPr lang="it-IT" sz="2000" b="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/>
              <a:t>D è la memoria condivisa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rgbClr val="000000"/>
                </a:solidFill>
              </a:rPr>
              <a:t>Tempo parallelo </a:t>
            </a:r>
            <a:r>
              <a:rPr lang="it-IT" sz="2000" b="0" dirty="0" smtClean="0">
                <a:effectLst/>
              </a:rPr>
              <a:t>: </a:t>
            </a:r>
            <a:r>
              <a:rPr lang="it-IT" sz="2000" dirty="0" smtClean="0">
                <a:effectLst/>
              </a:rPr>
              <a:t>O(log(n)+n) = </a:t>
            </a:r>
            <a:r>
              <a:rPr lang="it-IT" sz="2000" b="1" dirty="0" smtClean="0">
                <a:effectLst/>
              </a:rPr>
              <a:t>O(n)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baseline="-25000" dirty="0"/>
          </a:p>
        </p:txBody>
      </p:sp>
      <p:grpSp>
        <p:nvGrpSpPr>
          <p:cNvPr id="44" name="Group 17"/>
          <p:cNvGrpSpPr/>
          <p:nvPr/>
        </p:nvGrpSpPr>
        <p:grpSpPr>
          <a:xfrm>
            <a:off x="5743659" y="1689897"/>
            <a:ext cx="2272734" cy="1002532"/>
            <a:chOff x="2872163" y="1860486"/>
            <a:chExt cx="6573906" cy="3134070"/>
          </a:xfrm>
        </p:grpSpPr>
        <p:sp>
          <p:nvSpPr>
            <p:cNvPr id="45" name="Rectangle 2"/>
            <p:cNvSpPr/>
            <p:nvPr/>
          </p:nvSpPr>
          <p:spPr>
            <a:xfrm>
              <a:off x="3153287" y="1860486"/>
              <a:ext cx="5726090" cy="8895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48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49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50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51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52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53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54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55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56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57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a</a:t>
              </a:r>
              <a:endParaRPr lang="it-IT" dirty="0"/>
            </a:p>
          </p:txBody>
        </p:sp>
      </p:grpSp>
      <p:grpSp>
        <p:nvGrpSpPr>
          <p:cNvPr id="60" name="Group 17"/>
          <p:cNvGrpSpPr/>
          <p:nvPr/>
        </p:nvGrpSpPr>
        <p:grpSpPr>
          <a:xfrm>
            <a:off x="8190057" y="2275846"/>
            <a:ext cx="2272734" cy="1002532"/>
            <a:chOff x="2872163" y="1860486"/>
            <a:chExt cx="6573906" cy="3134070"/>
          </a:xfrm>
        </p:grpSpPr>
        <p:sp>
          <p:nvSpPr>
            <p:cNvPr id="61" name="Rectangle 2"/>
            <p:cNvSpPr/>
            <p:nvPr/>
          </p:nvSpPr>
          <p:spPr>
            <a:xfrm>
              <a:off x="3153287" y="1860486"/>
              <a:ext cx="5726090" cy="8895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64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65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66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67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68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69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70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71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b</a:t>
              </a:r>
              <a:endParaRPr lang="it-IT" dirty="0"/>
            </a:p>
          </p:txBody>
        </p:sp>
        <p:sp>
          <p:nvSpPr>
            <p:cNvPr id="72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73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a</a:t>
              </a:r>
              <a:endParaRPr lang="it-IT" dirty="0"/>
            </a:p>
          </p:txBody>
        </p:sp>
      </p:grpSp>
      <p:grpSp>
        <p:nvGrpSpPr>
          <p:cNvPr id="76" name="Group 17"/>
          <p:cNvGrpSpPr/>
          <p:nvPr/>
        </p:nvGrpSpPr>
        <p:grpSpPr>
          <a:xfrm>
            <a:off x="5937439" y="5446969"/>
            <a:ext cx="2272734" cy="1002532"/>
            <a:chOff x="2872163" y="1860486"/>
            <a:chExt cx="6573906" cy="3134070"/>
          </a:xfrm>
        </p:grpSpPr>
        <p:sp>
          <p:nvSpPr>
            <p:cNvPr id="77" name="Rectangle 2"/>
            <p:cNvSpPr/>
            <p:nvPr/>
          </p:nvSpPr>
          <p:spPr>
            <a:xfrm>
              <a:off x="3153287" y="1860486"/>
              <a:ext cx="5726090" cy="8895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80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81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e</a:t>
              </a:r>
              <a:endParaRPr lang="it-IT" dirty="0"/>
            </a:p>
          </p:txBody>
        </p:sp>
        <p:sp>
          <p:nvSpPr>
            <p:cNvPr id="82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83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d</a:t>
              </a:r>
              <a:endParaRPr lang="it-IT" dirty="0"/>
            </a:p>
          </p:txBody>
        </p:sp>
        <p:sp>
          <p:nvSpPr>
            <p:cNvPr id="84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85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c</a:t>
              </a:r>
              <a:endParaRPr lang="it-IT" dirty="0"/>
            </a:p>
          </p:txBody>
        </p:sp>
        <p:sp>
          <p:nvSpPr>
            <p:cNvPr id="86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87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b</a:t>
              </a:r>
              <a:endParaRPr lang="it-IT" dirty="0"/>
            </a:p>
          </p:txBody>
        </p:sp>
        <p:sp>
          <p:nvSpPr>
            <p:cNvPr id="88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89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a</a:t>
              </a:r>
              <a:endParaRPr lang="it-IT" dirty="0"/>
            </a:p>
          </p:txBody>
        </p:sp>
      </p:grpSp>
      <p:grpSp>
        <p:nvGrpSpPr>
          <p:cNvPr id="92" name="Group 17"/>
          <p:cNvGrpSpPr/>
          <p:nvPr/>
        </p:nvGrpSpPr>
        <p:grpSpPr>
          <a:xfrm>
            <a:off x="5937439" y="3330937"/>
            <a:ext cx="2272734" cy="1015724"/>
            <a:chOff x="2872163" y="1819246"/>
            <a:chExt cx="6573906" cy="3175310"/>
          </a:xfrm>
        </p:grpSpPr>
        <p:sp>
          <p:nvSpPr>
            <p:cNvPr id="93" name="Rectangle 2"/>
            <p:cNvSpPr/>
            <p:nvPr/>
          </p:nvSpPr>
          <p:spPr>
            <a:xfrm>
              <a:off x="3067841" y="1819246"/>
              <a:ext cx="5726091" cy="8895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96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97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98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99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0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01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c</a:t>
              </a:r>
              <a:endParaRPr lang="it-IT" dirty="0"/>
            </a:p>
          </p:txBody>
        </p:sp>
        <p:sp>
          <p:nvSpPr>
            <p:cNvPr id="102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03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b</a:t>
              </a:r>
              <a:endParaRPr lang="it-IT" dirty="0"/>
            </a:p>
          </p:txBody>
        </p:sp>
        <p:sp>
          <p:nvSpPr>
            <p:cNvPr id="104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05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a</a:t>
              </a:r>
              <a:endParaRPr lang="it-IT" dirty="0"/>
            </a:p>
          </p:txBody>
        </p:sp>
      </p:grpSp>
      <p:grpSp>
        <p:nvGrpSpPr>
          <p:cNvPr id="124" name="Group 17"/>
          <p:cNvGrpSpPr/>
          <p:nvPr/>
        </p:nvGrpSpPr>
        <p:grpSpPr>
          <a:xfrm>
            <a:off x="8368705" y="4416029"/>
            <a:ext cx="2272734" cy="1002532"/>
            <a:chOff x="2872163" y="1860486"/>
            <a:chExt cx="6573906" cy="3134070"/>
          </a:xfrm>
        </p:grpSpPr>
        <p:sp>
          <p:nvSpPr>
            <p:cNvPr id="125" name="Rectangle 2"/>
            <p:cNvSpPr/>
            <p:nvPr/>
          </p:nvSpPr>
          <p:spPr>
            <a:xfrm>
              <a:off x="3153287" y="1860486"/>
              <a:ext cx="5726090" cy="88950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>
                  <a:solidFill>
                    <a:schemeClr val="tx1"/>
                  </a:solidFill>
                </a:rPr>
                <a:t>.............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126" name="Freccia a destra 2"/>
            <p:cNvSpPr/>
            <p:nvPr/>
          </p:nvSpPr>
          <p:spPr>
            <a:xfrm rot="17579261">
              <a:off x="2627249" y="3565692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27" name="Rectangle 6"/>
            <p:cNvSpPr/>
            <p:nvPr/>
          </p:nvSpPr>
          <p:spPr>
            <a:xfrm>
              <a:off x="2872163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28" name="Freccia a destra 2"/>
            <p:cNvSpPr/>
            <p:nvPr/>
          </p:nvSpPr>
          <p:spPr>
            <a:xfrm rot="16200000">
              <a:off x="383536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29" name="Rectangle 8"/>
            <p:cNvSpPr/>
            <p:nvPr/>
          </p:nvSpPr>
          <p:spPr>
            <a:xfrm>
              <a:off x="4285190" y="407571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d</a:t>
              </a:r>
              <a:endParaRPr lang="it-IT" dirty="0"/>
            </a:p>
          </p:txBody>
        </p:sp>
        <p:sp>
          <p:nvSpPr>
            <p:cNvPr id="130" name="Freccia a destra 2"/>
            <p:cNvSpPr/>
            <p:nvPr/>
          </p:nvSpPr>
          <p:spPr>
            <a:xfrm rot="16200000">
              <a:off x="5241381" y="360165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31" name="Rectangle 10"/>
            <p:cNvSpPr/>
            <p:nvPr/>
          </p:nvSpPr>
          <p:spPr>
            <a:xfrm>
              <a:off x="5698217" y="408015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c</a:t>
              </a:r>
              <a:endParaRPr lang="it-IT" dirty="0"/>
            </a:p>
          </p:txBody>
        </p:sp>
        <p:sp>
          <p:nvSpPr>
            <p:cNvPr id="132" name="Freccia a destra 2"/>
            <p:cNvSpPr/>
            <p:nvPr/>
          </p:nvSpPr>
          <p:spPr>
            <a:xfrm rot="16200000">
              <a:off x="6647119" y="3598306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33" name="Rectangle 12"/>
            <p:cNvSpPr/>
            <p:nvPr/>
          </p:nvSpPr>
          <p:spPr>
            <a:xfrm>
              <a:off x="7114943" y="4057961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b</a:t>
              </a:r>
              <a:endParaRPr lang="it-IT" dirty="0"/>
            </a:p>
          </p:txBody>
        </p:sp>
        <p:sp>
          <p:nvSpPr>
            <p:cNvPr id="134" name="Freccia a destra 2"/>
            <p:cNvSpPr/>
            <p:nvPr/>
          </p:nvSpPr>
          <p:spPr>
            <a:xfrm rot="14789560">
              <a:off x="7924690" y="3525501"/>
              <a:ext cx="1817498" cy="187901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i="1" dirty="0" smtClean="0"/>
            </a:p>
          </p:txBody>
        </p:sp>
        <p:sp>
          <p:nvSpPr>
            <p:cNvPr id="135" name="Rectangle 14"/>
            <p:cNvSpPr/>
            <p:nvPr/>
          </p:nvSpPr>
          <p:spPr>
            <a:xfrm>
              <a:off x="8531669" y="4077197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dirty="0" smtClean="0"/>
                <a:t>a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220793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7716</TotalTime>
  <Words>1631</Words>
  <Application>Microsoft Macintosh PowerPoint</Application>
  <PresentationFormat>Personalizzato</PresentationFormat>
  <Paragraphs>468</Paragraphs>
  <Slides>24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Office Theme</vt:lpstr>
      <vt:lpstr>Broadcasting  su architetture parallele Lezioni 13/14 aa 2015/2016 Giorgia Ramponi, Mauro Piva</vt:lpstr>
      <vt:lpstr>Cosa vedremo?</vt:lpstr>
      <vt:lpstr>Broadcasting</vt:lpstr>
      <vt:lpstr>Broadcasting su Rete a Vettore - descrizione</vt:lpstr>
      <vt:lpstr>Broadcasting su Rete a Vettore - algoritmo</vt:lpstr>
      <vt:lpstr>Broadcasting di n valori su Rete a Vettore</vt:lpstr>
      <vt:lpstr>Broadcasting su PRAM EREW - descrizione</vt:lpstr>
      <vt:lpstr>Broadcasting su PRAM EREW - algoritmo</vt:lpstr>
      <vt:lpstr>Broadcasting su PRAM EREW - algoritmo</vt:lpstr>
      <vt:lpstr>Broadcasting su PRAM CR*W - descrizione</vt:lpstr>
      <vt:lpstr>Broadcasting su Mesh - descrizione</vt:lpstr>
      <vt:lpstr>Broadcasting su Mesh - algoritmo</vt:lpstr>
      <vt:lpstr>Broadcasting RxC informazioni su Mesh RxC</vt:lpstr>
      <vt:lpstr>Broadcasting su Albero Binario - descrizione</vt:lpstr>
      <vt:lpstr>Broadcasting su Albero Binario - algoritmo</vt:lpstr>
      <vt:lpstr>Broadcasting di 2n-1 valori su Albero Binario</vt:lpstr>
      <vt:lpstr>Broadcasting su Ipercubo - descrizione</vt:lpstr>
      <vt:lpstr>Broadcasting su Ipercubo - algoritmo</vt:lpstr>
      <vt:lpstr>Broadcasting di 2d valori su Ipercubo – algoritmo (proposta)</vt:lpstr>
      <vt:lpstr>Broadcasting su Butterfly - descrizione</vt:lpstr>
      <vt:lpstr>Broadcasting su Butterfly - idea</vt:lpstr>
      <vt:lpstr>Broadcasting su Butterfly - idea</vt:lpstr>
      <vt:lpstr>Broadcasting su Butterfly - algoritmo</vt:lpstr>
      <vt:lpstr>Conclusioni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Broadcasting</dc:title>
  <dc:creator>temp</dc:creator>
  <cp:lastModifiedBy>Rossella</cp:lastModifiedBy>
  <cp:revision>97</cp:revision>
  <dcterms:created xsi:type="dcterms:W3CDTF">2015-11-16T16:57:43Z</dcterms:created>
  <dcterms:modified xsi:type="dcterms:W3CDTF">2015-12-01T07:53:19Z</dcterms:modified>
</cp:coreProperties>
</file>