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95" r:id="rId2"/>
    <p:sldId id="415" r:id="rId3"/>
    <p:sldId id="416" r:id="rId4"/>
    <p:sldId id="417" r:id="rId5"/>
    <p:sldId id="418" r:id="rId6"/>
    <p:sldId id="355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70" r:id="rId22"/>
    <p:sldId id="371" r:id="rId23"/>
    <p:sldId id="372" r:id="rId24"/>
    <p:sldId id="373" r:id="rId25"/>
    <p:sldId id="374" r:id="rId26"/>
    <p:sldId id="375" r:id="rId27"/>
    <p:sldId id="376" r:id="rId28"/>
    <p:sldId id="377" r:id="rId29"/>
    <p:sldId id="378" r:id="rId30"/>
    <p:sldId id="379" r:id="rId31"/>
    <p:sldId id="380" r:id="rId3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28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81BB5-ED29-7742-9A0D-B75B0CFC4DE9}" type="datetimeFigureOut">
              <a:rPr lang="it-IT" smtClean="0"/>
              <a:pPr/>
              <a:t>25/11/14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90BCB-5E6D-774F-A45A-CB2B4D333BD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6023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F7287B46-B02D-6F45-AF14-83F8A06F8FDE}" type="slidenum">
              <a:rPr lang="it-IT" u="none"/>
              <a:pPr algn="r"/>
              <a:t>1</a:t>
            </a:fld>
            <a:endParaRPr lang="it-IT" u="none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B5B6D595-7B08-8045-9D22-D56D596B55F4}" type="slidenum">
              <a:rPr lang="it-IT" u="none"/>
              <a:pPr algn="r"/>
              <a:t>10</a:t>
            </a:fld>
            <a:endParaRPr lang="it-IT" u="none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691A823-1E80-5B49-8698-441F7DE55D6A}" type="slidenum">
              <a:rPr lang="it-IT" u="none"/>
              <a:pPr algn="r"/>
              <a:t>11</a:t>
            </a:fld>
            <a:endParaRPr lang="it-IT" u="none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D4846569-244C-D94C-9666-4B8C72D36C10}" type="slidenum">
              <a:rPr lang="it-IT" u="none"/>
              <a:pPr algn="r"/>
              <a:t>12</a:t>
            </a:fld>
            <a:endParaRPr lang="it-IT" u="none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9E90FC6-BC75-2941-9D95-476D5A2BB79C}" type="slidenum">
              <a:rPr lang="it-IT" u="none"/>
              <a:pPr algn="r"/>
              <a:t>13</a:t>
            </a:fld>
            <a:endParaRPr lang="it-IT" u="none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719" y="685838"/>
            <a:ext cx="5006564" cy="3429182"/>
          </a:xfrm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E9EC376C-A07A-7B49-939C-0881E881D9DE}" type="slidenum">
              <a:rPr lang="it-IT" u="none"/>
              <a:pPr algn="r"/>
              <a:t>14</a:t>
            </a:fld>
            <a:endParaRPr lang="it-IT" u="none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4A115EF-8E74-5E4A-8E73-2D374331A861}" type="slidenum">
              <a:rPr lang="it-IT" u="none"/>
              <a:pPr algn="r"/>
              <a:t>15</a:t>
            </a:fld>
            <a:endParaRPr lang="it-IT" u="none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F59AAB13-5E65-104B-8F6B-AFC350858DB1}" type="slidenum">
              <a:rPr lang="it-IT" u="none"/>
              <a:pPr algn="r"/>
              <a:t>16</a:t>
            </a:fld>
            <a:endParaRPr lang="it-IT" u="none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358A935-4AA3-C64A-A0AD-885B4A1943A4}" type="slidenum">
              <a:rPr lang="it-IT"/>
              <a:pPr algn="r"/>
              <a:t>17</a:t>
            </a:fld>
            <a:endParaRPr lang="it-IT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719" y="685838"/>
            <a:ext cx="5006564" cy="3429182"/>
          </a:xfrm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176A788-D6C1-4249-9809-9A1990509EF7}" type="slidenum">
              <a:rPr lang="it-IT"/>
              <a:pPr algn="r"/>
              <a:t>18</a:t>
            </a:fld>
            <a:endParaRPr lang="it-IT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7FD5C92-3913-574B-956B-C59E50B3A6F4}" type="slidenum">
              <a:rPr lang="it-IT"/>
              <a:pPr algn="r"/>
              <a:t>19</a:t>
            </a:fld>
            <a:endParaRPr lang="it-IT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719" y="685838"/>
            <a:ext cx="5006564" cy="3429182"/>
          </a:xfrm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593332-1022-B04F-AD01-6E5854E2DEAB}" type="slidenum">
              <a:rPr lang="it-IT"/>
              <a:pPr/>
              <a:t>2</a:t>
            </a:fld>
            <a:endParaRPr lang="it-IT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F275DF9A-940D-D34D-9453-2364028EB989}" type="slidenum">
              <a:rPr lang="it-IT"/>
              <a:pPr algn="r"/>
              <a:t>20</a:t>
            </a:fld>
            <a:endParaRPr lang="it-IT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3C4D6B84-F8CD-4A4B-9A70-3E1D26199E80}" type="slidenum">
              <a:rPr lang="it-IT"/>
              <a:pPr algn="r"/>
              <a:t>21</a:t>
            </a:fld>
            <a:endParaRPr lang="it-IT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719" y="685838"/>
            <a:ext cx="5006564" cy="3429182"/>
          </a:xfrm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3BB79425-D935-AF46-AED7-01BD6385FE6C}" type="slidenum">
              <a:rPr lang="it-IT" u="none"/>
              <a:pPr algn="r"/>
              <a:t>22</a:t>
            </a:fld>
            <a:endParaRPr lang="it-IT" u="none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E90A773-3243-5E4D-BBC6-964CA2B6DBA5}" type="slidenum">
              <a:rPr lang="it-IT" u="none"/>
              <a:pPr algn="r"/>
              <a:t>23</a:t>
            </a:fld>
            <a:endParaRPr lang="it-IT" u="none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1A2CC09-5A26-9041-9987-454CD5274B62}" type="slidenum">
              <a:rPr lang="it-IT" u="none"/>
              <a:pPr algn="r"/>
              <a:t>24</a:t>
            </a:fld>
            <a:endParaRPr lang="it-IT" u="none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F2D75973-F2FB-B94C-8DC3-9E725AB94FD7}" type="slidenum">
              <a:rPr lang="it-IT" u="none"/>
              <a:pPr algn="r"/>
              <a:t>25</a:t>
            </a:fld>
            <a:endParaRPr lang="it-IT" u="none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BC54A1F-4BFF-CE41-9672-3A4DF9AA792E}" type="slidenum">
              <a:rPr lang="it-IT" u="none"/>
              <a:pPr algn="r"/>
              <a:t>26</a:t>
            </a:fld>
            <a:endParaRPr lang="it-IT" u="none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719" y="685838"/>
            <a:ext cx="5006564" cy="3429182"/>
          </a:xfrm>
          <a:solidFill>
            <a:srgbClr val="FFFFFF"/>
          </a:solidFill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B4AF811-0DCB-3A43-B77A-6649ABD5C1F4}" type="slidenum">
              <a:rPr lang="it-IT" u="none"/>
              <a:pPr algn="r"/>
              <a:t>27</a:t>
            </a:fld>
            <a:endParaRPr lang="it-IT" u="none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719" y="685838"/>
            <a:ext cx="5006564" cy="3429182"/>
          </a:xfrm>
          <a:solidFill>
            <a:srgbClr val="FFFFFF"/>
          </a:solidFill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63259F7-3F77-E04D-8059-ABDE8DFDC772}" type="slidenum">
              <a:rPr lang="it-IT" u="none"/>
              <a:pPr algn="r"/>
              <a:t>28</a:t>
            </a:fld>
            <a:endParaRPr lang="it-IT" u="none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719" y="685838"/>
            <a:ext cx="5006564" cy="3429182"/>
          </a:xfrm>
          <a:solidFill>
            <a:srgbClr val="FFFFFF"/>
          </a:solidFill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111148B-5128-9445-A349-54C7AF08F2D0}" type="slidenum">
              <a:rPr lang="it-IT" u="none"/>
              <a:pPr algn="r"/>
              <a:t>29</a:t>
            </a:fld>
            <a:endParaRPr lang="it-IT" u="none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554EEA-EC0C-2F49-815D-DCEEAEB12C18}" type="slidenum">
              <a:rPr lang="it-IT"/>
              <a:pPr/>
              <a:t>3</a:t>
            </a:fld>
            <a:endParaRPr lang="it-IT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B60B3B1-8017-2143-9282-B91F22AFFD1D}" type="slidenum">
              <a:rPr lang="it-IT" u="none"/>
              <a:pPr algn="r"/>
              <a:t>30</a:t>
            </a:fld>
            <a:endParaRPr lang="it-IT" u="none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8250C3C-B424-B146-9C7E-DBB0996EFBD0}" type="slidenum">
              <a:rPr lang="it-IT" u="none"/>
              <a:pPr algn="r"/>
              <a:t>31</a:t>
            </a:fld>
            <a:endParaRPr lang="it-IT" u="none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3A4180-0954-B845-9559-E5F2883D5287}" type="slidenum">
              <a:rPr lang="it-IT"/>
              <a:pPr/>
              <a:t>4</a:t>
            </a:fld>
            <a:endParaRPr lang="it-IT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8A1D26-F4C1-0740-9B56-62097255C7C6}" type="slidenum">
              <a:rPr lang="it-IT"/>
              <a:pPr/>
              <a:t>5</a:t>
            </a:fld>
            <a:endParaRPr lang="it-IT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9095C26-E1D6-4A49-B717-77933FB2A15F}" type="slidenum">
              <a:rPr lang="it-IT" u="none"/>
              <a:pPr algn="r"/>
              <a:t>6</a:t>
            </a:fld>
            <a:endParaRPr lang="it-IT" u="none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C23E917-1C0A-0F45-BC27-6768C2AD3E4B}" type="slidenum">
              <a:rPr lang="it-IT" u="none"/>
              <a:pPr algn="r"/>
              <a:t>7</a:t>
            </a:fld>
            <a:endParaRPr lang="it-IT" u="none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3018F8A-295F-9D4A-92AD-EB626FCA7DA4}" type="slidenum">
              <a:rPr lang="it-IT" u="none"/>
              <a:pPr algn="r"/>
              <a:t>8</a:t>
            </a:fld>
            <a:endParaRPr lang="it-IT" u="none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D3136206-BA27-5F49-8CC5-F17B196152D9}" type="slidenum">
              <a:rPr lang="it-IT" u="none"/>
              <a:pPr algn="r"/>
              <a:t>9</a:t>
            </a:fld>
            <a:endParaRPr lang="it-IT" u="none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25/11/14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25/11/14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25/11/14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25/11/14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25/11/14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25/11/14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25/11/14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25/11/14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25/11/14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25/11/14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6E2-8C8C-724A-95FB-4F3E140DF8AC}" type="datetimeFigureOut">
              <a:rPr lang="it-IT" smtClean="0"/>
              <a:pPr/>
              <a:t>25/11/14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DF6E2-8C8C-724A-95FB-4F3E140DF8AC}" type="datetimeFigureOut">
              <a:rPr lang="it-IT" smtClean="0"/>
              <a:pPr/>
              <a:t>25/11/14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7343F-D822-3645-BF7B-88E1EA8D75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90600" y="533400"/>
            <a:ext cx="7772400" cy="1981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sz="4300" b="1">
                <a:solidFill>
                  <a:srgbClr val="02225C"/>
                </a:solidFill>
                <a:latin typeface="Times New Roman" charset="0"/>
              </a:rPr>
              <a:t/>
            </a:r>
            <a:br>
              <a:rPr lang="it-IT" sz="4300" b="1">
                <a:solidFill>
                  <a:srgbClr val="02225C"/>
                </a:solidFill>
                <a:latin typeface="Times New Roman" charset="0"/>
              </a:rPr>
            </a:br>
            <a:r>
              <a:rPr lang="it-IT" sz="4800" b="1">
                <a:solidFill>
                  <a:srgbClr val="02225C"/>
                </a:solidFill>
                <a:latin typeface="Times New Roman" charset="0"/>
              </a:rPr>
              <a:t/>
            </a:r>
            <a:br>
              <a:rPr lang="it-IT" sz="4800" b="1">
                <a:solidFill>
                  <a:srgbClr val="02225C"/>
                </a:solidFill>
                <a:latin typeface="Times New Roman" charset="0"/>
              </a:rPr>
            </a:br>
            <a:endParaRPr lang="it-IT" sz="4800" b="1">
              <a:solidFill>
                <a:srgbClr val="02225C"/>
              </a:solidFill>
              <a:latin typeface="Times New Roman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47800" y="3478213"/>
            <a:ext cx="6477000" cy="18208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it-IT" sz="2200" b="1" dirty="0">
                <a:solidFill>
                  <a:srgbClr val="02225C"/>
                </a:solidFill>
                <a:latin typeface="Times New Roman" charset="0"/>
              </a:rPr>
              <a:t>Algoritmi Avanzati</a:t>
            </a:r>
          </a:p>
          <a:p>
            <a:pPr marL="0" indent="0" algn="ctr" eaLnBrk="1" hangingPunct="1">
              <a:buFontTx/>
              <a:buNone/>
            </a:pPr>
            <a:r>
              <a:rPr lang="it-IT" sz="2200" b="1" dirty="0">
                <a:solidFill>
                  <a:srgbClr val="02225C"/>
                </a:solidFill>
                <a:latin typeface="Times New Roman" charset="0"/>
              </a:rPr>
              <a:t>  a.a.</a:t>
            </a:r>
            <a:r>
              <a:rPr lang="it-IT" sz="2200" b="1" dirty="0" smtClean="0">
                <a:solidFill>
                  <a:srgbClr val="02225C"/>
                </a:solidFill>
                <a:latin typeface="Times New Roman" charset="0"/>
              </a:rPr>
              <a:t>201</a:t>
            </a:r>
            <a:r>
              <a:rPr lang="it-IT" sz="2200" b="1" dirty="0">
                <a:solidFill>
                  <a:srgbClr val="02225C"/>
                </a:solidFill>
                <a:latin typeface="Times New Roman" charset="0"/>
              </a:rPr>
              <a:t>4</a:t>
            </a:r>
            <a:r>
              <a:rPr lang="it-IT" sz="2200" b="1" dirty="0" smtClean="0">
                <a:solidFill>
                  <a:srgbClr val="02225C"/>
                </a:solidFill>
                <a:latin typeface="Times New Roman" charset="0"/>
              </a:rPr>
              <a:t>/2015</a:t>
            </a:r>
            <a:br>
              <a:rPr lang="it-IT" sz="2200" b="1" dirty="0" smtClean="0">
                <a:solidFill>
                  <a:srgbClr val="02225C"/>
                </a:solidFill>
                <a:latin typeface="Times New Roman" charset="0"/>
              </a:rPr>
            </a:br>
            <a:r>
              <a:rPr lang="it-IT" sz="2800" dirty="0">
                <a:solidFill>
                  <a:srgbClr val="02225C"/>
                </a:solidFill>
                <a:latin typeface="Times New Roman" charset="0"/>
              </a:rPr>
              <a:t>Prof.ssa Rossella Petreschi 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990600" y="1066800"/>
            <a:ext cx="71770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it-IT" sz="4400" b="1" u="none" dirty="0" smtClean="0">
                <a:solidFill>
                  <a:srgbClr val="742B2F"/>
                </a:solidFill>
                <a:latin typeface="Times New Roman" charset="0"/>
              </a:rPr>
              <a:t>Lezione </a:t>
            </a:r>
            <a:r>
              <a:rPr lang="it-IT" sz="4400" b="1" u="none" dirty="0">
                <a:solidFill>
                  <a:srgbClr val="742B2F"/>
                </a:solidFill>
                <a:latin typeface="Times New Roman" charset="0"/>
              </a:rPr>
              <a:t>n</a:t>
            </a:r>
            <a:r>
              <a:rPr lang="it-IT" sz="4400" b="1" u="none" dirty="0" smtClean="0">
                <a:solidFill>
                  <a:srgbClr val="742B2F"/>
                </a:solidFill>
                <a:latin typeface="Times New Roman" charset="0"/>
              </a:rPr>
              <a:t>°9</a:t>
            </a:r>
            <a:endParaRPr lang="it-IT" sz="4400" b="1" u="none" dirty="0">
              <a:solidFill>
                <a:srgbClr val="742B2F"/>
              </a:solidFill>
              <a:latin typeface="Times New Roman" charset="0"/>
            </a:endParaRPr>
          </a:p>
        </p:txBody>
      </p:sp>
      <p:sp>
        <p:nvSpPr>
          <p:cNvPr id="16389" name="Rectangle 9"/>
          <p:cNvSpPr>
            <a:spLocks noChangeArrowheads="1"/>
          </p:cNvSpPr>
          <p:nvPr/>
        </p:nvSpPr>
        <p:spPr bwMode="auto">
          <a:xfrm>
            <a:off x="3429000" y="6194425"/>
            <a:ext cx="2362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390" name="Text Box 10"/>
          <p:cNvSpPr txBox="1">
            <a:spLocks noChangeArrowheads="1"/>
          </p:cNvSpPr>
          <p:nvPr/>
        </p:nvSpPr>
        <p:spPr bwMode="auto">
          <a:xfrm>
            <a:off x="3429000" y="6210300"/>
            <a:ext cx="23780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391" name="Line 11"/>
          <p:cNvSpPr>
            <a:spLocks noChangeShapeType="1"/>
          </p:cNvSpPr>
          <p:nvPr/>
        </p:nvSpPr>
        <p:spPr bwMode="auto">
          <a:xfrm>
            <a:off x="3429000" y="6248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6392" name="Text Box 12"/>
          <p:cNvSpPr txBox="1">
            <a:spLocks noChangeArrowheads="1"/>
          </p:cNvSpPr>
          <p:nvPr/>
        </p:nvSpPr>
        <p:spPr bwMode="auto">
          <a:xfrm>
            <a:off x="3260725" y="6248400"/>
            <a:ext cx="2454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  <p:sp>
        <p:nvSpPr>
          <p:cNvPr id="16393" name="Text Box 13"/>
          <p:cNvSpPr txBox="1">
            <a:spLocks noChangeArrowheads="1"/>
          </p:cNvSpPr>
          <p:nvPr/>
        </p:nvSpPr>
        <p:spPr bwMode="auto">
          <a:xfrm>
            <a:off x="3429000" y="6248400"/>
            <a:ext cx="2209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967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59395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>
                <a:solidFill>
                  <a:srgbClr val="1E1D5A"/>
                </a:solidFill>
                <a:cs typeface="ＭＳ Ｐゴシック" pitchFamily="-1" charset="-128"/>
              </a:rPr>
              <a:t>Algoritmo Distribuito</a:t>
            </a:r>
            <a:endParaRPr lang="it-IT">
              <a:cs typeface="ＭＳ Ｐゴシック" pitchFamily="-1" charset="-128"/>
            </a:endParaRP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it-IT" sz="2000" i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Un algoritmo distribuito</a:t>
            </a: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2000" i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</a:t>
            </a: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si può rappresentare come un grafo </a:t>
            </a:r>
            <a:r>
              <a:rPr lang="it-IT" sz="20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G</a:t>
            </a:r>
            <a:r>
              <a:rPr lang="it-IT" sz="2000" baseline="-25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=</a:t>
            </a:r>
            <a:r>
              <a:rPr lang="it-IT" sz="2000" baseline="-25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(</a:t>
            </a:r>
            <a:r>
              <a:rPr lang="it-IT" sz="20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</a:t>
            </a:r>
            <a:r>
              <a:rPr lang="it-IT" sz="20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C</a:t>
            </a: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),</a:t>
            </a:r>
          </a:p>
          <a:p>
            <a:pPr algn="just">
              <a:buFontTx/>
              <a:buNone/>
            </a:pP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dove l’insieme dei nodi è l’insieme dei processori e l’insieme degli spigoli</a:t>
            </a:r>
          </a:p>
          <a:p>
            <a:pPr algn="just">
              <a:buFontTx/>
              <a:buNone/>
            </a:pP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orientati è un insieme di canali di comunicazione (generalmente</a:t>
            </a:r>
          </a:p>
          <a:p>
            <a:pPr algn="just">
              <a:buFontTx/>
              <a:buNone/>
            </a:pP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unidirezionali).</a:t>
            </a:r>
          </a:p>
          <a:p>
            <a:pPr algn="just">
              <a:buFontTx/>
              <a:buNone/>
            </a:pPr>
            <a:endParaRPr lang="it-IT" sz="2000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algn="just">
              <a:buFontTx/>
              <a:buNone/>
            </a:pP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Tutti i processori, con l’eccezione di un sottoinsieme al quale è permesso</a:t>
            </a:r>
          </a:p>
          <a:p>
            <a:pPr algn="just">
              <a:buFontTx/>
              <a:buNone/>
            </a:pP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di mandare messaggi “spontaneamente”, sono </a:t>
            </a:r>
            <a:r>
              <a:rPr lang="it-IT" sz="2000" i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reattivi</a:t>
            </a: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ovvero eseguono</a:t>
            </a:r>
          </a:p>
          <a:p>
            <a:pPr algn="just">
              <a:buFontTx/>
              <a:buNone/>
            </a:pP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un qualunque </a:t>
            </a:r>
            <a:r>
              <a:rPr lang="it-IT" sz="2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task solo </a:t>
            </a: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come risposta al ricevimento di un messaggio da un</a:t>
            </a:r>
          </a:p>
          <a:p>
            <a:pPr algn="just">
              <a:buFontTx/>
              <a:buNone/>
            </a:pP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altro task. </a:t>
            </a:r>
          </a:p>
          <a:p>
            <a:pPr algn="just">
              <a:buFontTx/>
              <a:buNone/>
            </a:pPr>
            <a:endParaRPr lang="it-IT" sz="2000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algn="just">
              <a:buFontTx/>
              <a:buNone/>
            </a:pP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Un solo blocco di processori </a:t>
            </a:r>
            <a:r>
              <a:rPr lang="it-IT" sz="20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2000" baseline="-250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init</a:t>
            </a:r>
            <a:r>
              <a:rPr lang="it-IT" sz="2000" dirty="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può inizialmente eseguire un task a</a:t>
            </a:r>
          </a:p>
          <a:p>
            <a:pPr algn="just">
              <a:buFontTx/>
              <a:buNone/>
            </a:pP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scopo di inizializzazione.</a:t>
            </a:r>
            <a:endParaRPr lang="it-IT" sz="2000" dirty="0">
              <a:latin typeface="Times New Roman" pitchFamily="-1" charset="0"/>
              <a:cs typeface="ＭＳ Ｐゴシック" pitchFamily="-1" charset="-128"/>
            </a:endParaRPr>
          </a:p>
        </p:txBody>
      </p:sp>
      <p:sp>
        <p:nvSpPr>
          <p:cNvPr id="59398" name="Segnaposto piè di pagina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61443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it-IT">
                <a:solidFill>
                  <a:srgbClr val="1E1D5A"/>
                </a:solidFill>
                <a:cs typeface="ＭＳ Ｐゴシック" pitchFamily="-1" charset="-128"/>
              </a:rPr>
              <a:t>Schema base di un</a:t>
            </a:r>
            <a:br>
              <a:rPr lang="it-IT">
                <a:solidFill>
                  <a:srgbClr val="1E1D5A"/>
                </a:solidFill>
                <a:cs typeface="ＭＳ Ｐゴシック" pitchFamily="-1" charset="-128"/>
              </a:rPr>
            </a:br>
            <a:r>
              <a:rPr lang="it-IT">
                <a:solidFill>
                  <a:srgbClr val="1E1D5A"/>
                </a:solidFill>
                <a:cs typeface="ＭＳ Ｐゴシック" pitchFamily="-1" charset="-128"/>
              </a:rPr>
              <a:t>algoritmo distribuito</a:t>
            </a:r>
            <a:endParaRPr lang="it-IT">
              <a:cs typeface="ＭＳ Ｐゴシック" pitchFamily="-1" charset="-128"/>
            </a:endParaRPr>
          </a:p>
        </p:txBody>
      </p:sp>
      <p:sp>
        <p:nvSpPr>
          <p:cNvPr id="61445" name="Rectangle 4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endParaRPr lang="it-IT" sz="1600" b="1">
              <a:cs typeface="ＭＳ Ｐゴシック" pitchFamily="-1" charset="-128"/>
            </a:endParaRPr>
          </a:p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begin</a:t>
            </a:r>
          </a:p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r>
              <a:rPr lang="it-IT" sz="1600" i="1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1600" i="1" baseline="-25000">
                <a:solidFill>
                  <a:srgbClr val="1E1D5A"/>
                </a:solidFill>
                <a:cs typeface="ＭＳ Ｐゴシック" pitchFamily="-1" charset="-128"/>
              </a:rPr>
              <a:t>init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:	 </a:t>
            </a: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exec 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eventuali operazioni di inizializzazione;</a:t>
            </a:r>
            <a:endParaRPr lang="it-IT" sz="1600" b="1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		      send 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messaggio ai vicini</a:t>
            </a:r>
          </a:p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endParaRPr lang="it-IT" sz="1600" b="1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		</a:t>
            </a: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repeat</a:t>
            </a:r>
          </a:p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r>
              <a:rPr lang="it-IT" sz="1600" i="1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1600" i="1" baseline="-2500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:</a:t>
            </a: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			receive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 messaggio M e B</a:t>
            </a:r>
            <a:r>
              <a:rPr lang="it-IT" sz="1600" baseline="-25000">
                <a:solidFill>
                  <a:srgbClr val="1E1D5A"/>
                </a:solidFill>
                <a:cs typeface="ＭＳ Ｐゴシック" pitchFamily="-1" charset="-128"/>
              </a:rPr>
              <a:t>M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 è vero</a:t>
            </a:r>
          </a:p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			</a:t>
            </a: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exec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 qualche operazione</a:t>
            </a:r>
          </a:p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			</a:t>
            </a: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send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 messaggi ai vicini</a:t>
            </a:r>
            <a:endParaRPr lang="it-IT" sz="1600" b="1" baseline="-25000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		until 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un segnale di terminazione globale arriva a D</a:t>
            </a:r>
          </a:p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end</a:t>
            </a:r>
          </a:p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endParaRPr lang="it-IT" sz="1600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endParaRPr lang="it-IT" sz="1600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La operazione di </a:t>
            </a: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send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 invia un messaggio su uno o più canali di</a:t>
            </a:r>
          </a:p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comunicazione uscenti da P</a:t>
            </a:r>
            <a:r>
              <a:rPr lang="it-IT" sz="1600" baseline="-2500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. </a:t>
            </a:r>
          </a:p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endParaRPr lang="it-IT" sz="1600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Ogni processore ha una coda di messaggi ricevuti.</a:t>
            </a:r>
            <a:endParaRPr lang="it-IT" sz="1600" b="1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endParaRPr lang="it-IT" sz="1600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La </a:t>
            </a:r>
            <a:r>
              <a:rPr lang="it-IT" sz="1600" b="1">
                <a:solidFill>
                  <a:srgbClr val="1E1D5A"/>
                </a:solidFill>
                <a:cs typeface="ＭＳ Ｐゴシック" pitchFamily="-1" charset="-128"/>
              </a:rPr>
              <a:t>receive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 estrae un messaggio dalla coda di P</a:t>
            </a:r>
            <a:r>
              <a:rPr lang="it-IT" sz="1600" baseline="-2500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600">
                <a:solidFill>
                  <a:srgbClr val="1E1D5A"/>
                </a:solidFill>
                <a:cs typeface="ＭＳ Ｐゴシック" pitchFamily="-1" charset="-128"/>
              </a:rPr>
              <a:t>.</a:t>
            </a:r>
          </a:p>
          <a:p>
            <a:pPr>
              <a:lnSpc>
                <a:spcPct val="80000"/>
              </a:lnSpc>
              <a:buFontTx/>
              <a:buNone/>
              <a:tabLst>
                <a:tab pos="357188" algn="l"/>
                <a:tab pos="714375" algn="l"/>
                <a:tab pos="1073150" algn="l"/>
                <a:tab pos="1436688" algn="l"/>
              </a:tabLst>
            </a:pPr>
            <a:endParaRPr lang="it-IT" sz="1600">
              <a:cs typeface="ＭＳ Ｐゴシック" pitchFamily="-1" charset="-128"/>
            </a:endParaRPr>
          </a:p>
        </p:txBody>
      </p:sp>
      <p:sp>
        <p:nvSpPr>
          <p:cNvPr id="61446" name="Segnaposto piè di pagina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63491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>
                <a:solidFill>
                  <a:srgbClr val="1E1D5A"/>
                </a:solidFill>
                <a:cs typeface="ＭＳ Ｐゴシック" pitchFamily="-1" charset="-128"/>
              </a:rPr>
              <a:t>Complessità distribuita</a:t>
            </a:r>
            <a:endParaRPr lang="it-IT">
              <a:cs typeface="ＭＳ Ｐゴシック" pitchFamily="-1" charset="-128"/>
            </a:endParaRP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80975" indent="-180975" algn="just">
              <a:spcBef>
                <a:spcPct val="50000"/>
              </a:spcBef>
              <a:buFontTx/>
              <a:buNone/>
            </a:pPr>
            <a:endParaRPr lang="it-IT" sz="2000" b="1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180975" indent="-180975" algn="just">
              <a:spcBef>
                <a:spcPct val="50000"/>
              </a:spcBef>
              <a:buFontTx/>
              <a:buNone/>
            </a:pPr>
            <a:r>
              <a:rPr lang="it-IT" sz="20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complessità dei messaggi (</a:t>
            </a:r>
            <a:r>
              <a:rPr lang="it-IT" sz="20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M</a:t>
            </a:r>
            <a:r>
              <a:rPr lang="it-IT" sz="2000" b="1" baseline="-250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</a:t>
            </a:r>
            <a:r>
              <a:rPr lang="it-IT" sz="20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</a:t>
            </a: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: è il numero totale di messaggi spediti tra</a:t>
            </a:r>
          </a:p>
          <a:p>
            <a:pPr marL="180975" indent="-180975" algn="just">
              <a:spcBef>
                <a:spcPct val="50000"/>
              </a:spcBef>
              <a:buFontTx/>
              <a:buNone/>
            </a:pP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nodi vicini durante la computazione;</a:t>
            </a:r>
          </a:p>
          <a:p>
            <a:pPr marL="180975" indent="-180975" algn="just">
              <a:spcBef>
                <a:spcPct val="50000"/>
              </a:spcBef>
              <a:buFontTx/>
              <a:buNone/>
            </a:pPr>
            <a:endParaRPr lang="it-IT" sz="2000" b="1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180975" indent="-180975" algn="just">
              <a:spcBef>
                <a:spcPct val="50000"/>
              </a:spcBef>
              <a:buFontTx/>
              <a:buNone/>
            </a:pPr>
            <a:r>
              <a:rPr lang="it-IT" sz="20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complessità temporale (</a:t>
            </a:r>
            <a:r>
              <a:rPr lang="it-IT" sz="20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</a:t>
            </a:r>
            <a:r>
              <a:rPr lang="it-IT" sz="2000" b="1" baseline="-250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</a:t>
            </a:r>
            <a:r>
              <a:rPr lang="it-IT" sz="20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</a:t>
            </a: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: tempo speso per la comunicazione </a:t>
            </a:r>
            <a:r>
              <a:rPr lang="it-IT" sz="2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durante la </a:t>
            </a:r>
            <a:endParaRPr lang="it-IT" sz="2000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180975" indent="-180975" algn="just">
              <a:spcBef>
                <a:spcPct val="50000"/>
              </a:spcBef>
              <a:buFontTx/>
              <a:buNone/>
            </a:pP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computazione del caso peggiore fino a quando l’output richiesto è stato</a:t>
            </a:r>
          </a:p>
          <a:p>
            <a:pPr marL="180975" indent="-180975" algn="just">
              <a:spcBef>
                <a:spcPct val="50000"/>
              </a:spcBef>
              <a:buFontTx/>
              <a:buNone/>
            </a:pP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raggiunto (o il sistema va in </a:t>
            </a:r>
            <a:r>
              <a:rPr lang="it-IT" sz="20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halt</a:t>
            </a: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</a:t>
            </a:r>
            <a:endParaRPr lang="it-IT" sz="1600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</p:txBody>
      </p:sp>
      <p:sp>
        <p:nvSpPr>
          <p:cNvPr id="63494" name="Segnaposto piè di pagina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32771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 sz="4000">
                <a:solidFill>
                  <a:srgbClr val="1E1D5A"/>
                </a:solidFill>
                <a:cs typeface="ＭＳ Ｐゴシック" pitchFamily="-1" charset="-128"/>
              </a:rPr>
              <a:t>Sistemi sincroni e asincroni</a:t>
            </a:r>
            <a:endParaRPr lang="it-IT" sz="4000">
              <a:cs typeface="ＭＳ Ｐゴシック" pitchFamily="-1" charset="-128"/>
            </a:endParaRPr>
          </a:p>
        </p:txBody>
      </p:sp>
      <p:graphicFrame>
        <p:nvGraphicFramePr>
          <p:cNvPr id="78853" name="Group 5"/>
          <p:cNvGraphicFramePr>
            <a:graphicFrameLocks noGrp="1"/>
          </p:cNvGraphicFramePr>
          <p:nvPr>
            <p:ph idx="4294967295"/>
          </p:nvPr>
        </p:nvGraphicFramePr>
        <p:xfrm>
          <a:off x="684213" y="2205038"/>
          <a:ext cx="7772400" cy="2809241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Sistema sincrono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Sistema asincrono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Un messaggio spedito da un nodo ad un suo vicino arriva sempre in tempo costante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La trasmissione dei messaggi ha durata variabile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53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L'assenza di segnale è informazione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L'assenza di segnale non fornisce informazione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La computazione locale ha costo zero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38915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it-IT" sz="4000" dirty="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4000" dirty="0" smtClean="0">
                <a:solidFill>
                  <a:srgbClr val="1E1D5A"/>
                </a:solidFill>
                <a:cs typeface="ＭＳ Ｐゴシック" pitchFamily="-1" charset="-128"/>
              </a:rPr>
              <a:t/>
            </a:r>
            <a:br>
              <a:rPr lang="it-IT" sz="4000" dirty="0" smtClean="0">
                <a:solidFill>
                  <a:srgbClr val="1E1D5A"/>
                </a:solidFill>
                <a:cs typeface="ＭＳ Ｐゴシック" pitchFamily="-1" charset="-128"/>
              </a:rPr>
            </a:br>
            <a:r>
              <a:rPr lang="it-IT" sz="4000" dirty="0" smtClean="0">
                <a:solidFill>
                  <a:srgbClr val="1E1D5A"/>
                </a:solidFill>
                <a:cs typeface="ＭＳ Ｐゴシック" pitchFamily="-1" charset="-128"/>
              </a:rPr>
              <a:t>Complessità </a:t>
            </a:r>
            <a:r>
              <a:rPr lang="it-IT" sz="4000" dirty="0">
                <a:solidFill>
                  <a:srgbClr val="1E1D5A"/>
                </a:solidFill>
                <a:cs typeface="ＭＳ Ｐゴシック" pitchFamily="-1" charset="-128"/>
              </a:rPr>
              <a:t>temporale </a:t>
            </a:r>
            <a:endParaRPr lang="it-IT" sz="4000" dirty="0">
              <a:cs typeface="ＭＳ Ｐゴシック" pitchFamily="-1" charset="-128"/>
            </a:endParaRP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marL="180975" indent="-180975"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sz="12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endParaRPr lang="it-IT" sz="1200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180975" indent="-180975"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sz="2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Per quanto riguarda la complessità temporale</a:t>
            </a:r>
            <a:r>
              <a:rPr lang="it-IT" sz="2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</a:t>
            </a:r>
          </a:p>
          <a:p>
            <a:pPr marL="180975" indent="-180975"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it-IT" sz="2000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180975" indent="-180975"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sz="20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nel modello sincrono</a:t>
            </a:r>
            <a:r>
              <a:rPr lang="it-IT" sz="2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il suo calcolo si riduce essenzialmente a contare il</a:t>
            </a:r>
          </a:p>
          <a:p>
            <a:pPr marL="180975" indent="-180975"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sz="2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numero delle pulsazioni che trascorrono durante la computazione; </a:t>
            </a:r>
          </a:p>
          <a:p>
            <a:pPr marL="180975" indent="-180975"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sz="20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nel modello asincrono </a:t>
            </a:r>
            <a:r>
              <a:rPr lang="it-IT" sz="2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il suo calcolo corrisponde al numero di messaggi</a:t>
            </a:r>
          </a:p>
          <a:p>
            <a:pPr marL="180975" indent="-180975"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sz="2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nella più lunga catena casuale della forma “</a:t>
            </a:r>
            <a:r>
              <a:rPr lang="it-IT" sz="2000" i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ricevi un messaggio e spedisci</a:t>
            </a:r>
          </a:p>
          <a:p>
            <a:pPr marL="180975" indent="-180975"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sz="2000" i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un messaggio come conseguenza”,</a:t>
            </a:r>
            <a:r>
              <a:rPr lang="it-IT" sz="2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calcolata su tutte le possibili</a:t>
            </a:r>
          </a:p>
          <a:p>
            <a:pPr marL="180975" indent="-180975"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sz="2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esecuzioni dell’algoritmo e su tutte le possibili strutture del grafo G.</a:t>
            </a:r>
          </a:p>
          <a:p>
            <a:pPr marL="180975" indent="-180975"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it-IT" sz="2000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180975" indent="-180975"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sz="2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Come sempre, queste misure sono considerate nel caso peggiore e in</a:t>
            </a:r>
          </a:p>
          <a:p>
            <a:pPr marL="180975" indent="-180975"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sz="2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forma asintotica in funzione di </a:t>
            </a:r>
            <a:r>
              <a:rPr lang="it-IT" sz="2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</a:t>
            </a:r>
            <a:r>
              <a:rPr lang="it-IT" sz="2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e </a:t>
            </a:r>
            <a:r>
              <a:rPr lang="it-IT" sz="2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m</a:t>
            </a:r>
            <a:r>
              <a:rPr lang="it-IT" sz="2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nodi e archi di G.</a:t>
            </a:r>
          </a:p>
          <a:p>
            <a:pPr marL="180975" indent="-180975"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sz="2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endParaRPr lang="it-IT" sz="2000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65539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>
                <a:solidFill>
                  <a:srgbClr val="1E1D5A"/>
                </a:solidFill>
                <a:cs typeface="ＭＳ Ｐゴシック" pitchFamily="-1" charset="-128"/>
              </a:rPr>
              <a:t>La rete ad anello</a:t>
            </a:r>
            <a:endParaRPr lang="it-IT">
              <a:cs typeface="ＭＳ Ｐゴシック" pitchFamily="-1" charset="-128"/>
            </a:endParaRP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7772400" cy="4114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it-IT" sz="22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Si suppone che i nodi dell’anello siano identificati da valori diversi scelti in un insieme di positivi qualunque, senza alcun  vincolo di ordine. </a:t>
            </a:r>
          </a:p>
          <a:p>
            <a:pPr marL="0" indent="0">
              <a:lnSpc>
                <a:spcPct val="90000"/>
              </a:lnSpc>
            </a:pPr>
            <a:endParaRPr lang="it-IT" sz="220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sz="22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L’anello si considera unidirezionale.</a:t>
            </a:r>
          </a:p>
          <a:p>
            <a:pPr marL="0" indent="0">
              <a:lnSpc>
                <a:spcPct val="90000"/>
              </a:lnSpc>
            </a:pPr>
            <a:endParaRPr lang="it-IT" sz="220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sz="22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 singoli processi non conoscono la dimensione della rete; sono però in grado di distinguere fra vicino sinistro e vicino destro.</a:t>
            </a:r>
          </a:p>
          <a:p>
            <a:pPr marL="0" indent="0">
              <a:lnSpc>
                <a:spcPct val="90000"/>
              </a:lnSpc>
            </a:pPr>
            <a:endParaRPr lang="it-IT" sz="220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sz="22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endParaRPr lang="it-IT" sz="2400">
              <a:cs typeface="ＭＳ Ｐゴシック" pitchFamily="-1" charset="-128"/>
            </a:endParaRPr>
          </a:p>
        </p:txBody>
      </p:sp>
      <p:sp>
        <p:nvSpPr>
          <p:cNvPr id="65542" name="Segnaposto piè di pagina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67587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it-IT">
                <a:solidFill>
                  <a:srgbClr val="1E1D5A"/>
                </a:solidFill>
                <a:cs typeface="ＭＳ Ｐゴシック" pitchFamily="-1" charset="-128"/>
              </a:rPr>
              <a:t>Broadcast in un sistema distribuito ad anello</a:t>
            </a:r>
            <a:endParaRPr lang="it-IT">
              <a:cs typeface="ＭＳ Ｐゴシック" pitchFamily="-1" charset="-128"/>
            </a:endParaRPr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527175" algn="l"/>
              </a:tabLst>
            </a:pPr>
            <a:endParaRPr lang="it-IT" sz="2000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527175" algn="l"/>
              </a:tabLst>
            </a:pP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2000" baseline="-25000">
                <a:solidFill>
                  <a:srgbClr val="1E1D5A"/>
                </a:solidFill>
                <a:cs typeface="ＭＳ Ｐゴシック" pitchFamily="-1" charset="-128"/>
              </a:rPr>
              <a:t>0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 ha l’informazione da distribuire nella variabile inf</a:t>
            </a:r>
          </a:p>
          <a:p>
            <a:pPr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527175" algn="l"/>
              </a:tabLst>
            </a:pPr>
            <a:endParaRPr lang="it-IT" sz="2000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527175" algn="l"/>
              </a:tabLst>
            </a:pPr>
            <a:r>
              <a:rPr lang="it-IT" sz="2000" b="1">
                <a:solidFill>
                  <a:srgbClr val="1E1D5A"/>
                </a:solidFill>
                <a:cs typeface="ＭＳ Ｐゴシック" pitchFamily="-1" charset="-128"/>
              </a:rPr>
              <a:t>begin</a:t>
            </a:r>
          </a:p>
          <a:p>
            <a:pPr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527175" algn="l"/>
              </a:tabLst>
            </a:pPr>
            <a:r>
              <a:rPr lang="it-IT" sz="2000" i="1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2000" i="1" baseline="-25000">
                <a:solidFill>
                  <a:srgbClr val="1E1D5A"/>
                </a:solidFill>
                <a:cs typeface="ＭＳ Ｐゴシック" pitchFamily="-1" charset="-128"/>
              </a:rPr>
              <a:t>0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:	</a:t>
            </a:r>
            <a:r>
              <a:rPr lang="it-IT" sz="2000" b="1">
                <a:solidFill>
                  <a:srgbClr val="1E1D5A"/>
                </a:solidFill>
                <a:cs typeface="ＭＳ Ｐゴシック" pitchFamily="-1" charset="-128"/>
              </a:rPr>
              <a:t>send 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inf al successore</a:t>
            </a:r>
          </a:p>
          <a:p>
            <a:pPr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527175" algn="l"/>
              </a:tabLst>
            </a:pPr>
            <a:endParaRPr lang="it-IT" sz="2000" b="1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527175" algn="l"/>
              </a:tabLst>
            </a:pP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2000" b="1">
                <a:solidFill>
                  <a:srgbClr val="1E1D5A"/>
                </a:solidFill>
                <a:cs typeface="ＭＳ Ｐゴシック" pitchFamily="-1" charset="-128"/>
              </a:rPr>
              <a:t>repeat</a:t>
            </a:r>
          </a:p>
          <a:p>
            <a:pPr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527175" algn="l"/>
              </a:tabLst>
            </a:pPr>
            <a:r>
              <a:rPr lang="it-IT" sz="2000" i="1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2000" i="1" baseline="-2500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:</a:t>
            </a:r>
            <a:r>
              <a:rPr lang="it-IT" sz="2000" b="1">
                <a:solidFill>
                  <a:srgbClr val="1E1D5A"/>
                </a:solidFill>
                <a:cs typeface="ＭＳ Ｐゴシック" pitchFamily="-1" charset="-128"/>
              </a:rPr>
              <a:t>		receive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 inf da predecessore</a:t>
            </a:r>
          </a:p>
          <a:p>
            <a:pPr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527175" algn="l"/>
              </a:tabLst>
            </a:pP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		</a:t>
            </a:r>
            <a:r>
              <a:rPr lang="it-IT" sz="2000" b="1">
                <a:solidFill>
                  <a:srgbClr val="1E1D5A"/>
                </a:solidFill>
                <a:cs typeface="ＭＳ Ｐゴシック" pitchFamily="-1" charset="-128"/>
              </a:rPr>
              <a:t>send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 inf al successore</a:t>
            </a:r>
            <a:endParaRPr lang="it-IT" sz="2000" b="1" baseline="-25000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527175" algn="l"/>
              </a:tabLst>
            </a:pPr>
            <a:r>
              <a:rPr lang="it-IT" sz="2000" b="1">
                <a:solidFill>
                  <a:srgbClr val="1E1D5A"/>
                </a:solidFill>
                <a:cs typeface="ＭＳ Ｐゴシック" pitchFamily="-1" charset="-128"/>
              </a:rPr>
              <a:t>	until 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2000" baseline="-25000">
                <a:solidFill>
                  <a:srgbClr val="1E1D5A"/>
                </a:solidFill>
                <a:cs typeface="ＭＳ Ｐゴシック" pitchFamily="-1" charset="-128"/>
              </a:rPr>
              <a:t>0</a:t>
            </a:r>
            <a:r>
              <a:rPr lang="it-IT" sz="2000">
                <a:solidFill>
                  <a:srgbClr val="1E1D5A"/>
                </a:solidFill>
                <a:cs typeface="ＭＳ Ｐゴシック" pitchFamily="-1" charset="-128"/>
              </a:rPr>
              <a:t> riceve messaggio dal predecessore</a:t>
            </a:r>
          </a:p>
          <a:p>
            <a:pPr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527175" algn="l"/>
              </a:tabLst>
            </a:pPr>
            <a:r>
              <a:rPr lang="it-IT" sz="2000" b="1">
                <a:solidFill>
                  <a:srgbClr val="1E1D5A"/>
                </a:solidFill>
                <a:cs typeface="ＭＳ Ｐゴシック" pitchFamily="-1" charset="-128"/>
              </a:rPr>
              <a:t>end</a:t>
            </a:r>
          </a:p>
          <a:p>
            <a:pPr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527175" algn="l"/>
              </a:tabLst>
            </a:pPr>
            <a:endParaRPr lang="it-IT" sz="200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527175" algn="l"/>
              </a:tabLst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 una rete ad anello ad n nodi, vengono inviati n messaggi in n passi</a:t>
            </a:r>
            <a:endParaRPr lang="it-IT" sz="2000">
              <a:latin typeface="Times New Roman" pitchFamily="-1" charset="0"/>
              <a:cs typeface="ＭＳ Ｐゴシック" pitchFamily="-1" charset="-128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084888" y="2349500"/>
            <a:ext cx="2520950" cy="2370138"/>
            <a:chOff x="1066" y="1389"/>
            <a:chExt cx="2268" cy="2132"/>
          </a:xfrm>
        </p:grpSpPr>
        <p:sp>
          <p:nvSpPr>
            <p:cNvPr id="67592" name="AutoShape 8"/>
            <p:cNvSpPr>
              <a:spLocks noChangeArrowheads="1"/>
            </p:cNvSpPr>
            <p:nvPr/>
          </p:nvSpPr>
          <p:spPr bwMode="auto">
            <a:xfrm flipV="1">
              <a:off x="1202" y="1479"/>
              <a:ext cx="2041" cy="20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619 w 21600"/>
                <a:gd name="T13" fmla="*/ 0 h 21600"/>
                <a:gd name="T14" fmla="*/ 19981 w 21600"/>
                <a:gd name="T15" fmla="*/ 510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070" y="3257"/>
                  </a:moveTo>
                  <a:cubicBezTo>
                    <a:pt x="5102" y="1174"/>
                    <a:pt x="7889" y="-1"/>
                    <a:pt x="10800" y="0"/>
                  </a:cubicBezTo>
                  <a:cubicBezTo>
                    <a:pt x="13710" y="0"/>
                    <a:pt x="16497" y="1174"/>
                    <a:pt x="18529" y="3257"/>
                  </a:cubicBezTo>
                  <a:cubicBezTo>
                    <a:pt x="16497" y="1174"/>
                    <a:pt x="13710" y="-1"/>
                    <a:pt x="10799" y="0"/>
                  </a:cubicBezTo>
                  <a:cubicBezTo>
                    <a:pt x="7889" y="0"/>
                    <a:pt x="5102" y="1174"/>
                    <a:pt x="3070" y="3257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u="none"/>
            </a:p>
          </p:txBody>
        </p:sp>
        <p:sp>
          <p:nvSpPr>
            <p:cNvPr id="67593" name="AutoShape 9"/>
            <p:cNvSpPr>
              <a:spLocks noChangeArrowheads="1"/>
            </p:cNvSpPr>
            <p:nvPr/>
          </p:nvSpPr>
          <p:spPr bwMode="auto">
            <a:xfrm>
              <a:off x="1202" y="1480"/>
              <a:ext cx="2041" cy="204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1574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603" y="17715"/>
                  </a:moveTo>
                  <a:cubicBezTo>
                    <a:pt x="971" y="15780"/>
                    <a:pt x="76" y="13331"/>
                    <a:pt x="76" y="10800"/>
                  </a:cubicBezTo>
                  <a:cubicBezTo>
                    <a:pt x="76" y="4877"/>
                    <a:pt x="4877" y="76"/>
                    <a:pt x="10800" y="76"/>
                  </a:cubicBezTo>
                  <a:cubicBezTo>
                    <a:pt x="16722" y="76"/>
                    <a:pt x="21524" y="4877"/>
                    <a:pt x="21524" y="10800"/>
                  </a:cubicBezTo>
                  <a:cubicBezTo>
                    <a:pt x="21524" y="13331"/>
                    <a:pt x="20628" y="15780"/>
                    <a:pt x="18996" y="17715"/>
                  </a:cubicBezTo>
                  <a:lnTo>
                    <a:pt x="19054" y="17764"/>
                  </a:lnTo>
                  <a:cubicBezTo>
                    <a:pt x="20698" y="15816"/>
                    <a:pt x="21600" y="1334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3349"/>
                    <a:pt x="901" y="15816"/>
                    <a:pt x="2545" y="17764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u="none"/>
            </a:p>
          </p:txBody>
        </p:sp>
        <p:sp>
          <p:nvSpPr>
            <p:cNvPr id="67594" name="Rectangle 10"/>
            <p:cNvSpPr>
              <a:spLocks noChangeArrowheads="1"/>
            </p:cNvSpPr>
            <p:nvPr/>
          </p:nvSpPr>
          <p:spPr bwMode="auto">
            <a:xfrm>
              <a:off x="2109" y="1389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P</a:t>
              </a:r>
              <a:r>
                <a:rPr lang="it-IT" u="none" baseline="-25000"/>
                <a:t>0</a:t>
              </a:r>
            </a:p>
          </p:txBody>
        </p:sp>
        <p:sp>
          <p:nvSpPr>
            <p:cNvPr id="67595" name="Rectangle 11"/>
            <p:cNvSpPr>
              <a:spLocks noChangeArrowheads="1"/>
            </p:cNvSpPr>
            <p:nvPr/>
          </p:nvSpPr>
          <p:spPr bwMode="auto">
            <a:xfrm>
              <a:off x="3107" y="2341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P</a:t>
              </a:r>
              <a:r>
                <a:rPr lang="it-IT" u="none" baseline="-25000"/>
                <a:t>2</a:t>
              </a:r>
            </a:p>
          </p:txBody>
        </p:sp>
        <p:sp>
          <p:nvSpPr>
            <p:cNvPr id="67596" name="Rectangle 12"/>
            <p:cNvSpPr>
              <a:spLocks noChangeArrowheads="1"/>
            </p:cNvSpPr>
            <p:nvPr/>
          </p:nvSpPr>
          <p:spPr bwMode="auto">
            <a:xfrm>
              <a:off x="1066" y="2341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u="none"/>
            </a:p>
          </p:txBody>
        </p:sp>
        <p:sp>
          <p:nvSpPr>
            <p:cNvPr id="67597" name="Rectangle 13"/>
            <p:cNvSpPr>
              <a:spLocks noChangeArrowheads="1"/>
            </p:cNvSpPr>
            <p:nvPr/>
          </p:nvSpPr>
          <p:spPr bwMode="auto">
            <a:xfrm>
              <a:off x="1397" y="1675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P</a:t>
              </a:r>
              <a:r>
                <a:rPr lang="it-IT" u="none" baseline="-25000"/>
                <a:t>n-1</a:t>
              </a:r>
              <a:endParaRPr lang="it-IT" u="none"/>
            </a:p>
          </p:txBody>
        </p:sp>
        <p:sp>
          <p:nvSpPr>
            <p:cNvPr id="67598" name="Rectangle 14"/>
            <p:cNvSpPr>
              <a:spLocks noChangeArrowheads="1"/>
            </p:cNvSpPr>
            <p:nvPr/>
          </p:nvSpPr>
          <p:spPr bwMode="auto">
            <a:xfrm>
              <a:off x="2817" y="1675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P</a:t>
              </a:r>
              <a:r>
                <a:rPr lang="it-IT" u="none" baseline="-25000"/>
                <a:t>1</a:t>
              </a:r>
            </a:p>
          </p:txBody>
        </p:sp>
        <p:sp>
          <p:nvSpPr>
            <p:cNvPr id="67599" name="Rectangle 15"/>
            <p:cNvSpPr>
              <a:spLocks noChangeArrowheads="1"/>
            </p:cNvSpPr>
            <p:nvPr/>
          </p:nvSpPr>
          <p:spPr bwMode="auto">
            <a:xfrm>
              <a:off x="2817" y="309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u="none"/>
                <a:t>P</a:t>
              </a:r>
              <a:r>
                <a:rPr lang="it-IT" u="none" baseline="-25000"/>
                <a:t>3</a:t>
              </a:r>
            </a:p>
          </p:txBody>
        </p:sp>
        <p:sp>
          <p:nvSpPr>
            <p:cNvPr id="67600" name="Rectangle 16"/>
            <p:cNvSpPr>
              <a:spLocks noChangeArrowheads="1"/>
            </p:cNvSpPr>
            <p:nvPr/>
          </p:nvSpPr>
          <p:spPr bwMode="auto">
            <a:xfrm>
              <a:off x="1393" y="3098"/>
              <a:ext cx="227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u="none"/>
            </a:p>
          </p:txBody>
        </p:sp>
      </p:grpSp>
      <p:sp>
        <p:nvSpPr>
          <p:cNvPr id="67591" name="Segnaposto piè di pagina 1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/>
          </a:p>
        </p:txBody>
      </p:sp>
      <p:sp>
        <p:nvSpPr>
          <p:cNvPr id="43011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it-IT" sz="4000">
                <a:solidFill>
                  <a:srgbClr val="1E1D5A"/>
                </a:solidFill>
                <a:cs typeface="ＭＳ Ｐゴシック" pitchFamily="-1" charset="-128"/>
              </a:rPr>
              <a:t>Broadcast in una qualsiasi rete a connessione fissa</a:t>
            </a:r>
            <a:endParaRPr lang="it-IT" sz="4000">
              <a:cs typeface="ＭＳ Ｐゴシック" pitchFamily="-1" charset="-128"/>
            </a:endParaRP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Assumiamo connessioni unidirezionali e rete aciclica</a:t>
            </a:r>
          </a:p>
          <a:p>
            <a:pPr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begin</a:t>
            </a:r>
          </a:p>
          <a:p>
            <a:pPr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r>
              <a:rPr lang="it-IT" sz="1400" i="1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1400" i="1" baseline="-25000">
                <a:solidFill>
                  <a:srgbClr val="1E1D5A"/>
                </a:solidFill>
                <a:cs typeface="ＭＳ Ｐゴシック" pitchFamily="-1" charset="-128"/>
              </a:rPr>
              <a:t>init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:	N</a:t>
            </a:r>
            <a:r>
              <a:rPr lang="it-IT" sz="1400" baseline="-25000">
                <a:solidFill>
                  <a:srgbClr val="1E1D5A"/>
                </a:solidFill>
                <a:cs typeface="ＭＳ Ｐゴシック" pitchFamily="-1" charset="-128"/>
              </a:rPr>
              <a:t>init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= { q : q è un vicino di P</a:t>
            </a:r>
            <a:r>
              <a:rPr lang="it-IT" sz="1400" baseline="-25000">
                <a:solidFill>
                  <a:srgbClr val="1E1D5A"/>
                </a:solidFill>
                <a:cs typeface="ＭＳ Ｐゴシック" pitchFamily="-1" charset="-128"/>
              </a:rPr>
              <a:t>init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}</a:t>
            </a:r>
          </a:p>
          <a:p>
            <a:pPr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		send 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messaggio ad ogni q in N</a:t>
            </a:r>
            <a:r>
              <a:rPr lang="it-IT" sz="1400" baseline="-25000">
                <a:solidFill>
                  <a:srgbClr val="1E1D5A"/>
                </a:solidFill>
                <a:cs typeface="ＭＳ Ｐゴシック" pitchFamily="-1" charset="-128"/>
              </a:rPr>
              <a:t>init</a:t>
            </a:r>
          </a:p>
          <a:p>
            <a:pPr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endParaRPr lang="it-IT" sz="1400" b="1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r>
              <a:rPr lang="it-IT" sz="1400" i="1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repeat</a:t>
            </a:r>
          </a:p>
          <a:p>
            <a:pPr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r>
              <a:rPr lang="it-IT" sz="1400" i="1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1400" i="1" baseline="-2500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:</a:t>
            </a: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		receive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messaggio da un vicino p</a:t>
            </a:r>
          </a:p>
          <a:p>
            <a:pPr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		N</a:t>
            </a:r>
            <a:r>
              <a:rPr lang="it-IT" sz="1400" baseline="-2500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= { q : q è un vicino di P</a:t>
            </a:r>
            <a:r>
              <a:rPr lang="it-IT" sz="1400" baseline="-2500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}</a:t>
            </a:r>
          </a:p>
          <a:p>
            <a:pPr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		send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messaggio ad ogni q in N</a:t>
            </a:r>
            <a:r>
              <a:rPr lang="it-IT" sz="1400" baseline="-25000">
                <a:solidFill>
                  <a:srgbClr val="1E1D5A"/>
                </a:solidFill>
                <a:cs typeface="ＭＳ Ｐゴシック" pitchFamily="-1" charset="-128"/>
              </a:rPr>
              <a:t>i</a:t>
            </a:r>
          </a:p>
          <a:p>
            <a:pPr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until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…</a:t>
            </a:r>
          </a:p>
          <a:p>
            <a:pPr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r>
              <a:rPr lang="it-IT" sz="1400" b="1">
                <a:solidFill>
                  <a:srgbClr val="1E1D5A"/>
                </a:solidFill>
                <a:cs typeface="ＭＳ Ｐゴシック" pitchFamily="-1" charset="-128"/>
              </a:rPr>
              <a:t>end</a:t>
            </a:r>
          </a:p>
          <a:p>
            <a:pPr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endParaRPr lang="it-IT" sz="1400" b="1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endParaRPr lang="it-IT" sz="1400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endParaRPr lang="it-IT" sz="1400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Si ricorda che P</a:t>
            </a:r>
            <a:r>
              <a:rPr lang="it-IT" sz="1400" baseline="-2500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 invia lo stesso messaggio a tutti i suoi vicini contemporaneamente però sia i</a:t>
            </a:r>
          </a:p>
          <a:p>
            <a:pPr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processori sia i canali di comunicazione sono eterogenei, quindi il tutto è asincrono.</a:t>
            </a:r>
          </a:p>
          <a:p>
            <a:pPr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endParaRPr lang="it-IT" sz="1400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In una rete di n nodi, vengono inviati </a:t>
            </a:r>
            <a:r>
              <a:rPr lang="it-IT" sz="1400" i="1">
                <a:solidFill>
                  <a:srgbClr val="1E1D5A"/>
                </a:solidFill>
                <a:cs typeface="ＭＳ Ｐゴシック" pitchFamily="-1" charset="-128"/>
              </a:rPr>
              <a:t>O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(m) messaggi in </a:t>
            </a:r>
            <a:r>
              <a:rPr lang="it-IT" sz="1400" i="1">
                <a:solidFill>
                  <a:srgbClr val="1E1D5A"/>
                </a:solidFill>
                <a:cs typeface="ＭＳ Ｐゴシック" pitchFamily="-1" charset="-128"/>
              </a:rPr>
              <a:t>O</a:t>
            </a: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(d) passi</a:t>
            </a:r>
          </a:p>
          <a:p>
            <a:pPr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r>
              <a:rPr lang="it-IT" sz="1400">
                <a:solidFill>
                  <a:srgbClr val="1E1D5A"/>
                </a:solidFill>
                <a:cs typeface="ＭＳ Ｐゴシック" pitchFamily="-1" charset="-128"/>
              </a:rPr>
              <a:t>m = numero archi                     d = diametro della rete</a:t>
            </a:r>
            <a:endParaRPr lang="it-IT" sz="1400" i="1">
              <a:solidFill>
                <a:srgbClr val="1E1D5A"/>
              </a:solidFill>
              <a:cs typeface="ＭＳ Ｐゴシック" pitchFamily="-1" charset="-128"/>
            </a:endParaRPr>
          </a:p>
          <a:p>
            <a:pPr algn="ctr"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endParaRPr lang="it-IT" sz="1400" b="1">
              <a:solidFill>
                <a:srgbClr val="1E1D5A"/>
              </a:solidFill>
              <a:cs typeface="ＭＳ Ｐゴシック" pitchFamily="-1" charset="-128"/>
            </a:endParaRPr>
          </a:p>
          <a:p>
            <a:pPr algn="ctr">
              <a:spcBef>
                <a:spcPct val="0"/>
              </a:spcBef>
              <a:buFontTx/>
              <a:buNone/>
              <a:tabLst>
                <a:tab pos="354013" algn="l"/>
                <a:tab pos="719138" algn="l"/>
                <a:tab pos="1073150" algn="l"/>
                <a:tab pos="1436688" algn="l"/>
              </a:tabLst>
            </a:pPr>
            <a:r>
              <a:rPr lang="it-IT" sz="1400" b="1">
                <a:solidFill>
                  <a:srgbClr val="800000"/>
                </a:solidFill>
                <a:cs typeface="ＭＳ Ｐゴシック" pitchFamily="-1" charset="-128"/>
              </a:rPr>
              <a:t>Manca il segnale di terminazione globale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5580063" y="1700213"/>
            <a:ext cx="3313112" cy="2593975"/>
            <a:chOff x="3515" y="935"/>
            <a:chExt cx="2087" cy="1634"/>
          </a:xfrm>
        </p:grpSpPr>
        <p:sp>
          <p:nvSpPr>
            <p:cNvPr id="43016" name="AutoShape 15"/>
            <p:cNvSpPr>
              <a:spLocks noChangeArrowheads="1"/>
            </p:cNvSpPr>
            <p:nvPr/>
          </p:nvSpPr>
          <p:spPr bwMode="auto">
            <a:xfrm>
              <a:off x="3515" y="935"/>
              <a:ext cx="2087" cy="1634"/>
            </a:xfrm>
            <a:prstGeom prst="flowChartAlternateProcess">
              <a:avLst/>
            </a:prstGeom>
            <a:solidFill>
              <a:schemeClr val="accent1">
                <a:alpha val="25098"/>
              </a:schemeClr>
            </a:solidFill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17" name="AutoShape 16"/>
            <p:cNvSpPr>
              <a:spLocks noChangeArrowheads="1"/>
            </p:cNvSpPr>
            <p:nvPr/>
          </p:nvSpPr>
          <p:spPr bwMode="auto">
            <a:xfrm>
              <a:off x="3990" y="1344"/>
              <a:ext cx="1179" cy="1179"/>
            </a:xfrm>
            <a:prstGeom prst="roundRect">
              <a:avLst>
                <a:gd name="adj" fmla="val 28500"/>
              </a:avLst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hlink"/>
              </a:solidFill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18" name="Oval 17"/>
            <p:cNvSpPr>
              <a:spLocks noChangeArrowheads="1"/>
            </p:cNvSpPr>
            <p:nvPr/>
          </p:nvSpPr>
          <p:spPr bwMode="auto">
            <a:xfrm>
              <a:off x="4391" y="1662"/>
              <a:ext cx="454" cy="45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3606" y="1026"/>
              <a:ext cx="1924" cy="1425"/>
              <a:chOff x="1202" y="1298"/>
              <a:chExt cx="1924" cy="1425"/>
            </a:xfrm>
          </p:grpSpPr>
          <p:sp>
            <p:nvSpPr>
              <p:cNvPr id="43020" name="Rectangle 19"/>
              <p:cNvSpPr>
                <a:spLocks noChangeArrowheads="1"/>
              </p:cNvSpPr>
              <p:nvPr/>
            </p:nvSpPr>
            <p:spPr bwMode="auto">
              <a:xfrm>
                <a:off x="2517" y="1842"/>
                <a:ext cx="200" cy="19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21" name="Rectangle 20"/>
              <p:cNvSpPr>
                <a:spLocks noChangeArrowheads="1"/>
              </p:cNvSpPr>
              <p:nvPr/>
            </p:nvSpPr>
            <p:spPr bwMode="auto">
              <a:xfrm>
                <a:off x="2109" y="2069"/>
                <a:ext cx="200" cy="19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it-IT" sz="1400"/>
                  <a:t>P</a:t>
                </a:r>
                <a:r>
                  <a:rPr lang="it-IT" sz="1400" baseline="-25000"/>
                  <a:t>init</a:t>
                </a:r>
                <a:endParaRPr lang="it-IT" sz="1400"/>
              </a:p>
            </p:txBody>
          </p:sp>
          <p:sp>
            <p:nvSpPr>
              <p:cNvPr id="43022" name="Rectangle 21"/>
              <p:cNvSpPr>
                <a:spLocks noChangeArrowheads="1"/>
              </p:cNvSpPr>
              <p:nvPr/>
            </p:nvSpPr>
            <p:spPr bwMode="auto">
              <a:xfrm>
                <a:off x="2426" y="2523"/>
                <a:ext cx="200" cy="2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23" name="Rectangle 22"/>
              <p:cNvSpPr>
                <a:spLocks noChangeArrowheads="1"/>
              </p:cNvSpPr>
              <p:nvPr/>
            </p:nvSpPr>
            <p:spPr bwMode="auto">
              <a:xfrm>
                <a:off x="1791" y="2432"/>
                <a:ext cx="200" cy="2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24" name="Rectangle 23"/>
              <p:cNvSpPr>
                <a:spLocks noChangeArrowheads="1"/>
              </p:cNvSpPr>
              <p:nvPr/>
            </p:nvSpPr>
            <p:spPr bwMode="auto">
              <a:xfrm>
                <a:off x="1701" y="1706"/>
                <a:ext cx="200" cy="2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25" name="Rectangle 24"/>
              <p:cNvSpPr>
                <a:spLocks noChangeArrowheads="1"/>
              </p:cNvSpPr>
              <p:nvPr/>
            </p:nvSpPr>
            <p:spPr bwMode="auto">
              <a:xfrm>
                <a:off x="2200" y="1298"/>
                <a:ext cx="200" cy="2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26" name="Rectangle 25"/>
              <p:cNvSpPr>
                <a:spLocks noChangeArrowheads="1"/>
              </p:cNvSpPr>
              <p:nvPr/>
            </p:nvSpPr>
            <p:spPr bwMode="auto">
              <a:xfrm>
                <a:off x="2880" y="1298"/>
                <a:ext cx="200" cy="19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27" name="Rectangle 26"/>
              <p:cNvSpPr>
                <a:spLocks noChangeArrowheads="1"/>
              </p:cNvSpPr>
              <p:nvPr/>
            </p:nvSpPr>
            <p:spPr bwMode="auto">
              <a:xfrm>
                <a:off x="2926" y="2115"/>
                <a:ext cx="200" cy="2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28" name="Rectangle 27"/>
              <p:cNvSpPr>
                <a:spLocks noChangeArrowheads="1"/>
              </p:cNvSpPr>
              <p:nvPr/>
            </p:nvSpPr>
            <p:spPr bwMode="auto">
              <a:xfrm>
                <a:off x="1202" y="1888"/>
                <a:ext cx="200" cy="19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29" name="Rectangle 28"/>
              <p:cNvSpPr>
                <a:spLocks noChangeArrowheads="1"/>
              </p:cNvSpPr>
              <p:nvPr/>
            </p:nvSpPr>
            <p:spPr bwMode="auto">
              <a:xfrm>
                <a:off x="1202" y="1344"/>
                <a:ext cx="200" cy="19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43030" name="AutoShape 29"/>
              <p:cNvCxnSpPr>
                <a:cxnSpLocks noChangeShapeType="1"/>
                <a:stCxn id="43021" idx="2"/>
                <a:endCxn id="43023" idx="3"/>
              </p:cNvCxnSpPr>
              <p:nvPr/>
            </p:nvCxnSpPr>
            <p:spPr bwMode="auto">
              <a:xfrm flipH="1">
                <a:off x="1991" y="2268"/>
                <a:ext cx="218" cy="26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3031" name="AutoShape 30"/>
              <p:cNvCxnSpPr>
                <a:cxnSpLocks noChangeShapeType="1"/>
                <a:stCxn id="43021" idx="1"/>
                <a:endCxn id="43024" idx="3"/>
              </p:cNvCxnSpPr>
              <p:nvPr/>
            </p:nvCxnSpPr>
            <p:spPr bwMode="auto">
              <a:xfrm flipH="1" flipV="1">
                <a:off x="1901" y="1806"/>
                <a:ext cx="208" cy="3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3032" name="AutoShape 31"/>
              <p:cNvCxnSpPr>
                <a:cxnSpLocks noChangeShapeType="1"/>
                <a:stCxn id="43021" idx="0"/>
                <a:endCxn id="43020" idx="1"/>
              </p:cNvCxnSpPr>
              <p:nvPr/>
            </p:nvCxnSpPr>
            <p:spPr bwMode="auto">
              <a:xfrm flipV="1">
                <a:off x="2209" y="1942"/>
                <a:ext cx="308" cy="12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3033" name="AutoShape 32"/>
              <p:cNvCxnSpPr>
                <a:cxnSpLocks noChangeShapeType="1"/>
                <a:stCxn id="43021" idx="3"/>
                <a:endCxn id="43022" idx="0"/>
              </p:cNvCxnSpPr>
              <p:nvPr/>
            </p:nvCxnSpPr>
            <p:spPr bwMode="auto">
              <a:xfrm>
                <a:off x="2309" y="2169"/>
                <a:ext cx="217" cy="35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3034" name="AutoShape 33"/>
              <p:cNvCxnSpPr>
                <a:cxnSpLocks noChangeShapeType="1"/>
                <a:stCxn id="43022" idx="3"/>
                <a:endCxn id="43027" idx="2"/>
              </p:cNvCxnSpPr>
              <p:nvPr/>
            </p:nvCxnSpPr>
            <p:spPr bwMode="auto">
              <a:xfrm flipV="1">
                <a:off x="2626" y="2315"/>
                <a:ext cx="400" cy="30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3035" name="AutoShape 34"/>
              <p:cNvCxnSpPr>
                <a:cxnSpLocks noChangeShapeType="1"/>
                <a:stCxn id="43020" idx="3"/>
                <a:endCxn id="43027" idx="0"/>
              </p:cNvCxnSpPr>
              <p:nvPr/>
            </p:nvCxnSpPr>
            <p:spPr bwMode="auto">
              <a:xfrm>
                <a:off x="2717" y="1942"/>
                <a:ext cx="309" cy="17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3036" name="AutoShape 35"/>
              <p:cNvCxnSpPr>
                <a:cxnSpLocks noChangeShapeType="1"/>
                <a:stCxn id="43023" idx="3"/>
                <a:endCxn id="43022" idx="1"/>
              </p:cNvCxnSpPr>
              <p:nvPr/>
            </p:nvCxnSpPr>
            <p:spPr bwMode="auto">
              <a:xfrm>
                <a:off x="1991" y="2532"/>
                <a:ext cx="435" cy="9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3037" name="AutoShape 36"/>
              <p:cNvCxnSpPr>
                <a:cxnSpLocks noChangeShapeType="1"/>
                <a:stCxn id="43023" idx="0"/>
                <a:endCxn id="43024" idx="2"/>
              </p:cNvCxnSpPr>
              <p:nvPr/>
            </p:nvCxnSpPr>
            <p:spPr bwMode="auto">
              <a:xfrm flipH="1" flipV="1">
                <a:off x="1801" y="1906"/>
                <a:ext cx="90" cy="52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3038" name="AutoShape 37"/>
              <p:cNvCxnSpPr>
                <a:cxnSpLocks noChangeShapeType="1"/>
                <a:stCxn id="43024" idx="1"/>
                <a:endCxn id="43028" idx="3"/>
              </p:cNvCxnSpPr>
              <p:nvPr/>
            </p:nvCxnSpPr>
            <p:spPr bwMode="auto">
              <a:xfrm flipH="1">
                <a:off x="1402" y="1806"/>
                <a:ext cx="299" cy="18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3039" name="AutoShape 38"/>
              <p:cNvCxnSpPr>
                <a:cxnSpLocks noChangeShapeType="1"/>
                <a:stCxn id="43028" idx="0"/>
                <a:endCxn id="43029" idx="2"/>
              </p:cNvCxnSpPr>
              <p:nvPr/>
            </p:nvCxnSpPr>
            <p:spPr bwMode="auto">
              <a:xfrm flipV="1">
                <a:off x="1302" y="1543"/>
                <a:ext cx="0" cy="34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3040" name="AutoShape 39"/>
              <p:cNvCxnSpPr>
                <a:cxnSpLocks noChangeShapeType="1"/>
                <a:stCxn id="43024" idx="0"/>
                <a:endCxn id="43029" idx="3"/>
              </p:cNvCxnSpPr>
              <p:nvPr/>
            </p:nvCxnSpPr>
            <p:spPr bwMode="auto">
              <a:xfrm flipH="1" flipV="1">
                <a:off x="1402" y="1444"/>
                <a:ext cx="399" cy="26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3041" name="AutoShape 40"/>
              <p:cNvCxnSpPr>
                <a:cxnSpLocks noChangeShapeType="1"/>
                <a:stCxn id="43024" idx="0"/>
                <a:endCxn id="43025" idx="2"/>
              </p:cNvCxnSpPr>
              <p:nvPr/>
            </p:nvCxnSpPr>
            <p:spPr bwMode="auto">
              <a:xfrm flipV="1">
                <a:off x="1801" y="1498"/>
                <a:ext cx="499" cy="20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3042" name="AutoShape 41"/>
              <p:cNvCxnSpPr>
                <a:cxnSpLocks noChangeShapeType="1"/>
                <a:stCxn id="43020" idx="0"/>
                <a:endCxn id="43026" idx="1"/>
              </p:cNvCxnSpPr>
              <p:nvPr/>
            </p:nvCxnSpPr>
            <p:spPr bwMode="auto">
              <a:xfrm flipV="1">
                <a:off x="2617" y="1398"/>
                <a:ext cx="263" cy="44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3043" name="AutoShape 42"/>
              <p:cNvCxnSpPr>
                <a:cxnSpLocks noChangeShapeType="1"/>
                <a:stCxn id="43027" idx="0"/>
                <a:endCxn id="43026" idx="2"/>
              </p:cNvCxnSpPr>
              <p:nvPr/>
            </p:nvCxnSpPr>
            <p:spPr bwMode="auto">
              <a:xfrm flipH="1" flipV="1">
                <a:off x="2980" y="1497"/>
                <a:ext cx="46" cy="6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3044" name="AutoShape 43"/>
              <p:cNvCxnSpPr>
                <a:cxnSpLocks noChangeShapeType="1"/>
                <a:stCxn id="43025" idx="1"/>
                <a:endCxn id="43029" idx="3"/>
              </p:cNvCxnSpPr>
              <p:nvPr/>
            </p:nvCxnSpPr>
            <p:spPr bwMode="auto">
              <a:xfrm flipH="1">
                <a:off x="1402" y="1398"/>
                <a:ext cx="798" cy="4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3045" name="AutoShape 44"/>
              <p:cNvCxnSpPr>
                <a:cxnSpLocks noChangeShapeType="1"/>
                <a:stCxn id="43025" idx="3"/>
                <a:endCxn id="43026" idx="1"/>
              </p:cNvCxnSpPr>
              <p:nvPr/>
            </p:nvCxnSpPr>
            <p:spPr bwMode="auto">
              <a:xfrm>
                <a:off x="2400" y="1398"/>
                <a:ext cx="480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</p:grpSp>
      <p:sp>
        <p:nvSpPr>
          <p:cNvPr id="43015" name="Segnaposto piè di pagina 3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/>
          </a:p>
        </p:txBody>
      </p:sp>
      <p:sp>
        <p:nvSpPr>
          <p:cNvPr id="45059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 sz="3200">
                <a:solidFill>
                  <a:srgbClr val="1E1D5A"/>
                </a:solidFill>
                <a:cs typeface="ＭＳ Ｐゴシック" pitchFamily="-1" charset="-128"/>
              </a:rPr>
              <a:t>Broadcast con eco in una qualsiasi rete a connessione fissa</a:t>
            </a:r>
            <a:endParaRPr lang="it-IT" sz="4000">
              <a:cs typeface="ＭＳ Ｐゴシック" pitchFamily="-1" charset="-128"/>
            </a:endParaRP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484313"/>
            <a:ext cx="7772400" cy="4968875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r>
              <a:rPr lang="it-IT" sz="1600" dirty="0">
                <a:solidFill>
                  <a:srgbClr val="660066"/>
                </a:solidFill>
                <a:cs typeface="ＭＳ Ｐゴシック" pitchFamily="-1" charset="-128"/>
              </a:rPr>
              <a:t>Per risolvere il problema della terminazione si usa </a:t>
            </a:r>
            <a:r>
              <a:rPr lang="it-IT" sz="1600" dirty="0" smtClean="0">
                <a:solidFill>
                  <a:srgbClr val="660066"/>
                </a:solidFill>
                <a:cs typeface="ＭＳ Ｐゴシック" pitchFamily="-1" charset="-128"/>
              </a:rPr>
              <a:t>l’eco e servono </a:t>
            </a:r>
            <a:r>
              <a:rPr lang="it-IT" sz="1600" dirty="0">
                <a:solidFill>
                  <a:srgbClr val="660066"/>
                </a:solidFill>
                <a:cs typeface="ＭＳ Ｐゴシック" pitchFamily="-1" charset="-128"/>
              </a:rPr>
              <a:t>connessioni </a:t>
            </a:r>
            <a:r>
              <a:rPr lang="it-IT" sz="1600" dirty="0" smtClean="0">
                <a:solidFill>
                  <a:srgbClr val="660066"/>
                </a:solidFill>
                <a:cs typeface="ＭＳ Ｐゴシック" pitchFamily="-1" charset="-128"/>
              </a:rPr>
              <a:t>bidirezionali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endParaRPr lang="it-IT" sz="1600" dirty="0" smtClean="0">
              <a:solidFill>
                <a:srgbClr val="660066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r>
              <a:rPr lang="it-IT" sz="1600" b="1" dirty="0" err="1">
                <a:solidFill>
                  <a:srgbClr val="1E1D5A"/>
                </a:solidFill>
                <a:cs typeface="ＭＳ Ｐゴシック" pitchFamily="-1" charset="-128"/>
              </a:rPr>
              <a:t>begin</a:t>
            </a:r>
            <a:endParaRPr lang="it-IT" sz="1600" b="1" dirty="0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r>
              <a:rPr lang="it-IT" sz="1600" i="1" dirty="0" err="1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1600" i="1" baseline="-25000" dirty="0" err="1">
                <a:solidFill>
                  <a:srgbClr val="1E1D5A"/>
                </a:solidFill>
                <a:cs typeface="ＭＳ Ｐゴシック" pitchFamily="-1" charset="-128"/>
              </a:rPr>
              <a:t>eco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:	</a:t>
            </a:r>
            <a:r>
              <a:rPr lang="it-IT" sz="1600" dirty="0" err="1">
                <a:solidFill>
                  <a:srgbClr val="1E1D5A"/>
                </a:solidFill>
                <a:cs typeface="ＭＳ Ｐゴシック" pitchFamily="-1" charset="-128"/>
              </a:rPr>
              <a:t>N</a:t>
            </a:r>
            <a:r>
              <a:rPr lang="it-IT" sz="1600" baseline="-25000" dirty="0" err="1">
                <a:solidFill>
                  <a:srgbClr val="1E1D5A"/>
                </a:solidFill>
                <a:cs typeface="ＭＳ Ｐゴシック" pitchFamily="-1" charset="-128"/>
              </a:rPr>
              <a:t>eco</a:t>
            </a:r>
            <a:r>
              <a:rPr lang="it-IT" sz="1600" dirty="0" err="1">
                <a:solidFill>
                  <a:srgbClr val="1E1D5A"/>
                </a:solidFill>
                <a:cs typeface="ＭＳ Ｐゴシック" pitchFamily="-1" charset="-128"/>
              </a:rPr>
              <a:t>=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 { </a:t>
            </a:r>
            <a:r>
              <a:rPr lang="it-IT" sz="1600" dirty="0" err="1">
                <a:solidFill>
                  <a:srgbClr val="1E1D5A"/>
                </a:solidFill>
                <a:cs typeface="ＭＳ Ｐゴシック" pitchFamily="-1" charset="-128"/>
              </a:rPr>
              <a:t>q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 : </a:t>
            </a:r>
            <a:r>
              <a:rPr lang="it-IT" sz="1600" dirty="0" err="1">
                <a:solidFill>
                  <a:srgbClr val="1E1D5A"/>
                </a:solidFill>
                <a:cs typeface="ＭＳ Ｐゴシック" pitchFamily="-1" charset="-128"/>
              </a:rPr>
              <a:t>q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 è un vicino di </a:t>
            </a:r>
            <a:r>
              <a:rPr lang="it-IT" sz="1600" dirty="0" err="1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1600" baseline="-25000" dirty="0" err="1">
                <a:solidFill>
                  <a:srgbClr val="1E1D5A"/>
                </a:solidFill>
                <a:cs typeface="ＭＳ Ｐゴシック" pitchFamily="-1" charset="-128"/>
              </a:rPr>
              <a:t>eco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 }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r>
              <a:rPr lang="it-IT" sz="1600" b="1" dirty="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1600" b="1" dirty="0" err="1">
                <a:solidFill>
                  <a:srgbClr val="1E1D5A"/>
                </a:solidFill>
                <a:cs typeface="ＭＳ Ｐゴシック" pitchFamily="-1" charset="-128"/>
              </a:rPr>
              <a:t>send</a:t>
            </a:r>
            <a:r>
              <a:rPr lang="it-IT" sz="1600" b="1" dirty="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messaggio ad ogni </a:t>
            </a:r>
            <a:r>
              <a:rPr lang="it-IT" sz="1600" dirty="0" err="1">
                <a:solidFill>
                  <a:srgbClr val="1E1D5A"/>
                </a:solidFill>
                <a:cs typeface="ＭＳ Ｐゴシック" pitchFamily="-1" charset="-128"/>
              </a:rPr>
              <a:t>q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 in </a:t>
            </a:r>
            <a:r>
              <a:rPr lang="it-IT" sz="1600" dirty="0" err="1">
                <a:solidFill>
                  <a:srgbClr val="1E1D5A"/>
                </a:solidFill>
                <a:cs typeface="ＭＳ Ｐゴシック" pitchFamily="-1" charset="-128"/>
              </a:rPr>
              <a:t>N</a:t>
            </a:r>
            <a:r>
              <a:rPr lang="it-IT" sz="1600" baseline="-25000" dirty="0" err="1">
                <a:solidFill>
                  <a:srgbClr val="1E1D5A"/>
                </a:solidFill>
                <a:cs typeface="ＭＳ Ｐゴシック" pitchFamily="-1" charset="-128"/>
              </a:rPr>
              <a:t>eco</a:t>
            </a:r>
            <a:endParaRPr lang="it-IT" sz="1600" baseline="-25000" dirty="0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r>
              <a:rPr lang="it-IT" sz="1600" baseline="-25000" dirty="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1600" dirty="0" err="1">
                <a:solidFill>
                  <a:srgbClr val="1E1D5A"/>
                </a:solidFill>
                <a:cs typeface="ＭＳ Ｐゴシック" pitchFamily="-1" charset="-128"/>
              </a:rPr>
              <a:t>cont</a:t>
            </a:r>
            <a:r>
              <a:rPr lang="it-IT" sz="1600" baseline="-25000" dirty="0" err="1">
                <a:solidFill>
                  <a:srgbClr val="1E1D5A"/>
                </a:solidFill>
                <a:cs typeface="ＭＳ Ｐゴシック" pitchFamily="-1" charset="-128"/>
              </a:rPr>
              <a:t>eco</a:t>
            </a:r>
            <a:r>
              <a:rPr lang="it-IT" sz="1600" baseline="-25000" dirty="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= </a:t>
            </a:r>
            <a:r>
              <a:rPr lang="it-IT" sz="1600" dirty="0" err="1">
                <a:solidFill>
                  <a:srgbClr val="1E1D5A"/>
                </a:solidFill>
                <a:cs typeface="ＭＳ Ｐゴシック" pitchFamily="-1" charset="-128"/>
              </a:rPr>
              <a:t>0</a:t>
            </a:r>
            <a:endParaRPr lang="it-IT" sz="1600" dirty="0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1600" b="1" dirty="0" err="1">
                <a:solidFill>
                  <a:srgbClr val="1E1D5A"/>
                </a:solidFill>
                <a:cs typeface="ＭＳ Ｐゴシック" pitchFamily="-1" charset="-128"/>
              </a:rPr>
              <a:t>while</a:t>
            </a:r>
            <a:r>
              <a:rPr lang="it-IT" sz="1600" b="1" dirty="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1600" dirty="0" err="1">
                <a:solidFill>
                  <a:srgbClr val="1E1D5A"/>
                </a:solidFill>
                <a:cs typeface="ＭＳ Ｐゴシック" pitchFamily="-1" charset="-128"/>
              </a:rPr>
              <a:t>cont</a:t>
            </a:r>
            <a:r>
              <a:rPr lang="it-IT" sz="1600" baseline="-25000" dirty="0" err="1">
                <a:solidFill>
                  <a:srgbClr val="1E1D5A"/>
                </a:solidFill>
                <a:cs typeface="ＭＳ Ｐゴシック" pitchFamily="-1" charset="-128"/>
              </a:rPr>
              <a:t>eco</a:t>
            </a:r>
            <a:r>
              <a:rPr lang="it-IT" sz="1600" baseline="-25000" dirty="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&lt; | </a:t>
            </a:r>
            <a:r>
              <a:rPr lang="it-IT" sz="1600" dirty="0" err="1">
                <a:solidFill>
                  <a:srgbClr val="1E1D5A"/>
                </a:solidFill>
                <a:cs typeface="ＭＳ Ｐゴシック" pitchFamily="-1" charset="-128"/>
              </a:rPr>
              <a:t>N</a:t>
            </a:r>
            <a:r>
              <a:rPr lang="it-IT" sz="1600" baseline="-25000" dirty="0" err="1">
                <a:solidFill>
                  <a:srgbClr val="1E1D5A"/>
                </a:solidFill>
                <a:cs typeface="ＭＳ Ｐゴシック" pitchFamily="-1" charset="-128"/>
              </a:rPr>
              <a:t>eco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 |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		</a:t>
            </a:r>
            <a:r>
              <a:rPr lang="it-IT" sz="1600" b="1" dirty="0" err="1">
                <a:solidFill>
                  <a:srgbClr val="1E1D5A"/>
                </a:solidFill>
                <a:cs typeface="ＭＳ Ｐゴシック" pitchFamily="-1" charset="-128"/>
              </a:rPr>
              <a:t>receive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 messaggio da un vicino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r>
              <a:rPr lang="it-IT" sz="1600" b="1" dirty="0">
                <a:solidFill>
                  <a:srgbClr val="1E1D5A"/>
                </a:solidFill>
                <a:cs typeface="ＭＳ Ｐゴシック" pitchFamily="-1" charset="-128"/>
              </a:rPr>
              <a:t>		incrementa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1600" dirty="0" err="1">
                <a:solidFill>
                  <a:srgbClr val="1E1D5A"/>
                </a:solidFill>
                <a:cs typeface="ＭＳ Ｐゴシック" pitchFamily="-1" charset="-128"/>
              </a:rPr>
              <a:t>cont</a:t>
            </a:r>
            <a:r>
              <a:rPr lang="it-IT" sz="1600" baseline="-25000" dirty="0" err="1">
                <a:solidFill>
                  <a:srgbClr val="1E1D5A"/>
                </a:solidFill>
                <a:cs typeface="ＭＳ Ｐゴシック" pitchFamily="-1" charset="-128"/>
              </a:rPr>
              <a:t>eco</a:t>
            </a:r>
            <a:endParaRPr lang="it-IT" sz="1600" dirty="0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1600" b="1" dirty="0">
                <a:solidFill>
                  <a:srgbClr val="1E1D5A"/>
                </a:solidFill>
                <a:cs typeface="ＭＳ Ｐゴシック" pitchFamily="-1" charset="-128"/>
              </a:rPr>
              <a:t>termina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endParaRPr lang="it-IT" sz="1600" i="1" dirty="0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r>
              <a:rPr lang="it-IT" sz="1600" i="1" dirty="0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r>
              <a:rPr lang="it-IT" sz="1600" i="1" baseline="-25000" dirty="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600" i="1" baseline="-25000" dirty="0">
                <a:solidFill>
                  <a:srgbClr val="1E1D5A"/>
                </a:solidFill>
                <a:ea typeface="Arial" pitchFamily="-1" charset="0"/>
                <a:cs typeface="Arial" pitchFamily="-1" charset="0"/>
              </a:rPr>
              <a:t>≠ </a:t>
            </a:r>
            <a:r>
              <a:rPr lang="it-IT" sz="1600" i="1" baseline="-25000" dirty="0">
                <a:solidFill>
                  <a:srgbClr val="1E1D5A"/>
                </a:solidFill>
                <a:cs typeface="ＭＳ Ｐゴシック" pitchFamily="-1" charset="-128"/>
              </a:rPr>
              <a:t>eco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:</a:t>
            </a:r>
            <a:r>
              <a:rPr lang="it-IT" sz="1600" b="1" dirty="0">
                <a:solidFill>
                  <a:srgbClr val="1E1D5A"/>
                </a:solidFill>
                <a:cs typeface="ＭＳ Ｐゴシック" pitchFamily="-1" charset="-128"/>
              </a:rPr>
              <a:t>	receive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 messaggio da un vicino p che chiamo padre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	N</a:t>
            </a:r>
            <a:r>
              <a:rPr lang="it-IT" sz="1600" baseline="-25000" dirty="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 = { q 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  <a:sym typeface="Symbol" pitchFamily="-1" charset="2"/>
              </a:rPr>
              <a:t> p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 : q è un vicino di P</a:t>
            </a:r>
            <a:r>
              <a:rPr lang="it-IT" sz="1600" baseline="-25000" dirty="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 }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r>
              <a:rPr lang="it-IT" sz="1600" b="1" dirty="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1600" b="1" dirty="0" err="1">
                <a:solidFill>
                  <a:srgbClr val="1E1D5A"/>
                </a:solidFill>
                <a:cs typeface="ＭＳ Ｐゴシック" pitchFamily="-1" charset="-128"/>
              </a:rPr>
              <a:t>send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 messaggio ad ogni </a:t>
            </a:r>
            <a:r>
              <a:rPr lang="it-IT" sz="1600" dirty="0" err="1">
                <a:solidFill>
                  <a:srgbClr val="1E1D5A"/>
                </a:solidFill>
                <a:cs typeface="ＭＳ Ｐゴシック" pitchFamily="-1" charset="-128"/>
              </a:rPr>
              <a:t>q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 in N</a:t>
            </a:r>
            <a:r>
              <a:rPr lang="it-IT" sz="1600" baseline="-25000" dirty="0">
                <a:solidFill>
                  <a:srgbClr val="1E1D5A"/>
                </a:solidFill>
                <a:cs typeface="ＭＳ Ｐゴシック" pitchFamily="-1" charset="-128"/>
              </a:rPr>
              <a:t>i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r>
              <a:rPr lang="it-IT" sz="1600" baseline="-25000" dirty="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cont</a:t>
            </a:r>
            <a:r>
              <a:rPr lang="it-IT" sz="1600" baseline="-25000" dirty="0">
                <a:solidFill>
                  <a:srgbClr val="1E1D5A"/>
                </a:solidFill>
                <a:cs typeface="ＭＳ Ｐゴシック" pitchFamily="-1" charset="-128"/>
              </a:rPr>
              <a:t>i 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= </a:t>
            </a:r>
            <a:r>
              <a:rPr lang="it-IT" sz="1600" dirty="0" err="1">
                <a:solidFill>
                  <a:srgbClr val="1E1D5A"/>
                </a:solidFill>
                <a:cs typeface="ＭＳ Ｐゴシック" pitchFamily="-1" charset="-128"/>
              </a:rPr>
              <a:t>0</a:t>
            </a:r>
            <a:endParaRPr lang="it-IT" sz="1600" dirty="0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r>
              <a:rPr lang="it-IT" sz="1600" b="1" dirty="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1600" b="1" dirty="0" err="1">
                <a:solidFill>
                  <a:srgbClr val="1E1D5A"/>
                </a:solidFill>
                <a:cs typeface="ＭＳ Ｐゴシック" pitchFamily="-1" charset="-128"/>
              </a:rPr>
              <a:t>while</a:t>
            </a:r>
            <a:r>
              <a:rPr lang="it-IT" sz="1600" b="1" dirty="0">
                <a:solidFill>
                  <a:srgbClr val="1E1D5A"/>
                </a:solidFill>
                <a:cs typeface="ＭＳ Ｐゴシック" pitchFamily="-1" charset="-128"/>
              </a:rPr>
              <a:t> 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cont</a:t>
            </a:r>
            <a:r>
              <a:rPr lang="it-IT" sz="1600" baseline="-25000" dirty="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 &lt; | N</a:t>
            </a:r>
            <a:r>
              <a:rPr lang="it-IT" sz="1600" baseline="-25000" dirty="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 |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		</a:t>
            </a:r>
            <a:r>
              <a:rPr lang="it-IT" sz="1600" b="1" dirty="0" err="1">
                <a:solidFill>
                  <a:srgbClr val="1E1D5A"/>
                </a:solidFill>
                <a:cs typeface="ＭＳ Ｐゴシック" pitchFamily="-1" charset="-128"/>
              </a:rPr>
              <a:t>receive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 messaggio da un vicino</a:t>
            </a: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r>
              <a:rPr lang="it-IT" sz="1600" b="1" dirty="0">
                <a:solidFill>
                  <a:srgbClr val="1E1D5A"/>
                </a:solidFill>
                <a:cs typeface="ＭＳ Ｐゴシック" pitchFamily="-1" charset="-128"/>
              </a:rPr>
              <a:t>		incrementa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 cont</a:t>
            </a:r>
            <a:r>
              <a:rPr lang="it-IT" sz="1600" baseline="-25000" dirty="0">
                <a:solidFill>
                  <a:srgbClr val="1E1D5A"/>
                </a:solidFill>
                <a:cs typeface="ＭＳ Ｐゴシック" pitchFamily="-1" charset="-128"/>
              </a:rPr>
              <a:t>i</a:t>
            </a:r>
            <a:endParaRPr lang="it-IT" sz="1600" dirty="0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	</a:t>
            </a:r>
            <a:r>
              <a:rPr lang="it-IT" sz="1600" b="1" dirty="0" err="1">
                <a:solidFill>
                  <a:srgbClr val="1E1D5A"/>
                </a:solidFill>
                <a:cs typeface="ＭＳ Ｐゴシック" pitchFamily="-1" charset="-128"/>
              </a:rPr>
              <a:t>send</a:t>
            </a:r>
            <a:r>
              <a:rPr lang="it-IT" sz="1600" dirty="0">
                <a:solidFill>
                  <a:srgbClr val="1E1D5A"/>
                </a:solidFill>
                <a:cs typeface="ＭＳ Ｐゴシック" pitchFamily="-1" charset="-128"/>
              </a:rPr>
              <a:t> messaggio al padre </a:t>
            </a:r>
            <a:r>
              <a:rPr lang="it-IT" sz="1600" dirty="0" err="1">
                <a:solidFill>
                  <a:srgbClr val="1E1D5A"/>
                </a:solidFill>
                <a:cs typeface="ＭＳ Ｐゴシック" pitchFamily="-1" charset="-128"/>
              </a:rPr>
              <a:t>p</a:t>
            </a:r>
            <a:endParaRPr lang="it-IT" sz="1600" baseline="-25000" dirty="0">
              <a:solidFill>
                <a:srgbClr val="1E1D5A"/>
              </a:solidFill>
              <a:cs typeface="ＭＳ Ｐゴシック" pitchFamily="-1" charset="-128"/>
            </a:endParaRPr>
          </a:p>
          <a:p>
            <a:pPr>
              <a:lnSpc>
                <a:spcPct val="80000"/>
              </a:lnSpc>
              <a:spcBef>
                <a:spcPct val="15000"/>
              </a:spcBef>
              <a:buFontTx/>
              <a:buNone/>
              <a:tabLst>
                <a:tab pos="715963" algn="l"/>
                <a:tab pos="1079500" algn="l"/>
                <a:tab pos="1431925" algn="l"/>
              </a:tabLst>
            </a:pPr>
            <a:r>
              <a:rPr lang="it-IT" sz="1600" b="1" dirty="0">
                <a:solidFill>
                  <a:srgbClr val="1E1D5A"/>
                </a:solidFill>
                <a:cs typeface="ＭＳ Ｐゴシック" pitchFamily="-1" charset="-128"/>
              </a:rPr>
              <a:t>end</a:t>
            </a:r>
            <a:endParaRPr lang="it-IT" sz="1600" dirty="0">
              <a:solidFill>
                <a:srgbClr val="1E1D5A"/>
              </a:solidFill>
              <a:cs typeface="ＭＳ Ｐゴシック" pitchFamily="-1" charset="-128"/>
            </a:endParaRPr>
          </a:p>
        </p:txBody>
      </p:sp>
      <p:sp>
        <p:nvSpPr>
          <p:cNvPr id="45062" name="Segnaposto piè di pagina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/>
          </a:p>
        </p:txBody>
      </p:sp>
      <p:sp>
        <p:nvSpPr>
          <p:cNvPr id="47107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 sz="3600">
                <a:solidFill>
                  <a:srgbClr val="1E1D5A"/>
                </a:solidFill>
                <a:cs typeface="ＭＳ Ｐゴシック" pitchFamily="-1" charset="-128"/>
              </a:rPr>
              <a:t>Complessità del broadcast con eco</a:t>
            </a:r>
            <a:endParaRPr lang="it-IT">
              <a:cs typeface="ＭＳ Ｐゴシック" pitchFamily="-1" charset="-128"/>
            </a:endParaRP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524000"/>
            <a:ext cx="7772400" cy="4681538"/>
          </a:xfrm>
        </p:spPr>
        <p:txBody>
          <a:bodyPr/>
          <a:lstStyle/>
          <a:p>
            <a:pPr marL="180975" indent="-180975">
              <a:spcBef>
                <a:spcPct val="50000"/>
              </a:spcBef>
            </a:pPr>
            <a:endParaRPr lang="it-IT">
              <a:solidFill>
                <a:srgbClr val="1E1D5A"/>
              </a:solidFill>
              <a:cs typeface="ＭＳ Ｐゴシック" pitchFamily="-1" charset="-128"/>
            </a:endParaRPr>
          </a:p>
          <a:p>
            <a:pPr marL="180975" indent="-180975">
              <a:spcBef>
                <a:spcPct val="50000"/>
              </a:spcBef>
              <a:buFontTx/>
              <a:buNone/>
            </a:pPr>
            <a:r>
              <a:rPr lang="it-IT" sz="24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Durante una esecuzione dell’algoritmo di Broadcast con eco</a:t>
            </a:r>
          </a:p>
          <a:p>
            <a:pPr marL="180975" indent="-180975">
              <a:spcBef>
                <a:spcPct val="50000"/>
              </a:spcBef>
            </a:pPr>
            <a:r>
              <a:rPr lang="it-IT" sz="24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vengono inviati in totale M</a:t>
            </a:r>
            <a:r>
              <a:rPr lang="it-IT" sz="2400" baseline="-250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d</a:t>
            </a:r>
            <a:r>
              <a:rPr lang="it-IT" sz="24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 = 2m messaggi (2 per ogni arco)</a:t>
            </a:r>
          </a:p>
          <a:p>
            <a:pPr marL="180975" indent="-180975">
              <a:spcBef>
                <a:spcPct val="50000"/>
              </a:spcBef>
            </a:pPr>
            <a:r>
              <a:rPr lang="it-IT" sz="24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e l’algoritmo richiede T</a:t>
            </a:r>
            <a:r>
              <a:rPr lang="it-IT" sz="2400" baseline="-250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d</a:t>
            </a:r>
            <a:r>
              <a:rPr lang="it-IT" sz="24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 = O(d) passi di comunicazione</a:t>
            </a:r>
          </a:p>
          <a:p>
            <a:pPr marL="180975" indent="-180975">
              <a:spcBef>
                <a:spcPct val="50000"/>
              </a:spcBef>
              <a:buFontTx/>
              <a:buNone/>
            </a:pPr>
            <a:r>
              <a:rPr lang="it-IT" sz="240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(dove d è il diametro della rete).</a:t>
            </a:r>
          </a:p>
        </p:txBody>
      </p:sp>
      <p:sp>
        <p:nvSpPr>
          <p:cNvPr id="47110" name="Segnaposto piè di pagina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piè di pa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36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Idea</a:t>
            </a:r>
            <a:endParaRPr lang="it-IT" sz="3600" dirty="0">
              <a:solidFill>
                <a:schemeClr val="tx2">
                  <a:lumMod val="75000"/>
                </a:schemeClr>
              </a:solidFill>
              <a:cs typeface="ＭＳ Ｐゴシック" pitchFamily="-1" charset="-128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it-IT" sz="1700" b="1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Variabili:</a:t>
            </a:r>
          </a:p>
          <a:p>
            <a:pPr marL="357188" lvl="1" indent="-177800" algn="just" eaLnBrk="1" hangingPunct="1">
              <a:buNone/>
            </a:pPr>
            <a:r>
              <a:rPr lang="it-IT" sz="1700" dirty="0" err="1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: numero dei processori</a:t>
            </a:r>
          </a:p>
          <a:p>
            <a:pPr marL="357188" lvl="1" indent="-177800" algn="just" eaLnBrk="1" hangingPunct="1">
              <a:buNone/>
            </a:pPr>
            <a:r>
              <a:rPr lang="it-IT" sz="1700" dirty="0" err="1">
                <a:solidFill>
                  <a:schemeClr val="tx2">
                    <a:lumMod val="75000"/>
                  </a:schemeClr>
                </a:solidFill>
              </a:rPr>
              <a:t>y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: elemento da cercare</a:t>
            </a:r>
          </a:p>
          <a:p>
            <a:pPr marL="357188" lvl="1" indent="-177800" algn="just" eaLnBrk="1" hangingPunct="1">
              <a:buNone/>
            </a:pP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X = (x</a:t>
            </a:r>
            <a:r>
              <a:rPr lang="it-IT" sz="1700" baseline="-25000" dirty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, x</a:t>
            </a:r>
            <a:r>
              <a:rPr lang="it-IT" sz="1700" baseline="-25000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, …, x</a:t>
            </a:r>
            <a:r>
              <a:rPr lang="it-IT" sz="1700" baseline="-25000" dirty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), tale che x</a:t>
            </a:r>
            <a:r>
              <a:rPr lang="it-IT" sz="1700" baseline="-25000" dirty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  <a:sym typeface="Symbol" pitchFamily="-1" charset="2"/>
              </a:rPr>
              <a:t> x</a:t>
            </a:r>
            <a:r>
              <a:rPr lang="it-IT" sz="1700" baseline="-25000" dirty="0">
                <a:solidFill>
                  <a:schemeClr val="tx2">
                    <a:lumMod val="75000"/>
                  </a:schemeClr>
                </a:solidFill>
                <a:sym typeface="Symbol" pitchFamily="-1" charset="2"/>
              </a:rPr>
              <a:t>2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  <a:sym typeface="Symbol" pitchFamily="-1" charset="2"/>
              </a:rPr>
              <a:t> 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… 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  <a:sym typeface="Symbol" pitchFamily="-1" charset="2"/>
              </a:rPr>
              <a:t>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 x</a:t>
            </a:r>
            <a:r>
              <a:rPr lang="it-IT" sz="1700" baseline="-25000" dirty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: vettore in cui cercare y</a:t>
            </a:r>
          </a:p>
          <a:p>
            <a:pPr marL="357188" lvl="1" indent="-177800" algn="just" eaLnBrk="1" hangingPunct="1">
              <a:buNone/>
            </a:pPr>
            <a:r>
              <a:rPr lang="it-IT" sz="1700" dirty="0" err="1">
                <a:solidFill>
                  <a:schemeClr val="tx2">
                    <a:lumMod val="75000"/>
                  </a:schemeClr>
                </a:solidFill>
              </a:rPr>
              <a:t>l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 ed </a:t>
            </a:r>
            <a:r>
              <a:rPr lang="it-IT" sz="1700" dirty="0" err="1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 (inizializzati a </a:t>
            </a:r>
            <a:r>
              <a:rPr lang="it-IT" sz="1700" dirty="0" err="1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 ed </a:t>
            </a:r>
            <a:r>
              <a:rPr lang="it-IT" sz="1700" dirty="0" err="1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 rispettivamente): estremi del vettore su cui si lavora;</a:t>
            </a:r>
          </a:p>
          <a:p>
            <a:pPr marL="357188" lvl="1" indent="-177800" algn="just" eaLnBrk="1" hangingPunct="1">
              <a:buNone/>
            </a:pP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q</a:t>
            </a:r>
            <a:r>
              <a:rPr lang="it-IT" sz="1700" baseline="-25000" dirty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,…q</a:t>
            </a:r>
            <a:r>
              <a:rPr lang="it-IT" sz="1700" baseline="-25000" dirty="0">
                <a:solidFill>
                  <a:schemeClr val="tx2">
                    <a:lumMod val="75000"/>
                  </a:schemeClr>
                </a:solidFill>
              </a:rPr>
              <a:t>N+1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 (relative a ciascun processore  + </a:t>
            </a:r>
            <a:r>
              <a:rPr lang="it-IT" sz="1700" dirty="0" err="1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 aggiuntive): indice degli elementi da analizzare;</a:t>
            </a:r>
          </a:p>
          <a:p>
            <a:pPr marL="357188" lvl="1" indent="-177800" algn="just" eaLnBrk="1" hangingPunct="1">
              <a:buNone/>
            </a:pP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it-IT" sz="1700" baseline="-25000" dirty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,…c</a:t>
            </a:r>
            <a:r>
              <a:rPr lang="it-IT" sz="1700" baseline="-25000" dirty="0">
                <a:solidFill>
                  <a:schemeClr val="tx2">
                    <a:lumMod val="75000"/>
                  </a:schemeClr>
                </a:solidFill>
              </a:rPr>
              <a:t>N+1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 (inizializzate a </a:t>
            </a:r>
            <a:r>
              <a:rPr lang="it-IT" sz="1700" dirty="0" err="1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, c</a:t>
            </a:r>
            <a:r>
              <a:rPr lang="it-IT" sz="1700" baseline="-25000" dirty="0">
                <a:solidFill>
                  <a:schemeClr val="tx2">
                    <a:lumMod val="75000"/>
                  </a:schemeClr>
                </a:solidFill>
              </a:rPr>
              <a:t>N+1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 inizializzata ad </a:t>
            </a:r>
            <a:r>
              <a:rPr lang="it-IT" sz="1700" dirty="0" err="1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): identificatori del sottovettore su cui iterare.</a:t>
            </a:r>
          </a:p>
          <a:p>
            <a:pPr marL="0" indent="0" eaLnBrk="1" hangingPunct="1"/>
            <a:endParaRPr lang="it-IT" sz="1700" b="1" dirty="0">
              <a:solidFill>
                <a:schemeClr val="tx2">
                  <a:lumMod val="75000"/>
                </a:schemeClr>
              </a:solidFill>
              <a:cs typeface="ＭＳ Ｐゴシック" pitchFamily="-1" charset="-128"/>
            </a:endParaRPr>
          </a:p>
          <a:p>
            <a:pPr marL="0" indent="0" eaLnBrk="1" hangingPunct="1">
              <a:buNone/>
            </a:pPr>
            <a:r>
              <a:rPr lang="it-IT" sz="1700" b="1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Input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: </a:t>
            </a:r>
            <a:r>
              <a:rPr lang="it-IT" sz="1700" dirty="0" err="1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X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, </a:t>
            </a:r>
            <a:r>
              <a:rPr lang="it-IT" sz="1700" dirty="0" err="1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y</a:t>
            </a:r>
            <a:endParaRPr lang="it-IT" sz="1700" dirty="0">
              <a:solidFill>
                <a:schemeClr val="tx2">
                  <a:lumMod val="75000"/>
                </a:schemeClr>
              </a:solidFill>
              <a:cs typeface="ＭＳ Ｐゴシック" pitchFamily="-1" charset="-128"/>
            </a:endParaRPr>
          </a:p>
          <a:p>
            <a:pPr marL="0" indent="0" eaLnBrk="1" hangingPunct="1">
              <a:buNone/>
            </a:pPr>
            <a:r>
              <a:rPr lang="it-IT" sz="1700" b="1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Output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: i </a:t>
            </a:r>
            <a:r>
              <a:rPr lang="it-IT" sz="1700" dirty="0" err="1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t.c.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x</a:t>
            </a:r>
            <a:r>
              <a:rPr lang="it-IT" sz="1700" baseline="-250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i 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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y 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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x</a:t>
            </a:r>
            <a:r>
              <a:rPr lang="it-IT" sz="1700" baseline="-250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i+1</a:t>
            </a:r>
            <a:endParaRPr lang="it-IT" sz="1700" dirty="0">
              <a:solidFill>
                <a:schemeClr val="tx2">
                  <a:lumMod val="75000"/>
                </a:schemeClr>
              </a:solidFill>
              <a:cs typeface="ＭＳ Ｐゴシック" pitchFamily="-1" charset="-128"/>
            </a:endParaRPr>
          </a:p>
          <a:p>
            <a:pPr marL="357188" lvl="1" indent="-177800" algn="just" eaLnBrk="1" hangingPunct="1">
              <a:buNone/>
            </a:pP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Passo 1: dividi iterativamente il vettore in sottovettori più o meno bilanciati finché il numero di elementi nel sottovettore identificato non è 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  <a:sym typeface="Symbol" pitchFamily="-1" charset="2"/>
              </a:rPr>
              <a:t>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 N e controlla se X[q</a:t>
            </a:r>
            <a:r>
              <a:rPr lang="it-IT" sz="1700" baseline="-25000" dirty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]=y;</a:t>
            </a:r>
          </a:p>
          <a:p>
            <a:pPr marL="357188" lvl="1" indent="-177800" algn="just" eaLnBrk="1" hangingPunct="1">
              <a:buNone/>
            </a:pP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Passo 2: controlla se nel sottovettore di dimensione 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  <a:sym typeface="Symbol" pitchFamily="-1" charset="2"/>
              </a:rPr>
              <a:t></a:t>
            </a:r>
            <a:r>
              <a:rPr lang="it-IT" sz="1700" dirty="0">
                <a:solidFill>
                  <a:schemeClr val="tx2">
                    <a:lumMod val="75000"/>
                  </a:schemeClr>
                </a:solidFill>
              </a:rPr>
              <a:t> N è presente l’elemento cercato.</a:t>
            </a:r>
          </a:p>
        </p:txBody>
      </p:sp>
    </p:spTree>
    <p:extLst>
      <p:ext uri="{BB962C8B-B14F-4D97-AF65-F5344CB8AC3E}">
        <p14:creationId xmlns:p14="http://schemas.microsoft.com/office/powerpoint/2010/main" val="2256660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egnaposto piè di pagina 3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/>
          </a:p>
        </p:txBody>
      </p:sp>
      <p:sp>
        <p:nvSpPr>
          <p:cNvPr id="49155" name="Segnaposto numero diapositiva 4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>
                <a:solidFill>
                  <a:srgbClr val="1E1D5A"/>
                </a:solidFill>
                <a:cs typeface="ＭＳ Ｐゴシック" pitchFamily="-1" charset="-128"/>
              </a:rPr>
              <a:t>Esempio broadcast con eco 1</a:t>
            </a:r>
            <a:endParaRPr lang="it-IT">
              <a:cs typeface="ＭＳ Ｐゴシック" pitchFamily="-1" charset="-128"/>
            </a:endParaRPr>
          </a:p>
        </p:txBody>
      </p:sp>
      <p:grpSp>
        <p:nvGrpSpPr>
          <p:cNvPr id="2" name="Group 299"/>
          <p:cNvGrpSpPr>
            <a:grpSpLocks/>
          </p:cNvGrpSpPr>
          <p:nvPr/>
        </p:nvGrpSpPr>
        <p:grpSpPr bwMode="auto">
          <a:xfrm>
            <a:off x="395288" y="1339850"/>
            <a:ext cx="3054350" cy="2262188"/>
            <a:chOff x="249" y="844"/>
            <a:chExt cx="1924" cy="1425"/>
          </a:xfrm>
        </p:grpSpPr>
        <p:sp>
          <p:nvSpPr>
            <p:cNvPr id="49201" name="Rectangle 9"/>
            <p:cNvSpPr>
              <a:spLocks noChangeArrowheads="1"/>
            </p:cNvSpPr>
            <p:nvPr/>
          </p:nvSpPr>
          <p:spPr bwMode="auto">
            <a:xfrm>
              <a:off x="1564" y="1388"/>
              <a:ext cx="200" cy="1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02" name="Rectangle 10"/>
            <p:cNvSpPr>
              <a:spLocks noChangeArrowheads="1"/>
            </p:cNvSpPr>
            <p:nvPr/>
          </p:nvSpPr>
          <p:spPr bwMode="auto">
            <a:xfrm>
              <a:off x="1156" y="1615"/>
              <a:ext cx="200" cy="19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/>
                <a:t>0/4</a:t>
              </a:r>
            </a:p>
          </p:txBody>
        </p:sp>
        <p:sp>
          <p:nvSpPr>
            <p:cNvPr id="49203" name="Rectangle 11"/>
            <p:cNvSpPr>
              <a:spLocks noChangeArrowheads="1"/>
            </p:cNvSpPr>
            <p:nvPr/>
          </p:nvSpPr>
          <p:spPr bwMode="auto">
            <a:xfrm>
              <a:off x="1473" y="2069"/>
              <a:ext cx="200" cy="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04" name="Rectangle 12"/>
            <p:cNvSpPr>
              <a:spLocks noChangeArrowheads="1"/>
            </p:cNvSpPr>
            <p:nvPr/>
          </p:nvSpPr>
          <p:spPr bwMode="auto">
            <a:xfrm>
              <a:off x="838" y="1978"/>
              <a:ext cx="200" cy="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05" name="Rectangle 13"/>
            <p:cNvSpPr>
              <a:spLocks noChangeArrowheads="1"/>
            </p:cNvSpPr>
            <p:nvPr/>
          </p:nvSpPr>
          <p:spPr bwMode="auto">
            <a:xfrm>
              <a:off x="748" y="1252"/>
              <a:ext cx="200" cy="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06" name="Rectangle 14"/>
            <p:cNvSpPr>
              <a:spLocks noChangeArrowheads="1"/>
            </p:cNvSpPr>
            <p:nvPr/>
          </p:nvSpPr>
          <p:spPr bwMode="auto">
            <a:xfrm>
              <a:off x="1247" y="844"/>
              <a:ext cx="200" cy="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07" name="Rectangle 15"/>
            <p:cNvSpPr>
              <a:spLocks noChangeArrowheads="1"/>
            </p:cNvSpPr>
            <p:nvPr/>
          </p:nvSpPr>
          <p:spPr bwMode="auto">
            <a:xfrm>
              <a:off x="1927" y="844"/>
              <a:ext cx="200" cy="1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08" name="Rectangle 16"/>
            <p:cNvSpPr>
              <a:spLocks noChangeArrowheads="1"/>
            </p:cNvSpPr>
            <p:nvPr/>
          </p:nvSpPr>
          <p:spPr bwMode="auto">
            <a:xfrm>
              <a:off x="1973" y="1661"/>
              <a:ext cx="200" cy="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09" name="Rectangle 17"/>
            <p:cNvSpPr>
              <a:spLocks noChangeArrowheads="1"/>
            </p:cNvSpPr>
            <p:nvPr/>
          </p:nvSpPr>
          <p:spPr bwMode="auto">
            <a:xfrm>
              <a:off x="249" y="1434"/>
              <a:ext cx="200" cy="1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10" name="Rectangle 18"/>
            <p:cNvSpPr>
              <a:spLocks noChangeArrowheads="1"/>
            </p:cNvSpPr>
            <p:nvPr/>
          </p:nvSpPr>
          <p:spPr bwMode="auto">
            <a:xfrm>
              <a:off x="249" y="890"/>
              <a:ext cx="200" cy="1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49211" name="AutoShape 19"/>
            <p:cNvCxnSpPr>
              <a:cxnSpLocks noChangeShapeType="1"/>
              <a:stCxn id="49202" idx="2"/>
              <a:endCxn id="49204" idx="3"/>
            </p:cNvCxnSpPr>
            <p:nvPr/>
          </p:nvCxnSpPr>
          <p:spPr bwMode="auto">
            <a:xfrm flipH="1">
              <a:off x="1038" y="1826"/>
              <a:ext cx="218" cy="2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212" name="AutoShape 20"/>
            <p:cNvCxnSpPr>
              <a:cxnSpLocks noChangeShapeType="1"/>
              <a:stCxn id="49202" idx="1"/>
              <a:endCxn id="49205" idx="3"/>
            </p:cNvCxnSpPr>
            <p:nvPr/>
          </p:nvCxnSpPr>
          <p:spPr bwMode="auto">
            <a:xfrm flipH="1" flipV="1">
              <a:off x="948" y="1352"/>
              <a:ext cx="196" cy="3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213" name="AutoShape 21"/>
            <p:cNvCxnSpPr>
              <a:cxnSpLocks noChangeShapeType="1"/>
              <a:stCxn id="49202" idx="0"/>
              <a:endCxn id="49201" idx="1"/>
            </p:cNvCxnSpPr>
            <p:nvPr/>
          </p:nvCxnSpPr>
          <p:spPr bwMode="auto">
            <a:xfrm flipV="1">
              <a:off x="1256" y="1488"/>
              <a:ext cx="308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214" name="AutoShape 22"/>
            <p:cNvCxnSpPr>
              <a:cxnSpLocks noChangeShapeType="1"/>
              <a:stCxn id="49202" idx="3"/>
              <a:endCxn id="49203" idx="0"/>
            </p:cNvCxnSpPr>
            <p:nvPr/>
          </p:nvCxnSpPr>
          <p:spPr bwMode="auto">
            <a:xfrm>
              <a:off x="1368" y="1715"/>
              <a:ext cx="205" cy="3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215" name="AutoShape 23"/>
            <p:cNvCxnSpPr>
              <a:cxnSpLocks noChangeShapeType="1"/>
              <a:stCxn id="49203" idx="3"/>
              <a:endCxn id="49208" idx="2"/>
            </p:cNvCxnSpPr>
            <p:nvPr/>
          </p:nvCxnSpPr>
          <p:spPr bwMode="auto">
            <a:xfrm flipV="1">
              <a:off x="1673" y="1861"/>
              <a:ext cx="400" cy="308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49216" name="AutoShape 24"/>
            <p:cNvCxnSpPr>
              <a:cxnSpLocks noChangeShapeType="1"/>
              <a:stCxn id="49201" idx="3"/>
              <a:endCxn id="49208" idx="0"/>
            </p:cNvCxnSpPr>
            <p:nvPr/>
          </p:nvCxnSpPr>
          <p:spPr bwMode="auto">
            <a:xfrm>
              <a:off x="1764" y="1488"/>
              <a:ext cx="309" cy="173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49217" name="AutoShape 25"/>
            <p:cNvCxnSpPr>
              <a:cxnSpLocks noChangeShapeType="1"/>
              <a:stCxn id="49204" idx="3"/>
              <a:endCxn id="49203" idx="1"/>
            </p:cNvCxnSpPr>
            <p:nvPr/>
          </p:nvCxnSpPr>
          <p:spPr bwMode="auto">
            <a:xfrm>
              <a:off x="1038" y="2078"/>
              <a:ext cx="435" cy="91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49218" name="AutoShape 26"/>
            <p:cNvCxnSpPr>
              <a:cxnSpLocks noChangeShapeType="1"/>
              <a:stCxn id="49204" idx="0"/>
              <a:endCxn id="49205" idx="2"/>
            </p:cNvCxnSpPr>
            <p:nvPr/>
          </p:nvCxnSpPr>
          <p:spPr bwMode="auto">
            <a:xfrm flipH="1" flipV="1">
              <a:off x="848" y="1452"/>
              <a:ext cx="90" cy="526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49219" name="AutoShape 27"/>
            <p:cNvCxnSpPr>
              <a:cxnSpLocks noChangeShapeType="1"/>
              <a:stCxn id="49205" idx="1"/>
              <a:endCxn id="49209" idx="3"/>
            </p:cNvCxnSpPr>
            <p:nvPr/>
          </p:nvCxnSpPr>
          <p:spPr bwMode="auto">
            <a:xfrm flipH="1">
              <a:off x="449" y="1352"/>
              <a:ext cx="299" cy="182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49220" name="AutoShape 28"/>
            <p:cNvCxnSpPr>
              <a:cxnSpLocks noChangeShapeType="1"/>
              <a:stCxn id="49209" idx="0"/>
              <a:endCxn id="49210" idx="2"/>
            </p:cNvCxnSpPr>
            <p:nvPr/>
          </p:nvCxnSpPr>
          <p:spPr bwMode="auto">
            <a:xfrm flipV="1">
              <a:off x="349" y="1089"/>
              <a:ext cx="0" cy="345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49221" name="AutoShape 29"/>
            <p:cNvCxnSpPr>
              <a:cxnSpLocks noChangeShapeType="1"/>
              <a:stCxn id="49205" idx="0"/>
              <a:endCxn id="49210" idx="3"/>
            </p:cNvCxnSpPr>
            <p:nvPr/>
          </p:nvCxnSpPr>
          <p:spPr bwMode="auto">
            <a:xfrm flipH="1" flipV="1">
              <a:off x="449" y="990"/>
              <a:ext cx="399" cy="262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49222" name="AutoShape 30"/>
            <p:cNvCxnSpPr>
              <a:cxnSpLocks noChangeShapeType="1"/>
              <a:stCxn id="49205" idx="0"/>
              <a:endCxn id="49206" idx="2"/>
            </p:cNvCxnSpPr>
            <p:nvPr/>
          </p:nvCxnSpPr>
          <p:spPr bwMode="auto">
            <a:xfrm flipV="1">
              <a:off x="848" y="1044"/>
              <a:ext cx="499" cy="208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49223" name="AutoShape 31"/>
            <p:cNvCxnSpPr>
              <a:cxnSpLocks noChangeShapeType="1"/>
              <a:stCxn id="49201" idx="0"/>
              <a:endCxn id="49207" idx="1"/>
            </p:cNvCxnSpPr>
            <p:nvPr/>
          </p:nvCxnSpPr>
          <p:spPr bwMode="auto">
            <a:xfrm flipV="1">
              <a:off x="1664" y="944"/>
              <a:ext cx="263" cy="444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49224" name="AutoShape 32"/>
            <p:cNvCxnSpPr>
              <a:cxnSpLocks noChangeShapeType="1"/>
              <a:stCxn id="49208" idx="0"/>
              <a:endCxn id="49207" idx="2"/>
            </p:cNvCxnSpPr>
            <p:nvPr/>
          </p:nvCxnSpPr>
          <p:spPr bwMode="auto">
            <a:xfrm flipH="1" flipV="1">
              <a:off x="2027" y="1043"/>
              <a:ext cx="46" cy="618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49225" name="AutoShape 33"/>
            <p:cNvCxnSpPr>
              <a:cxnSpLocks noChangeShapeType="1"/>
              <a:stCxn id="49206" idx="1"/>
              <a:endCxn id="49210" idx="3"/>
            </p:cNvCxnSpPr>
            <p:nvPr/>
          </p:nvCxnSpPr>
          <p:spPr bwMode="auto">
            <a:xfrm flipH="1">
              <a:off x="449" y="944"/>
              <a:ext cx="798" cy="46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49226" name="AutoShape 34"/>
            <p:cNvCxnSpPr>
              <a:cxnSpLocks noChangeShapeType="1"/>
              <a:stCxn id="49206" idx="3"/>
              <a:endCxn id="49207" idx="1"/>
            </p:cNvCxnSpPr>
            <p:nvPr/>
          </p:nvCxnSpPr>
          <p:spPr bwMode="auto">
            <a:xfrm>
              <a:off x="1447" y="944"/>
              <a:ext cx="480" cy="0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</p:grpSp>
      <p:grpSp>
        <p:nvGrpSpPr>
          <p:cNvPr id="3" name="Group 300"/>
          <p:cNvGrpSpPr>
            <a:grpSpLocks/>
          </p:cNvGrpSpPr>
          <p:nvPr/>
        </p:nvGrpSpPr>
        <p:grpSpPr bwMode="auto">
          <a:xfrm>
            <a:off x="395288" y="4076700"/>
            <a:ext cx="3054350" cy="2262188"/>
            <a:chOff x="3541" y="845"/>
            <a:chExt cx="1924" cy="1425"/>
          </a:xfrm>
        </p:grpSpPr>
        <p:sp>
          <p:nvSpPr>
            <p:cNvPr id="49175" name="Rectangle 160"/>
            <p:cNvSpPr>
              <a:spLocks noChangeArrowheads="1"/>
            </p:cNvSpPr>
            <p:nvPr/>
          </p:nvSpPr>
          <p:spPr bwMode="auto">
            <a:xfrm>
              <a:off x="4856" y="1389"/>
              <a:ext cx="200" cy="1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/>
                <a:t>0/2</a:t>
              </a:r>
            </a:p>
          </p:txBody>
        </p:sp>
        <p:sp>
          <p:nvSpPr>
            <p:cNvPr id="49176" name="Rectangle 161"/>
            <p:cNvSpPr>
              <a:spLocks noChangeArrowheads="1"/>
            </p:cNvSpPr>
            <p:nvPr/>
          </p:nvSpPr>
          <p:spPr bwMode="auto">
            <a:xfrm>
              <a:off x="4448" y="1616"/>
              <a:ext cx="200" cy="19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/>
                <a:t>0/4</a:t>
              </a:r>
            </a:p>
          </p:txBody>
        </p:sp>
        <p:sp>
          <p:nvSpPr>
            <p:cNvPr id="49177" name="Rectangle 162"/>
            <p:cNvSpPr>
              <a:spLocks noChangeArrowheads="1"/>
            </p:cNvSpPr>
            <p:nvPr/>
          </p:nvSpPr>
          <p:spPr bwMode="auto">
            <a:xfrm>
              <a:off x="4765" y="2070"/>
              <a:ext cx="200" cy="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/>
                <a:t>1/2</a:t>
              </a:r>
            </a:p>
          </p:txBody>
        </p:sp>
        <p:sp>
          <p:nvSpPr>
            <p:cNvPr id="49178" name="Rectangle 163"/>
            <p:cNvSpPr>
              <a:spLocks noChangeArrowheads="1"/>
            </p:cNvSpPr>
            <p:nvPr/>
          </p:nvSpPr>
          <p:spPr bwMode="auto">
            <a:xfrm>
              <a:off x="4130" y="1979"/>
              <a:ext cx="200" cy="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/>
                <a:t>2/2</a:t>
              </a:r>
            </a:p>
          </p:txBody>
        </p:sp>
        <p:sp>
          <p:nvSpPr>
            <p:cNvPr id="49179" name="Rectangle 164"/>
            <p:cNvSpPr>
              <a:spLocks noChangeArrowheads="1"/>
            </p:cNvSpPr>
            <p:nvPr/>
          </p:nvSpPr>
          <p:spPr bwMode="auto">
            <a:xfrm>
              <a:off x="4040" y="1253"/>
              <a:ext cx="200" cy="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/>
                <a:t>1/4</a:t>
              </a:r>
            </a:p>
          </p:txBody>
        </p:sp>
        <p:sp>
          <p:nvSpPr>
            <p:cNvPr id="49180" name="Rectangle 165"/>
            <p:cNvSpPr>
              <a:spLocks noChangeArrowheads="1"/>
            </p:cNvSpPr>
            <p:nvPr/>
          </p:nvSpPr>
          <p:spPr bwMode="auto">
            <a:xfrm>
              <a:off x="4539" y="845"/>
              <a:ext cx="200" cy="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1" name="Rectangle 166"/>
            <p:cNvSpPr>
              <a:spLocks noChangeArrowheads="1"/>
            </p:cNvSpPr>
            <p:nvPr/>
          </p:nvSpPr>
          <p:spPr bwMode="auto">
            <a:xfrm>
              <a:off x="5219" y="845"/>
              <a:ext cx="200" cy="1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2" name="Rectangle 167"/>
            <p:cNvSpPr>
              <a:spLocks noChangeArrowheads="1"/>
            </p:cNvSpPr>
            <p:nvPr/>
          </p:nvSpPr>
          <p:spPr bwMode="auto">
            <a:xfrm>
              <a:off x="5265" y="1662"/>
              <a:ext cx="200" cy="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3" name="Rectangle 168"/>
            <p:cNvSpPr>
              <a:spLocks noChangeArrowheads="1"/>
            </p:cNvSpPr>
            <p:nvPr/>
          </p:nvSpPr>
          <p:spPr bwMode="auto">
            <a:xfrm>
              <a:off x="3541" y="1435"/>
              <a:ext cx="200" cy="1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4" name="Rectangle 169"/>
            <p:cNvSpPr>
              <a:spLocks noChangeArrowheads="1"/>
            </p:cNvSpPr>
            <p:nvPr/>
          </p:nvSpPr>
          <p:spPr bwMode="auto">
            <a:xfrm>
              <a:off x="3541" y="891"/>
              <a:ext cx="200" cy="1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49185" name="AutoShape 170"/>
            <p:cNvCxnSpPr>
              <a:cxnSpLocks noChangeShapeType="1"/>
              <a:stCxn id="49176" idx="2"/>
              <a:endCxn id="49178" idx="3"/>
            </p:cNvCxnSpPr>
            <p:nvPr/>
          </p:nvCxnSpPr>
          <p:spPr bwMode="auto">
            <a:xfrm flipH="1">
              <a:off x="4330" y="1827"/>
              <a:ext cx="218" cy="252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49186" name="AutoShape 171"/>
            <p:cNvCxnSpPr>
              <a:cxnSpLocks noChangeShapeType="1"/>
              <a:stCxn id="49176" idx="1"/>
              <a:endCxn id="49179" idx="3"/>
            </p:cNvCxnSpPr>
            <p:nvPr/>
          </p:nvCxnSpPr>
          <p:spPr bwMode="auto">
            <a:xfrm flipH="1" flipV="1">
              <a:off x="4240" y="1353"/>
              <a:ext cx="196" cy="363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49187" name="AutoShape 172"/>
            <p:cNvCxnSpPr>
              <a:cxnSpLocks noChangeShapeType="1"/>
              <a:stCxn id="49176" idx="0"/>
              <a:endCxn id="49175" idx="1"/>
            </p:cNvCxnSpPr>
            <p:nvPr/>
          </p:nvCxnSpPr>
          <p:spPr bwMode="auto">
            <a:xfrm flipV="1">
              <a:off x="4548" y="1489"/>
              <a:ext cx="308" cy="115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49188" name="AutoShape 173"/>
            <p:cNvCxnSpPr>
              <a:cxnSpLocks noChangeShapeType="1"/>
              <a:stCxn id="49176" idx="3"/>
              <a:endCxn id="49177" idx="0"/>
            </p:cNvCxnSpPr>
            <p:nvPr/>
          </p:nvCxnSpPr>
          <p:spPr bwMode="auto">
            <a:xfrm>
              <a:off x="4660" y="1716"/>
              <a:ext cx="205" cy="354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49189" name="AutoShape 174"/>
            <p:cNvCxnSpPr>
              <a:cxnSpLocks noChangeShapeType="1"/>
              <a:stCxn id="49177" idx="3"/>
              <a:endCxn id="49182" idx="2"/>
            </p:cNvCxnSpPr>
            <p:nvPr/>
          </p:nvCxnSpPr>
          <p:spPr bwMode="auto">
            <a:xfrm flipV="1">
              <a:off x="4965" y="1862"/>
              <a:ext cx="400" cy="30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190" name="AutoShape 175"/>
            <p:cNvCxnSpPr>
              <a:cxnSpLocks noChangeShapeType="1"/>
              <a:stCxn id="49175" idx="3"/>
              <a:endCxn id="49182" idx="0"/>
            </p:cNvCxnSpPr>
            <p:nvPr/>
          </p:nvCxnSpPr>
          <p:spPr bwMode="auto">
            <a:xfrm>
              <a:off x="5056" y="1489"/>
              <a:ext cx="309" cy="1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191" name="AutoShape 176"/>
            <p:cNvCxnSpPr>
              <a:cxnSpLocks noChangeShapeType="1"/>
              <a:stCxn id="49178" idx="3"/>
              <a:endCxn id="49177" idx="1"/>
            </p:cNvCxnSpPr>
            <p:nvPr/>
          </p:nvCxnSpPr>
          <p:spPr bwMode="auto">
            <a:xfrm>
              <a:off x="4330" y="2079"/>
              <a:ext cx="435" cy="9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9192" name="AutoShape 177"/>
            <p:cNvCxnSpPr>
              <a:cxnSpLocks noChangeShapeType="1"/>
              <a:stCxn id="49178" idx="0"/>
              <a:endCxn id="49179" idx="2"/>
            </p:cNvCxnSpPr>
            <p:nvPr/>
          </p:nvCxnSpPr>
          <p:spPr bwMode="auto">
            <a:xfrm flipH="1" flipV="1">
              <a:off x="4140" y="1453"/>
              <a:ext cx="90" cy="5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9193" name="AutoShape 178"/>
            <p:cNvCxnSpPr>
              <a:cxnSpLocks noChangeShapeType="1"/>
              <a:stCxn id="49179" idx="1"/>
              <a:endCxn id="49183" idx="3"/>
            </p:cNvCxnSpPr>
            <p:nvPr/>
          </p:nvCxnSpPr>
          <p:spPr bwMode="auto">
            <a:xfrm flipH="1">
              <a:off x="3741" y="1353"/>
              <a:ext cx="299" cy="1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194" name="AutoShape 179"/>
            <p:cNvCxnSpPr>
              <a:cxnSpLocks noChangeShapeType="1"/>
              <a:stCxn id="49183" idx="0"/>
              <a:endCxn id="49184" idx="2"/>
            </p:cNvCxnSpPr>
            <p:nvPr/>
          </p:nvCxnSpPr>
          <p:spPr bwMode="auto">
            <a:xfrm flipV="1">
              <a:off x="3641" y="1090"/>
              <a:ext cx="0" cy="345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49195" name="AutoShape 180"/>
            <p:cNvCxnSpPr>
              <a:cxnSpLocks noChangeShapeType="1"/>
              <a:stCxn id="49179" idx="0"/>
              <a:endCxn id="49184" idx="3"/>
            </p:cNvCxnSpPr>
            <p:nvPr/>
          </p:nvCxnSpPr>
          <p:spPr bwMode="auto">
            <a:xfrm flipH="1" flipV="1">
              <a:off x="3741" y="991"/>
              <a:ext cx="399" cy="2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196" name="AutoShape 181"/>
            <p:cNvCxnSpPr>
              <a:cxnSpLocks noChangeShapeType="1"/>
              <a:stCxn id="49179" idx="0"/>
              <a:endCxn id="49180" idx="2"/>
            </p:cNvCxnSpPr>
            <p:nvPr/>
          </p:nvCxnSpPr>
          <p:spPr bwMode="auto">
            <a:xfrm flipV="1">
              <a:off x="4140" y="1045"/>
              <a:ext cx="499" cy="20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197" name="AutoShape 182"/>
            <p:cNvCxnSpPr>
              <a:cxnSpLocks noChangeShapeType="1"/>
              <a:stCxn id="49175" idx="0"/>
              <a:endCxn id="49181" idx="1"/>
            </p:cNvCxnSpPr>
            <p:nvPr/>
          </p:nvCxnSpPr>
          <p:spPr bwMode="auto">
            <a:xfrm flipV="1">
              <a:off x="4956" y="945"/>
              <a:ext cx="263" cy="4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198" name="AutoShape 183"/>
            <p:cNvCxnSpPr>
              <a:cxnSpLocks noChangeShapeType="1"/>
              <a:stCxn id="49182" idx="0"/>
              <a:endCxn id="49181" idx="2"/>
            </p:cNvCxnSpPr>
            <p:nvPr/>
          </p:nvCxnSpPr>
          <p:spPr bwMode="auto">
            <a:xfrm flipH="1" flipV="1">
              <a:off x="5319" y="1044"/>
              <a:ext cx="46" cy="618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49199" name="AutoShape 184"/>
            <p:cNvCxnSpPr>
              <a:cxnSpLocks noChangeShapeType="1"/>
              <a:stCxn id="49180" idx="1"/>
              <a:endCxn id="49184" idx="3"/>
            </p:cNvCxnSpPr>
            <p:nvPr/>
          </p:nvCxnSpPr>
          <p:spPr bwMode="auto">
            <a:xfrm flipH="1">
              <a:off x="3741" y="945"/>
              <a:ext cx="798" cy="46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49200" name="AutoShape 185"/>
            <p:cNvCxnSpPr>
              <a:cxnSpLocks noChangeShapeType="1"/>
              <a:stCxn id="49180" idx="3"/>
              <a:endCxn id="49181" idx="1"/>
            </p:cNvCxnSpPr>
            <p:nvPr/>
          </p:nvCxnSpPr>
          <p:spPr bwMode="auto">
            <a:xfrm>
              <a:off x="4739" y="945"/>
              <a:ext cx="480" cy="0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</p:grpSp>
      <p:grpSp>
        <p:nvGrpSpPr>
          <p:cNvPr id="4" name="Group 311"/>
          <p:cNvGrpSpPr>
            <a:grpSpLocks/>
          </p:cNvGrpSpPr>
          <p:nvPr/>
        </p:nvGrpSpPr>
        <p:grpSpPr bwMode="auto">
          <a:xfrm>
            <a:off x="5148263" y="1384300"/>
            <a:ext cx="3430587" cy="1957388"/>
            <a:chOff x="3243" y="872"/>
            <a:chExt cx="2161" cy="1233"/>
          </a:xfrm>
        </p:grpSpPr>
        <p:sp>
          <p:nvSpPr>
            <p:cNvPr id="49169" name="Rectangle 279"/>
            <p:cNvSpPr>
              <a:spLocks noChangeArrowheads="1"/>
            </p:cNvSpPr>
            <p:nvPr/>
          </p:nvSpPr>
          <p:spPr bwMode="auto">
            <a:xfrm>
              <a:off x="3243" y="872"/>
              <a:ext cx="200" cy="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EAEAEA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70" name="Rectangle 274"/>
            <p:cNvSpPr>
              <a:spLocks noChangeArrowheads="1"/>
            </p:cNvSpPr>
            <p:nvPr/>
          </p:nvSpPr>
          <p:spPr bwMode="auto">
            <a:xfrm>
              <a:off x="3243" y="1137"/>
              <a:ext cx="200" cy="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900"/>
            </a:p>
          </p:txBody>
        </p:sp>
        <p:sp>
          <p:nvSpPr>
            <p:cNvPr id="49171" name="Rectangle 275"/>
            <p:cNvSpPr>
              <a:spLocks noChangeArrowheads="1"/>
            </p:cNvSpPr>
            <p:nvPr/>
          </p:nvSpPr>
          <p:spPr bwMode="auto">
            <a:xfrm>
              <a:off x="3243" y="1633"/>
              <a:ext cx="200" cy="20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49172" name="AutoShape 282"/>
            <p:cNvCxnSpPr>
              <a:cxnSpLocks noChangeShapeType="1"/>
            </p:cNvCxnSpPr>
            <p:nvPr/>
          </p:nvCxnSpPr>
          <p:spPr bwMode="auto">
            <a:xfrm flipH="1">
              <a:off x="3243" y="1999"/>
              <a:ext cx="227" cy="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</p:spPr>
        </p:cxnSp>
        <p:cxnSp>
          <p:nvCxnSpPr>
            <p:cNvPr id="49173" name="AutoShape 295"/>
            <p:cNvCxnSpPr>
              <a:cxnSpLocks noChangeShapeType="1"/>
            </p:cNvCxnSpPr>
            <p:nvPr/>
          </p:nvCxnSpPr>
          <p:spPr bwMode="auto">
            <a:xfrm>
              <a:off x="3255" y="1476"/>
              <a:ext cx="181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9174" name="Text Box 298"/>
            <p:cNvSpPr txBox="1">
              <a:spLocks noChangeArrowheads="1"/>
            </p:cNvSpPr>
            <p:nvPr/>
          </p:nvSpPr>
          <p:spPr bwMode="auto">
            <a:xfrm>
              <a:off x="3452" y="884"/>
              <a:ext cx="1952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75000"/>
                </a:spcBef>
              </a:pPr>
              <a:r>
                <a:rPr lang="it-IT" sz="1200" dirty="0">
                  <a:solidFill>
                    <a:srgbClr val="1E1D5A"/>
                  </a:solidFill>
                </a:rPr>
                <a:t>Processore non raggiunto dal Broadcast</a:t>
              </a:r>
            </a:p>
            <a:p>
              <a:pPr>
                <a:spcBef>
                  <a:spcPct val="75000"/>
                </a:spcBef>
              </a:pPr>
              <a:r>
                <a:rPr lang="it-IT" sz="1200" dirty="0">
                  <a:solidFill>
                    <a:srgbClr val="1E1D5A"/>
                  </a:solidFill>
                </a:rPr>
                <a:t>Processore raggiunto dal Broadcast (all’interno </a:t>
              </a:r>
              <a:br>
                <a:rPr lang="it-IT" sz="1200" dirty="0">
                  <a:solidFill>
                    <a:srgbClr val="1E1D5A"/>
                  </a:solidFill>
                </a:rPr>
              </a:br>
              <a:r>
                <a:rPr lang="it-IT" sz="1200" dirty="0">
                  <a:solidFill>
                    <a:srgbClr val="1E1D5A"/>
                  </a:solidFill>
                </a:rPr>
                <a:t>sono riportati i valori di cont</a:t>
              </a:r>
              <a:r>
                <a:rPr lang="it-IT" sz="1200" baseline="-25000" dirty="0">
                  <a:solidFill>
                    <a:srgbClr val="1E1D5A"/>
                  </a:solidFill>
                </a:rPr>
                <a:t>i</a:t>
              </a:r>
              <a:r>
                <a:rPr lang="it-IT" sz="1200" dirty="0">
                  <a:solidFill>
                    <a:srgbClr val="1E1D5A"/>
                  </a:solidFill>
                </a:rPr>
                <a:t> e di |N</a:t>
              </a:r>
              <a:r>
                <a:rPr lang="it-IT" sz="1200" baseline="-25000" dirty="0">
                  <a:solidFill>
                    <a:srgbClr val="1E1D5A"/>
                  </a:solidFill>
                </a:rPr>
                <a:t>i</a:t>
              </a:r>
              <a:r>
                <a:rPr lang="it-IT" sz="1200" dirty="0">
                  <a:solidFill>
                    <a:srgbClr val="1E1D5A"/>
                  </a:solidFill>
                </a:rPr>
                <a:t>|)</a:t>
              </a:r>
            </a:p>
            <a:p>
              <a:pPr>
                <a:spcBef>
                  <a:spcPct val="75000"/>
                </a:spcBef>
              </a:pPr>
              <a:r>
                <a:rPr lang="it-IT" sz="1200" dirty="0">
                  <a:solidFill>
                    <a:srgbClr val="1E1D5A"/>
                  </a:solidFill>
                </a:rPr>
                <a:t>Messaggio di Broadcast</a:t>
              </a:r>
            </a:p>
            <a:p>
              <a:pPr>
                <a:spcBef>
                  <a:spcPct val="75000"/>
                </a:spcBef>
              </a:pPr>
              <a:r>
                <a:rPr lang="it-IT" sz="1200" dirty="0">
                  <a:solidFill>
                    <a:srgbClr val="1E1D5A"/>
                  </a:solidFill>
                </a:rPr>
                <a:t>Processore che ha ricevuto conferma da</a:t>
              </a:r>
              <a:br>
                <a:rPr lang="it-IT" sz="1200" dirty="0">
                  <a:solidFill>
                    <a:srgbClr val="1E1D5A"/>
                  </a:solidFill>
                </a:rPr>
              </a:br>
              <a:r>
                <a:rPr lang="it-IT" sz="1200" dirty="0">
                  <a:solidFill>
                    <a:srgbClr val="1E1D5A"/>
                  </a:solidFill>
                </a:rPr>
                <a:t>tutti i vicini (incluso l’eco)</a:t>
              </a:r>
            </a:p>
            <a:p>
              <a:pPr>
                <a:spcBef>
                  <a:spcPct val="75000"/>
                </a:spcBef>
              </a:pPr>
              <a:r>
                <a:rPr lang="it-IT" sz="1200" dirty="0">
                  <a:solidFill>
                    <a:srgbClr val="1E1D5A"/>
                  </a:solidFill>
                </a:rPr>
                <a:t>Messaggio di eco</a:t>
              </a:r>
            </a:p>
          </p:txBody>
        </p:sp>
      </p:grpSp>
      <p:sp>
        <p:nvSpPr>
          <p:cNvPr id="49160" name="Text Box 302"/>
          <p:cNvSpPr txBox="1">
            <a:spLocks noChangeArrowheads="1"/>
          </p:cNvSpPr>
          <p:nvPr/>
        </p:nvSpPr>
        <p:spPr bwMode="auto">
          <a:xfrm>
            <a:off x="457200" y="3581400"/>
            <a:ext cx="1890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 sz="1400">
                <a:solidFill>
                  <a:srgbClr val="1E1D5A"/>
                </a:solidFill>
              </a:rPr>
              <a:t>Passo 1: Inizializzazione</a:t>
            </a:r>
          </a:p>
        </p:txBody>
      </p:sp>
      <p:sp>
        <p:nvSpPr>
          <p:cNvPr id="49161" name="Text Box 303"/>
          <p:cNvSpPr txBox="1">
            <a:spLocks noChangeArrowheads="1"/>
          </p:cNvSpPr>
          <p:nvPr/>
        </p:nvSpPr>
        <p:spPr bwMode="auto">
          <a:xfrm>
            <a:off x="228600" y="6061075"/>
            <a:ext cx="1046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sz="1400">
                <a:solidFill>
                  <a:srgbClr val="1E1D5A"/>
                </a:solidFill>
              </a:rPr>
              <a:t>Passo 2</a:t>
            </a:r>
          </a:p>
        </p:txBody>
      </p:sp>
      <p:sp>
        <p:nvSpPr>
          <p:cNvPr id="49162" name="Text Box 305"/>
          <p:cNvSpPr txBox="1">
            <a:spLocks noChangeArrowheads="1"/>
          </p:cNvSpPr>
          <p:nvPr/>
        </p:nvSpPr>
        <p:spPr bwMode="auto">
          <a:xfrm>
            <a:off x="3714750" y="3602038"/>
            <a:ext cx="496093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just"/>
            <a:r>
              <a:rPr lang="it-IT" sz="1200" dirty="0">
                <a:solidFill>
                  <a:srgbClr val="1E1D5A"/>
                </a:solidFill>
                <a:latin typeface="Times New Roman" pitchFamily="-1" charset="0"/>
              </a:rPr>
              <a:t>Ogni processore manda solo due messaggi: uno di broadcast ai suoi vicini dopo averlo ricevuto dal padre (prime istruzioni del processore Pi) e uno di eco dopo aver ricevuto messaggi da tutti i suoi vicini (al termine del ciclo </a:t>
            </a:r>
            <a:r>
              <a:rPr lang="it-IT" sz="1200" dirty="0" err="1">
                <a:solidFill>
                  <a:srgbClr val="1E1D5A"/>
                </a:solidFill>
                <a:latin typeface="Times New Roman" pitchFamily="-1" charset="0"/>
              </a:rPr>
              <a:t>while</a:t>
            </a:r>
            <a:r>
              <a:rPr lang="it-IT" sz="1200" dirty="0">
                <a:solidFill>
                  <a:srgbClr val="1E1D5A"/>
                </a:solidFill>
                <a:latin typeface="Times New Roman" pitchFamily="-1" charset="0"/>
              </a:rPr>
              <a:t>). La distinzione tra messaggi di broadcast e di eco è soltanto logica, di fatto i messaggi sono identici.</a:t>
            </a:r>
          </a:p>
          <a:p>
            <a:pPr algn="just"/>
            <a:endParaRPr lang="it-IT" sz="1200" dirty="0">
              <a:solidFill>
                <a:srgbClr val="1E1D5A"/>
              </a:solidFill>
              <a:latin typeface="Times New Roman" pitchFamily="-1" charset="0"/>
            </a:endParaRPr>
          </a:p>
          <a:p>
            <a:pPr algn="just"/>
            <a:r>
              <a:rPr lang="it-IT" sz="1200" dirty="0">
                <a:solidFill>
                  <a:srgbClr val="1E1D5A"/>
                </a:solidFill>
                <a:latin typeface="Times New Roman" pitchFamily="-1" charset="0"/>
              </a:rPr>
              <a:t>Nell’esempio, al passo </a:t>
            </a:r>
            <a:r>
              <a:rPr lang="it-IT" sz="1200" dirty="0" err="1">
                <a:solidFill>
                  <a:srgbClr val="1E1D5A"/>
                </a:solidFill>
                <a:latin typeface="Times New Roman" pitchFamily="-1" charset="0"/>
              </a:rPr>
              <a:t>2</a:t>
            </a:r>
            <a:r>
              <a:rPr lang="it-IT" sz="1200" dirty="0">
                <a:solidFill>
                  <a:srgbClr val="1E1D5A"/>
                </a:solidFill>
                <a:latin typeface="Times New Roman" pitchFamily="-1" charset="0"/>
              </a:rPr>
              <a:t>, abbiamo due tipi di processori che ricevono messaggi: quelli ancora in attesa del padre e quelli che già sono nel ciclo </a:t>
            </a:r>
            <a:r>
              <a:rPr lang="it-IT" sz="1200" dirty="0" err="1">
                <a:solidFill>
                  <a:srgbClr val="1E1D5A"/>
                </a:solidFill>
                <a:latin typeface="Times New Roman" pitchFamily="-1" charset="0"/>
              </a:rPr>
              <a:t>while</a:t>
            </a:r>
            <a:r>
              <a:rPr lang="it-IT" sz="1200" dirty="0">
                <a:solidFill>
                  <a:srgbClr val="1E1D5A"/>
                </a:solidFill>
                <a:latin typeface="Times New Roman" pitchFamily="-1" charset="0"/>
              </a:rPr>
              <a:t>. In particolare il processore </a:t>
            </a:r>
            <a:r>
              <a:rPr lang="it-IT" sz="1200" dirty="0" err="1">
                <a:solidFill>
                  <a:srgbClr val="1E1D5A"/>
                </a:solidFill>
                <a:latin typeface="Times New Roman" pitchFamily="-1" charset="0"/>
              </a:rPr>
              <a:t>Pc</a:t>
            </a:r>
            <a:r>
              <a:rPr lang="it-IT" sz="1200" dirty="0">
                <a:solidFill>
                  <a:srgbClr val="1E1D5A"/>
                </a:solidFill>
                <a:latin typeface="Times New Roman" pitchFamily="-1" charset="0"/>
              </a:rPr>
              <a:t> riceve un messaggio sia da Pa che da </a:t>
            </a:r>
            <a:r>
              <a:rPr lang="it-IT" sz="1200" dirty="0" err="1">
                <a:solidFill>
                  <a:srgbClr val="1E1D5A"/>
                </a:solidFill>
                <a:latin typeface="Times New Roman" pitchFamily="-1" charset="0"/>
              </a:rPr>
              <a:t>Pb</a:t>
            </a:r>
            <a:r>
              <a:rPr lang="it-IT" sz="1200" dirty="0">
                <a:solidFill>
                  <a:srgbClr val="1E1D5A"/>
                </a:solidFill>
                <a:latin typeface="Times New Roman" pitchFamily="-1" charset="0"/>
              </a:rPr>
              <a:t>. Supponiamo che Pa sia il padre, in quanto il messaggio da lui inviato è finito in testa alla coda. </a:t>
            </a:r>
            <a:r>
              <a:rPr lang="it-IT" sz="1200" dirty="0" err="1">
                <a:solidFill>
                  <a:srgbClr val="1E1D5A"/>
                </a:solidFill>
                <a:latin typeface="Times New Roman" pitchFamily="-1" charset="0"/>
              </a:rPr>
              <a:t>Pc</a:t>
            </a:r>
            <a:r>
              <a:rPr lang="it-IT" sz="1200" dirty="0">
                <a:solidFill>
                  <a:srgbClr val="1E1D5A"/>
                </a:solidFill>
                <a:latin typeface="Times New Roman" pitchFamily="-1" charset="0"/>
              </a:rPr>
              <a:t> invierà subito un messaggio a </a:t>
            </a:r>
            <a:r>
              <a:rPr lang="it-IT" sz="1200" dirty="0" err="1">
                <a:solidFill>
                  <a:srgbClr val="1E1D5A"/>
                </a:solidFill>
                <a:latin typeface="Times New Roman" pitchFamily="-1" charset="0"/>
              </a:rPr>
              <a:t>Pb</a:t>
            </a:r>
            <a:r>
              <a:rPr lang="it-IT" sz="1200" dirty="0">
                <a:solidFill>
                  <a:srgbClr val="1E1D5A"/>
                </a:solidFill>
                <a:latin typeface="Times New Roman" pitchFamily="-1" charset="0"/>
              </a:rPr>
              <a:t>, che incrementa il suo contatore, mentre invierà un messaggio a Pa soltanto dopo aver ricevuto </a:t>
            </a:r>
            <a:r>
              <a:rPr lang="it-IT" sz="1200" dirty="0" err="1">
                <a:solidFill>
                  <a:srgbClr val="1E1D5A"/>
                </a:solidFill>
                <a:latin typeface="Times New Roman" pitchFamily="-1" charset="0"/>
              </a:rPr>
              <a:t>Nc</a:t>
            </a:r>
            <a:r>
              <a:rPr lang="it-IT" sz="1200" dirty="0">
                <a:solidFill>
                  <a:srgbClr val="1E1D5A"/>
                </a:solidFill>
                <a:latin typeface="Times New Roman" pitchFamily="-1" charset="0"/>
              </a:rPr>
              <a:t> messaggi dai suoi vicini (incluso quello inviato da </a:t>
            </a:r>
            <a:r>
              <a:rPr lang="it-IT" sz="1200" dirty="0" err="1">
                <a:solidFill>
                  <a:srgbClr val="1E1D5A"/>
                </a:solidFill>
                <a:latin typeface="Times New Roman" pitchFamily="-1" charset="0"/>
              </a:rPr>
              <a:t>Pb</a:t>
            </a:r>
            <a:r>
              <a:rPr lang="it-IT" sz="1200" dirty="0">
                <a:solidFill>
                  <a:srgbClr val="1E1D5A"/>
                </a:solidFill>
                <a:latin typeface="Times New Roman" pitchFamily="-1" charset="0"/>
              </a:rPr>
              <a:t>). </a:t>
            </a:r>
          </a:p>
          <a:p>
            <a:pPr algn="just"/>
            <a:r>
              <a:rPr lang="it-IT" sz="1200" dirty="0">
                <a:solidFill>
                  <a:srgbClr val="1E1D5A"/>
                </a:solidFill>
                <a:latin typeface="Times New Roman" pitchFamily="-1" charset="0"/>
              </a:rPr>
              <a:t>Il contatore di Pd ha già raggiunto il suo valore massimo e quindi Pd è pronto per mandare un eco al padre.</a:t>
            </a:r>
          </a:p>
        </p:txBody>
      </p:sp>
      <p:sp>
        <p:nvSpPr>
          <p:cNvPr id="49163" name="Text Box 306"/>
          <p:cNvSpPr txBox="1">
            <a:spLocks noChangeArrowheads="1"/>
          </p:cNvSpPr>
          <p:nvPr/>
        </p:nvSpPr>
        <p:spPr bwMode="auto">
          <a:xfrm>
            <a:off x="2349500" y="4681538"/>
            <a:ext cx="342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/>
              <a:t>P</a:t>
            </a:r>
            <a:r>
              <a:rPr lang="it-IT" baseline="-25000"/>
              <a:t>a</a:t>
            </a:r>
          </a:p>
        </p:txBody>
      </p:sp>
      <p:sp>
        <p:nvSpPr>
          <p:cNvPr id="49164" name="Text Box 307"/>
          <p:cNvSpPr txBox="1">
            <a:spLocks noChangeArrowheads="1"/>
          </p:cNvSpPr>
          <p:nvPr/>
        </p:nvSpPr>
        <p:spPr bwMode="auto">
          <a:xfrm>
            <a:off x="2484438" y="5786438"/>
            <a:ext cx="342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/>
              <a:t>P</a:t>
            </a:r>
            <a:r>
              <a:rPr lang="it-IT" baseline="-25000"/>
              <a:t>b</a:t>
            </a:r>
          </a:p>
        </p:txBody>
      </p:sp>
      <p:sp>
        <p:nvSpPr>
          <p:cNvPr id="49165" name="Text Box 308"/>
          <p:cNvSpPr txBox="1">
            <a:spLocks noChangeArrowheads="1"/>
          </p:cNvSpPr>
          <p:nvPr/>
        </p:nvSpPr>
        <p:spPr bwMode="auto">
          <a:xfrm>
            <a:off x="3262313" y="5110163"/>
            <a:ext cx="336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/>
              <a:t>P</a:t>
            </a:r>
            <a:r>
              <a:rPr lang="it-IT" baseline="-25000"/>
              <a:t>c</a:t>
            </a:r>
          </a:p>
        </p:txBody>
      </p:sp>
      <p:sp>
        <p:nvSpPr>
          <p:cNvPr id="49166" name="Text Box 310"/>
          <p:cNvSpPr txBox="1">
            <a:spLocks noChangeArrowheads="1"/>
          </p:cNvSpPr>
          <p:nvPr/>
        </p:nvSpPr>
        <p:spPr bwMode="auto">
          <a:xfrm>
            <a:off x="1682750" y="2266950"/>
            <a:ext cx="4492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 sz="1400"/>
              <a:t>P</a:t>
            </a:r>
            <a:r>
              <a:rPr lang="it-IT" sz="1400" baseline="-25000"/>
              <a:t>eco</a:t>
            </a:r>
          </a:p>
        </p:txBody>
      </p:sp>
      <p:sp>
        <p:nvSpPr>
          <p:cNvPr id="49167" name="Text Box 312"/>
          <p:cNvSpPr txBox="1">
            <a:spLocks noChangeArrowheads="1"/>
          </p:cNvSpPr>
          <p:nvPr/>
        </p:nvSpPr>
        <p:spPr bwMode="auto">
          <a:xfrm>
            <a:off x="1495425" y="5600700"/>
            <a:ext cx="342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/>
              <a:t>P</a:t>
            </a:r>
            <a:r>
              <a:rPr lang="it-IT" baseline="-25000"/>
              <a:t>d</a:t>
            </a:r>
          </a:p>
        </p:txBody>
      </p:sp>
      <p:sp>
        <p:nvSpPr>
          <p:cNvPr id="49168" name="Segnaposto piè di pagina 7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smtClean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egnaposto piè di pagina 3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/>
          </a:p>
        </p:txBody>
      </p:sp>
      <p:sp>
        <p:nvSpPr>
          <p:cNvPr id="51203" name="Segnaposto numero diapositiva 4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/>
          </a:p>
        </p:txBody>
      </p:sp>
      <p:grpSp>
        <p:nvGrpSpPr>
          <p:cNvPr id="2" name="Group 141"/>
          <p:cNvGrpSpPr>
            <a:grpSpLocks/>
          </p:cNvGrpSpPr>
          <p:nvPr/>
        </p:nvGrpSpPr>
        <p:grpSpPr bwMode="auto">
          <a:xfrm>
            <a:off x="5078413" y="4076700"/>
            <a:ext cx="3054350" cy="2262188"/>
            <a:chOff x="249" y="2568"/>
            <a:chExt cx="1924" cy="1425"/>
          </a:xfrm>
        </p:grpSpPr>
        <p:sp>
          <p:nvSpPr>
            <p:cNvPr id="51292" name="Rectangle 85"/>
            <p:cNvSpPr>
              <a:spLocks noChangeArrowheads="1"/>
            </p:cNvSpPr>
            <p:nvPr/>
          </p:nvSpPr>
          <p:spPr bwMode="auto">
            <a:xfrm>
              <a:off x="1564" y="3112"/>
              <a:ext cx="200" cy="199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93" name="Rectangle 86"/>
            <p:cNvSpPr>
              <a:spLocks noChangeArrowheads="1"/>
            </p:cNvSpPr>
            <p:nvPr/>
          </p:nvSpPr>
          <p:spPr bwMode="auto">
            <a:xfrm>
              <a:off x="1156" y="3339"/>
              <a:ext cx="200" cy="199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51294" name="Rectangle 87"/>
            <p:cNvSpPr>
              <a:spLocks noChangeArrowheads="1"/>
            </p:cNvSpPr>
            <p:nvPr/>
          </p:nvSpPr>
          <p:spPr bwMode="auto">
            <a:xfrm>
              <a:off x="1473" y="3793"/>
              <a:ext cx="200" cy="20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95" name="Rectangle 88"/>
            <p:cNvSpPr>
              <a:spLocks noChangeArrowheads="1"/>
            </p:cNvSpPr>
            <p:nvPr/>
          </p:nvSpPr>
          <p:spPr bwMode="auto">
            <a:xfrm>
              <a:off x="838" y="3702"/>
              <a:ext cx="200" cy="20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96" name="Rectangle 89"/>
            <p:cNvSpPr>
              <a:spLocks noChangeArrowheads="1"/>
            </p:cNvSpPr>
            <p:nvPr/>
          </p:nvSpPr>
          <p:spPr bwMode="auto">
            <a:xfrm>
              <a:off x="748" y="2976"/>
              <a:ext cx="200" cy="20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97" name="Rectangle 90"/>
            <p:cNvSpPr>
              <a:spLocks noChangeArrowheads="1"/>
            </p:cNvSpPr>
            <p:nvPr/>
          </p:nvSpPr>
          <p:spPr bwMode="auto">
            <a:xfrm>
              <a:off x="1247" y="2568"/>
              <a:ext cx="200" cy="20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98" name="Rectangle 91"/>
            <p:cNvSpPr>
              <a:spLocks noChangeArrowheads="1"/>
            </p:cNvSpPr>
            <p:nvPr/>
          </p:nvSpPr>
          <p:spPr bwMode="auto">
            <a:xfrm>
              <a:off x="1927" y="2568"/>
              <a:ext cx="200" cy="199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99" name="Rectangle 92"/>
            <p:cNvSpPr>
              <a:spLocks noChangeArrowheads="1"/>
            </p:cNvSpPr>
            <p:nvPr/>
          </p:nvSpPr>
          <p:spPr bwMode="auto">
            <a:xfrm>
              <a:off x="1973" y="3385"/>
              <a:ext cx="200" cy="20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00" name="Rectangle 93"/>
            <p:cNvSpPr>
              <a:spLocks noChangeArrowheads="1"/>
            </p:cNvSpPr>
            <p:nvPr/>
          </p:nvSpPr>
          <p:spPr bwMode="auto">
            <a:xfrm>
              <a:off x="249" y="3158"/>
              <a:ext cx="200" cy="199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01" name="Rectangle 94"/>
            <p:cNvSpPr>
              <a:spLocks noChangeArrowheads="1"/>
            </p:cNvSpPr>
            <p:nvPr/>
          </p:nvSpPr>
          <p:spPr bwMode="auto">
            <a:xfrm>
              <a:off x="249" y="2614"/>
              <a:ext cx="200" cy="199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51302" name="AutoShape 95"/>
            <p:cNvCxnSpPr>
              <a:cxnSpLocks noChangeShapeType="1"/>
              <a:stCxn id="51293" idx="2"/>
              <a:endCxn id="51295" idx="3"/>
            </p:cNvCxnSpPr>
            <p:nvPr/>
          </p:nvCxnSpPr>
          <p:spPr bwMode="auto">
            <a:xfrm flipH="1">
              <a:off x="1050" y="3550"/>
              <a:ext cx="206" cy="252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303" name="AutoShape 96"/>
            <p:cNvCxnSpPr>
              <a:cxnSpLocks noChangeShapeType="1"/>
              <a:stCxn id="51293" idx="1"/>
              <a:endCxn id="51296" idx="3"/>
            </p:cNvCxnSpPr>
            <p:nvPr/>
          </p:nvCxnSpPr>
          <p:spPr bwMode="auto">
            <a:xfrm flipH="1" flipV="1">
              <a:off x="960" y="3076"/>
              <a:ext cx="184" cy="363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304" name="AutoShape 97"/>
            <p:cNvCxnSpPr>
              <a:cxnSpLocks noChangeShapeType="1"/>
              <a:stCxn id="51293" idx="0"/>
              <a:endCxn id="51292" idx="1"/>
            </p:cNvCxnSpPr>
            <p:nvPr/>
          </p:nvCxnSpPr>
          <p:spPr bwMode="auto">
            <a:xfrm flipV="1">
              <a:off x="1256" y="3212"/>
              <a:ext cx="296" cy="115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305" name="AutoShape 98"/>
            <p:cNvCxnSpPr>
              <a:cxnSpLocks noChangeShapeType="1"/>
              <a:stCxn id="51293" idx="3"/>
              <a:endCxn id="51294" idx="0"/>
            </p:cNvCxnSpPr>
            <p:nvPr/>
          </p:nvCxnSpPr>
          <p:spPr bwMode="auto">
            <a:xfrm>
              <a:off x="1368" y="3439"/>
              <a:ext cx="205" cy="342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306" name="AutoShape 99"/>
            <p:cNvCxnSpPr>
              <a:cxnSpLocks noChangeShapeType="1"/>
              <a:stCxn id="51294" idx="3"/>
              <a:endCxn id="51299" idx="2"/>
            </p:cNvCxnSpPr>
            <p:nvPr/>
          </p:nvCxnSpPr>
          <p:spPr bwMode="auto">
            <a:xfrm flipV="1">
              <a:off x="1685" y="3597"/>
              <a:ext cx="388" cy="296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307" name="AutoShape 100"/>
            <p:cNvCxnSpPr>
              <a:cxnSpLocks noChangeShapeType="1"/>
              <a:stCxn id="51292" idx="3"/>
              <a:endCxn id="51299" idx="0"/>
            </p:cNvCxnSpPr>
            <p:nvPr/>
          </p:nvCxnSpPr>
          <p:spPr bwMode="auto">
            <a:xfrm>
              <a:off x="1776" y="3212"/>
              <a:ext cx="297" cy="161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308" name="AutoShape 101"/>
            <p:cNvCxnSpPr>
              <a:cxnSpLocks noChangeShapeType="1"/>
              <a:stCxn id="51295" idx="3"/>
              <a:endCxn id="51294" idx="1"/>
            </p:cNvCxnSpPr>
            <p:nvPr/>
          </p:nvCxnSpPr>
          <p:spPr bwMode="auto">
            <a:xfrm>
              <a:off x="1050" y="3802"/>
              <a:ext cx="411" cy="91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309" name="AutoShape 102"/>
            <p:cNvCxnSpPr>
              <a:cxnSpLocks noChangeShapeType="1"/>
              <a:stCxn id="51295" idx="0"/>
              <a:endCxn id="51296" idx="2"/>
            </p:cNvCxnSpPr>
            <p:nvPr/>
          </p:nvCxnSpPr>
          <p:spPr bwMode="auto">
            <a:xfrm flipH="1" flipV="1">
              <a:off x="848" y="3188"/>
              <a:ext cx="90" cy="502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310" name="AutoShape 103"/>
            <p:cNvCxnSpPr>
              <a:cxnSpLocks noChangeShapeType="1"/>
              <a:stCxn id="51296" idx="1"/>
              <a:endCxn id="51300" idx="3"/>
            </p:cNvCxnSpPr>
            <p:nvPr/>
          </p:nvCxnSpPr>
          <p:spPr bwMode="auto">
            <a:xfrm flipH="1">
              <a:off x="461" y="3076"/>
              <a:ext cx="275" cy="182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311" name="AutoShape 104"/>
            <p:cNvCxnSpPr>
              <a:cxnSpLocks noChangeShapeType="1"/>
              <a:stCxn id="51300" idx="0"/>
              <a:endCxn id="51301" idx="2"/>
            </p:cNvCxnSpPr>
            <p:nvPr/>
          </p:nvCxnSpPr>
          <p:spPr bwMode="auto">
            <a:xfrm flipV="1">
              <a:off x="349" y="2825"/>
              <a:ext cx="0" cy="321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312" name="AutoShape 105"/>
            <p:cNvCxnSpPr>
              <a:cxnSpLocks noChangeShapeType="1"/>
              <a:stCxn id="51296" idx="0"/>
              <a:endCxn id="51301" idx="3"/>
            </p:cNvCxnSpPr>
            <p:nvPr/>
          </p:nvCxnSpPr>
          <p:spPr bwMode="auto">
            <a:xfrm flipH="1" flipV="1">
              <a:off x="461" y="2714"/>
              <a:ext cx="387" cy="250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313" name="AutoShape 106"/>
            <p:cNvCxnSpPr>
              <a:cxnSpLocks noChangeShapeType="1"/>
              <a:stCxn id="51296" idx="0"/>
              <a:endCxn id="51297" idx="2"/>
            </p:cNvCxnSpPr>
            <p:nvPr/>
          </p:nvCxnSpPr>
          <p:spPr bwMode="auto">
            <a:xfrm flipV="1">
              <a:off x="848" y="2780"/>
              <a:ext cx="499" cy="184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314" name="AutoShape 107"/>
            <p:cNvCxnSpPr>
              <a:cxnSpLocks noChangeShapeType="1"/>
              <a:stCxn id="51292" idx="0"/>
              <a:endCxn id="51298" idx="1"/>
            </p:cNvCxnSpPr>
            <p:nvPr/>
          </p:nvCxnSpPr>
          <p:spPr bwMode="auto">
            <a:xfrm flipV="1">
              <a:off x="1664" y="2668"/>
              <a:ext cx="251" cy="432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315" name="AutoShape 108"/>
            <p:cNvCxnSpPr>
              <a:cxnSpLocks noChangeShapeType="1"/>
              <a:stCxn id="51299" idx="0"/>
              <a:endCxn id="51298" idx="2"/>
            </p:cNvCxnSpPr>
            <p:nvPr/>
          </p:nvCxnSpPr>
          <p:spPr bwMode="auto">
            <a:xfrm flipH="1" flipV="1">
              <a:off x="2027" y="2779"/>
              <a:ext cx="46" cy="594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316" name="AutoShape 109"/>
            <p:cNvCxnSpPr>
              <a:cxnSpLocks noChangeShapeType="1"/>
              <a:stCxn id="51297" idx="1"/>
              <a:endCxn id="51301" idx="3"/>
            </p:cNvCxnSpPr>
            <p:nvPr/>
          </p:nvCxnSpPr>
          <p:spPr bwMode="auto">
            <a:xfrm flipH="1">
              <a:off x="461" y="2668"/>
              <a:ext cx="774" cy="46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317" name="AutoShape 110"/>
            <p:cNvCxnSpPr>
              <a:cxnSpLocks noChangeShapeType="1"/>
              <a:stCxn id="51297" idx="3"/>
              <a:endCxn id="51298" idx="1"/>
            </p:cNvCxnSpPr>
            <p:nvPr/>
          </p:nvCxnSpPr>
          <p:spPr bwMode="auto">
            <a:xfrm>
              <a:off x="1459" y="2668"/>
              <a:ext cx="456" cy="0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</p:grpSp>
      <p:sp>
        <p:nvSpPr>
          <p:cNvPr id="5120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>
                <a:cs typeface="ＭＳ Ｐゴシック" pitchFamily="-1" charset="-128"/>
              </a:rPr>
              <a:t>Esempio broadcast con eco 2</a:t>
            </a:r>
          </a:p>
        </p:txBody>
      </p:sp>
      <p:grpSp>
        <p:nvGrpSpPr>
          <p:cNvPr id="3" name="Group 142"/>
          <p:cNvGrpSpPr>
            <a:grpSpLocks/>
          </p:cNvGrpSpPr>
          <p:nvPr/>
        </p:nvGrpSpPr>
        <p:grpSpPr bwMode="auto">
          <a:xfrm>
            <a:off x="1011238" y="4076700"/>
            <a:ext cx="3054350" cy="2262188"/>
            <a:chOff x="3541" y="845"/>
            <a:chExt cx="1924" cy="1425"/>
          </a:xfrm>
        </p:grpSpPr>
        <p:sp>
          <p:nvSpPr>
            <p:cNvPr id="51266" name="Rectangle 59"/>
            <p:cNvSpPr>
              <a:spLocks noChangeArrowheads="1"/>
            </p:cNvSpPr>
            <p:nvPr/>
          </p:nvSpPr>
          <p:spPr bwMode="auto">
            <a:xfrm>
              <a:off x="4856" y="1389"/>
              <a:ext cx="200" cy="199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67" name="Rectangle 60"/>
            <p:cNvSpPr>
              <a:spLocks noChangeArrowheads="1"/>
            </p:cNvSpPr>
            <p:nvPr/>
          </p:nvSpPr>
          <p:spPr bwMode="auto">
            <a:xfrm>
              <a:off x="4448" y="1616"/>
              <a:ext cx="200" cy="19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/>
                <a:t>4/4</a:t>
              </a:r>
            </a:p>
          </p:txBody>
        </p:sp>
        <p:sp>
          <p:nvSpPr>
            <p:cNvPr id="51268" name="Rectangle 61"/>
            <p:cNvSpPr>
              <a:spLocks noChangeArrowheads="1"/>
            </p:cNvSpPr>
            <p:nvPr/>
          </p:nvSpPr>
          <p:spPr bwMode="auto">
            <a:xfrm>
              <a:off x="4765" y="2070"/>
              <a:ext cx="200" cy="20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69" name="Rectangle 62"/>
            <p:cNvSpPr>
              <a:spLocks noChangeArrowheads="1"/>
            </p:cNvSpPr>
            <p:nvPr/>
          </p:nvSpPr>
          <p:spPr bwMode="auto">
            <a:xfrm>
              <a:off x="4130" y="1979"/>
              <a:ext cx="200" cy="20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70" name="Rectangle 63"/>
            <p:cNvSpPr>
              <a:spLocks noChangeArrowheads="1"/>
            </p:cNvSpPr>
            <p:nvPr/>
          </p:nvSpPr>
          <p:spPr bwMode="auto">
            <a:xfrm>
              <a:off x="4040" y="1253"/>
              <a:ext cx="200" cy="20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71" name="Rectangle 64"/>
            <p:cNvSpPr>
              <a:spLocks noChangeArrowheads="1"/>
            </p:cNvSpPr>
            <p:nvPr/>
          </p:nvSpPr>
          <p:spPr bwMode="auto">
            <a:xfrm>
              <a:off x="4539" y="845"/>
              <a:ext cx="200" cy="20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72" name="Rectangle 65"/>
            <p:cNvSpPr>
              <a:spLocks noChangeArrowheads="1"/>
            </p:cNvSpPr>
            <p:nvPr/>
          </p:nvSpPr>
          <p:spPr bwMode="auto">
            <a:xfrm>
              <a:off x="5219" y="845"/>
              <a:ext cx="200" cy="199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73" name="Rectangle 66"/>
            <p:cNvSpPr>
              <a:spLocks noChangeArrowheads="1"/>
            </p:cNvSpPr>
            <p:nvPr/>
          </p:nvSpPr>
          <p:spPr bwMode="auto">
            <a:xfrm>
              <a:off x="5265" y="1662"/>
              <a:ext cx="200" cy="20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74" name="Rectangle 67"/>
            <p:cNvSpPr>
              <a:spLocks noChangeArrowheads="1"/>
            </p:cNvSpPr>
            <p:nvPr/>
          </p:nvSpPr>
          <p:spPr bwMode="auto">
            <a:xfrm>
              <a:off x="3541" y="1435"/>
              <a:ext cx="200" cy="199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75" name="Rectangle 68"/>
            <p:cNvSpPr>
              <a:spLocks noChangeArrowheads="1"/>
            </p:cNvSpPr>
            <p:nvPr/>
          </p:nvSpPr>
          <p:spPr bwMode="auto">
            <a:xfrm>
              <a:off x="3541" y="891"/>
              <a:ext cx="200" cy="199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51276" name="AutoShape 69"/>
            <p:cNvCxnSpPr>
              <a:cxnSpLocks noChangeShapeType="1"/>
              <a:stCxn id="51267" idx="2"/>
              <a:endCxn id="51269" idx="3"/>
            </p:cNvCxnSpPr>
            <p:nvPr/>
          </p:nvCxnSpPr>
          <p:spPr bwMode="auto">
            <a:xfrm flipH="1">
              <a:off x="4342" y="1827"/>
              <a:ext cx="206" cy="252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77" name="AutoShape 70"/>
            <p:cNvCxnSpPr>
              <a:cxnSpLocks noChangeShapeType="1"/>
              <a:stCxn id="51267" idx="1"/>
              <a:endCxn id="51270" idx="3"/>
            </p:cNvCxnSpPr>
            <p:nvPr/>
          </p:nvCxnSpPr>
          <p:spPr bwMode="auto">
            <a:xfrm flipH="1" flipV="1">
              <a:off x="4252" y="1353"/>
              <a:ext cx="184" cy="363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</p:spPr>
        </p:cxnSp>
        <p:cxnSp>
          <p:nvCxnSpPr>
            <p:cNvPr id="51278" name="AutoShape 71"/>
            <p:cNvCxnSpPr>
              <a:cxnSpLocks noChangeShapeType="1"/>
              <a:stCxn id="51267" idx="0"/>
              <a:endCxn id="51266" idx="1"/>
            </p:cNvCxnSpPr>
            <p:nvPr/>
          </p:nvCxnSpPr>
          <p:spPr bwMode="auto">
            <a:xfrm flipV="1">
              <a:off x="4548" y="1489"/>
              <a:ext cx="296" cy="11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</p:spPr>
        </p:cxnSp>
        <p:cxnSp>
          <p:nvCxnSpPr>
            <p:cNvPr id="51279" name="AutoShape 72"/>
            <p:cNvCxnSpPr>
              <a:cxnSpLocks noChangeShapeType="1"/>
              <a:stCxn id="51267" idx="3"/>
              <a:endCxn id="51268" idx="0"/>
            </p:cNvCxnSpPr>
            <p:nvPr/>
          </p:nvCxnSpPr>
          <p:spPr bwMode="auto">
            <a:xfrm>
              <a:off x="4660" y="1716"/>
              <a:ext cx="205" cy="342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80" name="AutoShape 73"/>
            <p:cNvCxnSpPr>
              <a:cxnSpLocks noChangeShapeType="1"/>
              <a:stCxn id="51268" idx="3"/>
              <a:endCxn id="51273" idx="2"/>
            </p:cNvCxnSpPr>
            <p:nvPr/>
          </p:nvCxnSpPr>
          <p:spPr bwMode="auto">
            <a:xfrm flipV="1">
              <a:off x="4977" y="1874"/>
              <a:ext cx="388" cy="296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81" name="AutoShape 74"/>
            <p:cNvCxnSpPr>
              <a:cxnSpLocks noChangeShapeType="1"/>
              <a:stCxn id="51266" idx="3"/>
              <a:endCxn id="51273" idx="0"/>
            </p:cNvCxnSpPr>
            <p:nvPr/>
          </p:nvCxnSpPr>
          <p:spPr bwMode="auto">
            <a:xfrm>
              <a:off x="5068" y="1489"/>
              <a:ext cx="297" cy="161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82" name="AutoShape 75"/>
            <p:cNvCxnSpPr>
              <a:cxnSpLocks noChangeShapeType="1"/>
              <a:stCxn id="51269" idx="3"/>
              <a:endCxn id="51268" idx="1"/>
            </p:cNvCxnSpPr>
            <p:nvPr/>
          </p:nvCxnSpPr>
          <p:spPr bwMode="auto">
            <a:xfrm>
              <a:off x="4342" y="2079"/>
              <a:ext cx="411" cy="91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83" name="AutoShape 76"/>
            <p:cNvCxnSpPr>
              <a:cxnSpLocks noChangeShapeType="1"/>
              <a:stCxn id="51269" idx="0"/>
              <a:endCxn id="51270" idx="2"/>
            </p:cNvCxnSpPr>
            <p:nvPr/>
          </p:nvCxnSpPr>
          <p:spPr bwMode="auto">
            <a:xfrm flipH="1" flipV="1">
              <a:off x="4140" y="1465"/>
              <a:ext cx="90" cy="502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84" name="AutoShape 77"/>
            <p:cNvCxnSpPr>
              <a:cxnSpLocks noChangeShapeType="1"/>
              <a:stCxn id="51270" idx="1"/>
              <a:endCxn id="51274" idx="3"/>
            </p:cNvCxnSpPr>
            <p:nvPr/>
          </p:nvCxnSpPr>
          <p:spPr bwMode="auto">
            <a:xfrm flipH="1">
              <a:off x="3753" y="1353"/>
              <a:ext cx="275" cy="182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85" name="AutoShape 78"/>
            <p:cNvCxnSpPr>
              <a:cxnSpLocks noChangeShapeType="1"/>
              <a:stCxn id="51274" idx="0"/>
              <a:endCxn id="51275" idx="2"/>
            </p:cNvCxnSpPr>
            <p:nvPr/>
          </p:nvCxnSpPr>
          <p:spPr bwMode="auto">
            <a:xfrm flipV="1">
              <a:off x="3641" y="1102"/>
              <a:ext cx="0" cy="321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86" name="AutoShape 79"/>
            <p:cNvCxnSpPr>
              <a:cxnSpLocks noChangeShapeType="1"/>
              <a:stCxn id="51270" idx="0"/>
              <a:endCxn id="51275" idx="3"/>
            </p:cNvCxnSpPr>
            <p:nvPr/>
          </p:nvCxnSpPr>
          <p:spPr bwMode="auto">
            <a:xfrm flipH="1" flipV="1">
              <a:off x="3753" y="991"/>
              <a:ext cx="387" cy="250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87" name="AutoShape 80"/>
            <p:cNvCxnSpPr>
              <a:cxnSpLocks noChangeShapeType="1"/>
              <a:stCxn id="51270" idx="0"/>
              <a:endCxn id="51271" idx="2"/>
            </p:cNvCxnSpPr>
            <p:nvPr/>
          </p:nvCxnSpPr>
          <p:spPr bwMode="auto">
            <a:xfrm flipV="1">
              <a:off x="4140" y="1057"/>
              <a:ext cx="499" cy="184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88" name="AutoShape 81"/>
            <p:cNvCxnSpPr>
              <a:cxnSpLocks noChangeShapeType="1"/>
              <a:stCxn id="51266" idx="0"/>
              <a:endCxn id="51272" idx="1"/>
            </p:cNvCxnSpPr>
            <p:nvPr/>
          </p:nvCxnSpPr>
          <p:spPr bwMode="auto">
            <a:xfrm flipV="1">
              <a:off x="4956" y="945"/>
              <a:ext cx="251" cy="432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89" name="AutoShape 82"/>
            <p:cNvCxnSpPr>
              <a:cxnSpLocks noChangeShapeType="1"/>
              <a:stCxn id="51273" idx="0"/>
              <a:endCxn id="51272" idx="2"/>
            </p:cNvCxnSpPr>
            <p:nvPr/>
          </p:nvCxnSpPr>
          <p:spPr bwMode="auto">
            <a:xfrm flipH="1" flipV="1">
              <a:off x="5319" y="1056"/>
              <a:ext cx="46" cy="594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90" name="AutoShape 83"/>
            <p:cNvCxnSpPr>
              <a:cxnSpLocks noChangeShapeType="1"/>
              <a:stCxn id="51271" idx="1"/>
              <a:endCxn id="51275" idx="3"/>
            </p:cNvCxnSpPr>
            <p:nvPr/>
          </p:nvCxnSpPr>
          <p:spPr bwMode="auto">
            <a:xfrm flipH="1">
              <a:off x="3753" y="945"/>
              <a:ext cx="774" cy="46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91" name="AutoShape 84"/>
            <p:cNvCxnSpPr>
              <a:cxnSpLocks noChangeShapeType="1"/>
              <a:stCxn id="51271" idx="3"/>
              <a:endCxn id="51272" idx="1"/>
            </p:cNvCxnSpPr>
            <p:nvPr/>
          </p:nvCxnSpPr>
          <p:spPr bwMode="auto">
            <a:xfrm>
              <a:off x="4751" y="945"/>
              <a:ext cx="456" cy="0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</p:grpSp>
      <p:grpSp>
        <p:nvGrpSpPr>
          <p:cNvPr id="4" name="Group 140"/>
          <p:cNvGrpSpPr>
            <a:grpSpLocks/>
          </p:cNvGrpSpPr>
          <p:nvPr/>
        </p:nvGrpSpPr>
        <p:grpSpPr bwMode="auto">
          <a:xfrm>
            <a:off x="5078413" y="1341438"/>
            <a:ext cx="3054350" cy="2262187"/>
            <a:chOff x="249" y="845"/>
            <a:chExt cx="1924" cy="1425"/>
          </a:xfrm>
        </p:grpSpPr>
        <p:sp>
          <p:nvSpPr>
            <p:cNvPr id="51240" name="Rectangle 114"/>
            <p:cNvSpPr>
              <a:spLocks noChangeArrowheads="1"/>
            </p:cNvSpPr>
            <p:nvPr/>
          </p:nvSpPr>
          <p:spPr bwMode="auto">
            <a:xfrm>
              <a:off x="1564" y="1389"/>
              <a:ext cx="200" cy="1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/>
                <a:t>2/2</a:t>
              </a:r>
            </a:p>
          </p:txBody>
        </p:sp>
        <p:sp>
          <p:nvSpPr>
            <p:cNvPr id="51241" name="Rectangle 115"/>
            <p:cNvSpPr>
              <a:spLocks noChangeArrowheads="1"/>
            </p:cNvSpPr>
            <p:nvPr/>
          </p:nvSpPr>
          <p:spPr bwMode="auto">
            <a:xfrm>
              <a:off x="1156" y="1616"/>
              <a:ext cx="200" cy="19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/>
                <a:t>2/4</a:t>
              </a:r>
            </a:p>
          </p:txBody>
        </p:sp>
        <p:sp>
          <p:nvSpPr>
            <p:cNvPr id="51242" name="Rectangle 116"/>
            <p:cNvSpPr>
              <a:spLocks noChangeArrowheads="1"/>
            </p:cNvSpPr>
            <p:nvPr/>
          </p:nvSpPr>
          <p:spPr bwMode="auto">
            <a:xfrm>
              <a:off x="1473" y="2070"/>
              <a:ext cx="200" cy="20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51243" name="Rectangle 117"/>
            <p:cNvSpPr>
              <a:spLocks noChangeArrowheads="1"/>
            </p:cNvSpPr>
            <p:nvPr/>
          </p:nvSpPr>
          <p:spPr bwMode="auto">
            <a:xfrm>
              <a:off x="838" y="1979"/>
              <a:ext cx="200" cy="20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44" name="Rectangle 118"/>
            <p:cNvSpPr>
              <a:spLocks noChangeArrowheads="1"/>
            </p:cNvSpPr>
            <p:nvPr/>
          </p:nvSpPr>
          <p:spPr bwMode="auto">
            <a:xfrm>
              <a:off x="748" y="1253"/>
              <a:ext cx="200" cy="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/>
                <a:t>4/4</a:t>
              </a:r>
            </a:p>
          </p:txBody>
        </p:sp>
        <p:sp>
          <p:nvSpPr>
            <p:cNvPr id="51245" name="Rectangle 119"/>
            <p:cNvSpPr>
              <a:spLocks noChangeArrowheads="1"/>
            </p:cNvSpPr>
            <p:nvPr/>
          </p:nvSpPr>
          <p:spPr bwMode="auto">
            <a:xfrm>
              <a:off x="1247" y="845"/>
              <a:ext cx="200" cy="20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51246" name="Rectangle 120"/>
            <p:cNvSpPr>
              <a:spLocks noChangeArrowheads="1"/>
            </p:cNvSpPr>
            <p:nvPr/>
          </p:nvSpPr>
          <p:spPr bwMode="auto">
            <a:xfrm>
              <a:off x="1927" y="845"/>
              <a:ext cx="200" cy="199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51247" name="Rectangle 121"/>
            <p:cNvSpPr>
              <a:spLocks noChangeArrowheads="1"/>
            </p:cNvSpPr>
            <p:nvPr/>
          </p:nvSpPr>
          <p:spPr bwMode="auto">
            <a:xfrm>
              <a:off x="1973" y="1662"/>
              <a:ext cx="200" cy="20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51248" name="Rectangle 122"/>
            <p:cNvSpPr>
              <a:spLocks noChangeArrowheads="1"/>
            </p:cNvSpPr>
            <p:nvPr/>
          </p:nvSpPr>
          <p:spPr bwMode="auto">
            <a:xfrm>
              <a:off x="249" y="1435"/>
              <a:ext cx="200" cy="199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51249" name="Rectangle 123"/>
            <p:cNvSpPr>
              <a:spLocks noChangeArrowheads="1"/>
            </p:cNvSpPr>
            <p:nvPr/>
          </p:nvSpPr>
          <p:spPr bwMode="auto">
            <a:xfrm>
              <a:off x="249" y="891"/>
              <a:ext cx="200" cy="199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cxnSp>
          <p:nvCxnSpPr>
            <p:cNvPr id="51250" name="AutoShape 124"/>
            <p:cNvCxnSpPr>
              <a:cxnSpLocks noChangeShapeType="1"/>
              <a:stCxn id="51241" idx="2"/>
              <a:endCxn id="51243" idx="3"/>
            </p:cNvCxnSpPr>
            <p:nvPr/>
          </p:nvCxnSpPr>
          <p:spPr bwMode="auto">
            <a:xfrm flipH="1">
              <a:off x="1050" y="1827"/>
              <a:ext cx="206" cy="252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51" name="AutoShape 125"/>
            <p:cNvCxnSpPr>
              <a:cxnSpLocks noChangeShapeType="1"/>
              <a:stCxn id="51241" idx="1"/>
              <a:endCxn id="51244" idx="3"/>
            </p:cNvCxnSpPr>
            <p:nvPr/>
          </p:nvCxnSpPr>
          <p:spPr bwMode="auto">
            <a:xfrm flipH="1" flipV="1">
              <a:off x="948" y="1353"/>
              <a:ext cx="196" cy="363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52" name="AutoShape 126"/>
            <p:cNvCxnSpPr>
              <a:cxnSpLocks noChangeShapeType="1"/>
              <a:stCxn id="51241" idx="0"/>
              <a:endCxn id="51240" idx="1"/>
            </p:cNvCxnSpPr>
            <p:nvPr/>
          </p:nvCxnSpPr>
          <p:spPr bwMode="auto">
            <a:xfrm flipV="1">
              <a:off x="1256" y="1489"/>
              <a:ext cx="308" cy="115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53" name="AutoShape 127"/>
            <p:cNvCxnSpPr>
              <a:cxnSpLocks noChangeShapeType="1"/>
              <a:stCxn id="51241" idx="3"/>
              <a:endCxn id="51242" idx="0"/>
            </p:cNvCxnSpPr>
            <p:nvPr/>
          </p:nvCxnSpPr>
          <p:spPr bwMode="auto">
            <a:xfrm>
              <a:off x="1368" y="1716"/>
              <a:ext cx="205" cy="342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</p:spPr>
        </p:cxnSp>
        <p:cxnSp>
          <p:nvCxnSpPr>
            <p:cNvPr id="51254" name="AutoShape 128"/>
            <p:cNvCxnSpPr>
              <a:cxnSpLocks noChangeShapeType="1"/>
              <a:stCxn id="51242" idx="3"/>
              <a:endCxn id="51247" idx="2"/>
            </p:cNvCxnSpPr>
            <p:nvPr/>
          </p:nvCxnSpPr>
          <p:spPr bwMode="auto">
            <a:xfrm flipV="1">
              <a:off x="1685" y="1874"/>
              <a:ext cx="388" cy="296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55" name="AutoShape 129"/>
            <p:cNvCxnSpPr>
              <a:cxnSpLocks noChangeShapeType="1"/>
              <a:stCxn id="51240" idx="3"/>
              <a:endCxn id="51247" idx="0"/>
            </p:cNvCxnSpPr>
            <p:nvPr/>
          </p:nvCxnSpPr>
          <p:spPr bwMode="auto">
            <a:xfrm>
              <a:off x="1764" y="1489"/>
              <a:ext cx="309" cy="16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</p:spPr>
        </p:cxnSp>
        <p:cxnSp>
          <p:nvCxnSpPr>
            <p:cNvPr id="51256" name="AutoShape 130"/>
            <p:cNvCxnSpPr>
              <a:cxnSpLocks noChangeShapeType="1"/>
              <a:stCxn id="51243" idx="3"/>
              <a:endCxn id="51242" idx="1"/>
            </p:cNvCxnSpPr>
            <p:nvPr/>
          </p:nvCxnSpPr>
          <p:spPr bwMode="auto">
            <a:xfrm>
              <a:off x="1050" y="2079"/>
              <a:ext cx="411" cy="91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57" name="AutoShape 131"/>
            <p:cNvCxnSpPr>
              <a:cxnSpLocks noChangeShapeType="1"/>
              <a:stCxn id="51243" idx="0"/>
              <a:endCxn id="51244" idx="2"/>
            </p:cNvCxnSpPr>
            <p:nvPr/>
          </p:nvCxnSpPr>
          <p:spPr bwMode="auto">
            <a:xfrm flipH="1" flipV="1">
              <a:off x="848" y="1453"/>
              <a:ext cx="90" cy="514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58" name="AutoShape 132"/>
            <p:cNvCxnSpPr>
              <a:cxnSpLocks noChangeShapeType="1"/>
              <a:stCxn id="51244" idx="1"/>
              <a:endCxn id="51248" idx="3"/>
            </p:cNvCxnSpPr>
            <p:nvPr/>
          </p:nvCxnSpPr>
          <p:spPr bwMode="auto">
            <a:xfrm flipH="1">
              <a:off x="461" y="1353"/>
              <a:ext cx="287" cy="182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</p:spPr>
        </p:cxnSp>
        <p:cxnSp>
          <p:nvCxnSpPr>
            <p:cNvPr id="51259" name="AutoShape 133"/>
            <p:cNvCxnSpPr>
              <a:cxnSpLocks noChangeShapeType="1"/>
              <a:stCxn id="51248" idx="0"/>
              <a:endCxn id="51249" idx="2"/>
            </p:cNvCxnSpPr>
            <p:nvPr/>
          </p:nvCxnSpPr>
          <p:spPr bwMode="auto">
            <a:xfrm flipV="1">
              <a:off x="349" y="1102"/>
              <a:ext cx="0" cy="321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60" name="AutoShape 134"/>
            <p:cNvCxnSpPr>
              <a:cxnSpLocks noChangeShapeType="1"/>
              <a:stCxn id="51244" idx="0"/>
              <a:endCxn id="51249" idx="3"/>
            </p:cNvCxnSpPr>
            <p:nvPr/>
          </p:nvCxnSpPr>
          <p:spPr bwMode="auto">
            <a:xfrm flipH="1" flipV="1">
              <a:off x="461" y="991"/>
              <a:ext cx="387" cy="262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</p:spPr>
        </p:cxnSp>
        <p:cxnSp>
          <p:nvCxnSpPr>
            <p:cNvPr id="51261" name="AutoShape 135"/>
            <p:cNvCxnSpPr>
              <a:cxnSpLocks noChangeShapeType="1"/>
              <a:stCxn id="51244" idx="0"/>
              <a:endCxn id="51245" idx="2"/>
            </p:cNvCxnSpPr>
            <p:nvPr/>
          </p:nvCxnSpPr>
          <p:spPr bwMode="auto">
            <a:xfrm flipV="1">
              <a:off x="848" y="1057"/>
              <a:ext cx="499" cy="196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</p:spPr>
        </p:cxnSp>
        <p:cxnSp>
          <p:nvCxnSpPr>
            <p:cNvPr id="51262" name="AutoShape 136"/>
            <p:cNvCxnSpPr>
              <a:cxnSpLocks noChangeShapeType="1"/>
              <a:stCxn id="51240" idx="0"/>
              <a:endCxn id="51246" idx="1"/>
            </p:cNvCxnSpPr>
            <p:nvPr/>
          </p:nvCxnSpPr>
          <p:spPr bwMode="auto">
            <a:xfrm flipV="1">
              <a:off x="1664" y="945"/>
              <a:ext cx="251" cy="444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</p:spPr>
        </p:cxnSp>
        <p:cxnSp>
          <p:nvCxnSpPr>
            <p:cNvPr id="51263" name="AutoShape 137"/>
            <p:cNvCxnSpPr>
              <a:cxnSpLocks noChangeShapeType="1"/>
              <a:stCxn id="51247" idx="0"/>
              <a:endCxn id="51246" idx="2"/>
            </p:cNvCxnSpPr>
            <p:nvPr/>
          </p:nvCxnSpPr>
          <p:spPr bwMode="auto">
            <a:xfrm flipH="1" flipV="1">
              <a:off x="2027" y="1056"/>
              <a:ext cx="46" cy="594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64" name="AutoShape 138"/>
            <p:cNvCxnSpPr>
              <a:cxnSpLocks noChangeShapeType="1"/>
              <a:stCxn id="51245" idx="1"/>
              <a:endCxn id="51249" idx="3"/>
            </p:cNvCxnSpPr>
            <p:nvPr/>
          </p:nvCxnSpPr>
          <p:spPr bwMode="auto">
            <a:xfrm flipH="1">
              <a:off x="461" y="945"/>
              <a:ext cx="774" cy="46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65" name="AutoShape 139"/>
            <p:cNvCxnSpPr>
              <a:cxnSpLocks noChangeShapeType="1"/>
              <a:stCxn id="51245" idx="3"/>
              <a:endCxn id="51246" idx="1"/>
            </p:cNvCxnSpPr>
            <p:nvPr/>
          </p:nvCxnSpPr>
          <p:spPr bwMode="auto">
            <a:xfrm>
              <a:off x="1459" y="945"/>
              <a:ext cx="456" cy="0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</p:grpSp>
      <p:grpSp>
        <p:nvGrpSpPr>
          <p:cNvPr id="5" name="Group 143"/>
          <p:cNvGrpSpPr>
            <a:grpSpLocks/>
          </p:cNvGrpSpPr>
          <p:nvPr/>
        </p:nvGrpSpPr>
        <p:grpSpPr bwMode="auto">
          <a:xfrm>
            <a:off x="1011238" y="1341438"/>
            <a:ext cx="3054350" cy="2262187"/>
            <a:chOff x="249" y="2568"/>
            <a:chExt cx="1924" cy="1425"/>
          </a:xfrm>
        </p:grpSpPr>
        <p:sp>
          <p:nvSpPr>
            <p:cNvPr id="51214" name="Rectangle 144"/>
            <p:cNvSpPr>
              <a:spLocks noChangeArrowheads="1"/>
            </p:cNvSpPr>
            <p:nvPr/>
          </p:nvSpPr>
          <p:spPr bwMode="auto">
            <a:xfrm>
              <a:off x="1564" y="3112"/>
              <a:ext cx="200" cy="1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/>
                <a:t>0/2</a:t>
              </a:r>
            </a:p>
          </p:txBody>
        </p:sp>
        <p:sp>
          <p:nvSpPr>
            <p:cNvPr id="51215" name="Rectangle 145"/>
            <p:cNvSpPr>
              <a:spLocks noChangeArrowheads="1"/>
            </p:cNvSpPr>
            <p:nvPr/>
          </p:nvSpPr>
          <p:spPr bwMode="auto">
            <a:xfrm>
              <a:off x="1156" y="3339"/>
              <a:ext cx="200" cy="19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/>
                <a:t>1/4</a:t>
              </a:r>
            </a:p>
          </p:txBody>
        </p:sp>
        <p:sp>
          <p:nvSpPr>
            <p:cNvPr id="51216" name="Rectangle 146"/>
            <p:cNvSpPr>
              <a:spLocks noChangeArrowheads="1"/>
            </p:cNvSpPr>
            <p:nvPr/>
          </p:nvSpPr>
          <p:spPr bwMode="auto">
            <a:xfrm>
              <a:off x="1473" y="3793"/>
              <a:ext cx="200" cy="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/>
                <a:t>2/2</a:t>
              </a:r>
            </a:p>
          </p:txBody>
        </p:sp>
        <p:sp>
          <p:nvSpPr>
            <p:cNvPr id="51217" name="Rectangle 147"/>
            <p:cNvSpPr>
              <a:spLocks noChangeArrowheads="1"/>
            </p:cNvSpPr>
            <p:nvPr/>
          </p:nvSpPr>
          <p:spPr bwMode="auto">
            <a:xfrm>
              <a:off x="838" y="3702"/>
              <a:ext cx="200" cy="20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51218" name="Rectangle 148"/>
            <p:cNvSpPr>
              <a:spLocks noChangeArrowheads="1"/>
            </p:cNvSpPr>
            <p:nvPr/>
          </p:nvSpPr>
          <p:spPr bwMode="auto">
            <a:xfrm>
              <a:off x="748" y="2976"/>
              <a:ext cx="200" cy="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/>
                <a:t>1/4</a:t>
              </a:r>
            </a:p>
          </p:txBody>
        </p:sp>
        <p:sp>
          <p:nvSpPr>
            <p:cNvPr id="51219" name="Rectangle 149"/>
            <p:cNvSpPr>
              <a:spLocks noChangeArrowheads="1"/>
            </p:cNvSpPr>
            <p:nvPr/>
          </p:nvSpPr>
          <p:spPr bwMode="auto">
            <a:xfrm>
              <a:off x="1247" y="2568"/>
              <a:ext cx="200" cy="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/>
                <a:t>2/2</a:t>
              </a:r>
            </a:p>
          </p:txBody>
        </p:sp>
        <p:sp>
          <p:nvSpPr>
            <p:cNvPr id="51220" name="Rectangle 150"/>
            <p:cNvSpPr>
              <a:spLocks noChangeArrowheads="1"/>
            </p:cNvSpPr>
            <p:nvPr/>
          </p:nvSpPr>
          <p:spPr bwMode="auto">
            <a:xfrm>
              <a:off x="1927" y="2568"/>
              <a:ext cx="200" cy="1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/>
                <a:t>2/2</a:t>
              </a:r>
            </a:p>
          </p:txBody>
        </p:sp>
        <p:sp>
          <p:nvSpPr>
            <p:cNvPr id="51221" name="Rectangle 151"/>
            <p:cNvSpPr>
              <a:spLocks noChangeArrowheads="1"/>
            </p:cNvSpPr>
            <p:nvPr/>
          </p:nvSpPr>
          <p:spPr bwMode="auto">
            <a:xfrm>
              <a:off x="1973" y="3385"/>
              <a:ext cx="200" cy="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/>
                <a:t>2/2</a:t>
              </a:r>
            </a:p>
          </p:txBody>
        </p:sp>
        <p:sp>
          <p:nvSpPr>
            <p:cNvPr id="51222" name="Rectangle 152"/>
            <p:cNvSpPr>
              <a:spLocks noChangeArrowheads="1"/>
            </p:cNvSpPr>
            <p:nvPr/>
          </p:nvSpPr>
          <p:spPr bwMode="auto">
            <a:xfrm>
              <a:off x="249" y="3158"/>
              <a:ext cx="200" cy="1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/>
                <a:t>1/1</a:t>
              </a:r>
            </a:p>
          </p:txBody>
        </p:sp>
        <p:sp>
          <p:nvSpPr>
            <p:cNvPr id="51223" name="Rectangle 153"/>
            <p:cNvSpPr>
              <a:spLocks noChangeArrowheads="1"/>
            </p:cNvSpPr>
            <p:nvPr/>
          </p:nvSpPr>
          <p:spPr bwMode="auto">
            <a:xfrm>
              <a:off x="249" y="2614"/>
              <a:ext cx="200" cy="1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/>
                <a:t>2/2</a:t>
              </a:r>
            </a:p>
          </p:txBody>
        </p:sp>
        <p:cxnSp>
          <p:nvCxnSpPr>
            <p:cNvPr id="51224" name="AutoShape 154"/>
            <p:cNvCxnSpPr>
              <a:cxnSpLocks noChangeShapeType="1"/>
              <a:stCxn id="51215" idx="2"/>
              <a:endCxn id="51217" idx="3"/>
            </p:cNvCxnSpPr>
            <p:nvPr/>
          </p:nvCxnSpPr>
          <p:spPr bwMode="auto">
            <a:xfrm flipH="1">
              <a:off x="1050" y="3550"/>
              <a:ext cx="206" cy="252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</p:spPr>
        </p:cxnSp>
        <p:cxnSp>
          <p:nvCxnSpPr>
            <p:cNvPr id="51225" name="AutoShape 155"/>
            <p:cNvCxnSpPr>
              <a:cxnSpLocks noChangeShapeType="1"/>
              <a:stCxn id="51215" idx="1"/>
              <a:endCxn id="51218" idx="3"/>
            </p:cNvCxnSpPr>
            <p:nvPr/>
          </p:nvCxnSpPr>
          <p:spPr bwMode="auto">
            <a:xfrm flipH="1" flipV="1">
              <a:off x="948" y="3076"/>
              <a:ext cx="196" cy="363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26" name="AutoShape 156"/>
            <p:cNvCxnSpPr>
              <a:cxnSpLocks noChangeShapeType="1"/>
              <a:stCxn id="51215" idx="0"/>
              <a:endCxn id="51214" idx="1"/>
            </p:cNvCxnSpPr>
            <p:nvPr/>
          </p:nvCxnSpPr>
          <p:spPr bwMode="auto">
            <a:xfrm flipV="1">
              <a:off x="1256" y="3212"/>
              <a:ext cx="308" cy="115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27" name="AutoShape 157"/>
            <p:cNvCxnSpPr>
              <a:cxnSpLocks noChangeShapeType="1"/>
              <a:stCxn id="51215" idx="3"/>
              <a:endCxn id="51216" idx="0"/>
            </p:cNvCxnSpPr>
            <p:nvPr/>
          </p:nvCxnSpPr>
          <p:spPr bwMode="auto">
            <a:xfrm>
              <a:off x="1368" y="3439"/>
              <a:ext cx="205" cy="354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28" name="AutoShape 158"/>
            <p:cNvCxnSpPr>
              <a:cxnSpLocks noChangeShapeType="1"/>
              <a:stCxn id="51216" idx="3"/>
              <a:endCxn id="51221" idx="2"/>
            </p:cNvCxnSpPr>
            <p:nvPr/>
          </p:nvCxnSpPr>
          <p:spPr bwMode="auto">
            <a:xfrm flipV="1">
              <a:off x="1673" y="3585"/>
              <a:ext cx="400" cy="30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51229" name="AutoShape 159"/>
            <p:cNvCxnSpPr>
              <a:cxnSpLocks noChangeShapeType="1"/>
              <a:stCxn id="51214" idx="3"/>
              <a:endCxn id="51221" idx="0"/>
            </p:cNvCxnSpPr>
            <p:nvPr/>
          </p:nvCxnSpPr>
          <p:spPr bwMode="auto">
            <a:xfrm>
              <a:off x="1764" y="3212"/>
              <a:ext cx="309" cy="173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30" name="AutoShape 160"/>
            <p:cNvCxnSpPr>
              <a:cxnSpLocks noChangeShapeType="1"/>
              <a:stCxn id="51217" idx="3"/>
              <a:endCxn id="51216" idx="1"/>
            </p:cNvCxnSpPr>
            <p:nvPr/>
          </p:nvCxnSpPr>
          <p:spPr bwMode="auto">
            <a:xfrm>
              <a:off x="1050" y="3802"/>
              <a:ext cx="423" cy="91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31" name="AutoShape 161"/>
            <p:cNvCxnSpPr>
              <a:cxnSpLocks noChangeShapeType="1"/>
              <a:stCxn id="51217" idx="0"/>
              <a:endCxn id="51218" idx="2"/>
            </p:cNvCxnSpPr>
            <p:nvPr/>
          </p:nvCxnSpPr>
          <p:spPr bwMode="auto">
            <a:xfrm flipH="1" flipV="1">
              <a:off x="848" y="3176"/>
              <a:ext cx="90" cy="514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32" name="AutoShape 162"/>
            <p:cNvCxnSpPr>
              <a:cxnSpLocks noChangeShapeType="1"/>
              <a:stCxn id="51218" idx="1"/>
              <a:endCxn id="51222" idx="3"/>
            </p:cNvCxnSpPr>
            <p:nvPr/>
          </p:nvCxnSpPr>
          <p:spPr bwMode="auto">
            <a:xfrm flipH="1">
              <a:off x="449" y="3076"/>
              <a:ext cx="299" cy="182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33" name="AutoShape 163"/>
            <p:cNvCxnSpPr>
              <a:cxnSpLocks noChangeShapeType="1"/>
              <a:stCxn id="51222" idx="0"/>
              <a:endCxn id="51223" idx="2"/>
            </p:cNvCxnSpPr>
            <p:nvPr/>
          </p:nvCxnSpPr>
          <p:spPr bwMode="auto">
            <a:xfrm flipV="1">
              <a:off x="349" y="2813"/>
              <a:ext cx="0" cy="3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51234" name="AutoShape 164"/>
            <p:cNvCxnSpPr>
              <a:cxnSpLocks noChangeShapeType="1"/>
              <a:stCxn id="51218" idx="0"/>
              <a:endCxn id="51223" idx="3"/>
            </p:cNvCxnSpPr>
            <p:nvPr/>
          </p:nvCxnSpPr>
          <p:spPr bwMode="auto">
            <a:xfrm flipH="1" flipV="1">
              <a:off x="449" y="2714"/>
              <a:ext cx="399" cy="262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35" name="AutoShape 165"/>
            <p:cNvCxnSpPr>
              <a:cxnSpLocks noChangeShapeType="1"/>
              <a:stCxn id="51218" idx="0"/>
              <a:endCxn id="51219" idx="2"/>
            </p:cNvCxnSpPr>
            <p:nvPr/>
          </p:nvCxnSpPr>
          <p:spPr bwMode="auto">
            <a:xfrm flipV="1">
              <a:off x="848" y="2768"/>
              <a:ext cx="499" cy="208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36" name="AutoShape 166"/>
            <p:cNvCxnSpPr>
              <a:cxnSpLocks noChangeShapeType="1"/>
              <a:stCxn id="51214" idx="0"/>
              <a:endCxn id="51220" idx="1"/>
            </p:cNvCxnSpPr>
            <p:nvPr/>
          </p:nvCxnSpPr>
          <p:spPr bwMode="auto">
            <a:xfrm flipV="1">
              <a:off x="1664" y="2668"/>
              <a:ext cx="263" cy="444"/>
            </a:xfrm>
            <a:prstGeom prst="straightConnector1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</p:spPr>
        </p:cxnSp>
        <p:cxnSp>
          <p:nvCxnSpPr>
            <p:cNvPr id="51237" name="AutoShape 167"/>
            <p:cNvCxnSpPr>
              <a:cxnSpLocks noChangeShapeType="1"/>
              <a:stCxn id="51221" idx="0"/>
              <a:endCxn id="51220" idx="2"/>
            </p:cNvCxnSpPr>
            <p:nvPr/>
          </p:nvCxnSpPr>
          <p:spPr bwMode="auto">
            <a:xfrm flipH="1" flipV="1">
              <a:off x="2027" y="2767"/>
              <a:ext cx="46" cy="6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51238" name="AutoShape 168"/>
            <p:cNvCxnSpPr>
              <a:cxnSpLocks noChangeShapeType="1"/>
              <a:stCxn id="51219" idx="1"/>
              <a:endCxn id="51223" idx="3"/>
            </p:cNvCxnSpPr>
            <p:nvPr/>
          </p:nvCxnSpPr>
          <p:spPr bwMode="auto">
            <a:xfrm flipH="1">
              <a:off x="449" y="2668"/>
              <a:ext cx="798" cy="4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51239" name="AutoShape 169"/>
            <p:cNvCxnSpPr>
              <a:cxnSpLocks noChangeShapeType="1"/>
              <a:stCxn id="51219" idx="3"/>
              <a:endCxn id="51220" idx="1"/>
            </p:cNvCxnSpPr>
            <p:nvPr/>
          </p:nvCxnSpPr>
          <p:spPr bwMode="auto">
            <a:xfrm>
              <a:off x="1447" y="2668"/>
              <a:ext cx="48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</p:grpSp>
      <p:sp>
        <p:nvSpPr>
          <p:cNvPr id="51209" name="Text Box 170"/>
          <p:cNvSpPr txBox="1">
            <a:spLocks noChangeArrowheads="1"/>
          </p:cNvSpPr>
          <p:nvPr/>
        </p:nvSpPr>
        <p:spPr bwMode="auto">
          <a:xfrm>
            <a:off x="4953000" y="3141663"/>
            <a:ext cx="838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sz="1400">
                <a:solidFill>
                  <a:srgbClr val="1E1D5A"/>
                </a:solidFill>
              </a:rPr>
              <a:t>Passo 4</a:t>
            </a:r>
          </a:p>
        </p:txBody>
      </p:sp>
      <p:sp>
        <p:nvSpPr>
          <p:cNvPr id="51210" name="Text Box 171"/>
          <p:cNvSpPr txBox="1">
            <a:spLocks noChangeArrowheads="1"/>
          </p:cNvSpPr>
          <p:nvPr/>
        </p:nvSpPr>
        <p:spPr bwMode="auto">
          <a:xfrm>
            <a:off x="914400" y="3124200"/>
            <a:ext cx="838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sz="1400">
                <a:solidFill>
                  <a:srgbClr val="1E1D5A"/>
                </a:solidFill>
              </a:rPr>
              <a:t>Passo 3</a:t>
            </a:r>
            <a:endParaRPr lang="it-IT" sz="1400"/>
          </a:p>
        </p:txBody>
      </p:sp>
      <p:sp>
        <p:nvSpPr>
          <p:cNvPr id="51211" name="Text Box 172"/>
          <p:cNvSpPr txBox="1">
            <a:spLocks noChangeArrowheads="1"/>
          </p:cNvSpPr>
          <p:nvPr/>
        </p:nvSpPr>
        <p:spPr bwMode="auto">
          <a:xfrm>
            <a:off x="914400" y="5876925"/>
            <a:ext cx="838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sz="1400">
                <a:solidFill>
                  <a:srgbClr val="1E1D5A"/>
                </a:solidFill>
              </a:rPr>
              <a:t>Passo 5</a:t>
            </a:r>
          </a:p>
        </p:txBody>
      </p:sp>
      <p:sp>
        <p:nvSpPr>
          <p:cNvPr id="51212" name="Text Box 173"/>
          <p:cNvSpPr txBox="1">
            <a:spLocks noChangeArrowheads="1"/>
          </p:cNvSpPr>
          <p:nvPr/>
        </p:nvSpPr>
        <p:spPr bwMode="auto">
          <a:xfrm>
            <a:off x="5029200" y="5876925"/>
            <a:ext cx="838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sz="1400"/>
              <a:t>Passo 6</a:t>
            </a:r>
          </a:p>
        </p:txBody>
      </p:sp>
      <p:sp>
        <p:nvSpPr>
          <p:cNvPr id="51213" name="Segnaposto piè di pagina 11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smtClean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71683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it-IT" smtClean="0">
                <a:solidFill>
                  <a:srgbClr val="1E1D5A"/>
                </a:solidFill>
                <a:cs typeface="ＭＳ Ｐゴシック" pitchFamily="-1" charset="-128"/>
              </a:rPr>
              <a:t>Elezione del Leader su una rete ad anello</a:t>
            </a:r>
            <a:endParaRPr lang="it-IT" smtClean="0">
              <a:cs typeface="ＭＳ Ｐゴシック" pitchFamily="-1" charset="-128"/>
            </a:endParaRPr>
          </a:p>
        </p:txBody>
      </p:sp>
      <p:sp>
        <p:nvSpPr>
          <p:cNvPr id="71685" name="Rectangle 4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Algorithm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LEA (Leader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Election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su un anello)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1600" b="1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begin</a:t>
            </a:r>
            <a:endParaRPr lang="it-IT" sz="1600" b="1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Pinit=i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:	stato = 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ignoto 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stato finale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=F</a:t>
            </a:r>
            <a:endParaRPr lang="it-IT" sz="1600" b="1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send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i al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succ</a:t>
            </a:r>
            <a:endParaRPr lang="it-IT" sz="1600" b="1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repeat</a:t>
            </a:r>
            <a:endParaRPr lang="it-IT" sz="1600" b="1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600" b="1" baseline="-25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:		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receive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inf</a:t>
            </a:r>
            <a:endParaRPr lang="it-IT" sz="1600" b="1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                   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 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if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inf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=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halt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and stato = ignoto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then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send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halt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al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succ</a:t>
            </a:r>
            <a:endParaRPr lang="it-IT" sz="1600" b="1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	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if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inf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=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halt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and stato = leader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then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stato finale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=T</a:t>
            </a:r>
            <a:endParaRPr lang="it-IT" sz="1600" b="1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	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if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inf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&gt; i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then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send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inf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al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succ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	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if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inf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= i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then</a:t>
            </a:r>
            <a:endParaRPr lang="it-IT" sz="1600" b="1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		stato = leader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		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send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halt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al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succ</a:t>
            </a:r>
            <a:endParaRPr lang="it-IT" sz="1600" b="1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until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inf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=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halt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and stato finale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=T</a:t>
            </a:r>
            <a:endParaRPr lang="it-IT" sz="1600" b="1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end</a:t>
            </a:r>
            <a:endParaRPr lang="it-IT" sz="1600" b="1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1600" b="1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O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(n</a:t>
            </a:r>
            <a:r>
              <a:rPr lang="it-IT" sz="1600" b="1" baseline="30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2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 messaggi in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passi</a:t>
            </a:r>
            <a:endParaRPr lang="it-IT" sz="1600" b="1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Si 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noti che l’intero algoritmo termina quando il segnale di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halt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torna al leader.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egnaposto piè di pagina 3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73731" name="Segnaposto numero diapositiva 4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 sz="3900" dirty="0">
                <a:solidFill>
                  <a:srgbClr val="1E1D5A"/>
                </a:solidFill>
                <a:cs typeface="ＭＳ Ｐゴシック" pitchFamily="-1" charset="-128"/>
              </a:rPr>
              <a:t>Esempio di funzionamento di </a:t>
            </a:r>
            <a:r>
              <a:rPr lang="it-IT" sz="3900" dirty="0" smtClean="0">
                <a:solidFill>
                  <a:srgbClr val="1E1D5A"/>
                </a:solidFill>
                <a:cs typeface="ＭＳ Ｐゴシック" pitchFamily="-1" charset="-128"/>
              </a:rPr>
              <a:t>LEA</a:t>
            </a:r>
            <a:endParaRPr lang="it-IT" sz="3900" dirty="0">
              <a:cs typeface="ＭＳ Ｐゴシック" pitchFamily="-1" charset="-128"/>
            </a:endParaRPr>
          </a:p>
        </p:txBody>
      </p:sp>
      <p:grpSp>
        <p:nvGrpSpPr>
          <p:cNvPr id="2" name="Group 101"/>
          <p:cNvGrpSpPr>
            <a:grpSpLocks/>
          </p:cNvGrpSpPr>
          <p:nvPr/>
        </p:nvGrpSpPr>
        <p:grpSpPr bwMode="auto">
          <a:xfrm>
            <a:off x="774700" y="1557338"/>
            <a:ext cx="2014538" cy="1943100"/>
            <a:chOff x="295" y="1117"/>
            <a:chExt cx="1269" cy="1224"/>
          </a:xfrm>
        </p:grpSpPr>
        <p:sp>
          <p:nvSpPr>
            <p:cNvPr id="73807" name="Oval 6"/>
            <p:cNvSpPr>
              <a:spLocks noChangeArrowheads="1"/>
            </p:cNvSpPr>
            <p:nvPr/>
          </p:nvSpPr>
          <p:spPr bwMode="auto">
            <a:xfrm>
              <a:off x="793" y="1117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1</a:t>
              </a:r>
            </a:p>
          </p:txBody>
        </p:sp>
        <p:sp>
          <p:nvSpPr>
            <p:cNvPr id="73808" name="Oval 7"/>
            <p:cNvSpPr>
              <a:spLocks noChangeArrowheads="1"/>
            </p:cNvSpPr>
            <p:nvPr/>
          </p:nvSpPr>
          <p:spPr bwMode="auto">
            <a:xfrm>
              <a:off x="1292" y="1525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8</a:t>
              </a:r>
            </a:p>
          </p:txBody>
        </p:sp>
        <p:sp>
          <p:nvSpPr>
            <p:cNvPr id="73809" name="Oval 8"/>
            <p:cNvSpPr>
              <a:spLocks noChangeArrowheads="1"/>
            </p:cNvSpPr>
            <p:nvPr/>
          </p:nvSpPr>
          <p:spPr bwMode="auto">
            <a:xfrm>
              <a:off x="295" y="1525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3</a:t>
              </a:r>
            </a:p>
          </p:txBody>
        </p:sp>
        <p:sp>
          <p:nvSpPr>
            <p:cNvPr id="73810" name="Oval 9"/>
            <p:cNvSpPr>
              <a:spLocks noChangeArrowheads="1"/>
            </p:cNvSpPr>
            <p:nvPr/>
          </p:nvSpPr>
          <p:spPr bwMode="auto">
            <a:xfrm>
              <a:off x="521" y="2069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6</a:t>
              </a:r>
            </a:p>
          </p:txBody>
        </p:sp>
        <p:sp>
          <p:nvSpPr>
            <p:cNvPr id="73811" name="Oval 10"/>
            <p:cNvSpPr>
              <a:spLocks noChangeArrowheads="1"/>
            </p:cNvSpPr>
            <p:nvPr/>
          </p:nvSpPr>
          <p:spPr bwMode="auto">
            <a:xfrm>
              <a:off x="1066" y="2069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4</a:t>
              </a:r>
            </a:p>
          </p:txBody>
        </p:sp>
        <p:cxnSp>
          <p:nvCxnSpPr>
            <p:cNvPr id="73812" name="AutoShape 11"/>
            <p:cNvCxnSpPr>
              <a:cxnSpLocks noChangeShapeType="1"/>
              <a:stCxn id="73807" idx="6"/>
              <a:endCxn id="73808" idx="0"/>
            </p:cNvCxnSpPr>
            <p:nvPr/>
          </p:nvCxnSpPr>
          <p:spPr bwMode="auto">
            <a:xfrm>
              <a:off x="1065" y="1253"/>
              <a:ext cx="363" cy="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813" name="AutoShape 12"/>
            <p:cNvCxnSpPr>
              <a:cxnSpLocks noChangeShapeType="1"/>
              <a:stCxn id="73808" idx="4"/>
              <a:endCxn id="73811" idx="7"/>
            </p:cNvCxnSpPr>
            <p:nvPr/>
          </p:nvCxnSpPr>
          <p:spPr bwMode="auto">
            <a:xfrm flipH="1">
              <a:off x="1298" y="1797"/>
              <a:ext cx="130" cy="3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814" name="AutoShape 13"/>
            <p:cNvCxnSpPr>
              <a:cxnSpLocks noChangeShapeType="1"/>
              <a:stCxn id="73811" idx="2"/>
              <a:endCxn id="73810" idx="6"/>
            </p:cNvCxnSpPr>
            <p:nvPr/>
          </p:nvCxnSpPr>
          <p:spPr bwMode="auto">
            <a:xfrm flipH="1">
              <a:off x="793" y="2205"/>
              <a:ext cx="27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815" name="AutoShape 14"/>
            <p:cNvCxnSpPr>
              <a:cxnSpLocks noChangeShapeType="1"/>
              <a:stCxn id="73810" idx="1"/>
              <a:endCxn id="73809" idx="4"/>
            </p:cNvCxnSpPr>
            <p:nvPr/>
          </p:nvCxnSpPr>
          <p:spPr bwMode="auto">
            <a:xfrm flipH="1" flipV="1">
              <a:off x="431" y="1797"/>
              <a:ext cx="130" cy="3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816" name="AutoShape 15"/>
            <p:cNvCxnSpPr>
              <a:cxnSpLocks noChangeShapeType="1"/>
              <a:stCxn id="73809" idx="0"/>
              <a:endCxn id="73807" idx="2"/>
            </p:cNvCxnSpPr>
            <p:nvPr/>
          </p:nvCxnSpPr>
          <p:spPr bwMode="auto">
            <a:xfrm flipV="1">
              <a:off x="431" y="1253"/>
              <a:ext cx="362" cy="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" name="Group 102"/>
          <p:cNvGrpSpPr>
            <a:grpSpLocks/>
          </p:cNvGrpSpPr>
          <p:nvPr/>
        </p:nvGrpSpPr>
        <p:grpSpPr bwMode="auto">
          <a:xfrm>
            <a:off x="3563938" y="1557338"/>
            <a:ext cx="2014537" cy="1943100"/>
            <a:chOff x="2018" y="1117"/>
            <a:chExt cx="1269" cy="1224"/>
          </a:xfrm>
        </p:grpSpPr>
        <p:sp>
          <p:nvSpPr>
            <p:cNvPr id="73792" name="Oval 16"/>
            <p:cNvSpPr>
              <a:spLocks noChangeArrowheads="1"/>
            </p:cNvSpPr>
            <p:nvPr/>
          </p:nvSpPr>
          <p:spPr bwMode="auto">
            <a:xfrm>
              <a:off x="2516" y="1117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1</a:t>
              </a:r>
            </a:p>
          </p:txBody>
        </p:sp>
        <p:sp>
          <p:nvSpPr>
            <p:cNvPr id="73793" name="Oval 17"/>
            <p:cNvSpPr>
              <a:spLocks noChangeArrowheads="1"/>
            </p:cNvSpPr>
            <p:nvPr/>
          </p:nvSpPr>
          <p:spPr bwMode="auto">
            <a:xfrm>
              <a:off x="3015" y="1525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8</a:t>
              </a:r>
            </a:p>
          </p:txBody>
        </p:sp>
        <p:sp>
          <p:nvSpPr>
            <p:cNvPr id="73794" name="Oval 18"/>
            <p:cNvSpPr>
              <a:spLocks noChangeArrowheads="1"/>
            </p:cNvSpPr>
            <p:nvPr/>
          </p:nvSpPr>
          <p:spPr bwMode="auto">
            <a:xfrm>
              <a:off x="2018" y="1525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3</a:t>
              </a:r>
            </a:p>
          </p:txBody>
        </p:sp>
        <p:sp>
          <p:nvSpPr>
            <p:cNvPr id="73795" name="Oval 19"/>
            <p:cNvSpPr>
              <a:spLocks noChangeArrowheads="1"/>
            </p:cNvSpPr>
            <p:nvPr/>
          </p:nvSpPr>
          <p:spPr bwMode="auto">
            <a:xfrm>
              <a:off x="2244" y="2069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6</a:t>
              </a:r>
            </a:p>
          </p:txBody>
        </p:sp>
        <p:sp>
          <p:nvSpPr>
            <p:cNvPr id="73796" name="Oval 20"/>
            <p:cNvSpPr>
              <a:spLocks noChangeArrowheads="1"/>
            </p:cNvSpPr>
            <p:nvPr/>
          </p:nvSpPr>
          <p:spPr bwMode="auto">
            <a:xfrm>
              <a:off x="2789" y="2069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4</a:t>
              </a:r>
            </a:p>
          </p:txBody>
        </p:sp>
        <p:cxnSp>
          <p:nvCxnSpPr>
            <p:cNvPr id="73797" name="AutoShape 21"/>
            <p:cNvCxnSpPr>
              <a:cxnSpLocks noChangeShapeType="1"/>
              <a:stCxn id="73792" idx="6"/>
              <a:endCxn id="73793" idx="0"/>
            </p:cNvCxnSpPr>
            <p:nvPr/>
          </p:nvCxnSpPr>
          <p:spPr bwMode="auto">
            <a:xfrm>
              <a:off x="2788" y="1253"/>
              <a:ext cx="363" cy="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798" name="AutoShape 22"/>
            <p:cNvCxnSpPr>
              <a:cxnSpLocks noChangeShapeType="1"/>
              <a:stCxn id="73793" idx="4"/>
              <a:endCxn id="73796" idx="7"/>
            </p:cNvCxnSpPr>
            <p:nvPr/>
          </p:nvCxnSpPr>
          <p:spPr bwMode="auto">
            <a:xfrm flipH="1">
              <a:off x="3021" y="1797"/>
              <a:ext cx="130" cy="3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799" name="AutoShape 23"/>
            <p:cNvCxnSpPr>
              <a:cxnSpLocks noChangeShapeType="1"/>
              <a:stCxn id="73796" idx="2"/>
              <a:endCxn id="73795" idx="6"/>
            </p:cNvCxnSpPr>
            <p:nvPr/>
          </p:nvCxnSpPr>
          <p:spPr bwMode="auto">
            <a:xfrm flipH="1">
              <a:off x="2516" y="2205"/>
              <a:ext cx="27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800" name="AutoShape 24"/>
            <p:cNvCxnSpPr>
              <a:cxnSpLocks noChangeShapeType="1"/>
              <a:stCxn id="73795" idx="1"/>
              <a:endCxn id="73794" idx="4"/>
            </p:cNvCxnSpPr>
            <p:nvPr/>
          </p:nvCxnSpPr>
          <p:spPr bwMode="auto">
            <a:xfrm flipH="1" flipV="1">
              <a:off x="2154" y="1797"/>
              <a:ext cx="130" cy="3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801" name="AutoShape 25"/>
            <p:cNvCxnSpPr>
              <a:cxnSpLocks noChangeShapeType="1"/>
              <a:stCxn id="73794" idx="0"/>
              <a:endCxn id="73792" idx="2"/>
            </p:cNvCxnSpPr>
            <p:nvPr/>
          </p:nvCxnSpPr>
          <p:spPr bwMode="auto">
            <a:xfrm flipV="1">
              <a:off x="2154" y="1253"/>
              <a:ext cx="362" cy="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3802" name="Text Box 26"/>
            <p:cNvSpPr txBox="1">
              <a:spLocks noChangeArrowheads="1"/>
            </p:cNvSpPr>
            <p:nvPr/>
          </p:nvSpPr>
          <p:spPr bwMode="auto">
            <a:xfrm>
              <a:off x="2925" y="1253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it-IT" u="none">
                  <a:ea typeface="Arial" pitchFamily="-1" charset="0"/>
                  <a:cs typeface="Arial" pitchFamily="-1" charset="0"/>
                </a:rPr>
                <a:t>1</a:t>
              </a:r>
            </a:p>
          </p:txBody>
        </p:sp>
        <p:sp>
          <p:nvSpPr>
            <p:cNvPr id="73803" name="Text Box 27"/>
            <p:cNvSpPr txBox="1">
              <a:spLocks noChangeArrowheads="1"/>
            </p:cNvSpPr>
            <p:nvPr/>
          </p:nvSpPr>
          <p:spPr bwMode="auto">
            <a:xfrm>
              <a:off x="3107" y="1888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it-IT" u="none">
                  <a:ea typeface="Arial" pitchFamily="-1" charset="0"/>
                  <a:cs typeface="Arial" pitchFamily="-1" charset="0"/>
                </a:rPr>
                <a:t>8</a:t>
              </a:r>
            </a:p>
          </p:txBody>
        </p:sp>
        <p:sp>
          <p:nvSpPr>
            <p:cNvPr id="73804" name="Text Box 28"/>
            <p:cNvSpPr txBox="1">
              <a:spLocks noChangeArrowheads="1"/>
            </p:cNvSpPr>
            <p:nvPr/>
          </p:nvSpPr>
          <p:spPr bwMode="auto">
            <a:xfrm>
              <a:off x="2562" y="2024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it-IT" u="none">
                  <a:ea typeface="Arial" pitchFamily="-1" charset="0"/>
                  <a:cs typeface="Arial" pitchFamily="-1" charset="0"/>
                </a:rPr>
                <a:t>4</a:t>
              </a:r>
            </a:p>
          </p:txBody>
        </p:sp>
        <p:sp>
          <p:nvSpPr>
            <p:cNvPr id="73805" name="Text Box 29"/>
            <p:cNvSpPr txBox="1">
              <a:spLocks noChangeArrowheads="1"/>
            </p:cNvSpPr>
            <p:nvPr/>
          </p:nvSpPr>
          <p:spPr bwMode="auto">
            <a:xfrm>
              <a:off x="2064" y="1888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it-IT" u="none">
                  <a:ea typeface="Arial" pitchFamily="-1" charset="0"/>
                  <a:cs typeface="Arial" pitchFamily="-1" charset="0"/>
                </a:rPr>
                <a:t>6</a:t>
              </a:r>
            </a:p>
          </p:txBody>
        </p:sp>
        <p:sp>
          <p:nvSpPr>
            <p:cNvPr id="73806" name="Text Box 30"/>
            <p:cNvSpPr txBox="1">
              <a:spLocks noChangeArrowheads="1"/>
            </p:cNvSpPr>
            <p:nvPr/>
          </p:nvSpPr>
          <p:spPr bwMode="auto">
            <a:xfrm>
              <a:off x="2200" y="1253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it-IT" u="none">
                  <a:ea typeface="Arial" pitchFamily="-1" charset="0"/>
                  <a:cs typeface="Arial" pitchFamily="-1" charset="0"/>
                </a:rPr>
                <a:t>3</a:t>
              </a:r>
            </a:p>
          </p:txBody>
        </p:sp>
      </p:grpSp>
      <p:grpSp>
        <p:nvGrpSpPr>
          <p:cNvPr id="4" name="Group 103"/>
          <p:cNvGrpSpPr>
            <a:grpSpLocks/>
          </p:cNvGrpSpPr>
          <p:nvPr/>
        </p:nvGrpSpPr>
        <p:grpSpPr bwMode="auto">
          <a:xfrm>
            <a:off x="6354763" y="1557338"/>
            <a:ext cx="2014537" cy="1943100"/>
            <a:chOff x="3879" y="1162"/>
            <a:chExt cx="1269" cy="1224"/>
          </a:xfrm>
        </p:grpSpPr>
        <p:sp>
          <p:nvSpPr>
            <p:cNvPr id="73779" name="Oval 31"/>
            <p:cNvSpPr>
              <a:spLocks noChangeArrowheads="1"/>
            </p:cNvSpPr>
            <p:nvPr/>
          </p:nvSpPr>
          <p:spPr bwMode="auto">
            <a:xfrm>
              <a:off x="4377" y="1162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1</a:t>
              </a:r>
            </a:p>
          </p:txBody>
        </p:sp>
        <p:sp>
          <p:nvSpPr>
            <p:cNvPr id="73780" name="Oval 32"/>
            <p:cNvSpPr>
              <a:spLocks noChangeArrowheads="1"/>
            </p:cNvSpPr>
            <p:nvPr/>
          </p:nvSpPr>
          <p:spPr bwMode="auto">
            <a:xfrm>
              <a:off x="4876" y="1570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8</a:t>
              </a:r>
            </a:p>
          </p:txBody>
        </p:sp>
        <p:sp>
          <p:nvSpPr>
            <p:cNvPr id="73781" name="Oval 33"/>
            <p:cNvSpPr>
              <a:spLocks noChangeArrowheads="1"/>
            </p:cNvSpPr>
            <p:nvPr/>
          </p:nvSpPr>
          <p:spPr bwMode="auto">
            <a:xfrm>
              <a:off x="3879" y="1570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3</a:t>
              </a:r>
            </a:p>
          </p:txBody>
        </p:sp>
        <p:sp>
          <p:nvSpPr>
            <p:cNvPr id="73782" name="Oval 34"/>
            <p:cNvSpPr>
              <a:spLocks noChangeArrowheads="1"/>
            </p:cNvSpPr>
            <p:nvPr/>
          </p:nvSpPr>
          <p:spPr bwMode="auto">
            <a:xfrm>
              <a:off x="4105" y="2114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6</a:t>
              </a:r>
            </a:p>
          </p:txBody>
        </p:sp>
        <p:sp>
          <p:nvSpPr>
            <p:cNvPr id="73783" name="Oval 35"/>
            <p:cNvSpPr>
              <a:spLocks noChangeArrowheads="1"/>
            </p:cNvSpPr>
            <p:nvPr/>
          </p:nvSpPr>
          <p:spPr bwMode="auto">
            <a:xfrm>
              <a:off x="4650" y="2114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4</a:t>
              </a:r>
            </a:p>
          </p:txBody>
        </p:sp>
        <p:cxnSp>
          <p:nvCxnSpPr>
            <p:cNvPr id="73784" name="AutoShape 36"/>
            <p:cNvCxnSpPr>
              <a:cxnSpLocks noChangeShapeType="1"/>
              <a:stCxn id="73779" idx="6"/>
              <a:endCxn id="73780" idx="0"/>
            </p:cNvCxnSpPr>
            <p:nvPr/>
          </p:nvCxnSpPr>
          <p:spPr bwMode="auto">
            <a:xfrm>
              <a:off x="4649" y="1298"/>
              <a:ext cx="363" cy="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785" name="AutoShape 37"/>
            <p:cNvCxnSpPr>
              <a:cxnSpLocks noChangeShapeType="1"/>
              <a:stCxn id="73780" idx="4"/>
              <a:endCxn id="73783" idx="7"/>
            </p:cNvCxnSpPr>
            <p:nvPr/>
          </p:nvCxnSpPr>
          <p:spPr bwMode="auto">
            <a:xfrm flipH="1">
              <a:off x="4882" y="1842"/>
              <a:ext cx="130" cy="3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786" name="AutoShape 38"/>
            <p:cNvCxnSpPr>
              <a:cxnSpLocks noChangeShapeType="1"/>
              <a:stCxn id="73783" idx="2"/>
              <a:endCxn id="73782" idx="6"/>
            </p:cNvCxnSpPr>
            <p:nvPr/>
          </p:nvCxnSpPr>
          <p:spPr bwMode="auto">
            <a:xfrm flipH="1">
              <a:off x="4377" y="2250"/>
              <a:ext cx="27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787" name="AutoShape 39"/>
            <p:cNvCxnSpPr>
              <a:cxnSpLocks noChangeShapeType="1"/>
              <a:stCxn id="73782" idx="1"/>
              <a:endCxn id="73781" idx="4"/>
            </p:cNvCxnSpPr>
            <p:nvPr/>
          </p:nvCxnSpPr>
          <p:spPr bwMode="auto">
            <a:xfrm flipH="1" flipV="1">
              <a:off x="4015" y="1842"/>
              <a:ext cx="130" cy="3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788" name="AutoShape 40"/>
            <p:cNvCxnSpPr>
              <a:cxnSpLocks noChangeShapeType="1"/>
              <a:stCxn id="73781" idx="0"/>
              <a:endCxn id="73779" idx="2"/>
            </p:cNvCxnSpPr>
            <p:nvPr/>
          </p:nvCxnSpPr>
          <p:spPr bwMode="auto">
            <a:xfrm flipV="1">
              <a:off x="4015" y="1298"/>
              <a:ext cx="362" cy="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3789" name="Text Box 41"/>
            <p:cNvSpPr txBox="1">
              <a:spLocks noChangeArrowheads="1"/>
            </p:cNvSpPr>
            <p:nvPr/>
          </p:nvSpPr>
          <p:spPr bwMode="auto">
            <a:xfrm>
              <a:off x="4786" y="1298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it-IT" u="none">
                  <a:ea typeface="Arial" pitchFamily="-1" charset="0"/>
                  <a:cs typeface="Arial" pitchFamily="-1" charset="0"/>
                </a:rPr>
                <a:t>3</a:t>
              </a:r>
            </a:p>
          </p:txBody>
        </p:sp>
        <p:sp>
          <p:nvSpPr>
            <p:cNvPr id="73790" name="Text Box 43"/>
            <p:cNvSpPr txBox="1">
              <a:spLocks noChangeArrowheads="1"/>
            </p:cNvSpPr>
            <p:nvPr/>
          </p:nvSpPr>
          <p:spPr bwMode="auto">
            <a:xfrm>
              <a:off x="4423" y="2069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it-IT" u="none">
                  <a:ea typeface="Arial" pitchFamily="-1" charset="0"/>
                  <a:cs typeface="Arial" pitchFamily="-1" charset="0"/>
                </a:rPr>
                <a:t>8</a:t>
              </a:r>
            </a:p>
          </p:txBody>
        </p:sp>
        <p:sp>
          <p:nvSpPr>
            <p:cNvPr id="73791" name="Text Box 45"/>
            <p:cNvSpPr txBox="1">
              <a:spLocks noChangeArrowheads="1"/>
            </p:cNvSpPr>
            <p:nvPr/>
          </p:nvSpPr>
          <p:spPr bwMode="auto">
            <a:xfrm>
              <a:off x="4061" y="1298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it-IT" u="none">
                  <a:ea typeface="Arial" pitchFamily="-1" charset="0"/>
                  <a:cs typeface="Arial" pitchFamily="-1" charset="0"/>
                </a:rPr>
                <a:t>6</a:t>
              </a:r>
            </a:p>
          </p:txBody>
        </p:sp>
      </p:grpSp>
      <p:grpSp>
        <p:nvGrpSpPr>
          <p:cNvPr id="5" name="Group 106"/>
          <p:cNvGrpSpPr>
            <a:grpSpLocks/>
          </p:cNvGrpSpPr>
          <p:nvPr/>
        </p:nvGrpSpPr>
        <p:grpSpPr bwMode="auto">
          <a:xfrm>
            <a:off x="774700" y="4149725"/>
            <a:ext cx="2014538" cy="1943100"/>
            <a:chOff x="341" y="2659"/>
            <a:chExt cx="1269" cy="1224"/>
          </a:xfrm>
        </p:grpSpPr>
        <p:sp>
          <p:nvSpPr>
            <p:cNvPr id="73767" name="Oval 46"/>
            <p:cNvSpPr>
              <a:spLocks noChangeArrowheads="1"/>
            </p:cNvSpPr>
            <p:nvPr/>
          </p:nvSpPr>
          <p:spPr bwMode="auto">
            <a:xfrm>
              <a:off x="839" y="2659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1</a:t>
              </a:r>
            </a:p>
          </p:txBody>
        </p:sp>
        <p:sp>
          <p:nvSpPr>
            <p:cNvPr id="73768" name="Oval 47"/>
            <p:cNvSpPr>
              <a:spLocks noChangeArrowheads="1"/>
            </p:cNvSpPr>
            <p:nvPr/>
          </p:nvSpPr>
          <p:spPr bwMode="auto">
            <a:xfrm>
              <a:off x="1338" y="3067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8</a:t>
              </a:r>
            </a:p>
          </p:txBody>
        </p:sp>
        <p:sp>
          <p:nvSpPr>
            <p:cNvPr id="73769" name="Oval 48"/>
            <p:cNvSpPr>
              <a:spLocks noChangeArrowheads="1"/>
            </p:cNvSpPr>
            <p:nvPr/>
          </p:nvSpPr>
          <p:spPr bwMode="auto">
            <a:xfrm>
              <a:off x="341" y="3067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3</a:t>
              </a:r>
            </a:p>
          </p:txBody>
        </p:sp>
        <p:sp>
          <p:nvSpPr>
            <p:cNvPr id="73770" name="Oval 49"/>
            <p:cNvSpPr>
              <a:spLocks noChangeArrowheads="1"/>
            </p:cNvSpPr>
            <p:nvPr/>
          </p:nvSpPr>
          <p:spPr bwMode="auto">
            <a:xfrm>
              <a:off x="567" y="3611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6</a:t>
              </a:r>
            </a:p>
          </p:txBody>
        </p:sp>
        <p:sp>
          <p:nvSpPr>
            <p:cNvPr id="73771" name="Oval 50"/>
            <p:cNvSpPr>
              <a:spLocks noChangeArrowheads="1"/>
            </p:cNvSpPr>
            <p:nvPr/>
          </p:nvSpPr>
          <p:spPr bwMode="auto">
            <a:xfrm>
              <a:off x="1112" y="3611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4</a:t>
              </a:r>
            </a:p>
          </p:txBody>
        </p:sp>
        <p:cxnSp>
          <p:nvCxnSpPr>
            <p:cNvPr id="73772" name="AutoShape 51"/>
            <p:cNvCxnSpPr>
              <a:cxnSpLocks noChangeShapeType="1"/>
              <a:stCxn id="73767" idx="6"/>
              <a:endCxn id="73768" idx="0"/>
            </p:cNvCxnSpPr>
            <p:nvPr/>
          </p:nvCxnSpPr>
          <p:spPr bwMode="auto">
            <a:xfrm>
              <a:off x="1111" y="2795"/>
              <a:ext cx="363" cy="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773" name="AutoShape 52"/>
            <p:cNvCxnSpPr>
              <a:cxnSpLocks noChangeShapeType="1"/>
              <a:stCxn id="73768" idx="4"/>
              <a:endCxn id="73771" idx="7"/>
            </p:cNvCxnSpPr>
            <p:nvPr/>
          </p:nvCxnSpPr>
          <p:spPr bwMode="auto">
            <a:xfrm flipH="1">
              <a:off x="1344" y="3339"/>
              <a:ext cx="130" cy="3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774" name="AutoShape 53"/>
            <p:cNvCxnSpPr>
              <a:cxnSpLocks noChangeShapeType="1"/>
              <a:stCxn id="73771" idx="2"/>
              <a:endCxn id="73770" idx="6"/>
            </p:cNvCxnSpPr>
            <p:nvPr/>
          </p:nvCxnSpPr>
          <p:spPr bwMode="auto">
            <a:xfrm flipH="1">
              <a:off x="839" y="3747"/>
              <a:ext cx="27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775" name="AutoShape 54"/>
            <p:cNvCxnSpPr>
              <a:cxnSpLocks noChangeShapeType="1"/>
              <a:stCxn id="73770" idx="1"/>
              <a:endCxn id="73769" idx="4"/>
            </p:cNvCxnSpPr>
            <p:nvPr/>
          </p:nvCxnSpPr>
          <p:spPr bwMode="auto">
            <a:xfrm flipH="1" flipV="1">
              <a:off x="477" y="3339"/>
              <a:ext cx="130" cy="3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776" name="AutoShape 55"/>
            <p:cNvCxnSpPr>
              <a:cxnSpLocks noChangeShapeType="1"/>
              <a:stCxn id="73769" idx="0"/>
              <a:endCxn id="73767" idx="2"/>
            </p:cNvCxnSpPr>
            <p:nvPr/>
          </p:nvCxnSpPr>
          <p:spPr bwMode="auto">
            <a:xfrm flipV="1">
              <a:off x="477" y="2795"/>
              <a:ext cx="362" cy="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3777" name="Text Box 56"/>
            <p:cNvSpPr txBox="1">
              <a:spLocks noChangeArrowheads="1"/>
            </p:cNvSpPr>
            <p:nvPr/>
          </p:nvSpPr>
          <p:spPr bwMode="auto">
            <a:xfrm>
              <a:off x="1248" y="2795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it-IT" u="none">
                  <a:ea typeface="Arial" pitchFamily="-1" charset="0"/>
                  <a:cs typeface="Arial" pitchFamily="-1" charset="0"/>
                </a:rPr>
                <a:t>6</a:t>
              </a:r>
            </a:p>
          </p:txBody>
        </p:sp>
        <p:sp>
          <p:nvSpPr>
            <p:cNvPr id="73778" name="Text Box 59"/>
            <p:cNvSpPr txBox="1">
              <a:spLocks noChangeArrowheads="1"/>
            </p:cNvSpPr>
            <p:nvPr/>
          </p:nvSpPr>
          <p:spPr bwMode="auto">
            <a:xfrm>
              <a:off x="387" y="3430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it-IT" u="none">
                  <a:ea typeface="Arial" pitchFamily="-1" charset="0"/>
                  <a:cs typeface="Arial" pitchFamily="-1" charset="0"/>
                </a:rPr>
                <a:t>8</a:t>
              </a:r>
            </a:p>
          </p:txBody>
        </p:sp>
      </p:grpSp>
      <p:grpSp>
        <p:nvGrpSpPr>
          <p:cNvPr id="6" name="Group 105"/>
          <p:cNvGrpSpPr>
            <a:grpSpLocks/>
          </p:cNvGrpSpPr>
          <p:nvPr/>
        </p:nvGrpSpPr>
        <p:grpSpPr bwMode="auto">
          <a:xfrm>
            <a:off x="3563938" y="4149725"/>
            <a:ext cx="2014537" cy="1943100"/>
            <a:chOff x="2110" y="2659"/>
            <a:chExt cx="1269" cy="1224"/>
          </a:xfrm>
        </p:grpSpPr>
        <p:sp>
          <p:nvSpPr>
            <p:cNvPr id="73756" name="Oval 76"/>
            <p:cNvSpPr>
              <a:spLocks noChangeArrowheads="1"/>
            </p:cNvSpPr>
            <p:nvPr/>
          </p:nvSpPr>
          <p:spPr bwMode="auto">
            <a:xfrm>
              <a:off x="2608" y="2659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1</a:t>
              </a:r>
            </a:p>
          </p:txBody>
        </p:sp>
        <p:sp>
          <p:nvSpPr>
            <p:cNvPr id="73757" name="Oval 77"/>
            <p:cNvSpPr>
              <a:spLocks noChangeArrowheads="1"/>
            </p:cNvSpPr>
            <p:nvPr/>
          </p:nvSpPr>
          <p:spPr bwMode="auto">
            <a:xfrm>
              <a:off x="3107" y="3067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8</a:t>
              </a:r>
            </a:p>
          </p:txBody>
        </p:sp>
        <p:sp>
          <p:nvSpPr>
            <p:cNvPr id="73758" name="Oval 78"/>
            <p:cNvSpPr>
              <a:spLocks noChangeArrowheads="1"/>
            </p:cNvSpPr>
            <p:nvPr/>
          </p:nvSpPr>
          <p:spPr bwMode="auto">
            <a:xfrm>
              <a:off x="2110" y="3067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3</a:t>
              </a:r>
            </a:p>
          </p:txBody>
        </p:sp>
        <p:sp>
          <p:nvSpPr>
            <p:cNvPr id="73759" name="Oval 79"/>
            <p:cNvSpPr>
              <a:spLocks noChangeArrowheads="1"/>
            </p:cNvSpPr>
            <p:nvPr/>
          </p:nvSpPr>
          <p:spPr bwMode="auto">
            <a:xfrm>
              <a:off x="2336" y="3611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6</a:t>
              </a:r>
            </a:p>
          </p:txBody>
        </p:sp>
        <p:sp>
          <p:nvSpPr>
            <p:cNvPr id="73760" name="Oval 80"/>
            <p:cNvSpPr>
              <a:spLocks noChangeArrowheads="1"/>
            </p:cNvSpPr>
            <p:nvPr/>
          </p:nvSpPr>
          <p:spPr bwMode="auto">
            <a:xfrm>
              <a:off x="2881" y="3611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4</a:t>
              </a:r>
            </a:p>
          </p:txBody>
        </p:sp>
        <p:cxnSp>
          <p:nvCxnSpPr>
            <p:cNvPr id="73761" name="AutoShape 81"/>
            <p:cNvCxnSpPr>
              <a:cxnSpLocks noChangeShapeType="1"/>
              <a:stCxn id="73756" idx="6"/>
              <a:endCxn id="73757" idx="0"/>
            </p:cNvCxnSpPr>
            <p:nvPr/>
          </p:nvCxnSpPr>
          <p:spPr bwMode="auto">
            <a:xfrm>
              <a:off x="2880" y="2795"/>
              <a:ext cx="363" cy="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762" name="AutoShape 82"/>
            <p:cNvCxnSpPr>
              <a:cxnSpLocks noChangeShapeType="1"/>
              <a:stCxn id="73757" idx="4"/>
              <a:endCxn id="73760" idx="7"/>
            </p:cNvCxnSpPr>
            <p:nvPr/>
          </p:nvCxnSpPr>
          <p:spPr bwMode="auto">
            <a:xfrm flipH="1">
              <a:off x="3113" y="3339"/>
              <a:ext cx="130" cy="3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763" name="AutoShape 83"/>
            <p:cNvCxnSpPr>
              <a:cxnSpLocks noChangeShapeType="1"/>
              <a:stCxn id="73760" idx="2"/>
              <a:endCxn id="73759" idx="6"/>
            </p:cNvCxnSpPr>
            <p:nvPr/>
          </p:nvCxnSpPr>
          <p:spPr bwMode="auto">
            <a:xfrm flipH="1">
              <a:off x="2608" y="3747"/>
              <a:ext cx="27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764" name="AutoShape 84"/>
            <p:cNvCxnSpPr>
              <a:cxnSpLocks noChangeShapeType="1"/>
              <a:stCxn id="73759" idx="1"/>
              <a:endCxn id="73758" idx="4"/>
            </p:cNvCxnSpPr>
            <p:nvPr/>
          </p:nvCxnSpPr>
          <p:spPr bwMode="auto">
            <a:xfrm flipH="1" flipV="1">
              <a:off x="2246" y="3339"/>
              <a:ext cx="130" cy="3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765" name="AutoShape 85"/>
            <p:cNvCxnSpPr>
              <a:cxnSpLocks noChangeShapeType="1"/>
              <a:stCxn id="73758" idx="0"/>
              <a:endCxn id="73756" idx="2"/>
            </p:cNvCxnSpPr>
            <p:nvPr/>
          </p:nvCxnSpPr>
          <p:spPr bwMode="auto">
            <a:xfrm flipV="1">
              <a:off x="2246" y="2795"/>
              <a:ext cx="362" cy="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3766" name="Text Box 88"/>
            <p:cNvSpPr txBox="1">
              <a:spLocks noChangeArrowheads="1"/>
            </p:cNvSpPr>
            <p:nvPr/>
          </p:nvSpPr>
          <p:spPr bwMode="auto">
            <a:xfrm>
              <a:off x="2292" y="2795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it-IT" u="none">
                  <a:ea typeface="Arial" pitchFamily="-1" charset="0"/>
                  <a:cs typeface="Arial" pitchFamily="-1" charset="0"/>
                </a:rPr>
                <a:t>8</a:t>
              </a:r>
            </a:p>
          </p:txBody>
        </p:sp>
      </p:grpSp>
      <p:grpSp>
        <p:nvGrpSpPr>
          <p:cNvPr id="7" name="Group 104"/>
          <p:cNvGrpSpPr>
            <a:grpSpLocks/>
          </p:cNvGrpSpPr>
          <p:nvPr/>
        </p:nvGrpSpPr>
        <p:grpSpPr bwMode="auto">
          <a:xfrm>
            <a:off x="6354763" y="4149725"/>
            <a:ext cx="2014537" cy="1943100"/>
            <a:chOff x="3879" y="2659"/>
            <a:chExt cx="1269" cy="1224"/>
          </a:xfrm>
        </p:grpSpPr>
        <p:sp>
          <p:nvSpPr>
            <p:cNvPr id="73745" name="Oval 89"/>
            <p:cNvSpPr>
              <a:spLocks noChangeArrowheads="1"/>
            </p:cNvSpPr>
            <p:nvPr/>
          </p:nvSpPr>
          <p:spPr bwMode="auto">
            <a:xfrm>
              <a:off x="4377" y="2659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1</a:t>
              </a:r>
            </a:p>
          </p:txBody>
        </p:sp>
        <p:sp>
          <p:nvSpPr>
            <p:cNvPr id="73746" name="Oval 90"/>
            <p:cNvSpPr>
              <a:spLocks noChangeArrowheads="1"/>
            </p:cNvSpPr>
            <p:nvPr/>
          </p:nvSpPr>
          <p:spPr bwMode="auto">
            <a:xfrm>
              <a:off x="4876" y="3067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8</a:t>
              </a:r>
            </a:p>
          </p:txBody>
        </p:sp>
        <p:sp>
          <p:nvSpPr>
            <p:cNvPr id="73747" name="Oval 91"/>
            <p:cNvSpPr>
              <a:spLocks noChangeArrowheads="1"/>
            </p:cNvSpPr>
            <p:nvPr/>
          </p:nvSpPr>
          <p:spPr bwMode="auto">
            <a:xfrm>
              <a:off x="3879" y="3067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3</a:t>
              </a:r>
            </a:p>
          </p:txBody>
        </p:sp>
        <p:sp>
          <p:nvSpPr>
            <p:cNvPr id="73748" name="Oval 92"/>
            <p:cNvSpPr>
              <a:spLocks noChangeArrowheads="1"/>
            </p:cNvSpPr>
            <p:nvPr/>
          </p:nvSpPr>
          <p:spPr bwMode="auto">
            <a:xfrm>
              <a:off x="4105" y="3611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6</a:t>
              </a:r>
            </a:p>
          </p:txBody>
        </p:sp>
        <p:sp>
          <p:nvSpPr>
            <p:cNvPr id="73749" name="Oval 93"/>
            <p:cNvSpPr>
              <a:spLocks noChangeArrowheads="1"/>
            </p:cNvSpPr>
            <p:nvPr/>
          </p:nvSpPr>
          <p:spPr bwMode="auto">
            <a:xfrm>
              <a:off x="4650" y="3611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it-IT" sz="1600" u="none">
                  <a:ea typeface="Arial" pitchFamily="-1" charset="0"/>
                  <a:cs typeface="Arial" pitchFamily="-1" charset="0"/>
                </a:rPr>
                <a:t>4</a:t>
              </a:r>
            </a:p>
          </p:txBody>
        </p:sp>
        <p:cxnSp>
          <p:nvCxnSpPr>
            <p:cNvPr id="73750" name="AutoShape 94"/>
            <p:cNvCxnSpPr>
              <a:cxnSpLocks noChangeShapeType="1"/>
              <a:stCxn id="73745" idx="6"/>
              <a:endCxn id="73746" idx="0"/>
            </p:cNvCxnSpPr>
            <p:nvPr/>
          </p:nvCxnSpPr>
          <p:spPr bwMode="auto">
            <a:xfrm>
              <a:off x="4649" y="2795"/>
              <a:ext cx="363" cy="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751" name="AutoShape 95"/>
            <p:cNvCxnSpPr>
              <a:cxnSpLocks noChangeShapeType="1"/>
              <a:stCxn id="73746" idx="4"/>
              <a:endCxn id="73749" idx="7"/>
            </p:cNvCxnSpPr>
            <p:nvPr/>
          </p:nvCxnSpPr>
          <p:spPr bwMode="auto">
            <a:xfrm flipH="1">
              <a:off x="4882" y="3339"/>
              <a:ext cx="130" cy="3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752" name="AutoShape 96"/>
            <p:cNvCxnSpPr>
              <a:cxnSpLocks noChangeShapeType="1"/>
              <a:stCxn id="73749" idx="2"/>
              <a:endCxn id="73748" idx="6"/>
            </p:cNvCxnSpPr>
            <p:nvPr/>
          </p:nvCxnSpPr>
          <p:spPr bwMode="auto">
            <a:xfrm flipH="1">
              <a:off x="4377" y="3747"/>
              <a:ext cx="27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753" name="AutoShape 97"/>
            <p:cNvCxnSpPr>
              <a:cxnSpLocks noChangeShapeType="1"/>
              <a:stCxn id="73748" idx="1"/>
              <a:endCxn id="73747" idx="4"/>
            </p:cNvCxnSpPr>
            <p:nvPr/>
          </p:nvCxnSpPr>
          <p:spPr bwMode="auto">
            <a:xfrm flipH="1" flipV="1">
              <a:off x="4015" y="3339"/>
              <a:ext cx="130" cy="3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3754" name="AutoShape 98"/>
            <p:cNvCxnSpPr>
              <a:cxnSpLocks noChangeShapeType="1"/>
              <a:stCxn id="73747" idx="0"/>
              <a:endCxn id="73745" idx="2"/>
            </p:cNvCxnSpPr>
            <p:nvPr/>
          </p:nvCxnSpPr>
          <p:spPr bwMode="auto">
            <a:xfrm flipV="1">
              <a:off x="4015" y="2795"/>
              <a:ext cx="362" cy="2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3755" name="Text Box 99"/>
            <p:cNvSpPr txBox="1">
              <a:spLocks noChangeArrowheads="1"/>
            </p:cNvSpPr>
            <p:nvPr/>
          </p:nvSpPr>
          <p:spPr bwMode="auto">
            <a:xfrm>
              <a:off x="4786" y="2795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it-IT" u="none">
                  <a:ea typeface="Arial" pitchFamily="-1" charset="0"/>
                  <a:cs typeface="Arial" pitchFamily="-1" charset="0"/>
                </a:rPr>
                <a:t>8</a:t>
              </a:r>
            </a:p>
          </p:txBody>
        </p:sp>
      </p:grpSp>
      <p:sp>
        <p:nvSpPr>
          <p:cNvPr id="73739" name="Text Box 107"/>
          <p:cNvSpPr txBox="1">
            <a:spLocks noChangeArrowheads="1"/>
          </p:cNvSpPr>
          <p:nvPr/>
        </p:nvSpPr>
        <p:spPr bwMode="auto">
          <a:xfrm>
            <a:off x="6996113" y="3573463"/>
            <a:ext cx="7350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it-IT" u="none">
                <a:solidFill>
                  <a:srgbClr val="1E1D5A"/>
                </a:solidFill>
                <a:ea typeface="Arial" pitchFamily="-1" charset="0"/>
                <a:cs typeface="Arial" pitchFamily="-1" charset="0"/>
              </a:rPr>
              <a:t>Passo 1</a:t>
            </a:r>
          </a:p>
        </p:txBody>
      </p:sp>
      <p:sp>
        <p:nvSpPr>
          <p:cNvPr id="73740" name="Text Box 108"/>
          <p:cNvSpPr txBox="1">
            <a:spLocks noChangeArrowheads="1"/>
          </p:cNvSpPr>
          <p:nvPr/>
        </p:nvSpPr>
        <p:spPr bwMode="auto">
          <a:xfrm>
            <a:off x="6996113" y="6165850"/>
            <a:ext cx="7350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it-IT" u="none">
                <a:solidFill>
                  <a:srgbClr val="1E1D5A"/>
                </a:solidFill>
                <a:ea typeface="Arial" pitchFamily="-1" charset="0"/>
                <a:cs typeface="Arial" pitchFamily="-1" charset="0"/>
              </a:rPr>
              <a:t>Passo 4</a:t>
            </a:r>
          </a:p>
        </p:txBody>
      </p:sp>
      <p:sp>
        <p:nvSpPr>
          <p:cNvPr id="73741" name="Text Box 109"/>
          <p:cNvSpPr txBox="1">
            <a:spLocks noChangeArrowheads="1"/>
          </p:cNvSpPr>
          <p:nvPr/>
        </p:nvSpPr>
        <p:spPr bwMode="auto">
          <a:xfrm>
            <a:off x="4205288" y="6165850"/>
            <a:ext cx="7350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it-IT" u="none">
                <a:solidFill>
                  <a:srgbClr val="1E1D5A"/>
                </a:solidFill>
                <a:ea typeface="Arial" pitchFamily="-1" charset="0"/>
                <a:cs typeface="Arial" pitchFamily="-1" charset="0"/>
              </a:rPr>
              <a:t>Passo 3</a:t>
            </a:r>
          </a:p>
        </p:txBody>
      </p:sp>
      <p:sp>
        <p:nvSpPr>
          <p:cNvPr id="73742" name="Text Box 110"/>
          <p:cNvSpPr txBox="1">
            <a:spLocks noChangeArrowheads="1"/>
          </p:cNvSpPr>
          <p:nvPr/>
        </p:nvSpPr>
        <p:spPr bwMode="auto">
          <a:xfrm>
            <a:off x="1414463" y="6165850"/>
            <a:ext cx="7350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it-IT" u="none">
                <a:solidFill>
                  <a:srgbClr val="1E1D5A"/>
                </a:solidFill>
                <a:ea typeface="Arial" pitchFamily="-1" charset="0"/>
                <a:cs typeface="Arial" pitchFamily="-1" charset="0"/>
              </a:rPr>
              <a:t>Passo 2</a:t>
            </a:r>
          </a:p>
        </p:txBody>
      </p:sp>
      <p:sp>
        <p:nvSpPr>
          <p:cNvPr id="73743" name="Text Box 111"/>
          <p:cNvSpPr txBox="1">
            <a:spLocks noChangeArrowheads="1"/>
          </p:cNvSpPr>
          <p:nvPr/>
        </p:nvSpPr>
        <p:spPr bwMode="auto">
          <a:xfrm>
            <a:off x="3979863" y="3573463"/>
            <a:ext cx="1200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it-IT" u="none">
                <a:solidFill>
                  <a:srgbClr val="1E1D5A"/>
                </a:solidFill>
                <a:ea typeface="Arial" pitchFamily="-1" charset="0"/>
                <a:cs typeface="Arial" pitchFamily="-1" charset="0"/>
              </a:rPr>
              <a:t>inizializzazione</a:t>
            </a:r>
          </a:p>
        </p:txBody>
      </p:sp>
      <p:sp>
        <p:nvSpPr>
          <p:cNvPr id="73744" name="Text Box 112"/>
          <p:cNvSpPr txBox="1">
            <a:spLocks noChangeArrowheads="1"/>
          </p:cNvSpPr>
          <p:nvPr/>
        </p:nvSpPr>
        <p:spPr bwMode="auto">
          <a:xfrm>
            <a:off x="8172450" y="4581525"/>
            <a:ext cx="8112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it-IT" b="1" u="none">
                <a:solidFill>
                  <a:srgbClr val="1E1D5A"/>
                </a:solidFill>
                <a:ea typeface="Arial" pitchFamily="-1" charset="0"/>
                <a:cs typeface="Arial" pitchFamily="-1" charset="0"/>
              </a:rPr>
              <a:t>LEADER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75779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 sz="3200">
                <a:solidFill>
                  <a:srgbClr val="1E1D5A"/>
                </a:solidFill>
                <a:cs typeface="ＭＳ Ｐゴシック" pitchFamily="-1" charset="-128"/>
              </a:rPr>
              <a:t>Correttezza e complessità dell’algoritmo LEA</a:t>
            </a:r>
            <a:endParaRPr lang="it-IT" sz="3200">
              <a:cs typeface="ＭＳ Ｐゴシック" pitchFamily="-1" charset="-128"/>
            </a:endParaRPr>
          </a:p>
        </p:txBody>
      </p:sp>
      <p:sp>
        <p:nvSpPr>
          <p:cNvPr id="7578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23068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it-IT" sz="2400" dirty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Teorema</a:t>
            </a:r>
            <a:r>
              <a:rPr lang="it-IT" sz="24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: L’algoritmo LEA risolve il problema dell’elezione del leader su un sistema distribuito sincrono ad anello. Esso richiede complessità temporale </a:t>
            </a:r>
            <a:r>
              <a:rPr lang="it-IT" sz="24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</a:t>
            </a:r>
            <a:r>
              <a:rPr lang="it-IT" sz="24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e complessità dei messaggi O(n</a:t>
            </a:r>
            <a:r>
              <a:rPr lang="it-IT" sz="2400" baseline="30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2</a:t>
            </a:r>
            <a:r>
              <a:rPr lang="it-IT" sz="24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).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it-IT" sz="2400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it-IT" sz="2400" dirty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Dimostrazione</a:t>
            </a:r>
            <a:r>
              <a:rPr lang="it-IT" sz="24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: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it-IT" sz="24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La correttezza si basa sui seguenti due fatti: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it-IT" sz="2400" i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Fatto </a:t>
            </a:r>
            <a:r>
              <a:rPr lang="it-IT" sz="2400" i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1</a:t>
            </a:r>
            <a:r>
              <a:rPr lang="it-IT" sz="2400" i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:</a:t>
            </a:r>
            <a:r>
              <a:rPr lang="it-IT" sz="24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Nessun processore, eccetto quello di indice massimo, raggiunge lo stato di leader.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it-IT" sz="2400" i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Fatto </a:t>
            </a:r>
            <a:r>
              <a:rPr lang="it-IT" sz="2400" i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2</a:t>
            </a:r>
            <a:r>
              <a:rPr lang="it-IT" sz="2400" i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:</a:t>
            </a:r>
            <a:r>
              <a:rPr lang="it-IT" sz="24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 Dopo </a:t>
            </a:r>
            <a:r>
              <a:rPr lang="it-IT" sz="24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</a:t>
            </a:r>
            <a:r>
              <a:rPr lang="it-IT" sz="24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passi lo stato del processore di indice massimo è quello di leader</a:t>
            </a:r>
            <a:r>
              <a:rPr lang="it-IT" sz="24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.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it-IT" sz="2400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it-IT" sz="24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Dal </a:t>
            </a:r>
            <a:r>
              <a:rPr lang="it-IT" sz="2400" i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Fatto </a:t>
            </a:r>
            <a:r>
              <a:rPr lang="it-IT" sz="2400" i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2</a:t>
            </a:r>
            <a:r>
              <a:rPr lang="it-IT" sz="24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si deduce la complessità temporale che implica anche quella dei messaggi.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77827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 sz="3200" smtClean="0">
                <a:solidFill>
                  <a:srgbClr val="1E1D5A"/>
                </a:solidFill>
                <a:cs typeface="ＭＳ Ｐゴシック" pitchFamily="-1" charset="-128"/>
              </a:rPr>
              <a:t>Un solo iniziatore</a:t>
            </a:r>
            <a:endParaRPr lang="it-IT" sz="3200" smtClean="0">
              <a:cs typeface="ＭＳ Ｐゴシック" pitchFamily="-1" charset="-128"/>
            </a:endParaRPr>
          </a:p>
        </p:txBody>
      </p:sp>
      <p:sp>
        <p:nvSpPr>
          <p:cNvPr id="77829" name="Rectangle 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Algorithm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LEA (Leader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Election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su un anello con un solo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inizializzatore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init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</a:t>
            </a:r>
            <a:endParaRPr lang="it-IT" sz="1600" b="1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1600" b="1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begin</a:t>
            </a:r>
            <a:endParaRPr lang="it-IT" sz="1600" b="1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600" b="1" baseline="-25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:	stato = ignoto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600" b="1" baseline="-250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init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: 	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send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init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al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succ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</a:t>
            </a:r>
            <a:endParaRPr lang="it-IT" sz="1600" b="1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repeat</a:t>
            </a:r>
            <a:endParaRPr lang="it-IT" sz="1600" b="1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600" b="1" baseline="-25000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:	     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receive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inf</a:t>
            </a:r>
            <a:endParaRPr lang="it-IT" sz="1600" b="1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                   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if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inf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=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halt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and stato = ignoto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then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send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halt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al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succ</a:t>
            </a:r>
            <a:endParaRPr lang="it-IT" sz="1600" b="1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	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if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inf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= i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then</a:t>
            </a:r>
            <a:endParaRPr lang="it-IT" sz="1600" b="1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		stato = leader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		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send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halt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al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succ</a:t>
            </a:r>
            <a:endParaRPr lang="it-IT" sz="1600" b="1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	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if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inf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&lt; i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then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inf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= i  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	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send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inf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al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succ</a:t>
            </a:r>
            <a:endParaRPr lang="it-IT" sz="1600" b="1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until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inf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=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halt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and stato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=leader</a:t>
            </a:r>
            <a:endParaRPr lang="it-IT" sz="1600" b="1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end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O(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 messaggi in O(</a:t>
            </a:r>
            <a:r>
              <a:rPr lang="it-IT" sz="1600" b="1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</a:t>
            </a:r>
            <a:r>
              <a:rPr lang="it-IT" sz="1600" b="1" dirty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 passi</a:t>
            </a:r>
            <a:endParaRPr lang="it-IT" sz="1600" b="1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1600" b="1" dirty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79875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 sz="3200" smtClean="0">
                <a:solidFill>
                  <a:srgbClr val="1E1D5A"/>
                </a:solidFill>
                <a:cs typeface="ＭＳ Ｐゴシック" pitchFamily="-1" charset="-128"/>
              </a:rPr>
              <a:t>K-vicinato</a:t>
            </a:r>
            <a:endParaRPr lang="it-IT" sz="3200" smtClean="0">
              <a:cs typeface="ＭＳ Ｐゴシック" pitchFamily="-1" charset="-128"/>
            </a:endParaRPr>
          </a:p>
        </p:txBody>
      </p:sp>
      <p:sp>
        <p:nvSpPr>
          <p:cNvPr id="7987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it-IT" sz="2400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DEFINIZIONE</a:t>
            </a:r>
            <a:r>
              <a:rPr lang="it-IT" sz="24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: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sz="24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Il </a:t>
            </a:r>
            <a:r>
              <a:rPr lang="it-IT" sz="2400" i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k-vicinato </a:t>
            </a:r>
            <a:r>
              <a:rPr lang="it-IT" sz="24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di un processore p in un anello è dato dall’insieme dei processori che sono a distanza k da p nell’anello (sia da sinistra che da destra).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sz="240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sz="24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Il </a:t>
            </a:r>
            <a:r>
              <a:rPr lang="it-IT" sz="2400" i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k-vicinato chiuso </a:t>
            </a:r>
            <a:r>
              <a:rPr lang="it-IT" sz="24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di un processore include esattamente 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sz="24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2k+1processori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sz="240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18435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it-IT" sz="4000" smtClean="0">
                <a:solidFill>
                  <a:srgbClr val="1E1D5A"/>
                </a:solidFill>
                <a:cs typeface="ＭＳ Ｐゴシック" pitchFamily="-1" charset="-128"/>
              </a:rPr>
              <a:t>Algoritmo per l’elezione del Leader con l’ausilio del k-vicinato</a:t>
            </a:r>
            <a:endParaRPr lang="it-IT" sz="4000" smtClean="0">
              <a:cs typeface="ＭＳ Ｐゴシック" pitchFamily="-1" charset="-128"/>
            </a:endParaRPr>
          </a:p>
        </p:txBody>
      </p:sp>
      <p:sp>
        <p:nvSpPr>
          <p:cNvPr id="18437" name="Rectangle 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200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200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2000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ALGORITMO</a:t>
            </a:r>
            <a:r>
              <a:rPr lang="it-IT" sz="20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(</a:t>
            </a:r>
            <a:r>
              <a:rPr lang="it-IT" sz="2000" i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Si procede per fasi)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160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20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In ogni fase k un processore cerca di diventare leader temporaneo del suo 2</a:t>
            </a:r>
            <a:r>
              <a:rPr lang="it-IT" sz="2000" baseline="300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k</a:t>
            </a:r>
            <a:r>
              <a:rPr lang="it-IT" sz="20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-vicinato.</a:t>
            </a:r>
          </a:p>
          <a:p>
            <a:pPr marL="0" indent="0">
              <a:lnSpc>
                <a:spcPct val="90000"/>
              </a:lnSpc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20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Solo i processori che riescono ad essere leader temporanei nella fase k diventano poi attivi nella fase k+1.</a:t>
            </a:r>
          </a:p>
          <a:p>
            <a:pPr marL="0" indent="0">
              <a:lnSpc>
                <a:spcPct val="90000"/>
              </a:lnSpc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200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20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Si dimostra che le fasi sono al più O(logn)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200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200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20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Notare che l’anello ora è considerato bidirezionale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20483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 smtClean="0">
                <a:solidFill>
                  <a:srgbClr val="1E1D5A"/>
                </a:solidFill>
                <a:cs typeface="ＭＳ Ｐゴシック" pitchFamily="-1" charset="-128"/>
              </a:rPr>
              <a:t>Leader temporaneo</a:t>
            </a:r>
            <a:endParaRPr lang="it-IT" smtClean="0">
              <a:cs typeface="ＭＳ Ｐゴシック" pitchFamily="-1" charset="-128"/>
            </a:endParaRPr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20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Nella fase 0 tutti i processori mandano il loro identificativo al proprio vicino di dx e al proprio vicino di sx. 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20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Diventano Leader temporanei nella fase 0 (</a:t>
            </a:r>
            <a:r>
              <a:rPr lang="it-IT" sz="2000" i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e quindi processori attivi nella fase 1</a:t>
            </a:r>
            <a:r>
              <a:rPr lang="it-IT" sz="20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 tutti quei processori il cui identificativo è maggiore sia dell’identificativo del vicino dx che dell’identificativo del vicino sx. </a:t>
            </a:r>
            <a:endParaRPr lang="it-IT" sz="2000" smtClean="0">
              <a:solidFill>
                <a:srgbClr val="800000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2000" smtClean="0">
              <a:solidFill>
                <a:srgbClr val="800000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2000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Alla generica fase l, ogni processore  p</a:t>
            </a:r>
            <a:r>
              <a:rPr lang="it-IT" sz="2000" baseline="-25000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i  </a:t>
            </a:r>
            <a:r>
              <a:rPr lang="it-IT" sz="2000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che è risultato Leader temporaneo alla fase l-1 manda il valore del proprio identificativo i al suo 2</a:t>
            </a:r>
            <a:r>
              <a:rPr lang="it-IT" sz="2000" baseline="30000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l</a:t>
            </a:r>
            <a:r>
              <a:rPr lang="it-IT" sz="2000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-vicinato.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20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Solo i vicini con identificativo minore di i, mandano a p</a:t>
            </a:r>
            <a:r>
              <a:rPr lang="it-IT" sz="2000" baseline="-250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</a:t>
            </a:r>
            <a:r>
              <a:rPr lang="it-IT" sz="20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una risposta.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20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Se p</a:t>
            </a:r>
            <a:r>
              <a:rPr lang="it-IT" sz="2000" baseline="-250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</a:t>
            </a:r>
            <a:r>
              <a:rPr lang="it-IT" sz="20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riceve risposta da tutto il suo vicinato, p</a:t>
            </a:r>
            <a:r>
              <a:rPr lang="it-IT" sz="2000" baseline="-250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</a:t>
            </a:r>
            <a:r>
              <a:rPr lang="it-IT" sz="200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diviene Leader alla fase l e attivo alla fase l+1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22531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 smtClean="0">
                <a:solidFill>
                  <a:srgbClr val="1E1D5A"/>
                </a:solidFill>
                <a:cs typeface="ＭＳ Ｐゴシック" pitchFamily="-1" charset="-128"/>
              </a:rPr>
              <a:t>Cosa ricevo e cosa invio</a:t>
            </a:r>
            <a:endParaRPr lang="it-IT" smtClean="0">
              <a:cs typeface="ＭＳ Ｐゴシック" pitchFamily="-1" charset="-128"/>
            </a:endParaRPr>
          </a:p>
        </p:txBody>
      </p:sp>
      <p:sp>
        <p:nvSpPr>
          <p:cNvPr id="22533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143000"/>
            <a:ext cx="8153400" cy="502285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2000" dirty="0" err="1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2000" baseline="-25000" dirty="0" err="1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2000" dirty="0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 invia: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800" dirty="0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(test,</a:t>
            </a:r>
            <a:r>
              <a:rPr lang="it-IT" sz="1800" dirty="0" err="1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800" dirty="0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,</a:t>
            </a:r>
            <a:r>
              <a:rPr lang="it-IT" sz="1800" dirty="0" err="1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l</a:t>
            </a:r>
            <a:r>
              <a:rPr lang="it-IT" sz="1800" dirty="0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,</a:t>
            </a:r>
            <a:r>
              <a:rPr lang="it-IT" sz="1800" dirty="0" err="1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d</a:t>
            </a:r>
            <a:r>
              <a:rPr lang="it-IT" sz="1800" dirty="0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): 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dove test esprime che il messaggio è per verificare se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8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 può diventare leader temporaneo alla fase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dopo essersi confrontato con tutti i suoi vicini,  da quelli a distanza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1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fino a quelli a distanza 2</a:t>
            </a:r>
            <a:r>
              <a:rPr lang="it-IT" sz="1800" baseline="30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 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sia a destra che a sinistra.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inizialmente è pari ad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1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ed indica in ogni istante temporale a che distanza da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sono i vicini con cui ci si sta confrontando. </a:t>
            </a:r>
            <a:endParaRPr lang="it-IT" sz="1800" baseline="30000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800" dirty="0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(</a:t>
            </a:r>
            <a:r>
              <a:rPr lang="it-IT" sz="1800" dirty="0" err="1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risp</a:t>
            </a:r>
            <a:r>
              <a:rPr lang="it-IT" sz="1800" dirty="0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,</a:t>
            </a:r>
            <a:r>
              <a:rPr lang="it-IT" sz="1800" dirty="0" err="1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k</a:t>
            </a:r>
            <a:r>
              <a:rPr lang="it-IT" sz="1800" dirty="0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,</a:t>
            </a:r>
            <a:r>
              <a:rPr lang="it-IT" sz="1800" dirty="0" err="1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l</a:t>
            </a:r>
            <a:r>
              <a:rPr lang="it-IT" sz="1800" dirty="0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): 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quando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8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800" baseline="-25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vuole comunicare che si dichiara perdente e, per quanto lo riguarda,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8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k</a:t>
            </a:r>
            <a:r>
              <a:rPr lang="it-IT" sz="1800" baseline="-25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può essere leader nella fase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e quindi attivo nella fase l+1.  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2000" dirty="0" err="1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2000" baseline="-25000" dirty="0" err="1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k</a:t>
            </a:r>
            <a:r>
              <a:rPr lang="it-IT" sz="2000" dirty="0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 riceve: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800" dirty="0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(test,</a:t>
            </a:r>
            <a:r>
              <a:rPr lang="it-IT" sz="1800" dirty="0" err="1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800" dirty="0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,</a:t>
            </a:r>
            <a:r>
              <a:rPr lang="it-IT" sz="1800" dirty="0" err="1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l</a:t>
            </a:r>
            <a:r>
              <a:rPr lang="it-IT" sz="1800" dirty="0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,</a:t>
            </a:r>
            <a:r>
              <a:rPr lang="it-IT" sz="1800" dirty="0" err="1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d</a:t>
            </a:r>
            <a:r>
              <a:rPr lang="it-IT" sz="1800" dirty="0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):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8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e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8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k</a:t>
            </a:r>
            <a:r>
              <a:rPr lang="it-IT" sz="1800" baseline="-25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si confrontano.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8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k</a:t>
            </a:r>
            <a:r>
              <a:rPr lang="it-IT" sz="1800" baseline="-25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si attiva solo se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8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k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&lt;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8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. Se la sua distanza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da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8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800" baseline="-25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è minore di 2</a:t>
            </a:r>
            <a:r>
              <a:rPr lang="it-IT" sz="1800" baseline="30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 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deve far da tramite per passare l’informazione test al processore suo vicino a distanza d+1 da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8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800" baseline="-25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altrimenti deve chiedere al suo vicino a distanza d-1 da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8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800" baseline="-25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di far da tramite per far sapere a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8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800" baseline="-25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che, per quanto lo riguarda, può essere leader nella fase l. </a:t>
            </a:r>
            <a:endParaRPr lang="it-IT" sz="1800" baseline="30000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800" dirty="0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(</a:t>
            </a:r>
            <a:r>
              <a:rPr lang="it-IT" sz="1800" dirty="0" err="1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risp</a:t>
            </a:r>
            <a:r>
              <a:rPr lang="it-IT" sz="1800" dirty="0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,</a:t>
            </a:r>
            <a:r>
              <a:rPr lang="it-IT" sz="1800" dirty="0" err="1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800" dirty="0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,</a:t>
            </a:r>
            <a:r>
              <a:rPr lang="it-IT" sz="1800" dirty="0" err="1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l</a:t>
            </a:r>
            <a:r>
              <a:rPr lang="it-IT" sz="1800" dirty="0" smtClean="0">
                <a:solidFill>
                  <a:srgbClr val="008000"/>
                </a:solidFill>
                <a:latin typeface="Times New Roman" pitchFamily="-1" charset="0"/>
                <a:cs typeface="ＭＳ Ｐゴシック" pitchFamily="-1" charset="-128"/>
              </a:rPr>
              <a:t>):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8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k</a:t>
            </a:r>
            <a:r>
              <a:rPr lang="it-IT" sz="1800" baseline="-25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deve distinguere se lui stesso è 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8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800" baseline="-25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o no. Se non è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8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deve solamente far passare l’informazione al suo vicino nel cammino fra lui e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8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. Se invece è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8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allora deve aspettare la risposta dal vicinato nell’altra direzione. Se questa risposta arriva, si dichiara leader temporaneo alla fase </a:t>
            </a:r>
            <a:r>
              <a:rPr lang="it-IT" sz="18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</a:t>
            </a:r>
            <a:r>
              <a:rPr lang="it-IT" sz="18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 altrimenti si deve dichiarare perdente.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2000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piè di pa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A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lgoritmo </a:t>
            </a:r>
            <a:r>
              <a:rPr lang="it-IT" dirty="0" smtClean="0">
                <a:solidFill>
                  <a:srgbClr val="000090"/>
                </a:solidFill>
                <a:cs typeface="ＭＳ Ｐゴシック" pitchFamily="-1" charset="-128"/>
              </a:rPr>
              <a:t> </a:t>
            </a:r>
            <a:endParaRPr lang="it-IT" dirty="0">
              <a:solidFill>
                <a:srgbClr val="000090"/>
              </a:solidFill>
              <a:cs typeface="ＭＳ Ｐゴシック" pitchFamily="-1" charset="-128"/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772400" cy="5040312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tabLst>
                <a:tab pos="357188" algn="l"/>
                <a:tab pos="714375" algn="l"/>
                <a:tab pos="1081088" algn="l"/>
                <a:tab pos="1438275" algn="l"/>
                <a:tab pos="1795463" algn="l"/>
              </a:tabLst>
            </a:pPr>
            <a:r>
              <a:rPr lang="it-IT" sz="2000" dirty="0" smtClean="0">
                <a:cs typeface="ＭＳ Ｐゴシック" pitchFamily="-1" charset="-128"/>
              </a:rPr>
              <a:t>	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P</a:t>
            </a:r>
            <a:r>
              <a:rPr lang="it-IT" sz="2000" baseline="-25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1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:		c</a:t>
            </a:r>
            <a:r>
              <a:rPr lang="it-IT" sz="2000" baseline="-25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0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=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0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; c</a:t>
            </a:r>
            <a:r>
              <a:rPr lang="it-IT" sz="2000" baseline="-25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N+1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=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1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; l=0; r=n+1;</a:t>
            </a:r>
            <a:endParaRPr lang="it-IT" sz="2000" b="1" dirty="0" smtClean="0">
              <a:solidFill>
                <a:schemeClr val="tx2">
                  <a:lumMod val="75000"/>
                </a:schemeClr>
              </a:solidFill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None/>
              <a:tabLst>
                <a:tab pos="357188" algn="l"/>
                <a:tab pos="714375" algn="l"/>
                <a:tab pos="1081088" algn="l"/>
                <a:tab pos="1438275" algn="l"/>
                <a:tab pos="1795463" algn="l"/>
              </a:tabLst>
            </a:pPr>
            <a:endParaRPr lang="it-IT" sz="2000" b="1" dirty="0" smtClean="0">
              <a:solidFill>
                <a:schemeClr val="tx2">
                  <a:lumMod val="75000"/>
                </a:schemeClr>
              </a:solidFill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None/>
              <a:tabLst>
                <a:tab pos="357188" algn="l"/>
                <a:tab pos="714375" algn="l"/>
                <a:tab pos="1081088" algn="l"/>
                <a:tab pos="1438275" algn="l"/>
                <a:tab pos="1795463" algn="l"/>
              </a:tabLst>
            </a:pP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	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while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(r-l) &gt;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N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</a:t>
            </a: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do</a:t>
            </a:r>
          </a:p>
          <a:p>
            <a:pPr marL="0" indent="0">
              <a:lnSpc>
                <a:spcPct val="80000"/>
              </a:lnSpc>
              <a:buNone/>
              <a:tabLst>
                <a:tab pos="357188" algn="l"/>
                <a:tab pos="714375" algn="l"/>
                <a:tab pos="1081088" algn="l"/>
                <a:tab pos="1438275" algn="l"/>
                <a:tab pos="1795463" algn="l"/>
              </a:tabLst>
            </a:pP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	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P</a:t>
            </a:r>
            <a:r>
              <a:rPr lang="it-IT" sz="2000" baseline="-25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j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:	</a:t>
            </a: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	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for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j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=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1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to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N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</a:t>
            </a: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pardo</a:t>
            </a:r>
          </a:p>
          <a:p>
            <a:pPr marL="0" indent="0">
              <a:lnSpc>
                <a:spcPct val="80000"/>
              </a:lnSpc>
              <a:buNone/>
              <a:tabLst>
                <a:tab pos="357188" algn="l"/>
                <a:tab pos="714375" algn="l"/>
                <a:tab pos="1081088" algn="l"/>
                <a:tab pos="1438275" algn="l"/>
                <a:tab pos="1795463" algn="l"/>
              </a:tabLst>
            </a:pP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			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if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j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=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1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then</a:t>
            </a: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q</a:t>
            </a:r>
            <a:r>
              <a:rPr lang="it-IT" sz="2000" baseline="-25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0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=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l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; q</a:t>
            </a:r>
            <a:r>
              <a:rPr lang="it-IT" sz="2000" baseline="-25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N+1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=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r</a:t>
            </a:r>
            <a:endParaRPr lang="it-IT" sz="2000" b="1" dirty="0" smtClean="0">
              <a:solidFill>
                <a:schemeClr val="tx2">
                  <a:lumMod val="75000"/>
                </a:schemeClr>
              </a:solidFill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None/>
              <a:tabLst>
                <a:tab pos="357188" algn="l"/>
                <a:tab pos="714375" algn="l"/>
                <a:tab pos="1081088" algn="l"/>
                <a:tab pos="1438275" algn="l"/>
                <a:tab pos="1795463" algn="l"/>
              </a:tabLst>
            </a:pP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			q</a:t>
            </a:r>
            <a:r>
              <a:rPr lang="it-IT" sz="2000" baseline="-25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j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= l + 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 j (r-l) / (N+1) </a:t>
            </a:r>
          </a:p>
          <a:p>
            <a:pPr marL="0" indent="0">
              <a:lnSpc>
                <a:spcPct val="80000"/>
              </a:lnSpc>
              <a:buNone/>
              <a:tabLst>
                <a:tab pos="357188" algn="l"/>
                <a:tab pos="714375" algn="l"/>
                <a:tab pos="1081088" algn="l"/>
                <a:tab pos="1438275" algn="l"/>
                <a:tab pos="1795463" algn="l"/>
              </a:tabLst>
            </a:pP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			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if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y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=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X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[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q</a:t>
            </a:r>
            <a:r>
              <a:rPr lang="it-IT" sz="2000" baseline="-25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j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] 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then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return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q</a:t>
            </a:r>
            <a:r>
              <a:rPr lang="it-IT" sz="2000" baseline="-25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j</a:t>
            </a:r>
            <a:endParaRPr lang="it-IT" sz="2000" baseline="-25000" dirty="0" smtClean="0">
              <a:solidFill>
                <a:schemeClr val="tx2">
                  <a:lumMod val="75000"/>
                </a:schemeClr>
              </a:solidFill>
              <a:cs typeface="ＭＳ Ｐゴシック" pitchFamily="-1" charset="-128"/>
              <a:sym typeface="Symbol" pitchFamily="-1" charset="2"/>
            </a:endParaRPr>
          </a:p>
          <a:p>
            <a:pPr marL="0" indent="0">
              <a:lnSpc>
                <a:spcPct val="80000"/>
              </a:lnSpc>
              <a:buNone/>
              <a:tabLst>
                <a:tab pos="357188" algn="l"/>
                <a:tab pos="714375" algn="l"/>
                <a:tab pos="1081088" algn="l"/>
                <a:tab pos="1438275" algn="l"/>
                <a:tab pos="1795463" algn="l"/>
              </a:tabLst>
            </a:pP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			</a:t>
            </a: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else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if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y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&gt;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X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[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q</a:t>
            </a:r>
            <a:r>
              <a:rPr lang="it-IT" sz="2000" baseline="-25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j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] 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then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c</a:t>
            </a:r>
            <a:r>
              <a:rPr lang="it-IT" sz="2000" baseline="-25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j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=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0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else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c</a:t>
            </a:r>
            <a:r>
              <a:rPr lang="it-IT" sz="2000" baseline="-25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j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=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1</a:t>
            </a:r>
            <a:endParaRPr lang="it-IT" sz="2000" dirty="0" smtClean="0">
              <a:solidFill>
                <a:schemeClr val="tx2">
                  <a:lumMod val="75000"/>
                </a:schemeClr>
              </a:solidFill>
              <a:cs typeface="ＭＳ Ｐゴシック" pitchFamily="-1" charset="-128"/>
              <a:sym typeface="Symbol" pitchFamily="-1" charset="2"/>
            </a:endParaRPr>
          </a:p>
          <a:p>
            <a:pPr marL="0" indent="0">
              <a:lnSpc>
                <a:spcPct val="80000"/>
              </a:lnSpc>
              <a:buNone/>
              <a:tabLst>
                <a:tab pos="357188" algn="l"/>
                <a:tab pos="714375" algn="l"/>
                <a:tab pos="1081088" algn="l"/>
                <a:tab pos="1438275" algn="l"/>
                <a:tab pos="1795463" algn="l"/>
              </a:tabLst>
            </a:pP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			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if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c</a:t>
            </a:r>
            <a:r>
              <a:rPr lang="it-IT" sz="2000" baseline="-25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j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&lt; c</a:t>
            </a:r>
            <a:r>
              <a:rPr lang="it-IT" sz="2000" baseline="-25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j+1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then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l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=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q</a:t>
            </a:r>
            <a:r>
              <a:rPr lang="it-IT" sz="2000" baseline="-25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j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;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r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= q</a:t>
            </a:r>
            <a:r>
              <a:rPr lang="it-IT" sz="2000" baseline="-25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j+1</a:t>
            </a:r>
          </a:p>
          <a:p>
            <a:pPr marL="0" indent="0">
              <a:lnSpc>
                <a:spcPct val="80000"/>
              </a:lnSpc>
              <a:buNone/>
              <a:tabLst>
                <a:tab pos="357188" algn="l"/>
                <a:tab pos="714375" algn="l"/>
                <a:tab pos="1081088" algn="l"/>
                <a:tab pos="1438275" algn="l"/>
                <a:tab pos="1795463" algn="l"/>
              </a:tabLst>
            </a:pP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			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if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j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=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1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and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c</a:t>
            </a:r>
            <a:r>
              <a:rPr lang="it-IT" sz="2000" baseline="-25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0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&lt; c</a:t>
            </a:r>
            <a:r>
              <a:rPr lang="it-IT" sz="2000" baseline="-25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1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then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r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= q</a:t>
            </a:r>
            <a:r>
              <a:rPr lang="it-IT" sz="2000" baseline="-25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1</a:t>
            </a:r>
            <a:endParaRPr lang="it-IT" sz="2000" dirty="0" smtClean="0">
              <a:solidFill>
                <a:schemeClr val="tx2">
                  <a:lumMod val="75000"/>
                </a:schemeClr>
              </a:solidFill>
              <a:cs typeface="ＭＳ Ｐゴシック" pitchFamily="-1" charset="-128"/>
              <a:sym typeface="Symbol" pitchFamily="-1" charset="2"/>
            </a:endParaRPr>
          </a:p>
          <a:p>
            <a:pPr marL="0" indent="0">
              <a:lnSpc>
                <a:spcPct val="80000"/>
              </a:lnSpc>
              <a:buNone/>
              <a:tabLst>
                <a:tab pos="357188" algn="l"/>
                <a:tab pos="714375" algn="l"/>
                <a:tab pos="1081088" algn="l"/>
                <a:tab pos="1438275" algn="l"/>
                <a:tab pos="1795463" algn="l"/>
              </a:tabLst>
            </a:pPr>
            <a:endParaRPr lang="it-IT" sz="2000" dirty="0" smtClean="0">
              <a:solidFill>
                <a:schemeClr val="tx2">
                  <a:lumMod val="75000"/>
                </a:schemeClr>
              </a:solidFill>
              <a:cs typeface="ＭＳ Ｐゴシック" pitchFamily="-1" charset="-128"/>
              <a:sym typeface="Symbol" pitchFamily="-1" charset="2"/>
            </a:endParaRPr>
          </a:p>
          <a:p>
            <a:pPr marL="0" indent="0">
              <a:lnSpc>
                <a:spcPct val="80000"/>
              </a:lnSpc>
              <a:buNone/>
              <a:tabLst>
                <a:tab pos="357188" algn="l"/>
                <a:tab pos="714375" algn="l"/>
                <a:tab pos="1081088" algn="l"/>
                <a:tab pos="1438275" algn="l"/>
                <a:tab pos="1795463" algn="l"/>
              </a:tabLst>
            </a:pP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	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P</a:t>
            </a:r>
            <a:r>
              <a:rPr lang="it-IT" sz="2000" baseline="-25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j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:	</a:t>
            </a: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	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for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j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=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1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to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N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</a:t>
            </a: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pardo</a:t>
            </a:r>
            <a:endParaRPr lang="it-IT" sz="2000" b="1" dirty="0" smtClean="0">
              <a:solidFill>
                <a:schemeClr val="tx2">
                  <a:lumMod val="75000"/>
                </a:schemeClr>
              </a:solidFill>
              <a:cs typeface="ＭＳ Ｐゴシック" pitchFamily="-1" charset="-128"/>
              <a:sym typeface="Symbol" pitchFamily="-1" charset="2"/>
            </a:endParaRPr>
          </a:p>
          <a:p>
            <a:pPr marL="0" indent="0">
              <a:lnSpc>
                <a:spcPct val="80000"/>
              </a:lnSpc>
              <a:buNone/>
              <a:tabLst>
                <a:tab pos="357188" algn="l"/>
                <a:tab pos="714375" algn="l"/>
                <a:tab pos="1081088" algn="l"/>
                <a:tab pos="1438275" algn="l"/>
                <a:tab pos="1795463" algn="l"/>
              </a:tabLst>
            </a:pP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			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if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y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=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X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[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l+j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] 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then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return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l+j</a:t>
            </a:r>
            <a:endParaRPr lang="it-IT" sz="2000" dirty="0" smtClean="0">
              <a:solidFill>
                <a:schemeClr val="tx2">
                  <a:lumMod val="75000"/>
                </a:schemeClr>
              </a:solidFill>
              <a:cs typeface="ＭＳ Ｐゴシック" pitchFamily="-1" charset="-128"/>
              <a:sym typeface="Symbol" pitchFamily="-1" charset="2"/>
            </a:endParaRPr>
          </a:p>
          <a:p>
            <a:pPr marL="0" indent="0">
              <a:lnSpc>
                <a:spcPct val="80000"/>
              </a:lnSpc>
              <a:buNone/>
              <a:tabLst>
                <a:tab pos="357188" algn="l"/>
                <a:tab pos="714375" algn="l"/>
                <a:tab pos="1081088" algn="l"/>
                <a:tab pos="1438275" algn="l"/>
                <a:tab pos="1795463" algn="l"/>
              </a:tabLst>
            </a:pP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			</a:t>
            </a: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else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if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y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&gt;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X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[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l+j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] 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then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c</a:t>
            </a:r>
            <a:r>
              <a:rPr lang="it-IT" sz="2000" baseline="-25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j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=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0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else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c</a:t>
            </a:r>
            <a:r>
              <a:rPr lang="it-IT" sz="2000" baseline="-25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j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=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1</a:t>
            </a:r>
            <a:endParaRPr lang="it-IT" sz="2000" dirty="0" smtClean="0">
              <a:solidFill>
                <a:schemeClr val="tx2">
                  <a:lumMod val="75000"/>
                </a:schemeClr>
              </a:solidFill>
              <a:cs typeface="ＭＳ Ｐゴシック" pitchFamily="-1" charset="-128"/>
              <a:sym typeface="Symbol" pitchFamily="-1" charset="2"/>
            </a:endParaRPr>
          </a:p>
          <a:p>
            <a:pPr marL="0" indent="0">
              <a:lnSpc>
                <a:spcPct val="80000"/>
              </a:lnSpc>
              <a:buNone/>
              <a:tabLst>
                <a:tab pos="357188" algn="l"/>
                <a:tab pos="714375" algn="l"/>
                <a:tab pos="1081088" algn="l"/>
                <a:tab pos="1438275" algn="l"/>
                <a:tab pos="1795463" algn="l"/>
              </a:tabLst>
            </a:pP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			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if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c</a:t>
            </a:r>
            <a:r>
              <a:rPr lang="it-IT" sz="2000" baseline="-25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j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&lt; c</a:t>
            </a:r>
            <a:r>
              <a:rPr lang="it-IT" sz="2000" baseline="-25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j+1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then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return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l+j</a:t>
            </a:r>
            <a:endParaRPr lang="it-IT" sz="2000" baseline="-25000" dirty="0" smtClean="0">
              <a:solidFill>
                <a:schemeClr val="tx2">
                  <a:lumMod val="75000"/>
                </a:schemeClr>
              </a:solidFill>
              <a:cs typeface="ＭＳ Ｐゴシック" pitchFamily="-1" charset="-128"/>
              <a:sym typeface="Symbol" pitchFamily="-1" charset="2"/>
            </a:endParaRPr>
          </a:p>
          <a:p>
            <a:pPr marL="0" indent="0">
              <a:lnSpc>
                <a:spcPct val="80000"/>
              </a:lnSpc>
              <a:buNone/>
              <a:tabLst>
                <a:tab pos="357188" algn="l"/>
                <a:tab pos="714375" algn="l"/>
                <a:tab pos="1081088" algn="l"/>
                <a:tab pos="1438275" algn="l"/>
                <a:tab pos="1795463" algn="l"/>
              </a:tabLst>
            </a:pP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			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if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j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=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1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and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c</a:t>
            </a:r>
            <a:r>
              <a:rPr lang="it-IT" sz="2000" baseline="-25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0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&lt; c</a:t>
            </a:r>
            <a:r>
              <a:rPr lang="it-IT" sz="2000" baseline="-25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1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then</a:t>
            </a: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return</a:t>
            </a:r>
            <a:r>
              <a:rPr lang="it-IT" sz="2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 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  <a:sym typeface="Symbol" pitchFamily="-1" charset="2"/>
              </a:rPr>
              <a:t>l</a:t>
            </a:r>
            <a:endParaRPr lang="it-IT" sz="2000" dirty="0" smtClean="0">
              <a:solidFill>
                <a:schemeClr val="tx2">
                  <a:lumMod val="75000"/>
                </a:schemeClr>
              </a:solidFill>
              <a:cs typeface="ＭＳ Ｐゴシック" pitchFamily="-1" charset="-128"/>
              <a:sym typeface="Symbol" pitchFamily="-1" charset="2"/>
            </a:endParaRPr>
          </a:p>
        </p:txBody>
      </p:sp>
      <p:sp>
        <p:nvSpPr>
          <p:cNvPr id="20485" name="AutoShape 4"/>
          <p:cNvSpPr>
            <a:spLocks/>
          </p:cNvSpPr>
          <p:nvPr/>
        </p:nvSpPr>
        <p:spPr bwMode="auto">
          <a:xfrm>
            <a:off x="6372225" y="2428875"/>
            <a:ext cx="360363" cy="1863725"/>
          </a:xfrm>
          <a:prstGeom prst="rightBrace">
            <a:avLst>
              <a:gd name="adj1" fmla="val 14449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6" name="AutoShape 5"/>
          <p:cNvSpPr>
            <a:spLocks/>
          </p:cNvSpPr>
          <p:nvPr/>
        </p:nvSpPr>
        <p:spPr bwMode="auto">
          <a:xfrm>
            <a:off x="6372225" y="4714875"/>
            <a:ext cx="360363" cy="1522413"/>
          </a:xfrm>
          <a:prstGeom prst="rightBrace">
            <a:avLst>
              <a:gd name="adj1" fmla="val 9822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6732588" y="3114675"/>
            <a:ext cx="11131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>Passo </a:t>
            </a:r>
            <a:r>
              <a:rPr lang="it-IT" sz="2400" dirty="0" err="1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it-IT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6705600" y="5257800"/>
            <a:ext cx="11131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>Passo </a:t>
            </a:r>
            <a:r>
              <a:rPr lang="it-IT" sz="2400" dirty="0" err="1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it-IT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259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24579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it-IT" sz="4000" smtClean="0">
                <a:solidFill>
                  <a:srgbClr val="1E1D5A"/>
                </a:solidFill>
                <a:cs typeface="ＭＳ Ｐゴシック" pitchFamily="-1" charset="-128"/>
              </a:rPr>
              <a:t>Algoritmo per l’elezione del Leader con l’ausilio del k-vicinato</a:t>
            </a:r>
            <a:endParaRPr lang="it-IT" sz="4000" smtClean="0">
              <a:cs typeface="ＭＳ Ｐゴシック" pitchFamily="-1" charset="-128"/>
            </a:endParaRPr>
          </a:p>
        </p:txBody>
      </p:sp>
      <p:sp>
        <p:nvSpPr>
          <p:cNvPr id="24581" name="Rectangle 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Algorithmo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LEAK (Leader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Election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su un anello con k-vicinato)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begin</a:t>
            </a:r>
            <a:endParaRPr lang="it-IT" sz="1600" b="1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600" baseline="-250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init=i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:	stato = ignoto; 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send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(test,i,0,1) al vicino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sx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e al vicino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dx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;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repeat</a:t>
            </a:r>
            <a:endParaRPr lang="it-IT" sz="1600" b="1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</a:t>
            </a:r>
            <a:r>
              <a:rPr lang="it-IT" sz="1600" baseline="-25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:		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if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			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receive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(test,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from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sx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(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dx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 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                    				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if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=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id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then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stato = leader; </a:t>
            </a:r>
            <a:r>
              <a:rPr lang="it-IT" sz="1600" dirty="0" err="1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send</a:t>
            </a:r>
            <a:r>
              <a:rPr lang="it-IT" sz="1600" dirty="0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dirty="0" err="1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halt</a:t>
            </a:r>
            <a:r>
              <a:rPr lang="it-IT" sz="1600" dirty="0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to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sx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endParaRPr lang="it-IT" sz="1600" dirty="0" smtClean="0">
              <a:solidFill>
                <a:srgbClr val="800000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				if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j &gt; i and d </a:t>
            </a:r>
            <a:r>
              <a:rPr lang="it-IT" sz="11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≧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2</a:t>
            </a:r>
            <a:r>
              <a:rPr lang="it-IT" sz="1600" baseline="30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 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then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send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(risp,j,l) to dx(sx) </a:t>
            </a:r>
            <a:endParaRPr lang="it-IT" sz="1600" dirty="0" smtClean="0">
              <a:solidFill>
                <a:srgbClr val="800000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				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if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&gt; i and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&lt; 2</a:t>
            </a:r>
            <a:r>
              <a:rPr lang="it-IT" sz="1600" baseline="300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then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send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(test,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,d+1)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to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x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(</a:t>
            </a:r>
            <a:r>
              <a:rPr lang="it-IT" sz="1600" dirty="0" err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x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 </a:t>
            </a:r>
            <a:endParaRPr lang="it-IT" sz="1600" dirty="0" smtClean="0">
              <a:solidFill>
                <a:srgbClr val="800000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	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if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			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receive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(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risp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from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sx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(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dx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 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                    				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if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j </a:t>
            </a:r>
            <a:r>
              <a:rPr lang="it-IT" sz="1600" dirty="0" smtClean="0">
                <a:solidFill>
                  <a:srgbClr val="1E1D5A"/>
                </a:solidFill>
                <a:latin typeface="Symbol" pitchFamily="-1" charset="2"/>
                <a:ea typeface="Symbol" pitchFamily="-1" charset="2"/>
                <a:cs typeface="Symbol" pitchFamily="-1" charset="2"/>
              </a:rPr>
              <a:t>≠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i 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then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send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(risp,j,l) to dx(sx) </a:t>
            </a:r>
            <a:endParaRPr lang="it-IT" sz="1600" dirty="0" smtClean="0">
              <a:solidFill>
                <a:srgbClr val="800000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				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if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hai già ricevuto (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risp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from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dx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(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sx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</a:t>
            </a:r>
            <a:r>
              <a:rPr lang="it-IT" sz="1600" dirty="0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then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send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(test,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j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,l+1,1)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to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dx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and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sx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	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if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			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receive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(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halt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) and stato = ignoto</a:t>
            </a:r>
            <a:r>
              <a:rPr lang="it-IT" sz="1600" dirty="0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then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dirty="0" err="1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send</a:t>
            </a:r>
            <a:r>
              <a:rPr lang="it-IT" sz="1600" dirty="0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 (</a:t>
            </a:r>
            <a:r>
              <a:rPr lang="it-IT" sz="1600" dirty="0" err="1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halt</a:t>
            </a:r>
            <a:r>
              <a:rPr lang="it-IT" sz="1600" dirty="0" smtClean="0">
                <a:solidFill>
                  <a:srgbClr val="800000"/>
                </a:solidFill>
                <a:latin typeface="Times New Roman" pitchFamily="-1" charset="0"/>
                <a:cs typeface="ＭＳ Ｐゴシック" pitchFamily="-1" charset="-128"/>
              </a:rPr>
              <a:t>)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to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sx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endParaRPr lang="it-IT" sz="1600" dirty="0" smtClean="0">
              <a:solidFill>
                <a:srgbClr val="800000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	</a:t>
            </a:r>
            <a:r>
              <a:rPr lang="it-IT" sz="1600" b="1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until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inf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= </a:t>
            </a:r>
            <a:r>
              <a:rPr lang="it-IT" sz="1600" dirty="0" err="1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halt</a:t>
            </a: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e and stato = leader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b="1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end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1600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1600" dirty="0" smtClean="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Nota: per non appesantire la scrittura dell’algoritmo sono state dettagliate solo alcune parti dell’algoritmo. 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1600" b="1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1600" b="1" dirty="0" smtClean="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26627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>
              <a:ea typeface="Arial" pitchFamily="-1" charset="0"/>
              <a:cs typeface="Arial" pitchFamily="-1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 sz="3200" smtClean="0">
                <a:solidFill>
                  <a:srgbClr val="1E1D5A"/>
                </a:solidFill>
                <a:latin typeface="Times New Roman" pitchFamily="-1" charset="0"/>
                <a:ea typeface="Times New Roman" pitchFamily="-1" charset="0"/>
                <a:cs typeface="Times New Roman" pitchFamily="-1" charset="0"/>
              </a:rPr>
              <a:t>Correttezza e complessità dell’algoritmo LEAK</a:t>
            </a:r>
            <a:endParaRPr lang="it-IT" sz="3200" smtClean="0">
              <a:latin typeface="Times New Roman" pitchFamily="-1" charset="0"/>
              <a:ea typeface="Times New Roman" pitchFamily="-1" charset="0"/>
              <a:cs typeface="Times New Roman" pitchFamily="-1" charset="0"/>
            </a:endParaRPr>
          </a:p>
        </p:txBody>
      </p:sp>
      <p:sp>
        <p:nvSpPr>
          <p:cNvPr id="26629" name="Rectangle 4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lnSpc>
                <a:spcPct val="11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Anche in questo caso la correttezza dell’algoritmo si basa sul fatto che nessun processore, eccetto quello di indice massimo, raggiunge lo stato di Leader globale.</a:t>
            </a:r>
          </a:p>
          <a:p>
            <a:pPr marL="0" indent="0">
              <a:lnSpc>
                <a:spcPct val="11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5538" dirty="0" smtClean="0">
              <a:solidFill>
                <a:schemeClr val="tx2"/>
              </a:solidFill>
              <a:latin typeface="Ti new roman" charset="0"/>
              <a:ea typeface="Ti new roman" charset="0"/>
              <a:cs typeface="Ti new roman" charset="0"/>
            </a:endParaRPr>
          </a:p>
          <a:p>
            <a:pPr marL="0" indent="0">
              <a:lnSpc>
                <a:spcPct val="11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5538" dirty="0" smtClean="0">
              <a:solidFill>
                <a:srgbClr val="800000"/>
              </a:solidFill>
              <a:latin typeface="Ti new roman" charset="0"/>
              <a:ea typeface="Ti new roman" charset="0"/>
              <a:cs typeface="Ti new roman" charset="0"/>
            </a:endParaRPr>
          </a:p>
          <a:p>
            <a:pPr marL="0" indent="0">
              <a:lnSpc>
                <a:spcPct val="11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5538" dirty="0" smtClean="0">
                <a:solidFill>
                  <a:srgbClr val="800000"/>
                </a:solidFill>
                <a:latin typeface="Ti new roman" charset="0"/>
                <a:ea typeface="Ti new roman" charset="0"/>
                <a:cs typeface="Ti new roman" charset="0"/>
              </a:rPr>
              <a:t>Complessità dei messaggi(</a:t>
            </a:r>
            <a:r>
              <a:rPr lang="it-IT" sz="5538" dirty="0" err="1" smtClean="0">
                <a:solidFill>
                  <a:srgbClr val="800000"/>
                </a:solidFill>
                <a:latin typeface="Ti new roman" charset="0"/>
                <a:ea typeface="Ti new roman" charset="0"/>
                <a:cs typeface="Ti new roman" charset="0"/>
              </a:rPr>
              <a:t>M</a:t>
            </a:r>
            <a:r>
              <a:rPr lang="it-IT" sz="5538" baseline="-25000" dirty="0" err="1" smtClean="0">
                <a:solidFill>
                  <a:srgbClr val="800000"/>
                </a:solidFill>
                <a:latin typeface="Ti new roman" charset="0"/>
                <a:ea typeface="Ti new roman" charset="0"/>
                <a:cs typeface="Ti new roman" charset="0"/>
              </a:rPr>
              <a:t>d</a:t>
            </a:r>
            <a:r>
              <a:rPr lang="it-IT" sz="5538" dirty="0" smtClean="0">
                <a:solidFill>
                  <a:srgbClr val="800000"/>
                </a:solidFill>
                <a:latin typeface="Ti new roman" charset="0"/>
                <a:ea typeface="Ti new roman" charset="0"/>
                <a:cs typeface="Ti new roman" charset="0"/>
              </a:rPr>
              <a:t>) = numero di fasi (ovvero </a:t>
            </a:r>
            <a:r>
              <a:rPr lang="it-IT" sz="5538" dirty="0" err="1" smtClean="0">
                <a:solidFill>
                  <a:srgbClr val="800000"/>
                </a:solidFill>
                <a:latin typeface="Ti new roman" charset="0"/>
                <a:ea typeface="Ti new roman" charset="0"/>
                <a:cs typeface="Ti new roman" charset="0"/>
              </a:rPr>
              <a:t>T</a:t>
            </a:r>
            <a:r>
              <a:rPr lang="it-IT" sz="5538" baseline="-25000" dirty="0" err="1" smtClean="0">
                <a:solidFill>
                  <a:srgbClr val="800000"/>
                </a:solidFill>
                <a:latin typeface="Ti new roman" charset="0"/>
                <a:ea typeface="Ti new roman" charset="0"/>
                <a:cs typeface="Ti new roman" charset="0"/>
              </a:rPr>
              <a:t>d</a:t>
            </a:r>
            <a:r>
              <a:rPr lang="it-IT" sz="5538" dirty="0" smtClean="0">
                <a:solidFill>
                  <a:srgbClr val="800000"/>
                </a:solidFill>
                <a:latin typeface="Ti new roman" charset="0"/>
                <a:ea typeface="Ti new roman" charset="0"/>
                <a:cs typeface="Ti new roman" charset="0"/>
              </a:rPr>
              <a:t>) moltiplicato per numero di messaggi trasmessi in ogni singola fase:</a:t>
            </a:r>
          </a:p>
          <a:p>
            <a:pPr marL="0" indent="0">
              <a:lnSpc>
                <a:spcPct val="11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5538" dirty="0" smtClean="0">
              <a:solidFill>
                <a:srgbClr val="800000"/>
              </a:solidFill>
              <a:latin typeface="Ti new roman" charset="0"/>
              <a:ea typeface="Ti new roman" charset="0"/>
              <a:cs typeface="Ti new roman" charset="0"/>
            </a:endParaRPr>
          </a:p>
          <a:p>
            <a:pPr marL="0" indent="0">
              <a:lnSpc>
                <a:spcPct val="11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5538" dirty="0" smtClean="0">
                <a:solidFill>
                  <a:srgbClr val="800000"/>
                </a:solidFill>
                <a:latin typeface="Ti new roman" charset="0"/>
                <a:ea typeface="Ti new roman" charset="0"/>
                <a:cs typeface="Ti new roman" charset="0"/>
              </a:rPr>
              <a:t>Numero di fasi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: al termine della generica fase </a:t>
            </a:r>
            <a:r>
              <a:rPr lang="it-IT" sz="5538" dirty="0" err="1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l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, il massimo numero di processori Leader temporanei(</a:t>
            </a:r>
            <a:r>
              <a:rPr lang="it-IT" sz="5538" dirty="0" err="1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Lt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) è dato da </a:t>
            </a:r>
            <a:r>
              <a:rPr lang="it-IT" sz="5538" dirty="0" err="1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n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/(2</a:t>
            </a:r>
            <a:r>
              <a:rPr lang="it-IT" sz="5538" baseline="30000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l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+1) dato che, se un processore p</a:t>
            </a:r>
            <a:r>
              <a:rPr lang="it-IT" sz="5538" baseline="-25000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i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 risulta </a:t>
            </a:r>
            <a:r>
              <a:rPr lang="it-IT" sz="5538" dirty="0" err="1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Lt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, tutti i processori nel suo 2</a:t>
            </a:r>
            <a:r>
              <a:rPr lang="it-IT" sz="5538" baseline="30000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l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-vicinato debbono avere identificativo minore di i. Ne consegue che fra due </a:t>
            </a:r>
            <a:r>
              <a:rPr lang="it-IT" sz="5538" dirty="0" err="1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Lt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, p</a:t>
            </a:r>
            <a:r>
              <a:rPr lang="it-IT" sz="5538" baseline="-25000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i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  e </a:t>
            </a:r>
            <a:r>
              <a:rPr lang="it-IT" sz="5538" dirty="0" err="1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p</a:t>
            </a:r>
            <a:r>
              <a:rPr lang="it-IT" sz="5538" baseline="-25000" dirty="0" err="1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j</a:t>
            </a:r>
            <a:r>
              <a:rPr lang="it-IT" sz="5538" baseline="-25000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 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, ci debbono essere almeno 2</a:t>
            </a:r>
            <a:r>
              <a:rPr lang="it-IT" sz="5538" baseline="30000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l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 processori (il vicinato </a:t>
            </a:r>
            <a:r>
              <a:rPr lang="it-IT" sz="5538" dirty="0" err="1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sx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 dell’uno e quello </a:t>
            </a:r>
            <a:r>
              <a:rPr lang="it-IT" sz="5538" dirty="0" err="1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dx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 dell’altro). Da queste considerazioni ne consegue che il numero delle fasi sarà al più dell’ordine di </a:t>
            </a:r>
            <a:r>
              <a:rPr lang="it-IT" sz="5538" dirty="0" err="1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logn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.</a:t>
            </a:r>
          </a:p>
          <a:p>
            <a:pPr marL="0" indent="0">
              <a:lnSpc>
                <a:spcPct val="11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5538" dirty="0" smtClean="0">
              <a:solidFill>
                <a:schemeClr val="tx2"/>
              </a:solidFill>
              <a:latin typeface="Ti new roman" charset="0"/>
              <a:ea typeface="Ti new roman" charset="0"/>
              <a:cs typeface="Ti new roman" charset="0"/>
            </a:endParaRPr>
          </a:p>
          <a:p>
            <a:pPr marL="0" indent="0">
              <a:lnSpc>
                <a:spcPct val="11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5538" dirty="0" smtClean="0">
                <a:solidFill>
                  <a:srgbClr val="800000"/>
                </a:solidFill>
                <a:latin typeface="Ti new roman" charset="0"/>
                <a:ea typeface="Ti new roman" charset="0"/>
                <a:cs typeface="Ti new roman" charset="0"/>
              </a:rPr>
              <a:t>Messaggi trasmessi in ogni singola fase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: ogni processore attivo al più trasmette </a:t>
            </a:r>
          </a:p>
          <a:p>
            <a:pPr marL="0" indent="0">
              <a:lnSpc>
                <a:spcPct val="11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2x 2</a:t>
            </a:r>
            <a:r>
              <a:rPr lang="it-IT" sz="5538" baseline="30000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l 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 messaggi di test , uno ad ogni processore del suo vicinato. Analogamente può ricevere al più 2x 2</a:t>
            </a:r>
            <a:r>
              <a:rPr lang="it-IT" sz="5538" baseline="30000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l 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 messaggi di </a:t>
            </a:r>
            <a:r>
              <a:rPr lang="it-IT" sz="5538" dirty="0" err="1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risp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 , uno da ogni processore del suo vicinato, quindi  </a:t>
            </a:r>
            <a:r>
              <a:rPr lang="it-IT" sz="5538" dirty="0" err="1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n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/(2</a:t>
            </a:r>
            <a:r>
              <a:rPr lang="it-IT" sz="5538" baseline="30000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l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+1) </a:t>
            </a:r>
            <a:r>
              <a:rPr lang="it-IT" sz="5538" dirty="0" err="1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x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 </a:t>
            </a:r>
            <a:r>
              <a:rPr lang="it-IT" sz="5538" dirty="0" err="1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2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 </a:t>
            </a:r>
            <a:r>
              <a:rPr lang="it-IT" sz="5538" dirty="0" err="1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x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 2</a:t>
            </a:r>
            <a:r>
              <a:rPr lang="it-IT" sz="5538" baseline="30000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l 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&lt;=4n  </a:t>
            </a:r>
          </a:p>
          <a:p>
            <a:pPr marL="0" indent="0">
              <a:lnSpc>
                <a:spcPct val="11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5538" dirty="0" smtClean="0">
              <a:solidFill>
                <a:schemeClr val="tx2"/>
              </a:solidFill>
              <a:latin typeface="Ti new roman" charset="0"/>
              <a:ea typeface="Ti new roman" charset="0"/>
              <a:cs typeface="Ti new roman" charset="0"/>
            </a:endParaRPr>
          </a:p>
          <a:p>
            <a:pPr marL="0" indent="0">
              <a:lnSpc>
                <a:spcPct val="11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5538" dirty="0" smtClean="0">
              <a:solidFill>
                <a:schemeClr val="tx2"/>
              </a:solidFill>
              <a:latin typeface="Ti new roman" charset="0"/>
              <a:ea typeface="Ti new roman" charset="0"/>
              <a:cs typeface="Ti new roman" charset="0"/>
            </a:endParaRPr>
          </a:p>
          <a:p>
            <a:pPr marL="0" indent="0">
              <a:lnSpc>
                <a:spcPct val="11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Pertanto il numero totale di messaggi trasmessi sarà dato da O(</a:t>
            </a:r>
            <a:r>
              <a:rPr lang="it-IT" sz="5538" dirty="0" err="1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nlogn</a:t>
            </a:r>
            <a:r>
              <a:rPr lang="it-IT" sz="5538" dirty="0" smtClean="0">
                <a:solidFill>
                  <a:schemeClr val="tx2"/>
                </a:solidFill>
                <a:latin typeface="Ti new roman" charset="0"/>
                <a:ea typeface="Ti new roman" charset="0"/>
                <a:cs typeface="Ti new roman" charset="0"/>
              </a:rPr>
              <a:t>)</a:t>
            </a:r>
            <a:endParaRPr lang="it-IT" sz="5538" dirty="0" smtClean="0">
              <a:solidFill>
                <a:schemeClr val="tx2"/>
              </a:solidFill>
              <a:latin typeface="Ti new roman" charset="0"/>
              <a:ea typeface="Symbol" pitchFamily="-1" charset="2"/>
              <a:cs typeface="Symbol" pitchFamily="-1" charset="2"/>
            </a:endParaRPr>
          </a:p>
          <a:p>
            <a:pPr marL="0" indent="0">
              <a:lnSpc>
                <a:spcPct val="7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1600" dirty="0" smtClean="0">
              <a:solidFill>
                <a:schemeClr val="tx2"/>
              </a:solidFill>
              <a:latin typeface="Ti new roman" charset="0"/>
              <a:ea typeface="Ti new roman" charset="0"/>
              <a:cs typeface="Ti new roman" charset="0"/>
            </a:endParaRPr>
          </a:p>
          <a:p>
            <a:pPr marL="0" indent="0">
              <a:lnSpc>
                <a:spcPct val="7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endParaRPr lang="it-IT" sz="600" i="1" dirty="0" smtClean="0">
              <a:solidFill>
                <a:schemeClr val="tx2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marL="0" indent="0">
              <a:lnSpc>
                <a:spcPct val="70000"/>
              </a:lnSpc>
              <a:buFontTx/>
              <a:buNone/>
              <a:tabLst>
                <a:tab pos="714375" algn="l"/>
                <a:tab pos="1081088" algn="l"/>
                <a:tab pos="1438275" algn="l"/>
                <a:tab pos="1795463" algn="l"/>
                <a:tab pos="2152650" algn="l"/>
              </a:tabLst>
            </a:pPr>
            <a:r>
              <a:rPr lang="it-IT" sz="600" dirty="0" smtClean="0">
                <a:solidFill>
                  <a:schemeClr val="tx2"/>
                </a:solidFill>
                <a:latin typeface="Times New Roman" pitchFamily="-1" charset="0"/>
                <a:cs typeface="ＭＳ Ｐゴシック" pitchFamily="-1" charset="-128"/>
              </a:rPr>
              <a:t>  </a:t>
            </a:r>
            <a:endParaRPr lang="it-IT" sz="600" dirty="0" smtClean="0">
              <a:solidFill>
                <a:schemeClr val="tx2"/>
              </a:solidFill>
              <a:latin typeface="Symbol" pitchFamily="-1" charset="2"/>
              <a:ea typeface="Symbol" pitchFamily="-1" charset="2"/>
              <a:cs typeface="Symbol" pitchFamily="-1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piè di pagina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cs typeface="ＭＳ Ｐゴシック" pitchFamily="-1" charset="-128"/>
              </a:rPr>
              <a:t>Esempio</a:t>
            </a:r>
          </a:p>
        </p:txBody>
      </p:sp>
      <p:graphicFrame>
        <p:nvGraphicFramePr>
          <p:cNvPr id="731420" name="Group 284"/>
          <p:cNvGraphicFramePr>
            <a:graphicFrameLocks noGrp="1"/>
          </p:cNvGraphicFramePr>
          <p:nvPr/>
        </p:nvGraphicFramePr>
        <p:xfrm>
          <a:off x="539750" y="1562100"/>
          <a:ext cx="6096000" cy="631680"/>
        </p:xfrm>
        <a:graphic>
          <a:graphicData uri="http://schemas.openxmlformats.org/drawingml/2006/table">
            <a:tbl>
              <a:tblPr/>
              <a:tblGrid>
                <a:gridCol w="358775"/>
                <a:gridCol w="358775"/>
                <a:gridCol w="358775"/>
                <a:gridCol w="358775"/>
                <a:gridCol w="357188"/>
                <a:gridCol w="358775"/>
                <a:gridCol w="358775"/>
                <a:gridCol w="358775"/>
                <a:gridCol w="358775"/>
                <a:gridCol w="358775"/>
                <a:gridCol w="358775"/>
                <a:gridCol w="358775"/>
                <a:gridCol w="357187"/>
                <a:gridCol w="358775"/>
                <a:gridCol w="358775"/>
                <a:gridCol w="358775"/>
                <a:gridCol w="35877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0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2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4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5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6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7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8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9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10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11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12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13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14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15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x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-</a:t>
                      </a: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  <a:sym typeface="Symbol" pitchFamily="-1" charset="2"/>
                        </a:rPr>
                        <a:t>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-22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-3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4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10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12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15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27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32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35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42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55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56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61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70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  <a:sym typeface="Symbol" pitchFamily="-1" charset="2"/>
                        </a:rPr>
                        <a:t>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2586" name="Text Box 186"/>
          <p:cNvSpPr txBox="1">
            <a:spLocks noChangeArrowheads="1"/>
          </p:cNvSpPr>
          <p:nvPr/>
        </p:nvSpPr>
        <p:spPr bwMode="auto">
          <a:xfrm>
            <a:off x="7308850" y="1562100"/>
            <a:ext cx="965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 sz="2400"/>
              <a:t>n = 14</a:t>
            </a:r>
          </a:p>
          <a:p>
            <a:r>
              <a:rPr lang="it-IT" sz="2400"/>
              <a:t>N = 2</a:t>
            </a:r>
          </a:p>
          <a:p>
            <a:r>
              <a:rPr lang="it-IT" sz="2400"/>
              <a:t>y = 37</a:t>
            </a:r>
          </a:p>
        </p:txBody>
      </p:sp>
      <p:sp>
        <p:nvSpPr>
          <p:cNvPr id="22587" name="Text Box 189"/>
          <p:cNvSpPr txBox="1">
            <a:spLocks noChangeArrowheads="1"/>
          </p:cNvSpPr>
          <p:nvPr/>
        </p:nvSpPr>
        <p:spPr bwMode="auto">
          <a:xfrm>
            <a:off x="985838" y="2427288"/>
            <a:ext cx="190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it-IT" sz="1800"/>
              <a:t>q</a:t>
            </a:r>
            <a:r>
              <a:rPr lang="it-IT" sz="1800" baseline="-25000"/>
              <a:t>0</a:t>
            </a:r>
          </a:p>
        </p:txBody>
      </p:sp>
      <p:cxnSp>
        <p:nvCxnSpPr>
          <p:cNvPr id="22588" name="AutoShape 190"/>
          <p:cNvCxnSpPr>
            <a:cxnSpLocks noChangeShapeType="1"/>
            <a:stCxn id="22587" idx="0"/>
          </p:cNvCxnSpPr>
          <p:nvPr/>
        </p:nvCxnSpPr>
        <p:spPr bwMode="auto">
          <a:xfrm flipH="1" flipV="1">
            <a:off x="1077913" y="2192338"/>
            <a:ext cx="3175" cy="234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589" name="Text Box 191"/>
          <p:cNvSpPr txBox="1">
            <a:spLocks noChangeArrowheads="1"/>
          </p:cNvSpPr>
          <p:nvPr/>
        </p:nvSpPr>
        <p:spPr bwMode="auto">
          <a:xfrm>
            <a:off x="2771775" y="2438400"/>
            <a:ext cx="190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it-IT" sz="1800"/>
              <a:t>q</a:t>
            </a:r>
            <a:r>
              <a:rPr lang="it-IT" sz="1800" baseline="-25000"/>
              <a:t>1</a:t>
            </a:r>
          </a:p>
        </p:txBody>
      </p:sp>
      <p:cxnSp>
        <p:nvCxnSpPr>
          <p:cNvPr id="22590" name="AutoShape 192"/>
          <p:cNvCxnSpPr>
            <a:cxnSpLocks noChangeShapeType="1"/>
            <a:stCxn id="22589" idx="0"/>
          </p:cNvCxnSpPr>
          <p:nvPr/>
        </p:nvCxnSpPr>
        <p:spPr bwMode="auto">
          <a:xfrm flipV="1">
            <a:off x="2867025" y="2192338"/>
            <a:ext cx="3175" cy="2460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591" name="Text Box 193"/>
          <p:cNvSpPr txBox="1">
            <a:spLocks noChangeArrowheads="1"/>
          </p:cNvSpPr>
          <p:nvPr/>
        </p:nvSpPr>
        <p:spPr bwMode="auto">
          <a:xfrm>
            <a:off x="4572000" y="2438400"/>
            <a:ext cx="190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it-IT" sz="1800"/>
              <a:t>q</a:t>
            </a:r>
            <a:r>
              <a:rPr lang="it-IT" sz="1800" baseline="-25000"/>
              <a:t>2</a:t>
            </a:r>
          </a:p>
        </p:txBody>
      </p:sp>
      <p:cxnSp>
        <p:nvCxnSpPr>
          <p:cNvPr id="22592" name="AutoShape 194"/>
          <p:cNvCxnSpPr>
            <a:cxnSpLocks noChangeShapeType="1"/>
            <a:stCxn id="22591" idx="0"/>
          </p:cNvCxnSpPr>
          <p:nvPr/>
        </p:nvCxnSpPr>
        <p:spPr bwMode="auto">
          <a:xfrm flipH="1" flipV="1">
            <a:off x="4664075" y="2192338"/>
            <a:ext cx="3175" cy="2460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593" name="Text Box 195"/>
          <p:cNvSpPr txBox="1">
            <a:spLocks noChangeArrowheads="1"/>
          </p:cNvSpPr>
          <p:nvPr/>
        </p:nvSpPr>
        <p:spPr bwMode="auto">
          <a:xfrm>
            <a:off x="6372225" y="2438400"/>
            <a:ext cx="190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it-IT" sz="1800"/>
              <a:t>q</a:t>
            </a:r>
            <a:r>
              <a:rPr lang="it-IT" sz="1800" baseline="-25000"/>
              <a:t>3</a:t>
            </a:r>
          </a:p>
        </p:txBody>
      </p:sp>
      <p:cxnSp>
        <p:nvCxnSpPr>
          <p:cNvPr id="22594" name="AutoShape 196"/>
          <p:cNvCxnSpPr>
            <a:cxnSpLocks noChangeShapeType="1"/>
            <a:stCxn id="22593" idx="0"/>
          </p:cNvCxnSpPr>
          <p:nvPr/>
        </p:nvCxnSpPr>
        <p:spPr bwMode="auto">
          <a:xfrm flipH="1" flipV="1">
            <a:off x="6456363" y="2192338"/>
            <a:ext cx="11112" cy="2460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graphicFrame>
        <p:nvGraphicFramePr>
          <p:cNvPr id="731423" name="Group 287"/>
          <p:cNvGraphicFramePr>
            <a:graphicFrameLocks noGrp="1"/>
          </p:cNvGraphicFramePr>
          <p:nvPr/>
        </p:nvGraphicFramePr>
        <p:xfrm>
          <a:off x="2995613" y="2714625"/>
          <a:ext cx="1504950" cy="570720"/>
        </p:xfrm>
        <a:graphic>
          <a:graphicData uri="http://schemas.openxmlformats.org/drawingml/2006/table">
            <a:tbl>
              <a:tblPr/>
              <a:tblGrid>
                <a:gridCol w="301625"/>
                <a:gridCol w="300037"/>
                <a:gridCol w="301625"/>
                <a:gridCol w="300038"/>
                <a:gridCol w="30162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0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2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c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  <a:sym typeface="Symbol" pitchFamily="-1" charset="2"/>
                        </a:rPr>
                        <a:t>0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0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  <a:sym typeface="Symbol" pitchFamily="-1" charset="2"/>
                        </a:rPr>
                        <a:t>1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2613" name="Text Box 288"/>
          <p:cNvSpPr txBox="1">
            <a:spLocks noChangeArrowheads="1"/>
          </p:cNvSpPr>
          <p:nvPr/>
        </p:nvSpPr>
        <p:spPr bwMode="auto">
          <a:xfrm>
            <a:off x="1042988" y="1195388"/>
            <a:ext cx="841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it-IT" sz="2400" i="1"/>
              <a:t>l</a:t>
            </a:r>
            <a:endParaRPr lang="it-IT" sz="2400" i="1" baseline="-25000"/>
          </a:p>
        </p:txBody>
      </p:sp>
      <p:sp>
        <p:nvSpPr>
          <p:cNvPr id="22614" name="Text Box 289"/>
          <p:cNvSpPr txBox="1">
            <a:spLocks noChangeArrowheads="1"/>
          </p:cNvSpPr>
          <p:nvPr/>
        </p:nvSpPr>
        <p:spPr bwMode="auto">
          <a:xfrm>
            <a:off x="6397625" y="1195388"/>
            <a:ext cx="1190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it-IT" sz="2400" i="1"/>
              <a:t>r</a:t>
            </a:r>
            <a:endParaRPr lang="it-IT" sz="2400" i="1" baseline="-25000"/>
          </a:p>
        </p:txBody>
      </p:sp>
      <p:graphicFrame>
        <p:nvGraphicFramePr>
          <p:cNvPr id="731546" name="Group 410"/>
          <p:cNvGraphicFramePr>
            <a:graphicFrameLocks noGrp="1"/>
          </p:cNvGraphicFramePr>
          <p:nvPr/>
        </p:nvGraphicFramePr>
        <p:xfrm>
          <a:off x="539750" y="3933825"/>
          <a:ext cx="3227388" cy="631680"/>
        </p:xfrm>
        <a:graphic>
          <a:graphicData uri="http://schemas.openxmlformats.org/drawingml/2006/table">
            <a:tbl>
              <a:tblPr/>
              <a:tblGrid>
                <a:gridCol w="358775"/>
                <a:gridCol w="358775"/>
                <a:gridCol w="358775"/>
                <a:gridCol w="358775"/>
                <a:gridCol w="358775"/>
                <a:gridCol w="358775"/>
                <a:gridCol w="358775"/>
                <a:gridCol w="358775"/>
                <a:gridCol w="357188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4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5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6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7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8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9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10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11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x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10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12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15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27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32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35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42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55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2643" name="Text Box 366"/>
          <p:cNvSpPr txBox="1">
            <a:spLocks noChangeArrowheads="1"/>
          </p:cNvSpPr>
          <p:nvPr/>
        </p:nvSpPr>
        <p:spPr bwMode="auto">
          <a:xfrm>
            <a:off x="1343025" y="4799013"/>
            <a:ext cx="190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it-IT" sz="1800"/>
              <a:t>q</a:t>
            </a:r>
            <a:r>
              <a:rPr lang="it-IT" sz="1800" baseline="-25000"/>
              <a:t>0</a:t>
            </a:r>
          </a:p>
        </p:txBody>
      </p:sp>
      <p:cxnSp>
        <p:nvCxnSpPr>
          <p:cNvPr id="22644" name="AutoShape 367"/>
          <p:cNvCxnSpPr>
            <a:cxnSpLocks noChangeShapeType="1"/>
            <a:stCxn id="22643" idx="0"/>
          </p:cNvCxnSpPr>
          <p:nvPr/>
        </p:nvCxnSpPr>
        <p:spPr bwMode="auto">
          <a:xfrm flipH="1" flipV="1">
            <a:off x="1436688" y="4564063"/>
            <a:ext cx="1587" cy="234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645" name="Text Box 368"/>
          <p:cNvSpPr txBox="1">
            <a:spLocks noChangeArrowheads="1"/>
          </p:cNvSpPr>
          <p:nvPr/>
        </p:nvSpPr>
        <p:spPr bwMode="auto">
          <a:xfrm>
            <a:off x="1692275" y="4810125"/>
            <a:ext cx="190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it-IT" sz="1800"/>
              <a:t>q</a:t>
            </a:r>
            <a:r>
              <a:rPr lang="it-IT" sz="1800" baseline="-25000"/>
              <a:t>1</a:t>
            </a:r>
          </a:p>
        </p:txBody>
      </p:sp>
      <p:cxnSp>
        <p:nvCxnSpPr>
          <p:cNvPr id="22646" name="AutoShape 369"/>
          <p:cNvCxnSpPr>
            <a:cxnSpLocks noChangeShapeType="1"/>
            <a:stCxn id="22645" idx="0"/>
          </p:cNvCxnSpPr>
          <p:nvPr/>
        </p:nvCxnSpPr>
        <p:spPr bwMode="auto">
          <a:xfrm flipV="1">
            <a:off x="1787525" y="4564063"/>
            <a:ext cx="7938" cy="2460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647" name="Text Box 370"/>
          <p:cNvSpPr txBox="1">
            <a:spLocks noChangeArrowheads="1"/>
          </p:cNvSpPr>
          <p:nvPr/>
        </p:nvSpPr>
        <p:spPr bwMode="auto">
          <a:xfrm>
            <a:off x="2411413" y="4810125"/>
            <a:ext cx="190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it-IT" sz="1800"/>
              <a:t>q</a:t>
            </a:r>
            <a:r>
              <a:rPr lang="it-IT" sz="1800" baseline="-25000"/>
              <a:t>2</a:t>
            </a:r>
          </a:p>
        </p:txBody>
      </p:sp>
      <p:cxnSp>
        <p:nvCxnSpPr>
          <p:cNvPr id="22648" name="AutoShape 371"/>
          <p:cNvCxnSpPr>
            <a:cxnSpLocks noChangeShapeType="1"/>
            <a:stCxn id="22647" idx="0"/>
          </p:cNvCxnSpPr>
          <p:nvPr/>
        </p:nvCxnSpPr>
        <p:spPr bwMode="auto">
          <a:xfrm flipV="1">
            <a:off x="2506663" y="4564063"/>
            <a:ext cx="6350" cy="2460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649" name="Text Box 372"/>
          <p:cNvSpPr txBox="1">
            <a:spLocks noChangeArrowheads="1"/>
          </p:cNvSpPr>
          <p:nvPr/>
        </p:nvSpPr>
        <p:spPr bwMode="auto">
          <a:xfrm>
            <a:off x="3132138" y="4810125"/>
            <a:ext cx="190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it-IT" sz="1800"/>
              <a:t>q</a:t>
            </a:r>
            <a:r>
              <a:rPr lang="it-IT" sz="1800" baseline="-25000"/>
              <a:t>3</a:t>
            </a:r>
          </a:p>
        </p:txBody>
      </p:sp>
      <p:cxnSp>
        <p:nvCxnSpPr>
          <p:cNvPr id="22650" name="AutoShape 373"/>
          <p:cNvCxnSpPr>
            <a:cxnSpLocks noChangeShapeType="1"/>
            <a:stCxn id="22649" idx="0"/>
          </p:cNvCxnSpPr>
          <p:nvPr/>
        </p:nvCxnSpPr>
        <p:spPr bwMode="auto">
          <a:xfrm flipV="1">
            <a:off x="3227388" y="4564063"/>
            <a:ext cx="3175" cy="2460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graphicFrame>
        <p:nvGraphicFramePr>
          <p:cNvPr id="731510" name="Group 374"/>
          <p:cNvGraphicFramePr>
            <a:graphicFrameLocks noGrp="1"/>
          </p:cNvGraphicFramePr>
          <p:nvPr/>
        </p:nvGraphicFramePr>
        <p:xfrm>
          <a:off x="1411288" y="5235575"/>
          <a:ext cx="1504950" cy="570720"/>
        </p:xfrm>
        <a:graphic>
          <a:graphicData uri="http://schemas.openxmlformats.org/drawingml/2006/table">
            <a:tbl>
              <a:tblPr/>
              <a:tblGrid>
                <a:gridCol w="301625"/>
                <a:gridCol w="300037"/>
                <a:gridCol w="301625"/>
                <a:gridCol w="300038"/>
                <a:gridCol w="30162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0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2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c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  <a:sym typeface="Symbol" pitchFamily="-1" charset="2"/>
                        </a:rPr>
                        <a:t>0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0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0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  <a:sym typeface="Symbol" pitchFamily="-1" charset="2"/>
                        </a:rPr>
                        <a:t>1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2669" name="Text Box 400"/>
          <p:cNvSpPr txBox="1">
            <a:spLocks noChangeArrowheads="1"/>
          </p:cNvSpPr>
          <p:nvPr/>
        </p:nvSpPr>
        <p:spPr bwMode="auto">
          <a:xfrm>
            <a:off x="1393825" y="3567113"/>
            <a:ext cx="841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it-IT" sz="2400" i="1"/>
              <a:t>l</a:t>
            </a:r>
            <a:endParaRPr lang="it-IT" sz="2400" i="1" baseline="-25000"/>
          </a:p>
        </p:txBody>
      </p:sp>
      <p:sp>
        <p:nvSpPr>
          <p:cNvPr id="22670" name="Text Box 401"/>
          <p:cNvSpPr txBox="1">
            <a:spLocks noChangeArrowheads="1"/>
          </p:cNvSpPr>
          <p:nvPr/>
        </p:nvSpPr>
        <p:spPr bwMode="auto">
          <a:xfrm>
            <a:off x="3182938" y="3567113"/>
            <a:ext cx="1190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it-IT" sz="2400" i="1"/>
              <a:t>r</a:t>
            </a:r>
            <a:endParaRPr lang="it-IT" sz="2400" i="1" baseline="-25000"/>
          </a:p>
        </p:txBody>
      </p:sp>
      <p:sp>
        <p:nvSpPr>
          <p:cNvPr id="22671" name="Line 411"/>
          <p:cNvSpPr>
            <a:spLocks noChangeShapeType="1"/>
          </p:cNvSpPr>
          <p:nvPr/>
        </p:nvSpPr>
        <p:spPr bwMode="auto">
          <a:xfrm>
            <a:off x="250825" y="3500438"/>
            <a:ext cx="85693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672" name="Line 412"/>
          <p:cNvSpPr>
            <a:spLocks noChangeShapeType="1"/>
          </p:cNvSpPr>
          <p:nvPr/>
        </p:nvSpPr>
        <p:spPr bwMode="auto">
          <a:xfrm>
            <a:off x="4211638" y="3789363"/>
            <a:ext cx="0" cy="23764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it-IT"/>
          </a:p>
        </p:txBody>
      </p:sp>
      <p:graphicFrame>
        <p:nvGraphicFramePr>
          <p:cNvPr id="731629" name="Group 493"/>
          <p:cNvGraphicFramePr>
            <a:graphicFrameLocks noGrp="1"/>
          </p:cNvGraphicFramePr>
          <p:nvPr/>
        </p:nvGraphicFramePr>
        <p:xfrm>
          <a:off x="4859338" y="4383088"/>
          <a:ext cx="2151062" cy="631680"/>
        </p:xfrm>
        <a:graphic>
          <a:graphicData uri="http://schemas.openxmlformats.org/drawingml/2006/table">
            <a:tbl>
              <a:tblPr/>
              <a:tblGrid>
                <a:gridCol w="358775"/>
                <a:gridCol w="358775"/>
                <a:gridCol w="358775"/>
                <a:gridCol w="358775"/>
                <a:gridCol w="358775"/>
                <a:gridCol w="357187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7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8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9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10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11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x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27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32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35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42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55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31598" name="Group 462"/>
          <p:cNvGraphicFramePr>
            <a:graphicFrameLocks noGrp="1"/>
          </p:cNvGraphicFramePr>
          <p:nvPr/>
        </p:nvGraphicFramePr>
        <p:xfrm>
          <a:off x="5227638" y="5157788"/>
          <a:ext cx="1504950" cy="570720"/>
        </p:xfrm>
        <a:graphic>
          <a:graphicData uri="http://schemas.openxmlformats.org/drawingml/2006/table">
            <a:tbl>
              <a:tblPr/>
              <a:tblGrid>
                <a:gridCol w="301625"/>
                <a:gridCol w="300037"/>
                <a:gridCol w="301625"/>
                <a:gridCol w="300038"/>
                <a:gridCol w="30162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0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2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c</a:t>
                      </a:r>
                    </a:p>
                  </a:txBody>
                  <a:tcPr marL="0" marR="0" marT="36000" marB="36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  <a:sym typeface="Symbol" pitchFamily="-1" charset="2"/>
                        </a:rPr>
                        <a:t>0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0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  <a:sym typeface="Symbol" pitchFamily="-1" charset="2"/>
                        </a:rPr>
                        <a:t>1</a:t>
                      </a:r>
                    </a:p>
                  </a:txBody>
                  <a:tcPr marL="0" marR="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2710" name="Text Box 488"/>
          <p:cNvSpPr txBox="1">
            <a:spLocks noChangeArrowheads="1"/>
          </p:cNvSpPr>
          <p:nvPr/>
        </p:nvSpPr>
        <p:spPr bwMode="auto">
          <a:xfrm>
            <a:off x="5718175" y="4016375"/>
            <a:ext cx="841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it-IT" sz="2400" i="1"/>
              <a:t>l</a:t>
            </a:r>
            <a:endParaRPr lang="it-IT" sz="2400" i="1" baseline="-25000"/>
          </a:p>
        </p:txBody>
      </p:sp>
      <p:sp>
        <p:nvSpPr>
          <p:cNvPr id="22711" name="Text Box 489"/>
          <p:cNvSpPr txBox="1">
            <a:spLocks noChangeArrowheads="1"/>
          </p:cNvSpPr>
          <p:nvPr/>
        </p:nvSpPr>
        <p:spPr bwMode="auto">
          <a:xfrm>
            <a:off x="6429375" y="4016375"/>
            <a:ext cx="1190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it-IT" sz="2400" i="1"/>
              <a:t>r</a:t>
            </a:r>
            <a:endParaRPr lang="it-IT" sz="2400" i="1" baseline="-25000"/>
          </a:p>
        </p:txBody>
      </p:sp>
      <p:sp>
        <p:nvSpPr>
          <p:cNvPr id="22712" name="Text Box 494"/>
          <p:cNvSpPr txBox="1">
            <a:spLocks noChangeArrowheads="1"/>
          </p:cNvSpPr>
          <p:nvPr/>
        </p:nvSpPr>
        <p:spPr bwMode="auto">
          <a:xfrm>
            <a:off x="4418013" y="3644900"/>
            <a:ext cx="1108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 sz="2400"/>
              <a:t>Passo 2</a:t>
            </a:r>
          </a:p>
        </p:txBody>
      </p:sp>
      <p:sp>
        <p:nvSpPr>
          <p:cNvPr id="22713" name="Text Box 495"/>
          <p:cNvSpPr txBox="1">
            <a:spLocks noChangeArrowheads="1"/>
          </p:cNvSpPr>
          <p:nvPr/>
        </p:nvSpPr>
        <p:spPr bwMode="auto">
          <a:xfrm>
            <a:off x="7197725" y="5300663"/>
            <a:ext cx="113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 sz="2400"/>
              <a:t>return 9</a:t>
            </a:r>
          </a:p>
        </p:txBody>
      </p:sp>
    </p:spTree>
    <p:extLst>
      <p:ext uri="{BB962C8B-B14F-4D97-AF65-F5344CB8AC3E}">
        <p14:creationId xmlns:p14="http://schemas.microsoft.com/office/powerpoint/2010/main" val="2235027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piè di pa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Complessità dell’algoritmo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32316"/>
          </a:xfrm>
        </p:spPr>
        <p:txBody>
          <a:bodyPr>
            <a:normAutofit/>
          </a:bodyPr>
          <a:lstStyle/>
          <a:p>
            <a:pPr marL="0" indent="0" eaLnBrk="1" hangingPunct="1"/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Ciascuna iterazione del Passo </a:t>
            </a:r>
            <a:r>
              <a:rPr lang="it-IT" sz="2200" dirty="0" err="1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1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richiede tempo O(</a:t>
            </a:r>
            <a:r>
              <a:rPr lang="it-IT" sz="2200" dirty="0" err="1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1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).</a:t>
            </a:r>
            <a:r>
              <a:rPr lang="it-IT" sz="22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 </a:t>
            </a:r>
          </a:p>
          <a:p>
            <a:pPr marL="0" indent="0" eaLnBrk="1" hangingPunct="1"/>
            <a:r>
              <a:rPr lang="it-IT" sz="22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Dimensione del sottovettore alla iterazione i-esima:</a:t>
            </a:r>
          </a:p>
          <a:p>
            <a:pPr marL="0" indent="0" algn="ctr">
              <a:buNone/>
            </a:pPr>
            <a:r>
              <a:rPr lang="it-IT" sz="22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s</a:t>
            </a:r>
            <a:r>
              <a:rPr lang="it-IT" sz="2200" baseline="-25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i</a:t>
            </a:r>
            <a:r>
              <a:rPr lang="it-IT" sz="2200" baseline="-250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+1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= s</a:t>
            </a:r>
            <a:r>
              <a:rPr lang="it-IT" sz="2200" baseline="-250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i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/ (N+1) = s</a:t>
            </a:r>
            <a:r>
              <a:rPr lang="it-IT" sz="2200" baseline="-250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0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/ (N+1)</a:t>
            </a:r>
            <a:r>
              <a:rPr lang="it-IT" sz="2200" baseline="30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i </a:t>
            </a:r>
            <a:r>
              <a:rPr lang="it-IT" sz="22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= n+2 / (N+1)</a:t>
            </a:r>
            <a:r>
              <a:rPr lang="it-IT" sz="2200" baseline="300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i</a:t>
            </a:r>
            <a:endParaRPr lang="it-IT" sz="2200" dirty="0" smtClean="0">
              <a:solidFill>
                <a:schemeClr val="tx2">
                  <a:lumMod val="75000"/>
                </a:schemeClr>
              </a:solidFill>
              <a:cs typeface="ＭＳ Ｐゴシック" pitchFamily="-1" charset="-128"/>
            </a:endParaRPr>
          </a:p>
          <a:p>
            <a:pPr marL="0" indent="0" eaLnBrk="1" hangingPunct="1"/>
            <a:r>
              <a:rPr lang="it-IT" sz="22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Numero totale 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di </a:t>
            </a:r>
            <a:r>
              <a:rPr lang="it-IT" sz="22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iterazioni:</a:t>
            </a:r>
            <a:endParaRPr lang="it-IT" sz="2200" dirty="0">
              <a:solidFill>
                <a:schemeClr val="tx2">
                  <a:lumMod val="75000"/>
                </a:schemeClr>
              </a:solidFill>
              <a:cs typeface="ＭＳ Ｐゴシック" pitchFamily="-1" charset="-128"/>
            </a:endParaRPr>
          </a:p>
          <a:p>
            <a:pPr marL="0" indent="0" algn="ctr" eaLnBrk="1" hangingPunct="1">
              <a:buNone/>
            </a:pP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log</a:t>
            </a:r>
            <a:r>
              <a:rPr lang="it-IT" sz="2200" baseline="-250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N+1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(n+2) = log</a:t>
            </a:r>
            <a:r>
              <a:rPr lang="it-IT" sz="2200" baseline="-250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2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(n+2) / log</a:t>
            </a:r>
            <a:r>
              <a:rPr lang="it-IT" sz="2200" baseline="-250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2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(N+1)</a:t>
            </a:r>
          </a:p>
          <a:p>
            <a:pPr marL="0" indent="0" eaLnBrk="1" hangingPunct="1"/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Il Passo </a:t>
            </a:r>
            <a:r>
              <a:rPr lang="it-IT" sz="2200" dirty="0" err="1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2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richiede tempo </a:t>
            </a:r>
            <a:r>
              <a:rPr lang="it-IT" sz="22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costante.</a:t>
            </a:r>
          </a:p>
          <a:p>
            <a:pPr marL="0" indent="0" eaLnBrk="1" hangingPunct="1">
              <a:buNone/>
            </a:pP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T</a:t>
            </a:r>
            <a:r>
              <a:rPr lang="it-IT" sz="22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empo complessivo 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richiesto </a:t>
            </a:r>
            <a:r>
              <a:rPr lang="it-IT" sz="22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dall’algoritmo:  O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(log</a:t>
            </a:r>
            <a:r>
              <a:rPr lang="it-IT" sz="2200" baseline="-250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2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(n+2) / log</a:t>
            </a:r>
            <a:r>
              <a:rPr lang="it-IT" sz="2200" baseline="-250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2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(N+1)).</a:t>
            </a:r>
            <a:r>
              <a:rPr lang="it-IT" sz="22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</a:t>
            </a:r>
          </a:p>
          <a:p>
            <a:pPr marL="0" indent="0" eaLnBrk="1" hangingPunct="1">
              <a:buNone/>
            </a:pPr>
            <a:r>
              <a:rPr lang="it-IT" sz="22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Il 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modello di PRAM è CREW perché tutti gli </a:t>
            </a:r>
            <a:r>
              <a:rPr lang="it-IT" sz="2200" dirty="0" err="1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N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processori accedono contemporaneamente alle variabili </a:t>
            </a:r>
            <a:r>
              <a:rPr lang="it-IT" sz="2200" dirty="0" err="1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y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, </a:t>
            </a:r>
            <a:r>
              <a:rPr lang="it-IT" sz="2200" dirty="0" err="1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l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, </a:t>
            </a:r>
            <a:r>
              <a:rPr lang="it-IT" sz="2200" dirty="0" err="1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r</a:t>
            </a:r>
            <a:r>
              <a:rPr lang="it-IT" sz="22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e c</a:t>
            </a:r>
            <a:r>
              <a:rPr lang="it-IT" sz="22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.</a:t>
            </a:r>
          </a:p>
          <a:p>
            <a:pPr marL="0" indent="0" eaLnBrk="1" hangingPunct="1">
              <a:buNone/>
            </a:pPr>
            <a:endParaRPr lang="it-IT" sz="2200" dirty="0" smtClean="0">
              <a:solidFill>
                <a:schemeClr val="tx2">
                  <a:lumMod val="75000"/>
                </a:schemeClr>
              </a:solidFill>
              <a:cs typeface="ＭＳ Ｐゴシック" pitchFamily="-1" charset="-128"/>
            </a:endParaRPr>
          </a:p>
          <a:p>
            <a:pPr marL="0" indent="0" eaLnBrk="1" hangingPunct="1">
              <a:buNone/>
            </a:pP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Quando </a:t>
            </a:r>
            <a:r>
              <a:rPr lang="it-IT" sz="1800" dirty="0" err="1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N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</a:t>
            </a:r>
            <a:r>
              <a:rPr lang="it-IT" sz="18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= O(</a:t>
            </a:r>
            <a:r>
              <a:rPr lang="it-IT" sz="1800" dirty="0" err="1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1</a:t>
            </a:r>
            <a:r>
              <a:rPr lang="it-IT" sz="18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), il costo complessivo dell’algoritmo è O(log </a:t>
            </a:r>
            <a:r>
              <a:rPr lang="it-IT" sz="1800" dirty="0" err="1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n</a:t>
            </a:r>
            <a:r>
              <a:rPr lang="it-IT" sz="18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): pari all’ottimo nel sequenziale.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</a:t>
            </a:r>
          </a:p>
          <a:p>
            <a:pPr marL="0" indent="0" eaLnBrk="1" hangingPunct="1">
              <a:buNone/>
            </a:pP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Quando </a:t>
            </a:r>
            <a:r>
              <a:rPr lang="it-IT" sz="1800" dirty="0" err="1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N</a:t>
            </a:r>
            <a:r>
              <a:rPr lang="it-IT" sz="18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 = O(</a:t>
            </a:r>
            <a:r>
              <a:rPr lang="it-IT" sz="1800" dirty="0" err="1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n</a:t>
            </a:r>
            <a:r>
              <a:rPr lang="it-IT" sz="1800" dirty="0">
                <a:solidFill>
                  <a:schemeClr val="tx2">
                    <a:lumMod val="75000"/>
                  </a:schemeClr>
                </a:solidFill>
                <a:cs typeface="ＭＳ Ｐゴシック" pitchFamily="-1" charset="-128"/>
              </a:rPr>
              <a:t>) il tempo diventa costante.</a:t>
            </a:r>
          </a:p>
        </p:txBody>
      </p:sp>
    </p:spTree>
    <p:extLst>
      <p:ext uri="{BB962C8B-B14F-4D97-AF65-F5344CB8AC3E}">
        <p14:creationId xmlns:p14="http://schemas.microsoft.com/office/powerpoint/2010/main" val="789247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51203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>
                <a:solidFill>
                  <a:srgbClr val="1E1D5A"/>
                </a:solidFill>
                <a:cs typeface="ＭＳ Ｐゴシック" pitchFamily="-1" charset="-128"/>
              </a:rPr>
              <a:t>Sistema Distribuito</a:t>
            </a:r>
            <a:endParaRPr lang="it-IT">
              <a:cs typeface="ＭＳ Ｐゴシック" pitchFamily="-1" charset="-128"/>
            </a:endParaRP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Un Sistema Distribuito è un insieme interconnesso di computer, processi o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processori, ciascuno definito in modo autonomo. Un sistema distribuito si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può pensare semplicemente come un sistema fisico (computer connessi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da una rete) o più in generale come un sistema logico: insieme di processi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connessi da un meccanismo di scambio di messaggi.</a:t>
            </a:r>
          </a:p>
          <a:p>
            <a:pPr algn="just">
              <a:lnSpc>
                <a:spcPct val="80000"/>
              </a:lnSpc>
            </a:pPr>
            <a:endParaRPr lang="it-IT" sz="200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“... è un sistema in cui la caduta di un computer del quale ignoravi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persino l’esistenza, può rendere il tuo computer inutilizzabile”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it-IT" sz="2000" i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Lensi Lamport</a:t>
            </a:r>
            <a:endParaRPr lang="it-IT" sz="200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algn="just">
              <a:lnSpc>
                <a:spcPct val="80000"/>
              </a:lnSpc>
            </a:pPr>
            <a:endParaRPr lang="it-IT" sz="2000">
              <a:solidFill>
                <a:srgbClr val="1E1D5A"/>
              </a:solidFill>
              <a:latin typeface="Times New Roman" pitchFamily="-1" charset="0"/>
              <a:cs typeface="ＭＳ Ｐゴシック" pitchFamily="-1" charset="-128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“... è un modo di organizzare e considerare una famiglia di risorse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indipendenti e possibilmente distanti (o debolmente connesse), come se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 facessero parte di un unico grande pacchetto”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it-IT" sz="2000" i="1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Andrew Tannenbaum</a:t>
            </a:r>
            <a:endParaRPr lang="it-IT" sz="2000">
              <a:latin typeface="Times New Roman" pitchFamily="-1" charset="0"/>
              <a:cs typeface="ＭＳ Ｐゴシック" pitchFamily="-1" charset="-128"/>
            </a:endParaRPr>
          </a:p>
        </p:txBody>
      </p:sp>
      <p:sp>
        <p:nvSpPr>
          <p:cNvPr id="51206" name="Segnaposto piè di pagina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55299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 sz="4000">
                <a:solidFill>
                  <a:srgbClr val="1E1D5A"/>
                </a:solidFill>
                <a:cs typeface="ＭＳ Ｐゴシック" pitchFamily="-1" charset="-128"/>
              </a:rPr>
              <a:t>Trasmissione dell’informazione</a:t>
            </a:r>
            <a:endParaRPr lang="it-IT" sz="4000">
              <a:cs typeface="ＭＳ Ｐゴシック" pitchFamily="-1" charset="-128"/>
            </a:endParaRP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84313"/>
            <a:ext cx="7772400" cy="3621087"/>
          </a:xfrm>
        </p:spPr>
        <p:txBody>
          <a:bodyPr/>
          <a:lstStyle/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Nei sistemi distribuiti, la trasmissione dell’informazione assume un ruolo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fondamentale. A seconda del sistema preso in considerazione, la rete di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interconnessione può consistere in connessioni punto a punto (in tal caso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ogni connessione gestisce il traffico esclusivamente fra due processori) o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in canali di trasmissione (broadcast channels) che distribuiscono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l’informazione a tutti i processori appartenenti ad un agglomerato (cluster)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predefinito. I processori non condividono fisicamente alcuna memoria e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quindi lo scambio di informazioni fra essi deve per forza passare lungo la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specifica  rete di interconnessione.</a:t>
            </a:r>
            <a:endParaRPr lang="it-IT" sz="2000">
              <a:latin typeface="Times New Roman" pitchFamily="-1" charset="0"/>
              <a:cs typeface="ＭＳ Ｐゴシック" pitchFamily="-1" charset="-128"/>
            </a:endParaRPr>
          </a:p>
        </p:txBody>
      </p:sp>
      <p:sp>
        <p:nvSpPr>
          <p:cNvPr id="55302" name="Segnaposto piè di pagina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57347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>
                <a:solidFill>
                  <a:srgbClr val="1E1D5A"/>
                </a:solidFill>
                <a:cs typeface="ＭＳ Ｐゴシック" pitchFamily="-1" charset="-128"/>
              </a:rPr>
              <a:t>Task</a:t>
            </a:r>
            <a:endParaRPr lang="it-IT">
              <a:cs typeface="ＭＳ Ｐゴシック" pitchFamily="-1" charset="-128"/>
            </a:endParaRP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Definiamo task un frammento di codice sequenziale che deve essere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eseguito da un singolo processore. Quando due task debbono comunicare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fra loro durante l’esecuzione, ma i processori che li stanno eseguendo non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sono connessi direttamente nella rete, non c’è modo di effettuare tale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comunicazione in modo diretto. Ogni processore nel sistema deve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pertanto, sia eseguire il task che gli è stato assegnato, sia ridistribuire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l’informazione secondo le necessità del caso. Queste due operazioni, per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quanto possibile, non devono interferire fra di loro. In tal modo ogni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processore viene visto dal sistema come una coppia di entità logiche che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lavorano in modo indipendente: l’entità di processo che esegue il proprio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compito e l’entità di comunicazione che trasmette l’informazione nella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rgbClr val="1E1D5A"/>
                </a:solidFill>
                <a:latin typeface="Times New Roman" pitchFamily="-1" charset="0"/>
                <a:cs typeface="ＭＳ Ｐゴシック" pitchFamily="-1" charset="-128"/>
              </a:rPr>
              <a:t>rete.</a:t>
            </a:r>
          </a:p>
        </p:txBody>
      </p:sp>
      <p:sp>
        <p:nvSpPr>
          <p:cNvPr id="57350" name="Segnaposto piè di pagina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egnaposto piè di pagina 4"/>
          <p:cNvSpPr txBox="1">
            <a:spLocks noGrp="1"/>
          </p:cNvSpPr>
          <p:nvPr/>
        </p:nvSpPr>
        <p:spPr bwMode="auto">
          <a:xfrm>
            <a:off x="2411413" y="6453188"/>
            <a:ext cx="4392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it-IT" u="none"/>
          </a:p>
        </p:txBody>
      </p:sp>
      <p:sp>
        <p:nvSpPr>
          <p:cNvPr id="53251" name="Segnaposto numero diapositiva 5"/>
          <p:cNvSpPr txBox="1">
            <a:spLocks noGrp="1"/>
          </p:cNvSpPr>
          <p:nvPr/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endParaRPr lang="it-IT" sz="1400" u="none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it-IT" sz="4000">
                <a:solidFill>
                  <a:srgbClr val="1E1D5A"/>
                </a:solidFill>
                <a:cs typeface="ＭＳ Ｐゴシック" pitchFamily="-1" charset="-128"/>
              </a:rPr>
              <a:t>Differenza fra sistema</a:t>
            </a:r>
            <a:br>
              <a:rPr lang="it-IT" sz="4000">
                <a:solidFill>
                  <a:srgbClr val="1E1D5A"/>
                </a:solidFill>
                <a:cs typeface="ＭＳ Ｐゴシック" pitchFamily="-1" charset="-128"/>
              </a:rPr>
            </a:br>
            <a:r>
              <a:rPr lang="it-IT" sz="4000">
                <a:solidFill>
                  <a:srgbClr val="1E1D5A"/>
                </a:solidFill>
                <a:cs typeface="ＭＳ Ｐゴシック" pitchFamily="-1" charset="-128"/>
              </a:rPr>
              <a:t>distribuito e parallelo</a:t>
            </a:r>
            <a:endParaRPr lang="it-IT" sz="4000">
              <a:cs typeface="ＭＳ Ｐゴシック" pitchFamily="-1" charset="-128"/>
            </a:endParaRPr>
          </a:p>
        </p:txBody>
      </p:sp>
      <p:graphicFrame>
        <p:nvGraphicFramePr>
          <p:cNvPr id="26652" name="Group 28"/>
          <p:cNvGraphicFramePr>
            <a:graphicFrameLocks noGrp="1"/>
          </p:cNvGraphicFramePr>
          <p:nvPr>
            <p:ph idx="4294967295"/>
          </p:nvPr>
        </p:nvGraphicFramePr>
        <p:xfrm>
          <a:off x="609600" y="1828800"/>
          <a:ext cx="7772400" cy="3789046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1" charset="0"/>
                          <a:ea typeface="Times New Roman" pitchFamily="-1" charset="0"/>
                          <a:cs typeface="Times New Roman" pitchFamily="-1" charset="0"/>
                        </a:rPr>
                        <a:t>Sistema distribuito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1" charset="0"/>
                          <a:ea typeface="Times New Roman" pitchFamily="-1" charset="0"/>
                          <a:cs typeface="Times New Roman" pitchFamily="-1" charset="0"/>
                        </a:rPr>
                        <a:t>Sistema parallelo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3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1" charset="0"/>
                          <a:ea typeface="Times New Roman" pitchFamily="-1" charset="0"/>
                          <a:cs typeface="Times New Roman" pitchFamily="-1" charset="0"/>
                        </a:rPr>
                        <a:t>sistema multiutente che si riferisce ad ambienti di lavoro di tipo collaborativi</a:t>
                      </a:r>
                      <a:br>
                        <a:rPr kumimoji="0" lang="it-IT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1" charset="0"/>
                          <a:ea typeface="Times New Roman" pitchFamily="-1" charset="0"/>
                          <a:cs typeface="Times New Roman" pitchFamily="-1" charset="0"/>
                        </a:rPr>
                      </a:br>
                      <a:endParaRPr kumimoji="0" lang="it-IT" sz="1700" b="0" i="0" u="none" strike="noStrike" cap="none" normalizeH="0" baseline="0">
                        <a:ln>
                          <a:noFill/>
                        </a:ln>
                        <a:solidFill>
                          <a:srgbClr val="1E1D5A"/>
                        </a:solidFill>
                        <a:effectLst/>
                        <a:latin typeface="Times New Roman" pitchFamily="-1" charset="0"/>
                        <a:ea typeface="Times New Roman" pitchFamily="-1" charset="0"/>
                        <a:cs typeface="Times New Roman" pitchFamily="-1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1" charset="0"/>
                          <a:ea typeface="Times New Roman" pitchFamily="-1" charset="0"/>
                          <a:cs typeface="Times New Roman" pitchFamily="-1" charset="0"/>
                        </a:rPr>
                        <a:t>è pensato per essere usato da un singolo utente o processo per garantire la massima velocizzazione di una singola applicazione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1" charset="0"/>
                          <a:ea typeface="Times New Roman" pitchFamily="-1" charset="0"/>
                          <a:cs typeface="Times New Roman" pitchFamily="-1" charset="0"/>
                        </a:rPr>
                        <a:t>computer, processi o processori non omogenei e asincroni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1" charset="0"/>
                          <a:ea typeface="Times New Roman" pitchFamily="-1" charset="0"/>
                          <a:cs typeface="Times New Roman" pitchFamily="-1" charset="0"/>
                        </a:rPr>
                        <a:t>processori omogenei sincroni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computer, processi o processori fra loro autonomi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processori usati insieme per un’unica computazione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9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problemi di sicurezza connessi alla rete (perdita di messaggi, cadute di sitema, condivisione dei dati, etc…)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1E1D5A"/>
                          </a:solidFill>
                          <a:effectLst/>
                          <a:latin typeface="Times New Roman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in genere è considerato come un sistema fisicamente e logicamente inaccessibile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273" name="Segnaposto piè di pagina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2776</Words>
  <Application>Microsoft Macintosh PowerPoint</Application>
  <PresentationFormat>Presentazione su schermo (4:3)</PresentationFormat>
  <Paragraphs>581</Paragraphs>
  <Slides>31</Slides>
  <Notes>31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Tema di Office</vt:lpstr>
      <vt:lpstr>  </vt:lpstr>
      <vt:lpstr>Idea</vt:lpstr>
      <vt:lpstr>Algoritmo  </vt:lpstr>
      <vt:lpstr>Esempio</vt:lpstr>
      <vt:lpstr>Complessità dell’algoritmo</vt:lpstr>
      <vt:lpstr>Sistema Distribuito</vt:lpstr>
      <vt:lpstr>Trasmissione dell’informazione</vt:lpstr>
      <vt:lpstr>Task</vt:lpstr>
      <vt:lpstr>Differenza fra sistema distribuito e parallelo</vt:lpstr>
      <vt:lpstr>Algoritmo Distribuito</vt:lpstr>
      <vt:lpstr>Schema base di un algoritmo distribuito</vt:lpstr>
      <vt:lpstr>Complessità distribuita</vt:lpstr>
      <vt:lpstr>Sistemi sincroni e asincroni</vt:lpstr>
      <vt:lpstr>  Complessità temporale </vt:lpstr>
      <vt:lpstr>La rete ad anello</vt:lpstr>
      <vt:lpstr>Broadcast in un sistema distribuito ad anello</vt:lpstr>
      <vt:lpstr>Broadcast in una qualsiasi rete a connessione fissa</vt:lpstr>
      <vt:lpstr>Broadcast con eco in una qualsiasi rete a connessione fissa</vt:lpstr>
      <vt:lpstr>Complessità del broadcast con eco</vt:lpstr>
      <vt:lpstr>Esempio broadcast con eco 1</vt:lpstr>
      <vt:lpstr>Esempio broadcast con eco 2</vt:lpstr>
      <vt:lpstr>Elezione del Leader su una rete ad anello</vt:lpstr>
      <vt:lpstr>Esempio di funzionamento di LEA</vt:lpstr>
      <vt:lpstr>Correttezza e complessità dell’algoritmo LEA</vt:lpstr>
      <vt:lpstr>Un solo iniziatore</vt:lpstr>
      <vt:lpstr>K-vicinato</vt:lpstr>
      <vt:lpstr>Algoritmo per l’elezione del Leader con l’ausilio del k-vicinato</vt:lpstr>
      <vt:lpstr>Leader temporaneo</vt:lpstr>
      <vt:lpstr>Cosa ricevo e cosa invio</vt:lpstr>
      <vt:lpstr>Algoritmo per l’elezione del Leader con l’ausilio del k-vicinato</vt:lpstr>
      <vt:lpstr>Correttezza e complessità dell’algoritmo LEAK</vt:lpstr>
    </vt:vector>
  </TitlesOfParts>
  <Company>università di roma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Rossella Petreschi</dc:creator>
  <cp:lastModifiedBy>Rossella</cp:lastModifiedBy>
  <cp:revision>40</cp:revision>
  <cp:lastPrinted>2014-10-30T12:48:18Z</cp:lastPrinted>
  <dcterms:created xsi:type="dcterms:W3CDTF">2014-10-26T18:34:53Z</dcterms:created>
  <dcterms:modified xsi:type="dcterms:W3CDTF">2014-11-25T11:44:39Z</dcterms:modified>
</cp:coreProperties>
</file>