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32.xml" ContentType="application/vnd.openxmlformats-officedocument.presentationml.slide+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notesSlides/notesSlide47.xml" ContentType="application/vnd.openxmlformats-officedocument.presentationml.notesSlide+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52.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28" r:id="rId1"/>
  </p:sldMasterIdLst>
  <p:notesMasterIdLst>
    <p:notesMasterId r:id="rId54"/>
  </p:notesMasterIdLst>
  <p:sldIdLst>
    <p:sldId id="256" r:id="rId2"/>
    <p:sldId id="264" r:id="rId3"/>
    <p:sldId id="257" r:id="rId4"/>
    <p:sldId id="258"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8" r:id="rId20"/>
    <p:sldId id="259" r:id="rId21"/>
    <p:sldId id="260" r:id="rId22"/>
    <p:sldId id="289" r:id="rId23"/>
    <p:sldId id="261" r:id="rId24"/>
    <p:sldId id="290" r:id="rId25"/>
    <p:sldId id="265" r:id="rId26"/>
    <p:sldId id="266" r:id="rId27"/>
    <p:sldId id="267" r:id="rId28"/>
    <p:sldId id="268" r:id="rId29"/>
    <p:sldId id="269" r:id="rId30"/>
    <p:sldId id="270" r:id="rId31"/>
    <p:sldId id="271" r:id="rId32"/>
    <p:sldId id="272" r:id="rId33"/>
    <p:sldId id="273" r:id="rId34"/>
    <p:sldId id="274" r:id="rId35"/>
    <p:sldId id="284" r:id="rId36"/>
    <p:sldId id="275" r:id="rId37"/>
    <p:sldId id="276" r:id="rId38"/>
    <p:sldId id="277" r:id="rId39"/>
    <p:sldId id="278" r:id="rId40"/>
    <p:sldId id="279" r:id="rId41"/>
    <p:sldId id="280" r:id="rId42"/>
    <p:sldId id="281" r:id="rId43"/>
    <p:sldId id="283" r:id="rId44"/>
    <p:sldId id="282" r:id="rId45"/>
    <p:sldId id="285" r:id="rId46"/>
    <p:sldId id="286" r:id="rId47"/>
    <p:sldId id="287" r:id="rId48"/>
    <p:sldId id="288" r:id="rId49"/>
    <p:sldId id="305" r:id="rId50"/>
    <p:sldId id="306" r:id="rId51"/>
    <p:sldId id="307" r:id="rId52"/>
    <p:sldId id="309" r:id="rId5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63C26"/>
    <a:srgbClr val="B131B4"/>
    <a:srgbClr val="DF39D7"/>
    <a:srgbClr val="FF6600"/>
    <a:srgbClr val="FFFF00"/>
    <a:srgbClr val="7D1B11"/>
    <a:srgbClr val="9A4B1A"/>
    <a:srgbClr val="8F3F29"/>
    <a:srgbClr val="8E552A"/>
    <a:srgbClr val="902828"/>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64" autoAdjust="0"/>
    <p:restoredTop sz="90849" autoAdjust="0"/>
  </p:normalViewPr>
  <p:slideViewPr>
    <p:cSldViewPr>
      <p:cViewPr>
        <p:scale>
          <a:sx n="90" d="100"/>
          <a:sy n="90" d="100"/>
        </p:scale>
        <p:origin x="-2736" y="-10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FF839-C46C-441F-829E-8DDAFA6F6DF1}" type="datetimeFigureOut">
              <a:rPr lang="it-IT" smtClean="0"/>
              <a:pPr/>
              <a:t>18-05-2012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E47261-12C9-4732-BDA1-C3086063C24B}"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975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27</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29</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Il master mantiene</a:t>
            </a:r>
            <a:r>
              <a:rPr lang="it-IT" baseline="0" dirty="0" smtClean="0"/>
              <a:t> molte strutture dati: per ogni </a:t>
            </a:r>
            <a:r>
              <a:rPr lang="it-IT" baseline="0" dirty="0" err="1" smtClean="0"/>
              <a:t>map</a:t>
            </a:r>
            <a:r>
              <a:rPr lang="it-IT" baseline="0" dirty="0" smtClean="0"/>
              <a:t> e reduce task conserva lo stato (</a:t>
            </a:r>
            <a:r>
              <a:rPr lang="it-IT" baseline="0" dirty="0" err="1" smtClean="0"/>
              <a:t>idle</a:t>
            </a:r>
            <a:r>
              <a:rPr lang="it-IT" baseline="0" dirty="0" smtClean="0"/>
              <a:t>, in-progress, </a:t>
            </a:r>
            <a:r>
              <a:rPr lang="it-IT" baseline="0" dirty="0" err="1" smtClean="0"/>
              <a:t>completed</a:t>
            </a:r>
            <a:r>
              <a:rPr lang="it-IT" baseline="0" dirty="0" smtClean="0"/>
              <a:t>) e l’identità del </a:t>
            </a:r>
            <a:r>
              <a:rPr lang="it-IT" baseline="0" dirty="0" err="1" smtClean="0"/>
              <a:t>worker</a:t>
            </a:r>
            <a:r>
              <a:rPr lang="it-IT" baseline="0" dirty="0" smtClean="0"/>
              <a:t> assegnato.</a:t>
            </a:r>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Ordinamento</a:t>
            </a:r>
            <a:r>
              <a:rPr lang="it-IT" baseline="0" dirty="0" smtClean="0"/>
              <a:t> necessario al punto 5: tipicamente molte chiavi differenti mappano comunque allo stesso reduce task.</a:t>
            </a:r>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31</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Le</a:t>
            </a:r>
            <a:r>
              <a:rPr lang="it-IT" baseline="0" dirty="0" smtClean="0"/>
              <a:t> immense quantità di dati possono essere divise tra centinaia o migliaia di macchine. È necessario un sistema di controllo dei fallimenti.</a:t>
            </a:r>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33</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Le</a:t>
            </a:r>
            <a:r>
              <a:rPr lang="it-IT" baseline="0" dirty="0" smtClean="0"/>
              <a:t> immense quantità di dati possono essere divise tra centinaia o migliaia di macchine. È necessario un sistema di controllo dei fallimenti.</a:t>
            </a:r>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34</a:t>
            </a:fld>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Le</a:t>
            </a:r>
            <a:r>
              <a:rPr lang="it-IT" baseline="0" dirty="0" smtClean="0"/>
              <a:t> immense quantità di dati possono essere divise tra centinaia o migliaia di macchine. È necessario un sistema di controllo dei fallimenti.</a:t>
            </a:r>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35</a:t>
            </a:fld>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36</a:t>
            </a:fld>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Sostanzialmente</a:t>
            </a:r>
            <a:r>
              <a:rPr lang="it-IT" baseline="0" dirty="0" smtClean="0"/>
              <a:t>, utilizzando il Google File System, ogni file è diviso in blocchi di 64MB. Ogni blocco è copiato 3 volte su macchine differenti. In questo modo se lo </a:t>
            </a:r>
            <a:r>
              <a:rPr lang="it-IT" baseline="0" dirty="0" err="1" smtClean="0"/>
              <a:t>scheduling</a:t>
            </a:r>
            <a:r>
              <a:rPr lang="it-IT" baseline="0" dirty="0" smtClean="0"/>
              <a:t> dovesse fallire, il master può indirizzare un </a:t>
            </a:r>
            <a:r>
              <a:rPr lang="it-IT" baseline="0" dirty="0" err="1" smtClean="0"/>
              <a:t>worker</a:t>
            </a:r>
            <a:r>
              <a:rPr lang="it-IT" baseline="0" dirty="0" smtClean="0"/>
              <a:t> verso la macchina più vicina a quella assegnata precedentemente. Questo è necessario per utilizzare il meno possibile la rete.</a:t>
            </a:r>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37</a:t>
            </a:fld>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Un bug</a:t>
            </a:r>
            <a:r>
              <a:rPr lang="it-IT" baseline="0" dirty="0" smtClean="0"/>
              <a:t> nel codice di inizializzazione delle macchine di Google causò la </a:t>
            </a:r>
            <a:r>
              <a:rPr lang="it-IT" baseline="0" dirty="0" err="1" smtClean="0"/>
              <a:t>disabilitazione</a:t>
            </a:r>
            <a:r>
              <a:rPr lang="it-IT" baseline="0" dirty="0" smtClean="0"/>
              <a:t> dell’utilizzo della cache in alcune di queste macchine, riducendo la velocità di computazione di </a:t>
            </a:r>
            <a:r>
              <a:rPr lang="it-IT" baseline="0" smtClean="0"/>
              <a:t>un fattore 100.</a:t>
            </a:r>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38</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39</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40</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41</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42</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43</a:t>
            </a:fld>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44</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45</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46</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47</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48</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49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5</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50</a:t>
            </a:fld>
            <a:endParaRPr 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51</a:t>
            </a:fld>
            <a:endParaRPr lang="it-IT"/>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52</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8E47261-12C9-4732-BDA1-C3086063C24B}"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titolo">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Intestazione sezione">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nchor="ctr"/>
          <a:lstStyle>
            <a:lvl1pPr algn="l">
              <a:defRPr sz="4600"/>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8" name="Segnaposto numero diapositiva 7"/>
          <p:cNvSpPr>
            <a:spLocks noGrp="1"/>
          </p:cNvSpPr>
          <p:nvPr>
            <p:ph type="sldNum" sz="quarter" idx="11"/>
          </p:nvPr>
        </p:nvSpPr>
        <p:spPr/>
        <p:txBody>
          <a:bodyPr/>
          <a:lstStyle/>
          <a:p>
            <a:fld id="{3D060AE3-51FA-4E9D-A9EF-E6A59E2F3FB0}" type="slidenum">
              <a:rPr lang="it-IT" smtClean="0"/>
              <a:pPr/>
              <a:t>‹n.›</a:t>
            </a:fld>
            <a:endParaRPr lang="it-IT"/>
          </a:p>
        </p:txBody>
      </p:sp>
      <p:sp>
        <p:nvSpPr>
          <p:cNvPr id="9" name="Segnaposto piè di pagina 8"/>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9926660C-EAF1-4AD5-A7AD-0461E0F53EEF}" type="datetimeFigureOut">
              <a:rPr lang="it-IT" smtClean="0"/>
              <a:pPr/>
              <a:t>18-05-2012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156448" y="6422064"/>
            <a:ext cx="762000" cy="365125"/>
          </a:xfrm>
        </p:spPr>
        <p:txBody>
          <a:bodyPr/>
          <a:lstStyle/>
          <a:p>
            <a:fld id="{3D060AE3-51FA-4E9D-A9EF-E6A59E2F3F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457200" y="6422064"/>
            <a:ext cx="2133600" cy="365125"/>
          </a:xfrm>
        </p:spPr>
        <p:txBody>
          <a:bodyPr/>
          <a:lstStyle/>
          <a:p>
            <a:fld id="{9926660C-EAF1-4AD5-A7AD-0461E0F53EEF}" type="datetimeFigureOut">
              <a:rPr lang="it-IT" smtClean="0"/>
              <a:pPr/>
              <a:t>18-05-2012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060AE3-51FA-4E9D-A9EF-E6A59E2F3F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926660C-EAF1-4AD5-A7AD-0461E0F53EEF}" type="datetimeFigureOut">
              <a:rPr lang="it-IT" smtClean="0"/>
              <a:pPr/>
              <a:t>18-05-2012</a:t>
            </a:fld>
            <a:endParaRPr lang="it-IT"/>
          </a:p>
        </p:txBody>
      </p:sp>
      <p:sp>
        <p:nvSpPr>
          <p:cNvPr id="22" name="Segnaposto piè di pagin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t-IT"/>
          </a:p>
        </p:txBody>
      </p:sp>
      <p:sp>
        <p:nvSpPr>
          <p:cNvPr id="18" name="Segnaposto numero diapositiv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D060AE3-51FA-4E9D-A9EF-E6A59E2F3FB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2.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2.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0034" y="2357430"/>
            <a:ext cx="7704856" cy="3286148"/>
          </a:xfrm>
        </p:spPr>
        <p:txBody>
          <a:bodyPr>
            <a:noAutofit/>
            <a:scene3d>
              <a:camera prst="orthographicFront"/>
              <a:lightRig rig="soft" dir="t">
                <a:rot lat="0" lon="0" rev="10800000"/>
              </a:lightRig>
            </a:scene3d>
            <a:sp3d>
              <a:contourClr>
                <a:srgbClr val="DDDDDD"/>
              </a:contourClr>
            </a:sp3d>
          </a:bodyPr>
          <a:lstStyle/>
          <a:p>
            <a:pPr algn="ctr"/>
            <a:r>
              <a:rPr lang="it-IT" sz="1400" cap="none" spc="150" dirty="0" smtClean="0">
                <a:ln w="11430"/>
                <a:solidFill>
                  <a:schemeClr val="bg1">
                    <a:lumMod val="95000"/>
                    <a:lumOff val="5000"/>
                  </a:schemeClr>
                </a:solidFill>
                <a:effectLst>
                  <a:outerShdw blurRad="25400" algn="tl" rotWithShape="0">
                    <a:srgbClr val="000000">
                      <a:alpha val="43000"/>
                    </a:srgbClr>
                  </a:outerShdw>
                  <a:reflection blurRad="6350" stA="55000" endA="50" endPos="85000" dir="5400000" sy="-100000" algn="bl" rotWithShape="0"/>
                </a:effectLst>
                <a:latin typeface="Book Antiqua" pitchFamily="18" charset="0"/>
              </a:rPr>
              <a:t/>
            </a:r>
            <a:br>
              <a:rPr lang="it-IT" sz="1400" cap="none" spc="150" dirty="0" smtClean="0">
                <a:ln w="11430"/>
                <a:solidFill>
                  <a:schemeClr val="bg1">
                    <a:lumMod val="95000"/>
                    <a:lumOff val="5000"/>
                  </a:schemeClr>
                </a:solidFill>
                <a:effectLst>
                  <a:outerShdw blurRad="25400" algn="tl" rotWithShape="0">
                    <a:srgbClr val="000000">
                      <a:alpha val="43000"/>
                    </a:srgbClr>
                  </a:outerShdw>
                  <a:reflection blurRad="6350" stA="55000" endA="50" endPos="85000" dir="5400000" sy="-100000" algn="bl" rotWithShape="0"/>
                </a:effectLst>
                <a:latin typeface="Book Antiqua" pitchFamily="18" charset="0"/>
              </a:rPr>
            </a:br>
            <a:r>
              <a:rPr lang="it-IT" sz="12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Facoltà di Ingegneria dell’Informazione, Informatica e Statistica</a:t>
            </a:r>
            <a:br>
              <a:rPr lang="it-IT" sz="12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br>
            <a:r>
              <a:rPr lang="it-IT" sz="12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Dipartimento di Informatica</a:t>
            </a:r>
            <a:br>
              <a:rPr lang="it-IT" sz="12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br>
            <a:r>
              <a:rPr lang="it-IT" sz="1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 </a:t>
            </a:r>
            <a:br>
              <a:rPr lang="it-IT" sz="1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br>
            <a:r>
              <a:rPr lang="it-IT" sz="1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
            </a:r>
            <a:br>
              <a:rPr lang="it-IT" sz="1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br>
            <a:r>
              <a:rPr lang="it-IT" sz="1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 </a:t>
            </a:r>
            <a:br>
              <a:rPr lang="it-IT" sz="1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br>
            <a:r>
              <a:rPr lang="it-IT" sz="2400" cap="none" spc="150" dirty="0" err="1" smtClean="0">
                <a:ln w="11430"/>
                <a:solidFill>
                  <a:sysClr val="windowText" lastClr="000000"/>
                </a:solidFill>
                <a:effectLst>
                  <a:outerShdw blurRad="25400" algn="tl" rotWithShape="0">
                    <a:srgbClr val="000000">
                      <a:alpha val="43000"/>
                    </a:srgbClr>
                  </a:outerShdw>
                </a:effectLst>
                <a:latin typeface="Book Antiqua" pitchFamily="18" charset="0"/>
              </a:rPr>
              <a:t>MapReduce</a:t>
            </a:r>
            <a:r>
              <a:rPr lang="it-IT" sz="2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
            </a:r>
            <a:br>
              <a:rPr lang="it-IT" sz="2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br>
            <a:r>
              <a:rPr lang="it-IT" sz="2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
            </a:r>
            <a:br>
              <a:rPr lang="it-IT" sz="24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br>
            <a:r>
              <a:rPr lang="it-IT" sz="1200" cap="none" spc="150" dirty="0" smtClean="0">
                <a:ln w="11430"/>
                <a:solidFill>
                  <a:sysClr val="windowText" lastClr="000000"/>
                </a:solidFill>
                <a:effectLst>
                  <a:outerShdw blurRad="25400" algn="tl" rotWithShape="0">
                    <a:srgbClr val="000000">
                      <a:alpha val="43000"/>
                    </a:srgbClr>
                  </a:outerShdw>
                </a:effectLst>
                <a:latin typeface="Book Antiqua" pitchFamily="18" charset="0"/>
              </a:rPr>
              <a:t>Marco </a:t>
            </a:r>
            <a:r>
              <a:rPr lang="it-IT" sz="1200" cap="none" spc="150" dirty="0" err="1" smtClean="0">
                <a:ln w="11430"/>
                <a:solidFill>
                  <a:sysClr val="windowText" lastClr="000000"/>
                </a:solidFill>
                <a:effectLst>
                  <a:outerShdw blurRad="25400" algn="tl" rotWithShape="0">
                    <a:srgbClr val="000000">
                      <a:alpha val="43000"/>
                    </a:srgbClr>
                  </a:outerShdw>
                </a:effectLst>
                <a:latin typeface="Book Antiqua" pitchFamily="18" charset="0"/>
              </a:rPr>
              <a:t>Mogliani</a:t>
            </a:r>
            <a:endParaRPr lang="it-IT" sz="1200" cap="none" spc="150" dirty="0">
              <a:ln w="11430"/>
              <a:solidFill>
                <a:sysClr val="windowText" lastClr="000000"/>
              </a:solidFill>
              <a:effectLst>
                <a:outerShdw blurRad="25400" algn="tl" rotWithShape="0">
                  <a:srgbClr val="000000">
                    <a:alpha val="43000"/>
                  </a:srgbClr>
                </a:outerShdw>
              </a:effectLst>
              <a:latin typeface="Book Antiqua" pitchFamily="18" charset="0"/>
            </a:endParaRPr>
          </a:p>
        </p:txBody>
      </p:sp>
      <p:pic>
        <p:nvPicPr>
          <p:cNvPr id="1029" name="Picture 5"/>
          <p:cNvPicPr>
            <a:picLocks noChangeAspect="1" noChangeArrowheads="1"/>
          </p:cNvPicPr>
          <p:nvPr/>
        </p:nvPicPr>
        <p:blipFill>
          <a:blip r:embed="rId3" cstate="print"/>
          <a:srcRect/>
          <a:stretch>
            <a:fillRect/>
          </a:stretch>
        </p:blipFill>
        <p:spPr bwMode="auto">
          <a:xfrm>
            <a:off x="2000232" y="571480"/>
            <a:ext cx="3816424" cy="1151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467544" y="2006837"/>
            <a:ext cx="7715304" cy="3693319"/>
          </a:xfrm>
          <a:prstGeom prst="rect">
            <a:avLst/>
          </a:prstGeom>
          <a:noFill/>
        </p:spPr>
        <p:txBody>
          <a:bodyPr wrap="square" rtlCol="0">
            <a:spAutoFit/>
          </a:bodyPr>
          <a:lstStyle/>
          <a:p>
            <a:r>
              <a:rPr lang="it-IT" dirty="0" smtClean="0"/>
              <a:t>La modalità di gestione delle richieste di scrittura varia a seconda della politica adottata:</a:t>
            </a:r>
          </a:p>
          <a:p>
            <a:endParaRPr lang="it-IT" dirty="0"/>
          </a:p>
          <a:p>
            <a:pPr marL="285750" indent="-285750">
              <a:buFont typeface="Arial"/>
              <a:buChar char="•"/>
            </a:pPr>
            <a:r>
              <a:rPr lang="it-IT" b="1" dirty="0" smtClean="0"/>
              <a:t>Random</a:t>
            </a:r>
            <a:r>
              <a:rPr lang="it-IT" dirty="0"/>
              <a:t>:</a:t>
            </a:r>
            <a:r>
              <a:rPr lang="it-IT" dirty="0" smtClean="0"/>
              <a:t> </a:t>
            </a:r>
            <a:r>
              <a:rPr lang="it-IT" dirty="0"/>
              <a:t>arbitrariamente viene scelta una delle richieste di scrittura</a:t>
            </a:r>
            <a:r>
              <a:rPr lang="it-IT" dirty="0" smtClean="0"/>
              <a:t>.</a:t>
            </a:r>
          </a:p>
          <a:p>
            <a:endParaRPr lang="it-IT" dirty="0" smtClean="0"/>
          </a:p>
          <a:p>
            <a:pPr marL="285750" indent="-285750">
              <a:buFont typeface="Arial"/>
              <a:buChar char="•"/>
            </a:pPr>
            <a:r>
              <a:rPr lang="it-IT" b="1" dirty="0" smtClean="0"/>
              <a:t>Priorità</a:t>
            </a:r>
            <a:r>
              <a:rPr lang="it-IT" dirty="0"/>
              <a:t>:</a:t>
            </a:r>
            <a:r>
              <a:rPr lang="it-IT" dirty="0" smtClean="0"/>
              <a:t> </a:t>
            </a:r>
            <a:r>
              <a:rPr lang="it-IT" dirty="0"/>
              <a:t>se ai processori è associata una certa </a:t>
            </a:r>
            <a:r>
              <a:rPr lang="it-IT" dirty="0" smtClean="0"/>
              <a:t>priorit</a:t>
            </a:r>
            <a:r>
              <a:rPr lang="it-IT" dirty="0"/>
              <a:t>à</a:t>
            </a:r>
            <a:r>
              <a:rPr lang="it-IT" dirty="0" smtClean="0"/>
              <a:t>, </a:t>
            </a:r>
            <a:r>
              <a:rPr lang="it-IT" dirty="0"/>
              <a:t>la scrittura </a:t>
            </a:r>
            <a:r>
              <a:rPr lang="it-IT" dirty="0" smtClean="0"/>
              <a:t>del </a:t>
            </a:r>
            <a:r>
              <a:rPr lang="it-IT" dirty="0"/>
              <a:t>processore con </a:t>
            </a:r>
            <a:r>
              <a:rPr lang="it-IT" dirty="0" smtClean="0"/>
              <a:t>priorità </a:t>
            </a:r>
            <a:r>
              <a:rPr lang="it-IT" dirty="0"/>
              <a:t>maggiore è l’unica eseguita</a:t>
            </a:r>
            <a:r>
              <a:rPr lang="it-IT" dirty="0" smtClean="0"/>
              <a:t>.</a:t>
            </a:r>
          </a:p>
          <a:p>
            <a:pPr marL="285750" indent="-285750">
              <a:buFont typeface="Arial"/>
              <a:buChar char="•"/>
            </a:pPr>
            <a:endParaRPr lang="it-IT" dirty="0"/>
          </a:p>
          <a:p>
            <a:pPr marL="285750" indent="-285750">
              <a:buFont typeface="Arial"/>
              <a:buChar char="•"/>
            </a:pPr>
            <a:r>
              <a:rPr lang="it-IT" b="1" dirty="0" smtClean="0"/>
              <a:t>Operatore </a:t>
            </a:r>
            <a:r>
              <a:rPr lang="it-IT" b="1" dirty="0" err="1" smtClean="0"/>
              <a:t>f</a:t>
            </a:r>
            <a:r>
              <a:rPr lang="it-IT" dirty="0" smtClean="0"/>
              <a:t>: </a:t>
            </a:r>
            <a:r>
              <a:rPr lang="it-IT" dirty="0"/>
              <a:t>sia </a:t>
            </a:r>
            <a:r>
              <a:rPr lang="it-IT" i="1" dirty="0" err="1"/>
              <a:t>f</a:t>
            </a:r>
            <a:r>
              <a:rPr lang="it-IT" dirty="0"/>
              <a:t> un operatore commutativo </a:t>
            </a:r>
            <a:r>
              <a:rPr lang="it-IT"/>
              <a:t>e </a:t>
            </a:r>
            <a:r>
              <a:rPr lang="it-IT" smtClean="0"/>
              <a:t>associativo </a:t>
            </a:r>
            <a:r>
              <a:rPr lang="it-IT" dirty="0"/>
              <a:t>e siano v</a:t>
            </a:r>
            <a:r>
              <a:rPr lang="it-IT" baseline="-25000" dirty="0"/>
              <a:t>1</a:t>
            </a:r>
            <a:r>
              <a:rPr lang="it-IT" dirty="0"/>
              <a:t>, v</a:t>
            </a:r>
            <a:r>
              <a:rPr lang="it-IT" baseline="-25000" dirty="0"/>
              <a:t>2</a:t>
            </a:r>
            <a:r>
              <a:rPr lang="it-IT" dirty="0" smtClean="0"/>
              <a:t>,…, </a:t>
            </a:r>
            <a:r>
              <a:rPr lang="it-IT" dirty="0" err="1"/>
              <a:t>v</a:t>
            </a:r>
            <a:r>
              <a:rPr lang="it-IT" baseline="-25000" dirty="0" err="1"/>
              <a:t>t</a:t>
            </a:r>
            <a:r>
              <a:rPr lang="it-IT" dirty="0"/>
              <a:t> i valori da scrivere nella locazione di memoria. Il valore scritto è quello ottenuto da </a:t>
            </a:r>
            <a:r>
              <a:rPr lang="it-IT" i="1" dirty="0" err="1"/>
              <a:t>f</a:t>
            </a:r>
            <a:r>
              <a:rPr lang="it-IT" dirty="0"/>
              <a:t>(v</a:t>
            </a:r>
            <a:r>
              <a:rPr lang="it-IT" baseline="-25000" dirty="0"/>
              <a:t>1</a:t>
            </a:r>
            <a:r>
              <a:rPr lang="it-IT" dirty="0"/>
              <a:t>, v</a:t>
            </a:r>
            <a:r>
              <a:rPr lang="it-IT" baseline="-25000" dirty="0"/>
              <a:t>2</a:t>
            </a:r>
            <a:r>
              <a:rPr lang="it-IT" dirty="0" smtClean="0"/>
              <a:t>,…, </a:t>
            </a:r>
            <a:r>
              <a:rPr lang="it-IT" dirty="0" err="1"/>
              <a:t>v</a:t>
            </a:r>
            <a:r>
              <a:rPr lang="it-IT" baseline="-25000" dirty="0" err="1"/>
              <a:t>t</a:t>
            </a:r>
            <a:r>
              <a:rPr lang="it-IT" dirty="0"/>
              <a:t>). </a:t>
            </a:r>
          </a:p>
          <a:p>
            <a:pPr marL="285750" indent="-285750">
              <a:buFont typeface="Arial"/>
              <a:buChar char="•"/>
            </a:pPr>
            <a:endParaRPr lang="it-IT" dirty="0"/>
          </a:p>
          <a:p>
            <a:r>
              <a:rPr lang="it-IT" dirty="0" smtClean="0"/>
              <a:t> </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320514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467544" y="2272804"/>
            <a:ext cx="7715304" cy="2308324"/>
          </a:xfrm>
          <a:prstGeom prst="rect">
            <a:avLst/>
          </a:prstGeom>
          <a:noFill/>
        </p:spPr>
        <p:txBody>
          <a:bodyPr wrap="square" rtlCol="0">
            <a:spAutoFit/>
          </a:bodyPr>
          <a:lstStyle/>
          <a:p>
            <a:pPr marL="285750" indent="-285750">
              <a:buFont typeface="Arial"/>
              <a:buChar char="•"/>
            </a:pPr>
            <a:r>
              <a:rPr lang="it-IT" dirty="0" smtClean="0"/>
              <a:t>Il modello PRAM rappresenta un’estensione del modello RAM.</a:t>
            </a:r>
          </a:p>
          <a:p>
            <a:pPr marL="285750" indent="-285750">
              <a:buFont typeface="Arial"/>
              <a:buChar char="•"/>
            </a:pPr>
            <a:endParaRPr lang="it-IT" dirty="0"/>
          </a:p>
          <a:p>
            <a:pPr marL="285750" indent="-285750">
              <a:buFont typeface="Arial"/>
              <a:buChar char="•"/>
            </a:pPr>
            <a:r>
              <a:rPr lang="it-IT" dirty="0"/>
              <a:t>P</a:t>
            </a:r>
            <a:r>
              <a:rPr lang="it-IT" dirty="0" smtClean="0"/>
              <a:t>ermette </a:t>
            </a:r>
            <a:r>
              <a:rPr lang="it-IT" dirty="0"/>
              <a:t>di progettare un algoritmo parallelo usando le sole istruzioni PRAM </a:t>
            </a:r>
            <a:r>
              <a:rPr lang="it-IT" dirty="0" smtClean="0"/>
              <a:t>più </a:t>
            </a:r>
            <a:r>
              <a:rPr lang="it-IT" dirty="0"/>
              <a:t>le istruzioni di lettura e scrittura sulla memoria globale</a:t>
            </a:r>
            <a:r>
              <a:rPr lang="it-IT" dirty="0" smtClean="0"/>
              <a:t>.</a:t>
            </a:r>
          </a:p>
          <a:p>
            <a:pPr marL="285750" indent="-285750">
              <a:buFont typeface="Arial"/>
              <a:buChar char="•"/>
            </a:pPr>
            <a:endParaRPr lang="it-IT" dirty="0"/>
          </a:p>
          <a:p>
            <a:pPr marL="285750" indent="-285750">
              <a:buFont typeface="Arial"/>
              <a:buChar char="•"/>
            </a:pPr>
            <a:r>
              <a:rPr lang="it-IT" dirty="0"/>
              <a:t>Gli algoritmi risultano </a:t>
            </a:r>
            <a:r>
              <a:rPr lang="it-IT" dirty="0" smtClean="0"/>
              <a:t>molto snelli</a:t>
            </a:r>
          </a:p>
          <a:p>
            <a:pPr marL="285750" indent="-285750">
              <a:buFont typeface="Arial"/>
              <a:buChar char="•"/>
            </a:pPr>
            <a:endParaRPr lang="it-IT" dirty="0"/>
          </a:p>
          <a:p>
            <a:pPr marL="285750" indent="-285750">
              <a:buFont typeface="Arial"/>
              <a:buChar char="•"/>
            </a:pPr>
            <a:r>
              <a:rPr lang="it-IT" dirty="0" smtClean="0"/>
              <a:t>L’analisi degli algoritmi è molto </a:t>
            </a:r>
            <a:r>
              <a:rPr lang="it-IT" dirty="0"/>
              <a:t>simile a quella del modello RAM</a:t>
            </a:r>
            <a:r>
              <a:rPr lang="it-IT" dirty="0" smtClean="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0109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467544" y="1916832"/>
            <a:ext cx="7715304" cy="3970318"/>
          </a:xfrm>
          <a:prstGeom prst="rect">
            <a:avLst/>
          </a:prstGeom>
          <a:noFill/>
        </p:spPr>
        <p:txBody>
          <a:bodyPr wrap="square" rtlCol="0">
            <a:spAutoFit/>
          </a:bodyPr>
          <a:lstStyle/>
          <a:p>
            <a:r>
              <a:rPr lang="it-IT" dirty="0"/>
              <a:t>Tuttavia gli aspetti che il modello ignora lo rendono irrealistico rispetto alle architetture parallele vere e </a:t>
            </a:r>
            <a:r>
              <a:rPr lang="it-IT" dirty="0" smtClean="0"/>
              <a:t>proprie. Una </a:t>
            </a:r>
            <a:r>
              <a:rPr lang="it-IT" dirty="0"/>
              <a:t>PRAM non considera il costo di alcuni </a:t>
            </a:r>
            <a:r>
              <a:rPr lang="it-IT" dirty="0" smtClean="0"/>
              <a:t>aspetti:</a:t>
            </a:r>
          </a:p>
          <a:p>
            <a:endParaRPr lang="it-IT" dirty="0" smtClean="0"/>
          </a:p>
          <a:p>
            <a:pPr marL="285750" indent="-285750">
              <a:buFont typeface="Arial"/>
              <a:buChar char="•"/>
            </a:pPr>
            <a:r>
              <a:rPr lang="it-IT" b="1" dirty="0" smtClean="0"/>
              <a:t>Sincronizzazione</a:t>
            </a:r>
            <a:r>
              <a:rPr lang="it-IT" dirty="0" smtClean="0"/>
              <a:t>: nessun sistema reale è sincrono.</a:t>
            </a:r>
          </a:p>
          <a:p>
            <a:pPr marL="285750" indent="-285750">
              <a:buFont typeface="Arial"/>
              <a:buChar char="•"/>
            </a:pPr>
            <a:endParaRPr lang="it-IT" dirty="0"/>
          </a:p>
          <a:p>
            <a:pPr marL="285750" indent="-285750">
              <a:buFont typeface="Arial"/>
              <a:buChar char="•"/>
            </a:pPr>
            <a:r>
              <a:rPr lang="it-IT" b="1" dirty="0" smtClean="0"/>
              <a:t>Affidabilità</a:t>
            </a:r>
            <a:r>
              <a:rPr lang="it-IT" dirty="0" smtClean="0"/>
              <a:t>: nella realtà </a:t>
            </a:r>
            <a:r>
              <a:rPr lang="it-IT" dirty="0"/>
              <a:t>i processori possono </a:t>
            </a:r>
            <a:r>
              <a:rPr lang="it-IT" dirty="0" smtClean="0"/>
              <a:t>fallire.</a:t>
            </a:r>
          </a:p>
          <a:p>
            <a:endParaRPr lang="it-IT" dirty="0"/>
          </a:p>
          <a:p>
            <a:pPr marL="285750" indent="-285750">
              <a:buFont typeface="Arial"/>
              <a:buChar char="•"/>
            </a:pPr>
            <a:r>
              <a:rPr lang="it-IT" b="1" dirty="0"/>
              <a:t>L</a:t>
            </a:r>
            <a:r>
              <a:rPr lang="it-IT" b="1" dirty="0" smtClean="0"/>
              <a:t>ocalità </a:t>
            </a:r>
            <a:r>
              <a:rPr lang="it-IT" b="1" dirty="0"/>
              <a:t>dei </a:t>
            </a:r>
            <a:r>
              <a:rPr lang="it-IT" b="1" dirty="0" smtClean="0"/>
              <a:t>dati</a:t>
            </a:r>
            <a:r>
              <a:rPr lang="it-IT" dirty="0" smtClean="0"/>
              <a:t>: l’accesso ai dati dipende strettamente da dove questi sono fisicamente.</a:t>
            </a:r>
          </a:p>
          <a:p>
            <a:pPr marL="285750" indent="-285750">
              <a:buFont typeface="Arial"/>
              <a:buChar char="•"/>
            </a:pPr>
            <a:endParaRPr lang="it-IT" dirty="0"/>
          </a:p>
          <a:p>
            <a:pPr marL="285750" indent="-285750">
              <a:buFont typeface="Arial"/>
              <a:buChar char="•"/>
            </a:pPr>
            <a:r>
              <a:rPr lang="it-IT" b="1" dirty="0"/>
              <a:t>V</a:t>
            </a:r>
            <a:r>
              <a:rPr lang="it-IT" b="1" dirty="0" smtClean="0"/>
              <a:t>elocità </a:t>
            </a:r>
            <a:r>
              <a:rPr lang="it-IT" b="1" dirty="0"/>
              <a:t>di </a:t>
            </a:r>
            <a:r>
              <a:rPr lang="it-IT" b="1" dirty="0" smtClean="0"/>
              <a:t>comunicazione</a:t>
            </a:r>
            <a:r>
              <a:rPr lang="it-IT" dirty="0" smtClean="0"/>
              <a:t>: </a:t>
            </a:r>
            <a:r>
              <a:rPr lang="it-IT" dirty="0"/>
              <a:t>i</a:t>
            </a:r>
            <a:r>
              <a:rPr lang="it-IT" dirty="0" smtClean="0"/>
              <a:t>l </a:t>
            </a:r>
            <a:r>
              <a:rPr lang="it-IT" dirty="0"/>
              <a:t>passaggio dei messaggi </a:t>
            </a:r>
            <a:r>
              <a:rPr lang="it-IT" dirty="0" smtClean="0"/>
              <a:t>è eseguito </a:t>
            </a:r>
            <a:r>
              <a:rPr lang="it-IT" dirty="0"/>
              <a:t>solo via memoria </a:t>
            </a:r>
            <a:r>
              <a:rPr lang="it-IT" dirty="0" smtClean="0"/>
              <a:t>condivisa. </a:t>
            </a:r>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900420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467544" y="1916832"/>
            <a:ext cx="7715304" cy="3693319"/>
          </a:xfrm>
          <a:prstGeom prst="rect">
            <a:avLst/>
          </a:prstGeom>
          <a:noFill/>
        </p:spPr>
        <p:txBody>
          <a:bodyPr wrap="square" rtlCol="0">
            <a:spAutoFit/>
          </a:bodyPr>
          <a:lstStyle/>
          <a:p>
            <a:r>
              <a:rPr lang="it-IT" dirty="0"/>
              <a:t>Per quanto riguarda la </a:t>
            </a:r>
            <a:r>
              <a:rPr lang="it-IT" dirty="0" smtClean="0"/>
              <a:t>complessità </a:t>
            </a:r>
            <a:r>
              <a:rPr lang="it-IT" dirty="0"/>
              <a:t>esistono due misure fondamentali per gli algoritmi </a:t>
            </a:r>
            <a:r>
              <a:rPr lang="it-IT" dirty="0" smtClean="0"/>
              <a:t>PRAM:</a:t>
            </a:r>
          </a:p>
          <a:p>
            <a:endParaRPr lang="it-IT" dirty="0"/>
          </a:p>
          <a:p>
            <a:pPr marL="285750" indent="-285750">
              <a:buFont typeface="Arial"/>
              <a:buChar char="•"/>
            </a:pPr>
            <a:r>
              <a:rPr lang="it-IT" b="1" dirty="0" smtClean="0"/>
              <a:t>Tempo di esecuzione</a:t>
            </a:r>
            <a:r>
              <a:rPr lang="it-IT" dirty="0" smtClean="0"/>
              <a:t>: </a:t>
            </a:r>
            <a:r>
              <a:rPr lang="it-IT" dirty="0"/>
              <a:t>differenza tra il tempo in cui tutti i processori hanno terminato il loro lavoro e il tempo di inizio del primo </a:t>
            </a:r>
            <a:r>
              <a:rPr lang="it-IT" dirty="0" smtClean="0"/>
              <a:t>processo.</a:t>
            </a:r>
          </a:p>
          <a:p>
            <a:pPr marL="285750" indent="-285750">
              <a:buFont typeface="Arial"/>
              <a:buChar char="•"/>
            </a:pPr>
            <a:endParaRPr lang="it-IT" dirty="0"/>
          </a:p>
          <a:p>
            <a:pPr marL="285750" indent="-285750">
              <a:buFont typeface="Arial"/>
              <a:buChar char="•"/>
            </a:pPr>
            <a:r>
              <a:rPr lang="it-IT" b="1" dirty="0" smtClean="0"/>
              <a:t>Costo</a:t>
            </a:r>
            <a:r>
              <a:rPr lang="it-IT" dirty="0" smtClean="0"/>
              <a:t>: </a:t>
            </a:r>
            <a:r>
              <a:rPr lang="it-IT" dirty="0"/>
              <a:t>prodotto tra il numero di processori e il tempo di esecuzione</a:t>
            </a:r>
            <a:r>
              <a:rPr lang="it-IT" dirty="0" smtClean="0"/>
              <a:t>.</a:t>
            </a:r>
            <a:endParaRPr lang="it-IT" dirty="0"/>
          </a:p>
          <a:p>
            <a:pPr marL="285750" indent="-285750">
              <a:buFont typeface="Arial"/>
              <a:buChar char="•"/>
            </a:pPr>
            <a:endParaRPr lang="it-IT" dirty="0"/>
          </a:p>
          <a:p>
            <a:r>
              <a:rPr lang="it-IT" dirty="0" smtClean="0"/>
              <a:t>Queste </a:t>
            </a:r>
            <a:r>
              <a:rPr lang="it-IT" dirty="0"/>
              <a:t>misure sono appropriate rispetto alle prestazioni reali solo se l’ampiezza di banda è sufficientemente grande e se la computazione è distribuita in modo sufficientemente uniforme da colmare la latenza della comunicazione</a:t>
            </a:r>
            <a:r>
              <a:rPr lang="it-IT" dirty="0" smtClean="0"/>
              <a:t>.</a:t>
            </a:r>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066551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BSP</a:t>
            </a:r>
          </a:p>
        </p:txBody>
      </p:sp>
      <p:sp>
        <p:nvSpPr>
          <p:cNvPr id="8" name="CasellaDiTesto 7"/>
          <p:cNvSpPr txBox="1"/>
          <p:nvPr/>
        </p:nvSpPr>
        <p:spPr>
          <a:xfrm>
            <a:off x="467544" y="1916832"/>
            <a:ext cx="7715304" cy="2862323"/>
          </a:xfrm>
          <a:prstGeom prst="rect">
            <a:avLst/>
          </a:prstGeom>
          <a:noFill/>
        </p:spPr>
        <p:txBody>
          <a:bodyPr wrap="square" rtlCol="0">
            <a:spAutoFit/>
          </a:bodyPr>
          <a:lstStyle/>
          <a:p>
            <a:r>
              <a:rPr lang="it-IT" dirty="0" smtClean="0"/>
              <a:t>Introdotto da </a:t>
            </a:r>
            <a:r>
              <a:rPr lang="it-IT" dirty="0" err="1" smtClean="0"/>
              <a:t>Valiant</a:t>
            </a:r>
            <a:r>
              <a:rPr lang="it-IT" dirty="0" smtClean="0"/>
              <a:t> nel 1989, il </a:t>
            </a:r>
            <a:r>
              <a:rPr lang="it-IT" i="1" dirty="0" smtClean="0"/>
              <a:t>Bulk </a:t>
            </a:r>
            <a:r>
              <a:rPr lang="it-IT" i="1" dirty="0" err="1" smtClean="0"/>
              <a:t>Synchronous</a:t>
            </a:r>
            <a:r>
              <a:rPr lang="it-IT" i="1" dirty="0" smtClean="0"/>
              <a:t> </a:t>
            </a:r>
            <a:r>
              <a:rPr lang="it-IT" i="1" dirty="0" err="1" smtClean="0"/>
              <a:t>Parallel</a:t>
            </a:r>
            <a:r>
              <a:rPr lang="it-IT" i="1" dirty="0" smtClean="0"/>
              <a:t> </a:t>
            </a:r>
            <a:r>
              <a:rPr lang="it-IT" dirty="0"/>
              <a:t>rappresenta </a:t>
            </a:r>
            <a:r>
              <a:rPr lang="it-IT" dirty="0" smtClean="0"/>
              <a:t>una </a:t>
            </a:r>
            <a:r>
              <a:rPr lang="it-IT" dirty="0"/>
              <a:t>via di mezzo tra un modello architetturale e un modello teorico. </a:t>
            </a:r>
            <a:endParaRPr lang="it-IT" dirty="0" smtClean="0"/>
          </a:p>
          <a:p>
            <a:r>
              <a:rPr lang="it-IT" dirty="0" smtClean="0"/>
              <a:t>Si basa su tre componenti:</a:t>
            </a:r>
          </a:p>
          <a:p>
            <a:endParaRPr lang="it-IT" dirty="0"/>
          </a:p>
          <a:p>
            <a:pPr marL="285750" indent="-285750">
              <a:buFont typeface="Arial"/>
              <a:buChar char="•"/>
            </a:pPr>
            <a:r>
              <a:rPr lang="it-IT" i="1" dirty="0" err="1" smtClean="0"/>
              <a:t>P</a:t>
            </a:r>
            <a:r>
              <a:rPr lang="it-IT" dirty="0" smtClean="0"/>
              <a:t> coppie processore/memoria.</a:t>
            </a:r>
          </a:p>
          <a:p>
            <a:pPr marL="285750" indent="-285750">
              <a:buFont typeface="Arial"/>
              <a:buChar char="•"/>
            </a:pPr>
            <a:endParaRPr lang="it-IT" dirty="0"/>
          </a:p>
          <a:p>
            <a:pPr marL="285750" indent="-285750">
              <a:buFont typeface="Arial"/>
              <a:buChar char="•"/>
            </a:pPr>
            <a:r>
              <a:rPr lang="it-IT" dirty="0"/>
              <a:t>Una rete di comunicazione </a:t>
            </a:r>
            <a:r>
              <a:rPr lang="it-IT" dirty="0" smtClean="0"/>
              <a:t>(o router) </a:t>
            </a:r>
            <a:r>
              <a:rPr lang="it-IT" dirty="0"/>
              <a:t>che si </a:t>
            </a:r>
            <a:r>
              <a:rPr lang="it-IT" dirty="0" smtClean="0"/>
              <a:t>occupi della </a:t>
            </a:r>
            <a:r>
              <a:rPr lang="it-IT" dirty="0"/>
              <a:t>comunicazione </a:t>
            </a:r>
            <a:r>
              <a:rPr lang="it-IT" dirty="0" smtClean="0"/>
              <a:t>di </a:t>
            </a:r>
            <a:r>
              <a:rPr lang="it-IT" dirty="0"/>
              <a:t>messaggi punto a punto</a:t>
            </a:r>
            <a:r>
              <a:rPr lang="it-IT" dirty="0" smtClean="0"/>
              <a:t>.</a:t>
            </a:r>
          </a:p>
          <a:p>
            <a:pPr marL="285750" indent="-285750">
              <a:buFont typeface="Arial"/>
              <a:buChar char="•"/>
            </a:pPr>
            <a:endParaRPr lang="it-IT" dirty="0"/>
          </a:p>
          <a:p>
            <a:pPr marL="285750" indent="-285750">
              <a:buFont typeface="Arial"/>
              <a:buChar char="•"/>
            </a:pPr>
            <a:r>
              <a:rPr lang="it-IT" dirty="0"/>
              <a:t>Una barriera di sincronizzazione per i processori</a:t>
            </a:r>
            <a:r>
              <a:rPr lang="it-IT" dirty="0" smtClean="0"/>
              <a:t>.</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48526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BSP</a:t>
            </a:r>
          </a:p>
        </p:txBody>
      </p:sp>
      <p:pic>
        <p:nvPicPr>
          <p:cNvPr id="7" name="Immagine 6"/>
          <p:cNvPicPr>
            <a:picLocks noChangeAspect="1"/>
          </p:cNvPicPr>
          <p:nvPr/>
        </p:nvPicPr>
        <p:blipFill>
          <a:blip r:embed="rId4"/>
          <a:stretch>
            <a:fillRect/>
          </a:stretch>
        </p:blipFill>
        <p:spPr>
          <a:xfrm>
            <a:off x="1259632" y="1916832"/>
            <a:ext cx="6679037" cy="295232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9046490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BSP</a:t>
            </a:r>
          </a:p>
        </p:txBody>
      </p:sp>
      <p:sp>
        <p:nvSpPr>
          <p:cNvPr id="8" name="CasellaDiTesto 7"/>
          <p:cNvSpPr txBox="1"/>
          <p:nvPr/>
        </p:nvSpPr>
        <p:spPr>
          <a:xfrm>
            <a:off x="467544" y="1772816"/>
            <a:ext cx="7715304" cy="4247317"/>
          </a:xfrm>
          <a:prstGeom prst="rect">
            <a:avLst/>
          </a:prstGeom>
          <a:noFill/>
        </p:spPr>
        <p:txBody>
          <a:bodyPr wrap="square" rtlCol="0">
            <a:spAutoFit/>
          </a:bodyPr>
          <a:lstStyle/>
          <a:p>
            <a:r>
              <a:rPr lang="it-IT" dirty="0"/>
              <a:t>Una computazione in BSP è composta da </a:t>
            </a:r>
            <a:r>
              <a:rPr lang="it-IT" i="1" dirty="0" err="1"/>
              <a:t>superstep</a:t>
            </a:r>
            <a:r>
              <a:rPr lang="it-IT" dirty="0"/>
              <a:t>, ognuno dei quali è formato da tre passi</a:t>
            </a:r>
            <a:r>
              <a:rPr lang="it-IT" dirty="0" smtClean="0"/>
              <a:t>:</a:t>
            </a:r>
          </a:p>
          <a:p>
            <a:endParaRPr lang="it-IT" dirty="0"/>
          </a:p>
          <a:p>
            <a:pPr marL="285750" indent="-285750">
              <a:buFont typeface="Arial"/>
              <a:buChar char="•"/>
            </a:pPr>
            <a:r>
              <a:rPr lang="it-IT" b="1" dirty="0"/>
              <a:t>Computazione </a:t>
            </a:r>
            <a:r>
              <a:rPr lang="it-IT" b="1" dirty="0" smtClean="0"/>
              <a:t>locale</a:t>
            </a:r>
            <a:r>
              <a:rPr lang="it-IT" dirty="0" smtClean="0"/>
              <a:t>: i processori </a:t>
            </a:r>
            <a:r>
              <a:rPr lang="it-IT" dirty="0"/>
              <a:t>eseguono operazioni usando solo la loro memoria locale. Le computazioni locali sono da considerarsi </a:t>
            </a:r>
            <a:r>
              <a:rPr lang="it-IT" dirty="0" smtClean="0"/>
              <a:t>indipendenti (avvengono </a:t>
            </a:r>
            <a:r>
              <a:rPr lang="it-IT" dirty="0"/>
              <a:t>in modo </a:t>
            </a:r>
            <a:r>
              <a:rPr lang="it-IT" dirty="0" smtClean="0"/>
              <a:t>asincrono).</a:t>
            </a:r>
          </a:p>
          <a:p>
            <a:pPr marL="285750" indent="-285750">
              <a:buFont typeface="Arial"/>
              <a:buChar char="•"/>
            </a:pPr>
            <a:endParaRPr lang="it-IT" dirty="0"/>
          </a:p>
          <a:p>
            <a:pPr marL="285750" indent="-285750">
              <a:buFont typeface="Arial"/>
              <a:buChar char="•"/>
            </a:pPr>
            <a:r>
              <a:rPr lang="it-IT" b="1" dirty="0"/>
              <a:t>Comunicazione</a:t>
            </a:r>
            <a:r>
              <a:rPr lang="it-IT" dirty="0"/>
              <a:t>: </a:t>
            </a:r>
            <a:r>
              <a:rPr lang="it-IT" dirty="0" smtClean="0"/>
              <a:t>durante </a:t>
            </a:r>
            <a:r>
              <a:rPr lang="it-IT" dirty="0"/>
              <a:t>questa fase i processori inviano messaggi tra loro, questi non saranno ricevuti prima del prossimo </a:t>
            </a:r>
            <a:r>
              <a:rPr lang="it-IT" dirty="0" err="1"/>
              <a:t>superstep</a:t>
            </a:r>
            <a:r>
              <a:rPr lang="it-IT" dirty="0" smtClean="0"/>
              <a:t>.</a:t>
            </a:r>
          </a:p>
          <a:p>
            <a:pPr marL="285750" indent="-285750">
              <a:buFont typeface="Arial"/>
              <a:buChar char="•"/>
            </a:pPr>
            <a:endParaRPr lang="it-IT" dirty="0"/>
          </a:p>
          <a:p>
            <a:pPr marL="285750" indent="-285750">
              <a:buFont typeface="Arial"/>
              <a:buChar char="•"/>
            </a:pPr>
            <a:r>
              <a:rPr lang="it-IT" b="1" dirty="0"/>
              <a:t>Barriera di comunicazione</a:t>
            </a:r>
            <a:r>
              <a:rPr lang="it-IT" dirty="0"/>
              <a:t>: </a:t>
            </a:r>
            <a:r>
              <a:rPr lang="it-IT" dirty="0" smtClean="0"/>
              <a:t>un </a:t>
            </a:r>
            <a:r>
              <a:rPr lang="it-IT" dirty="0"/>
              <a:t>processore raggiunge questa fase quando ha terminato la sua fase di comunicazione. Quando tutti i processori raggiungono questa fase i messaggi inviati nella fase di comunicazione vengono resi disponibili nella memoria dei processori destinatari</a:t>
            </a:r>
            <a:r>
              <a:rPr lang="it-IT" dirty="0" smtClean="0"/>
              <a:t>.</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868823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BSP</a:t>
            </a:r>
          </a:p>
        </p:txBody>
      </p:sp>
      <p:sp>
        <p:nvSpPr>
          <p:cNvPr id="8" name="CasellaDiTesto 7"/>
          <p:cNvSpPr txBox="1"/>
          <p:nvPr/>
        </p:nvSpPr>
        <p:spPr>
          <a:xfrm>
            <a:off x="467544" y="1772816"/>
            <a:ext cx="7715304" cy="3416320"/>
          </a:xfrm>
          <a:prstGeom prst="rect">
            <a:avLst/>
          </a:prstGeom>
          <a:noFill/>
        </p:spPr>
        <p:txBody>
          <a:bodyPr wrap="square" rtlCol="0">
            <a:spAutoFit/>
          </a:bodyPr>
          <a:lstStyle/>
          <a:p>
            <a:r>
              <a:rPr lang="it-IT" dirty="0" smtClean="0"/>
              <a:t>Definito con </a:t>
            </a:r>
            <a:r>
              <a:rPr lang="it-IT" i="1" dirty="0"/>
              <a:t>time </a:t>
            </a:r>
            <a:r>
              <a:rPr lang="it-IT" i="1" dirty="0" err="1"/>
              <a:t>step</a:t>
            </a:r>
            <a:r>
              <a:rPr lang="it-IT" dirty="0"/>
              <a:t> il tempo necessario ad effettuare un’operazione locale. I parametri di un algoritmo BSP sono tre</a:t>
            </a:r>
            <a:r>
              <a:rPr lang="it-IT" dirty="0" smtClean="0"/>
              <a:t>:</a:t>
            </a:r>
          </a:p>
          <a:p>
            <a:endParaRPr lang="it-IT" dirty="0"/>
          </a:p>
          <a:p>
            <a:pPr marL="285750" indent="-285750">
              <a:buFont typeface="Arial"/>
              <a:buChar char="•"/>
            </a:pPr>
            <a:r>
              <a:rPr lang="it-IT" b="1" dirty="0" err="1"/>
              <a:t>p</a:t>
            </a:r>
            <a:r>
              <a:rPr lang="it-IT" dirty="0"/>
              <a:t>: </a:t>
            </a:r>
            <a:r>
              <a:rPr lang="it-IT" dirty="0" smtClean="0"/>
              <a:t>il </a:t>
            </a:r>
            <a:r>
              <a:rPr lang="it-IT" dirty="0"/>
              <a:t>numero di coppie processore/memoria usate</a:t>
            </a:r>
            <a:r>
              <a:rPr lang="it-IT" dirty="0" smtClean="0"/>
              <a:t>.</a:t>
            </a:r>
          </a:p>
          <a:p>
            <a:pPr marL="285750" indent="-285750">
              <a:buFont typeface="Arial"/>
              <a:buChar char="•"/>
            </a:pPr>
            <a:endParaRPr lang="it-IT" dirty="0"/>
          </a:p>
          <a:p>
            <a:pPr marL="285750" indent="-285750">
              <a:buFont typeface="Arial"/>
              <a:buChar char="•"/>
            </a:pPr>
            <a:r>
              <a:rPr lang="it-IT" b="1" dirty="0"/>
              <a:t>l</a:t>
            </a:r>
            <a:r>
              <a:rPr lang="it-IT" dirty="0"/>
              <a:t>: </a:t>
            </a:r>
            <a:r>
              <a:rPr lang="it-IT" dirty="0" smtClean="0"/>
              <a:t>il </a:t>
            </a:r>
            <a:r>
              <a:rPr lang="it-IT" dirty="0"/>
              <a:t>minimo numero di time </a:t>
            </a:r>
            <a:r>
              <a:rPr lang="it-IT" dirty="0" err="1"/>
              <a:t>step</a:t>
            </a:r>
            <a:r>
              <a:rPr lang="it-IT" dirty="0"/>
              <a:t> tra due sincronizzazioni successive. Il parametro l indica la </a:t>
            </a:r>
            <a:r>
              <a:rPr lang="it-IT" dirty="0" smtClean="0"/>
              <a:t>periodicità </a:t>
            </a:r>
            <a:r>
              <a:rPr lang="it-IT" dirty="0"/>
              <a:t>delle sincronizzazioni, questa dipende dall’hardware ma </a:t>
            </a:r>
            <a:r>
              <a:rPr lang="it-IT" dirty="0" smtClean="0"/>
              <a:t>può </a:t>
            </a:r>
            <a:r>
              <a:rPr lang="it-IT" dirty="0"/>
              <a:t>anche essere controllata direttamente dal software introducendo degli opportuni time </a:t>
            </a:r>
            <a:r>
              <a:rPr lang="it-IT" dirty="0" err="1"/>
              <a:t>step</a:t>
            </a:r>
            <a:r>
              <a:rPr lang="it-IT" dirty="0"/>
              <a:t> </a:t>
            </a:r>
            <a:r>
              <a:rPr lang="it-IT" dirty="0" smtClean="0"/>
              <a:t>vuoti.</a:t>
            </a:r>
          </a:p>
          <a:p>
            <a:pPr marL="285750" indent="-285750">
              <a:buFont typeface="Arial"/>
              <a:buChar char="•"/>
            </a:pPr>
            <a:endParaRPr lang="it-IT" dirty="0"/>
          </a:p>
          <a:p>
            <a:pPr marL="285750" indent="-285750">
              <a:buFont typeface="Arial"/>
              <a:buChar char="•"/>
            </a:pPr>
            <a:r>
              <a:rPr lang="it-IT" b="1" dirty="0"/>
              <a:t>g</a:t>
            </a:r>
            <a:r>
              <a:rPr lang="it-IT" dirty="0"/>
              <a:t>: </a:t>
            </a:r>
            <a:r>
              <a:rPr lang="it-IT" dirty="0" smtClean="0"/>
              <a:t>il </a:t>
            </a:r>
            <a:r>
              <a:rPr lang="it-IT" dirty="0" err="1"/>
              <a:t>throughput</a:t>
            </a:r>
            <a:r>
              <a:rPr lang="it-IT" dirty="0"/>
              <a:t> del router, inteso come </a:t>
            </a:r>
            <a:r>
              <a:rPr lang="it-IT" dirty="0" smtClean="0"/>
              <a:t>quantità </a:t>
            </a:r>
            <a:r>
              <a:rPr lang="it-IT" dirty="0"/>
              <a:t>di </a:t>
            </a:r>
            <a:r>
              <a:rPr lang="it-IT" dirty="0" smtClean="0"/>
              <a:t>informazioni </a:t>
            </a:r>
            <a:r>
              <a:rPr lang="it-IT" dirty="0"/>
              <a:t>consegnate</a:t>
            </a:r>
            <a:r>
              <a:rPr lang="it-IT" dirty="0" smtClean="0"/>
              <a:t>.</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35116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BSP</a:t>
            </a:r>
          </a:p>
        </p:txBody>
      </p:sp>
      <p:sp>
        <p:nvSpPr>
          <p:cNvPr id="8" name="CasellaDiTesto 7"/>
          <p:cNvSpPr txBox="1"/>
          <p:nvPr/>
        </p:nvSpPr>
        <p:spPr>
          <a:xfrm>
            <a:off x="467544" y="1772816"/>
            <a:ext cx="7715304" cy="4524316"/>
          </a:xfrm>
          <a:prstGeom prst="rect">
            <a:avLst/>
          </a:prstGeom>
          <a:noFill/>
        </p:spPr>
        <p:txBody>
          <a:bodyPr wrap="square" rtlCol="0">
            <a:spAutoFit/>
          </a:bodyPr>
          <a:lstStyle/>
          <a:p>
            <a:r>
              <a:rPr lang="it-IT" dirty="0"/>
              <a:t>Per quanto riguarda la valutazione delle prestazioni di un algoritmo BSP</a:t>
            </a:r>
            <a:r>
              <a:rPr lang="it-IT" dirty="0" smtClean="0"/>
              <a:t>, questa dipende da come l’algoritmo è stato progettato (dal parametro </a:t>
            </a:r>
            <a:r>
              <a:rPr lang="it-IT" b="1" dirty="0" err="1" smtClean="0"/>
              <a:t>p</a:t>
            </a:r>
            <a:r>
              <a:rPr lang="it-IT" dirty="0" smtClean="0"/>
              <a:t> sostanzialmente), </a:t>
            </a:r>
            <a:r>
              <a:rPr lang="it-IT" dirty="0"/>
              <a:t>ma anche dalle caratteristiche hardware e software del sistema BSP usato </a:t>
            </a:r>
            <a:r>
              <a:rPr lang="it-IT" dirty="0" smtClean="0"/>
              <a:t>(rispettivamente </a:t>
            </a:r>
            <a:r>
              <a:rPr lang="it-IT" b="1" dirty="0" smtClean="0"/>
              <a:t>l </a:t>
            </a:r>
            <a:r>
              <a:rPr lang="it-IT" dirty="0" smtClean="0"/>
              <a:t>e</a:t>
            </a:r>
            <a:r>
              <a:rPr lang="it-IT" b="1" dirty="0" smtClean="0"/>
              <a:t> g</a:t>
            </a:r>
            <a:r>
              <a:rPr lang="it-IT" dirty="0" smtClean="0"/>
              <a:t>).</a:t>
            </a:r>
          </a:p>
          <a:p>
            <a:endParaRPr lang="it-IT" dirty="0"/>
          </a:p>
          <a:p>
            <a:r>
              <a:rPr lang="it-IT" dirty="0" err="1" smtClean="0"/>
              <a:t>ll</a:t>
            </a:r>
            <a:r>
              <a:rPr lang="it-IT" dirty="0" smtClean="0"/>
              <a:t> </a:t>
            </a:r>
            <a:r>
              <a:rPr lang="it-IT" dirty="0"/>
              <a:t>costo di un </a:t>
            </a:r>
            <a:r>
              <a:rPr lang="it-IT" dirty="0" err="1" smtClean="0"/>
              <a:t>superstep</a:t>
            </a:r>
            <a:r>
              <a:rPr lang="it-IT" dirty="0"/>
              <a:t> </a:t>
            </a:r>
            <a:r>
              <a:rPr lang="it-IT" dirty="0" smtClean="0"/>
              <a:t>è:</a:t>
            </a:r>
          </a:p>
          <a:p>
            <a:endParaRPr lang="it-IT" dirty="0" smtClean="0"/>
          </a:p>
          <a:p>
            <a:r>
              <a:rPr lang="it-IT" dirty="0"/>
              <a:t>	</a:t>
            </a:r>
            <a:r>
              <a:rPr lang="it-IT" dirty="0" smtClean="0"/>
              <a:t>		      </a:t>
            </a:r>
            <a:r>
              <a:rPr lang="it-IT" i="1" dirty="0" err="1" smtClean="0"/>
              <a:t>h·g</a:t>
            </a:r>
            <a:r>
              <a:rPr lang="it-IT" i="1" dirty="0" smtClean="0"/>
              <a:t> + l + m</a:t>
            </a:r>
          </a:p>
          <a:p>
            <a:endParaRPr lang="it-IT" i="1" dirty="0"/>
          </a:p>
          <a:p>
            <a:pPr marL="285750" indent="-285750">
              <a:buFont typeface="Arial"/>
              <a:buChar char="•"/>
            </a:pPr>
            <a:r>
              <a:rPr lang="it-IT" dirty="0"/>
              <a:t>Dove con </a:t>
            </a:r>
            <a:r>
              <a:rPr lang="it-IT" i="1" dirty="0"/>
              <a:t>m</a:t>
            </a:r>
            <a:r>
              <a:rPr lang="it-IT" dirty="0"/>
              <a:t> indichiamo il tempo di computazione locale massimo</a:t>
            </a:r>
            <a:r>
              <a:rPr lang="it-IT" dirty="0" smtClean="0"/>
              <a:t>.</a:t>
            </a:r>
          </a:p>
          <a:p>
            <a:pPr marL="285750" indent="-285750">
              <a:buFont typeface="Arial"/>
              <a:buChar char="•"/>
            </a:pPr>
            <a:endParaRPr lang="it-IT" dirty="0"/>
          </a:p>
          <a:p>
            <a:pPr marL="285750" indent="-285750">
              <a:buFont typeface="Arial"/>
              <a:buChar char="•"/>
            </a:pPr>
            <a:r>
              <a:rPr lang="it-IT" dirty="0" smtClean="0"/>
              <a:t>Una </a:t>
            </a:r>
            <a:r>
              <a:rPr lang="it-IT" i="1" dirty="0" smtClean="0"/>
              <a:t>h</a:t>
            </a:r>
            <a:r>
              <a:rPr lang="it-IT" dirty="0" smtClean="0"/>
              <a:t>-relazione è un modello di comunicazione in cui ogni processore invia e riceve al più h messaggi ad ogni </a:t>
            </a:r>
            <a:r>
              <a:rPr lang="it-IT" dirty="0" err="1" smtClean="0"/>
              <a:t>superstep</a:t>
            </a:r>
            <a:r>
              <a:rPr lang="it-IT" dirty="0" smtClean="0"/>
              <a:t>. Il prodotto </a:t>
            </a:r>
            <a:r>
              <a:rPr lang="it-IT" i="1" dirty="0" err="1" smtClean="0"/>
              <a:t>h·g</a:t>
            </a:r>
            <a:r>
              <a:rPr lang="it-IT" i="1" dirty="0"/>
              <a:t> </a:t>
            </a:r>
            <a:r>
              <a:rPr lang="it-IT" dirty="0" smtClean="0"/>
              <a:t>indice il tempo che impiega il router ad inviare una </a:t>
            </a:r>
            <a:r>
              <a:rPr lang="it-IT" i="1" dirty="0" smtClean="0"/>
              <a:t>h</a:t>
            </a:r>
            <a:r>
              <a:rPr lang="it-IT" dirty="0" smtClean="0"/>
              <a:t>-relazione.</a:t>
            </a:r>
          </a:p>
          <a:p>
            <a:pPr marL="285750" indent="-285750">
              <a:buFont typeface="Arial"/>
              <a:buChar char="•"/>
            </a:pPr>
            <a:endParaRPr lang="it-IT" i="1" dirty="0"/>
          </a:p>
          <a:p>
            <a:r>
              <a:rPr lang="it-IT" dirty="0" smtClean="0"/>
              <a:t>			</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097601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BSP</a:t>
            </a:r>
          </a:p>
        </p:txBody>
      </p:sp>
      <p:sp>
        <p:nvSpPr>
          <p:cNvPr id="8" name="CasellaDiTesto 7"/>
          <p:cNvSpPr txBox="1"/>
          <p:nvPr/>
        </p:nvSpPr>
        <p:spPr>
          <a:xfrm>
            <a:off x="467544" y="1844824"/>
            <a:ext cx="7715304" cy="4801315"/>
          </a:xfrm>
          <a:prstGeom prst="rect">
            <a:avLst/>
          </a:prstGeom>
          <a:noFill/>
        </p:spPr>
        <p:txBody>
          <a:bodyPr wrap="square" rtlCol="0">
            <a:spAutoFit/>
          </a:bodyPr>
          <a:lstStyle/>
          <a:p>
            <a:r>
              <a:rPr lang="it-IT" dirty="0"/>
              <a:t>Esistono anche altri tipi di misure del costo di un algoritmo, tuttavia anche per queste i parametri chiave per l’efficienza sono </a:t>
            </a:r>
            <a:r>
              <a:rPr lang="it-IT" i="1" dirty="0"/>
              <a:t>h</a:t>
            </a:r>
            <a:r>
              <a:rPr lang="it-IT" dirty="0"/>
              <a:t> e</a:t>
            </a:r>
            <a:r>
              <a:rPr lang="it-IT" i="1" dirty="0"/>
              <a:t> g</a:t>
            </a:r>
            <a:r>
              <a:rPr lang="it-IT" dirty="0"/>
              <a:t>.</a:t>
            </a:r>
          </a:p>
          <a:p>
            <a:r>
              <a:rPr lang="it-IT" dirty="0"/>
              <a:t>Ridurre tali parametri permette di abbassare il costo di un algoritmo BSP.</a:t>
            </a:r>
            <a:endParaRPr lang="it-IT" i="1" dirty="0"/>
          </a:p>
          <a:p>
            <a:endParaRPr lang="it-IT" dirty="0" smtClean="0"/>
          </a:p>
          <a:p>
            <a:r>
              <a:rPr lang="it-IT" dirty="0" smtClean="0"/>
              <a:t>Dal </a:t>
            </a:r>
            <a:r>
              <a:rPr lang="it-IT" dirty="0"/>
              <a:t>punto di vista </a:t>
            </a:r>
            <a:r>
              <a:rPr lang="it-IT" dirty="0" smtClean="0"/>
              <a:t>teorico </a:t>
            </a:r>
            <a:r>
              <a:rPr lang="it-IT" dirty="0"/>
              <a:t>il modello </a:t>
            </a:r>
            <a:r>
              <a:rPr lang="it-IT" dirty="0" smtClean="0"/>
              <a:t>BSP, a causa della sua maggiore complessità rispetto al modello PRAM, risulta meno </a:t>
            </a:r>
            <a:r>
              <a:rPr lang="it-IT" dirty="0"/>
              <a:t>adatto alla progettazione di soluzioni parallele </a:t>
            </a:r>
            <a:r>
              <a:rPr lang="it-IT" dirty="0" smtClean="0"/>
              <a:t>ad alto livello.</a:t>
            </a:r>
          </a:p>
          <a:p>
            <a:endParaRPr lang="it-IT" dirty="0"/>
          </a:p>
          <a:p>
            <a:r>
              <a:rPr lang="it-IT" dirty="0"/>
              <a:t>Tuttavia tener conto dei parametri </a:t>
            </a:r>
            <a:r>
              <a:rPr lang="it-IT" dirty="0" smtClean="0"/>
              <a:t>legati </a:t>
            </a:r>
            <a:r>
              <a:rPr lang="it-IT" dirty="0"/>
              <a:t>all’architettura hardware, rende BSP un modello </a:t>
            </a:r>
            <a:r>
              <a:rPr lang="it-IT" dirty="0" smtClean="0"/>
              <a:t>più </a:t>
            </a:r>
            <a:r>
              <a:rPr lang="it-IT" dirty="0"/>
              <a:t>vicino alle </a:t>
            </a:r>
            <a:r>
              <a:rPr lang="it-IT" dirty="0" smtClean="0"/>
              <a:t>realtà dei </a:t>
            </a:r>
            <a:r>
              <a:rPr lang="it-IT" dirty="0"/>
              <a:t>sistemi </a:t>
            </a:r>
            <a:r>
              <a:rPr lang="it-IT" dirty="0" smtClean="0"/>
              <a:t>paralleli.</a:t>
            </a:r>
          </a:p>
          <a:p>
            <a:endParaRPr lang="it-IT" dirty="0"/>
          </a:p>
          <a:p>
            <a:r>
              <a:rPr lang="it-IT" dirty="0" smtClean="0"/>
              <a:t>Ad esempio utilizzare una barriera di sincronizzazione, invece di puntare su processori sincroni, </a:t>
            </a:r>
            <a:r>
              <a:rPr lang="it-IT" dirty="0"/>
              <a:t>rende il modello BSP </a:t>
            </a:r>
            <a:r>
              <a:rPr lang="it-IT" dirty="0" smtClean="0"/>
              <a:t>più facilmente </a:t>
            </a:r>
            <a:r>
              <a:rPr lang="it-IT" dirty="0"/>
              <a:t>realizzabile </a:t>
            </a:r>
            <a:r>
              <a:rPr lang="it-IT" dirty="0" smtClean="0"/>
              <a:t>su un </a:t>
            </a:r>
            <a:r>
              <a:rPr lang="it-IT" dirty="0"/>
              <a:t>qualsiasi sistema parallelo reale</a:t>
            </a:r>
            <a:r>
              <a:rPr lang="it-IT" dirty="0" smtClean="0"/>
              <a:t>.</a:t>
            </a:r>
            <a:endParaRPr lang="it-IT" dirty="0"/>
          </a:p>
          <a:p>
            <a:endParaRPr lang="it-IT" dirty="0"/>
          </a:p>
          <a:p>
            <a:endParaRPr lang="it-IT" dirty="0"/>
          </a:p>
          <a:p>
            <a:r>
              <a:rPr lang="it-IT" dirty="0" smtClean="0"/>
              <a:t> 			</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72401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Introduzione</a:t>
            </a:r>
          </a:p>
        </p:txBody>
      </p:sp>
      <p:sp>
        <p:nvSpPr>
          <p:cNvPr id="7" name="CasellaDiTesto 6"/>
          <p:cNvSpPr txBox="1"/>
          <p:nvPr/>
        </p:nvSpPr>
        <p:spPr>
          <a:xfrm>
            <a:off x="500034" y="1500174"/>
            <a:ext cx="8072494" cy="3139321"/>
          </a:xfrm>
          <a:prstGeom prst="rect">
            <a:avLst/>
          </a:prstGeom>
          <a:noFill/>
        </p:spPr>
        <p:txBody>
          <a:bodyPr wrap="square" rtlCol="0">
            <a:spAutoFit/>
          </a:bodyPr>
          <a:lstStyle/>
          <a:p>
            <a:r>
              <a:rPr lang="it-IT" dirty="0" smtClean="0"/>
              <a:t>Sia dal punto di vista industriale che scientifico è sempre più forte l’esigenza di risolvere problemi su grandi quantità di dati. Con un hardware sempre più potente ed accessibile e l’utilizzo delle reti è stato possibile soddisfare questa esigenza. </a:t>
            </a:r>
          </a:p>
          <a:p>
            <a:endParaRPr lang="en-US" b="1" dirty="0" smtClean="0"/>
          </a:p>
          <a:p>
            <a:r>
              <a:rPr lang="en-US" dirty="0" err="1" smtClean="0"/>
              <a:t>Nascita</a:t>
            </a:r>
            <a:r>
              <a:rPr lang="en-US" dirty="0" smtClean="0"/>
              <a:t> </a:t>
            </a:r>
            <a:r>
              <a:rPr lang="en-US" dirty="0" err="1" smtClean="0"/>
              <a:t>di</a:t>
            </a:r>
            <a:r>
              <a:rPr lang="en-US" dirty="0" smtClean="0"/>
              <a:t> </a:t>
            </a:r>
            <a:r>
              <a:rPr lang="en-US" dirty="0" err="1" smtClean="0"/>
              <a:t>progetti</a:t>
            </a:r>
            <a:r>
              <a:rPr lang="en-US" dirty="0" smtClean="0"/>
              <a:t> per </a:t>
            </a:r>
            <a:r>
              <a:rPr lang="en-US" dirty="0" err="1" smtClean="0"/>
              <a:t>computazione</a:t>
            </a:r>
            <a:r>
              <a:rPr lang="en-US" dirty="0" smtClean="0"/>
              <a:t> </a:t>
            </a:r>
            <a:r>
              <a:rPr lang="en-US" dirty="0" err="1" smtClean="0"/>
              <a:t>coordinata</a:t>
            </a:r>
            <a:r>
              <a:rPr lang="en-US" dirty="0" smtClean="0"/>
              <a:t> (</a:t>
            </a:r>
            <a:r>
              <a:rPr lang="en-US" dirty="0" err="1" smtClean="0"/>
              <a:t>SETI@Home</a:t>
            </a:r>
            <a:r>
              <a:rPr lang="en-US" dirty="0" smtClean="0"/>
              <a:t>, </a:t>
            </a:r>
            <a:r>
              <a:rPr lang="en-US" dirty="0" err="1" smtClean="0"/>
              <a:t>Einstein@Home</a:t>
            </a:r>
            <a:r>
              <a:rPr lang="en-US" dirty="0" smtClean="0"/>
              <a:t>)</a:t>
            </a:r>
            <a:endParaRPr lang="en-US" baseline="-25000" dirty="0" smtClean="0"/>
          </a:p>
          <a:p>
            <a:pPr>
              <a:buFont typeface="Arial" pitchFamily="34" charset="0"/>
              <a:buChar char="•"/>
            </a:pPr>
            <a:endParaRPr lang="en-US" dirty="0" smtClean="0"/>
          </a:p>
          <a:p>
            <a:r>
              <a:rPr lang="it-IT" dirty="0" smtClean="0"/>
              <a:t>Questi progetti, tuttavia, forniscono soluzioni ad hoc per problemi di distribuzione ed elaborazione dei dati. Si avvertiva la necessità di un modello generale.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endParaRPr lang="it-IT" sz="2400" b="1" dirty="0" smtClean="0">
              <a:effectLst>
                <a:outerShdw blurRad="38100" dist="38100" dir="2700000" algn="tl">
                  <a:srgbClr val="000000">
                    <a:alpha val="43137"/>
                  </a:srgbClr>
                </a:outerShdw>
              </a:effectLst>
            </a:endParaRPr>
          </a:p>
        </p:txBody>
      </p:sp>
      <p:sp>
        <p:nvSpPr>
          <p:cNvPr id="8" name="CasellaDiTesto 7"/>
          <p:cNvSpPr txBox="1"/>
          <p:nvPr/>
        </p:nvSpPr>
        <p:spPr>
          <a:xfrm>
            <a:off x="500034" y="1714488"/>
            <a:ext cx="7715304" cy="2862322"/>
          </a:xfrm>
          <a:prstGeom prst="rect">
            <a:avLst/>
          </a:prstGeom>
          <a:noFill/>
        </p:spPr>
        <p:txBody>
          <a:bodyPr wrap="square" rtlCol="0">
            <a:spAutoFit/>
          </a:bodyPr>
          <a:lstStyle/>
          <a:p>
            <a:r>
              <a:rPr lang="it-IT" dirty="0" err="1" smtClean="0"/>
              <a:t>MapReduce</a:t>
            </a:r>
            <a:r>
              <a:rPr lang="it-IT" dirty="0" smtClean="0"/>
              <a:t> si è diffuso sia in campo scientifico che</a:t>
            </a:r>
          </a:p>
          <a:p>
            <a:r>
              <a:rPr lang="it-IT" dirty="0" smtClean="0"/>
              <a:t>commerciale.</a:t>
            </a:r>
          </a:p>
          <a:p>
            <a:endParaRPr lang="it-IT" dirty="0" smtClean="0"/>
          </a:p>
          <a:p>
            <a:r>
              <a:rPr lang="it-IT" dirty="0" smtClean="0"/>
              <a:t>È stata istituita una conferenza ad esso dedicata, la </a:t>
            </a:r>
            <a:r>
              <a:rPr lang="en-US" i="1" dirty="0" smtClean="0"/>
              <a:t>International Workshop on </a:t>
            </a:r>
            <a:r>
              <a:rPr lang="en-US" i="1" dirty="0" err="1" smtClean="0"/>
              <a:t>MapReduce</a:t>
            </a:r>
            <a:r>
              <a:rPr lang="en-US" i="1" dirty="0" smtClean="0"/>
              <a:t> and its Applications.</a:t>
            </a:r>
          </a:p>
          <a:p>
            <a:endParaRPr lang="en-US" i="1" dirty="0" smtClean="0"/>
          </a:p>
          <a:p>
            <a:r>
              <a:rPr lang="it-IT" dirty="0" smtClean="0"/>
              <a:t>Il </a:t>
            </a:r>
            <a:r>
              <a:rPr lang="it-IT" dirty="0" err="1" smtClean="0"/>
              <a:t>framework</a:t>
            </a:r>
            <a:r>
              <a:rPr lang="it-IT" dirty="0" smtClean="0"/>
              <a:t> offre vari aspetti che possono essere considerati come parametri, tra i più importanti troviamo: il numero di macchine, la loro potenza, la loro memoria, la velocità di comunicazione, la complessità di </a:t>
            </a:r>
            <a:r>
              <a:rPr lang="it-IT" dirty="0" err="1" smtClean="0"/>
              <a:t>map</a:t>
            </a:r>
            <a:r>
              <a:rPr lang="it-IT" dirty="0" smtClean="0"/>
              <a:t> e reduce, lo spazio utilizzato e il numero di round.</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71472" y="1923797"/>
            <a:ext cx="7786742" cy="2585323"/>
          </a:xfrm>
          <a:prstGeom prst="rect">
            <a:avLst/>
          </a:prstGeom>
          <a:noFill/>
        </p:spPr>
        <p:txBody>
          <a:bodyPr wrap="square" rtlCol="0">
            <a:spAutoFit/>
          </a:bodyPr>
          <a:lstStyle/>
          <a:p>
            <a:r>
              <a:rPr lang="en-US" dirty="0" smtClean="0"/>
              <a:t>La </a:t>
            </a:r>
            <a:r>
              <a:rPr lang="en-US" dirty="0" err="1" smtClean="0"/>
              <a:t>computazione</a:t>
            </a:r>
            <a:r>
              <a:rPr lang="en-US" dirty="0" smtClean="0"/>
              <a:t> </a:t>
            </a:r>
            <a:r>
              <a:rPr lang="en-US" dirty="0" err="1" smtClean="0"/>
              <a:t>prende</a:t>
            </a:r>
            <a:r>
              <a:rPr lang="en-US" dirty="0" smtClean="0"/>
              <a:t> un </a:t>
            </a:r>
            <a:r>
              <a:rPr lang="en-US" dirty="0" err="1" smtClean="0"/>
              <a:t>insieme</a:t>
            </a:r>
            <a:r>
              <a:rPr lang="en-US" dirty="0" smtClean="0"/>
              <a:t> </a:t>
            </a:r>
            <a:r>
              <a:rPr lang="en-US" dirty="0" err="1" smtClean="0"/>
              <a:t>di</a:t>
            </a:r>
            <a:r>
              <a:rPr lang="en-US" dirty="0" smtClean="0"/>
              <a:t> </a:t>
            </a:r>
            <a:r>
              <a:rPr lang="en-US" i="1" dirty="0" smtClean="0"/>
              <a:t>input key/value pairs, </a:t>
            </a:r>
            <a:r>
              <a:rPr lang="en-US" dirty="0" smtClean="0"/>
              <a:t>e</a:t>
            </a:r>
            <a:r>
              <a:rPr lang="en-US" i="1" dirty="0" smtClean="0"/>
              <a:t> </a:t>
            </a:r>
            <a:r>
              <a:rPr lang="en-US" dirty="0" smtClean="0"/>
              <a:t>produce un </a:t>
            </a:r>
            <a:r>
              <a:rPr lang="en-US" dirty="0" err="1" smtClean="0"/>
              <a:t>insieme</a:t>
            </a:r>
            <a:r>
              <a:rPr lang="en-US" dirty="0" smtClean="0"/>
              <a:t> </a:t>
            </a:r>
            <a:r>
              <a:rPr lang="en-US" dirty="0" err="1" smtClean="0"/>
              <a:t>di</a:t>
            </a:r>
            <a:r>
              <a:rPr lang="en-US" dirty="0" smtClean="0"/>
              <a:t> </a:t>
            </a:r>
            <a:r>
              <a:rPr lang="en-US" i="1" dirty="0" smtClean="0"/>
              <a:t>output key/value pairs.</a:t>
            </a:r>
          </a:p>
          <a:p>
            <a:endParaRPr lang="en-US" i="1" dirty="0" smtClean="0"/>
          </a:p>
          <a:p>
            <a:r>
              <a:rPr lang="en-US" dirty="0" err="1" smtClean="0"/>
              <a:t>Viene</a:t>
            </a:r>
            <a:r>
              <a:rPr lang="en-US" dirty="0" smtClean="0"/>
              <a:t> </a:t>
            </a:r>
            <a:r>
              <a:rPr lang="en-US" dirty="0" err="1" smtClean="0"/>
              <a:t>espressa</a:t>
            </a:r>
            <a:r>
              <a:rPr lang="en-US" dirty="0" smtClean="0"/>
              <a:t> </a:t>
            </a:r>
            <a:r>
              <a:rPr lang="en-US" dirty="0" err="1" smtClean="0"/>
              <a:t>tramite</a:t>
            </a:r>
            <a:r>
              <a:rPr lang="en-US" dirty="0" smtClean="0"/>
              <a:t> 2 </a:t>
            </a:r>
            <a:r>
              <a:rPr lang="en-US" dirty="0" err="1" smtClean="0"/>
              <a:t>funzioni</a:t>
            </a:r>
            <a:r>
              <a:rPr lang="en-US" dirty="0" smtClean="0"/>
              <a:t>: </a:t>
            </a:r>
            <a:r>
              <a:rPr lang="en-US" i="1" dirty="0" smtClean="0"/>
              <a:t>Map </a:t>
            </a:r>
            <a:r>
              <a:rPr lang="en-US" dirty="0" smtClean="0"/>
              <a:t>e </a:t>
            </a:r>
            <a:r>
              <a:rPr lang="en-US" i="1" dirty="0" smtClean="0"/>
              <a:t>Reduce.</a:t>
            </a:r>
            <a:endParaRPr lang="en-US" dirty="0" smtClean="0"/>
          </a:p>
          <a:p>
            <a:endParaRPr lang="en-US" dirty="0" smtClean="0"/>
          </a:p>
          <a:p>
            <a:r>
              <a:rPr lang="en-US" b="1" dirty="0" smtClean="0"/>
              <a:t>Map</a:t>
            </a:r>
            <a:r>
              <a:rPr lang="en-US" dirty="0" smtClean="0"/>
              <a:t>: </a:t>
            </a:r>
            <a:r>
              <a:rPr lang="en-US" dirty="0" err="1" smtClean="0"/>
              <a:t>prende</a:t>
            </a:r>
            <a:r>
              <a:rPr lang="en-US" i="1" dirty="0" smtClean="0"/>
              <a:t> </a:t>
            </a:r>
            <a:r>
              <a:rPr lang="en-US" dirty="0" err="1" smtClean="0"/>
              <a:t>una</a:t>
            </a:r>
            <a:r>
              <a:rPr lang="en-US" dirty="0" smtClean="0"/>
              <a:t> </a:t>
            </a:r>
            <a:r>
              <a:rPr lang="en-US" i="1" dirty="0" smtClean="0"/>
              <a:t>input pair </a:t>
            </a:r>
            <a:r>
              <a:rPr lang="en-US" dirty="0" smtClean="0"/>
              <a:t>e produce un </a:t>
            </a:r>
            <a:r>
              <a:rPr lang="en-US" dirty="0" err="1" smtClean="0"/>
              <a:t>insieme</a:t>
            </a:r>
            <a:r>
              <a:rPr lang="en-US" dirty="0" smtClean="0"/>
              <a:t> </a:t>
            </a:r>
            <a:r>
              <a:rPr lang="en-US" dirty="0" err="1" smtClean="0"/>
              <a:t>di</a:t>
            </a:r>
            <a:r>
              <a:rPr lang="en-US" dirty="0" smtClean="0"/>
              <a:t> </a:t>
            </a:r>
            <a:r>
              <a:rPr lang="en-US" i="1" dirty="0" smtClean="0"/>
              <a:t>intermediate key/value pairs. </a:t>
            </a:r>
            <a:r>
              <a:rPr lang="en-US" dirty="0" smtClean="0"/>
              <a:t>La </a:t>
            </a:r>
            <a:r>
              <a:rPr lang="en-US" dirty="0" err="1" smtClean="0"/>
              <a:t>libreria</a:t>
            </a:r>
            <a:r>
              <a:rPr lang="en-US" i="1" dirty="0" smtClean="0"/>
              <a:t> </a:t>
            </a:r>
            <a:r>
              <a:rPr lang="en-US" i="1" dirty="0" err="1" smtClean="0"/>
              <a:t>MapReduce</a:t>
            </a:r>
            <a:r>
              <a:rPr lang="en-US" i="1" dirty="0" smtClean="0"/>
              <a:t> </a:t>
            </a:r>
            <a:r>
              <a:rPr lang="en-US" dirty="0" err="1" smtClean="0"/>
              <a:t>raggruppa</a:t>
            </a:r>
            <a:r>
              <a:rPr lang="en-US" dirty="0" smtClean="0"/>
              <a:t> </a:t>
            </a:r>
            <a:r>
              <a:rPr lang="en-US" dirty="0" err="1" smtClean="0"/>
              <a:t>insieme</a:t>
            </a:r>
            <a:r>
              <a:rPr lang="en-US" dirty="0" smtClean="0"/>
              <a:t> </a:t>
            </a:r>
            <a:r>
              <a:rPr lang="en-US" dirty="0" err="1" smtClean="0"/>
              <a:t>tutti</a:t>
            </a:r>
            <a:r>
              <a:rPr lang="en-US" dirty="0" smtClean="0"/>
              <a:t> </a:t>
            </a:r>
            <a:r>
              <a:rPr lang="en-US" dirty="0" err="1" smtClean="0"/>
              <a:t>gli</a:t>
            </a:r>
            <a:r>
              <a:rPr lang="en-US" dirty="0" smtClean="0"/>
              <a:t> intermediate values </a:t>
            </a:r>
            <a:r>
              <a:rPr lang="en-US" dirty="0" err="1" smtClean="0"/>
              <a:t>associati</a:t>
            </a:r>
            <a:r>
              <a:rPr lang="en-US" dirty="0" smtClean="0"/>
              <a:t> con la </a:t>
            </a:r>
            <a:r>
              <a:rPr lang="en-US" dirty="0" err="1" smtClean="0"/>
              <a:t>stessa</a:t>
            </a:r>
            <a:r>
              <a:rPr lang="en-US" dirty="0" smtClean="0"/>
              <a:t> intermediate key </a:t>
            </a:r>
            <a:r>
              <a:rPr lang="en-US" i="1" dirty="0" smtClean="0"/>
              <a:t>I</a:t>
            </a:r>
            <a:r>
              <a:rPr lang="en-US" dirty="0" smtClean="0"/>
              <a:t> e </a:t>
            </a:r>
            <a:r>
              <a:rPr lang="en-US" dirty="0" err="1" smtClean="0"/>
              <a:t>li</a:t>
            </a:r>
            <a:r>
              <a:rPr lang="en-US" dirty="0" smtClean="0"/>
              <a:t> </a:t>
            </a:r>
            <a:r>
              <a:rPr lang="en-US" dirty="0" err="1" smtClean="0"/>
              <a:t>passa</a:t>
            </a:r>
            <a:r>
              <a:rPr lang="en-US" dirty="0" smtClean="0"/>
              <a:t> </a:t>
            </a:r>
            <a:r>
              <a:rPr lang="en-US" dirty="0" err="1" smtClean="0"/>
              <a:t>alla</a:t>
            </a:r>
            <a:r>
              <a:rPr lang="en-US" dirty="0" smtClean="0"/>
              <a:t> </a:t>
            </a:r>
            <a:r>
              <a:rPr lang="en-US" dirty="0" err="1" smtClean="0"/>
              <a:t>funzione</a:t>
            </a:r>
            <a:r>
              <a:rPr lang="en-US" dirty="0" smtClean="0"/>
              <a:t> </a:t>
            </a:r>
            <a:r>
              <a:rPr lang="en-US" i="1" dirty="0" smtClean="0"/>
              <a:t>Reduce.</a:t>
            </a:r>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71472" y="1923797"/>
            <a:ext cx="7786742" cy="2031325"/>
          </a:xfrm>
          <a:prstGeom prst="rect">
            <a:avLst/>
          </a:prstGeom>
          <a:noFill/>
        </p:spPr>
        <p:txBody>
          <a:bodyPr wrap="square" rtlCol="0">
            <a:spAutoFit/>
          </a:bodyPr>
          <a:lstStyle/>
          <a:p>
            <a:r>
              <a:rPr lang="en-US" dirty="0" err="1" smtClean="0"/>
              <a:t>Più</a:t>
            </a:r>
            <a:r>
              <a:rPr lang="en-US" dirty="0" smtClean="0"/>
              <a:t> </a:t>
            </a:r>
            <a:r>
              <a:rPr lang="en-US" dirty="0" err="1" smtClean="0"/>
              <a:t>formalmente</a:t>
            </a:r>
            <a:r>
              <a:rPr lang="en-US" dirty="0" smtClean="0"/>
              <a:t>:</a:t>
            </a:r>
          </a:p>
          <a:p>
            <a:endParaRPr lang="en-US" dirty="0"/>
          </a:p>
          <a:p>
            <a:r>
              <a:rPr lang="en-US" i="1" dirty="0" smtClean="0"/>
              <a:t>“A </a:t>
            </a:r>
            <a:r>
              <a:rPr lang="en-US" i="1" dirty="0"/>
              <a:t>mapper is a (possibly randomized) function that takes as input one ordered ⟨</a:t>
            </a:r>
            <a:r>
              <a:rPr lang="en-US" i="1" dirty="0" err="1"/>
              <a:t>key;value</a:t>
            </a:r>
            <a:r>
              <a:rPr lang="en-US" i="1" dirty="0"/>
              <a:t>⟩ pair of binary strings. As output the mapper produces a finite </a:t>
            </a:r>
            <a:r>
              <a:rPr lang="en-US" i="1" dirty="0" err="1"/>
              <a:t>multiset</a:t>
            </a:r>
            <a:r>
              <a:rPr lang="en-US" i="1" dirty="0"/>
              <a:t> of new ⟨key; value⟩ pairs</a:t>
            </a:r>
            <a:r>
              <a:rPr lang="en-US" i="1" dirty="0" smtClean="0"/>
              <a:t>.”</a:t>
            </a:r>
          </a:p>
          <a:p>
            <a:endParaRPr lang="en-US" i="1" dirty="0"/>
          </a:p>
          <a:p>
            <a:r>
              <a:rPr lang="it-IT" dirty="0" smtClean="0"/>
              <a:t>È</a:t>
            </a:r>
            <a:r>
              <a:rPr lang="en-US" dirty="0" smtClean="0"/>
              <a:t> </a:t>
            </a:r>
            <a:r>
              <a:rPr lang="en-US" dirty="0" err="1" smtClean="0"/>
              <a:t>importante</a:t>
            </a:r>
            <a:r>
              <a:rPr lang="en-US" dirty="0" smtClean="0"/>
              <a:t> </a:t>
            </a:r>
            <a:r>
              <a:rPr lang="en-US" dirty="0" err="1" smtClean="0"/>
              <a:t>capire</a:t>
            </a:r>
            <a:r>
              <a:rPr lang="en-US" dirty="0" smtClean="0"/>
              <a:t> </a:t>
            </a:r>
            <a:r>
              <a:rPr lang="en-US" dirty="0" err="1" smtClean="0"/>
              <a:t>che</a:t>
            </a:r>
            <a:r>
              <a:rPr lang="en-US" dirty="0" smtClean="0"/>
              <a:t> </a:t>
            </a:r>
            <a:r>
              <a:rPr lang="en-US" dirty="0" err="1" smtClean="0"/>
              <a:t>il</a:t>
            </a:r>
            <a:r>
              <a:rPr lang="en-US" dirty="0" smtClean="0"/>
              <a:t> mapper opera </a:t>
            </a:r>
            <a:r>
              <a:rPr lang="en-US" dirty="0" err="1" smtClean="0"/>
              <a:t>su</a:t>
            </a:r>
            <a:r>
              <a:rPr lang="en-US" dirty="0" smtClean="0"/>
              <a:t> </a:t>
            </a:r>
            <a:r>
              <a:rPr lang="en-US" dirty="0" err="1" smtClean="0"/>
              <a:t>una</a:t>
            </a:r>
            <a:r>
              <a:rPr lang="en-US" dirty="0" smtClean="0"/>
              <a:t> sola </a:t>
            </a:r>
            <a:r>
              <a:rPr lang="en-US" dirty="0" err="1" smtClean="0"/>
              <a:t>coppia</a:t>
            </a:r>
            <a:r>
              <a:rPr lang="en-US" dirty="0" smtClean="0"/>
              <a:t> </a:t>
            </a:r>
            <a:r>
              <a:rPr lang="en-US" dirty="0" err="1" smtClean="0"/>
              <a:t>alla</a:t>
            </a:r>
            <a:r>
              <a:rPr lang="en-US" dirty="0" smtClean="0"/>
              <a:t> </a:t>
            </a:r>
            <a:r>
              <a:rPr lang="en-US" dirty="0" err="1" smtClean="0"/>
              <a:t>volta</a:t>
            </a:r>
            <a:r>
              <a:rPr lang="en-US" dirty="0" smtClean="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142873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71472" y="1862821"/>
            <a:ext cx="8072494" cy="2862323"/>
          </a:xfrm>
          <a:prstGeom prst="rect">
            <a:avLst/>
          </a:prstGeom>
          <a:noFill/>
        </p:spPr>
        <p:txBody>
          <a:bodyPr wrap="square" rtlCol="0">
            <a:spAutoFit/>
          </a:bodyPr>
          <a:lstStyle/>
          <a:p>
            <a:r>
              <a:rPr lang="en-US" b="1" dirty="0" smtClean="0"/>
              <a:t>Reduce</a:t>
            </a:r>
            <a:r>
              <a:rPr lang="en-US" dirty="0" smtClean="0"/>
              <a:t>:</a:t>
            </a:r>
            <a:r>
              <a:rPr lang="en-US" i="1" dirty="0" smtClean="0"/>
              <a:t> </a:t>
            </a:r>
            <a:r>
              <a:rPr lang="en-US" dirty="0" err="1" smtClean="0"/>
              <a:t>accetta</a:t>
            </a:r>
            <a:r>
              <a:rPr lang="en-US" i="1" dirty="0" smtClean="0"/>
              <a:t> </a:t>
            </a:r>
            <a:r>
              <a:rPr lang="en-US" dirty="0" err="1" smtClean="0"/>
              <a:t>una</a:t>
            </a:r>
            <a:r>
              <a:rPr lang="en-US" dirty="0" smtClean="0"/>
              <a:t> intermediate key </a:t>
            </a:r>
            <a:r>
              <a:rPr lang="en-US" i="1" dirty="0" smtClean="0"/>
              <a:t>I</a:t>
            </a:r>
            <a:r>
              <a:rPr lang="en-US" dirty="0" smtClean="0"/>
              <a:t> </a:t>
            </a:r>
            <a:r>
              <a:rPr lang="en-US" dirty="0" err="1" smtClean="0"/>
              <a:t>ed</a:t>
            </a:r>
            <a:r>
              <a:rPr lang="en-US" dirty="0" smtClean="0"/>
              <a:t> un </a:t>
            </a:r>
            <a:r>
              <a:rPr lang="en-US" dirty="0" err="1" smtClean="0"/>
              <a:t>insieme</a:t>
            </a:r>
            <a:r>
              <a:rPr lang="en-US" dirty="0" smtClean="0"/>
              <a:t> </a:t>
            </a:r>
            <a:r>
              <a:rPr lang="en-US" dirty="0" err="1" smtClean="0"/>
              <a:t>di</a:t>
            </a:r>
            <a:r>
              <a:rPr lang="en-US" dirty="0" smtClean="0"/>
              <a:t> </a:t>
            </a:r>
            <a:r>
              <a:rPr lang="en-US" dirty="0" err="1" smtClean="0"/>
              <a:t>valori</a:t>
            </a:r>
            <a:r>
              <a:rPr lang="en-US" dirty="0" smtClean="0"/>
              <a:t> per </a:t>
            </a:r>
            <a:r>
              <a:rPr lang="en-US" dirty="0" err="1" smtClean="0"/>
              <a:t>quella</a:t>
            </a:r>
            <a:r>
              <a:rPr lang="en-US" dirty="0" smtClean="0"/>
              <a:t> </a:t>
            </a:r>
            <a:r>
              <a:rPr lang="en-US" dirty="0" err="1" smtClean="0"/>
              <a:t>chiave</a:t>
            </a:r>
            <a:r>
              <a:rPr lang="en-US" dirty="0" smtClean="0"/>
              <a:t>.</a:t>
            </a:r>
          </a:p>
          <a:p>
            <a:endParaRPr lang="en-US" dirty="0" smtClean="0"/>
          </a:p>
          <a:p>
            <a:r>
              <a:rPr lang="en-US" dirty="0" err="1" smtClean="0"/>
              <a:t>Fonde</a:t>
            </a:r>
            <a:r>
              <a:rPr lang="en-US" dirty="0" smtClean="0"/>
              <a:t> </a:t>
            </a:r>
            <a:r>
              <a:rPr lang="en-US" dirty="0" err="1" smtClean="0"/>
              <a:t>insieme</a:t>
            </a:r>
            <a:r>
              <a:rPr lang="en-US" dirty="0" smtClean="0"/>
              <a:t> </a:t>
            </a:r>
            <a:r>
              <a:rPr lang="en-US" dirty="0" err="1" smtClean="0"/>
              <a:t>questi</a:t>
            </a:r>
            <a:r>
              <a:rPr lang="en-US" dirty="0" smtClean="0"/>
              <a:t> </a:t>
            </a:r>
            <a:r>
              <a:rPr lang="en-US" dirty="0" err="1" smtClean="0"/>
              <a:t>valori</a:t>
            </a:r>
            <a:r>
              <a:rPr lang="en-US" dirty="0" smtClean="0"/>
              <a:t> per </a:t>
            </a:r>
            <a:r>
              <a:rPr lang="en-US" dirty="0" err="1" smtClean="0"/>
              <a:t>formare</a:t>
            </a:r>
            <a:r>
              <a:rPr lang="en-US" dirty="0" smtClean="0"/>
              <a:t> un </a:t>
            </a:r>
            <a:r>
              <a:rPr lang="en-US" dirty="0" err="1" smtClean="0"/>
              <a:t>insieme</a:t>
            </a:r>
            <a:r>
              <a:rPr lang="en-US" dirty="0" smtClean="0"/>
              <a:t> </a:t>
            </a:r>
            <a:r>
              <a:rPr lang="en-US" dirty="0" err="1" smtClean="0"/>
              <a:t>più</a:t>
            </a:r>
            <a:r>
              <a:rPr lang="en-US" dirty="0" smtClean="0"/>
              <a:t> piccolo, </a:t>
            </a:r>
            <a:r>
              <a:rPr lang="en-US" dirty="0" err="1" smtClean="0"/>
              <a:t>possibilmente</a:t>
            </a:r>
            <a:r>
              <a:rPr lang="en-US" dirty="0" smtClean="0"/>
              <a:t>, di </a:t>
            </a:r>
            <a:r>
              <a:rPr lang="en-US" dirty="0" err="1" smtClean="0"/>
              <a:t>valori</a:t>
            </a:r>
            <a:r>
              <a:rPr lang="en-US" dirty="0" smtClean="0"/>
              <a:t>. </a:t>
            </a:r>
            <a:r>
              <a:rPr lang="en-US" dirty="0" err="1" smtClean="0"/>
              <a:t>Tipicamente</a:t>
            </a:r>
            <a:r>
              <a:rPr lang="en-US" dirty="0" smtClean="0"/>
              <a:t> solo </a:t>
            </a:r>
            <a:r>
              <a:rPr lang="en-US" dirty="0" err="1" smtClean="0"/>
              <a:t>valori</a:t>
            </a:r>
            <a:r>
              <a:rPr lang="en-US" dirty="0" smtClean="0"/>
              <a:t> 0-1 </a:t>
            </a:r>
            <a:r>
              <a:rPr lang="en-US" dirty="0" err="1" smtClean="0"/>
              <a:t>sono</a:t>
            </a:r>
            <a:r>
              <a:rPr lang="en-US" dirty="0" smtClean="0"/>
              <a:t> </a:t>
            </a:r>
            <a:r>
              <a:rPr lang="en-US" dirty="0" err="1" smtClean="0"/>
              <a:t>prodotti</a:t>
            </a:r>
            <a:r>
              <a:rPr lang="en-US" dirty="0" smtClean="0"/>
              <a:t> </a:t>
            </a:r>
            <a:r>
              <a:rPr lang="en-US" dirty="0" err="1" smtClean="0"/>
              <a:t>da</a:t>
            </a:r>
            <a:r>
              <a:rPr lang="en-US" dirty="0" smtClean="0"/>
              <a:t> </a:t>
            </a:r>
            <a:r>
              <a:rPr lang="en-US" dirty="0" err="1" smtClean="0"/>
              <a:t>una</a:t>
            </a:r>
            <a:r>
              <a:rPr lang="en-US" dirty="0" smtClean="0"/>
              <a:t> </a:t>
            </a:r>
            <a:r>
              <a:rPr lang="en-US" dirty="0" err="1" smtClean="0"/>
              <a:t>singola</a:t>
            </a:r>
            <a:r>
              <a:rPr lang="en-US" dirty="0" smtClean="0"/>
              <a:t> </a:t>
            </a:r>
            <a:r>
              <a:rPr lang="en-US" dirty="0" err="1" smtClean="0"/>
              <a:t>invocazione</a:t>
            </a:r>
            <a:r>
              <a:rPr lang="en-US" dirty="0" smtClean="0"/>
              <a:t> </a:t>
            </a:r>
            <a:r>
              <a:rPr lang="en-US" dirty="0" err="1" smtClean="0"/>
              <a:t>di</a:t>
            </a:r>
            <a:r>
              <a:rPr lang="en-US" dirty="0" smtClean="0"/>
              <a:t> Reduce.</a:t>
            </a:r>
            <a:r>
              <a:rPr lang="en-US" i="1" dirty="0" smtClean="0"/>
              <a:t> </a:t>
            </a:r>
            <a:r>
              <a:rPr lang="en-US" dirty="0" err="1" smtClean="0"/>
              <a:t>Gli</a:t>
            </a:r>
            <a:r>
              <a:rPr lang="en-US" dirty="0" smtClean="0"/>
              <a:t> </a:t>
            </a:r>
            <a:r>
              <a:rPr lang="en-US" i="1" dirty="0" smtClean="0"/>
              <a:t>intermediate values </a:t>
            </a:r>
            <a:r>
              <a:rPr lang="en-US" dirty="0" err="1" smtClean="0"/>
              <a:t>vengono</a:t>
            </a:r>
            <a:r>
              <a:rPr lang="en-US" dirty="0" smtClean="0"/>
              <a:t> </a:t>
            </a:r>
            <a:r>
              <a:rPr lang="en-US" dirty="0" err="1" smtClean="0"/>
              <a:t>passati</a:t>
            </a:r>
            <a:r>
              <a:rPr lang="en-US" dirty="0" smtClean="0"/>
              <a:t> </a:t>
            </a:r>
            <a:r>
              <a:rPr lang="en-US" dirty="0" err="1" smtClean="0"/>
              <a:t>alla</a:t>
            </a:r>
            <a:r>
              <a:rPr lang="en-US" dirty="0" smtClean="0"/>
              <a:t> </a:t>
            </a:r>
            <a:r>
              <a:rPr lang="en-US" dirty="0" err="1" smtClean="0"/>
              <a:t>funzione</a:t>
            </a:r>
            <a:r>
              <a:rPr lang="en-US" dirty="0" smtClean="0"/>
              <a:t> </a:t>
            </a:r>
            <a:r>
              <a:rPr lang="en-US" dirty="0" err="1" smtClean="0"/>
              <a:t>mediante</a:t>
            </a:r>
            <a:r>
              <a:rPr lang="en-US" dirty="0" smtClean="0"/>
              <a:t> un </a:t>
            </a:r>
            <a:r>
              <a:rPr lang="en-US" dirty="0" err="1" smtClean="0"/>
              <a:t>iteratore</a:t>
            </a:r>
            <a:r>
              <a:rPr lang="en-US" dirty="0" smtClean="0"/>
              <a:t>.</a:t>
            </a:r>
          </a:p>
          <a:p>
            <a:endParaRPr lang="en-US" dirty="0" smtClean="0"/>
          </a:p>
          <a:p>
            <a:r>
              <a:rPr lang="en-US" dirty="0" err="1" smtClean="0"/>
              <a:t>Questo</a:t>
            </a:r>
            <a:r>
              <a:rPr lang="en-US" dirty="0" smtClean="0"/>
              <a:t> </a:t>
            </a:r>
            <a:r>
              <a:rPr lang="en-US" dirty="0" err="1" smtClean="0"/>
              <a:t>permette</a:t>
            </a:r>
            <a:r>
              <a:rPr lang="en-US" dirty="0" smtClean="0"/>
              <a:t> di </a:t>
            </a:r>
            <a:r>
              <a:rPr lang="en-US" dirty="0" err="1" smtClean="0"/>
              <a:t>maneggiare</a:t>
            </a:r>
            <a:r>
              <a:rPr lang="en-US" dirty="0" smtClean="0"/>
              <a:t> </a:t>
            </a:r>
            <a:r>
              <a:rPr lang="en-US" dirty="0" err="1" smtClean="0"/>
              <a:t>liste</a:t>
            </a:r>
            <a:r>
              <a:rPr lang="en-US" dirty="0" smtClean="0"/>
              <a:t> di </a:t>
            </a:r>
            <a:r>
              <a:rPr lang="en-US" dirty="0" err="1" smtClean="0"/>
              <a:t>valori</a:t>
            </a:r>
            <a:r>
              <a:rPr lang="en-US" dirty="0" smtClean="0"/>
              <a:t> </a:t>
            </a:r>
            <a:r>
              <a:rPr lang="en-US" dirty="0" err="1" smtClean="0"/>
              <a:t>che</a:t>
            </a:r>
            <a:r>
              <a:rPr lang="en-US" dirty="0" smtClean="0"/>
              <a:t> </a:t>
            </a:r>
            <a:r>
              <a:rPr lang="en-US" dirty="0" err="1" smtClean="0"/>
              <a:t>risultano</a:t>
            </a:r>
            <a:r>
              <a:rPr lang="en-US" dirty="0" smtClean="0"/>
              <a:t> </a:t>
            </a:r>
            <a:r>
              <a:rPr lang="en-US" dirty="0" err="1" smtClean="0"/>
              <a:t>essere</a:t>
            </a:r>
            <a:r>
              <a:rPr lang="en-US" dirty="0" smtClean="0"/>
              <a:t> </a:t>
            </a:r>
            <a:r>
              <a:rPr lang="en-US" dirty="0" err="1" smtClean="0"/>
              <a:t>troppo</a:t>
            </a:r>
            <a:r>
              <a:rPr lang="en-US" dirty="0" smtClean="0"/>
              <a:t> </a:t>
            </a:r>
            <a:r>
              <a:rPr lang="en-US" dirty="0" err="1" smtClean="0"/>
              <a:t>grandi</a:t>
            </a:r>
            <a:r>
              <a:rPr lang="en-US" dirty="0" smtClean="0"/>
              <a:t> da </a:t>
            </a:r>
            <a:r>
              <a:rPr lang="en-US" dirty="0" err="1" smtClean="0"/>
              <a:t>essere</a:t>
            </a:r>
            <a:r>
              <a:rPr lang="en-US" dirty="0"/>
              <a:t> </a:t>
            </a:r>
            <a:r>
              <a:rPr lang="en-US" dirty="0" err="1" smtClean="0"/>
              <a:t>mantenute</a:t>
            </a:r>
            <a:r>
              <a:rPr lang="en-US" dirty="0" smtClean="0"/>
              <a:t> in </a:t>
            </a:r>
            <a:r>
              <a:rPr lang="en-US" dirty="0" err="1" smtClean="0"/>
              <a:t>memoria</a:t>
            </a:r>
            <a:r>
              <a:rPr lang="en-US" dirty="0" smtClean="0"/>
              <a: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71472" y="1862821"/>
            <a:ext cx="8072494" cy="3139321"/>
          </a:xfrm>
          <a:prstGeom prst="rect">
            <a:avLst/>
          </a:prstGeom>
          <a:noFill/>
        </p:spPr>
        <p:txBody>
          <a:bodyPr wrap="square" rtlCol="0">
            <a:spAutoFit/>
          </a:bodyPr>
          <a:lstStyle/>
          <a:p>
            <a:r>
              <a:rPr lang="en-US" dirty="0" err="1" smtClean="0"/>
              <a:t>Più</a:t>
            </a:r>
            <a:r>
              <a:rPr lang="en-US" dirty="0" smtClean="0"/>
              <a:t> </a:t>
            </a:r>
            <a:r>
              <a:rPr lang="en-US" dirty="0" err="1" smtClean="0"/>
              <a:t>formalmente</a:t>
            </a:r>
            <a:r>
              <a:rPr lang="en-US" dirty="0" smtClean="0"/>
              <a:t>:</a:t>
            </a:r>
          </a:p>
          <a:p>
            <a:endParaRPr lang="en-US" dirty="0"/>
          </a:p>
          <a:p>
            <a:r>
              <a:rPr lang="en-US" i="1" dirty="0" smtClean="0"/>
              <a:t>“</a:t>
            </a:r>
            <a:r>
              <a:rPr lang="en-US" i="1" dirty="0"/>
              <a:t>A reducer is a (possibly </a:t>
            </a:r>
            <a:r>
              <a:rPr lang="en-US" i="1" dirty="0" smtClean="0"/>
              <a:t>randomized</a:t>
            </a:r>
            <a:r>
              <a:rPr lang="en-US" i="1" dirty="0"/>
              <a:t>) function that takes as input a binary string k which is the key, and a sequence of values v</a:t>
            </a:r>
            <a:r>
              <a:rPr lang="en-US" i="1" baseline="-25000" dirty="0"/>
              <a:t>1</a:t>
            </a:r>
            <a:r>
              <a:rPr lang="en-US" i="1" dirty="0"/>
              <a:t>,v</a:t>
            </a:r>
            <a:r>
              <a:rPr lang="en-US" i="1" baseline="-25000" dirty="0"/>
              <a:t>2</a:t>
            </a:r>
            <a:r>
              <a:rPr lang="en-US" i="1" dirty="0"/>
              <a:t>,... which are also binary strings. As output, the </a:t>
            </a:r>
            <a:r>
              <a:rPr lang="en-US" i="1" dirty="0" smtClean="0"/>
              <a:t>reducer </a:t>
            </a:r>
            <a:r>
              <a:rPr lang="en-US" i="1" dirty="0"/>
              <a:t>produces a </a:t>
            </a:r>
            <a:r>
              <a:rPr lang="en-US" i="1" dirty="0" err="1"/>
              <a:t>multiset</a:t>
            </a:r>
            <a:r>
              <a:rPr lang="en-US" i="1" dirty="0"/>
              <a:t> of pairs of binary strings ⟨k; v</a:t>
            </a:r>
            <a:r>
              <a:rPr lang="en-US" i="1" baseline="-25000" dirty="0"/>
              <a:t>k,1</a:t>
            </a:r>
            <a:r>
              <a:rPr lang="en-US" i="1" dirty="0"/>
              <a:t>⟩, ⟨k; v</a:t>
            </a:r>
            <a:r>
              <a:rPr lang="en-US" i="1" baseline="-25000" dirty="0"/>
              <a:t>k,2</a:t>
            </a:r>
            <a:r>
              <a:rPr lang="en-US" i="1" dirty="0"/>
              <a:t>⟩, ⟨k; v</a:t>
            </a:r>
            <a:r>
              <a:rPr lang="en-US" i="1" baseline="-25000" dirty="0"/>
              <a:t>k,3</a:t>
            </a:r>
            <a:r>
              <a:rPr lang="en-US" i="1" dirty="0"/>
              <a:t>⟩, .... The key in the output </a:t>
            </a:r>
            <a:r>
              <a:rPr lang="en-US" i="1" dirty="0" smtClean="0"/>
              <a:t>tuples </a:t>
            </a:r>
            <a:r>
              <a:rPr lang="en-US" i="1" dirty="0"/>
              <a:t>is identical to the key in the input tuple</a:t>
            </a:r>
            <a:r>
              <a:rPr lang="en-US" i="1" dirty="0" smtClean="0"/>
              <a:t>.”</a:t>
            </a:r>
          </a:p>
          <a:p>
            <a:endParaRPr lang="en-US" i="1" dirty="0" smtClean="0"/>
          </a:p>
          <a:p>
            <a:r>
              <a:rPr lang="en-US" dirty="0" err="1" smtClean="0"/>
              <a:t>Una</a:t>
            </a:r>
            <a:r>
              <a:rPr lang="en-US" dirty="0" smtClean="0"/>
              <a:t> </a:t>
            </a:r>
            <a:r>
              <a:rPr lang="en-US" dirty="0" err="1" smtClean="0"/>
              <a:t>semplice</a:t>
            </a:r>
            <a:r>
              <a:rPr lang="en-US" dirty="0" smtClean="0"/>
              <a:t> </a:t>
            </a:r>
            <a:r>
              <a:rPr lang="en-US" dirty="0" err="1" smtClean="0"/>
              <a:t>consequenza</a:t>
            </a:r>
            <a:r>
              <a:rPr lang="en-US" dirty="0" smtClean="0"/>
              <a:t> di </a:t>
            </a:r>
            <a:r>
              <a:rPr lang="en-US" dirty="0" err="1" smtClean="0"/>
              <a:t>queste</a:t>
            </a:r>
            <a:r>
              <a:rPr lang="en-US" dirty="0" smtClean="0"/>
              <a:t> due </a:t>
            </a:r>
            <a:r>
              <a:rPr lang="en-US" dirty="0" err="1" smtClean="0"/>
              <a:t>definizioni</a:t>
            </a:r>
            <a:r>
              <a:rPr lang="en-US" dirty="0" smtClean="0"/>
              <a:t> </a:t>
            </a:r>
            <a:r>
              <a:rPr lang="en-US" dirty="0" err="1" smtClean="0"/>
              <a:t>è</a:t>
            </a:r>
            <a:r>
              <a:rPr lang="en-US" dirty="0" smtClean="0"/>
              <a:t> </a:t>
            </a:r>
            <a:r>
              <a:rPr lang="en-US" dirty="0" err="1" smtClean="0"/>
              <a:t>che</a:t>
            </a:r>
            <a:r>
              <a:rPr lang="en-US" dirty="0" smtClean="0"/>
              <a:t> </a:t>
            </a:r>
            <a:r>
              <a:rPr lang="it-IT" dirty="0" smtClean="0"/>
              <a:t>i mapper possono manipolare le chiavi arbitrariamente, mentre i </a:t>
            </a:r>
            <a:r>
              <a:rPr lang="it-IT" dirty="0" err="1" smtClean="0"/>
              <a:t>reducer</a:t>
            </a:r>
            <a:r>
              <a:rPr lang="it-IT" dirty="0" smtClean="0"/>
              <a:t> non possono cambiare le chiavi in nessun modo.</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772812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Esempio</a:t>
            </a:r>
          </a:p>
        </p:txBody>
      </p:sp>
      <p:sp>
        <p:nvSpPr>
          <p:cNvPr id="7" name="CasellaDiTesto 6"/>
          <p:cNvSpPr txBox="1"/>
          <p:nvPr/>
        </p:nvSpPr>
        <p:spPr>
          <a:xfrm>
            <a:off x="571472" y="1862821"/>
            <a:ext cx="8072494" cy="1477328"/>
          </a:xfrm>
          <a:prstGeom prst="rect">
            <a:avLst/>
          </a:prstGeom>
          <a:noFill/>
        </p:spPr>
        <p:txBody>
          <a:bodyPr wrap="square" rtlCol="0">
            <a:spAutoFit/>
          </a:bodyPr>
          <a:lstStyle/>
          <a:p>
            <a:r>
              <a:rPr lang="en-US" dirty="0" err="1" smtClean="0"/>
              <a:t>Consideriamo</a:t>
            </a:r>
            <a:r>
              <a:rPr lang="en-US" dirty="0" smtClean="0"/>
              <a:t> </a:t>
            </a:r>
            <a:r>
              <a:rPr lang="en-US" dirty="0" err="1" smtClean="0"/>
              <a:t>il</a:t>
            </a:r>
            <a:r>
              <a:rPr lang="en-US" dirty="0" smtClean="0"/>
              <a:t> </a:t>
            </a:r>
            <a:r>
              <a:rPr lang="en-US" dirty="0" err="1" smtClean="0"/>
              <a:t>problema</a:t>
            </a:r>
            <a:r>
              <a:rPr lang="en-US" dirty="0" smtClean="0"/>
              <a:t> di </a:t>
            </a:r>
            <a:r>
              <a:rPr lang="en-US" dirty="0" err="1" smtClean="0"/>
              <a:t>contare</a:t>
            </a:r>
            <a:r>
              <a:rPr lang="en-US" dirty="0" smtClean="0"/>
              <a:t> </a:t>
            </a:r>
            <a:r>
              <a:rPr lang="en-US" dirty="0" err="1" smtClean="0"/>
              <a:t>il</a:t>
            </a:r>
            <a:r>
              <a:rPr lang="en-US" dirty="0" smtClean="0"/>
              <a:t> </a:t>
            </a:r>
            <a:r>
              <a:rPr lang="en-US" dirty="0" err="1" smtClean="0"/>
              <a:t>numero</a:t>
            </a:r>
            <a:r>
              <a:rPr lang="en-US" dirty="0" smtClean="0"/>
              <a:t> di </a:t>
            </a:r>
            <a:r>
              <a:rPr lang="en-US" dirty="0" err="1" smtClean="0"/>
              <a:t>occorrenze</a:t>
            </a:r>
            <a:r>
              <a:rPr lang="en-US" dirty="0" smtClean="0"/>
              <a:t> di </a:t>
            </a:r>
            <a:r>
              <a:rPr lang="en-US" dirty="0" err="1" smtClean="0"/>
              <a:t>ogni</a:t>
            </a:r>
            <a:r>
              <a:rPr lang="en-US" dirty="0" smtClean="0"/>
              <a:t> </a:t>
            </a:r>
            <a:r>
              <a:rPr lang="en-US" dirty="0" err="1" smtClean="0"/>
              <a:t>parola</a:t>
            </a:r>
            <a:r>
              <a:rPr lang="en-US" dirty="0" smtClean="0"/>
              <a:t> in </a:t>
            </a:r>
            <a:r>
              <a:rPr lang="en-US" dirty="0" err="1" smtClean="0"/>
              <a:t>una</a:t>
            </a:r>
            <a:r>
              <a:rPr lang="en-US" dirty="0" smtClean="0"/>
              <a:t> </a:t>
            </a:r>
            <a:r>
              <a:rPr lang="en-US" dirty="0" err="1" smtClean="0"/>
              <a:t>vasta</a:t>
            </a:r>
            <a:r>
              <a:rPr lang="en-US" dirty="0" smtClean="0"/>
              <a:t> </a:t>
            </a:r>
            <a:r>
              <a:rPr lang="en-US" dirty="0" err="1" smtClean="0"/>
              <a:t>collezione</a:t>
            </a:r>
            <a:r>
              <a:rPr lang="en-US" dirty="0" smtClean="0"/>
              <a:t> di </a:t>
            </a:r>
            <a:r>
              <a:rPr lang="en-US" dirty="0" err="1" smtClean="0"/>
              <a:t>documenti</a:t>
            </a:r>
            <a:r>
              <a:rPr lang="en-US" dirty="0" smtClean="0"/>
              <a:t>.</a:t>
            </a:r>
          </a:p>
          <a:p>
            <a:endParaRPr lang="en-US" dirty="0"/>
          </a:p>
          <a:p>
            <a:r>
              <a:rPr lang="en-US" dirty="0" smtClean="0"/>
              <a:t>Lo pseudo-</a:t>
            </a:r>
            <a:r>
              <a:rPr lang="en-US" dirty="0" err="1" smtClean="0"/>
              <a:t>codice</a:t>
            </a:r>
            <a:r>
              <a:rPr lang="en-US" dirty="0" smtClean="0"/>
              <a:t> </a:t>
            </a:r>
            <a:r>
              <a:rPr lang="en-US" dirty="0" err="1" smtClean="0"/>
              <a:t>delle</a:t>
            </a:r>
            <a:r>
              <a:rPr lang="en-US" dirty="0" smtClean="0"/>
              <a:t> </a:t>
            </a:r>
            <a:r>
              <a:rPr lang="en-US" dirty="0" err="1" smtClean="0"/>
              <a:t>funzioni</a:t>
            </a:r>
            <a:r>
              <a:rPr lang="en-US" dirty="0" smtClean="0"/>
              <a:t> </a:t>
            </a:r>
            <a:r>
              <a:rPr lang="en-US" dirty="0" err="1" smtClean="0"/>
              <a:t>più</a:t>
            </a:r>
            <a:r>
              <a:rPr lang="en-US" dirty="0" smtClean="0"/>
              <a:t> </a:t>
            </a:r>
            <a:r>
              <a:rPr lang="en-US" dirty="0" err="1" smtClean="0"/>
              <a:t>adatto</a:t>
            </a:r>
            <a:r>
              <a:rPr lang="en-US" dirty="0" smtClean="0"/>
              <a:t> per </a:t>
            </a:r>
            <a:r>
              <a:rPr lang="en-US" dirty="0" err="1" smtClean="0"/>
              <a:t>questo</a:t>
            </a:r>
            <a:r>
              <a:rPr lang="en-US" dirty="0" smtClean="0"/>
              <a:t> </a:t>
            </a:r>
            <a:r>
              <a:rPr lang="en-US" dirty="0" err="1" smtClean="0"/>
              <a:t>problema</a:t>
            </a:r>
            <a:r>
              <a:rPr lang="en-US" dirty="0" smtClean="0"/>
              <a:t> </a:t>
            </a:r>
            <a:r>
              <a:rPr lang="en-US" dirty="0" err="1" smtClean="0"/>
              <a:t>è</a:t>
            </a:r>
            <a:r>
              <a:rPr lang="en-US" dirty="0" smtClean="0"/>
              <a:t> </a:t>
            </a:r>
            <a:r>
              <a:rPr lang="en-US" dirty="0" err="1" smtClean="0"/>
              <a:t>il</a:t>
            </a:r>
            <a:r>
              <a:rPr lang="en-US" dirty="0" smtClean="0"/>
              <a:t> </a:t>
            </a:r>
            <a:r>
              <a:rPr lang="en-US" dirty="0" err="1" smtClean="0"/>
              <a:t>seguente</a:t>
            </a:r>
            <a:r>
              <a:rPr lang="en-US" dirty="0" smtClean="0"/>
              <a:t>:</a:t>
            </a:r>
          </a:p>
          <a:p>
            <a:endParaRPr lang="en-US" dirty="0"/>
          </a:p>
        </p:txBody>
      </p:sp>
      <p:sp>
        <p:nvSpPr>
          <p:cNvPr id="4" name="CasellaDiTesto 3"/>
          <p:cNvSpPr txBox="1"/>
          <p:nvPr/>
        </p:nvSpPr>
        <p:spPr>
          <a:xfrm>
            <a:off x="683568" y="3717032"/>
            <a:ext cx="3312368" cy="1477328"/>
          </a:xfrm>
          <a:prstGeom prst="rect">
            <a:avLst/>
          </a:prstGeom>
          <a:noFill/>
        </p:spPr>
        <p:txBody>
          <a:bodyPr wrap="square" rtlCol="0">
            <a:spAutoFit/>
          </a:bodyPr>
          <a:lstStyle/>
          <a:p>
            <a:r>
              <a:rPr lang="en-US" i="1" dirty="0" smtClean="0"/>
              <a:t>map(</a:t>
            </a:r>
            <a:r>
              <a:rPr lang="en-US" i="1" dirty="0"/>
              <a:t>String key, String value) :</a:t>
            </a:r>
          </a:p>
          <a:p>
            <a:r>
              <a:rPr lang="en-US" i="1" dirty="0"/>
              <a:t>   // key: document name</a:t>
            </a:r>
          </a:p>
          <a:p>
            <a:r>
              <a:rPr lang="en-US" i="1" dirty="0"/>
              <a:t>   // value: document contents</a:t>
            </a:r>
          </a:p>
          <a:p>
            <a:r>
              <a:rPr lang="en-US" i="1" dirty="0"/>
              <a:t>   for each word w in value:</a:t>
            </a:r>
          </a:p>
          <a:p>
            <a:r>
              <a:rPr lang="en-US" i="1" dirty="0"/>
              <a:t>      </a:t>
            </a:r>
            <a:r>
              <a:rPr lang="en-US" i="1" dirty="0" err="1"/>
              <a:t>EmitIntermediate</a:t>
            </a:r>
            <a:r>
              <a:rPr lang="en-US" i="1" dirty="0"/>
              <a:t> (w, “1”);</a:t>
            </a:r>
          </a:p>
        </p:txBody>
      </p:sp>
      <p:sp>
        <p:nvSpPr>
          <p:cNvPr id="8" name="CasellaDiTesto 7"/>
          <p:cNvSpPr txBox="1"/>
          <p:nvPr/>
        </p:nvSpPr>
        <p:spPr>
          <a:xfrm>
            <a:off x="4716016" y="3717032"/>
            <a:ext cx="4104456" cy="2308324"/>
          </a:xfrm>
          <a:prstGeom prst="rect">
            <a:avLst/>
          </a:prstGeom>
          <a:noFill/>
        </p:spPr>
        <p:txBody>
          <a:bodyPr wrap="square" rtlCol="0">
            <a:spAutoFit/>
          </a:bodyPr>
          <a:lstStyle/>
          <a:p>
            <a:r>
              <a:rPr lang="it-IT" i="1" dirty="0" err="1"/>
              <a:t>r</a:t>
            </a:r>
            <a:r>
              <a:rPr lang="en-US" i="1" dirty="0"/>
              <a:t>educe(String key, Iterator values) :</a:t>
            </a:r>
          </a:p>
          <a:p>
            <a:r>
              <a:rPr lang="en-US" i="1" dirty="0"/>
              <a:t>   // key: a word</a:t>
            </a:r>
          </a:p>
          <a:p>
            <a:r>
              <a:rPr lang="en-US" i="1" dirty="0"/>
              <a:t>   // values: a list of counts</a:t>
            </a:r>
          </a:p>
          <a:p>
            <a:r>
              <a:rPr lang="en-US" i="1" dirty="0"/>
              <a:t>   </a:t>
            </a:r>
            <a:r>
              <a:rPr lang="en-US" i="1" dirty="0" err="1"/>
              <a:t>int</a:t>
            </a:r>
            <a:r>
              <a:rPr lang="en-US" i="1" dirty="0"/>
              <a:t> result = 0;</a:t>
            </a:r>
          </a:p>
          <a:p>
            <a:r>
              <a:rPr lang="en-US" i="1" dirty="0"/>
              <a:t>   for each v in values:</a:t>
            </a:r>
          </a:p>
          <a:p>
            <a:r>
              <a:rPr lang="en-US" i="1" dirty="0"/>
              <a:t>      result += </a:t>
            </a:r>
            <a:r>
              <a:rPr lang="en-US" i="1" dirty="0" err="1"/>
              <a:t>ParseInt</a:t>
            </a:r>
            <a:r>
              <a:rPr lang="en-US" i="1" dirty="0"/>
              <a:t>(v);</a:t>
            </a:r>
          </a:p>
          <a:p>
            <a:r>
              <a:rPr lang="en-US" i="1" dirty="0"/>
              <a:t>   Emit(</a:t>
            </a:r>
            <a:r>
              <a:rPr lang="en-US" i="1" dirty="0" err="1"/>
              <a:t>AsString</a:t>
            </a:r>
            <a:r>
              <a:rPr lang="en-US" i="1" dirty="0"/>
              <a:t>(result));</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3596297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Esempio</a:t>
            </a:r>
          </a:p>
        </p:txBody>
      </p:sp>
      <p:sp>
        <p:nvSpPr>
          <p:cNvPr id="7" name="CasellaDiTesto 6"/>
          <p:cNvSpPr txBox="1"/>
          <p:nvPr/>
        </p:nvSpPr>
        <p:spPr>
          <a:xfrm>
            <a:off x="539552" y="2276872"/>
            <a:ext cx="8072494" cy="2585323"/>
          </a:xfrm>
          <a:prstGeom prst="rect">
            <a:avLst/>
          </a:prstGeom>
          <a:noFill/>
        </p:spPr>
        <p:txBody>
          <a:bodyPr wrap="square" rtlCol="0">
            <a:spAutoFit/>
          </a:bodyPr>
          <a:lstStyle/>
          <a:p>
            <a:r>
              <a:rPr lang="en-US" dirty="0" smtClean="0"/>
              <a:t>La</a:t>
            </a:r>
            <a:r>
              <a:rPr lang="en-US" i="1" dirty="0" smtClean="0"/>
              <a:t> </a:t>
            </a:r>
            <a:r>
              <a:rPr lang="en-US" dirty="0" err="1" smtClean="0"/>
              <a:t>funzione</a:t>
            </a:r>
            <a:r>
              <a:rPr lang="en-US" dirty="0" smtClean="0"/>
              <a:t> </a:t>
            </a:r>
            <a:r>
              <a:rPr lang="en-US" i="1" dirty="0" smtClean="0"/>
              <a:t>map </a:t>
            </a:r>
            <a:r>
              <a:rPr lang="en-US" dirty="0" err="1" smtClean="0"/>
              <a:t>emette</a:t>
            </a:r>
            <a:r>
              <a:rPr lang="en-US" dirty="0" smtClean="0"/>
              <a:t> </a:t>
            </a:r>
            <a:r>
              <a:rPr lang="en-US" dirty="0" err="1" smtClean="0"/>
              <a:t>ogni</a:t>
            </a:r>
            <a:r>
              <a:rPr lang="en-US" dirty="0" smtClean="0"/>
              <a:t> </a:t>
            </a:r>
            <a:r>
              <a:rPr lang="en-US" dirty="0" err="1" smtClean="0"/>
              <a:t>parola</a:t>
            </a:r>
            <a:r>
              <a:rPr lang="en-US" dirty="0" smtClean="0"/>
              <a:t> </a:t>
            </a:r>
            <a:r>
              <a:rPr lang="en-US" dirty="0" err="1" smtClean="0"/>
              <a:t>ed</a:t>
            </a:r>
            <a:r>
              <a:rPr lang="en-US" dirty="0" smtClean="0"/>
              <a:t> in </a:t>
            </a:r>
            <a:r>
              <a:rPr lang="en-US" dirty="0" err="1" smtClean="0"/>
              <a:t>più</a:t>
            </a:r>
            <a:r>
              <a:rPr lang="en-US" dirty="0" smtClean="0"/>
              <a:t> </a:t>
            </a:r>
            <a:r>
              <a:rPr lang="en-US" dirty="0" err="1" smtClean="0"/>
              <a:t>associa</a:t>
            </a:r>
            <a:r>
              <a:rPr lang="en-US" dirty="0" smtClean="0"/>
              <a:t> un </a:t>
            </a:r>
            <a:r>
              <a:rPr lang="en-US" dirty="0" err="1" smtClean="0"/>
              <a:t>numero</a:t>
            </a:r>
            <a:r>
              <a:rPr lang="en-US" dirty="0" smtClean="0"/>
              <a:t> di </a:t>
            </a:r>
            <a:r>
              <a:rPr lang="en-US" dirty="0" err="1" smtClean="0"/>
              <a:t>occorrenze</a:t>
            </a:r>
            <a:r>
              <a:rPr lang="en-US" dirty="0" smtClean="0"/>
              <a:t> (in </a:t>
            </a:r>
            <a:r>
              <a:rPr lang="en-US" dirty="0" err="1" smtClean="0"/>
              <a:t>questo</a:t>
            </a:r>
            <a:r>
              <a:rPr lang="en-US" dirty="0" smtClean="0"/>
              <a:t> </a:t>
            </a:r>
            <a:r>
              <a:rPr lang="en-US" dirty="0" err="1" smtClean="0"/>
              <a:t>esempio</a:t>
            </a:r>
            <a:r>
              <a:rPr lang="en-US" dirty="0" smtClean="0"/>
              <a:t>, per </a:t>
            </a:r>
            <a:r>
              <a:rPr lang="en-US" dirty="0" err="1" smtClean="0"/>
              <a:t>semplificare</a:t>
            </a:r>
            <a:r>
              <a:rPr lang="en-US" dirty="0" smtClean="0"/>
              <a:t>, </a:t>
            </a:r>
            <a:r>
              <a:rPr lang="en-US" dirty="0" err="1" smtClean="0"/>
              <a:t>è</a:t>
            </a:r>
            <a:r>
              <a:rPr lang="en-US" dirty="0" smtClean="0"/>
              <a:t> </a:t>
            </a:r>
            <a:r>
              <a:rPr lang="en-US" dirty="0" err="1" smtClean="0"/>
              <a:t>stato</a:t>
            </a:r>
            <a:r>
              <a:rPr lang="en-US" dirty="0" smtClean="0"/>
              <a:t> </a:t>
            </a:r>
            <a:r>
              <a:rPr lang="en-US" dirty="0" err="1" smtClean="0"/>
              <a:t>assegnato</a:t>
            </a:r>
            <a:r>
              <a:rPr lang="en-US" dirty="0" smtClean="0"/>
              <a:t> </a:t>
            </a:r>
            <a:r>
              <a:rPr lang="en-US" dirty="0" err="1" smtClean="0"/>
              <a:t>il</a:t>
            </a:r>
            <a:r>
              <a:rPr lang="en-US" dirty="0" smtClean="0"/>
              <a:t> </a:t>
            </a:r>
            <a:r>
              <a:rPr lang="en-US" dirty="0" err="1" smtClean="0"/>
              <a:t>valore</a:t>
            </a:r>
            <a:r>
              <a:rPr lang="en-US" dirty="0" smtClean="0"/>
              <a:t> “1” a </a:t>
            </a:r>
            <a:r>
              <a:rPr lang="en-US" dirty="0" err="1" smtClean="0"/>
              <a:t>questo</a:t>
            </a:r>
            <a:r>
              <a:rPr lang="en-US" dirty="0" smtClean="0"/>
              <a:t> </a:t>
            </a:r>
            <a:r>
              <a:rPr lang="en-US" dirty="0" err="1" smtClean="0"/>
              <a:t>valore</a:t>
            </a:r>
            <a:r>
              <a:rPr lang="en-US" dirty="0" smtClean="0"/>
              <a:t>).</a:t>
            </a:r>
          </a:p>
          <a:p>
            <a:endParaRPr lang="en-US" i="1" dirty="0"/>
          </a:p>
          <a:p>
            <a:r>
              <a:rPr lang="en-US" dirty="0" smtClean="0"/>
              <a:t>La </a:t>
            </a:r>
            <a:r>
              <a:rPr lang="en-US" dirty="0" err="1" smtClean="0"/>
              <a:t>funzione</a:t>
            </a:r>
            <a:r>
              <a:rPr lang="en-US" dirty="0" smtClean="0"/>
              <a:t> </a:t>
            </a:r>
            <a:r>
              <a:rPr lang="en-US" i="1" dirty="0" smtClean="0"/>
              <a:t>reduce </a:t>
            </a:r>
            <a:r>
              <a:rPr lang="en-US" dirty="0" err="1" smtClean="0"/>
              <a:t>semplicemente</a:t>
            </a:r>
            <a:r>
              <a:rPr lang="en-US" dirty="0" smtClean="0"/>
              <a:t> </a:t>
            </a:r>
            <a:r>
              <a:rPr lang="en-US" dirty="0" err="1" smtClean="0"/>
              <a:t>somma</a:t>
            </a:r>
            <a:r>
              <a:rPr lang="en-US" dirty="0" smtClean="0"/>
              <a:t> </a:t>
            </a:r>
            <a:r>
              <a:rPr lang="en-US" dirty="0" err="1" smtClean="0"/>
              <a:t>tutte</a:t>
            </a:r>
            <a:r>
              <a:rPr lang="en-US" dirty="0" smtClean="0"/>
              <a:t> le </a:t>
            </a:r>
            <a:r>
              <a:rPr lang="en-US" dirty="0" err="1" smtClean="0"/>
              <a:t>occorrenze</a:t>
            </a:r>
            <a:r>
              <a:rPr lang="en-US" dirty="0" smtClean="0"/>
              <a:t> </a:t>
            </a:r>
            <a:r>
              <a:rPr lang="en-US" dirty="0" err="1" smtClean="0"/>
              <a:t>emesse</a:t>
            </a:r>
            <a:r>
              <a:rPr lang="en-US" dirty="0" smtClean="0"/>
              <a:t> per </a:t>
            </a:r>
            <a:r>
              <a:rPr lang="en-US" dirty="0" err="1" smtClean="0"/>
              <a:t>una</a:t>
            </a:r>
            <a:r>
              <a:rPr lang="en-US" dirty="0" smtClean="0"/>
              <a:t> </a:t>
            </a:r>
            <a:r>
              <a:rPr lang="en-US" dirty="0" err="1" smtClean="0"/>
              <a:t>particolare</a:t>
            </a:r>
            <a:r>
              <a:rPr lang="en-US" dirty="0" smtClean="0"/>
              <a:t> </a:t>
            </a:r>
            <a:r>
              <a:rPr lang="en-US" dirty="0" err="1" smtClean="0"/>
              <a:t>parola</a:t>
            </a:r>
            <a:r>
              <a:rPr lang="en-US" dirty="0" smtClean="0"/>
              <a:t>.</a:t>
            </a:r>
          </a:p>
          <a:p>
            <a:endParaRPr lang="en-US" dirty="0"/>
          </a:p>
          <a:p>
            <a:r>
              <a:rPr lang="en-US" dirty="0" smtClean="0"/>
              <a:t>I </a:t>
            </a:r>
            <a:r>
              <a:rPr lang="en-US" dirty="0" err="1" smtClean="0"/>
              <a:t>parametri</a:t>
            </a:r>
            <a:r>
              <a:rPr lang="en-US" dirty="0" smtClean="0"/>
              <a:t> in input di </a:t>
            </a:r>
            <a:r>
              <a:rPr lang="en-US" dirty="0" err="1" smtClean="0"/>
              <a:t>entrambe</a:t>
            </a:r>
            <a:r>
              <a:rPr lang="en-US" dirty="0" smtClean="0"/>
              <a:t> le </a:t>
            </a:r>
            <a:r>
              <a:rPr lang="en-US" dirty="0" err="1" smtClean="0"/>
              <a:t>funzioni</a:t>
            </a:r>
            <a:r>
              <a:rPr lang="en-US" dirty="0" smtClean="0"/>
              <a:t> </a:t>
            </a:r>
            <a:r>
              <a:rPr lang="en-US" dirty="0" err="1" smtClean="0"/>
              <a:t>possono</a:t>
            </a:r>
            <a:r>
              <a:rPr lang="en-US" dirty="0" smtClean="0"/>
              <a:t> </a:t>
            </a:r>
            <a:r>
              <a:rPr lang="en-US" dirty="0" err="1" smtClean="0"/>
              <a:t>appartenere</a:t>
            </a:r>
            <a:r>
              <a:rPr lang="en-US" dirty="0" smtClean="0"/>
              <a:t> a </a:t>
            </a:r>
            <a:r>
              <a:rPr lang="en-US" dirty="0" err="1" smtClean="0"/>
              <a:t>domini</a:t>
            </a:r>
            <a:r>
              <a:rPr lang="en-US" dirty="0" smtClean="0"/>
              <a:t> </a:t>
            </a:r>
            <a:r>
              <a:rPr lang="en-US" dirty="0" err="1" smtClean="0"/>
              <a:t>diversi</a:t>
            </a:r>
            <a:r>
              <a:rPr lang="en-US" dirty="0" smtClean="0"/>
              <a:t>, </a:t>
            </a:r>
            <a:r>
              <a:rPr lang="en-US" dirty="0" err="1" smtClean="0"/>
              <a:t>questo</a:t>
            </a:r>
            <a:r>
              <a:rPr lang="en-US" dirty="0" smtClean="0"/>
              <a:t> grazie al </a:t>
            </a:r>
            <a:r>
              <a:rPr lang="en-US" dirty="0" err="1" smtClean="0"/>
              <a:t>passaggio</a:t>
            </a:r>
            <a:r>
              <a:rPr lang="en-US" dirty="0" smtClean="0"/>
              <a:t> per </a:t>
            </a:r>
            <a:r>
              <a:rPr lang="it-IT" dirty="0" smtClean="0"/>
              <a:t>gli </a:t>
            </a:r>
            <a:r>
              <a:rPr lang="it-IT" i="1" dirty="0" smtClean="0"/>
              <a:t>intermediate </a:t>
            </a:r>
            <a:r>
              <a:rPr lang="it-IT" i="1" dirty="0" err="1" smtClean="0"/>
              <a:t>values</a:t>
            </a:r>
            <a:r>
              <a:rPr lang="it-IT" dirty="0" smtClean="0"/>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548861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Esempio</a:t>
            </a:r>
          </a:p>
        </p:txBody>
      </p:sp>
      <p:sp>
        <p:nvSpPr>
          <p:cNvPr id="7" name="CasellaDiTesto 6"/>
          <p:cNvSpPr txBox="1"/>
          <p:nvPr/>
        </p:nvSpPr>
        <p:spPr>
          <a:xfrm>
            <a:off x="539552" y="2276872"/>
            <a:ext cx="8072494" cy="2308324"/>
          </a:xfrm>
          <a:prstGeom prst="rect">
            <a:avLst/>
          </a:prstGeom>
          <a:noFill/>
        </p:spPr>
        <p:txBody>
          <a:bodyPr wrap="square" rtlCol="0">
            <a:spAutoFit/>
          </a:bodyPr>
          <a:lstStyle/>
          <a:p>
            <a:r>
              <a:rPr lang="en-US" dirty="0" err="1" smtClean="0"/>
              <a:t>Altri</a:t>
            </a:r>
            <a:r>
              <a:rPr lang="en-US" dirty="0" smtClean="0"/>
              <a:t> </a:t>
            </a:r>
            <a:r>
              <a:rPr lang="en-US" dirty="0" err="1" smtClean="0"/>
              <a:t>esempi</a:t>
            </a:r>
            <a:r>
              <a:rPr lang="en-US" dirty="0" smtClean="0"/>
              <a:t> </a:t>
            </a:r>
            <a:r>
              <a:rPr lang="en-US" dirty="0" err="1" smtClean="0"/>
              <a:t>interessanti</a:t>
            </a:r>
            <a:r>
              <a:rPr lang="en-US" dirty="0" smtClean="0"/>
              <a:t> di </a:t>
            </a:r>
            <a:r>
              <a:rPr lang="en-US" dirty="0" err="1" smtClean="0"/>
              <a:t>applicazioni</a:t>
            </a:r>
            <a:r>
              <a:rPr lang="en-US" dirty="0" smtClean="0"/>
              <a:t> di </a:t>
            </a:r>
            <a:r>
              <a:rPr lang="en-US" dirty="0" err="1" smtClean="0"/>
              <a:t>MapReduce</a:t>
            </a:r>
            <a:r>
              <a:rPr lang="en-US" dirty="0" smtClean="0"/>
              <a:t>:</a:t>
            </a:r>
          </a:p>
          <a:p>
            <a:endParaRPr lang="en-US" dirty="0"/>
          </a:p>
          <a:p>
            <a:pPr marL="285750" indent="-285750">
              <a:buFont typeface="Arial"/>
              <a:buChar char="•"/>
            </a:pPr>
            <a:r>
              <a:rPr lang="en-US" dirty="0" err="1" smtClean="0"/>
              <a:t>Conta</a:t>
            </a:r>
            <a:r>
              <a:rPr lang="en-US" dirty="0" smtClean="0"/>
              <a:t> </a:t>
            </a:r>
            <a:r>
              <a:rPr lang="en-US" dirty="0" err="1" smtClean="0"/>
              <a:t>della</a:t>
            </a:r>
            <a:r>
              <a:rPr lang="en-US" dirty="0" smtClean="0"/>
              <a:t> </a:t>
            </a:r>
            <a:r>
              <a:rPr lang="en-US" dirty="0" err="1" smtClean="0"/>
              <a:t>frequenza</a:t>
            </a:r>
            <a:r>
              <a:rPr lang="en-US" dirty="0" smtClean="0"/>
              <a:t> di </a:t>
            </a:r>
            <a:r>
              <a:rPr lang="en-US" dirty="0" err="1" smtClean="0"/>
              <a:t>accessi</a:t>
            </a:r>
            <a:r>
              <a:rPr lang="en-US" dirty="0" smtClean="0"/>
              <a:t> ad un URL</a:t>
            </a:r>
          </a:p>
          <a:p>
            <a:pPr marL="285750" indent="-285750">
              <a:buFont typeface="Arial"/>
              <a:buChar char="•"/>
            </a:pPr>
            <a:endParaRPr lang="en-US" dirty="0"/>
          </a:p>
          <a:p>
            <a:pPr marL="285750" indent="-285750">
              <a:buFont typeface="Arial"/>
              <a:buChar char="•"/>
            </a:pPr>
            <a:r>
              <a:rPr lang="en-US" dirty="0" err="1" smtClean="0"/>
              <a:t>Ordinamento</a:t>
            </a:r>
            <a:r>
              <a:rPr lang="en-US" dirty="0" smtClean="0"/>
              <a:t> </a:t>
            </a:r>
            <a:r>
              <a:rPr lang="en-US" dirty="0" err="1" smtClean="0"/>
              <a:t>distribuito</a:t>
            </a:r>
            <a:endParaRPr lang="en-US" dirty="0" smtClean="0"/>
          </a:p>
          <a:p>
            <a:pPr marL="285750" indent="-285750">
              <a:buFont typeface="Arial"/>
              <a:buChar char="•"/>
            </a:pPr>
            <a:endParaRPr lang="en-US" dirty="0"/>
          </a:p>
          <a:p>
            <a:pPr marL="285750" indent="-285750">
              <a:buFont typeface="Arial"/>
              <a:buChar char="•"/>
            </a:pPr>
            <a:r>
              <a:rPr lang="en-US" dirty="0" err="1" smtClean="0"/>
              <a:t>Indice</a:t>
            </a:r>
            <a:r>
              <a:rPr lang="en-US" dirty="0" smtClean="0"/>
              <a:t> </a:t>
            </a:r>
            <a:r>
              <a:rPr lang="en-US" dirty="0" err="1" smtClean="0"/>
              <a:t>inverso</a:t>
            </a:r>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077571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Panoramica dell’esecuzione</a:t>
            </a:r>
          </a:p>
        </p:txBody>
      </p:sp>
      <p:pic>
        <p:nvPicPr>
          <p:cNvPr id="2" name="Immagine 1" descr="MapReduceImplementation.JPG"/>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87624" y="1412776"/>
            <a:ext cx="6591300" cy="451485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897207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Panoramica dell’esecuzione</a:t>
            </a:r>
          </a:p>
        </p:txBody>
      </p:sp>
      <p:sp>
        <p:nvSpPr>
          <p:cNvPr id="7" name="CasellaDiTesto 6"/>
          <p:cNvSpPr txBox="1"/>
          <p:nvPr/>
        </p:nvSpPr>
        <p:spPr>
          <a:xfrm>
            <a:off x="539552" y="1916832"/>
            <a:ext cx="8072494" cy="3693319"/>
          </a:xfrm>
          <a:prstGeom prst="rect">
            <a:avLst/>
          </a:prstGeom>
          <a:noFill/>
        </p:spPr>
        <p:txBody>
          <a:bodyPr wrap="square" rtlCol="0">
            <a:spAutoFit/>
          </a:bodyPr>
          <a:lstStyle/>
          <a:p>
            <a:r>
              <a:rPr lang="en-US" dirty="0" smtClean="0"/>
              <a:t>Le </a:t>
            </a:r>
            <a:r>
              <a:rPr lang="en-US" dirty="0" err="1" smtClean="0"/>
              <a:t>invocazioni</a:t>
            </a:r>
            <a:r>
              <a:rPr lang="en-US" dirty="0" smtClean="0"/>
              <a:t> di </a:t>
            </a:r>
            <a:r>
              <a:rPr lang="en-US" i="1" dirty="0" smtClean="0"/>
              <a:t>map</a:t>
            </a:r>
            <a:r>
              <a:rPr lang="en-US" dirty="0" smtClean="0"/>
              <a:t> </a:t>
            </a:r>
            <a:r>
              <a:rPr lang="en-US" dirty="0" err="1" smtClean="0"/>
              <a:t>sono</a:t>
            </a:r>
            <a:r>
              <a:rPr lang="en-US" dirty="0" smtClean="0"/>
              <a:t> </a:t>
            </a:r>
            <a:r>
              <a:rPr lang="en-US" dirty="0" err="1" smtClean="0"/>
              <a:t>distribuite</a:t>
            </a:r>
            <a:r>
              <a:rPr lang="en-US" dirty="0" smtClean="0"/>
              <a:t> </a:t>
            </a:r>
            <a:r>
              <a:rPr lang="en-US" dirty="0" err="1" smtClean="0"/>
              <a:t>su</a:t>
            </a:r>
            <a:r>
              <a:rPr lang="en-US" dirty="0" smtClean="0"/>
              <a:t> </a:t>
            </a:r>
            <a:r>
              <a:rPr lang="en-US" dirty="0" err="1" smtClean="0"/>
              <a:t>più</a:t>
            </a:r>
            <a:r>
              <a:rPr lang="en-US" dirty="0" smtClean="0"/>
              <a:t> </a:t>
            </a:r>
            <a:r>
              <a:rPr lang="en-US" dirty="0" err="1" smtClean="0"/>
              <a:t>macchine</a:t>
            </a:r>
            <a:r>
              <a:rPr lang="en-US" dirty="0" smtClean="0"/>
              <a:t> </a:t>
            </a:r>
            <a:r>
              <a:rPr lang="en-US" dirty="0" err="1" smtClean="0"/>
              <a:t>partizionando</a:t>
            </a:r>
            <a:r>
              <a:rPr lang="en-US" dirty="0" smtClean="0"/>
              <a:t> </a:t>
            </a:r>
            <a:r>
              <a:rPr lang="en-US" dirty="0" err="1" smtClean="0"/>
              <a:t>automaticamente</a:t>
            </a:r>
            <a:r>
              <a:rPr lang="en-US" dirty="0" smtClean="0"/>
              <a:t> </a:t>
            </a:r>
            <a:r>
              <a:rPr lang="it-IT" dirty="0" smtClean="0"/>
              <a:t>i dati in input in </a:t>
            </a:r>
            <a:r>
              <a:rPr lang="it-IT" i="1" dirty="0" smtClean="0"/>
              <a:t>M </a:t>
            </a:r>
            <a:r>
              <a:rPr lang="it-IT" dirty="0" smtClean="0"/>
              <a:t>parti. Queste possono essere processate parallelamente sulle differenti macchine.</a:t>
            </a:r>
          </a:p>
          <a:p>
            <a:endParaRPr lang="it-IT" dirty="0"/>
          </a:p>
          <a:p>
            <a:r>
              <a:rPr lang="it-IT" dirty="0" smtClean="0"/>
              <a:t>Le invocazioni di </a:t>
            </a:r>
            <a:r>
              <a:rPr lang="it-IT" i="1" dirty="0" smtClean="0"/>
              <a:t>reduce</a:t>
            </a:r>
            <a:r>
              <a:rPr lang="it-IT" dirty="0" smtClean="0"/>
              <a:t> sono distribuite partizionando lo spazio delle intermediate </a:t>
            </a:r>
            <a:r>
              <a:rPr lang="it-IT" dirty="0" err="1" smtClean="0"/>
              <a:t>key</a:t>
            </a:r>
            <a:r>
              <a:rPr lang="it-IT" dirty="0" smtClean="0"/>
              <a:t> in </a:t>
            </a:r>
            <a:r>
              <a:rPr lang="it-IT" i="1" dirty="0" err="1" smtClean="0"/>
              <a:t>R</a:t>
            </a:r>
            <a:r>
              <a:rPr lang="it-IT" dirty="0" smtClean="0"/>
              <a:t> pezzi usando una funzione di partizionamento (ad esempio una funzione </a:t>
            </a:r>
            <a:r>
              <a:rPr lang="it-IT" dirty="0" err="1" smtClean="0"/>
              <a:t>hash</a:t>
            </a:r>
            <a:r>
              <a:rPr lang="it-IT" dirty="0" smtClean="0"/>
              <a:t> modulo </a:t>
            </a:r>
            <a:r>
              <a:rPr lang="it-IT" dirty="0" err="1" smtClean="0"/>
              <a:t>R</a:t>
            </a:r>
            <a:r>
              <a:rPr lang="it-IT" dirty="0" smtClean="0"/>
              <a:t>).</a:t>
            </a:r>
          </a:p>
          <a:p>
            <a:endParaRPr lang="it-IT" dirty="0"/>
          </a:p>
          <a:p>
            <a:r>
              <a:rPr lang="it-IT" dirty="0" smtClean="0"/>
              <a:t>Il valore </a:t>
            </a:r>
            <a:r>
              <a:rPr lang="it-IT" i="1" dirty="0" err="1" smtClean="0"/>
              <a:t>R</a:t>
            </a:r>
            <a:r>
              <a:rPr lang="it-IT" i="1" dirty="0" smtClean="0"/>
              <a:t> </a:t>
            </a:r>
            <a:r>
              <a:rPr lang="it-IT" dirty="0" smtClean="0"/>
              <a:t>e la funzione di partizionamento sono specificate dall’utente.</a:t>
            </a:r>
          </a:p>
          <a:p>
            <a:endParaRPr lang="it-IT" dirty="0"/>
          </a:p>
          <a:p>
            <a:r>
              <a:rPr lang="it-IT" dirty="0" smtClean="0"/>
              <a:t>Quando il programma utente chiama la </a:t>
            </a:r>
            <a:r>
              <a:rPr lang="it-IT" dirty="0" err="1" smtClean="0"/>
              <a:t>MapReduce</a:t>
            </a:r>
            <a:r>
              <a:rPr lang="it-IT" dirty="0"/>
              <a:t> </a:t>
            </a:r>
            <a:r>
              <a:rPr lang="it-IT" dirty="0" smtClean="0"/>
              <a:t>allora inizia una sequenza di azioni in quest’ordine:</a:t>
            </a:r>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0370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142844" y="857232"/>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Introduzione</a:t>
            </a:r>
          </a:p>
        </p:txBody>
      </p:sp>
      <p:sp>
        <p:nvSpPr>
          <p:cNvPr id="7" name="CasellaDiTesto 6"/>
          <p:cNvSpPr txBox="1"/>
          <p:nvPr/>
        </p:nvSpPr>
        <p:spPr>
          <a:xfrm>
            <a:off x="571472" y="1785926"/>
            <a:ext cx="7358114" cy="3416320"/>
          </a:xfrm>
          <a:prstGeom prst="rect">
            <a:avLst/>
          </a:prstGeom>
          <a:noFill/>
        </p:spPr>
        <p:txBody>
          <a:bodyPr wrap="square" rtlCol="0">
            <a:spAutoFit/>
          </a:bodyPr>
          <a:lstStyle/>
          <a:p>
            <a:r>
              <a:rPr lang="it-IT" b="1" dirty="0" err="1" smtClean="0"/>
              <a:t>MapReduce</a:t>
            </a:r>
            <a:endParaRPr lang="it-IT" b="1" dirty="0" smtClean="0"/>
          </a:p>
          <a:p>
            <a:r>
              <a:rPr lang="it-IT" dirty="0" smtClean="0"/>
              <a:t>Introdotto nel 2004 da Dean e </a:t>
            </a:r>
            <a:r>
              <a:rPr lang="it-IT" dirty="0" err="1" smtClean="0"/>
              <a:t>Ghemawat</a:t>
            </a:r>
            <a:r>
              <a:rPr lang="it-IT" dirty="0" smtClean="0"/>
              <a:t>, è un sistema che permette di combinare computazione parallela, distribuita e sequenziale su dati di grandi dimensione. L’idea degli autori è di costruire un </a:t>
            </a:r>
            <a:r>
              <a:rPr lang="it-IT" dirty="0" err="1" smtClean="0"/>
              <a:t>framework</a:t>
            </a:r>
            <a:r>
              <a:rPr lang="it-IT" dirty="0" smtClean="0"/>
              <a:t> semplice che si potesse usare su un qualsiasi cluster di computer per risolvere un qualsiasi tipo di problema.</a:t>
            </a:r>
          </a:p>
          <a:p>
            <a:endParaRPr lang="it-IT" dirty="0" smtClean="0"/>
          </a:p>
          <a:p>
            <a:r>
              <a:rPr lang="it-IT" b="1" dirty="0" smtClean="0"/>
              <a:t>Come funziona?</a:t>
            </a:r>
          </a:p>
          <a:p>
            <a:r>
              <a:rPr lang="it-IT" dirty="0" smtClean="0"/>
              <a:t>Il </a:t>
            </a:r>
            <a:r>
              <a:rPr lang="it-IT" dirty="0" err="1" smtClean="0"/>
              <a:t>framework</a:t>
            </a:r>
            <a:r>
              <a:rPr lang="it-IT" dirty="0" smtClean="0"/>
              <a:t> è ispirato alle funzioni </a:t>
            </a:r>
            <a:r>
              <a:rPr lang="it-IT" dirty="0" err="1" smtClean="0"/>
              <a:t>map</a:t>
            </a:r>
            <a:r>
              <a:rPr lang="it-IT" dirty="0" smtClean="0"/>
              <a:t> e reduce usate nella programmazione funzionale. Un algoritmo è composto di base da un passo di </a:t>
            </a:r>
            <a:r>
              <a:rPr lang="it-IT" dirty="0" err="1" smtClean="0"/>
              <a:t>map</a:t>
            </a:r>
            <a:r>
              <a:rPr lang="it-IT" dirty="0" smtClean="0"/>
              <a:t> e uno di reduce, questa coppia di funzioni compone un round.</a:t>
            </a:r>
            <a:endParaRPr lang="it-IT" b="1"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Panoramica dell’esecuzione</a:t>
            </a:r>
          </a:p>
        </p:txBody>
      </p:sp>
      <p:sp>
        <p:nvSpPr>
          <p:cNvPr id="7" name="CasellaDiTesto 6"/>
          <p:cNvSpPr txBox="1"/>
          <p:nvPr/>
        </p:nvSpPr>
        <p:spPr>
          <a:xfrm>
            <a:off x="539552" y="1916832"/>
            <a:ext cx="8072494" cy="3970318"/>
          </a:xfrm>
          <a:prstGeom prst="rect">
            <a:avLst/>
          </a:prstGeom>
          <a:noFill/>
        </p:spPr>
        <p:txBody>
          <a:bodyPr wrap="square" rtlCol="0">
            <a:spAutoFit/>
          </a:bodyPr>
          <a:lstStyle/>
          <a:p>
            <a:pPr marL="342900" indent="-342900">
              <a:buFont typeface="+mj-lt"/>
              <a:buAutoNum type="arabicPeriod"/>
            </a:pPr>
            <a:r>
              <a:rPr lang="en-US" dirty="0" smtClean="0"/>
              <a:t>La </a:t>
            </a:r>
            <a:r>
              <a:rPr lang="en-US" dirty="0" err="1" smtClean="0"/>
              <a:t>libreria</a:t>
            </a:r>
            <a:r>
              <a:rPr lang="en-US" dirty="0" smtClean="0"/>
              <a:t> </a:t>
            </a:r>
            <a:r>
              <a:rPr lang="en-US" dirty="0" err="1" smtClean="0"/>
              <a:t>MapReduce</a:t>
            </a:r>
            <a:r>
              <a:rPr lang="en-US" dirty="0" smtClean="0"/>
              <a:t> del </a:t>
            </a:r>
            <a:r>
              <a:rPr lang="en-US" dirty="0" err="1" smtClean="0"/>
              <a:t>programma</a:t>
            </a:r>
            <a:r>
              <a:rPr lang="en-US" dirty="0" smtClean="0"/>
              <a:t> </a:t>
            </a:r>
            <a:r>
              <a:rPr lang="en-US" dirty="0" err="1" smtClean="0"/>
              <a:t>utente</a:t>
            </a:r>
            <a:r>
              <a:rPr lang="en-US" dirty="0" smtClean="0"/>
              <a:t> per prima </a:t>
            </a:r>
            <a:r>
              <a:rPr lang="en-US" dirty="0" err="1" smtClean="0"/>
              <a:t>cosa</a:t>
            </a:r>
            <a:r>
              <a:rPr lang="en-US" dirty="0" smtClean="0"/>
              <a:t> divide </a:t>
            </a:r>
            <a:r>
              <a:rPr lang="en-US" dirty="0" err="1" smtClean="0"/>
              <a:t>il</a:t>
            </a:r>
            <a:r>
              <a:rPr lang="en-US" dirty="0" smtClean="0"/>
              <a:t> file in M </a:t>
            </a:r>
            <a:r>
              <a:rPr lang="en-US" dirty="0" err="1" smtClean="0"/>
              <a:t>parti</a:t>
            </a:r>
            <a:r>
              <a:rPr lang="en-US" dirty="0" smtClean="0"/>
              <a:t>. Le </a:t>
            </a:r>
            <a:r>
              <a:rPr lang="en-US" dirty="0" err="1" smtClean="0"/>
              <a:t>dimensioni</a:t>
            </a:r>
            <a:r>
              <a:rPr lang="en-US" dirty="0" smtClean="0"/>
              <a:t> </a:t>
            </a:r>
            <a:r>
              <a:rPr lang="en-US" dirty="0" err="1" smtClean="0"/>
              <a:t>delle</a:t>
            </a:r>
            <a:r>
              <a:rPr lang="en-US" dirty="0" smtClean="0"/>
              <a:t> </a:t>
            </a:r>
            <a:r>
              <a:rPr lang="en-US" dirty="0" err="1" smtClean="0"/>
              <a:t>parti</a:t>
            </a:r>
            <a:r>
              <a:rPr lang="en-US" dirty="0" smtClean="0"/>
              <a:t> in </a:t>
            </a:r>
            <a:r>
              <a:rPr lang="en-US" dirty="0" err="1" smtClean="0"/>
              <a:t>genere</a:t>
            </a:r>
            <a:r>
              <a:rPr lang="en-US" dirty="0" smtClean="0"/>
              <a:t> </a:t>
            </a:r>
            <a:r>
              <a:rPr lang="en-US" dirty="0" err="1" smtClean="0"/>
              <a:t>variano</a:t>
            </a:r>
            <a:r>
              <a:rPr lang="en-US" dirty="0" smtClean="0"/>
              <a:t> </a:t>
            </a:r>
            <a:r>
              <a:rPr lang="en-US" dirty="0" err="1" smtClean="0"/>
              <a:t>dai</a:t>
            </a:r>
            <a:r>
              <a:rPr lang="en-US" dirty="0" smtClean="0"/>
              <a:t> 16 </a:t>
            </a:r>
            <a:r>
              <a:rPr lang="en-US" dirty="0" err="1" smtClean="0"/>
              <a:t>ai</a:t>
            </a:r>
            <a:r>
              <a:rPr lang="en-US" dirty="0" smtClean="0"/>
              <a:t> 64 megabytes. </a:t>
            </a:r>
            <a:r>
              <a:rPr lang="en-US" dirty="0" err="1" smtClean="0"/>
              <a:t>Dopodiché</a:t>
            </a:r>
            <a:r>
              <a:rPr lang="en-US" dirty="0" smtClean="0"/>
              <a:t> </a:t>
            </a:r>
            <a:r>
              <a:rPr lang="en-US" dirty="0" err="1" smtClean="0"/>
              <a:t>avvia</a:t>
            </a:r>
            <a:r>
              <a:rPr lang="en-US" dirty="0" smtClean="0"/>
              <a:t> </a:t>
            </a:r>
            <a:r>
              <a:rPr lang="en-US" dirty="0" err="1" smtClean="0"/>
              <a:t>molte</a:t>
            </a:r>
            <a:r>
              <a:rPr lang="en-US" dirty="0" smtClean="0"/>
              <a:t> </a:t>
            </a:r>
            <a:r>
              <a:rPr lang="en-US" dirty="0" err="1" smtClean="0"/>
              <a:t>copie</a:t>
            </a:r>
            <a:r>
              <a:rPr lang="en-US" dirty="0" smtClean="0"/>
              <a:t> del </a:t>
            </a:r>
            <a:r>
              <a:rPr lang="en-US" dirty="0" err="1" smtClean="0"/>
              <a:t>programma</a:t>
            </a:r>
            <a:r>
              <a:rPr lang="en-US" dirty="0" smtClean="0"/>
              <a:t> </a:t>
            </a:r>
            <a:r>
              <a:rPr lang="en-US" dirty="0" err="1" smtClean="0"/>
              <a:t>su</a:t>
            </a:r>
            <a:r>
              <a:rPr lang="en-US" dirty="0" smtClean="0"/>
              <a:t> un cluster di </a:t>
            </a:r>
            <a:r>
              <a:rPr lang="en-US" dirty="0" err="1" smtClean="0"/>
              <a:t>macchine</a:t>
            </a:r>
            <a:endParaRPr lang="en-US" dirty="0" smtClean="0"/>
          </a:p>
          <a:p>
            <a:pPr marL="342900" indent="-342900">
              <a:buFont typeface="+mj-lt"/>
              <a:buAutoNum type="arabicPeriod"/>
            </a:pPr>
            <a:endParaRPr lang="en-US" dirty="0"/>
          </a:p>
          <a:p>
            <a:pPr marL="342900" indent="-342900">
              <a:buFont typeface="+mj-lt"/>
              <a:buAutoNum type="arabicPeriod"/>
            </a:pPr>
            <a:r>
              <a:rPr lang="en-US" dirty="0" err="1" smtClean="0"/>
              <a:t>Una</a:t>
            </a:r>
            <a:r>
              <a:rPr lang="en-US" dirty="0" smtClean="0"/>
              <a:t> </a:t>
            </a:r>
            <a:r>
              <a:rPr lang="en-US" dirty="0" err="1" smtClean="0"/>
              <a:t>delle</a:t>
            </a:r>
            <a:r>
              <a:rPr lang="en-US" dirty="0" smtClean="0"/>
              <a:t> </a:t>
            </a:r>
            <a:r>
              <a:rPr lang="en-US" dirty="0" err="1" smtClean="0"/>
              <a:t>copie</a:t>
            </a:r>
            <a:r>
              <a:rPr lang="en-US" dirty="0" smtClean="0"/>
              <a:t> del </a:t>
            </a:r>
            <a:r>
              <a:rPr lang="en-US" dirty="0" err="1" smtClean="0"/>
              <a:t>programma</a:t>
            </a:r>
            <a:r>
              <a:rPr lang="en-US" dirty="0" smtClean="0"/>
              <a:t> </a:t>
            </a:r>
            <a:r>
              <a:rPr lang="en-US" dirty="0" err="1" smtClean="0"/>
              <a:t>è</a:t>
            </a:r>
            <a:r>
              <a:rPr lang="en-US" dirty="0" smtClean="0"/>
              <a:t> </a:t>
            </a:r>
            <a:r>
              <a:rPr lang="en-US" dirty="0" err="1" smtClean="0"/>
              <a:t>chiamata</a:t>
            </a:r>
            <a:r>
              <a:rPr lang="en-US" dirty="0" smtClean="0"/>
              <a:t> </a:t>
            </a:r>
            <a:r>
              <a:rPr lang="en-US" i="1" dirty="0" smtClean="0"/>
              <a:t>master</a:t>
            </a:r>
            <a:r>
              <a:rPr lang="en-US" dirty="0" smtClean="0"/>
              <a:t>, </a:t>
            </a:r>
            <a:r>
              <a:rPr lang="en-US" dirty="0" err="1" smtClean="0"/>
              <a:t>mentre</a:t>
            </a:r>
            <a:r>
              <a:rPr lang="en-US" dirty="0" smtClean="0"/>
              <a:t> le </a:t>
            </a:r>
            <a:r>
              <a:rPr lang="en-US" dirty="0" err="1" smtClean="0"/>
              <a:t>altre</a:t>
            </a:r>
            <a:r>
              <a:rPr lang="en-US" dirty="0" smtClean="0"/>
              <a:t> </a:t>
            </a:r>
            <a:r>
              <a:rPr lang="en-US" dirty="0" err="1" smtClean="0"/>
              <a:t>sono</a:t>
            </a:r>
            <a:r>
              <a:rPr lang="en-US" dirty="0" smtClean="0"/>
              <a:t> </a:t>
            </a:r>
            <a:r>
              <a:rPr lang="en-US" i="1" dirty="0" smtClean="0"/>
              <a:t>workers </a:t>
            </a:r>
            <a:r>
              <a:rPr lang="en-US" dirty="0" err="1" smtClean="0"/>
              <a:t>che</a:t>
            </a:r>
            <a:r>
              <a:rPr lang="en-US" dirty="0" smtClean="0"/>
              <a:t> </a:t>
            </a:r>
            <a:r>
              <a:rPr lang="en-US" dirty="0" err="1" smtClean="0"/>
              <a:t>eseguono</a:t>
            </a:r>
            <a:r>
              <a:rPr lang="en-US" dirty="0" smtClean="0"/>
              <a:t> </a:t>
            </a:r>
            <a:r>
              <a:rPr lang="en-US" dirty="0" err="1" smtClean="0"/>
              <a:t>ciò</a:t>
            </a:r>
            <a:r>
              <a:rPr lang="en-US" dirty="0" smtClean="0"/>
              <a:t> </a:t>
            </a:r>
            <a:r>
              <a:rPr lang="en-US" dirty="0" err="1" smtClean="0"/>
              <a:t>che</a:t>
            </a:r>
            <a:r>
              <a:rPr lang="en-US" dirty="0" smtClean="0"/>
              <a:t> </a:t>
            </a:r>
            <a:r>
              <a:rPr lang="en-US" dirty="0" err="1" smtClean="0"/>
              <a:t>il</a:t>
            </a:r>
            <a:r>
              <a:rPr lang="en-US" dirty="0" smtClean="0"/>
              <a:t> master </a:t>
            </a:r>
            <a:r>
              <a:rPr lang="en-US" dirty="0" err="1" smtClean="0"/>
              <a:t>assegna</a:t>
            </a:r>
            <a:r>
              <a:rPr lang="en-US" dirty="0" smtClean="0"/>
              <a:t> </a:t>
            </a:r>
            <a:r>
              <a:rPr lang="en-US" dirty="0" err="1" smtClean="0"/>
              <a:t>loro</a:t>
            </a:r>
            <a:r>
              <a:rPr lang="en-US" dirty="0" smtClean="0"/>
              <a:t>. Il master </a:t>
            </a:r>
            <a:r>
              <a:rPr lang="en-US" dirty="0" err="1" smtClean="0"/>
              <a:t>cerca</a:t>
            </a:r>
            <a:r>
              <a:rPr lang="en-US" dirty="0" smtClean="0"/>
              <a:t> </a:t>
            </a:r>
            <a:r>
              <a:rPr lang="it-IT" dirty="0" smtClean="0"/>
              <a:t>i </a:t>
            </a:r>
            <a:r>
              <a:rPr lang="it-IT" dirty="0" err="1" smtClean="0"/>
              <a:t>worker</a:t>
            </a:r>
            <a:r>
              <a:rPr lang="it-IT" dirty="0" smtClean="0"/>
              <a:t> che si trovano in uno stato “</a:t>
            </a:r>
            <a:r>
              <a:rPr lang="it-IT" dirty="0" err="1" smtClean="0"/>
              <a:t>idle</a:t>
            </a:r>
            <a:r>
              <a:rPr lang="it-IT" dirty="0" smtClean="0"/>
              <a:t>” ed assegna ad ognuno di loro o un lavoro di </a:t>
            </a:r>
            <a:r>
              <a:rPr lang="it-IT" dirty="0" err="1" smtClean="0"/>
              <a:t>map</a:t>
            </a:r>
            <a:r>
              <a:rPr lang="it-IT" dirty="0" smtClean="0"/>
              <a:t> (tra gli M totali da eseguire) o uno di reduce (tra gli </a:t>
            </a:r>
            <a:r>
              <a:rPr lang="it-IT" dirty="0" err="1" smtClean="0"/>
              <a:t>R</a:t>
            </a:r>
            <a:r>
              <a:rPr lang="it-IT" dirty="0" smtClean="0"/>
              <a:t>)</a:t>
            </a:r>
          </a:p>
          <a:p>
            <a:pPr marL="342900" indent="-342900">
              <a:buFont typeface="+mj-lt"/>
              <a:buAutoNum type="arabicPeriod"/>
            </a:pPr>
            <a:endParaRPr lang="it-IT" dirty="0"/>
          </a:p>
          <a:p>
            <a:pPr marL="342900" indent="-342900">
              <a:buFont typeface="+mj-lt"/>
              <a:buAutoNum type="arabicPeriod"/>
            </a:pPr>
            <a:r>
              <a:rPr lang="it-IT" dirty="0" smtClean="0"/>
              <a:t>Un </a:t>
            </a:r>
            <a:r>
              <a:rPr lang="it-IT" dirty="0" err="1" smtClean="0"/>
              <a:t>worker</a:t>
            </a:r>
            <a:r>
              <a:rPr lang="it-IT" dirty="0" smtClean="0"/>
              <a:t> assegnato ad un lavoro M legge il contenuto della sua parte, esegue il parse delle coppie </a:t>
            </a:r>
            <a:r>
              <a:rPr lang="it-IT" dirty="0" err="1" smtClean="0"/>
              <a:t>key</a:t>
            </a:r>
            <a:r>
              <a:rPr lang="it-IT" dirty="0" smtClean="0"/>
              <a:t>/</a:t>
            </a:r>
            <a:r>
              <a:rPr lang="it-IT" dirty="0" err="1" smtClean="0"/>
              <a:t>value</a:t>
            </a:r>
            <a:r>
              <a:rPr lang="it-IT" dirty="0" smtClean="0"/>
              <a:t> e passa ogni coppia alla funzione </a:t>
            </a:r>
            <a:r>
              <a:rPr lang="it-IT" dirty="0" err="1" smtClean="0"/>
              <a:t>Map</a:t>
            </a:r>
            <a:r>
              <a:rPr lang="it-IT" dirty="0" smtClean="0"/>
              <a:t>. Le coppie di </a:t>
            </a:r>
            <a:r>
              <a:rPr lang="it-IT" i="1" dirty="0" smtClean="0"/>
              <a:t>intermediate </a:t>
            </a:r>
            <a:r>
              <a:rPr lang="it-IT" i="1" dirty="0" err="1" smtClean="0"/>
              <a:t>key</a:t>
            </a:r>
            <a:r>
              <a:rPr lang="it-IT" i="1" dirty="0" smtClean="0"/>
              <a:t>/</a:t>
            </a:r>
            <a:r>
              <a:rPr lang="it-IT" i="1" dirty="0" err="1" smtClean="0"/>
              <a:t>value</a:t>
            </a:r>
            <a:r>
              <a:rPr lang="it-IT" i="1" dirty="0" smtClean="0"/>
              <a:t> </a:t>
            </a:r>
            <a:r>
              <a:rPr lang="it-IT" dirty="0" smtClean="0"/>
              <a:t>prodotte sono bufferizzate in memoria</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66479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Panoramica dell’esecuzione</a:t>
            </a:r>
          </a:p>
        </p:txBody>
      </p:sp>
      <p:sp>
        <p:nvSpPr>
          <p:cNvPr id="7" name="CasellaDiTesto 6"/>
          <p:cNvSpPr txBox="1"/>
          <p:nvPr/>
        </p:nvSpPr>
        <p:spPr>
          <a:xfrm>
            <a:off x="539552" y="1916832"/>
            <a:ext cx="8072494" cy="3693319"/>
          </a:xfrm>
          <a:prstGeom prst="rect">
            <a:avLst/>
          </a:prstGeom>
          <a:noFill/>
        </p:spPr>
        <p:txBody>
          <a:bodyPr wrap="square" rtlCol="0">
            <a:spAutoFit/>
          </a:bodyPr>
          <a:lstStyle/>
          <a:p>
            <a:pPr marL="342900" indent="-342900">
              <a:buFont typeface="+mj-lt"/>
              <a:buAutoNum type="arabicPeriod" startAt="4"/>
            </a:pPr>
            <a:r>
              <a:rPr lang="en-US" dirty="0" err="1" smtClean="0"/>
              <a:t>Periodicamente</a:t>
            </a:r>
            <a:r>
              <a:rPr lang="en-US" dirty="0" smtClean="0"/>
              <a:t>, le </a:t>
            </a:r>
            <a:r>
              <a:rPr lang="en-US" dirty="0" err="1" smtClean="0"/>
              <a:t>coppie</a:t>
            </a:r>
            <a:r>
              <a:rPr lang="en-US" dirty="0" smtClean="0"/>
              <a:t> </a:t>
            </a:r>
            <a:r>
              <a:rPr lang="en-US" dirty="0" err="1" smtClean="0"/>
              <a:t>bufferizzate</a:t>
            </a:r>
            <a:r>
              <a:rPr lang="en-US" dirty="0" smtClean="0"/>
              <a:t> </a:t>
            </a:r>
            <a:r>
              <a:rPr lang="en-US" dirty="0" err="1" smtClean="0"/>
              <a:t>vengono</a:t>
            </a:r>
            <a:r>
              <a:rPr lang="en-US" dirty="0" smtClean="0"/>
              <a:t> </a:t>
            </a:r>
            <a:r>
              <a:rPr lang="en-US" dirty="0" err="1" smtClean="0"/>
              <a:t>trascritte</a:t>
            </a:r>
            <a:r>
              <a:rPr lang="en-US" dirty="0" smtClean="0"/>
              <a:t> </a:t>
            </a:r>
            <a:r>
              <a:rPr lang="en-US" dirty="0" err="1" smtClean="0"/>
              <a:t>su</a:t>
            </a:r>
            <a:r>
              <a:rPr lang="en-US" dirty="0" smtClean="0"/>
              <a:t> un disco (o </a:t>
            </a:r>
            <a:r>
              <a:rPr lang="en-US" dirty="0" err="1" smtClean="0"/>
              <a:t>più</a:t>
            </a:r>
            <a:r>
              <a:rPr lang="en-US" dirty="0" smtClean="0"/>
              <a:t> </a:t>
            </a:r>
            <a:r>
              <a:rPr lang="en-US" dirty="0" err="1" smtClean="0"/>
              <a:t>dischi</a:t>
            </a:r>
            <a:r>
              <a:rPr lang="en-US" dirty="0" smtClean="0"/>
              <a:t>) locale, </a:t>
            </a:r>
            <a:r>
              <a:rPr lang="en-US" dirty="0" err="1" smtClean="0"/>
              <a:t>partizionato</a:t>
            </a:r>
            <a:r>
              <a:rPr lang="en-US" dirty="0" smtClean="0"/>
              <a:t> in R </a:t>
            </a:r>
            <a:r>
              <a:rPr lang="en-US" dirty="0" err="1" smtClean="0"/>
              <a:t>regioni</a:t>
            </a:r>
            <a:r>
              <a:rPr lang="en-US" dirty="0" smtClean="0"/>
              <a:t> </a:t>
            </a:r>
            <a:r>
              <a:rPr lang="en-US" dirty="0" err="1" smtClean="0"/>
              <a:t>dalla</a:t>
            </a:r>
            <a:r>
              <a:rPr lang="en-US" dirty="0" smtClean="0"/>
              <a:t> </a:t>
            </a:r>
            <a:r>
              <a:rPr lang="en-US" dirty="0" err="1" smtClean="0"/>
              <a:t>funzione</a:t>
            </a:r>
            <a:r>
              <a:rPr lang="en-US" dirty="0" smtClean="0"/>
              <a:t> di </a:t>
            </a:r>
            <a:r>
              <a:rPr lang="en-US" dirty="0" err="1" smtClean="0"/>
              <a:t>partizionamento</a:t>
            </a:r>
            <a:r>
              <a:rPr lang="en-US" dirty="0" smtClean="0"/>
              <a:t>. Da </a:t>
            </a:r>
            <a:r>
              <a:rPr lang="en-US" dirty="0" err="1" smtClean="0"/>
              <a:t>questo</a:t>
            </a:r>
            <a:r>
              <a:rPr lang="en-US" dirty="0" smtClean="0"/>
              <a:t> disco </a:t>
            </a:r>
            <a:r>
              <a:rPr lang="en-US" dirty="0" err="1" smtClean="0"/>
              <a:t>il</a:t>
            </a:r>
            <a:r>
              <a:rPr lang="en-US" dirty="0" smtClean="0"/>
              <a:t> master </a:t>
            </a:r>
            <a:r>
              <a:rPr lang="en-US" dirty="0" err="1" smtClean="0"/>
              <a:t>prende</a:t>
            </a:r>
            <a:r>
              <a:rPr lang="en-US" dirty="0" smtClean="0"/>
              <a:t> le </a:t>
            </a:r>
            <a:r>
              <a:rPr lang="en-US" dirty="0" err="1" smtClean="0"/>
              <a:t>locazioni</a:t>
            </a:r>
            <a:r>
              <a:rPr lang="en-US" dirty="0" smtClean="0"/>
              <a:t> de</a:t>
            </a:r>
            <a:r>
              <a:rPr lang="it-IT" dirty="0" smtClean="0"/>
              <a:t>i dati (NON i dati) che passa ai </a:t>
            </a:r>
            <a:r>
              <a:rPr lang="it-IT" dirty="0" err="1" smtClean="0"/>
              <a:t>worker</a:t>
            </a:r>
            <a:r>
              <a:rPr lang="it-IT" dirty="0" smtClean="0"/>
              <a:t> designati per il lavoro di reduce.</a:t>
            </a:r>
          </a:p>
          <a:p>
            <a:pPr marL="342900" indent="-342900">
              <a:buFont typeface="+mj-lt"/>
              <a:buAutoNum type="arabicPeriod" startAt="4"/>
            </a:pPr>
            <a:endParaRPr lang="it-IT" dirty="0" smtClean="0"/>
          </a:p>
          <a:p>
            <a:pPr marL="342900" indent="-342900">
              <a:buFont typeface="+mj-lt"/>
              <a:buAutoNum type="arabicPeriod" startAt="4"/>
            </a:pPr>
            <a:r>
              <a:rPr lang="it-IT" dirty="0" smtClean="0"/>
              <a:t>Quando ad un reduce </a:t>
            </a:r>
            <a:r>
              <a:rPr lang="it-IT" dirty="0" err="1" smtClean="0"/>
              <a:t>worker</a:t>
            </a:r>
            <a:r>
              <a:rPr lang="it-IT" dirty="0" smtClean="0"/>
              <a:t> viene assegnata una locazione, legge i relativi </a:t>
            </a:r>
            <a:r>
              <a:rPr lang="it-IT" i="1" dirty="0" smtClean="0"/>
              <a:t>intermediate </a:t>
            </a:r>
            <a:r>
              <a:rPr lang="it-IT" i="1" dirty="0" err="1" smtClean="0"/>
              <a:t>values</a:t>
            </a:r>
            <a:r>
              <a:rPr lang="it-IT" dirty="0" smtClean="0"/>
              <a:t> bufferizzati e li ordina per </a:t>
            </a:r>
            <a:r>
              <a:rPr lang="it-IT" i="1" dirty="0" smtClean="0"/>
              <a:t>intermediate </a:t>
            </a:r>
            <a:r>
              <a:rPr lang="it-IT" i="1" dirty="0" err="1" smtClean="0"/>
              <a:t>key</a:t>
            </a:r>
            <a:r>
              <a:rPr lang="it-IT" dirty="0" smtClean="0"/>
              <a:t> in modo che tutte le occorrenze di una stessa chiave siano raggruppate insieme.</a:t>
            </a:r>
          </a:p>
          <a:p>
            <a:pPr marL="342900" indent="-342900">
              <a:buFont typeface="+mj-lt"/>
              <a:buAutoNum type="arabicPeriod" startAt="4"/>
            </a:pPr>
            <a:endParaRPr lang="it-IT" dirty="0"/>
          </a:p>
          <a:p>
            <a:pPr marL="342900" indent="-342900">
              <a:buFont typeface="+mj-lt"/>
              <a:buAutoNum type="arabicPeriod" startAt="4"/>
            </a:pPr>
            <a:r>
              <a:rPr lang="it-IT" dirty="0" smtClean="0"/>
              <a:t>Il reduce </a:t>
            </a:r>
            <a:r>
              <a:rPr lang="it-IT" dirty="0" err="1" smtClean="0"/>
              <a:t>worker</a:t>
            </a:r>
            <a:r>
              <a:rPr lang="it-IT" dirty="0" smtClean="0"/>
              <a:t> itera sui dati ordinati e, per ogni unica </a:t>
            </a:r>
            <a:r>
              <a:rPr lang="it-IT" i="1" dirty="0" smtClean="0"/>
              <a:t>intermediate </a:t>
            </a:r>
            <a:r>
              <a:rPr lang="it-IT" i="1" dirty="0" err="1" smtClean="0"/>
              <a:t>key</a:t>
            </a:r>
            <a:r>
              <a:rPr lang="it-IT" dirty="0" smtClean="0"/>
              <a:t> incontrata, passa la chiave ed il corrispondente insieme di </a:t>
            </a:r>
            <a:r>
              <a:rPr lang="it-IT" i="1" dirty="0" smtClean="0"/>
              <a:t>intermediate </a:t>
            </a:r>
            <a:r>
              <a:rPr lang="it-IT" i="1" dirty="0" err="1" smtClean="0"/>
              <a:t>values</a:t>
            </a:r>
            <a:r>
              <a:rPr lang="it-IT" dirty="0" smtClean="0"/>
              <a:t> alla funzione Reduce.</a:t>
            </a: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644370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Panoramica dell’esecuzione</a:t>
            </a:r>
          </a:p>
        </p:txBody>
      </p:sp>
      <p:sp>
        <p:nvSpPr>
          <p:cNvPr id="7" name="CasellaDiTesto 6"/>
          <p:cNvSpPr txBox="1"/>
          <p:nvPr/>
        </p:nvSpPr>
        <p:spPr>
          <a:xfrm>
            <a:off x="539552" y="1916832"/>
            <a:ext cx="8072494" cy="3139321"/>
          </a:xfrm>
          <a:prstGeom prst="rect">
            <a:avLst/>
          </a:prstGeom>
          <a:noFill/>
        </p:spPr>
        <p:txBody>
          <a:bodyPr wrap="square" rtlCol="0">
            <a:spAutoFit/>
          </a:bodyPr>
          <a:lstStyle/>
          <a:p>
            <a:pPr marL="342900" indent="-342900">
              <a:buFont typeface="+mj-lt"/>
              <a:buAutoNum type="arabicPeriod" startAt="7"/>
            </a:pPr>
            <a:r>
              <a:rPr lang="en-US" dirty="0" err="1" smtClean="0"/>
              <a:t>Quando</a:t>
            </a:r>
            <a:r>
              <a:rPr lang="en-US" dirty="0" smtClean="0"/>
              <a:t> </a:t>
            </a:r>
            <a:r>
              <a:rPr lang="en-US" dirty="0" err="1" smtClean="0"/>
              <a:t>tutti</a:t>
            </a:r>
            <a:r>
              <a:rPr lang="en-US" dirty="0" smtClean="0"/>
              <a:t> </a:t>
            </a:r>
            <a:r>
              <a:rPr lang="it-IT" dirty="0" smtClean="0"/>
              <a:t>i lavori di </a:t>
            </a:r>
            <a:r>
              <a:rPr lang="it-IT" dirty="0" err="1" smtClean="0"/>
              <a:t>map</a:t>
            </a:r>
            <a:r>
              <a:rPr lang="it-IT" dirty="0" smtClean="0"/>
              <a:t> e reduce sono stati completati, il master risveglia il programma utente.</a:t>
            </a:r>
            <a:endParaRPr lang="en-US" dirty="0" smtClean="0"/>
          </a:p>
          <a:p>
            <a:pPr marL="352425"/>
            <a:r>
              <a:rPr lang="it-IT" dirty="0" smtClean="0"/>
              <a:t>A questo punto, la chiamata a </a:t>
            </a:r>
            <a:r>
              <a:rPr lang="it-IT" dirty="0" err="1" smtClean="0"/>
              <a:t>MapReduce</a:t>
            </a:r>
            <a:r>
              <a:rPr lang="it-IT" dirty="0" smtClean="0"/>
              <a:t> nel programma utente ritorna al chiamante.</a:t>
            </a:r>
          </a:p>
          <a:p>
            <a:pPr marL="352425"/>
            <a:endParaRPr lang="it-IT" dirty="0"/>
          </a:p>
          <a:p>
            <a:r>
              <a:rPr lang="it-IT" dirty="0" smtClean="0"/>
              <a:t>Se l’esecuzione è andata a buon fine, l’output finale sarà disponibile negli </a:t>
            </a:r>
            <a:r>
              <a:rPr lang="it-IT" dirty="0" err="1" smtClean="0"/>
              <a:t>R</a:t>
            </a:r>
            <a:r>
              <a:rPr lang="it-IT" dirty="0" smtClean="0"/>
              <a:t> file di output.</a:t>
            </a:r>
          </a:p>
          <a:p>
            <a:endParaRPr lang="it-IT" dirty="0"/>
          </a:p>
          <a:p>
            <a:r>
              <a:rPr lang="it-IT" dirty="0" smtClean="0"/>
              <a:t>Tipicamente l’utente non necessita di combinare questi in un unico file, ma può utilizzare un’altra applicazione distribuita che prende un input composto da molteplici file, come in questo caso.</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732708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Fallimento</a:t>
            </a:r>
          </a:p>
        </p:txBody>
      </p:sp>
      <p:sp>
        <p:nvSpPr>
          <p:cNvPr id="7" name="CasellaDiTesto 6"/>
          <p:cNvSpPr txBox="1"/>
          <p:nvPr/>
        </p:nvSpPr>
        <p:spPr>
          <a:xfrm>
            <a:off x="539552" y="1916832"/>
            <a:ext cx="8072494" cy="4247317"/>
          </a:xfrm>
          <a:prstGeom prst="rect">
            <a:avLst/>
          </a:prstGeom>
          <a:noFill/>
        </p:spPr>
        <p:txBody>
          <a:bodyPr wrap="square" rtlCol="0">
            <a:spAutoFit/>
          </a:bodyPr>
          <a:lstStyle/>
          <a:p>
            <a:r>
              <a:rPr lang="it-IT" b="1" dirty="0" err="1" smtClean="0"/>
              <a:t>Worker</a:t>
            </a:r>
            <a:r>
              <a:rPr lang="it-IT" b="1" dirty="0" smtClean="0"/>
              <a:t> </a:t>
            </a:r>
            <a:r>
              <a:rPr lang="it-IT" b="1" dirty="0" err="1" smtClean="0"/>
              <a:t>Failure</a:t>
            </a:r>
            <a:endParaRPr lang="it-IT" b="1" dirty="0" smtClean="0"/>
          </a:p>
          <a:p>
            <a:r>
              <a:rPr lang="it-IT" dirty="0" smtClean="0"/>
              <a:t>Il master esegue un </a:t>
            </a:r>
            <a:r>
              <a:rPr lang="it-IT" i="1" dirty="0" err="1" smtClean="0"/>
              <a:t>ping</a:t>
            </a:r>
            <a:r>
              <a:rPr lang="it-IT" dirty="0" smtClean="0"/>
              <a:t> verso ogni </a:t>
            </a:r>
            <a:r>
              <a:rPr lang="it-IT" dirty="0" err="1" smtClean="0"/>
              <a:t>worker</a:t>
            </a:r>
            <a:r>
              <a:rPr lang="it-IT" dirty="0" smtClean="0"/>
              <a:t> periodicamente. Se il </a:t>
            </a:r>
            <a:r>
              <a:rPr lang="it-IT" dirty="0" err="1" smtClean="0"/>
              <a:t>worker</a:t>
            </a:r>
            <a:r>
              <a:rPr lang="it-IT" dirty="0" smtClean="0"/>
              <a:t> non risponde entro un certo periodo di tempo viene marcato dal master come </a:t>
            </a:r>
            <a:r>
              <a:rPr lang="it-IT" i="1" dirty="0" err="1" smtClean="0"/>
              <a:t>failed</a:t>
            </a:r>
            <a:r>
              <a:rPr lang="it-IT" dirty="0" smtClean="0"/>
              <a:t>.</a:t>
            </a:r>
          </a:p>
          <a:p>
            <a:endParaRPr lang="it-IT" dirty="0"/>
          </a:p>
          <a:p>
            <a:r>
              <a:rPr lang="it-IT" dirty="0" smtClean="0"/>
              <a:t>Qualsiasi lavoro che un </a:t>
            </a:r>
            <a:r>
              <a:rPr lang="it-IT" dirty="0" err="1" smtClean="0"/>
              <a:t>failed</a:t>
            </a:r>
            <a:r>
              <a:rPr lang="it-IT" dirty="0" smtClean="0"/>
              <a:t> </a:t>
            </a:r>
            <a:r>
              <a:rPr lang="it-IT" dirty="0" err="1" smtClean="0"/>
              <a:t>worker</a:t>
            </a:r>
            <a:r>
              <a:rPr lang="it-IT" dirty="0" smtClean="0"/>
              <a:t> sta ancora eseguendo (</a:t>
            </a:r>
            <a:r>
              <a:rPr lang="it-IT" i="1" dirty="0" smtClean="0"/>
              <a:t>in-progress</a:t>
            </a:r>
            <a:r>
              <a:rPr lang="it-IT" dirty="0" smtClean="0"/>
              <a:t>) viene fermato e rimandato in </a:t>
            </a:r>
            <a:r>
              <a:rPr lang="it-IT" dirty="0" err="1" smtClean="0"/>
              <a:t>scheduling</a:t>
            </a:r>
            <a:r>
              <a:rPr lang="it-IT" dirty="0" smtClean="0"/>
              <a:t>.</a:t>
            </a:r>
          </a:p>
          <a:p>
            <a:endParaRPr lang="it-IT" dirty="0"/>
          </a:p>
          <a:p>
            <a:r>
              <a:rPr lang="it-IT" dirty="0" smtClean="0"/>
              <a:t>Poiché l’output di un lavoro di </a:t>
            </a:r>
            <a:r>
              <a:rPr lang="it-IT" dirty="0" err="1" smtClean="0"/>
              <a:t>map</a:t>
            </a:r>
            <a:r>
              <a:rPr lang="it-IT" dirty="0" smtClean="0"/>
              <a:t> è memorizzato su un disco locale al </a:t>
            </a:r>
            <a:r>
              <a:rPr lang="it-IT" dirty="0" err="1" smtClean="0"/>
              <a:t>failed</a:t>
            </a:r>
            <a:r>
              <a:rPr lang="it-IT" dirty="0" smtClean="0"/>
              <a:t> </a:t>
            </a:r>
            <a:r>
              <a:rPr lang="it-IT" dirty="0" err="1" smtClean="0"/>
              <a:t>worker</a:t>
            </a:r>
            <a:r>
              <a:rPr lang="it-IT" dirty="0" smtClean="0"/>
              <a:t>, e quindi inaccessibile, quello specifico lavoro di </a:t>
            </a:r>
            <a:r>
              <a:rPr lang="it-IT" dirty="0" err="1" smtClean="0"/>
              <a:t>map</a:t>
            </a:r>
            <a:r>
              <a:rPr lang="it-IT" dirty="0" smtClean="0"/>
              <a:t> viene eseguito nuovamente.</a:t>
            </a:r>
          </a:p>
          <a:p>
            <a:endParaRPr lang="it-IT" dirty="0"/>
          </a:p>
          <a:p>
            <a:r>
              <a:rPr lang="it-IT" dirty="0" smtClean="0"/>
              <a:t>Se il lavoro di </a:t>
            </a:r>
            <a:r>
              <a:rPr lang="it-IT" dirty="0" err="1" smtClean="0"/>
              <a:t>map</a:t>
            </a:r>
            <a:r>
              <a:rPr lang="it-IT" dirty="0" smtClean="0"/>
              <a:t> è stato eseguito dal </a:t>
            </a:r>
            <a:r>
              <a:rPr lang="it-IT" dirty="0" err="1" smtClean="0"/>
              <a:t>worker</a:t>
            </a:r>
            <a:r>
              <a:rPr lang="it-IT" dirty="0" smtClean="0"/>
              <a:t> A e successivamente da B (perché A è stato marcato </a:t>
            </a:r>
            <a:r>
              <a:rPr lang="it-IT" dirty="0" err="1" smtClean="0"/>
              <a:t>failed</a:t>
            </a:r>
            <a:r>
              <a:rPr lang="it-IT" dirty="0" smtClean="0"/>
              <a:t>), allora vengono notificati tutti i reduce </a:t>
            </a:r>
            <a:r>
              <a:rPr lang="it-IT" dirty="0" err="1" smtClean="0"/>
              <a:t>workers</a:t>
            </a:r>
            <a:r>
              <a:rPr lang="it-IT" dirty="0" smtClean="0"/>
              <a:t> in modo che prendano i dati direttamente da B.</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385327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Fallimento</a:t>
            </a:r>
          </a:p>
        </p:txBody>
      </p:sp>
      <p:sp>
        <p:nvSpPr>
          <p:cNvPr id="7" name="CasellaDiTesto 6"/>
          <p:cNvSpPr txBox="1"/>
          <p:nvPr/>
        </p:nvSpPr>
        <p:spPr>
          <a:xfrm>
            <a:off x="539552" y="2139821"/>
            <a:ext cx="8072494" cy="2585323"/>
          </a:xfrm>
          <a:prstGeom prst="rect">
            <a:avLst/>
          </a:prstGeom>
          <a:noFill/>
        </p:spPr>
        <p:txBody>
          <a:bodyPr wrap="square" rtlCol="0">
            <a:spAutoFit/>
          </a:bodyPr>
          <a:lstStyle/>
          <a:p>
            <a:r>
              <a:rPr lang="it-IT" b="1" dirty="0" smtClean="0"/>
              <a:t>Master </a:t>
            </a:r>
            <a:r>
              <a:rPr lang="it-IT" b="1" dirty="0" err="1" smtClean="0"/>
              <a:t>Failure</a:t>
            </a:r>
            <a:endParaRPr lang="it-IT" b="1" dirty="0" smtClean="0"/>
          </a:p>
          <a:p>
            <a:r>
              <a:rPr lang="it-IT" dirty="0" smtClean="0"/>
              <a:t>È facile poter registrare periodicamente dei </a:t>
            </a:r>
            <a:r>
              <a:rPr lang="it-IT" dirty="0" err="1" smtClean="0"/>
              <a:t>checkpoints</a:t>
            </a:r>
            <a:r>
              <a:rPr lang="it-IT" dirty="0" smtClean="0"/>
              <a:t> contenenti lo stato delle strutture dati mantenute dal master. In questo modo se il lavoro del master dovesse fallire per qualche motivo, una nuova copia può essere lanciata dall’ultimo checkpoint registrato.</a:t>
            </a:r>
          </a:p>
          <a:p>
            <a:r>
              <a:rPr lang="it-IT" dirty="0" smtClean="0"/>
              <a:t>Ad ogni modo, considerato che esiste un solo master, il fallimento si verifica con probabilità molto bassa.</a:t>
            </a:r>
          </a:p>
          <a:p>
            <a:endParaRPr lang="en-US" dirty="0"/>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220916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Fallimento (esempio)</a:t>
            </a:r>
          </a:p>
        </p:txBody>
      </p:sp>
      <p:sp>
        <p:nvSpPr>
          <p:cNvPr id="10" name="CasellaDiTesto 9"/>
          <p:cNvSpPr txBox="1"/>
          <p:nvPr/>
        </p:nvSpPr>
        <p:spPr>
          <a:xfrm>
            <a:off x="3923928" y="1628800"/>
            <a:ext cx="4752528" cy="3970318"/>
          </a:xfrm>
          <a:prstGeom prst="rect">
            <a:avLst/>
          </a:prstGeom>
          <a:noFill/>
        </p:spPr>
        <p:txBody>
          <a:bodyPr wrap="square" rtlCol="0">
            <a:spAutoFit/>
          </a:bodyPr>
          <a:lstStyle/>
          <a:p>
            <a:r>
              <a:rPr lang="it-IT" dirty="0" smtClean="0"/>
              <a:t>Questo grafico mostra un esempio di </a:t>
            </a:r>
            <a:r>
              <a:rPr lang="it-IT" dirty="0" err="1" smtClean="0"/>
              <a:t>sorting</a:t>
            </a:r>
            <a:r>
              <a:rPr lang="it-IT" dirty="0" smtClean="0"/>
              <a:t> in cui sono stati utilizzati 1746 </a:t>
            </a:r>
            <a:r>
              <a:rPr lang="it-IT" dirty="0" err="1" smtClean="0"/>
              <a:t>workers</a:t>
            </a:r>
            <a:r>
              <a:rPr lang="it-IT" dirty="0" smtClean="0"/>
              <a:t>.</a:t>
            </a:r>
          </a:p>
          <a:p>
            <a:endParaRPr lang="it-IT" dirty="0"/>
          </a:p>
          <a:p>
            <a:r>
              <a:rPr lang="it-IT" dirty="0" smtClean="0"/>
              <a:t>Sono stati intenzionalmente “addormentati” 200 </a:t>
            </a:r>
            <a:r>
              <a:rPr lang="it-IT" dirty="0" err="1" smtClean="0"/>
              <a:t>workers</a:t>
            </a:r>
            <a:r>
              <a:rPr lang="it-IT" dirty="0" smtClean="0"/>
              <a:t> per molti minuti durante la computazione.</a:t>
            </a:r>
          </a:p>
          <a:p>
            <a:endParaRPr lang="it-IT" dirty="0"/>
          </a:p>
          <a:p>
            <a:r>
              <a:rPr lang="it-IT" dirty="0" smtClean="0"/>
              <a:t>L’inattività di questi </a:t>
            </a:r>
            <a:r>
              <a:rPr lang="it-IT" dirty="0" err="1" smtClean="0"/>
              <a:t>workers</a:t>
            </a:r>
            <a:r>
              <a:rPr lang="it-IT" dirty="0" smtClean="0"/>
              <a:t> è visualizzata come un lavoro negativo nei grafici delle prestazioni.</a:t>
            </a:r>
          </a:p>
          <a:p>
            <a:endParaRPr lang="it-IT" dirty="0"/>
          </a:p>
          <a:p>
            <a:r>
              <a:rPr lang="it-IT" dirty="0" smtClean="0"/>
              <a:t>La computazione totale è stata conclusa in 933 secondi (circa il 5% in più del tempo normalmente richiesto)</a:t>
            </a:r>
            <a:endParaRPr lang="it-IT" dirty="0"/>
          </a:p>
        </p:txBody>
      </p:sp>
      <p:pic>
        <p:nvPicPr>
          <p:cNvPr id="11" name="Immagine 10"/>
          <p:cNvPicPr>
            <a:picLocks noChangeAspect="1"/>
          </p:cNvPicPr>
          <p:nvPr/>
        </p:nvPicPr>
        <p:blipFill>
          <a:blip r:embed="rId4"/>
          <a:stretch>
            <a:fillRect/>
          </a:stretch>
        </p:blipFill>
        <p:spPr>
          <a:xfrm>
            <a:off x="611560" y="1628799"/>
            <a:ext cx="2880320" cy="471151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321307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Complessità</a:t>
            </a:r>
          </a:p>
        </p:txBody>
      </p:sp>
      <p:sp>
        <p:nvSpPr>
          <p:cNvPr id="7" name="CasellaDiTesto 6"/>
          <p:cNvSpPr txBox="1"/>
          <p:nvPr/>
        </p:nvSpPr>
        <p:spPr>
          <a:xfrm>
            <a:off x="539552" y="1700808"/>
            <a:ext cx="8072494" cy="3970318"/>
          </a:xfrm>
          <a:prstGeom prst="rect">
            <a:avLst/>
          </a:prstGeom>
          <a:noFill/>
        </p:spPr>
        <p:txBody>
          <a:bodyPr wrap="square" rtlCol="0">
            <a:spAutoFit/>
          </a:bodyPr>
          <a:lstStyle/>
          <a:p>
            <a:pPr marL="285750" indent="-285750">
              <a:buFont typeface="Arial"/>
              <a:buChar char="•"/>
            </a:pPr>
            <a:r>
              <a:rPr lang="en-US" dirty="0" smtClean="0"/>
              <a:t>La </a:t>
            </a:r>
            <a:r>
              <a:rPr lang="en-US" dirty="0" err="1" smtClean="0"/>
              <a:t>fase</a:t>
            </a:r>
            <a:r>
              <a:rPr lang="en-US" dirty="0" smtClean="0"/>
              <a:t> di map </a:t>
            </a:r>
            <a:r>
              <a:rPr lang="en-US" dirty="0" err="1" smtClean="0"/>
              <a:t>è</a:t>
            </a:r>
            <a:r>
              <a:rPr lang="en-US" dirty="0" smtClean="0"/>
              <a:t> </a:t>
            </a:r>
            <a:r>
              <a:rPr lang="en-US" dirty="0" err="1" smtClean="0"/>
              <a:t>scomposta</a:t>
            </a:r>
            <a:r>
              <a:rPr lang="en-US" dirty="0" smtClean="0"/>
              <a:t> in M </a:t>
            </a:r>
            <a:r>
              <a:rPr lang="en-US" dirty="0" err="1" smtClean="0"/>
              <a:t>parti</a:t>
            </a:r>
            <a:endParaRPr lang="en-US" dirty="0" smtClean="0"/>
          </a:p>
          <a:p>
            <a:pPr marL="285750" indent="-285750">
              <a:buFont typeface="Arial"/>
              <a:buChar char="•"/>
            </a:pPr>
            <a:endParaRPr lang="en-US" dirty="0"/>
          </a:p>
          <a:p>
            <a:pPr marL="285750" indent="-285750">
              <a:buFont typeface="Arial"/>
              <a:buChar char="•"/>
            </a:pPr>
            <a:r>
              <a:rPr lang="en-US" dirty="0" smtClean="0"/>
              <a:t>La </a:t>
            </a:r>
            <a:r>
              <a:rPr lang="en-US" dirty="0" err="1" smtClean="0"/>
              <a:t>fase</a:t>
            </a:r>
            <a:r>
              <a:rPr lang="en-US" dirty="0" smtClean="0"/>
              <a:t> reduce </a:t>
            </a:r>
            <a:r>
              <a:rPr lang="en-US" dirty="0" err="1" smtClean="0"/>
              <a:t>è</a:t>
            </a:r>
            <a:r>
              <a:rPr lang="en-US" dirty="0" smtClean="0"/>
              <a:t> </a:t>
            </a:r>
            <a:r>
              <a:rPr lang="en-US" dirty="0" err="1" smtClean="0"/>
              <a:t>scomposta</a:t>
            </a:r>
            <a:r>
              <a:rPr lang="en-US" dirty="0" smtClean="0"/>
              <a:t> in R </a:t>
            </a:r>
            <a:r>
              <a:rPr lang="en-US" dirty="0" err="1" smtClean="0"/>
              <a:t>parti</a:t>
            </a:r>
            <a:endParaRPr lang="en-US" dirty="0" smtClean="0"/>
          </a:p>
          <a:p>
            <a:pPr marL="285750" indent="-285750">
              <a:buFont typeface="Arial"/>
              <a:buChar char="•"/>
            </a:pPr>
            <a:endParaRPr lang="en-US" dirty="0"/>
          </a:p>
          <a:p>
            <a:pPr marL="285750" indent="-285750">
              <a:buFont typeface="Arial"/>
              <a:buChar char="•"/>
            </a:pPr>
            <a:r>
              <a:rPr lang="en-US" dirty="0" err="1" smtClean="0"/>
              <a:t>Supponiamo</a:t>
            </a:r>
            <a:r>
              <a:rPr lang="en-US" dirty="0"/>
              <a:t> </a:t>
            </a:r>
            <a:r>
              <a:rPr lang="en-US" dirty="0" err="1" smtClean="0"/>
              <a:t>che</a:t>
            </a:r>
            <a:r>
              <a:rPr lang="en-US" dirty="0" smtClean="0"/>
              <a:t> M e R </a:t>
            </a:r>
            <a:r>
              <a:rPr lang="en-US" dirty="0" err="1" smtClean="0"/>
              <a:t>siano</a:t>
            </a:r>
            <a:r>
              <a:rPr lang="en-US" dirty="0" smtClean="0"/>
              <a:t> molto </a:t>
            </a:r>
            <a:r>
              <a:rPr lang="en-US" dirty="0" err="1" smtClean="0"/>
              <a:t>più</a:t>
            </a:r>
            <a:r>
              <a:rPr lang="en-US" dirty="0" smtClean="0"/>
              <a:t> </a:t>
            </a:r>
            <a:r>
              <a:rPr lang="en-US" dirty="0" err="1" smtClean="0"/>
              <a:t>grandi</a:t>
            </a:r>
            <a:r>
              <a:rPr lang="en-US" dirty="0" smtClean="0"/>
              <a:t> del </a:t>
            </a:r>
            <a:r>
              <a:rPr lang="en-US" dirty="0" err="1" smtClean="0"/>
              <a:t>numero</a:t>
            </a:r>
            <a:r>
              <a:rPr lang="en-US" dirty="0" smtClean="0"/>
              <a:t> </a:t>
            </a:r>
            <a:r>
              <a:rPr lang="en-US" dirty="0" err="1" smtClean="0"/>
              <a:t>delle</a:t>
            </a:r>
            <a:r>
              <a:rPr lang="en-US" dirty="0" smtClean="0"/>
              <a:t> </a:t>
            </a:r>
            <a:r>
              <a:rPr lang="en-US" dirty="0" err="1" smtClean="0"/>
              <a:t>macchine</a:t>
            </a:r>
            <a:r>
              <a:rPr lang="en-US" dirty="0" smtClean="0"/>
              <a:t> worker</a:t>
            </a:r>
          </a:p>
          <a:p>
            <a:endParaRPr lang="en-US" dirty="0"/>
          </a:p>
          <a:p>
            <a:r>
              <a:rPr lang="en-US" dirty="0" smtClean="0"/>
              <a:t>Il master </a:t>
            </a:r>
            <a:r>
              <a:rPr lang="en-US" dirty="0" err="1" smtClean="0"/>
              <a:t>deve</a:t>
            </a:r>
            <a:r>
              <a:rPr lang="en-US" dirty="0" smtClean="0"/>
              <a:t> </a:t>
            </a:r>
            <a:r>
              <a:rPr lang="en-US" dirty="0" err="1" smtClean="0"/>
              <a:t>eseguire</a:t>
            </a:r>
            <a:r>
              <a:rPr lang="en-US" dirty="0" smtClean="0"/>
              <a:t> O(M + R) scheduling </a:t>
            </a:r>
            <a:r>
              <a:rPr lang="en-US" dirty="0" err="1" smtClean="0"/>
              <a:t>ed</a:t>
            </a:r>
            <a:r>
              <a:rPr lang="en-US" dirty="0" smtClean="0"/>
              <a:t> </a:t>
            </a:r>
            <a:r>
              <a:rPr lang="en-US" dirty="0" err="1" smtClean="0"/>
              <a:t>il</a:t>
            </a:r>
            <a:r>
              <a:rPr lang="en-US" dirty="0" smtClean="0"/>
              <a:t> </a:t>
            </a:r>
            <a:r>
              <a:rPr lang="en-US" dirty="0" err="1" smtClean="0"/>
              <a:t>suo</a:t>
            </a:r>
            <a:r>
              <a:rPr lang="en-US" dirty="0" smtClean="0"/>
              <a:t> </a:t>
            </a:r>
            <a:r>
              <a:rPr lang="en-US" dirty="0" err="1" smtClean="0"/>
              <a:t>stato</a:t>
            </a:r>
            <a:r>
              <a:rPr lang="en-US" dirty="0" smtClean="0"/>
              <a:t> </a:t>
            </a:r>
            <a:r>
              <a:rPr lang="en-US" dirty="0" err="1" smtClean="0"/>
              <a:t>occupa</a:t>
            </a:r>
            <a:r>
              <a:rPr lang="en-US" dirty="0" smtClean="0"/>
              <a:t> in </a:t>
            </a:r>
            <a:r>
              <a:rPr lang="en-US" dirty="0" err="1" smtClean="0"/>
              <a:t>memoria</a:t>
            </a:r>
            <a:r>
              <a:rPr lang="en-US" dirty="0" smtClean="0"/>
              <a:t> O(M * R). </a:t>
            </a:r>
            <a:r>
              <a:rPr lang="en-US" dirty="0" err="1" smtClean="0"/>
              <a:t>Quest’ultimo</a:t>
            </a:r>
            <a:r>
              <a:rPr lang="en-US" dirty="0" smtClean="0"/>
              <a:t> </a:t>
            </a:r>
            <a:r>
              <a:rPr lang="en-US" dirty="0" err="1" smtClean="0"/>
              <a:t>costo</a:t>
            </a:r>
            <a:r>
              <a:rPr lang="en-US" dirty="0" smtClean="0"/>
              <a:t>, in </a:t>
            </a:r>
            <a:r>
              <a:rPr lang="en-US" dirty="0" err="1" smtClean="0"/>
              <a:t>particolare</a:t>
            </a:r>
            <a:r>
              <a:rPr lang="en-US" dirty="0" smtClean="0"/>
              <a:t>, </a:t>
            </a:r>
            <a:r>
              <a:rPr lang="en-US" dirty="0" err="1" smtClean="0"/>
              <a:t>è</a:t>
            </a:r>
            <a:r>
              <a:rPr lang="en-US" dirty="0" smtClean="0"/>
              <a:t> in </a:t>
            </a:r>
            <a:r>
              <a:rPr lang="en-US" dirty="0" err="1" smtClean="0"/>
              <a:t>realtà</a:t>
            </a:r>
            <a:r>
              <a:rPr lang="en-US" dirty="0" smtClean="0"/>
              <a:t> un </a:t>
            </a:r>
            <a:r>
              <a:rPr lang="en-US" dirty="0" err="1" smtClean="0"/>
              <a:t>valore</a:t>
            </a:r>
            <a:r>
              <a:rPr lang="en-US" dirty="0" smtClean="0"/>
              <a:t> molto basso: </a:t>
            </a:r>
            <a:r>
              <a:rPr lang="en-US" dirty="0" err="1" smtClean="0"/>
              <a:t>si</a:t>
            </a:r>
            <a:r>
              <a:rPr lang="en-US" dirty="0" smtClean="0"/>
              <a:t> </a:t>
            </a:r>
            <a:r>
              <a:rPr lang="en-US" dirty="0" err="1" smtClean="0"/>
              <a:t>tratta</a:t>
            </a:r>
            <a:r>
              <a:rPr lang="en-US" dirty="0" smtClean="0"/>
              <a:t> di un byte di </a:t>
            </a:r>
            <a:r>
              <a:rPr lang="en-US" dirty="0" err="1" smtClean="0"/>
              <a:t>dati</a:t>
            </a:r>
            <a:r>
              <a:rPr lang="en-US" dirty="0" smtClean="0"/>
              <a:t> per </a:t>
            </a:r>
            <a:r>
              <a:rPr lang="en-US" dirty="0" err="1" smtClean="0"/>
              <a:t>una</a:t>
            </a:r>
            <a:r>
              <a:rPr lang="en-US" dirty="0" smtClean="0"/>
              <a:t> </a:t>
            </a:r>
            <a:r>
              <a:rPr lang="en-US" dirty="0" err="1" smtClean="0"/>
              <a:t>coppia</a:t>
            </a:r>
            <a:r>
              <a:rPr lang="en-US" dirty="0" smtClean="0"/>
              <a:t> di </a:t>
            </a:r>
            <a:r>
              <a:rPr lang="en-US" dirty="0" err="1" smtClean="0"/>
              <a:t>lavoro</a:t>
            </a:r>
            <a:r>
              <a:rPr lang="en-US" dirty="0" smtClean="0"/>
              <a:t> map/reduce.</a:t>
            </a:r>
          </a:p>
          <a:p>
            <a:endParaRPr lang="en-US" dirty="0"/>
          </a:p>
          <a:p>
            <a:r>
              <a:rPr lang="en-US" dirty="0" smtClean="0"/>
              <a:t>Il </a:t>
            </a:r>
            <a:r>
              <a:rPr lang="en-US" dirty="0" err="1" smtClean="0"/>
              <a:t>lavoro</a:t>
            </a:r>
            <a:r>
              <a:rPr lang="en-US" dirty="0" smtClean="0"/>
              <a:t> </a:t>
            </a:r>
            <a:r>
              <a:rPr lang="en-US" dirty="0" err="1" smtClean="0"/>
              <a:t>dei</a:t>
            </a:r>
            <a:r>
              <a:rPr lang="en-US" dirty="0" smtClean="0"/>
              <a:t> worker non ha un </a:t>
            </a:r>
            <a:r>
              <a:rPr lang="en-US" dirty="0" err="1" smtClean="0"/>
              <a:t>impatto</a:t>
            </a:r>
            <a:r>
              <a:rPr lang="en-US" dirty="0" smtClean="0"/>
              <a:t> </a:t>
            </a:r>
            <a:r>
              <a:rPr lang="en-US" dirty="0" err="1" smtClean="0"/>
              <a:t>importante</a:t>
            </a:r>
            <a:r>
              <a:rPr lang="en-US" dirty="0" smtClean="0"/>
              <a:t> </a:t>
            </a:r>
            <a:r>
              <a:rPr lang="en-US" dirty="0" err="1" smtClean="0"/>
              <a:t>sulla</a:t>
            </a:r>
            <a:r>
              <a:rPr lang="en-US" dirty="0" smtClean="0"/>
              <a:t> </a:t>
            </a:r>
            <a:r>
              <a:rPr lang="en-US" dirty="0" err="1" smtClean="0"/>
              <a:t>complessità</a:t>
            </a:r>
            <a:r>
              <a:rPr lang="en-US" dirty="0"/>
              <a:t> </a:t>
            </a:r>
            <a:r>
              <a:rPr lang="en-US" dirty="0" err="1" smtClean="0"/>
              <a:t>globale</a:t>
            </a:r>
            <a:r>
              <a:rPr lang="en-US" dirty="0" smtClean="0"/>
              <a:t>, </a:t>
            </a:r>
            <a:r>
              <a:rPr lang="en-US" dirty="0" err="1" smtClean="0"/>
              <a:t>questo</a:t>
            </a:r>
            <a:r>
              <a:rPr lang="en-US" dirty="0" smtClean="0"/>
              <a:t> </a:t>
            </a:r>
            <a:r>
              <a:rPr lang="en-US" dirty="0" err="1" smtClean="0"/>
              <a:t>perché</a:t>
            </a:r>
            <a:r>
              <a:rPr lang="en-US" dirty="0" smtClean="0"/>
              <a:t> </a:t>
            </a:r>
            <a:r>
              <a:rPr lang="en-US" dirty="0" err="1" smtClean="0"/>
              <a:t>il</a:t>
            </a:r>
            <a:r>
              <a:rPr lang="en-US" dirty="0" smtClean="0"/>
              <a:t> </a:t>
            </a:r>
            <a:r>
              <a:rPr lang="en-US" dirty="0" err="1" smtClean="0"/>
              <a:t>modello</a:t>
            </a:r>
            <a:r>
              <a:rPr lang="en-US" dirty="0" smtClean="0"/>
              <a:t> </a:t>
            </a:r>
            <a:r>
              <a:rPr lang="en-US" dirty="0" err="1" smtClean="0"/>
              <a:t>è</a:t>
            </a:r>
            <a:r>
              <a:rPr lang="en-US" dirty="0" smtClean="0"/>
              <a:t> </a:t>
            </a:r>
            <a:r>
              <a:rPr lang="en-US" dirty="0" err="1" smtClean="0"/>
              <a:t>fatto</a:t>
            </a:r>
            <a:r>
              <a:rPr lang="en-US" dirty="0" smtClean="0"/>
              <a:t> in </a:t>
            </a:r>
            <a:r>
              <a:rPr lang="en-US" dirty="0" err="1" smtClean="0"/>
              <a:t>modo</a:t>
            </a:r>
            <a:r>
              <a:rPr lang="en-US" dirty="0" smtClean="0"/>
              <a:t> da </a:t>
            </a:r>
            <a:r>
              <a:rPr lang="en-US" dirty="0" err="1" smtClean="0"/>
              <a:t>avere</a:t>
            </a:r>
            <a:r>
              <a:rPr lang="en-US" dirty="0" smtClean="0"/>
              <a:t> task </a:t>
            </a:r>
            <a:r>
              <a:rPr lang="en-US" dirty="0" err="1" smtClean="0"/>
              <a:t>piccoli</a:t>
            </a:r>
            <a:r>
              <a:rPr lang="en-US" dirty="0" smtClean="0"/>
              <a:t> e </a:t>
            </a:r>
            <a:r>
              <a:rPr lang="en-US" dirty="0" err="1" smtClean="0"/>
              <a:t>veloci</a:t>
            </a:r>
            <a:r>
              <a:rPr lang="en-US" dirty="0" smtClean="0"/>
              <a:t> da </a:t>
            </a:r>
            <a:r>
              <a:rPr lang="en-US" dirty="0" err="1" smtClean="0"/>
              <a:t>eseguire</a:t>
            </a:r>
            <a:r>
              <a:rPr lang="en-US" dirty="0" smtClean="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445842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Complessità</a:t>
            </a:r>
          </a:p>
        </p:txBody>
      </p:sp>
      <p:sp>
        <p:nvSpPr>
          <p:cNvPr id="7" name="CasellaDiTesto 6"/>
          <p:cNvSpPr txBox="1"/>
          <p:nvPr/>
        </p:nvSpPr>
        <p:spPr>
          <a:xfrm>
            <a:off x="539552" y="2045747"/>
            <a:ext cx="8072494" cy="2031325"/>
          </a:xfrm>
          <a:prstGeom prst="rect">
            <a:avLst/>
          </a:prstGeom>
          <a:noFill/>
        </p:spPr>
        <p:txBody>
          <a:bodyPr wrap="square" rtlCol="0">
            <a:spAutoFit/>
          </a:bodyPr>
          <a:lstStyle/>
          <a:p>
            <a:r>
              <a:rPr lang="en-US" dirty="0" smtClean="0"/>
              <a:t>Per non </a:t>
            </a:r>
            <a:r>
              <a:rPr lang="en-US" dirty="0" err="1" smtClean="0"/>
              <a:t>superare</a:t>
            </a:r>
            <a:r>
              <a:rPr lang="en-US" dirty="0" smtClean="0"/>
              <a:t> </a:t>
            </a:r>
            <a:r>
              <a:rPr lang="en-US" dirty="0" err="1" smtClean="0"/>
              <a:t>questo</a:t>
            </a:r>
            <a:r>
              <a:rPr lang="en-US" dirty="0" smtClean="0"/>
              <a:t> upper bound, </a:t>
            </a:r>
            <a:r>
              <a:rPr lang="en-US" dirty="0" err="1" smtClean="0"/>
              <a:t>si</a:t>
            </a:r>
            <a:r>
              <a:rPr lang="en-US" dirty="0" smtClean="0"/>
              <a:t> </a:t>
            </a:r>
            <a:r>
              <a:rPr lang="en-US" dirty="0" err="1" smtClean="0"/>
              <a:t>sceglie</a:t>
            </a:r>
            <a:r>
              <a:rPr lang="en-US" dirty="0" smtClean="0"/>
              <a:t> M tale </a:t>
            </a:r>
            <a:r>
              <a:rPr lang="en-US" dirty="0" err="1" smtClean="0"/>
              <a:t>che</a:t>
            </a:r>
            <a:r>
              <a:rPr lang="en-US" dirty="0" smtClean="0"/>
              <a:t> la </a:t>
            </a:r>
            <a:r>
              <a:rPr lang="en-US" dirty="0" err="1" smtClean="0"/>
              <a:t>dimensione</a:t>
            </a:r>
            <a:r>
              <a:rPr lang="en-US" dirty="0" smtClean="0"/>
              <a:t> di </a:t>
            </a:r>
            <a:r>
              <a:rPr lang="en-US" dirty="0" err="1" smtClean="0"/>
              <a:t>ogni</a:t>
            </a:r>
            <a:r>
              <a:rPr lang="en-US" dirty="0" smtClean="0"/>
              <a:t> task </a:t>
            </a:r>
            <a:r>
              <a:rPr lang="en-US" dirty="0" err="1" smtClean="0"/>
              <a:t>sia</a:t>
            </a:r>
            <a:r>
              <a:rPr lang="en-US" dirty="0" smtClean="0"/>
              <a:t> </a:t>
            </a:r>
            <a:r>
              <a:rPr lang="en-US" dirty="0" err="1" smtClean="0"/>
              <a:t>tra</a:t>
            </a:r>
            <a:r>
              <a:rPr lang="en-US" dirty="0" smtClean="0"/>
              <a:t> </a:t>
            </a:r>
            <a:r>
              <a:rPr lang="it-IT" dirty="0"/>
              <a:t>i</a:t>
            </a:r>
            <a:r>
              <a:rPr lang="en-US" dirty="0" smtClean="0"/>
              <a:t> 16 </a:t>
            </a:r>
            <a:r>
              <a:rPr lang="en-US" dirty="0" err="1" smtClean="0"/>
              <a:t>ed</a:t>
            </a:r>
            <a:r>
              <a:rPr lang="en-US" dirty="0" smtClean="0"/>
              <a:t> </a:t>
            </a:r>
            <a:r>
              <a:rPr lang="it-IT" dirty="0" smtClean="0"/>
              <a:t>i 64 MB di dati (per un discorso di ottimizzazione di località spaziale) e si prende </a:t>
            </a:r>
            <a:r>
              <a:rPr lang="it-IT" dirty="0" err="1" smtClean="0"/>
              <a:t>R</a:t>
            </a:r>
            <a:r>
              <a:rPr lang="it-IT" dirty="0" smtClean="0"/>
              <a:t> come multiplo del numero di macchine </a:t>
            </a:r>
            <a:r>
              <a:rPr lang="it-IT" dirty="0" err="1" smtClean="0"/>
              <a:t>worker</a:t>
            </a:r>
            <a:r>
              <a:rPr lang="it-IT" dirty="0" smtClean="0"/>
              <a:t> che si avrà intenzione di usare.</a:t>
            </a:r>
          </a:p>
          <a:p>
            <a:endParaRPr lang="it-IT" dirty="0"/>
          </a:p>
          <a:p>
            <a:r>
              <a:rPr lang="en-US" dirty="0" smtClean="0"/>
              <a:t>Le </a:t>
            </a:r>
            <a:r>
              <a:rPr lang="en-US" dirty="0" err="1" smtClean="0"/>
              <a:t>computazioni</a:t>
            </a:r>
            <a:r>
              <a:rPr lang="en-US" dirty="0" smtClean="0"/>
              <a:t> </a:t>
            </a:r>
            <a:r>
              <a:rPr lang="en-US" dirty="0" err="1" smtClean="0"/>
              <a:t>MapReduce</a:t>
            </a:r>
            <a:r>
              <a:rPr lang="en-US" dirty="0" smtClean="0"/>
              <a:t> </a:t>
            </a:r>
            <a:r>
              <a:rPr lang="en-US" dirty="0" err="1" smtClean="0"/>
              <a:t>che</a:t>
            </a:r>
            <a:r>
              <a:rPr lang="en-US" dirty="0" smtClean="0"/>
              <a:t> </a:t>
            </a:r>
            <a:r>
              <a:rPr lang="en-US" dirty="0" err="1" smtClean="0"/>
              <a:t>spesso</a:t>
            </a:r>
            <a:r>
              <a:rPr lang="en-US" dirty="0" smtClean="0"/>
              <a:t> </a:t>
            </a:r>
            <a:r>
              <a:rPr lang="en-US" dirty="0" err="1" smtClean="0"/>
              <a:t>si</a:t>
            </a:r>
            <a:r>
              <a:rPr lang="en-US" dirty="0" smtClean="0"/>
              <a:t> </a:t>
            </a:r>
            <a:r>
              <a:rPr lang="en-US" dirty="0" err="1" smtClean="0"/>
              <a:t>effettuano</a:t>
            </a:r>
            <a:r>
              <a:rPr lang="en-US" dirty="0" smtClean="0"/>
              <a:t> a Google </a:t>
            </a:r>
            <a:r>
              <a:rPr lang="en-US" dirty="0" err="1" smtClean="0"/>
              <a:t>vedono</a:t>
            </a:r>
            <a:r>
              <a:rPr lang="en-US" dirty="0" smtClean="0"/>
              <a:t> </a:t>
            </a:r>
            <a:r>
              <a:rPr lang="en-US" dirty="0" err="1" smtClean="0"/>
              <a:t>l’utilizzo</a:t>
            </a:r>
            <a:r>
              <a:rPr lang="en-US" dirty="0" smtClean="0"/>
              <a:t> di circa 2.000 </a:t>
            </a:r>
            <a:r>
              <a:rPr lang="en-US" dirty="0" err="1" smtClean="0"/>
              <a:t>macchine</a:t>
            </a:r>
            <a:r>
              <a:rPr lang="en-US" dirty="0" smtClean="0"/>
              <a:t> worker con M = 200.000 </a:t>
            </a:r>
            <a:r>
              <a:rPr lang="en-US" dirty="0" err="1" smtClean="0"/>
              <a:t>ed</a:t>
            </a:r>
            <a:r>
              <a:rPr lang="en-US" dirty="0" smtClean="0"/>
              <a:t> R = 5.000</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860705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Complessità</a:t>
            </a:r>
          </a:p>
        </p:txBody>
      </p:sp>
      <p:sp>
        <p:nvSpPr>
          <p:cNvPr id="7" name="CasellaDiTesto 6"/>
          <p:cNvSpPr txBox="1"/>
          <p:nvPr/>
        </p:nvSpPr>
        <p:spPr>
          <a:xfrm>
            <a:off x="539552" y="2045747"/>
            <a:ext cx="8072494" cy="2862323"/>
          </a:xfrm>
          <a:prstGeom prst="rect">
            <a:avLst/>
          </a:prstGeom>
          <a:noFill/>
        </p:spPr>
        <p:txBody>
          <a:bodyPr wrap="square" rtlCol="0">
            <a:spAutoFit/>
          </a:bodyPr>
          <a:lstStyle/>
          <a:p>
            <a:r>
              <a:rPr lang="it-IT" dirty="0" smtClean="0"/>
              <a:t>Una delle cause dell’allungamento dei tempi durante un’operazione di </a:t>
            </a:r>
            <a:r>
              <a:rPr lang="it-IT" dirty="0" err="1" smtClean="0"/>
              <a:t>MapReduce</a:t>
            </a:r>
            <a:r>
              <a:rPr lang="it-IT" dirty="0" smtClean="0"/>
              <a:t> è denominata </a:t>
            </a:r>
            <a:r>
              <a:rPr lang="it-IT" i="1" dirty="0" err="1" smtClean="0"/>
              <a:t>straggler</a:t>
            </a:r>
            <a:r>
              <a:rPr lang="it-IT" i="1" dirty="0" smtClean="0"/>
              <a:t>:</a:t>
            </a:r>
            <a:r>
              <a:rPr lang="it-IT" dirty="0" smtClean="0"/>
              <a:t> una macchina che impiega un inusuale lungo tempo per ultimare un lavoro di </a:t>
            </a:r>
            <a:r>
              <a:rPr lang="it-IT" dirty="0" err="1" smtClean="0"/>
              <a:t>map</a:t>
            </a:r>
            <a:r>
              <a:rPr lang="it-IT" dirty="0" smtClean="0"/>
              <a:t> o reduce a lei assegnato.</a:t>
            </a:r>
          </a:p>
          <a:p>
            <a:endParaRPr lang="it-IT" dirty="0" smtClean="0"/>
          </a:p>
          <a:p>
            <a:r>
              <a:rPr lang="it-IT" dirty="0" smtClean="0"/>
              <a:t>Ad esempio una macchina con un pessimo disco può frequentemente sperimentare errori di correzione che riducono la velocità di lettura da</a:t>
            </a:r>
          </a:p>
          <a:p>
            <a:r>
              <a:rPr lang="it-IT" dirty="0" smtClean="0"/>
              <a:t>30 MB/</a:t>
            </a:r>
            <a:r>
              <a:rPr lang="it-IT" dirty="0" err="1" smtClean="0"/>
              <a:t>s</a:t>
            </a:r>
            <a:r>
              <a:rPr lang="it-IT" dirty="0" smtClean="0"/>
              <a:t> fino ad 1 MB/s.</a:t>
            </a:r>
          </a:p>
          <a:p>
            <a:r>
              <a:rPr lang="it-IT" dirty="0" smtClean="0"/>
              <a:t>Oppure schedulare troppi </a:t>
            </a:r>
            <a:r>
              <a:rPr lang="it-IT" dirty="0" err="1" smtClean="0"/>
              <a:t>tasks</a:t>
            </a:r>
            <a:r>
              <a:rPr lang="it-IT" dirty="0" smtClean="0"/>
              <a:t> su una singola macchina può causare una cattiva competizione di CPU, disco, rete e rallentare la computazione globale.</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4403111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Estensioni utili</a:t>
            </a:r>
          </a:p>
        </p:txBody>
      </p:sp>
      <p:sp>
        <p:nvSpPr>
          <p:cNvPr id="7" name="CasellaDiTesto 6"/>
          <p:cNvSpPr txBox="1"/>
          <p:nvPr/>
        </p:nvSpPr>
        <p:spPr>
          <a:xfrm>
            <a:off x="539552" y="2045747"/>
            <a:ext cx="8072494" cy="2862323"/>
          </a:xfrm>
          <a:prstGeom prst="rect">
            <a:avLst/>
          </a:prstGeom>
          <a:noFill/>
        </p:spPr>
        <p:txBody>
          <a:bodyPr wrap="square" rtlCol="0">
            <a:spAutoFit/>
          </a:bodyPr>
          <a:lstStyle/>
          <a:p>
            <a:r>
              <a:rPr lang="it-IT" dirty="0" smtClean="0"/>
              <a:t>Nonostante </a:t>
            </a:r>
            <a:r>
              <a:rPr lang="it-IT" dirty="0" err="1" smtClean="0"/>
              <a:t>MapReduce</a:t>
            </a:r>
            <a:r>
              <a:rPr lang="it-IT" dirty="0" smtClean="0"/>
              <a:t> funzioni molto bene con quanto descritto fino a questo momento, è possibile applicare alcune estensioni per rendere la computazione ancora più efficace</a:t>
            </a:r>
          </a:p>
          <a:p>
            <a:endParaRPr lang="it-IT" dirty="0"/>
          </a:p>
          <a:p>
            <a:pPr marL="285750" indent="-285750">
              <a:buFont typeface="Arial"/>
              <a:buChar char="•"/>
            </a:pPr>
            <a:r>
              <a:rPr lang="it-IT" dirty="0" smtClean="0"/>
              <a:t>Funzioni di partizionamento variabili</a:t>
            </a:r>
          </a:p>
          <a:p>
            <a:pPr marL="285750" indent="-285750">
              <a:buFont typeface="Arial"/>
              <a:buChar char="•"/>
            </a:pPr>
            <a:endParaRPr lang="it-IT" dirty="0"/>
          </a:p>
          <a:p>
            <a:pPr marL="285750" indent="-285750">
              <a:buFont typeface="Arial"/>
              <a:buChar char="•"/>
            </a:pPr>
            <a:r>
              <a:rPr lang="it-IT" dirty="0" smtClean="0"/>
              <a:t>Garanzia sull’ordinamento dei dati</a:t>
            </a:r>
          </a:p>
          <a:p>
            <a:pPr marL="285750" indent="-285750">
              <a:buFont typeface="Arial"/>
              <a:buChar char="•"/>
            </a:pPr>
            <a:endParaRPr lang="it-IT" dirty="0"/>
          </a:p>
          <a:p>
            <a:pPr marL="285750" indent="-285750">
              <a:buFont typeface="Arial"/>
              <a:buChar char="•"/>
            </a:pPr>
            <a:r>
              <a:rPr lang="it-IT" dirty="0" smtClean="0"/>
              <a:t>Esclusione dei record danneggiati</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10063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142844"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Introduzione</a:t>
            </a:r>
          </a:p>
        </p:txBody>
      </p:sp>
      <p:sp>
        <p:nvSpPr>
          <p:cNvPr id="8" name="CasellaDiTesto 7"/>
          <p:cNvSpPr txBox="1"/>
          <p:nvPr/>
        </p:nvSpPr>
        <p:spPr>
          <a:xfrm>
            <a:off x="500034" y="1571612"/>
            <a:ext cx="7715304" cy="3416320"/>
          </a:xfrm>
          <a:prstGeom prst="rect">
            <a:avLst/>
          </a:prstGeom>
          <a:noFill/>
        </p:spPr>
        <p:txBody>
          <a:bodyPr wrap="square" rtlCol="0">
            <a:spAutoFit/>
          </a:bodyPr>
          <a:lstStyle/>
          <a:p>
            <a:r>
              <a:rPr lang="it-IT" dirty="0" smtClean="0"/>
              <a:t>Durante un round:</a:t>
            </a:r>
          </a:p>
          <a:p>
            <a:endParaRPr lang="it-IT" dirty="0" smtClean="0"/>
          </a:p>
          <a:p>
            <a:pPr>
              <a:buFont typeface="Arial" pitchFamily="34" charset="0"/>
              <a:buChar char="•"/>
            </a:pPr>
            <a:r>
              <a:rPr lang="it-IT" dirty="0" smtClean="0"/>
              <a:t> Il passo di </a:t>
            </a:r>
            <a:r>
              <a:rPr lang="it-IT" dirty="0" err="1" smtClean="0"/>
              <a:t>map</a:t>
            </a:r>
            <a:r>
              <a:rPr lang="it-IT" dirty="0" smtClean="0"/>
              <a:t> si occupa di raggruppare i dati.</a:t>
            </a:r>
          </a:p>
          <a:p>
            <a:pPr>
              <a:buFont typeface="Arial" pitchFamily="34" charset="0"/>
              <a:buChar char="•"/>
            </a:pPr>
            <a:endParaRPr lang="it-IT" dirty="0" smtClean="0"/>
          </a:p>
          <a:p>
            <a:pPr>
              <a:buFont typeface="Arial" pitchFamily="34" charset="0"/>
              <a:buChar char="•"/>
            </a:pPr>
            <a:r>
              <a:rPr lang="it-IT" dirty="0" smtClean="0"/>
              <a:t> Il passo di reduce processa tali gruppi di dati.</a:t>
            </a:r>
          </a:p>
          <a:p>
            <a:pPr>
              <a:buFont typeface="Arial" pitchFamily="34" charset="0"/>
              <a:buChar char="•"/>
            </a:pPr>
            <a:endParaRPr lang="it-IT" dirty="0" smtClean="0"/>
          </a:p>
          <a:p>
            <a:r>
              <a:rPr lang="it-IT" dirty="0" smtClean="0"/>
              <a:t>Il fatto di dover definire solo due funzioni semplifica notevolmente il compito del progettista di algoritmi.</a:t>
            </a:r>
          </a:p>
          <a:p>
            <a:endParaRPr lang="it-IT" dirty="0" smtClean="0"/>
          </a:p>
          <a:p>
            <a:r>
              <a:rPr lang="it-IT" dirty="0" smtClean="0"/>
              <a:t>L’implementazione è stata progettata per occuparsi di tutti gli</a:t>
            </a:r>
          </a:p>
          <a:p>
            <a:r>
              <a:rPr lang="it-IT" dirty="0" smtClean="0"/>
              <a:t>aspetti di organizzazione del cluster, quali: backup, comunicazione, distribuzione dei task.</a:t>
            </a:r>
            <a:endParaRPr lang="it-IT" b="1"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Estensioni utili</a:t>
            </a:r>
          </a:p>
        </p:txBody>
      </p:sp>
      <p:sp>
        <p:nvSpPr>
          <p:cNvPr id="7" name="CasellaDiTesto 6"/>
          <p:cNvSpPr txBox="1"/>
          <p:nvPr/>
        </p:nvSpPr>
        <p:spPr>
          <a:xfrm>
            <a:off x="539552" y="2060848"/>
            <a:ext cx="8072494" cy="3416320"/>
          </a:xfrm>
          <a:prstGeom prst="rect">
            <a:avLst/>
          </a:prstGeom>
          <a:noFill/>
        </p:spPr>
        <p:txBody>
          <a:bodyPr wrap="square" rtlCol="0">
            <a:spAutoFit/>
          </a:bodyPr>
          <a:lstStyle/>
          <a:p>
            <a:r>
              <a:rPr lang="it-IT" b="1" dirty="0" smtClean="0"/>
              <a:t>Funzioni di partizionamento variabili</a:t>
            </a:r>
            <a:endParaRPr lang="it-IT" dirty="0"/>
          </a:p>
          <a:p>
            <a:r>
              <a:rPr lang="it-IT" dirty="0" smtClean="0"/>
              <a:t>Non sempre il partizionamento dei dati mediante una funzione che opera sull’</a:t>
            </a:r>
            <a:r>
              <a:rPr lang="it-IT" i="1" dirty="0" smtClean="0"/>
              <a:t>intermediate </a:t>
            </a:r>
            <a:r>
              <a:rPr lang="it-IT" i="1" dirty="0" err="1" smtClean="0"/>
              <a:t>key</a:t>
            </a:r>
            <a:r>
              <a:rPr lang="it-IT" dirty="0" smtClean="0"/>
              <a:t> risulta essere la migliore soluzione (ad esempio la funzione </a:t>
            </a:r>
            <a:r>
              <a:rPr lang="it-IT" i="1" dirty="0" err="1" smtClean="0"/>
              <a:t>hash</a:t>
            </a:r>
            <a:r>
              <a:rPr lang="it-IT" i="1" dirty="0" smtClean="0"/>
              <a:t>(</a:t>
            </a:r>
            <a:r>
              <a:rPr lang="it-IT" i="1" dirty="0" err="1" smtClean="0"/>
              <a:t>key</a:t>
            </a:r>
            <a:r>
              <a:rPr lang="it-IT" i="1" dirty="0" smtClean="0"/>
              <a:t>) </a:t>
            </a:r>
            <a:r>
              <a:rPr lang="it-IT" dirty="0" err="1" smtClean="0"/>
              <a:t>mod</a:t>
            </a:r>
            <a:r>
              <a:rPr lang="it-IT" i="1" dirty="0" smtClean="0"/>
              <a:t> </a:t>
            </a:r>
            <a:r>
              <a:rPr lang="it-IT" i="1" dirty="0" err="1" smtClean="0"/>
              <a:t>R</a:t>
            </a:r>
            <a:r>
              <a:rPr lang="it-IT" i="1" dirty="0" smtClean="0"/>
              <a:t> </a:t>
            </a:r>
            <a:r>
              <a:rPr lang="it-IT" dirty="0" smtClean="0"/>
              <a:t>vista precedentemente).</a:t>
            </a:r>
          </a:p>
          <a:p>
            <a:endParaRPr lang="it-IT" dirty="0" smtClean="0"/>
          </a:p>
          <a:p>
            <a:r>
              <a:rPr lang="it-IT" dirty="0" smtClean="0"/>
              <a:t>A volte le chiavi in output sono delle </a:t>
            </a:r>
            <a:r>
              <a:rPr lang="it-IT" dirty="0" err="1" smtClean="0"/>
              <a:t>URLs</a:t>
            </a:r>
            <a:r>
              <a:rPr lang="it-IT" dirty="0"/>
              <a:t> </a:t>
            </a:r>
            <a:r>
              <a:rPr lang="it-IT" dirty="0" smtClean="0"/>
              <a:t>ed è preferibile avere tutte le entry di un singolo </a:t>
            </a:r>
            <a:r>
              <a:rPr lang="it-IT" dirty="0" err="1" smtClean="0"/>
              <a:t>host</a:t>
            </a:r>
            <a:r>
              <a:rPr lang="it-IT" dirty="0" smtClean="0"/>
              <a:t> nello stesso file di output.</a:t>
            </a:r>
          </a:p>
          <a:p>
            <a:r>
              <a:rPr lang="it-IT" dirty="0" smtClean="0"/>
              <a:t>Una funzione del tipo: </a:t>
            </a:r>
          </a:p>
          <a:p>
            <a:endParaRPr lang="it-IT" dirty="0" smtClean="0"/>
          </a:p>
          <a:p>
            <a:r>
              <a:rPr lang="it-IT" i="1" dirty="0" smtClean="0"/>
              <a:t>                             h</a:t>
            </a:r>
            <a:r>
              <a:rPr lang="da-DK" i="1" dirty="0" err="1" smtClean="0"/>
              <a:t>ash</a:t>
            </a:r>
            <a:r>
              <a:rPr lang="da-DK" i="1" dirty="0"/>
              <a:t>(</a:t>
            </a:r>
            <a:r>
              <a:rPr lang="da-DK" i="1" dirty="0" err="1"/>
              <a:t>Hostname</a:t>
            </a:r>
            <a:r>
              <a:rPr lang="da-DK" i="1" dirty="0"/>
              <a:t>(</a:t>
            </a:r>
            <a:r>
              <a:rPr lang="da-DK" i="1" dirty="0" err="1"/>
              <a:t>urlkey</a:t>
            </a:r>
            <a:r>
              <a:rPr lang="da-DK" i="1" dirty="0"/>
              <a:t>)) </a:t>
            </a:r>
            <a:r>
              <a:rPr lang="da-DK" dirty="0"/>
              <a:t>mod </a:t>
            </a:r>
            <a:r>
              <a:rPr lang="da-DK" i="1" dirty="0" smtClean="0"/>
              <a:t>R</a:t>
            </a:r>
          </a:p>
          <a:p>
            <a:endParaRPr lang="da-DK" i="1" dirty="0"/>
          </a:p>
          <a:p>
            <a:r>
              <a:rPr lang="it-IT" dirty="0" smtClean="0"/>
              <a:t>si adatta molto meglio a questo specifico caso.</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133322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Estensioni utili</a:t>
            </a:r>
          </a:p>
        </p:txBody>
      </p:sp>
      <p:sp>
        <p:nvSpPr>
          <p:cNvPr id="7" name="CasellaDiTesto 6"/>
          <p:cNvSpPr txBox="1"/>
          <p:nvPr/>
        </p:nvSpPr>
        <p:spPr>
          <a:xfrm>
            <a:off x="539552" y="2060848"/>
            <a:ext cx="8072494" cy="2862323"/>
          </a:xfrm>
          <a:prstGeom prst="rect">
            <a:avLst/>
          </a:prstGeom>
          <a:noFill/>
        </p:spPr>
        <p:txBody>
          <a:bodyPr wrap="square" rtlCol="0">
            <a:spAutoFit/>
          </a:bodyPr>
          <a:lstStyle/>
          <a:p>
            <a:r>
              <a:rPr lang="it-IT" b="1" dirty="0" smtClean="0"/>
              <a:t>Garanzia sull’ordinamento dei dati</a:t>
            </a:r>
          </a:p>
          <a:p>
            <a:r>
              <a:rPr lang="it-IT" dirty="0" smtClean="0"/>
              <a:t>Data una partizione, le coppie </a:t>
            </a:r>
            <a:r>
              <a:rPr lang="it-IT" i="1" dirty="0" smtClean="0"/>
              <a:t>intermediate </a:t>
            </a:r>
            <a:r>
              <a:rPr lang="it-IT" i="1" dirty="0" err="1" smtClean="0"/>
              <a:t>key</a:t>
            </a:r>
            <a:r>
              <a:rPr lang="it-IT" i="1" dirty="0" smtClean="0"/>
              <a:t>/</a:t>
            </a:r>
            <a:r>
              <a:rPr lang="it-IT" i="1" dirty="0" err="1" smtClean="0"/>
              <a:t>value</a:t>
            </a:r>
            <a:r>
              <a:rPr lang="it-IT" i="1" dirty="0" smtClean="0"/>
              <a:t> </a:t>
            </a:r>
            <a:r>
              <a:rPr lang="it-IT" dirty="0" smtClean="0"/>
              <a:t>sono processate in ordine crescente rispetto alla chiave.</a:t>
            </a:r>
          </a:p>
          <a:p>
            <a:endParaRPr lang="it-IT" dirty="0" smtClean="0"/>
          </a:p>
          <a:p>
            <a:r>
              <a:rPr lang="it-IT" dirty="0" smtClean="0"/>
              <a:t>La garanzia sull’ordinamento dei dati permette di generare facilmente un file di output ordinato per ogni partizione.</a:t>
            </a:r>
          </a:p>
          <a:p>
            <a:endParaRPr lang="it-IT" dirty="0" smtClean="0"/>
          </a:p>
          <a:p>
            <a:r>
              <a:rPr lang="it-IT" dirty="0" smtClean="0"/>
              <a:t>Questo è molto utile quando il formato del file di output deve essere sottoposto ad una ricerca per chiave, oppure, più genericamente, se un utente ha necessità di avere i dati ordinati per lavorare.</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899780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Estensioni utili</a:t>
            </a:r>
          </a:p>
        </p:txBody>
      </p:sp>
      <p:sp>
        <p:nvSpPr>
          <p:cNvPr id="7" name="CasellaDiTesto 6"/>
          <p:cNvSpPr txBox="1"/>
          <p:nvPr/>
        </p:nvSpPr>
        <p:spPr>
          <a:xfrm>
            <a:off x="539552" y="1906954"/>
            <a:ext cx="8072494" cy="2585323"/>
          </a:xfrm>
          <a:prstGeom prst="rect">
            <a:avLst/>
          </a:prstGeom>
          <a:noFill/>
        </p:spPr>
        <p:txBody>
          <a:bodyPr wrap="square" rtlCol="0">
            <a:spAutoFit/>
          </a:bodyPr>
          <a:lstStyle/>
          <a:p>
            <a:r>
              <a:rPr lang="it-IT" b="1" dirty="0" smtClean="0"/>
              <a:t>Esclusione dei record danneggiati 1/2</a:t>
            </a:r>
          </a:p>
          <a:p>
            <a:r>
              <a:rPr lang="it-IT" dirty="0" smtClean="0"/>
              <a:t>A volte ci sono dei bug che causano il crash delle funzioni </a:t>
            </a:r>
            <a:r>
              <a:rPr lang="it-IT" dirty="0" err="1" smtClean="0"/>
              <a:t>Map</a:t>
            </a:r>
            <a:r>
              <a:rPr lang="it-IT" dirty="0" smtClean="0"/>
              <a:t> o Reduce in modo deterministico su degli specifici record e ne impediscono il completamento.</a:t>
            </a:r>
          </a:p>
          <a:p>
            <a:endParaRPr lang="it-IT" dirty="0" smtClean="0"/>
          </a:p>
          <a:p>
            <a:r>
              <a:rPr lang="it-IT" dirty="0" smtClean="0"/>
              <a:t>Poiché correggere il bug, specialmente se causato da un software di terze parti, può risultare un lavoro molto oneroso risulta più opportuno ignorare questi record (ad esempio una computazione per un’analisi statistica non subirà una notevole variazione).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982045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Estensioni utili</a:t>
            </a:r>
          </a:p>
        </p:txBody>
      </p:sp>
      <p:sp>
        <p:nvSpPr>
          <p:cNvPr id="7" name="CasellaDiTesto 6"/>
          <p:cNvSpPr txBox="1"/>
          <p:nvPr/>
        </p:nvSpPr>
        <p:spPr>
          <a:xfrm>
            <a:off x="539552" y="1906954"/>
            <a:ext cx="8072494" cy="3139321"/>
          </a:xfrm>
          <a:prstGeom prst="rect">
            <a:avLst/>
          </a:prstGeom>
          <a:noFill/>
        </p:spPr>
        <p:txBody>
          <a:bodyPr wrap="square" rtlCol="0">
            <a:spAutoFit/>
          </a:bodyPr>
          <a:lstStyle/>
          <a:p>
            <a:r>
              <a:rPr lang="it-IT" b="1" dirty="0" smtClean="0"/>
              <a:t>Esclusione dei record danneggiati 2/2</a:t>
            </a:r>
          </a:p>
          <a:p>
            <a:pPr marL="285750" indent="-285750">
              <a:buFont typeface="Arial"/>
              <a:buChar char="•"/>
            </a:pPr>
            <a:r>
              <a:rPr lang="it-IT" dirty="0" smtClean="0"/>
              <a:t>Si installa un </a:t>
            </a:r>
            <a:r>
              <a:rPr lang="it-IT" i="1" dirty="0" err="1" smtClean="0"/>
              <a:t>signal</a:t>
            </a:r>
            <a:r>
              <a:rPr lang="it-IT" i="1" dirty="0" smtClean="0"/>
              <a:t> </a:t>
            </a:r>
            <a:r>
              <a:rPr lang="it-IT" i="1" dirty="0" err="1" smtClean="0"/>
              <a:t>handler</a:t>
            </a:r>
            <a:r>
              <a:rPr lang="it-IT" dirty="0" smtClean="0"/>
              <a:t> ad ogni </a:t>
            </a:r>
            <a:r>
              <a:rPr lang="it-IT" dirty="0" err="1" smtClean="0"/>
              <a:t>worker</a:t>
            </a:r>
            <a:r>
              <a:rPr lang="it-IT" dirty="0" smtClean="0"/>
              <a:t> che cattura errori di segmentazione o di bus salvando il numero di sequenza relativo al record danneggiato.</a:t>
            </a:r>
          </a:p>
          <a:p>
            <a:endParaRPr lang="it-IT" dirty="0"/>
          </a:p>
          <a:p>
            <a:pPr marL="285750" indent="-285750">
              <a:buFont typeface="Arial"/>
              <a:buChar char="•"/>
            </a:pPr>
            <a:r>
              <a:rPr lang="it-IT" dirty="0" smtClean="0"/>
              <a:t>Questo numero viene inviato al master il quale tiene conto dei fallimenti segnalati.</a:t>
            </a:r>
          </a:p>
          <a:p>
            <a:endParaRPr lang="it-IT" dirty="0" smtClean="0"/>
          </a:p>
          <a:p>
            <a:pPr marL="285750" indent="-285750">
              <a:buFont typeface="Arial"/>
              <a:buChar char="•"/>
            </a:pPr>
            <a:r>
              <a:rPr lang="it-IT" dirty="0" smtClean="0"/>
              <a:t>Se più di un fallimento è provocato dallo stesso numero di sequenza, allora il master comunica ai </a:t>
            </a:r>
            <a:r>
              <a:rPr lang="it-IT" dirty="0" err="1" smtClean="0"/>
              <a:t>worker</a:t>
            </a:r>
            <a:r>
              <a:rPr lang="it-IT" dirty="0" smtClean="0"/>
              <a:t> di saltare quel record mediante l’invio di un pacchetto UDP.</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2476850"/>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Large-scale </a:t>
            </a:r>
            <a:r>
              <a:rPr lang="it-IT" sz="2400" b="1" dirty="0" err="1" smtClean="0">
                <a:effectLst>
                  <a:outerShdw blurRad="38100" dist="38100" dir="2700000" algn="tl">
                    <a:srgbClr val="000000">
                      <a:alpha val="43137"/>
                    </a:srgbClr>
                  </a:outerShdw>
                </a:effectLst>
              </a:rPr>
              <a:t>Indexing</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39552" y="1906954"/>
            <a:ext cx="8072494" cy="1200329"/>
          </a:xfrm>
          <a:prstGeom prst="rect">
            <a:avLst/>
          </a:prstGeom>
          <a:noFill/>
        </p:spPr>
        <p:txBody>
          <a:bodyPr wrap="square" rtlCol="0">
            <a:spAutoFit/>
          </a:bodyPr>
          <a:lstStyle/>
          <a:p>
            <a:r>
              <a:rPr lang="it-IT" dirty="0" smtClean="0"/>
              <a:t>Già </a:t>
            </a:r>
            <a:r>
              <a:rPr lang="it-IT" dirty="0"/>
              <a:t>d</a:t>
            </a:r>
            <a:r>
              <a:rPr lang="it-IT" dirty="0" smtClean="0"/>
              <a:t>al rilascio della sua prima libreria nel febbraio del 2003, </a:t>
            </a:r>
            <a:r>
              <a:rPr lang="it-IT" dirty="0" err="1" smtClean="0"/>
              <a:t>MapReduce</a:t>
            </a:r>
            <a:r>
              <a:rPr lang="it-IT" dirty="0" smtClean="0"/>
              <a:t> si è comportato molto bene su alcuni problemi proposti internamente a Google.</a:t>
            </a:r>
          </a:p>
          <a:p>
            <a:endParaRPr lang="it-IT" dirty="0"/>
          </a:p>
          <a:p>
            <a:endParaRPr lang="it-IT" dirty="0" smtClean="0"/>
          </a:p>
        </p:txBody>
      </p:sp>
      <p:pic>
        <p:nvPicPr>
          <p:cNvPr id="2" name="Immagine 1"/>
          <p:cNvPicPr>
            <a:picLocks noChangeAspect="1"/>
          </p:cNvPicPr>
          <p:nvPr/>
        </p:nvPicPr>
        <p:blipFill>
          <a:blip r:embed="rId4"/>
          <a:stretch>
            <a:fillRect/>
          </a:stretch>
        </p:blipFill>
        <p:spPr>
          <a:xfrm>
            <a:off x="611559" y="2708920"/>
            <a:ext cx="3259791" cy="3312368"/>
          </a:xfrm>
          <a:prstGeom prst="rect">
            <a:avLst/>
          </a:prstGeom>
        </p:spPr>
      </p:pic>
      <p:sp>
        <p:nvSpPr>
          <p:cNvPr id="8" name="CasellaDiTesto 7"/>
          <p:cNvSpPr txBox="1"/>
          <p:nvPr/>
        </p:nvSpPr>
        <p:spPr>
          <a:xfrm>
            <a:off x="4211960" y="2852936"/>
            <a:ext cx="4032448" cy="2862323"/>
          </a:xfrm>
          <a:prstGeom prst="rect">
            <a:avLst/>
          </a:prstGeom>
          <a:noFill/>
        </p:spPr>
        <p:txBody>
          <a:bodyPr wrap="square" rtlCol="0">
            <a:spAutoFit/>
          </a:bodyPr>
          <a:lstStyle/>
          <a:p>
            <a:r>
              <a:rPr lang="it-IT" dirty="0" smtClean="0"/>
              <a:t>Il numero di problemi affrontati con un approccio </a:t>
            </a:r>
            <a:r>
              <a:rPr lang="it-IT" dirty="0" err="1" smtClean="0"/>
              <a:t>MapReduce</a:t>
            </a:r>
            <a:r>
              <a:rPr lang="it-IT" dirty="0"/>
              <a:t> </a:t>
            </a:r>
            <a:r>
              <a:rPr lang="it-IT" dirty="0" smtClean="0"/>
              <a:t>è aumentato esponenzialmente nell’arco di un anno.</a:t>
            </a:r>
          </a:p>
          <a:p>
            <a:endParaRPr lang="it-IT" dirty="0"/>
          </a:p>
          <a:p>
            <a:r>
              <a:rPr lang="it-IT" dirty="0" err="1" smtClean="0"/>
              <a:t>MapReduce</a:t>
            </a:r>
            <a:r>
              <a:rPr lang="it-IT" dirty="0" smtClean="0"/>
              <a:t> si è rivelato particolarmente efficace perché permette di computare in modo efficiente e semplice accelerando il ciclo di progettazione e sviluppo.</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27404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Large-scale </a:t>
            </a:r>
            <a:r>
              <a:rPr lang="it-IT" sz="2400" b="1" dirty="0" err="1" smtClean="0">
                <a:effectLst>
                  <a:outerShdw blurRad="38100" dist="38100" dir="2700000" algn="tl">
                    <a:srgbClr val="000000">
                      <a:alpha val="43137"/>
                    </a:srgbClr>
                  </a:outerShdw>
                </a:effectLst>
              </a:rPr>
              <a:t>Indexing</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39552" y="1906954"/>
            <a:ext cx="8072494" cy="3693319"/>
          </a:xfrm>
          <a:prstGeom prst="rect">
            <a:avLst/>
          </a:prstGeom>
          <a:noFill/>
        </p:spPr>
        <p:txBody>
          <a:bodyPr wrap="square" rtlCol="0">
            <a:spAutoFit/>
          </a:bodyPr>
          <a:lstStyle/>
          <a:p>
            <a:r>
              <a:rPr lang="it-IT" dirty="0" smtClean="0"/>
              <a:t>Uno degli utilizzi più significativi, ad oggi, di </a:t>
            </a:r>
            <a:r>
              <a:rPr lang="it-IT" dirty="0" err="1" smtClean="0"/>
              <a:t>MapReduce</a:t>
            </a:r>
            <a:r>
              <a:rPr lang="it-IT" dirty="0" smtClean="0"/>
              <a:t>, ha permesso di riscrivere l’intero sistema di indicizzazione della produzione che fornisce le strutture dati utilizzate dal servizio </a:t>
            </a:r>
            <a:r>
              <a:rPr lang="it-IT" i="1" dirty="0" smtClean="0"/>
              <a:t>Google web </a:t>
            </a:r>
            <a:r>
              <a:rPr lang="it-IT" i="1" dirty="0" err="1" smtClean="0"/>
              <a:t>search</a:t>
            </a:r>
            <a:r>
              <a:rPr lang="it-IT" i="1" dirty="0" smtClean="0"/>
              <a:t>.</a:t>
            </a:r>
          </a:p>
          <a:p>
            <a:endParaRPr lang="it-IT" i="1" dirty="0"/>
          </a:p>
          <a:p>
            <a:r>
              <a:rPr lang="it-IT" dirty="0" smtClean="0"/>
              <a:t>Il sistema prende in input un set molto grande di documenti, forniti dal sistema di </a:t>
            </a:r>
            <a:r>
              <a:rPr lang="it-IT" dirty="0" err="1" smtClean="0"/>
              <a:t>crawling</a:t>
            </a:r>
            <a:r>
              <a:rPr lang="en-US" dirty="0" smtClean="0"/>
              <a:t>, </a:t>
            </a:r>
            <a:r>
              <a:rPr lang="en-US" dirty="0" err="1" smtClean="0"/>
              <a:t>immagazzinati</a:t>
            </a:r>
            <a:r>
              <a:rPr lang="en-US" dirty="0" smtClean="0"/>
              <a:t> in un </a:t>
            </a:r>
            <a:r>
              <a:rPr lang="en-US" dirty="0" err="1" smtClean="0"/>
              <a:t>insieme</a:t>
            </a:r>
            <a:r>
              <a:rPr lang="en-US" dirty="0" smtClean="0"/>
              <a:t> di file GFS. Per </a:t>
            </a:r>
            <a:r>
              <a:rPr lang="en-US" dirty="0" err="1" smtClean="0"/>
              <a:t>rendere</a:t>
            </a:r>
            <a:r>
              <a:rPr lang="en-US" dirty="0" smtClean="0"/>
              <a:t> </a:t>
            </a:r>
            <a:r>
              <a:rPr lang="en-US" dirty="0" err="1" smtClean="0"/>
              <a:t>l’idea</a:t>
            </a:r>
            <a:r>
              <a:rPr lang="en-US" dirty="0"/>
              <a:t> </a:t>
            </a:r>
            <a:r>
              <a:rPr lang="en-US" dirty="0" err="1" smtClean="0"/>
              <a:t>si</a:t>
            </a:r>
            <a:r>
              <a:rPr lang="en-US" dirty="0" smtClean="0"/>
              <a:t> </a:t>
            </a:r>
            <a:r>
              <a:rPr lang="en-US" dirty="0" err="1" smtClean="0"/>
              <a:t>tratta</a:t>
            </a:r>
            <a:r>
              <a:rPr lang="en-US" dirty="0" smtClean="0"/>
              <a:t> di circa 20 TB di </a:t>
            </a:r>
            <a:r>
              <a:rPr lang="en-US" dirty="0" err="1" smtClean="0"/>
              <a:t>dati</a:t>
            </a:r>
            <a:r>
              <a:rPr lang="en-US" dirty="0" smtClean="0"/>
              <a:t>.</a:t>
            </a:r>
          </a:p>
          <a:p>
            <a:endParaRPr lang="en-US" dirty="0"/>
          </a:p>
          <a:p>
            <a:r>
              <a:rPr lang="en-US" dirty="0" smtClean="0"/>
              <a:t>Il </a:t>
            </a:r>
            <a:r>
              <a:rPr lang="en-US" dirty="0" err="1" smtClean="0"/>
              <a:t>processo</a:t>
            </a:r>
            <a:r>
              <a:rPr lang="en-US" dirty="0" smtClean="0"/>
              <a:t> di </a:t>
            </a:r>
            <a:r>
              <a:rPr lang="en-US" dirty="0" err="1" smtClean="0"/>
              <a:t>indicizzazione</a:t>
            </a:r>
            <a:r>
              <a:rPr lang="en-US" dirty="0" smtClean="0"/>
              <a:t> </a:t>
            </a:r>
            <a:r>
              <a:rPr lang="en-US" dirty="0" err="1" smtClean="0"/>
              <a:t>esegue</a:t>
            </a:r>
            <a:r>
              <a:rPr lang="en-US" dirty="0" smtClean="0"/>
              <a:t> </a:t>
            </a:r>
            <a:r>
              <a:rPr lang="en-US" dirty="0" err="1" smtClean="0"/>
              <a:t>dalle</a:t>
            </a:r>
            <a:r>
              <a:rPr lang="en-US" dirty="0" smtClean="0"/>
              <a:t> 5 </a:t>
            </a:r>
            <a:r>
              <a:rPr lang="en-US" dirty="0" err="1" smtClean="0"/>
              <a:t>alle</a:t>
            </a:r>
            <a:r>
              <a:rPr lang="en-US" dirty="0" smtClean="0"/>
              <a:t> 10 </a:t>
            </a:r>
            <a:r>
              <a:rPr lang="en-US" dirty="0" err="1" smtClean="0"/>
              <a:t>operazioni</a:t>
            </a:r>
            <a:r>
              <a:rPr lang="en-US" dirty="0" smtClean="0"/>
              <a:t> </a:t>
            </a:r>
            <a:r>
              <a:rPr lang="en-US" dirty="0" err="1" smtClean="0"/>
              <a:t>MapReduce</a:t>
            </a:r>
            <a:r>
              <a:rPr lang="en-US" dirty="0" smtClean="0"/>
              <a:t> </a:t>
            </a:r>
            <a:r>
              <a:rPr lang="en-US" dirty="0" err="1" smtClean="0"/>
              <a:t>traendo</a:t>
            </a:r>
            <a:r>
              <a:rPr lang="en-US" dirty="0" smtClean="0"/>
              <a:t> </a:t>
            </a:r>
            <a:r>
              <a:rPr lang="en-US" dirty="0" err="1" smtClean="0"/>
              <a:t>più</a:t>
            </a:r>
            <a:r>
              <a:rPr lang="en-US" dirty="0" smtClean="0"/>
              <a:t> </a:t>
            </a:r>
            <a:r>
              <a:rPr lang="en-US" dirty="0" err="1" smtClean="0"/>
              <a:t>benefici</a:t>
            </a:r>
            <a:r>
              <a:rPr lang="en-US" dirty="0" smtClean="0"/>
              <a:t> di </a:t>
            </a:r>
            <a:r>
              <a:rPr lang="en-US" dirty="0" err="1" smtClean="0"/>
              <a:t>quanti</a:t>
            </a:r>
            <a:r>
              <a:rPr lang="en-US" dirty="0" smtClean="0"/>
              <a:t> se ne </a:t>
            </a:r>
            <a:r>
              <a:rPr lang="en-US" dirty="0" err="1" smtClean="0"/>
              <a:t>otterrebbero</a:t>
            </a:r>
            <a:r>
              <a:rPr lang="en-US" dirty="0" smtClean="0"/>
              <a:t> </a:t>
            </a:r>
            <a:r>
              <a:rPr lang="en-US" dirty="0" err="1" smtClean="0"/>
              <a:t>utilizzando</a:t>
            </a:r>
            <a:r>
              <a:rPr lang="en-US" dirty="0" smtClean="0"/>
              <a:t> </a:t>
            </a:r>
            <a:r>
              <a:rPr lang="en-US" dirty="0" err="1" smtClean="0"/>
              <a:t>passi</a:t>
            </a:r>
            <a:r>
              <a:rPr lang="en-US" dirty="0" smtClean="0"/>
              <a:t> ad-hoc.</a:t>
            </a:r>
            <a:endParaRPr lang="en-US" dirty="0"/>
          </a:p>
          <a:p>
            <a:endParaRPr lang="it-IT" dirty="0"/>
          </a:p>
          <a:p>
            <a:endParaRPr lang="it-IT" dirty="0" smtClean="0"/>
          </a:p>
          <a:p>
            <a:endParaRPr lang="it-IT"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6576142"/>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Large-scale </a:t>
            </a:r>
            <a:r>
              <a:rPr lang="it-IT" sz="2400" b="1" dirty="0" err="1" smtClean="0">
                <a:effectLst>
                  <a:outerShdw blurRad="38100" dist="38100" dir="2700000" algn="tl">
                    <a:srgbClr val="000000">
                      <a:alpha val="43137"/>
                    </a:srgbClr>
                  </a:outerShdw>
                </a:effectLst>
              </a:rPr>
              <a:t>Indexing</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39552" y="1984772"/>
            <a:ext cx="8072494" cy="2308324"/>
          </a:xfrm>
          <a:prstGeom prst="rect">
            <a:avLst/>
          </a:prstGeom>
          <a:noFill/>
        </p:spPr>
        <p:txBody>
          <a:bodyPr wrap="square" rtlCol="0">
            <a:spAutoFit/>
          </a:bodyPr>
          <a:lstStyle/>
          <a:p>
            <a:endParaRPr lang="en-US" dirty="0"/>
          </a:p>
          <a:p>
            <a:pPr marL="285750" indent="-285750">
              <a:buFont typeface="Arial"/>
              <a:buChar char="•"/>
            </a:pPr>
            <a:r>
              <a:rPr lang="en-US" dirty="0" smtClean="0"/>
              <a:t>Il </a:t>
            </a:r>
            <a:r>
              <a:rPr lang="en-US" dirty="0" err="1" smtClean="0"/>
              <a:t>codice</a:t>
            </a:r>
            <a:r>
              <a:rPr lang="en-US" dirty="0" smtClean="0"/>
              <a:t> di </a:t>
            </a:r>
            <a:r>
              <a:rPr lang="en-US" dirty="0" err="1" smtClean="0"/>
              <a:t>indicizzazione</a:t>
            </a:r>
            <a:r>
              <a:rPr lang="en-US" dirty="0" smtClean="0"/>
              <a:t> </a:t>
            </a:r>
            <a:r>
              <a:rPr lang="en-US" dirty="0" err="1" smtClean="0"/>
              <a:t>è</a:t>
            </a:r>
            <a:r>
              <a:rPr lang="en-US" dirty="0" smtClean="0"/>
              <a:t> </a:t>
            </a:r>
            <a:r>
              <a:rPr lang="en-US" dirty="0" err="1" smtClean="0"/>
              <a:t>più</a:t>
            </a:r>
            <a:r>
              <a:rPr lang="en-US" dirty="0" smtClean="0"/>
              <a:t> </a:t>
            </a:r>
            <a:r>
              <a:rPr lang="en-US" dirty="0" err="1" smtClean="0"/>
              <a:t>semplice</a:t>
            </a:r>
            <a:r>
              <a:rPr lang="en-US" dirty="0" smtClean="0"/>
              <a:t>, </a:t>
            </a:r>
            <a:r>
              <a:rPr lang="en-US" dirty="0" err="1" smtClean="0"/>
              <a:t>leggero</a:t>
            </a:r>
            <a:r>
              <a:rPr lang="en-US" dirty="0" smtClean="0"/>
              <a:t> e facile da </a:t>
            </a:r>
            <a:r>
              <a:rPr lang="en-US" dirty="0" err="1" smtClean="0"/>
              <a:t>capire</a:t>
            </a:r>
            <a:r>
              <a:rPr lang="en-US" dirty="0" smtClean="0"/>
              <a:t>.</a:t>
            </a:r>
          </a:p>
          <a:p>
            <a:pPr marL="285750" indent="-285750">
              <a:buFont typeface="Arial"/>
              <a:buChar char="•"/>
            </a:pPr>
            <a:endParaRPr lang="en-US" dirty="0"/>
          </a:p>
          <a:p>
            <a:pPr marL="285750" indent="-285750">
              <a:buFont typeface="Arial"/>
              <a:buChar char="•"/>
            </a:pPr>
            <a:r>
              <a:rPr lang="en-US" dirty="0" err="1" smtClean="0"/>
              <a:t>Tutta</a:t>
            </a:r>
            <a:r>
              <a:rPr lang="en-US" dirty="0" smtClean="0"/>
              <a:t> la parte </a:t>
            </a:r>
            <a:r>
              <a:rPr lang="en-US" dirty="0" err="1" smtClean="0"/>
              <a:t>dedicata</a:t>
            </a:r>
            <a:r>
              <a:rPr lang="en-US" dirty="0" smtClean="0"/>
              <a:t> </a:t>
            </a:r>
            <a:r>
              <a:rPr lang="en-US" dirty="0" err="1" smtClean="0"/>
              <a:t>alla</a:t>
            </a:r>
            <a:r>
              <a:rPr lang="en-US" dirty="0" smtClean="0"/>
              <a:t> </a:t>
            </a:r>
            <a:r>
              <a:rPr lang="en-US" dirty="0" err="1" smtClean="0"/>
              <a:t>gestione</a:t>
            </a:r>
            <a:r>
              <a:rPr lang="en-US" dirty="0" smtClean="0"/>
              <a:t> </a:t>
            </a:r>
            <a:r>
              <a:rPr lang="en-US" dirty="0" err="1" smtClean="0"/>
              <a:t>degli</a:t>
            </a:r>
            <a:r>
              <a:rPr lang="en-US" dirty="0" smtClean="0"/>
              <a:t> </a:t>
            </a:r>
            <a:r>
              <a:rPr lang="en-US" dirty="0" err="1" smtClean="0"/>
              <a:t>errori</a:t>
            </a:r>
            <a:r>
              <a:rPr lang="en-US" dirty="0" smtClean="0"/>
              <a:t>, </a:t>
            </a:r>
            <a:r>
              <a:rPr lang="en-US" dirty="0" err="1" smtClean="0"/>
              <a:t>distribuzione</a:t>
            </a:r>
            <a:r>
              <a:rPr lang="en-US" dirty="0" smtClean="0"/>
              <a:t> e </a:t>
            </a:r>
            <a:r>
              <a:rPr lang="en-US" dirty="0" err="1" smtClean="0"/>
              <a:t>parallelizzazione</a:t>
            </a:r>
            <a:r>
              <a:rPr lang="en-US" dirty="0" smtClean="0"/>
              <a:t> </a:t>
            </a:r>
            <a:r>
              <a:rPr lang="en-US" dirty="0" err="1" smtClean="0"/>
              <a:t>è</a:t>
            </a:r>
            <a:r>
              <a:rPr lang="en-US" dirty="0" smtClean="0"/>
              <a:t> </a:t>
            </a:r>
            <a:r>
              <a:rPr lang="en-US" dirty="0" err="1" smtClean="0"/>
              <a:t>nascosta</a:t>
            </a:r>
            <a:r>
              <a:rPr lang="en-US" dirty="0" smtClean="0"/>
              <a:t> </a:t>
            </a:r>
            <a:r>
              <a:rPr lang="en-US" dirty="0" err="1" smtClean="0"/>
              <a:t>nella</a:t>
            </a:r>
            <a:r>
              <a:rPr lang="en-US" dirty="0" smtClean="0"/>
              <a:t> </a:t>
            </a:r>
            <a:r>
              <a:rPr lang="en-US" dirty="0" err="1" smtClean="0"/>
              <a:t>libreria</a:t>
            </a:r>
            <a:r>
              <a:rPr lang="en-US" dirty="0" smtClean="0"/>
              <a:t> </a:t>
            </a:r>
            <a:r>
              <a:rPr lang="en-US" dirty="0" err="1" smtClean="0"/>
              <a:t>MapReduce</a:t>
            </a:r>
            <a:r>
              <a:rPr lang="en-US" dirty="0" smtClean="0"/>
              <a:t>.</a:t>
            </a:r>
          </a:p>
          <a:p>
            <a:pPr marL="285750" indent="-285750">
              <a:buFont typeface="Arial"/>
              <a:buChar char="•"/>
            </a:pPr>
            <a:endParaRPr lang="en-US" dirty="0"/>
          </a:p>
          <a:p>
            <a:pPr marL="285750" indent="-285750">
              <a:buFont typeface="Arial"/>
              <a:buChar char="•"/>
            </a:pPr>
            <a:r>
              <a:rPr lang="en-US" dirty="0" smtClean="0"/>
              <a:t>Ad </a:t>
            </a:r>
            <a:r>
              <a:rPr lang="en-US" dirty="0" err="1" smtClean="0"/>
              <a:t>esempio</a:t>
            </a:r>
            <a:r>
              <a:rPr lang="en-US" dirty="0" smtClean="0"/>
              <a:t>, la </a:t>
            </a:r>
            <a:r>
              <a:rPr lang="en-US" dirty="0" err="1" smtClean="0"/>
              <a:t>dimensione</a:t>
            </a:r>
            <a:r>
              <a:rPr lang="en-US" dirty="0" smtClean="0"/>
              <a:t> di </a:t>
            </a:r>
            <a:r>
              <a:rPr lang="en-US" dirty="0" err="1" smtClean="0"/>
              <a:t>una</a:t>
            </a:r>
            <a:r>
              <a:rPr lang="en-US" dirty="0" smtClean="0"/>
              <a:t> </a:t>
            </a:r>
            <a:r>
              <a:rPr lang="en-US" dirty="0" err="1" smtClean="0"/>
              <a:t>fase</a:t>
            </a:r>
            <a:r>
              <a:rPr lang="en-US" dirty="0" smtClean="0"/>
              <a:t> di </a:t>
            </a:r>
            <a:r>
              <a:rPr lang="en-US" dirty="0" err="1" smtClean="0"/>
              <a:t>computazione</a:t>
            </a:r>
            <a:r>
              <a:rPr lang="en-US" dirty="0" smtClean="0"/>
              <a:t> </a:t>
            </a:r>
            <a:r>
              <a:rPr lang="en-US" dirty="0" err="1" smtClean="0"/>
              <a:t>è</a:t>
            </a:r>
            <a:r>
              <a:rPr lang="en-US" dirty="0" smtClean="0"/>
              <a:t> </a:t>
            </a:r>
            <a:r>
              <a:rPr lang="en-US" dirty="0" err="1" smtClean="0"/>
              <a:t>stata</a:t>
            </a:r>
            <a:r>
              <a:rPr lang="en-US" dirty="0" smtClean="0"/>
              <a:t> </a:t>
            </a:r>
            <a:r>
              <a:rPr lang="en-US" dirty="0" err="1" smtClean="0"/>
              <a:t>ridotta</a:t>
            </a:r>
            <a:r>
              <a:rPr lang="en-US" dirty="0" smtClean="0"/>
              <a:t> </a:t>
            </a:r>
            <a:r>
              <a:rPr lang="en-US" dirty="0" err="1" smtClean="0"/>
              <a:t>approssimativamente</a:t>
            </a:r>
            <a:r>
              <a:rPr lang="en-US" dirty="0" smtClean="0"/>
              <a:t> da 2800 </a:t>
            </a:r>
            <a:r>
              <a:rPr lang="en-US" dirty="0" err="1" smtClean="0"/>
              <a:t>linee</a:t>
            </a:r>
            <a:r>
              <a:rPr lang="en-US" dirty="0" smtClean="0"/>
              <a:t> di C++ a 700 </a:t>
            </a:r>
            <a:r>
              <a:rPr lang="en-US" dirty="0" err="1" smtClean="0"/>
              <a:t>invocando</a:t>
            </a:r>
            <a:r>
              <a:rPr lang="en-US" dirty="0" smtClean="0"/>
              <a:t> </a:t>
            </a:r>
            <a:r>
              <a:rPr lang="en-US" dirty="0" err="1" smtClean="0"/>
              <a:t>MapReduce</a:t>
            </a:r>
            <a:r>
              <a:rPr lang="en-US" dirty="0" smtClean="0"/>
              <a: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170635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Large-scale </a:t>
            </a:r>
            <a:r>
              <a:rPr lang="it-IT" sz="2400" b="1" dirty="0" err="1" smtClean="0">
                <a:effectLst>
                  <a:outerShdw blurRad="38100" dist="38100" dir="2700000" algn="tl">
                    <a:srgbClr val="000000">
                      <a:alpha val="43137"/>
                    </a:srgbClr>
                  </a:outerShdw>
                </a:effectLst>
              </a:rPr>
              <a:t>Indexing</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39552" y="2006837"/>
            <a:ext cx="8072494" cy="2862323"/>
          </a:xfrm>
          <a:prstGeom prst="rect">
            <a:avLst/>
          </a:prstGeom>
          <a:noFill/>
        </p:spPr>
        <p:txBody>
          <a:bodyPr wrap="square" rtlCol="0">
            <a:spAutoFit/>
          </a:bodyPr>
          <a:lstStyle/>
          <a:p>
            <a:pPr marL="285750" indent="-285750">
              <a:buFont typeface="Arial"/>
              <a:buChar char="•"/>
            </a:pPr>
            <a:r>
              <a:rPr lang="en-US" dirty="0" smtClean="0"/>
              <a:t>Le performance di </a:t>
            </a:r>
            <a:r>
              <a:rPr lang="en-US" dirty="0" err="1" smtClean="0"/>
              <a:t>una</a:t>
            </a:r>
            <a:r>
              <a:rPr lang="en-US" dirty="0" smtClean="0"/>
              <a:t> </a:t>
            </a:r>
            <a:r>
              <a:rPr lang="en-US" dirty="0" err="1" smtClean="0"/>
              <a:t>libreria</a:t>
            </a:r>
            <a:r>
              <a:rPr lang="en-US" dirty="0" smtClean="0"/>
              <a:t> </a:t>
            </a:r>
            <a:r>
              <a:rPr lang="en-US" dirty="0" err="1" smtClean="0"/>
              <a:t>MapReduce</a:t>
            </a:r>
            <a:r>
              <a:rPr lang="en-US" dirty="0" smtClean="0"/>
              <a:t> </a:t>
            </a:r>
            <a:r>
              <a:rPr lang="en-US" dirty="0" err="1" smtClean="0"/>
              <a:t>sono</a:t>
            </a:r>
            <a:r>
              <a:rPr lang="en-US" dirty="0" smtClean="0"/>
              <a:t> </a:t>
            </a:r>
            <a:r>
              <a:rPr lang="en-US" dirty="0" err="1" smtClean="0"/>
              <a:t>abbastanza</a:t>
            </a:r>
            <a:r>
              <a:rPr lang="en-US" dirty="0" smtClean="0"/>
              <a:t> </a:t>
            </a:r>
            <a:r>
              <a:rPr lang="en-US" dirty="0" err="1" smtClean="0"/>
              <a:t>buone</a:t>
            </a:r>
            <a:r>
              <a:rPr lang="en-US" dirty="0"/>
              <a:t> </a:t>
            </a:r>
            <a:r>
              <a:rPr lang="en-US" dirty="0" smtClean="0"/>
              <a:t>da </a:t>
            </a:r>
            <a:r>
              <a:rPr lang="en-US" dirty="0" err="1" smtClean="0"/>
              <a:t>poter</a:t>
            </a:r>
            <a:r>
              <a:rPr lang="en-US" dirty="0" smtClean="0"/>
              <a:t> </a:t>
            </a:r>
            <a:r>
              <a:rPr lang="en-US" dirty="0" err="1" smtClean="0"/>
              <a:t>mantenere</a:t>
            </a:r>
            <a:r>
              <a:rPr lang="en-US" dirty="0" smtClean="0"/>
              <a:t> separate le </a:t>
            </a:r>
            <a:r>
              <a:rPr lang="en-US" dirty="0" err="1" smtClean="0"/>
              <a:t>computazioni</a:t>
            </a:r>
            <a:r>
              <a:rPr lang="en-US" dirty="0" smtClean="0"/>
              <a:t> </a:t>
            </a:r>
            <a:r>
              <a:rPr lang="en-US" dirty="0" err="1" smtClean="0"/>
              <a:t>concettualmente</a:t>
            </a:r>
            <a:r>
              <a:rPr lang="en-US" dirty="0" smtClean="0"/>
              <a:t> </a:t>
            </a:r>
            <a:r>
              <a:rPr lang="en-US" dirty="0" err="1" smtClean="0"/>
              <a:t>distinte</a:t>
            </a:r>
            <a:r>
              <a:rPr lang="en-US" dirty="0" smtClean="0"/>
              <a:t>.</a:t>
            </a:r>
          </a:p>
          <a:p>
            <a:pPr marL="285750" indent="-285750">
              <a:buFont typeface="Arial"/>
              <a:buChar char="•"/>
            </a:pPr>
            <a:endParaRPr lang="en-US" dirty="0"/>
          </a:p>
          <a:p>
            <a:pPr marL="285750" indent="-285750">
              <a:buFont typeface="Arial"/>
              <a:buChar char="•"/>
            </a:pPr>
            <a:r>
              <a:rPr lang="en-US" dirty="0" err="1" smtClean="0"/>
              <a:t>Evitare</a:t>
            </a:r>
            <a:r>
              <a:rPr lang="en-US" dirty="0" smtClean="0"/>
              <a:t> di </a:t>
            </a:r>
            <a:r>
              <a:rPr lang="en-US" dirty="0" err="1" smtClean="0"/>
              <a:t>mischiare</a:t>
            </a:r>
            <a:r>
              <a:rPr lang="en-US" dirty="0" smtClean="0"/>
              <a:t> </a:t>
            </a:r>
            <a:r>
              <a:rPr lang="en-US" dirty="0" err="1" smtClean="0"/>
              <a:t>computazioni</a:t>
            </a:r>
            <a:r>
              <a:rPr lang="en-US" dirty="0" smtClean="0"/>
              <a:t> </a:t>
            </a:r>
            <a:r>
              <a:rPr lang="en-US" dirty="0" err="1" smtClean="0"/>
              <a:t>distinte</a:t>
            </a:r>
            <a:r>
              <a:rPr lang="en-US" dirty="0" smtClean="0"/>
              <a:t> (e </a:t>
            </a:r>
            <a:r>
              <a:rPr lang="en-US" dirty="0" err="1" smtClean="0"/>
              <a:t>quindi</a:t>
            </a:r>
            <a:r>
              <a:rPr lang="en-US" dirty="0" smtClean="0"/>
              <a:t> </a:t>
            </a:r>
            <a:r>
              <a:rPr lang="en-US" dirty="0" err="1" smtClean="0"/>
              <a:t>evitare</a:t>
            </a:r>
            <a:r>
              <a:rPr lang="en-US" dirty="0" smtClean="0"/>
              <a:t> </a:t>
            </a:r>
            <a:r>
              <a:rPr lang="en-US" dirty="0" err="1" smtClean="0"/>
              <a:t>ulteriori</a:t>
            </a:r>
            <a:r>
              <a:rPr lang="en-US" dirty="0" smtClean="0"/>
              <a:t> </a:t>
            </a:r>
            <a:r>
              <a:rPr lang="en-US" dirty="0" err="1" smtClean="0"/>
              <a:t>passaggi</a:t>
            </a:r>
            <a:r>
              <a:rPr lang="en-US" dirty="0" smtClean="0"/>
              <a:t> sui </a:t>
            </a:r>
            <a:r>
              <a:rPr lang="en-US" dirty="0" err="1" smtClean="0"/>
              <a:t>dati</a:t>
            </a:r>
            <a:r>
              <a:rPr lang="en-US" dirty="0" smtClean="0"/>
              <a:t>) </a:t>
            </a:r>
            <a:r>
              <a:rPr lang="en-US" dirty="0" err="1" smtClean="0"/>
              <a:t>rende</a:t>
            </a:r>
            <a:r>
              <a:rPr lang="en-US" dirty="0" smtClean="0"/>
              <a:t> </a:t>
            </a:r>
            <a:r>
              <a:rPr lang="en-US" dirty="0" err="1" smtClean="0"/>
              <a:t>più</a:t>
            </a:r>
            <a:r>
              <a:rPr lang="en-US" dirty="0" smtClean="0"/>
              <a:t> </a:t>
            </a:r>
            <a:r>
              <a:rPr lang="en-US" dirty="0" err="1" smtClean="0"/>
              <a:t>semplice</a:t>
            </a:r>
            <a:r>
              <a:rPr lang="en-US" dirty="0" smtClean="0"/>
              <a:t> </a:t>
            </a:r>
            <a:r>
              <a:rPr lang="en-US" dirty="0" err="1" smtClean="0"/>
              <a:t>cambiare</a:t>
            </a:r>
            <a:r>
              <a:rPr lang="en-US" dirty="0" smtClean="0"/>
              <a:t> </a:t>
            </a:r>
            <a:r>
              <a:rPr lang="en-US" dirty="0" err="1" smtClean="0"/>
              <a:t>il</a:t>
            </a:r>
            <a:r>
              <a:rPr lang="en-US" dirty="0" smtClean="0"/>
              <a:t> </a:t>
            </a:r>
            <a:r>
              <a:rPr lang="en-US" dirty="0" err="1" smtClean="0"/>
              <a:t>processo</a:t>
            </a:r>
            <a:r>
              <a:rPr lang="en-US" dirty="0" smtClean="0"/>
              <a:t> di </a:t>
            </a:r>
            <a:r>
              <a:rPr lang="en-US" dirty="0" err="1" smtClean="0"/>
              <a:t>indicizzazione</a:t>
            </a:r>
            <a:r>
              <a:rPr lang="en-US" dirty="0" smtClean="0"/>
              <a:t>.</a:t>
            </a:r>
          </a:p>
          <a:p>
            <a:pPr marL="285750" indent="-285750">
              <a:buFont typeface="Arial"/>
              <a:buChar char="•"/>
            </a:pPr>
            <a:endParaRPr lang="en-US" dirty="0"/>
          </a:p>
          <a:p>
            <a:pPr marL="285750" indent="-285750">
              <a:buFont typeface="Arial"/>
              <a:buChar char="•"/>
            </a:pPr>
            <a:r>
              <a:rPr lang="en-US" dirty="0" smtClean="0"/>
              <a:t>Ad </a:t>
            </a:r>
            <a:r>
              <a:rPr lang="en-US" dirty="0" err="1" smtClean="0"/>
              <a:t>esempio</a:t>
            </a:r>
            <a:r>
              <a:rPr lang="en-US" dirty="0" smtClean="0"/>
              <a:t>, un </a:t>
            </a:r>
            <a:r>
              <a:rPr lang="en-US" dirty="0" err="1" smtClean="0"/>
              <a:t>cambio</a:t>
            </a:r>
            <a:r>
              <a:rPr lang="en-US" dirty="0" smtClean="0"/>
              <a:t> </a:t>
            </a:r>
            <a:r>
              <a:rPr lang="en-US" dirty="0" err="1" smtClean="0"/>
              <a:t>che</a:t>
            </a:r>
            <a:r>
              <a:rPr lang="en-US" dirty="0" smtClean="0"/>
              <a:t> ha </a:t>
            </a:r>
            <a:r>
              <a:rPr lang="en-US" dirty="0" err="1" smtClean="0"/>
              <a:t>richiesto</a:t>
            </a:r>
            <a:r>
              <a:rPr lang="en-US" dirty="0"/>
              <a:t> </a:t>
            </a:r>
            <a:r>
              <a:rPr lang="en-US" dirty="0" err="1" smtClean="0"/>
              <a:t>alcuni</a:t>
            </a:r>
            <a:r>
              <a:rPr lang="en-US" dirty="0" smtClean="0"/>
              <a:t> </a:t>
            </a:r>
            <a:r>
              <a:rPr lang="en-US" dirty="0" err="1" smtClean="0"/>
              <a:t>mesi</a:t>
            </a:r>
            <a:r>
              <a:rPr lang="en-US" dirty="0" smtClean="0"/>
              <a:t> per </a:t>
            </a:r>
            <a:r>
              <a:rPr lang="en-US" dirty="0" err="1" smtClean="0"/>
              <a:t>essere</a:t>
            </a:r>
            <a:r>
              <a:rPr lang="en-US" dirty="0" smtClean="0"/>
              <a:t> </a:t>
            </a:r>
            <a:r>
              <a:rPr lang="en-US" dirty="0" err="1" smtClean="0"/>
              <a:t>realizzato</a:t>
            </a:r>
            <a:r>
              <a:rPr lang="en-US" dirty="0" smtClean="0"/>
              <a:t> </a:t>
            </a:r>
            <a:r>
              <a:rPr lang="en-US" dirty="0" err="1" smtClean="0"/>
              <a:t>nel</a:t>
            </a:r>
            <a:r>
              <a:rPr lang="en-US" dirty="0" smtClean="0"/>
              <a:t> </a:t>
            </a:r>
            <a:r>
              <a:rPr lang="en-US" dirty="0" err="1" smtClean="0"/>
              <a:t>vecchio</a:t>
            </a:r>
            <a:r>
              <a:rPr lang="en-US" dirty="0" smtClean="0"/>
              <a:t> </a:t>
            </a:r>
            <a:r>
              <a:rPr lang="en-US" dirty="0" err="1" smtClean="0"/>
              <a:t>sistema</a:t>
            </a:r>
            <a:r>
              <a:rPr lang="en-US" dirty="0" smtClean="0"/>
              <a:t> di </a:t>
            </a:r>
            <a:r>
              <a:rPr lang="en-US" dirty="0" err="1" smtClean="0"/>
              <a:t>indicizzazione</a:t>
            </a:r>
            <a:r>
              <a:rPr lang="en-US" dirty="0"/>
              <a:t> </a:t>
            </a:r>
            <a:r>
              <a:rPr lang="en-US" dirty="0" err="1" smtClean="0"/>
              <a:t>è</a:t>
            </a:r>
            <a:r>
              <a:rPr lang="en-US" dirty="0" smtClean="0"/>
              <a:t> </a:t>
            </a:r>
            <a:r>
              <a:rPr lang="en-US" dirty="0" err="1" smtClean="0"/>
              <a:t>stato</a:t>
            </a:r>
            <a:r>
              <a:rPr lang="en-US" dirty="0" smtClean="0"/>
              <a:t> </a:t>
            </a:r>
            <a:r>
              <a:rPr lang="en-US" dirty="0" err="1" smtClean="0"/>
              <a:t>implementato</a:t>
            </a:r>
            <a:r>
              <a:rPr lang="en-US" dirty="0" smtClean="0"/>
              <a:t> </a:t>
            </a:r>
            <a:r>
              <a:rPr lang="en-US" dirty="0" err="1" smtClean="0"/>
              <a:t>nel</a:t>
            </a:r>
            <a:r>
              <a:rPr lang="en-US" dirty="0" smtClean="0"/>
              <a:t> </a:t>
            </a:r>
            <a:r>
              <a:rPr lang="en-US" dirty="0" err="1" smtClean="0"/>
              <a:t>nuovo</a:t>
            </a:r>
            <a:r>
              <a:rPr lang="en-US" dirty="0" smtClean="0"/>
              <a:t> </a:t>
            </a:r>
            <a:r>
              <a:rPr lang="en-US" dirty="0" err="1" smtClean="0"/>
              <a:t>sistema</a:t>
            </a:r>
            <a:r>
              <a:rPr lang="en-US" dirty="0" smtClean="0"/>
              <a:t> in </a:t>
            </a:r>
            <a:r>
              <a:rPr lang="en-US" dirty="0" err="1" smtClean="0"/>
              <a:t>pochissimi</a:t>
            </a:r>
            <a:r>
              <a:rPr lang="en-US" dirty="0" smtClean="0"/>
              <a:t> </a:t>
            </a:r>
            <a:r>
              <a:rPr lang="en-US" dirty="0" err="1" smtClean="0"/>
              <a:t>giorni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793929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Large-scale </a:t>
            </a:r>
            <a:r>
              <a:rPr lang="it-IT" sz="2400" b="1" dirty="0" err="1" smtClean="0">
                <a:effectLst>
                  <a:outerShdw blurRad="38100" dist="38100" dir="2700000" algn="tl">
                    <a:srgbClr val="000000">
                      <a:alpha val="43137"/>
                    </a:srgbClr>
                  </a:outerShdw>
                </a:effectLst>
              </a:rPr>
              <a:t>Indexing</a:t>
            </a:r>
            <a:endParaRPr lang="it-IT" sz="2400" b="1" dirty="0" smtClean="0">
              <a:effectLst>
                <a:outerShdw blurRad="38100" dist="38100" dir="2700000" algn="tl">
                  <a:srgbClr val="000000">
                    <a:alpha val="43137"/>
                  </a:srgbClr>
                </a:outerShdw>
              </a:effectLst>
            </a:endParaRPr>
          </a:p>
        </p:txBody>
      </p:sp>
      <p:sp>
        <p:nvSpPr>
          <p:cNvPr id="7" name="CasellaDiTesto 6"/>
          <p:cNvSpPr txBox="1"/>
          <p:nvPr/>
        </p:nvSpPr>
        <p:spPr>
          <a:xfrm>
            <a:off x="539552" y="2132856"/>
            <a:ext cx="8072494" cy="2585323"/>
          </a:xfrm>
          <a:prstGeom prst="rect">
            <a:avLst/>
          </a:prstGeom>
          <a:noFill/>
        </p:spPr>
        <p:txBody>
          <a:bodyPr wrap="square" rtlCol="0">
            <a:spAutoFit/>
          </a:bodyPr>
          <a:lstStyle/>
          <a:p>
            <a:endParaRPr lang="en-US" dirty="0"/>
          </a:p>
          <a:p>
            <a:pPr marL="285750" indent="-285750">
              <a:buFont typeface="Arial"/>
              <a:buChar char="•"/>
            </a:pPr>
            <a:r>
              <a:rPr lang="en-US" dirty="0" smtClean="0"/>
              <a:t>Il </a:t>
            </a:r>
            <a:r>
              <a:rPr lang="en-US" dirty="0" err="1" smtClean="0"/>
              <a:t>processo</a:t>
            </a:r>
            <a:r>
              <a:rPr lang="en-US" dirty="0" smtClean="0"/>
              <a:t> di </a:t>
            </a:r>
            <a:r>
              <a:rPr lang="en-US" dirty="0" err="1" smtClean="0"/>
              <a:t>indicizzazione</a:t>
            </a:r>
            <a:r>
              <a:rPr lang="en-US" dirty="0" smtClean="0"/>
              <a:t> </a:t>
            </a:r>
            <a:r>
              <a:rPr lang="en-US" dirty="0" err="1" smtClean="0"/>
              <a:t>è</a:t>
            </a:r>
            <a:r>
              <a:rPr lang="en-US" dirty="0" smtClean="0"/>
              <a:t> </a:t>
            </a:r>
            <a:r>
              <a:rPr lang="en-US" dirty="0" err="1" smtClean="0"/>
              <a:t>diventato</a:t>
            </a:r>
            <a:r>
              <a:rPr lang="en-US" dirty="0" smtClean="0"/>
              <a:t> molto </a:t>
            </a:r>
            <a:r>
              <a:rPr lang="en-US" dirty="0" err="1" smtClean="0"/>
              <a:t>più</a:t>
            </a:r>
            <a:r>
              <a:rPr lang="en-US" dirty="0" smtClean="0"/>
              <a:t> facile da </a:t>
            </a:r>
            <a:r>
              <a:rPr lang="en-US" dirty="0" err="1" smtClean="0"/>
              <a:t>gestire</a:t>
            </a:r>
            <a:r>
              <a:rPr lang="en-US" dirty="0" smtClean="0"/>
              <a:t> </a:t>
            </a:r>
            <a:r>
              <a:rPr lang="en-US" dirty="0" err="1" smtClean="0"/>
              <a:t>perché</a:t>
            </a:r>
            <a:r>
              <a:rPr lang="en-US" dirty="0" smtClean="0"/>
              <a:t> </a:t>
            </a:r>
            <a:r>
              <a:rPr lang="it-IT" dirty="0" smtClean="0"/>
              <a:t>i fallimenti e/o rallentamenti delle macchine ed i possibili singhiozzi nella rete sono risolti in modo automatico dalla libreria </a:t>
            </a:r>
            <a:r>
              <a:rPr lang="it-IT" dirty="0" err="1" smtClean="0"/>
              <a:t>MapReduce</a:t>
            </a:r>
            <a:r>
              <a:rPr lang="it-IT" dirty="0" smtClean="0"/>
              <a:t> senza alcun intervento dell’utente.</a:t>
            </a:r>
          </a:p>
          <a:p>
            <a:pPr marL="285750" indent="-285750">
              <a:buFont typeface="Arial"/>
              <a:buChar char="•"/>
            </a:pPr>
            <a:endParaRPr lang="it-IT" dirty="0"/>
          </a:p>
          <a:p>
            <a:pPr marL="285750" indent="-285750">
              <a:buFont typeface="Arial"/>
              <a:buChar char="•"/>
            </a:pPr>
            <a:r>
              <a:rPr lang="it-IT" dirty="0" smtClean="0"/>
              <a:t>Infine aumentare le performance di tutto il processo può essere fatto semplicemente aggiungendo nuove macchine al cluster.</a:t>
            </a:r>
            <a:endParaRPr lang="en-US" dirty="0"/>
          </a:p>
          <a:p>
            <a:pPr marL="285750" indent="-285750">
              <a:buFont typeface="Arial"/>
              <a:buChar char="•"/>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321779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Commenti - Critiche</a:t>
            </a:r>
          </a:p>
        </p:txBody>
      </p:sp>
      <p:sp>
        <p:nvSpPr>
          <p:cNvPr id="7" name="CasellaDiTesto 6"/>
          <p:cNvSpPr txBox="1"/>
          <p:nvPr/>
        </p:nvSpPr>
        <p:spPr>
          <a:xfrm>
            <a:off x="539552" y="2132856"/>
            <a:ext cx="8072494" cy="3693319"/>
          </a:xfrm>
          <a:prstGeom prst="rect">
            <a:avLst/>
          </a:prstGeom>
          <a:noFill/>
        </p:spPr>
        <p:txBody>
          <a:bodyPr wrap="square" rtlCol="0">
            <a:spAutoFit/>
          </a:bodyPr>
          <a:lstStyle/>
          <a:p>
            <a:r>
              <a:rPr lang="it-IT" dirty="0" smtClean="0"/>
              <a:t>Esistono </a:t>
            </a:r>
            <a:r>
              <a:rPr lang="it-IT" dirty="0"/>
              <a:t>svariate critiche sia sull’idea che sulla realizzazione del </a:t>
            </a:r>
            <a:r>
              <a:rPr lang="it-IT" dirty="0" err="1" smtClean="0"/>
              <a:t>framework</a:t>
            </a:r>
            <a:r>
              <a:rPr lang="it-IT" dirty="0" smtClean="0"/>
              <a:t>:</a:t>
            </a:r>
          </a:p>
          <a:p>
            <a:endParaRPr lang="it-IT" dirty="0"/>
          </a:p>
          <a:p>
            <a:pPr marL="285750" indent="-285750">
              <a:buFont typeface="Arial"/>
              <a:buChar char="•"/>
            </a:pPr>
            <a:r>
              <a:rPr lang="it-IT" dirty="0" err="1"/>
              <a:t>DeWitt</a:t>
            </a:r>
            <a:r>
              <a:rPr lang="it-IT" dirty="0"/>
              <a:t> e </a:t>
            </a:r>
            <a:r>
              <a:rPr lang="it-IT" dirty="0" err="1"/>
              <a:t>Stonebraker</a:t>
            </a:r>
            <a:r>
              <a:rPr lang="it-IT" dirty="0"/>
              <a:t> </a:t>
            </a:r>
            <a:r>
              <a:rPr lang="it-IT" dirty="0" smtClean="0"/>
              <a:t>confrontano </a:t>
            </a:r>
            <a:r>
              <a:rPr lang="it-IT" dirty="0" err="1"/>
              <a:t>MapReduce</a:t>
            </a:r>
            <a:r>
              <a:rPr lang="it-IT" dirty="0"/>
              <a:t> con i database relazionali paralleli. </a:t>
            </a:r>
            <a:r>
              <a:rPr lang="it-IT" dirty="0" smtClean="0"/>
              <a:t>I due vedono </a:t>
            </a:r>
            <a:r>
              <a:rPr lang="it-IT" dirty="0" err="1"/>
              <a:t>MapReduce</a:t>
            </a:r>
            <a:r>
              <a:rPr lang="it-IT" dirty="0"/>
              <a:t> come un sistema per il data </a:t>
            </a:r>
            <a:r>
              <a:rPr lang="it-IT" dirty="0" err="1"/>
              <a:t>warehousing</a:t>
            </a:r>
            <a:r>
              <a:rPr lang="it-IT" dirty="0"/>
              <a:t> e </a:t>
            </a:r>
            <a:r>
              <a:rPr lang="it-IT"/>
              <a:t>lo </a:t>
            </a:r>
            <a:r>
              <a:rPr lang="it-IT" smtClean="0"/>
              <a:t>giudicano </a:t>
            </a:r>
            <a:r>
              <a:rPr lang="it-IT" dirty="0"/>
              <a:t>per niente </a:t>
            </a:r>
            <a:r>
              <a:rPr lang="it-IT" dirty="0" smtClean="0"/>
              <a:t>innovativo.</a:t>
            </a:r>
          </a:p>
          <a:p>
            <a:pPr marL="285750" indent="-285750">
              <a:buFont typeface="Arial"/>
              <a:buChar char="•"/>
            </a:pPr>
            <a:endParaRPr lang="it-IT" dirty="0"/>
          </a:p>
          <a:p>
            <a:pPr marL="285750" indent="-285750">
              <a:buFont typeface="Arial"/>
              <a:buChar char="•"/>
            </a:pPr>
            <a:endParaRPr lang="it-IT" dirty="0"/>
          </a:p>
          <a:p>
            <a:pPr marL="285750" indent="-285750">
              <a:buFont typeface="Arial"/>
              <a:buChar char="•"/>
            </a:pPr>
            <a:r>
              <a:rPr lang="it-IT" dirty="0"/>
              <a:t>I</a:t>
            </a:r>
            <a:r>
              <a:rPr lang="it-IT" dirty="0" smtClean="0"/>
              <a:t>mpossibilità </a:t>
            </a:r>
            <a:r>
              <a:rPr lang="it-IT" dirty="0"/>
              <a:t>di integrazione di </a:t>
            </a:r>
            <a:r>
              <a:rPr lang="it-IT" dirty="0" err="1" smtClean="0"/>
              <a:t>MapReduce</a:t>
            </a:r>
            <a:r>
              <a:rPr lang="it-IT" dirty="0" smtClean="0"/>
              <a:t> </a:t>
            </a:r>
            <a:r>
              <a:rPr lang="it-IT" dirty="0"/>
              <a:t>con altri sistemi noti e la mancanza di strumenti classici di DBMS che avrebbero facilitato l’analisi dei dati</a:t>
            </a:r>
            <a:r>
              <a:rPr lang="it-IT" dirty="0" smtClean="0"/>
              <a:t>.</a:t>
            </a:r>
          </a:p>
          <a:p>
            <a:pPr marL="285750" indent="-285750">
              <a:buFont typeface="Arial"/>
              <a:buChar char="•"/>
            </a:pPr>
            <a:endParaRPr lang="it-IT" dirty="0"/>
          </a:p>
          <a:p>
            <a:pPr marL="285750" indent="-285750">
              <a:buFont typeface="Arial"/>
              <a:buChar char="•"/>
            </a:pPr>
            <a:endParaRPr lang="it-IT"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89880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a:t>
            </a:r>
          </a:p>
        </p:txBody>
      </p:sp>
      <p:sp>
        <p:nvSpPr>
          <p:cNvPr id="8" name="CasellaDiTesto 7"/>
          <p:cNvSpPr txBox="1"/>
          <p:nvPr/>
        </p:nvSpPr>
        <p:spPr>
          <a:xfrm>
            <a:off x="500034" y="1851789"/>
            <a:ext cx="7715304" cy="2585323"/>
          </a:xfrm>
          <a:prstGeom prst="rect">
            <a:avLst/>
          </a:prstGeom>
          <a:noFill/>
        </p:spPr>
        <p:txBody>
          <a:bodyPr wrap="square" rtlCol="0">
            <a:spAutoFit/>
          </a:bodyPr>
          <a:lstStyle/>
          <a:p>
            <a:r>
              <a:rPr lang="it-IT" dirty="0" err="1" smtClean="0"/>
              <a:t>MapReduce</a:t>
            </a:r>
            <a:r>
              <a:rPr lang="it-IT" dirty="0" smtClean="0"/>
              <a:t> si pone come compromesso tra calcolo parallelo, sequenziale e distribuito.</a:t>
            </a:r>
          </a:p>
          <a:p>
            <a:endParaRPr lang="it-IT" dirty="0"/>
          </a:p>
          <a:p>
            <a:r>
              <a:rPr lang="it-IT" dirty="0" smtClean="0"/>
              <a:t>Prima di affrontare nel dettaglio l’idea e l’implementazione del modello è </a:t>
            </a:r>
            <a:r>
              <a:rPr lang="it-IT" dirty="0" err="1" smtClean="0"/>
              <a:t>oppurtuno</a:t>
            </a:r>
            <a:r>
              <a:rPr lang="it-IT" dirty="0" smtClean="0"/>
              <a:t> richiamare i due modelli classici di computazione parallela:</a:t>
            </a:r>
          </a:p>
          <a:p>
            <a:endParaRPr lang="it-IT" dirty="0"/>
          </a:p>
          <a:p>
            <a:pPr marL="285750" indent="-285750">
              <a:buFont typeface="Arial"/>
              <a:buChar char="•"/>
            </a:pPr>
            <a:r>
              <a:rPr lang="it-IT" dirty="0" smtClean="0"/>
              <a:t>PRAM</a:t>
            </a:r>
          </a:p>
          <a:p>
            <a:pPr marL="285750" indent="-285750">
              <a:buFont typeface="Arial"/>
              <a:buChar char="•"/>
            </a:pPr>
            <a:endParaRPr lang="it-IT" dirty="0"/>
          </a:p>
          <a:p>
            <a:pPr marL="285750" indent="-285750">
              <a:buFont typeface="Arial"/>
              <a:buChar char="•"/>
            </a:pPr>
            <a:r>
              <a:rPr lang="it-IT" dirty="0" smtClean="0"/>
              <a:t>BSP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163006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Commenti - Critiche</a:t>
            </a:r>
          </a:p>
        </p:txBody>
      </p:sp>
      <p:sp>
        <p:nvSpPr>
          <p:cNvPr id="7" name="CasellaDiTesto 6"/>
          <p:cNvSpPr txBox="1"/>
          <p:nvPr/>
        </p:nvSpPr>
        <p:spPr>
          <a:xfrm>
            <a:off x="539552" y="2132856"/>
            <a:ext cx="8072494" cy="2585323"/>
          </a:xfrm>
          <a:prstGeom prst="rect">
            <a:avLst/>
          </a:prstGeom>
          <a:noFill/>
        </p:spPr>
        <p:txBody>
          <a:bodyPr wrap="square" rtlCol="0">
            <a:spAutoFit/>
          </a:bodyPr>
          <a:lstStyle/>
          <a:p>
            <a:pPr marL="285750" indent="-285750">
              <a:buFont typeface="Arial"/>
              <a:buChar char="•"/>
            </a:pPr>
            <a:r>
              <a:rPr lang="it-IT" dirty="0" smtClean="0"/>
              <a:t>Non </a:t>
            </a:r>
            <a:r>
              <a:rPr lang="it-IT" dirty="0"/>
              <a:t>avere meccanismi di indirizzamento dei dati rende complesse alcune </a:t>
            </a:r>
            <a:r>
              <a:rPr lang="it-IT" dirty="0" smtClean="0"/>
              <a:t>operazioni: per confrontare </a:t>
            </a:r>
            <a:r>
              <a:rPr lang="it-IT" dirty="0"/>
              <a:t>dei dati di cui si conosce la chiave è necessario utilizzare un intero </a:t>
            </a:r>
            <a:r>
              <a:rPr lang="it-IT" dirty="0" smtClean="0"/>
              <a:t>round.</a:t>
            </a:r>
            <a:endParaRPr lang="it-IT" dirty="0"/>
          </a:p>
          <a:p>
            <a:pPr marL="285750" indent="-285750">
              <a:buFont typeface="Arial"/>
              <a:buChar char="•"/>
            </a:pPr>
            <a:endParaRPr lang="it-IT" dirty="0"/>
          </a:p>
          <a:p>
            <a:pPr marL="285750" indent="-285750">
              <a:buFont typeface="Arial"/>
              <a:buChar char="•"/>
            </a:pPr>
            <a:r>
              <a:rPr lang="it-IT" dirty="0"/>
              <a:t>N</a:t>
            </a:r>
            <a:r>
              <a:rPr lang="it-IT" dirty="0" smtClean="0"/>
              <a:t>on </a:t>
            </a:r>
            <a:r>
              <a:rPr lang="it-IT" dirty="0"/>
              <a:t>esiste una vera e propria memoria su cui salvare informazioni temporanee, questo sfavorisce l’utilizzo di strutture dati nel corso di </a:t>
            </a:r>
            <a:r>
              <a:rPr lang="it-IT" dirty="0" smtClean="0"/>
              <a:t>più round: aggiornare un albero molto grande ad ogni round necessiterebbe tempo macchina.</a:t>
            </a:r>
            <a:endParaRPr lang="it-IT"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363175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err="1" smtClean="0">
                <a:effectLst>
                  <a:outerShdw blurRad="38100" dist="38100" dir="2700000" algn="tl">
                    <a:srgbClr val="000000">
                      <a:alpha val="43137"/>
                    </a:srgbClr>
                  </a:outerShdw>
                </a:effectLst>
              </a:rPr>
              <a:t>MapReduce</a:t>
            </a:r>
            <a:r>
              <a:rPr lang="it-IT" sz="2400" b="1" dirty="0" smtClean="0">
                <a:effectLst>
                  <a:outerShdw blurRad="38100" dist="38100" dir="2700000" algn="tl">
                    <a:srgbClr val="000000">
                      <a:alpha val="43137"/>
                    </a:srgbClr>
                  </a:outerShdw>
                </a:effectLst>
              </a:rPr>
              <a:t>: Commenti - Vantaggi</a:t>
            </a:r>
          </a:p>
        </p:txBody>
      </p:sp>
      <p:sp>
        <p:nvSpPr>
          <p:cNvPr id="7" name="CasellaDiTesto 6"/>
          <p:cNvSpPr txBox="1"/>
          <p:nvPr/>
        </p:nvSpPr>
        <p:spPr>
          <a:xfrm>
            <a:off x="539552" y="2132856"/>
            <a:ext cx="8072494" cy="2031325"/>
          </a:xfrm>
          <a:prstGeom prst="rect">
            <a:avLst/>
          </a:prstGeom>
          <a:noFill/>
        </p:spPr>
        <p:txBody>
          <a:bodyPr wrap="square" rtlCol="0">
            <a:spAutoFit/>
          </a:bodyPr>
          <a:lstStyle/>
          <a:p>
            <a:r>
              <a:rPr lang="it-IT" dirty="0" smtClean="0"/>
              <a:t>A </a:t>
            </a:r>
            <a:r>
              <a:rPr lang="it-IT" dirty="0"/>
              <a:t>difesa di </a:t>
            </a:r>
            <a:r>
              <a:rPr lang="it-IT" dirty="0" err="1"/>
              <a:t>MapReduce</a:t>
            </a:r>
            <a:r>
              <a:rPr lang="it-IT" dirty="0"/>
              <a:t> c’è certamente la </a:t>
            </a:r>
            <a:r>
              <a:rPr lang="it-IT" dirty="0" smtClean="0"/>
              <a:t>semplicità </a:t>
            </a:r>
            <a:r>
              <a:rPr lang="it-IT" dirty="0"/>
              <a:t>offerta al progettista di algoritmi. </a:t>
            </a:r>
            <a:endParaRPr lang="it-IT" dirty="0" smtClean="0"/>
          </a:p>
          <a:p>
            <a:endParaRPr lang="it-IT" dirty="0"/>
          </a:p>
          <a:p>
            <a:r>
              <a:rPr lang="it-IT" dirty="0" smtClean="0"/>
              <a:t>Infatti </a:t>
            </a:r>
            <a:r>
              <a:rPr lang="it-IT" dirty="0"/>
              <a:t>è proprio l’assenza di memoria ausiliaria, di strutture dati, di strumenti di DBMS e di meccanismi di indirizzamento che permette di definire un algoritmo semplicemente definendo due funzioni.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1463527"/>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Articoli di riferimento</a:t>
            </a:r>
          </a:p>
        </p:txBody>
      </p:sp>
      <p:sp>
        <p:nvSpPr>
          <p:cNvPr id="7" name="CasellaDiTesto 6"/>
          <p:cNvSpPr txBox="1"/>
          <p:nvPr/>
        </p:nvSpPr>
        <p:spPr>
          <a:xfrm>
            <a:off x="539552" y="2132856"/>
            <a:ext cx="8072494" cy="2862323"/>
          </a:xfrm>
          <a:prstGeom prst="rect">
            <a:avLst/>
          </a:prstGeom>
          <a:noFill/>
        </p:spPr>
        <p:txBody>
          <a:bodyPr wrap="square" rtlCol="0">
            <a:spAutoFit/>
          </a:bodyPr>
          <a:lstStyle/>
          <a:p>
            <a:pPr marL="285750" indent="-285750">
              <a:buFont typeface="Arial"/>
              <a:buChar char="•"/>
            </a:pPr>
            <a:r>
              <a:rPr lang="it-IT" dirty="0" smtClean="0"/>
              <a:t>Jeffrey Dean, </a:t>
            </a:r>
            <a:r>
              <a:rPr lang="it-IT" dirty="0" err="1" smtClean="0"/>
              <a:t>Sanjay</a:t>
            </a:r>
            <a:r>
              <a:rPr lang="it-IT" dirty="0" smtClean="0"/>
              <a:t> </a:t>
            </a:r>
            <a:r>
              <a:rPr lang="it-IT" dirty="0" err="1" smtClean="0"/>
              <a:t>Ghemawat</a:t>
            </a:r>
            <a:r>
              <a:rPr lang="it-IT" dirty="0" smtClean="0"/>
              <a:t>. </a:t>
            </a:r>
            <a:r>
              <a:rPr lang="en-US" i="1" dirty="0" err="1"/>
              <a:t>MapReduce</a:t>
            </a:r>
            <a:r>
              <a:rPr lang="en-US" i="1" dirty="0"/>
              <a:t>: Simplified Data Processing on Large </a:t>
            </a:r>
            <a:r>
              <a:rPr lang="en-US" i="1" dirty="0" smtClean="0"/>
              <a:t>Clusters</a:t>
            </a:r>
          </a:p>
          <a:p>
            <a:endParaRPr lang="en-US" i="1" dirty="0"/>
          </a:p>
          <a:p>
            <a:pPr marL="285750" indent="-285750">
              <a:buFont typeface="Arial"/>
              <a:buChar char="•"/>
            </a:pPr>
            <a:r>
              <a:rPr lang="pl-PL" dirty="0"/>
              <a:t>Howard </a:t>
            </a:r>
            <a:r>
              <a:rPr lang="pl-PL" dirty="0" err="1" smtClean="0"/>
              <a:t>Karloff</a:t>
            </a:r>
            <a:r>
              <a:rPr lang="pl-PL" dirty="0" smtClean="0"/>
              <a:t>, </a:t>
            </a:r>
            <a:r>
              <a:rPr lang="en-US" dirty="0" err="1"/>
              <a:t>Siddharth</a:t>
            </a:r>
            <a:r>
              <a:rPr lang="en-US" dirty="0"/>
              <a:t> </a:t>
            </a:r>
            <a:r>
              <a:rPr lang="en-US" dirty="0" err="1" smtClean="0"/>
              <a:t>Suri</a:t>
            </a:r>
            <a:r>
              <a:rPr lang="en-US" dirty="0" smtClean="0"/>
              <a:t>, </a:t>
            </a:r>
            <a:r>
              <a:rPr lang="fi-FI" dirty="0"/>
              <a:t>Sergei </a:t>
            </a:r>
            <a:r>
              <a:rPr lang="fi-FI" dirty="0" err="1" smtClean="0"/>
              <a:t>Vassilvitskii</a:t>
            </a:r>
            <a:r>
              <a:rPr lang="fi-FI" dirty="0" smtClean="0"/>
              <a:t>. </a:t>
            </a:r>
            <a:r>
              <a:rPr lang="en-US" i="1" dirty="0"/>
              <a:t>A Model of Computation for </a:t>
            </a:r>
            <a:r>
              <a:rPr lang="en-US" i="1" dirty="0" err="1" smtClean="0"/>
              <a:t>MapReduce</a:t>
            </a:r>
            <a:endParaRPr lang="en-US" i="1" dirty="0"/>
          </a:p>
          <a:p>
            <a:pPr marL="285750" indent="-285750">
              <a:buFont typeface="Arial"/>
              <a:buChar char="•"/>
            </a:pPr>
            <a:endParaRPr lang="en-US" i="1" dirty="0"/>
          </a:p>
          <a:p>
            <a:pPr marL="285750" indent="-285750">
              <a:buFont typeface="Arial"/>
              <a:buChar char="•"/>
            </a:pPr>
            <a:r>
              <a:rPr lang="it-IT" dirty="0" smtClean="0"/>
              <a:t>Giuseppe </a:t>
            </a:r>
            <a:r>
              <a:rPr lang="it-IT" dirty="0" err="1" smtClean="0"/>
              <a:t>Crisafulli</a:t>
            </a:r>
            <a:r>
              <a:rPr lang="it-IT" dirty="0" smtClean="0"/>
              <a:t>. </a:t>
            </a:r>
            <a:r>
              <a:rPr lang="it-IT" i="1" dirty="0" err="1" smtClean="0"/>
              <a:t>MapReduce</a:t>
            </a:r>
            <a:r>
              <a:rPr lang="it-IT" i="1" dirty="0" smtClean="0"/>
              <a:t>: Modelli e Algoritmi</a:t>
            </a:r>
          </a:p>
          <a:p>
            <a:pPr marL="285750" indent="-285750">
              <a:buFont typeface="Arial"/>
              <a:buChar char="•"/>
            </a:pPr>
            <a:endParaRPr lang="it-IT" i="1" dirty="0"/>
          </a:p>
          <a:p>
            <a:pPr marL="285750" indent="-285750">
              <a:buFont typeface="Arial"/>
              <a:buChar char="•"/>
            </a:pPr>
            <a:r>
              <a:rPr lang="it-IT" dirty="0" smtClean="0"/>
              <a:t>Jimmy </a:t>
            </a:r>
            <a:r>
              <a:rPr lang="it-IT" dirty="0" err="1" smtClean="0"/>
              <a:t>Lin</a:t>
            </a:r>
            <a:r>
              <a:rPr lang="it-IT" dirty="0" smtClean="0"/>
              <a:t>, Chris </a:t>
            </a:r>
            <a:r>
              <a:rPr lang="it-IT" dirty="0" err="1" smtClean="0"/>
              <a:t>Dyer</a:t>
            </a:r>
            <a:r>
              <a:rPr lang="it-IT" dirty="0" smtClean="0"/>
              <a:t>. </a:t>
            </a:r>
            <a:r>
              <a:rPr lang="en-US" i="1" dirty="0"/>
              <a:t>Data-Intensive Text Processing with </a:t>
            </a:r>
            <a:r>
              <a:rPr lang="en-US" i="1" dirty="0" err="1"/>
              <a:t>MapReduce</a:t>
            </a:r>
            <a:r>
              <a:rPr lang="en-US" i="1" dirty="0"/>
              <a:t> </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12690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500034" y="1851789"/>
            <a:ext cx="7715304" cy="2585323"/>
          </a:xfrm>
          <a:prstGeom prst="rect">
            <a:avLst/>
          </a:prstGeom>
          <a:noFill/>
        </p:spPr>
        <p:txBody>
          <a:bodyPr wrap="square" rtlCol="0">
            <a:spAutoFit/>
          </a:bodyPr>
          <a:lstStyle/>
          <a:p>
            <a:pPr marL="285750" indent="-285750">
              <a:buFont typeface="Arial"/>
              <a:buChar char="•"/>
            </a:pPr>
            <a:r>
              <a:rPr lang="it-IT" dirty="0" smtClean="0"/>
              <a:t>Il modello PRAM, introdotto nel 1978 da Fortune e </a:t>
            </a:r>
            <a:r>
              <a:rPr lang="it-IT" dirty="0" err="1" smtClean="0"/>
              <a:t>Wyllie</a:t>
            </a:r>
            <a:r>
              <a:rPr lang="it-IT" dirty="0" smtClean="0"/>
              <a:t> è probabilmente il più diffuso tra i modelli di computazione parallela.</a:t>
            </a:r>
          </a:p>
          <a:p>
            <a:pPr marL="285750" indent="-285750">
              <a:buFont typeface="Arial"/>
              <a:buChar char="•"/>
            </a:pPr>
            <a:endParaRPr lang="it-IT" dirty="0"/>
          </a:p>
          <a:p>
            <a:pPr marL="285750" indent="-285750">
              <a:buFont typeface="Arial"/>
              <a:buChar char="•"/>
            </a:pPr>
            <a:r>
              <a:rPr lang="it-IT" dirty="0"/>
              <a:t>Il modello prevede un certo numero </a:t>
            </a:r>
            <a:r>
              <a:rPr lang="it-IT" dirty="0" err="1"/>
              <a:t>P</a:t>
            </a:r>
            <a:r>
              <a:rPr lang="it-IT" dirty="0"/>
              <a:t> di processori, ognuno dei quali è una </a:t>
            </a:r>
            <a:r>
              <a:rPr lang="it-IT" dirty="0" smtClean="0"/>
              <a:t>Random </a:t>
            </a:r>
            <a:r>
              <a:rPr lang="it-IT" dirty="0"/>
              <a:t>Access </a:t>
            </a:r>
            <a:r>
              <a:rPr lang="it-IT" dirty="0" smtClean="0"/>
              <a:t>Machine </a:t>
            </a:r>
            <a:r>
              <a:rPr lang="it-IT" dirty="0"/>
              <a:t>con un insieme di registi e una memoria locale. </a:t>
            </a:r>
          </a:p>
          <a:p>
            <a:pPr marL="285750" indent="-285750">
              <a:buFont typeface="Arial"/>
              <a:buChar char="•"/>
            </a:pPr>
            <a:endParaRPr lang="it-IT" dirty="0" smtClean="0"/>
          </a:p>
          <a:p>
            <a:pPr marL="285750" indent="-285750">
              <a:buFont typeface="Arial"/>
              <a:buChar char="•"/>
            </a:pPr>
            <a:r>
              <a:rPr lang="it-IT" dirty="0"/>
              <a:t>Tutti i processori lavorano in modo sincrono e condividono una memoria di dimensione N</a:t>
            </a:r>
            <a:r>
              <a:rPr lang="it-IT" dirty="0" smtClean="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94666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500034" y="1851789"/>
            <a:ext cx="7715304" cy="1477328"/>
          </a:xfrm>
          <a:prstGeom prst="rect">
            <a:avLst/>
          </a:prstGeom>
          <a:noFill/>
        </p:spPr>
        <p:txBody>
          <a:bodyPr wrap="square" rtlCol="0">
            <a:spAutoFit/>
          </a:bodyPr>
          <a:lstStyle/>
          <a:p>
            <a:pPr marL="285750" indent="-285750">
              <a:buFont typeface="Arial"/>
              <a:buChar char="•"/>
            </a:pPr>
            <a:r>
              <a:rPr lang="it-IT" dirty="0"/>
              <a:t>A ogni passo ogni processore </a:t>
            </a:r>
            <a:r>
              <a:rPr lang="it-IT" dirty="0" smtClean="0"/>
              <a:t>può leggere </a:t>
            </a:r>
            <a:r>
              <a:rPr lang="it-IT" dirty="0"/>
              <a:t>una locazione dalla memoria condivisa o scriverne una, e </a:t>
            </a:r>
            <a:r>
              <a:rPr lang="it-IT" dirty="0" smtClean="0"/>
              <a:t>può </a:t>
            </a:r>
            <a:r>
              <a:rPr lang="it-IT" dirty="0"/>
              <a:t>eseguire ogni operazione RAM sulla sua memoria locale</a:t>
            </a:r>
            <a:r>
              <a:rPr lang="it-IT" dirty="0" smtClean="0"/>
              <a:t>.</a:t>
            </a:r>
          </a:p>
          <a:p>
            <a:pPr marL="285750" indent="-285750">
              <a:buFont typeface="Arial"/>
              <a:buChar char="•"/>
            </a:pPr>
            <a:endParaRPr lang="it-IT" dirty="0"/>
          </a:p>
          <a:p>
            <a:endParaRPr lang="it-IT" dirty="0"/>
          </a:p>
        </p:txBody>
      </p:sp>
      <p:pic>
        <p:nvPicPr>
          <p:cNvPr id="2" name="Immagine 1"/>
          <p:cNvPicPr>
            <a:picLocks noChangeAspect="1"/>
          </p:cNvPicPr>
          <p:nvPr/>
        </p:nvPicPr>
        <p:blipFill>
          <a:blip r:embed="rId4"/>
          <a:stretch>
            <a:fillRect/>
          </a:stretch>
        </p:blipFill>
        <p:spPr>
          <a:xfrm>
            <a:off x="1763688" y="3212976"/>
            <a:ext cx="5368954" cy="202436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78240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500034" y="1851789"/>
            <a:ext cx="7715304" cy="3693319"/>
          </a:xfrm>
          <a:prstGeom prst="rect">
            <a:avLst/>
          </a:prstGeom>
          <a:noFill/>
        </p:spPr>
        <p:txBody>
          <a:bodyPr wrap="square" rtlCol="0">
            <a:spAutoFit/>
          </a:bodyPr>
          <a:lstStyle/>
          <a:p>
            <a:r>
              <a:rPr lang="it-IT" dirty="0"/>
              <a:t>A seconda delle politiche di accesso alla memoria condivisa distinguiamo </a:t>
            </a:r>
            <a:r>
              <a:rPr lang="it-IT" dirty="0" smtClean="0"/>
              <a:t>tre </a:t>
            </a:r>
            <a:r>
              <a:rPr lang="it-IT" dirty="0"/>
              <a:t>diversi tipi di PRAM</a:t>
            </a:r>
            <a:r>
              <a:rPr lang="it-IT" dirty="0" smtClean="0"/>
              <a:t>:</a:t>
            </a:r>
          </a:p>
          <a:p>
            <a:endParaRPr lang="it-IT" dirty="0"/>
          </a:p>
          <a:p>
            <a:pPr marL="285750" indent="-285750">
              <a:buFont typeface="Arial"/>
              <a:buChar char="•"/>
            </a:pPr>
            <a:r>
              <a:rPr lang="it-IT" b="1" dirty="0"/>
              <a:t>EREW</a:t>
            </a:r>
            <a:r>
              <a:rPr lang="it-IT" dirty="0"/>
              <a:t> (</a:t>
            </a:r>
            <a:r>
              <a:rPr lang="it-IT" dirty="0" err="1"/>
              <a:t>Exclusive</a:t>
            </a:r>
            <a:r>
              <a:rPr lang="it-IT" dirty="0"/>
              <a:t> Read, </a:t>
            </a:r>
            <a:r>
              <a:rPr lang="it-IT" dirty="0" err="1"/>
              <a:t>Exclusive</a:t>
            </a:r>
            <a:r>
              <a:rPr lang="it-IT" dirty="0"/>
              <a:t> Write</a:t>
            </a:r>
            <a:r>
              <a:rPr lang="it-IT" dirty="0" smtClean="0"/>
              <a:t>): ogni </a:t>
            </a:r>
            <a:r>
              <a:rPr lang="it-IT" dirty="0"/>
              <a:t>locazione </a:t>
            </a:r>
            <a:r>
              <a:rPr lang="it-IT" dirty="0" smtClean="0"/>
              <a:t>può </a:t>
            </a:r>
            <a:r>
              <a:rPr lang="it-IT" dirty="0"/>
              <a:t>essere letta e scritta da un solo processore per ciclo</a:t>
            </a:r>
            <a:r>
              <a:rPr lang="it-IT" dirty="0" smtClean="0"/>
              <a:t>.</a:t>
            </a:r>
          </a:p>
          <a:p>
            <a:pPr marL="285750" indent="-285750">
              <a:buFont typeface="Arial"/>
              <a:buChar char="•"/>
            </a:pPr>
            <a:endParaRPr lang="it-IT" dirty="0"/>
          </a:p>
          <a:p>
            <a:pPr marL="285750" indent="-285750">
              <a:buFont typeface="Arial"/>
              <a:buChar char="•"/>
            </a:pPr>
            <a:r>
              <a:rPr lang="it-IT" b="1" dirty="0" smtClean="0"/>
              <a:t>CREW</a:t>
            </a:r>
            <a:r>
              <a:rPr lang="it-IT" dirty="0" smtClean="0"/>
              <a:t> </a:t>
            </a:r>
            <a:r>
              <a:rPr lang="it-IT" dirty="0"/>
              <a:t>(</a:t>
            </a:r>
            <a:r>
              <a:rPr lang="it-IT" dirty="0" err="1"/>
              <a:t>Concurrent</a:t>
            </a:r>
            <a:r>
              <a:rPr lang="it-IT" dirty="0"/>
              <a:t> Read, </a:t>
            </a:r>
            <a:r>
              <a:rPr lang="it-IT" dirty="0" err="1"/>
              <a:t>Exclusive</a:t>
            </a:r>
            <a:r>
              <a:rPr lang="it-IT" dirty="0"/>
              <a:t> Write</a:t>
            </a:r>
            <a:r>
              <a:rPr lang="it-IT" dirty="0" smtClean="0"/>
              <a:t>): ogni </a:t>
            </a:r>
            <a:r>
              <a:rPr lang="it-IT" dirty="0"/>
              <a:t>cella di memoria </a:t>
            </a:r>
            <a:r>
              <a:rPr lang="it-IT" dirty="0" smtClean="0"/>
              <a:t>può </a:t>
            </a:r>
            <a:r>
              <a:rPr lang="it-IT" dirty="0"/>
              <a:t>essere letta da tutti i processori ma scritta da uno solo</a:t>
            </a:r>
            <a:r>
              <a:rPr lang="it-IT" dirty="0" smtClean="0"/>
              <a:t>.</a:t>
            </a:r>
          </a:p>
          <a:p>
            <a:pPr marL="285750" indent="-285750">
              <a:buFont typeface="Arial"/>
              <a:buChar char="•"/>
            </a:pPr>
            <a:endParaRPr lang="it-IT" dirty="0"/>
          </a:p>
          <a:p>
            <a:pPr marL="285750" indent="-285750">
              <a:buFont typeface="Arial"/>
              <a:buChar char="•"/>
            </a:pPr>
            <a:r>
              <a:rPr lang="it-IT" b="1" dirty="0" smtClean="0"/>
              <a:t>CRCW</a:t>
            </a:r>
            <a:r>
              <a:rPr lang="it-IT" dirty="0" smtClean="0"/>
              <a:t> </a:t>
            </a:r>
            <a:r>
              <a:rPr lang="it-IT" dirty="0"/>
              <a:t>(</a:t>
            </a:r>
            <a:r>
              <a:rPr lang="it-IT" dirty="0" err="1"/>
              <a:t>Concurrent</a:t>
            </a:r>
            <a:r>
              <a:rPr lang="it-IT" dirty="0"/>
              <a:t> Read</a:t>
            </a:r>
            <a:r>
              <a:rPr lang="it-IT" dirty="0" smtClean="0"/>
              <a:t>, </a:t>
            </a:r>
            <a:r>
              <a:rPr lang="it-IT" dirty="0" err="1" smtClean="0"/>
              <a:t>Concurrent</a:t>
            </a:r>
            <a:r>
              <a:rPr lang="it-IT" dirty="0" smtClean="0"/>
              <a:t> </a:t>
            </a:r>
            <a:r>
              <a:rPr lang="it-IT" dirty="0"/>
              <a:t>Write</a:t>
            </a:r>
            <a:r>
              <a:rPr lang="it-IT" dirty="0" smtClean="0"/>
              <a:t>): a </a:t>
            </a:r>
            <a:r>
              <a:rPr lang="it-IT" dirty="0"/>
              <a:t>ogni passo ogni processore </a:t>
            </a:r>
            <a:r>
              <a:rPr lang="it-IT" dirty="0" smtClean="0"/>
              <a:t>può </a:t>
            </a:r>
            <a:r>
              <a:rPr lang="it-IT" dirty="0"/>
              <a:t>leggere o scrivere ogni locazione di memoria condivisa</a:t>
            </a:r>
            <a:r>
              <a:rPr lang="it-IT" dirty="0" smtClean="0"/>
              <a:t>.</a:t>
            </a:r>
            <a:endParaRPr lang="it-IT" dirty="0"/>
          </a:p>
          <a:p>
            <a:pPr marL="285750" indent="-285750">
              <a:buFont typeface="Arial"/>
              <a:buChar char="•"/>
            </a:pP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878902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cstate="print"/>
          <a:srcRect/>
          <a:stretch>
            <a:fillRect/>
          </a:stretch>
        </p:blipFill>
        <p:spPr bwMode="auto">
          <a:xfrm>
            <a:off x="7689805" y="70254"/>
            <a:ext cx="1346691" cy="406418"/>
          </a:xfrm>
          <a:prstGeom prst="rect">
            <a:avLst/>
          </a:prstGeom>
          <a:noFill/>
          <a:ln w="9525">
            <a:noFill/>
            <a:miter lim="800000"/>
            <a:headEnd/>
            <a:tailEnd/>
          </a:ln>
          <a:effectLst/>
        </p:spPr>
      </p:pic>
      <p:sp>
        <p:nvSpPr>
          <p:cNvPr id="5" name="CasellaDiTesto 4"/>
          <p:cNvSpPr txBox="1"/>
          <p:nvPr/>
        </p:nvSpPr>
        <p:spPr>
          <a:xfrm>
            <a:off x="7992888" y="395372"/>
            <a:ext cx="1259632" cy="369332"/>
          </a:xfrm>
          <a:prstGeom prst="rect">
            <a:avLst/>
          </a:prstGeom>
          <a:noFill/>
        </p:spPr>
        <p:txBody>
          <a:bodyPr wrap="square" rtlCol="0">
            <a:spAutoFit/>
          </a:bodyPr>
          <a:lstStyle/>
          <a:p>
            <a:pPr algn="ctr"/>
            <a:r>
              <a:rPr lang="it-IT" sz="900" dirty="0" smtClean="0">
                <a:solidFill>
                  <a:srgbClr val="7D1B11"/>
                </a:solidFill>
                <a:latin typeface="Lucida Sans" pitchFamily="34" charset="0"/>
                <a:cs typeface="Times New Roman" pitchFamily="18" charset="0"/>
              </a:rPr>
              <a:t>D</a:t>
            </a:r>
            <a:r>
              <a:rPr lang="it-IT" sz="700" dirty="0" smtClean="0">
                <a:solidFill>
                  <a:srgbClr val="7D1B11"/>
                </a:solidFill>
                <a:latin typeface="Lucida Sans" pitchFamily="34" charset="0"/>
                <a:cs typeface="Times New Roman" pitchFamily="18" charset="0"/>
              </a:rPr>
              <a:t>IPARTIMENTO</a:t>
            </a:r>
            <a:r>
              <a:rPr lang="it-IT" sz="900" dirty="0" smtClean="0">
                <a:solidFill>
                  <a:srgbClr val="7D1B11"/>
                </a:solidFill>
                <a:latin typeface="Lucida Sans" pitchFamily="34" charset="0"/>
                <a:cs typeface="Times New Roman" pitchFamily="18" charset="0"/>
              </a:rPr>
              <a:t> </a:t>
            </a:r>
            <a:r>
              <a:rPr lang="it-IT" sz="900" dirty="0" err="1" smtClean="0">
                <a:solidFill>
                  <a:srgbClr val="7D1B11"/>
                </a:solidFill>
                <a:latin typeface="Lucida Sans" pitchFamily="34" charset="0"/>
                <a:cs typeface="Times New Roman" pitchFamily="18" charset="0"/>
              </a:rPr>
              <a:t>D</a:t>
            </a:r>
            <a:r>
              <a:rPr lang="it-IT" sz="700" dirty="0" err="1" smtClean="0">
                <a:solidFill>
                  <a:srgbClr val="7D1B11"/>
                </a:solidFill>
                <a:latin typeface="Lucida Sans" pitchFamily="34" charset="0"/>
                <a:cs typeface="Times New Roman" pitchFamily="18" charset="0"/>
              </a:rPr>
              <a:t>I</a:t>
            </a:r>
            <a:r>
              <a:rPr lang="it-IT" sz="900" dirty="0" smtClean="0">
                <a:solidFill>
                  <a:srgbClr val="7D1B11"/>
                </a:solidFill>
                <a:latin typeface="Lucida Sans" pitchFamily="34" charset="0"/>
                <a:cs typeface="Times New Roman" pitchFamily="18" charset="0"/>
              </a:rPr>
              <a:t> I</a:t>
            </a:r>
            <a:r>
              <a:rPr lang="it-IT" sz="700" dirty="0" smtClean="0">
                <a:solidFill>
                  <a:srgbClr val="7D1B11"/>
                </a:solidFill>
                <a:latin typeface="Lucida Sans" pitchFamily="34" charset="0"/>
                <a:cs typeface="Times New Roman" pitchFamily="18" charset="0"/>
              </a:rPr>
              <a:t>NFORMATICA</a:t>
            </a:r>
            <a:endParaRPr lang="it-IT" sz="900" dirty="0">
              <a:solidFill>
                <a:srgbClr val="7D1B11"/>
              </a:solidFill>
              <a:latin typeface="Lucida Sans" pitchFamily="34" charset="0"/>
              <a:cs typeface="Times New Roman" pitchFamily="18" charset="0"/>
            </a:endParaRPr>
          </a:p>
        </p:txBody>
      </p:sp>
      <p:sp>
        <p:nvSpPr>
          <p:cNvPr id="6" name="CasellaDiTesto 5"/>
          <p:cNvSpPr txBox="1"/>
          <p:nvPr/>
        </p:nvSpPr>
        <p:spPr>
          <a:xfrm>
            <a:off x="214282" y="642918"/>
            <a:ext cx="7488832" cy="461665"/>
          </a:xfrm>
          <a:prstGeom prst="rect">
            <a:avLst/>
          </a:prstGeom>
          <a:noFill/>
        </p:spPr>
        <p:txBody>
          <a:bodyPr wrap="square" rtlCol="0">
            <a:spAutoFit/>
          </a:bodyPr>
          <a:lstStyle/>
          <a:p>
            <a:r>
              <a:rPr lang="it-IT" sz="2400" b="1" dirty="0" smtClean="0">
                <a:effectLst>
                  <a:outerShdw blurRad="38100" dist="38100" dir="2700000" algn="tl">
                    <a:srgbClr val="000000">
                      <a:alpha val="43137"/>
                    </a:srgbClr>
                  </a:outerShdw>
                </a:effectLst>
              </a:rPr>
              <a:t>Modelli classici: PRAM</a:t>
            </a:r>
          </a:p>
        </p:txBody>
      </p:sp>
      <p:sp>
        <p:nvSpPr>
          <p:cNvPr id="8" name="CasellaDiTesto 7"/>
          <p:cNvSpPr txBox="1"/>
          <p:nvPr/>
        </p:nvSpPr>
        <p:spPr>
          <a:xfrm>
            <a:off x="467544" y="2006837"/>
            <a:ext cx="7715304" cy="2862323"/>
          </a:xfrm>
          <a:prstGeom prst="rect">
            <a:avLst/>
          </a:prstGeom>
          <a:noFill/>
        </p:spPr>
        <p:txBody>
          <a:bodyPr wrap="square" rtlCol="0">
            <a:spAutoFit/>
          </a:bodyPr>
          <a:lstStyle/>
          <a:p>
            <a:pPr marL="285750" indent="-285750">
              <a:buFont typeface="Arial"/>
              <a:buChar char="•"/>
            </a:pPr>
            <a:r>
              <a:rPr lang="it-IT" dirty="0"/>
              <a:t>La configurazione ERCW non è nell’elenco </a:t>
            </a:r>
            <a:r>
              <a:rPr lang="it-IT" dirty="0" smtClean="0"/>
              <a:t>perché </a:t>
            </a:r>
            <a:r>
              <a:rPr lang="it-IT" dirty="0"/>
              <a:t>le operazioni di scrittura sono considerare come le </a:t>
            </a:r>
            <a:r>
              <a:rPr lang="it-IT" dirty="0" smtClean="0"/>
              <a:t>più </a:t>
            </a:r>
            <a:r>
              <a:rPr lang="it-IT" dirty="0"/>
              <a:t>onerose e se queste fossero possibili, a </a:t>
            </a:r>
            <a:r>
              <a:rPr lang="it-IT" dirty="0" smtClean="0"/>
              <a:t>parità di complessità </a:t>
            </a:r>
            <a:r>
              <a:rPr lang="it-IT" dirty="0"/>
              <a:t>anche le letture lo sarebbero</a:t>
            </a:r>
            <a:r>
              <a:rPr lang="it-IT" dirty="0" smtClean="0"/>
              <a:t>.</a:t>
            </a:r>
          </a:p>
          <a:p>
            <a:endParaRPr lang="it-IT" dirty="0" smtClean="0"/>
          </a:p>
          <a:p>
            <a:pPr marL="285750" indent="-285750">
              <a:buFont typeface="Arial"/>
              <a:buChar char="•"/>
            </a:pPr>
            <a:r>
              <a:rPr lang="it-IT" dirty="0"/>
              <a:t>Per la configurazione CRCW </a:t>
            </a:r>
            <a:r>
              <a:rPr lang="it-IT" dirty="0" smtClean="0"/>
              <a:t>esiste il problema della concorrenza delle scritture: </a:t>
            </a:r>
            <a:r>
              <a:rPr lang="it-IT" dirty="0"/>
              <a:t>se ad ogni passo </a:t>
            </a:r>
            <a:r>
              <a:rPr lang="it-IT" dirty="0" smtClean="0"/>
              <a:t>più </a:t>
            </a:r>
            <a:r>
              <a:rPr lang="it-IT" dirty="0"/>
              <a:t>processori possono scrivere nella stessa locazione di memoria, allora in un unico passo una </a:t>
            </a:r>
            <a:r>
              <a:rPr lang="it-IT" dirty="0" smtClean="0"/>
              <a:t>locazione </a:t>
            </a:r>
            <a:r>
              <a:rPr lang="it-IT" dirty="0"/>
              <a:t>di memoria potrebbe ricevere </a:t>
            </a:r>
            <a:r>
              <a:rPr lang="it-IT" dirty="0" smtClean="0"/>
              <a:t>più </a:t>
            </a:r>
            <a:r>
              <a:rPr lang="it-IT" dirty="0"/>
              <a:t>richieste di </a:t>
            </a:r>
            <a:r>
              <a:rPr lang="it-IT" dirty="0" smtClean="0"/>
              <a:t>scrittura.</a:t>
            </a:r>
            <a:endParaRPr lang="it-IT" dirty="0"/>
          </a:p>
          <a:p>
            <a:pPr marL="285750" indent="-285750">
              <a:buFont typeface="Arial"/>
              <a:buChar char="•"/>
            </a:pPr>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930197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cnologia">
  <a:themeElements>
    <a:clrScheme name="Città">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7774</TotalTime>
  <Words>4520</Words>
  <Application>Microsoft Macintosh PowerPoint</Application>
  <PresentationFormat>Presentazione su schermo (4:3)</PresentationFormat>
  <Paragraphs>469</Paragraphs>
  <Slides>52</Slides>
  <Notes>52</Notes>
  <HiddenSlides>0</HiddenSlides>
  <MMClips>0</MMClips>
  <ScaleCrop>false</ScaleCrop>
  <HeadingPairs>
    <vt:vector size="4" baseType="variant">
      <vt:variant>
        <vt:lpstr>Modello struttura</vt:lpstr>
      </vt:variant>
      <vt:variant>
        <vt:i4>1</vt:i4>
      </vt:variant>
      <vt:variant>
        <vt:lpstr>Titoli diapositive</vt:lpstr>
      </vt:variant>
      <vt:variant>
        <vt:i4>52</vt:i4>
      </vt:variant>
    </vt:vector>
  </HeadingPairs>
  <TitlesOfParts>
    <vt:vector size="53" baseType="lpstr">
      <vt:lpstr>Tecnologia</vt:lpstr>
      <vt:lpstr> Facoltà di Ingegneria dell’Informazione, Informatica e Statistica Dipartimento di Informatica      MapReduce  Marco Mogliani</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Facoltà di Scienze Matematiche Fisiche e Naturali Corso di Laurea Triennale in  INFORMATICA     Relazione di tirocinio  Implementazione di un algoritmo per il dispiegamento di sensori mobili e confronto simulativo con l'algoritmo basato sulle forze virtuali    Letizia Nicoliello         Anno accademico 2009/2010</dc:title>
  <dc:creator>Letizia</dc:creator>
  <cp:lastModifiedBy>Rossella Petreschi</cp:lastModifiedBy>
  <cp:revision>536</cp:revision>
  <dcterms:created xsi:type="dcterms:W3CDTF">2012-05-18T15:15:12Z</dcterms:created>
  <dcterms:modified xsi:type="dcterms:W3CDTF">2012-05-18T15:15:39Z</dcterms:modified>
</cp:coreProperties>
</file>