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4"/>
  </p:notesMasterIdLst>
  <p:sldIdLst>
    <p:sldId id="374" r:id="rId2"/>
    <p:sldId id="352" r:id="rId3"/>
    <p:sldId id="353" r:id="rId4"/>
    <p:sldId id="350" r:id="rId5"/>
    <p:sldId id="343" r:id="rId6"/>
    <p:sldId id="369" r:id="rId7"/>
    <p:sldId id="326" r:id="rId8"/>
    <p:sldId id="377" r:id="rId9"/>
    <p:sldId id="354" r:id="rId10"/>
    <p:sldId id="375" r:id="rId11"/>
    <p:sldId id="382" r:id="rId12"/>
    <p:sldId id="378" r:id="rId13"/>
    <p:sldId id="359" r:id="rId14"/>
    <p:sldId id="376" r:id="rId15"/>
    <p:sldId id="368" r:id="rId16"/>
    <p:sldId id="361" r:id="rId17"/>
    <p:sldId id="362" r:id="rId18"/>
    <p:sldId id="370" r:id="rId19"/>
    <p:sldId id="363" r:id="rId20"/>
    <p:sldId id="371" r:id="rId21"/>
    <p:sldId id="379" r:id="rId22"/>
    <p:sldId id="381" r:id="rId23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F12B51-36E3-6344-AB8D-BE12E61B9CB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8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062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52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2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6E9BA4E-AB0B-F248-8E71-59FC774A5F68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1533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EF7462-82CF-6142-A4B1-74A577AD5DF8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F161B-311B-524A-8200-7390C4EB14C7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77E9A-3BB1-1C46-90D9-C485C46EC11B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7083A-3F1A-5244-B8D2-D71A727090E4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6006-51EA-674E-B2EE-B5D20545BD2E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7128CB-8327-2748-AB1D-78239FA3F6BF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3343-A875-E042-8526-1F9D8BC3823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7DD54-7094-A044-BF90-A9077F5E43FD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27C1-37C3-7F48-90E7-7EF3534DEE72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06731-5790-9444-8B6B-9C9B873B7244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E984D-A088-F742-9DC0-8BC1707DF3F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2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9D06E-23C0-7D4E-8390-45F7AE971701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2F9F1-14DD-2746-8697-057E8A8A186A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1D36D-E10C-8245-BE86-95449598ED7D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790F-315A-FC48-A7BB-3E8B8458F93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4B369-5F72-1D45-8C6F-C9970C332AE9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294E-6534-9F4C-8A32-8054FBCB2649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99200-B024-5D44-A2BB-CBDEDD6CB2E4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D1EC-340A-0447-91CE-6C3DF26B67B2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35983-D51F-4440-8D69-26F2AF27D60A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3E776-E90F-8C49-A915-90E6225CB11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0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29793A3-58A7-6A40-86B0-0C5972DF83FF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B0B0AC2-8D0A-0648-A48B-4CD3D1930D8E}" type="slidenum">
              <a:rPr lang="en-US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0099CC"/>
                </a:solidFill>
              </a:rPr>
              <a:t>Completeness</a:t>
            </a:r>
            <a:r>
              <a:rPr lang="it-IT" dirty="0">
                <a:solidFill>
                  <a:srgbClr val="0099CC"/>
                </a:solidFill>
              </a:rPr>
              <a:t> of </a:t>
            </a:r>
            <a:r>
              <a:rPr lang="it-IT" dirty="0" err="1">
                <a:solidFill>
                  <a:srgbClr val="0099CC"/>
                </a:solidFill>
              </a:rPr>
              <a:t>natural</a:t>
            </a:r>
            <a:r>
              <a:rPr lang="it-IT" dirty="0">
                <a:solidFill>
                  <a:srgbClr val="0099CC"/>
                </a:solidFill>
              </a:rPr>
              <a:t> </a:t>
            </a:r>
            <a:r>
              <a:rPr lang="it-IT" dirty="0" err="1">
                <a:solidFill>
                  <a:srgbClr val="0099CC"/>
                </a:solidFill>
              </a:rPr>
              <a:t>deduction</a:t>
            </a:r>
            <a:r>
              <a:rPr lang="it-IT" dirty="0">
                <a:solidFill>
                  <a:srgbClr val="0099CC"/>
                </a:solidFill>
              </a:rPr>
              <a:t>: </a:t>
            </a:r>
            <a:r>
              <a:rPr lang="it-IT" dirty="0" err="1">
                <a:solidFill>
                  <a:srgbClr val="0099CC"/>
                </a:solidFill>
              </a:rPr>
              <a:t>proof</a:t>
            </a:r>
            <a:r>
              <a:rPr lang="it-IT" dirty="0">
                <a:solidFill>
                  <a:srgbClr val="0099CC"/>
                </a:solidFill>
              </a:rPr>
              <a:t> </a:t>
            </a:r>
            <a:r>
              <a:rPr lang="it-IT" dirty="0" smtClean="0">
                <a:solidFill>
                  <a:srgbClr val="0099CC"/>
                </a:solidFill>
              </a:rPr>
              <a:t>			6</a:t>
            </a:r>
            <a:endParaRPr lang="it-IT" dirty="0">
              <a:solidFill>
                <a:srgbClr val="0099CC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339751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1331640" y="1916832"/>
            <a:ext cx="77048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And </a:t>
            </a:r>
            <a:r>
              <a:rPr lang="it-IT" dirty="0">
                <a:sym typeface="Symbol"/>
              </a:rPr>
              <a:t>so on for the </a:t>
            </a:r>
            <a:r>
              <a:rPr lang="it-IT" dirty="0" err="1">
                <a:sym typeface="Symbol"/>
              </a:rPr>
              <a:t>other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connectives</a:t>
            </a:r>
            <a:endParaRPr lang="it-IT" dirty="0">
              <a:sym typeface="Symbol"/>
            </a:endParaRPr>
          </a:p>
          <a:p>
            <a:endParaRPr lang="it-IT" baseline="-25000" dirty="0">
              <a:sym typeface="Symbol"/>
            </a:endParaRPr>
          </a:p>
          <a:p>
            <a:pPr marL="457200" indent="-457200">
              <a:buAutoNum type="arabicPeriod" startAt="3"/>
            </a:pPr>
            <a:r>
              <a:rPr lang="it-IT" dirty="0" smtClean="0">
                <a:sym typeface="Symbol"/>
              </a:rPr>
              <a:t>  </a:t>
            </a:r>
            <a:r>
              <a:rPr lang="it-IT" dirty="0" err="1">
                <a:sym typeface="Symbol"/>
              </a:rPr>
              <a:t>is</a:t>
            </a:r>
            <a:r>
              <a:rPr lang="it-IT" dirty="0">
                <a:sym typeface="Symbol"/>
              </a:rPr>
              <a:t>  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 smtClean="0">
                <a:sym typeface="Symbol"/>
              </a:rPr>
              <a:t>2   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 </a:t>
            </a:r>
            <a:endParaRPr lang="it-IT" dirty="0" smtClean="0">
              <a:sym typeface="Symbol"/>
            </a:endParaRPr>
          </a:p>
          <a:p>
            <a:r>
              <a:rPr lang="it-IT" dirty="0" err="1" smtClean="0">
                <a:sym typeface="Symbol"/>
              </a:rPr>
              <a:t>only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one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true</a:t>
            </a:r>
            <a:r>
              <a:rPr lang="it-IT" dirty="0" smtClean="0">
                <a:sym typeface="Symbol"/>
              </a:rPr>
              <a:t> case</a:t>
            </a:r>
            <a:endParaRPr lang="it-IT" baseline="-25000" dirty="0">
              <a:sym typeface="Symbol"/>
            </a:endParaRPr>
          </a:p>
          <a:p>
            <a:r>
              <a:rPr lang="it-IT" dirty="0" smtClean="0">
                <a:sym typeface="Symbol"/>
              </a:rPr>
              <a:t>   </a:t>
            </a:r>
            <a:r>
              <a:rPr lang="it-IT" baseline="-25000" dirty="0" smtClean="0">
                <a:sym typeface="Symbol"/>
              </a:rPr>
              <a:t>1 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</a:t>
            </a:r>
            <a:r>
              <a:rPr lang="it-IT" baseline="-25000" dirty="0" smtClean="0">
                <a:sym typeface="Symbol"/>
              </a:rPr>
              <a:t>2	 </a:t>
            </a:r>
            <a:r>
              <a:rPr lang="it-IT" dirty="0" smtClean="0"/>
              <a:t>|- 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(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)</a:t>
            </a:r>
            <a:r>
              <a:rPr lang="it-IT" baseline="-25000" dirty="0">
                <a:sym typeface="Symbol"/>
              </a:rPr>
              <a:t> </a:t>
            </a:r>
            <a:endParaRPr lang="it-IT" baseline="-25000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</a:t>
            </a:r>
            <a:r>
              <a:rPr lang="it-IT" baseline="-25000" dirty="0" smtClean="0">
                <a:sym typeface="Symbol"/>
              </a:rPr>
              <a:t>1 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   </a:t>
            </a:r>
            <a:r>
              <a:rPr lang="it-IT" baseline="-25000" dirty="0" smtClean="0">
                <a:sym typeface="Symbol"/>
              </a:rPr>
              <a:t>2	 </a:t>
            </a:r>
            <a:r>
              <a:rPr lang="it-IT" dirty="0" smtClean="0"/>
              <a:t>|- 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(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)</a:t>
            </a:r>
            <a:r>
              <a:rPr lang="it-IT" baseline="-25000" dirty="0">
                <a:sym typeface="Symbol"/>
              </a:rPr>
              <a:t> </a:t>
            </a:r>
          </a:p>
          <a:p>
            <a:r>
              <a:rPr lang="it-IT" dirty="0">
                <a:sym typeface="Symbol"/>
              </a:rPr>
              <a:t></a:t>
            </a:r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 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</a:t>
            </a:r>
            <a:r>
              <a:rPr lang="it-IT" dirty="0" smtClean="0">
                <a:sym typeface="Symbol"/>
              </a:rPr>
              <a:t> </a:t>
            </a:r>
            <a:r>
              <a:rPr lang="it-IT" baseline="-25000" dirty="0" smtClean="0">
                <a:sym typeface="Symbol"/>
              </a:rPr>
              <a:t>2	 </a:t>
            </a:r>
            <a:r>
              <a:rPr lang="it-IT" dirty="0" smtClean="0"/>
              <a:t>|- 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(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)</a:t>
            </a:r>
            <a:r>
              <a:rPr lang="it-IT" baseline="-25000" dirty="0">
                <a:sym typeface="Symbol"/>
              </a:rPr>
              <a:t> </a:t>
            </a:r>
          </a:p>
          <a:p>
            <a:endParaRPr lang="it-IT" baseline="-25000" dirty="0">
              <a:sym typeface="Symbol"/>
            </a:endParaRPr>
          </a:p>
          <a:p>
            <a:pPr marL="457200" indent="-457200">
              <a:buAutoNum type="arabicPeriod" startAt="4"/>
            </a:pPr>
            <a:r>
              <a:rPr lang="it-IT" dirty="0" smtClean="0">
                <a:sym typeface="Symbol"/>
              </a:rPr>
              <a:t>  </a:t>
            </a:r>
            <a:r>
              <a:rPr lang="it-IT" dirty="0" err="1">
                <a:sym typeface="Symbol"/>
              </a:rPr>
              <a:t>is</a:t>
            </a:r>
            <a:r>
              <a:rPr lang="it-IT" dirty="0">
                <a:sym typeface="Symbol"/>
              </a:rPr>
              <a:t>  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2</a:t>
            </a:r>
          </a:p>
          <a:p>
            <a:r>
              <a:rPr lang="it-IT" dirty="0" smtClean="0">
                <a:sym typeface="Symbol"/>
              </a:rPr>
              <a:t> </a:t>
            </a:r>
            <a:r>
              <a:rPr lang="it-IT" baseline="-25000" dirty="0">
                <a:sym typeface="Symbol"/>
              </a:rPr>
              <a:t>1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</a:t>
            </a:r>
            <a:r>
              <a:rPr lang="it-IT" baseline="-25000" dirty="0">
                <a:sym typeface="Symbol"/>
              </a:rPr>
              <a:t>2	 </a:t>
            </a:r>
            <a:r>
              <a:rPr lang="it-IT" dirty="0"/>
              <a:t>|- </a:t>
            </a:r>
            <a:r>
              <a:rPr lang="it-IT" dirty="0">
                <a:sym typeface="Symbol"/>
              </a:rPr>
              <a:t>(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) the </a:t>
            </a:r>
            <a:r>
              <a:rPr lang="it-IT" dirty="0" err="1" smtClean="0">
                <a:sym typeface="Symbol"/>
              </a:rPr>
              <a:t>only</a:t>
            </a:r>
            <a:r>
              <a:rPr lang="it-IT" dirty="0" smtClean="0">
                <a:sym typeface="Symbol"/>
              </a:rPr>
              <a:t> false case</a:t>
            </a:r>
            <a:endParaRPr lang="it-IT" baseline="-25000" dirty="0">
              <a:sym typeface="Symbol"/>
            </a:endParaRPr>
          </a:p>
          <a:p>
            <a:r>
              <a:rPr lang="it-IT" dirty="0" smtClean="0">
                <a:sym typeface="Symbol"/>
              </a:rPr>
              <a:t>     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</a:t>
            </a:r>
            <a:r>
              <a:rPr lang="it-IT" baseline="-25000" dirty="0">
                <a:sym typeface="Symbol"/>
              </a:rPr>
              <a:t>2	 </a:t>
            </a:r>
            <a:r>
              <a:rPr lang="it-IT" dirty="0"/>
              <a:t>|- 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</a:t>
            </a:r>
          </a:p>
          <a:p>
            <a:r>
              <a:rPr lang="it-IT" dirty="0">
                <a:sym typeface="Symbol"/>
              </a:rPr>
              <a:t></a:t>
            </a:r>
            <a:r>
              <a:rPr lang="it-IT" baseline="-25000" dirty="0" smtClean="0">
                <a:sym typeface="Symbol"/>
              </a:rPr>
              <a:t>1 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  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	 </a:t>
            </a:r>
            <a:r>
              <a:rPr lang="it-IT" dirty="0"/>
              <a:t>|- 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</a:t>
            </a:r>
          </a:p>
          <a:p>
            <a:r>
              <a:rPr lang="it-IT" dirty="0" smtClean="0">
                <a:sym typeface="Symbol"/>
              </a:rPr>
              <a:t>     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  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	 </a:t>
            </a:r>
            <a:r>
              <a:rPr lang="it-IT" dirty="0"/>
              <a:t>|- 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2</a:t>
            </a:r>
          </a:p>
          <a:p>
            <a:pPr marL="457200" indent="-457200">
              <a:buAutoNum type="arabicPeriod" startAt="4"/>
            </a:pPr>
            <a:endParaRPr lang="it-IT" baseline="-25000" dirty="0" smtClean="0">
              <a:sym typeface="Symbol"/>
            </a:endParaRPr>
          </a:p>
          <a:p>
            <a:pPr marL="457200" indent="-457200">
              <a:buFontTx/>
              <a:buAutoNum type="arabicPeriod" startAt="2"/>
            </a:pPr>
            <a:endParaRPr lang="it-IT" baseline="-25000" dirty="0">
              <a:sym typeface="Symbol"/>
            </a:endParaRPr>
          </a:p>
          <a:p>
            <a:pPr marL="457200" indent="-457200">
              <a:buFontTx/>
              <a:buAutoNum type="arabicPeriod" startAt="2"/>
            </a:pPr>
            <a:endParaRPr lang="it-IT" baseline="-25000" dirty="0">
              <a:sym typeface="Symbol"/>
            </a:endParaRPr>
          </a:p>
          <a:p>
            <a:pPr marL="457200" indent="-457200">
              <a:buAutoNum type="arabicPeriod" startAt="2"/>
            </a:pPr>
            <a:endParaRPr lang="it-IT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28702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1270000" y="1988840"/>
            <a:ext cx="7474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the case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given</a:t>
            </a:r>
            <a:r>
              <a:rPr lang="it-IT" dirty="0" smtClean="0"/>
              <a:t> with a </a:t>
            </a:r>
            <a:r>
              <a:rPr lang="it-IT" dirty="0" err="1" smtClean="0"/>
              <a:t>truth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can compute </a:t>
            </a:r>
          </a:p>
          <a:p>
            <a:r>
              <a:rPr lang="it-IT" dirty="0"/>
              <a:t>t</a:t>
            </a:r>
            <a:r>
              <a:rPr lang="it-IT" dirty="0" smtClean="0"/>
              <a:t>he CNF </a:t>
            </a:r>
            <a:r>
              <a:rPr lang="it-IT" dirty="0" err="1" smtClean="0"/>
              <a:t>directly</a:t>
            </a:r>
            <a:endParaRPr lang="it-IT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700" y="2878608"/>
            <a:ext cx="2045444" cy="328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5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1340768"/>
            <a:ext cx="75336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Let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 take </a:t>
            </a:r>
            <a:r>
              <a:rPr lang="it-IT" dirty="0" err="1" smtClean="0"/>
              <a:t>all</a:t>
            </a:r>
            <a:r>
              <a:rPr lang="it-IT" dirty="0" smtClean="0"/>
              <a:t> the false </a:t>
            </a:r>
            <a:r>
              <a:rPr lang="it-IT" dirty="0" err="1" smtClean="0"/>
              <a:t>cases</a:t>
            </a:r>
            <a:r>
              <a:rPr lang="it-IT" dirty="0" smtClean="0"/>
              <a:t>, </a:t>
            </a:r>
            <a:r>
              <a:rPr lang="it-IT" dirty="0" err="1" smtClean="0"/>
              <a:t>namely</a:t>
            </a:r>
            <a:r>
              <a:rPr lang="it-IT" dirty="0" smtClean="0"/>
              <a:t> </a:t>
            </a:r>
            <a:r>
              <a:rPr lang="it-IT" dirty="0" err="1" smtClean="0"/>
              <a:t>lines</a:t>
            </a:r>
            <a:r>
              <a:rPr lang="it-IT" dirty="0" smtClean="0"/>
              <a:t> 1, 3, 4, 6 and 7</a:t>
            </a:r>
            <a:endParaRPr lang="it-IT" dirty="0"/>
          </a:p>
          <a:p>
            <a:r>
              <a:rPr lang="it-IT" dirty="0" smtClean="0"/>
              <a:t>None of </a:t>
            </a:r>
            <a:r>
              <a:rPr lang="it-IT" dirty="0" err="1" smtClean="0"/>
              <a:t>them</a:t>
            </a:r>
            <a:r>
              <a:rPr lang="it-IT" dirty="0" smtClean="0"/>
              <a:t> can </a:t>
            </a:r>
            <a:r>
              <a:rPr lang="it-IT" dirty="0" err="1" smtClean="0"/>
              <a:t>happen</a:t>
            </a: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the formula </a:t>
            </a:r>
            <a:r>
              <a:rPr lang="it-IT" dirty="0" err="1" smtClean="0"/>
              <a:t>has</a:t>
            </a:r>
            <a:r>
              <a:rPr lang="it-IT" dirty="0" smtClean="0"/>
              <a:t> to be </a:t>
            </a:r>
            <a:r>
              <a:rPr lang="it-IT" dirty="0" err="1" smtClean="0"/>
              <a:t>true</a:t>
            </a:r>
            <a:endParaRPr lang="it-IT" dirty="0" smtClean="0"/>
          </a:p>
          <a:p>
            <a:r>
              <a:rPr lang="it-IT" sz="1800" dirty="0" smtClean="0">
                <a:sym typeface="Symbol"/>
              </a:rPr>
              <a:t>((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∧s∧q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s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∧s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∧s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s∧q</a:t>
            </a:r>
            <a:r>
              <a:rPr lang="it-IT" sz="1800" dirty="0">
                <a:sym typeface="Symbol"/>
              </a:rPr>
              <a:t>)</a:t>
            </a:r>
            <a:r>
              <a:rPr lang="it-IT" sz="1800" dirty="0" smtClean="0">
                <a:sym typeface="Symbol"/>
              </a:rPr>
              <a:t> )</a:t>
            </a:r>
            <a:endParaRPr lang="it-IT" sz="1800" baseline="-25000" dirty="0">
              <a:sym typeface="Symbol"/>
            </a:endParaRPr>
          </a:p>
          <a:p>
            <a:r>
              <a:rPr lang="it-IT" sz="1800" dirty="0" smtClean="0">
                <a:sym typeface="Symbol"/>
              </a:rPr>
              <a:t>i.e. via De Morgan</a:t>
            </a:r>
          </a:p>
          <a:p>
            <a:r>
              <a:rPr lang="it-IT" sz="1800" dirty="0" smtClean="0">
                <a:sym typeface="Symbol"/>
              </a:rPr>
              <a:t>(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∧s∧q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 smtClean="0">
                <a:sym typeface="Symbol"/>
              </a:rPr>
              <a:t>(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s∧q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∧s∧q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∧s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sym typeface="Symbol"/>
              </a:rPr>
              <a:t>r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s∧q</a:t>
            </a:r>
            <a:r>
              <a:rPr lang="it-IT" sz="1800" dirty="0">
                <a:sym typeface="Symbol"/>
              </a:rPr>
              <a:t>) </a:t>
            </a:r>
            <a:endParaRPr lang="it-IT" sz="1800" baseline="-25000" dirty="0">
              <a:sym typeface="Symbol"/>
            </a:endParaRPr>
          </a:p>
          <a:p>
            <a:r>
              <a:rPr lang="it-IT" sz="1800" dirty="0">
                <a:sym typeface="Symbol"/>
              </a:rPr>
              <a:t>i.e. via De Morgan</a:t>
            </a:r>
          </a:p>
          <a:p>
            <a:r>
              <a:rPr lang="it-IT" sz="1800" dirty="0" smtClean="0">
                <a:sym typeface="Symbol"/>
              </a:rPr>
              <a:t>(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s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>
                <a:sym typeface="Symbol"/>
              </a:rPr>
              <a:t>(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∨s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s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 smtClean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s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∨q</a:t>
            </a:r>
            <a:r>
              <a:rPr lang="it-IT" sz="1800" dirty="0">
                <a:sym typeface="Symbol"/>
              </a:rPr>
              <a:t>)</a:t>
            </a:r>
            <a:r>
              <a:rPr lang="it-IT" sz="1800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1800" dirty="0" smtClean="0">
                <a:sym typeface="Symbol"/>
              </a:rPr>
              <a:t>(</a:t>
            </a:r>
            <a:r>
              <a:rPr lang="it-IT" sz="1800" dirty="0" err="1" smtClean="0">
                <a:sym typeface="Symbol"/>
              </a:rPr>
              <a:t>r</a:t>
            </a:r>
            <a:r>
              <a:rPr lang="it-IT" sz="1800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∨s</a:t>
            </a:r>
            <a:r>
              <a:rPr lang="it-IT" sz="1800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1800" dirty="0">
                <a:sym typeface="Symbol"/>
              </a:rPr>
              <a:t></a:t>
            </a:r>
            <a:r>
              <a:rPr lang="it-IT" sz="1800" dirty="0" err="1"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1800" dirty="0">
                <a:sym typeface="Symbol"/>
              </a:rPr>
              <a:t>)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3645024"/>
            <a:ext cx="2045444" cy="328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5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237" y="3789040"/>
            <a:ext cx="7473203" cy="105015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270000" y="2708920"/>
            <a:ext cx="6115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given</a:t>
            </a:r>
            <a:r>
              <a:rPr lang="it-IT" dirty="0" smtClean="0"/>
              <a:t> with the </a:t>
            </a:r>
            <a:r>
              <a:rPr lang="it-IT" dirty="0" err="1" smtClean="0"/>
              <a:t>synctactical</a:t>
            </a:r>
            <a:r>
              <a:rPr lang="it-IT" dirty="0" smtClean="0"/>
              <a:t> </a:t>
            </a:r>
            <a:r>
              <a:rPr lang="it-IT" dirty="0" err="1" smtClean="0"/>
              <a:t>expression</a:t>
            </a:r>
            <a:r>
              <a:rPr lang="it-IT" dirty="0" smtClean="0"/>
              <a:t>,</a:t>
            </a:r>
          </a:p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define</a:t>
            </a:r>
            <a:r>
              <a:rPr lang="it-IT" dirty="0" smtClean="0"/>
              <a:t> an </a:t>
            </a:r>
            <a:r>
              <a:rPr lang="it-IT" dirty="0" err="1" smtClean="0"/>
              <a:t>algorithm</a:t>
            </a:r>
            <a:r>
              <a:rPr lang="it-IT" dirty="0" smtClean="0"/>
              <a:t> CNF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5085184"/>
            <a:ext cx="511585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Neither</a:t>
            </a:r>
            <a:r>
              <a:rPr lang="it-IT" dirty="0" smtClean="0"/>
              <a:t> </a:t>
            </a:r>
            <a:r>
              <a:rPr lang="it-IT" dirty="0" err="1" smtClean="0"/>
              <a:t>efficiency</a:t>
            </a:r>
            <a:r>
              <a:rPr lang="it-IT" dirty="0" smtClean="0"/>
              <a:t> </a:t>
            </a:r>
            <a:r>
              <a:rPr lang="it-IT" dirty="0" err="1" smtClean="0"/>
              <a:t>nor</a:t>
            </a:r>
            <a:r>
              <a:rPr lang="it-IT" dirty="0" smtClean="0"/>
              <a:t> </a:t>
            </a:r>
            <a:r>
              <a:rPr lang="it-IT" dirty="0" err="1" smtClean="0"/>
              <a:t>unicity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secured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e.g.  </a:t>
            </a:r>
            <a:r>
              <a:rPr lang="it-IT" dirty="0" err="1" smtClean="0"/>
              <a:t>p</a:t>
            </a:r>
            <a:r>
              <a:rPr lang="it-IT" dirty="0" smtClean="0"/>
              <a:t> and   </a:t>
            </a:r>
            <a:r>
              <a:rPr lang="it-IT" dirty="0" err="1" smtClean="0"/>
              <a:t>p</a:t>
            </a:r>
            <a:r>
              <a:rPr lang="it-IT" dirty="0" smtClean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(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err="1" smtClean="0">
                <a:latin typeface="ＭＳ ゴシック"/>
                <a:ea typeface="ＭＳ ゴシック"/>
                <a:cs typeface="ＭＳ ゴシック"/>
                <a:sym typeface="Symbol"/>
              </a:rPr>
              <a:t>∨q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03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CNF: the </a:t>
            </a:r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IMPL_FREE eliminate </a:t>
            </a:r>
            <a:r>
              <a:rPr lang="it-IT" dirty="0" err="1" smtClean="0"/>
              <a:t>implications</a:t>
            </a:r>
            <a:endParaRPr lang="it-IT" dirty="0" smtClean="0"/>
          </a:p>
          <a:p>
            <a:r>
              <a:rPr lang="it-IT" dirty="0" smtClean="0"/>
              <a:t>NNF pull inside </a:t>
            </a:r>
            <a:r>
              <a:rPr lang="it-IT" dirty="0" err="1" smtClean="0"/>
              <a:t>negations</a:t>
            </a:r>
            <a:endParaRPr lang="it-IT" dirty="0" smtClean="0"/>
          </a:p>
          <a:p>
            <a:r>
              <a:rPr lang="it-IT" dirty="0" smtClean="0"/>
              <a:t>DISTR </a:t>
            </a:r>
            <a:r>
              <a:rPr lang="it-IT" dirty="0" err="1" smtClean="0"/>
              <a:t>Uses</a:t>
            </a:r>
            <a:r>
              <a:rPr lang="it-IT" dirty="0" smtClean="0"/>
              <a:t> </a:t>
            </a:r>
            <a:r>
              <a:rPr lang="it-IT" dirty="0" err="1" smtClean="0"/>
              <a:t>distributivity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264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CNF: the </a:t>
            </a:r>
            <a:r>
              <a:rPr lang="it-IT" dirty="0" err="1" smtClean="0"/>
              <a:t>algorithm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1115616" y="1484784"/>
            <a:ext cx="7772400" cy="4328120"/>
          </a:xfrm>
          <a:ln>
            <a:solidFill>
              <a:srgbClr val="0099CC"/>
            </a:solidFill>
          </a:ln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IMPL_FREE to eliminate </a:t>
            </a:r>
            <a:r>
              <a:rPr lang="it-IT" dirty="0" err="1" smtClean="0"/>
              <a:t>implications</a:t>
            </a:r>
            <a:endParaRPr lang="it-IT" dirty="0" smtClean="0"/>
          </a:p>
          <a:p>
            <a:pPr marL="0" indent="0">
              <a:buNone/>
            </a:pP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it-IT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 </a:t>
            </a: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q</a:t>
            </a:r>
            <a:r>
              <a:rPr lang="it-IT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   </a:t>
            </a: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is</a:t>
            </a:r>
            <a:r>
              <a:rPr lang="it-IT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 </a:t>
            </a: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equivalent</a:t>
            </a:r>
            <a:r>
              <a:rPr lang="it-IT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 to </a:t>
            </a: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sym typeface="Symbol"/>
              </a:rPr>
              <a:t>p</a:t>
            </a:r>
            <a:r>
              <a:rPr lang="it-IT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∨q</a:t>
            </a:r>
            <a:endParaRPr lang="it-IT" sz="2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it-IT" dirty="0" smtClean="0"/>
              <a:t>NNF to pull inside </a:t>
            </a:r>
            <a:r>
              <a:rPr lang="it-IT" dirty="0" err="1" smtClean="0"/>
              <a:t>negations</a:t>
            </a:r>
            <a:endParaRPr lang="it-IT" dirty="0" smtClean="0"/>
          </a:p>
          <a:p>
            <a:pPr marL="0" indent="0">
              <a:buNone/>
            </a:pPr>
            <a:r>
              <a:rPr lang="it-IT" sz="2800" dirty="0" smtClean="0">
                <a:solidFill>
                  <a:srgbClr val="47D1FF"/>
                </a:solidFill>
                <a:sym typeface="Symbol"/>
              </a:rPr>
              <a:t>(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) 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is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equivalent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to  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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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endParaRPr lang="it-IT" sz="2800" dirty="0" smtClean="0">
              <a:solidFill>
                <a:srgbClr val="47D1FF"/>
              </a:solidFill>
              <a:latin typeface="ＭＳ ゴシック"/>
              <a:ea typeface="ＭＳ ゴシック"/>
              <a:cs typeface="ＭＳ ゴシック"/>
              <a:sym typeface="Symbol"/>
            </a:endParaRPr>
          </a:p>
          <a:p>
            <a:pPr marL="0" indent="0">
              <a:buNone/>
            </a:pPr>
            <a:r>
              <a:rPr lang="it-IT" sz="2800" dirty="0">
                <a:solidFill>
                  <a:srgbClr val="47D1FF"/>
                </a:solidFill>
                <a:sym typeface="Symbol"/>
              </a:rPr>
              <a:t>(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) 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is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equivalent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to  </a:t>
            </a:r>
            <a:r>
              <a:rPr lang="it-IT" sz="2800" dirty="0">
                <a:solidFill>
                  <a:srgbClr val="47D1FF"/>
                </a:solidFill>
                <a:sym typeface="Symbol"/>
              </a:rPr>
              <a:t>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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q</a:t>
            </a:r>
            <a:endParaRPr lang="it-IT" sz="2800" dirty="0" smtClean="0">
              <a:solidFill>
                <a:srgbClr val="47D1FF"/>
              </a:solidFill>
            </a:endParaRPr>
          </a:p>
          <a:p>
            <a:r>
              <a:rPr lang="it-IT" dirty="0" smtClean="0"/>
              <a:t>DISTR </a:t>
            </a:r>
            <a:r>
              <a:rPr lang="it-IT" dirty="0" err="1" smtClean="0"/>
              <a:t>uses</a:t>
            </a:r>
            <a:r>
              <a:rPr lang="it-IT" dirty="0" smtClean="0"/>
              <a:t> </a:t>
            </a:r>
            <a:r>
              <a:rPr lang="it-IT" dirty="0" err="1" smtClean="0"/>
              <a:t>distributivity</a:t>
            </a:r>
            <a:r>
              <a:rPr lang="it-IT" dirty="0" smtClean="0"/>
              <a:t> to </a:t>
            </a:r>
            <a:r>
              <a:rPr lang="it-IT" dirty="0" err="1" smtClean="0"/>
              <a:t>extract</a:t>
            </a:r>
            <a:r>
              <a:rPr lang="it-IT" dirty="0" smtClean="0"/>
              <a:t>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</a:p>
          <a:p>
            <a:pPr marL="0" indent="0">
              <a:buNone/>
            </a:pP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r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 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(</a:t>
            </a:r>
            <a:r>
              <a:rPr lang="it-IT" sz="2800" dirty="0" err="1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∧q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) 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is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</a:t>
            </a:r>
            <a:r>
              <a:rPr lang="it-IT" sz="2800" dirty="0" err="1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equivalent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 to  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(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r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p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) </a:t>
            </a:r>
            <a:r>
              <a:rPr lang="it-IT" sz="2800" dirty="0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∧ </a:t>
            </a:r>
            <a:r>
              <a:rPr lang="it-IT" sz="2800" dirty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(</a:t>
            </a:r>
            <a:r>
              <a:rPr lang="it-IT" sz="2800" dirty="0" err="1">
                <a:solidFill>
                  <a:srgbClr val="47D1FF"/>
                </a:solidFill>
                <a:sym typeface="Symbol"/>
              </a:rPr>
              <a:t>r</a:t>
            </a:r>
            <a:r>
              <a:rPr lang="it-IT" sz="2800" dirty="0" err="1" smtClean="0">
                <a:solidFill>
                  <a:srgbClr val="47D1FF"/>
                </a:solidFill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sz="2800" dirty="0" err="1" smtClean="0">
                <a:solidFill>
                  <a:srgbClr val="47D1FF"/>
                </a:solidFill>
                <a:sym typeface="Symbol"/>
              </a:rPr>
              <a:t>q</a:t>
            </a:r>
            <a:r>
              <a:rPr lang="it-IT" sz="2800" dirty="0" smtClean="0">
                <a:solidFill>
                  <a:srgbClr val="47D1FF"/>
                </a:solidFill>
                <a:sym typeface="Symbol"/>
              </a:rPr>
              <a:t>)</a:t>
            </a:r>
            <a:endParaRPr lang="it-IT" sz="2800" dirty="0">
              <a:solidFill>
                <a:srgbClr val="47D1FF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8486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CNF: 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72816"/>
            <a:ext cx="752483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4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asellaDiTesto 2"/>
          <p:cNvSpPr txBox="1"/>
          <p:nvPr/>
        </p:nvSpPr>
        <p:spPr>
          <a:xfrm>
            <a:off x="1859412" y="2086601"/>
            <a:ext cx="3082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Validity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easy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Satisfiability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difficult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21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sentences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err="1" smtClean="0"/>
              <a:t>Horn</a:t>
            </a:r>
            <a:r>
              <a:rPr lang="it-IT" dirty="0" smtClean="0"/>
              <a:t> </a:t>
            </a:r>
            <a:r>
              <a:rPr lang="it-IT" dirty="0" err="1" smtClean="0"/>
              <a:t>clauses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96" y="1988840"/>
            <a:ext cx="8551648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8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Particular</a:t>
            </a:r>
            <a:r>
              <a:rPr lang="it-IT" dirty="0" smtClean="0"/>
              <a:t> </a:t>
            </a:r>
            <a:r>
              <a:rPr lang="it-IT" dirty="0" err="1" smtClean="0"/>
              <a:t>sentences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err="1" smtClean="0"/>
              <a:t>Horn</a:t>
            </a:r>
            <a:r>
              <a:rPr lang="it-IT" dirty="0" smtClean="0"/>
              <a:t> </a:t>
            </a:r>
            <a:r>
              <a:rPr lang="it-IT" dirty="0" err="1" smtClean="0"/>
              <a:t>clauses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311" y="2420888"/>
            <a:ext cx="7064169" cy="357006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844824"/>
            <a:ext cx="3703269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54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Horn</a:t>
            </a:r>
            <a:r>
              <a:rPr lang="it-IT" dirty="0" smtClean="0"/>
              <a:t> </a:t>
            </a:r>
            <a:r>
              <a:rPr lang="it-IT" dirty="0" err="1" smtClean="0"/>
              <a:t>clauses</a:t>
            </a:r>
            <a:r>
              <a:rPr lang="it-IT" dirty="0" smtClean="0"/>
              <a:t>: </a:t>
            </a:r>
            <a:r>
              <a:rPr lang="it-IT" dirty="0" err="1" smtClean="0"/>
              <a:t>satisfiability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1484784"/>
            <a:ext cx="1936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algorithm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636912"/>
            <a:ext cx="8285309" cy="23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3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solidFill>
                  <a:srgbClr val="0099CC"/>
                </a:solidFill>
              </a:rPr>
              <a:t>Completeness</a:t>
            </a:r>
            <a:r>
              <a:rPr lang="it-IT" dirty="0">
                <a:solidFill>
                  <a:srgbClr val="0099CC"/>
                </a:solidFill>
              </a:rPr>
              <a:t> of </a:t>
            </a:r>
            <a:r>
              <a:rPr lang="it-IT" dirty="0" err="1">
                <a:solidFill>
                  <a:srgbClr val="0099CC"/>
                </a:solidFill>
              </a:rPr>
              <a:t>natural</a:t>
            </a:r>
            <a:r>
              <a:rPr lang="it-IT" dirty="0">
                <a:solidFill>
                  <a:srgbClr val="0099CC"/>
                </a:solidFill>
              </a:rPr>
              <a:t> </a:t>
            </a:r>
            <a:r>
              <a:rPr lang="it-IT" dirty="0" err="1">
                <a:solidFill>
                  <a:srgbClr val="0099CC"/>
                </a:solidFill>
              </a:rPr>
              <a:t>deduction</a:t>
            </a:r>
            <a:r>
              <a:rPr lang="it-IT" dirty="0">
                <a:solidFill>
                  <a:srgbClr val="0099CC"/>
                </a:solidFill>
              </a:rPr>
              <a:t>: </a:t>
            </a:r>
            <a:r>
              <a:rPr lang="it-IT" dirty="0" err="1">
                <a:solidFill>
                  <a:srgbClr val="0099CC"/>
                </a:solidFill>
              </a:rPr>
              <a:t>proof</a:t>
            </a:r>
            <a:r>
              <a:rPr lang="it-IT" dirty="0">
                <a:solidFill>
                  <a:srgbClr val="0099CC"/>
                </a:solidFill>
              </a:rPr>
              <a:t> </a:t>
            </a:r>
            <a:r>
              <a:rPr lang="it-IT" dirty="0" smtClean="0">
                <a:solidFill>
                  <a:srgbClr val="0099CC"/>
                </a:solidFill>
              </a:rPr>
              <a:t>		7</a:t>
            </a:r>
            <a:endParaRPr lang="it-IT" dirty="0">
              <a:solidFill>
                <a:srgbClr val="0099CC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339751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2276128" y="2492896"/>
            <a:ext cx="647233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ym typeface="Symbol"/>
              </a:rPr>
              <a:t>If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we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apply</a:t>
            </a:r>
            <a:r>
              <a:rPr lang="it-IT" dirty="0" smtClean="0">
                <a:sym typeface="Symbol"/>
              </a:rPr>
              <a:t> the </a:t>
            </a:r>
            <a:r>
              <a:rPr lang="it-IT" dirty="0" err="1" smtClean="0">
                <a:sym typeface="Symbol"/>
              </a:rPr>
              <a:t>above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proposition</a:t>
            </a:r>
            <a:r>
              <a:rPr lang="it-IT" dirty="0" smtClean="0">
                <a:sym typeface="Symbol"/>
              </a:rPr>
              <a:t> to</a:t>
            </a:r>
            <a:endParaRPr lang="it-IT" dirty="0"/>
          </a:p>
          <a:p>
            <a:endParaRPr lang="it-IT" dirty="0" smtClean="0">
              <a:sym typeface="Symbol"/>
            </a:endParaRPr>
          </a:p>
          <a:p>
            <a:r>
              <a:rPr lang="it-IT" dirty="0">
                <a:sym typeface="Symbol"/>
              </a:rPr>
              <a:t>== (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(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(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>
                <a:sym typeface="Symbol"/>
              </a:rPr>
              <a:t>3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….. 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))</a:t>
            </a:r>
            <a:r>
              <a:rPr lang="it-IT" dirty="0" smtClean="0">
                <a:sym typeface="Symbol"/>
              </a:rPr>
              <a:t>)</a:t>
            </a:r>
          </a:p>
          <a:p>
            <a:endParaRPr lang="it-IT" dirty="0">
              <a:sym typeface="Symbol"/>
            </a:endParaRPr>
          </a:p>
          <a:p>
            <a:r>
              <a:rPr lang="it-IT" dirty="0" err="1" smtClean="0">
                <a:sym typeface="Symbol"/>
              </a:rPr>
              <a:t>We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have</a:t>
            </a:r>
            <a:r>
              <a:rPr lang="it-IT" dirty="0" smtClean="0">
                <a:sym typeface="Symbol"/>
              </a:rPr>
              <a:t> 2</a:t>
            </a:r>
            <a:r>
              <a:rPr lang="it-IT" baseline="30000" dirty="0" smtClean="0">
                <a:sym typeface="Symbol"/>
              </a:rPr>
              <a:t>n</a:t>
            </a:r>
            <a:r>
              <a:rPr lang="it-IT" dirty="0" smtClean="0">
                <a:sym typeface="Symbol"/>
              </a:rPr>
              <a:t>  </a:t>
            </a:r>
            <a:r>
              <a:rPr lang="it-IT" dirty="0" err="1" smtClean="0">
                <a:sym typeface="Symbol"/>
              </a:rPr>
              <a:t>proofs</a:t>
            </a:r>
            <a:endParaRPr lang="it-IT" dirty="0">
              <a:sym typeface="Symbol"/>
            </a:endParaRPr>
          </a:p>
          <a:p>
            <a:r>
              <a:rPr lang="it-IT" u="sng" dirty="0" smtClean="0">
                <a:sym typeface="Symbol"/>
              </a:rPr>
              <a:t>p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</a:t>
            </a:r>
            <a:r>
              <a:rPr lang="it-IT" u="sng" dirty="0" smtClean="0">
                <a:sym typeface="Symbol"/>
              </a:rPr>
              <a:t>p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 ,  ….</a:t>
            </a:r>
            <a:r>
              <a:rPr lang="it-IT" u="sng" dirty="0" err="1" smtClean="0"/>
              <a:t>p</a:t>
            </a:r>
            <a:r>
              <a:rPr lang="it-IT" baseline="-25000" dirty="0" err="1">
                <a:sym typeface="Symbol"/>
              </a:rPr>
              <a:t>n</a:t>
            </a:r>
            <a:r>
              <a:rPr lang="it-IT" u="sng" dirty="0" smtClean="0"/>
              <a:t> </a:t>
            </a:r>
            <a:r>
              <a:rPr lang="it-IT" dirty="0" smtClean="0"/>
              <a:t>|-</a:t>
            </a:r>
            <a:r>
              <a:rPr lang="it-IT" dirty="0">
                <a:sym typeface="Symbol"/>
              </a:rPr>
              <a:t>(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(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(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>
                <a:sym typeface="Symbol"/>
              </a:rPr>
              <a:t>3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….. 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)))</a:t>
            </a:r>
          </a:p>
          <a:p>
            <a:endParaRPr lang="it-IT" dirty="0" smtClean="0">
              <a:sym typeface="Symbol"/>
            </a:endParaRPr>
          </a:p>
          <a:p>
            <a:r>
              <a:rPr lang="it-IT" dirty="0" err="1" smtClean="0">
                <a:sym typeface="Symbol"/>
              </a:rPr>
              <a:t>Let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us</a:t>
            </a:r>
            <a:r>
              <a:rPr lang="it-IT" dirty="0" smtClean="0">
                <a:sym typeface="Symbol"/>
              </a:rPr>
              <a:t> eliminate </a:t>
            </a:r>
            <a:r>
              <a:rPr lang="it-IT" dirty="0" err="1" smtClean="0">
                <a:sym typeface="Symbol"/>
              </a:rPr>
              <a:t>all</a:t>
            </a:r>
            <a:r>
              <a:rPr lang="it-IT" dirty="0" smtClean="0">
                <a:sym typeface="Symbol"/>
              </a:rPr>
              <a:t> the </a:t>
            </a:r>
            <a:r>
              <a:rPr lang="it-IT" dirty="0" err="1" smtClean="0">
                <a:sym typeface="Symbol"/>
              </a:rPr>
              <a:t>premises</a:t>
            </a:r>
            <a:r>
              <a:rPr lang="it-IT" dirty="0" smtClean="0">
                <a:sym typeface="Symbol"/>
              </a:rPr>
              <a:t>, </a:t>
            </a:r>
            <a:r>
              <a:rPr lang="it-IT" dirty="0" err="1" smtClean="0">
                <a:sym typeface="Symbol"/>
              </a:rPr>
              <a:t>because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they</a:t>
            </a:r>
            <a:r>
              <a:rPr lang="it-IT" dirty="0" smtClean="0">
                <a:sym typeface="Symbol"/>
              </a:rPr>
              <a:t> are </a:t>
            </a:r>
            <a:r>
              <a:rPr lang="it-IT" dirty="0" err="1" smtClean="0">
                <a:sym typeface="Symbol"/>
              </a:rPr>
              <a:t>pairwise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complementary</a:t>
            </a:r>
            <a:r>
              <a:rPr lang="it-IT" dirty="0" smtClean="0">
                <a:sym typeface="Symbol"/>
              </a:rPr>
              <a:t>, by </a:t>
            </a:r>
            <a:r>
              <a:rPr lang="it-IT" dirty="0" err="1" smtClean="0">
                <a:sym typeface="Symbol"/>
              </a:rPr>
              <a:t>using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tertium</a:t>
            </a:r>
            <a:r>
              <a:rPr lang="it-IT" dirty="0" smtClean="0">
                <a:sym typeface="Symbol"/>
              </a:rPr>
              <a:t> non </a:t>
            </a:r>
            <a:r>
              <a:rPr lang="it-IT" dirty="0" err="1" smtClean="0">
                <a:sym typeface="Symbol"/>
              </a:rPr>
              <a:t>datur</a:t>
            </a:r>
            <a:r>
              <a:rPr lang="it-IT" dirty="0" smtClean="0">
                <a:sym typeface="Symbol"/>
              </a:rPr>
              <a:t> LEM </a:t>
            </a:r>
            <a:r>
              <a:rPr lang="it-IT" dirty="0" err="1" smtClean="0">
                <a:sym typeface="Symbol"/>
              </a:rPr>
              <a:t>as</a:t>
            </a:r>
            <a:r>
              <a:rPr lang="it-IT" dirty="0" smtClean="0">
                <a:sym typeface="Symbol"/>
              </a:rPr>
              <a:t> in the </a:t>
            </a:r>
            <a:r>
              <a:rPr lang="it-IT" dirty="0" err="1" smtClean="0">
                <a:sym typeface="Symbol"/>
              </a:rPr>
              <a:t>scheme</a:t>
            </a:r>
            <a:endParaRPr lang="it-IT" dirty="0">
              <a:sym typeface="Symbol"/>
            </a:endParaRPr>
          </a:p>
          <a:p>
            <a:endParaRPr lang="it-IT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52051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Horn</a:t>
            </a:r>
            <a:r>
              <a:rPr lang="it-IT" dirty="0" smtClean="0"/>
              <a:t> </a:t>
            </a:r>
            <a:r>
              <a:rPr lang="it-IT" dirty="0" err="1" smtClean="0"/>
              <a:t>clauses</a:t>
            </a:r>
            <a:r>
              <a:rPr lang="it-IT" dirty="0" smtClean="0"/>
              <a:t>: </a:t>
            </a:r>
            <a:r>
              <a:rPr lang="it-IT" dirty="0" err="1" smtClean="0"/>
              <a:t>satisfiability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1484784"/>
            <a:ext cx="1363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Exercises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755900"/>
            <a:ext cx="7985646" cy="225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27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99" y="1790700"/>
            <a:ext cx="8155975" cy="415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6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1280119"/>
            <a:ext cx="7766372" cy="556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rcRect l="3968" r="3968"/>
          <a:stretch>
            <a:fillRect/>
          </a:stretch>
        </p:blipFill>
        <p:spPr>
          <a:xfrm>
            <a:off x="971600" y="2348880"/>
            <a:ext cx="7992888" cy="4320480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476672"/>
            <a:ext cx="70232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Example</a:t>
            </a:r>
            <a:r>
              <a:rPr lang="it-IT" dirty="0" smtClean="0"/>
              <a:t>: </a:t>
            </a:r>
            <a:r>
              <a:rPr lang="it-IT" dirty="0" err="1" smtClean="0"/>
              <a:t>let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r>
              <a:rPr lang="it-IT" dirty="0" smtClean="0"/>
              <a:t> take the </a:t>
            </a:r>
            <a:r>
              <a:rPr lang="it-IT" dirty="0" err="1" smtClean="0"/>
              <a:t>tautology</a:t>
            </a:r>
            <a:r>
              <a:rPr lang="it-IT" dirty="0" smtClean="0"/>
              <a:t>  </a:t>
            </a:r>
            <a:r>
              <a:rPr lang="it-IT" dirty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 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sym typeface="Symbol"/>
              </a:rPr>
              <a:t>, </a:t>
            </a:r>
            <a:r>
              <a:rPr lang="it-IT" dirty="0" err="1" smtClean="0">
                <a:sym typeface="Symbol"/>
              </a:rPr>
              <a:t>we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have</a:t>
            </a:r>
            <a:endParaRPr lang="it-IT" baseline="-25000" dirty="0">
              <a:sym typeface="Symbol"/>
            </a:endParaRPr>
          </a:p>
          <a:p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, </a:t>
            </a:r>
            <a:r>
              <a:rPr lang="it-IT" dirty="0" err="1" smtClean="0"/>
              <a:t>q</a:t>
            </a:r>
            <a:r>
              <a:rPr lang="it-IT" dirty="0" smtClean="0"/>
              <a:t>       |-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  </a:t>
            </a:r>
            <a:r>
              <a:rPr lang="it-IT" dirty="0" err="1" smtClean="0">
                <a:sym typeface="Symbol"/>
              </a:rPr>
              <a:t>p</a:t>
            </a:r>
            <a:endParaRPr lang="it-IT" dirty="0" smtClean="0">
              <a:sym typeface="Symbol"/>
            </a:endParaRPr>
          </a:p>
          <a:p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, </a:t>
            </a:r>
            <a:r>
              <a:rPr lang="it-IT" dirty="0" smtClean="0">
                <a:sym typeface="Symbol"/>
              </a:rPr>
              <a:t></a:t>
            </a:r>
            <a:r>
              <a:rPr lang="it-IT" dirty="0" err="1" smtClean="0"/>
              <a:t>q</a:t>
            </a:r>
            <a:r>
              <a:rPr lang="it-IT" dirty="0" smtClean="0"/>
              <a:t>    |-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  </a:t>
            </a:r>
            <a:r>
              <a:rPr lang="it-IT" dirty="0" err="1" smtClean="0">
                <a:sym typeface="Symbol"/>
              </a:rPr>
              <a:t>p</a:t>
            </a:r>
            <a:endParaRPr lang="it-IT" dirty="0" smtClean="0">
              <a:sym typeface="Symbol"/>
            </a:endParaRPr>
          </a:p>
          <a:p>
            <a:r>
              <a:rPr lang="it-IT" dirty="0" smtClean="0"/>
              <a:t> </a:t>
            </a:r>
            <a:r>
              <a:rPr lang="it-IT" dirty="0">
                <a:sym typeface="Symbol"/>
              </a:rPr>
              <a:t></a:t>
            </a:r>
            <a:r>
              <a:rPr lang="it-IT" dirty="0" err="1" smtClean="0"/>
              <a:t>p</a:t>
            </a:r>
            <a:r>
              <a:rPr lang="it-IT" dirty="0"/>
              <a:t>, </a:t>
            </a:r>
            <a:r>
              <a:rPr lang="it-IT" dirty="0" err="1"/>
              <a:t>q</a:t>
            </a:r>
            <a:r>
              <a:rPr lang="it-IT" dirty="0"/>
              <a:t> </a:t>
            </a:r>
            <a:r>
              <a:rPr lang="it-IT" dirty="0" smtClean="0"/>
              <a:t>   |</a:t>
            </a:r>
            <a:r>
              <a:rPr lang="it-IT" dirty="0"/>
              <a:t>- </a:t>
            </a:r>
            <a:r>
              <a:rPr lang="it-IT" dirty="0" err="1">
                <a:sym typeface="Symbol"/>
              </a:rPr>
              <a:t>p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q</a:t>
            </a:r>
            <a:r>
              <a:rPr lang="it-IT" dirty="0">
                <a:sym typeface="Symbol"/>
              </a:rPr>
              <a:t>  </a:t>
            </a:r>
            <a:r>
              <a:rPr lang="it-IT" dirty="0" err="1" smtClean="0">
                <a:sym typeface="Symbol"/>
              </a:rPr>
              <a:t>p</a:t>
            </a:r>
            <a:endParaRPr lang="it-IT" dirty="0" smtClean="0">
              <a:sym typeface="Symbol"/>
            </a:endParaRPr>
          </a:p>
          <a:p>
            <a:r>
              <a:rPr lang="it-IT" dirty="0"/>
              <a:t> </a:t>
            </a:r>
            <a:r>
              <a:rPr lang="it-IT" dirty="0">
                <a:sym typeface="Symbol"/>
              </a:rPr>
              <a:t></a:t>
            </a:r>
            <a:r>
              <a:rPr lang="it-IT" dirty="0" err="1" smtClean="0"/>
              <a:t>p</a:t>
            </a:r>
            <a:r>
              <a:rPr lang="it-IT" dirty="0"/>
              <a:t>, </a:t>
            </a:r>
            <a:r>
              <a:rPr lang="it-IT" dirty="0">
                <a:sym typeface="Symbol"/>
              </a:rPr>
              <a:t></a:t>
            </a:r>
            <a:r>
              <a:rPr lang="it-IT" dirty="0" err="1" smtClean="0"/>
              <a:t>q</a:t>
            </a:r>
            <a:r>
              <a:rPr lang="it-IT" dirty="0" smtClean="0"/>
              <a:t> </a:t>
            </a:r>
            <a:r>
              <a:rPr lang="it-IT" dirty="0"/>
              <a:t>|- </a:t>
            </a:r>
            <a:r>
              <a:rPr lang="it-IT" dirty="0" err="1">
                <a:sym typeface="Symbol"/>
              </a:rPr>
              <a:t>p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∧</a:t>
            </a:r>
            <a:r>
              <a:rPr lang="it-IT" dirty="0">
                <a:sym typeface="Symbol"/>
              </a:rPr>
              <a:t> </a:t>
            </a:r>
            <a:r>
              <a:rPr lang="it-IT" dirty="0" err="1">
                <a:sym typeface="Symbol"/>
              </a:rPr>
              <a:t>q</a:t>
            </a:r>
            <a:r>
              <a:rPr lang="it-IT" dirty="0">
                <a:sym typeface="Symbol"/>
              </a:rPr>
              <a:t>  </a:t>
            </a:r>
            <a:r>
              <a:rPr lang="it-IT" smtClean="0">
                <a:sym typeface="Symbol"/>
              </a:rPr>
              <a:t>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97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19318" cy="1143000"/>
          </a:xfrm>
        </p:spPr>
        <p:txBody>
          <a:bodyPr/>
          <a:lstStyle/>
          <a:p>
            <a:r>
              <a:rPr lang="it-IT" dirty="0" err="1">
                <a:solidFill>
                  <a:srgbClr val="0099CC"/>
                </a:solidFill>
              </a:rPr>
              <a:t>Completeness</a:t>
            </a:r>
            <a:r>
              <a:rPr lang="it-IT" dirty="0">
                <a:solidFill>
                  <a:srgbClr val="0099CC"/>
                </a:solidFill>
              </a:rPr>
              <a:t> of </a:t>
            </a:r>
            <a:r>
              <a:rPr lang="it-IT" dirty="0" err="1">
                <a:solidFill>
                  <a:srgbClr val="0099CC"/>
                </a:solidFill>
              </a:rPr>
              <a:t>natural</a:t>
            </a:r>
            <a:r>
              <a:rPr lang="it-IT" dirty="0">
                <a:solidFill>
                  <a:srgbClr val="0099CC"/>
                </a:solidFill>
              </a:rPr>
              <a:t> </a:t>
            </a:r>
            <a:r>
              <a:rPr lang="it-IT" dirty="0" err="1">
                <a:solidFill>
                  <a:srgbClr val="0099CC"/>
                </a:solidFill>
              </a:rPr>
              <a:t>deduction</a:t>
            </a:r>
            <a:r>
              <a:rPr lang="it-IT" dirty="0">
                <a:solidFill>
                  <a:srgbClr val="0099CC"/>
                </a:solidFill>
              </a:rPr>
              <a:t>: </a:t>
            </a:r>
            <a:r>
              <a:rPr lang="it-IT" dirty="0" err="1">
                <a:solidFill>
                  <a:srgbClr val="0099CC"/>
                </a:solidFill>
              </a:rPr>
              <a:t>proof</a:t>
            </a:r>
            <a:r>
              <a:rPr lang="it-IT" dirty="0">
                <a:solidFill>
                  <a:srgbClr val="0099CC"/>
                </a:solidFill>
              </a:rPr>
              <a:t> 		</a:t>
            </a:r>
            <a:r>
              <a:rPr lang="it-IT" dirty="0" smtClean="0">
                <a:solidFill>
                  <a:srgbClr val="0099CC"/>
                </a:solidFill>
              </a:rPr>
              <a:t>8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339751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2276128" y="2492896"/>
            <a:ext cx="56886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sym typeface="Symbol"/>
              </a:rPr>
              <a:t>Third </a:t>
            </a:r>
            <a:r>
              <a:rPr lang="it-IT" dirty="0" err="1" smtClean="0">
                <a:solidFill>
                  <a:srgbClr val="FF0000"/>
                </a:solidFill>
                <a:sym typeface="Symbol"/>
              </a:rPr>
              <a:t>step</a:t>
            </a:r>
            <a:r>
              <a:rPr lang="it-IT" dirty="0" smtClean="0">
                <a:solidFill>
                  <a:srgbClr val="FF0000"/>
                </a:solidFill>
                <a:sym typeface="Symbol"/>
              </a:rPr>
              <a:t>:</a:t>
            </a:r>
          </a:p>
          <a:p>
            <a:r>
              <a:rPr lang="it-IT" dirty="0" smtClean="0">
                <a:sym typeface="Symbol"/>
              </a:rPr>
              <a:t>|  </a:t>
            </a:r>
            <a:r>
              <a:rPr lang="it-IT" dirty="0">
                <a:sym typeface="Symbol"/>
              </a:rPr>
              <a:t>(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(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(</a:t>
            </a:r>
            <a:r>
              <a:rPr lang="it-IT" dirty="0">
                <a:sym typeface="Symbol"/>
              </a:rPr>
              <a:t> </a:t>
            </a:r>
            <a:r>
              <a:rPr lang="it-IT" baseline="-25000" dirty="0">
                <a:sym typeface="Symbol"/>
              </a:rPr>
              <a:t>3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….. </a:t>
            </a:r>
            <a:r>
              <a:rPr lang="it-IT" dirty="0"/>
              <a:t> </a:t>
            </a:r>
            <a:r>
              <a:rPr lang="it-IT" dirty="0">
                <a:sym typeface="Symbol"/>
              </a:rPr>
              <a:t> )))</a:t>
            </a:r>
          </a:p>
          <a:p>
            <a:endParaRPr lang="it-IT" dirty="0" smtClean="0">
              <a:sym typeface="Symbol"/>
            </a:endParaRPr>
          </a:p>
          <a:p>
            <a:endParaRPr lang="it-IT" dirty="0" smtClean="0">
              <a:sym typeface="Symbol"/>
            </a:endParaRPr>
          </a:p>
          <a:p>
            <a:r>
              <a:rPr lang="it-IT" dirty="0">
                <a:sym typeface="Symbol"/>
              </a:rPr>
              <a:t></a:t>
            </a:r>
            <a:r>
              <a:rPr lang="it-IT" baseline="-25000" dirty="0">
                <a:sym typeface="Symbol"/>
              </a:rPr>
              <a:t>1</a:t>
            </a:r>
            <a:r>
              <a:rPr lang="it-IT" dirty="0">
                <a:sym typeface="Symbol"/>
              </a:rPr>
              <a:t>, </a:t>
            </a:r>
            <a:r>
              <a:rPr lang="it-IT" baseline="-25000" dirty="0">
                <a:sym typeface="Symbol"/>
              </a:rPr>
              <a:t>2</a:t>
            </a:r>
            <a:r>
              <a:rPr lang="it-IT" dirty="0">
                <a:sym typeface="Symbol"/>
              </a:rPr>
              <a:t>, </a:t>
            </a:r>
            <a:r>
              <a:rPr lang="it-IT" baseline="-25000" dirty="0">
                <a:sym typeface="Symbol"/>
              </a:rPr>
              <a:t>3</a:t>
            </a:r>
            <a:r>
              <a:rPr lang="it-IT" dirty="0">
                <a:sym typeface="Symbol"/>
              </a:rPr>
              <a:t>, ….. </a:t>
            </a:r>
            <a:r>
              <a:rPr lang="it-IT" dirty="0" smtClean="0">
                <a:sym typeface="Symbol"/>
              </a:rPr>
              <a:t>|    </a:t>
            </a:r>
            <a:r>
              <a:rPr lang="it-IT" dirty="0">
                <a:sym typeface="Symbol"/>
              </a:rPr>
              <a:t></a:t>
            </a:r>
          </a:p>
          <a:p>
            <a:endParaRPr lang="it-IT" dirty="0">
              <a:sym typeface="Symbol"/>
            </a:endParaRPr>
          </a:p>
          <a:p>
            <a:r>
              <a:rPr lang="it-IT" dirty="0" err="1" smtClean="0">
                <a:sym typeface="Symbol"/>
              </a:rPr>
              <a:t>But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we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know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that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this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is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true</a:t>
            </a:r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 flipV="1">
            <a:off x="3970598" y="3429000"/>
            <a:ext cx="45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90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57200"/>
            <a:ext cx="7970837" cy="1143000"/>
          </a:xfrm>
        </p:spPr>
        <p:txBody>
          <a:bodyPr/>
          <a:lstStyle/>
          <a:p>
            <a:r>
              <a:rPr lang="it-IT" dirty="0" smtClean="0">
                <a:solidFill>
                  <a:srgbClr val="0099CC"/>
                </a:solidFill>
              </a:rPr>
              <a:t>Truth tables exercises</a:t>
            </a:r>
            <a:endParaRPr lang="it-IT" dirty="0">
              <a:solidFill>
                <a:srgbClr val="0099CC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700808"/>
            <a:ext cx="6280698" cy="364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2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57200"/>
            <a:ext cx="7970837" cy="1143000"/>
          </a:xfrm>
        </p:spPr>
        <p:txBody>
          <a:bodyPr/>
          <a:lstStyle/>
          <a:p>
            <a:r>
              <a:rPr lang="it-IT" dirty="0" smtClean="0">
                <a:solidFill>
                  <a:srgbClr val="0099CC"/>
                </a:solidFill>
              </a:rPr>
              <a:t>Truth tables exercises</a:t>
            </a:r>
            <a:endParaRPr lang="it-IT" dirty="0">
              <a:solidFill>
                <a:srgbClr val="0099CC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250943"/>
            <a:ext cx="2592288" cy="416538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75656" y="1628800"/>
            <a:ext cx="1541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Who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3 </a:t>
            </a:r>
            <a:r>
              <a:rPr lang="it-IT" dirty="0" smtClean="0">
                <a:sym typeface="Symbol"/>
              </a:rPr>
              <a:t>is?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102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Validity</a:t>
            </a:r>
            <a:r>
              <a:rPr lang="it-IT" dirty="0" smtClean="0"/>
              <a:t> and </a:t>
            </a:r>
            <a:r>
              <a:rPr lang="it-IT" dirty="0" err="1" smtClean="0"/>
              <a:t>satisfiability</a:t>
            </a:r>
            <a:r>
              <a:rPr lang="it-IT" dirty="0" smtClean="0"/>
              <a:t>: CNF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411" y="2997324"/>
            <a:ext cx="8432663" cy="230388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665111" y="1876778"/>
            <a:ext cx="7160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 formula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valid</a:t>
            </a:r>
            <a:r>
              <a:rPr lang="it-IT" dirty="0" smtClean="0"/>
              <a:t> </a:t>
            </a:r>
            <a:r>
              <a:rPr lang="it-IT" dirty="0" err="1" smtClean="0"/>
              <a:t>when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 smtClean="0"/>
              <a:t>assignment</a:t>
            </a:r>
            <a:endParaRPr lang="it-IT" dirty="0" smtClean="0"/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satisfiable</a:t>
            </a:r>
            <a:r>
              <a:rPr lang="it-IT" dirty="0" smtClean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for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r>
              <a:rPr lang="it-IT" dirty="0" smtClean="0"/>
              <a:t> </a:t>
            </a:r>
            <a:r>
              <a:rPr lang="it-IT" smtClean="0"/>
              <a:t>one </a:t>
            </a:r>
            <a:r>
              <a:rPr lang="it-IT" dirty="0" err="1"/>
              <a:t>assignment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65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06/03/19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Validity</a:t>
            </a:r>
            <a:r>
              <a:rPr lang="it-IT" dirty="0" smtClean="0"/>
              <a:t> and </a:t>
            </a:r>
            <a:r>
              <a:rPr lang="it-IT" dirty="0" err="1" smtClean="0"/>
              <a:t>satisfiability</a:t>
            </a:r>
            <a:r>
              <a:rPr lang="it-IT" dirty="0" smtClean="0"/>
              <a:t>: CNF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947333" y="2356556"/>
            <a:ext cx="630428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a CNF </a:t>
            </a:r>
            <a:r>
              <a:rPr lang="it-IT" dirty="0" err="1" smtClean="0"/>
              <a:t>looking</a:t>
            </a:r>
            <a:r>
              <a:rPr lang="it-IT" dirty="0" smtClean="0"/>
              <a:t> for </a:t>
            </a:r>
            <a:r>
              <a:rPr lang="it-IT" dirty="0" err="1" smtClean="0"/>
              <a:t>validity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means</a:t>
            </a:r>
            <a:r>
              <a:rPr lang="it-IT" dirty="0" smtClean="0"/>
              <a:t> to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validity</a:t>
            </a:r>
            <a:r>
              <a:rPr lang="it-IT" dirty="0" smtClean="0"/>
              <a:t> of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conjunct</a:t>
            </a:r>
            <a:r>
              <a:rPr lang="it-IT" dirty="0" smtClean="0"/>
              <a:t>;</a:t>
            </a:r>
          </a:p>
          <a:p>
            <a:endParaRPr lang="it-IT" dirty="0"/>
          </a:p>
          <a:p>
            <a:r>
              <a:rPr lang="it-IT" dirty="0" err="1"/>
              <a:t>t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conjunct</a:t>
            </a:r>
            <a:r>
              <a:rPr lang="it-IT" dirty="0" smtClean="0"/>
              <a:t> must </a:t>
            </a:r>
            <a:r>
              <a:rPr lang="it-IT" dirty="0" err="1" smtClean="0"/>
              <a:t>contain</a:t>
            </a:r>
            <a:endParaRPr lang="it-IT" dirty="0" smtClean="0"/>
          </a:p>
          <a:p>
            <a:r>
              <a:rPr lang="it-IT" dirty="0" smtClean="0"/>
              <a:t> a </a:t>
            </a:r>
            <a:r>
              <a:rPr lang="it-IT" dirty="0" err="1" smtClean="0"/>
              <a:t>pair</a:t>
            </a:r>
            <a:r>
              <a:rPr lang="it-IT" dirty="0" smtClean="0"/>
              <a:t> of opposite </a:t>
            </a:r>
            <a:r>
              <a:rPr lang="it-IT" dirty="0" err="1" smtClean="0"/>
              <a:t>literals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often</a:t>
            </a:r>
            <a:r>
              <a:rPr lang="it-IT" dirty="0" smtClean="0"/>
              <a:t> an </a:t>
            </a:r>
            <a:r>
              <a:rPr lang="it-IT" dirty="0" err="1" smtClean="0"/>
              <a:t>efficient</a:t>
            </a:r>
            <a:r>
              <a:rPr lang="it-IT" dirty="0" smtClean="0"/>
              <a:t> way of </a:t>
            </a:r>
            <a:r>
              <a:rPr lang="it-IT" dirty="0" err="1" smtClean="0"/>
              <a:t>checking</a:t>
            </a:r>
            <a:r>
              <a:rPr lang="it-IT" dirty="0" smtClean="0"/>
              <a:t> </a:t>
            </a:r>
            <a:r>
              <a:rPr lang="it-IT" dirty="0" err="1" smtClean="0"/>
              <a:t>validity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4234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CNF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06/03/19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44824"/>
            <a:ext cx="8280920" cy="6232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615" y="3192016"/>
            <a:ext cx="8139889" cy="669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8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X:Templates:Presentations:Designs:Dad's Tie</Template>
  <TotalTime>8681</TotalTime>
  <Words>723</Words>
  <Application>Microsoft Macintosh PowerPoint</Application>
  <PresentationFormat>Presentazione su schermo (4:3)</PresentationFormat>
  <Paragraphs>140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Dad's Tie</vt:lpstr>
      <vt:lpstr>Completeness of natural deduction: proof    6</vt:lpstr>
      <vt:lpstr>Completeness of natural deduction: proof   7</vt:lpstr>
      <vt:lpstr>Presentazione di PowerPoint</vt:lpstr>
      <vt:lpstr>Completeness of natural deduction: proof   8</vt:lpstr>
      <vt:lpstr>Truth tables exercises</vt:lpstr>
      <vt:lpstr>Truth tables exercises</vt:lpstr>
      <vt:lpstr>Validity and satisfiability: CNF</vt:lpstr>
      <vt:lpstr>Validity and satisfiability: CNF</vt:lpstr>
      <vt:lpstr>CNF</vt:lpstr>
      <vt:lpstr>CNF</vt:lpstr>
      <vt:lpstr>CNF</vt:lpstr>
      <vt:lpstr>CNF</vt:lpstr>
      <vt:lpstr>CNF: the algorithm</vt:lpstr>
      <vt:lpstr>CNF: the algorithm</vt:lpstr>
      <vt:lpstr>CNF: exercises</vt:lpstr>
      <vt:lpstr>CNF</vt:lpstr>
      <vt:lpstr>Particular sentences: Horn clauses</vt:lpstr>
      <vt:lpstr>Particular sentences: Horn clauses</vt:lpstr>
      <vt:lpstr>Horn clauses: satisfiability</vt:lpstr>
      <vt:lpstr>Horn clauses: satisfiability</vt:lpstr>
      <vt:lpstr>Exercises</vt:lpstr>
      <vt:lpstr>Exercises</vt:lpstr>
    </vt:vector>
  </TitlesOfParts>
  <Company>dip. Informatica Università La Sapienza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formali per il software</dc:title>
  <dc:creator>Anna Labella</dc:creator>
  <cp:lastModifiedBy>Sapienza</cp:lastModifiedBy>
  <cp:revision>408</cp:revision>
  <cp:lastPrinted>2012-04-12T07:03:36Z</cp:lastPrinted>
  <dcterms:created xsi:type="dcterms:W3CDTF">2011-03-04T17:16:20Z</dcterms:created>
  <dcterms:modified xsi:type="dcterms:W3CDTF">2019-03-06T09:56:18Z</dcterms:modified>
</cp:coreProperties>
</file>