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8"/>
  </p:notesMasterIdLst>
  <p:sldIdLst>
    <p:sldId id="358" r:id="rId2"/>
    <p:sldId id="324" r:id="rId3"/>
    <p:sldId id="376" r:id="rId4"/>
    <p:sldId id="377" r:id="rId5"/>
    <p:sldId id="383" r:id="rId6"/>
    <p:sldId id="322" r:id="rId7"/>
    <p:sldId id="323" r:id="rId8"/>
    <p:sldId id="339" r:id="rId9"/>
    <p:sldId id="340" r:id="rId10"/>
    <p:sldId id="357" r:id="rId11"/>
    <p:sldId id="359" r:id="rId12"/>
    <p:sldId id="360" r:id="rId13"/>
    <p:sldId id="361" r:id="rId14"/>
    <p:sldId id="341" r:id="rId15"/>
    <p:sldId id="369" r:id="rId16"/>
    <p:sldId id="370" r:id="rId17"/>
    <p:sldId id="371" r:id="rId18"/>
    <p:sldId id="373" r:id="rId19"/>
    <p:sldId id="362" r:id="rId20"/>
    <p:sldId id="363" r:id="rId21"/>
    <p:sldId id="342" r:id="rId22"/>
    <p:sldId id="347" r:id="rId23"/>
    <p:sldId id="375" r:id="rId24"/>
    <p:sldId id="348" r:id="rId25"/>
    <p:sldId id="364" r:id="rId26"/>
    <p:sldId id="384" r:id="rId27"/>
    <p:sldId id="368" r:id="rId28"/>
    <p:sldId id="366" r:id="rId29"/>
    <p:sldId id="379" r:id="rId30"/>
    <p:sldId id="378" r:id="rId31"/>
    <p:sldId id="365" r:id="rId32"/>
    <p:sldId id="367" r:id="rId33"/>
    <p:sldId id="380" r:id="rId34"/>
    <p:sldId id="343" r:id="rId35"/>
    <p:sldId id="381" r:id="rId36"/>
    <p:sldId id="382" r:id="rId37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90" d="100"/>
          <a:sy n="90" d="100"/>
        </p:scale>
        <p:origin x="-184" y="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F12B51-36E3-6344-AB8D-BE12E61B9CB1}" type="slidenum">
              <a:rPr lang="it-IT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832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12B51-36E3-6344-AB8D-BE12E61B9CB1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173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12B51-36E3-6344-AB8D-BE12E61B9CB1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173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12B51-36E3-6344-AB8D-BE12E61B9CB1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173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12B51-36E3-6344-AB8D-BE12E61B9CB1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173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12B51-36E3-6344-AB8D-BE12E61B9CB1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1733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12B51-36E3-6344-AB8D-BE12E61B9CB1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173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12B51-36E3-6344-AB8D-BE12E61B9CB1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173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12B51-36E3-6344-AB8D-BE12E61B9CB1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173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21507" name="Group 3"/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2150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0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1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2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2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2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15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1527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28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1529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71600"/>
            <a:ext cx="7772400" cy="1112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530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1531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6E9BA4E-AB0B-F248-8E71-59FC774A5F68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21532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1533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2EF7462-82CF-6142-A4B1-74A577AD5DF8}" type="slidenum">
              <a:rPr lang="en-US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9F161B-311B-524A-8200-7390C4EB14C7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77E9A-3BB1-1C46-90D9-C485C46EC11B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140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C7083A-3F1A-5244-B8D2-D71A727090E4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46006-51EA-674E-B2EE-B5D20545BD2E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0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7128CB-8327-2748-AB1D-78239FA3F6BF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83343-A875-E042-8526-1F9D8BC3823C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6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D7DD54-7094-A044-BF90-A9077F5E43FD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527C1-37C3-7F48-90E7-7EF3534DEE72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93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E06731-5790-9444-8B6B-9C9B873B7244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E984D-A088-F742-9DC0-8BC1707DF3F7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28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A9D06E-23C0-7D4E-8390-45F7AE971701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72F9F1-14DD-2746-8697-057E8A8A186A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5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E1D36D-E10C-8245-BE86-95449598ED7D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50790F-315A-FC48-A7BB-3E8B8458F937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2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A4B369-5F72-1D45-8C6F-C9970C332AE9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1294E-6534-9F4C-8A32-8054FBCB2649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7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C99200-B024-5D44-A2BB-CBDEDD6CB2E4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4D1EC-340A-0447-91CE-6C3DF26B67B2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7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35983-D51F-4440-8D69-26F2AF27D60A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3E776-E90F-8C49-A915-90E6225CB110}" type="slidenum">
              <a:rPr lang="en-US"/>
              <a:pPr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1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2048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484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8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86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87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8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8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0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1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3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5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6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7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8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499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500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501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502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050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504" name="Freeform 24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0505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06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07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129793A3-58A7-6A40-86B0-0C5972DF83FF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2050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0509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1B0B0AC2-8D0A-0648-A48B-4CD3D1930D8E}" type="slidenum">
              <a:rPr lang="en-US"/>
              <a:pPr/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Grp="1" noChangeArrowheads="1"/>
          </p:cNvSpPr>
          <p:nvPr>
            <p:ph type="dt" sz="quarter" idx="4294967295"/>
          </p:nvPr>
        </p:nvSpPr>
        <p:spPr>
          <a:xfrm>
            <a:off x="1166813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EE43AFB-0751-DA4B-8185-D71DEC7B7536}" type="datetime1">
              <a:rPr lang="en-US"/>
              <a:pPr>
                <a:defRPr/>
              </a:pPr>
              <a:t>12/03/18</a:t>
            </a:fld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70104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E652A84-4DFB-5940-825C-A2FCF899EE6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it-IT" dirty="0" smtClean="0">
                <a:latin typeface="Arial" charset="0"/>
                <a:ea typeface="ＭＳ Ｐゴシック" charset="0"/>
              </a:rPr>
              <a:t>a.y.2017/2018</a:t>
            </a:r>
            <a:endParaRPr lang="it-IT" dirty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it-IT" dirty="0">
                <a:latin typeface="Arial" charset="0"/>
                <a:ea typeface="ＭＳ Ｐゴシック" charset="0"/>
              </a:rPr>
              <a:t>Prof. Anna Labella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8" y="765175"/>
            <a:ext cx="9072562" cy="1112838"/>
          </a:xfrm>
        </p:spPr>
        <p:txBody>
          <a:bodyPr/>
          <a:lstStyle/>
          <a:p>
            <a:r>
              <a:rPr lang="it-IT" sz="4000">
                <a:latin typeface="Times New Roman" charset="0"/>
                <a:ea typeface="ＭＳ Ｐゴシック" charset="0"/>
              </a:rPr>
              <a:t>Formal Methods in software development</a:t>
            </a:r>
          </a:p>
        </p:txBody>
      </p:sp>
    </p:spTree>
    <p:extLst>
      <p:ext uri="{BB962C8B-B14F-4D97-AF65-F5344CB8AC3E}">
        <p14:creationId xmlns:p14="http://schemas.microsoft.com/office/powerpoint/2010/main" val="2876752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Syntax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12/03/18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1273843"/>
            <a:ext cx="6380534" cy="5179492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1475656" y="1700808"/>
            <a:ext cx="35636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ym typeface="Symbol"/>
              </a:rPr>
              <a:t> (</a:t>
            </a:r>
            <a:r>
              <a:rPr lang="it-IT" dirty="0" smtClean="0"/>
              <a:t>(</a:t>
            </a:r>
            <a:r>
              <a:rPr lang="it-IT" dirty="0" err="1" smtClean="0"/>
              <a:t>q</a:t>
            </a:r>
            <a:r>
              <a:rPr lang="it-IT" dirty="0" smtClean="0">
                <a:sym typeface="Symbol"/>
              </a:rPr>
              <a:t> </a:t>
            </a:r>
            <a:r>
              <a:rPr lang="it-IT" dirty="0" err="1" smtClean="0">
                <a:sym typeface="Symbol"/>
              </a:rPr>
              <a:t>p</a:t>
            </a:r>
            <a:r>
              <a:rPr lang="it-IT" dirty="0" smtClean="0">
                <a:sym typeface="Symbol"/>
              </a:rPr>
              <a:t>) </a:t>
            </a:r>
            <a:r>
              <a:rPr lang="el-GR" sz="1400" dirty="0" smtClean="0"/>
              <a:t>∧</a:t>
            </a:r>
            <a:r>
              <a:rPr lang="it-IT" sz="1400" dirty="0" smtClean="0"/>
              <a:t> </a:t>
            </a:r>
            <a:r>
              <a:rPr lang="it-IT" dirty="0" smtClean="0"/>
              <a:t>(</a:t>
            </a:r>
            <a:r>
              <a:rPr lang="it-IT" dirty="0" err="1" smtClean="0"/>
              <a:t>p</a:t>
            </a:r>
            <a:r>
              <a:rPr lang="it-IT" dirty="0" smtClean="0"/>
              <a:t> </a:t>
            </a:r>
            <a:r>
              <a:rPr lang="it-IT" dirty="0" smtClean="0">
                <a:sym typeface="Symbol"/>
              </a:rPr>
              <a:t> (</a:t>
            </a:r>
            <a:r>
              <a:rPr lang="it-IT" dirty="0" err="1" smtClean="0">
                <a:sym typeface="Symbol"/>
              </a:rPr>
              <a:t>rq</a:t>
            </a:r>
            <a:r>
              <a:rPr lang="it-IT" dirty="0" smtClean="0">
                <a:sym typeface="Symbol"/>
              </a:rPr>
              <a:t>)))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60909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Exercises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12/03/18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988840"/>
            <a:ext cx="8158083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15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Exercises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12/03/18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0488" y="332656"/>
            <a:ext cx="2463800" cy="4635500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602859" y="2071270"/>
            <a:ext cx="29280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the formula?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10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Exercises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12/03/18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4800" y="1854200"/>
            <a:ext cx="3454400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60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Semantics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err="1" smtClean="0"/>
              <a:t>Meaning</a:t>
            </a:r>
            <a:r>
              <a:rPr lang="it-IT" dirty="0" smtClean="0"/>
              <a:t> and </a:t>
            </a:r>
            <a:r>
              <a:rPr lang="it-IT" dirty="0" err="1" smtClean="0"/>
              <a:t>truth</a:t>
            </a:r>
            <a:r>
              <a:rPr lang="it-IT" dirty="0" smtClean="0"/>
              <a:t>: </a:t>
            </a:r>
            <a:r>
              <a:rPr lang="it-IT" dirty="0" err="1" smtClean="0"/>
              <a:t>choosing</a:t>
            </a:r>
            <a:r>
              <a:rPr lang="it-IT" dirty="0" smtClean="0"/>
              <a:t> </a:t>
            </a:r>
            <a:r>
              <a:rPr lang="it-IT" dirty="0" err="1" smtClean="0"/>
              <a:t>truth</a:t>
            </a:r>
            <a:r>
              <a:rPr lang="it-IT" dirty="0" smtClean="0"/>
              <a:t> </a:t>
            </a:r>
            <a:r>
              <a:rPr lang="it-IT" dirty="0" err="1" smtClean="0"/>
              <a:t>values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err="1" smtClean="0"/>
              <a:t>Truth</a:t>
            </a:r>
            <a:r>
              <a:rPr lang="it-IT" dirty="0" smtClean="0"/>
              <a:t> </a:t>
            </a:r>
            <a:r>
              <a:rPr lang="it-IT" dirty="0" err="1" smtClean="0"/>
              <a:t>tables</a:t>
            </a:r>
            <a:r>
              <a:rPr lang="it-IT" dirty="0" smtClean="0"/>
              <a:t> for </a:t>
            </a:r>
            <a:r>
              <a:rPr lang="it-IT" dirty="0" err="1" smtClean="0"/>
              <a:t>connectives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12/03/18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10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Semantics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12/03/18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70000"/>
            <a:ext cx="6705600" cy="431800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70000"/>
            <a:ext cx="67056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13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Semantics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12/03/18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70000"/>
            <a:ext cx="6705600" cy="431800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70000"/>
            <a:ext cx="67056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345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Semantics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12/03/18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70000"/>
            <a:ext cx="6705600" cy="43180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340768"/>
            <a:ext cx="62357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529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Semantics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12/03/18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400" y="2451100"/>
            <a:ext cx="67945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33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Semantics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err="1" smtClean="0"/>
              <a:t>Semantic</a:t>
            </a:r>
            <a:r>
              <a:rPr lang="it-IT" dirty="0" smtClean="0"/>
              <a:t> </a:t>
            </a:r>
            <a:r>
              <a:rPr lang="it-IT" dirty="0" err="1" smtClean="0"/>
              <a:t>equivalence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err="1" smtClean="0"/>
              <a:t>Making</a:t>
            </a:r>
            <a:r>
              <a:rPr lang="it-IT" dirty="0" smtClean="0"/>
              <a:t> a </a:t>
            </a:r>
            <a:r>
              <a:rPr lang="it-IT" dirty="0" err="1" smtClean="0"/>
              <a:t>quotient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12/03/18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47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2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 </a:t>
            </a:r>
            <a:r>
              <a:rPr lang="it-IT" dirty="0" err="1" smtClean="0"/>
              <a:t>aside</a:t>
            </a:r>
            <a:r>
              <a:rPr lang="it-IT" dirty="0" smtClean="0"/>
              <a:t>: </a:t>
            </a:r>
            <a:r>
              <a:rPr lang="it-IT" dirty="0" err="1" smtClean="0"/>
              <a:t>mathematical</a:t>
            </a:r>
            <a:r>
              <a:rPr lang="it-IT" dirty="0" smtClean="0"/>
              <a:t> </a:t>
            </a:r>
            <a:r>
              <a:rPr lang="it-IT" dirty="0" err="1" smtClean="0"/>
              <a:t>induction</a:t>
            </a:r>
            <a:endParaRPr lang="it-IT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2022068" y="2083599"/>
            <a:ext cx="63720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If</a:t>
            </a:r>
            <a:r>
              <a:rPr lang="it-IT" dirty="0" smtClean="0"/>
              <a:t> a </a:t>
            </a:r>
            <a:r>
              <a:rPr lang="it-IT" dirty="0" err="1" smtClean="0"/>
              <a:t>property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true</a:t>
            </a:r>
            <a:r>
              <a:rPr lang="it-IT" dirty="0" smtClean="0"/>
              <a:t> for a base case, </a:t>
            </a:r>
            <a:r>
              <a:rPr lang="it-IT" dirty="0" err="1" smtClean="0"/>
              <a:t>say</a:t>
            </a:r>
            <a:r>
              <a:rPr lang="it-IT" dirty="0" smtClean="0"/>
              <a:t> </a:t>
            </a:r>
            <a:r>
              <a:rPr lang="it-IT" dirty="0" err="1" smtClean="0"/>
              <a:t>P</a:t>
            </a:r>
            <a:r>
              <a:rPr lang="it-IT" dirty="0" smtClean="0"/>
              <a:t>(0)</a:t>
            </a:r>
          </a:p>
          <a:p>
            <a:endParaRPr lang="it-IT" dirty="0"/>
          </a:p>
          <a:p>
            <a:r>
              <a:rPr lang="it-IT" dirty="0" smtClean="0"/>
              <a:t>And, </a:t>
            </a:r>
            <a:r>
              <a:rPr lang="it-IT" dirty="0" err="1" smtClean="0"/>
              <a:t>supposing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true</a:t>
            </a:r>
            <a:r>
              <a:rPr lang="it-IT" dirty="0" smtClean="0"/>
              <a:t> in a case </a:t>
            </a:r>
            <a:r>
              <a:rPr lang="it-IT" dirty="0" err="1" smtClean="0"/>
              <a:t>n</a:t>
            </a:r>
            <a:r>
              <a:rPr lang="it-IT" dirty="0" smtClean="0"/>
              <a:t>, </a:t>
            </a:r>
            <a:r>
              <a:rPr lang="it-IT" dirty="0" err="1" smtClean="0"/>
              <a:t>say</a:t>
            </a:r>
            <a:r>
              <a:rPr lang="it-IT" dirty="0" smtClean="0"/>
              <a:t> </a:t>
            </a:r>
            <a:r>
              <a:rPr lang="it-IT" dirty="0" err="1" smtClean="0"/>
              <a:t>P</a:t>
            </a:r>
            <a:r>
              <a:rPr lang="it-IT" dirty="0" smtClean="0"/>
              <a:t>(</a:t>
            </a:r>
            <a:r>
              <a:rPr lang="it-IT" dirty="0" err="1" smtClean="0"/>
              <a:t>n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we</a:t>
            </a:r>
            <a:r>
              <a:rPr lang="it-IT" dirty="0" smtClean="0"/>
              <a:t> can prove in the </a:t>
            </a:r>
            <a:r>
              <a:rPr lang="it-IT" dirty="0" err="1" smtClean="0"/>
              <a:t>following</a:t>
            </a:r>
            <a:r>
              <a:rPr lang="it-IT" dirty="0" smtClean="0"/>
              <a:t> case, </a:t>
            </a:r>
            <a:r>
              <a:rPr lang="it-IT" dirty="0" err="1" smtClean="0"/>
              <a:t>say</a:t>
            </a:r>
            <a:r>
              <a:rPr lang="it-IT" dirty="0" smtClean="0"/>
              <a:t> </a:t>
            </a:r>
            <a:r>
              <a:rPr lang="it-IT" dirty="0" err="1" smtClean="0"/>
              <a:t>P</a:t>
            </a:r>
            <a:r>
              <a:rPr lang="it-IT" dirty="0" smtClean="0"/>
              <a:t>(n+1)</a:t>
            </a:r>
          </a:p>
          <a:p>
            <a:endParaRPr lang="it-IT" dirty="0"/>
          </a:p>
          <a:p>
            <a:r>
              <a:rPr lang="it-IT" dirty="0" err="1" smtClean="0"/>
              <a:t>Then</a:t>
            </a:r>
            <a:r>
              <a:rPr lang="it-IT" dirty="0" smtClean="0"/>
              <a:t> the </a:t>
            </a:r>
            <a:r>
              <a:rPr lang="it-IT" dirty="0" err="1" smtClean="0"/>
              <a:t>property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true</a:t>
            </a:r>
            <a:r>
              <a:rPr lang="it-IT" dirty="0" smtClean="0"/>
              <a:t> for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natural</a:t>
            </a:r>
            <a:r>
              <a:rPr lang="it-IT" dirty="0" smtClean="0"/>
              <a:t> </a:t>
            </a:r>
            <a:r>
              <a:rPr lang="it-IT" dirty="0" err="1" smtClean="0"/>
              <a:t>number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The </a:t>
            </a:r>
            <a:r>
              <a:rPr lang="it-IT" dirty="0" err="1" smtClean="0"/>
              <a:t>property</a:t>
            </a:r>
            <a:r>
              <a:rPr lang="it-IT" dirty="0" smtClean="0"/>
              <a:t> </a:t>
            </a:r>
            <a:r>
              <a:rPr lang="it-IT" dirty="0" err="1" smtClean="0"/>
              <a:t>could</a:t>
            </a:r>
            <a:r>
              <a:rPr lang="it-IT" dirty="0" smtClean="0"/>
              <a:t> be of “</a:t>
            </a:r>
            <a:r>
              <a:rPr lang="it-IT" dirty="0" err="1" smtClean="0"/>
              <a:t>being</a:t>
            </a:r>
            <a:r>
              <a:rPr lang="it-IT" dirty="0" smtClean="0"/>
              <a:t> </a:t>
            </a:r>
            <a:r>
              <a:rPr lang="it-IT" dirty="0" err="1" smtClean="0"/>
              <a:t>defined</a:t>
            </a:r>
            <a:r>
              <a:rPr lang="it-IT" dirty="0" smtClean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4579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Semantics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err="1" smtClean="0"/>
              <a:t>satisfiability</a:t>
            </a:r>
            <a:r>
              <a:rPr lang="it-IT" dirty="0" smtClean="0"/>
              <a:t>  - </a:t>
            </a:r>
            <a:r>
              <a:rPr lang="it-IT" dirty="0" err="1" smtClean="0"/>
              <a:t>unsatisfiability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err="1" smtClean="0"/>
              <a:t>validity</a:t>
            </a:r>
            <a:r>
              <a:rPr lang="it-IT" dirty="0" smtClean="0"/>
              <a:t>  (</a:t>
            </a:r>
            <a:r>
              <a:rPr lang="it-IT" dirty="0" err="1" smtClean="0"/>
              <a:t>tautology</a:t>
            </a:r>
            <a:r>
              <a:rPr lang="it-IT" dirty="0" smtClean="0"/>
              <a:t>) - </a:t>
            </a:r>
            <a:r>
              <a:rPr lang="it-IT" dirty="0" err="1" smtClean="0"/>
              <a:t>contradiction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12/03/18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15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Semantics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err="1" smtClean="0"/>
              <a:t>Logical</a:t>
            </a:r>
            <a:r>
              <a:rPr lang="it-IT" dirty="0" smtClean="0"/>
              <a:t> </a:t>
            </a:r>
            <a:r>
              <a:rPr lang="it-IT" dirty="0" err="1" smtClean="0"/>
              <a:t>consequence</a:t>
            </a:r>
            <a:endParaRPr lang="it-IT" dirty="0"/>
          </a:p>
          <a:p>
            <a:pPr marL="0" indent="0">
              <a:buNone/>
            </a:pP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12/03/18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2123728" y="4407495"/>
            <a:ext cx="5688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ym typeface="Symbol"/>
              </a:rPr>
              <a:t></a:t>
            </a:r>
            <a:r>
              <a:rPr lang="it-IT" baseline="-25000" dirty="0" smtClean="0">
                <a:sym typeface="Symbol"/>
              </a:rPr>
              <a:t>1</a:t>
            </a:r>
            <a:r>
              <a:rPr lang="it-IT" dirty="0" smtClean="0">
                <a:sym typeface="Symbol"/>
              </a:rPr>
              <a:t>, </a:t>
            </a:r>
            <a:r>
              <a:rPr lang="it-IT" baseline="-25000" dirty="0" smtClean="0">
                <a:sym typeface="Symbol"/>
              </a:rPr>
              <a:t>2</a:t>
            </a:r>
            <a:r>
              <a:rPr lang="it-IT" dirty="0" smtClean="0">
                <a:sym typeface="Symbol"/>
              </a:rPr>
              <a:t>, </a:t>
            </a:r>
            <a:r>
              <a:rPr lang="it-IT" baseline="-25000" dirty="0" smtClean="0">
                <a:sym typeface="Symbol"/>
              </a:rPr>
              <a:t>3</a:t>
            </a:r>
            <a:r>
              <a:rPr lang="it-IT" dirty="0" smtClean="0">
                <a:sym typeface="Symbol"/>
              </a:rPr>
              <a:t>, ….. ==     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065108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04D85-9C28-9345-90ED-AC292B8A98D3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F6DD5-9FCF-9347-A050-4D8884E42AF1}" type="slidenum">
              <a:rPr lang="en-US"/>
              <a:pPr/>
              <a:t>22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Playing</a:t>
            </a:r>
            <a:r>
              <a:rPr lang="it-IT" dirty="0" smtClean="0"/>
              <a:t> a double game</a:t>
            </a:r>
            <a:endParaRPr lang="it-IT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it-IT" dirty="0" err="1" smtClean="0"/>
              <a:t>Syntax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>
              <a:buFont typeface="Wingdings" charset="0"/>
              <a:buNone/>
            </a:pPr>
            <a:r>
              <a:rPr lang="it-IT" dirty="0" smtClean="0"/>
              <a:t>ı</a:t>
            </a:r>
            <a:r>
              <a:rPr lang="it-IT" dirty="0"/>
              <a:t>- A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019800" y="1981200"/>
            <a:ext cx="2971800" cy="4114800"/>
          </a:xfrm>
        </p:spPr>
        <p:txBody>
          <a:bodyPr/>
          <a:lstStyle/>
          <a:p>
            <a:r>
              <a:rPr lang="it-IT" dirty="0" err="1" smtClean="0"/>
              <a:t>Semantics</a:t>
            </a:r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>
              <a:buFont typeface="Wingdings" charset="0"/>
              <a:buNone/>
            </a:pPr>
            <a:r>
              <a:rPr lang="it-IT" dirty="0"/>
              <a:t>		</a:t>
            </a:r>
            <a:r>
              <a:rPr lang="it-IT" dirty="0" smtClean="0"/>
              <a:t> |= </a:t>
            </a:r>
            <a:r>
              <a:rPr lang="it-IT" dirty="0"/>
              <a:t>A</a:t>
            </a: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3200400" y="3581400"/>
            <a:ext cx="28194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 rot="-10800000">
            <a:off x="3200400" y="4419600"/>
            <a:ext cx="2819400" cy="0"/>
          </a:xfrm>
          <a:prstGeom prst="line">
            <a:avLst/>
          </a:prstGeom>
          <a:noFill/>
          <a:ln w="76200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3962400" y="4648200"/>
            <a:ext cx="18427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dirty="0" err="1" smtClean="0"/>
              <a:t>completeness</a:t>
            </a:r>
            <a:endParaRPr lang="it-IT" dirty="0"/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3886200" y="2895600"/>
            <a:ext cx="14500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t-IT" dirty="0" err="1" smtClean="0"/>
              <a:t>soundness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5121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23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Soundness</a:t>
            </a:r>
            <a:r>
              <a:rPr lang="it-IT" dirty="0" smtClean="0"/>
              <a:t> of </a:t>
            </a:r>
            <a:r>
              <a:rPr lang="it-IT" dirty="0" err="1" smtClean="0"/>
              <a:t>natural</a:t>
            </a:r>
            <a:r>
              <a:rPr lang="it-IT" dirty="0" smtClean="0"/>
              <a:t> </a:t>
            </a:r>
            <a:r>
              <a:rPr lang="it-IT" dirty="0" err="1" smtClean="0"/>
              <a:t>deduction</a:t>
            </a:r>
            <a:endParaRPr lang="it-IT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2339751" y="4407495"/>
            <a:ext cx="5688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ym typeface="Symbol"/>
              </a:rPr>
              <a:t></a:t>
            </a:r>
            <a:r>
              <a:rPr lang="it-IT" baseline="-25000" dirty="0" smtClean="0">
                <a:sym typeface="Symbol"/>
              </a:rPr>
              <a:t>1</a:t>
            </a:r>
            <a:r>
              <a:rPr lang="it-IT" dirty="0" smtClean="0">
                <a:sym typeface="Symbol"/>
              </a:rPr>
              <a:t>, </a:t>
            </a:r>
            <a:r>
              <a:rPr lang="it-IT" baseline="-25000" dirty="0" smtClean="0">
                <a:sym typeface="Symbol"/>
              </a:rPr>
              <a:t>2</a:t>
            </a:r>
            <a:r>
              <a:rPr lang="it-IT" dirty="0" smtClean="0">
                <a:sym typeface="Symbol"/>
              </a:rPr>
              <a:t>, </a:t>
            </a:r>
            <a:r>
              <a:rPr lang="it-IT" baseline="-25000" dirty="0" smtClean="0">
                <a:sym typeface="Symbol"/>
              </a:rPr>
              <a:t>3</a:t>
            </a:r>
            <a:r>
              <a:rPr lang="it-IT" dirty="0" smtClean="0">
                <a:sym typeface="Symbol"/>
              </a:rPr>
              <a:t>, ….. ==      </a:t>
            </a:r>
            <a:endParaRPr lang="it-IT" dirty="0" smtClean="0"/>
          </a:p>
        </p:txBody>
      </p:sp>
      <p:sp>
        <p:nvSpPr>
          <p:cNvPr id="13" name="CasellaDiTesto 12"/>
          <p:cNvSpPr txBox="1"/>
          <p:nvPr/>
        </p:nvSpPr>
        <p:spPr>
          <a:xfrm>
            <a:off x="2276128" y="2492896"/>
            <a:ext cx="5688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ym typeface="Symbol"/>
              </a:rPr>
              <a:t></a:t>
            </a:r>
            <a:r>
              <a:rPr lang="it-IT" baseline="-25000" dirty="0" smtClean="0">
                <a:sym typeface="Symbol"/>
              </a:rPr>
              <a:t>1</a:t>
            </a:r>
            <a:r>
              <a:rPr lang="it-IT" dirty="0" smtClean="0">
                <a:sym typeface="Symbol"/>
              </a:rPr>
              <a:t>, </a:t>
            </a:r>
            <a:r>
              <a:rPr lang="it-IT" baseline="-25000" dirty="0" smtClean="0">
                <a:sym typeface="Symbol"/>
              </a:rPr>
              <a:t>2</a:t>
            </a:r>
            <a:r>
              <a:rPr lang="it-IT" dirty="0" smtClean="0">
                <a:sym typeface="Symbol"/>
              </a:rPr>
              <a:t>, </a:t>
            </a:r>
            <a:r>
              <a:rPr lang="it-IT" baseline="-25000" dirty="0" smtClean="0">
                <a:sym typeface="Symbol"/>
              </a:rPr>
              <a:t>3</a:t>
            </a:r>
            <a:r>
              <a:rPr lang="it-IT" dirty="0" smtClean="0">
                <a:sym typeface="Symbol"/>
              </a:rPr>
              <a:t>, ….. </a:t>
            </a:r>
            <a:r>
              <a:rPr lang="it-IT" dirty="0">
                <a:sym typeface="Symbol"/>
              </a:rPr>
              <a:t>    </a:t>
            </a:r>
            <a:r>
              <a:rPr lang="it-IT" dirty="0" smtClean="0">
                <a:sym typeface="Symbol"/>
              </a:rPr>
              <a:t>  </a:t>
            </a:r>
            <a:endParaRPr lang="it-IT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3970598" y="3685029"/>
            <a:ext cx="458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935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24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Soundness</a:t>
            </a:r>
            <a:r>
              <a:rPr lang="it-IT" dirty="0"/>
              <a:t> of </a:t>
            </a:r>
            <a:r>
              <a:rPr lang="it-IT" dirty="0" err="1"/>
              <a:t>natural</a:t>
            </a:r>
            <a:r>
              <a:rPr lang="it-IT" dirty="0"/>
              <a:t> </a:t>
            </a:r>
            <a:r>
              <a:rPr lang="it-IT" dirty="0" err="1"/>
              <a:t>deduction</a:t>
            </a:r>
            <a:r>
              <a:rPr lang="it-IT" dirty="0"/>
              <a:t>: </a:t>
            </a:r>
            <a:r>
              <a:rPr lang="it-IT" dirty="0" err="1" smtClean="0"/>
              <a:t>proof</a:t>
            </a:r>
            <a:endParaRPr lang="it-IT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547664" y="2391271"/>
            <a:ext cx="490390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it-IT" dirty="0" smtClean="0"/>
              <a:t>By </a:t>
            </a:r>
            <a:r>
              <a:rPr lang="it-IT" dirty="0" err="1" smtClean="0"/>
              <a:t>induction</a:t>
            </a:r>
            <a:r>
              <a:rPr lang="it-IT" dirty="0" smtClean="0"/>
              <a:t> on the </a:t>
            </a:r>
            <a:r>
              <a:rPr lang="it-IT" dirty="0" err="1" smtClean="0"/>
              <a:t>length</a:t>
            </a:r>
            <a:r>
              <a:rPr lang="it-IT" dirty="0" smtClean="0"/>
              <a:t> of </a:t>
            </a:r>
            <a:r>
              <a:rPr lang="it-IT" dirty="0" err="1" smtClean="0"/>
              <a:t>proof</a:t>
            </a:r>
            <a:r>
              <a:rPr lang="it-IT" dirty="0" smtClean="0"/>
              <a:t> </a:t>
            </a:r>
          </a:p>
          <a:p>
            <a:pPr marL="342900" indent="-342900">
              <a:buFont typeface="Arial"/>
              <a:buChar char="•"/>
            </a:pPr>
            <a:r>
              <a:rPr lang="it-IT" dirty="0" smtClean="0">
                <a:sym typeface="Symbol"/>
              </a:rPr>
              <a:t>Opening the boxes (</a:t>
            </a:r>
            <a:r>
              <a:rPr lang="it-IT" dirty="0" err="1" smtClean="0">
                <a:sym typeface="Symbol"/>
              </a:rPr>
              <a:t>linearisation</a:t>
            </a:r>
            <a:r>
              <a:rPr lang="it-IT" dirty="0" smtClean="0">
                <a:sym typeface="Symbol"/>
              </a:rPr>
              <a:t>)</a:t>
            </a:r>
            <a:endParaRPr lang="it-IT" dirty="0"/>
          </a:p>
          <a:p>
            <a:pPr marL="342900" indent="-342900">
              <a:buFont typeface="Arial"/>
              <a:buChar char="•"/>
            </a:pPr>
            <a:r>
              <a:rPr lang="it-IT" dirty="0" smtClean="0"/>
              <a:t>Control </a:t>
            </a:r>
            <a:r>
              <a:rPr lang="it-IT" dirty="0" smtClean="0"/>
              <a:t>of last </a:t>
            </a:r>
            <a:r>
              <a:rPr lang="it-IT" dirty="0" err="1" smtClean="0"/>
              <a:t>rule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7962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25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883568"/>
          </a:xfrm>
        </p:spPr>
        <p:txBody>
          <a:bodyPr/>
          <a:lstStyle/>
          <a:p>
            <a:r>
              <a:rPr lang="it-IT" sz="3200" dirty="0" err="1" smtClean="0"/>
              <a:t>Proof</a:t>
            </a:r>
            <a:r>
              <a:rPr lang="it-IT" sz="3200" dirty="0" smtClean="0"/>
              <a:t> by </a:t>
            </a:r>
            <a:r>
              <a:rPr lang="it-IT" sz="3200" dirty="0" err="1" smtClean="0"/>
              <a:t>induction</a:t>
            </a:r>
            <a:r>
              <a:rPr lang="it-IT" sz="3200" dirty="0" smtClean="0"/>
              <a:t> on the </a:t>
            </a:r>
            <a:r>
              <a:rPr lang="it-IT" sz="3200" dirty="0" err="1" smtClean="0"/>
              <a:t>lenght</a:t>
            </a:r>
            <a:r>
              <a:rPr lang="it-IT" sz="3200" dirty="0" smtClean="0"/>
              <a:t> of the </a:t>
            </a:r>
            <a:r>
              <a:rPr lang="it-IT" sz="3200" dirty="0" err="1" smtClean="0"/>
              <a:t>proof</a:t>
            </a:r>
            <a:endParaRPr lang="it-IT" sz="3200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331640" y="1340768"/>
            <a:ext cx="6552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 to </a:t>
            </a:r>
            <a:r>
              <a:rPr lang="it-IT" dirty="0" err="1" smtClean="0"/>
              <a:t>transform</a:t>
            </a:r>
            <a:r>
              <a:rPr lang="it-IT" dirty="0" smtClean="0"/>
              <a:t> </a:t>
            </a:r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proofs</a:t>
            </a:r>
            <a:r>
              <a:rPr lang="it-IT" dirty="0" smtClean="0"/>
              <a:t> to </a:t>
            </a:r>
            <a:r>
              <a:rPr lang="it-IT" dirty="0" err="1" smtClean="0"/>
              <a:t>suppress</a:t>
            </a:r>
            <a:r>
              <a:rPr lang="it-IT" dirty="0" smtClean="0"/>
              <a:t> boxes. </a:t>
            </a:r>
          </a:p>
          <a:p>
            <a:r>
              <a:rPr lang="it-IT" dirty="0" smtClean="0"/>
              <a:t>In </a:t>
            </a:r>
            <a:r>
              <a:rPr lang="it-IT" dirty="0" err="1" smtClean="0"/>
              <a:t>this</a:t>
            </a:r>
            <a:r>
              <a:rPr lang="it-IT" dirty="0" smtClean="0"/>
              <a:t> way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prefix</a:t>
            </a:r>
            <a:r>
              <a:rPr lang="it-IT" dirty="0" smtClean="0"/>
              <a:t> of a </a:t>
            </a:r>
            <a:r>
              <a:rPr lang="it-IT" dirty="0" err="1" smtClean="0"/>
              <a:t>proof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again</a:t>
            </a:r>
            <a:r>
              <a:rPr lang="it-IT" dirty="0" smtClean="0"/>
              <a:t> a </a:t>
            </a:r>
            <a:r>
              <a:rPr lang="it-IT" dirty="0" err="1" smtClean="0"/>
              <a:t>proof</a:t>
            </a:r>
            <a:r>
              <a:rPr lang="it-IT" dirty="0" smtClean="0"/>
              <a:t>. 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547664" y="3861048"/>
            <a:ext cx="6416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We</a:t>
            </a:r>
            <a:r>
              <a:rPr lang="it-IT" dirty="0" smtClean="0"/>
              <a:t> first eliminate boxes </a:t>
            </a:r>
            <a:r>
              <a:rPr lang="it-IT" dirty="0" err="1" smtClean="0"/>
              <a:t>introduced</a:t>
            </a:r>
            <a:r>
              <a:rPr lang="it-IT" dirty="0" smtClean="0"/>
              <a:t> by </a:t>
            </a:r>
            <a:r>
              <a:rPr lang="it-IT" dirty="0" err="1" smtClean="0"/>
              <a:t>implication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0633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26</a:t>
            </a:fld>
            <a:endParaRPr lang="en-US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420888"/>
            <a:ext cx="4318000" cy="26924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94300" y="2492896"/>
            <a:ext cx="3949700" cy="2273300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1835696" y="5301208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transformed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a </a:t>
            </a:r>
            <a:r>
              <a:rPr lang="it-IT" dirty="0" err="1" smtClean="0"/>
              <a:t>proof</a:t>
            </a:r>
            <a:r>
              <a:rPr lang="it-IT" dirty="0" smtClean="0"/>
              <a:t> of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</a:t>
            </a:r>
            <a:r>
              <a:rPr lang="it-IT" sz="1800" i="1" dirty="0" smtClean="0"/>
              <a:t>, </a:t>
            </a:r>
            <a:r>
              <a:rPr lang="it-IT" sz="1800" i="1" dirty="0" err="1" smtClean="0"/>
              <a:t>p</a:t>
            </a:r>
            <a:r>
              <a:rPr lang="it-IT" sz="1800" i="1" dirty="0" smtClean="0"/>
              <a:t>  </a:t>
            </a:r>
            <a:r>
              <a:rPr lang="it-IT" sz="1800" dirty="0" smtClean="0"/>
              <a:t>|</a:t>
            </a:r>
            <a:r>
              <a:rPr lang="it-IT" sz="1800" baseline="30000" dirty="0" smtClean="0"/>
              <a:t>_ </a:t>
            </a:r>
            <a:r>
              <a:rPr lang="it-IT" sz="1800" i="1" dirty="0"/>
              <a:t> </a:t>
            </a: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6052" y="1700808"/>
            <a:ext cx="1384300" cy="304800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7744" y="5661248"/>
            <a:ext cx="1280486" cy="495672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95936" y="5805264"/>
            <a:ext cx="936104" cy="234026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1475656" y="1556792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E.g.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a </a:t>
            </a:r>
            <a:r>
              <a:rPr lang="it-IT" dirty="0" err="1" smtClean="0"/>
              <a:t>proof</a:t>
            </a:r>
            <a:r>
              <a:rPr lang="it-IT" dirty="0" smtClean="0"/>
              <a:t> of                      </a:t>
            </a:r>
            <a:r>
              <a:rPr lang="it-IT" dirty="0"/>
              <a:t> |</a:t>
            </a:r>
            <a:r>
              <a:rPr lang="it-IT" baseline="30000" dirty="0" smtClean="0"/>
              <a:t>_</a:t>
            </a:r>
            <a:endParaRPr lang="it-IT" dirty="0" smtClean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31060" y="1603648"/>
            <a:ext cx="1181100" cy="457200"/>
          </a:xfrm>
          <a:prstGeom prst="rect">
            <a:avLst/>
          </a:prstGeom>
        </p:spPr>
      </p:pic>
      <p:sp>
        <p:nvSpPr>
          <p:cNvPr id="18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Eliminating</a:t>
            </a:r>
            <a:r>
              <a:rPr lang="it-IT" dirty="0"/>
              <a:t> </a:t>
            </a:r>
            <a:r>
              <a:rPr lang="it-IT" dirty="0" smtClean="0"/>
              <a:t>boxes due to </a:t>
            </a:r>
            <a:r>
              <a:rPr lang="it-IT" dirty="0" err="1" smtClean="0"/>
              <a:t>implication</a:t>
            </a:r>
            <a:r>
              <a:rPr lang="it-IT" dirty="0" smtClean="0"/>
              <a:t> 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1524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27</a:t>
            </a:fld>
            <a:endParaRPr lang="en-US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331640" y="1383159"/>
            <a:ext cx="4655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We</a:t>
            </a:r>
            <a:r>
              <a:rPr lang="it-IT" dirty="0" smtClean="0"/>
              <a:t> can continue the </a:t>
            </a:r>
            <a:r>
              <a:rPr lang="it-IT" dirty="0" err="1" smtClean="0"/>
              <a:t>transformation</a:t>
            </a:r>
            <a:r>
              <a:rPr lang="it-IT" dirty="0" smtClean="0"/>
              <a:t>: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2060848"/>
            <a:ext cx="3949700" cy="2273300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2141046" y="4509120"/>
            <a:ext cx="451918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Hence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transformed</a:t>
            </a:r>
            <a:r>
              <a:rPr lang="it-IT" dirty="0" smtClean="0"/>
              <a:t> the </a:t>
            </a:r>
            <a:r>
              <a:rPr lang="it-IT" dirty="0" err="1" smtClean="0"/>
              <a:t>proof</a:t>
            </a:r>
            <a:r>
              <a:rPr lang="it-IT" dirty="0" smtClean="0"/>
              <a:t> of</a:t>
            </a:r>
          </a:p>
          <a:p>
            <a:r>
              <a:rPr lang="it-IT" dirty="0" smtClean="0"/>
              <a:t>                   , </a:t>
            </a:r>
            <a:r>
              <a:rPr lang="it-IT" sz="1800" i="1" dirty="0" err="1" smtClean="0"/>
              <a:t>p</a:t>
            </a:r>
            <a:r>
              <a:rPr lang="it-IT" sz="1800" i="1" dirty="0" smtClean="0"/>
              <a:t>  </a:t>
            </a:r>
            <a:r>
              <a:rPr lang="it-IT" dirty="0" smtClean="0"/>
              <a:t>|</a:t>
            </a:r>
            <a:r>
              <a:rPr lang="it-IT" baseline="30000" dirty="0" smtClean="0"/>
              <a:t>_</a:t>
            </a:r>
            <a:endParaRPr lang="it-IT" dirty="0" smtClean="0"/>
          </a:p>
          <a:p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a </a:t>
            </a:r>
            <a:r>
              <a:rPr lang="it-IT" dirty="0" err="1" smtClean="0"/>
              <a:t>proof</a:t>
            </a:r>
            <a:r>
              <a:rPr lang="it-IT" dirty="0" smtClean="0"/>
              <a:t> of </a:t>
            </a:r>
          </a:p>
          <a:p>
            <a:r>
              <a:rPr lang="it-IT" dirty="0" smtClean="0"/>
              <a:t>                     ,</a:t>
            </a:r>
            <a:r>
              <a:rPr lang="it-IT" sz="1800" i="1" dirty="0" smtClean="0"/>
              <a:t>, </a:t>
            </a:r>
            <a:r>
              <a:rPr lang="it-IT" sz="1800" i="1" dirty="0" err="1" smtClean="0"/>
              <a:t>p</a:t>
            </a:r>
            <a:r>
              <a:rPr lang="it-IT" sz="1800" i="1" dirty="0" smtClean="0"/>
              <a:t> , </a:t>
            </a:r>
            <a:r>
              <a:rPr lang="it-IT" sz="1800" i="1" dirty="0" err="1" smtClean="0"/>
              <a:t>q</a:t>
            </a:r>
            <a:r>
              <a:rPr lang="it-IT" sz="1800" i="1" dirty="0" smtClean="0"/>
              <a:t> </a:t>
            </a:r>
            <a:r>
              <a:rPr lang="it-IT" sz="1800" dirty="0" smtClean="0"/>
              <a:t>|</a:t>
            </a:r>
            <a:r>
              <a:rPr lang="it-IT" sz="1800" baseline="30000" dirty="0" smtClean="0"/>
              <a:t>_ </a:t>
            </a:r>
            <a:r>
              <a:rPr lang="it-IT" sz="1800" i="1" dirty="0" err="1" smtClean="0"/>
              <a:t>r</a:t>
            </a:r>
            <a:endParaRPr lang="it-IT" sz="1800" i="1" dirty="0" smtClean="0"/>
          </a:p>
          <a:p>
            <a:endParaRPr lang="it-IT" sz="1800" i="1" dirty="0" smtClean="0"/>
          </a:p>
          <a:p>
            <a:r>
              <a:rPr lang="it-IT" sz="1800" dirty="0" err="1" smtClean="0"/>
              <a:t>But</a:t>
            </a:r>
            <a:r>
              <a:rPr lang="it-IT" sz="1800" dirty="0" smtClean="0"/>
              <a:t> </a:t>
            </a:r>
            <a:r>
              <a:rPr lang="it-IT" sz="1800" dirty="0" err="1" smtClean="0"/>
              <a:t>we</a:t>
            </a:r>
            <a:r>
              <a:rPr lang="it-IT" sz="1800" dirty="0" smtClean="0"/>
              <a:t> </a:t>
            </a:r>
            <a:r>
              <a:rPr lang="it-IT" sz="1800" dirty="0" err="1" smtClean="0"/>
              <a:t>know</a:t>
            </a:r>
            <a:r>
              <a:rPr lang="it-IT" sz="1800" dirty="0" smtClean="0"/>
              <a:t> </a:t>
            </a:r>
            <a:r>
              <a:rPr lang="it-IT" sz="1800" dirty="0" err="1" smtClean="0"/>
              <a:t>that</a:t>
            </a:r>
            <a:r>
              <a:rPr lang="it-IT" sz="1800" dirty="0" smtClean="0"/>
              <a:t> </a:t>
            </a:r>
            <a:r>
              <a:rPr lang="it-IT" sz="1800" dirty="0" err="1" smtClean="0"/>
              <a:t>they</a:t>
            </a:r>
            <a:r>
              <a:rPr lang="it-IT" sz="1800" dirty="0" smtClean="0"/>
              <a:t> are </a:t>
            </a:r>
            <a:r>
              <a:rPr lang="it-IT" sz="1800" dirty="0" err="1" smtClean="0"/>
              <a:t>interchangeable</a:t>
            </a:r>
            <a:endParaRPr lang="it-IT" sz="1800" dirty="0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6804" y="4941168"/>
            <a:ext cx="1181100" cy="457200"/>
          </a:xfrm>
          <a:prstGeom prst="rect">
            <a:avLst/>
          </a:prstGeom>
        </p:spPr>
      </p:pic>
      <p:pic>
        <p:nvPicPr>
          <p:cNvPr id="21" name="Immagin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442" y="5661248"/>
            <a:ext cx="1280486" cy="49567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5580112" y="2132856"/>
            <a:ext cx="33843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sz="1800" dirty="0" smtClean="0"/>
              <a:t>                             premise</a:t>
            </a:r>
          </a:p>
          <a:p>
            <a:pPr marL="342900" indent="-342900">
              <a:buAutoNum type="arabicPeriod"/>
            </a:pPr>
            <a:r>
              <a:rPr lang="it-IT" sz="1800" dirty="0"/>
              <a:t> </a:t>
            </a:r>
            <a:r>
              <a:rPr lang="it-IT" sz="1800" dirty="0" smtClean="0"/>
              <a:t> </a:t>
            </a:r>
            <a:r>
              <a:rPr lang="it-IT" sz="1800" i="1" dirty="0" err="1" smtClean="0"/>
              <a:t>p</a:t>
            </a:r>
            <a:r>
              <a:rPr lang="it-IT" sz="1800" i="1" dirty="0" smtClean="0"/>
              <a:t>                         </a:t>
            </a:r>
            <a:r>
              <a:rPr lang="it-IT" sz="1800" dirty="0" smtClean="0"/>
              <a:t>premise </a:t>
            </a:r>
          </a:p>
          <a:p>
            <a:pPr marL="342900" indent="-342900">
              <a:buAutoNum type="arabicPeriod"/>
            </a:pPr>
            <a:r>
              <a:rPr lang="it-IT" sz="1800" i="1" dirty="0" smtClean="0"/>
              <a:t>   </a:t>
            </a:r>
            <a:r>
              <a:rPr lang="it-IT" sz="1800" i="1" dirty="0" err="1" smtClean="0"/>
              <a:t>q</a:t>
            </a:r>
            <a:r>
              <a:rPr lang="it-IT" sz="1800" i="1" dirty="0" smtClean="0"/>
              <a:t>                          </a:t>
            </a:r>
            <a:r>
              <a:rPr lang="it-IT" sz="1800" dirty="0" smtClean="0"/>
              <a:t>premise</a:t>
            </a:r>
          </a:p>
          <a:p>
            <a:pPr marL="342900" indent="-342900">
              <a:buAutoNum type="arabicPeriod"/>
            </a:pPr>
            <a:r>
              <a:rPr lang="it-IT" sz="1800" dirty="0" smtClean="0"/>
              <a:t>4.</a:t>
            </a:r>
          </a:p>
          <a:p>
            <a:r>
              <a:rPr lang="it-IT" sz="1800" dirty="0" smtClean="0"/>
              <a:t>5.   </a:t>
            </a:r>
            <a:endParaRPr lang="it-IT" sz="1800" dirty="0"/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0152" y="2060848"/>
            <a:ext cx="1181100" cy="45720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96137" y="3068961"/>
            <a:ext cx="2592287" cy="36420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0152" y="3352800"/>
            <a:ext cx="2482435" cy="220216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83968" y="5013176"/>
            <a:ext cx="936104" cy="234026"/>
          </a:xfrm>
          <a:prstGeom prst="rect">
            <a:avLst/>
          </a:prstGeom>
        </p:spPr>
      </p:pic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772400" cy="1143000"/>
          </a:xfrm>
        </p:spPr>
        <p:txBody>
          <a:bodyPr/>
          <a:lstStyle/>
          <a:p>
            <a:r>
              <a:rPr lang="it-IT" dirty="0" err="1"/>
              <a:t>Eliminating</a:t>
            </a:r>
            <a:r>
              <a:rPr lang="it-IT" dirty="0"/>
              <a:t> </a:t>
            </a:r>
            <a:r>
              <a:rPr lang="it-IT" dirty="0" smtClean="0"/>
              <a:t>boxes due to </a:t>
            </a:r>
            <a:r>
              <a:rPr lang="it-IT" dirty="0" err="1" smtClean="0"/>
              <a:t>implication</a:t>
            </a:r>
            <a:r>
              <a:rPr lang="it-IT" dirty="0" smtClean="0"/>
              <a:t> 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2891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28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883568"/>
          </a:xfrm>
        </p:spPr>
        <p:txBody>
          <a:bodyPr/>
          <a:lstStyle/>
          <a:p>
            <a:r>
              <a:rPr lang="it-IT" sz="3200" dirty="0" err="1" smtClean="0"/>
              <a:t>Eliminating</a:t>
            </a:r>
            <a:r>
              <a:rPr lang="it-IT" sz="3200" dirty="0" smtClean="0"/>
              <a:t> </a:t>
            </a:r>
            <a:r>
              <a:rPr lang="it-IT" sz="3200" dirty="0" err="1" smtClean="0"/>
              <a:t>other</a:t>
            </a:r>
            <a:r>
              <a:rPr lang="it-IT" sz="3200" dirty="0" smtClean="0"/>
              <a:t> boxes 1</a:t>
            </a:r>
            <a:endParaRPr lang="it-IT" sz="3200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331640" y="1383159"/>
            <a:ext cx="705208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  <a:p>
            <a:r>
              <a:rPr lang="it-IT" dirty="0" err="1" smtClean="0"/>
              <a:t>Hence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can reduce </a:t>
            </a:r>
            <a:r>
              <a:rPr lang="it-IT" dirty="0" err="1" smtClean="0"/>
              <a:t>all</a:t>
            </a:r>
            <a:r>
              <a:rPr lang="it-IT" dirty="0" smtClean="0"/>
              <a:t> the boxes to </a:t>
            </a:r>
            <a:r>
              <a:rPr lang="it-IT" dirty="0" err="1" smtClean="0"/>
              <a:t>those</a:t>
            </a:r>
            <a:r>
              <a:rPr lang="it-IT" dirty="0" smtClean="0"/>
              <a:t> </a:t>
            </a:r>
            <a:r>
              <a:rPr lang="it-IT" dirty="0" err="1" smtClean="0"/>
              <a:t>introduced</a:t>
            </a:r>
            <a:endParaRPr lang="it-IT" dirty="0" smtClean="0"/>
          </a:p>
          <a:p>
            <a:r>
              <a:rPr lang="it-IT" dirty="0" smtClean="0"/>
              <a:t>by   </a:t>
            </a:r>
            <a:r>
              <a:rPr lang="it-IT" dirty="0" smtClean="0">
                <a:sym typeface="Symbol"/>
              </a:rPr>
              <a:t>i and </a:t>
            </a:r>
            <a:r>
              <a:rPr lang="it-IT" dirty="0" err="1" smtClean="0">
                <a:sym typeface="Symbol"/>
              </a:rPr>
              <a:t>these</a:t>
            </a:r>
            <a:r>
              <a:rPr lang="it-IT" dirty="0" smtClean="0">
                <a:sym typeface="Symbol"/>
              </a:rPr>
              <a:t> are </a:t>
            </a:r>
            <a:r>
              <a:rPr lang="it-IT" dirty="0" err="1" smtClean="0">
                <a:sym typeface="Symbol"/>
              </a:rPr>
              <a:t>eliminated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using</a:t>
            </a:r>
            <a:r>
              <a:rPr lang="it-IT" dirty="0" smtClean="0">
                <a:sym typeface="Symbol"/>
              </a:rPr>
              <a:t> the </a:t>
            </a:r>
            <a:r>
              <a:rPr lang="it-IT" dirty="0" err="1" smtClean="0">
                <a:sym typeface="Symbol"/>
              </a:rPr>
              <a:t>metatheorem</a:t>
            </a:r>
            <a:endParaRPr lang="it-IT" dirty="0" smtClean="0">
              <a:sym typeface="Symbol"/>
            </a:endParaRPr>
          </a:p>
          <a:p>
            <a:endParaRPr lang="it-IT" dirty="0"/>
          </a:p>
          <a:p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123728" y="3573016"/>
            <a:ext cx="568863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ym typeface="Symbol"/>
              </a:rPr>
              <a:t></a:t>
            </a:r>
            <a:r>
              <a:rPr lang="it-IT" baseline="-25000" dirty="0" smtClean="0">
                <a:sym typeface="Symbol"/>
              </a:rPr>
              <a:t>1</a:t>
            </a:r>
            <a:r>
              <a:rPr lang="it-IT" dirty="0" smtClean="0">
                <a:sym typeface="Symbol"/>
              </a:rPr>
              <a:t>, </a:t>
            </a:r>
            <a:r>
              <a:rPr lang="it-IT" baseline="-25000" dirty="0" smtClean="0">
                <a:sym typeface="Symbol"/>
              </a:rPr>
              <a:t>2</a:t>
            </a:r>
            <a:r>
              <a:rPr lang="it-IT" dirty="0" smtClean="0">
                <a:sym typeface="Symbol"/>
              </a:rPr>
              <a:t>, </a:t>
            </a:r>
            <a:r>
              <a:rPr lang="it-IT" baseline="-25000" dirty="0" smtClean="0">
                <a:sym typeface="Symbol"/>
              </a:rPr>
              <a:t>3</a:t>
            </a:r>
            <a:r>
              <a:rPr lang="it-IT" dirty="0" smtClean="0">
                <a:sym typeface="Symbol"/>
              </a:rPr>
              <a:t>, …..        </a:t>
            </a:r>
            <a:r>
              <a:rPr lang="it-IT" dirty="0" err="1" smtClean="0">
                <a:sym typeface="Symbol"/>
              </a:rPr>
              <a:t>is</a:t>
            </a:r>
            <a:r>
              <a:rPr lang="it-IT" dirty="0" smtClean="0">
                <a:sym typeface="Symbol"/>
              </a:rPr>
              <a:t> </a:t>
            </a:r>
            <a:r>
              <a:rPr lang="it-IT" dirty="0" err="1" smtClean="0">
                <a:sym typeface="Symbol"/>
              </a:rPr>
              <a:t>equivalent</a:t>
            </a:r>
            <a:r>
              <a:rPr lang="it-IT" dirty="0" smtClean="0">
                <a:sym typeface="Symbol"/>
              </a:rPr>
              <a:t> to</a:t>
            </a:r>
          </a:p>
          <a:p>
            <a:endParaRPr lang="it-IT" dirty="0">
              <a:sym typeface="Symbol"/>
            </a:endParaRPr>
          </a:p>
          <a:p>
            <a:r>
              <a:rPr lang="it-IT" dirty="0">
                <a:sym typeface="Symbol"/>
              </a:rPr>
              <a:t> </a:t>
            </a:r>
            <a:r>
              <a:rPr lang="it-IT" dirty="0" smtClean="0">
                <a:sym typeface="Symbol"/>
              </a:rPr>
              <a:t> (</a:t>
            </a:r>
            <a:r>
              <a:rPr lang="it-IT" baseline="-25000" dirty="0" smtClean="0">
                <a:sym typeface="Symbol"/>
              </a:rPr>
              <a:t>1</a:t>
            </a:r>
            <a:r>
              <a:rPr lang="it-IT" dirty="0">
                <a:sym typeface="Symbol"/>
              </a:rPr>
              <a:t></a:t>
            </a:r>
            <a:r>
              <a:rPr lang="it-IT" dirty="0"/>
              <a:t> </a:t>
            </a:r>
            <a:r>
              <a:rPr lang="it-IT" dirty="0" smtClean="0">
                <a:sym typeface="Symbol"/>
              </a:rPr>
              <a:t> (</a:t>
            </a:r>
            <a:r>
              <a:rPr lang="it-IT" baseline="-25000" dirty="0" smtClean="0">
                <a:sym typeface="Symbol"/>
              </a:rPr>
              <a:t>2</a:t>
            </a:r>
            <a:r>
              <a:rPr lang="it-IT" dirty="0">
                <a:sym typeface="Symbol"/>
              </a:rPr>
              <a:t></a:t>
            </a:r>
            <a:r>
              <a:rPr lang="it-IT" dirty="0"/>
              <a:t> </a:t>
            </a:r>
            <a:r>
              <a:rPr lang="it-IT" dirty="0" smtClean="0"/>
              <a:t>(</a:t>
            </a:r>
            <a:r>
              <a:rPr lang="it-IT" dirty="0" smtClean="0">
                <a:sym typeface="Symbol"/>
              </a:rPr>
              <a:t> </a:t>
            </a:r>
            <a:r>
              <a:rPr lang="it-IT" dirty="0">
                <a:sym typeface="Symbol"/>
              </a:rPr>
              <a:t></a:t>
            </a:r>
            <a:r>
              <a:rPr lang="it-IT" baseline="-25000" dirty="0" smtClean="0">
                <a:sym typeface="Symbol"/>
              </a:rPr>
              <a:t>3</a:t>
            </a:r>
            <a:r>
              <a:rPr lang="it-IT" dirty="0">
                <a:sym typeface="Symbol"/>
              </a:rPr>
              <a:t></a:t>
            </a:r>
            <a:r>
              <a:rPr lang="it-IT" dirty="0"/>
              <a:t> </a:t>
            </a:r>
            <a:r>
              <a:rPr lang="it-IT" dirty="0" smtClean="0">
                <a:sym typeface="Symbol"/>
              </a:rPr>
              <a:t> </a:t>
            </a:r>
            <a:r>
              <a:rPr lang="it-IT" dirty="0">
                <a:sym typeface="Symbol"/>
              </a:rPr>
              <a:t>….</a:t>
            </a:r>
            <a:r>
              <a:rPr lang="it-IT" dirty="0" smtClean="0">
                <a:sym typeface="Symbol"/>
              </a:rPr>
              <a:t>.</a:t>
            </a:r>
            <a:r>
              <a:rPr lang="it-IT" dirty="0">
                <a:sym typeface="Symbol"/>
              </a:rPr>
              <a:t> </a:t>
            </a:r>
            <a:r>
              <a:rPr lang="it-IT" dirty="0"/>
              <a:t> </a:t>
            </a:r>
            <a:r>
              <a:rPr lang="it-IT" dirty="0" smtClean="0">
                <a:sym typeface="Symbol"/>
              </a:rPr>
              <a:t> ))) 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74711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29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883568"/>
          </a:xfrm>
        </p:spPr>
        <p:txBody>
          <a:bodyPr/>
          <a:lstStyle/>
          <a:p>
            <a:r>
              <a:rPr lang="it-IT" sz="3200" dirty="0" err="1" smtClean="0"/>
              <a:t>Eliminating</a:t>
            </a:r>
            <a:r>
              <a:rPr lang="it-IT" sz="3200" dirty="0" smtClean="0"/>
              <a:t> </a:t>
            </a:r>
            <a:r>
              <a:rPr lang="it-IT" sz="3200" dirty="0" err="1" smtClean="0"/>
              <a:t>other</a:t>
            </a:r>
            <a:r>
              <a:rPr lang="it-IT" sz="3200" dirty="0" smtClean="0"/>
              <a:t> boxes 2</a:t>
            </a:r>
            <a:endParaRPr lang="it-IT" sz="3200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331640" y="1383159"/>
            <a:ext cx="274005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In </a:t>
            </a:r>
            <a:r>
              <a:rPr lang="it-IT" dirty="0" err="1" smtClean="0"/>
              <a:t>fact</a:t>
            </a:r>
            <a:endParaRPr lang="it-IT" dirty="0" smtClean="0"/>
          </a:p>
          <a:p>
            <a:r>
              <a:rPr lang="it-IT" dirty="0" err="1"/>
              <a:t>p</a:t>
            </a:r>
            <a:r>
              <a:rPr lang="el-GR" dirty="0"/>
              <a:t> 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el-GR" dirty="0" smtClean="0"/>
              <a:t> </a:t>
            </a:r>
            <a:r>
              <a:rPr lang="it-IT" dirty="0" err="1"/>
              <a:t>q</a:t>
            </a:r>
            <a:r>
              <a:rPr lang="it-IT" dirty="0"/>
              <a:t>  </a:t>
            </a:r>
            <a:r>
              <a:rPr lang="it-IT" dirty="0">
                <a:sym typeface="Symbol"/>
              </a:rPr>
              <a:t>  </a:t>
            </a:r>
            <a:r>
              <a:rPr lang="it-IT" dirty="0" smtClean="0">
                <a:sym typeface="Symbol"/>
              </a:rPr>
              <a:t></a:t>
            </a:r>
            <a:r>
              <a:rPr lang="it-IT" dirty="0" err="1" smtClean="0">
                <a:sym typeface="Symbol"/>
              </a:rPr>
              <a:t>p</a:t>
            </a:r>
            <a:r>
              <a:rPr lang="el-GR" dirty="0" smtClean="0"/>
              <a:t> </a:t>
            </a:r>
            <a:r>
              <a:rPr lang="it-IT" dirty="0">
                <a:sym typeface="Symbol"/>
              </a:rPr>
              <a:t> </a:t>
            </a:r>
            <a:r>
              <a:rPr lang="it-IT" dirty="0" err="1" smtClean="0">
                <a:sym typeface="Symbol"/>
              </a:rPr>
              <a:t>q</a:t>
            </a:r>
            <a:endParaRPr lang="it-IT" dirty="0" smtClean="0">
              <a:sym typeface="Symbol"/>
            </a:endParaRPr>
          </a:p>
          <a:p>
            <a:endParaRPr lang="it-IT" dirty="0">
              <a:sym typeface="Symbol"/>
            </a:endParaRPr>
          </a:p>
          <a:p>
            <a:endParaRPr lang="it-IT" dirty="0">
              <a:sym typeface="Symbol"/>
            </a:endParaRPr>
          </a:p>
          <a:p>
            <a:endParaRPr lang="it-IT" dirty="0" smtClean="0">
              <a:sym typeface="Symbol"/>
            </a:endParaRPr>
          </a:p>
          <a:p>
            <a:endParaRPr lang="it-IT" dirty="0">
              <a:sym typeface="Symbol"/>
            </a:endParaRPr>
          </a:p>
          <a:p>
            <a:endParaRPr lang="it-IT" dirty="0" smtClean="0">
              <a:sym typeface="Symbol"/>
            </a:endParaRPr>
          </a:p>
          <a:p>
            <a:r>
              <a:rPr lang="it-IT" dirty="0" smtClean="0">
                <a:sym typeface="Symbol"/>
              </a:rPr>
              <a:t>and</a:t>
            </a:r>
          </a:p>
          <a:p>
            <a:r>
              <a:rPr lang="it-IT" dirty="0" smtClean="0"/>
              <a:t> </a:t>
            </a:r>
          </a:p>
          <a:p>
            <a:endParaRPr lang="it-IT" dirty="0" smtClean="0">
              <a:sym typeface="Symbol"/>
            </a:endParaRPr>
          </a:p>
          <a:p>
            <a:r>
              <a:rPr lang="it-IT" dirty="0" smtClean="0">
                <a:sym typeface="Symbol"/>
              </a:rPr>
              <a:t></a:t>
            </a:r>
            <a:r>
              <a:rPr lang="it-IT" dirty="0" err="1">
                <a:sym typeface="Symbol"/>
              </a:rPr>
              <a:t>p</a:t>
            </a:r>
            <a:r>
              <a:rPr lang="el-GR" dirty="0"/>
              <a:t> </a:t>
            </a:r>
            <a:r>
              <a:rPr lang="it-IT" dirty="0">
                <a:sym typeface="Symbol"/>
              </a:rPr>
              <a:t> </a:t>
            </a:r>
            <a:r>
              <a:rPr lang="it-IT" dirty="0" err="1" smtClean="0">
                <a:sym typeface="Symbol"/>
              </a:rPr>
              <a:t>q</a:t>
            </a:r>
            <a:r>
              <a:rPr lang="it-IT" dirty="0" smtClean="0">
                <a:sym typeface="Symbol"/>
              </a:rPr>
              <a:t> </a:t>
            </a:r>
            <a:r>
              <a:rPr lang="it-IT" dirty="0" err="1"/>
              <a:t>p</a:t>
            </a:r>
            <a:r>
              <a:rPr lang="el-GR" dirty="0"/>
              <a:t> </a:t>
            </a:r>
            <a:r>
              <a:rPr lang="it-IT" dirty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el-GR" dirty="0"/>
              <a:t> </a:t>
            </a:r>
            <a:r>
              <a:rPr lang="it-IT" dirty="0" err="1" smtClean="0"/>
              <a:t>q</a:t>
            </a:r>
            <a:endParaRPr lang="it-IT" dirty="0"/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4981191" y="1124744"/>
            <a:ext cx="3940201" cy="587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i.e. </a:t>
            </a:r>
            <a:r>
              <a:rPr lang="it-IT" dirty="0" err="1" smtClean="0"/>
              <a:t>p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el-GR" dirty="0" smtClean="0"/>
              <a:t> </a:t>
            </a:r>
            <a:r>
              <a:rPr lang="it-IT" dirty="0" err="1" smtClean="0"/>
              <a:t>q</a:t>
            </a:r>
            <a:r>
              <a:rPr lang="it-IT" dirty="0" smtClean="0"/>
              <a:t>, </a:t>
            </a:r>
            <a:r>
              <a:rPr lang="it-IT" dirty="0" smtClean="0">
                <a:sym typeface="Symbol"/>
              </a:rPr>
              <a:t></a:t>
            </a:r>
            <a:r>
              <a:rPr lang="it-IT" dirty="0" err="1" smtClean="0">
                <a:sym typeface="Symbol"/>
              </a:rPr>
              <a:t>p</a:t>
            </a:r>
            <a:r>
              <a:rPr lang="el-GR" dirty="0" smtClean="0"/>
              <a:t> </a:t>
            </a:r>
            <a:r>
              <a:rPr lang="it-IT" dirty="0" smtClean="0">
                <a:sym typeface="Symbol"/>
              </a:rPr>
              <a:t> </a:t>
            </a:r>
            <a:r>
              <a:rPr lang="it-IT" dirty="0" err="1" smtClean="0">
                <a:sym typeface="Symbol"/>
              </a:rPr>
              <a:t>q</a:t>
            </a:r>
            <a:r>
              <a:rPr lang="it-IT" dirty="0" smtClean="0">
                <a:sym typeface="Symbol"/>
              </a:rPr>
              <a:t>    </a:t>
            </a:r>
            <a:r>
              <a:rPr lang="it-IT" dirty="0" err="1" smtClean="0">
                <a:sym typeface="Symbol"/>
              </a:rPr>
              <a:t>because</a:t>
            </a:r>
            <a:endParaRPr lang="it-IT" dirty="0" smtClean="0">
              <a:sym typeface="Symbol"/>
            </a:endParaRPr>
          </a:p>
          <a:p>
            <a:r>
              <a:rPr lang="it-IT" dirty="0" smtClean="0">
                <a:sym typeface="Symbol"/>
              </a:rPr>
              <a:t>	</a:t>
            </a:r>
          </a:p>
          <a:p>
            <a:r>
              <a:rPr lang="it-IT" dirty="0" smtClean="0">
                <a:sym typeface="Symbol"/>
              </a:rPr>
              <a:t>	</a:t>
            </a:r>
            <a:r>
              <a:rPr lang="it-IT" dirty="0" err="1" smtClean="0">
                <a:sym typeface="Symbol"/>
              </a:rPr>
              <a:t>p</a:t>
            </a:r>
            <a:endParaRPr lang="it-IT" dirty="0" smtClean="0">
              <a:sym typeface="Symbol"/>
            </a:endParaRPr>
          </a:p>
          <a:p>
            <a:r>
              <a:rPr lang="it-IT" dirty="0" smtClean="0">
                <a:sym typeface="Symbol"/>
              </a:rPr>
              <a:t>	  </a:t>
            </a:r>
            <a:r>
              <a:rPr lang="it-IT" dirty="0" err="1" smtClean="0">
                <a:sym typeface="Symbol"/>
              </a:rPr>
              <a:t>p</a:t>
            </a:r>
            <a:r>
              <a:rPr lang="it-IT" dirty="0" smtClean="0">
                <a:sym typeface="Symbol"/>
              </a:rPr>
              <a:t>     	</a:t>
            </a:r>
            <a:r>
              <a:rPr lang="it-IT" dirty="0" err="1" smtClean="0">
                <a:sym typeface="Symbol"/>
              </a:rPr>
              <a:t>q</a:t>
            </a:r>
            <a:endParaRPr lang="it-IT" dirty="0" smtClean="0">
              <a:sym typeface="Symbol"/>
            </a:endParaRPr>
          </a:p>
          <a:p>
            <a:r>
              <a:rPr lang="it-IT" u="sng" dirty="0" err="1" smtClean="0"/>
              <a:t>p</a:t>
            </a:r>
            <a:r>
              <a:rPr lang="it-IT" u="sng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el-GR" u="sng" dirty="0" smtClean="0"/>
              <a:t> </a:t>
            </a:r>
            <a:r>
              <a:rPr lang="it-IT" u="sng" dirty="0" err="1" smtClean="0"/>
              <a:t>q</a:t>
            </a:r>
            <a:r>
              <a:rPr lang="it-IT" u="sng" dirty="0" smtClean="0"/>
              <a:t>	  </a:t>
            </a:r>
            <a:r>
              <a:rPr lang="it-IT" u="sng" dirty="0" err="1" smtClean="0"/>
              <a:t>q</a:t>
            </a:r>
            <a:r>
              <a:rPr lang="it-IT" u="sng" dirty="0" smtClean="0"/>
              <a:t>	</a:t>
            </a:r>
            <a:r>
              <a:rPr lang="it-IT" u="sng" dirty="0" err="1" smtClean="0"/>
              <a:t>q</a:t>
            </a:r>
            <a:r>
              <a:rPr lang="it-IT" u="sng" dirty="0" smtClean="0"/>
              <a:t>      </a:t>
            </a:r>
            <a:r>
              <a:rPr lang="it-IT" u="sng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∨e.</a:t>
            </a:r>
            <a:endParaRPr lang="it-IT" u="sng" dirty="0" smtClean="0"/>
          </a:p>
          <a:p>
            <a:r>
              <a:rPr lang="it-IT" dirty="0" smtClean="0"/>
              <a:t>           </a:t>
            </a:r>
            <a:r>
              <a:rPr lang="it-IT" dirty="0" err="1" smtClean="0"/>
              <a:t>q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>
                <a:sym typeface="Symbol"/>
              </a:rPr>
              <a:t></a:t>
            </a:r>
            <a:r>
              <a:rPr lang="it-IT" dirty="0" err="1">
                <a:sym typeface="Symbol"/>
              </a:rPr>
              <a:t>p</a:t>
            </a:r>
            <a:r>
              <a:rPr lang="el-GR" dirty="0"/>
              <a:t> </a:t>
            </a:r>
            <a:r>
              <a:rPr lang="it-IT" dirty="0">
                <a:sym typeface="Symbol"/>
              </a:rPr>
              <a:t> </a:t>
            </a:r>
            <a:r>
              <a:rPr lang="it-IT" dirty="0" err="1" smtClean="0">
                <a:sym typeface="Symbol"/>
              </a:rPr>
              <a:t>q</a:t>
            </a:r>
            <a:r>
              <a:rPr lang="it-IT" dirty="0" smtClean="0">
                <a:sym typeface="Symbol"/>
              </a:rPr>
              <a:t>, </a:t>
            </a:r>
            <a:r>
              <a:rPr lang="it-IT" dirty="0" err="1" smtClean="0">
                <a:sym typeface="Symbol"/>
              </a:rPr>
              <a:t>p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dirty="0" smtClean="0">
                <a:sym typeface="Symbol"/>
              </a:rPr>
              <a:t></a:t>
            </a:r>
            <a:r>
              <a:rPr lang="it-IT" dirty="0" err="1" smtClean="0">
                <a:sym typeface="Symbol"/>
              </a:rPr>
              <a:t>p</a:t>
            </a:r>
            <a:r>
              <a:rPr lang="it-IT" dirty="0">
                <a:sym typeface="Symbol"/>
              </a:rPr>
              <a:t> </a:t>
            </a:r>
            <a:r>
              <a:rPr lang="it-IT" dirty="0" err="1"/>
              <a:t>p</a:t>
            </a:r>
            <a:r>
              <a:rPr lang="el-GR" dirty="0"/>
              <a:t> </a:t>
            </a:r>
            <a:r>
              <a:rPr lang="it-IT" dirty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el-GR" dirty="0"/>
              <a:t> </a:t>
            </a:r>
            <a:r>
              <a:rPr lang="it-IT" dirty="0" err="1" smtClean="0"/>
              <a:t>q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>
                <a:sym typeface="Symbol"/>
              </a:rPr>
              <a:t>                       </a:t>
            </a:r>
            <a:r>
              <a:rPr lang="it-IT" dirty="0" err="1">
                <a:sym typeface="Symbol"/>
              </a:rPr>
              <a:t>p</a:t>
            </a:r>
            <a:r>
              <a:rPr lang="el-GR" dirty="0"/>
              <a:t> </a:t>
            </a:r>
            <a:r>
              <a:rPr lang="it-IT" dirty="0">
                <a:sym typeface="Symbol"/>
              </a:rPr>
              <a:t> </a:t>
            </a:r>
            <a:r>
              <a:rPr lang="it-IT" dirty="0" err="1">
                <a:sym typeface="Symbol"/>
              </a:rPr>
              <a:t>q</a:t>
            </a:r>
            <a:endParaRPr lang="it-IT" dirty="0" smtClean="0"/>
          </a:p>
          <a:p>
            <a:r>
              <a:rPr lang="it-IT" dirty="0" smtClean="0"/>
              <a:t>    </a:t>
            </a:r>
            <a:r>
              <a:rPr lang="it-IT" dirty="0" err="1" smtClean="0"/>
              <a:t>p</a:t>
            </a:r>
            <a:r>
              <a:rPr lang="it-IT" dirty="0" smtClean="0"/>
              <a:t> 		</a:t>
            </a:r>
            <a:r>
              <a:rPr lang="it-IT" dirty="0" smtClean="0">
                <a:sym typeface="Symbol"/>
              </a:rPr>
              <a:t></a:t>
            </a:r>
            <a:r>
              <a:rPr lang="it-IT" dirty="0" smtClean="0"/>
              <a:t> </a:t>
            </a:r>
            <a:r>
              <a:rPr lang="it-IT" dirty="0" err="1"/>
              <a:t>p</a:t>
            </a:r>
            <a:r>
              <a:rPr lang="it-IT" dirty="0"/>
              <a:t>     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  <a:sym typeface="Symbol"/>
              </a:rPr>
              <a:t> </a:t>
            </a:r>
            <a:r>
              <a:rPr lang="it-IT" u="sng" dirty="0" smtClean="0"/>
              <a:t>     </a:t>
            </a:r>
            <a:endParaRPr lang="it-IT" u="sng" dirty="0"/>
          </a:p>
          <a:p>
            <a:r>
              <a:rPr lang="it-IT" dirty="0" err="1"/>
              <a:t>p</a:t>
            </a:r>
            <a:r>
              <a:rPr lang="el-GR" dirty="0"/>
              <a:t> </a:t>
            </a:r>
            <a:r>
              <a:rPr lang="it-IT" dirty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el-GR" dirty="0"/>
              <a:t> </a:t>
            </a:r>
            <a:r>
              <a:rPr lang="it-IT" dirty="0" err="1" smtClean="0"/>
              <a:t>q</a:t>
            </a:r>
            <a:r>
              <a:rPr lang="it-IT" dirty="0" smtClean="0"/>
              <a:t>	</a:t>
            </a:r>
            <a:r>
              <a:rPr lang="it-IT" dirty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it-IT" dirty="0"/>
              <a:t> i</a:t>
            </a:r>
            <a:r>
              <a:rPr lang="it-IT" dirty="0" smtClean="0"/>
              <a:t>	  </a:t>
            </a:r>
            <a:r>
              <a:rPr lang="it-IT" dirty="0" err="1" smtClean="0"/>
              <a:t>q</a:t>
            </a:r>
            <a:r>
              <a:rPr lang="it-IT" dirty="0" smtClean="0"/>
              <a:t>       </a:t>
            </a:r>
            <a:r>
              <a:rPr lang="it-IT" dirty="0" smtClean="0">
                <a:sym typeface="Symbol"/>
              </a:rPr>
              <a:t> e </a:t>
            </a:r>
            <a:endParaRPr lang="it-IT" u="sng" dirty="0" smtClean="0"/>
          </a:p>
          <a:p>
            <a:r>
              <a:rPr lang="it-IT" dirty="0" smtClean="0"/>
              <a:t>		</a:t>
            </a:r>
            <a:r>
              <a:rPr lang="it-IT" dirty="0" err="1" smtClean="0"/>
              <a:t>p</a:t>
            </a:r>
            <a:r>
              <a:rPr lang="el-GR" dirty="0" smtClean="0"/>
              <a:t> </a:t>
            </a:r>
            <a:r>
              <a:rPr lang="it-IT" dirty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el-GR" dirty="0"/>
              <a:t> </a:t>
            </a:r>
            <a:r>
              <a:rPr lang="it-IT" dirty="0" err="1" smtClean="0"/>
              <a:t>q</a:t>
            </a:r>
            <a:r>
              <a:rPr lang="it-IT" dirty="0" smtClean="0"/>
              <a:t>  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  <a:sym typeface="Symbol"/>
              </a:rPr>
              <a:t>∨i</a:t>
            </a:r>
            <a:r>
              <a:rPr lang="it-IT" dirty="0" smtClean="0"/>
              <a:t> </a:t>
            </a:r>
            <a:endParaRPr lang="it-IT" dirty="0"/>
          </a:p>
          <a:p>
            <a:r>
              <a:rPr lang="it-IT" baseline="30000" dirty="0" smtClean="0"/>
              <a:t>________________________________</a:t>
            </a:r>
          </a:p>
          <a:p>
            <a:r>
              <a:rPr lang="it-IT" dirty="0" smtClean="0"/>
              <a:t>           </a:t>
            </a:r>
            <a:r>
              <a:rPr lang="it-IT" dirty="0" err="1" smtClean="0"/>
              <a:t>p</a:t>
            </a:r>
            <a:r>
              <a:rPr lang="el-GR" dirty="0" smtClean="0"/>
              <a:t> </a:t>
            </a:r>
            <a:r>
              <a:rPr lang="it-IT" dirty="0">
                <a:latin typeface="ＭＳ ゴシック"/>
                <a:ea typeface="ＭＳ ゴシック"/>
                <a:cs typeface="ＭＳ ゴシック"/>
                <a:sym typeface="Symbol"/>
              </a:rPr>
              <a:t>∨</a:t>
            </a:r>
            <a:r>
              <a:rPr lang="el-GR" dirty="0"/>
              <a:t> </a:t>
            </a:r>
            <a:r>
              <a:rPr lang="it-IT" dirty="0" err="1"/>
              <a:t>q</a:t>
            </a:r>
            <a:r>
              <a:rPr lang="it-IT" dirty="0"/>
              <a:t> 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940152" y="2276872"/>
            <a:ext cx="648072" cy="6955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endParaRPr lang="it-IT" dirty="0" smtClean="0"/>
          </a:p>
          <a:p>
            <a:pPr algn="r">
              <a:lnSpc>
                <a:spcPct val="80000"/>
              </a:lnSpc>
            </a:pP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732240" y="2276872"/>
            <a:ext cx="648072" cy="6955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endParaRPr lang="it-IT" dirty="0" smtClean="0"/>
          </a:p>
          <a:p>
            <a:pPr algn="r">
              <a:lnSpc>
                <a:spcPct val="80000"/>
              </a:lnSpc>
            </a:pP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5076056" y="4965673"/>
            <a:ext cx="792088" cy="6955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endParaRPr lang="it-IT" dirty="0" smtClean="0"/>
          </a:p>
          <a:p>
            <a:pPr algn="r">
              <a:lnSpc>
                <a:spcPct val="80000"/>
              </a:lnSpc>
            </a:pP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876256" y="4941168"/>
            <a:ext cx="792088" cy="99104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t-IT" dirty="0" smtClean="0"/>
              <a:t>.</a:t>
            </a:r>
          </a:p>
          <a:p>
            <a:pPr algn="ctr">
              <a:lnSpc>
                <a:spcPct val="80000"/>
              </a:lnSpc>
            </a:pPr>
            <a:endParaRPr lang="it-IT" dirty="0" smtClean="0"/>
          </a:p>
          <a:p>
            <a:pPr algn="ctr">
              <a:lnSpc>
                <a:spcPct val="80000"/>
              </a:lnSpc>
            </a:pPr>
            <a:r>
              <a:rPr lang="el-GR" dirty="0" smtClean="0"/>
              <a:t>  </a:t>
            </a:r>
            <a:r>
              <a:rPr lang="it-IT" dirty="0" smtClean="0"/>
              <a:t>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38927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5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3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Justification</a:t>
            </a:r>
            <a:r>
              <a:rPr lang="it-IT" dirty="0" smtClean="0"/>
              <a:t> by </a:t>
            </a:r>
            <a:r>
              <a:rPr lang="it-IT" dirty="0" err="1" smtClean="0"/>
              <a:t>contradiction</a:t>
            </a:r>
            <a:r>
              <a:rPr lang="it-IT" dirty="0" smtClean="0"/>
              <a:t> (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a </a:t>
            </a:r>
            <a:r>
              <a:rPr lang="it-IT" dirty="0" err="1" smtClean="0"/>
              <a:t>proof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4" name="Segnaposto contenuto 2"/>
          <p:cNvSpPr>
            <a:spLocks noGrp="1"/>
          </p:cNvSpPr>
          <p:nvPr>
            <p:ph idx="1"/>
          </p:nvPr>
        </p:nvSpPr>
        <p:spPr>
          <a:xfrm>
            <a:off x="1115616" y="1693168"/>
            <a:ext cx="7772400" cy="4400128"/>
          </a:xfrm>
        </p:spPr>
        <p:txBody>
          <a:bodyPr/>
          <a:lstStyle/>
          <a:p>
            <a:pPr marL="0" indent="0">
              <a:buNone/>
            </a:pPr>
            <a:r>
              <a:rPr lang="it-IT" sz="2400" dirty="0" smtClean="0"/>
              <a:t>Suppose </a:t>
            </a:r>
            <a:r>
              <a:rPr lang="it-IT" sz="2400" dirty="0" err="1"/>
              <a:t>there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a </a:t>
            </a:r>
            <a:r>
              <a:rPr lang="it-IT" sz="2400" dirty="0" err="1"/>
              <a:t>number</a:t>
            </a:r>
            <a:r>
              <a:rPr lang="it-IT" sz="2400" dirty="0"/>
              <a:t> m </a:t>
            </a:r>
            <a:r>
              <a:rPr lang="it-IT" sz="2400" dirty="0" err="1"/>
              <a:t>s.t</a:t>
            </a:r>
            <a:r>
              <a:rPr lang="it-IT" sz="2400" dirty="0"/>
              <a:t>. </a:t>
            </a:r>
            <a:r>
              <a:rPr lang="it-IT" sz="2400" dirty="0" err="1"/>
              <a:t>P</a:t>
            </a:r>
            <a:r>
              <a:rPr lang="it-IT" sz="2400" dirty="0"/>
              <a:t>(m) </a:t>
            </a:r>
            <a:r>
              <a:rPr lang="it-IT" sz="2400" dirty="0" err="1"/>
              <a:t>does</a:t>
            </a:r>
            <a:r>
              <a:rPr lang="it-IT" sz="2400" dirty="0"/>
              <a:t> </a:t>
            </a:r>
            <a:r>
              <a:rPr lang="it-IT" sz="2400" dirty="0" err="1"/>
              <a:t>not</a:t>
            </a:r>
            <a:r>
              <a:rPr lang="it-IT" sz="2400" dirty="0"/>
              <a:t> </a:t>
            </a:r>
            <a:r>
              <a:rPr lang="it-IT" sz="2400" dirty="0" err="1" smtClean="0"/>
              <a:t>hold</a:t>
            </a: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  <a:p>
            <a:pPr>
              <a:buFont typeface="Arial"/>
              <a:buChar char="•"/>
            </a:pPr>
            <a:r>
              <a:rPr lang="it-IT" sz="2400" dirty="0" err="1"/>
              <a:t>Then</a:t>
            </a:r>
            <a:r>
              <a:rPr lang="it-IT" sz="2400" dirty="0"/>
              <a:t>, or m=0, </a:t>
            </a:r>
            <a:r>
              <a:rPr lang="it-IT" sz="2400" dirty="0" err="1"/>
              <a:t>which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impossible</a:t>
            </a:r>
            <a:r>
              <a:rPr lang="it-IT" sz="2400" dirty="0"/>
              <a:t>, or </a:t>
            </a:r>
            <a:r>
              <a:rPr lang="it-IT" sz="2400" dirty="0" err="1"/>
              <a:t>we</a:t>
            </a:r>
            <a:r>
              <a:rPr lang="it-IT" sz="2400" dirty="0"/>
              <a:t> can take </a:t>
            </a:r>
            <a:r>
              <a:rPr lang="it-IT" sz="2400" dirty="0" err="1"/>
              <a:t>P</a:t>
            </a:r>
            <a:r>
              <a:rPr lang="it-IT" sz="2400" dirty="0"/>
              <a:t>(m-1),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/>
              <a:t>cannot</a:t>
            </a:r>
            <a:r>
              <a:rPr lang="it-IT" sz="2400" dirty="0"/>
              <a:t> </a:t>
            </a:r>
            <a:r>
              <a:rPr lang="it-IT" sz="2400" dirty="0" err="1"/>
              <a:t>hold</a:t>
            </a:r>
            <a:r>
              <a:rPr lang="it-IT" sz="2400" dirty="0"/>
              <a:t> </a:t>
            </a:r>
            <a:r>
              <a:rPr lang="it-IT" sz="2400" dirty="0" err="1"/>
              <a:t>as</a:t>
            </a:r>
            <a:r>
              <a:rPr lang="it-IT" sz="2400" dirty="0"/>
              <a:t> </a:t>
            </a:r>
            <a:r>
              <a:rPr lang="it-IT" sz="2400" dirty="0" err="1"/>
              <a:t>well</a:t>
            </a:r>
            <a:r>
              <a:rPr lang="it-IT" sz="2400" dirty="0"/>
              <a:t>, </a:t>
            </a:r>
            <a:r>
              <a:rPr lang="it-IT" sz="2400" dirty="0" err="1"/>
              <a:t>because</a:t>
            </a:r>
            <a:r>
              <a:rPr lang="it-IT" sz="2400" dirty="0"/>
              <a:t> of </a:t>
            </a:r>
            <a:r>
              <a:rPr lang="it-IT" sz="2400" dirty="0" err="1"/>
              <a:t>what</a:t>
            </a:r>
            <a:r>
              <a:rPr lang="it-IT" sz="2400" dirty="0"/>
              <a:t> </a:t>
            </a:r>
            <a:r>
              <a:rPr lang="it-IT" sz="2400" dirty="0" err="1"/>
              <a:t>we</a:t>
            </a:r>
            <a:r>
              <a:rPr lang="it-IT" sz="2400" dirty="0"/>
              <a:t> </a:t>
            </a:r>
            <a:r>
              <a:rPr lang="it-IT" sz="2400" dirty="0" err="1"/>
              <a:t>have</a:t>
            </a:r>
            <a:r>
              <a:rPr lang="it-IT" sz="2400" dirty="0"/>
              <a:t> </a:t>
            </a:r>
            <a:r>
              <a:rPr lang="it-IT" sz="2400" dirty="0" err="1" smtClean="0"/>
              <a:t>proven</a:t>
            </a:r>
            <a:endParaRPr lang="it-IT" sz="2400" dirty="0" smtClean="0"/>
          </a:p>
          <a:p>
            <a:pPr>
              <a:buFont typeface="Arial"/>
              <a:buChar char="•"/>
            </a:pPr>
            <a:endParaRPr lang="it-IT" sz="2400" dirty="0" smtClean="0"/>
          </a:p>
          <a:p>
            <a:pPr>
              <a:buFont typeface="Arial"/>
              <a:buChar char="•"/>
            </a:pPr>
            <a:r>
              <a:rPr lang="it-IT" sz="2400" dirty="0"/>
              <a:t>In </a:t>
            </a:r>
            <a:r>
              <a:rPr lang="it-IT" sz="2400" dirty="0" err="1"/>
              <a:t>this</a:t>
            </a:r>
            <a:r>
              <a:rPr lang="it-IT" sz="2400" dirty="0"/>
              <a:t> way </a:t>
            </a:r>
            <a:r>
              <a:rPr lang="it-IT" sz="2400" dirty="0" err="1"/>
              <a:t>we</a:t>
            </a:r>
            <a:r>
              <a:rPr lang="it-IT" sz="2400" dirty="0"/>
              <a:t> can go back </a:t>
            </a:r>
            <a:r>
              <a:rPr lang="it-IT" sz="2400" dirty="0" err="1"/>
              <a:t>until</a:t>
            </a:r>
            <a:r>
              <a:rPr lang="it-IT" sz="2400" dirty="0"/>
              <a:t> </a:t>
            </a:r>
            <a:r>
              <a:rPr lang="it-IT" sz="2400" dirty="0" err="1"/>
              <a:t>we</a:t>
            </a:r>
            <a:r>
              <a:rPr lang="it-IT" sz="2400" dirty="0"/>
              <a:t> </a:t>
            </a:r>
            <a:r>
              <a:rPr lang="it-IT" sz="2400" dirty="0" err="1"/>
              <a:t>reach</a:t>
            </a:r>
            <a:r>
              <a:rPr lang="it-IT" sz="2400" dirty="0"/>
              <a:t> </a:t>
            </a:r>
            <a:r>
              <a:rPr lang="it-IT" sz="2400" dirty="0" smtClean="0"/>
              <a:t>0 </a:t>
            </a:r>
            <a:r>
              <a:rPr lang="it-IT" sz="2400" dirty="0"/>
              <a:t>and </a:t>
            </a:r>
            <a:r>
              <a:rPr lang="it-IT" sz="2400" dirty="0" err="1"/>
              <a:t>get</a:t>
            </a:r>
            <a:r>
              <a:rPr lang="it-IT" sz="2400" dirty="0"/>
              <a:t> the </a:t>
            </a:r>
            <a:r>
              <a:rPr lang="it-IT" sz="2400" dirty="0" err="1"/>
              <a:t>contradiction</a:t>
            </a:r>
            <a:r>
              <a:rPr lang="it-IT" sz="2400" dirty="0" smtClean="0"/>
              <a:t>.</a:t>
            </a:r>
          </a:p>
          <a:p>
            <a:pPr>
              <a:buFont typeface="Arial"/>
              <a:buChar char="•"/>
            </a:pPr>
            <a:endParaRPr lang="it-IT" sz="2400" dirty="0" smtClean="0"/>
          </a:p>
          <a:p>
            <a:pPr>
              <a:buFont typeface="Arial"/>
              <a:buChar char="•"/>
            </a:pPr>
            <a:r>
              <a:rPr lang="it-IT" sz="2400" dirty="0" err="1"/>
              <a:t>This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not</a:t>
            </a:r>
            <a:r>
              <a:rPr lang="it-IT" sz="2400" dirty="0"/>
              <a:t> a </a:t>
            </a:r>
            <a:r>
              <a:rPr lang="it-IT" sz="2400" dirty="0" err="1"/>
              <a:t>proof</a:t>
            </a:r>
            <a:r>
              <a:rPr lang="it-IT" sz="2400" dirty="0"/>
              <a:t> </a:t>
            </a:r>
            <a:r>
              <a:rPr lang="it-IT" sz="2400" dirty="0" err="1"/>
              <a:t>because</a:t>
            </a:r>
            <a:r>
              <a:rPr lang="it-IT" sz="2400" dirty="0"/>
              <a:t> </a:t>
            </a:r>
            <a:r>
              <a:rPr lang="it-IT" sz="2400" dirty="0" err="1"/>
              <a:t>we</a:t>
            </a:r>
            <a:r>
              <a:rPr lang="it-IT" sz="2400" dirty="0"/>
              <a:t> are </a:t>
            </a:r>
            <a:r>
              <a:rPr lang="it-IT" sz="2400" dirty="0" err="1"/>
              <a:t>supposing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</a:t>
            </a:r>
            <a:r>
              <a:rPr lang="it-IT" sz="2400" dirty="0" err="1"/>
              <a:t>we</a:t>
            </a:r>
            <a:r>
              <a:rPr lang="it-IT" sz="2400" dirty="0"/>
              <a:t> </a:t>
            </a:r>
            <a:r>
              <a:rPr lang="it-IT" sz="2400" dirty="0" err="1" smtClean="0"/>
              <a:t>cannot</a:t>
            </a:r>
            <a:r>
              <a:rPr lang="it-IT" sz="2400" dirty="0" smtClean="0"/>
              <a:t> </a:t>
            </a:r>
            <a:r>
              <a:rPr lang="it-IT" sz="2400" dirty="0" err="1" smtClean="0"/>
              <a:t>indefinitely</a:t>
            </a:r>
            <a:r>
              <a:rPr lang="it-IT" sz="2400" dirty="0" smtClean="0"/>
              <a:t> </a:t>
            </a:r>
            <a:r>
              <a:rPr lang="it-IT" sz="2400" dirty="0"/>
              <a:t>go </a:t>
            </a:r>
            <a:r>
              <a:rPr lang="it-IT" sz="2400" dirty="0" smtClean="0"/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1014950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30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883568"/>
          </a:xfrm>
        </p:spPr>
        <p:txBody>
          <a:bodyPr/>
          <a:lstStyle/>
          <a:p>
            <a:r>
              <a:rPr lang="it-IT" sz="3200" dirty="0" err="1" smtClean="0"/>
              <a:t>Proof</a:t>
            </a:r>
            <a:r>
              <a:rPr lang="it-IT" sz="3200" dirty="0" smtClean="0"/>
              <a:t> by </a:t>
            </a:r>
            <a:r>
              <a:rPr lang="it-IT" sz="3200" dirty="0" err="1" smtClean="0"/>
              <a:t>induction</a:t>
            </a:r>
            <a:r>
              <a:rPr lang="it-IT" sz="3200" dirty="0" smtClean="0"/>
              <a:t> on the </a:t>
            </a:r>
            <a:r>
              <a:rPr lang="it-IT" sz="3200" dirty="0" err="1" smtClean="0"/>
              <a:t>lenght</a:t>
            </a:r>
            <a:r>
              <a:rPr lang="it-IT" sz="3200" dirty="0" smtClean="0"/>
              <a:t> of the </a:t>
            </a:r>
            <a:r>
              <a:rPr lang="it-IT" sz="3200" dirty="0" err="1" smtClean="0"/>
              <a:t>proof</a:t>
            </a:r>
            <a:endParaRPr lang="it-IT" sz="3200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331640" y="1383159"/>
            <a:ext cx="3380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Base case: </a:t>
            </a:r>
            <a:r>
              <a:rPr lang="it-IT" dirty="0" err="1" smtClean="0"/>
              <a:t>one-line</a:t>
            </a:r>
            <a:r>
              <a:rPr lang="it-IT" dirty="0" smtClean="0"/>
              <a:t> </a:t>
            </a:r>
            <a:r>
              <a:rPr lang="it-IT" dirty="0" err="1" smtClean="0"/>
              <a:t>proof</a:t>
            </a:r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5953" y="2276872"/>
            <a:ext cx="3979760" cy="792088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985079" y="3439788"/>
            <a:ext cx="560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i.e.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984" y="3407085"/>
            <a:ext cx="1152128" cy="525971"/>
          </a:xfrm>
          <a:prstGeom prst="rect">
            <a:avLst/>
          </a:prstGeom>
        </p:spPr>
      </p:pic>
      <p:sp>
        <p:nvSpPr>
          <p:cNvPr id="10" name="CasellaDiTesto 9"/>
          <p:cNvSpPr txBox="1"/>
          <p:nvPr/>
        </p:nvSpPr>
        <p:spPr>
          <a:xfrm>
            <a:off x="1979712" y="4479503"/>
            <a:ext cx="629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and</a:t>
            </a:r>
            <a:endParaRPr lang="it-IT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7984" y="4509119"/>
            <a:ext cx="1080120" cy="61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497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31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883568"/>
          </a:xfrm>
        </p:spPr>
        <p:txBody>
          <a:bodyPr/>
          <a:lstStyle/>
          <a:p>
            <a:r>
              <a:rPr lang="it-IT" sz="3200" dirty="0" err="1" smtClean="0"/>
              <a:t>Proof</a:t>
            </a:r>
            <a:r>
              <a:rPr lang="it-IT" sz="3200" dirty="0" smtClean="0"/>
              <a:t> by </a:t>
            </a:r>
            <a:r>
              <a:rPr lang="it-IT" sz="3200" dirty="0" err="1" smtClean="0"/>
              <a:t>induction</a:t>
            </a:r>
            <a:r>
              <a:rPr lang="it-IT" sz="3200" dirty="0" smtClean="0"/>
              <a:t> on the </a:t>
            </a:r>
            <a:r>
              <a:rPr lang="it-IT" sz="3200" dirty="0" err="1" smtClean="0"/>
              <a:t>lenght</a:t>
            </a:r>
            <a:r>
              <a:rPr lang="it-IT" sz="3200" dirty="0" smtClean="0"/>
              <a:t> of the </a:t>
            </a:r>
            <a:r>
              <a:rPr lang="it-IT" sz="3200" dirty="0" err="1" smtClean="0"/>
              <a:t>proof</a:t>
            </a:r>
            <a:endParaRPr lang="it-IT" sz="3200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331640" y="1383159"/>
            <a:ext cx="1919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Inductive</a:t>
            </a:r>
            <a:r>
              <a:rPr lang="it-IT" dirty="0" smtClean="0"/>
              <a:t> </a:t>
            </a:r>
            <a:r>
              <a:rPr lang="it-IT" dirty="0" err="1" smtClean="0"/>
              <a:t>step</a:t>
            </a:r>
            <a:endParaRPr lang="it-IT" dirty="0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0900" y="2451100"/>
            <a:ext cx="3377298" cy="27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780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32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883568"/>
          </a:xfrm>
        </p:spPr>
        <p:txBody>
          <a:bodyPr/>
          <a:lstStyle/>
          <a:p>
            <a:r>
              <a:rPr lang="it-IT" sz="3200" dirty="0" err="1" smtClean="0"/>
              <a:t>Proof</a:t>
            </a:r>
            <a:r>
              <a:rPr lang="it-IT" sz="3200" dirty="0" smtClean="0"/>
              <a:t> by </a:t>
            </a:r>
            <a:r>
              <a:rPr lang="it-IT" sz="3200" dirty="0" err="1" smtClean="0"/>
              <a:t>induction</a:t>
            </a:r>
            <a:r>
              <a:rPr lang="it-IT" sz="3200" dirty="0" smtClean="0"/>
              <a:t> on the </a:t>
            </a:r>
            <a:r>
              <a:rPr lang="it-IT" sz="3200" dirty="0" err="1" smtClean="0"/>
              <a:t>lenght</a:t>
            </a:r>
            <a:r>
              <a:rPr lang="it-IT" sz="3200" dirty="0" smtClean="0"/>
              <a:t> of the </a:t>
            </a:r>
            <a:r>
              <a:rPr lang="it-IT" sz="3200" dirty="0" err="1" smtClean="0"/>
              <a:t>proof</a:t>
            </a:r>
            <a:endParaRPr lang="it-IT" sz="3200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331640" y="1383159"/>
            <a:ext cx="67492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to look </a:t>
            </a:r>
            <a:r>
              <a:rPr lang="it-IT" dirty="0" err="1" smtClean="0"/>
              <a:t>at</a:t>
            </a:r>
            <a:r>
              <a:rPr lang="it-IT" dirty="0" smtClean="0"/>
              <a:t> the the last </a:t>
            </a:r>
            <a:r>
              <a:rPr lang="it-IT" dirty="0" err="1" smtClean="0"/>
              <a:t>applied</a:t>
            </a:r>
            <a:r>
              <a:rPr lang="it-IT" dirty="0" smtClean="0"/>
              <a:t> </a:t>
            </a:r>
            <a:r>
              <a:rPr lang="it-IT" dirty="0" err="1" smtClean="0"/>
              <a:t>rule</a:t>
            </a:r>
            <a:r>
              <a:rPr lang="it-IT" dirty="0" smtClean="0"/>
              <a:t> (by </a:t>
            </a:r>
            <a:r>
              <a:rPr lang="it-IT" dirty="0" err="1" smtClean="0"/>
              <a:t>cases</a:t>
            </a:r>
            <a:r>
              <a:rPr lang="it-IT" dirty="0" smtClean="0"/>
              <a:t>)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3284984"/>
            <a:ext cx="508290" cy="43204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9672" y="2348880"/>
            <a:ext cx="360040" cy="45605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3156398" y="4253501"/>
            <a:ext cx="21852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………………..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8935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33</a:t>
            </a:fld>
            <a:endParaRPr lang="en-US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500" y="0"/>
            <a:ext cx="44241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6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34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57200"/>
            <a:ext cx="8079357" cy="1143000"/>
          </a:xfrm>
        </p:spPr>
        <p:txBody>
          <a:bodyPr/>
          <a:lstStyle/>
          <a:p>
            <a:r>
              <a:rPr lang="it-IT" dirty="0" err="1" smtClean="0"/>
              <a:t>Completeness</a:t>
            </a:r>
            <a:r>
              <a:rPr lang="it-IT" dirty="0" smtClean="0"/>
              <a:t> </a:t>
            </a:r>
            <a:r>
              <a:rPr lang="it-IT" dirty="0"/>
              <a:t>of </a:t>
            </a:r>
            <a:r>
              <a:rPr lang="it-IT" dirty="0" err="1"/>
              <a:t>natural</a:t>
            </a:r>
            <a:r>
              <a:rPr lang="it-IT" dirty="0"/>
              <a:t> </a:t>
            </a:r>
            <a:r>
              <a:rPr lang="it-IT" dirty="0" err="1"/>
              <a:t>deduction</a:t>
            </a:r>
            <a:endParaRPr lang="it-IT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2339751" y="4407495"/>
            <a:ext cx="5688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ym typeface="Symbol"/>
              </a:rPr>
              <a:t></a:t>
            </a:r>
            <a:r>
              <a:rPr lang="it-IT" baseline="-25000" dirty="0" smtClean="0">
                <a:sym typeface="Symbol"/>
              </a:rPr>
              <a:t>1</a:t>
            </a:r>
            <a:r>
              <a:rPr lang="it-IT" dirty="0" smtClean="0">
                <a:sym typeface="Symbol"/>
              </a:rPr>
              <a:t>, </a:t>
            </a:r>
            <a:r>
              <a:rPr lang="it-IT" baseline="-25000" dirty="0" smtClean="0">
                <a:sym typeface="Symbol"/>
              </a:rPr>
              <a:t>2</a:t>
            </a:r>
            <a:r>
              <a:rPr lang="it-IT" dirty="0" smtClean="0">
                <a:sym typeface="Symbol"/>
              </a:rPr>
              <a:t>, </a:t>
            </a:r>
            <a:r>
              <a:rPr lang="it-IT" baseline="-25000" dirty="0" smtClean="0">
                <a:sym typeface="Symbol"/>
              </a:rPr>
              <a:t>3</a:t>
            </a:r>
            <a:r>
              <a:rPr lang="it-IT" dirty="0" smtClean="0">
                <a:sym typeface="Symbol"/>
              </a:rPr>
              <a:t>, ….. ==      </a:t>
            </a:r>
            <a:endParaRPr lang="it-IT" dirty="0" smtClean="0"/>
          </a:p>
        </p:txBody>
      </p:sp>
      <p:sp>
        <p:nvSpPr>
          <p:cNvPr id="13" name="CasellaDiTesto 12"/>
          <p:cNvSpPr txBox="1"/>
          <p:nvPr/>
        </p:nvSpPr>
        <p:spPr>
          <a:xfrm>
            <a:off x="2276128" y="2492896"/>
            <a:ext cx="56886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ym typeface="Symbol"/>
              </a:rPr>
              <a:t></a:t>
            </a:r>
            <a:r>
              <a:rPr lang="it-IT" baseline="-25000" dirty="0" smtClean="0">
                <a:sym typeface="Symbol"/>
              </a:rPr>
              <a:t>1</a:t>
            </a:r>
            <a:r>
              <a:rPr lang="it-IT" dirty="0" smtClean="0">
                <a:sym typeface="Symbol"/>
              </a:rPr>
              <a:t>, </a:t>
            </a:r>
            <a:r>
              <a:rPr lang="it-IT" baseline="-25000" dirty="0" smtClean="0">
                <a:sym typeface="Symbol"/>
              </a:rPr>
              <a:t>2</a:t>
            </a:r>
            <a:r>
              <a:rPr lang="it-IT" dirty="0" smtClean="0">
                <a:sym typeface="Symbol"/>
              </a:rPr>
              <a:t>, </a:t>
            </a:r>
            <a:r>
              <a:rPr lang="it-IT" baseline="-25000" dirty="0" smtClean="0">
                <a:sym typeface="Symbol"/>
              </a:rPr>
              <a:t>3</a:t>
            </a:r>
            <a:r>
              <a:rPr lang="it-IT" dirty="0" smtClean="0">
                <a:sym typeface="Symbol"/>
              </a:rPr>
              <a:t>, ….. </a:t>
            </a:r>
            <a:r>
              <a:rPr lang="it-IT" dirty="0">
                <a:sym typeface="Symbol"/>
              </a:rPr>
              <a:t>    </a:t>
            </a:r>
            <a:r>
              <a:rPr lang="it-IT" dirty="0" smtClean="0">
                <a:sym typeface="Symbol"/>
              </a:rPr>
              <a:t>  </a:t>
            </a:r>
            <a:endParaRPr lang="it-IT" dirty="0" smtClean="0"/>
          </a:p>
        </p:txBody>
      </p:sp>
      <p:sp>
        <p:nvSpPr>
          <p:cNvPr id="7" name="CasellaDiTesto 6"/>
          <p:cNvSpPr txBox="1"/>
          <p:nvPr/>
        </p:nvSpPr>
        <p:spPr>
          <a:xfrm>
            <a:off x="3970598" y="3685029"/>
            <a:ext cx="458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6323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35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57200"/>
            <a:ext cx="8079357" cy="1143000"/>
          </a:xfrm>
        </p:spPr>
        <p:txBody>
          <a:bodyPr/>
          <a:lstStyle/>
          <a:p>
            <a:r>
              <a:rPr lang="it-IT" dirty="0" err="1" smtClean="0"/>
              <a:t>Exercises</a:t>
            </a:r>
            <a:endParaRPr lang="it-IT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648" y="1628800"/>
            <a:ext cx="7536838" cy="864096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2564904"/>
            <a:ext cx="4575407" cy="1740644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4509120"/>
            <a:ext cx="831829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769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36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57200"/>
            <a:ext cx="8079357" cy="1143000"/>
          </a:xfrm>
        </p:spPr>
        <p:txBody>
          <a:bodyPr/>
          <a:lstStyle/>
          <a:p>
            <a:r>
              <a:rPr lang="it-IT" dirty="0" err="1" smtClean="0"/>
              <a:t>Exercises</a:t>
            </a:r>
            <a:endParaRPr lang="it-IT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298700"/>
            <a:ext cx="8494002" cy="3074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161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4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Complete </a:t>
            </a:r>
            <a:r>
              <a:rPr lang="it-IT" dirty="0" err="1" smtClean="0"/>
              <a:t>induction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971600" y="1628800"/>
            <a:ext cx="728787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S</a:t>
            </a:r>
            <a:r>
              <a:rPr lang="it-IT" dirty="0" err="1" smtClean="0"/>
              <a:t>upposing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a </a:t>
            </a:r>
            <a:r>
              <a:rPr lang="it-IT" dirty="0" err="1" smtClean="0"/>
              <a:t>property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true</a:t>
            </a:r>
            <a:r>
              <a:rPr lang="it-IT" dirty="0" smtClean="0"/>
              <a:t> in </a:t>
            </a:r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it-IT" dirty="0" err="1" smtClean="0"/>
              <a:t>cases</a:t>
            </a:r>
            <a:r>
              <a:rPr lang="it-IT" dirty="0" smtClean="0"/>
              <a:t> </a:t>
            </a:r>
            <a:r>
              <a:rPr lang="it-IT" dirty="0" err="1" smtClean="0"/>
              <a:t>until</a:t>
            </a:r>
            <a:r>
              <a:rPr lang="it-IT" dirty="0" smtClean="0"/>
              <a:t> </a:t>
            </a:r>
            <a:r>
              <a:rPr lang="it-IT" dirty="0" err="1" smtClean="0"/>
              <a:t>n</a:t>
            </a:r>
            <a:r>
              <a:rPr lang="it-IT" dirty="0" smtClean="0"/>
              <a:t>, </a:t>
            </a:r>
          </a:p>
          <a:p>
            <a:r>
              <a:rPr lang="it-IT" dirty="0" err="1" smtClean="0"/>
              <a:t>say</a:t>
            </a:r>
            <a:r>
              <a:rPr lang="it-IT" dirty="0" smtClean="0"/>
              <a:t> </a:t>
            </a:r>
            <a:r>
              <a:rPr lang="it-IT" dirty="0" err="1" smtClean="0"/>
              <a:t>P</a:t>
            </a:r>
            <a:r>
              <a:rPr lang="it-IT" dirty="0" smtClean="0"/>
              <a:t>(0) 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it-IT" dirty="0"/>
              <a:t> </a:t>
            </a:r>
            <a:r>
              <a:rPr lang="it-IT" dirty="0" err="1"/>
              <a:t>P</a:t>
            </a:r>
            <a:r>
              <a:rPr lang="it-IT" dirty="0" smtClean="0"/>
              <a:t>(1) </a:t>
            </a:r>
            <a:r>
              <a:rPr lang="it-IT" dirty="0" smtClean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is-IS" dirty="0" smtClean="0">
                <a:latin typeface="ＭＳ ゴシック"/>
                <a:ea typeface="ＭＳ ゴシック"/>
                <a:cs typeface="ＭＳ ゴシック"/>
              </a:rPr>
              <a:t>…</a:t>
            </a:r>
            <a:r>
              <a:rPr lang="it-IT" dirty="0">
                <a:latin typeface="ＭＳ ゴシック"/>
                <a:ea typeface="ＭＳ ゴシック"/>
                <a:cs typeface="ＭＳ ゴシック"/>
              </a:rPr>
              <a:t>∧</a:t>
            </a:r>
            <a:r>
              <a:rPr lang="it-IT" dirty="0" smtClean="0"/>
              <a:t> </a:t>
            </a:r>
            <a:r>
              <a:rPr lang="it-IT" dirty="0" err="1" smtClean="0"/>
              <a:t>P</a:t>
            </a:r>
            <a:r>
              <a:rPr lang="it-IT" dirty="0" smtClean="0"/>
              <a:t>(</a:t>
            </a:r>
            <a:r>
              <a:rPr lang="it-IT" dirty="0" err="1" smtClean="0"/>
              <a:t>n</a:t>
            </a:r>
            <a:r>
              <a:rPr lang="it-IT" dirty="0" smtClean="0"/>
              <a:t>),</a:t>
            </a:r>
          </a:p>
          <a:p>
            <a:r>
              <a:rPr lang="it-IT" dirty="0" err="1" smtClean="0"/>
              <a:t>we</a:t>
            </a:r>
            <a:r>
              <a:rPr lang="it-IT" dirty="0" smtClean="0"/>
              <a:t> can prove in the </a:t>
            </a:r>
            <a:r>
              <a:rPr lang="it-IT" dirty="0" err="1" smtClean="0"/>
              <a:t>following</a:t>
            </a:r>
            <a:r>
              <a:rPr lang="it-IT" dirty="0" smtClean="0"/>
              <a:t> case, </a:t>
            </a:r>
            <a:r>
              <a:rPr lang="it-IT" dirty="0" err="1" smtClean="0"/>
              <a:t>say</a:t>
            </a:r>
            <a:r>
              <a:rPr lang="it-IT" dirty="0" smtClean="0"/>
              <a:t> </a:t>
            </a:r>
            <a:r>
              <a:rPr lang="it-IT" dirty="0" err="1" smtClean="0"/>
              <a:t>P</a:t>
            </a:r>
            <a:r>
              <a:rPr lang="it-IT" dirty="0" smtClean="0"/>
              <a:t>(n+1)</a:t>
            </a:r>
          </a:p>
          <a:p>
            <a:endParaRPr lang="it-IT" dirty="0"/>
          </a:p>
          <a:p>
            <a:r>
              <a:rPr lang="it-IT" dirty="0" err="1" smtClean="0"/>
              <a:t>Then</a:t>
            </a:r>
            <a:r>
              <a:rPr lang="it-IT" dirty="0" smtClean="0"/>
              <a:t> the </a:t>
            </a:r>
            <a:r>
              <a:rPr lang="it-IT" dirty="0" err="1" smtClean="0"/>
              <a:t>property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true</a:t>
            </a:r>
            <a:r>
              <a:rPr lang="it-IT" dirty="0" smtClean="0"/>
              <a:t> for </a:t>
            </a:r>
            <a:r>
              <a:rPr lang="it-IT" dirty="0" err="1" smtClean="0"/>
              <a:t>every</a:t>
            </a:r>
            <a:r>
              <a:rPr lang="it-IT" dirty="0" smtClean="0"/>
              <a:t> </a:t>
            </a:r>
            <a:r>
              <a:rPr lang="it-IT" dirty="0" err="1" smtClean="0"/>
              <a:t>natural</a:t>
            </a:r>
            <a:r>
              <a:rPr lang="it-IT" dirty="0" smtClean="0"/>
              <a:t> </a:t>
            </a:r>
            <a:r>
              <a:rPr lang="it-IT" dirty="0" err="1" smtClean="0"/>
              <a:t>number</a:t>
            </a: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definition</a:t>
            </a:r>
            <a:r>
              <a:rPr lang="it-IT" dirty="0" smtClean="0"/>
              <a:t> can be </a:t>
            </a:r>
            <a:r>
              <a:rPr lang="it-IT" dirty="0" err="1" smtClean="0"/>
              <a:t>used</a:t>
            </a:r>
            <a:r>
              <a:rPr lang="it-IT" dirty="0" smtClean="0"/>
              <a:t> for </a:t>
            </a:r>
            <a:r>
              <a:rPr lang="it-IT" dirty="0" err="1" smtClean="0"/>
              <a:t>ordinals</a:t>
            </a:r>
            <a:r>
              <a:rPr lang="it-IT" dirty="0" smtClean="0"/>
              <a:t> more general </a:t>
            </a:r>
          </a:p>
          <a:p>
            <a:r>
              <a:rPr lang="it-IT" dirty="0" err="1" smtClean="0"/>
              <a:t>than</a:t>
            </a:r>
            <a:r>
              <a:rPr lang="it-IT" dirty="0" smtClean="0"/>
              <a:t> </a:t>
            </a:r>
            <a:r>
              <a:rPr lang="it-IT" dirty="0" err="1" smtClean="0"/>
              <a:t>natural</a:t>
            </a:r>
            <a:r>
              <a:rPr lang="it-IT" dirty="0" smtClean="0"/>
              <a:t> </a:t>
            </a:r>
            <a:r>
              <a:rPr lang="it-IT" dirty="0" err="1" smtClean="0"/>
              <a:t>numbers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138184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13802-C97B-DF46-A25E-04DDF35DC6E2}" type="datetime1">
              <a:rPr lang="en-US"/>
              <a:pPr/>
              <a:t>12/03/18</a:t>
            </a:fld>
            <a:endParaRPr lang="en-US"/>
          </a:p>
        </p:txBody>
      </p:sp>
      <p:sp>
        <p:nvSpPr>
          <p:cNvPr id="11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4E04A-B085-BB45-A9F8-99B7D7E4800B}" type="slidenum">
              <a:rPr lang="en-US"/>
              <a:pPr/>
              <a:t>5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Structural</a:t>
            </a:r>
            <a:r>
              <a:rPr lang="it-IT" dirty="0" smtClean="0"/>
              <a:t> </a:t>
            </a:r>
            <a:r>
              <a:rPr lang="it-IT" dirty="0" err="1" smtClean="0"/>
              <a:t>induction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971600" y="1628800"/>
            <a:ext cx="838102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Natural </a:t>
            </a:r>
            <a:r>
              <a:rPr lang="it-IT" dirty="0" err="1" smtClean="0"/>
              <a:t>numbers</a:t>
            </a:r>
            <a:r>
              <a:rPr lang="it-IT" dirty="0" smtClean="0"/>
              <a:t> can be </a:t>
            </a:r>
            <a:r>
              <a:rPr lang="it-IT" dirty="0" err="1" smtClean="0"/>
              <a:t>associated</a:t>
            </a:r>
            <a:r>
              <a:rPr lang="it-IT" dirty="0" smtClean="0"/>
              <a:t> with the </a:t>
            </a:r>
            <a:r>
              <a:rPr lang="it-IT" dirty="0" err="1" smtClean="0"/>
              <a:t>structure</a:t>
            </a:r>
            <a:r>
              <a:rPr lang="it-IT" dirty="0" smtClean="0"/>
              <a:t> of </a:t>
            </a:r>
            <a:r>
              <a:rPr lang="it-IT" dirty="0" err="1" smtClean="0"/>
              <a:t>something</a:t>
            </a:r>
            <a:endParaRPr lang="it-IT" dirty="0" smtClean="0"/>
          </a:p>
          <a:p>
            <a:endParaRPr lang="it-IT" dirty="0"/>
          </a:p>
          <a:p>
            <a:r>
              <a:rPr lang="it-IT" dirty="0" err="1" smtClean="0"/>
              <a:t>We</a:t>
            </a:r>
            <a:r>
              <a:rPr lang="it-IT" dirty="0" smtClean="0"/>
              <a:t> can use </a:t>
            </a:r>
            <a:r>
              <a:rPr lang="it-IT" dirty="0" err="1" smtClean="0"/>
              <a:t>induction</a:t>
            </a:r>
            <a:r>
              <a:rPr lang="it-IT" dirty="0" smtClean="0"/>
              <a:t> </a:t>
            </a:r>
            <a:r>
              <a:rPr lang="it-IT" dirty="0" err="1" smtClean="0"/>
              <a:t>w.r.t</a:t>
            </a:r>
            <a:r>
              <a:rPr lang="it-IT" dirty="0" smtClean="0"/>
              <a:t>. the </a:t>
            </a:r>
            <a:r>
              <a:rPr lang="it-IT" dirty="0" err="1" smtClean="0"/>
              <a:t>indexing</a:t>
            </a:r>
            <a:endParaRPr lang="it-IT" dirty="0" smtClean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For </a:t>
            </a:r>
            <a:r>
              <a:rPr lang="it-IT" dirty="0" err="1" smtClean="0"/>
              <a:t>example</a:t>
            </a:r>
            <a:r>
              <a:rPr lang="it-IT" dirty="0" smtClean="0"/>
              <a:t> a </a:t>
            </a:r>
            <a:r>
              <a:rPr lang="it-IT" dirty="0" err="1" smtClean="0"/>
              <a:t>complexity</a:t>
            </a:r>
            <a:r>
              <a:rPr lang="it-IT" dirty="0" smtClean="0"/>
              <a:t> </a:t>
            </a:r>
            <a:r>
              <a:rPr lang="it-IT" dirty="0" err="1" smtClean="0"/>
              <a:t>index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9171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Propositional</a:t>
            </a:r>
            <a:r>
              <a:rPr lang="it-IT" dirty="0" smtClean="0"/>
              <a:t> </a:t>
            </a:r>
            <a:r>
              <a:rPr lang="it-IT" dirty="0" err="1" smtClean="0"/>
              <a:t>logic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73163" y="3421360"/>
            <a:ext cx="7772400" cy="2311896"/>
          </a:xfrm>
        </p:spPr>
        <p:txBody>
          <a:bodyPr/>
          <a:lstStyle/>
          <a:p>
            <a:r>
              <a:rPr lang="it-IT" dirty="0" err="1" smtClean="0"/>
              <a:t>Syntax</a:t>
            </a:r>
            <a:endParaRPr lang="it-IT" dirty="0" smtClean="0"/>
          </a:p>
          <a:p>
            <a:r>
              <a:rPr lang="it-IT" dirty="0" err="1" smtClean="0"/>
              <a:t>Semantics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12/03/18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12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Syntax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Inductive</a:t>
            </a:r>
            <a:r>
              <a:rPr lang="it-IT" dirty="0" smtClean="0"/>
              <a:t> </a:t>
            </a:r>
            <a:r>
              <a:rPr lang="it-IT" dirty="0" err="1" smtClean="0"/>
              <a:t>definition</a:t>
            </a:r>
            <a:r>
              <a:rPr lang="it-IT" dirty="0" smtClean="0"/>
              <a:t> of </a:t>
            </a:r>
            <a:r>
              <a:rPr lang="it-IT" dirty="0" err="1" smtClean="0"/>
              <a:t>wff</a:t>
            </a:r>
            <a:r>
              <a:rPr lang="it-IT" dirty="0" smtClean="0"/>
              <a:t> </a:t>
            </a: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BNF</a:t>
            </a:r>
          </a:p>
          <a:p>
            <a:endParaRPr lang="it-IT" dirty="0"/>
          </a:p>
          <a:p>
            <a:r>
              <a:rPr lang="it-IT" dirty="0" smtClean="0">
                <a:sym typeface="Symbol"/>
              </a:rPr>
              <a:t>::= </a:t>
            </a:r>
            <a:r>
              <a:rPr lang="it-IT" dirty="0" err="1" smtClean="0">
                <a:sym typeface="Symbol"/>
              </a:rPr>
              <a:t>p</a:t>
            </a:r>
            <a:r>
              <a:rPr lang="it-IT" dirty="0" smtClean="0">
                <a:sym typeface="Symbol"/>
              </a:rPr>
              <a:t>|()|()|()|()</a:t>
            </a:r>
            <a:r>
              <a:rPr lang="it-IT" dirty="0" smtClean="0"/>
              <a:t> 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12/03/18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87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Syntax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Be </a:t>
            </a:r>
            <a:r>
              <a:rPr lang="it-IT" dirty="0" err="1" smtClean="0"/>
              <a:t>careful</a:t>
            </a:r>
            <a:r>
              <a:rPr lang="it-IT" dirty="0" smtClean="0"/>
              <a:t> with </a:t>
            </a:r>
            <a:r>
              <a:rPr lang="it-IT" dirty="0" err="1" smtClean="0"/>
              <a:t>substitution</a:t>
            </a:r>
            <a:r>
              <a:rPr lang="it-IT" dirty="0" smtClean="0"/>
              <a:t>!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12/03/18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37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Syntax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Representation</a:t>
            </a:r>
            <a:r>
              <a:rPr lang="it-IT" dirty="0" smtClean="0"/>
              <a:t> with </a:t>
            </a:r>
            <a:r>
              <a:rPr lang="it-IT" dirty="0" err="1" smtClean="0"/>
              <a:t>parentheses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err="1" smtClean="0"/>
              <a:t>Tree-like</a:t>
            </a:r>
            <a:r>
              <a:rPr lang="it-IT" dirty="0" smtClean="0"/>
              <a:t> </a:t>
            </a:r>
            <a:r>
              <a:rPr lang="it-IT" dirty="0" err="1" smtClean="0"/>
              <a:t>representation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28CB-8327-2748-AB1D-78239FA3F6BF}" type="datetime1">
              <a:rPr lang="en-US" smtClean="0"/>
              <a:pPr/>
              <a:t>12/03/18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83343-A875-E042-8526-1F9D8BC3823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17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ad's Tie">
  <a:themeElements>
    <a:clrScheme name="Dad'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's Ti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Dad'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'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X:Templates:Presentations:Designs:Dad's Tie</Template>
  <TotalTime>4392</TotalTime>
  <Words>874</Words>
  <Application>Microsoft Macintosh PowerPoint</Application>
  <PresentationFormat>Presentazione su schermo (4:3)</PresentationFormat>
  <Paragraphs>257</Paragraphs>
  <Slides>36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36</vt:i4>
      </vt:variant>
    </vt:vector>
  </HeadingPairs>
  <TitlesOfParts>
    <vt:vector size="37" baseType="lpstr">
      <vt:lpstr>Dad's Tie</vt:lpstr>
      <vt:lpstr>Formal Methods in software development</vt:lpstr>
      <vt:lpstr>An aside: mathematical induction</vt:lpstr>
      <vt:lpstr>Justification by contradiction (this is not a proof)</vt:lpstr>
      <vt:lpstr>Complete induction </vt:lpstr>
      <vt:lpstr>Structural induction </vt:lpstr>
      <vt:lpstr>Propositional logic</vt:lpstr>
      <vt:lpstr>Syntax</vt:lpstr>
      <vt:lpstr>Syntax</vt:lpstr>
      <vt:lpstr>Syntax</vt:lpstr>
      <vt:lpstr>Syntax</vt:lpstr>
      <vt:lpstr>Exercises</vt:lpstr>
      <vt:lpstr>Exercises</vt:lpstr>
      <vt:lpstr>Exercises</vt:lpstr>
      <vt:lpstr>Semantics</vt:lpstr>
      <vt:lpstr>Semantics</vt:lpstr>
      <vt:lpstr>Semantics</vt:lpstr>
      <vt:lpstr>Semantics</vt:lpstr>
      <vt:lpstr>Semantics</vt:lpstr>
      <vt:lpstr>Semantics</vt:lpstr>
      <vt:lpstr>Semantics</vt:lpstr>
      <vt:lpstr>Semantics</vt:lpstr>
      <vt:lpstr>Playing a double game</vt:lpstr>
      <vt:lpstr>Soundness of natural deduction</vt:lpstr>
      <vt:lpstr>Soundness of natural deduction: proof</vt:lpstr>
      <vt:lpstr>Proof by induction on the lenght of the proof</vt:lpstr>
      <vt:lpstr>Eliminating boxes due to implication 1</vt:lpstr>
      <vt:lpstr>Eliminating boxes due to implication 2</vt:lpstr>
      <vt:lpstr>Eliminating other boxes 1</vt:lpstr>
      <vt:lpstr>Eliminating other boxes 2</vt:lpstr>
      <vt:lpstr>Proof by induction on the lenght of the proof</vt:lpstr>
      <vt:lpstr>Proof by induction on the lenght of the proof</vt:lpstr>
      <vt:lpstr>Proof by induction on the lenght of the proof</vt:lpstr>
      <vt:lpstr>Presentazione di PowerPoint</vt:lpstr>
      <vt:lpstr>Completeness of natural deduction</vt:lpstr>
      <vt:lpstr>Exercises</vt:lpstr>
      <vt:lpstr>Exercises</vt:lpstr>
    </vt:vector>
  </TitlesOfParts>
  <Company>dip. Informatica Università La Sapienza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 formali per il software</dc:title>
  <dc:creator>Anna Labella</dc:creator>
  <cp:lastModifiedBy>Sapienza</cp:lastModifiedBy>
  <cp:revision>409</cp:revision>
  <cp:lastPrinted>2012-04-12T07:03:36Z</cp:lastPrinted>
  <dcterms:created xsi:type="dcterms:W3CDTF">2011-03-04T17:16:20Z</dcterms:created>
  <dcterms:modified xsi:type="dcterms:W3CDTF">2018-03-12T10:54:34Z</dcterms:modified>
</cp:coreProperties>
</file>