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video/unknow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7"/>
  </p:notesMasterIdLst>
  <p:sldIdLst>
    <p:sldId id="256" r:id="rId2"/>
    <p:sldId id="415" r:id="rId3"/>
    <p:sldId id="463" r:id="rId4"/>
    <p:sldId id="416" r:id="rId5"/>
    <p:sldId id="417" r:id="rId6"/>
    <p:sldId id="418" r:id="rId7"/>
    <p:sldId id="47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80" r:id="rId16"/>
    <p:sldId id="426" r:id="rId17"/>
    <p:sldId id="523" r:id="rId18"/>
    <p:sldId id="479" r:id="rId19"/>
    <p:sldId id="427" r:id="rId20"/>
    <p:sldId id="428" r:id="rId21"/>
    <p:sldId id="429" r:id="rId22"/>
    <p:sldId id="430" r:id="rId23"/>
    <p:sldId id="464" r:id="rId24"/>
    <p:sldId id="431" r:id="rId25"/>
    <p:sldId id="454" r:id="rId26"/>
    <p:sldId id="524" r:id="rId27"/>
    <p:sldId id="433" r:id="rId28"/>
    <p:sldId id="466" r:id="rId29"/>
    <p:sldId id="434" r:id="rId30"/>
    <p:sldId id="435" r:id="rId31"/>
    <p:sldId id="481" r:id="rId32"/>
    <p:sldId id="436" r:id="rId33"/>
    <p:sldId id="521" r:id="rId34"/>
    <p:sldId id="437" r:id="rId35"/>
    <p:sldId id="438" r:id="rId36"/>
    <p:sldId id="506" r:id="rId37"/>
    <p:sldId id="439" r:id="rId38"/>
    <p:sldId id="483" r:id="rId39"/>
    <p:sldId id="484" r:id="rId40"/>
    <p:sldId id="485" r:id="rId41"/>
    <p:sldId id="486" r:id="rId42"/>
    <p:sldId id="487" r:id="rId43"/>
    <p:sldId id="488" r:id="rId44"/>
    <p:sldId id="489" r:id="rId45"/>
    <p:sldId id="490" r:id="rId46"/>
    <p:sldId id="491" r:id="rId47"/>
    <p:sldId id="492" r:id="rId48"/>
    <p:sldId id="493" r:id="rId49"/>
    <p:sldId id="494" r:id="rId50"/>
    <p:sldId id="495" r:id="rId51"/>
    <p:sldId id="496" r:id="rId52"/>
    <p:sldId id="497" r:id="rId53"/>
    <p:sldId id="498" r:id="rId54"/>
    <p:sldId id="499" r:id="rId55"/>
    <p:sldId id="500" r:id="rId56"/>
    <p:sldId id="503" r:id="rId57"/>
    <p:sldId id="501" r:id="rId58"/>
    <p:sldId id="502" r:id="rId59"/>
    <p:sldId id="525" r:id="rId60"/>
    <p:sldId id="504" r:id="rId61"/>
    <p:sldId id="522" r:id="rId62"/>
    <p:sldId id="508" r:id="rId63"/>
    <p:sldId id="509" r:id="rId64"/>
    <p:sldId id="510" r:id="rId65"/>
    <p:sldId id="511" r:id="rId66"/>
    <p:sldId id="512" r:id="rId67"/>
    <p:sldId id="513" r:id="rId68"/>
    <p:sldId id="514" r:id="rId69"/>
    <p:sldId id="515" r:id="rId70"/>
    <p:sldId id="516" r:id="rId71"/>
    <p:sldId id="517" r:id="rId72"/>
    <p:sldId id="518" r:id="rId73"/>
    <p:sldId id="519" r:id="rId74"/>
    <p:sldId id="442" r:id="rId75"/>
    <p:sldId id="443" r:id="rId76"/>
    <p:sldId id="444" r:id="rId77"/>
    <p:sldId id="445" r:id="rId78"/>
    <p:sldId id="446" r:id="rId79"/>
    <p:sldId id="447" r:id="rId80"/>
    <p:sldId id="448" r:id="rId81"/>
    <p:sldId id="449" r:id="rId82"/>
    <p:sldId id="450" r:id="rId83"/>
    <p:sldId id="451" r:id="rId84"/>
    <p:sldId id="452" r:id="rId85"/>
    <p:sldId id="465" r:id="rId8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14"/>
    <p:restoredTop sz="96356" autoAdjust="0"/>
  </p:normalViewPr>
  <p:slideViewPr>
    <p:cSldViewPr snapToGrid="0" snapToObjects="1">
      <p:cViewPr varScale="1">
        <p:scale>
          <a:sx n="120" d="100"/>
          <a:sy n="120" d="100"/>
        </p:scale>
        <p:origin x="15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9" d="100"/>
          <a:sy n="139" d="100"/>
        </p:scale>
        <p:origin x="-37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CB9BB7-1AE3-41CC-81C0-563BCF57982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575F9A-7289-4A5C-BB87-9D487CAAD36F}">
      <dgm:prSet phldrT="[Text]"/>
      <dgm:spPr/>
      <dgm:t>
        <a:bodyPr/>
        <a:lstStyle/>
        <a:p>
          <a:r>
            <a:rPr lang="en-US" dirty="0"/>
            <a:t>Community Detection</a:t>
          </a:r>
        </a:p>
      </dgm:t>
    </dgm:pt>
    <dgm:pt modelId="{E40BDADD-FE28-4C8C-9846-9B78B30304E8}" type="parTrans" cxnId="{385FFF49-3960-4681-AB38-E8A179EA392C}">
      <dgm:prSet/>
      <dgm:spPr/>
      <dgm:t>
        <a:bodyPr/>
        <a:lstStyle/>
        <a:p>
          <a:endParaRPr lang="en-US"/>
        </a:p>
      </dgm:t>
    </dgm:pt>
    <dgm:pt modelId="{B7635AD3-2666-4A29-B795-FF4F68FE46DC}" type="sibTrans" cxnId="{385FFF49-3960-4681-AB38-E8A179EA392C}">
      <dgm:prSet/>
      <dgm:spPr/>
      <dgm:t>
        <a:bodyPr/>
        <a:lstStyle/>
        <a:p>
          <a:endParaRPr lang="en-US"/>
        </a:p>
      </dgm:t>
    </dgm:pt>
    <dgm:pt modelId="{13B596D7-F792-401B-9AB5-CB75ED534A88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800" dirty="0"/>
            <a:t>Node-Centric</a:t>
          </a:r>
        </a:p>
      </dgm:t>
    </dgm:pt>
    <dgm:pt modelId="{1A1CD719-414D-4718-A23E-4956EF171ED3}" type="parTrans" cxnId="{06DD7DA4-B091-407C-8849-A09725ECD2EB}">
      <dgm:prSet/>
      <dgm:spPr/>
      <dgm:t>
        <a:bodyPr/>
        <a:lstStyle/>
        <a:p>
          <a:endParaRPr lang="en-US"/>
        </a:p>
      </dgm:t>
    </dgm:pt>
    <dgm:pt modelId="{CB4C2877-EEDD-4DF2-B901-D3190B2CEC9C}" type="sibTrans" cxnId="{06DD7DA4-B091-407C-8849-A09725ECD2EB}">
      <dgm:prSet/>
      <dgm:spPr/>
      <dgm:t>
        <a:bodyPr/>
        <a:lstStyle/>
        <a:p>
          <a:endParaRPr lang="en-US"/>
        </a:p>
      </dgm:t>
    </dgm:pt>
    <dgm:pt modelId="{DD21D9DB-D38D-4F38-960B-EE6F6D0CD199}">
      <dgm:prSet phldrT="[Text]"/>
      <dgm:spPr/>
      <dgm:t>
        <a:bodyPr/>
        <a:lstStyle/>
        <a:p>
          <a:r>
            <a:rPr lang="en-US" dirty="0"/>
            <a:t>Group-Centric</a:t>
          </a:r>
        </a:p>
      </dgm:t>
    </dgm:pt>
    <dgm:pt modelId="{ED916034-F44E-4451-97BF-AD0B9D9729D8}" type="parTrans" cxnId="{256CC7DA-B5AC-4C9A-9FBB-7D682E183B8E}">
      <dgm:prSet/>
      <dgm:spPr/>
      <dgm:t>
        <a:bodyPr/>
        <a:lstStyle/>
        <a:p>
          <a:endParaRPr lang="en-US"/>
        </a:p>
      </dgm:t>
    </dgm:pt>
    <dgm:pt modelId="{DEF05E42-93EE-45CC-B7D3-47F187FE9EFD}" type="sibTrans" cxnId="{256CC7DA-B5AC-4C9A-9FBB-7D682E183B8E}">
      <dgm:prSet/>
      <dgm:spPr/>
      <dgm:t>
        <a:bodyPr/>
        <a:lstStyle/>
        <a:p>
          <a:endParaRPr lang="en-US"/>
        </a:p>
      </dgm:t>
    </dgm:pt>
    <dgm:pt modelId="{6D6968B8-1C10-4BE3-8721-4C515B03D2C1}">
      <dgm:prSet phldrT="[Text]"/>
      <dgm:spPr/>
      <dgm:t>
        <a:bodyPr/>
        <a:lstStyle/>
        <a:p>
          <a:r>
            <a:rPr lang="en-US" dirty="0"/>
            <a:t>Network-Centric</a:t>
          </a:r>
        </a:p>
      </dgm:t>
    </dgm:pt>
    <dgm:pt modelId="{F3C2F5CB-3CBB-4A0F-9AE9-8847DB5F35E0}" type="parTrans" cxnId="{D800F1F7-3FE7-406A-862D-70184966F31F}">
      <dgm:prSet/>
      <dgm:spPr/>
      <dgm:t>
        <a:bodyPr/>
        <a:lstStyle/>
        <a:p>
          <a:endParaRPr lang="en-US"/>
        </a:p>
      </dgm:t>
    </dgm:pt>
    <dgm:pt modelId="{9ADBE859-C578-4820-8906-03C58F2AFEE1}" type="sibTrans" cxnId="{D800F1F7-3FE7-406A-862D-70184966F31F}">
      <dgm:prSet/>
      <dgm:spPr/>
      <dgm:t>
        <a:bodyPr/>
        <a:lstStyle/>
        <a:p>
          <a:endParaRPr lang="en-US"/>
        </a:p>
      </dgm:t>
    </dgm:pt>
    <dgm:pt modelId="{492D1B2F-7D30-498E-97BF-269B8670DFA3}">
      <dgm:prSet phldrT="[Text]" custT="1"/>
      <dgm:spPr/>
      <dgm:t>
        <a:bodyPr/>
        <a:lstStyle/>
        <a:p>
          <a:r>
            <a:rPr lang="en-US" sz="1600" dirty="0"/>
            <a:t>Hierarchy-Centric</a:t>
          </a:r>
        </a:p>
      </dgm:t>
    </dgm:pt>
    <dgm:pt modelId="{948FB2C2-7E48-4085-BE3A-A7892BBCB888}" type="parTrans" cxnId="{9F9CAC55-0EAB-4AB6-957A-E4404EFA1CD6}">
      <dgm:prSet/>
      <dgm:spPr/>
      <dgm:t>
        <a:bodyPr/>
        <a:lstStyle/>
        <a:p>
          <a:endParaRPr lang="en-US"/>
        </a:p>
      </dgm:t>
    </dgm:pt>
    <dgm:pt modelId="{D4C98E3B-310C-43AB-8F4C-34C9CE6DA244}" type="sibTrans" cxnId="{9F9CAC55-0EAB-4AB6-957A-E4404EFA1CD6}">
      <dgm:prSet/>
      <dgm:spPr/>
      <dgm:t>
        <a:bodyPr/>
        <a:lstStyle/>
        <a:p>
          <a:endParaRPr lang="en-US"/>
        </a:p>
      </dgm:t>
    </dgm:pt>
    <dgm:pt modelId="{0E1016BB-CA0A-4F22-9620-7671B07FBB15}" type="pres">
      <dgm:prSet presAssocID="{3DCB9BB7-1AE3-41CC-81C0-563BCF579828}" presName="composite" presStyleCnt="0">
        <dgm:presLayoutVars>
          <dgm:chMax val="1"/>
          <dgm:dir/>
          <dgm:resizeHandles val="exact"/>
        </dgm:presLayoutVars>
      </dgm:prSet>
      <dgm:spPr/>
    </dgm:pt>
    <dgm:pt modelId="{1369973D-55AA-4439-86AD-14F9C75F2E1D}" type="pres">
      <dgm:prSet presAssocID="{3DCB9BB7-1AE3-41CC-81C0-563BCF579828}" presName="radial" presStyleCnt="0">
        <dgm:presLayoutVars>
          <dgm:animLvl val="ctr"/>
        </dgm:presLayoutVars>
      </dgm:prSet>
      <dgm:spPr/>
    </dgm:pt>
    <dgm:pt modelId="{FBAC4680-4E4F-475D-8884-9CD5F4BB4171}" type="pres">
      <dgm:prSet presAssocID="{83575F9A-7289-4A5C-BB87-9D487CAAD36F}" presName="centerShape" presStyleLbl="vennNode1" presStyleIdx="0" presStyleCnt="5"/>
      <dgm:spPr/>
    </dgm:pt>
    <dgm:pt modelId="{AF698216-04E7-4906-BC12-D0BE5AFB8ECB}" type="pres">
      <dgm:prSet presAssocID="{13B596D7-F792-401B-9AB5-CB75ED534A88}" presName="node" presStyleLbl="vennNode1" presStyleIdx="1" presStyleCnt="5">
        <dgm:presLayoutVars>
          <dgm:bulletEnabled val="1"/>
        </dgm:presLayoutVars>
      </dgm:prSet>
      <dgm:spPr/>
    </dgm:pt>
    <dgm:pt modelId="{1412313A-AE52-4BCE-B2EC-AA7AEE10239A}" type="pres">
      <dgm:prSet presAssocID="{DD21D9DB-D38D-4F38-960B-EE6F6D0CD199}" presName="node" presStyleLbl="vennNode1" presStyleIdx="2" presStyleCnt="5">
        <dgm:presLayoutVars>
          <dgm:bulletEnabled val="1"/>
        </dgm:presLayoutVars>
      </dgm:prSet>
      <dgm:spPr/>
    </dgm:pt>
    <dgm:pt modelId="{101A31FD-E895-4ED1-A76D-B6AE1A1CFB30}" type="pres">
      <dgm:prSet presAssocID="{6D6968B8-1C10-4BE3-8721-4C515B03D2C1}" presName="node" presStyleLbl="vennNode1" presStyleIdx="3" presStyleCnt="5">
        <dgm:presLayoutVars>
          <dgm:bulletEnabled val="1"/>
        </dgm:presLayoutVars>
      </dgm:prSet>
      <dgm:spPr/>
    </dgm:pt>
    <dgm:pt modelId="{E0111CA7-99A0-4DEE-A0A1-5BFC6810069B}" type="pres">
      <dgm:prSet presAssocID="{492D1B2F-7D30-498E-97BF-269B8670DFA3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CEFDA40E-52B1-174D-8FDA-76C739341970}" type="presOf" srcId="{492D1B2F-7D30-498E-97BF-269B8670DFA3}" destId="{E0111CA7-99A0-4DEE-A0A1-5BFC6810069B}" srcOrd="0" destOrd="0" presId="urn:microsoft.com/office/officeart/2005/8/layout/radial3"/>
    <dgm:cxn modelId="{14A6DD3F-C829-4949-802C-1CF2CD463EE5}" type="presOf" srcId="{6D6968B8-1C10-4BE3-8721-4C515B03D2C1}" destId="{101A31FD-E895-4ED1-A76D-B6AE1A1CFB30}" srcOrd="0" destOrd="0" presId="urn:microsoft.com/office/officeart/2005/8/layout/radial3"/>
    <dgm:cxn modelId="{F90BEF44-135D-0D4B-86BC-3AFF2D24E95E}" type="presOf" srcId="{DD21D9DB-D38D-4F38-960B-EE6F6D0CD199}" destId="{1412313A-AE52-4BCE-B2EC-AA7AEE10239A}" srcOrd="0" destOrd="0" presId="urn:microsoft.com/office/officeart/2005/8/layout/radial3"/>
    <dgm:cxn modelId="{385FFF49-3960-4681-AB38-E8A179EA392C}" srcId="{3DCB9BB7-1AE3-41CC-81C0-563BCF579828}" destId="{83575F9A-7289-4A5C-BB87-9D487CAAD36F}" srcOrd="0" destOrd="0" parTransId="{E40BDADD-FE28-4C8C-9846-9B78B30304E8}" sibTransId="{B7635AD3-2666-4A29-B795-FF4F68FE46DC}"/>
    <dgm:cxn modelId="{9F9CAC55-0EAB-4AB6-957A-E4404EFA1CD6}" srcId="{83575F9A-7289-4A5C-BB87-9D487CAAD36F}" destId="{492D1B2F-7D30-498E-97BF-269B8670DFA3}" srcOrd="3" destOrd="0" parTransId="{948FB2C2-7E48-4085-BE3A-A7892BBCB888}" sibTransId="{D4C98E3B-310C-43AB-8F4C-34C9CE6DA244}"/>
    <dgm:cxn modelId="{7C757E94-F29D-D24F-8EB3-F0B187527A74}" type="presOf" srcId="{83575F9A-7289-4A5C-BB87-9D487CAAD36F}" destId="{FBAC4680-4E4F-475D-8884-9CD5F4BB4171}" srcOrd="0" destOrd="0" presId="urn:microsoft.com/office/officeart/2005/8/layout/radial3"/>
    <dgm:cxn modelId="{06DD7DA4-B091-407C-8849-A09725ECD2EB}" srcId="{83575F9A-7289-4A5C-BB87-9D487CAAD36F}" destId="{13B596D7-F792-401B-9AB5-CB75ED534A88}" srcOrd="0" destOrd="0" parTransId="{1A1CD719-414D-4718-A23E-4956EF171ED3}" sibTransId="{CB4C2877-EEDD-4DF2-B901-D3190B2CEC9C}"/>
    <dgm:cxn modelId="{B48091B1-B4F5-1C47-9956-685A4116725A}" type="presOf" srcId="{3DCB9BB7-1AE3-41CC-81C0-563BCF579828}" destId="{0E1016BB-CA0A-4F22-9620-7671B07FBB15}" srcOrd="0" destOrd="0" presId="urn:microsoft.com/office/officeart/2005/8/layout/radial3"/>
    <dgm:cxn modelId="{844E37DA-9A53-E043-BD7D-9F563C2A9F85}" type="presOf" srcId="{13B596D7-F792-401B-9AB5-CB75ED534A88}" destId="{AF698216-04E7-4906-BC12-D0BE5AFB8ECB}" srcOrd="0" destOrd="0" presId="urn:microsoft.com/office/officeart/2005/8/layout/radial3"/>
    <dgm:cxn modelId="{256CC7DA-B5AC-4C9A-9FBB-7D682E183B8E}" srcId="{83575F9A-7289-4A5C-BB87-9D487CAAD36F}" destId="{DD21D9DB-D38D-4F38-960B-EE6F6D0CD199}" srcOrd="1" destOrd="0" parTransId="{ED916034-F44E-4451-97BF-AD0B9D9729D8}" sibTransId="{DEF05E42-93EE-45CC-B7D3-47F187FE9EFD}"/>
    <dgm:cxn modelId="{D800F1F7-3FE7-406A-862D-70184966F31F}" srcId="{83575F9A-7289-4A5C-BB87-9D487CAAD36F}" destId="{6D6968B8-1C10-4BE3-8721-4C515B03D2C1}" srcOrd="2" destOrd="0" parTransId="{F3C2F5CB-3CBB-4A0F-9AE9-8847DB5F35E0}" sibTransId="{9ADBE859-C578-4820-8906-03C58F2AFEE1}"/>
    <dgm:cxn modelId="{E19284E9-4996-B340-B5A2-FDB42293B78C}" type="presParOf" srcId="{0E1016BB-CA0A-4F22-9620-7671B07FBB15}" destId="{1369973D-55AA-4439-86AD-14F9C75F2E1D}" srcOrd="0" destOrd="0" presId="urn:microsoft.com/office/officeart/2005/8/layout/radial3"/>
    <dgm:cxn modelId="{9669FEA4-FFB0-DD47-9A74-DFE3C829AB63}" type="presParOf" srcId="{1369973D-55AA-4439-86AD-14F9C75F2E1D}" destId="{FBAC4680-4E4F-475D-8884-9CD5F4BB4171}" srcOrd="0" destOrd="0" presId="urn:microsoft.com/office/officeart/2005/8/layout/radial3"/>
    <dgm:cxn modelId="{D8087D05-FAED-DC4F-BD77-699E20FA8AB8}" type="presParOf" srcId="{1369973D-55AA-4439-86AD-14F9C75F2E1D}" destId="{AF698216-04E7-4906-BC12-D0BE5AFB8ECB}" srcOrd="1" destOrd="0" presId="urn:microsoft.com/office/officeart/2005/8/layout/radial3"/>
    <dgm:cxn modelId="{21A6C6A2-8E72-A846-AF75-BD75FB36805D}" type="presParOf" srcId="{1369973D-55AA-4439-86AD-14F9C75F2E1D}" destId="{1412313A-AE52-4BCE-B2EC-AA7AEE10239A}" srcOrd="2" destOrd="0" presId="urn:microsoft.com/office/officeart/2005/8/layout/radial3"/>
    <dgm:cxn modelId="{84A4D388-1717-F44E-A0DA-E73AED0A4466}" type="presParOf" srcId="{1369973D-55AA-4439-86AD-14F9C75F2E1D}" destId="{101A31FD-E895-4ED1-A76D-B6AE1A1CFB30}" srcOrd="3" destOrd="0" presId="urn:microsoft.com/office/officeart/2005/8/layout/radial3"/>
    <dgm:cxn modelId="{3CD70374-39FE-4F45-8272-BC35B4BA11DE}" type="presParOf" srcId="{1369973D-55AA-4439-86AD-14F9C75F2E1D}" destId="{E0111CA7-99A0-4DEE-A0A1-5BFC6810069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CB9BB7-1AE3-41CC-81C0-563BCF57982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575F9A-7289-4A5C-BB87-9D487CAAD36F}">
      <dgm:prSet phldrT="[Text]"/>
      <dgm:spPr/>
      <dgm:t>
        <a:bodyPr/>
        <a:lstStyle/>
        <a:p>
          <a:r>
            <a:rPr lang="en-US" dirty="0"/>
            <a:t>Community Detection</a:t>
          </a:r>
        </a:p>
      </dgm:t>
    </dgm:pt>
    <dgm:pt modelId="{E40BDADD-FE28-4C8C-9846-9B78B30304E8}" type="parTrans" cxnId="{385FFF49-3960-4681-AB38-E8A179EA392C}">
      <dgm:prSet/>
      <dgm:spPr/>
      <dgm:t>
        <a:bodyPr/>
        <a:lstStyle/>
        <a:p>
          <a:endParaRPr lang="en-US"/>
        </a:p>
      </dgm:t>
    </dgm:pt>
    <dgm:pt modelId="{B7635AD3-2666-4A29-B795-FF4F68FE46DC}" type="sibTrans" cxnId="{385FFF49-3960-4681-AB38-E8A179EA392C}">
      <dgm:prSet/>
      <dgm:spPr/>
      <dgm:t>
        <a:bodyPr/>
        <a:lstStyle/>
        <a:p>
          <a:endParaRPr lang="en-US"/>
        </a:p>
      </dgm:t>
    </dgm:pt>
    <dgm:pt modelId="{13B596D7-F792-401B-9AB5-CB75ED534A88}">
      <dgm:prSet phldrT="[Text]" custT="1"/>
      <dgm:spPr/>
      <dgm:t>
        <a:bodyPr/>
        <a:lstStyle/>
        <a:p>
          <a:r>
            <a:rPr lang="en-US" sz="1800" dirty="0"/>
            <a:t>Node-Centric</a:t>
          </a:r>
        </a:p>
      </dgm:t>
    </dgm:pt>
    <dgm:pt modelId="{1A1CD719-414D-4718-A23E-4956EF171ED3}" type="parTrans" cxnId="{06DD7DA4-B091-407C-8849-A09725ECD2EB}">
      <dgm:prSet/>
      <dgm:spPr/>
      <dgm:t>
        <a:bodyPr/>
        <a:lstStyle/>
        <a:p>
          <a:endParaRPr lang="en-US"/>
        </a:p>
      </dgm:t>
    </dgm:pt>
    <dgm:pt modelId="{CB4C2877-EEDD-4DF2-B901-D3190B2CEC9C}" type="sibTrans" cxnId="{06DD7DA4-B091-407C-8849-A09725ECD2EB}">
      <dgm:prSet/>
      <dgm:spPr/>
      <dgm:t>
        <a:bodyPr/>
        <a:lstStyle/>
        <a:p>
          <a:endParaRPr lang="en-US"/>
        </a:p>
      </dgm:t>
    </dgm:pt>
    <dgm:pt modelId="{DD21D9DB-D38D-4F38-960B-EE6F6D0CD199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Group-Centric</a:t>
          </a:r>
        </a:p>
      </dgm:t>
    </dgm:pt>
    <dgm:pt modelId="{ED916034-F44E-4451-97BF-AD0B9D9729D8}" type="parTrans" cxnId="{256CC7DA-B5AC-4C9A-9FBB-7D682E183B8E}">
      <dgm:prSet/>
      <dgm:spPr/>
      <dgm:t>
        <a:bodyPr/>
        <a:lstStyle/>
        <a:p>
          <a:endParaRPr lang="en-US"/>
        </a:p>
      </dgm:t>
    </dgm:pt>
    <dgm:pt modelId="{DEF05E42-93EE-45CC-B7D3-47F187FE9EFD}" type="sibTrans" cxnId="{256CC7DA-B5AC-4C9A-9FBB-7D682E183B8E}">
      <dgm:prSet/>
      <dgm:spPr/>
      <dgm:t>
        <a:bodyPr/>
        <a:lstStyle/>
        <a:p>
          <a:endParaRPr lang="en-US"/>
        </a:p>
      </dgm:t>
    </dgm:pt>
    <dgm:pt modelId="{6D6968B8-1C10-4BE3-8721-4C515B03D2C1}">
      <dgm:prSet phldrT="[Text]"/>
      <dgm:spPr/>
      <dgm:t>
        <a:bodyPr/>
        <a:lstStyle/>
        <a:p>
          <a:r>
            <a:rPr lang="en-US" dirty="0"/>
            <a:t>Network-Centric</a:t>
          </a:r>
        </a:p>
      </dgm:t>
    </dgm:pt>
    <dgm:pt modelId="{F3C2F5CB-3CBB-4A0F-9AE9-8847DB5F35E0}" type="parTrans" cxnId="{D800F1F7-3FE7-406A-862D-70184966F31F}">
      <dgm:prSet/>
      <dgm:spPr/>
      <dgm:t>
        <a:bodyPr/>
        <a:lstStyle/>
        <a:p>
          <a:endParaRPr lang="en-US"/>
        </a:p>
      </dgm:t>
    </dgm:pt>
    <dgm:pt modelId="{9ADBE859-C578-4820-8906-03C58F2AFEE1}" type="sibTrans" cxnId="{D800F1F7-3FE7-406A-862D-70184966F31F}">
      <dgm:prSet/>
      <dgm:spPr/>
      <dgm:t>
        <a:bodyPr/>
        <a:lstStyle/>
        <a:p>
          <a:endParaRPr lang="en-US"/>
        </a:p>
      </dgm:t>
    </dgm:pt>
    <dgm:pt modelId="{492D1B2F-7D30-498E-97BF-269B8670DFA3}">
      <dgm:prSet phldrT="[Text]" custT="1"/>
      <dgm:spPr/>
      <dgm:t>
        <a:bodyPr/>
        <a:lstStyle/>
        <a:p>
          <a:r>
            <a:rPr lang="en-US" sz="1600" dirty="0"/>
            <a:t>Hierarchy-Centric</a:t>
          </a:r>
        </a:p>
      </dgm:t>
    </dgm:pt>
    <dgm:pt modelId="{948FB2C2-7E48-4085-BE3A-A7892BBCB888}" type="parTrans" cxnId="{9F9CAC55-0EAB-4AB6-957A-E4404EFA1CD6}">
      <dgm:prSet/>
      <dgm:spPr/>
      <dgm:t>
        <a:bodyPr/>
        <a:lstStyle/>
        <a:p>
          <a:endParaRPr lang="en-US"/>
        </a:p>
      </dgm:t>
    </dgm:pt>
    <dgm:pt modelId="{D4C98E3B-310C-43AB-8F4C-34C9CE6DA244}" type="sibTrans" cxnId="{9F9CAC55-0EAB-4AB6-957A-E4404EFA1CD6}">
      <dgm:prSet/>
      <dgm:spPr/>
      <dgm:t>
        <a:bodyPr/>
        <a:lstStyle/>
        <a:p>
          <a:endParaRPr lang="en-US"/>
        </a:p>
      </dgm:t>
    </dgm:pt>
    <dgm:pt modelId="{0E1016BB-CA0A-4F22-9620-7671B07FBB15}" type="pres">
      <dgm:prSet presAssocID="{3DCB9BB7-1AE3-41CC-81C0-563BCF579828}" presName="composite" presStyleCnt="0">
        <dgm:presLayoutVars>
          <dgm:chMax val="1"/>
          <dgm:dir/>
          <dgm:resizeHandles val="exact"/>
        </dgm:presLayoutVars>
      </dgm:prSet>
      <dgm:spPr/>
    </dgm:pt>
    <dgm:pt modelId="{1369973D-55AA-4439-86AD-14F9C75F2E1D}" type="pres">
      <dgm:prSet presAssocID="{3DCB9BB7-1AE3-41CC-81C0-563BCF579828}" presName="radial" presStyleCnt="0">
        <dgm:presLayoutVars>
          <dgm:animLvl val="ctr"/>
        </dgm:presLayoutVars>
      </dgm:prSet>
      <dgm:spPr/>
    </dgm:pt>
    <dgm:pt modelId="{FBAC4680-4E4F-475D-8884-9CD5F4BB4171}" type="pres">
      <dgm:prSet presAssocID="{83575F9A-7289-4A5C-BB87-9D487CAAD36F}" presName="centerShape" presStyleLbl="vennNode1" presStyleIdx="0" presStyleCnt="5"/>
      <dgm:spPr/>
    </dgm:pt>
    <dgm:pt modelId="{AF698216-04E7-4906-BC12-D0BE5AFB8ECB}" type="pres">
      <dgm:prSet presAssocID="{13B596D7-F792-401B-9AB5-CB75ED534A88}" presName="node" presStyleLbl="vennNode1" presStyleIdx="1" presStyleCnt="5">
        <dgm:presLayoutVars>
          <dgm:bulletEnabled val="1"/>
        </dgm:presLayoutVars>
      </dgm:prSet>
      <dgm:spPr/>
    </dgm:pt>
    <dgm:pt modelId="{1412313A-AE52-4BCE-B2EC-AA7AEE10239A}" type="pres">
      <dgm:prSet presAssocID="{DD21D9DB-D38D-4F38-960B-EE6F6D0CD199}" presName="node" presStyleLbl="vennNode1" presStyleIdx="2" presStyleCnt="5">
        <dgm:presLayoutVars>
          <dgm:bulletEnabled val="1"/>
        </dgm:presLayoutVars>
      </dgm:prSet>
      <dgm:spPr/>
    </dgm:pt>
    <dgm:pt modelId="{101A31FD-E895-4ED1-A76D-B6AE1A1CFB30}" type="pres">
      <dgm:prSet presAssocID="{6D6968B8-1C10-4BE3-8721-4C515B03D2C1}" presName="node" presStyleLbl="vennNode1" presStyleIdx="3" presStyleCnt="5">
        <dgm:presLayoutVars>
          <dgm:bulletEnabled val="1"/>
        </dgm:presLayoutVars>
      </dgm:prSet>
      <dgm:spPr/>
    </dgm:pt>
    <dgm:pt modelId="{E0111CA7-99A0-4DEE-A0A1-5BFC6810069B}" type="pres">
      <dgm:prSet presAssocID="{492D1B2F-7D30-498E-97BF-269B8670DFA3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6FDF2919-07C3-774E-A2E3-BD82DB488270}" type="presOf" srcId="{6D6968B8-1C10-4BE3-8721-4C515B03D2C1}" destId="{101A31FD-E895-4ED1-A76D-B6AE1A1CFB30}" srcOrd="0" destOrd="0" presId="urn:microsoft.com/office/officeart/2005/8/layout/radial3"/>
    <dgm:cxn modelId="{385FFF49-3960-4681-AB38-E8A179EA392C}" srcId="{3DCB9BB7-1AE3-41CC-81C0-563BCF579828}" destId="{83575F9A-7289-4A5C-BB87-9D487CAAD36F}" srcOrd="0" destOrd="0" parTransId="{E40BDADD-FE28-4C8C-9846-9B78B30304E8}" sibTransId="{B7635AD3-2666-4A29-B795-FF4F68FE46DC}"/>
    <dgm:cxn modelId="{582E2053-8649-8342-8F07-BBB985C9416F}" type="presOf" srcId="{83575F9A-7289-4A5C-BB87-9D487CAAD36F}" destId="{FBAC4680-4E4F-475D-8884-9CD5F4BB4171}" srcOrd="0" destOrd="0" presId="urn:microsoft.com/office/officeart/2005/8/layout/radial3"/>
    <dgm:cxn modelId="{9F9CAC55-0EAB-4AB6-957A-E4404EFA1CD6}" srcId="{83575F9A-7289-4A5C-BB87-9D487CAAD36F}" destId="{492D1B2F-7D30-498E-97BF-269B8670DFA3}" srcOrd="3" destOrd="0" parTransId="{948FB2C2-7E48-4085-BE3A-A7892BBCB888}" sibTransId="{D4C98E3B-310C-43AB-8F4C-34C9CE6DA244}"/>
    <dgm:cxn modelId="{06DD7DA4-B091-407C-8849-A09725ECD2EB}" srcId="{83575F9A-7289-4A5C-BB87-9D487CAAD36F}" destId="{13B596D7-F792-401B-9AB5-CB75ED534A88}" srcOrd="0" destOrd="0" parTransId="{1A1CD719-414D-4718-A23E-4956EF171ED3}" sibTransId="{CB4C2877-EEDD-4DF2-B901-D3190B2CEC9C}"/>
    <dgm:cxn modelId="{11A4E6CF-0B9E-944F-8549-420BD83CF9EE}" type="presOf" srcId="{13B596D7-F792-401B-9AB5-CB75ED534A88}" destId="{AF698216-04E7-4906-BC12-D0BE5AFB8ECB}" srcOrd="0" destOrd="0" presId="urn:microsoft.com/office/officeart/2005/8/layout/radial3"/>
    <dgm:cxn modelId="{256CC7DA-B5AC-4C9A-9FBB-7D682E183B8E}" srcId="{83575F9A-7289-4A5C-BB87-9D487CAAD36F}" destId="{DD21D9DB-D38D-4F38-960B-EE6F6D0CD199}" srcOrd="1" destOrd="0" parTransId="{ED916034-F44E-4451-97BF-AD0B9D9729D8}" sibTransId="{DEF05E42-93EE-45CC-B7D3-47F187FE9EFD}"/>
    <dgm:cxn modelId="{103A6CDE-8D36-2C43-B728-104EEB7E977D}" type="presOf" srcId="{492D1B2F-7D30-498E-97BF-269B8670DFA3}" destId="{E0111CA7-99A0-4DEE-A0A1-5BFC6810069B}" srcOrd="0" destOrd="0" presId="urn:microsoft.com/office/officeart/2005/8/layout/radial3"/>
    <dgm:cxn modelId="{18EAC4EB-7014-B141-B1A6-E7C939CEDCF2}" type="presOf" srcId="{3DCB9BB7-1AE3-41CC-81C0-563BCF579828}" destId="{0E1016BB-CA0A-4F22-9620-7671B07FBB15}" srcOrd="0" destOrd="0" presId="urn:microsoft.com/office/officeart/2005/8/layout/radial3"/>
    <dgm:cxn modelId="{D56C07F7-DF98-F64A-B588-1903FA675BBA}" type="presOf" srcId="{DD21D9DB-D38D-4F38-960B-EE6F6D0CD199}" destId="{1412313A-AE52-4BCE-B2EC-AA7AEE10239A}" srcOrd="0" destOrd="0" presId="urn:microsoft.com/office/officeart/2005/8/layout/radial3"/>
    <dgm:cxn modelId="{D800F1F7-3FE7-406A-862D-70184966F31F}" srcId="{83575F9A-7289-4A5C-BB87-9D487CAAD36F}" destId="{6D6968B8-1C10-4BE3-8721-4C515B03D2C1}" srcOrd="2" destOrd="0" parTransId="{F3C2F5CB-3CBB-4A0F-9AE9-8847DB5F35E0}" sibTransId="{9ADBE859-C578-4820-8906-03C58F2AFEE1}"/>
    <dgm:cxn modelId="{8AFD392D-BBB3-FC47-BA9D-92596E4F3539}" type="presParOf" srcId="{0E1016BB-CA0A-4F22-9620-7671B07FBB15}" destId="{1369973D-55AA-4439-86AD-14F9C75F2E1D}" srcOrd="0" destOrd="0" presId="urn:microsoft.com/office/officeart/2005/8/layout/radial3"/>
    <dgm:cxn modelId="{84116043-982A-2C4C-9C84-70E765DFAD30}" type="presParOf" srcId="{1369973D-55AA-4439-86AD-14F9C75F2E1D}" destId="{FBAC4680-4E4F-475D-8884-9CD5F4BB4171}" srcOrd="0" destOrd="0" presId="urn:microsoft.com/office/officeart/2005/8/layout/radial3"/>
    <dgm:cxn modelId="{6CC5372F-196F-414F-926E-E767DD7BC6E9}" type="presParOf" srcId="{1369973D-55AA-4439-86AD-14F9C75F2E1D}" destId="{AF698216-04E7-4906-BC12-D0BE5AFB8ECB}" srcOrd="1" destOrd="0" presId="urn:microsoft.com/office/officeart/2005/8/layout/radial3"/>
    <dgm:cxn modelId="{6588D5F6-6A9F-8B44-B224-18A9AFAD786E}" type="presParOf" srcId="{1369973D-55AA-4439-86AD-14F9C75F2E1D}" destId="{1412313A-AE52-4BCE-B2EC-AA7AEE10239A}" srcOrd="2" destOrd="0" presId="urn:microsoft.com/office/officeart/2005/8/layout/radial3"/>
    <dgm:cxn modelId="{87F7FD8D-5CA9-E84D-A12F-1963B3828849}" type="presParOf" srcId="{1369973D-55AA-4439-86AD-14F9C75F2E1D}" destId="{101A31FD-E895-4ED1-A76D-B6AE1A1CFB30}" srcOrd="3" destOrd="0" presId="urn:microsoft.com/office/officeart/2005/8/layout/radial3"/>
    <dgm:cxn modelId="{675DBB66-9EC5-224E-A5B8-53F0D07C96C7}" type="presParOf" srcId="{1369973D-55AA-4439-86AD-14F9C75F2E1D}" destId="{E0111CA7-99A0-4DEE-A0A1-5BFC6810069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CB9BB7-1AE3-41CC-81C0-563BCF57982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575F9A-7289-4A5C-BB87-9D487CAAD36F}">
      <dgm:prSet phldrT="[Text]"/>
      <dgm:spPr/>
      <dgm:t>
        <a:bodyPr/>
        <a:lstStyle/>
        <a:p>
          <a:r>
            <a:rPr lang="en-US" dirty="0"/>
            <a:t>Community Detection</a:t>
          </a:r>
        </a:p>
      </dgm:t>
    </dgm:pt>
    <dgm:pt modelId="{E40BDADD-FE28-4C8C-9846-9B78B30304E8}" type="parTrans" cxnId="{385FFF49-3960-4681-AB38-E8A179EA392C}">
      <dgm:prSet/>
      <dgm:spPr/>
      <dgm:t>
        <a:bodyPr/>
        <a:lstStyle/>
        <a:p>
          <a:endParaRPr lang="en-US"/>
        </a:p>
      </dgm:t>
    </dgm:pt>
    <dgm:pt modelId="{B7635AD3-2666-4A29-B795-FF4F68FE46DC}" type="sibTrans" cxnId="{385FFF49-3960-4681-AB38-E8A179EA392C}">
      <dgm:prSet/>
      <dgm:spPr/>
      <dgm:t>
        <a:bodyPr/>
        <a:lstStyle/>
        <a:p>
          <a:endParaRPr lang="en-US"/>
        </a:p>
      </dgm:t>
    </dgm:pt>
    <dgm:pt modelId="{13B596D7-F792-401B-9AB5-CB75ED534A88}">
      <dgm:prSet phldrT="[Text]" custT="1"/>
      <dgm:spPr/>
      <dgm:t>
        <a:bodyPr/>
        <a:lstStyle/>
        <a:p>
          <a:r>
            <a:rPr lang="en-US" sz="1800" dirty="0"/>
            <a:t>Node-Centric</a:t>
          </a:r>
        </a:p>
      </dgm:t>
    </dgm:pt>
    <dgm:pt modelId="{1A1CD719-414D-4718-A23E-4956EF171ED3}" type="parTrans" cxnId="{06DD7DA4-B091-407C-8849-A09725ECD2EB}">
      <dgm:prSet/>
      <dgm:spPr/>
      <dgm:t>
        <a:bodyPr/>
        <a:lstStyle/>
        <a:p>
          <a:endParaRPr lang="en-US"/>
        </a:p>
      </dgm:t>
    </dgm:pt>
    <dgm:pt modelId="{CB4C2877-EEDD-4DF2-B901-D3190B2CEC9C}" type="sibTrans" cxnId="{06DD7DA4-B091-407C-8849-A09725ECD2EB}">
      <dgm:prSet/>
      <dgm:spPr/>
      <dgm:t>
        <a:bodyPr/>
        <a:lstStyle/>
        <a:p>
          <a:endParaRPr lang="en-US"/>
        </a:p>
      </dgm:t>
    </dgm:pt>
    <dgm:pt modelId="{DD21D9DB-D38D-4F38-960B-EE6F6D0CD199}">
      <dgm:prSet phldrT="[Text]"/>
      <dgm:spPr/>
      <dgm:t>
        <a:bodyPr/>
        <a:lstStyle/>
        <a:p>
          <a:r>
            <a:rPr lang="en-US" dirty="0"/>
            <a:t>Group-Centric</a:t>
          </a:r>
        </a:p>
      </dgm:t>
    </dgm:pt>
    <dgm:pt modelId="{ED916034-F44E-4451-97BF-AD0B9D9729D8}" type="parTrans" cxnId="{256CC7DA-B5AC-4C9A-9FBB-7D682E183B8E}">
      <dgm:prSet/>
      <dgm:spPr/>
      <dgm:t>
        <a:bodyPr/>
        <a:lstStyle/>
        <a:p>
          <a:endParaRPr lang="en-US"/>
        </a:p>
      </dgm:t>
    </dgm:pt>
    <dgm:pt modelId="{DEF05E42-93EE-45CC-B7D3-47F187FE9EFD}" type="sibTrans" cxnId="{256CC7DA-B5AC-4C9A-9FBB-7D682E183B8E}">
      <dgm:prSet/>
      <dgm:spPr/>
      <dgm:t>
        <a:bodyPr/>
        <a:lstStyle/>
        <a:p>
          <a:endParaRPr lang="en-US"/>
        </a:p>
      </dgm:t>
    </dgm:pt>
    <dgm:pt modelId="{6D6968B8-1C10-4BE3-8721-4C515B03D2C1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Network-Centric</a:t>
          </a:r>
        </a:p>
      </dgm:t>
    </dgm:pt>
    <dgm:pt modelId="{F3C2F5CB-3CBB-4A0F-9AE9-8847DB5F35E0}" type="parTrans" cxnId="{D800F1F7-3FE7-406A-862D-70184966F31F}">
      <dgm:prSet/>
      <dgm:spPr/>
      <dgm:t>
        <a:bodyPr/>
        <a:lstStyle/>
        <a:p>
          <a:endParaRPr lang="en-US"/>
        </a:p>
      </dgm:t>
    </dgm:pt>
    <dgm:pt modelId="{9ADBE859-C578-4820-8906-03C58F2AFEE1}" type="sibTrans" cxnId="{D800F1F7-3FE7-406A-862D-70184966F31F}">
      <dgm:prSet/>
      <dgm:spPr/>
      <dgm:t>
        <a:bodyPr/>
        <a:lstStyle/>
        <a:p>
          <a:endParaRPr lang="en-US"/>
        </a:p>
      </dgm:t>
    </dgm:pt>
    <dgm:pt modelId="{492D1B2F-7D30-498E-97BF-269B8670DFA3}">
      <dgm:prSet phldrT="[Text]" custT="1"/>
      <dgm:spPr/>
      <dgm:t>
        <a:bodyPr/>
        <a:lstStyle/>
        <a:p>
          <a:r>
            <a:rPr lang="en-US" sz="1600" dirty="0"/>
            <a:t>Hierarchy-Centric</a:t>
          </a:r>
        </a:p>
      </dgm:t>
    </dgm:pt>
    <dgm:pt modelId="{948FB2C2-7E48-4085-BE3A-A7892BBCB888}" type="parTrans" cxnId="{9F9CAC55-0EAB-4AB6-957A-E4404EFA1CD6}">
      <dgm:prSet/>
      <dgm:spPr/>
      <dgm:t>
        <a:bodyPr/>
        <a:lstStyle/>
        <a:p>
          <a:endParaRPr lang="en-US"/>
        </a:p>
      </dgm:t>
    </dgm:pt>
    <dgm:pt modelId="{D4C98E3B-310C-43AB-8F4C-34C9CE6DA244}" type="sibTrans" cxnId="{9F9CAC55-0EAB-4AB6-957A-E4404EFA1CD6}">
      <dgm:prSet/>
      <dgm:spPr/>
      <dgm:t>
        <a:bodyPr/>
        <a:lstStyle/>
        <a:p>
          <a:endParaRPr lang="en-US"/>
        </a:p>
      </dgm:t>
    </dgm:pt>
    <dgm:pt modelId="{0E1016BB-CA0A-4F22-9620-7671B07FBB15}" type="pres">
      <dgm:prSet presAssocID="{3DCB9BB7-1AE3-41CC-81C0-563BCF579828}" presName="composite" presStyleCnt="0">
        <dgm:presLayoutVars>
          <dgm:chMax val="1"/>
          <dgm:dir/>
          <dgm:resizeHandles val="exact"/>
        </dgm:presLayoutVars>
      </dgm:prSet>
      <dgm:spPr/>
    </dgm:pt>
    <dgm:pt modelId="{1369973D-55AA-4439-86AD-14F9C75F2E1D}" type="pres">
      <dgm:prSet presAssocID="{3DCB9BB7-1AE3-41CC-81C0-563BCF579828}" presName="radial" presStyleCnt="0">
        <dgm:presLayoutVars>
          <dgm:animLvl val="ctr"/>
        </dgm:presLayoutVars>
      </dgm:prSet>
      <dgm:spPr/>
    </dgm:pt>
    <dgm:pt modelId="{FBAC4680-4E4F-475D-8884-9CD5F4BB4171}" type="pres">
      <dgm:prSet presAssocID="{83575F9A-7289-4A5C-BB87-9D487CAAD36F}" presName="centerShape" presStyleLbl="vennNode1" presStyleIdx="0" presStyleCnt="5"/>
      <dgm:spPr/>
    </dgm:pt>
    <dgm:pt modelId="{AF698216-04E7-4906-BC12-D0BE5AFB8ECB}" type="pres">
      <dgm:prSet presAssocID="{13B596D7-F792-401B-9AB5-CB75ED534A88}" presName="node" presStyleLbl="vennNode1" presStyleIdx="1" presStyleCnt="5">
        <dgm:presLayoutVars>
          <dgm:bulletEnabled val="1"/>
        </dgm:presLayoutVars>
      </dgm:prSet>
      <dgm:spPr/>
    </dgm:pt>
    <dgm:pt modelId="{1412313A-AE52-4BCE-B2EC-AA7AEE10239A}" type="pres">
      <dgm:prSet presAssocID="{DD21D9DB-D38D-4F38-960B-EE6F6D0CD199}" presName="node" presStyleLbl="vennNode1" presStyleIdx="2" presStyleCnt="5">
        <dgm:presLayoutVars>
          <dgm:bulletEnabled val="1"/>
        </dgm:presLayoutVars>
      </dgm:prSet>
      <dgm:spPr/>
    </dgm:pt>
    <dgm:pt modelId="{101A31FD-E895-4ED1-A76D-B6AE1A1CFB30}" type="pres">
      <dgm:prSet presAssocID="{6D6968B8-1C10-4BE3-8721-4C515B03D2C1}" presName="node" presStyleLbl="vennNode1" presStyleIdx="3" presStyleCnt="5">
        <dgm:presLayoutVars>
          <dgm:bulletEnabled val="1"/>
        </dgm:presLayoutVars>
      </dgm:prSet>
      <dgm:spPr/>
    </dgm:pt>
    <dgm:pt modelId="{E0111CA7-99A0-4DEE-A0A1-5BFC6810069B}" type="pres">
      <dgm:prSet presAssocID="{492D1B2F-7D30-498E-97BF-269B8670DFA3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385FFF49-3960-4681-AB38-E8A179EA392C}" srcId="{3DCB9BB7-1AE3-41CC-81C0-563BCF579828}" destId="{83575F9A-7289-4A5C-BB87-9D487CAAD36F}" srcOrd="0" destOrd="0" parTransId="{E40BDADD-FE28-4C8C-9846-9B78B30304E8}" sibTransId="{B7635AD3-2666-4A29-B795-FF4F68FE46DC}"/>
    <dgm:cxn modelId="{9F9CAC55-0EAB-4AB6-957A-E4404EFA1CD6}" srcId="{83575F9A-7289-4A5C-BB87-9D487CAAD36F}" destId="{492D1B2F-7D30-498E-97BF-269B8670DFA3}" srcOrd="3" destOrd="0" parTransId="{948FB2C2-7E48-4085-BE3A-A7892BBCB888}" sibTransId="{D4C98E3B-310C-43AB-8F4C-34C9CE6DA244}"/>
    <dgm:cxn modelId="{49E90764-3E8A-F04D-B0A8-10D4882C8E99}" type="presOf" srcId="{492D1B2F-7D30-498E-97BF-269B8670DFA3}" destId="{E0111CA7-99A0-4DEE-A0A1-5BFC6810069B}" srcOrd="0" destOrd="0" presId="urn:microsoft.com/office/officeart/2005/8/layout/radial3"/>
    <dgm:cxn modelId="{C5B03969-BC5B-7A4F-A291-DC69E0240123}" type="presOf" srcId="{3DCB9BB7-1AE3-41CC-81C0-563BCF579828}" destId="{0E1016BB-CA0A-4F22-9620-7671B07FBB15}" srcOrd="0" destOrd="0" presId="urn:microsoft.com/office/officeart/2005/8/layout/radial3"/>
    <dgm:cxn modelId="{AFB415A2-1A0C-6145-BD6E-4D724EC6E17D}" type="presOf" srcId="{13B596D7-F792-401B-9AB5-CB75ED534A88}" destId="{AF698216-04E7-4906-BC12-D0BE5AFB8ECB}" srcOrd="0" destOrd="0" presId="urn:microsoft.com/office/officeart/2005/8/layout/radial3"/>
    <dgm:cxn modelId="{06DD7DA4-B091-407C-8849-A09725ECD2EB}" srcId="{83575F9A-7289-4A5C-BB87-9D487CAAD36F}" destId="{13B596D7-F792-401B-9AB5-CB75ED534A88}" srcOrd="0" destOrd="0" parTransId="{1A1CD719-414D-4718-A23E-4956EF171ED3}" sibTransId="{CB4C2877-EEDD-4DF2-B901-D3190B2CEC9C}"/>
    <dgm:cxn modelId="{4E1D5BAD-767F-8E43-B4CC-CD30B41EC792}" type="presOf" srcId="{83575F9A-7289-4A5C-BB87-9D487CAAD36F}" destId="{FBAC4680-4E4F-475D-8884-9CD5F4BB4171}" srcOrd="0" destOrd="0" presId="urn:microsoft.com/office/officeart/2005/8/layout/radial3"/>
    <dgm:cxn modelId="{256CC7DA-B5AC-4C9A-9FBB-7D682E183B8E}" srcId="{83575F9A-7289-4A5C-BB87-9D487CAAD36F}" destId="{DD21D9DB-D38D-4F38-960B-EE6F6D0CD199}" srcOrd="1" destOrd="0" parTransId="{ED916034-F44E-4451-97BF-AD0B9D9729D8}" sibTransId="{DEF05E42-93EE-45CC-B7D3-47F187FE9EFD}"/>
    <dgm:cxn modelId="{2CBABFDB-A317-6840-B6F7-6379386D9E03}" type="presOf" srcId="{6D6968B8-1C10-4BE3-8721-4C515B03D2C1}" destId="{101A31FD-E895-4ED1-A76D-B6AE1A1CFB30}" srcOrd="0" destOrd="0" presId="urn:microsoft.com/office/officeart/2005/8/layout/radial3"/>
    <dgm:cxn modelId="{C5274DE9-56B6-9945-8EE7-B9EDDA10AF99}" type="presOf" srcId="{DD21D9DB-D38D-4F38-960B-EE6F6D0CD199}" destId="{1412313A-AE52-4BCE-B2EC-AA7AEE10239A}" srcOrd="0" destOrd="0" presId="urn:microsoft.com/office/officeart/2005/8/layout/radial3"/>
    <dgm:cxn modelId="{D800F1F7-3FE7-406A-862D-70184966F31F}" srcId="{83575F9A-7289-4A5C-BB87-9D487CAAD36F}" destId="{6D6968B8-1C10-4BE3-8721-4C515B03D2C1}" srcOrd="2" destOrd="0" parTransId="{F3C2F5CB-3CBB-4A0F-9AE9-8847DB5F35E0}" sibTransId="{9ADBE859-C578-4820-8906-03C58F2AFEE1}"/>
    <dgm:cxn modelId="{6D6825D1-4567-3346-8965-472AB7A1390B}" type="presParOf" srcId="{0E1016BB-CA0A-4F22-9620-7671B07FBB15}" destId="{1369973D-55AA-4439-86AD-14F9C75F2E1D}" srcOrd="0" destOrd="0" presId="urn:microsoft.com/office/officeart/2005/8/layout/radial3"/>
    <dgm:cxn modelId="{B56F6EF8-6BA4-C147-9029-224A1FAAA059}" type="presParOf" srcId="{1369973D-55AA-4439-86AD-14F9C75F2E1D}" destId="{FBAC4680-4E4F-475D-8884-9CD5F4BB4171}" srcOrd="0" destOrd="0" presId="urn:microsoft.com/office/officeart/2005/8/layout/radial3"/>
    <dgm:cxn modelId="{B8B8C7E3-E70A-4E47-87EE-96CA816CC54A}" type="presParOf" srcId="{1369973D-55AA-4439-86AD-14F9C75F2E1D}" destId="{AF698216-04E7-4906-BC12-D0BE5AFB8ECB}" srcOrd="1" destOrd="0" presId="urn:microsoft.com/office/officeart/2005/8/layout/radial3"/>
    <dgm:cxn modelId="{968C816E-02DA-B346-AFBD-BED325F99242}" type="presParOf" srcId="{1369973D-55AA-4439-86AD-14F9C75F2E1D}" destId="{1412313A-AE52-4BCE-B2EC-AA7AEE10239A}" srcOrd="2" destOrd="0" presId="urn:microsoft.com/office/officeart/2005/8/layout/radial3"/>
    <dgm:cxn modelId="{DB422D63-2C47-B448-AB33-1D68DD91FD01}" type="presParOf" srcId="{1369973D-55AA-4439-86AD-14F9C75F2E1D}" destId="{101A31FD-E895-4ED1-A76D-B6AE1A1CFB30}" srcOrd="3" destOrd="0" presId="urn:microsoft.com/office/officeart/2005/8/layout/radial3"/>
    <dgm:cxn modelId="{19381FB4-B960-E84F-855F-B4A8D0449E0D}" type="presParOf" srcId="{1369973D-55AA-4439-86AD-14F9C75F2E1D}" destId="{E0111CA7-99A0-4DEE-A0A1-5BFC6810069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CB9BB7-1AE3-41CC-81C0-563BCF57982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575F9A-7289-4A5C-BB87-9D487CAAD36F}">
      <dgm:prSet phldrT="[Text]"/>
      <dgm:spPr/>
      <dgm:t>
        <a:bodyPr/>
        <a:lstStyle/>
        <a:p>
          <a:r>
            <a:rPr lang="en-US" dirty="0"/>
            <a:t>Community Detection</a:t>
          </a:r>
        </a:p>
      </dgm:t>
    </dgm:pt>
    <dgm:pt modelId="{E40BDADD-FE28-4C8C-9846-9B78B30304E8}" type="parTrans" cxnId="{385FFF49-3960-4681-AB38-E8A179EA392C}">
      <dgm:prSet/>
      <dgm:spPr/>
      <dgm:t>
        <a:bodyPr/>
        <a:lstStyle/>
        <a:p>
          <a:endParaRPr lang="en-US"/>
        </a:p>
      </dgm:t>
    </dgm:pt>
    <dgm:pt modelId="{B7635AD3-2666-4A29-B795-FF4F68FE46DC}" type="sibTrans" cxnId="{385FFF49-3960-4681-AB38-E8A179EA392C}">
      <dgm:prSet/>
      <dgm:spPr/>
      <dgm:t>
        <a:bodyPr/>
        <a:lstStyle/>
        <a:p>
          <a:endParaRPr lang="en-US"/>
        </a:p>
      </dgm:t>
    </dgm:pt>
    <dgm:pt modelId="{13B596D7-F792-401B-9AB5-CB75ED534A88}">
      <dgm:prSet phldrT="[Text]" custT="1"/>
      <dgm:spPr/>
      <dgm:t>
        <a:bodyPr/>
        <a:lstStyle/>
        <a:p>
          <a:r>
            <a:rPr lang="en-US" sz="1800" dirty="0"/>
            <a:t>Node-Centric</a:t>
          </a:r>
        </a:p>
      </dgm:t>
    </dgm:pt>
    <dgm:pt modelId="{1A1CD719-414D-4718-A23E-4956EF171ED3}" type="parTrans" cxnId="{06DD7DA4-B091-407C-8849-A09725ECD2EB}">
      <dgm:prSet/>
      <dgm:spPr/>
      <dgm:t>
        <a:bodyPr/>
        <a:lstStyle/>
        <a:p>
          <a:endParaRPr lang="en-US"/>
        </a:p>
      </dgm:t>
    </dgm:pt>
    <dgm:pt modelId="{CB4C2877-EEDD-4DF2-B901-D3190B2CEC9C}" type="sibTrans" cxnId="{06DD7DA4-B091-407C-8849-A09725ECD2EB}">
      <dgm:prSet/>
      <dgm:spPr/>
      <dgm:t>
        <a:bodyPr/>
        <a:lstStyle/>
        <a:p>
          <a:endParaRPr lang="en-US"/>
        </a:p>
      </dgm:t>
    </dgm:pt>
    <dgm:pt modelId="{DD21D9DB-D38D-4F38-960B-EE6F6D0CD199}">
      <dgm:prSet phldrT="[Text]"/>
      <dgm:spPr/>
      <dgm:t>
        <a:bodyPr/>
        <a:lstStyle/>
        <a:p>
          <a:r>
            <a:rPr lang="en-US" dirty="0"/>
            <a:t>Group-Centric</a:t>
          </a:r>
        </a:p>
      </dgm:t>
    </dgm:pt>
    <dgm:pt modelId="{ED916034-F44E-4451-97BF-AD0B9D9729D8}" type="parTrans" cxnId="{256CC7DA-B5AC-4C9A-9FBB-7D682E183B8E}">
      <dgm:prSet/>
      <dgm:spPr/>
      <dgm:t>
        <a:bodyPr/>
        <a:lstStyle/>
        <a:p>
          <a:endParaRPr lang="en-US"/>
        </a:p>
      </dgm:t>
    </dgm:pt>
    <dgm:pt modelId="{DEF05E42-93EE-45CC-B7D3-47F187FE9EFD}" type="sibTrans" cxnId="{256CC7DA-B5AC-4C9A-9FBB-7D682E183B8E}">
      <dgm:prSet/>
      <dgm:spPr/>
      <dgm:t>
        <a:bodyPr/>
        <a:lstStyle/>
        <a:p>
          <a:endParaRPr lang="en-US"/>
        </a:p>
      </dgm:t>
    </dgm:pt>
    <dgm:pt modelId="{6D6968B8-1C10-4BE3-8721-4C515B03D2C1}">
      <dgm:prSet phldrT="[Text]"/>
      <dgm:spPr/>
      <dgm:t>
        <a:bodyPr/>
        <a:lstStyle/>
        <a:p>
          <a:r>
            <a:rPr lang="en-US" dirty="0"/>
            <a:t>Network-Centric</a:t>
          </a:r>
        </a:p>
      </dgm:t>
    </dgm:pt>
    <dgm:pt modelId="{F3C2F5CB-3CBB-4A0F-9AE9-8847DB5F35E0}" type="parTrans" cxnId="{D800F1F7-3FE7-406A-862D-70184966F31F}">
      <dgm:prSet/>
      <dgm:spPr/>
      <dgm:t>
        <a:bodyPr/>
        <a:lstStyle/>
        <a:p>
          <a:endParaRPr lang="en-US"/>
        </a:p>
      </dgm:t>
    </dgm:pt>
    <dgm:pt modelId="{9ADBE859-C578-4820-8906-03C58F2AFEE1}" type="sibTrans" cxnId="{D800F1F7-3FE7-406A-862D-70184966F31F}">
      <dgm:prSet/>
      <dgm:spPr/>
      <dgm:t>
        <a:bodyPr/>
        <a:lstStyle/>
        <a:p>
          <a:endParaRPr lang="en-US"/>
        </a:p>
      </dgm:t>
    </dgm:pt>
    <dgm:pt modelId="{492D1B2F-7D30-498E-97BF-269B8670DFA3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600" dirty="0"/>
            <a:t>Hierarchy-Centric</a:t>
          </a:r>
        </a:p>
      </dgm:t>
    </dgm:pt>
    <dgm:pt modelId="{948FB2C2-7E48-4085-BE3A-A7892BBCB888}" type="parTrans" cxnId="{9F9CAC55-0EAB-4AB6-957A-E4404EFA1CD6}">
      <dgm:prSet/>
      <dgm:spPr/>
      <dgm:t>
        <a:bodyPr/>
        <a:lstStyle/>
        <a:p>
          <a:endParaRPr lang="en-US"/>
        </a:p>
      </dgm:t>
    </dgm:pt>
    <dgm:pt modelId="{D4C98E3B-310C-43AB-8F4C-34C9CE6DA244}" type="sibTrans" cxnId="{9F9CAC55-0EAB-4AB6-957A-E4404EFA1CD6}">
      <dgm:prSet/>
      <dgm:spPr/>
      <dgm:t>
        <a:bodyPr/>
        <a:lstStyle/>
        <a:p>
          <a:endParaRPr lang="en-US"/>
        </a:p>
      </dgm:t>
    </dgm:pt>
    <dgm:pt modelId="{0E1016BB-CA0A-4F22-9620-7671B07FBB15}" type="pres">
      <dgm:prSet presAssocID="{3DCB9BB7-1AE3-41CC-81C0-563BCF579828}" presName="composite" presStyleCnt="0">
        <dgm:presLayoutVars>
          <dgm:chMax val="1"/>
          <dgm:dir/>
          <dgm:resizeHandles val="exact"/>
        </dgm:presLayoutVars>
      </dgm:prSet>
      <dgm:spPr/>
    </dgm:pt>
    <dgm:pt modelId="{1369973D-55AA-4439-86AD-14F9C75F2E1D}" type="pres">
      <dgm:prSet presAssocID="{3DCB9BB7-1AE3-41CC-81C0-563BCF579828}" presName="radial" presStyleCnt="0">
        <dgm:presLayoutVars>
          <dgm:animLvl val="ctr"/>
        </dgm:presLayoutVars>
      </dgm:prSet>
      <dgm:spPr/>
    </dgm:pt>
    <dgm:pt modelId="{FBAC4680-4E4F-475D-8884-9CD5F4BB4171}" type="pres">
      <dgm:prSet presAssocID="{83575F9A-7289-4A5C-BB87-9D487CAAD36F}" presName="centerShape" presStyleLbl="vennNode1" presStyleIdx="0" presStyleCnt="5"/>
      <dgm:spPr/>
    </dgm:pt>
    <dgm:pt modelId="{AF698216-04E7-4906-BC12-D0BE5AFB8ECB}" type="pres">
      <dgm:prSet presAssocID="{13B596D7-F792-401B-9AB5-CB75ED534A88}" presName="node" presStyleLbl="vennNode1" presStyleIdx="1" presStyleCnt="5">
        <dgm:presLayoutVars>
          <dgm:bulletEnabled val="1"/>
        </dgm:presLayoutVars>
      </dgm:prSet>
      <dgm:spPr/>
    </dgm:pt>
    <dgm:pt modelId="{1412313A-AE52-4BCE-B2EC-AA7AEE10239A}" type="pres">
      <dgm:prSet presAssocID="{DD21D9DB-D38D-4F38-960B-EE6F6D0CD199}" presName="node" presStyleLbl="vennNode1" presStyleIdx="2" presStyleCnt="5">
        <dgm:presLayoutVars>
          <dgm:bulletEnabled val="1"/>
        </dgm:presLayoutVars>
      </dgm:prSet>
      <dgm:spPr/>
    </dgm:pt>
    <dgm:pt modelId="{101A31FD-E895-4ED1-A76D-B6AE1A1CFB30}" type="pres">
      <dgm:prSet presAssocID="{6D6968B8-1C10-4BE3-8721-4C515B03D2C1}" presName="node" presStyleLbl="vennNode1" presStyleIdx="3" presStyleCnt="5">
        <dgm:presLayoutVars>
          <dgm:bulletEnabled val="1"/>
        </dgm:presLayoutVars>
      </dgm:prSet>
      <dgm:spPr/>
    </dgm:pt>
    <dgm:pt modelId="{E0111CA7-99A0-4DEE-A0A1-5BFC6810069B}" type="pres">
      <dgm:prSet presAssocID="{492D1B2F-7D30-498E-97BF-269B8670DFA3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3F062844-F800-A648-AA47-E8DB3B7EC07B}" type="presOf" srcId="{13B596D7-F792-401B-9AB5-CB75ED534A88}" destId="{AF698216-04E7-4906-BC12-D0BE5AFB8ECB}" srcOrd="0" destOrd="0" presId="urn:microsoft.com/office/officeart/2005/8/layout/radial3"/>
    <dgm:cxn modelId="{385FFF49-3960-4681-AB38-E8A179EA392C}" srcId="{3DCB9BB7-1AE3-41CC-81C0-563BCF579828}" destId="{83575F9A-7289-4A5C-BB87-9D487CAAD36F}" srcOrd="0" destOrd="0" parTransId="{E40BDADD-FE28-4C8C-9846-9B78B30304E8}" sibTransId="{B7635AD3-2666-4A29-B795-FF4F68FE46DC}"/>
    <dgm:cxn modelId="{9F9CAC55-0EAB-4AB6-957A-E4404EFA1CD6}" srcId="{83575F9A-7289-4A5C-BB87-9D487CAAD36F}" destId="{492D1B2F-7D30-498E-97BF-269B8670DFA3}" srcOrd="3" destOrd="0" parTransId="{948FB2C2-7E48-4085-BE3A-A7892BBCB888}" sibTransId="{D4C98E3B-310C-43AB-8F4C-34C9CE6DA244}"/>
    <dgm:cxn modelId="{02A33A6C-560F-C94C-97A1-9081E754AED2}" type="presOf" srcId="{83575F9A-7289-4A5C-BB87-9D487CAAD36F}" destId="{FBAC4680-4E4F-475D-8884-9CD5F4BB4171}" srcOrd="0" destOrd="0" presId="urn:microsoft.com/office/officeart/2005/8/layout/radial3"/>
    <dgm:cxn modelId="{FFC83695-7D2E-9D4B-8C97-B7445EEAD32D}" type="presOf" srcId="{492D1B2F-7D30-498E-97BF-269B8670DFA3}" destId="{E0111CA7-99A0-4DEE-A0A1-5BFC6810069B}" srcOrd="0" destOrd="0" presId="urn:microsoft.com/office/officeart/2005/8/layout/radial3"/>
    <dgm:cxn modelId="{06DD7DA4-B091-407C-8849-A09725ECD2EB}" srcId="{83575F9A-7289-4A5C-BB87-9D487CAAD36F}" destId="{13B596D7-F792-401B-9AB5-CB75ED534A88}" srcOrd="0" destOrd="0" parTransId="{1A1CD719-414D-4718-A23E-4956EF171ED3}" sibTransId="{CB4C2877-EEDD-4DF2-B901-D3190B2CEC9C}"/>
    <dgm:cxn modelId="{AE305AB2-EC89-5A4F-86B7-C7C4B0459D8A}" type="presOf" srcId="{DD21D9DB-D38D-4F38-960B-EE6F6D0CD199}" destId="{1412313A-AE52-4BCE-B2EC-AA7AEE10239A}" srcOrd="0" destOrd="0" presId="urn:microsoft.com/office/officeart/2005/8/layout/radial3"/>
    <dgm:cxn modelId="{C9841ABE-1754-F247-857A-602A55E113FD}" type="presOf" srcId="{3DCB9BB7-1AE3-41CC-81C0-563BCF579828}" destId="{0E1016BB-CA0A-4F22-9620-7671B07FBB15}" srcOrd="0" destOrd="0" presId="urn:microsoft.com/office/officeart/2005/8/layout/radial3"/>
    <dgm:cxn modelId="{DAD1CED5-5308-024E-B6B8-AE0FC279FE95}" type="presOf" srcId="{6D6968B8-1C10-4BE3-8721-4C515B03D2C1}" destId="{101A31FD-E895-4ED1-A76D-B6AE1A1CFB30}" srcOrd="0" destOrd="0" presId="urn:microsoft.com/office/officeart/2005/8/layout/radial3"/>
    <dgm:cxn modelId="{256CC7DA-B5AC-4C9A-9FBB-7D682E183B8E}" srcId="{83575F9A-7289-4A5C-BB87-9D487CAAD36F}" destId="{DD21D9DB-D38D-4F38-960B-EE6F6D0CD199}" srcOrd="1" destOrd="0" parTransId="{ED916034-F44E-4451-97BF-AD0B9D9729D8}" sibTransId="{DEF05E42-93EE-45CC-B7D3-47F187FE9EFD}"/>
    <dgm:cxn modelId="{D800F1F7-3FE7-406A-862D-70184966F31F}" srcId="{83575F9A-7289-4A5C-BB87-9D487CAAD36F}" destId="{6D6968B8-1C10-4BE3-8721-4C515B03D2C1}" srcOrd="2" destOrd="0" parTransId="{F3C2F5CB-3CBB-4A0F-9AE9-8847DB5F35E0}" sibTransId="{9ADBE859-C578-4820-8906-03C58F2AFEE1}"/>
    <dgm:cxn modelId="{FC32CBBB-CCE8-C84B-BF2E-F410472E77BD}" type="presParOf" srcId="{0E1016BB-CA0A-4F22-9620-7671B07FBB15}" destId="{1369973D-55AA-4439-86AD-14F9C75F2E1D}" srcOrd="0" destOrd="0" presId="urn:microsoft.com/office/officeart/2005/8/layout/radial3"/>
    <dgm:cxn modelId="{A35EEFAE-42AB-1F47-B849-BFED7880F87D}" type="presParOf" srcId="{1369973D-55AA-4439-86AD-14F9C75F2E1D}" destId="{FBAC4680-4E4F-475D-8884-9CD5F4BB4171}" srcOrd="0" destOrd="0" presId="urn:microsoft.com/office/officeart/2005/8/layout/radial3"/>
    <dgm:cxn modelId="{708541A2-4716-FF44-85BE-DD654B37CAE7}" type="presParOf" srcId="{1369973D-55AA-4439-86AD-14F9C75F2E1D}" destId="{AF698216-04E7-4906-BC12-D0BE5AFB8ECB}" srcOrd="1" destOrd="0" presId="urn:microsoft.com/office/officeart/2005/8/layout/radial3"/>
    <dgm:cxn modelId="{73366B48-0FF7-BB41-9B96-45060DD2F5B7}" type="presParOf" srcId="{1369973D-55AA-4439-86AD-14F9C75F2E1D}" destId="{1412313A-AE52-4BCE-B2EC-AA7AEE10239A}" srcOrd="2" destOrd="0" presId="urn:microsoft.com/office/officeart/2005/8/layout/radial3"/>
    <dgm:cxn modelId="{FA4025FD-AA09-B240-8754-CBE19FD5E993}" type="presParOf" srcId="{1369973D-55AA-4439-86AD-14F9C75F2E1D}" destId="{101A31FD-E895-4ED1-A76D-B6AE1A1CFB30}" srcOrd="3" destOrd="0" presId="urn:microsoft.com/office/officeart/2005/8/layout/radial3"/>
    <dgm:cxn modelId="{879D9C76-F353-0847-ACED-B45922B3D1E5}" type="presParOf" srcId="{1369973D-55AA-4439-86AD-14F9C75F2E1D}" destId="{E0111CA7-99A0-4DEE-A0A1-5BFC6810069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C4680-4E4F-475D-8884-9CD5F4BB4171}">
      <dsp:nvSpPr>
        <dsp:cNvPr id="0" name=""/>
        <dsp:cNvSpPr/>
      </dsp:nvSpPr>
      <dsp:spPr>
        <a:xfrm>
          <a:off x="2727262" y="1144525"/>
          <a:ext cx="2851274" cy="28512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Community Detection</a:t>
          </a:r>
        </a:p>
      </dsp:txBody>
      <dsp:txXfrm>
        <a:off x="3144821" y="1562084"/>
        <a:ext cx="2016156" cy="2016156"/>
      </dsp:txXfrm>
    </dsp:sp>
    <dsp:sp modelId="{AF698216-04E7-4906-BC12-D0BE5AFB8ECB}">
      <dsp:nvSpPr>
        <dsp:cNvPr id="0" name=""/>
        <dsp:cNvSpPr/>
      </dsp:nvSpPr>
      <dsp:spPr>
        <a:xfrm>
          <a:off x="3440081" y="508"/>
          <a:ext cx="1425637" cy="1425637"/>
        </a:xfrm>
        <a:prstGeom prst="ellips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Node-Centric</a:t>
          </a:r>
        </a:p>
      </dsp:txBody>
      <dsp:txXfrm>
        <a:off x="3648861" y="209288"/>
        <a:ext cx="1008077" cy="1008077"/>
      </dsp:txXfrm>
    </dsp:sp>
    <dsp:sp modelId="{1412313A-AE52-4BCE-B2EC-AA7AEE10239A}">
      <dsp:nvSpPr>
        <dsp:cNvPr id="0" name=""/>
        <dsp:cNvSpPr/>
      </dsp:nvSpPr>
      <dsp:spPr>
        <a:xfrm>
          <a:off x="5296916" y="1857343"/>
          <a:ext cx="1425637" cy="14256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Group-Centric</a:t>
          </a:r>
        </a:p>
      </dsp:txBody>
      <dsp:txXfrm>
        <a:off x="5505696" y="2066123"/>
        <a:ext cx="1008077" cy="1008077"/>
      </dsp:txXfrm>
    </dsp:sp>
    <dsp:sp modelId="{101A31FD-E895-4ED1-A76D-B6AE1A1CFB30}">
      <dsp:nvSpPr>
        <dsp:cNvPr id="0" name=""/>
        <dsp:cNvSpPr/>
      </dsp:nvSpPr>
      <dsp:spPr>
        <a:xfrm>
          <a:off x="3440081" y="3714179"/>
          <a:ext cx="1425637" cy="14256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Network-Centric</a:t>
          </a:r>
        </a:p>
      </dsp:txBody>
      <dsp:txXfrm>
        <a:off x="3648861" y="3922959"/>
        <a:ext cx="1008077" cy="1008077"/>
      </dsp:txXfrm>
    </dsp:sp>
    <dsp:sp modelId="{E0111CA7-99A0-4DEE-A0A1-5BFC6810069B}">
      <dsp:nvSpPr>
        <dsp:cNvPr id="0" name=""/>
        <dsp:cNvSpPr/>
      </dsp:nvSpPr>
      <dsp:spPr>
        <a:xfrm>
          <a:off x="1583246" y="1857343"/>
          <a:ext cx="1425637" cy="14256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Hierarchy-Centric</a:t>
          </a:r>
        </a:p>
      </dsp:txBody>
      <dsp:txXfrm>
        <a:off x="1792026" y="2066123"/>
        <a:ext cx="1008077" cy="10080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C4680-4E4F-475D-8884-9CD5F4BB4171}">
      <dsp:nvSpPr>
        <dsp:cNvPr id="0" name=""/>
        <dsp:cNvSpPr/>
      </dsp:nvSpPr>
      <dsp:spPr>
        <a:xfrm>
          <a:off x="2727262" y="1144525"/>
          <a:ext cx="2851274" cy="28512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Community Detection</a:t>
          </a:r>
        </a:p>
      </dsp:txBody>
      <dsp:txXfrm>
        <a:off x="3144821" y="1562084"/>
        <a:ext cx="2016156" cy="2016156"/>
      </dsp:txXfrm>
    </dsp:sp>
    <dsp:sp modelId="{AF698216-04E7-4906-BC12-D0BE5AFB8ECB}">
      <dsp:nvSpPr>
        <dsp:cNvPr id="0" name=""/>
        <dsp:cNvSpPr/>
      </dsp:nvSpPr>
      <dsp:spPr>
        <a:xfrm>
          <a:off x="3440081" y="508"/>
          <a:ext cx="1425637" cy="14256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Node-Centric</a:t>
          </a:r>
        </a:p>
      </dsp:txBody>
      <dsp:txXfrm>
        <a:off x="3648861" y="209288"/>
        <a:ext cx="1008077" cy="1008077"/>
      </dsp:txXfrm>
    </dsp:sp>
    <dsp:sp modelId="{1412313A-AE52-4BCE-B2EC-AA7AEE10239A}">
      <dsp:nvSpPr>
        <dsp:cNvPr id="0" name=""/>
        <dsp:cNvSpPr/>
      </dsp:nvSpPr>
      <dsp:spPr>
        <a:xfrm>
          <a:off x="5296916" y="1857343"/>
          <a:ext cx="1425637" cy="1425637"/>
        </a:xfrm>
        <a:prstGeom prst="ellipse">
          <a:avLst/>
        </a:prstGeom>
        <a:solidFill>
          <a:schemeClr val="accent5">
            <a:lumMod val="50000"/>
          </a:schemeClr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Group-Centric</a:t>
          </a:r>
        </a:p>
      </dsp:txBody>
      <dsp:txXfrm>
        <a:off x="5505696" y="2066123"/>
        <a:ext cx="1008077" cy="1008077"/>
      </dsp:txXfrm>
    </dsp:sp>
    <dsp:sp modelId="{101A31FD-E895-4ED1-A76D-B6AE1A1CFB30}">
      <dsp:nvSpPr>
        <dsp:cNvPr id="0" name=""/>
        <dsp:cNvSpPr/>
      </dsp:nvSpPr>
      <dsp:spPr>
        <a:xfrm>
          <a:off x="3440081" y="3714179"/>
          <a:ext cx="1425637" cy="14256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Network-Centric</a:t>
          </a:r>
        </a:p>
      </dsp:txBody>
      <dsp:txXfrm>
        <a:off x="3648861" y="3922959"/>
        <a:ext cx="1008077" cy="1008077"/>
      </dsp:txXfrm>
    </dsp:sp>
    <dsp:sp modelId="{E0111CA7-99A0-4DEE-A0A1-5BFC6810069B}">
      <dsp:nvSpPr>
        <dsp:cNvPr id="0" name=""/>
        <dsp:cNvSpPr/>
      </dsp:nvSpPr>
      <dsp:spPr>
        <a:xfrm>
          <a:off x="1583246" y="1857343"/>
          <a:ext cx="1425637" cy="14256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Hierarchy-Centric</a:t>
          </a:r>
        </a:p>
      </dsp:txBody>
      <dsp:txXfrm>
        <a:off x="1792026" y="2066123"/>
        <a:ext cx="1008077" cy="1008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C4680-4E4F-475D-8884-9CD5F4BB4171}">
      <dsp:nvSpPr>
        <dsp:cNvPr id="0" name=""/>
        <dsp:cNvSpPr/>
      </dsp:nvSpPr>
      <dsp:spPr>
        <a:xfrm>
          <a:off x="2727262" y="1144525"/>
          <a:ext cx="2851274" cy="28512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Community Detection</a:t>
          </a:r>
        </a:p>
      </dsp:txBody>
      <dsp:txXfrm>
        <a:off x="3144821" y="1562084"/>
        <a:ext cx="2016156" cy="2016156"/>
      </dsp:txXfrm>
    </dsp:sp>
    <dsp:sp modelId="{AF698216-04E7-4906-BC12-D0BE5AFB8ECB}">
      <dsp:nvSpPr>
        <dsp:cNvPr id="0" name=""/>
        <dsp:cNvSpPr/>
      </dsp:nvSpPr>
      <dsp:spPr>
        <a:xfrm>
          <a:off x="3440081" y="508"/>
          <a:ext cx="1425637" cy="14256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Node-Centric</a:t>
          </a:r>
        </a:p>
      </dsp:txBody>
      <dsp:txXfrm>
        <a:off x="3648861" y="209288"/>
        <a:ext cx="1008077" cy="1008077"/>
      </dsp:txXfrm>
    </dsp:sp>
    <dsp:sp modelId="{1412313A-AE52-4BCE-B2EC-AA7AEE10239A}">
      <dsp:nvSpPr>
        <dsp:cNvPr id="0" name=""/>
        <dsp:cNvSpPr/>
      </dsp:nvSpPr>
      <dsp:spPr>
        <a:xfrm>
          <a:off x="5296916" y="1857343"/>
          <a:ext cx="1425637" cy="14256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Group-Centric</a:t>
          </a:r>
        </a:p>
      </dsp:txBody>
      <dsp:txXfrm>
        <a:off x="5505696" y="2066123"/>
        <a:ext cx="1008077" cy="1008077"/>
      </dsp:txXfrm>
    </dsp:sp>
    <dsp:sp modelId="{101A31FD-E895-4ED1-A76D-B6AE1A1CFB30}">
      <dsp:nvSpPr>
        <dsp:cNvPr id="0" name=""/>
        <dsp:cNvSpPr/>
      </dsp:nvSpPr>
      <dsp:spPr>
        <a:xfrm>
          <a:off x="3440081" y="3714179"/>
          <a:ext cx="1425637" cy="1425637"/>
        </a:xfrm>
        <a:prstGeom prst="ellipse">
          <a:avLst/>
        </a:prstGeom>
        <a:solidFill>
          <a:schemeClr val="accent5">
            <a:lumMod val="50000"/>
          </a:schemeClr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Network-Centric</a:t>
          </a:r>
        </a:p>
      </dsp:txBody>
      <dsp:txXfrm>
        <a:off x="3648861" y="3922959"/>
        <a:ext cx="1008077" cy="1008077"/>
      </dsp:txXfrm>
    </dsp:sp>
    <dsp:sp modelId="{E0111CA7-99A0-4DEE-A0A1-5BFC6810069B}">
      <dsp:nvSpPr>
        <dsp:cNvPr id="0" name=""/>
        <dsp:cNvSpPr/>
      </dsp:nvSpPr>
      <dsp:spPr>
        <a:xfrm>
          <a:off x="1583246" y="1857343"/>
          <a:ext cx="1425637" cy="14256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Hierarchy-Centric</a:t>
          </a:r>
        </a:p>
      </dsp:txBody>
      <dsp:txXfrm>
        <a:off x="1792026" y="2066123"/>
        <a:ext cx="1008077" cy="10080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C4680-4E4F-475D-8884-9CD5F4BB4171}">
      <dsp:nvSpPr>
        <dsp:cNvPr id="0" name=""/>
        <dsp:cNvSpPr/>
      </dsp:nvSpPr>
      <dsp:spPr>
        <a:xfrm>
          <a:off x="2727262" y="1144525"/>
          <a:ext cx="2851274" cy="28512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Community Detection</a:t>
          </a:r>
        </a:p>
      </dsp:txBody>
      <dsp:txXfrm>
        <a:off x="3144821" y="1562084"/>
        <a:ext cx="2016156" cy="2016156"/>
      </dsp:txXfrm>
    </dsp:sp>
    <dsp:sp modelId="{AF698216-04E7-4906-BC12-D0BE5AFB8ECB}">
      <dsp:nvSpPr>
        <dsp:cNvPr id="0" name=""/>
        <dsp:cNvSpPr/>
      </dsp:nvSpPr>
      <dsp:spPr>
        <a:xfrm>
          <a:off x="3440081" y="508"/>
          <a:ext cx="1425637" cy="14256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Node-Centric</a:t>
          </a:r>
        </a:p>
      </dsp:txBody>
      <dsp:txXfrm>
        <a:off x="3648861" y="209288"/>
        <a:ext cx="1008077" cy="1008077"/>
      </dsp:txXfrm>
    </dsp:sp>
    <dsp:sp modelId="{1412313A-AE52-4BCE-B2EC-AA7AEE10239A}">
      <dsp:nvSpPr>
        <dsp:cNvPr id="0" name=""/>
        <dsp:cNvSpPr/>
      </dsp:nvSpPr>
      <dsp:spPr>
        <a:xfrm>
          <a:off x="5296916" y="1857343"/>
          <a:ext cx="1425637" cy="14256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Group-Centric</a:t>
          </a:r>
        </a:p>
      </dsp:txBody>
      <dsp:txXfrm>
        <a:off x="5505696" y="2066123"/>
        <a:ext cx="1008077" cy="1008077"/>
      </dsp:txXfrm>
    </dsp:sp>
    <dsp:sp modelId="{101A31FD-E895-4ED1-A76D-B6AE1A1CFB30}">
      <dsp:nvSpPr>
        <dsp:cNvPr id="0" name=""/>
        <dsp:cNvSpPr/>
      </dsp:nvSpPr>
      <dsp:spPr>
        <a:xfrm>
          <a:off x="3440081" y="3714179"/>
          <a:ext cx="1425637" cy="14256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Network-Centric</a:t>
          </a:r>
        </a:p>
      </dsp:txBody>
      <dsp:txXfrm>
        <a:off x="3648861" y="3922959"/>
        <a:ext cx="1008077" cy="1008077"/>
      </dsp:txXfrm>
    </dsp:sp>
    <dsp:sp modelId="{E0111CA7-99A0-4DEE-A0A1-5BFC6810069B}">
      <dsp:nvSpPr>
        <dsp:cNvPr id="0" name=""/>
        <dsp:cNvSpPr/>
      </dsp:nvSpPr>
      <dsp:spPr>
        <a:xfrm>
          <a:off x="1583246" y="1857343"/>
          <a:ext cx="1425637" cy="1425637"/>
        </a:xfrm>
        <a:prstGeom prst="ellipse">
          <a:avLst/>
        </a:prstGeom>
        <a:solidFill>
          <a:schemeClr val="accent5">
            <a:lumMod val="50000"/>
          </a:schemeClr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Hierarchy-Centric</a:t>
          </a:r>
        </a:p>
      </dsp:txBody>
      <dsp:txXfrm>
        <a:off x="1792026" y="2066123"/>
        <a:ext cx="1008077" cy="1008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677EC-4683-504F-B60E-E840FFBFE8C4}" type="datetimeFigureOut">
              <a:rPr lang="it-IT" smtClean="0"/>
              <a:t>03/05/19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4E70F-B88D-0D40-9147-5E53D63DCC7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2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宋体" charset="0"/>
                <a:cs typeface="宋体" charset="0"/>
              </a:rPr>
              <a:t>The categorization are not necessarily disjoint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宋体" charset="0"/>
                <a:cs typeface="宋体" charset="0"/>
              </a:rPr>
              <a:t>; social media is becoming an aspect of the physical world </a:t>
            </a:r>
          </a:p>
        </p:txBody>
      </p:sp>
      <p:sp>
        <p:nvSpPr>
          <p:cNvPr id="79876" name="Slide Number Placeholder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737471A4-F38A-5043-859C-DBAB4CF0E678}" type="slidenum">
              <a:rPr lang="en-US" sz="1200">
                <a:latin typeface="Calibri" charset="0"/>
                <a:ea typeface="宋体" charset="0"/>
                <a:cs typeface="宋体" charset="0"/>
              </a:rPr>
              <a:pPr algn="r"/>
              <a:t>2</a:t>
            </a:fld>
            <a:endParaRPr lang="en-US" sz="1200"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264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宋体" charset="0"/>
              <a:cs typeface="宋体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宋体" charset="0"/>
                <a:cs typeface="宋体" charset="0"/>
              </a:rPr>
              <a:t>Groups are not active: the group members seldom talk to each other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宋体" charset="0"/>
              <a:cs typeface="宋体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宋体" charset="0"/>
                <a:cs typeface="宋体" charset="0"/>
              </a:rPr>
              <a:t>Explicitly vs. implicitly formed groups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81924" name="Slide Number Placeholder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5A705DE-56CE-B645-B952-6B21FB733EF8}" type="slidenum">
              <a:rPr lang="en-US" sz="1200">
                <a:latin typeface="Calibri" charset="0"/>
                <a:ea typeface="宋体" charset="0"/>
                <a:cs typeface="宋体" charset="0"/>
              </a:rPr>
              <a:pPr algn="r"/>
              <a:t>4</a:t>
            </a:fld>
            <a:endParaRPr lang="en-US" sz="1200"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281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>
                <a:latin typeface="Calibri" charset="0"/>
                <a:ea typeface="宋体" charset="0"/>
                <a:cs typeface="宋体" charset="0"/>
              </a:rPr>
              <a:t>No objective definition for a community</a:t>
            </a:r>
          </a:p>
          <a:p>
            <a:pPr eaLnBrk="1" hangingPunct="1">
              <a:spcBef>
                <a:spcPct val="0"/>
              </a:spcBef>
            </a:pPr>
            <a:r>
              <a:rPr lang="en-US" sz="1100">
                <a:latin typeface="Calibri" charset="0"/>
                <a:ea typeface="宋体" charset="0"/>
                <a:cs typeface="宋体" charset="0"/>
              </a:rPr>
              <a:t>Visualization might help, but only for small networks</a:t>
            </a:r>
          </a:p>
          <a:p>
            <a:pPr eaLnBrk="1" hangingPunct="1">
              <a:spcBef>
                <a:spcPct val="0"/>
              </a:spcBef>
            </a:pPr>
            <a:r>
              <a:rPr lang="en-US" sz="1100">
                <a:latin typeface="Calibri" charset="0"/>
                <a:ea typeface="宋体" charset="0"/>
                <a:cs typeface="宋体" charset="0"/>
              </a:rPr>
              <a:t>Real-world networks tend to be noisy</a:t>
            </a:r>
          </a:p>
          <a:p>
            <a:pPr eaLnBrk="1" hangingPunct="1">
              <a:spcBef>
                <a:spcPct val="0"/>
              </a:spcBef>
            </a:pPr>
            <a:r>
              <a:rPr lang="en-US" sz="1100">
                <a:latin typeface="Calibri" charset="0"/>
                <a:ea typeface="宋体" charset="0"/>
                <a:cs typeface="宋体" charset="0"/>
              </a:rPr>
              <a:t>Need a proper criteria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83972" name="Slide Number Placeholder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EFFBAE2-25A1-BB44-8C01-A75288DD0857}" type="slidenum">
              <a:rPr lang="en-US" sz="1200">
                <a:latin typeface="Calibri" charset="0"/>
                <a:ea typeface="宋体" charset="0"/>
                <a:cs typeface="宋体" charset="0"/>
              </a:rPr>
              <a:pPr algn="r"/>
              <a:t>5</a:t>
            </a:fld>
            <a:endParaRPr lang="en-US" sz="1200"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95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宋体" charset="0"/>
                <a:cs typeface="宋体" charset="0"/>
              </a:rPr>
              <a:t>A typical goal is to partition a network into disjoint sets. But that can be extended to soft clustering as well</a:t>
            </a:r>
          </a:p>
        </p:txBody>
      </p:sp>
      <p:sp>
        <p:nvSpPr>
          <p:cNvPr id="95236" name="Slide Number Placeholder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7B4F656D-DE29-9347-8891-386BB0A3AD43}" type="slidenum">
              <a:rPr lang="en-US" sz="1200">
                <a:latin typeface="Calibri" charset="0"/>
                <a:ea typeface="宋体" charset="0"/>
                <a:cs typeface="宋体" charset="0"/>
              </a:rPr>
              <a:pPr algn="r"/>
              <a:t>19</a:t>
            </a:fld>
            <a:endParaRPr lang="en-US" sz="1200"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427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宋体" charset="0"/>
                <a:cs typeface="宋体" charset="0"/>
              </a:rPr>
              <a:t>Nodes 4-9 have two paths to reach Node2: e(1,2) and e(2,3), hence, 6/2 = 3, Node 3 can reach Node 2 directly, and Node 1 reaches Node 2 via e(1,2). Hence, edge betweenness of e(1,2) is 4. </a:t>
            </a:r>
          </a:p>
        </p:txBody>
      </p:sp>
      <p:sp>
        <p:nvSpPr>
          <p:cNvPr id="105476" name="Slide Number Placeholder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F617BB6-40CC-8A4C-B73A-7A0155C695FC}" type="slidenum">
              <a:rPr lang="en-US" sz="1200">
                <a:latin typeface="Calibri" charset="0"/>
                <a:ea typeface="宋体" charset="0"/>
                <a:cs typeface="宋体" charset="0"/>
              </a:rPr>
              <a:pPr algn="r"/>
              <a:t>35</a:t>
            </a:fld>
            <a:endParaRPr lang="en-US" sz="1200"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51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>
              <a:latin typeface="Calibri" charset="0"/>
              <a:ea typeface="宋体" charset="0"/>
              <a:cs typeface="宋体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>
                <a:latin typeface="Calibri" charset="0"/>
                <a:ea typeface="宋体" charset="0"/>
                <a:cs typeface="宋体" charset="0"/>
              </a:rPr>
              <a:t>Normalized mutual information considers all the possible community matching between the ground truth and the clustering result</a:t>
            </a:r>
          </a:p>
        </p:txBody>
      </p:sp>
      <p:sp>
        <p:nvSpPr>
          <p:cNvPr id="112644" name="Slide Number Placeholder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0D22D5F-5804-CE44-9D05-68E8F18F1449}" type="slidenum">
              <a:rPr lang="en-US" sz="1200">
                <a:latin typeface="Calibri" charset="0"/>
                <a:ea typeface="宋体" charset="0"/>
                <a:cs typeface="宋体" charset="0"/>
              </a:rPr>
              <a:pPr algn="r"/>
              <a:t>78</a:t>
            </a:fld>
            <a:endParaRPr lang="en-US" sz="1200"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283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宋体" charset="0"/>
                <a:cs typeface="宋体" charset="0"/>
              </a:rPr>
              <a:t>We normalize MI so that we can compare more than two clusterings, e.g., clusterings A, B, C</a:t>
            </a:r>
          </a:p>
        </p:txBody>
      </p:sp>
      <p:sp>
        <p:nvSpPr>
          <p:cNvPr id="116740" name="Slide Number Placeholder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B116389-F703-C348-AEBF-26D1BCBFC898}" type="slidenum">
              <a:rPr lang="en-US" sz="1200">
                <a:latin typeface="Calibri" charset="0"/>
                <a:ea typeface="宋体" charset="0"/>
                <a:cs typeface="宋体" charset="0"/>
              </a:rPr>
              <a:pPr algn="r"/>
              <a:t>81</a:t>
            </a:fld>
            <a:endParaRPr lang="en-US" sz="1200"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23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宋体" charset="0"/>
                <a:cs typeface="宋体" charset="0"/>
              </a:rPr>
              <a:t>Pi_a, Pi_b denote different partitions.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宋体" charset="0"/>
                <a:cs typeface="宋体" charset="0"/>
              </a:rPr>
              <a:t>n_h^a is the number of nodes in Partition a assigned to h-th community;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宋体" charset="0"/>
                <a:cs typeface="宋体" charset="0"/>
              </a:rPr>
              <a:t>n_l^b is the number of nodes in Partition b assigned to l-th community;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宋体" charset="0"/>
              <a:cs typeface="宋体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宋体" charset="0"/>
                <a:cs typeface="宋体" charset="0"/>
              </a:rPr>
              <a:t>n_h, l is the number of nodes assigned to h-th community in partitition a, and l-th community in partition b. 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宋体" charset="0"/>
              <a:cs typeface="宋体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宋体" charset="0"/>
                <a:cs typeface="宋体" charset="0"/>
              </a:rPr>
              <a:t>k^{(a)} is the number of communities in partition a,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宋体" charset="0"/>
                <a:cs typeface="宋体" charset="0"/>
              </a:rPr>
              <a:t>k^{(b)} is the number of communities in partition b. </a:t>
            </a:r>
          </a:p>
        </p:txBody>
      </p:sp>
      <p:sp>
        <p:nvSpPr>
          <p:cNvPr id="118788" name="Slide Number Placeholder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3D7FF-EE28-1B4D-8A60-3BED72C2477D}" type="slidenum">
              <a:rPr lang="en-US" sz="1200">
                <a:latin typeface="Calibri" charset="0"/>
                <a:ea typeface="宋体" charset="0"/>
                <a:cs typeface="宋体" charset="0"/>
              </a:rPr>
              <a:pPr algn="r"/>
              <a:t>82</a:t>
            </a:fld>
            <a:endParaRPr lang="en-US" sz="1200"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252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AB4F-C6DC-7A47-A964-CDD6E617E126}" type="datetimeFigureOut">
              <a:rPr lang="it-IT" smtClean="0"/>
              <a:t>03/05/19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6AE1-5AF1-8045-9215-9AA3096C954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4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AB4F-C6DC-7A47-A964-CDD6E617E126}" type="datetimeFigureOut">
              <a:rPr lang="it-IT" smtClean="0"/>
              <a:t>03/05/19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6AE1-5AF1-8045-9215-9AA3096C954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AB4F-C6DC-7A47-A964-CDD6E617E126}" type="datetimeFigureOut">
              <a:rPr lang="it-IT" smtClean="0"/>
              <a:t>03/05/19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6AE1-5AF1-8045-9215-9AA3096C954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16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AB4F-C6DC-7A47-A964-CDD6E617E126}" type="datetimeFigureOut">
              <a:rPr lang="it-IT" smtClean="0"/>
              <a:t>03/05/19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6AE1-5AF1-8045-9215-9AA3096C954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9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AB4F-C6DC-7A47-A964-CDD6E617E126}" type="datetimeFigureOut">
              <a:rPr lang="it-IT" smtClean="0"/>
              <a:t>03/05/19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6AE1-5AF1-8045-9215-9AA3096C954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0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AB4F-C6DC-7A47-A964-CDD6E617E126}" type="datetimeFigureOut">
              <a:rPr lang="it-IT" smtClean="0"/>
              <a:t>03/05/19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6AE1-5AF1-8045-9215-9AA3096C954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1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AB4F-C6DC-7A47-A964-CDD6E617E126}" type="datetimeFigureOut">
              <a:rPr lang="it-IT" smtClean="0"/>
              <a:t>03/05/19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6AE1-5AF1-8045-9215-9AA3096C954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AB4F-C6DC-7A47-A964-CDD6E617E126}" type="datetimeFigureOut">
              <a:rPr lang="it-IT" smtClean="0"/>
              <a:t>03/05/19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6AE1-5AF1-8045-9215-9AA3096C954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2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AB4F-C6DC-7A47-A964-CDD6E617E126}" type="datetimeFigureOut">
              <a:rPr lang="it-IT" smtClean="0"/>
              <a:t>03/05/19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6AE1-5AF1-8045-9215-9AA3096C954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9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AB4F-C6DC-7A47-A964-CDD6E617E126}" type="datetimeFigureOut">
              <a:rPr lang="it-IT" smtClean="0"/>
              <a:t>03/05/19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6AE1-5AF1-8045-9215-9AA3096C954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94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AB4F-C6DC-7A47-A964-CDD6E617E126}" type="datetimeFigureOut">
              <a:rPr lang="it-IT" smtClean="0"/>
              <a:t>03/05/19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6AE1-5AF1-8045-9215-9AA3096C954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2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5AB4F-C6DC-7A47-A964-CDD6E617E126}" type="datetimeFigureOut">
              <a:rPr lang="it-IT" smtClean="0"/>
              <a:t>03/05/19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06AE1-5AF1-8045-9215-9AA3096C954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4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33.png"/><Relationship Id="rId4" Type="http://schemas.openxmlformats.org/officeDocument/2006/relationships/image" Target="../media/image35.png"/><Relationship Id="rId9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dfonline.com/doi/abs/10.1080/0022250X.2001.9990249" TargetMode="External"/><Relationship Id="rId2" Type="http://schemas.openxmlformats.org/officeDocument/2006/relationships/hyperlink" Target="http://www-personal.umich.edu/~mejn/papers/016132.pdf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wmf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4.png"/><Relationship Id="rId12" Type="http://schemas.openxmlformats.org/officeDocument/2006/relationships/image" Target="../media/image5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9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53.png"/><Relationship Id="rId10" Type="http://schemas.openxmlformats.org/officeDocument/2006/relationships/image" Target="../media/image56.png"/><Relationship Id="rId4" Type="http://schemas.openxmlformats.org/officeDocument/2006/relationships/image" Target="../media/image48.png"/><Relationship Id="rId9" Type="http://schemas.openxmlformats.org/officeDocument/2006/relationships/image" Target="../media/image55.png"/><Relationship Id="rId14" Type="http://schemas.openxmlformats.org/officeDocument/2006/relationships/image" Target="../media/image52.e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4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59.wmf"/><Relationship Id="rId4" Type="http://schemas.openxmlformats.org/officeDocument/2006/relationships/image" Target="../media/image60.png"/><Relationship Id="rId9" Type="http://schemas.openxmlformats.org/officeDocument/2006/relationships/oleObject" Target="../embeddings/oleObject6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alphaModFix amt="6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Social Media Analytics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Part III</a:t>
            </a:r>
          </a:p>
        </p:txBody>
      </p:sp>
    </p:spTree>
    <p:extLst>
      <p:ext uri="{BB962C8B-B14F-4D97-AF65-F5344CB8AC3E}">
        <p14:creationId xmlns:p14="http://schemas.microsoft.com/office/powerpoint/2010/main" val="488815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宋体" charset="0"/>
                <a:cs typeface="宋体" charset="0"/>
              </a:rPr>
              <a:t>Finding the Maximum Clique</a:t>
            </a:r>
          </a:p>
        </p:txBody>
      </p:sp>
      <p:sp>
        <p:nvSpPr>
          <p:cNvPr id="8294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In a clique of size k, each node maintains degree &gt;= k-1</a:t>
            </a:r>
          </a:p>
          <a:p>
            <a:pPr lvl="1" eaLnBrk="1" hangingPunct="1"/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Nodes with degree &lt; k-1 will not be included in the maximum clique</a:t>
            </a:r>
          </a:p>
          <a:p>
            <a:pPr eaLnBrk="1" hangingPunct="1"/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Recursively apply the following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pruning</a:t>
            </a: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 procedure</a:t>
            </a:r>
          </a:p>
          <a:p>
            <a:pPr lvl="1" eaLnBrk="1" hangingPunct="1"/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Sample a sub-network from the given network, and find a clique in the sub-network, say, by a greedy approach</a:t>
            </a:r>
          </a:p>
          <a:p>
            <a:pPr lvl="1" eaLnBrk="1" hangingPunct="1"/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Suppose the clique above is size k, in order to find out a </a:t>
            </a:r>
            <a:r>
              <a:rPr lang="en-US" sz="2000" i="1" dirty="0">
                <a:latin typeface="Arial" charset="0"/>
                <a:ea typeface="宋体" charset="0"/>
                <a:cs typeface="宋体" charset="0"/>
              </a:rPr>
              <a:t>larger</a:t>
            </a:r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 clique,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all nodes with degree &lt;= k-1 should be removed</a:t>
            </a:r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. </a:t>
            </a:r>
          </a:p>
          <a:p>
            <a:pPr eaLnBrk="1" hangingPunct="1"/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Repeat until the network is small enough</a:t>
            </a:r>
          </a:p>
          <a:p>
            <a:pPr eaLnBrk="1" hangingPunct="1"/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Many nodes will be pruned as social media networks follow a </a:t>
            </a:r>
            <a:r>
              <a:rPr lang="en-US" sz="2400" u="sng" dirty="0">
                <a:latin typeface="Arial" charset="0"/>
                <a:ea typeface="宋体" charset="0"/>
                <a:cs typeface="宋体" charset="0"/>
              </a:rPr>
              <a:t>power law distribution</a:t>
            </a: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 for node degrees  (</a:t>
            </a:r>
            <a:r>
              <a:rPr lang="en-US" sz="2400" dirty="0" err="1">
                <a:latin typeface="Arial" charset="0"/>
                <a:ea typeface="宋体" charset="0"/>
                <a:cs typeface="宋体" charset="0"/>
              </a:rPr>
              <a:t>Zipfian</a:t>
            </a: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 low, previous lessons)</a:t>
            </a:r>
          </a:p>
        </p:txBody>
      </p:sp>
      <p:sp>
        <p:nvSpPr>
          <p:cNvPr id="88067" name="Slide Number Placeholder 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132B420-71E4-A441-B123-228097CFE302}" type="slidenum">
              <a:rPr lang="en-US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pPr algn="r"/>
              <a:t>10</a:t>
            </a:fld>
            <a:endParaRPr lang="en-US" sz="1200">
              <a:solidFill>
                <a:srgbClr val="898989"/>
              </a:solidFill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1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宋体" charset="0"/>
                <a:cs typeface="宋体" charset="0"/>
              </a:rPr>
              <a:t>Maximum Clique Example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4294967295"/>
          </p:nvPr>
        </p:nvSpPr>
        <p:spPr>
          <a:xfrm>
            <a:off x="457200" y="3240088"/>
            <a:ext cx="8229600" cy="2886075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  <a:ea typeface="宋体" charset="0"/>
                <a:cs typeface="宋体" charset="0"/>
              </a:rPr>
              <a:t>Suppose we sample a sub-network with nodes {1-9} and find a clique {1, 2, 3} of size 3 </a:t>
            </a:r>
          </a:p>
          <a:p>
            <a:pPr eaLnBrk="1" hangingPunct="1"/>
            <a:r>
              <a:rPr lang="en-US" sz="2400">
                <a:latin typeface="Arial" charset="0"/>
                <a:ea typeface="宋体" charset="0"/>
                <a:cs typeface="宋体" charset="0"/>
              </a:rPr>
              <a:t>In order to find a clique &gt;3, remove all nodes with degree &lt;=3-1=2</a:t>
            </a:r>
          </a:p>
          <a:p>
            <a:pPr lvl="1" eaLnBrk="1" hangingPunct="1"/>
            <a:r>
              <a:rPr lang="en-US" sz="2000">
                <a:latin typeface="Arial" charset="0"/>
                <a:ea typeface="宋体" charset="0"/>
                <a:cs typeface="宋体" charset="0"/>
              </a:rPr>
              <a:t>Remove nodes 2 and 9</a:t>
            </a:r>
          </a:p>
          <a:p>
            <a:pPr lvl="1" eaLnBrk="1" hangingPunct="1"/>
            <a:r>
              <a:rPr lang="en-US" sz="2000">
                <a:latin typeface="Arial" charset="0"/>
                <a:ea typeface="宋体" charset="0"/>
                <a:cs typeface="宋体" charset="0"/>
              </a:rPr>
              <a:t>Remove nodes 1 and 3</a:t>
            </a:r>
          </a:p>
          <a:p>
            <a:pPr lvl="1" eaLnBrk="1" hangingPunct="1"/>
            <a:r>
              <a:rPr lang="en-US" sz="2000">
                <a:latin typeface="Arial" charset="0"/>
                <a:ea typeface="宋体" charset="0"/>
                <a:cs typeface="宋体" charset="0"/>
              </a:rPr>
              <a:t>Remove node 4</a:t>
            </a:r>
          </a:p>
        </p:txBody>
      </p:sp>
      <p:pic>
        <p:nvPicPr>
          <p:cNvPr id="89091" name="Picture 4" descr="network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417638"/>
            <a:ext cx="43275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ight Arrow 6"/>
          <p:cNvSpPr>
            <a:spLocks noChangeArrowheads="1"/>
          </p:cNvSpPr>
          <p:nvPr/>
        </p:nvSpPr>
        <p:spPr bwMode="auto">
          <a:xfrm>
            <a:off x="5148263" y="1978025"/>
            <a:ext cx="822325" cy="449263"/>
          </a:xfrm>
          <a:prstGeom prst="rightArrow">
            <a:avLst>
              <a:gd name="adj1" fmla="val 50000"/>
              <a:gd name="adj2" fmla="val 50081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algn="ctr" rotWithShape="0">
              <a:srgbClr val="000000">
                <a:alpha val="34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8397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1590675"/>
            <a:ext cx="12557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4" name="Slide Number Placeholder 8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7C789FA0-8AEC-544A-8F22-0BB19F61A055}" type="slidenum">
              <a:rPr lang="en-US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pPr algn="r"/>
              <a:t>11</a:t>
            </a:fld>
            <a:endParaRPr lang="en-US" sz="1200">
              <a:solidFill>
                <a:srgbClr val="898989"/>
              </a:solidFill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7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/>
      <p:bldP spid="153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ea typeface="宋体" charset="0"/>
                <a:cs typeface="宋体" charset="0"/>
              </a:rPr>
              <a:t>Clique Percolation Method (CPM)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Clique is a very strict definition, unstable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Normally use cliques as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a core or a seed </a:t>
            </a: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to find larger communities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CPM is such a method to find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overlapping</a:t>
            </a: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 communities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latin typeface="Arial" charset="0"/>
                <a:ea typeface="宋体" charset="0"/>
                <a:cs typeface="宋体" charset="0"/>
              </a:rPr>
              <a:t>Input</a:t>
            </a:r>
            <a:endParaRPr lang="en-US" sz="2000" dirty="0">
              <a:latin typeface="Arial" charset="0"/>
              <a:ea typeface="宋体" charset="0"/>
              <a:cs typeface="宋体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A parameter k, and a network </a:t>
            </a:r>
            <a:endParaRPr lang="en-US" sz="2000" dirty="0">
              <a:solidFill>
                <a:srgbClr val="FF0000"/>
              </a:solidFill>
              <a:latin typeface="Arial" charset="0"/>
              <a:ea typeface="宋体" charset="0"/>
              <a:cs typeface="宋体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Procedure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Find out all cliques of size k in a given network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Construct a </a:t>
            </a:r>
            <a:r>
              <a:rPr lang="en-US" sz="2000" u="sng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clique graph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. Two cliques are adjacent if they share k-1 nodes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Each </a:t>
            </a:r>
            <a:r>
              <a:rPr lang="en-US" sz="2000" u="sng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connected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 components in the clique graph form a community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90115" name="Slide Number Placeholder 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D4B0BC8-9B70-3543-8CBC-BA2FEEE56FD7}" type="slidenum">
              <a:rPr lang="en-US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pPr algn="r"/>
              <a:t>12</a:t>
            </a:fld>
            <a:endParaRPr lang="en-US" sz="1200">
              <a:solidFill>
                <a:srgbClr val="898989"/>
              </a:solidFill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28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 bldLvl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宋体" charset="0"/>
                <a:cs typeface="宋体" charset="0"/>
              </a:rPr>
              <a:t>CPM Example</a:t>
            </a:r>
          </a:p>
        </p:txBody>
      </p:sp>
      <p:pic>
        <p:nvPicPr>
          <p:cNvPr id="91138" name="Picture 3" descr="network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470025"/>
            <a:ext cx="43275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5649913" y="1417638"/>
            <a:ext cx="30368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Calibri" charset="0"/>
                <a:ea typeface="宋体" charset="0"/>
                <a:cs typeface="宋体" charset="0"/>
              </a:rPr>
              <a:t>Cliques of size 3:</a:t>
            </a:r>
          </a:p>
          <a:p>
            <a:r>
              <a:rPr lang="en-US" sz="2000">
                <a:latin typeface="Calibri" charset="0"/>
                <a:ea typeface="宋体" charset="0"/>
                <a:cs typeface="宋体" charset="0"/>
              </a:rPr>
              <a:t>{1, 2, 3}, {1, 3, 4}, {4, 5, 6}, {5, 6, 7}, {5, 6, 8}, {5, 7, 8}, </a:t>
            </a:r>
          </a:p>
          <a:p>
            <a:r>
              <a:rPr lang="en-US" sz="2000">
                <a:latin typeface="Calibri" charset="0"/>
                <a:ea typeface="宋体" charset="0"/>
                <a:cs typeface="宋体" charset="0"/>
              </a:rPr>
              <a:t>{6, 7, 8}</a:t>
            </a:r>
          </a:p>
        </p:txBody>
      </p:sp>
      <p:grpSp>
        <p:nvGrpSpPr>
          <p:cNvPr id="17413" name="Group 5"/>
          <p:cNvGrpSpPr>
            <a:grpSpLocks noChangeAspect="1"/>
          </p:cNvGrpSpPr>
          <p:nvPr/>
        </p:nvGrpSpPr>
        <p:grpSpPr bwMode="auto">
          <a:xfrm>
            <a:off x="4330700" y="3675063"/>
            <a:ext cx="4813300" cy="2489200"/>
            <a:chOff x="0" y="0"/>
            <a:chExt cx="4813300" cy="2489200"/>
          </a:xfrm>
        </p:grpSpPr>
        <p:pic>
          <p:nvPicPr>
            <p:cNvPr id="9114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800" y="0"/>
              <a:ext cx="36195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4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7800"/>
              <a:ext cx="1193800" cy="231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1179513" y="4276725"/>
            <a:ext cx="19748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Calibri" charset="0"/>
                <a:ea typeface="宋体" charset="0"/>
                <a:cs typeface="宋体" charset="0"/>
              </a:rPr>
              <a:t>Communities: </a:t>
            </a:r>
          </a:p>
          <a:p>
            <a:pPr algn="ctr"/>
            <a:r>
              <a:rPr lang="en-US">
                <a:latin typeface="Calibri" charset="0"/>
                <a:ea typeface="宋体" charset="0"/>
                <a:cs typeface="宋体" charset="0"/>
              </a:rPr>
              <a:t>{1, 2, 3, </a:t>
            </a:r>
            <a:r>
              <a:rPr lang="en-US" u="sng">
                <a:latin typeface="Calibri" charset="0"/>
                <a:ea typeface="宋体" charset="0"/>
                <a:cs typeface="宋体" charset="0"/>
              </a:rPr>
              <a:t>4</a:t>
            </a:r>
            <a:r>
              <a:rPr lang="en-US">
                <a:latin typeface="Calibri" charset="0"/>
                <a:ea typeface="宋体" charset="0"/>
                <a:cs typeface="宋体" charset="0"/>
              </a:rPr>
              <a:t>}</a:t>
            </a:r>
          </a:p>
          <a:p>
            <a:pPr algn="ctr"/>
            <a:r>
              <a:rPr lang="en-US">
                <a:latin typeface="Calibri" charset="0"/>
                <a:ea typeface="宋体" charset="0"/>
                <a:cs typeface="宋体" charset="0"/>
              </a:rPr>
              <a:t>{</a:t>
            </a:r>
            <a:r>
              <a:rPr lang="en-US" u="sng">
                <a:latin typeface="Calibri" charset="0"/>
                <a:ea typeface="宋体" charset="0"/>
                <a:cs typeface="宋体" charset="0"/>
              </a:rPr>
              <a:t>4</a:t>
            </a:r>
            <a:r>
              <a:rPr lang="en-US">
                <a:latin typeface="Calibri" charset="0"/>
                <a:ea typeface="宋体" charset="0"/>
                <a:cs typeface="宋体" charset="0"/>
              </a:rPr>
              <a:t>, 5, 6, 7, 8}</a:t>
            </a:r>
          </a:p>
        </p:txBody>
      </p:sp>
      <p:sp>
        <p:nvSpPr>
          <p:cNvPr id="17417" name="Right Arrow 10"/>
          <p:cNvSpPr>
            <a:spLocks noChangeArrowheads="1"/>
          </p:cNvSpPr>
          <p:nvPr/>
        </p:nvSpPr>
        <p:spPr bwMode="auto">
          <a:xfrm>
            <a:off x="5054600" y="2085975"/>
            <a:ext cx="469900" cy="258763"/>
          </a:xfrm>
          <a:prstGeom prst="rightArrow">
            <a:avLst>
              <a:gd name="adj1" fmla="val 50000"/>
              <a:gd name="adj2" fmla="val 50006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algn="ctr" rotWithShape="0">
              <a:srgbClr val="000000">
                <a:alpha val="34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418" name="Down Arrow 12"/>
          <p:cNvSpPr>
            <a:spLocks noChangeArrowheads="1"/>
          </p:cNvSpPr>
          <p:nvPr/>
        </p:nvSpPr>
        <p:spPr bwMode="auto">
          <a:xfrm>
            <a:off x="7104063" y="2816225"/>
            <a:ext cx="360362" cy="601663"/>
          </a:xfrm>
          <a:prstGeom prst="downArrow">
            <a:avLst>
              <a:gd name="adj1" fmla="val 50000"/>
              <a:gd name="adj2" fmla="val 50019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algn="ctr" rotWithShape="0">
              <a:srgbClr val="000000">
                <a:alpha val="34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419" name="Left Arrow 13"/>
          <p:cNvSpPr>
            <a:spLocks noChangeArrowheads="1"/>
          </p:cNvSpPr>
          <p:nvPr/>
        </p:nvSpPr>
        <p:spPr bwMode="auto">
          <a:xfrm>
            <a:off x="3352800" y="4806950"/>
            <a:ext cx="793750" cy="307975"/>
          </a:xfrm>
          <a:prstGeom prst="leftArrow">
            <a:avLst>
              <a:gd name="adj1" fmla="val 50000"/>
              <a:gd name="adj2" fmla="val 49816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algn="ctr" rotWithShape="0">
              <a:srgbClr val="000000">
                <a:alpha val="34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1145" name="Slide Number Placeholder 1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FA3F359-FE65-A74E-AA7A-14732F3648AD}" type="slidenum">
              <a:rPr lang="en-US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pPr algn="r"/>
              <a:t>13</a:t>
            </a:fld>
            <a:endParaRPr lang="en-US" sz="1200">
              <a:solidFill>
                <a:srgbClr val="898989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286000" y="2964771"/>
            <a:ext cx="4572000" cy="928459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Construct a </a:t>
            </a:r>
            <a:r>
              <a:rPr lang="en-US" sz="2000" u="sng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clique graph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. Two cliques are adjacent if they share k-1 nodes (2 if k=3)</a:t>
            </a:r>
          </a:p>
        </p:txBody>
      </p:sp>
      <p:sp>
        <p:nvSpPr>
          <p:cNvPr id="3" name="Rettangolo 2"/>
          <p:cNvSpPr/>
          <p:nvPr/>
        </p:nvSpPr>
        <p:spPr>
          <a:xfrm>
            <a:off x="209550" y="5793016"/>
            <a:ext cx="4572000" cy="928459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Each </a:t>
            </a:r>
            <a:r>
              <a:rPr lang="en-US" sz="2000" u="sng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connected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 component in the clique graph forms a community</a:t>
            </a:r>
          </a:p>
        </p:txBody>
      </p:sp>
    </p:spTree>
    <p:extLst>
      <p:ext uri="{BB962C8B-B14F-4D97-AF65-F5344CB8AC3E}">
        <p14:creationId xmlns:p14="http://schemas.microsoft.com/office/powerpoint/2010/main" val="349217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  <p:bldP spid="17416" grpId="0" autoUpdateAnimBg="0"/>
      <p:bldP spid="17417" grpId="0" animBg="1" autoUpdateAnimBg="0"/>
      <p:bldP spid="17418" grpId="0" animBg="1" autoUpdateAnimBg="0"/>
      <p:bldP spid="17419" grpId="0" animBg="1" autoUpdateAnimBg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宋体" charset="0"/>
                <a:cs typeface="宋体" charset="0"/>
              </a:rPr>
              <a:t>Reachability : k-clique, k-club 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4294967295"/>
          </p:nvPr>
        </p:nvSpPr>
        <p:spPr>
          <a:xfrm>
            <a:off x="684213" y="1700213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Any node in a group should be reachable in k hops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k-clique</a:t>
            </a: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: a maximal </a:t>
            </a:r>
            <a:r>
              <a:rPr lang="en-US" sz="2400" dirty="0" err="1">
                <a:latin typeface="Arial" charset="0"/>
                <a:ea typeface="宋体" charset="0"/>
                <a:cs typeface="宋体" charset="0"/>
              </a:rPr>
              <a:t>subgraph</a:t>
            </a: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 in which the largest </a:t>
            </a:r>
            <a:r>
              <a:rPr lang="en-US" sz="2400" u="sng" dirty="0">
                <a:latin typeface="Arial" charset="0"/>
                <a:ea typeface="宋体" charset="0"/>
                <a:cs typeface="宋体" charset="0"/>
              </a:rPr>
              <a:t>geodesic distance</a:t>
            </a: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 between any two nodes &lt;= k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k-club</a:t>
            </a: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: a substructure of </a:t>
            </a:r>
            <a:r>
              <a:rPr lang="en-US" sz="2400" u="sng" dirty="0">
                <a:latin typeface="Arial" charset="0"/>
                <a:ea typeface="宋体" charset="0"/>
                <a:cs typeface="宋体" charset="0"/>
              </a:rPr>
              <a:t>diameter</a:t>
            </a: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 &lt;= k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A k-clique might have diameter larger than k in the </a:t>
            </a:r>
            <a:r>
              <a:rPr lang="en-US" sz="2400" dirty="0" err="1">
                <a:latin typeface="Arial" charset="0"/>
                <a:ea typeface="宋体" charset="0"/>
                <a:cs typeface="宋体" charset="0"/>
              </a:rPr>
              <a:t>subgraph</a:t>
            </a:r>
            <a:endParaRPr lang="en-US" sz="2400" dirty="0">
              <a:latin typeface="Arial" charset="0"/>
              <a:ea typeface="宋体" charset="0"/>
              <a:cs typeface="宋体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E.g. {1, 2, 3, 4, 5}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Commonly used in traditional SNA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Often involves combinatorial optimization</a:t>
            </a:r>
          </a:p>
        </p:txBody>
      </p:sp>
      <p:pic>
        <p:nvPicPr>
          <p:cNvPr id="87043" name="Picture 4" descr="nclub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877070"/>
            <a:ext cx="3454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TextBox 5"/>
          <p:cNvSpPr txBox="1">
            <a:spLocks noChangeArrowheads="1"/>
          </p:cNvSpPr>
          <p:nvPr/>
        </p:nvSpPr>
        <p:spPr bwMode="auto">
          <a:xfrm>
            <a:off x="4497388" y="3048000"/>
            <a:ext cx="4518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alibri" charset="0"/>
                <a:ea typeface="宋体" charset="0"/>
                <a:cs typeface="宋体" charset="0"/>
              </a:rPr>
              <a:t>Cliques: {1, 2, 3}</a:t>
            </a:r>
          </a:p>
          <a:p>
            <a:r>
              <a:rPr lang="en-US" sz="2000" dirty="0">
                <a:latin typeface="Calibri" charset="0"/>
                <a:ea typeface="宋体" charset="0"/>
                <a:cs typeface="宋体" charset="0"/>
              </a:rPr>
              <a:t>2-cliques: </a:t>
            </a:r>
            <a:r>
              <a:rPr lang="en-US" sz="2000" dirty="0">
                <a:solidFill>
                  <a:schemeClr val="accent1"/>
                </a:solidFill>
                <a:latin typeface="Calibri" charset="0"/>
                <a:ea typeface="宋体" charset="0"/>
                <a:cs typeface="宋体" charset="0"/>
              </a:rPr>
              <a:t>{1, 2, 3, 4,5}</a:t>
            </a:r>
            <a:r>
              <a:rPr lang="en-US" sz="2000" dirty="0">
                <a:latin typeface="Calibri" charset="0"/>
                <a:ea typeface="宋体" charset="0"/>
                <a:cs typeface="宋体" charset="0"/>
              </a:rPr>
              <a:t>, {2, 3, 4, 5, 6}</a:t>
            </a:r>
          </a:p>
          <a:p>
            <a:r>
              <a:rPr lang="en-US" sz="2000" dirty="0">
                <a:latin typeface="Calibri" charset="0"/>
                <a:ea typeface="宋体" charset="0"/>
                <a:cs typeface="宋体" charset="0"/>
              </a:rPr>
              <a:t>2-clubs: {1,2,3,4}, {1, 2, 3, 5}, {2, 3, 4, 5, 6}</a:t>
            </a:r>
          </a:p>
        </p:txBody>
      </p:sp>
      <p:sp>
        <p:nvSpPr>
          <p:cNvPr id="92165" name="Slide Number Placeholder 6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CB9D03B-B0D1-754C-85D0-83DD3AE14EB3}" type="slidenum">
              <a:rPr lang="en-US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pPr algn="r"/>
              <a:t>14</a:t>
            </a:fld>
            <a:endParaRPr lang="en-US" sz="1200">
              <a:solidFill>
                <a:srgbClr val="898989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84213" y="5825638"/>
            <a:ext cx="806114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Note that the path of length </a:t>
            </a:r>
            <a:r>
              <a:rPr lang="en-US" i="1" dirty="0"/>
              <a:t>k</a:t>
            </a:r>
            <a:r>
              <a:rPr lang="en-US" dirty="0"/>
              <a:t> or less linking a member of the k-clique to another </a:t>
            </a:r>
          </a:p>
          <a:p>
            <a:r>
              <a:rPr lang="en-US" dirty="0"/>
              <a:t>member may pass through an intermediary who is not in the group (e.g. for nodes 4 </a:t>
            </a:r>
          </a:p>
          <a:p>
            <a:r>
              <a:rPr lang="en-US" dirty="0"/>
              <a:t>and 5). </a:t>
            </a:r>
            <a:endParaRPr lang="it-IT" dirty="0"/>
          </a:p>
        </p:txBody>
      </p:sp>
      <p:grpSp>
        <p:nvGrpSpPr>
          <p:cNvPr id="14" name="Gruppo 13"/>
          <p:cNvGrpSpPr/>
          <p:nvPr/>
        </p:nvGrpSpPr>
        <p:grpSpPr>
          <a:xfrm>
            <a:off x="1161635" y="3105217"/>
            <a:ext cx="1587567" cy="898268"/>
            <a:chOff x="1161635" y="3105217"/>
            <a:chExt cx="1587567" cy="898268"/>
          </a:xfrm>
        </p:grpSpPr>
        <p:cxnSp>
          <p:nvCxnSpPr>
            <p:cNvPr id="7" name="Connettore 1 6"/>
            <p:cNvCxnSpPr/>
            <p:nvPr/>
          </p:nvCxnSpPr>
          <p:spPr>
            <a:xfrm flipH="1">
              <a:off x="2052221" y="3105217"/>
              <a:ext cx="69698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 flipH="1">
              <a:off x="1161635" y="3105217"/>
              <a:ext cx="441421" cy="4723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/>
            <p:cNvCxnSpPr/>
            <p:nvPr/>
          </p:nvCxnSpPr>
          <p:spPr>
            <a:xfrm>
              <a:off x="1161635" y="3577582"/>
              <a:ext cx="441421" cy="4259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flipH="1">
              <a:off x="2052221" y="4003485"/>
              <a:ext cx="69698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o 18"/>
          <p:cNvGrpSpPr/>
          <p:nvPr/>
        </p:nvGrpSpPr>
        <p:grpSpPr>
          <a:xfrm>
            <a:off x="3198367" y="3105217"/>
            <a:ext cx="456910" cy="898268"/>
            <a:chOff x="3198367" y="3105217"/>
            <a:chExt cx="456910" cy="898268"/>
          </a:xfrm>
        </p:grpSpPr>
        <p:cxnSp>
          <p:nvCxnSpPr>
            <p:cNvPr id="16" name="Connettore 1 15"/>
            <p:cNvCxnSpPr/>
            <p:nvPr/>
          </p:nvCxnSpPr>
          <p:spPr>
            <a:xfrm>
              <a:off x="3198367" y="3105217"/>
              <a:ext cx="456910" cy="47236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 flipH="1">
              <a:off x="3198367" y="3577582"/>
              <a:ext cx="456910" cy="42590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83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build="p"/>
      <p:bldP spid="87044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Arial Black" charset="0"/>
                <a:ea typeface="ＭＳ Ｐゴシック" charset="0"/>
                <a:cs typeface="ＭＳ Ｐゴシック" charset="0"/>
              </a:rPr>
              <a:t>Group-Centric Community Detection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305800" cy="514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6345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 idx="4294967295"/>
          </p:nvPr>
        </p:nvSpPr>
        <p:spPr>
          <a:xfrm>
            <a:off x="250825" y="188913"/>
            <a:ext cx="8351838" cy="11430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z="3200" dirty="0">
                <a:latin typeface="Arial" charset="0"/>
                <a:ea typeface="宋体" charset="0"/>
                <a:cs typeface="宋体" charset="0"/>
              </a:rPr>
              <a:t>2. Group-Centric Community Detection: Density-Based Groups</a:t>
            </a:r>
          </a:p>
        </p:txBody>
      </p:sp>
      <p:sp>
        <p:nvSpPr>
          <p:cNvPr id="88066" name="Content Placeholder 2"/>
          <p:cNvSpPr>
            <a:spLocks noGrp="1"/>
          </p:cNvSpPr>
          <p:nvPr>
            <p:ph idx="4294967295"/>
          </p:nvPr>
        </p:nvSpPr>
        <p:spPr>
          <a:xfrm>
            <a:off x="586523" y="1475829"/>
            <a:ext cx="7772400" cy="41148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The group-centric criterion requires the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whole group </a:t>
            </a: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to satisfy a certain condition</a:t>
            </a:r>
          </a:p>
          <a:p>
            <a:pPr lvl="1" eaLnBrk="1" hangingPunct="1"/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E.g., the group density &gt;= of </a:t>
            </a:r>
            <a:r>
              <a:rPr lang="en-US" sz="2000" dirty="0">
                <a:latin typeface="Lucida Grande" charset="0"/>
                <a:ea typeface="ＭＳ Ｐゴシック" charset="0"/>
                <a:cs typeface="Lucida Grande" charset="0"/>
              </a:rPr>
              <a:t>a given threshold</a:t>
            </a:r>
          </a:p>
          <a:p>
            <a:pPr eaLnBrk="1" hangingPunct="1"/>
            <a:r>
              <a:rPr lang="en-US" sz="2400" dirty="0">
                <a:latin typeface="Lucida Grande" charset="0"/>
                <a:ea typeface="ＭＳ Ｐゴシック" charset="0"/>
                <a:cs typeface="Lucida Grande" charset="0"/>
              </a:rPr>
              <a:t>A </a:t>
            </a:r>
            <a:r>
              <a:rPr lang="en-US" sz="2400" dirty="0" err="1">
                <a:latin typeface="Lucida Grande" charset="0"/>
                <a:ea typeface="ＭＳ Ｐゴシック" charset="0"/>
                <a:cs typeface="Lucida Grande" charset="0"/>
              </a:rPr>
              <a:t>subgraph</a:t>
            </a:r>
            <a:r>
              <a:rPr lang="en-US" sz="2400" dirty="0">
                <a:latin typeface="Lucida Grande" charset="0"/>
                <a:ea typeface="ＭＳ Ｐゴシック" charset="0"/>
                <a:cs typeface="Lucida Grande" charset="0"/>
              </a:rPr>
              <a:t>                is a                 </a:t>
            </a:r>
            <a:r>
              <a:rPr lang="en-US" sz="2400" dirty="0">
                <a:solidFill>
                  <a:srgbClr val="0000FF"/>
                </a:solidFill>
                <a:latin typeface="Lucida Grande" charset="0"/>
                <a:ea typeface="ＭＳ Ｐゴシック" charset="0"/>
                <a:cs typeface="Lucida Grande" charset="0"/>
              </a:rPr>
              <a:t>quasi-clique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if</a:t>
            </a:r>
          </a:p>
          <a:p>
            <a:pPr marL="0" indent="0" eaLnBrk="1" hangingPunct="1">
              <a:buNone/>
            </a:pPr>
            <a:endParaRPr lang="en-US" sz="24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/>
            <a:endParaRPr lang="en-US" sz="2400" dirty="0">
              <a:latin typeface="Lucida Grande" charset="0"/>
              <a:ea typeface="ＭＳ Ｐゴシック" charset="0"/>
              <a:cs typeface="Lucida Grande" charset="0"/>
            </a:endParaRPr>
          </a:p>
          <a:p>
            <a:pPr lvl="1" eaLnBrk="1" hangingPunct="1">
              <a:buFontTx/>
              <a:buNone/>
            </a:pPr>
            <a:r>
              <a:rPr lang="en-US" sz="2000" dirty="0">
                <a:latin typeface="Lucida Grande" charset="0"/>
                <a:ea typeface="ＭＳ Ｐゴシック" charset="0"/>
                <a:cs typeface="Lucida Grande" charset="0"/>
              </a:rPr>
              <a:t>where the denominator is the maximum possible node degree (any node connected to any node).</a:t>
            </a:r>
          </a:p>
          <a:p>
            <a:pPr eaLnBrk="1" hangingPunct="1"/>
            <a:r>
              <a:rPr lang="en-US" sz="2400" dirty="0">
                <a:latin typeface="Lucida Grande" charset="0"/>
                <a:ea typeface="ＭＳ Ｐゴシック" charset="0"/>
                <a:cs typeface="Lucida Grande" charset="0"/>
              </a:rPr>
              <a:t>To detect quasi-cliques we can use a strategy  similar to that of cliques </a:t>
            </a:r>
          </a:p>
          <a:p>
            <a:pPr lvl="1"/>
            <a:r>
              <a:rPr lang="en-US" sz="2100" dirty="0">
                <a:latin typeface="Lucida Grande" charset="0"/>
                <a:ea typeface="ＭＳ Ｐゴシック" charset="0"/>
                <a:cs typeface="Lucida Grande" charset="0"/>
              </a:rPr>
              <a:t>Sample a </a:t>
            </a:r>
            <a:r>
              <a:rPr lang="en-US" sz="2100" dirty="0" err="1">
                <a:latin typeface="Lucida Grande" charset="0"/>
                <a:ea typeface="ＭＳ Ｐゴシック" charset="0"/>
                <a:cs typeface="Lucida Grande" charset="0"/>
              </a:rPr>
              <a:t>subgraph</a:t>
            </a:r>
            <a:r>
              <a:rPr lang="en-US" sz="2100" dirty="0">
                <a:latin typeface="Lucida Grande" charset="0"/>
                <a:ea typeface="ＭＳ Ｐゴシック" charset="0"/>
                <a:cs typeface="Lucida Grande" charset="0"/>
              </a:rPr>
              <a:t>,  and find a maximal                     quasi-clique (say, of size       )</a:t>
            </a:r>
          </a:p>
          <a:p>
            <a:pPr lvl="1" eaLnBrk="1" hangingPunct="1"/>
            <a:r>
              <a:rPr lang="en-US" sz="2000" dirty="0">
                <a:latin typeface="Lucida Grande" charset="0"/>
                <a:ea typeface="ＭＳ Ｐゴシック" charset="0"/>
                <a:cs typeface="Lucida Grande" charset="0"/>
              </a:rPr>
              <a:t>Remove nodes with degree </a:t>
            </a:r>
            <a:r>
              <a:rPr lang="en-US" sz="2000" u="sng" dirty="0">
                <a:latin typeface="Lucida Grande" charset="0"/>
                <a:ea typeface="ＭＳ Ｐゴシック" charset="0"/>
                <a:cs typeface="Lucida Grande" charset="0"/>
              </a:rPr>
              <a:t>less than</a:t>
            </a:r>
            <a:r>
              <a:rPr lang="en-US" sz="2000" dirty="0">
                <a:latin typeface="Lucida Grande" charset="0"/>
                <a:ea typeface="ＭＳ Ｐゴシック" charset="0"/>
                <a:cs typeface="Lucida Grande" charset="0"/>
              </a:rPr>
              <a:t> the average degree</a:t>
            </a:r>
          </a:p>
          <a:p>
            <a:pPr lvl="1" eaLnBrk="1" hangingPunct="1"/>
            <a:endParaRPr lang="en-US" sz="2000" dirty="0">
              <a:latin typeface="Lucida Grande" charset="0"/>
              <a:ea typeface="ＭＳ Ｐゴシック" charset="0"/>
              <a:cs typeface="Lucida Grande" charset="0"/>
            </a:endParaRPr>
          </a:p>
          <a:p>
            <a:pPr lvl="1" eaLnBrk="1" hangingPunct="1"/>
            <a:endParaRPr lang="en-US" sz="2000" dirty="0">
              <a:latin typeface="Lucida Grande" charset="0"/>
              <a:ea typeface="ＭＳ Ｐゴシック" charset="0"/>
              <a:cs typeface="Lucida Grande" charset="0"/>
            </a:endParaRPr>
          </a:p>
          <a:p>
            <a:pPr lvl="1" eaLnBrk="1" hangingPunct="1"/>
            <a:r>
              <a:rPr lang="en-US" sz="2000" dirty="0">
                <a:latin typeface="Lucida Grande" charset="0"/>
                <a:ea typeface="ＭＳ Ｐゴシック" charset="0"/>
                <a:cs typeface="Lucida Grande" charset="0"/>
              </a:rPr>
              <a:t>iterate</a:t>
            </a:r>
          </a:p>
          <a:p>
            <a:pPr lvl="1" eaLnBrk="1" hangingPunct="1"/>
            <a:endParaRPr lang="en-US" sz="2000" dirty="0">
              <a:latin typeface="Lucida Grande" charset="0"/>
              <a:ea typeface="ＭＳ Ｐゴシック" charset="0"/>
              <a:cs typeface="Lucida Grande" charset="0"/>
            </a:endParaRPr>
          </a:p>
        </p:txBody>
      </p:sp>
      <p:sp>
        <p:nvSpPr>
          <p:cNvPr id="93187" name="Slide Number Placeholder 8"/>
          <p:cNvSpPr txBox="1">
            <a:spLocks noGrp="1" noChangeArrowheads="1"/>
          </p:cNvSpPr>
          <p:nvPr/>
        </p:nvSpPr>
        <p:spPr bwMode="auto">
          <a:xfrm>
            <a:off x="7812088" y="70294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686B4CD-F872-1748-A2C3-3410B4FD609B}" type="slidenum">
              <a:rPr lang="en-US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pPr algn="r"/>
              <a:t>16</a:t>
            </a:fld>
            <a:endParaRPr lang="en-US" sz="1200">
              <a:solidFill>
                <a:srgbClr val="898989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pic>
        <p:nvPicPr>
          <p:cNvPr id="93194" name="Picture 3" descr="latex-image-1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81" y="2302737"/>
            <a:ext cx="1188470" cy="26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5" name="Picture 5" descr="latex-image-1.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51" y="2290684"/>
            <a:ext cx="1133450" cy="23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105858" y="3211053"/>
            <a:ext cx="214585" cy="31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,</a:t>
            </a:r>
          </a:p>
        </p:txBody>
      </p:sp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204" y="2571925"/>
            <a:ext cx="1707834" cy="5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190" name="Picture 7" descr="latex-image-1.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04" y="4054340"/>
            <a:ext cx="1064646" cy="22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641976" y="6695529"/>
            <a:ext cx="3175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</a:rPr>
              <a:t>&lt;</a:t>
            </a:r>
          </a:p>
        </p:txBody>
      </p:sp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204" y="4747093"/>
            <a:ext cx="18923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57" y="4255655"/>
            <a:ext cx="301686" cy="23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65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build="p"/>
      <p:bldP spid="19464" grpId="0" uiExpan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63" y="1246168"/>
            <a:ext cx="9144000" cy="29640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311" y="4341186"/>
            <a:ext cx="2844800" cy="13843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408711"/>
            <a:ext cx="26035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51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rial Black" charset="0"/>
                <a:ea typeface="ＭＳ Ｐゴシック" charset="0"/>
                <a:cs typeface="ＭＳ Ｐゴシック" charset="0"/>
              </a:rPr>
              <a:t>Network-Centric Community Detection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305800" cy="514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2601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 idx="4294967295"/>
          </p:nvPr>
        </p:nvSpPr>
        <p:spPr>
          <a:solidFill>
            <a:srgbClr val="CCFF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Arial" charset="0"/>
                <a:ea typeface="宋体" charset="0"/>
                <a:cs typeface="宋体" charset="0"/>
              </a:rPr>
              <a:t>3. Network-Centric Community Detection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4294967295"/>
          </p:nvPr>
        </p:nvSpPr>
        <p:spPr>
          <a:xfrm>
            <a:off x="684213" y="1844675"/>
            <a:ext cx="7772400" cy="41148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800" dirty="0">
                <a:latin typeface="Arial" charset="0"/>
                <a:ea typeface="宋体" charset="0"/>
                <a:cs typeface="宋体" charset="0"/>
              </a:rPr>
              <a:t>Network-centric criterion needs to consider the connections within a network </a:t>
            </a:r>
            <a:r>
              <a:rPr lang="en-US" sz="2800" u="sng" dirty="0">
                <a:latin typeface="Arial" charset="0"/>
                <a:ea typeface="宋体" charset="0"/>
                <a:cs typeface="宋体" charset="0"/>
              </a:rPr>
              <a:t>globally</a:t>
            </a:r>
          </a:p>
          <a:p>
            <a:pPr eaLnBrk="1" hangingPunct="1"/>
            <a:r>
              <a:rPr lang="en-US" sz="2800" dirty="0">
                <a:latin typeface="Arial" charset="0"/>
                <a:ea typeface="宋体" charset="0"/>
                <a:cs typeface="宋体" charset="0"/>
              </a:rPr>
              <a:t>Goal: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partition nodes of a network into </a:t>
            </a:r>
            <a:r>
              <a:rPr lang="en-US" sz="2800" u="sng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disjoint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 sets such that members (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i,j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) of a set are more similar to each other than any to members (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i,j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) such that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i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 belongs to a set and j to a different set. </a:t>
            </a:r>
          </a:p>
          <a:p>
            <a:pPr eaLnBrk="1" hangingPunct="1"/>
            <a:r>
              <a:rPr lang="en-US" sz="2800" dirty="0">
                <a:latin typeface="Arial" charset="0"/>
                <a:ea typeface="宋体" charset="0"/>
                <a:cs typeface="宋体" charset="0"/>
              </a:rPr>
              <a:t>Many approaches to identify such sets, or CLUSTERS:</a:t>
            </a:r>
          </a:p>
          <a:p>
            <a:pPr lvl="1" eaLnBrk="1" hangingPunct="1"/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(1) Clustering based on vertex similarity</a:t>
            </a:r>
          </a:p>
          <a:p>
            <a:pPr lvl="1" eaLnBrk="1" hangingPunct="1"/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(2) Latent space models (multi-dimensional scaling )</a:t>
            </a:r>
          </a:p>
          <a:p>
            <a:pPr lvl="1" eaLnBrk="1" hangingPunct="1"/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(3) Block model approximation</a:t>
            </a:r>
          </a:p>
          <a:p>
            <a:pPr lvl="1" eaLnBrk="1" hangingPunct="1"/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(4) Spectral clustering</a:t>
            </a:r>
          </a:p>
          <a:p>
            <a:pPr lvl="1" eaLnBrk="1" hangingPunct="1"/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(5) Modularity maximization</a:t>
            </a:r>
          </a:p>
        </p:txBody>
      </p:sp>
      <p:sp>
        <p:nvSpPr>
          <p:cNvPr id="94211" name="Slide Number Placeholder 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B872587-A160-0F45-B1B7-3CD5C276D5BF}" type="slidenum">
              <a:rPr lang="en-US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pPr algn="r"/>
              <a:t>19</a:t>
            </a:fld>
            <a:endParaRPr lang="en-US" sz="1200">
              <a:solidFill>
                <a:srgbClr val="898989"/>
              </a:solidFill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2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 idx="4294967295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宋体" charset="0"/>
                <a:cs typeface="宋体" charset="0"/>
              </a:rPr>
              <a:t>Community detection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4294967295"/>
          </p:nvPr>
        </p:nvSpPr>
        <p:spPr>
          <a:xfrm>
            <a:off x="684213" y="1628775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Community</a:t>
            </a:r>
            <a:r>
              <a:rPr lang="en-US" sz="3000" dirty="0">
                <a:latin typeface="Arial" charset="0"/>
                <a:ea typeface="宋体" charset="0"/>
                <a:cs typeface="宋体" charset="0"/>
              </a:rPr>
              <a:t>: It is formed by individuals such that those within a group </a:t>
            </a:r>
            <a:r>
              <a:rPr lang="en-US" sz="3000" u="sng" dirty="0">
                <a:latin typeface="Arial" charset="0"/>
                <a:ea typeface="宋体" charset="0"/>
                <a:cs typeface="宋体" charset="0"/>
              </a:rPr>
              <a:t>interact</a:t>
            </a:r>
            <a:r>
              <a:rPr lang="en-US" sz="3000" dirty="0">
                <a:latin typeface="Arial" charset="0"/>
                <a:ea typeface="宋体" charset="0"/>
                <a:cs typeface="宋体" charset="0"/>
              </a:rPr>
              <a:t> with each other </a:t>
            </a:r>
            <a:r>
              <a:rPr lang="en-US" sz="3000" b="1" dirty="0">
                <a:solidFill>
                  <a:srgbClr val="008000"/>
                </a:solidFill>
                <a:latin typeface="Arial" charset="0"/>
                <a:ea typeface="宋体" charset="0"/>
                <a:cs typeface="宋体" charset="0"/>
              </a:rPr>
              <a:t>more frequently than with those outside the group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dirty="0">
                <a:latin typeface="Arial" charset="0"/>
                <a:ea typeface="宋体" charset="0"/>
                <a:cs typeface="宋体" charset="0"/>
              </a:rPr>
              <a:t>a.k.a. </a:t>
            </a:r>
            <a:r>
              <a:rPr lang="en-US" sz="30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group</a:t>
            </a:r>
            <a:r>
              <a:rPr lang="en-US" sz="3000" dirty="0">
                <a:latin typeface="Arial" charset="0"/>
                <a:ea typeface="宋体" charset="0"/>
                <a:cs typeface="宋体" charset="0"/>
              </a:rPr>
              <a:t>, </a:t>
            </a:r>
            <a:r>
              <a:rPr lang="en-US" sz="30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cluster</a:t>
            </a:r>
            <a:r>
              <a:rPr lang="en-US" sz="3000" dirty="0">
                <a:latin typeface="Arial" charset="0"/>
                <a:ea typeface="宋体" charset="0"/>
                <a:cs typeface="宋体" charset="0"/>
              </a:rPr>
              <a:t>, </a:t>
            </a:r>
            <a:r>
              <a:rPr lang="en-US" sz="30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cohesive subgroup</a:t>
            </a:r>
            <a:r>
              <a:rPr lang="en-US" sz="3000" dirty="0">
                <a:latin typeface="Arial" charset="0"/>
                <a:ea typeface="宋体" charset="0"/>
                <a:cs typeface="宋体" charset="0"/>
              </a:rPr>
              <a:t>, </a:t>
            </a:r>
            <a:r>
              <a:rPr lang="en-US" sz="30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module</a:t>
            </a:r>
            <a:r>
              <a:rPr lang="en-US" sz="3000" dirty="0">
                <a:latin typeface="Arial" charset="0"/>
                <a:ea typeface="宋体" charset="0"/>
                <a:cs typeface="宋体" charset="0"/>
              </a:rPr>
              <a:t> in different contexts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Community detection</a:t>
            </a:r>
            <a:r>
              <a:rPr lang="en-US" sz="3000" dirty="0">
                <a:latin typeface="Arial" charset="0"/>
                <a:ea typeface="宋体" charset="0"/>
                <a:cs typeface="宋体" charset="0"/>
              </a:rPr>
              <a:t>: discovering groups in a network where individuals</a:t>
            </a:r>
            <a:r>
              <a:rPr lang="ja-JP" altLang="en-US" sz="3000" dirty="0">
                <a:latin typeface="Arial" charset="0"/>
                <a:ea typeface="宋体" charset="0"/>
                <a:cs typeface="宋体" charset="0"/>
              </a:rPr>
              <a:t>’</a:t>
            </a:r>
            <a:r>
              <a:rPr lang="en-US" altLang="ja-JP" sz="3000" dirty="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en-US" altLang="ja-JP" sz="3000" u="sng" dirty="0">
                <a:latin typeface="Arial" charset="0"/>
                <a:ea typeface="宋体" charset="0"/>
                <a:cs typeface="宋体" charset="0"/>
              </a:rPr>
              <a:t>group memberships</a:t>
            </a:r>
            <a:r>
              <a:rPr lang="en-US" altLang="ja-JP" sz="3000" dirty="0">
                <a:latin typeface="Arial" charset="0"/>
                <a:ea typeface="宋体" charset="0"/>
                <a:cs typeface="宋体" charset="0"/>
              </a:rPr>
              <a:t> are not explicitly given</a:t>
            </a:r>
          </a:p>
          <a:p>
            <a:pPr eaLnBrk="1" hangingPunct="1">
              <a:lnSpc>
                <a:spcPct val="90000"/>
              </a:lnSpc>
            </a:pPr>
            <a:endParaRPr lang="en-US" sz="22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200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8851" name="Slide Number Placeholder 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A27506F-4214-B540-ACCB-D3CF2E4323CC}" type="slidenum">
              <a:rPr lang="en-US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pPr algn="r"/>
              <a:t>2</a:t>
            </a:fld>
            <a:endParaRPr lang="en-US" sz="1200">
              <a:solidFill>
                <a:srgbClr val="898989"/>
              </a:solidFill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4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Arial" charset="0"/>
                <a:ea typeface="宋体" charset="0"/>
                <a:cs typeface="宋体" charset="0"/>
              </a:rPr>
              <a:t>Clustering based on Vertex Similarity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Define a measure of vertex similarity</a:t>
            </a:r>
          </a:p>
          <a:p>
            <a:pPr eaLnBrk="1" hangingPunct="1"/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Use an algorithm to group nodes based on similarity (e.g. </a:t>
            </a:r>
            <a:r>
              <a:rPr lang="en-US" sz="2400" b="1" dirty="0">
                <a:latin typeface="Arial" charset="0"/>
                <a:ea typeface="宋体" charset="0"/>
                <a:cs typeface="宋体" charset="0"/>
              </a:rPr>
              <a:t>k-means</a:t>
            </a: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, see later)</a:t>
            </a:r>
          </a:p>
          <a:p>
            <a:pPr eaLnBrk="1" hangingPunct="1"/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Vertex similarity is defined in terms of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the similarity of their neighborhood</a:t>
            </a:r>
          </a:p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Example of similarity measure: Structural equivalence </a:t>
            </a:r>
          </a:p>
          <a:p>
            <a:pPr eaLnBrk="1" hangingPunct="1"/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Two nodes are structurally equivalent </a:t>
            </a:r>
            <a:r>
              <a:rPr lang="en-US" sz="2400" dirty="0" err="1">
                <a:latin typeface="Arial" charset="0"/>
                <a:ea typeface="宋体" charset="0"/>
                <a:cs typeface="宋体" charset="0"/>
              </a:rPr>
              <a:t>iff</a:t>
            </a: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 they are connecting to the same set of actors</a:t>
            </a:r>
          </a:p>
          <a:p>
            <a:pPr eaLnBrk="1" hangingPunct="1"/>
            <a:endParaRPr lang="en-US" sz="24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/>
            <a:endParaRPr lang="en-US" sz="24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/>
            <a:endParaRPr lang="en-US" sz="24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/>
            <a:endParaRPr lang="en-US" sz="24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/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Structural equivalence is too restricted for practical use. </a:t>
            </a:r>
          </a:p>
          <a:p>
            <a:pPr eaLnBrk="1" hangingPunct="1"/>
            <a:endParaRPr lang="en-US" sz="2400" dirty="0"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1042988" y="3823912"/>
            <a:ext cx="7497762" cy="1647825"/>
            <a:chOff x="1042988" y="4365625"/>
            <a:chExt cx="7497762" cy="1647825"/>
          </a:xfrm>
        </p:grpSpPr>
        <p:pic>
          <p:nvPicPr>
            <p:cNvPr id="96262" name="Picture 3" descr="network.pd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638" y="4365625"/>
              <a:ext cx="4329112" cy="164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3" name="TextBox 4"/>
            <p:cNvSpPr txBox="1">
              <a:spLocks noChangeArrowheads="1"/>
            </p:cNvSpPr>
            <p:nvPr/>
          </p:nvSpPr>
          <p:spPr bwMode="auto">
            <a:xfrm>
              <a:off x="1042988" y="4797425"/>
              <a:ext cx="2670175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b="1" dirty="0">
                  <a:solidFill>
                    <a:srgbClr val="FF0000"/>
                  </a:solidFill>
                  <a:latin typeface="Calibri" charset="0"/>
                  <a:ea typeface="宋体" charset="0"/>
                  <a:cs typeface="宋体" charset="0"/>
                </a:rPr>
                <a:t>Nodes 1 and 3 are structurally equivalent;  </a:t>
              </a:r>
            </a:p>
            <a:p>
              <a:r>
                <a:rPr lang="en-US" sz="2000" b="1" dirty="0">
                  <a:solidFill>
                    <a:srgbClr val="FF0000"/>
                  </a:solidFill>
                  <a:latin typeface="Calibri" charset="0"/>
                  <a:ea typeface="宋体" charset="0"/>
                  <a:cs typeface="宋体" charset="0"/>
                </a:rPr>
                <a:t>So are nodes 5 and 6. </a:t>
              </a:r>
            </a:p>
          </p:txBody>
        </p:sp>
      </p:grpSp>
      <p:sp>
        <p:nvSpPr>
          <p:cNvPr id="96260" name="Slide Number Placeholder 5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C6FBF59-01FF-7644-ADD6-5645E530467E}" type="slidenum">
              <a:rPr lang="en-US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pPr algn="r"/>
              <a:t>20</a:t>
            </a:fld>
            <a:endParaRPr lang="en-US" sz="1200">
              <a:solidFill>
                <a:srgbClr val="898989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0"/>
            <a:ext cx="4197350" cy="3667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(1) Clustering based on vertex similarity</a:t>
            </a:r>
          </a:p>
        </p:txBody>
      </p:sp>
    </p:spTree>
    <p:extLst>
      <p:ext uri="{BB962C8B-B14F-4D97-AF65-F5344CB8AC3E}">
        <p14:creationId xmlns:p14="http://schemas.microsoft.com/office/powerpoint/2010/main" val="408394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宋体" charset="0"/>
                <a:cs typeface="宋体" charset="0"/>
              </a:rPr>
              <a:t>Clustering based on Vertex Similarity</a:t>
            </a:r>
          </a:p>
        </p:txBody>
      </p:sp>
      <p:sp>
        <p:nvSpPr>
          <p:cNvPr id="9728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Arial" charset="0"/>
                <a:ea typeface="宋体" charset="0"/>
                <a:cs typeface="宋体" charset="0"/>
              </a:rPr>
              <a:t>Jaccard Similarity</a:t>
            </a:r>
          </a:p>
          <a:p>
            <a:pPr eaLnBrk="1" hangingPunct="1"/>
            <a:endParaRPr lang="en-US" sz="2400">
              <a:latin typeface="Arial" charset="0"/>
              <a:ea typeface="宋体" charset="0"/>
              <a:cs typeface="宋体" charset="0"/>
            </a:endParaRPr>
          </a:p>
          <a:p>
            <a:pPr eaLnBrk="1" hangingPunct="1"/>
            <a:r>
              <a:rPr lang="en-US" sz="2400">
                <a:latin typeface="Arial" charset="0"/>
                <a:ea typeface="宋体" charset="0"/>
                <a:cs typeface="宋体" charset="0"/>
              </a:rPr>
              <a:t>Cosine similarity</a:t>
            </a:r>
          </a:p>
        </p:txBody>
      </p:sp>
      <p:pic>
        <p:nvPicPr>
          <p:cNvPr id="97283" name="Picture 5" descr="network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84538"/>
            <a:ext cx="432911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7" descr="latex-image-1.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4943475"/>
            <a:ext cx="51689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8" descr="latex-image-1.p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5776913"/>
            <a:ext cx="33655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6" name="Slide Number Placeholder 9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FBC7405-8B24-DA4A-83D4-B7C21E428A1E}" type="slidenum">
              <a:rPr lang="en-US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pPr algn="r"/>
              <a:t>21</a:t>
            </a:fld>
            <a:endParaRPr lang="en-US" sz="1200">
              <a:solidFill>
                <a:srgbClr val="898989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989138"/>
            <a:ext cx="3995737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852738"/>
            <a:ext cx="3995738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953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Title 1"/>
          <p:cNvSpPr txBox="1">
            <a:spLocks/>
          </p:cNvSpPr>
          <p:nvPr/>
        </p:nvSpPr>
        <p:spPr bwMode="auto">
          <a:xfrm>
            <a:off x="611188" y="2603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400" dirty="0">
                <a:ea typeface="宋体" charset="0"/>
                <a:cs typeface="宋体" charset="0"/>
              </a:rPr>
              <a:t>Clustering based on Vertex Similarity</a:t>
            </a:r>
            <a:endParaRPr lang="en-US" sz="4400" dirty="0">
              <a:solidFill>
                <a:schemeClr val="tx2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36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Clustering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based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on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vertex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similarity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 (K-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means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it-IT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341438"/>
            <a:ext cx="8458200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GB" sz="2800" b="1" dirty="0"/>
              <a:t>Given some similarity function (e.g. </a:t>
            </a:r>
            <a:r>
              <a:rPr lang="en-GB" sz="2800" b="1" dirty="0" err="1"/>
              <a:t>Jaccard</a:t>
            </a:r>
            <a:r>
              <a:rPr lang="en-GB" sz="2800" b="1" dirty="0"/>
              <a:t>)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GB" sz="2800" b="1" dirty="0"/>
              <a:t>K-Means Clustering</a:t>
            </a:r>
            <a:r>
              <a:rPr lang="en-GB" sz="2800" dirty="0"/>
              <a:t>: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GB" sz="900" dirty="0"/>
          </a:p>
          <a:p>
            <a:pPr eaLnBrk="1" hangingPunct="1">
              <a:spcBef>
                <a:spcPct val="20000"/>
              </a:spcBef>
              <a:buFont typeface="Arial" charset="0"/>
              <a:buAutoNum type="arabicParenR"/>
            </a:pPr>
            <a:r>
              <a:rPr lang="en-US" sz="2200" dirty="0"/>
              <a:t>Pick K objects as centers of K clusters and assign all the remaining objects to these centers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sz="2200" dirty="0">
                <a:ea typeface="ＭＳ Ｐゴシック" charset="0"/>
              </a:rPr>
              <a:t>Each object will be assigned to the center that has minimal distance to it (distance= inverse of similarity)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sz="2200" dirty="0">
                <a:ea typeface="ＭＳ Ｐゴシック" charset="0"/>
              </a:rPr>
              <a:t>Solve any ties randomly (if distance is the same, assign randomly)</a:t>
            </a:r>
          </a:p>
          <a:p>
            <a:pPr eaLnBrk="1" hangingPunct="1">
              <a:spcBef>
                <a:spcPct val="20000"/>
              </a:spcBef>
              <a:buFont typeface="Arial" charset="0"/>
              <a:buAutoNum type="arabicParenR"/>
            </a:pPr>
            <a:r>
              <a:rPr lang="en-US" sz="2200" dirty="0"/>
              <a:t>In each cluster C, find a new center X</a:t>
            </a:r>
            <a:r>
              <a:rPr lang="en-US" sz="2200" baseline="-25000" dirty="0"/>
              <a:t>C</a:t>
            </a:r>
            <a:r>
              <a:rPr lang="en-US" sz="2200" dirty="0"/>
              <a:t> so as to minimize the total sum of distances between X</a:t>
            </a:r>
            <a:r>
              <a:rPr lang="en-US" sz="2200" baseline="-25000" dirty="0"/>
              <a:t>C</a:t>
            </a:r>
            <a:r>
              <a:rPr lang="en-US" sz="2200" dirty="0"/>
              <a:t> and all other elements in C</a:t>
            </a:r>
          </a:p>
          <a:p>
            <a:pPr eaLnBrk="1" hangingPunct="1">
              <a:spcBef>
                <a:spcPct val="20000"/>
              </a:spcBef>
              <a:buFont typeface="Arial" charset="0"/>
              <a:buAutoNum type="arabicParenR"/>
            </a:pPr>
            <a:r>
              <a:rPr lang="en-US" sz="2200" dirty="0"/>
              <a:t>Reassign all elements to new centers as explained in step (1)</a:t>
            </a:r>
          </a:p>
          <a:p>
            <a:pPr eaLnBrk="1" hangingPunct="1">
              <a:spcBef>
                <a:spcPct val="20000"/>
              </a:spcBef>
              <a:buFont typeface="Arial" charset="0"/>
              <a:buAutoNum type="arabicParenR"/>
            </a:pPr>
            <a:r>
              <a:rPr lang="en-US" sz="2200" dirty="0"/>
              <a:t>Repeat the previous two steps until the algorithm converges (clusters stay the same)</a:t>
            </a:r>
          </a:p>
        </p:txBody>
      </p:sp>
    </p:spTree>
    <p:extLst>
      <p:ext uri="{BB962C8B-B14F-4D97-AF65-F5344CB8AC3E}">
        <p14:creationId xmlns:p14="http://schemas.microsoft.com/office/powerpoint/2010/main" val="16243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Clustering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based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on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vertex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similarity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 (K-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means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pic>
        <p:nvPicPr>
          <p:cNvPr id="124930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7354"/>
            <a:ext cx="9144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971550" y="5229225"/>
            <a:ext cx="7272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it-IT"/>
              <a:t>Each cluster is associated  with a centroid</a:t>
            </a:r>
          </a:p>
          <a:p>
            <a:pPr>
              <a:buFont typeface="Arial" charset="0"/>
              <a:buChar char="•"/>
            </a:pPr>
            <a:r>
              <a:rPr lang="it-IT"/>
              <a:t>Each node is assigned to the cluster with the closest centroid </a:t>
            </a:r>
          </a:p>
        </p:txBody>
      </p:sp>
    </p:spTree>
    <p:extLst>
      <p:ext uri="{BB962C8B-B14F-4D97-AF65-F5344CB8AC3E}">
        <p14:creationId xmlns:p14="http://schemas.microsoft.com/office/powerpoint/2010/main" val="338528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83" y="1252265"/>
            <a:ext cx="2737078" cy="253921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221" y="1131637"/>
            <a:ext cx="2687499" cy="233476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240" y="976859"/>
            <a:ext cx="2565897" cy="239310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629" y="4093930"/>
            <a:ext cx="2712766" cy="239310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0698" y="3791482"/>
            <a:ext cx="3130324" cy="269555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8248" y="3996245"/>
            <a:ext cx="2715091" cy="239310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8809" y="0"/>
            <a:ext cx="9144000" cy="108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9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als17_indexing_ambiguity_clustering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4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宋体" charset="0"/>
                <a:cs typeface="宋体" charset="0"/>
              </a:rPr>
              <a:t>Clustering based on Min Cut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Target: find clusters such that most interactions (edges) are within groups whereas interactions between members of different groups are fewer</a:t>
            </a:r>
          </a:p>
          <a:p>
            <a:pPr eaLnBrk="1" hangingPunct="1"/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community detection </a:t>
            </a:r>
            <a:r>
              <a:rPr lang="en-US" sz="2400" dirty="0">
                <a:latin typeface="Arial" charset="0"/>
                <a:ea typeface="宋体" charset="0"/>
                <a:cs typeface="宋体" charset="0"/>
                <a:sym typeface="Wingdings" charset="0"/>
              </a:rPr>
              <a:t>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  <a:sym typeface="Wingdings" charset="0"/>
              </a:rPr>
              <a:t>minimum cut problem</a:t>
            </a:r>
          </a:p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  <a:sym typeface="Wingdings" charset="0"/>
              </a:rPr>
              <a:t>Cut</a:t>
            </a:r>
            <a:r>
              <a:rPr lang="en-US" sz="2400" dirty="0">
                <a:latin typeface="Arial" charset="0"/>
                <a:ea typeface="宋体" charset="0"/>
                <a:cs typeface="宋体" charset="0"/>
                <a:sym typeface="Wingdings" charset="0"/>
              </a:rPr>
              <a:t>: A partition of vertices of a graph into two disjoint sets</a:t>
            </a:r>
          </a:p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  <a:sym typeface="Wingdings" charset="0"/>
              </a:rPr>
              <a:t>Minimum cut problem</a:t>
            </a:r>
            <a:r>
              <a:rPr lang="en-US" sz="2400" dirty="0">
                <a:latin typeface="Arial" charset="0"/>
                <a:ea typeface="宋体" charset="0"/>
                <a:cs typeface="宋体" charset="0"/>
                <a:sym typeface="Wingdings" charset="0"/>
              </a:rPr>
              <a:t>: find a graph partition such that the number of edges between the two sets is minimized </a:t>
            </a:r>
          </a:p>
          <a:p>
            <a:r>
              <a:rPr lang="en-US" sz="2000" dirty="0">
                <a:latin typeface="Arial" charset="0"/>
                <a:ea typeface="宋体" charset="0"/>
                <a:cs typeface="宋体" charset="0"/>
                <a:sym typeface="Wingdings" charset="0"/>
              </a:rPr>
              <a:t>(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  <a:sym typeface="Wingdings" charset="0"/>
              </a:rPr>
              <a:t>http://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  <a:sym typeface="Wingdings" charset="0"/>
              </a:rPr>
              <a:t>en.wikipedia.org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  <a:sym typeface="Wingdings" charset="0"/>
              </a:rPr>
              <a:t>/wiki/Max-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  <a:sym typeface="Wingdings" charset="0"/>
              </a:rPr>
              <a:t>flow_min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  <a:sym typeface="Wingdings" charset="0"/>
              </a:rPr>
              <a:t>-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  <a:sym typeface="Wingdings" charset="0"/>
              </a:rPr>
              <a:t>cut_theorem</a:t>
            </a:r>
            <a:r>
              <a:rPr lang="en-US" sz="2000" dirty="0">
                <a:latin typeface="Arial" charset="0"/>
                <a:ea typeface="宋体" charset="0"/>
                <a:cs typeface="宋体" charset="0"/>
                <a:sym typeface="Wingdings" charset="0"/>
              </a:rPr>
              <a:t>)</a:t>
            </a:r>
            <a:endParaRPr lang="en-US" sz="2000" dirty="0"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2563813" y="5232820"/>
            <a:ext cx="4433887" cy="1689100"/>
            <a:chOff x="2195513" y="5013325"/>
            <a:chExt cx="4433887" cy="1689100"/>
          </a:xfrm>
        </p:grpSpPr>
        <p:pic>
          <p:nvPicPr>
            <p:cNvPr id="99331" name="Picture 3" descr="network.pd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513" y="5013325"/>
              <a:ext cx="4433887" cy="168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677" name="Straight Connector 5"/>
            <p:cNvCxnSpPr>
              <a:cxnSpLocks noChangeShapeType="1"/>
            </p:cNvCxnSpPr>
            <p:nvPr/>
          </p:nvCxnSpPr>
          <p:spPr bwMode="auto">
            <a:xfrm rot="16200000" flipH="1">
              <a:off x="4325144" y="5685632"/>
              <a:ext cx="542925" cy="33813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ash"/>
              <a:round/>
              <a:headEnd/>
              <a:tailEnd/>
            </a:ln>
            <a:effectLst>
              <a:outerShdw blurRad="63500" dist="20000" dir="5400000" algn="ctr" rotWithShape="0">
                <a:srgbClr val="000000">
                  <a:alpha val="37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99333" name="Slide Number Placeholder 6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7FB6D448-C923-724E-87E1-70D162879ABB}" type="slidenum">
              <a:rPr lang="en-US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pPr algn="r"/>
              <a:t>27</a:t>
            </a:fld>
            <a:endParaRPr lang="en-US" sz="1200">
              <a:solidFill>
                <a:srgbClr val="898989"/>
              </a:solidFill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81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/>
              <a:t>Cut Example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31252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Weight of this cut: 2          Weight of min cut: 1</a:t>
            </a:r>
          </a:p>
          <a:p>
            <a:pPr algn="just"/>
            <a:r>
              <a:rPr lang="en-US" sz="3200" dirty="0"/>
              <a:t>	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DC8D-9A1F-4CC6-BEE1-B9238DE6B38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2192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Cut: set of edges whose removal disconnects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G</a:t>
            </a:r>
          </a:p>
          <a:p>
            <a:r>
              <a:rPr lang="en-US" sz="3200" dirty="0"/>
              <a:t>Min-Cut: a cut in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dirty="0"/>
              <a:t> of minimum cost</a:t>
            </a:r>
          </a:p>
        </p:txBody>
      </p:sp>
      <p:cxnSp>
        <p:nvCxnSpPr>
          <p:cNvPr id="13" name="Straight Connector 5"/>
          <p:cNvCxnSpPr>
            <a:cxnSpLocks noChangeShapeType="1"/>
          </p:cNvCxnSpPr>
          <p:nvPr/>
        </p:nvCxnSpPr>
        <p:spPr bwMode="auto">
          <a:xfrm rot="16200000" flipH="1">
            <a:off x="4974738" y="2962853"/>
            <a:ext cx="542925" cy="338137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  <a:effectLst>
            <a:outerShdw blurRad="63500" dist="20000" dir="5400000" algn="ctr" rotWithShape="0">
              <a:srgbClr val="000000">
                <a:alpha val="37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5" name="Picture 3" descr="network.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513" y="2558834"/>
            <a:ext cx="4433887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o 4"/>
          <p:cNvGrpSpPr/>
          <p:nvPr/>
        </p:nvGrpSpPr>
        <p:grpSpPr>
          <a:xfrm>
            <a:off x="134626" y="2833472"/>
            <a:ext cx="4433887" cy="1689100"/>
            <a:chOff x="134626" y="2833472"/>
            <a:chExt cx="4433887" cy="1689100"/>
          </a:xfrm>
        </p:grpSpPr>
        <p:pic>
          <p:nvPicPr>
            <p:cNvPr id="11" name="Picture 3" descr="network.pd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6" y="2833472"/>
              <a:ext cx="4433887" cy="168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Connettore 1 3"/>
            <p:cNvCxnSpPr/>
            <p:nvPr/>
          </p:nvCxnSpPr>
          <p:spPr>
            <a:xfrm>
              <a:off x="2586573" y="3004973"/>
              <a:ext cx="15488" cy="1517599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Ogget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21631"/>
              </p:ext>
            </p:extLst>
          </p:nvPr>
        </p:nvGraphicFramePr>
        <p:xfrm>
          <a:off x="533400" y="4553173"/>
          <a:ext cx="7834313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95" name="Equation" r:id="rId4" imgW="3124200" imgH="317500" progId="Equation.3">
                  <p:embed/>
                </p:oleObj>
              </mc:Choice>
              <mc:Fallback>
                <p:oleObj name="Equation" r:id="rId4" imgW="3124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4553173"/>
                        <a:ext cx="7834313" cy="79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09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宋体" charset="0"/>
                <a:cs typeface="宋体" charset="0"/>
              </a:rPr>
              <a:t>Ratio Cut &amp; Normalized Cut</a:t>
            </a:r>
          </a:p>
        </p:txBody>
      </p:sp>
      <p:sp>
        <p:nvSpPr>
          <p:cNvPr id="100354" name="Content Placeholder 2"/>
          <p:cNvSpPr>
            <a:spLocks noGrp="1"/>
          </p:cNvSpPr>
          <p:nvPr>
            <p:ph idx="4294967295"/>
          </p:nvPr>
        </p:nvSpPr>
        <p:spPr>
          <a:xfrm>
            <a:off x="457200" y="3097213"/>
            <a:ext cx="8229600" cy="302895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Minimum cut often</a:t>
            </a: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 returns an </a:t>
            </a:r>
            <a:r>
              <a:rPr lang="en-US" sz="2400" u="sng" dirty="0">
                <a:latin typeface="Arial" charset="0"/>
                <a:ea typeface="宋体" charset="0"/>
                <a:cs typeface="宋体" charset="0"/>
              </a:rPr>
              <a:t>imbalanced</a:t>
            </a: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 partition, with one set being a singleton, e.g. node 9</a:t>
            </a:r>
          </a:p>
          <a:p>
            <a:pPr eaLnBrk="1" hangingPunct="1"/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Change the objective function to consider community size (above formulas apply to a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k-partition</a:t>
            </a: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):</a:t>
            </a:r>
          </a:p>
          <a:p>
            <a:pPr eaLnBrk="1" hangingPunct="1"/>
            <a:endParaRPr lang="en-US" sz="2400" dirty="0"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100355" name="Picture 3" descr="cut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1417638"/>
            <a:ext cx="38354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4" descr="latex-image-1.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4627563"/>
            <a:ext cx="3759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6" descr="latex-image-1.p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5376863"/>
            <a:ext cx="4330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9" name="Slide Number Placeholder 8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D7E253E-0AA6-2C4A-BB0D-E7ED3EDCB5D1}" type="slidenum">
              <a:rPr lang="en-US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pPr algn="r"/>
              <a:t>29</a:t>
            </a:fld>
            <a:endParaRPr lang="en-US" sz="1200">
              <a:solidFill>
                <a:srgbClr val="898989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5651500" y="4648200"/>
            <a:ext cx="3035840" cy="1323439"/>
            <a:chOff x="5651500" y="4648200"/>
            <a:chExt cx="3035840" cy="1323439"/>
          </a:xfrm>
        </p:grpSpPr>
        <p:sp>
          <p:nvSpPr>
            <p:cNvPr id="100358" name="TextBox 7"/>
            <p:cNvSpPr txBox="1">
              <a:spLocks noChangeArrowheads="1"/>
            </p:cNvSpPr>
            <p:nvPr/>
          </p:nvSpPr>
          <p:spPr bwMode="auto">
            <a:xfrm>
              <a:off x="5651500" y="4648200"/>
              <a:ext cx="303584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dirty="0" err="1">
                  <a:solidFill>
                    <a:srgbClr val="0000FF"/>
                  </a:solidFill>
                  <a:latin typeface="Calibri" charset="0"/>
                  <a:ea typeface="宋体" charset="0"/>
                  <a:cs typeface="宋体" charset="0"/>
                </a:rPr>
                <a:t>C</a:t>
              </a:r>
              <a:r>
                <a:rPr lang="en-US" sz="2000" baseline="-25000" dirty="0" err="1">
                  <a:solidFill>
                    <a:srgbClr val="0000FF"/>
                  </a:solidFill>
                  <a:latin typeface="Calibri" charset="0"/>
                  <a:ea typeface="宋体" charset="0"/>
                  <a:cs typeface="宋体" charset="0"/>
                </a:rPr>
                <a:t>i</a:t>
              </a:r>
              <a:r>
                <a:rPr lang="en-US" sz="2000" baseline="-25000" dirty="0">
                  <a:latin typeface="Calibri" charset="0"/>
                  <a:ea typeface="宋体" charset="0"/>
                  <a:cs typeface="宋体" charset="0"/>
                </a:rPr>
                <a:t>,</a:t>
              </a:r>
              <a:r>
                <a:rPr lang="en-US" sz="2000" dirty="0">
                  <a:latin typeface="Calibri" charset="0"/>
                  <a:ea typeface="宋体" charset="0"/>
                  <a:cs typeface="宋体" charset="0"/>
                </a:rPr>
                <a:t>:</a:t>
              </a:r>
              <a:r>
                <a:rPr lang="en-US" sz="2000" baseline="-25000" dirty="0">
                  <a:latin typeface="Calibri" charset="0"/>
                  <a:ea typeface="宋体" charset="0"/>
                  <a:cs typeface="宋体" charset="0"/>
                </a:rPr>
                <a:t> </a:t>
              </a:r>
              <a:r>
                <a:rPr lang="en-US" sz="2000" dirty="0">
                  <a:latin typeface="Calibri" charset="0"/>
                  <a:ea typeface="宋体" charset="0"/>
                  <a:cs typeface="宋体" charset="0"/>
                </a:rPr>
                <a:t>a community</a:t>
              </a:r>
            </a:p>
            <a:p>
              <a:r>
                <a:rPr lang="en-US" sz="2000" dirty="0" err="1">
                  <a:solidFill>
                    <a:srgbClr val="0000FF"/>
                  </a:solidFill>
                  <a:latin typeface="Calibri" charset="0"/>
                  <a:ea typeface="宋体" charset="0"/>
                  <a:cs typeface="宋体" charset="0"/>
                </a:rPr>
                <a:t>C</a:t>
              </a:r>
              <a:r>
                <a:rPr lang="en-US" sz="2000" baseline="-25000" dirty="0" err="1">
                  <a:solidFill>
                    <a:srgbClr val="0000FF"/>
                  </a:solidFill>
                  <a:latin typeface="Calibri" charset="0"/>
                  <a:ea typeface="宋体" charset="0"/>
                  <a:cs typeface="宋体" charset="0"/>
                </a:rPr>
                <a:t>i</a:t>
              </a:r>
              <a:r>
                <a:rPr lang="en-US" sz="2000" baseline="-25000" dirty="0">
                  <a:latin typeface="Calibri" charset="0"/>
                  <a:ea typeface="宋体" charset="0"/>
                  <a:cs typeface="宋体" charset="0"/>
                </a:rPr>
                <a:t>,</a:t>
              </a:r>
              <a:r>
                <a:rPr lang="en-US" sz="2000" dirty="0">
                  <a:latin typeface="Calibri" charset="0"/>
                  <a:ea typeface="宋体" charset="0"/>
                  <a:cs typeface="宋体" charset="0"/>
                </a:rPr>
                <a:t>:</a:t>
              </a:r>
              <a:r>
                <a:rPr lang="en-US" sz="2000" baseline="-25000" dirty="0">
                  <a:latin typeface="Calibri" charset="0"/>
                  <a:ea typeface="宋体" charset="0"/>
                  <a:cs typeface="宋体" charset="0"/>
                </a:rPr>
                <a:t> </a:t>
              </a:r>
              <a:r>
                <a:rPr lang="en-US" sz="2000" dirty="0">
                  <a:latin typeface="Calibri" charset="0"/>
                  <a:ea typeface="宋体" charset="0"/>
                  <a:cs typeface="宋体" charset="0"/>
                </a:rPr>
                <a:t>the remaining graph</a:t>
              </a:r>
            </a:p>
            <a:p>
              <a:r>
                <a:rPr lang="en-US" sz="2000" dirty="0">
                  <a:solidFill>
                    <a:srgbClr val="0000FF"/>
                  </a:solidFill>
                  <a:latin typeface="Calibri" charset="0"/>
                  <a:ea typeface="宋体" charset="0"/>
                  <a:cs typeface="宋体" charset="0"/>
                </a:rPr>
                <a:t>|</a:t>
              </a:r>
              <a:r>
                <a:rPr lang="en-US" sz="2000" dirty="0" err="1">
                  <a:solidFill>
                    <a:srgbClr val="0000FF"/>
                  </a:solidFill>
                  <a:latin typeface="Calibri" charset="0"/>
                  <a:ea typeface="宋体" charset="0"/>
                  <a:cs typeface="宋体" charset="0"/>
                </a:rPr>
                <a:t>C</a:t>
              </a:r>
              <a:r>
                <a:rPr lang="en-US" sz="2000" baseline="-25000" dirty="0" err="1">
                  <a:solidFill>
                    <a:srgbClr val="0000FF"/>
                  </a:solidFill>
                  <a:latin typeface="Calibri" charset="0"/>
                  <a:ea typeface="宋体" charset="0"/>
                  <a:cs typeface="宋体" charset="0"/>
                </a:rPr>
                <a:t>i</a:t>
              </a:r>
              <a:r>
                <a:rPr lang="en-US" sz="2000" dirty="0">
                  <a:solidFill>
                    <a:srgbClr val="0000FF"/>
                  </a:solidFill>
                  <a:latin typeface="Calibri" charset="0"/>
                  <a:ea typeface="宋体" charset="0"/>
                  <a:cs typeface="宋体" charset="0"/>
                </a:rPr>
                <a:t>|</a:t>
              </a:r>
              <a:r>
                <a:rPr lang="en-US" sz="2000" dirty="0">
                  <a:latin typeface="Calibri" charset="0"/>
                  <a:ea typeface="宋体" charset="0"/>
                  <a:cs typeface="宋体" charset="0"/>
                </a:rPr>
                <a:t>: number of nodes in </a:t>
              </a:r>
              <a:r>
                <a:rPr lang="en-US" sz="2000" dirty="0" err="1">
                  <a:latin typeface="Calibri" charset="0"/>
                  <a:ea typeface="宋体" charset="0"/>
                  <a:cs typeface="宋体" charset="0"/>
                </a:rPr>
                <a:t>C</a:t>
              </a:r>
              <a:r>
                <a:rPr lang="en-US" sz="2000" baseline="-25000" dirty="0" err="1">
                  <a:latin typeface="Calibri" charset="0"/>
                  <a:ea typeface="宋体" charset="0"/>
                  <a:cs typeface="宋体" charset="0"/>
                </a:rPr>
                <a:t>i</a:t>
              </a:r>
              <a:endParaRPr lang="en-US" sz="2000" dirty="0">
                <a:latin typeface="Calibri" charset="0"/>
                <a:ea typeface="宋体" charset="0"/>
                <a:cs typeface="宋体" charset="0"/>
              </a:endParaRPr>
            </a:p>
            <a:p>
              <a:r>
                <a:rPr lang="en-US" sz="2000" dirty="0" err="1">
                  <a:solidFill>
                    <a:srgbClr val="0000FF"/>
                  </a:solidFill>
                  <a:latin typeface="Calibri" charset="0"/>
                  <a:ea typeface="宋体" charset="0"/>
                  <a:cs typeface="宋体" charset="0"/>
                </a:rPr>
                <a:t>vol</a:t>
              </a:r>
              <a:r>
                <a:rPr lang="en-US" sz="2000" dirty="0">
                  <a:solidFill>
                    <a:srgbClr val="0000FF"/>
                  </a:solidFill>
                  <a:latin typeface="Calibri" charset="0"/>
                  <a:ea typeface="宋体" charset="0"/>
                  <a:cs typeface="宋体" charset="0"/>
                </a:rPr>
                <a:t>(</a:t>
              </a:r>
              <a:r>
                <a:rPr lang="en-US" sz="2000" dirty="0" err="1">
                  <a:solidFill>
                    <a:srgbClr val="0000FF"/>
                  </a:solidFill>
                  <a:latin typeface="Calibri" charset="0"/>
                  <a:ea typeface="宋体" charset="0"/>
                  <a:cs typeface="宋体" charset="0"/>
                </a:rPr>
                <a:t>C</a:t>
              </a:r>
              <a:r>
                <a:rPr lang="en-US" sz="2000" baseline="-25000" dirty="0" err="1">
                  <a:solidFill>
                    <a:srgbClr val="0000FF"/>
                  </a:solidFill>
                  <a:latin typeface="Calibri" charset="0"/>
                  <a:ea typeface="宋体" charset="0"/>
                  <a:cs typeface="宋体" charset="0"/>
                </a:rPr>
                <a:t>i</a:t>
              </a:r>
              <a:r>
                <a:rPr lang="en-US" sz="2000" dirty="0">
                  <a:solidFill>
                    <a:srgbClr val="0000FF"/>
                  </a:solidFill>
                  <a:latin typeface="Calibri" charset="0"/>
                  <a:ea typeface="宋体" charset="0"/>
                  <a:cs typeface="宋体" charset="0"/>
                </a:rPr>
                <a:t>)</a:t>
              </a:r>
              <a:r>
                <a:rPr lang="en-US" sz="2000" dirty="0">
                  <a:latin typeface="Calibri" charset="0"/>
                  <a:ea typeface="宋体" charset="0"/>
                  <a:cs typeface="宋体" charset="0"/>
                </a:rPr>
                <a:t>: sum of degrees in </a:t>
              </a:r>
              <a:r>
                <a:rPr lang="en-US" sz="2000" dirty="0" err="1">
                  <a:latin typeface="Calibri" charset="0"/>
                  <a:ea typeface="宋体" charset="0"/>
                  <a:cs typeface="宋体" charset="0"/>
                </a:rPr>
                <a:t>C</a:t>
              </a:r>
              <a:r>
                <a:rPr lang="en-US" sz="2000" baseline="-25000" dirty="0" err="1">
                  <a:latin typeface="Calibri" charset="0"/>
                  <a:ea typeface="宋体" charset="0"/>
                  <a:cs typeface="宋体" charset="0"/>
                </a:rPr>
                <a:t>i</a:t>
              </a:r>
              <a:endParaRPr lang="en-US" sz="2000" baseline="-25000" dirty="0">
                <a:latin typeface="Calibri" charset="0"/>
                <a:ea typeface="宋体" charset="0"/>
                <a:cs typeface="宋体" charset="0"/>
              </a:endParaRPr>
            </a:p>
          </p:txBody>
        </p:sp>
        <p:cxnSp>
          <p:nvCxnSpPr>
            <p:cNvPr id="3" name="Connettore 1 2"/>
            <p:cNvCxnSpPr/>
            <p:nvPr/>
          </p:nvCxnSpPr>
          <p:spPr>
            <a:xfrm flipV="1">
              <a:off x="5728183" y="5044149"/>
              <a:ext cx="204260" cy="888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ttangolo 1"/>
          <p:cNvSpPr/>
          <p:nvPr/>
        </p:nvSpPr>
        <p:spPr>
          <a:xfrm>
            <a:off x="885001" y="6065771"/>
            <a:ext cx="782167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err="1"/>
              <a:t>Typically</a:t>
            </a:r>
            <a:r>
              <a:rPr lang="it-IT" sz="2400" dirty="0"/>
              <a:t>, </a:t>
            </a:r>
            <a:r>
              <a:rPr lang="it-IT" sz="2400" dirty="0" err="1"/>
              <a:t>graph</a:t>
            </a:r>
            <a:r>
              <a:rPr lang="it-IT" sz="2400" dirty="0"/>
              <a:t> </a:t>
            </a:r>
            <a:r>
              <a:rPr lang="it-IT" sz="2400" dirty="0" err="1"/>
              <a:t>partition</a:t>
            </a:r>
            <a:r>
              <a:rPr lang="it-IT" sz="2400" dirty="0"/>
              <a:t> </a:t>
            </a:r>
            <a:r>
              <a:rPr lang="it-IT" sz="2400" dirty="0" err="1"/>
              <a:t>problems</a:t>
            </a:r>
            <a:r>
              <a:rPr lang="it-IT" sz="2400" dirty="0"/>
              <a:t> </a:t>
            </a:r>
            <a:r>
              <a:rPr lang="it-IT" sz="2400" dirty="0" err="1"/>
              <a:t>fall</a:t>
            </a:r>
            <a:r>
              <a:rPr lang="it-IT" sz="2400" dirty="0"/>
              <a:t> under the </a:t>
            </a:r>
            <a:r>
              <a:rPr lang="it-IT" sz="2400" dirty="0" err="1"/>
              <a:t>category</a:t>
            </a:r>
            <a:r>
              <a:rPr lang="it-IT" sz="2400" dirty="0"/>
              <a:t> of NP-hard </a:t>
            </a:r>
            <a:r>
              <a:rPr lang="it-IT" sz="2400" dirty="0" err="1"/>
              <a:t>problems</a:t>
            </a:r>
            <a:r>
              <a:rPr lang="it-IT" sz="2400" dirty="0"/>
              <a:t>. </a:t>
            </a:r>
            <a:r>
              <a:rPr lang="it-IT" sz="2400" dirty="0" err="1"/>
              <a:t>Practical</a:t>
            </a:r>
            <a:r>
              <a:rPr lang="it-IT" sz="2400" dirty="0"/>
              <a:t> </a:t>
            </a:r>
            <a:r>
              <a:rPr lang="it-IT" sz="2400" dirty="0" err="1"/>
              <a:t>solutions</a:t>
            </a:r>
            <a:r>
              <a:rPr lang="it-IT" sz="2400" dirty="0"/>
              <a:t> </a:t>
            </a:r>
            <a:r>
              <a:rPr lang="it-IT" sz="2400" dirty="0" err="1"/>
              <a:t>based</a:t>
            </a:r>
            <a:r>
              <a:rPr lang="it-IT" sz="2400" dirty="0"/>
              <a:t> on </a:t>
            </a:r>
            <a:r>
              <a:rPr lang="it-IT" sz="2400" dirty="0" err="1"/>
              <a:t>heuristics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0500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build="p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Community </a:t>
            </a:r>
            <a:r>
              <a:rPr lang="it-IT" dirty="0" err="1"/>
              <a:t>detection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宋体" charset="0"/>
                <a:cs typeface="宋体" charset="0"/>
              </a:rPr>
              <a:t>Why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communities in social media</a:t>
            </a:r>
            <a:r>
              <a:rPr lang="en-US" dirty="0">
                <a:latin typeface="Arial" charset="0"/>
                <a:ea typeface="宋体" charset="0"/>
                <a:cs typeface="宋体" charset="0"/>
              </a:rPr>
              <a:t>? 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latin typeface="Arial" charset="0"/>
                <a:ea typeface="宋体" charset="0"/>
                <a:cs typeface="宋体" charset="0"/>
              </a:rPr>
              <a:t>Human beings are social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latin typeface="Arial" charset="0"/>
                <a:ea typeface="宋体" charset="0"/>
                <a:cs typeface="宋体" charset="0"/>
              </a:rPr>
              <a:t>Easy-to-use social media allows people to extend their social life in unprecedented ways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latin typeface="Arial" charset="0"/>
                <a:ea typeface="宋体" charset="0"/>
                <a:cs typeface="宋体" charset="0"/>
              </a:rPr>
              <a:t>Difficult to meet friends in the physical world, but much easier to find friend online </a:t>
            </a:r>
            <a:r>
              <a:rPr lang="en-US" sz="3200" b="1" dirty="0">
                <a:solidFill>
                  <a:srgbClr val="C0504D"/>
                </a:solidFill>
                <a:latin typeface="Arial" charset="0"/>
                <a:ea typeface="宋体" charset="0"/>
                <a:cs typeface="宋体" charset="0"/>
              </a:rPr>
              <a:t>with similar interests</a:t>
            </a:r>
          </a:p>
          <a:p>
            <a:pPr lvl="1">
              <a:lnSpc>
                <a:spcPct val="90000"/>
              </a:lnSpc>
            </a:pPr>
            <a:r>
              <a:rPr lang="en-US" sz="3200" u="sng" dirty="0">
                <a:latin typeface="Arial" charset="0"/>
                <a:ea typeface="宋体" charset="0"/>
                <a:cs typeface="宋体" charset="0"/>
              </a:rPr>
              <a:t>Interactions</a:t>
            </a:r>
            <a:r>
              <a:rPr lang="en-US" sz="3200" dirty="0">
                <a:latin typeface="Arial" charset="0"/>
                <a:ea typeface="宋体" charset="0"/>
                <a:cs typeface="宋体" charset="0"/>
              </a:rPr>
              <a:t> between nodes can help determine communities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714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Arial" charset="0"/>
                <a:ea typeface="宋体" charset="0"/>
                <a:cs typeface="宋体" charset="0"/>
              </a:rPr>
              <a:t>Ratio Cut &amp; Normalized Cut Example</a:t>
            </a:r>
          </a:p>
        </p:txBody>
      </p:sp>
      <p:pic>
        <p:nvPicPr>
          <p:cNvPr id="101378" name="Picture 3" descr="cut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709" y="1719263"/>
            <a:ext cx="38354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457200" y="1951038"/>
            <a:ext cx="5813425" cy="1743075"/>
            <a:chOff x="457200" y="1951038"/>
            <a:chExt cx="5813425" cy="1743075"/>
          </a:xfrm>
        </p:grpSpPr>
        <p:pic>
          <p:nvPicPr>
            <p:cNvPr id="101379" name="Picture 4" descr="latex-image-1.pd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25" y="2449513"/>
              <a:ext cx="48133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80" name="Picture 5" descr="latex-image-1.pd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25" y="3071813"/>
              <a:ext cx="5715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381" name="TextBox 9"/>
            <p:cNvSpPr txBox="1">
              <a:spLocks noChangeArrowheads="1"/>
            </p:cNvSpPr>
            <p:nvPr/>
          </p:nvSpPr>
          <p:spPr bwMode="auto">
            <a:xfrm>
              <a:off x="457200" y="1951038"/>
              <a:ext cx="20526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solidFill>
                    <a:srgbClr val="FF0000"/>
                  </a:solidFill>
                  <a:latin typeface="Calibri" charset="0"/>
                  <a:ea typeface="宋体" charset="0"/>
                  <a:cs typeface="宋体" charset="0"/>
                </a:rPr>
                <a:t>For partition in red: </a:t>
              </a:r>
            </a:p>
          </p:txBody>
        </p:sp>
        <p:pic>
          <p:nvPicPr>
            <p:cNvPr id="101385" name="Picture 13" descr="latex-image-1.pd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575" y="2060575"/>
              <a:ext cx="2540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uppo 2"/>
          <p:cNvGrpSpPr/>
          <p:nvPr/>
        </p:nvGrpSpPr>
        <p:grpSpPr>
          <a:xfrm>
            <a:off x="457200" y="3836988"/>
            <a:ext cx="8366125" cy="1738312"/>
            <a:chOff x="457200" y="3836988"/>
            <a:chExt cx="8366125" cy="1738312"/>
          </a:xfrm>
        </p:grpSpPr>
        <p:sp>
          <p:nvSpPr>
            <p:cNvPr id="101382" name="TextBox 10"/>
            <p:cNvSpPr txBox="1">
              <a:spLocks noChangeArrowheads="1"/>
            </p:cNvSpPr>
            <p:nvPr/>
          </p:nvSpPr>
          <p:spPr bwMode="auto">
            <a:xfrm>
              <a:off x="457200" y="3836988"/>
              <a:ext cx="25114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solidFill>
                    <a:srgbClr val="008000"/>
                  </a:solidFill>
                  <a:latin typeface="Calibri" charset="0"/>
                  <a:ea typeface="宋体" charset="0"/>
                  <a:cs typeface="宋体" charset="0"/>
                </a:rPr>
                <a:t>For partition in green: </a:t>
              </a:r>
            </a:p>
          </p:txBody>
        </p:sp>
        <p:pic>
          <p:nvPicPr>
            <p:cNvPr id="101383" name="Picture 11" descr="latex-image-1.pd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25" y="4953000"/>
              <a:ext cx="82677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84" name="Picture 12" descr="latex-image-1.pd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25" y="4330700"/>
              <a:ext cx="67183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86" name="Picture 14" descr="latex-image-1.pd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338" y="3987800"/>
              <a:ext cx="2667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1387" name="TextBox 15"/>
          <p:cNvSpPr txBox="1">
            <a:spLocks noChangeArrowheads="1"/>
          </p:cNvSpPr>
          <p:nvPr/>
        </p:nvSpPr>
        <p:spPr bwMode="auto">
          <a:xfrm>
            <a:off x="698500" y="5967413"/>
            <a:ext cx="7724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Calibri" charset="0"/>
                <a:ea typeface="宋体" charset="0"/>
                <a:cs typeface="宋体" charset="0"/>
              </a:rPr>
              <a:t>Both ratio cut and normalized cut prefer a </a:t>
            </a:r>
            <a:r>
              <a:rPr lang="en-US" u="sng" dirty="0">
                <a:solidFill>
                  <a:srgbClr val="0000FF"/>
                </a:solidFill>
                <a:latin typeface="Calibri" charset="0"/>
                <a:ea typeface="宋体" charset="0"/>
                <a:cs typeface="宋体" charset="0"/>
              </a:rPr>
              <a:t>balanced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宋体" charset="0"/>
                <a:cs typeface="宋体" charset="0"/>
              </a:rPr>
              <a:t> partition</a:t>
            </a:r>
          </a:p>
        </p:txBody>
      </p:sp>
      <p:sp>
        <p:nvSpPr>
          <p:cNvPr id="101388" name="Slide Number Placeholder 16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7DA01DAE-CE21-1548-A21D-972124308C4E}" type="slidenum">
              <a:rPr lang="en-US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pPr algn="r"/>
              <a:t>30</a:t>
            </a:fld>
            <a:endParaRPr lang="en-US" sz="1200">
              <a:solidFill>
                <a:srgbClr val="898989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pic>
        <p:nvPicPr>
          <p:cNvPr id="14" name="Picture 4" descr="latex-image-1.pd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1933"/>
            <a:ext cx="2744349" cy="54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latex-image-1.pd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1220561"/>
            <a:ext cx="2882330" cy="49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40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rial Black" charset="0"/>
                <a:ea typeface="ＭＳ Ｐゴシック" charset="0"/>
                <a:cs typeface="ＭＳ Ｐゴシック" charset="0"/>
              </a:rPr>
              <a:t>Hierarchy-Centric Community Detection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305800" cy="514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4125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 idx="4294967295"/>
          </p:nvPr>
        </p:nvSpPr>
        <p:spPr>
          <a:solidFill>
            <a:srgbClr val="CCFF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>
                <a:latin typeface="Arial" charset="0"/>
                <a:ea typeface="宋体" charset="0"/>
                <a:cs typeface="宋体" charset="0"/>
              </a:rPr>
              <a:t>4. Hierarchy-Centric Community Detection</a:t>
            </a:r>
          </a:p>
        </p:txBody>
      </p:sp>
      <p:sp>
        <p:nvSpPr>
          <p:cNvPr id="102402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>
                <a:latin typeface="Arial" charset="0"/>
                <a:ea typeface="宋体" charset="0"/>
                <a:cs typeface="宋体" charset="0"/>
              </a:rPr>
              <a:t>Goal: build a </a:t>
            </a:r>
            <a:r>
              <a:rPr lang="en-US" sz="2800" u="sng" dirty="0">
                <a:latin typeface="Arial" charset="0"/>
                <a:ea typeface="宋体" charset="0"/>
                <a:cs typeface="宋体" charset="0"/>
              </a:rPr>
              <a:t>hierarchical structure</a:t>
            </a:r>
            <a:r>
              <a:rPr lang="en-US" sz="2800" dirty="0">
                <a:latin typeface="Arial" charset="0"/>
                <a:ea typeface="宋体" charset="0"/>
                <a:cs typeface="宋体" charset="0"/>
              </a:rPr>
              <a:t> of communities based on network topology</a:t>
            </a:r>
          </a:p>
          <a:p>
            <a:pPr eaLnBrk="1" hangingPunct="1"/>
            <a:endParaRPr lang="en-US" sz="28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/>
            <a:r>
              <a:rPr lang="en-US" sz="2800" dirty="0">
                <a:latin typeface="Arial" charset="0"/>
                <a:ea typeface="宋体" charset="0"/>
                <a:cs typeface="宋体" charset="0"/>
              </a:rPr>
              <a:t>Allow the analysis of a network </a:t>
            </a:r>
            <a:r>
              <a:rPr lang="en-US" sz="2800" u="sng" dirty="0">
                <a:latin typeface="Arial" charset="0"/>
                <a:ea typeface="宋体" charset="0"/>
                <a:cs typeface="宋体" charset="0"/>
              </a:rPr>
              <a:t>at different resolutions</a:t>
            </a:r>
          </a:p>
          <a:p>
            <a:pPr eaLnBrk="1" hangingPunct="1"/>
            <a:endParaRPr lang="en-US" sz="28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/>
            <a:r>
              <a:rPr lang="en-US" sz="2800" dirty="0">
                <a:latin typeface="Arial" charset="0"/>
                <a:ea typeface="宋体" charset="0"/>
                <a:cs typeface="宋体" charset="0"/>
              </a:rPr>
              <a:t>Representative approaches: 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Divisive</a:t>
            </a:r>
            <a:r>
              <a:rPr lang="en-US" dirty="0">
                <a:latin typeface="Arial" charset="0"/>
                <a:ea typeface="宋体" charset="0"/>
                <a:cs typeface="宋体" charset="0"/>
              </a:rPr>
              <a:t> Hierarchical Clustering (top-down)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Agglomerative</a:t>
            </a:r>
            <a:r>
              <a:rPr lang="en-US" dirty="0">
                <a:latin typeface="Arial" charset="0"/>
                <a:ea typeface="宋体" charset="0"/>
                <a:cs typeface="宋体" charset="0"/>
              </a:rPr>
              <a:t> Hierarchical clustering (bottom-up)</a:t>
            </a:r>
          </a:p>
        </p:txBody>
      </p:sp>
      <p:sp>
        <p:nvSpPr>
          <p:cNvPr id="102403" name="Slide Number Placeholder 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8E0E21C-F305-7047-AFDE-7BA09FA97BE2}" type="slidenum">
              <a:rPr lang="en-US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pPr algn="r"/>
              <a:t>32</a:t>
            </a:fld>
            <a:endParaRPr lang="en-US" sz="1200">
              <a:solidFill>
                <a:srgbClr val="898989"/>
              </a:solidFill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41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Arial" charset="0"/>
                <a:ea typeface="宋体" charset="0"/>
                <a:cs typeface="宋体" charset="0"/>
              </a:rPr>
              <a:t>Agglomerative Hierarchical Clustering</a:t>
            </a:r>
          </a:p>
        </p:txBody>
      </p:sp>
      <p:sp>
        <p:nvSpPr>
          <p:cNvPr id="11264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宋体" charset="0"/>
                <a:cs typeface="宋体" charset="0"/>
              </a:rPr>
              <a:t>Initialize each node as a community (singleton clusters)</a:t>
            </a:r>
          </a:p>
          <a:p>
            <a:pPr eaLnBrk="1" hangingPunct="1"/>
            <a:r>
              <a:rPr lang="en-US" sz="2800" dirty="0">
                <a:latin typeface="Arial" charset="0"/>
                <a:ea typeface="宋体" charset="0"/>
                <a:cs typeface="宋体" charset="0"/>
              </a:rPr>
              <a:t>Merge communities successively into larger communities following a certain criterion</a:t>
            </a:r>
          </a:p>
          <a:p>
            <a:pPr lvl="1" eaLnBrk="1" hangingPunct="1"/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E.g., based on vertex similarity</a:t>
            </a:r>
          </a:p>
        </p:txBody>
      </p:sp>
      <p:grpSp>
        <p:nvGrpSpPr>
          <p:cNvPr id="112643" name="Group 4"/>
          <p:cNvGrpSpPr>
            <a:grpSpLocks/>
          </p:cNvGrpSpPr>
          <p:nvPr/>
        </p:nvGrpSpPr>
        <p:grpSpPr bwMode="auto">
          <a:xfrm>
            <a:off x="349250" y="4149725"/>
            <a:ext cx="8686800" cy="1223963"/>
            <a:chOff x="0" y="0"/>
            <a:chExt cx="8686800" cy="1223665"/>
          </a:xfrm>
        </p:grpSpPr>
        <p:pic>
          <p:nvPicPr>
            <p:cNvPr id="107526" name="Picture 3" descr="dendrogram.pd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5166" y="35591"/>
              <a:ext cx="4971634" cy="118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27" name="Picture 5" descr="network.pd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65522" cy="1129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9" name="Right Arrow 6"/>
            <p:cNvSpPr>
              <a:spLocks noChangeArrowheads="1"/>
            </p:cNvSpPr>
            <p:nvPr/>
          </p:nvSpPr>
          <p:spPr bwMode="auto">
            <a:xfrm>
              <a:off x="3200400" y="209499"/>
              <a:ext cx="822325" cy="250764"/>
            </a:xfrm>
            <a:prstGeom prst="rightArrow">
              <a:avLst>
                <a:gd name="adj1" fmla="val 50000"/>
                <a:gd name="adj2" fmla="val 49997"/>
              </a:avLst>
            </a:pr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algn="ctr" rotWithShape="0">
                <a:srgbClr val="000000">
                  <a:alpha val="34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107524" name="Slide Number Placeholder 8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69C32B3-C10A-0941-BC97-DA03CC2CF4A2}" type="slidenum">
              <a:rPr lang="en-US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pPr algn="r"/>
              <a:t>33</a:t>
            </a:fld>
            <a:endParaRPr lang="en-US" sz="1200">
              <a:solidFill>
                <a:srgbClr val="898989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3989388" y="5441950"/>
            <a:ext cx="33929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err="1"/>
              <a:t>Dendrogram</a:t>
            </a:r>
            <a:r>
              <a:rPr lang="en-US" sz="1200" dirty="0"/>
              <a:t> according to Agglomerative Clustering</a:t>
            </a:r>
          </a:p>
        </p:txBody>
      </p:sp>
    </p:spTree>
    <p:extLst>
      <p:ext uri="{BB962C8B-B14F-4D97-AF65-F5344CB8AC3E}">
        <p14:creationId xmlns:p14="http://schemas.microsoft.com/office/powerpoint/2010/main" val="1052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build="p"/>
      <p:bldP spid="4404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宋体" charset="0"/>
                <a:cs typeface="宋体" charset="0"/>
              </a:rPr>
              <a:t>Divisive Hierarchical Clustering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idx="4294967295"/>
          </p:nvPr>
        </p:nvSpPr>
        <p:spPr>
          <a:xfrm>
            <a:off x="684213" y="1773238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Divisive clustering</a:t>
            </a:r>
          </a:p>
          <a:p>
            <a:pPr lvl="1" eaLnBrk="1" hangingPunct="1"/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Partition nodes into several sets</a:t>
            </a:r>
          </a:p>
          <a:p>
            <a:pPr lvl="1" eaLnBrk="1" hangingPunct="1"/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Each set is further divided into smaller ones</a:t>
            </a:r>
          </a:p>
          <a:p>
            <a:pPr lvl="1" eaLnBrk="1" hangingPunct="1"/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Network-centric partition can be applied for the partition</a:t>
            </a:r>
          </a:p>
          <a:p>
            <a:pPr eaLnBrk="1" hangingPunct="1"/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One particular example: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recursively remove the </a:t>
            </a:r>
            <a:r>
              <a:rPr lang="ja-JP" altLang="en-US" sz="24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“</a:t>
            </a:r>
            <a:r>
              <a:rPr lang="en-US" altLang="ja-JP" sz="24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weakest</a:t>
            </a:r>
            <a:r>
              <a:rPr lang="ja-JP" altLang="en-US" sz="24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”</a:t>
            </a:r>
            <a:r>
              <a:rPr lang="en-US" altLang="ja-JP" sz="24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 edge</a:t>
            </a:r>
          </a:p>
          <a:p>
            <a:pPr lvl="1" eaLnBrk="1" hangingPunct="1"/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Find the edge with the least strength</a:t>
            </a:r>
          </a:p>
          <a:p>
            <a:pPr lvl="1" eaLnBrk="1" hangingPunct="1"/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Remove the edge and update the corresponding strength of each edge  (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according to some measure of strength</a:t>
            </a:r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)</a:t>
            </a:r>
          </a:p>
          <a:p>
            <a:pPr eaLnBrk="1" hangingPunct="1"/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Recursively apply the above two steps until a network is decomposed into desired number of connected components.</a:t>
            </a:r>
          </a:p>
          <a:p>
            <a:pPr eaLnBrk="1" hangingPunct="1"/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Each component forms a community </a:t>
            </a:r>
          </a:p>
        </p:txBody>
      </p:sp>
      <p:sp>
        <p:nvSpPr>
          <p:cNvPr id="103427" name="Slide Number Placeholder 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CF139906-1D91-994C-AFB1-78F37A80C6FE}" type="slidenum">
              <a:rPr lang="en-US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pPr algn="r"/>
              <a:t>34</a:t>
            </a:fld>
            <a:endParaRPr lang="en-US" sz="1200">
              <a:solidFill>
                <a:srgbClr val="898989"/>
              </a:solidFill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7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 idx="4294967295"/>
          </p:nvPr>
        </p:nvSpPr>
        <p:spPr>
          <a:xfrm>
            <a:off x="107950" y="549275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Arial" charset="0"/>
                <a:ea typeface="宋体" charset="0"/>
                <a:cs typeface="宋体" charset="0"/>
              </a:rPr>
              <a:t>Divisive clustering based on </a:t>
            </a:r>
            <a:br>
              <a:rPr lang="en-US" sz="3200" dirty="0">
                <a:latin typeface="Arial" charset="0"/>
                <a:ea typeface="宋体" charset="0"/>
                <a:cs typeface="宋体" charset="0"/>
              </a:rPr>
            </a:br>
            <a:r>
              <a:rPr lang="en-US" sz="3200" dirty="0">
                <a:latin typeface="Arial" charset="0"/>
                <a:ea typeface="宋体" charset="0"/>
                <a:cs typeface="宋体" charset="0"/>
              </a:rPr>
              <a:t>Edge </a:t>
            </a:r>
            <a:r>
              <a:rPr lang="en-US" sz="3200" dirty="0" err="1">
                <a:latin typeface="Arial" charset="0"/>
                <a:ea typeface="宋体" charset="0"/>
                <a:cs typeface="宋体" charset="0"/>
              </a:rPr>
              <a:t>Betweenness</a:t>
            </a:r>
            <a:endParaRPr lang="en-US" sz="3200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09570" name="Content Placeholder 2"/>
          <p:cNvSpPr>
            <a:spLocks noGrp="1"/>
          </p:cNvSpPr>
          <p:nvPr>
            <p:ph idx="4294967295"/>
          </p:nvPr>
        </p:nvSpPr>
        <p:spPr>
          <a:xfrm>
            <a:off x="395288" y="1847850"/>
            <a:ext cx="7772400" cy="4114800"/>
          </a:xfrm>
        </p:spPr>
        <p:txBody>
          <a:bodyPr>
            <a:normAutofit fontScale="55000" lnSpcReduction="20000"/>
          </a:bodyPr>
          <a:lstStyle/>
          <a:p>
            <a:pPr eaLnBrk="1" hangingPunct="1"/>
            <a:r>
              <a:rPr lang="en-US" sz="3400" dirty="0">
                <a:latin typeface="Arial" charset="0"/>
                <a:ea typeface="宋体" charset="0"/>
                <a:cs typeface="宋体" charset="0"/>
              </a:rPr>
              <a:t>The strength of an edge can be measured by </a:t>
            </a:r>
            <a:r>
              <a:rPr lang="en-US" sz="34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edge </a:t>
            </a:r>
            <a:r>
              <a:rPr lang="en-US" sz="3400" dirty="0" err="1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betweenness</a:t>
            </a:r>
            <a:r>
              <a:rPr lang="en-US" sz="34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 </a:t>
            </a:r>
          </a:p>
          <a:p>
            <a:pPr eaLnBrk="1" hangingPunct="1"/>
            <a:r>
              <a:rPr lang="en-US" sz="34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(remember) Edge </a:t>
            </a:r>
            <a:r>
              <a:rPr lang="en-US" sz="3400" dirty="0" err="1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betweenness</a:t>
            </a:r>
            <a:r>
              <a:rPr lang="en-US" sz="34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: </a:t>
            </a:r>
            <a:r>
              <a:rPr lang="en-US" sz="3400" dirty="0">
                <a:latin typeface="Arial" charset="0"/>
                <a:ea typeface="宋体" charset="0"/>
                <a:cs typeface="宋体" charset="0"/>
              </a:rPr>
              <a:t>the number of shortest paths that pass along with the edge</a:t>
            </a:r>
          </a:p>
          <a:p>
            <a:pPr eaLnBrk="1" hangingPunct="1"/>
            <a:endParaRPr lang="en-US" sz="24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/>
            <a:endParaRPr lang="en-US" sz="24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/>
            <a:endParaRPr lang="en-US" sz="24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/>
            <a:endParaRPr lang="en-US" sz="24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>
              <a:buFontTx/>
              <a:buNone/>
            </a:pPr>
            <a:endParaRPr lang="en-US" sz="24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>
              <a:buFontTx/>
              <a:buNone/>
            </a:pPr>
            <a:endParaRPr lang="en-US" sz="24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/>
            <a:endParaRPr lang="en-US" sz="24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/>
            <a:endParaRPr lang="en-US" sz="24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/>
            <a:endParaRPr lang="en-US" sz="24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/>
            <a:endParaRPr lang="en-US" sz="24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/>
            <a:r>
              <a:rPr lang="en-US" sz="3800" dirty="0">
                <a:latin typeface="Arial" charset="0"/>
                <a:ea typeface="宋体" charset="0"/>
                <a:cs typeface="宋体" charset="0"/>
              </a:rPr>
              <a:t>The edges with higher </a:t>
            </a:r>
            <a:r>
              <a:rPr lang="en-US" sz="3800" dirty="0" err="1">
                <a:latin typeface="Arial" charset="0"/>
                <a:ea typeface="宋体" charset="0"/>
                <a:cs typeface="宋体" charset="0"/>
              </a:rPr>
              <a:t>betweenness</a:t>
            </a:r>
            <a:r>
              <a:rPr lang="en-US" sz="3800" dirty="0">
                <a:latin typeface="Arial" charset="0"/>
                <a:ea typeface="宋体" charset="0"/>
                <a:cs typeface="宋体" charset="0"/>
              </a:rPr>
              <a:t> tends to be the </a:t>
            </a:r>
            <a:r>
              <a:rPr lang="en-US" sz="3800" u="sng" dirty="0">
                <a:latin typeface="Arial" charset="0"/>
                <a:ea typeface="宋体" charset="0"/>
                <a:cs typeface="宋体" charset="0"/>
              </a:rPr>
              <a:t>bridge</a:t>
            </a:r>
            <a:r>
              <a:rPr lang="en-US" sz="3800" dirty="0">
                <a:latin typeface="Arial" charset="0"/>
                <a:ea typeface="宋体" charset="0"/>
                <a:cs typeface="宋体" charset="0"/>
              </a:rPr>
              <a:t> between two communities. </a:t>
            </a:r>
          </a:p>
          <a:p>
            <a:pPr eaLnBrk="1" hangingPunct="1"/>
            <a:endParaRPr lang="en-US" sz="24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/>
            <a:endParaRPr lang="en-US" sz="2400" dirty="0"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109571" name="Group 4"/>
          <p:cNvGrpSpPr>
            <a:grpSpLocks/>
          </p:cNvGrpSpPr>
          <p:nvPr/>
        </p:nvGrpSpPr>
        <p:grpSpPr bwMode="auto">
          <a:xfrm>
            <a:off x="5508625" y="476250"/>
            <a:ext cx="2819400" cy="1371600"/>
            <a:chOff x="0" y="0"/>
            <a:chExt cx="2819400" cy="1371600"/>
          </a:xfrm>
        </p:grpSpPr>
        <p:sp>
          <p:nvSpPr>
            <p:cNvPr id="104456" name="Oval 3"/>
            <p:cNvSpPr>
              <a:spLocks noChangeArrowheads="1"/>
            </p:cNvSpPr>
            <p:nvPr/>
          </p:nvSpPr>
          <p:spPr bwMode="auto">
            <a:xfrm>
              <a:off x="0" y="0"/>
              <a:ext cx="990600" cy="13716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it-IT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04457" name="Oval 4"/>
            <p:cNvSpPr>
              <a:spLocks noChangeArrowheads="1"/>
            </p:cNvSpPr>
            <p:nvPr/>
          </p:nvSpPr>
          <p:spPr bwMode="auto">
            <a:xfrm>
              <a:off x="1752600" y="0"/>
              <a:ext cx="1066800" cy="13716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it-IT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04458" name="Oval 5"/>
            <p:cNvSpPr>
              <a:spLocks noChangeArrowheads="1"/>
            </p:cNvSpPr>
            <p:nvPr/>
          </p:nvSpPr>
          <p:spPr bwMode="auto">
            <a:xfrm>
              <a:off x="152400" y="22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04459" name="Oval 6"/>
            <p:cNvSpPr>
              <a:spLocks noChangeArrowheads="1"/>
            </p:cNvSpPr>
            <p:nvPr/>
          </p:nvSpPr>
          <p:spPr bwMode="auto">
            <a:xfrm>
              <a:off x="609600" y="457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04460" name="Oval 7"/>
            <p:cNvSpPr>
              <a:spLocks noChangeArrowheads="1"/>
            </p:cNvSpPr>
            <p:nvPr/>
          </p:nvSpPr>
          <p:spPr bwMode="auto">
            <a:xfrm>
              <a:off x="228600" y="838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104461" name="Straight Connector 8"/>
            <p:cNvCxnSpPr>
              <a:cxnSpLocks noChangeShapeType="1"/>
              <a:stCxn id="104459" idx="6"/>
              <a:endCxn id="104467" idx="2"/>
            </p:cNvCxnSpPr>
            <p:nvPr/>
          </p:nvCxnSpPr>
          <p:spPr bwMode="auto">
            <a:xfrm>
              <a:off x="914400" y="609600"/>
              <a:ext cx="990600" cy="1524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4462" name="Straight Connector 9"/>
            <p:cNvCxnSpPr>
              <a:cxnSpLocks noChangeShapeType="1"/>
              <a:stCxn id="104458" idx="5"/>
              <a:endCxn id="104459" idx="2"/>
            </p:cNvCxnSpPr>
            <p:nvPr/>
          </p:nvCxnSpPr>
          <p:spPr bwMode="auto">
            <a:xfrm rot="16200000" flipH="1">
              <a:off x="450662" y="450661"/>
              <a:ext cx="120837" cy="197037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4463" name="Straight Connector 10"/>
            <p:cNvCxnSpPr>
              <a:cxnSpLocks noChangeShapeType="1"/>
              <a:stCxn id="104458" idx="4"/>
              <a:endCxn id="104460" idx="0"/>
            </p:cNvCxnSpPr>
            <p:nvPr/>
          </p:nvCxnSpPr>
          <p:spPr bwMode="auto">
            <a:xfrm rot="16200000" flipH="1">
              <a:off x="190500" y="647700"/>
              <a:ext cx="304800" cy="7620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4464" name="Straight Connector 11"/>
            <p:cNvCxnSpPr>
              <a:cxnSpLocks noChangeShapeType="1"/>
              <a:stCxn id="104460" idx="7"/>
              <a:endCxn id="104459" idx="3"/>
            </p:cNvCxnSpPr>
            <p:nvPr/>
          </p:nvCxnSpPr>
          <p:spPr bwMode="auto">
            <a:xfrm rot="5400000" flipH="1" flipV="1">
              <a:off x="488763" y="717363"/>
              <a:ext cx="165474" cy="165474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4465" name="Oval 12"/>
            <p:cNvSpPr>
              <a:spLocks noChangeArrowheads="1"/>
            </p:cNvSpPr>
            <p:nvPr/>
          </p:nvSpPr>
          <p:spPr bwMode="auto">
            <a:xfrm>
              <a:off x="2133600" y="152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04466" name="Oval 13"/>
            <p:cNvSpPr>
              <a:spLocks noChangeArrowheads="1"/>
            </p:cNvSpPr>
            <p:nvPr/>
          </p:nvSpPr>
          <p:spPr bwMode="auto">
            <a:xfrm>
              <a:off x="2438400" y="533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04467" name="Oval 14"/>
            <p:cNvSpPr>
              <a:spLocks noChangeArrowheads="1"/>
            </p:cNvSpPr>
            <p:nvPr/>
          </p:nvSpPr>
          <p:spPr bwMode="auto">
            <a:xfrm>
              <a:off x="1905000" y="609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04468" name="Oval 15"/>
            <p:cNvSpPr>
              <a:spLocks noChangeArrowheads="1"/>
            </p:cNvSpPr>
            <p:nvPr/>
          </p:nvSpPr>
          <p:spPr bwMode="auto">
            <a:xfrm>
              <a:off x="2209800" y="914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104469" name="Straight Connector 16"/>
            <p:cNvCxnSpPr>
              <a:cxnSpLocks noChangeShapeType="1"/>
              <a:stCxn id="104465" idx="3"/>
              <a:endCxn id="104467" idx="0"/>
            </p:cNvCxnSpPr>
            <p:nvPr/>
          </p:nvCxnSpPr>
          <p:spPr bwMode="auto">
            <a:xfrm rot="5400000">
              <a:off x="2019300" y="450662"/>
              <a:ext cx="197037" cy="120837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4470" name="Straight Connector 17"/>
            <p:cNvCxnSpPr>
              <a:cxnSpLocks noChangeShapeType="1"/>
              <a:stCxn id="104467" idx="5"/>
              <a:endCxn id="104468" idx="1"/>
            </p:cNvCxnSpPr>
            <p:nvPr/>
          </p:nvCxnSpPr>
          <p:spPr bwMode="auto">
            <a:xfrm rot="16200000" flipH="1">
              <a:off x="2165163" y="869763"/>
              <a:ext cx="89274" cy="89274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4471" name="Straight Connector 18"/>
            <p:cNvCxnSpPr>
              <a:cxnSpLocks noChangeShapeType="1"/>
              <a:stCxn id="104465" idx="5"/>
              <a:endCxn id="104466" idx="0"/>
            </p:cNvCxnSpPr>
            <p:nvPr/>
          </p:nvCxnSpPr>
          <p:spPr bwMode="auto">
            <a:xfrm rot="16200000" flipH="1">
              <a:off x="2431862" y="374461"/>
              <a:ext cx="120837" cy="197037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4472" name="Straight Connector 19"/>
            <p:cNvCxnSpPr>
              <a:cxnSpLocks noChangeShapeType="1"/>
              <a:stCxn id="104468" idx="7"/>
              <a:endCxn id="104466" idx="4"/>
            </p:cNvCxnSpPr>
            <p:nvPr/>
          </p:nvCxnSpPr>
          <p:spPr bwMode="auto">
            <a:xfrm rot="5400000" flipH="1" flipV="1">
              <a:off x="2469962" y="838200"/>
              <a:ext cx="120837" cy="120837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104454" name="Picture 21" descr="network.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021" y="3005487"/>
            <a:ext cx="4086448" cy="15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Slide Number Placeholder 24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9FF7485-78A8-1D48-8724-B5E7395B60E3}" type="slidenum">
              <a:rPr lang="en-US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pPr algn="r"/>
              <a:t>35</a:t>
            </a:fld>
            <a:endParaRPr lang="en-US" sz="1200">
              <a:solidFill>
                <a:srgbClr val="898989"/>
              </a:solidFill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8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Girvan-Newman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Calculate betweenness of all edges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Remove the edge(s) with highest betweenness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steps 1 and 2 until graph is partitioned into as many regions as desired</a:t>
            </a:r>
          </a:p>
        </p:txBody>
      </p:sp>
    </p:spTree>
    <p:extLst>
      <p:ext uri="{BB962C8B-B14F-4D97-AF65-F5344CB8AC3E}">
        <p14:creationId xmlns:p14="http://schemas.microsoft.com/office/powerpoint/2010/main" val="18563803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 idx="4294967295"/>
          </p:nvPr>
        </p:nvSpPr>
        <p:spPr>
          <a:xfrm>
            <a:off x="684213" y="26035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Arial" charset="0"/>
                <a:ea typeface="宋体" charset="0"/>
                <a:cs typeface="宋体" charset="0"/>
              </a:rPr>
              <a:t>Divisive clustering based on edge </a:t>
            </a:r>
            <a:r>
              <a:rPr lang="en-US" sz="4000" dirty="0" err="1">
                <a:latin typeface="Arial" charset="0"/>
                <a:ea typeface="宋体" charset="0"/>
                <a:cs typeface="宋体" charset="0"/>
              </a:rPr>
              <a:t>betweenness</a:t>
            </a:r>
            <a:endParaRPr lang="en-US" sz="4000" dirty="0"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106498" name="Picture 3" descr="network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0363"/>
            <a:ext cx="408463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0" name="Picture 5" descr="divisive.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9525"/>
            <a:ext cx="373697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5730875" y="1484313"/>
            <a:ext cx="2557463" cy="2487612"/>
            <a:chOff x="5730875" y="1484313"/>
            <a:chExt cx="2557463" cy="2487612"/>
          </a:xfrm>
        </p:grpSpPr>
        <p:pic>
          <p:nvPicPr>
            <p:cNvPr id="10650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8338" y="1914525"/>
              <a:ext cx="25400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509" name="TextBox 7"/>
            <p:cNvSpPr txBox="1">
              <a:spLocks noChangeArrowheads="1"/>
            </p:cNvSpPr>
            <p:nvPr/>
          </p:nvSpPr>
          <p:spPr bwMode="auto">
            <a:xfrm>
              <a:off x="5730875" y="1484313"/>
              <a:ext cx="25574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alibri" charset="0"/>
                  <a:ea typeface="宋体" charset="0"/>
                  <a:cs typeface="宋体" charset="0"/>
                </a:rPr>
                <a:t>Initial betweenness value</a:t>
              </a:r>
            </a:p>
          </p:txBody>
        </p:sp>
      </p:grpSp>
      <p:sp>
        <p:nvSpPr>
          <p:cNvPr id="43016" name="Right Arrow 8"/>
          <p:cNvSpPr>
            <a:spLocks noChangeArrowheads="1"/>
          </p:cNvSpPr>
          <p:nvPr/>
        </p:nvSpPr>
        <p:spPr bwMode="auto">
          <a:xfrm>
            <a:off x="4721225" y="2343150"/>
            <a:ext cx="823913" cy="344488"/>
          </a:xfrm>
          <a:prstGeom prst="rightArrow">
            <a:avLst>
              <a:gd name="adj1" fmla="val 50000"/>
              <a:gd name="adj2" fmla="val 50082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algn="ctr" rotWithShape="0">
              <a:srgbClr val="000000">
                <a:alpha val="34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grpSp>
        <p:nvGrpSpPr>
          <p:cNvPr id="3" name="Gruppo 2"/>
          <p:cNvGrpSpPr>
            <a:grpSpLocks/>
          </p:cNvGrpSpPr>
          <p:nvPr/>
        </p:nvGrpSpPr>
        <p:grpSpPr bwMode="auto">
          <a:xfrm>
            <a:off x="3813175" y="4032250"/>
            <a:ext cx="5114925" cy="2014538"/>
            <a:chOff x="3813175" y="4032250"/>
            <a:chExt cx="5114925" cy="2014538"/>
          </a:xfrm>
        </p:grpSpPr>
        <p:sp>
          <p:nvSpPr>
            <p:cNvPr id="106506" name="TextBox 6"/>
            <p:cNvSpPr txBox="1">
              <a:spLocks noChangeArrowheads="1"/>
            </p:cNvSpPr>
            <p:nvPr/>
          </p:nvSpPr>
          <p:spPr bwMode="auto">
            <a:xfrm>
              <a:off x="5173663" y="4032250"/>
              <a:ext cx="3754437" cy="201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alibri" charset="0"/>
                  <a:ea typeface="宋体" charset="0"/>
                  <a:cs typeface="宋体" charset="0"/>
                </a:rPr>
                <a:t>After removing e(4,5),  the </a:t>
              </a:r>
              <a:r>
                <a:rPr lang="en-US" dirty="0" err="1">
                  <a:latin typeface="Calibri" charset="0"/>
                  <a:ea typeface="宋体" charset="0"/>
                  <a:cs typeface="宋体" charset="0"/>
                </a:rPr>
                <a:t>betweenness</a:t>
              </a:r>
              <a:r>
                <a:rPr lang="en-US" dirty="0">
                  <a:latin typeface="Calibri" charset="0"/>
                  <a:ea typeface="宋体" charset="0"/>
                  <a:cs typeface="宋体" charset="0"/>
                </a:rPr>
                <a:t>  of </a:t>
              </a:r>
              <a:r>
                <a:rPr lang="en-US" dirty="0">
                  <a:solidFill>
                    <a:srgbClr val="0000FF"/>
                  </a:solidFill>
                  <a:latin typeface="Calibri" charset="0"/>
                  <a:ea typeface="宋体" charset="0"/>
                  <a:cs typeface="宋体" charset="0"/>
                </a:rPr>
                <a:t>e(4, 6)</a:t>
              </a:r>
              <a:r>
                <a:rPr lang="en-US" dirty="0">
                  <a:latin typeface="Calibri" charset="0"/>
                  <a:ea typeface="宋体" charset="0"/>
                  <a:cs typeface="宋体" charset="0"/>
                </a:rPr>
                <a:t> </a:t>
              </a:r>
              <a:r>
                <a:rPr lang="en-US" dirty="0">
                  <a:solidFill>
                    <a:srgbClr val="0000FF"/>
                  </a:solidFill>
                  <a:latin typeface="Calibri" charset="0"/>
                  <a:ea typeface="宋体" charset="0"/>
                  <a:cs typeface="宋体" charset="0"/>
                </a:rPr>
                <a:t>becomes 20</a:t>
              </a:r>
              <a:r>
                <a:rPr lang="en-US" dirty="0">
                  <a:latin typeface="Calibri" charset="0"/>
                  <a:ea typeface="宋体" charset="0"/>
                  <a:cs typeface="宋体" charset="0"/>
                </a:rPr>
                <a:t>, which is the highest;</a:t>
              </a:r>
            </a:p>
            <a:p>
              <a:endParaRPr lang="en-US" dirty="0">
                <a:latin typeface="Calibri" charset="0"/>
                <a:ea typeface="宋体" charset="0"/>
                <a:cs typeface="宋体" charset="0"/>
              </a:endParaRPr>
            </a:p>
          </p:txBody>
        </p:sp>
        <p:sp>
          <p:nvSpPr>
            <p:cNvPr id="43017" name="Left Arrow 10"/>
            <p:cNvSpPr>
              <a:spLocks noChangeArrowheads="1"/>
            </p:cNvSpPr>
            <p:nvPr/>
          </p:nvSpPr>
          <p:spPr bwMode="auto">
            <a:xfrm>
              <a:off x="3813175" y="4770438"/>
              <a:ext cx="1173163" cy="411162"/>
            </a:xfrm>
            <a:prstGeom prst="leftArrow">
              <a:avLst>
                <a:gd name="adj1" fmla="val 50000"/>
                <a:gd name="adj2" fmla="val 50025"/>
              </a:avLst>
            </a:pr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algn="ctr" rotWithShape="0">
                <a:srgbClr val="000000">
                  <a:alpha val="34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106503" name="Slide Number Placeholder 9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1A334E3-9B06-3E43-8E1D-903D97AED19F}" type="slidenum">
              <a:rPr lang="en-US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pPr algn="r"/>
              <a:t>37</a:t>
            </a:fld>
            <a:endParaRPr lang="en-US" sz="1200">
              <a:solidFill>
                <a:srgbClr val="898989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6491288"/>
            <a:ext cx="685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Idea: progressively removing edges with the highest </a:t>
            </a:r>
            <a:r>
              <a:rPr lang="en-US" dirty="0" err="1"/>
              <a:t>betweenness</a:t>
            </a:r>
            <a:endParaRPr lang="en-US" dirty="0"/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4356100" y="5445125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Calibri" charset="0"/>
                <a:ea typeface="宋体" charset="0"/>
                <a:cs typeface="宋体" charset="0"/>
              </a:rPr>
              <a:t>After removing e(4,6),   the edge 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宋体" charset="0"/>
                <a:cs typeface="宋体" charset="0"/>
              </a:rPr>
              <a:t>e(7,9) </a:t>
            </a:r>
            <a:r>
              <a:rPr lang="en-US" dirty="0">
                <a:latin typeface="Calibri" charset="0"/>
                <a:ea typeface="宋体" charset="0"/>
                <a:cs typeface="宋体" charset="0"/>
              </a:rPr>
              <a:t>has the highest </a:t>
            </a:r>
            <a:r>
              <a:rPr lang="en-US" dirty="0" err="1">
                <a:latin typeface="Calibri" charset="0"/>
                <a:ea typeface="宋体" charset="0"/>
                <a:cs typeface="宋体" charset="0"/>
              </a:rPr>
              <a:t>betweenness</a:t>
            </a:r>
            <a:r>
              <a:rPr lang="en-US" dirty="0">
                <a:latin typeface="Calibri" charset="0"/>
                <a:ea typeface="宋体" charset="0"/>
                <a:cs typeface="宋体" charset="0"/>
              </a:rPr>
              <a:t> value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宋体" charset="0"/>
                <a:cs typeface="宋体" charset="0"/>
              </a:rPr>
              <a:t>4</a:t>
            </a:r>
            <a:r>
              <a:rPr lang="en-US" dirty="0">
                <a:latin typeface="Calibri" charset="0"/>
                <a:ea typeface="宋体" charset="0"/>
                <a:cs typeface="宋体" charset="0"/>
              </a:rPr>
              <a:t>, and should be removed.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6713963" y="2841774"/>
            <a:ext cx="843686" cy="54171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29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 animBg="1"/>
      <p:bldP spid="4" grpId="0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3" name="TextBox 2072"/>
          <p:cNvSpPr txBox="1"/>
          <p:nvPr/>
        </p:nvSpPr>
        <p:spPr>
          <a:xfrm>
            <a:off x="2977446" y="381000"/>
            <a:ext cx="3240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Edge Betweenness 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26790" y="1856456"/>
            <a:ext cx="2632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Calculate total flow over edge 7-8 </a:t>
            </a:r>
          </a:p>
        </p:txBody>
      </p:sp>
      <p:sp>
        <p:nvSpPr>
          <p:cNvPr id="43" name="Freeform 42"/>
          <p:cNvSpPr/>
          <p:nvPr/>
        </p:nvSpPr>
        <p:spPr>
          <a:xfrm rot="3728970">
            <a:off x="4219733" y="2839253"/>
            <a:ext cx="756344" cy="223172"/>
          </a:xfrm>
          <a:custGeom>
            <a:avLst/>
            <a:gdLst>
              <a:gd name="connsiteX0" fmla="*/ 1097280 w 1100857"/>
              <a:gd name="connsiteY0" fmla="*/ 457200 h 457200"/>
              <a:gd name="connsiteX1" fmla="*/ 1036320 w 1100857"/>
              <a:gd name="connsiteY1" fmla="*/ 381000 h 457200"/>
              <a:gd name="connsiteX2" fmla="*/ 655320 w 1100857"/>
              <a:gd name="connsiteY2" fmla="*/ 76200 h 457200"/>
              <a:gd name="connsiteX3" fmla="*/ 472440 w 1100857"/>
              <a:gd name="connsiteY3" fmla="*/ 274320 h 457200"/>
              <a:gd name="connsiteX4" fmla="*/ 0 w 110085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7" h="457200">
                <a:moveTo>
                  <a:pt x="1097280" y="457200"/>
                </a:moveTo>
                <a:cubicBezTo>
                  <a:pt x="1103630" y="450850"/>
                  <a:pt x="1109980" y="444500"/>
                  <a:pt x="1036320" y="381000"/>
                </a:cubicBezTo>
                <a:cubicBezTo>
                  <a:pt x="962660" y="317500"/>
                  <a:pt x="749300" y="93980"/>
                  <a:pt x="655320" y="76200"/>
                </a:cubicBezTo>
                <a:cubicBezTo>
                  <a:pt x="561340" y="58420"/>
                  <a:pt x="581660" y="287020"/>
                  <a:pt x="472440" y="274320"/>
                </a:cubicBezTo>
                <a:cubicBezTo>
                  <a:pt x="363220" y="261620"/>
                  <a:pt x="181610" y="130810"/>
                  <a:pt x="0" y="0"/>
                </a:cubicBezTo>
              </a:path>
            </a:pathLst>
          </a:custGeom>
          <a:noFill/>
          <a:ln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433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2347380" y="1203960"/>
            <a:ext cx="2727540" cy="2037644"/>
          </a:xfrm>
          <a:custGeom>
            <a:avLst/>
            <a:gdLst>
              <a:gd name="connsiteX0" fmla="*/ 0 w 2636520"/>
              <a:gd name="connsiteY0" fmla="*/ 0 h 2037644"/>
              <a:gd name="connsiteX1" fmla="*/ 579120 w 2636520"/>
              <a:gd name="connsiteY1" fmla="*/ 533400 h 2037644"/>
              <a:gd name="connsiteX2" fmla="*/ 777240 w 2636520"/>
              <a:gd name="connsiteY2" fmla="*/ 1249680 h 2037644"/>
              <a:gd name="connsiteX3" fmla="*/ 1082040 w 2636520"/>
              <a:gd name="connsiteY3" fmla="*/ 1676400 h 2037644"/>
              <a:gd name="connsiteX4" fmla="*/ 1584960 w 2636520"/>
              <a:gd name="connsiteY4" fmla="*/ 1661160 h 2037644"/>
              <a:gd name="connsiteX5" fmla="*/ 2026920 w 2636520"/>
              <a:gd name="connsiteY5" fmla="*/ 2011680 h 2037644"/>
              <a:gd name="connsiteX6" fmla="*/ 2407920 w 2636520"/>
              <a:gd name="connsiteY6" fmla="*/ 2011680 h 2037644"/>
              <a:gd name="connsiteX7" fmla="*/ 2636520 w 2636520"/>
              <a:gd name="connsiteY7" fmla="*/ 2011680 h 203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2037644">
                <a:moveTo>
                  <a:pt x="0" y="0"/>
                </a:moveTo>
                <a:cubicBezTo>
                  <a:pt x="224790" y="162560"/>
                  <a:pt x="449580" y="325120"/>
                  <a:pt x="579120" y="533400"/>
                </a:cubicBezTo>
                <a:cubicBezTo>
                  <a:pt x="708660" y="741680"/>
                  <a:pt x="693420" y="1059180"/>
                  <a:pt x="777240" y="1249680"/>
                </a:cubicBezTo>
                <a:cubicBezTo>
                  <a:pt x="861060" y="1440180"/>
                  <a:pt x="947420" y="1607820"/>
                  <a:pt x="1082040" y="1676400"/>
                </a:cubicBezTo>
                <a:cubicBezTo>
                  <a:pt x="1216660" y="1744980"/>
                  <a:pt x="1427480" y="1605280"/>
                  <a:pt x="1584960" y="1661160"/>
                </a:cubicBezTo>
                <a:cubicBezTo>
                  <a:pt x="1742440" y="1717040"/>
                  <a:pt x="1889760" y="1953260"/>
                  <a:pt x="2026920" y="2011680"/>
                </a:cubicBezTo>
                <a:cubicBezTo>
                  <a:pt x="2164080" y="2070100"/>
                  <a:pt x="2407920" y="2011680"/>
                  <a:pt x="2407920" y="2011680"/>
                </a:cubicBezTo>
                <a:lnTo>
                  <a:pt x="2636520" y="2011680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26790" y="1856456"/>
            <a:ext cx="2632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One unit flows over 7-8 to get from 1 to 8 </a:t>
            </a:r>
          </a:p>
        </p:txBody>
      </p:sp>
    </p:spTree>
    <p:extLst>
      <p:ext uri="{BB962C8B-B14F-4D97-AF65-F5344CB8AC3E}">
        <p14:creationId xmlns:p14="http://schemas.microsoft.com/office/powerpoint/2010/main" val="308159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宋体" charset="0"/>
                <a:cs typeface="宋体" charset="0"/>
              </a:rPr>
              <a:t>Communities in Social Media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4294967295"/>
          </p:nvPr>
        </p:nvSpPr>
        <p:spPr>
          <a:xfrm>
            <a:off x="534988" y="1477963"/>
            <a:ext cx="8229600" cy="47593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Two types of groups in social media</a:t>
            </a:r>
            <a:endParaRPr lang="en-US" sz="2000" dirty="0">
              <a:solidFill>
                <a:srgbClr val="0000FF"/>
              </a:solidFill>
              <a:latin typeface="Arial" charset="0"/>
              <a:ea typeface="宋体" charset="0"/>
              <a:cs typeface="宋体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Explicit Groups</a:t>
            </a: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: formed by user subscriptions (e.g. Google groups, Twitter lists)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Implicit Groups</a:t>
            </a: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: implicitly formed by social </a:t>
            </a:r>
            <a:r>
              <a:rPr lang="en-US" sz="2400" u="sng" dirty="0">
                <a:latin typeface="Arial" charset="0"/>
                <a:ea typeface="宋体" charset="0"/>
                <a:cs typeface="宋体" charset="0"/>
              </a:rPr>
              <a:t>interactions</a:t>
            </a:r>
          </a:p>
          <a:p>
            <a:pPr eaLnBrk="1" hangingPunct="1">
              <a:lnSpc>
                <a:spcPct val="80000"/>
              </a:lnSpc>
            </a:pPr>
            <a:endParaRPr lang="en-US" sz="22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Some social media sites allow people to join groups, however it is still necessary to extract groups based on </a:t>
            </a:r>
            <a:r>
              <a:rPr lang="en-US" sz="2400" u="sng" dirty="0">
                <a:latin typeface="Arial" charset="0"/>
                <a:ea typeface="宋体" charset="0"/>
                <a:cs typeface="宋体" charset="0"/>
              </a:rPr>
              <a:t>network topology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Not all sites provide community platform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Not all people want to make effort to join groups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Groups can change dynamically </a:t>
            </a:r>
          </a:p>
          <a:p>
            <a:pPr lvl="1" eaLnBrk="1" hangingPunct="1">
              <a:lnSpc>
                <a:spcPct val="80000"/>
              </a:lnSpc>
            </a:pPr>
            <a:endParaRPr lang="en-US" sz="19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Network </a:t>
            </a:r>
            <a:r>
              <a:rPr lang="en-US" sz="2400" u="sng" dirty="0">
                <a:latin typeface="Arial" charset="0"/>
                <a:ea typeface="宋体" charset="0"/>
                <a:cs typeface="宋体" charset="0"/>
              </a:rPr>
              <a:t>interaction</a:t>
            </a: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 provides rich information about the </a:t>
            </a:r>
            <a:r>
              <a:rPr lang="en-US" sz="2400" u="sng" dirty="0">
                <a:latin typeface="Arial" charset="0"/>
                <a:ea typeface="宋体" charset="0"/>
                <a:cs typeface="宋体" charset="0"/>
              </a:rPr>
              <a:t>relationship</a:t>
            </a: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 between users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Can complement other kinds of information, e.g. user profile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Help network visualization and navigation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Provide basic information for other tasks, e.g.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recommendation</a:t>
            </a:r>
          </a:p>
        </p:txBody>
      </p:sp>
      <p:sp>
        <p:nvSpPr>
          <p:cNvPr id="80899" name="Slide Number Placeholder 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3CE84FD-A7E2-4647-A580-39BD9B3FC29D}" type="slidenum">
              <a:rPr lang="en-US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pPr algn="r"/>
              <a:t>4</a:t>
            </a:fld>
            <a:endParaRPr lang="en-US" sz="1200">
              <a:solidFill>
                <a:srgbClr val="898989"/>
              </a:solidFill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82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26790" y="1856456"/>
            <a:ext cx="2632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One unit flows over 7-8 to get from 1 to 9 </a:t>
            </a:r>
          </a:p>
        </p:txBody>
      </p:sp>
      <p:sp>
        <p:nvSpPr>
          <p:cNvPr id="4" name="Freeform 3"/>
          <p:cNvSpPr/>
          <p:nvPr/>
        </p:nvSpPr>
        <p:spPr>
          <a:xfrm>
            <a:off x="2346960" y="1188720"/>
            <a:ext cx="3810000" cy="2015327"/>
          </a:xfrm>
          <a:custGeom>
            <a:avLst/>
            <a:gdLst>
              <a:gd name="connsiteX0" fmla="*/ 0 w 3810000"/>
              <a:gd name="connsiteY0" fmla="*/ 0 h 2015327"/>
              <a:gd name="connsiteX1" fmla="*/ 396240 w 3810000"/>
              <a:gd name="connsiteY1" fmla="*/ 518160 h 2015327"/>
              <a:gd name="connsiteX2" fmla="*/ 807720 w 3810000"/>
              <a:gd name="connsiteY2" fmla="*/ 746760 h 2015327"/>
              <a:gd name="connsiteX3" fmla="*/ 807720 w 3810000"/>
              <a:gd name="connsiteY3" fmla="*/ 1280160 h 2015327"/>
              <a:gd name="connsiteX4" fmla="*/ 1280160 w 3810000"/>
              <a:gd name="connsiteY4" fmla="*/ 1767840 h 2015327"/>
              <a:gd name="connsiteX5" fmla="*/ 1752600 w 3810000"/>
              <a:gd name="connsiteY5" fmla="*/ 1783080 h 2015327"/>
              <a:gd name="connsiteX6" fmla="*/ 2042160 w 3810000"/>
              <a:gd name="connsiteY6" fmla="*/ 2011680 h 2015327"/>
              <a:gd name="connsiteX7" fmla="*/ 2529840 w 3810000"/>
              <a:gd name="connsiteY7" fmla="*/ 1905000 h 2015327"/>
              <a:gd name="connsiteX8" fmla="*/ 2880360 w 3810000"/>
              <a:gd name="connsiteY8" fmla="*/ 1661160 h 2015327"/>
              <a:gd name="connsiteX9" fmla="*/ 3307080 w 3810000"/>
              <a:gd name="connsiteY9" fmla="*/ 1615440 h 2015327"/>
              <a:gd name="connsiteX10" fmla="*/ 3810000 w 3810000"/>
              <a:gd name="connsiteY10" fmla="*/ 1219200 h 201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0000" h="2015327">
                <a:moveTo>
                  <a:pt x="0" y="0"/>
                </a:moveTo>
                <a:cubicBezTo>
                  <a:pt x="130810" y="196850"/>
                  <a:pt x="261620" y="393700"/>
                  <a:pt x="396240" y="518160"/>
                </a:cubicBezTo>
                <a:cubicBezTo>
                  <a:pt x="530860" y="642620"/>
                  <a:pt x="739140" y="619760"/>
                  <a:pt x="807720" y="746760"/>
                </a:cubicBezTo>
                <a:cubicBezTo>
                  <a:pt x="876300" y="873760"/>
                  <a:pt x="728980" y="1109980"/>
                  <a:pt x="807720" y="1280160"/>
                </a:cubicBezTo>
                <a:cubicBezTo>
                  <a:pt x="886460" y="1450340"/>
                  <a:pt x="1122680" y="1684020"/>
                  <a:pt x="1280160" y="1767840"/>
                </a:cubicBezTo>
                <a:cubicBezTo>
                  <a:pt x="1437640" y="1851660"/>
                  <a:pt x="1625600" y="1742440"/>
                  <a:pt x="1752600" y="1783080"/>
                </a:cubicBezTo>
                <a:cubicBezTo>
                  <a:pt x="1879600" y="1823720"/>
                  <a:pt x="1912620" y="1991360"/>
                  <a:pt x="2042160" y="2011680"/>
                </a:cubicBezTo>
                <a:cubicBezTo>
                  <a:pt x="2171700" y="2032000"/>
                  <a:pt x="2390140" y="1963420"/>
                  <a:pt x="2529840" y="1905000"/>
                </a:cubicBezTo>
                <a:cubicBezTo>
                  <a:pt x="2669540" y="1846580"/>
                  <a:pt x="2750820" y="1709420"/>
                  <a:pt x="2880360" y="1661160"/>
                </a:cubicBezTo>
                <a:cubicBezTo>
                  <a:pt x="3009900" y="1612900"/>
                  <a:pt x="3152140" y="1689100"/>
                  <a:pt x="3307080" y="1615440"/>
                </a:cubicBezTo>
                <a:cubicBezTo>
                  <a:pt x="3462020" y="1541780"/>
                  <a:pt x="3636010" y="1380490"/>
                  <a:pt x="3810000" y="121920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613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26790" y="1856456"/>
            <a:ext cx="2632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One unit flows over 7-8 to get from 1 to 10 </a:t>
            </a:r>
          </a:p>
        </p:txBody>
      </p:sp>
      <p:sp>
        <p:nvSpPr>
          <p:cNvPr id="2" name="Freeform 1"/>
          <p:cNvSpPr/>
          <p:nvPr/>
        </p:nvSpPr>
        <p:spPr>
          <a:xfrm>
            <a:off x="2385261" y="1181947"/>
            <a:ext cx="4548939" cy="2084622"/>
          </a:xfrm>
          <a:custGeom>
            <a:avLst/>
            <a:gdLst>
              <a:gd name="connsiteX0" fmla="*/ 7419 w 4548939"/>
              <a:gd name="connsiteY0" fmla="*/ 6773 h 2084622"/>
              <a:gd name="connsiteX1" fmla="*/ 53139 w 4548939"/>
              <a:gd name="connsiteY1" fmla="*/ 67733 h 2084622"/>
              <a:gd name="connsiteX2" fmla="*/ 403659 w 4548939"/>
              <a:gd name="connsiteY2" fmla="*/ 494453 h 2084622"/>
              <a:gd name="connsiteX3" fmla="*/ 769419 w 4548939"/>
              <a:gd name="connsiteY3" fmla="*/ 784013 h 2084622"/>
              <a:gd name="connsiteX4" fmla="*/ 815139 w 4548939"/>
              <a:gd name="connsiteY4" fmla="*/ 1241213 h 2084622"/>
              <a:gd name="connsiteX5" fmla="*/ 1241859 w 4548939"/>
              <a:gd name="connsiteY5" fmla="*/ 1637453 h 2084622"/>
              <a:gd name="connsiteX6" fmla="*/ 1561899 w 4548939"/>
              <a:gd name="connsiteY6" fmla="*/ 1637453 h 2084622"/>
              <a:gd name="connsiteX7" fmla="*/ 2003859 w 4548939"/>
              <a:gd name="connsiteY7" fmla="*/ 2003213 h 2084622"/>
              <a:gd name="connsiteX8" fmla="*/ 2491539 w 4548939"/>
              <a:gd name="connsiteY8" fmla="*/ 2064173 h 2084622"/>
              <a:gd name="connsiteX9" fmla="*/ 2826819 w 4548939"/>
              <a:gd name="connsiteY9" fmla="*/ 1728893 h 2084622"/>
              <a:gd name="connsiteX10" fmla="*/ 3451659 w 4548939"/>
              <a:gd name="connsiteY10" fmla="*/ 1515533 h 2084622"/>
              <a:gd name="connsiteX11" fmla="*/ 3604059 w 4548939"/>
              <a:gd name="connsiteY11" fmla="*/ 890693 h 2084622"/>
              <a:gd name="connsiteX12" fmla="*/ 4548939 w 4548939"/>
              <a:gd name="connsiteY12" fmla="*/ 67733 h 208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8939" h="2084622">
                <a:moveTo>
                  <a:pt x="7419" y="6773"/>
                </a:moveTo>
                <a:cubicBezTo>
                  <a:pt x="-2741" y="-3387"/>
                  <a:pt x="-12901" y="-13547"/>
                  <a:pt x="53139" y="67733"/>
                </a:cubicBezTo>
                <a:cubicBezTo>
                  <a:pt x="119179" y="149013"/>
                  <a:pt x="284279" y="375073"/>
                  <a:pt x="403659" y="494453"/>
                </a:cubicBezTo>
                <a:cubicBezTo>
                  <a:pt x="523039" y="613833"/>
                  <a:pt x="700839" y="659553"/>
                  <a:pt x="769419" y="784013"/>
                </a:cubicBezTo>
                <a:cubicBezTo>
                  <a:pt x="837999" y="908473"/>
                  <a:pt x="736399" y="1098973"/>
                  <a:pt x="815139" y="1241213"/>
                </a:cubicBezTo>
                <a:cubicBezTo>
                  <a:pt x="893879" y="1383453"/>
                  <a:pt x="1117399" y="1571413"/>
                  <a:pt x="1241859" y="1637453"/>
                </a:cubicBezTo>
                <a:cubicBezTo>
                  <a:pt x="1366319" y="1703493"/>
                  <a:pt x="1434899" y="1576493"/>
                  <a:pt x="1561899" y="1637453"/>
                </a:cubicBezTo>
                <a:cubicBezTo>
                  <a:pt x="1688899" y="1698413"/>
                  <a:pt x="1848919" y="1932093"/>
                  <a:pt x="2003859" y="2003213"/>
                </a:cubicBezTo>
                <a:cubicBezTo>
                  <a:pt x="2158799" y="2074333"/>
                  <a:pt x="2354379" y="2109893"/>
                  <a:pt x="2491539" y="2064173"/>
                </a:cubicBezTo>
                <a:cubicBezTo>
                  <a:pt x="2628699" y="2018453"/>
                  <a:pt x="2666799" y="1820333"/>
                  <a:pt x="2826819" y="1728893"/>
                </a:cubicBezTo>
                <a:cubicBezTo>
                  <a:pt x="2986839" y="1637453"/>
                  <a:pt x="3322119" y="1655233"/>
                  <a:pt x="3451659" y="1515533"/>
                </a:cubicBezTo>
                <a:cubicBezTo>
                  <a:pt x="3581199" y="1375833"/>
                  <a:pt x="3421179" y="1131993"/>
                  <a:pt x="3604059" y="890693"/>
                </a:cubicBezTo>
                <a:cubicBezTo>
                  <a:pt x="3786939" y="649393"/>
                  <a:pt x="4167939" y="358563"/>
                  <a:pt x="4548939" y="67733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578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35188" y="5469201"/>
            <a:ext cx="2632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7 total units </a:t>
            </a:r>
            <a:r>
              <a:rPr lang="en-US" sz="2000" dirty="0"/>
              <a:t>flow over 7-8 to get from 1 to nodes 8-14 </a:t>
            </a:r>
          </a:p>
        </p:txBody>
      </p:sp>
      <p:sp>
        <p:nvSpPr>
          <p:cNvPr id="43" name="Oval 42"/>
          <p:cNvSpPr/>
          <p:nvPr/>
        </p:nvSpPr>
        <p:spPr>
          <a:xfrm>
            <a:off x="4856032" y="350520"/>
            <a:ext cx="3983168" cy="61722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rot="15728675">
            <a:off x="3357787" y="4095602"/>
            <a:ext cx="1859518" cy="607073"/>
          </a:xfrm>
          <a:custGeom>
            <a:avLst/>
            <a:gdLst>
              <a:gd name="connsiteX0" fmla="*/ 1097280 w 1100857"/>
              <a:gd name="connsiteY0" fmla="*/ 457200 h 457200"/>
              <a:gd name="connsiteX1" fmla="*/ 1036320 w 1100857"/>
              <a:gd name="connsiteY1" fmla="*/ 381000 h 457200"/>
              <a:gd name="connsiteX2" fmla="*/ 655320 w 1100857"/>
              <a:gd name="connsiteY2" fmla="*/ 76200 h 457200"/>
              <a:gd name="connsiteX3" fmla="*/ 472440 w 1100857"/>
              <a:gd name="connsiteY3" fmla="*/ 274320 h 457200"/>
              <a:gd name="connsiteX4" fmla="*/ 0 w 110085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7" h="457200">
                <a:moveTo>
                  <a:pt x="1097280" y="457200"/>
                </a:moveTo>
                <a:cubicBezTo>
                  <a:pt x="1103630" y="450850"/>
                  <a:pt x="1109980" y="444500"/>
                  <a:pt x="1036320" y="381000"/>
                </a:cubicBezTo>
                <a:cubicBezTo>
                  <a:pt x="962660" y="317500"/>
                  <a:pt x="749300" y="93980"/>
                  <a:pt x="655320" y="76200"/>
                </a:cubicBezTo>
                <a:cubicBezTo>
                  <a:pt x="561340" y="58420"/>
                  <a:pt x="581660" y="287020"/>
                  <a:pt x="472440" y="274320"/>
                </a:cubicBezTo>
                <a:cubicBezTo>
                  <a:pt x="363220" y="261620"/>
                  <a:pt x="181610" y="130810"/>
                  <a:pt x="0" y="0"/>
                </a:cubicBezTo>
              </a:path>
            </a:pathLst>
          </a:custGeom>
          <a:noFill/>
          <a:ln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377440" y="1203960"/>
            <a:ext cx="2484120" cy="2049172"/>
          </a:xfrm>
          <a:custGeom>
            <a:avLst/>
            <a:gdLst>
              <a:gd name="connsiteX0" fmla="*/ 0 w 2484120"/>
              <a:gd name="connsiteY0" fmla="*/ 0 h 2049172"/>
              <a:gd name="connsiteX1" fmla="*/ 152400 w 2484120"/>
              <a:gd name="connsiteY1" fmla="*/ 289560 h 2049172"/>
              <a:gd name="connsiteX2" fmla="*/ 381000 w 2484120"/>
              <a:gd name="connsiteY2" fmla="*/ 518160 h 2049172"/>
              <a:gd name="connsiteX3" fmla="*/ 777240 w 2484120"/>
              <a:gd name="connsiteY3" fmla="*/ 762000 h 2049172"/>
              <a:gd name="connsiteX4" fmla="*/ 883920 w 2484120"/>
              <a:gd name="connsiteY4" fmla="*/ 1325880 h 2049172"/>
              <a:gd name="connsiteX5" fmla="*/ 1219200 w 2484120"/>
              <a:gd name="connsiteY5" fmla="*/ 1676400 h 2049172"/>
              <a:gd name="connsiteX6" fmla="*/ 1752600 w 2484120"/>
              <a:gd name="connsiteY6" fmla="*/ 1752600 h 2049172"/>
              <a:gd name="connsiteX7" fmla="*/ 2026920 w 2484120"/>
              <a:gd name="connsiteY7" fmla="*/ 2011680 h 2049172"/>
              <a:gd name="connsiteX8" fmla="*/ 2484120 w 2484120"/>
              <a:gd name="connsiteY8" fmla="*/ 2042160 h 204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4120" h="2049172">
                <a:moveTo>
                  <a:pt x="0" y="0"/>
                </a:moveTo>
                <a:cubicBezTo>
                  <a:pt x="44450" y="101600"/>
                  <a:pt x="88900" y="203200"/>
                  <a:pt x="152400" y="289560"/>
                </a:cubicBezTo>
                <a:cubicBezTo>
                  <a:pt x="215900" y="375920"/>
                  <a:pt x="276860" y="439420"/>
                  <a:pt x="381000" y="518160"/>
                </a:cubicBezTo>
                <a:cubicBezTo>
                  <a:pt x="485140" y="596900"/>
                  <a:pt x="693420" y="627380"/>
                  <a:pt x="777240" y="762000"/>
                </a:cubicBezTo>
                <a:cubicBezTo>
                  <a:pt x="861060" y="896620"/>
                  <a:pt x="810260" y="1173480"/>
                  <a:pt x="883920" y="1325880"/>
                </a:cubicBezTo>
                <a:cubicBezTo>
                  <a:pt x="957580" y="1478280"/>
                  <a:pt x="1074420" y="1605280"/>
                  <a:pt x="1219200" y="1676400"/>
                </a:cubicBezTo>
                <a:cubicBezTo>
                  <a:pt x="1363980" y="1747520"/>
                  <a:pt x="1617980" y="1696720"/>
                  <a:pt x="1752600" y="1752600"/>
                </a:cubicBezTo>
                <a:cubicBezTo>
                  <a:pt x="1887220" y="1808480"/>
                  <a:pt x="1905000" y="1963420"/>
                  <a:pt x="2026920" y="2011680"/>
                </a:cubicBezTo>
                <a:cubicBezTo>
                  <a:pt x="2148840" y="2059940"/>
                  <a:pt x="2316480" y="2051050"/>
                  <a:pt x="2484120" y="204216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140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35188" y="5469201"/>
            <a:ext cx="2632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7 total units </a:t>
            </a:r>
            <a:r>
              <a:rPr lang="en-US" sz="2000" dirty="0"/>
              <a:t>flow over 7-8 to get from 2 to nodes 8-14 </a:t>
            </a:r>
          </a:p>
        </p:txBody>
      </p:sp>
      <p:sp>
        <p:nvSpPr>
          <p:cNvPr id="43" name="Oval 42"/>
          <p:cNvSpPr/>
          <p:nvPr/>
        </p:nvSpPr>
        <p:spPr>
          <a:xfrm>
            <a:off x="4856032" y="350520"/>
            <a:ext cx="3983168" cy="61722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rot="15728675">
            <a:off x="3357787" y="4095602"/>
            <a:ext cx="1859518" cy="607073"/>
          </a:xfrm>
          <a:custGeom>
            <a:avLst/>
            <a:gdLst>
              <a:gd name="connsiteX0" fmla="*/ 1097280 w 1100857"/>
              <a:gd name="connsiteY0" fmla="*/ 457200 h 457200"/>
              <a:gd name="connsiteX1" fmla="*/ 1036320 w 1100857"/>
              <a:gd name="connsiteY1" fmla="*/ 381000 h 457200"/>
              <a:gd name="connsiteX2" fmla="*/ 655320 w 1100857"/>
              <a:gd name="connsiteY2" fmla="*/ 76200 h 457200"/>
              <a:gd name="connsiteX3" fmla="*/ 472440 w 1100857"/>
              <a:gd name="connsiteY3" fmla="*/ 274320 h 457200"/>
              <a:gd name="connsiteX4" fmla="*/ 0 w 110085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7" h="457200">
                <a:moveTo>
                  <a:pt x="1097280" y="457200"/>
                </a:moveTo>
                <a:cubicBezTo>
                  <a:pt x="1103630" y="450850"/>
                  <a:pt x="1109980" y="444500"/>
                  <a:pt x="1036320" y="381000"/>
                </a:cubicBezTo>
                <a:cubicBezTo>
                  <a:pt x="962660" y="317500"/>
                  <a:pt x="749300" y="93980"/>
                  <a:pt x="655320" y="76200"/>
                </a:cubicBezTo>
                <a:cubicBezTo>
                  <a:pt x="561340" y="58420"/>
                  <a:pt x="581660" y="287020"/>
                  <a:pt x="472440" y="274320"/>
                </a:cubicBezTo>
                <a:cubicBezTo>
                  <a:pt x="363220" y="261620"/>
                  <a:pt x="181610" y="130810"/>
                  <a:pt x="0" y="0"/>
                </a:cubicBezTo>
              </a:path>
            </a:pathLst>
          </a:custGeom>
          <a:noFill/>
          <a:ln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630680" y="2358952"/>
            <a:ext cx="3230880" cy="827316"/>
          </a:xfrm>
          <a:custGeom>
            <a:avLst/>
            <a:gdLst>
              <a:gd name="connsiteX0" fmla="*/ 0 w 3230880"/>
              <a:gd name="connsiteY0" fmla="*/ 33728 h 827316"/>
              <a:gd name="connsiteX1" fmla="*/ 533400 w 3230880"/>
              <a:gd name="connsiteY1" fmla="*/ 33728 h 827316"/>
              <a:gd name="connsiteX2" fmla="*/ 792480 w 3230880"/>
              <a:gd name="connsiteY2" fmla="*/ 384248 h 827316"/>
              <a:gd name="connsiteX3" fmla="*/ 1386840 w 3230880"/>
              <a:gd name="connsiteY3" fmla="*/ 490928 h 827316"/>
              <a:gd name="connsiteX4" fmla="*/ 2362200 w 3230880"/>
              <a:gd name="connsiteY4" fmla="*/ 521408 h 827316"/>
              <a:gd name="connsiteX5" fmla="*/ 2697480 w 3230880"/>
              <a:gd name="connsiteY5" fmla="*/ 780488 h 827316"/>
              <a:gd name="connsiteX6" fmla="*/ 3230880 w 3230880"/>
              <a:gd name="connsiteY6" fmla="*/ 826208 h 8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0880" h="827316">
                <a:moveTo>
                  <a:pt x="0" y="33728"/>
                </a:moveTo>
                <a:cubicBezTo>
                  <a:pt x="200660" y="4518"/>
                  <a:pt x="401320" y="-24692"/>
                  <a:pt x="533400" y="33728"/>
                </a:cubicBezTo>
                <a:cubicBezTo>
                  <a:pt x="665480" y="92148"/>
                  <a:pt x="650240" y="308048"/>
                  <a:pt x="792480" y="384248"/>
                </a:cubicBezTo>
                <a:cubicBezTo>
                  <a:pt x="934720" y="460448"/>
                  <a:pt x="1125220" y="468068"/>
                  <a:pt x="1386840" y="490928"/>
                </a:cubicBezTo>
                <a:cubicBezTo>
                  <a:pt x="1648460" y="513788"/>
                  <a:pt x="2143760" y="473148"/>
                  <a:pt x="2362200" y="521408"/>
                </a:cubicBezTo>
                <a:cubicBezTo>
                  <a:pt x="2580640" y="569668"/>
                  <a:pt x="2552700" y="729688"/>
                  <a:pt x="2697480" y="780488"/>
                </a:cubicBezTo>
                <a:cubicBezTo>
                  <a:pt x="2842260" y="831288"/>
                  <a:pt x="3036570" y="828748"/>
                  <a:pt x="3230880" y="826208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112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35188" y="5469201"/>
            <a:ext cx="2632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7 total units </a:t>
            </a:r>
            <a:r>
              <a:rPr lang="en-US" sz="2000" dirty="0"/>
              <a:t>flow over 7-8 to get from 3 to nodes 8-14 </a:t>
            </a:r>
          </a:p>
        </p:txBody>
      </p:sp>
      <p:sp>
        <p:nvSpPr>
          <p:cNvPr id="43" name="Oval 42"/>
          <p:cNvSpPr/>
          <p:nvPr/>
        </p:nvSpPr>
        <p:spPr>
          <a:xfrm>
            <a:off x="4856032" y="350520"/>
            <a:ext cx="3983168" cy="61722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rot="15728675">
            <a:off x="3357787" y="4095602"/>
            <a:ext cx="1859518" cy="607073"/>
          </a:xfrm>
          <a:custGeom>
            <a:avLst/>
            <a:gdLst>
              <a:gd name="connsiteX0" fmla="*/ 1097280 w 1100857"/>
              <a:gd name="connsiteY0" fmla="*/ 457200 h 457200"/>
              <a:gd name="connsiteX1" fmla="*/ 1036320 w 1100857"/>
              <a:gd name="connsiteY1" fmla="*/ 381000 h 457200"/>
              <a:gd name="connsiteX2" fmla="*/ 655320 w 1100857"/>
              <a:gd name="connsiteY2" fmla="*/ 76200 h 457200"/>
              <a:gd name="connsiteX3" fmla="*/ 472440 w 1100857"/>
              <a:gd name="connsiteY3" fmla="*/ 274320 h 457200"/>
              <a:gd name="connsiteX4" fmla="*/ 0 w 110085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7" h="457200">
                <a:moveTo>
                  <a:pt x="1097280" y="457200"/>
                </a:moveTo>
                <a:cubicBezTo>
                  <a:pt x="1103630" y="450850"/>
                  <a:pt x="1109980" y="444500"/>
                  <a:pt x="1036320" y="381000"/>
                </a:cubicBezTo>
                <a:cubicBezTo>
                  <a:pt x="962660" y="317500"/>
                  <a:pt x="749300" y="93980"/>
                  <a:pt x="655320" y="76200"/>
                </a:cubicBezTo>
                <a:cubicBezTo>
                  <a:pt x="561340" y="58420"/>
                  <a:pt x="581660" y="287020"/>
                  <a:pt x="472440" y="274320"/>
                </a:cubicBezTo>
                <a:cubicBezTo>
                  <a:pt x="363220" y="261620"/>
                  <a:pt x="181610" y="130810"/>
                  <a:pt x="0" y="0"/>
                </a:cubicBezTo>
              </a:path>
            </a:pathLst>
          </a:custGeom>
          <a:noFill/>
          <a:ln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3093720" y="2316480"/>
            <a:ext cx="1767840" cy="943751"/>
          </a:xfrm>
          <a:custGeom>
            <a:avLst/>
            <a:gdLst>
              <a:gd name="connsiteX0" fmla="*/ 0 w 1767840"/>
              <a:gd name="connsiteY0" fmla="*/ 0 h 943751"/>
              <a:gd name="connsiteX1" fmla="*/ 472440 w 1767840"/>
              <a:gd name="connsiteY1" fmla="*/ 548640 h 943751"/>
              <a:gd name="connsiteX2" fmla="*/ 899160 w 1767840"/>
              <a:gd name="connsiteY2" fmla="*/ 518160 h 943751"/>
              <a:gd name="connsiteX3" fmla="*/ 1295400 w 1767840"/>
              <a:gd name="connsiteY3" fmla="*/ 914400 h 943751"/>
              <a:gd name="connsiteX4" fmla="*/ 1767840 w 1767840"/>
              <a:gd name="connsiteY4" fmla="*/ 914400 h 94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7840" h="943751">
                <a:moveTo>
                  <a:pt x="0" y="0"/>
                </a:moveTo>
                <a:cubicBezTo>
                  <a:pt x="161290" y="231140"/>
                  <a:pt x="322580" y="462280"/>
                  <a:pt x="472440" y="548640"/>
                </a:cubicBezTo>
                <a:cubicBezTo>
                  <a:pt x="622300" y="635000"/>
                  <a:pt x="762000" y="457200"/>
                  <a:pt x="899160" y="518160"/>
                </a:cubicBezTo>
                <a:cubicBezTo>
                  <a:pt x="1036320" y="579120"/>
                  <a:pt x="1150620" y="848360"/>
                  <a:pt x="1295400" y="914400"/>
                </a:cubicBezTo>
                <a:cubicBezTo>
                  <a:pt x="1440180" y="980440"/>
                  <a:pt x="1767840" y="914400"/>
                  <a:pt x="1767840" y="91440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807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81547" y="207713"/>
            <a:ext cx="2632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7 x 7 = 49 total units </a:t>
            </a:r>
            <a:r>
              <a:rPr lang="en-US" sz="2000" dirty="0"/>
              <a:t>flow over 7-8 from nodes 1-7 to 8-14 </a:t>
            </a:r>
          </a:p>
        </p:txBody>
      </p:sp>
      <p:sp>
        <p:nvSpPr>
          <p:cNvPr id="43" name="Oval 42"/>
          <p:cNvSpPr/>
          <p:nvPr/>
        </p:nvSpPr>
        <p:spPr>
          <a:xfrm>
            <a:off x="4953000" y="457200"/>
            <a:ext cx="3803334" cy="58674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rot="4198464">
            <a:off x="3572167" y="2120022"/>
            <a:ext cx="1920271" cy="372043"/>
          </a:xfrm>
          <a:custGeom>
            <a:avLst/>
            <a:gdLst>
              <a:gd name="connsiteX0" fmla="*/ 1097280 w 1100857"/>
              <a:gd name="connsiteY0" fmla="*/ 457200 h 457200"/>
              <a:gd name="connsiteX1" fmla="*/ 1036320 w 1100857"/>
              <a:gd name="connsiteY1" fmla="*/ 381000 h 457200"/>
              <a:gd name="connsiteX2" fmla="*/ 655320 w 1100857"/>
              <a:gd name="connsiteY2" fmla="*/ 76200 h 457200"/>
              <a:gd name="connsiteX3" fmla="*/ 472440 w 1100857"/>
              <a:gd name="connsiteY3" fmla="*/ 274320 h 457200"/>
              <a:gd name="connsiteX4" fmla="*/ 0 w 110085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7" h="457200">
                <a:moveTo>
                  <a:pt x="1097280" y="457200"/>
                </a:moveTo>
                <a:cubicBezTo>
                  <a:pt x="1103630" y="450850"/>
                  <a:pt x="1109980" y="444500"/>
                  <a:pt x="1036320" y="381000"/>
                </a:cubicBezTo>
                <a:cubicBezTo>
                  <a:pt x="962660" y="317500"/>
                  <a:pt x="749300" y="93980"/>
                  <a:pt x="655320" y="76200"/>
                </a:cubicBezTo>
                <a:cubicBezTo>
                  <a:pt x="561340" y="58420"/>
                  <a:pt x="581660" y="287020"/>
                  <a:pt x="472440" y="274320"/>
                </a:cubicBezTo>
                <a:cubicBezTo>
                  <a:pt x="363220" y="261620"/>
                  <a:pt x="181610" y="130810"/>
                  <a:pt x="0" y="0"/>
                </a:cubicBezTo>
              </a:path>
            </a:pathLst>
          </a:custGeom>
          <a:noFill/>
          <a:ln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81000" y="533400"/>
            <a:ext cx="3906546" cy="57912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917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994465" y="742162"/>
            <a:ext cx="2865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Edge betweenness </a:t>
            </a:r>
            <a:r>
              <a:rPr lang="en-US" sz="2000" dirty="0"/>
              <a:t>=</a:t>
            </a:r>
            <a:r>
              <a:rPr lang="en-US" sz="2000" b="1" dirty="0"/>
              <a:t> 49</a:t>
            </a:r>
            <a:endParaRPr lang="en-US" sz="2000" dirty="0"/>
          </a:p>
        </p:txBody>
      </p:sp>
      <p:sp>
        <p:nvSpPr>
          <p:cNvPr id="44" name="Freeform 43"/>
          <p:cNvSpPr/>
          <p:nvPr/>
        </p:nvSpPr>
        <p:spPr>
          <a:xfrm rot="4198464">
            <a:off x="3572167" y="2120022"/>
            <a:ext cx="1920271" cy="372043"/>
          </a:xfrm>
          <a:custGeom>
            <a:avLst/>
            <a:gdLst>
              <a:gd name="connsiteX0" fmla="*/ 1097280 w 1100857"/>
              <a:gd name="connsiteY0" fmla="*/ 457200 h 457200"/>
              <a:gd name="connsiteX1" fmla="*/ 1036320 w 1100857"/>
              <a:gd name="connsiteY1" fmla="*/ 381000 h 457200"/>
              <a:gd name="connsiteX2" fmla="*/ 655320 w 1100857"/>
              <a:gd name="connsiteY2" fmla="*/ 76200 h 457200"/>
              <a:gd name="connsiteX3" fmla="*/ 472440 w 1100857"/>
              <a:gd name="connsiteY3" fmla="*/ 274320 h 457200"/>
              <a:gd name="connsiteX4" fmla="*/ 0 w 110085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7" h="457200">
                <a:moveTo>
                  <a:pt x="1097280" y="457200"/>
                </a:moveTo>
                <a:cubicBezTo>
                  <a:pt x="1103630" y="450850"/>
                  <a:pt x="1109980" y="444500"/>
                  <a:pt x="1036320" y="381000"/>
                </a:cubicBezTo>
                <a:cubicBezTo>
                  <a:pt x="962660" y="317500"/>
                  <a:pt x="749300" y="93980"/>
                  <a:pt x="655320" y="76200"/>
                </a:cubicBezTo>
                <a:cubicBezTo>
                  <a:pt x="561340" y="58420"/>
                  <a:pt x="581660" y="287020"/>
                  <a:pt x="472440" y="274320"/>
                </a:cubicBezTo>
                <a:cubicBezTo>
                  <a:pt x="363220" y="261620"/>
                  <a:pt x="181610" y="130810"/>
                  <a:pt x="0" y="0"/>
                </a:cubicBezTo>
              </a:path>
            </a:pathLst>
          </a:custGeom>
          <a:noFill/>
          <a:ln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589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81547" y="1603210"/>
            <a:ext cx="2632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Calculate betweenness for edge 3-7 </a:t>
            </a:r>
          </a:p>
        </p:txBody>
      </p:sp>
      <p:sp>
        <p:nvSpPr>
          <p:cNvPr id="43" name="Freeform 42"/>
          <p:cNvSpPr/>
          <p:nvPr/>
        </p:nvSpPr>
        <p:spPr>
          <a:xfrm rot="7714875">
            <a:off x="3291171" y="2499254"/>
            <a:ext cx="569540" cy="183086"/>
          </a:xfrm>
          <a:custGeom>
            <a:avLst/>
            <a:gdLst>
              <a:gd name="connsiteX0" fmla="*/ 1097280 w 1100857"/>
              <a:gd name="connsiteY0" fmla="*/ 457200 h 457200"/>
              <a:gd name="connsiteX1" fmla="*/ 1036320 w 1100857"/>
              <a:gd name="connsiteY1" fmla="*/ 381000 h 457200"/>
              <a:gd name="connsiteX2" fmla="*/ 655320 w 1100857"/>
              <a:gd name="connsiteY2" fmla="*/ 76200 h 457200"/>
              <a:gd name="connsiteX3" fmla="*/ 472440 w 1100857"/>
              <a:gd name="connsiteY3" fmla="*/ 274320 h 457200"/>
              <a:gd name="connsiteX4" fmla="*/ 0 w 110085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7" h="457200">
                <a:moveTo>
                  <a:pt x="1097280" y="457200"/>
                </a:moveTo>
                <a:cubicBezTo>
                  <a:pt x="1103630" y="450850"/>
                  <a:pt x="1109980" y="444500"/>
                  <a:pt x="1036320" y="381000"/>
                </a:cubicBezTo>
                <a:cubicBezTo>
                  <a:pt x="962660" y="317500"/>
                  <a:pt x="749300" y="93980"/>
                  <a:pt x="655320" y="76200"/>
                </a:cubicBezTo>
                <a:cubicBezTo>
                  <a:pt x="561340" y="58420"/>
                  <a:pt x="581660" y="287020"/>
                  <a:pt x="472440" y="274320"/>
                </a:cubicBezTo>
                <a:cubicBezTo>
                  <a:pt x="363220" y="261620"/>
                  <a:pt x="181610" y="130810"/>
                  <a:pt x="0" y="0"/>
                </a:cubicBezTo>
              </a:path>
            </a:pathLst>
          </a:custGeom>
          <a:noFill/>
          <a:ln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438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26790" y="1159819"/>
            <a:ext cx="2632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3 units flow from </a:t>
            </a:r>
            <a:br>
              <a:rPr lang="en-US" sz="2000" dirty="0"/>
            </a:br>
            <a:r>
              <a:rPr lang="en-US" sz="2000" dirty="0"/>
              <a:t>1-3 to each 4-14 node,</a:t>
            </a:r>
          </a:p>
          <a:p>
            <a:pPr algn="ctr"/>
            <a:r>
              <a:rPr lang="en-US" sz="2000" dirty="0"/>
              <a:t>so total = </a:t>
            </a:r>
            <a:br>
              <a:rPr lang="en-US" sz="2000" dirty="0"/>
            </a:br>
            <a:r>
              <a:rPr lang="en-US" sz="2000" dirty="0"/>
              <a:t>3 x 11 = </a:t>
            </a:r>
            <a:r>
              <a:rPr lang="en-US" sz="2000" b="1" dirty="0"/>
              <a:t>33</a:t>
            </a:r>
          </a:p>
        </p:txBody>
      </p:sp>
      <p:sp>
        <p:nvSpPr>
          <p:cNvPr id="43" name="Freeform 42"/>
          <p:cNvSpPr/>
          <p:nvPr/>
        </p:nvSpPr>
        <p:spPr>
          <a:xfrm rot="7714875">
            <a:off x="3291171" y="2499254"/>
            <a:ext cx="569540" cy="183086"/>
          </a:xfrm>
          <a:custGeom>
            <a:avLst/>
            <a:gdLst>
              <a:gd name="connsiteX0" fmla="*/ 1097280 w 1100857"/>
              <a:gd name="connsiteY0" fmla="*/ 457200 h 457200"/>
              <a:gd name="connsiteX1" fmla="*/ 1036320 w 1100857"/>
              <a:gd name="connsiteY1" fmla="*/ 381000 h 457200"/>
              <a:gd name="connsiteX2" fmla="*/ 655320 w 1100857"/>
              <a:gd name="connsiteY2" fmla="*/ 76200 h 457200"/>
              <a:gd name="connsiteX3" fmla="*/ 472440 w 1100857"/>
              <a:gd name="connsiteY3" fmla="*/ 274320 h 457200"/>
              <a:gd name="connsiteX4" fmla="*/ 0 w 110085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7" h="457200">
                <a:moveTo>
                  <a:pt x="1097280" y="457200"/>
                </a:moveTo>
                <a:cubicBezTo>
                  <a:pt x="1103630" y="450850"/>
                  <a:pt x="1109980" y="444500"/>
                  <a:pt x="1036320" y="381000"/>
                </a:cubicBezTo>
                <a:cubicBezTo>
                  <a:pt x="962660" y="317500"/>
                  <a:pt x="749300" y="93980"/>
                  <a:pt x="655320" y="76200"/>
                </a:cubicBezTo>
                <a:cubicBezTo>
                  <a:pt x="561340" y="58420"/>
                  <a:pt x="581660" y="287020"/>
                  <a:pt x="472440" y="274320"/>
                </a:cubicBezTo>
                <a:cubicBezTo>
                  <a:pt x="363220" y="261620"/>
                  <a:pt x="181610" y="130810"/>
                  <a:pt x="0" y="0"/>
                </a:cubicBezTo>
              </a:path>
            </a:pathLst>
          </a:custGeom>
          <a:noFill/>
          <a:ln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33400" y="533400"/>
            <a:ext cx="2793390" cy="246605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33400" y="533400"/>
            <a:ext cx="8146382" cy="6114239"/>
          </a:xfrm>
          <a:custGeom>
            <a:avLst/>
            <a:gdLst>
              <a:gd name="connsiteX0" fmla="*/ 1554480 w 8435942"/>
              <a:gd name="connsiteY0" fmla="*/ 3626184 h 6265703"/>
              <a:gd name="connsiteX1" fmla="*/ 3276600 w 8435942"/>
              <a:gd name="connsiteY1" fmla="*/ 2467944 h 6265703"/>
              <a:gd name="connsiteX2" fmla="*/ 4968240 w 8435942"/>
              <a:gd name="connsiteY2" fmla="*/ 2391744 h 6265703"/>
              <a:gd name="connsiteX3" fmla="*/ 6355080 w 8435942"/>
              <a:gd name="connsiteY3" fmla="*/ 273384 h 6265703"/>
              <a:gd name="connsiteX4" fmla="*/ 7589520 w 8435942"/>
              <a:gd name="connsiteY4" fmla="*/ 380064 h 6265703"/>
              <a:gd name="connsiteX5" fmla="*/ 8427720 w 8435942"/>
              <a:gd name="connsiteY5" fmla="*/ 3489024 h 6265703"/>
              <a:gd name="connsiteX6" fmla="*/ 7086600 w 8435942"/>
              <a:gd name="connsiteY6" fmla="*/ 5973144 h 6265703"/>
              <a:gd name="connsiteX7" fmla="*/ 1600200 w 8435942"/>
              <a:gd name="connsiteY7" fmla="*/ 6018864 h 6265703"/>
              <a:gd name="connsiteX8" fmla="*/ 0 w 8435942"/>
              <a:gd name="connsiteY8" fmla="*/ 4190064 h 6265703"/>
              <a:gd name="connsiteX9" fmla="*/ 1554480 w 8435942"/>
              <a:gd name="connsiteY9" fmla="*/ 3626184 h 626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35942" h="6265703">
                <a:moveTo>
                  <a:pt x="1554480" y="3626184"/>
                </a:moveTo>
                <a:cubicBezTo>
                  <a:pt x="2100580" y="3339164"/>
                  <a:pt x="2707640" y="2673684"/>
                  <a:pt x="3276600" y="2467944"/>
                </a:cubicBezTo>
                <a:cubicBezTo>
                  <a:pt x="3845560" y="2262204"/>
                  <a:pt x="4455160" y="2757504"/>
                  <a:pt x="4968240" y="2391744"/>
                </a:cubicBezTo>
                <a:cubicBezTo>
                  <a:pt x="5481320" y="2025984"/>
                  <a:pt x="5918200" y="608664"/>
                  <a:pt x="6355080" y="273384"/>
                </a:cubicBezTo>
                <a:cubicBezTo>
                  <a:pt x="6791960" y="-61896"/>
                  <a:pt x="7244080" y="-155876"/>
                  <a:pt x="7589520" y="380064"/>
                </a:cubicBezTo>
                <a:cubicBezTo>
                  <a:pt x="7934960" y="916004"/>
                  <a:pt x="8511540" y="2556844"/>
                  <a:pt x="8427720" y="3489024"/>
                </a:cubicBezTo>
                <a:cubicBezTo>
                  <a:pt x="8343900" y="4421204"/>
                  <a:pt x="8224520" y="5551504"/>
                  <a:pt x="7086600" y="5973144"/>
                </a:cubicBezTo>
                <a:cubicBezTo>
                  <a:pt x="5948680" y="6394784"/>
                  <a:pt x="2781300" y="6316044"/>
                  <a:pt x="1600200" y="6018864"/>
                </a:cubicBezTo>
                <a:cubicBezTo>
                  <a:pt x="419100" y="5721684"/>
                  <a:pt x="0" y="4588844"/>
                  <a:pt x="0" y="4190064"/>
                </a:cubicBezTo>
                <a:cubicBezTo>
                  <a:pt x="0" y="3791284"/>
                  <a:pt x="1008380" y="3913204"/>
                  <a:pt x="1554480" y="3626184"/>
                </a:cubicBezTo>
                <a:close/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261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59922" y="713457"/>
            <a:ext cx="2632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Betweenness = 33</a:t>
            </a:r>
          </a:p>
          <a:p>
            <a:pPr algn="ctr"/>
            <a:r>
              <a:rPr lang="en-US" sz="2000" dirty="0"/>
              <a:t>for each </a:t>
            </a:r>
            <a:br>
              <a:rPr lang="en-US" sz="2000" dirty="0"/>
            </a:br>
            <a:r>
              <a:rPr lang="en-US" sz="2000" dirty="0"/>
              <a:t>symmetric edge</a:t>
            </a:r>
          </a:p>
          <a:p>
            <a:pPr algn="ctr"/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3198050" y="2485193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198050" y="381854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75985" y="2437538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04292" y="3808252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448635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3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4963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宋体" charset="0"/>
                <a:cs typeface="宋体" charset="0"/>
              </a:rPr>
              <a:t>Subjectivity of Community Definition</a:t>
            </a:r>
          </a:p>
        </p:txBody>
      </p:sp>
      <p:pic>
        <p:nvPicPr>
          <p:cNvPr id="8294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6" t="5357" r="8514" b="7143"/>
          <a:stretch>
            <a:fillRect/>
          </a:stretch>
        </p:blipFill>
        <p:spPr>
          <a:xfrm>
            <a:off x="2209800" y="2133600"/>
            <a:ext cx="4038600" cy="4038600"/>
          </a:xfrm>
        </p:spPr>
      </p:pic>
      <p:sp>
        <p:nvSpPr>
          <p:cNvPr id="9220" name="Oval 7"/>
          <p:cNvSpPr>
            <a:spLocks noChangeArrowheads="1"/>
          </p:cNvSpPr>
          <p:nvPr/>
        </p:nvSpPr>
        <p:spPr bwMode="auto">
          <a:xfrm>
            <a:off x="1905000" y="2039938"/>
            <a:ext cx="2743200" cy="2286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21" name="Cloud Callout 8"/>
          <p:cNvSpPr>
            <a:spLocks noChangeArrowheads="1"/>
          </p:cNvSpPr>
          <p:nvPr/>
        </p:nvSpPr>
        <p:spPr bwMode="auto">
          <a:xfrm>
            <a:off x="4191000" y="1125538"/>
            <a:ext cx="3657600" cy="1219200"/>
          </a:xfrm>
          <a:prstGeom prst="cloudCallout">
            <a:avLst>
              <a:gd name="adj1" fmla="val -35556"/>
              <a:gd name="adj2" fmla="val 99542"/>
            </a:avLst>
          </a:pr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Calibri" charset="0"/>
              </a:rPr>
              <a:t>Each component is a community</a:t>
            </a:r>
          </a:p>
        </p:txBody>
      </p:sp>
      <p:sp>
        <p:nvSpPr>
          <p:cNvPr id="9222" name="Oval 9"/>
          <p:cNvSpPr>
            <a:spLocks noChangeArrowheads="1"/>
          </p:cNvSpPr>
          <p:nvPr/>
        </p:nvSpPr>
        <p:spPr bwMode="auto">
          <a:xfrm>
            <a:off x="2895600" y="2878138"/>
            <a:ext cx="1219200" cy="990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23" name="Cloud Callout 11"/>
          <p:cNvSpPr>
            <a:spLocks noChangeArrowheads="1"/>
          </p:cNvSpPr>
          <p:nvPr/>
        </p:nvSpPr>
        <p:spPr bwMode="auto">
          <a:xfrm>
            <a:off x="0" y="1447800"/>
            <a:ext cx="3124200" cy="1219200"/>
          </a:xfrm>
          <a:prstGeom prst="cloudCallout">
            <a:avLst>
              <a:gd name="adj1" fmla="val 44056"/>
              <a:gd name="adj2" fmla="val 79644"/>
            </a:avLst>
          </a:pr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Calibri" charset="0"/>
              </a:rPr>
              <a:t>A densely-knit  community </a:t>
            </a:r>
          </a:p>
        </p:txBody>
      </p:sp>
      <p:sp>
        <p:nvSpPr>
          <p:cNvPr id="9224" name="TextBox 12"/>
          <p:cNvSpPr txBox="1">
            <a:spLocks noChangeArrowheads="1"/>
          </p:cNvSpPr>
          <p:nvPr/>
        </p:nvSpPr>
        <p:spPr bwMode="auto">
          <a:xfrm>
            <a:off x="5087938" y="4953000"/>
            <a:ext cx="3455987" cy="830263"/>
          </a:xfrm>
          <a:prstGeom prst="rect">
            <a:avLst/>
          </a:prstGeom>
          <a:gradFill rotWithShape="1">
            <a:gsLst>
              <a:gs pos="0">
                <a:srgbClr val="D1403C"/>
              </a:gs>
              <a:gs pos="100000">
                <a:srgbClr val="FF9A99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3000" dir="5400000" algn="ctr" rotWithShape="0">
              <a:srgbClr val="000000">
                <a:alpha val="34000"/>
              </a:srgb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algn="ctr">
              <a:defRPr/>
            </a:pPr>
            <a:r>
              <a:rPr lang="en-US" dirty="0"/>
              <a:t>Definition of a community </a:t>
            </a:r>
          </a:p>
          <a:p>
            <a:pPr algn="ctr">
              <a:defRPr/>
            </a:pPr>
            <a:r>
              <a:rPr lang="en-US" dirty="0"/>
              <a:t>can be subjective.</a:t>
            </a:r>
          </a:p>
        </p:txBody>
      </p:sp>
      <p:sp>
        <p:nvSpPr>
          <p:cNvPr id="82952" name="Slide Number Placeholder 10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2EE645D-2C2A-1E4F-ACBF-574BECB201DB}" type="slidenum">
              <a:rPr lang="en-US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pPr algn="r"/>
              <a:t>5</a:t>
            </a:fld>
            <a:endParaRPr lang="en-US" sz="1200">
              <a:solidFill>
                <a:srgbClr val="898989"/>
              </a:solidFill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1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 autoUpdateAnimBg="0"/>
      <p:bldP spid="9220" grpId="1" animBg="1" autoUpdateAnimBg="0"/>
      <p:bldP spid="9221" grpId="0" animBg="1" autoUpdateAnimBg="0"/>
      <p:bldP spid="9221" grpId="1" animBg="1" autoUpdateAnimBg="0"/>
      <p:bldP spid="9222" grpId="0" animBg="1" autoUpdateAnimBg="0"/>
      <p:bldP spid="9223" grpId="0" animBg="1" autoUpdateAnimBg="0"/>
      <p:bldP spid="9224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32093" y="890470"/>
            <a:ext cx="2632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Calculate betweenness for edge 1-3</a:t>
            </a:r>
          </a:p>
        </p:txBody>
      </p:sp>
      <p:sp>
        <p:nvSpPr>
          <p:cNvPr id="43" name="Freeform 42"/>
          <p:cNvSpPr/>
          <p:nvPr/>
        </p:nvSpPr>
        <p:spPr>
          <a:xfrm rot="7714875">
            <a:off x="2498173" y="1356257"/>
            <a:ext cx="569540" cy="183086"/>
          </a:xfrm>
          <a:custGeom>
            <a:avLst/>
            <a:gdLst>
              <a:gd name="connsiteX0" fmla="*/ 1097280 w 1100857"/>
              <a:gd name="connsiteY0" fmla="*/ 457200 h 457200"/>
              <a:gd name="connsiteX1" fmla="*/ 1036320 w 1100857"/>
              <a:gd name="connsiteY1" fmla="*/ 381000 h 457200"/>
              <a:gd name="connsiteX2" fmla="*/ 655320 w 1100857"/>
              <a:gd name="connsiteY2" fmla="*/ 76200 h 457200"/>
              <a:gd name="connsiteX3" fmla="*/ 472440 w 1100857"/>
              <a:gd name="connsiteY3" fmla="*/ 274320 h 457200"/>
              <a:gd name="connsiteX4" fmla="*/ 0 w 110085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7" h="457200">
                <a:moveTo>
                  <a:pt x="1097280" y="457200"/>
                </a:moveTo>
                <a:cubicBezTo>
                  <a:pt x="1103630" y="450850"/>
                  <a:pt x="1109980" y="444500"/>
                  <a:pt x="1036320" y="381000"/>
                </a:cubicBezTo>
                <a:cubicBezTo>
                  <a:pt x="962660" y="317500"/>
                  <a:pt x="749300" y="93980"/>
                  <a:pt x="655320" y="76200"/>
                </a:cubicBezTo>
                <a:cubicBezTo>
                  <a:pt x="561340" y="58420"/>
                  <a:pt x="581660" y="287020"/>
                  <a:pt x="472440" y="274320"/>
                </a:cubicBezTo>
                <a:cubicBezTo>
                  <a:pt x="363220" y="261620"/>
                  <a:pt x="181610" y="130810"/>
                  <a:pt x="0" y="0"/>
                </a:cubicBezTo>
              </a:path>
            </a:pathLst>
          </a:custGeom>
          <a:noFill/>
          <a:ln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887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35925" y="890469"/>
            <a:ext cx="2632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Carries all flow to node 1 except from node 2,</a:t>
            </a:r>
          </a:p>
          <a:p>
            <a:pPr algn="ctr"/>
            <a:r>
              <a:rPr lang="en-US" sz="2000" dirty="0"/>
              <a:t>so </a:t>
            </a:r>
            <a:r>
              <a:rPr lang="en-US" sz="2000" b="1" dirty="0"/>
              <a:t>betweenness = 12</a:t>
            </a:r>
          </a:p>
        </p:txBody>
      </p:sp>
      <p:sp>
        <p:nvSpPr>
          <p:cNvPr id="43" name="Freeform 42"/>
          <p:cNvSpPr/>
          <p:nvPr/>
        </p:nvSpPr>
        <p:spPr>
          <a:xfrm rot="7714875">
            <a:off x="2491903" y="1255100"/>
            <a:ext cx="785910" cy="271222"/>
          </a:xfrm>
          <a:custGeom>
            <a:avLst/>
            <a:gdLst>
              <a:gd name="connsiteX0" fmla="*/ 1097280 w 1100857"/>
              <a:gd name="connsiteY0" fmla="*/ 457200 h 457200"/>
              <a:gd name="connsiteX1" fmla="*/ 1036320 w 1100857"/>
              <a:gd name="connsiteY1" fmla="*/ 381000 h 457200"/>
              <a:gd name="connsiteX2" fmla="*/ 655320 w 1100857"/>
              <a:gd name="connsiteY2" fmla="*/ 76200 h 457200"/>
              <a:gd name="connsiteX3" fmla="*/ 472440 w 1100857"/>
              <a:gd name="connsiteY3" fmla="*/ 274320 h 457200"/>
              <a:gd name="connsiteX4" fmla="*/ 0 w 110085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7" h="457200">
                <a:moveTo>
                  <a:pt x="1097280" y="457200"/>
                </a:moveTo>
                <a:cubicBezTo>
                  <a:pt x="1103630" y="450850"/>
                  <a:pt x="1109980" y="444500"/>
                  <a:pt x="1036320" y="381000"/>
                </a:cubicBezTo>
                <a:cubicBezTo>
                  <a:pt x="962660" y="317500"/>
                  <a:pt x="749300" y="93980"/>
                  <a:pt x="655320" y="76200"/>
                </a:cubicBezTo>
                <a:cubicBezTo>
                  <a:pt x="561340" y="58420"/>
                  <a:pt x="581660" y="287020"/>
                  <a:pt x="472440" y="274320"/>
                </a:cubicBezTo>
                <a:cubicBezTo>
                  <a:pt x="363220" y="261620"/>
                  <a:pt x="181610" y="130810"/>
                  <a:pt x="0" y="0"/>
                </a:cubicBezTo>
              </a:path>
            </a:pathLst>
          </a:custGeom>
          <a:noFill/>
          <a:ln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731281" y="497148"/>
            <a:ext cx="7879319" cy="6036514"/>
          </a:xfrm>
          <a:custGeom>
            <a:avLst/>
            <a:gdLst>
              <a:gd name="connsiteX0" fmla="*/ 945119 w 8009694"/>
              <a:gd name="connsiteY0" fmla="*/ 2550852 h 6036514"/>
              <a:gd name="connsiteX1" fmla="*/ 1508999 w 8009694"/>
              <a:gd name="connsiteY1" fmla="*/ 1362132 h 6036514"/>
              <a:gd name="connsiteX2" fmla="*/ 2301479 w 8009694"/>
              <a:gd name="connsiteY2" fmla="*/ 1301172 h 6036514"/>
              <a:gd name="connsiteX3" fmla="*/ 3551159 w 8009694"/>
              <a:gd name="connsiteY3" fmla="*/ 2535612 h 6036514"/>
              <a:gd name="connsiteX4" fmla="*/ 4694159 w 8009694"/>
              <a:gd name="connsiteY4" fmla="*/ 2200332 h 6036514"/>
              <a:gd name="connsiteX5" fmla="*/ 6202919 w 8009694"/>
              <a:gd name="connsiteY5" fmla="*/ 36252 h 6036514"/>
              <a:gd name="connsiteX6" fmla="*/ 7864079 w 8009694"/>
              <a:gd name="connsiteY6" fmla="*/ 1118292 h 6036514"/>
              <a:gd name="connsiteX7" fmla="*/ 7818359 w 8009694"/>
              <a:gd name="connsiteY7" fmla="*/ 4532052 h 6036514"/>
              <a:gd name="connsiteX8" fmla="*/ 6919199 w 8009694"/>
              <a:gd name="connsiteY8" fmla="*/ 5827452 h 6036514"/>
              <a:gd name="connsiteX9" fmla="*/ 1051799 w 8009694"/>
              <a:gd name="connsiteY9" fmla="*/ 5827452 h 6036514"/>
              <a:gd name="connsiteX10" fmla="*/ 239 w 8009694"/>
              <a:gd name="connsiteY10" fmla="*/ 3815772 h 6036514"/>
              <a:gd name="connsiteX11" fmla="*/ 975599 w 8009694"/>
              <a:gd name="connsiteY11" fmla="*/ 2505132 h 603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09694" h="6036514">
                <a:moveTo>
                  <a:pt x="945119" y="2550852"/>
                </a:moveTo>
                <a:cubicBezTo>
                  <a:pt x="1114029" y="2060632"/>
                  <a:pt x="1282939" y="1570412"/>
                  <a:pt x="1508999" y="1362132"/>
                </a:cubicBezTo>
                <a:cubicBezTo>
                  <a:pt x="1735059" y="1153852"/>
                  <a:pt x="1961119" y="1105592"/>
                  <a:pt x="2301479" y="1301172"/>
                </a:cubicBezTo>
                <a:cubicBezTo>
                  <a:pt x="2641839" y="1496752"/>
                  <a:pt x="3152379" y="2385752"/>
                  <a:pt x="3551159" y="2535612"/>
                </a:cubicBezTo>
                <a:cubicBezTo>
                  <a:pt x="3949939" y="2685472"/>
                  <a:pt x="4252199" y="2616892"/>
                  <a:pt x="4694159" y="2200332"/>
                </a:cubicBezTo>
                <a:cubicBezTo>
                  <a:pt x="5136119" y="1783772"/>
                  <a:pt x="5674599" y="216592"/>
                  <a:pt x="6202919" y="36252"/>
                </a:cubicBezTo>
                <a:cubicBezTo>
                  <a:pt x="6731239" y="-144088"/>
                  <a:pt x="7594839" y="368992"/>
                  <a:pt x="7864079" y="1118292"/>
                </a:cubicBezTo>
                <a:cubicBezTo>
                  <a:pt x="8133319" y="1867592"/>
                  <a:pt x="7975839" y="3747192"/>
                  <a:pt x="7818359" y="4532052"/>
                </a:cubicBezTo>
                <a:cubicBezTo>
                  <a:pt x="7660879" y="5316912"/>
                  <a:pt x="8046959" y="5611552"/>
                  <a:pt x="6919199" y="5827452"/>
                </a:cubicBezTo>
                <a:cubicBezTo>
                  <a:pt x="5791439" y="6043352"/>
                  <a:pt x="2204959" y="6162732"/>
                  <a:pt x="1051799" y="5827452"/>
                </a:cubicBezTo>
                <a:cubicBezTo>
                  <a:pt x="-101361" y="5492172"/>
                  <a:pt x="12939" y="4369492"/>
                  <a:pt x="239" y="3815772"/>
                </a:cubicBezTo>
                <a:cubicBezTo>
                  <a:pt x="-12461" y="3262052"/>
                  <a:pt x="481569" y="2883592"/>
                  <a:pt x="975599" y="2505132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436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26790" y="890469"/>
            <a:ext cx="2632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betweenness = 12</a:t>
            </a:r>
          </a:p>
          <a:p>
            <a:pPr algn="ctr"/>
            <a:r>
              <a:rPr lang="en-US" sz="2000" dirty="0"/>
              <a:t>for each </a:t>
            </a:r>
            <a:br>
              <a:rPr lang="en-US" sz="2000" dirty="0"/>
            </a:br>
            <a:r>
              <a:rPr lang="en-US" sz="2000" dirty="0"/>
              <a:t>symmetric edge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0528" y="2223630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336582" y="1247745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21818" y="125201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991057" y="2223626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991057" y="418571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66913" y="4161448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383599" y="507529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217986" y="507529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9174935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32093" y="890470"/>
            <a:ext cx="2632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Calculate betweenness for edge 1-2</a:t>
            </a:r>
          </a:p>
        </p:txBody>
      </p:sp>
      <p:sp>
        <p:nvSpPr>
          <p:cNvPr id="2" name="Freeform 1"/>
          <p:cNvSpPr/>
          <p:nvPr/>
        </p:nvSpPr>
        <p:spPr>
          <a:xfrm>
            <a:off x="1493520" y="1417320"/>
            <a:ext cx="1783080" cy="338363"/>
          </a:xfrm>
          <a:custGeom>
            <a:avLst/>
            <a:gdLst>
              <a:gd name="connsiteX0" fmla="*/ 1783080 w 1783080"/>
              <a:gd name="connsiteY0" fmla="*/ 0 h 338363"/>
              <a:gd name="connsiteX1" fmla="*/ 807720 w 1783080"/>
              <a:gd name="connsiteY1" fmla="*/ 121920 h 338363"/>
              <a:gd name="connsiteX2" fmla="*/ 838200 w 1783080"/>
              <a:gd name="connsiteY2" fmla="*/ 335280 h 338363"/>
              <a:gd name="connsiteX3" fmla="*/ 0 w 1783080"/>
              <a:gd name="connsiteY3" fmla="*/ 228600 h 33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3080" h="338363">
                <a:moveTo>
                  <a:pt x="1783080" y="0"/>
                </a:moveTo>
                <a:cubicBezTo>
                  <a:pt x="1374140" y="33020"/>
                  <a:pt x="965200" y="66040"/>
                  <a:pt x="807720" y="121920"/>
                </a:cubicBezTo>
                <a:cubicBezTo>
                  <a:pt x="650240" y="177800"/>
                  <a:pt x="972820" y="317500"/>
                  <a:pt x="838200" y="335280"/>
                </a:cubicBezTo>
                <a:cubicBezTo>
                  <a:pt x="703580" y="353060"/>
                  <a:pt x="351790" y="290830"/>
                  <a:pt x="0" y="22860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233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32093" y="890470"/>
            <a:ext cx="2632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Only carries flow </a:t>
            </a:r>
            <a:br>
              <a:rPr lang="en-US" sz="2000" dirty="0"/>
            </a:br>
            <a:r>
              <a:rPr lang="en-US" sz="2000" dirty="0"/>
              <a:t>from 1 to 2, so </a:t>
            </a:r>
            <a:br>
              <a:rPr lang="en-US" sz="2000" dirty="0"/>
            </a:br>
            <a:r>
              <a:rPr lang="en-US" sz="2000" b="1" dirty="0"/>
              <a:t>betweenness = 1</a:t>
            </a:r>
          </a:p>
        </p:txBody>
      </p:sp>
      <p:sp>
        <p:nvSpPr>
          <p:cNvPr id="2" name="Freeform 1"/>
          <p:cNvSpPr/>
          <p:nvPr/>
        </p:nvSpPr>
        <p:spPr>
          <a:xfrm>
            <a:off x="1493520" y="1417320"/>
            <a:ext cx="1783080" cy="338363"/>
          </a:xfrm>
          <a:custGeom>
            <a:avLst/>
            <a:gdLst>
              <a:gd name="connsiteX0" fmla="*/ 1783080 w 1783080"/>
              <a:gd name="connsiteY0" fmla="*/ 0 h 338363"/>
              <a:gd name="connsiteX1" fmla="*/ 807720 w 1783080"/>
              <a:gd name="connsiteY1" fmla="*/ 121920 h 338363"/>
              <a:gd name="connsiteX2" fmla="*/ 838200 w 1783080"/>
              <a:gd name="connsiteY2" fmla="*/ 335280 h 338363"/>
              <a:gd name="connsiteX3" fmla="*/ 0 w 1783080"/>
              <a:gd name="connsiteY3" fmla="*/ 228600 h 33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3080" h="338363">
                <a:moveTo>
                  <a:pt x="1783080" y="0"/>
                </a:moveTo>
                <a:cubicBezTo>
                  <a:pt x="1374140" y="33020"/>
                  <a:pt x="965200" y="66040"/>
                  <a:pt x="807720" y="121920"/>
                </a:cubicBezTo>
                <a:cubicBezTo>
                  <a:pt x="650240" y="177800"/>
                  <a:pt x="972820" y="317500"/>
                  <a:pt x="838200" y="335280"/>
                </a:cubicBezTo>
                <a:cubicBezTo>
                  <a:pt x="703580" y="353060"/>
                  <a:pt x="351790" y="290830"/>
                  <a:pt x="0" y="22860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884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109054" y="890470"/>
            <a:ext cx="2910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betweenness = 1</a:t>
            </a:r>
            <a:br>
              <a:rPr lang="en-US" sz="2000" b="1" dirty="0"/>
            </a:br>
            <a:r>
              <a:rPr lang="en-US" sz="2000" dirty="0"/>
              <a:t>for each symmetric edge</a:t>
            </a:r>
            <a:endParaRPr lang="en-US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945365" y="1247745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01412" y="5161604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56220" y="1247745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20001" y="5071026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785653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109054" y="890470"/>
            <a:ext cx="2910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Edge with highest betweenness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45365" y="1247745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01412" y="5161604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56220" y="1247745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20001" y="5071026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10528" y="2223630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36582" y="1247745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195844" y="125588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991057" y="2223626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991057" y="418571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66913" y="4161448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383599" y="507529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217986" y="507529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198050" y="2485193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198050" y="381854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475985" y="2437538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404292" y="3808252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33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301171" y="296651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49</a:t>
            </a:r>
          </a:p>
        </p:txBody>
      </p:sp>
      <p:sp>
        <p:nvSpPr>
          <p:cNvPr id="70" name="Freeform 69"/>
          <p:cNvSpPr/>
          <p:nvPr/>
        </p:nvSpPr>
        <p:spPr>
          <a:xfrm rot="3816987">
            <a:off x="4044637" y="2047236"/>
            <a:ext cx="1163720" cy="438685"/>
          </a:xfrm>
          <a:custGeom>
            <a:avLst/>
            <a:gdLst>
              <a:gd name="connsiteX0" fmla="*/ 1097280 w 1100857"/>
              <a:gd name="connsiteY0" fmla="*/ 457200 h 457200"/>
              <a:gd name="connsiteX1" fmla="*/ 1036320 w 1100857"/>
              <a:gd name="connsiteY1" fmla="*/ 381000 h 457200"/>
              <a:gd name="connsiteX2" fmla="*/ 655320 w 1100857"/>
              <a:gd name="connsiteY2" fmla="*/ 76200 h 457200"/>
              <a:gd name="connsiteX3" fmla="*/ 472440 w 1100857"/>
              <a:gd name="connsiteY3" fmla="*/ 274320 h 457200"/>
              <a:gd name="connsiteX4" fmla="*/ 0 w 110085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7" h="457200">
                <a:moveTo>
                  <a:pt x="1097280" y="457200"/>
                </a:moveTo>
                <a:cubicBezTo>
                  <a:pt x="1103630" y="450850"/>
                  <a:pt x="1109980" y="444500"/>
                  <a:pt x="1036320" y="381000"/>
                </a:cubicBezTo>
                <a:cubicBezTo>
                  <a:pt x="962660" y="317500"/>
                  <a:pt x="749300" y="93980"/>
                  <a:pt x="655320" y="76200"/>
                </a:cubicBezTo>
                <a:cubicBezTo>
                  <a:pt x="561340" y="58420"/>
                  <a:pt x="581660" y="287020"/>
                  <a:pt x="472440" y="274320"/>
                </a:cubicBezTo>
                <a:cubicBezTo>
                  <a:pt x="363220" y="261620"/>
                  <a:pt x="181610" y="130810"/>
                  <a:pt x="0" y="0"/>
                </a:cubicBezTo>
              </a:path>
            </a:pathLst>
          </a:custGeom>
          <a:noFill/>
          <a:ln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972609" y="6301619"/>
            <a:ext cx="765966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dirty="0" err="1"/>
              <a:t>Now</a:t>
            </a:r>
            <a:r>
              <a:rPr lang="it-IT" sz="2400" dirty="0"/>
              <a:t> </a:t>
            </a:r>
            <a:r>
              <a:rPr lang="it-IT" sz="2400" dirty="0" err="1"/>
              <a:t>progressively</a:t>
            </a:r>
            <a:r>
              <a:rPr lang="it-IT" sz="2400" dirty="0"/>
              <a:t> </a:t>
            </a:r>
            <a:r>
              <a:rPr lang="it-IT" sz="2400" dirty="0" err="1"/>
              <a:t>remove</a:t>
            </a:r>
            <a:r>
              <a:rPr lang="it-IT" sz="2400" dirty="0"/>
              <a:t> </a:t>
            </a:r>
            <a:r>
              <a:rPr lang="it-IT" sz="2400" dirty="0" err="1"/>
              <a:t>edges</a:t>
            </a:r>
            <a:r>
              <a:rPr lang="it-IT" sz="2400" dirty="0"/>
              <a:t> with </a:t>
            </a:r>
            <a:r>
              <a:rPr lang="it-IT" sz="2400" dirty="0" err="1"/>
              <a:t>highest</a:t>
            </a:r>
            <a:r>
              <a:rPr lang="it-IT" sz="2400" dirty="0"/>
              <a:t> </a:t>
            </a:r>
            <a:r>
              <a:rPr lang="it-IT" sz="2400" dirty="0" err="1"/>
              <a:t>betweenness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98951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45365" y="1247745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01412" y="5161604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56220" y="1247745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20001" y="5071026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10528" y="2223630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36582" y="1247745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195844" y="125588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991057" y="2223626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991057" y="418571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66913" y="4161448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383599" y="507529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217986" y="507529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198050" y="2485193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198050" y="381854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475985" y="2437538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404292" y="3808252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33</a:t>
            </a:r>
          </a:p>
        </p:txBody>
      </p:sp>
      <p:sp>
        <p:nvSpPr>
          <p:cNvPr id="2" name="Rettangolo 1"/>
          <p:cNvSpPr/>
          <p:nvPr/>
        </p:nvSpPr>
        <p:spPr>
          <a:xfrm>
            <a:off x="5035866" y="454780"/>
            <a:ext cx="3950896" cy="6204858"/>
          </a:xfrm>
          <a:prstGeom prst="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Rettangolo 70"/>
          <p:cNvSpPr/>
          <p:nvPr/>
        </p:nvSpPr>
        <p:spPr>
          <a:xfrm>
            <a:off x="220539" y="430590"/>
            <a:ext cx="3950896" cy="6204858"/>
          </a:xfrm>
          <a:prstGeom prst="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40823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45365" y="1247745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01412" y="5161604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56220" y="1247745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20001" y="5071026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10528" y="2223630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36582" y="1247745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195844" y="125588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991057" y="2223626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991057" y="418571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66913" y="4161448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383599" y="507529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217986" y="507529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71" name="Rettangolo 70"/>
          <p:cNvSpPr/>
          <p:nvPr/>
        </p:nvSpPr>
        <p:spPr>
          <a:xfrm>
            <a:off x="772757" y="454780"/>
            <a:ext cx="2650335" cy="2382868"/>
          </a:xfrm>
          <a:prstGeom prst="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72"/>
          <p:cNvSpPr/>
          <p:nvPr/>
        </p:nvSpPr>
        <p:spPr>
          <a:xfrm>
            <a:off x="5997760" y="3970170"/>
            <a:ext cx="2650335" cy="2382868"/>
          </a:xfrm>
          <a:prstGeom prst="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ettangolo 73"/>
          <p:cNvSpPr/>
          <p:nvPr/>
        </p:nvSpPr>
        <p:spPr>
          <a:xfrm>
            <a:off x="596105" y="3970170"/>
            <a:ext cx="2650335" cy="2382868"/>
          </a:xfrm>
          <a:prstGeom prst="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Rettangolo 74"/>
          <p:cNvSpPr/>
          <p:nvPr/>
        </p:nvSpPr>
        <p:spPr>
          <a:xfrm>
            <a:off x="5997760" y="454780"/>
            <a:ext cx="2650335" cy="2382868"/>
          </a:xfrm>
          <a:prstGeom prst="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996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800"/>
            <a:ext cx="9144000" cy="572425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950552" y="15488"/>
            <a:ext cx="30674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Another example </a:t>
            </a:r>
          </a:p>
        </p:txBody>
      </p:sp>
    </p:spTree>
    <p:extLst>
      <p:ext uri="{BB962C8B-B14F-4D97-AF65-F5344CB8AC3E}">
        <p14:creationId xmlns:p14="http://schemas.microsoft.com/office/powerpoint/2010/main" val="2972318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 idx="4294967295"/>
          </p:nvPr>
        </p:nvSpPr>
        <p:spPr>
          <a:xfrm>
            <a:off x="107950" y="260350"/>
            <a:ext cx="87852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  <a:ea typeface="宋体" charset="0"/>
                <a:cs typeface="宋体" charset="0"/>
              </a:rPr>
              <a:t>Taxonomy of Community Detection Criteria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638175" y="1477963"/>
            <a:ext cx="8077200" cy="4759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Criteria vary depending on the tasks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Roughly,  community detection methods can be divided into 4 categories (not exclusive):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Node</a:t>
            </a:r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-Centric Community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Each node</a:t>
            </a:r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 in a group satisfies certain properties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Group</a:t>
            </a:r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-Centric Community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Consider the connections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within a group</a:t>
            </a:r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 as a whole. The group has to satisfy certain properties without zooming into node-level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Network</a:t>
            </a:r>
            <a:r>
              <a:rPr lang="en-US" sz="2000" b="1" dirty="0">
                <a:latin typeface="Arial" charset="0"/>
                <a:ea typeface="宋体" charset="0"/>
                <a:cs typeface="宋体" charset="0"/>
              </a:rPr>
              <a:t>-Centric Community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u="sng" dirty="0">
                <a:latin typeface="Arial" charset="0"/>
                <a:ea typeface="宋体" charset="0"/>
                <a:cs typeface="宋体" charset="0"/>
              </a:rPr>
              <a:t>Partition</a:t>
            </a:r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the whole network</a:t>
            </a:r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 into several </a:t>
            </a:r>
            <a:r>
              <a:rPr lang="en-US" sz="2000" u="sng" dirty="0">
                <a:latin typeface="Arial" charset="0"/>
                <a:ea typeface="宋体" charset="0"/>
                <a:cs typeface="宋体" charset="0"/>
              </a:rPr>
              <a:t>disjoint sets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Hierarchy</a:t>
            </a:r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-Centric Community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Construct a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hierarchical structure</a:t>
            </a:r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 of communities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4995" name="Slide Number Placeholder 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4BF3AB0-555B-3046-925A-E216609E7D19}" type="slidenum">
              <a:rPr lang="en-US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pPr algn="r"/>
              <a:t>6</a:t>
            </a:fld>
            <a:endParaRPr lang="en-US" sz="1200">
              <a:solidFill>
                <a:srgbClr val="898989"/>
              </a:solidFill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81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Complexity</a:t>
            </a:r>
            <a:r>
              <a:rPr lang="it-IT" dirty="0"/>
              <a:t> of </a:t>
            </a:r>
            <a:r>
              <a:rPr lang="it-IT" dirty="0" err="1"/>
              <a:t>Girvan</a:t>
            </a:r>
            <a:r>
              <a:rPr lang="it-IT" dirty="0"/>
              <a:t>-Newman</a:t>
            </a:r>
          </a:p>
        </p:txBody>
      </p:sp>
      <p:sp>
        <p:nvSpPr>
          <p:cNvPr id="4" name="TextBox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How much computation does this require?</a:t>
            </a:r>
          </a:p>
          <a:p>
            <a:pPr algn="ctr"/>
            <a:r>
              <a:rPr lang="en-US" sz="2400" dirty="0">
                <a:hlinkClick r:id="rId2"/>
              </a:rPr>
              <a:t>Newman</a:t>
            </a:r>
            <a:r>
              <a:rPr lang="en-US" sz="2400" dirty="0"/>
              <a:t> (2001) and </a:t>
            </a:r>
            <a:r>
              <a:rPr lang="en-US" sz="2400" dirty="0" err="1">
                <a:hlinkClick r:id="rId3"/>
              </a:rPr>
              <a:t>Brandes</a:t>
            </a:r>
            <a:r>
              <a:rPr lang="en-US" sz="2400" dirty="0"/>
              <a:t> (2001) independently developed similar algorithms that reduce the complexity from O(</a:t>
            </a:r>
            <a:r>
              <a:rPr lang="en-US" sz="2400" i="1" dirty="0"/>
              <a:t>mn</a:t>
            </a:r>
            <a:r>
              <a:rPr lang="en-US" sz="2400" baseline="30000" dirty="0"/>
              <a:t>2</a:t>
            </a:r>
            <a:r>
              <a:rPr lang="en-US" sz="2400" dirty="0"/>
              <a:t>) to O(</a:t>
            </a:r>
            <a:r>
              <a:rPr lang="en-US" sz="2400" i="1" dirty="0" err="1"/>
              <a:t>mn</a:t>
            </a:r>
            <a:r>
              <a:rPr lang="en-US" sz="2400" dirty="0"/>
              <a:t>) where </a:t>
            </a:r>
            <a:r>
              <a:rPr lang="en-US" sz="2400" i="1" dirty="0"/>
              <a:t>m</a:t>
            </a:r>
            <a:r>
              <a:rPr lang="en-US" sz="2400" dirty="0"/>
              <a:t> = # of edges, </a:t>
            </a:r>
            <a:r>
              <a:rPr lang="en-US" sz="2400" i="1" dirty="0"/>
              <a:t>n</a:t>
            </a:r>
            <a:r>
              <a:rPr lang="en-US" sz="2400" dirty="0"/>
              <a:t> = # of nodes</a:t>
            </a:r>
          </a:p>
        </p:txBody>
      </p:sp>
    </p:spTree>
    <p:extLst>
      <p:ext uri="{BB962C8B-B14F-4D97-AF65-F5344CB8AC3E}">
        <p14:creationId xmlns:p14="http://schemas.microsoft.com/office/powerpoint/2010/main" val="623811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Computing Edge </a:t>
            </a:r>
            <a:br>
              <a:rPr lang="en-US" dirty="0"/>
            </a:br>
            <a:r>
              <a:rPr lang="en-US" dirty="0"/>
              <a:t>Betweenness Efficiently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node </a:t>
            </a:r>
            <a:r>
              <a:rPr lang="en-US" i="1" dirty="0"/>
              <a:t>N</a:t>
            </a:r>
            <a:r>
              <a:rPr lang="en-US" dirty="0"/>
              <a:t> in the graph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Perform breadth-first search of graph starting at node </a:t>
            </a:r>
            <a:r>
              <a:rPr lang="en-US" i="1" dirty="0"/>
              <a:t>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Determine the number of shortest paths from </a:t>
            </a:r>
            <a:r>
              <a:rPr lang="en-US" i="1" dirty="0"/>
              <a:t>N</a:t>
            </a:r>
            <a:r>
              <a:rPr lang="en-US" dirty="0"/>
              <a:t> to every other node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Based on these numbers, determine the amount of flow from </a:t>
            </a:r>
            <a:r>
              <a:rPr lang="en-US" i="1" dirty="0"/>
              <a:t>N</a:t>
            </a:r>
            <a:r>
              <a:rPr lang="en-US" dirty="0"/>
              <a:t> to all other nodes that use each edge</a:t>
            </a:r>
          </a:p>
          <a:p>
            <a:pPr marL="0" indent="0">
              <a:buNone/>
            </a:pPr>
            <a:r>
              <a:rPr lang="en-US" dirty="0"/>
              <a:t>Divide sum of flow of all edges by 2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24500" y="1826567"/>
            <a:ext cx="3314700" cy="461665"/>
            <a:chOff x="5524500" y="1826567"/>
            <a:chExt cx="3314700" cy="461665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5524500" y="2057400"/>
              <a:ext cx="342900" cy="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943600" y="1826567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Repeat for B, C, etc.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1430" y="5974080"/>
            <a:ext cx="7798170" cy="550872"/>
            <a:chOff x="431430" y="5974080"/>
            <a:chExt cx="7798170" cy="550872"/>
          </a:xfrm>
        </p:grpSpPr>
        <p:sp>
          <p:nvSpPr>
            <p:cNvPr id="8" name="Freeform 7"/>
            <p:cNvSpPr/>
            <p:nvPr/>
          </p:nvSpPr>
          <p:spPr>
            <a:xfrm>
              <a:off x="431430" y="5974080"/>
              <a:ext cx="330570" cy="320040"/>
            </a:xfrm>
            <a:custGeom>
              <a:avLst/>
              <a:gdLst>
                <a:gd name="connsiteX0" fmla="*/ 239130 w 330570"/>
                <a:gd name="connsiteY0" fmla="*/ 0 h 320040"/>
                <a:gd name="connsiteX1" fmla="*/ 41010 w 330570"/>
                <a:gd name="connsiteY1" fmla="*/ 152400 h 320040"/>
                <a:gd name="connsiteX2" fmla="*/ 25770 w 330570"/>
                <a:gd name="connsiteY2" fmla="*/ 289560 h 320040"/>
                <a:gd name="connsiteX3" fmla="*/ 330570 w 330570"/>
                <a:gd name="connsiteY3" fmla="*/ 320040 h 32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570" h="320040">
                  <a:moveTo>
                    <a:pt x="239130" y="0"/>
                  </a:moveTo>
                  <a:cubicBezTo>
                    <a:pt x="157850" y="52070"/>
                    <a:pt x="76570" y="104140"/>
                    <a:pt x="41010" y="152400"/>
                  </a:cubicBezTo>
                  <a:cubicBezTo>
                    <a:pt x="5450" y="200660"/>
                    <a:pt x="-22490" y="261620"/>
                    <a:pt x="25770" y="289560"/>
                  </a:cubicBezTo>
                  <a:cubicBezTo>
                    <a:pt x="74030" y="317500"/>
                    <a:pt x="202300" y="318770"/>
                    <a:pt x="330570" y="320040"/>
                  </a:cubicBezTo>
                </a:path>
              </a:pathLst>
            </a:custGeom>
            <a:noFill/>
            <a:ln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0" y="6063287"/>
              <a:ext cx="7467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Since sum includes flow from A 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sym typeface="Wingdings" pitchFamily="2" charset="2"/>
                </a:rPr>
                <a:t> B and B  A, etc.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216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97453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385578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7" name="Oval 6"/>
          <p:cNvSpPr/>
          <p:nvPr/>
        </p:nvSpPr>
        <p:spPr>
          <a:xfrm>
            <a:off x="3140535" y="1939594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2009328" y="32349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" name="Oval 8"/>
          <p:cNvSpPr/>
          <p:nvPr/>
        </p:nvSpPr>
        <p:spPr>
          <a:xfrm>
            <a:off x="964203" y="19395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93146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93146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38271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59058" y="195761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2" name="Oval 31"/>
          <p:cNvSpPr/>
          <p:nvPr/>
        </p:nvSpPr>
        <p:spPr>
          <a:xfrm>
            <a:off x="5346421" y="197563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Oval 32"/>
          <p:cNvSpPr/>
          <p:nvPr/>
        </p:nvSpPr>
        <p:spPr>
          <a:xfrm>
            <a:off x="4197451" y="533400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7014521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52388" y="45303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8" name="Oval 37"/>
          <p:cNvSpPr/>
          <p:nvPr/>
        </p:nvSpPr>
        <p:spPr>
          <a:xfrm>
            <a:off x="3152328" y="4530452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97452" y="574798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81271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826395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81271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826396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75364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81331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9072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38271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826394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826396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701056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69478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934304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45831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11554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95911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06621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79031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113291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89181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23797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911926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04800" y="5638103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Work from bottom-up</a:t>
            </a:r>
          </a:p>
          <a:p>
            <a:pPr algn="ctr"/>
            <a:r>
              <a:rPr lang="en-US" sz="2800" dirty="0"/>
              <a:t>starting with K</a:t>
            </a:r>
          </a:p>
        </p:txBody>
      </p:sp>
    </p:spTree>
    <p:extLst>
      <p:ext uri="{BB962C8B-B14F-4D97-AF65-F5344CB8AC3E}">
        <p14:creationId xmlns:p14="http://schemas.microsoft.com/office/powerpoint/2010/main" val="24361730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61622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349747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7" name="Oval 6"/>
          <p:cNvSpPr/>
          <p:nvPr/>
        </p:nvSpPr>
        <p:spPr>
          <a:xfrm>
            <a:off x="3104704" y="1939594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1973497" y="32349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" name="Oval 8"/>
          <p:cNvSpPr/>
          <p:nvPr/>
        </p:nvSpPr>
        <p:spPr>
          <a:xfrm>
            <a:off x="928372" y="19395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57315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57315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02440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23227" y="195761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2" name="Oval 31"/>
          <p:cNvSpPr/>
          <p:nvPr/>
        </p:nvSpPr>
        <p:spPr>
          <a:xfrm>
            <a:off x="5310590" y="197563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Oval 32"/>
          <p:cNvSpPr/>
          <p:nvPr/>
        </p:nvSpPr>
        <p:spPr>
          <a:xfrm>
            <a:off x="4161620" y="533400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6978690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16557" y="45303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8" name="Oval 37"/>
          <p:cNvSpPr/>
          <p:nvPr/>
        </p:nvSpPr>
        <p:spPr>
          <a:xfrm>
            <a:off x="3116497" y="4530452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61621" y="574798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45440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790564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45440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790565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39533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45500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3241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02440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790563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790565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665225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33647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898473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10000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75723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60080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70790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43200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77460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53350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87966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76095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3853350" y="4637994"/>
            <a:ext cx="553677" cy="514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994986" y="4637994"/>
            <a:ext cx="553677" cy="514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04800" y="5378475"/>
            <a:ext cx="3556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K gets 1 unit; equal, so evenly divide 1 unit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24749" y="531948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76095" y="53456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</p:spTree>
    <p:extLst>
      <p:ext uri="{BB962C8B-B14F-4D97-AF65-F5344CB8AC3E}">
        <p14:creationId xmlns:p14="http://schemas.microsoft.com/office/powerpoint/2010/main" val="33427804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64905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353030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7" name="Oval 6"/>
          <p:cNvSpPr/>
          <p:nvPr/>
        </p:nvSpPr>
        <p:spPr>
          <a:xfrm>
            <a:off x="3107987" y="1939594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1976780" y="32349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" name="Oval 8"/>
          <p:cNvSpPr/>
          <p:nvPr/>
        </p:nvSpPr>
        <p:spPr>
          <a:xfrm>
            <a:off x="931655" y="19395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60598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60598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05723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26510" y="195761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2" name="Oval 31"/>
          <p:cNvSpPr/>
          <p:nvPr/>
        </p:nvSpPr>
        <p:spPr>
          <a:xfrm>
            <a:off x="5313873" y="197563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Oval 32"/>
          <p:cNvSpPr/>
          <p:nvPr/>
        </p:nvSpPr>
        <p:spPr>
          <a:xfrm>
            <a:off x="4164903" y="533400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6981973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19840" y="45303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8" name="Oval 37"/>
          <p:cNvSpPr/>
          <p:nvPr/>
        </p:nvSpPr>
        <p:spPr>
          <a:xfrm>
            <a:off x="3119780" y="4530452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64904" y="574798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48723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793847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48723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793848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42816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48783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6524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05723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793846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793848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668508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36930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901756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13283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79006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63363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74073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46483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80743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56633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91249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79378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2746482" y="3327297"/>
            <a:ext cx="553677" cy="514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879378" y="3342537"/>
            <a:ext cx="553677" cy="514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0" y="4244969"/>
            <a:ext cx="28627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 keeps 1 unit &amp; passes along ½ unit; gets 2 times as much from F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28032" y="531948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79378" y="53456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19136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71229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89990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79381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367506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7" name="Oval 6"/>
          <p:cNvSpPr/>
          <p:nvPr/>
        </p:nvSpPr>
        <p:spPr>
          <a:xfrm>
            <a:off x="3122463" y="1939594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1991256" y="32349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" name="Oval 8"/>
          <p:cNvSpPr/>
          <p:nvPr/>
        </p:nvSpPr>
        <p:spPr>
          <a:xfrm>
            <a:off x="946131" y="19395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75074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75074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20199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40986" y="195761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2" name="Oval 31"/>
          <p:cNvSpPr/>
          <p:nvPr/>
        </p:nvSpPr>
        <p:spPr>
          <a:xfrm>
            <a:off x="5328349" y="197563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Oval 32"/>
          <p:cNvSpPr/>
          <p:nvPr/>
        </p:nvSpPr>
        <p:spPr>
          <a:xfrm>
            <a:off x="4179379" y="533400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6996449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4316" y="45303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8" name="Oval 37"/>
          <p:cNvSpPr/>
          <p:nvPr/>
        </p:nvSpPr>
        <p:spPr>
          <a:xfrm>
            <a:off x="3134256" y="4530452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79380" y="574798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63199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808323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63199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808324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57292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63259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20199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808322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808324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682984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51406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916232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27759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3482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77839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8854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6095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95219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71109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05725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93854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7095218" y="3359510"/>
            <a:ext cx="553677" cy="514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893854" y="3342537"/>
            <a:ext cx="553677" cy="514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475416" y="4236463"/>
            <a:ext cx="2692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 keeps 1 unit &amp; passes along ½ unit; gets 2 times as much from H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42508" y="531948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93854" y="53456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3361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85705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48436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0714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530494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79381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367506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7" name="Oval 6"/>
          <p:cNvSpPr/>
          <p:nvPr/>
        </p:nvSpPr>
        <p:spPr>
          <a:xfrm>
            <a:off x="3122463" y="1939594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1991256" y="32349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" name="Oval 8"/>
          <p:cNvSpPr/>
          <p:nvPr/>
        </p:nvSpPr>
        <p:spPr>
          <a:xfrm>
            <a:off x="946131" y="19395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75074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75074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20199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40986" y="195761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2" name="Oval 31"/>
          <p:cNvSpPr/>
          <p:nvPr/>
        </p:nvSpPr>
        <p:spPr>
          <a:xfrm>
            <a:off x="5328349" y="197563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Oval 32"/>
          <p:cNvSpPr/>
          <p:nvPr/>
        </p:nvSpPr>
        <p:spPr>
          <a:xfrm>
            <a:off x="4179379" y="533400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6996449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4316" y="45303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8" name="Oval 37"/>
          <p:cNvSpPr/>
          <p:nvPr/>
        </p:nvSpPr>
        <p:spPr>
          <a:xfrm>
            <a:off x="3134256" y="4530452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79380" y="574798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63199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808323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63199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808324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57292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63259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20199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808322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808324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682984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51406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916232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27759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3482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77839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8854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6095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95219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71109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05725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93854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3836526" y="2092168"/>
            <a:ext cx="553677" cy="514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92454" y="2034678"/>
            <a:ext cx="553677" cy="514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0" y="4236206"/>
            <a:ext cx="2692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 keeps 1 unit &amp; passes along 1 unit; equal, so divide evenly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42508" y="531948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93854" y="53456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3361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85705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48436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0714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25007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654343" y="271131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466856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79381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367506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7" name="Oval 6"/>
          <p:cNvSpPr/>
          <p:nvPr/>
        </p:nvSpPr>
        <p:spPr>
          <a:xfrm>
            <a:off x="3122463" y="1939594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1991256" y="32349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" name="Oval 8"/>
          <p:cNvSpPr/>
          <p:nvPr/>
        </p:nvSpPr>
        <p:spPr>
          <a:xfrm>
            <a:off x="946131" y="19395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75074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75074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20199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40986" y="195761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2" name="Oval 31"/>
          <p:cNvSpPr/>
          <p:nvPr/>
        </p:nvSpPr>
        <p:spPr>
          <a:xfrm>
            <a:off x="5328349" y="197563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Oval 32"/>
          <p:cNvSpPr/>
          <p:nvPr/>
        </p:nvSpPr>
        <p:spPr>
          <a:xfrm>
            <a:off x="4179379" y="533400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6996449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4316" y="45303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8" name="Oval 37"/>
          <p:cNvSpPr/>
          <p:nvPr/>
        </p:nvSpPr>
        <p:spPr>
          <a:xfrm>
            <a:off x="3134256" y="4530452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79380" y="574798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63199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808323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63199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808324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57292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63259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20199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808322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808324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682984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51406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916232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27759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3482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77839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8854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6095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95219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71109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05725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93854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46" name="Oval 45"/>
          <p:cNvSpPr/>
          <p:nvPr/>
        </p:nvSpPr>
        <p:spPr>
          <a:xfrm>
            <a:off x="6093481" y="2080398"/>
            <a:ext cx="553677" cy="514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0" y="4236206"/>
            <a:ext cx="2692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 keeps 1 unit &amp; passes along 1 unit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42508" y="531948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93854" y="53456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3361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85705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48436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0714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25007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654343" y="271131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565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265302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79381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367506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7" name="Oval 6"/>
          <p:cNvSpPr/>
          <p:nvPr/>
        </p:nvSpPr>
        <p:spPr>
          <a:xfrm>
            <a:off x="3122463" y="1939594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1991256" y="32349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" name="Oval 8"/>
          <p:cNvSpPr/>
          <p:nvPr/>
        </p:nvSpPr>
        <p:spPr>
          <a:xfrm>
            <a:off x="946131" y="19395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75074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75074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20199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40986" y="195761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2" name="Oval 31"/>
          <p:cNvSpPr/>
          <p:nvPr/>
        </p:nvSpPr>
        <p:spPr>
          <a:xfrm>
            <a:off x="5328349" y="197563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Oval 32"/>
          <p:cNvSpPr/>
          <p:nvPr/>
        </p:nvSpPr>
        <p:spPr>
          <a:xfrm>
            <a:off x="4179379" y="533400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6996449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4316" y="45303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8" name="Oval 37"/>
          <p:cNvSpPr/>
          <p:nvPr/>
        </p:nvSpPr>
        <p:spPr>
          <a:xfrm>
            <a:off x="3134256" y="4530452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79380" y="574798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63199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808323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63199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808324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57292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63259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20199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808322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808324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682984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51406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916232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27759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3482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77839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8854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6095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95219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71109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05725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93854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46" name="Oval 45"/>
          <p:cNvSpPr/>
          <p:nvPr/>
        </p:nvSpPr>
        <p:spPr>
          <a:xfrm>
            <a:off x="6093481" y="2080398"/>
            <a:ext cx="553677" cy="514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451538" y="4145339"/>
            <a:ext cx="2692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 keeps 1 unit &amp; passes along 1 unit; equal, so divide evenly 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42508" y="531948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93854" y="53456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3361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85705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48436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0714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25007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986206" y="2787821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565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1" name="Oval 60"/>
          <p:cNvSpPr/>
          <p:nvPr/>
        </p:nvSpPr>
        <p:spPr>
          <a:xfrm>
            <a:off x="8285523" y="2075884"/>
            <a:ext cx="553677" cy="514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636013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663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843093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79381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367506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7" name="Oval 6"/>
          <p:cNvSpPr/>
          <p:nvPr/>
        </p:nvSpPr>
        <p:spPr>
          <a:xfrm>
            <a:off x="3122463" y="1939594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1991256" y="32349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" name="Oval 8"/>
          <p:cNvSpPr/>
          <p:nvPr/>
        </p:nvSpPr>
        <p:spPr>
          <a:xfrm>
            <a:off x="946131" y="19395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75074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75074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20199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40986" y="195761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2" name="Oval 31"/>
          <p:cNvSpPr/>
          <p:nvPr/>
        </p:nvSpPr>
        <p:spPr>
          <a:xfrm>
            <a:off x="5328349" y="197563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Oval 32"/>
          <p:cNvSpPr/>
          <p:nvPr/>
        </p:nvSpPr>
        <p:spPr>
          <a:xfrm>
            <a:off x="4179379" y="533400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6996449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4316" y="45303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8" name="Oval 37"/>
          <p:cNvSpPr/>
          <p:nvPr/>
        </p:nvSpPr>
        <p:spPr>
          <a:xfrm>
            <a:off x="3134256" y="4530452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79380" y="574798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63199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808323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63199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808324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57292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63259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20199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808322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808324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682984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51406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916232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27759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3482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77839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8854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6095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95219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71109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05725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93854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4764" y="554663"/>
            <a:ext cx="2692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 keeps 1 &amp; passes 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42508" y="531948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93854" y="53456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3361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85705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48436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0714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25007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986206" y="2787821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565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636013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663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576509" y="132410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39510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Arial Black" charset="0"/>
                <a:ea typeface="ＭＳ Ｐゴシック" charset="0"/>
                <a:cs typeface="ＭＳ Ｐゴシック" charset="0"/>
              </a:rPr>
              <a:t>Node-Centric Community Detection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305800" cy="514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75055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79381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367506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7" name="Oval 6"/>
          <p:cNvSpPr/>
          <p:nvPr/>
        </p:nvSpPr>
        <p:spPr>
          <a:xfrm>
            <a:off x="3122463" y="1939594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1991256" y="32349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" name="Oval 8"/>
          <p:cNvSpPr/>
          <p:nvPr/>
        </p:nvSpPr>
        <p:spPr>
          <a:xfrm>
            <a:off x="946131" y="19395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75074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75074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20199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40986" y="195761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2" name="Oval 31"/>
          <p:cNvSpPr/>
          <p:nvPr/>
        </p:nvSpPr>
        <p:spPr>
          <a:xfrm>
            <a:off x="5328349" y="197563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Oval 32"/>
          <p:cNvSpPr/>
          <p:nvPr/>
        </p:nvSpPr>
        <p:spPr>
          <a:xfrm>
            <a:off x="4179379" y="533400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6996449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4316" y="45303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8" name="Oval 37"/>
          <p:cNvSpPr/>
          <p:nvPr/>
        </p:nvSpPr>
        <p:spPr>
          <a:xfrm>
            <a:off x="3134256" y="4530452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79380" y="574798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63199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808323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63199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808324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57292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63259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20199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808322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808324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682984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51406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916232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27759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3482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77839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8854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6095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95219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71109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05725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93854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4764" y="554663"/>
            <a:ext cx="2692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 keeps 1 &amp; passes 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42508" y="531948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93854" y="53456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3361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85705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48436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0714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25007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986206" y="2787821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565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636013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663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576509" y="132410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789723" y="14594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940029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79381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367506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7" name="Oval 6"/>
          <p:cNvSpPr/>
          <p:nvPr/>
        </p:nvSpPr>
        <p:spPr>
          <a:xfrm>
            <a:off x="3122463" y="1939594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1991256" y="32349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" name="Oval 8"/>
          <p:cNvSpPr/>
          <p:nvPr/>
        </p:nvSpPr>
        <p:spPr>
          <a:xfrm>
            <a:off x="946131" y="19395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75074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75074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20199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40986" y="195761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2" name="Oval 31"/>
          <p:cNvSpPr/>
          <p:nvPr/>
        </p:nvSpPr>
        <p:spPr>
          <a:xfrm>
            <a:off x="5328349" y="197563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Oval 32"/>
          <p:cNvSpPr/>
          <p:nvPr/>
        </p:nvSpPr>
        <p:spPr>
          <a:xfrm>
            <a:off x="4179379" y="533400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6996449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4316" y="45303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8" name="Oval 37"/>
          <p:cNvSpPr/>
          <p:nvPr/>
        </p:nvSpPr>
        <p:spPr>
          <a:xfrm>
            <a:off x="3134256" y="4530452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79380" y="574798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63199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808323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63199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808324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57292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63259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20199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808322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808324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682984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51406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916232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27759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3482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77839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8854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6095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95219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71109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05725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93854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28101" y="459651"/>
            <a:ext cx="2692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 keeps 1 &amp; passes along 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42508" y="531948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93854" y="53456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3361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85705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48436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0714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25007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986206" y="2787821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565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636013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663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576509" y="132410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789723" y="14594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00600" y="141375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094002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79381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367506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7" name="Oval 6"/>
          <p:cNvSpPr/>
          <p:nvPr/>
        </p:nvSpPr>
        <p:spPr>
          <a:xfrm>
            <a:off x="3122463" y="1939594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1991256" y="32349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" name="Oval 8"/>
          <p:cNvSpPr/>
          <p:nvPr/>
        </p:nvSpPr>
        <p:spPr>
          <a:xfrm>
            <a:off x="946131" y="19395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75074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75074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20199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40986" y="195761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2" name="Oval 31"/>
          <p:cNvSpPr/>
          <p:nvPr/>
        </p:nvSpPr>
        <p:spPr>
          <a:xfrm>
            <a:off x="5328349" y="197563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Oval 32"/>
          <p:cNvSpPr/>
          <p:nvPr/>
        </p:nvSpPr>
        <p:spPr>
          <a:xfrm>
            <a:off x="4179379" y="533400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6996449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4316" y="45303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8" name="Oval 37"/>
          <p:cNvSpPr/>
          <p:nvPr/>
        </p:nvSpPr>
        <p:spPr>
          <a:xfrm>
            <a:off x="3134256" y="4530452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79380" y="574798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63199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808323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63199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808324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57292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63259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20199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808322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808324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682984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51406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916232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27759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3482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77839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8854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6095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95219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71109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05725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93854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51538" y="566341"/>
            <a:ext cx="2692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 keeps 1 &amp; passes along 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42508" y="531948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93854" y="53456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3361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85705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48436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0714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25007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986206" y="2787821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565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636013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663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576509" y="132410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789723" y="14594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00600" y="141375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111241" y="132410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646255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79381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367506" y="3234995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7" name="Oval 6"/>
          <p:cNvSpPr/>
          <p:nvPr/>
        </p:nvSpPr>
        <p:spPr>
          <a:xfrm>
            <a:off x="3122463" y="1939594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1991256" y="32349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" name="Oval 8"/>
          <p:cNvSpPr/>
          <p:nvPr/>
        </p:nvSpPr>
        <p:spPr>
          <a:xfrm>
            <a:off x="946131" y="19395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75074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75074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20199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40986" y="195761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2" name="Oval 31"/>
          <p:cNvSpPr/>
          <p:nvPr/>
        </p:nvSpPr>
        <p:spPr>
          <a:xfrm>
            <a:off x="5328349" y="197563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Oval 32"/>
          <p:cNvSpPr/>
          <p:nvPr/>
        </p:nvSpPr>
        <p:spPr>
          <a:xfrm>
            <a:off x="4179379" y="533400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6996449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4316" y="4530393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8" name="Oval 37"/>
          <p:cNvSpPr/>
          <p:nvPr/>
        </p:nvSpPr>
        <p:spPr>
          <a:xfrm>
            <a:off x="3134256" y="4530452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79380" y="574798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63199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808323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63199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808324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57292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63259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20199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808322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808324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682984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51406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916232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27759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3482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77839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8854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6095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95219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71109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05725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93854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2824" y="377351"/>
            <a:ext cx="2692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 flow yet…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42508" y="531948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93854" y="53456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3361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85705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48436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0714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25007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986206" y="2787821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565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636013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663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576509" y="132410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789723" y="14594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00600" y="141375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111241" y="132410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" name="Freeform 3"/>
          <p:cNvSpPr/>
          <p:nvPr/>
        </p:nvSpPr>
        <p:spPr>
          <a:xfrm>
            <a:off x="1371600" y="944880"/>
            <a:ext cx="1051560" cy="1310640"/>
          </a:xfrm>
          <a:custGeom>
            <a:avLst/>
            <a:gdLst>
              <a:gd name="connsiteX0" fmla="*/ 0 w 1051560"/>
              <a:gd name="connsiteY0" fmla="*/ 0 h 1310640"/>
              <a:gd name="connsiteX1" fmla="*/ 381000 w 1051560"/>
              <a:gd name="connsiteY1" fmla="*/ 563880 h 1310640"/>
              <a:gd name="connsiteX2" fmla="*/ 609600 w 1051560"/>
              <a:gd name="connsiteY2" fmla="*/ 396240 h 1310640"/>
              <a:gd name="connsiteX3" fmla="*/ 1051560 w 1051560"/>
              <a:gd name="connsiteY3" fmla="*/ 131064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560" h="1310640">
                <a:moveTo>
                  <a:pt x="0" y="0"/>
                </a:moveTo>
                <a:cubicBezTo>
                  <a:pt x="139700" y="248920"/>
                  <a:pt x="279400" y="497840"/>
                  <a:pt x="381000" y="563880"/>
                </a:cubicBezTo>
                <a:cubicBezTo>
                  <a:pt x="482600" y="629920"/>
                  <a:pt x="497840" y="271780"/>
                  <a:pt x="609600" y="396240"/>
                </a:cubicBezTo>
                <a:cubicBezTo>
                  <a:pt x="721360" y="520700"/>
                  <a:pt x="886460" y="915670"/>
                  <a:pt x="1051560" y="131064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298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200"/>
            <a:ext cx="91440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Summary</a:t>
            </a:r>
            <a:r>
              <a:rPr lang="it-IT" dirty="0"/>
              <a:t> of </a:t>
            </a:r>
            <a:r>
              <a:rPr lang="it-IT" dirty="0" err="1"/>
              <a:t>Hierarchical</a:t>
            </a:r>
            <a:r>
              <a:rPr lang="it-IT" dirty="0"/>
              <a:t> Clustering</a:t>
            </a:r>
          </a:p>
        </p:txBody>
      </p:sp>
    </p:spTree>
    <p:extLst>
      <p:ext uri="{BB962C8B-B14F-4D97-AF65-F5344CB8AC3E}">
        <p14:creationId xmlns:p14="http://schemas.microsoft.com/office/powerpoint/2010/main" val="25332923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ea typeface="宋体" charset="0"/>
                <a:cs typeface="宋体" charset="0"/>
              </a:rPr>
              <a:t>Summary of Community Detection</a:t>
            </a:r>
          </a:p>
        </p:txBody>
      </p:sp>
      <p:sp>
        <p:nvSpPr>
          <p:cNvPr id="10854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40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Node</a:t>
            </a:r>
            <a:r>
              <a:rPr lang="en-US" sz="2400">
                <a:latin typeface="Arial" charset="0"/>
                <a:ea typeface="宋体" charset="0"/>
                <a:cs typeface="宋体" charset="0"/>
              </a:rPr>
              <a:t>-Centric Community Detection</a:t>
            </a:r>
          </a:p>
          <a:p>
            <a:pPr lvl="1" eaLnBrk="1" hangingPunct="1"/>
            <a:r>
              <a:rPr lang="en-US" sz="2000" i="1">
                <a:latin typeface="Arial" charset="0"/>
                <a:ea typeface="宋体" charset="0"/>
                <a:cs typeface="宋体" charset="0"/>
              </a:rPr>
              <a:t>cliques, k-cliques, k-clubs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Group</a:t>
            </a:r>
            <a:r>
              <a:rPr lang="en-US" sz="2400">
                <a:latin typeface="Arial" charset="0"/>
                <a:ea typeface="宋体" charset="0"/>
                <a:cs typeface="宋体" charset="0"/>
              </a:rPr>
              <a:t>-Centric Community Detection</a:t>
            </a:r>
          </a:p>
          <a:p>
            <a:pPr lvl="1" eaLnBrk="1" hangingPunct="1"/>
            <a:r>
              <a:rPr lang="en-US" sz="2000" i="1">
                <a:latin typeface="Arial" charset="0"/>
                <a:ea typeface="宋体" charset="0"/>
                <a:cs typeface="宋体" charset="0"/>
              </a:rPr>
              <a:t>quasi-cliques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Network</a:t>
            </a:r>
            <a:r>
              <a:rPr lang="en-US" sz="2400">
                <a:latin typeface="Arial" charset="0"/>
                <a:ea typeface="宋体" charset="0"/>
                <a:cs typeface="宋体" charset="0"/>
              </a:rPr>
              <a:t>-Centric Community Detection</a:t>
            </a:r>
          </a:p>
          <a:p>
            <a:pPr lvl="1" eaLnBrk="1" hangingPunct="1"/>
            <a:r>
              <a:rPr lang="en-US" sz="2000" i="1">
                <a:latin typeface="Arial" charset="0"/>
                <a:ea typeface="宋体" charset="0"/>
                <a:cs typeface="宋体" charset="0"/>
              </a:rPr>
              <a:t>Clustering based on vertex similarity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Hierarchy</a:t>
            </a:r>
            <a:r>
              <a:rPr lang="en-US" sz="2400">
                <a:latin typeface="Arial" charset="0"/>
                <a:ea typeface="宋体" charset="0"/>
                <a:cs typeface="宋体" charset="0"/>
              </a:rPr>
              <a:t>-Centric Community Detection</a:t>
            </a:r>
          </a:p>
          <a:p>
            <a:pPr lvl="1" eaLnBrk="1" hangingPunct="1"/>
            <a:r>
              <a:rPr lang="en-US" sz="2000" i="1">
                <a:latin typeface="Arial" charset="0"/>
                <a:ea typeface="宋体" charset="0"/>
                <a:cs typeface="宋体" charset="0"/>
              </a:rPr>
              <a:t>Divisive clustering</a:t>
            </a:r>
          </a:p>
          <a:p>
            <a:pPr lvl="1" eaLnBrk="1" hangingPunct="1"/>
            <a:r>
              <a:rPr lang="en-US" sz="2000" i="1">
                <a:latin typeface="Arial" charset="0"/>
                <a:ea typeface="宋体" charset="0"/>
                <a:cs typeface="宋体" charset="0"/>
              </a:rPr>
              <a:t>Agglomerative clustering</a:t>
            </a:r>
          </a:p>
        </p:txBody>
      </p:sp>
      <p:sp>
        <p:nvSpPr>
          <p:cNvPr id="108547" name="Slide Number Placeholder 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89AF614-E4F7-F34B-977D-9B6781AF21FF}" type="slidenum">
              <a:rPr lang="en-US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pPr algn="r"/>
              <a:t>75</a:t>
            </a:fld>
            <a:endParaRPr lang="en-US" sz="1200">
              <a:solidFill>
                <a:srgbClr val="898989"/>
              </a:solidFill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417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3"/>
          <p:cNvSpPr>
            <a:spLocks noGrp="1"/>
          </p:cNvSpPr>
          <p:nvPr>
            <p:ph type="title" idx="4294967295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/>
          <a:p>
            <a:pPr algn="l" eaLnBrk="1" hangingPunct="1"/>
            <a:r>
              <a:rPr lang="en-US" sz="4000" b="1">
                <a:latin typeface="Arial" charset="0"/>
                <a:ea typeface="宋体" charset="0"/>
                <a:cs typeface="宋体" charset="0"/>
              </a:rPr>
              <a:t>COMMUNITY EVALUATION</a:t>
            </a:r>
          </a:p>
        </p:txBody>
      </p:sp>
      <p:sp>
        <p:nvSpPr>
          <p:cNvPr id="109570" name="Text Placeholder 4"/>
          <p:cNvSpPr>
            <a:spLocks noGrp="1"/>
          </p:cNvSpPr>
          <p:nvPr>
            <p:ph type="body" idx="4294967295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/>
          <a:p>
            <a:pPr marL="0" indent="0" eaLnBrk="1" hangingPunct="1">
              <a:buFontTx/>
              <a:buNone/>
            </a:pPr>
            <a:endParaRPr lang="it-IT" sz="2000">
              <a:solidFill>
                <a:srgbClr val="898989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09571" name="Slide Number Placeholder 5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491C839-2183-FD41-B061-A6D1068E773E}" type="slidenum">
              <a:rPr lang="en-US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pPr algn="r"/>
              <a:t>76</a:t>
            </a:fld>
            <a:endParaRPr lang="en-US" sz="1200">
              <a:solidFill>
                <a:srgbClr val="898989"/>
              </a:solidFill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618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Arial" charset="0"/>
                <a:ea typeface="宋体" charset="0"/>
                <a:cs typeface="宋体" charset="0"/>
              </a:rPr>
              <a:t>Evaluating Community Detection (1)</a:t>
            </a:r>
          </a:p>
        </p:txBody>
      </p:sp>
      <p:sp>
        <p:nvSpPr>
          <p:cNvPr id="110594" name="Content Placeholder 4"/>
          <p:cNvSpPr>
            <a:spLocks noGrp="1"/>
          </p:cNvSpPr>
          <p:nvPr>
            <p:ph idx="4294967295"/>
          </p:nvPr>
        </p:nvSpPr>
        <p:spPr>
          <a:xfrm>
            <a:off x="611188" y="1700213"/>
            <a:ext cx="7772400" cy="4114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For groups with clear definitions</a:t>
            </a:r>
          </a:p>
          <a:p>
            <a:pPr lvl="1" eaLnBrk="1" hangingPunct="1"/>
            <a:r>
              <a:rPr lang="en-US" dirty="0">
                <a:latin typeface="Arial" charset="0"/>
                <a:ea typeface="宋体" charset="0"/>
                <a:cs typeface="宋体" charset="0"/>
              </a:rPr>
              <a:t>E.g., Cliques, k-cliques, k-clubs, quasi-cliques</a:t>
            </a:r>
          </a:p>
          <a:p>
            <a:pPr lvl="1" eaLnBrk="1" hangingPunct="1"/>
            <a:r>
              <a:rPr lang="en-US" dirty="0">
                <a:latin typeface="Arial" charset="0"/>
                <a:ea typeface="宋体" charset="0"/>
                <a:cs typeface="宋体" charset="0"/>
              </a:rPr>
              <a:t>Verify whether extracted communities satisfy the definition  (e.g. if they are k-cliques etc.)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For networks with ground truth information (e.g. we know already the communities)</a:t>
            </a:r>
          </a:p>
          <a:p>
            <a:pPr lvl="1" eaLnBrk="1" hangingPunct="1"/>
            <a:r>
              <a:rPr lang="en-US" dirty="0">
                <a:latin typeface="Arial" charset="0"/>
                <a:ea typeface="宋体" charset="0"/>
                <a:cs typeface="宋体" charset="0"/>
              </a:rPr>
              <a:t>Normalized mutual information</a:t>
            </a:r>
          </a:p>
          <a:p>
            <a:pPr lvl="1" eaLnBrk="1" hangingPunct="1"/>
            <a:r>
              <a:rPr lang="en-US" dirty="0">
                <a:latin typeface="Arial" charset="0"/>
                <a:ea typeface="宋体" charset="0"/>
                <a:cs typeface="宋体" charset="0"/>
              </a:rPr>
              <a:t>Accuracy of pairwise community memberships</a:t>
            </a:r>
          </a:p>
          <a:p>
            <a:pPr lvl="1" eaLnBrk="1" hangingPunct="1"/>
            <a:endParaRPr lang="en-US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0595" name="Slide Number Placeholder 5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45D5C75-65CA-F747-B440-481451EBC05C}" type="slidenum">
              <a:rPr lang="en-US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pPr algn="r"/>
              <a:t>77</a:t>
            </a:fld>
            <a:endParaRPr lang="en-US" sz="1200">
              <a:solidFill>
                <a:srgbClr val="898989"/>
              </a:solidFill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0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  <a:ea typeface="宋体" charset="0"/>
                <a:cs typeface="宋体" charset="0"/>
              </a:rPr>
              <a:t>Measuring a Clustering Result (when “ground truth” is available)</a:t>
            </a:r>
          </a:p>
        </p:txBody>
      </p:sp>
      <p:sp>
        <p:nvSpPr>
          <p:cNvPr id="116738" name="Content Placeholder 2"/>
          <p:cNvSpPr>
            <a:spLocks noGrp="1"/>
          </p:cNvSpPr>
          <p:nvPr>
            <p:ph idx="4294967295"/>
          </p:nvPr>
        </p:nvSpPr>
        <p:spPr>
          <a:xfrm>
            <a:off x="457200" y="3962400"/>
            <a:ext cx="8229600" cy="1939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The number of communities after grouping can be different from the ground truth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No clear community </a:t>
            </a:r>
            <a:r>
              <a:rPr lang="en-US" sz="2400" u="sng" dirty="0">
                <a:latin typeface="Arial" charset="0"/>
                <a:ea typeface="宋体" charset="0"/>
                <a:cs typeface="宋体" charset="0"/>
              </a:rPr>
              <a:t>correspondence</a:t>
            </a: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 between clustering result and the ground truth </a:t>
            </a:r>
          </a:p>
        </p:txBody>
      </p:sp>
      <p:sp>
        <p:nvSpPr>
          <p:cNvPr id="116739" name="TextBox 3"/>
          <p:cNvSpPr txBox="1">
            <a:spLocks noChangeArrowheads="1"/>
          </p:cNvSpPr>
          <p:nvPr/>
        </p:nvSpPr>
        <p:spPr bwMode="auto">
          <a:xfrm>
            <a:off x="1828800" y="2438400"/>
            <a:ext cx="1887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ea typeface="宋体" charset="0"/>
                <a:cs typeface="宋体" charset="0"/>
              </a:rPr>
              <a:t>Ground Truth</a:t>
            </a:r>
          </a:p>
        </p:txBody>
      </p:sp>
      <p:sp>
        <p:nvSpPr>
          <p:cNvPr id="116740" name="Oval 4"/>
          <p:cNvSpPr>
            <a:spLocks noChangeArrowheads="1"/>
          </p:cNvSpPr>
          <p:nvPr/>
        </p:nvSpPr>
        <p:spPr bwMode="auto">
          <a:xfrm>
            <a:off x="971550" y="1524000"/>
            <a:ext cx="1390650" cy="76200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latin typeface="Calibri" charset="0"/>
              </a:rPr>
              <a:t>1, 2, 3</a:t>
            </a:r>
          </a:p>
        </p:txBody>
      </p:sp>
      <p:sp>
        <p:nvSpPr>
          <p:cNvPr id="116741" name="Oval 5"/>
          <p:cNvSpPr>
            <a:spLocks noChangeArrowheads="1"/>
          </p:cNvSpPr>
          <p:nvPr/>
        </p:nvSpPr>
        <p:spPr bwMode="auto">
          <a:xfrm>
            <a:off x="2667000" y="1524000"/>
            <a:ext cx="1400175" cy="76200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dirty="0">
                <a:latin typeface="Calibri" charset="0"/>
              </a:rPr>
              <a:t>4, 5, 6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4427538" y="1600200"/>
            <a:ext cx="906462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latin typeface="Calibri" charset="0"/>
              </a:rPr>
              <a:t>1, 3</a:t>
            </a: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5791200" y="1600200"/>
            <a:ext cx="609600" cy="609600"/>
          </a:xfrm>
          <a:prstGeom prst="rect">
            <a:avLst/>
          </a:prstGeom>
          <a:solidFill>
            <a:srgbClr val="B7DEE8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latin typeface="Calibri" charset="0"/>
              </a:rPr>
              <a:t>2</a:t>
            </a:r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6934200" y="1600200"/>
            <a:ext cx="1166813" cy="609600"/>
          </a:xfrm>
          <a:prstGeom prst="rect">
            <a:avLst/>
          </a:prstGeom>
          <a:solidFill>
            <a:srgbClr val="B7DEE8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latin typeface="Calibri" charset="0"/>
              </a:rPr>
              <a:t>4, 5, 6</a:t>
            </a:r>
          </a:p>
        </p:txBody>
      </p:sp>
      <p:sp>
        <p:nvSpPr>
          <p:cNvPr id="116745" name="TextBox 9"/>
          <p:cNvSpPr txBox="1">
            <a:spLocks noChangeArrowheads="1"/>
          </p:cNvSpPr>
          <p:nvPr/>
        </p:nvSpPr>
        <p:spPr bwMode="auto">
          <a:xfrm>
            <a:off x="5181600" y="2438400"/>
            <a:ext cx="2287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ea typeface="宋体" charset="0"/>
                <a:cs typeface="宋体" charset="0"/>
              </a:rPr>
              <a:t>Clustering Result</a:t>
            </a:r>
          </a:p>
        </p:txBody>
      </p:sp>
      <p:sp>
        <p:nvSpPr>
          <p:cNvPr id="48139" name="TextBox 10"/>
          <p:cNvSpPr txBox="1">
            <a:spLocks noChangeArrowheads="1"/>
          </p:cNvSpPr>
          <p:nvPr/>
        </p:nvSpPr>
        <p:spPr bwMode="auto">
          <a:xfrm>
            <a:off x="3276600" y="3124200"/>
            <a:ext cx="2547938" cy="708025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algn="ctr" rotWithShape="0">
              <a:srgbClr val="000000">
                <a:alpha val="37000"/>
              </a:srgb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algn="ctr">
              <a:defRPr/>
            </a:pPr>
            <a:r>
              <a:rPr lang="en-US" sz="2000">
                <a:solidFill>
                  <a:srgbClr val="0000FF"/>
                </a:solidFill>
              </a:rPr>
              <a:t>How to measure the </a:t>
            </a:r>
          </a:p>
          <a:p>
            <a:pPr algn="ctr">
              <a:defRPr/>
            </a:pPr>
            <a:r>
              <a:rPr lang="en-US" sz="2000">
                <a:solidFill>
                  <a:srgbClr val="0000FF"/>
                </a:solidFill>
              </a:rPr>
              <a:t>clustering quality?</a:t>
            </a:r>
          </a:p>
        </p:txBody>
      </p:sp>
      <p:cxnSp>
        <p:nvCxnSpPr>
          <p:cNvPr id="116747" name="Straight Arrow Connector 12"/>
          <p:cNvCxnSpPr>
            <a:cxnSpLocks noChangeShapeType="1"/>
          </p:cNvCxnSpPr>
          <p:nvPr/>
        </p:nvCxnSpPr>
        <p:spPr bwMode="auto">
          <a:xfrm>
            <a:off x="2819400" y="2819400"/>
            <a:ext cx="762000" cy="228600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6748" name="Straight Arrow Connector 14"/>
          <p:cNvCxnSpPr>
            <a:cxnSpLocks noChangeShapeType="1"/>
          </p:cNvCxnSpPr>
          <p:nvPr/>
        </p:nvCxnSpPr>
        <p:spPr bwMode="auto">
          <a:xfrm rot="10800000" flipV="1">
            <a:off x="5715000" y="2819400"/>
            <a:ext cx="381000" cy="228600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1629" name="Slide Number Placeholder 1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8D80958-77BF-A647-BA59-EA71F91AC65E}" type="slidenum">
              <a:rPr lang="en-US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pPr algn="r"/>
              <a:t>78</a:t>
            </a:fld>
            <a:endParaRPr lang="en-US" sz="1200">
              <a:solidFill>
                <a:srgbClr val="898989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58419" y="36854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172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build="p"/>
      <p:bldP spid="116739" grpId="0"/>
      <p:bldP spid="116740" grpId="0" animBg="1"/>
      <p:bldP spid="116741" grpId="0" animBg="1"/>
      <p:bldP spid="116742" grpId="0" animBg="1"/>
      <p:bldP spid="116743" grpId="0" animBg="1"/>
      <p:bldP spid="116744" grpId="0" animBg="1"/>
      <p:bldP spid="116745" grpId="0"/>
      <p:bldP spid="4813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  <a:ea typeface="宋体" charset="0"/>
                <a:cs typeface="宋体" charset="0"/>
              </a:rPr>
              <a:t>Accuracy of Pairwise Community Memberships</a:t>
            </a:r>
          </a:p>
        </p:txBody>
      </p:sp>
      <p:sp>
        <p:nvSpPr>
          <p:cNvPr id="11366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Basic idea</a:t>
            </a:r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: Consider all the possible pairs of nodes and check whether they reside in the same community</a:t>
            </a:r>
          </a:p>
          <a:p>
            <a:pPr eaLnBrk="1" hangingPunct="1"/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An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error </a:t>
            </a:r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occurs </a:t>
            </a:r>
            <a:r>
              <a:rPr lang="en-US" sz="2000" i="1" dirty="0">
                <a:latin typeface="Arial" charset="0"/>
                <a:ea typeface="宋体" charset="0"/>
                <a:cs typeface="宋体" charset="0"/>
              </a:rPr>
              <a:t>if</a:t>
            </a:r>
          </a:p>
          <a:p>
            <a:pPr lvl="1" eaLnBrk="1" hangingPunct="1"/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 Two nodes belonging to the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same (ground truth) </a:t>
            </a:r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community are assigned to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different </a:t>
            </a:r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communities after clustering</a:t>
            </a:r>
          </a:p>
          <a:p>
            <a:pPr lvl="1" eaLnBrk="1" hangingPunct="1"/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Two nodes belonging to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different </a:t>
            </a:r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communities (in ground truth) are assigned to the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same </a:t>
            </a:r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community </a:t>
            </a:r>
          </a:p>
          <a:p>
            <a:pPr eaLnBrk="1" hangingPunct="1"/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Construct a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contingency table or confusion matrix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2339975" y="4797425"/>
            <a:ext cx="5915025" cy="1892300"/>
            <a:chOff x="2339975" y="4797425"/>
            <a:chExt cx="5915025" cy="1892300"/>
          </a:xfrm>
        </p:grpSpPr>
        <p:pic>
          <p:nvPicPr>
            <p:cNvPr id="11366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975" y="4797425"/>
              <a:ext cx="5915025" cy="118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668" name="Picture 4" descr="latex-image-1.pd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13" y="6092825"/>
              <a:ext cx="4356100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3669" name="Slide Number Placeholder 5"/>
          <p:cNvSpPr txBox="1">
            <a:spLocks noGrp="1" noChangeArrowheads="1"/>
          </p:cNvSpPr>
          <p:nvPr/>
        </p:nvSpPr>
        <p:spPr bwMode="auto">
          <a:xfrm>
            <a:off x="6588125" y="63087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E119107-DD45-9A43-96D6-2DDAB3140DBC}" type="slidenum">
              <a:rPr lang="en-US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pPr algn="r"/>
              <a:t>79</a:t>
            </a:fld>
            <a:endParaRPr lang="en-US" sz="1200">
              <a:solidFill>
                <a:srgbClr val="898989"/>
              </a:solidFill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62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 idx="4294967295"/>
          </p:nvPr>
        </p:nvSpPr>
        <p:spPr>
          <a:xfrm>
            <a:off x="684213" y="188913"/>
            <a:ext cx="7772400" cy="1143000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Arial" charset="0"/>
                <a:ea typeface="宋体" charset="0"/>
                <a:cs typeface="宋体" charset="0"/>
              </a:rPr>
              <a:t>1. Node-Centric Community Detection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530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宋体" charset="0"/>
                <a:cs typeface="宋体" charset="0"/>
              </a:rPr>
              <a:t>Nodes in a community must satisfy specific properties, like: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Complete Mutuality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cliques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Reachability of members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k-clique, k-clan, k-club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Nodal degrees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k-</a:t>
            </a:r>
            <a:r>
              <a:rPr lang="en-US" sz="2000" dirty="0" err="1">
                <a:latin typeface="Arial" charset="0"/>
                <a:ea typeface="宋体" charset="0"/>
                <a:cs typeface="宋体" charset="0"/>
              </a:rPr>
              <a:t>plex</a:t>
            </a:r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, k-core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Relative frequency of Within-Outside 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宋体" charset="0"/>
                <a:cs typeface="宋体" charset="0"/>
              </a:rPr>
              <a:t>LS sets, Lambda sets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Commonly used in traditional social network analysis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Here, we discuss only some of these properties</a:t>
            </a:r>
          </a:p>
        </p:txBody>
      </p:sp>
      <p:sp>
        <p:nvSpPr>
          <p:cNvPr id="86019" name="Slide Number Placeholder 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F84BAEF-0B2C-5C49-8F9C-B0C313FF7428}" type="slidenum">
              <a:rPr lang="en-US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pPr algn="r"/>
              <a:t>8</a:t>
            </a:fld>
            <a:endParaRPr lang="en-US" sz="1200">
              <a:solidFill>
                <a:srgbClr val="898989"/>
              </a:solidFill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44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Accuracy Example</a:t>
            </a:r>
          </a:p>
        </p:txBody>
      </p:sp>
      <p:graphicFrame>
        <p:nvGraphicFramePr>
          <p:cNvPr id="56323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13258921"/>
              </p:ext>
            </p:extLst>
          </p:nvPr>
        </p:nvGraphicFramePr>
        <p:xfrm>
          <a:off x="1101725" y="3594329"/>
          <a:ext cx="6807200" cy="1738313"/>
        </p:xfrm>
        <a:graphic>
          <a:graphicData uri="http://schemas.openxmlformats.org/drawingml/2006/table">
            <a:tbl>
              <a:tblPr/>
              <a:tblGrid>
                <a:gridCol w="170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Ground Truth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C(v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) =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 C(v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j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)</a:t>
                      </a:r>
                      <a:endParaRPr kumimoji="0" lang="en-US" sz="2000" b="0" i="0" u="none" strike="noStrike" cap="none" normalizeH="0" baseline="-25000">
                        <a:ln>
                          <a:noFill/>
                        </a:ln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C(v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) ≠ C(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v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j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Clustering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Result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C(v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) =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 C(v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j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)</a:t>
                      </a:r>
                      <a:endParaRPr kumimoji="0" lang="en-US" sz="2000" b="0" i="0" u="none" strike="noStrike" cap="none" normalizeH="0" baseline="-25000">
                        <a:ln>
                          <a:noFill/>
                        </a:ln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C(v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) ≠ C(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v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j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14713" name="Group 26"/>
          <p:cNvGrpSpPr>
            <a:grpSpLocks/>
          </p:cNvGrpSpPr>
          <p:nvPr/>
        </p:nvGrpSpPr>
        <p:grpSpPr bwMode="auto">
          <a:xfrm>
            <a:off x="1447800" y="1417638"/>
            <a:ext cx="6096000" cy="1376363"/>
            <a:chOff x="0" y="0"/>
            <a:chExt cx="6096000" cy="1375865"/>
          </a:xfrm>
        </p:grpSpPr>
        <p:sp>
          <p:nvSpPr>
            <p:cNvPr id="114716" name="TextBox 3"/>
            <p:cNvSpPr txBox="1">
              <a:spLocks noChangeArrowheads="1"/>
            </p:cNvSpPr>
            <p:nvPr/>
          </p:nvSpPr>
          <p:spPr bwMode="auto">
            <a:xfrm>
              <a:off x="381000" y="914400"/>
              <a:ext cx="1886905" cy="461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  <a:latin typeface="Calibri" charset="0"/>
                  <a:ea typeface="宋体" charset="0"/>
                  <a:cs typeface="宋体" charset="0"/>
                </a:rPr>
                <a:t>Ground Truth</a:t>
              </a:r>
            </a:p>
          </p:txBody>
        </p:sp>
        <p:sp>
          <p:nvSpPr>
            <p:cNvPr id="114717" name="Oval 4"/>
            <p:cNvSpPr>
              <a:spLocks noChangeArrowheads="1"/>
            </p:cNvSpPr>
            <p:nvPr/>
          </p:nvSpPr>
          <p:spPr bwMode="auto">
            <a:xfrm>
              <a:off x="0" y="0"/>
              <a:ext cx="914400" cy="762000"/>
            </a:xfrm>
            <a:prstGeom prst="ellipse">
              <a:avLst/>
            </a:prstGeom>
            <a:solidFill>
              <a:srgbClr val="B7DEE8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charset="0"/>
                </a:rPr>
                <a:t>1, 2, 3</a:t>
              </a:r>
            </a:p>
          </p:txBody>
        </p:sp>
        <p:sp>
          <p:nvSpPr>
            <p:cNvPr id="114718" name="Oval 5"/>
            <p:cNvSpPr>
              <a:spLocks noChangeArrowheads="1"/>
            </p:cNvSpPr>
            <p:nvPr/>
          </p:nvSpPr>
          <p:spPr bwMode="auto">
            <a:xfrm>
              <a:off x="1219200" y="0"/>
              <a:ext cx="914400" cy="762000"/>
            </a:xfrm>
            <a:prstGeom prst="ellipse">
              <a:avLst/>
            </a:prstGeom>
            <a:solidFill>
              <a:srgbClr val="B7DEE8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alibri" charset="0"/>
                </a:rPr>
                <a:t>4, 5, 6</a:t>
              </a:r>
            </a:p>
          </p:txBody>
        </p:sp>
        <p:sp>
          <p:nvSpPr>
            <p:cNvPr id="114719" name="Rectangle 6"/>
            <p:cNvSpPr>
              <a:spLocks noChangeArrowheads="1"/>
            </p:cNvSpPr>
            <p:nvPr/>
          </p:nvSpPr>
          <p:spPr bwMode="auto">
            <a:xfrm>
              <a:off x="3276600" y="76200"/>
              <a:ext cx="609600" cy="6096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alibri" charset="0"/>
                </a:rPr>
                <a:t>1, 3</a:t>
              </a:r>
            </a:p>
          </p:txBody>
        </p:sp>
        <p:sp>
          <p:nvSpPr>
            <p:cNvPr id="114720" name="Rectangle 7"/>
            <p:cNvSpPr>
              <a:spLocks noChangeArrowheads="1"/>
            </p:cNvSpPr>
            <p:nvPr/>
          </p:nvSpPr>
          <p:spPr bwMode="auto">
            <a:xfrm>
              <a:off x="4343400" y="76200"/>
              <a:ext cx="609600" cy="6096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charset="0"/>
                </a:rPr>
                <a:t>2</a:t>
              </a:r>
            </a:p>
          </p:txBody>
        </p:sp>
        <p:sp>
          <p:nvSpPr>
            <p:cNvPr id="114721" name="Rectangle 8"/>
            <p:cNvSpPr>
              <a:spLocks noChangeArrowheads="1"/>
            </p:cNvSpPr>
            <p:nvPr/>
          </p:nvSpPr>
          <p:spPr bwMode="auto">
            <a:xfrm>
              <a:off x="5486400" y="76200"/>
              <a:ext cx="609600" cy="6096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charset="0"/>
                </a:rPr>
                <a:t>4, 5, 6</a:t>
              </a:r>
            </a:p>
          </p:txBody>
        </p:sp>
        <p:sp>
          <p:nvSpPr>
            <p:cNvPr id="114722" name="TextBox 9"/>
            <p:cNvSpPr txBox="1">
              <a:spLocks noChangeArrowheads="1"/>
            </p:cNvSpPr>
            <p:nvPr/>
          </p:nvSpPr>
          <p:spPr bwMode="auto">
            <a:xfrm>
              <a:off x="3733800" y="914400"/>
              <a:ext cx="2287856" cy="461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  <a:latin typeface="Calibri" charset="0"/>
                  <a:ea typeface="宋体" charset="0"/>
                  <a:cs typeface="宋体" charset="0"/>
                </a:rPr>
                <a:t>Clustering Result</a:t>
              </a:r>
            </a:p>
          </p:txBody>
        </p:sp>
      </p:grpSp>
      <p:sp>
        <p:nvSpPr>
          <p:cNvPr id="114714" name="TextBox 12"/>
          <p:cNvSpPr txBox="1">
            <a:spLocks noChangeArrowheads="1"/>
          </p:cNvSpPr>
          <p:nvPr/>
        </p:nvSpPr>
        <p:spPr bwMode="auto">
          <a:xfrm>
            <a:off x="2381250" y="5453063"/>
            <a:ext cx="4741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Calibri" charset="0"/>
                <a:ea typeface="宋体" charset="0"/>
                <a:cs typeface="宋体" charset="0"/>
              </a:rPr>
              <a:t>Accuracy = (4+9)/ (4+2+9+0) = 13/15</a:t>
            </a:r>
          </a:p>
        </p:txBody>
      </p:sp>
      <p:sp>
        <p:nvSpPr>
          <p:cNvPr id="114715" name="Slide Number Placeholder 1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A33B1D4-A631-684D-B890-4F29FED65F50}" type="slidenum">
              <a:rPr lang="en-US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pPr algn="r"/>
              <a:t>80</a:t>
            </a:fld>
            <a:endParaRPr lang="en-US" sz="1200">
              <a:solidFill>
                <a:srgbClr val="898989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57200" y="3051442"/>
            <a:ext cx="8008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Pairs</a:t>
            </a:r>
            <a:r>
              <a:rPr lang="it-IT" dirty="0"/>
              <a:t>: (1,2) </a:t>
            </a:r>
            <a:r>
              <a:rPr lang="it-IT" dirty="0">
                <a:solidFill>
                  <a:srgbClr val="FF0000"/>
                </a:solidFill>
              </a:rPr>
              <a:t>(1,3) </a:t>
            </a:r>
            <a:r>
              <a:rPr lang="it-IT" dirty="0">
                <a:solidFill>
                  <a:srgbClr val="008000"/>
                </a:solidFill>
              </a:rPr>
              <a:t>(1,4) (1,5) (1,6) </a:t>
            </a:r>
            <a:r>
              <a:rPr lang="it-IT" dirty="0">
                <a:solidFill>
                  <a:srgbClr val="000000"/>
                </a:solidFill>
              </a:rPr>
              <a:t>(2,3) </a:t>
            </a:r>
            <a:r>
              <a:rPr lang="it-IT" dirty="0">
                <a:solidFill>
                  <a:srgbClr val="008000"/>
                </a:solidFill>
              </a:rPr>
              <a:t>(2,4) (2,5) (2,6) (3,4) (3,5) (3,6) </a:t>
            </a:r>
            <a:r>
              <a:rPr lang="it-IT" dirty="0">
                <a:solidFill>
                  <a:srgbClr val="FF0000"/>
                </a:solidFill>
              </a:rPr>
              <a:t>(4,5) (4,6) (5,6) </a:t>
            </a:r>
          </a:p>
        </p:txBody>
      </p:sp>
    </p:spTree>
    <p:extLst>
      <p:ext uri="{BB962C8B-B14F-4D97-AF65-F5344CB8AC3E}">
        <p14:creationId xmlns:p14="http://schemas.microsoft.com/office/powerpoint/2010/main" val="219195833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 idx="4294967295"/>
          </p:nvPr>
        </p:nvSpPr>
        <p:spPr>
          <a:xfrm>
            <a:off x="323850" y="79265"/>
            <a:ext cx="8458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Arial" charset="0"/>
                <a:ea typeface="宋体" charset="0"/>
                <a:cs typeface="宋体" charset="0"/>
              </a:rPr>
              <a:t>Alternative performance measures:</a:t>
            </a:r>
          </a:p>
        </p:txBody>
      </p:sp>
      <p:sp>
        <p:nvSpPr>
          <p:cNvPr id="11878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91172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Entropy</a:t>
            </a: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: the information contained in a distribution</a:t>
            </a:r>
          </a:p>
          <a:p>
            <a:pPr eaLnBrk="1" hangingPunct="1">
              <a:buFontTx/>
              <a:buNone/>
            </a:pPr>
            <a:endParaRPr lang="en-US" sz="24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Mutual Information</a:t>
            </a: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: the shared information between two distributions</a:t>
            </a:r>
          </a:p>
          <a:p>
            <a:pPr eaLnBrk="1" hangingPunct="1"/>
            <a:endParaRPr lang="en-US" sz="24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Normalized Mutual Information </a:t>
            </a: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(between 0 and 1)</a:t>
            </a:r>
          </a:p>
          <a:p>
            <a:pPr eaLnBrk="1" hangingPunct="1"/>
            <a:endParaRPr lang="en-US" sz="24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/>
            <a:endParaRPr lang="en-US" sz="24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/>
            <a:endParaRPr lang="en-US" sz="24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/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Consider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a partition as a distribution </a:t>
            </a:r>
            <a:r>
              <a:rPr lang="en-US" sz="2400" dirty="0">
                <a:latin typeface="Arial" charset="0"/>
                <a:ea typeface="宋体" charset="0"/>
                <a:cs typeface="宋体" charset="0"/>
              </a:rPr>
              <a:t>(probability of one node falling into one community), we can compute the matching between the clustering result and the ground truth</a:t>
            </a:r>
          </a:p>
          <a:p>
            <a:pPr eaLnBrk="1" hangingPunct="1"/>
            <a:endParaRPr lang="en-US" sz="2400" dirty="0"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1187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628775"/>
            <a:ext cx="2362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44196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3705225"/>
            <a:ext cx="38512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8" name="Slide Number Placeholder 6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DCA8C9-FD88-7A43-B212-3F0E481CE9D8}" type="slidenum">
              <a:rPr lang="en-US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pPr algn="r"/>
              <a:t>81</a:t>
            </a:fld>
            <a:endParaRPr lang="en-US" sz="1200">
              <a:solidFill>
                <a:srgbClr val="898989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3762375"/>
            <a:ext cx="416401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4433888" y="378777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47196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build="p"/>
      <p:bldP spid="5018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>
            <a:grpSpLocks/>
          </p:cNvGrpSpPr>
          <p:nvPr/>
        </p:nvGrpSpPr>
        <p:grpSpPr bwMode="auto">
          <a:xfrm>
            <a:off x="533400" y="2743200"/>
            <a:ext cx="8439150" cy="828675"/>
            <a:chOff x="533400" y="2743200"/>
            <a:chExt cx="8439150" cy="828675"/>
          </a:xfrm>
        </p:grpSpPr>
        <p:pic>
          <p:nvPicPr>
            <p:cNvPr id="11777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743200"/>
              <a:ext cx="4419600" cy="79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77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743200"/>
              <a:ext cx="3714750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776" name="Right Arrow 12"/>
            <p:cNvSpPr>
              <a:spLocks noChangeArrowheads="1"/>
            </p:cNvSpPr>
            <p:nvPr/>
          </p:nvSpPr>
          <p:spPr bwMode="auto">
            <a:xfrm>
              <a:off x="4953000" y="2971800"/>
              <a:ext cx="304800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it-IT">
                <a:solidFill>
                  <a:srgbClr val="FFFFFF"/>
                </a:solidFill>
                <a:latin typeface="Calibri" charset="0"/>
              </a:endParaRPr>
            </a:p>
          </p:txBody>
        </p:sp>
      </p:grpSp>
      <p:grpSp>
        <p:nvGrpSpPr>
          <p:cNvPr id="4" name="Gruppo 3"/>
          <p:cNvGrpSpPr>
            <a:grpSpLocks/>
          </p:cNvGrpSpPr>
          <p:nvPr/>
        </p:nvGrpSpPr>
        <p:grpSpPr bwMode="auto">
          <a:xfrm>
            <a:off x="609600" y="3886200"/>
            <a:ext cx="8334375" cy="2114550"/>
            <a:chOff x="609600" y="3886200"/>
            <a:chExt cx="8334375" cy="2114550"/>
          </a:xfrm>
        </p:grpSpPr>
        <p:pic>
          <p:nvPicPr>
            <p:cNvPr id="11777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886200"/>
              <a:ext cx="2743200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772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4648200"/>
              <a:ext cx="6429375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773" name="Right Arrow 13"/>
            <p:cNvSpPr>
              <a:spLocks noChangeArrowheads="1"/>
            </p:cNvSpPr>
            <p:nvPr/>
          </p:nvSpPr>
          <p:spPr bwMode="auto">
            <a:xfrm rot="2170976">
              <a:off x="1082675" y="4683125"/>
              <a:ext cx="1470025" cy="357188"/>
            </a:xfrm>
            <a:prstGeom prst="rightArrow">
              <a:avLst>
                <a:gd name="adj1" fmla="val 50000"/>
                <a:gd name="adj2" fmla="val 50034"/>
              </a:avLst>
            </a:prstGeom>
            <a:solidFill>
              <a:schemeClr val="accent1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it-IT">
                <a:solidFill>
                  <a:srgbClr val="FFFFFF"/>
                </a:solidFill>
                <a:latin typeface="Calibri" charset="0"/>
              </a:endParaRPr>
            </a:p>
          </p:txBody>
        </p:sp>
      </p:grpSp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533400" y="1066800"/>
            <a:ext cx="8172450" cy="1495425"/>
            <a:chOff x="533400" y="1066800"/>
            <a:chExt cx="8172450" cy="1495425"/>
          </a:xfrm>
        </p:grpSpPr>
        <p:pic>
          <p:nvPicPr>
            <p:cNvPr id="117765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76400"/>
              <a:ext cx="2362200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7766" name="Group 6"/>
            <p:cNvGrpSpPr>
              <a:grpSpLocks noChangeAspect="1"/>
            </p:cNvGrpSpPr>
            <p:nvPr/>
          </p:nvGrpSpPr>
          <p:grpSpPr bwMode="auto">
            <a:xfrm>
              <a:off x="6248400" y="1066800"/>
              <a:ext cx="2457450" cy="1495425"/>
              <a:chOff x="0" y="0"/>
              <a:chExt cx="2457450" cy="1495425"/>
            </a:xfrm>
          </p:grpSpPr>
          <p:pic>
            <p:nvPicPr>
              <p:cNvPr id="117769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57450" cy="771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770" name="Picture 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62000"/>
                <a:ext cx="2371725" cy="733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7767" name="Right Arrow 11"/>
            <p:cNvSpPr>
              <a:spLocks noChangeArrowheads="1"/>
            </p:cNvSpPr>
            <p:nvPr/>
          </p:nvSpPr>
          <p:spPr bwMode="auto">
            <a:xfrm>
              <a:off x="3886200" y="1600200"/>
              <a:ext cx="18288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it-IT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17768" name="Left Brace 14"/>
            <p:cNvSpPr>
              <a:spLocks/>
            </p:cNvSpPr>
            <p:nvPr/>
          </p:nvSpPr>
          <p:spPr bwMode="auto">
            <a:xfrm>
              <a:off x="5791200" y="1143000"/>
              <a:ext cx="457200" cy="1295400"/>
            </a:xfrm>
            <a:prstGeom prst="leftBrace">
              <a:avLst>
                <a:gd name="adj1" fmla="val 70833"/>
                <a:gd name="adj2" fmla="val 50000"/>
              </a:avLst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it-IT">
                <a:latin typeface="Calibri" charset="0"/>
              </a:endParaRPr>
            </a:p>
          </p:txBody>
        </p:sp>
      </p:grp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25223" y="118417"/>
            <a:ext cx="89691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2000" dirty="0"/>
              <a:t>k</a:t>
            </a:r>
            <a:r>
              <a:rPr lang="it-IT" sz="2000" baseline="30000" dirty="0"/>
              <a:t>a</a:t>
            </a:r>
            <a:r>
              <a:rPr lang="it-IT" sz="2000" dirty="0"/>
              <a:t>, k</a:t>
            </a:r>
            <a:r>
              <a:rPr lang="it-IT" sz="2000" baseline="30000" dirty="0"/>
              <a:t>b</a:t>
            </a:r>
            <a:r>
              <a:rPr lang="it-IT" sz="2000" dirty="0"/>
              <a:t> = set of clusters </a:t>
            </a:r>
            <a:r>
              <a:rPr lang="it-IT" sz="2000" dirty="0" err="1"/>
              <a:t>generated</a:t>
            </a:r>
            <a:r>
              <a:rPr lang="it-IT" sz="2000" dirty="0"/>
              <a:t> by </a:t>
            </a:r>
            <a:r>
              <a:rPr lang="it-IT" sz="2000" dirty="0" err="1"/>
              <a:t>partitions</a:t>
            </a:r>
            <a:r>
              <a:rPr lang="it-IT" sz="2000" dirty="0"/>
              <a:t> π</a:t>
            </a:r>
            <a:r>
              <a:rPr lang="it-IT" sz="2000" baseline="30000" dirty="0"/>
              <a:t>a</a:t>
            </a:r>
            <a:r>
              <a:rPr lang="it-IT" sz="2000" dirty="0"/>
              <a:t>, π</a:t>
            </a:r>
            <a:r>
              <a:rPr lang="it-IT" sz="2000" baseline="30000" dirty="0"/>
              <a:t>b  </a:t>
            </a:r>
            <a:r>
              <a:rPr lang="it-IT" sz="2000" dirty="0"/>
              <a:t>(</a:t>
            </a:r>
            <a:r>
              <a:rPr lang="it-IT" sz="2000" dirty="0" err="1"/>
              <a:t>e.g</a:t>
            </a:r>
            <a:r>
              <a:rPr lang="it-IT" sz="2000" dirty="0"/>
              <a:t> </a:t>
            </a:r>
            <a:r>
              <a:rPr lang="it-IT" sz="2000" dirty="0" err="1"/>
              <a:t>ground</a:t>
            </a:r>
            <a:r>
              <a:rPr lang="it-IT" sz="2000" dirty="0"/>
              <a:t> </a:t>
            </a:r>
            <a:r>
              <a:rPr lang="it-IT" sz="2000" dirty="0" err="1"/>
              <a:t>truth</a:t>
            </a:r>
            <a:r>
              <a:rPr lang="it-IT" sz="2000" dirty="0"/>
              <a:t> and </a:t>
            </a:r>
          </a:p>
          <a:p>
            <a:r>
              <a:rPr lang="it-IT" sz="2000" dirty="0"/>
              <a:t>output of </a:t>
            </a:r>
            <a:r>
              <a:rPr lang="it-IT" sz="2000" dirty="0" err="1"/>
              <a:t>clustering</a:t>
            </a:r>
            <a:r>
              <a:rPr lang="it-IT" sz="2000" dirty="0"/>
              <a:t>), </a:t>
            </a:r>
            <a:r>
              <a:rPr lang="it-IT" sz="2000" i="1" dirty="0"/>
              <a:t>h</a:t>
            </a:r>
            <a:r>
              <a:rPr lang="it-IT" sz="2000" dirty="0"/>
              <a:t> and </a:t>
            </a:r>
            <a:r>
              <a:rPr lang="it-IT" sz="2000" dirty="0">
                <a:latin typeface="Brush Script MT Italic"/>
                <a:cs typeface="Brush Script MT Italic"/>
              </a:rPr>
              <a:t>l</a:t>
            </a:r>
            <a:r>
              <a:rPr lang="it-IT" sz="2000" dirty="0">
                <a:latin typeface="+mj-lt"/>
                <a:cs typeface="Handwriting - Dakota" charset="0"/>
              </a:rPr>
              <a:t> </a:t>
            </a:r>
            <a:r>
              <a:rPr lang="it-IT" sz="2000" dirty="0"/>
              <a:t>are cluster </a:t>
            </a:r>
            <a:r>
              <a:rPr lang="it-IT" sz="2000" dirty="0" err="1"/>
              <a:t>indexes</a:t>
            </a:r>
            <a:r>
              <a:rPr lang="it-IT" sz="2000" dirty="0"/>
              <a:t> in </a:t>
            </a:r>
            <a:r>
              <a:rPr lang="it-IT" sz="2000" dirty="0" err="1"/>
              <a:t>partitions</a:t>
            </a:r>
            <a:r>
              <a:rPr lang="it-IT" sz="2000" dirty="0"/>
              <a:t>, </a:t>
            </a:r>
            <a:r>
              <a:rPr lang="it-IT" sz="2000" dirty="0" err="1"/>
              <a:t>n</a:t>
            </a:r>
            <a:r>
              <a:rPr lang="it-IT" sz="2000" baseline="-25000" dirty="0" err="1"/>
              <a:t>h</a:t>
            </a:r>
            <a:r>
              <a:rPr lang="it-IT" sz="2000" baseline="30000" dirty="0" err="1"/>
              <a:t>a</a:t>
            </a:r>
            <a:r>
              <a:rPr lang="it-IT" sz="2000" dirty="0"/>
              <a:t> </a:t>
            </a:r>
            <a:r>
              <a:rPr lang="it-IT" sz="2000" dirty="0" err="1"/>
              <a:t>dimension</a:t>
            </a:r>
            <a:r>
              <a:rPr lang="it-IT" sz="2000" dirty="0"/>
              <a:t> of </a:t>
            </a:r>
          </a:p>
          <a:p>
            <a:r>
              <a:rPr lang="it-IT" sz="2000" dirty="0"/>
              <a:t>cluster </a:t>
            </a:r>
            <a:r>
              <a:rPr lang="it-IT" sz="2000" i="1" dirty="0"/>
              <a:t>h</a:t>
            </a:r>
            <a:r>
              <a:rPr lang="it-IT" sz="2000" dirty="0"/>
              <a:t> in π</a:t>
            </a:r>
            <a:r>
              <a:rPr lang="it-IT" sz="2000" baseline="30000" dirty="0"/>
              <a:t>a</a:t>
            </a:r>
            <a:r>
              <a:rPr lang="it-IT" sz="2000" dirty="0"/>
              <a:t>, </a:t>
            </a:r>
            <a:r>
              <a:rPr lang="it-IT" sz="2000" dirty="0" err="1"/>
              <a:t>n</a:t>
            </a:r>
            <a:r>
              <a:rPr lang="it-IT" sz="2000" baseline="-25000" dirty="0" err="1"/>
              <a:t>h,l</a:t>
            </a:r>
            <a:r>
              <a:rPr lang="it-IT" sz="2000" dirty="0"/>
              <a:t> common </a:t>
            </a:r>
            <a:r>
              <a:rPr lang="it-IT" sz="2000" dirty="0" err="1"/>
              <a:t>nodes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two</a:t>
            </a:r>
            <a:r>
              <a:rPr lang="it-IT" sz="2000" dirty="0"/>
              <a:t> clusters of π</a:t>
            </a:r>
            <a:r>
              <a:rPr lang="it-IT" sz="2000" baseline="30000" dirty="0"/>
              <a:t>a</a:t>
            </a:r>
            <a:r>
              <a:rPr lang="it-IT" sz="2000" dirty="0"/>
              <a:t>, π</a:t>
            </a:r>
            <a:r>
              <a:rPr lang="it-IT" sz="2000" baseline="30000" dirty="0"/>
              <a:t>b </a:t>
            </a:r>
            <a:endParaRPr lang="it-IT" sz="2000" dirty="0"/>
          </a:p>
        </p:txBody>
      </p:sp>
      <p:grpSp>
        <p:nvGrpSpPr>
          <p:cNvPr id="9" name="Gruppo 8"/>
          <p:cNvGrpSpPr/>
          <p:nvPr/>
        </p:nvGrpSpPr>
        <p:grpSpPr>
          <a:xfrm>
            <a:off x="1794959" y="1462856"/>
            <a:ext cx="2625789" cy="1951088"/>
            <a:chOff x="1794959" y="1462856"/>
            <a:chExt cx="2625789" cy="1951088"/>
          </a:xfrm>
        </p:grpSpPr>
        <p:sp>
          <p:nvSpPr>
            <p:cNvPr id="6" name="Callout 2 5"/>
            <p:cNvSpPr/>
            <p:nvPr/>
          </p:nvSpPr>
          <p:spPr>
            <a:xfrm rot="10800000">
              <a:off x="1794959" y="1462856"/>
              <a:ext cx="2625789" cy="195108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98517"/>
                <a:gd name="adj6" fmla="val -11903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graphicFrame>
          <p:nvGraphicFramePr>
            <p:cNvPr id="7" name="Oggetto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681034"/>
                </p:ext>
              </p:extLst>
            </p:nvPr>
          </p:nvGraphicFramePr>
          <p:xfrm>
            <a:off x="1902531" y="1556691"/>
            <a:ext cx="424509" cy="8490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name="Equation" r:id="rId11" imgW="190500" imgH="381000" progId="Equation.3">
                    <p:embed/>
                  </p:oleObj>
                </mc:Choice>
                <mc:Fallback>
                  <p:oleObj name="Equation" r:id="rId11" imgW="190500" imgH="381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902531" y="1556691"/>
                          <a:ext cx="424509" cy="8490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CasellaDiTesto 7"/>
            <p:cNvSpPr txBox="1"/>
            <p:nvPr/>
          </p:nvSpPr>
          <p:spPr>
            <a:xfrm>
              <a:off x="2315835" y="1753761"/>
              <a:ext cx="2073930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Is</a:t>
              </a:r>
              <a:r>
                <a:rPr lang="it-IT" dirty="0"/>
                <a:t> the ratio </a:t>
              </a:r>
              <a:r>
                <a:rPr lang="it-IT" dirty="0" err="1"/>
                <a:t>between</a:t>
              </a:r>
              <a:endParaRPr lang="it-IT" dirty="0"/>
            </a:p>
            <a:p>
              <a:r>
                <a:rPr lang="it-IT" dirty="0"/>
                <a:t>the </a:t>
              </a:r>
              <a:r>
                <a:rPr lang="it-IT" dirty="0" err="1"/>
                <a:t>nodes</a:t>
              </a:r>
              <a:r>
                <a:rPr lang="it-IT" dirty="0"/>
                <a:t> in cluster</a:t>
              </a:r>
            </a:p>
            <a:p>
              <a:r>
                <a:rPr lang="it-IT" dirty="0"/>
                <a:t>h of </a:t>
              </a:r>
              <a:r>
                <a:rPr lang="it-IT" dirty="0" err="1"/>
                <a:t>partition</a:t>
              </a:r>
              <a:r>
                <a:rPr lang="it-IT" dirty="0"/>
                <a:t> a</a:t>
              </a:r>
            </a:p>
            <a:p>
              <a:r>
                <a:rPr lang="it-IT" dirty="0" err="1"/>
                <a:t>divided</a:t>
              </a:r>
              <a:r>
                <a:rPr lang="it-IT" dirty="0"/>
                <a:t> by the </a:t>
              </a:r>
              <a:r>
                <a:rPr lang="it-IT" dirty="0" err="1"/>
                <a:t>total</a:t>
              </a:r>
              <a:r>
                <a:rPr lang="it-IT" dirty="0"/>
                <a:t> </a:t>
              </a:r>
            </a:p>
            <a:p>
              <a:r>
                <a:rPr lang="it-IT" dirty="0" err="1"/>
                <a:t>number</a:t>
              </a:r>
              <a:r>
                <a:rPr lang="it-IT" dirty="0"/>
                <a:t> of </a:t>
              </a:r>
              <a:r>
                <a:rPr lang="it-IT" dirty="0" err="1"/>
                <a:t>nodes</a:t>
              </a:r>
              <a:endParaRPr lang="it-IT" dirty="0"/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2037283" y="2722006"/>
            <a:ext cx="2915717" cy="1870926"/>
            <a:chOff x="1794959" y="1462856"/>
            <a:chExt cx="2741254" cy="1951088"/>
          </a:xfrm>
        </p:grpSpPr>
        <p:sp>
          <p:nvSpPr>
            <p:cNvPr id="23" name="Callout 2 22"/>
            <p:cNvSpPr/>
            <p:nvPr/>
          </p:nvSpPr>
          <p:spPr>
            <a:xfrm rot="10800000">
              <a:off x="1794959" y="1462856"/>
              <a:ext cx="2625789" cy="195108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84534"/>
                <a:gd name="adj6" fmla="val -13300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graphicFrame>
          <p:nvGraphicFramePr>
            <p:cNvPr id="24" name="Oggetto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1460760"/>
                </p:ext>
              </p:extLst>
            </p:nvPr>
          </p:nvGraphicFramePr>
          <p:xfrm>
            <a:off x="1861667" y="1555931"/>
            <a:ext cx="508000" cy="849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name="Equation" r:id="rId13" imgW="228600" imgH="381000" progId="Equation.3">
                    <p:embed/>
                  </p:oleObj>
                </mc:Choice>
                <mc:Fallback>
                  <p:oleObj name="Equation" r:id="rId13" imgW="228600" imgH="381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861667" y="1555931"/>
                          <a:ext cx="508000" cy="849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CasellaDiTesto 24"/>
            <p:cNvSpPr txBox="1"/>
            <p:nvPr/>
          </p:nvSpPr>
          <p:spPr>
            <a:xfrm>
              <a:off x="2274055" y="1753761"/>
              <a:ext cx="2262158" cy="1636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Are common </a:t>
              </a:r>
              <a:r>
                <a:rPr lang="it-IT" dirty="0" err="1"/>
                <a:t>nodes</a:t>
              </a:r>
              <a:endParaRPr lang="it-IT" dirty="0"/>
            </a:p>
            <a:p>
              <a:r>
                <a:rPr lang="it-IT" dirty="0"/>
                <a:t>In cluster h of a and </a:t>
              </a:r>
            </a:p>
            <a:p>
              <a:r>
                <a:rPr lang="it-IT" dirty="0"/>
                <a:t>cluster </a:t>
              </a:r>
              <a:r>
                <a:rPr lang="it-IT" sz="2400" dirty="0">
                  <a:latin typeface="Edwardian Script ITC"/>
                  <a:cs typeface="Edwardian Script ITC"/>
                </a:rPr>
                <a:t>l</a:t>
              </a:r>
              <a:r>
                <a:rPr lang="it-IT" sz="2400" dirty="0"/>
                <a:t> </a:t>
              </a:r>
              <a:r>
                <a:rPr lang="it-IT" dirty="0"/>
                <a:t>of b (a </a:t>
              </a:r>
              <a:r>
                <a:rPr lang="it-IT" dirty="0" err="1"/>
                <a:t>sort</a:t>
              </a:r>
              <a:r>
                <a:rPr lang="it-IT" dirty="0"/>
                <a:t> of</a:t>
              </a:r>
            </a:p>
            <a:p>
              <a:r>
                <a:rPr lang="it-IT" dirty="0" err="1"/>
                <a:t>Jaccard</a:t>
              </a:r>
              <a:r>
                <a:rPr lang="it-IT" dirty="0"/>
                <a:t> </a:t>
              </a:r>
              <a:r>
                <a:rPr lang="it-IT" dirty="0" err="1"/>
                <a:t>between</a:t>
              </a:r>
              <a:r>
                <a:rPr lang="it-IT" dirty="0"/>
                <a:t> </a:t>
              </a:r>
              <a:r>
                <a:rPr lang="it-IT" dirty="0" err="1"/>
                <a:t>two</a:t>
              </a:r>
              <a:endParaRPr lang="it-IT" dirty="0"/>
            </a:p>
            <a:p>
              <a:r>
                <a:rPr lang="it-IT" dirty="0"/>
                <a:t>clusters)</a:t>
              </a:r>
            </a:p>
          </p:txBody>
        </p:sp>
      </p:grp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000750"/>
            <a:ext cx="38512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90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381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charset="0"/>
                <a:ea typeface="宋体" charset="0"/>
                <a:cs typeface="宋体" charset="0"/>
              </a:rPr>
              <a:t>NMI-Example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5240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Arial" charset="0"/>
                <a:ea typeface="宋体" charset="0"/>
                <a:cs typeface="宋体" charset="0"/>
              </a:rPr>
              <a:t>Partition a:  [1, 1, 1, 2, 2, 2] </a:t>
            </a:r>
          </a:p>
          <a:p>
            <a:r>
              <a:rPr lang="en-US" sz="2400">
                <a:latin typeface="Arial" charset="0"/>
                <a:ea typeface="宋体" charset="0"/>
                <a:cs typeface="宋体" charset="0"/>
              </a:rPr>
              <a:t>Partition b:  [1, 2, 1, 3, 3, 3]</a:t>
            </a:r>
          </a:p>
          <a:p>
            <a:endParaRPr lang="en-US">
              <a:latin typeface="Arial" charset="0"/>
              <a:ea typeface="宋体" charset="0"/>
              <a:cs typeface="宋体" charset="0"/>
            </a:endParaRPr>
          </a:p>
          <a:p>
            <a:endParaRPr lang="en-US"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334000" y="1524000"/>
            <a:ext cx="3270250" cy="381000"/>
            <a:chOff x="0" y="0"/>
            <a:chExt cx="4111929" cy="38100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0" y="0"/>
              <a:ext cx="2223247" cy="38100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latin typeface="Calibri" charset="0"/>
                </a:rPr>
                <a:t>1, 2, 3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2365955" y="0"/>
              <a:ext cx="1745974" cy="38100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dirty="0">
                  <a:latin typeface="Calibri" charset="0"/>
                </a:rPr>
                <a:t>4, 5, 6</a:t>
              </a: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5410200" y="1981200"/>
            <a:ext cx="3338513" cy="381000"/>
            <a:chOff x="0" y="0"/>
            <a:chExt cx="2971800" cy="381000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0" y="0"/>
              <a:ext cx="838200" cy="381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latin typeface="Calibri" charset="0"/>
                </a:rPr>
                <a:t>1, 3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914400" y="0"/>
              <a:ext cx="762000" cy="381000"/>
            </a:xfrm>
            <a:prstGeom prst="ellipse">
              <a:avLst/>
            </a:prstGeom>
            <a:solidFill>
              <a:srgbClr val="DBEEF4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latin typeface="Calibri" charset="0"/>
                </a:rPr>
                <a:t>2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52600" y="0"/>
              <a:ext cx="1219200" cy="381000"/>
            </a:xfrm>
            <a:prstGeom prst="ellipse">
              <a:avLst/>
            </a:prstGeom>
            <a:solidFill>
              <a:srgbClr val="DBEEF4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dirty="0">
                  <a:latin typeface="Calibri" charset="0"/>
                </a:rPr>
                <a:t>4, 5,6</a:t>
              </a:r>
            </a:p>
          </p:txBody>
        </p:sp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648200"/>
            <a:ext cx="6519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10382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Group 13"/>
          <p:cNvGraphicFramePr>
            <a:graphicFrameLocks noGrp="1"/>
          </p:cNvGraphicFramePr>
          <p:nvPr/>
        </p:nvGraphicFramePr>
        <p:xfrm>
          <a:off x="2362200" y="2819400"/>
          <a:ext cx="1524000" cy="1112838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h=1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h=2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Object 27"/>
          <p:cNvGraphicFramePr>
            <a:graphicFrameLocks noChangeAspect="1"/>
          </p:cNvGraphicFramePr>
          <p:nvPr/>
        </p:nvGraphicFramePr>
        <p:xfrm>
          <a:off x="3352800" y="2743200"/>
          <a:ext cx="34448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28" r:id="rId5" imgW="177723" imgH="241195" progId="Equation.3">
                  <p:embed/>
                </p:oleObj>
              </mc:Choice>
              <mc:Fallback>
                <p:oleObj r:id="rId5" imgW="177723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743200"/>
                        <a:ext cx="344488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946638"/>
              </p:ext>
            </p:extLst>
          </p:nvPr>
        </p:nvGraphicFramePr>
        <p:xfrm>
          <a:off x="4114800" y="2819400"/>
          <a:ext cx="1447800" cy="1743075"/>
        </p:xfrm>
        <a:graphic>
          <a:graphicData uri="http://schemas.openxmlformats.org/drawingml/2006/table">
            <a:tbl>
              <a:tblPr/>
              <a:tblGrid>
                <a:gridCol w="7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Brush Script MT Italic"/>
                          <a:ea typeface="宋体" charset="0"/>
                          <a:cs typeface="Brush Script MT Italic"/>
                        </a:rPr>
                        <a:t>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Brush Script MT Italic"/>
                          <a:ea typeface="宋体" charset="0"/>
                          <a:cs typeface="Brush Script MT Italic"/>
                        </a:rPr>
                        <a:t>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=2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Brush Script MT Italic"/>
                          <a:ea typeface="宋体" charset="0"/>
                          <a:cs typeface="Brush Script MT Italic"/>
                        </a:rPr>
                        <a:t>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=3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Object 45"/>
          <p:cNvGraphicFramePr>
            <a:graphicFrameLocks noChangeAspect="1"/>
          </p:cNvGraphicFramePr>
          <p:nvPr/>
        </p:nvGraphicFramePr>
        <p:xfrm>
          <a:off x="5105400" y="2819400"/>
          <a:ext cx="3048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29" r:id="rId7" imgW="177723" imgH="241195" progId="Equation.3">
                  <p:embed/>
                </p:oleObj>
              </mc:Choice>
              <mc:Fallback>
                <p:oleObj r:id="rId7" imgW="177723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819400"/>
                        <a:ext cx="3048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925700"/>
              </p:ext>
            </p:extLst>
          </p:nvPr>
        </p:nvGraphicFramePr>
        <p:xfrm>
          <a:off x="5791200" y="2819400"/>
          <a:ext cx="2514600" cy="1198563"/>
        </p:xfrm>
        <a:graphic>
          <a:graphicData uri="http://schemas.openxmlformats.org/drawingml/2006/table">
            <a:tbl>
              <a:tblPr/>
              <a:tblGrid>
                <a:gridCol w="62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Brush Script MT Italic"/>
                          <a:ea typeface="宋体" charset="0"/>
                          <a:cs typeface="Brush Script MT Italic"/>
                        </a:rPr>
                        <a:t>l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=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Brush Script MT Italic"/>
                          <a:ea typeface="宋体" charset="0"/>
                          <a:cs typeface="Brush Script MT Italic"/>
                        </a:rPr>
                        <a:t>l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=2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Brush Script MT Italic"/>
                          <a:ea typeface="宋体" charset="0"/>
                          <a:cs typeface="Brush Script MT Italic"/>
                        </a:rPr>
                        <a:t>l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=3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h=1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h=2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Object 68"/>
          <p:cNvGraphicFramePr>
            <a:graphicFrameLocks noChangeAspect="1"/>
          </p:cNvGraphicFramePr>
          <p:nvPr/>
        </p:nvGraphicFramePr>
        <p:xfrm>
          <a:off x="5867400" y="2743200"/>
          <a:ext cx="457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30" r:id="rId9" imgW="228799" imgH="241510" progId="Equation.3">
                  <p:embed/>
                </p:oleObj>
              </mc:Choice>
              <mc:Fallback>
                <p:oleObj r:id="rId9" imgW="228799" imgH="24151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743200"/>
                        <a:ext cx="457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6781800" y="51054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ea typeface="宋体" charset="0"/>
                <a:cs typeface="宋体" charset="0"/>
              </a:rPr>
              <a:t>=0.8278</a:t>
            </a:r>
          </a:p>
        </p:txBody>
      </p:sp>
      <p:sp>
        <p:nvSpPr>
          <p:cNvPr id="20" name="Slide Number Placeholder 2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073FCE8-10C2-AE48-90F1-59F6D8E634FF}" type="slidenum">
              <a:rPr lang="en-US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pPr algn="r"/>
              <a:t>83</a:t>
            </a:fld>
            <a:endParaRPr lang="en-US" sz="1200">
              <a:solidFill>
                <a:srgbClr val="898989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21" name="Text Box 71"/>
          <p:cNvSpPr txBox="1">
            <a:spLocks noChangeArrowheads="1"/>
          </p:cNvSpPr>
          <p:nvPr/>
        </p:nvSpPr>
        <p:spPr bwMode="auto">
          <a:xfrm>
            <a:off x="50800" y="6437313"/>
            <a:ext cx="678180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Reference: http://</a:t>
            </a:r>
            <a:r>
              <a:rPr lang="en-US" dirty="0" err="1"/>
              <a:t>www.cse.ust.hk</a:t>
            </a:r>
            <a:r>
              <a:rPr lang="en-US" dirty="0"/>
              <a:t>/~</a:t>
            </a:r>
            <a:r>
              <a:rPr lang="en-US" dirty="0" err="1"/>
              <a:t>weikep</a:t>
            </a:r>
            <a:r>
              <a:rPr lang="en-US" dirty="0"/>
              <a:t>/notes/</a:t>
            </a:r>
            <a:r>
              <a:rPr lang="en-US" dirty="0" err="1"/>
              <a:t>NormalizedMI.m</a:t>
            </a:r>
            <a:endParaRPr lang="en-US" dirty="0"/>
          </a:p>
        </p:txBody>
      </p:sp>
      <p:sp>
        <p:nvSpPr>
          <p:cNvPr id="22" name="Rectangle 72"/>
          <p:cNvSpPr>
            <a:spLocks noChangeArrowheads="1"/>
          </p:cNvSpPr>
          <p:nvPr/>
        </p:nvSpPr>
        <p:spPr bwMode="auto">
          <a:xfrm>
            <a:off x="5607050" y="3986213"/>
            <a:ext cx="3109913" cy="304800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1400" dirty="0">
                <a:solidFill>
                  <a:srgbClr val="0000FF"/>
                </a:solidFill>
              </a:rPr>
              <a:t>contingency table or confusion matrix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220314" y="1145787"/>
            <a:ext cx="699534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in a </a:t>
            </a:r>
            <a:r>
              <a:rPr lang="it-IT" dirty="0" err="1"/>
              <a:t>partition</a:t>
            </a:r>
            <a:r>
              <a:rPr lang="it-IT" dirty="0"/>
              <a:t>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node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assigned</a:t>
            </a:r>
            <a:r>
              <a:rPr lang="it-IT" dirty="0"/>
              <a:t> a </a:t>
            </a:r>
            <a:r>
              <a:rPr lang="it-IT" dirty="0" err="1"/>
              <a:t>number</a:t>
            </a:r>
            <a:r>
              <a:rPr lang="it-IT" dirty="0"/>
              <a:t> </a:t>
            </a:r>
            <a:r>
              <a:rPr lang="it-IT" dirty="0" err="1"/>
              <a:t>corresponding</a:t>
            </a:r>
            <a:r>
              <a:rPr lang="it-IT" dirty="0"/>
              <a:t> to </a:t>
            </a:r>
            <a:r>
              <a:rPr lang="it-IT" dirty="0" err="1"/>
              <a:t>its</a:t>
            </a:r>
            <a:r>
              <a:rPr lang="it-IT" dirty="0"/>
              <a:t> cluster 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457200" y="3986213"/>
            <a:ext cx="154401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k=# of clusters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166941" y="3986213"/>
            <a:ext cx="188852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# of </a:t>
            </a:r>
            <a:r>
              <a:rPr lang="it-IT" dirty="0" err="1"/>
              <a:t>nodes</a:t>
            </a:r>
            <a:r>
              <a:rPr lang="it-IT" dirty="0"/>
              <a:t> in </a:t>
            </a:r>
            <a:r>
              <a:rPr lang="it-IT" dirty="0" err="1"/>
              <a:t>each</a:t>
            </a:r>
            <a:endParaRPr lang="it-IT" dirty="0"/>
          </a:p>
          <a:p>
            <a:r>
              <a:rPr lang="it-IT" dirty="0"/>
              <a:t> cluster</a:t>
            </a:r>
          </a:p>
        </p:txBody>
      </p:sp>
    </p:spTree>
    <p:extLst>
      <p:ext uri="{BB962C8B-B14F-4D97-AF65-F5344CB8AC3E}">
        <p14:creationId xmlns:p14="http://schemas.microsoft.com/office/powerpoint/2010/main" val="243562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 animBg="1"/>
      <p:bldP spid="24" grpId="0" animBg="1"/>
      <p:bldP spid="2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宋体" charset="0"/>
                <a:cs typeface="宋体" charset="0"/>
              </a:rPr>
              <a:t>Evaluation using Semantics</a:t>
            </a:r>
          </a:p>
        </p:txBody>
      </p:sp>
      <p:sp>
        <p:nvSpPr>
          <p:cNvPr id="12595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For networks with semantics</a:t>
            </a:r>
            <a:endParaRPr lang="en-US" sz="2800">
              <a:latin typeface="Arial" charset="0"/>
              <a:ea typeface="宋体" charset="0"/>
              <a:cs typeface="宋体" charset="0"/>
            </a:endParaRPr>
          </a:p>
          <a:p>
            <a:pPr lvl="1" eaLnBrk="1" hangingPunct="1"/>
            <a:r>
              <a:rPr lang="en-US" sz="2400">
                <a:latin typeface="Arial" charset="0"/>
                <a:ea typeface="宋体" charset="0"/>
                <a:cs typeface="宋体" charset="0"/>
              </a:rPr>
              <a:t>Networks come with semantic or attribute information of nodes or connections</a:t>
            </a:r>
          </a:p>
          <a:p>
            <a:pPr lvl="1" eaLnBrk="1" hangingPunct="1"/>
            <a:r>
              <a:rPr lang="en-US" sz="2400">
                <a:latin typeface="Arial" charset="0"/>
                <a:ea typeface="宋体" charset="0"/>
                <a:cs typeface="宋体" charset="0"/>
              </a:rPr>
              <a:t>Human subjects can verify whether the extracted communities are coherent </a:t>
            </a:r>
          </a:p>
          <a:p>
            <a:pPr eaLnBrk="1" hangingPunct="1"/>
            <a:r>
              <a:rPr lang="en-US" sz="2400">
                <a:latin typeface="Arial" charset="0"/>
                <a:ea typeface="宋体" charset="0"/>
                <a:cs typeface="宋体" charset="0"/>
              </a:rPr>
              <a:t>Evaluation is</a:t>
            </a:r>
            <a:r>
              <a:rPr lang="en-US" sz="240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 qualitative</a:t>
            </a:r>
          </a:p>
          <a:p>
            <a:pPr eaLnBrk="1" hangingPunct="1"/>
            <a:r>
              <a:rPr lang="en-US" sz="2400">
                <a:latin typeface="Arial" charset="0"/>
                <a:ea typeface="宋体" charset="0"/>
                <a:cs typeface="宋体" charset="0"/>
              </a:rPr>
              <a:t>It is also intuitive and helps understand a community</a:t>
            </a:r>
          </a:p>
          <a:p>
            <a:pPr eaLnBrk="1" hangingPunct="1"/>
            <a:endParaRPr lang="en-US">
              <a:latin typeface="Arial" charset="0"/>
              <a:ea typeface="宋体" charset="0"/>
              <a:cs typeface="宋体" charset="0"/>
            </a:endParaRPr>
          </a:p>
          <a:p>
            <a:pPr eaLnBrk="1" hangingPunct="1"/>
            <a:endParaRPr lang="en-US" sz="2800"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978400"/>
            <a:ext cx="2278062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027613"/>
            <a:ext cx="2644775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7" name="TextBox 5"/>
          <p:cNvSpPr txBox="1">
            <a:spLocks noChangeArrowheads="1"/>
          </p:cNvSpPr>
          <p:nvPr/>
        </p:nvSpPr>
        <p:spPr bwMode="auto">
          <a:xfrm>
            <a:off x="622300" y="5141913"/>
            <a:ext cx="1365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latin typeface="Calibri" charset="0"/>
                <a:ea typeface="宋体" charset="0"/>
                <a:cs typeface="宋体" charset="0"/>
              </a:rPr>
              <a:t>An </a:t>
            </a:r>
            <a:r>
              <a:rPr lang="en-US" sz="2000" i="1">
                <a:solidFill>
                  <a:srgbClr val="0000FF"/>
                </a:solidFill>
                <a:latin typeface="Calibri" charset="0"/>
                <a:ea typeface="宋体" charset="0"/>
                <a:cs typeface="宋体" charset="0"/>
              </a:rPr>
              <a:t>animal</a:t>
            </a:r>
          </a:p>
          <a:p>
            <a:pPr algn="ctr"/>
            <a:r>
              <a:rPr lang="en-US" sz="2000">
                <a:latin typeface="Calibri" charset="0"/>
                <a:ea typeface="宋体" charset="0"/>
                <a:cs typeface="宋体" charset="0"/>
              </a:rPr>
              <a:t>community</a:t>
            </a:r>
          </a:p>
        </p:txBody>
      </p:sp>
      <p:sp>
        <p:nvSpPr>
          <p:cNvPr id="125958" name="TextBox 6"/>
          <p:cNvSpPr txBox="1">
            <a:spLocks noChangeArrowheads="1"/>
          </p:cNvSpPr>
          <p:nvPr/>
        </p:nvSpPr>
        <p:spPr bwMode="auto">
          <a:xfrm>
            <a:off x="7437438" y="5141913"/>
            <a:ext cx="1366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latin typeface="Calibri" charset="0"/>
                <a:ea typeface="宋体" charset="0"/>
                <a:cs typeface="宋体" charset="0"/>
              </a:rPr>
              <a:t>A </a:t>
            </a:r>
            <a:r>
              <a:rPr lang="en-US" sz="2000" i="1" dirty="0">
                <a:solidFill>
                  <a:srgbClr val="0000FF"/>
                </a:solidFill>
                <a:latin typeface="Calibri" charset="0"/>
                <a:ea typeface="宋体" charset="0"/>
                <a:cs typeface="宋体" charset="0"/>
              </a:rPr>
              <a:t>health</a:t>
            </a:r>
          </a:p>
          <a:p>
            <a:pPr algn="ctr"/>
            <a:r>
              <a:rPr lang="en-US" sz="2000" dirty="0">
                <a:latin typeface="Calibri" charset="0"/>
                <a:ea typeface="宋体" charset="0"/>
                <a:cs typeface="宋体" charset="0"/>
              </a:rPr>
              <a:t>community</a:t>
            </a:r>
          </a:p>
        </p:txBody>
      </p:sp>
      <p:sp>
        <p:nvSpPr>
          <p:cNvPr id="125959" name="Slide Number Placeholder 7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492F676-AFE0-8344-A1DB-AEEB65448144}" type="slidenum">
              <a:rPr lang="en-US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pPr algn="r"/>
              <a:t>84</a:t>
            </a:fld>
            <a:endParaRPr lang="en-US" sz="1200">
              <a:solidFill>
                <a:srgbClr val="898989"/>
              </a:solidFill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81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build="p"/>
      <p:bldP spid="125957" grpId="0"/>
      <p:bldP spid="125958" grpId="0"/>
      <p:bldP spid="12595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Next</a:t>
            </a:r>
            <a:r>
              <a:rPr lang="it-IT"/>
              <a:t> lessons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Information Flow and </a:t>
            </a:r>
            <a:r>
              <a:rPr lang="it-IT" dirty="0" err="1"/>
              <a:t>maximization</a:t>
            </a:r>
            <a:r>
              <a:rPr lang="it-IT" dirty="0"/>
              <a:t> of </a:t>
            </a:r>
            <a:r>
              <a:rPr lang="it-IT" dirty="0" err="1"/>
              <a:t>Influence</a:t>
            </a:r>
            <a:r>
              <a:rPr lang="it-IT" dirty="0"/>
              <a:t>  in social networks</a:t>
            </a:r>
          </a:p>
          <a:p>
            <a:r>
              <a:rPr lang="it-IT"/>
              <a:t>Recommenders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8206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宋体" charset="0"/>
                <a:cs typeface="宋体" charset="0"/>
              </a:rPr>
              <a:t>Complete Mutuality: Cliques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Clique</a:t>
            </a:r>
            <a:r>
              <a:rPr lang="en-US" sz="2600" dirty="0">
                <a:latin typeface="Arial" charset="0"/>
                <a:ea typeface="宋体" charset="0"/>
                <a:cs typeface="宋体" charset="0"/>
              </a:rPr>
              <a:t>: a </a:t>
            </a:r>
            <a:r>
              <a:rPr lang="en-US" sz="2600" u="sng" dirty="0">
                <a:latin typeface="Arial" charset="0"/>
                <a:ea typeface="宋体" charset="0"/>
                <a:cs typeface="宋体" charset="0"/>
              </a:rPr>
              <a:t>maximum</a:t>
            </a:r>
            <a:r>
              <a:rPr lang="en-US" sz="2600" dirty="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en-US" sz="2600" u="sng" dirty="0">
                <a:latin typeface="Arial" charset="0"/>
                <a:ea typeface="宋体" charset="0"/>
                <a:cs typeface="宋体" charset="0"/>
              </a:rPr>
              <a:t>complete</a:t>
            </a:r>
            <a:r>
              <a:rPr lang="en-US" sz="2600" dirty="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en-US" sz="2600" dirty="0" err="1">
                <a:latin typeface="Arial" charset="0"/>
                <a:ea typeface="宋体" charset="0"/>
                <a:cs typeface="宋体" charset="0"/>
              </a:rPr>
              <a:t>subgraph</a:t>
            </a:r>
            <a:r>
              <a:rPr lang="en-US" sz="2600" dirty="0">
                <a:latin typeface="Arial" charset="0"/>
                <a:ea typeface="宋体" charset="0"/>
                <a:cs typeface="宋体" charset="0"/>
              </a:rPr>
              <a:t> in which all nodes are adjacent to each other</a:t>
            </a:r>
          </a:p>
          <a:p>
            <a:pPr eaLnBrk="1" hangingPunct="1">
              <a:lnSpc>
                <a:spcPct val="80000"/>
              </a:lnSpc>
            </a:pPr>
            <a:endParaRPr lang="en-US" sz="26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6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6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6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6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6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b="1" dirty="0">
                <a:latin typeface="Arial" charset="0"/>
                <a:ea typeface="宋体" charset="0"/>
                <a:cs typeface="宋体" charset="0"/>
              </a:rPr>
              <a:t>NP-hard </a:t>
            </a:r>
            <a:r>
              <a:rPr lang="en-US" sz="2600" dirty="0">
                <a:latin typeface="Arial" charset="0"/>
                <a:ea typeface="宋体" charset="0"/>
                <a:cs typeface="宋体" charset="0"/>
              </a:rPr>
              <a:t>to find the maximum clique in a network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>
                <a:latin typeface="Arial" charset="0"/>
                <a:ea typeface="宋体" charset="0"/>
                <a:cs typeface="宋体" charset="0"/>
              </a:rPr>
              <a:t>Straightforward implementation to find cliques is very expensive in time complexity</a:t>
            </a:r>
          </a:p>
          <a:p>
            <a:pPr eaLnBrk="1" hangingPunct="1">
              <a:lnSpc>
                <a:spcPct val="80000"/>
              </a:lnSpc>
            </a:pPr>
            <a:endParaRPr lang="en-US" sz="2600" dirty="0"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457200" y="2760663"/>
            <a:ext cx="8229600" cy="1716087"/>
            <a:chOff x="457200" y="2760663"/>
            <a:chExt cx="8229600" cy="1716087"/>
          </a:xfrm>
        </p:grpSpPr>
        <p:grpSp>
          <p:nvGrpSpPr>
            <p:cNvPr id="87045" name="Group 4"/>
            <p:cNvGrpSpPr>
              <a:grpSpLocks/>
            </p:cNvGrpSpPr>
            <p:nvPr/>
          </p:nvGrpSpPr>
          <p:grpSpPr bwMode="auto">
            <a:xfrm>
              <a:off x="457200" y="2760663"/>
              <a:ext cx="4329113" cy="1716087"/>
              <a:chOff x="0" y="0"/>
              <a:chExt cx="4328611" cy="1716308"/>
            </a:xfrm>
          </p:grpSpPr>
          <p:pic>
            <p:nvPicPr>
              <p:cNvPr id="87047" name="Picture 3" descr="network.pd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328611" cy="164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18" name="Oval 4"/>
              <p:cNvSpPr>
                <a:spLocks noChangeArrowheads="1"/>
              </p:cNvSpPr>
              <p:nvPr/>
            </p:nvSpPr>
            <p:spPr bwMode="auto">
              <a:xfrm>
                <a:off x="453972" y="0"/>
                <a:ext cx="1784143" cy="1716308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23000" dir="5400000" algn="ctr" rotWithShape="0">
                  <a:srgbClr val="000000">
                    <a:alpha val="34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  <p:sp>
          <p:nvSpPr>
            <p:cNvPr id="87046" name="TextBox 5"/>
            <p:cNvSpPr txBox="1">
              <a:spLocks noChangeArrowheads="1"/>
            </p:cNvSpPr>
            <p:nvPr/>
          </p:nvSpPr>
          <p:spPr bwMode="auto">
            <a:xfrm>
              <a:off x="5086350" y="3381375"/>
              <a:ext cx="36004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ea typeface="宋体" charset="0"/>
                  <a:cs typeface="宋体" charset="0"/>
                </a:rPr>
                <a:t>Nodes 5, 6, 7 and 8 form a clique</a:t>
              </a:r>
            </a:p>
          </p:txBody>
        </p:sp>
      </p:grpSp>
      <p:sp>
        <p:nvSpPr>
          <p:cNvPr id="87044" name="Slide Number Placeholder 7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C24615F-BEEA-B945-A94A-0BEE66B72A15}" type="slidenum">
              <a:rPr lang="en-US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pPr algn="r"/>
              <a:t>9</a:t>
            </a:fld>
            <a:endParaRPr lang="en-US" sz="1200">
              <a:solidFill>
                <a:srgbClr val="898989"/>
              </a:solidFill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98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19038</TotalTime>
  <Words>4180</Words>
  <Application>Microsoft Macintosh PowerPoint</Application>
  <PresentationFormat>Presentazione su schermo (4:3)</PresentationFormat>
  <Paragraphs>1228</Paragraphs>
  <Slides>85</Slides>
  <Notes>8</Notes>
  <HiddenSlides>14</HiddenSlides>
  <MMClips>1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85</vt:i4>
      </vt:variant>
    </vt:vector>
  </HeadingPairs>
  <TitlesOfParts>
    <vt:vector size="99" baseType="lpstr">
      <vt:lpstr>Brush Script MT Italic</vt:lpstr>
      <vt:lpstr>ＭＳ Ｐゴシック</vt:lpstr>
      <vt:lpstr>宋体</vt:lpstr>
      <vt:lpstr>Arial</vt:lpstr>
      <vt:lpstr>Arial Black</vt:lpstr>
      <vt:lpstr>Calibri</vt:lpstr>
      <vt:lpstr>Edwardian Script ITC</vt:lpstr>
      <vt:lpstr>Handwriting - Dakota</vt:lpstr>
      <vt:lpstr>Lucida Grande</vt:lpstr>
      <vt:lpstr>Times New Roman</vt:lpstr>
      <vt:lpstr>Wingdings</vt:lpstr>
      <vt:lpstr>Tema di Office</vt:lpstr>
      <vt:lpstr>Equation</vt:lpstr>
      <vt:lpstr>Equation.3</vt:lpstr>
      <vt:lpstr>Social Media Analytics</vt:lpstr>
      <vt:lpstr>Community detection</vt:lpstr>
      <vt:lpstr>Community detection</vt:lpstr>
      <vt:lpstr>Communities in Social Media</vt:lpstr>
      <vt:lpstr>Subjectivity of Community Definition</vt:lpstr>
      <vt:lpstr>Taxonomy of Community Detection Criteria </vt:lpstr>
      <vt:lpstr>Node-Centric Community Detection</vt:lpstr>
      <vt:lpstr>1. Node-Centric Community Detection</vt:lpstr>
      <vt:lpstr>Complete Mutuality: Cliques</vt:lpstr>
      <vt:lpstr>Finding the Maximum Clique</vt:lpstr>
      <vt:lpstr>Maximum Clique Example</vt:lpstr>
      <vt:lpstr>Clique Percolation Method (CPM)</vt:lpstr>
      <vt:lpstr>CPM Example</vt:lpstr>
      <vt:lpstr>Reachability : k-clique, k-club </vt:lpstr>
      <vt:lpstr>Group-Centric Community Detection</vt:lpstr>
      <vt:lpstr>2. Group-Centric Community Detection: Density-Based Groups</vt:lpstr>
      <vt:lpstr>Presentazione standard di PowerPoint</vt:lpstr>
      <vt:lpstr>Network-Centric Community Detection</vt:lpstr>
      <vt:lpstr>3. Network-Centric Community Detection</vt:lpstr>
      <vt:lpstr>Clustering based on Vertex Similarity</vt:lpstr>
      <vt:lpstr>Clustering based on Vertex Similarity</vt:lpstr>
      <vt:lpstr>Presentazione standard di PowerPoint</vt:lpstr>
      <vt:lpstr>Clustering based on vertex similarity  (K-means)</vt:lpstr>
      <vt:lpstr>Clustering based on vertex similarity  (K-means)</vt:lpstr>
      <vt:lpstr>Presentazione standard di PowerPoint</vt:lpstr>
      <vt:lpstr>Presentazione standard di PowerPoint</vt:lpstr>
      <vt:lpstr>Clustering based on Min Cut</vt:lpstr>
      <vt:lpstr>Cut Example</vt:lpstr>
      <vt:lpstr>Ratio Cut &amp; Normalized Cut</vt:lpstr>
      <vt:lpstr>Ratio Cut &amp; Normalized Cut Example</vt:lpstr>
      <vt:lpstr>Hierarchy-Centric Community Detection</vt:lpstr>
      <vt:lpstr>4. Hierarchy-Centric Community Detection</vt:lpstr>
      <vt:lpstr>Agglomerative Hierarchical Clustering</vt:lpstr>
      <vt:lpstr>Divisive Hierarchical Clustering</vt:lpstr>
      <vt:lpstr>Divisive clustering based on  Edge Betweenness</vt:lpstr>
      <vt:lpstr>Girvan-Newman Algorithm</vt:lpstr>
      <vt:lpstr>Divisive clustering based on edge betweenness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Complexity of Girvan-Newman</vt:lpstr>
      <vt:lpstr>Computing Edge  Betweenness Efficiently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Summary of Hierarchical Clustering</vt:lpstr>
      <vt:lpstr>Summary of Community Detection</vt:lpstr>
      <vt:lpstr>COMMUNITY EVALUATION</vt:lpstr>
      <vt:lpstr>Evaluating Community Detection (1)</vt:lpstr>
      <vt:lpstr>Measuring a Clustering Result (when “ground truth” is available)</vt:lpstr>
      <vt:lpstr>Accuracy of Pairwise Community Memberships</vt:lpstr>
      <vt:lpstr>Accuracy Example</vt:lpstr>
      <vt:lpstr>Alternative performance measures:</vt:lpstr>
      <vt:lpstr>Presentazione standard di PowerPoint</vt:lpstr>
      <vt:lpstr>Presentazione standard di PowerPoint</vt:lpstr>
      <vt:lpstr>Evaluation using Semantics</vt:lpstr>
      <vt:lpstr>Next lessons</vt:lpstr>
    </vt:vector>
  </TitlesOfParts>
  <Company>Università "La Sapienza" Dip. di Informatica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Prof.ssa Velardi</dc:creator>
  <cp:lastModifiedBy>Microsoft Office User</cp:lastModifiedBy>
  <cp:revision>247</cp:revision>
  <dcterms:created xsi:type="dcterms:W3CDTF">2013-01-25T09:45:29Z</dcterms:created>
  <dcterms:modified xsi:type="dcterms:W3CDTF">2019-05-03T10:25:22Z</dcterms:modified>
</cp:coreProperties>
</file>