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57" r:id="rId5"/>
    <p:sldId id="260" r:id="rId6"/>
    <p:sldId id="264" r:id="rId7"/>
    <p:sldId id="263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DBB58-2EB9-4F5D-BF36-8316A3395C21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CCBD2-0210-450A-98E2-D79AA12370E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CBD2-0210-450A-98E2-D79AA12370E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EAF7-1944-4CE5-9EAF-41602E98D85D}" type="datetimeFigureOut">
              <a:rPr lang="it-IT" smtClean="0"/>
              <a:pPr/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5E5D-802C-48E7-83E0-7155B5C4C73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908720"/>
            <a:ext cx="75171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OSSERVAZIONE:</a:t>
            </a:r>
          </a:p>
          <a:p>
            <a:endParaRPr lang="it-IT" dirty="0"/>
          </a:p>
          <a:p>
            <a:r>
              <a:rPr lang="it-IT" dirty="0" smtClean="0"/>
              <a:t>Ci sono schemi di relazione che non sono  “buoni” </a:t>
            </a:r>
          </a:p>
          <a:p>
            <a:r>
              <a:rPr lang="it-IT" dirty="0" smtClean="0"/>
              <a:t>(quelli  in cui sono rappresentati più concetti  come lo schema </a:t>
            </a:r>
            <a:r>
              <a:rPr lang="it-IT" b="1" dirty="0" smtClean="0"/>
              <a:t>Curriculum</a:t>
            </a:r>
            <a:r>
              <a:rPr lang="it-IT" dirty="0" smtClean="0"/>
              <a:t>) </a:t>
            </a:r>
          </a:p>
          <a:p>
            <a:r>
              <a:rPr lang="it-IT" dirty="0" smtClean="0"/>
              <a:t>in quanto presentano ridondanza e anomalie di aggiornamento, inserimento e</a:t>
            </a:r>
          </a:p>
          <a:p>
            <a:r>
              <a:rPr lang="it-IT" dirty="0" smtClean="0"/>
              <a:t>cancellazione.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3645024"/>
            <a:ext cx="6443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DOMANDA 1:</a:t>
            </a:r>
          </a:p>
          <a:p>
            <a:r>
              <a:rPr lang="it-IT" dirty="0" smtClean="0"/>
              <a:t>È possibile formalizzare il concetto di schema relazionale “buono”?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4869160"/>
            <a:ext cx="7375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DOMANDA 2:</a:t>
            </a:r>
          </a:p>
          <a:p>
            <a:r>
              <a:rPr lang="it-IT" dirty="0" smtClean="0"/>
              <a:t>È sempre possibile rappresentare la realtà di interesse con uno schema di BD</a:t>
            </a:r>
          </a:p>
          <a:p>
            <a:r>
              <a:rPr lang="it-IT" dirty="0" smtClean="0"/>
              <a:t> in cui ogni schema di relazione sia “buono”?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Riformulazione DOMANDA 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1700808"/>
            <a:ext cx="803713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È sempre possibile rappresentare la realtà di interesse</a:t>
            </a:r>
          </a:p>
          <a:p>
            <a:r>
              <a:rPr lang="it-IT" sz="2800" dirty="0" smtClean="0"/>
              <a:t>con uno schema di BD, ottenuto per </a:t>
            </a:r>
            <a:r>
              <a:rPr lang="it-IT" sz="2800" dirty="0" smtClean="0">
                <a:solidFill>
                  <a:srgbClr val="FF0000"/>
                </a:solidFill>
              </a:rPr>
              <a:t>decomposizione </a:t>
            </a:r>
          </a:p>
          <a:p>
            <a:r>
              <a:rPr lang="it-IT" sz="2800" dirty="0" smtClean="0"/>
              <a:t>di uno schema di relazione,  in cui:</a:t>
            </a:r>
          </a:p>
          <a:p>
            <a:pPr>
              <a:buFontTx/>
              <a:buChar char="-"/>
            </a:pP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ogni schema di relazione sia in 3NF</a:t>
            </a:r>
          </a:p>
          <a:p>
            <a:pPr>
              <a:buFontTx/>
              <a:buChar char="-"/>
            </a:pPr>
            <a:r>
              <a:rPr lang="it-IT" sz="2800" dirty="0" smtClean="0"/>
              <a:t> tutte le dipendenze funzionali definite sullo schema </a:t>
            </a:r>
          </a:p>
          <a:p>
            <a:r>
              <a:rPr lang="it-IT" sz="2800" dirty="0" smtClean="0"/>
              <a:t>	di relazione originario siano preservate </a:t>
            </a:r>
          </a:p>
          <a:p>
            <a:r>
              <a:rPr lang="it-IT" sz="2800" dirty="0" smtClean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(la decomposizione preserva F)</a:t>
            </a:r>
          </a:p>
          <a:p>
            <a:pPr>
              <a:buFontTx/>
              <a:buChar char="-"/>
            </a:pPr>
            <a:r>
              <a:rPr lang="it-IT" sz="2800" dirty="0" smtClean="0"/>
              <a:t>  l’informazione rappresentabile mediante lo schema </a:t>
            </a:r>
          </a:p>
          <a:p>
            <a:r>
              <a:rPr lang="it-IT" sz="2800" dirty="0" smtClean="0"/>
              <a:t>	 di relazione originario non venga persa</a:t>
            </a:r>
          </a:p>
          <a:p>
            <a:r>
              <a:rPr lang="it-IT" sz="2800" dirty="0" smtClean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 (la decomposizione ha un join senza perdita) </a:t>
            </a:r>
            <a:r>
              <a:rPr lang="it-IT" sz="2800" dirty="0" smtClean="0"/>
              <a:t>?</a:t>
            </a:r>
          </a:p>
          <a:p>
            <a:r>
              <a:rPr lang="it-IT" sz="2800" dirty="0" smtClean="0"/>
              <a:t>	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RISPOSTA  A DOMANDA 2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067944" y="1484784"/>
            <a:ext cx="936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SI! 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27584" y="2492896"/>
            <a:ext cx="77300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Esiste un algoritmo polinomiale che, </a:t>
            </a:r>
          </a:p>
          <a:p>
            <a:r>
              <a:rPr lang="it-IT" sz="2400" dirty="0" smtClean="0"/>
              <a:t>dati uno schema di relazione R e un insieme di dipendenze </a:t>
            </a:r>
          </a:p>
          <a:p>
            <a:r>
              <a:rPr lang="it-IT" sz="2400" dirty="0" smtClean="0"/>
              <a:t>funzionali F su R , fornisce una decomposizione di R tale che:</a:t>
            </a:r>
          </a:p>
          <a:p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/>
              <a:t> ogni schema di relazione nella decomposizione è in 3NF</a:t>
            </a:r>
          </a:p>
          <a:p>
            <a:pPr>
              <a:buFontTx/>
              <a:buChar char="-"/>
            </a:pPr>
            <a:r>
              <a:rPr lang="it-IT" sz="2400" dirty="0" smtClean="0"/>
              <a:t> la decomposizione preserva F</a:t>
            </a:r>
          </a:p>
          <a:p>
            <a:pPr>
              <a:buFontTx/>
              <a:buChar char="-"/>
            </a:pPr>
            <a:r>
              <a:rPr lang="it-IT" sz="2400" dirty="0" smtClean="0"/>
              <a:t> la decomposizione ha un join senza perdita.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RISPOSTA  A DOMANDA 1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71600" y="2636912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Uno schema è buono se è in Terza Forma Normale (3NF)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79912" y="1772816"/>
            <a:ext cx="7585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/>
              <a:t>Si!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Riformulazione DOMANDA 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420888"/>
            <a:ext cx="80371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È sempre possibile rappresentare la realtà di interesse</a:t>
            </a:r>
          </a:p>
          <a:p>
            <a:r>
              <a:rPr lang="it-IT" sz="2800" dirty="0" smtClean="0"/>
              <a:t>con uno schema di BD in cui ogni schema di relazione </a:t>
            </a:r>
          </a:p>
          <a:p>
            <a:r>
              <a:rPr lang="it-IT" sz="2800" dirty="0" smtClean="0"/>
              <a:t>sia in 3NF?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908720"/>
            <a:ext cx="77700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OSSERVAZIONE:</a:t>
            </a:r>
          </a:p>
          <a:p>
            <a:endParaRPr lang="it-IT" dirty="0"/>
          </a:p>
          <a:p>
            <a:r>
              <a:rPr lang="it-IT" dirty="0" smtClean="0"/>
              <a:t>Lo schema di BD </a:t>
            </a:r>
            <a:r>
              <a:rPr lang="it-IT" b="1" dirty="0" smtClean="0">
                <a:sym typeface="Symbol"/>
              </a:rPr>
              <a:t></a:t>
            </a:r>
            <a:r>
              <a:rPr lang="it-IT" b="1" dirty="0" smtClean="0"/>
              <a:t>Studente, Esame, Corso, Comune</a:t>
            </a:r>
            <a:r>
              <a:rPr lang="it-IT" b="1" dirty="0" smtClean="0">
                <a:sym typeface="Symbol"/>
              </a:rPr>
              <a:t> </a:t>
            </a:r>
            <a:r>
              <a:rPr lang="it-IT" dirty="0" smtClean="0">
                <a:sym typeface="Symbol"/>
              </a:rPr>
              <a:t>in cui ogni schema </a:t>
            </a:r>
          </a:p>
          <a:p>
            <a:r>
              <a:rPr lang="it-IT" dirty="0" smtClean="0">
                <a:sym typeface="Symbol"/>
              </a:rPr>
              <a:t>di relazione è in 3NF, </a:t>
            </a:r>
            <a:r>
              <a:rPr lang="it-IT" b="1" dirty="0" smtClean="0">
                <a:sym typeface="Symbol"/>
              </a:rPr>
              <a:t>può essere ottenuto dallo schema di relazione  </a:t>
            </a:r>
            <a:r>
              <a:rPr lang="it-IT" dirty="0" smtClean="0">
                <a:sym typeface="Symbol"/>
              </a:rPr>
              <a:t>(non in 3NF)</a:t>
            </a:r>
          </a:p>
          <a:p>
            <a:r>
              <a:rPr lang="it-IT" b="1" dirty="0" smtClean="0">
                <a:sym typeface="Symbol"/>
              </a:rPr>
              <a:t>Curriculum mediante </a:t>
            </a:r>
            <a:r>
              <a:rPr lang="it-IT" dirty="0" smtClean="0">
                <a:sym typeface="Symbol"/>
              </a:rPr>
              <a:t>un procedimento di </a:t>
            </a:r>
            <a:r>
              <a:rPr lang="it-IT" b="1" dirty="0" smtClean="0">
                <a:sym typeface="Symbol"/>
              </a:rPr>
              <a:t>decomposizione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2852936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DOMANDA 3:</a:t>
            </a:r>
          </a:p>
          <a:p>
            <a:r>
              <a:rPr lang="it-IT" dirty="0" smtClean="0"/>
              <a:t>Qualsiasi schema di BD tale che:</a:t>
            </a:r>
          </a:p>
          <a:p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 è ottenuto mediante decomposizione</a:t>
            </a:r>
          </a:p>
          <a:p>
            <a:pPr>
              <a:buFontTx/>
              <a:buChar char="-"/>
            </a:pPr>
            <a:r>
              <a:rPr lang="it-IT" dirty="0" smtClean="0"/>
              <a:t> ogni schema di relazione è in 3NF</a:t>
            </a:r>
          </a:p>
          <a:p>
            <a:pPr>
              <a:buFontTx/>
              <a:buChar char="-"/>
            </a:pPr>
            <a:endParaRPr lang="it-IT" dirty="0"/>
          </a:p>
          <a:p>
            <a:r>
              <a:rPr lang="it-IT" dirty="0" smtClean="0"/>
              <a:t>rappresenta adeguatamente la realtà di interesse?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RISPOSTA  A DOMANDA 3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139952" y="2204864"/>
            <a:ext cx="936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NO! 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3429000"/>
            <a:ext cx="84426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La decomposizione potrebbe </a:t>
            </a:r>
            <a:r>
              <a:rPr lang="it-IT" sz="2400" b="1" dirty="0" smtClean="0">
                <a:solidFill>
                  <a:srgbClr val="FF0000"/>
                </a:solidFill>
              </a:rPr>
              <a:t>non</a:t>
            </a:r>
            <a:r>
              <a:rPr lang="it-IT" sz="2400" dirty="0" smtClean="0"/>
              <a:t> permettere di rappresentare:</a:t>
            </a:r>
          </a:p>
          <a:p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/>
              <a:t>  tutte le dipendenze funzionali definite sullo schema di relazione </a:t>
            </a:r>
          </a:p>
          <a:p>
            <a:r>
              <a:rPr lang="it-IT" sz="2400" dirty="0" smtClean="0"/>
              <a:t>	originario</a:t>
            </a:r>
          </a:p>
          <a:p>
            <a:pPr>
              <a:buFontTx/>
              <a:buChar char="-"/>
            </a:pPr>
            <a:r>
              <a:rPr lang="it-IT" sz="2400" dirty="0" smtClean="0"/>
              <a:t>  l’informazione rappresentabile mediante lo schema di relazione </a:t>
            </a:r>
          </a:p>
          <a:p>
            <a:r>
              <a:rPr lang="it-IT" sz="2400" dirty="0" smtClean="0"/>
              <a:t>	originario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2708920"/>
            <a:ext cx="77918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Studente = </a:t>
            </a:r>
            <a:r>
              <a:rPr lang="it-IT" sz="2400" dirty="0" err="1" smtClean="0"/>
              <a:t>Matr</a:t>
            </a:r>
            <a:r>
              <a:rPr lang="it-IT" sz="2400" dirty="0" smtClean="0"/>
              <a:t> Comune Provincia        </a:t>
            </a:r>
          </a:p>
          <a:p>
            <a:r>
              <a:rPr lang="it-IT" sz="2400" dirty="0" err="1" smtClean="0"/>
              <a:t>F=</a:t>
            </a:r>
            <a:r>
              <a:rPr lang="it-IT" sz="2400" dirty="0" smtClean="0">
                <a:sym typeface="Symbol"/>
              </a:rPr>
              <a:t></a:t>
            </a:r>
            <a:r>
              <a:rPr lang="it-IT" sz="2400" dirty="0" smtClean="0"/>
              <a:t> </a:t>
            </a:r>
            <a:r>
              <a:rPr lang="it-IT" sz="2400" dirty="0" err="1" smtClean="0"/>
              <a:t>Matr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Comune</a:t>
            </a:r>
            <a:r>
              <a:rPr lang="it-IT" sz="2400" dirty="0" smtClean="0">
                <a:sym typeface="Wingdings" pitchFamily="2" charset="2"/>
              </a:rPr>
              <a:t>,</a:t>
            </a:r>
            <a:r>
              <a:rPr lang="it-IT" sz="2400" dirty="0" smtClean="0"/>
              <a:t> </a:t>
            </a:r>
            <a:r>
              <a:rPr lang="it-IT" sz="2400" dirty="0" err="1" smtClean="0"/>
              <a:t>Matr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Provincia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smtClean="0"/>
              <a:t>Comune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Provincia </a:t>
            </a:r>
            <a:r>
              <a:rPr lang="it-IT" sz="2400" dirty="0" smtClean="0">
                <a:sym typeface="Symbol"/>
              </a:rPr>
              <a:t></a:t>
            </a:r>
          </a:p>
          <a:p>
            <a:endParaRPr lang="it-IT" sz="2400" dirty="0" smtClean="0">
              <a:sym typeface="Symbol"/>
            </a:endParaRPr>
          </a:p>
          <a:p>
            <a:pPr>
              <a:buFont typeface="Symbol"/>
              <a:buChar char="r"/>
            </a:pPr>
            <a:r>
              <a:rPr lang="it-IT" sz="2400" dirty="0" smtClean="0">
                <a:sym typeface="Symbol"/>
              </a:rPr>
              <a:t>= R1, R2</a:t>
            </a:r>
          </a:p>
          <a:p>
            <a:r>
              <a:rPr lang="it-IT" sz="2400" dirty="0" smtClean="0"/>
              <a:t>R1 = </a:t>
            </a:r>
            <a:r>
              <a:rPr lang="it-IT" sz="2400" dirty="0" err="1" smtClean="0">
                <a:sym typeface="Symbol"/>
              </a:rPr>
              <a:t>Matr</a:t>
            </a:r>
            <a:r>
              <a:rPr lang="it-IT" sz="2400" dirty="0" smtClean="0">
                <a:sym typeface="Symbol"/>
              </a:rPr>
              <a:t> Comune 		</a:t>
            </a:r>
            <a:r>
              <a:rPr lang="it-IT" sz="2400" dirty="0" smtClean="0"/>
              <a:t>F1=</a:t>
            </a:r>
            <a:r>
              <a:rPr lang="it-IT" sz="2400" dirty="0" smtClean="0">
                <a:sym typeface="Symbol"/>
              </a:rPr>
              <a:t></a:t>
            </a:r>
            <a:r>
              <a:rPr lang="it-IT" sz="2400" dirty="0" smtClean="0"/>
              <a:t> </a:t>
            </a:r>
            <a:r>
              <a:rPr lang="it-IT" sz="2400" dirty="0" err="1" smtClean="0"/>
              <a:t>Matr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Comune</a:t>
            </a:r>
            <a:r>
              <a:rPr lang="it-IT" sz="2400" dirty="0" smtClean="0">
                <a:sym typeface="Symbol"/>
              </a:rPr>
              <a:t></a:t>
            </a:r>
          </a:p>
          <a:p>
            <a:r>
              <a:rPr lang="it-IT" sz="2400" dirty="0" smtClean="0">
                <a:sym typeface="Symbol"/>
              </a:rPr>
              <a:t>R2 = </a:t>
            </a:r>
            <a:r>
              <a:rPr lang="it-IT" sz="2400" dirty="0" err="1" smtClean="0">
                <a:sym typeface="Symbol"/>
              </a:rPr>
              <a:t>Matr</a:t>
            </a:r>
            <a:r>
              <a:rPr lang="it-IT" sz="2400" dirty="0" smtClean="0">
                <a:sym typeface="Symbol"/>
              </a:rPr>
              <a:t> Provincia 		</a:t>
            </a:r>
            <a:r>
              <a:rPr lang="it-IT" sz="2400" dirty="0" smtClean="0"/>
              <a:t>F2=</a:t>
            </a:r>
            <a:r>
              <a:rPr lang="it-IT" sz="2400" dirty="0" smtClean="0">
                <a:sym typeface="Symbol"/>
              </a:rPr>
              <a:t> </a:t>
            </a:r>
            <a:r>
              <a:rPr lang="it-IT" sz="2400" dirty="0" err="1" smtClean="0"/>
              <a:t>Matr</a:t>
            </a:r>
            <a:r>
              <a:rPr lang="it-IT" sz="2400" dirty="0" smtClean="0">
                <a:sym typeface="Wingdings" pitchFamily="2" charset="2"/>
              </a:rPr>
              <a:t></a:t>
            </a:r>
            <a:r>
              <a:rPr lang="it-IT" sz="2400" dirty="0" smtClean="0"/>
              <a:t>Provincia</a:t>
            </a:r>
            <a:r>
              <a:rPr lang="it-IT" sz="2400" dirty="0" smtClean="0">
                <a:sym typeface="Symbol"/>
              </a:rPr>
              <a:t>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Esempio di decomposizione che non preserva le dipendenze funzionali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835696" y="764704"/>
          <a:ext cx="187220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3"/>
                <a:gridCol w="1216935"/>
              </a:tblGrid>
              <a:tr h="40430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Matr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Marino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Marino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932040" y="764704"/>
          <a:ext cx="187220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3"/>
                <a:gridCol w="1216935"/>
              </a:tblGrid>
              <a:tr h="40430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Matr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Provincia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Roma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Latina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95536" y="1052736"/>
            <a:ext cx="887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</a:t>
            </a:r>
          </a:p>
          <a:p>
            <a:r>
              <a:rPr lang="it-IT" dirty="0" smtClean="0"/>
              <a:t>legale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236296" y="1052736"/>
            <a:ext cx="887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</a:t>
            </a:r>
          </a:p>
          <a:p>
            <a:r>
              <a:rPr lang="it-IT" dirty="0" smtClean="0"/>
              <a:t>legale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491880" y="5517232"/>
            <a:ext cx="196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 </a:t>
            </a:r>
            <a:r>
              <a:rPr lang="it-IT" b="1" dirty="0" smtClean="0"/>
              <a:t>non</a:t>
            </a:r>
            <a:r>
              <a:rPr lang="it-IT" dirty="0" smtClean="0"/>
              <a:t>  legale</a:t>
            </a:r>
            <a:endParaRPr lang="it-IT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555776" y="3861048"/>
          <a:ext cx="35283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442"/>
                <a:gridCol w="1076458"/>
                <a:gridCol w="167449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Matr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Comune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Provincia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Roma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Latina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995936" y="3140968"/>
            <a:ext cx="71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ym typeface="MT Extra"/>
              </a:rPr>
              <a:t></a:t>
            </a:r>
            <a:endParaRPr lang="it-IT" sz="3200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2843808" y="2132856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4716016" y="2132856"/>
            <a:ext cx="115212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9552" y="2708920"/>
            <a:ext cx="47884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Ordine = Cliente Articolo Data</a:t>
            </a:r>
          </a:p>
          <a:p>
            <a:r>
              <a:rPr lang="it-IT" sz="2400" dirty="0" err="1" smtClean="0"/>
              <a:t>F=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/>
              </a:rPr>
              <a:t></a:t>
            </a:r>
          </a:p>
          <a:p>
            <a:endParaRPr lang="it-IT" sz="2400" dirty="0" smtClean="0">
              <a:sym typeface="Symbol"/>
            </a:endParaRPr>
          </a:p>
          <a:p>
            <a:pPr>
              <a:buFont typeface="Symbol"/>
              <a:buChar char="r"/>
            </a:pPr>
            <a:r>
              <a:rPr lang="it-IT" sz="2400" dirty="0" smtClean="0">
                <a:sym typeface="Symbol"/>
              </a:rPr>
              <a:t>= </a:t>
            </a:r>
            <a:r>
              <a:rPr lang="it-IT" sz="2400" dirty="0" smtClean="0"/>
              <a:t>R1</a:t>
            </a:r>
            <a:r>
              <a:rPr lang="it-IT" sz="2400" dirty="0" smtClean="0">
                <a:sym typeface="Symbol"/>
              </a:rPr>
              <a:t>, </a:t>
            </a:r>
            <a:r>
              <a:rPr lang="it-IT" sz="2400" dirty="0" smtClean="0"/>
              <a:t>R2</a:t>
            </a:r>
            <a:r>
              <a:rPr lang="it-IT" sz="2400" dirty="0" smtClean="0">
                <a:sym typeface="Symbol"/>
              </a:rPr>
              <a:t></a:t>
            </a:r>
          </a:p>
          <a:p>
            <a:r>
              <a:rPr lang="it-IT" sz="2400" dirty="0" smtClean="0"/>
              <a:t>R1 = Cliente Articolo </a:t>
            </a:r>
            <a:r>
              <a:rPr lang="it-IT" sz="2400" dirty="0" smtClean="0">
                <a:sym typeface="Symbol"/>
              </a:rPr>
              <a:t>		</a:t>
            </a:r>
            <a:r>
              <a:rPr lang="it-IT" sz="2400" dirty="0" smtClean="0"/>
              <a:t>F1 = </a:t>
            </a:r>
            <a:r>
              <a:rPr lang="it-IT" sz="2400" dirty="0" smtClean="0">
                <a:sym typeface="Symbol"/>
              </a:rPr>
              <a:t> </a:t>
            </a:r>
          </a:p>
          <a:p>
            <a:r>
              <a:rPr lang="it-IT" sz="2400" dirty="0" smtClean="0">
                <a:sym typeface="Symbol"/>
              </a:rPr>
              <a:t>R2 = </a:t>
            </a:r>
            <a:r>
              <a:rPr lang="it-IT" sz="2400" dirty="0" smtClean="0"/>
              <a:t>Articolo Data </a:t>
            </a:r>
            <a:r>
              <a:rPr lang="it-IT" sz="2400" dirty="0" smtClean="0">
                <a:sym typeface="Symbol"/>
              </a:rPr>
              <a:t>		</a:t>
            </a:r>
            <a:r>
              <a:rPr lang="it-IT" sz="2400" dirty="0" smtClean="0"/>
              <a:t>F2 = </a:t>
            </a:r>
            <a:r>
              <a:rPr lang="it-IT" sz="2400" dirty="0" smtClean="0">
                <a:sym typeface="Symbol"/>
              </a:rPr>
              <a:t> </a:t>
            </a:r>
          </a:p>
          <a:p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Esempio di decomposizione che perde informazione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619672" y="2276872"/>
          <a:ext cx="187220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08112"/>
              </a:tblGrid>
              <a:tr h="404302">
                <a:tc>
                  <a:txBody>
                    <a:bodyPr/>
                    <a:lstStyle/>
                    <a:p>
                      <a:r>
                        <a:rPr lang="it-IT" dirty="0" smtClean="0"/>
                        <a:t>Cliente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Articolo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C1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C2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716016" y="2276872"/>
          <a:ext cx="259228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476164"/>
              </a:tblGrid>
              <a:tr h="404302">
                <a:tc>
                  <a:txBody>
                    <a:bodyPr/>
                    <a:lstStyle/>
                    <a:p>
                      <a:r>
                        <a:rPr lang="it-IT" dirty="0" smtClean="0"/>
                        <a:t>Articolo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01/03/2013</a:t>
                      </a:r>
                      <a:endParaRPr lang="it-IT" dirty="0"/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12/11/2013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707904" y="4149080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ym typeface="MT Extra"/>
              </a:rPr>
              <a:t></a:t>
            </a:r>
            <a:endParaRPr lang="it-IT" sz="3200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2411760" y="4797152"/>
          <a:ext cx="35283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89804"/>
                <a:gridCol w="167449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Cliente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Articolo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01/03/2013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mtClean="0"/>
                        <a:t>C1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12/11/2013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01/03/2013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12/11/2013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2699792" y="188640"/>
          <a:ext cx="35283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989804"/>
                <a:gridCol w="167449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Cliente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Articolo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01/03/2013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12/03/2013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Connettore 2 22"/>
          <p:cNvCxnSpPr/>
          <p:nvPr/>
        </p:nvCxnSpPr>
        <p:spPr>
          <a:xfrm flipH="1">
            <a:off x="2843808" y="170080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4572000" y="1700808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2555776" y="3717032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427984" y="371703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1403648" y="1412776"/>
            <a:ext cx="1946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ym typeface="Symbol"/>
              </a:rPr>
              <a:t> </a:t>
            </a:r>
            <a:r>
              <a:rPr lang="it-IT" dirty="0" smtClean="0">
                <a:sym typeface="Symbol"/>
              </a:rPr>
              <a:t>Cliente Articolo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652120" y="1484784"/>
            <a:ext cx="1727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ym typeface="Symbol"/>
              </a:rPr>
              <a:t> </a:t>
            </a:r>
            <a:r>
              <a:rPr lang="it-IT" dirty="0" smtClean="0">
                <a:sym typeface="Symbol"/>
              </a:rPr>
              <a:t>Articolo Data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463</Words>
  <Application>Microsoft Office PowerPoint</Application>
  <PresentationFormat>Presentazione su schermo (4:3)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RISPOSTA  A DOMANDA 1 </vt:lpstr>
      <vt:lpstr>Riformulazione DOMANDA 2</vt:lpstr>
      <vt:lpstr>Diapositiva 4</vt:lpstr>
      <vt:lpstr>RISPOSTA  A DOMANDA 3 </vt:lpstr>
      <vt:lpstr>Diapositiva 6</vt:lpstr>
      <vt:lpstr>Diapositiva 7</vt:lpstr>
      <vt:lpstr>Esempio di decomposizione che perde informazione</vt:lpstr>
      <vt:lpstr>Diapositiva 9</vt:lpstr>
      <vt:lpstr>Riformulazione DOMANDA 2</vt:lpstr>
      <vt:lpstr>RISPOSTA  A DOMANDA 2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Valued Acer Customer</cp:lastModifiedBy>
  <cp:revision>65</cp:revision>
  <dcterms:created xsi:type="dcterms:W3CDTF">2013-10-23T12:49:14Z</dcterms:created>
  <dcterms:modified xsi:type="dcterms:W3CDTF">2013-11-19T14:18:58Z</dcterms:modified>
</cp:coreProperties>
</file>