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Microsoft_Equation1.bin" ContentType="application/vnd.openxmlformats-officedocument.oleObject"/>
  <Override PartName="/ppt/embeddings/oleObject15.bin" ContentType="application/vnd.openxmlformats-officedocument.oleObject"/>
  <Override PartName="/ppt/embeddings/Microsoft_Equation2.bin" ContentType="application/vnd.openxmlformats-officedocument.oleObject"/>
  <Override PartName="/ppt/embeddings/oleObject16.bin" ContentType="application/vnd.openxmlformats-officedocument.oleObject"/>
  <Override PartName="/ppt/embeddings/Microsoft_Equation3.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Microsoft_Equation4.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embeddings/oleObject20.bin" ContentType="application/vnd.openxmlformats-officedocument.oleObject"/>
  <Override PartName="/ppt/embeddings/Microsoft_Equation8.bin" ContentType="application/vnd.openxmlformats-officedocument.oleObject"/>
  <Override PartName="/ppt/embeddings/oleObject21.bin" ContentType="application/vnd.openxmlformats-officedocument.oleObject"/>
  <Override PartName="/ppt/embeddings/Microsoft_Equation9.bin" ContentType="application/vnd.openxmlformats-officedocument.oleObject"/>
  <Override PartName="/ppt/embeddings/oleObject22.bin" ContentType="application/vnd.openxmlformats-officedocument.oleObject"/>
  <Override PartName="/ppt/embeddings/Microsoft_Equation10.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1.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notesSlides/notesSlide2.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notesSlides/notesSlide3.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notesSlides/notesSlide4.xml" ContentType="application/vnd.openxmlformats-officedocument.presentationml.notesSlide+xml"/>
  <Override PartName="/ppt/embeddings/oleObject40.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notesSlides/notesSlide7.xml" ContentType="application/vnd.openxmlformats-officedocument.presentationml.notesSlide+xml"/>
  <Override PartName="/ppt/embeddings/oleObject45.bin" ContentType="application/vnd.openxmlformats-officedocument.oleObject"/>
  <Override PartName="/ppt/notesSlides/notesSlide8.xml" ContentType="application/vnd.openxmlformats-officedocument.presentationml.notesSlide+xml"/>
  <Override PartName="/ppt/embeddings/oleObject46.bin" ContentType="application/vnd.openxmlformats-officedocument.oleObject"/>
  <Override PartName="/ppt/embeddings/oleObject47.bin" ContentType="application/vnd.openxmlformats-officedocument.oleObject"/>
  <Override PartName="/ppt/notesSlides/notesSlide9.xml" ContentType="application/vnd.openxmlformats-officedocument.presentationml.notesSlide+xml"/>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media/audio1.bin" ContentType="audio/unknown"/>
  <Override PartName="/ppt/media/audio2.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03"/>
  </p:notesMasterIdLst>
  <p:handoutMasterIdLst>
    <p:handoutMasterId r:id="rId104"/>
  </p:handoutMasterIdLst>
  <p:sldIdLst>
    <p:sldId id="256" r:id="rId2"/>
    <p:sldId id="357" r:id="rId3"/>
    <p:sldId id="298" r:id="rId4"/>
    <p:sldId id="299" r:id="rId5"/>
    <p:sldId id="288" r:id="rId6"/>
    <p:sldId id="289" r:id="rId7"/>
    <p:sldId id="290" r:id="rId8"/>
    <p:sldId id="360" r:id="rId9"/>
    <p:sldId id="291" r:id="rId10"/>
    <p:sldId id="292" r:id="rId11"/>
    <p:sldId id="334" r:id="rId12"/>
    <p:sldId id="363" r:id="rId13"/>
    <p:sldId id="296" r:id="rId14"/>
    <p:sldId id="293" r:id="rId15"/>
    <p:sldId id="294" r:id="rId16"/>
    <p:sldId id="295" r:id="rId17"/>
    <p:sldId id="364" r:id="rId18"/>
    <p:sldId id="303" r:id="rId19"/>
    <p:sldId id="304" r:id="rId20"/>
    <p:sldId id="335" r:id="rId21"/>
    <p:sldId id="336" r:id="rId22"/>
    <p:sldId id="337" r:id="rId23"/>
    <p:sldId id="338" r:id="rId24"/>
    <p:sldId id="339" r:id="rId25"/>
    <p:sldId id="340" r:id="rId26"/>
    <p:sldId id="341" r:id="rId27"/>
    <p:sldId id="305" r:id="rId28"/>
    <p:sldId id="365" r:id="rId29"/>
    <p:sldId id="306" r:id="rId30"/>
    <p:sldId id="369" r:id="rId31"/>
    <p:sldId id="371" r:id="rId32"/>
    <p:sldId id="372" r:id="rId33"/>
    <p:sldId id="370" r:id="rId34"/>
    <p:sldId id="307" r:id="rId35"/>
    <p:sldId id="308" r:id="rId36"/>
    <p:sldId id="325" r:id="rId37"/>
    <p:sldId id="324" r:id="rId38"/>
    <p:sldId id="309" r:id="rId39"/>
    <p:sldId id="367" r:id="rId40"/>
    <p:sldId id="368" r:id="rId41"/>
    <p:sldId id="354" r:id="rId42"/>
    <p:sldId id="355" r:id="rId43"/>
    <p:sldId id="362" r:id="rId44"/>
    <p:sldId id="401" r:id="rId45"/>
    <p:sldId id="310" r:id="rId46"/>
    <p:sldId id="356" r:id="rId47"/>
    <p:sldId id="358" r:id="rId48"/>
    <p:sldId id="373" r:id="rId49"/>
    <p:sldId id="359" r:id="rId50"/>
    <p:sldId id="342" r:id="rId51"/>
    <p:sldId id="343" r:id="rId52"/>
    <p:sldId id="344" r:id="rId53"/>
    <p:sldId id="345" r:id="rId54"/>
    <p:sldId id="346" r:id="rId55"/>
    <p:sldId id="347" r:id="rId56"/>
    <p:sldId id="348" r:id="rId57"/>
    <p:sldId id="349" r:id="rId58"/>
    <p:sldId id="350" r:id="rId59"/>
    <p:sldId id="311" r:id="rId60"/>
    <p:sldId id="312" r:id="rId61"/>
    <p:sldId id="313" r:id="rId62"/>
    <p:sldId id="326" r:id="rId63"/>
    <p:sldId id="327" r:id="rId64"/>
    <p:sldId id="328" r:id="rId65"/>
    <p:sldId id="329" r:id="rId66"/>
    <p:sldId id="330" r:id="rId67"/>
    <p:sldId id="331" r:id="rId68"/>
    <p:sldId id="332" r:id="rId69"/>
    <p:sldId id="333" r:id="rId70"/>
    <p:sldId id="315" r:id="rId71"/>
    <p:sldId id="316" r:id="rId72"/>
    <p:sldId id="319" r:id="rId73"/>
    <p:sldId id="320" r:id="rId74"/>
    <p:sldId id="322" r:id="rId75"/>
    <p:sldId id="374" r:id="rId76"/>
    <p:sldId id="375" r:id="rId77"/>
    <p:sldId id="376" r:id="rId78"/>
    <p:sldId id="377" r:id="rId79"/>
    <p:sldId id="378" r:id="rId80"/>
    <p:sldId id="379" r:id="rId81"/>
    <p:sldId id="380" r:id="rId82"/>
    <p:sldId id="381" r:id="rId83"/>
    <p:sldId id="382" r:id="rId84"/>
    <p:sldId id="383" r:id="rId85"/>
    <p:sldId id="384" r:id="rId86"/>
    <p:sldId id="385" r:id="rId87"/>
    <p:sldId id="386" r:id="rId88"/>
    <p:sldId id="387" r:id="rId89"/>
    <p:sldId id="388" r:id="rId90"/>
    <p:sldId id="389" r:id="rId91"/>
    <p:sldId id="390" r:id="rId92"/>
    <p:sldId id="391" r:id="rId93"/>
    <p:sldId id="392" r:id="rId94"/>
    <p:sldId id="393" r:id="rId95"/>
    <p:sldId id="394" r:id="rId96"/>
    <p:sldId id="395" r:id="rId97"/>
    <p:sldId id="396" r:id="rId98"/>
    <p:sldId id="397" r:id="rId99"/>
    <p:sldId id="398" r:id="rId100"/>
    <p:sldId id="399" r:id="rId101"/>
    <p:sldId id="400" r:id="rId102"/>
  </p:sldIdLst>
  <p:sldSz cx="9144000" cy="6858000" type="screen4x3"/>
  <p:notesSz cx="6858000" cy="9117013"/>
  <p:defaultTextStyle>
    <a:defPPr>
      <a:defRPr lang="en-US"/>
    </a:defPPr>
    <a:lvl1pPr algn="ctr" rtl="0" fontAlgn="base">
      <a:spcBef>
        <a:spcPct val="0"/>
      </a:spcBef>
      <a:spcAft>
        <a:spcPct val="0"/>
      </a:spcAft>
      <a:defRPr sz="2000" kern="1200">
        <a:solidFill>
          <a:schemeClr val="tx1"/>
        </a:solidFill>
        <a:latin typeface="Times New Roman" charset="0"/>
        <a:ea typeface="ＭＳ Ｐゴシック" charset="0"/>
        <a:cs typeface="ＭＳ Ｐゴシック" charset="0"/>
      </a:defRPr>
    </a:lvl1pPr>
    <a:lvl2pPr marL="457200" algn="ctr" rtl="0" fontAlgn="base">
      <a:spcBef>
        <a:spcPct val="0"/>
      </a:spcBef>
      <a:spcAft>
        <a:spcPct val="0"/>
      </a:spcAft>
      <a:defRPr sz="2000" kern="1200">
        <a:solidFill>
          <a:schemeClr val="tx1"/>
        </a:solidFill>
        <a:latin typeface="Times New Roman" charset="0"/>
        <a:ea typeface="ＭＳ Ｐゴシック" charset="0"/>
        <a:cs typeface="ＭＳ Ｐゴシック" charset="0"/>
      </a:defRPr>
    </a:lvl2pPr>
    <a:lvl3pPr marL="914400" algn="ctr" rtl="0" fontAlgn="base">
      <a:spcBef>
        <a:spcPct val="0"/>
      </a:spcBef>
      <a:spcAft>
        <a:spcPct val="0"/>
      </a:spcAft>
      <a:defRPr sz="2000" kern="1200">
        <a:solidFill>
          <a:schemeClr val="tx1"/>
        </a:solidFill>
        <a:latin typeface="Times New Roman" charset="0"/>
        <a:ea typeface="ＭＳ Ｐゴシック" charset="0"/>
        <a:cs typeface="ＭＳ Ｐゴシック" charset="0"/>
      </a:defRPr>
    </a:lvl3pPr>
    <a:lvl4pPr marL="1371600" algn="ctr" rtl="0" fontAlgn="base">
      <a:spcBef>
        <a:spcPct val="0"/>
      </a:spcBef>
      <a:spcAft>
        <a:spcPct val="0"/>
      </a:spcAft>
      <a:defRPr sz="2000" kern="1200">
        <a:solidFill>
          <a:schemeClr val="tx1"/>
        </a:solidFill>
        <a:latin typeface="Times New Roman" charset="0"/>
        <a:ea typeface="ＭＳ Ｐゴシック" charset="0"/>
        <a:cs typeface="ＭＳ Ｐゴシック" charset="0"/>
      </a:defRPr>
    </a:lvl4pPr>
    <a:lvl5pPr marL="1828800" algn="ctr" rtl="0" fontAlgn="base">
      <a:spcBef>
        <a:spcPct val="0"/>
      </a:spcBef>
      <a:spcAft>
        <a:spcPct val="0"/>
      </a:spcAft>
      <a:defRPr sz="20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C7"/>
    <a:srgbClr val="00BCB8"/>
    <a:srgbClr val="FFFF00"/>
    <a:srgbClr val="00D7D2"/>
    <a:srgbClr val="00FFFF"/>
    <a:srgbClr val="89C20A"/>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4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4"/>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notesMaster" Target="notesMasters/notesMaster1.xml"/><Relationship Id="rId104" Type="http://schemas.openxmlformats.org/officeDocument/2006/relationships/handoutMaster" Target="handoutMasters/handoutMaster1.xml"/><Relationship Id="rId105" Type="http://schemas.openxmlformats.org/officeDocument/2006/relationships/printerSettings" Target="printerSettings/printerSettings1.bin"/><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emf"/><Relationship Id="rId2"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1" Type="http://schemas.openxmlformats.org/officeDocument/2006/relationships/image" Target="../media/image50.emf"/><Relationship Id="rId2" Type="http://schemas.openxmlformats.org/officeDocument/2006/relationships/image" Target="../media/image5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emf"/><Relationship Id="rId2" Type="http://schemas.openxmlformats.org/officeDocument/2006/relationships/image" Target="../media/image55.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0.emf"/><Relationship Id="rId2" Type="http://schemas.openxmlformats.org/officeDocument/2006/relationships/image" Target="../media/image61.emf"/><Relationship Id="rId3" Type="http://schemas.openxmlformats.org/officeDocument/2006/relationships/image" Target="../media/image6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5.emf"/><Relationship Id="rId2" Type="http://schemas.openxmlformats.org/officeDocument/2006/relationships/image" Target="../media/image66.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70.emf"/><Relationship Id="rId5" Type="http://schemas.openxmlformats.org/officeDocument/2006/relationships/image" Target="../media/image71.emf"/><Relationship Id="rId6" Type="http://schemas.openxmlformats.org/officeDocument/2006/relationships/image" Target="../media/image72.emf"/><Relationship Id="rId1" Type="http://schemas.openxmlformats.org/officeDocument/2006/relationships/image" Target="../media/image67.emf"/><Relationship Id="rId2" Type="http://schemas.openxmlformats.org/officeDocument/2006/relationships/image" Target="../media/image6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image" Target="../media/image5.wmf"/><Relationship Id="rId2"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5.emf"/><Relationship Id="rId4" Type="http://schemas.openxmlformats.org/officeDocument/2006/relationships/image" Target="../media/image76.emf"/><Relationship Id="rId5" Type="http://schemas.openxmlformats.org/officeDocument/2006/relationships/image" Target="../media/image77.emf"/><Relationship Id="rId6" Type="http://schemas.openxmlformats.org/officeDocument/2006/relationships/image" Target="../media/image78.emf"/><Relationship Id="rId1" Type="http://schemas.openxmlformats.org/officeDocument/2006/relationships/image" Target="../media/image73.emf"/><Relationship Id="rId2" Type="http://schemas.openxmlformats.org/officeDocument/2006/relationships/image" Target="../media/image7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2.emf"/><Relationship Id="rId4" Type="http://schemas.openxmlformats.org/officeDocument/2006/relationships/image" Target="../media/image83.emf"/><Relationship Id="rId1" Type="http://schemas.openxmlformats.org/officeDocument/2006/relationships/image" Target="../media/image80.emf"/><Relationship Id="rId2" Type="http://schemas.openxmlformats.org/officeDocument/2006/relationships/image" Target="../media/image8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5.emf"/><Relationship Id="rId2" Type="http://schemas.openxmlformats.org/officeDocument/2006/relationships/image" Target="../media/image8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8.wmf"/><Relationship Id="rId2" Type="http://schemas.openxmlformats.org/officeDocument/2006/relationships/image" Target="../media/image8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image" Target="../media/image14.emf"/><Relationship Id="rId2"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 Id="rId3"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US"/>
          </a:p>
        </p:txBody>
      </p:sp>
      <p:sp>
        <p:nvSpPr>
          <p:cNvPr id="32771" name="Rectangle 3"/>
          <p:cNvSpPr>
            <a:spLocks noGrp="1" noChangeArrowheads="1"/>
          </p:cNvSpPr>
          <p:nvPr>
            <p:ph type="dt" sz="quarter"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2772" name="Rectangle 4"/>
          <p:cNvSpPr>
            <a:spLocks noGrp="1" noChangeArrowheads="1"/>
          </p:cNvSpPr>
          <p:nvPr>
            <p:ph type="ftr" sz="quarter" idx="2"/>
          </p:nvPr>
        </p:nvSpPr>
        <p:spPr bwMode="auto">
          <a:xfrm>
            <a:off x="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US"/>
          </a:p>
        </p:txBody>
      </p:sp>
      <p:sp>
        <p:nvSpPr>
          <p:cNvPr id="32773" name="Rectangle 5"/>
          <p:cNvSpPr>
            <a:spLocks noGrp="1" noChangeArrowheads="1"/>
          </p:cNvSpPr>
          <p:nvPr>
            <p:ph type="sldNum" sz="quarter" idx="3"/>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7645087-FD62-EE4C-93F6-A1BF32BE2556}" type="slidenum">
              <a:rPr lang="en-US"/>
              <a:pPr>
                <a:defRPr/>
              </a:pPr>
              <a:t>‹n.›</a:t>
            </a:fld>
            <a:endParaRPr lang="en-US"/>
          </a:p>
        </p:txBody>
      </p:sp>
    </p:spTree>
    <p:extLst>
      <p:ext uri="{BB962C8B-B14F-4D97-AF65-F5344CB8AC3E}">
        <p14:creationId xmlns:p14="http://schemas.microsoft.com/office/powerpoint/2010/main" val="39510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US"/>
          </a:p>
        </p:txBody>
      </p:sp>
      <p:sp>
        <p:nvSpPr>
          <p:cNvPr id="51203" name="Rectangle 3"/>
          <p:cNvSpPr>
            <a:spLocks noGrp="1" noChangeArrowheads="1"/>
          </p:cNvSpPr>
          <p:nvPr>
            <p:ph type="dt"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914400" y="4330700"/>
            <a:ext cx="50292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US"/>
          </a:p>
        </p:txBody>
      </p:sp>
      <p:sp>
        <p:nvSpPr>
          <p:cNvPr id="51207" name="Rectangle 7"/>
          <p:cNvSpPr>
            <a:spLocks noGrp="1" noChangeArrowheads="1"/>
          </p:cNvSpPr>
          <p:nvPr>
            <p:ph type="sldNum" sz="quarter" idx="5"/>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355AC59-17D8-7A41-9D6B-F7C5960A037A}" type="slidenum">
              <a:rPr lang="en-US"/>
              <a:pPr>
                <a:defRPr/>
              </a:pPr>
              <a:t>‹n.›</a:t>
            </a:fld>
            <a:endParaRPr lang="en-US"/>
          </a:p>
        </p:txBody>
      </p:sp>
    </p:spTree>
    <p:extLst>
      <p:ext uri="{BB962C8B-B14F-4D97-AF65-F5344CB8AC3E}">
        <p14:creationId xmlns:p14="http://schemas.microsoft.com/office/powerpoint/2010/main" val="1501011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7A56A3-1877-E94F-95C7-0D1DA09BF372}" type="slidenum">
              <a:rPr lang="it-IT"/>
              <a:pPr>
                <a:defRPr/>
              </a:pPr>
              <a:t>50</a:t>
            </a:fld>
            <a:endParaRPr lang="it-IT"/>
          </a:p>
        </p:txBody>
      </p:sp>
      <p:sp>
        <p:nvSpPr>
          <p:cNvPr id="56322" name="Rectangle 2"/>
          <p:cNvSpPr>
            <a:spLocks noGrp="1" noRot="1" noChangeAspect="1" noChangeArrowheads="1"/>
          </p:cNvSpPr>
          <p:nvPr>
            <p:ph type="sldImg"/>
          </p:nvPr>
        </p:nvSpPr>
        <p:spPr>
          <a:xfrm>
            <a:off x="1150938" y="684213"/>
            <a:ext cx="4556125" cy="3417887"/>
          </a:xfrm>
          <a:solidFill>
            <a:srgbClr val="FFFFFF"/>
          </a:solidFill>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751361-2774-3747-A70A-CEEA392A4C92}" type="slidenum">
              <a:rPr lang="it-IT"/>
              <a:pPr>
                <a:defRPr/>
              </a:pPr>
              <a:t>51</a:t>
            </a:fld>
            <a:endParaRPr lang="it-IT"/>
          </a:p>
        </p:txBody>
      </p:sp>
      <p:sp>
        <p:nvSpPr>
          <p:cNvPr id="58370" name="Rectangle 2"/>
          <p:cNvSpPr>
            <a:spLocks noGrp="1" noRot="1" noChangeAspect="1" noChangeArrowheads="1"/>
          </p:cNvSpPr>
          <p:nvPr>
            <p:ph type="sldImg"/>
          </p:nvPr>
        </p:nvSpPr>
        <p:spPr>
          <a:xfrm>
            <a:off x="1150938" y="684213"/>
            <a:ext cx="4556125" cy="3417887"/>
          </a:xfrm>
          <a:solidFill>
            <a:srgbClr val="FFFFFF"/>
          </a:solidFill>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66D4E2-2F29-9F48-9265-20305C2323EC}" type="slidenum">
              <a:rPr lang="it-IT"/>
              <a:pPr>
                <a:defRPr/>
              </a:pPr>
              <a:t>52</a:t>
            </a:fld>
            <a:endParaRPr lang="it-IT"/>
          </a:p>
        </p:txBody>
      </p:sp>
      <p:sp>
        <p:nvSpPr>
          <p:cNvPr id="60418" name="Rectangle 2"/>
          <p:cNvSpPr>
            <a:spLocks noGrp="1" noRot="1" noChangeAspect="1" noChangeArrowheads="1"/>
          </p:cNvSpPr>
          <p:nvPr>
            <p:ph type="sldImg"/>
          </p:nvPr>
        </p:nvSpPr>
        <p:spPr>
          <a:xfrm>
            <a:off x="1150938" y="684213"/>
            <a:ext cx="4556125" cy="3417887"/>
          </a:xfrm>
          <a:solidFill>
            <a:srgbClr val="FFFFFF"/>
          </a:solidFill>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2EFF4C-4E79-9948-B8E2-1B67381FB3CB}" type="slidenum">
              <a:rPr lang="it-IT"/>
              <a:pPr>
                <a:defRPr/>
              </a:pPr>
              <a:t>53</a:t>
            </a:fld>
            <a:endParaRPr lang="it-IT"/>
          </a:p>
        </p:txBody>
      </p:sp>
      <p:sp>
        <p:nvSpPr>
          <p:cNvPr id="62466" name="Rectangle 2"/>
          <p:cNvSpPr>
            <a:spLocks noGrp="1" noRot="1" noChangeAspect="1" noChangeArrowheads="1"/>
          </p:cNvSpPr>
          <p:nvPr>
            <p:ph type="sldImg"/>
          </p:nvPr>
        </p:nvSpPr>
        <p:spPr>
          <a:xfrm>
            <a:off x="1150938" y="684213"/>
            <a:ext cx="4556125" cy="3417887"/>
          </a:xfrm>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001544-2CAA-564E-81C5-3097EBC61D93}" type="slidenum">
              <a:rPr lang="it-IT"/>
              <a:pPr>
                <a:defRPr/>
              </a:pPr>
              <a:t>54</a:t>
            </a:fld>
            <a:endParaRPr lang="it-IT"/>
          </a:p>
        </p:txBody>
      </p:sp>
      <p:sp>
        <p:nvSpPr>
          <p:cNvPr id="64514" name="Rectangle 2"/>
          <p:cNvSpPr>
            <a:spLocks noGrp="1" noRot="1" noChangeAspect="1" noChangeArrowheads="1"/>
          </p:cNvSpPr>
          <p:nvPr>
            <p:ph type="sldImg"/>
          </p:nvPr>
        </p:nvSpPr>
        <p:spPr>
          <a:xfrm>
            <a:off x="1150938" y="684213"/>
            <a:ext cx="4556125" cy="3417887"/>
          </a:xfrm>
          <a:solidFill>
            <a:srgbClr val="FFFFFF"/>
          </a:solidFill>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89F984-BBE5-9C4C-909A-7396E93EE554}" type="slidenum">
              <a:rPr lang="it-IT"/>
              <a:pPr>
                <a:defRPr/>
              </a:pPr>
              <a:t>55</a:t>
            </a:fld>
            <a:endParaRPr lang="it-IT"/>
          </a:p>
        </p:txBody>
      </p:sp>
      <p:sp>
        <p:nvSpPr>
          <p:cNvPr id="66562" name="Rectangle 2"/>
          <p:cNvSpPr>
            <a:spLocks noGrp="1" noRot="1" noChangeAspect="1" noChangeArrowheads="1"/>
          </p:cNvSpPr>
          <p:nvPr>
            <p:ph type="sldImg"/>
          </p:nvPr>
        </p:nvSpPr>
        <p:spPr>
          <a:xfrm>
            <a:off x="1150938" y="684213"/>
            <a:ext cx="4556125" cy="3417887"/>
          </a:xfrm>
          <a:solidFill>
            <a:srgbClr val="FFFFFF"/>
          </a:solidFill>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AA1ADB-6195-5847-AD8A-AB3F5F4B75FF}" type="slidenum">
              <a:rPr lang="it-IT"/>
              <a:pPr>
                <a:defRPr/>
              </a:pPr>
              <a:t>56</a:t>
            </a:fld>
            <a:endParaRPr lang="it-IT"/>
          </a:p>
        </p:txBody>
      </p:sp>
      <p:sp>
        <p:nvSpPr>
          <p:cNvPr id="68610" name="Rectangle 2"/>
          <p:cNvSpPr>
            <a:spLocks noGrp="1" noRot="1" noChangeAspect="1" noChangeArrowheads="1"/>
          </p:cNvSpPr>
          <p:nvPr>
            <p:ph type="sldImg"/>
          </p:nvPr>
        </p:nvSpPr>
        <p:spPr>
          <a:xfrm>
            <a:off x="1150938" y="684213"/>
            <a:ext cx="4556125" cy="3417887"/>
          </a:xfrm>
          <a:solidFill>
            <a:srgbClr val="FFFFFF"/>
          </a:solidFill>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4F5AFE-2A20-DA45-ACF7-28927D43EC16}" type="slidenum">
              <a:rPr lang="it-IT"/>
              <a:pPr>
                <a:defRPr/>
              </a:pPr>
              <a:t>57</a:t>
            </a:fld>
            <a:endParaRPr lang="it-IT"/>
          </a:p>
        </p:txBody>
      </p:sp>
      <p:sp>
        <p:nvSpPr>
          <p:cNvPr id="70658" name="Rectangle 2"/>
          <p:cNvSpPr>
            <a:spLocks noGrp="1" noRot="1" noChangeAspect="1" noChangeArrowheads="1"/>
          </p:cNvSpPr>
          <p:nvPr>
            <p:ph type="sldImg"/>
          </p:nvPr>
        </p:nvSpPr>
        <p:spPr>
          <a:xfrm>
            <a:off x="1150938" y="684213"/>
            <a:ext cx="4556125" cy="3417887"/>
          </a:xfrm>
          <a:solidFill>
            <a:srgbClr val="FFFFFF"/>
          </a:solidFill>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018548-7A12-2442-8660-A5B350C6CA00}" type="slidenum">
              <a:rPr lang="it-IT"/>
              <a:pPr>
                <a:defRPr/>
              </a:pPr>
              <a:t>58</a:t>
            </a:fld>
            <a:endParaRPr lang="it-IT"/>
          </a:p>
        </p:txBody>
      </p:sp>
      <p:sp>
        <p:nvSpPr>
          <p:cNvPr id="72706" name="Rectangle 2"/>
          <p:cNvSpPr>
            <a:spLocks noGrp="1" noRot="1" noChangeAspect="1" noChangeArrowheads="1"/>
          </p:cNvSpPr>
          <p:nvPr>
            <p:ph type="sldImg"/>
          </p:nvPr>
        </p:nvSpPr>
        <p:spPr>
          <a:xfrm>
            <a:off x="1150938" y="684213"/>
            <a:ext cx="4556125" cy="3417887"/>
          </a:xfrm>
          <a:solidFill>
            <a:srgbClr val="FFFFFF"/>
          </a:solidFill>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071E63B-835C-FE40-957B-9F484138A676}" type="slidenum">
              <a:rPr lang="en-US"/>
              <a:pPr>
                <a:defRPr/>
              </a:pPr>
              <a:t>‹n.›</a:t>
            </a:fld>
            <a:endParaRPr lang="en-US">
              <a:latin typeface="+mn-lt"/>
            </a:endParaRPr>
          </a:p>
        </p:txBody>
      </p:sp>
      <p:sp>
        <p:nvSpPr>
          <p:cNvPr id="6" name="Rectangle 7"/>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01237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792DC0A-0D21-2A48-84B0-6B0337B247C4}" type="slidenum">
              <a:rPr lang="en-US"/>
              <a:pPr>
                <a:defRPr/>
              </a:pPr>
              <a:t>‹n.›</a:t>
            </a:fld>
            <a:endParaRPr lang="en-US">
              <a:latin typeface="+mn-lt"/>
            </a:endParaRPr>
          </a:p>
        </p:txBody>
      </p:sp>
      <p:sp>
        <p:nvSpPr>
          <p:cNvPr id="6" name="Rectangle 7"/>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63419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228600"/>
            <a:ext cx="1943100" cy="583088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85800" y="228600"/>
            <a:ext cx="5676900" cy="583088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F14F039-1D72-6D4B-8659-02353D465BEF}" type="slidenum">
              <a:rPr lang="en-US"/>
              <a:pPr>
                <a:defRPr/>
              </a:pPr>
              <a:t>‹n.›</a:t>
            </a:fld>
            <a:endParaRPr lang="en-US">
              <a:latin typeface="+mn-lt"/>
            </a:endParaRPr>
          </a:p>
        </p:txBody>
      </p:sp>
      <p:sp>
        <p:nvSpPr>
          <p:cNvPr id="6" name="Rectangle 7"/>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58634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228600"/>
            <a:ext cx="7772400" cy="990600"/>
          </a:xfrm>
        </p:spPr>
        <p:txBody>
          <a:bodyPr/>
          <a:lstStyle/>
          <a:p>
            <a:r>
              <a:rPr lang="it-IT" smtClean="0"/>
              <a:t>Fare clic per modificare stile</a:t>
            </a:r>
            <a:endParaRPr lang="it-IT"/>
          </a:p>
        </p:txBody>
      </p:sp>
      <p:sp>
        <p:nvSpPr>
          <p:cNvPr id="3" name="Segnaposto testo 2"/>
          <p:cNvSpPr>
            <a:spLocks noGrp="1"/>
          </p:cNvSpPr>
          <p:nvPr>
            <p:ph type="body" sz="half" idx="1"/>
          </p:nvPr>
        </p:nvSpPr>
        <p:spPr>
          <a:xfrm>
            <a:off x="685800" y="1371600"/>
            <a:ext cx="3810000" cy="46878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371600"/>
            <a:ext cx="3810000" cy="46878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8FE2C69-7986-4E45-9025-A0D633232CA0}" type="slidenum">
              <a:rPr lang="en-US"/>
              <a:pPr>
                <a:defRPr/>
              </a:pPr>
              <a:t>‹n.›</a:t>
            </a:fld>
            <a:endParaRPr lang="en-US">
              <a:latin typeface="+mn-lt"/>
            </a:endParaRPr>
          </a:p>
        </p:txBody>
      </p:sp>
      <p:sp>
        <p:nvSpPr>
          <p:cNvPr id="7" name="Rectangle 7"/>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72546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stile</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a:p>
        </p:txBody>
      </p:sp>
      <p:sp>
        <p:nvSpPr>
          <p:cNvPr id="5" name="Segnaposto data 4"/>
          <p:cNvSpPr>
            <a:spLocks noGrp="1"/>
          </p:cNvSpPr>
          <p:nvPr>
            <p:ph type="dt" sz="half" idx="10"/>
          </p:nvPr>
        </p:nvSpPr>
        <p:spPr>
          <a:xfrm>
            <a:off x="685800" y="6248400"/>
            <a:ext cx="1905000" cy="457200"/>
          </a:xfrm>
        </p:spPr>
        <p:txBody>
          <a:bodyPr/>
          <a:lstStyle>
            <a:lvl1pPr>
              <a:defRPr/>
            </a:lvl1pPr>
          </a:lstStyle>
          <a:p>
            <a:pPr>
              <a:defRPr/>
            </a:pPr>
            <a:endParaRPr 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pPr>
              <a:defRPr/>
            </a:pPr>
            <a:endParaRPr lang="it-IT"/>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pPr>
              <a:defRPr/>
            </a:pPr>
            <a:fld id="{7CF9D5EA-2D69-B345-887C-65F07F292A1D}" type="slidenum">
              <a:rPr lang="it-IT"/>
              <a:pPr>
                <a:defRPr/>
              </a:pPr>
              <a:t>‹n.›</a:t>
            </a:fld>
            <a:endParaRPr lang="it-IT"/>
          </a:p>
        </p:txBody>
      </p:sp>
    </p:spTree>
    <p:extLst>
      <p:ext uri="{BB962C8B-B14F-4D97-AF65-F5344CB8AC3E}">
        <p14:creationId xmlns:p14="http://schemas.microsoft.com/office/powerpoint/2010/main" val="393744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FDB4126-38B5-2045-9733-513737F6EF78}" type="slidenum">
              <a:rPr lang="en-US"/>
              <a:pPr>
                <a:defRPr/>
              </a:pPr>
              <a:t>‹n.›</a:t>
            </a:fld>
            <a:endParaRPr lang="en-US">
              <a:latin typeface="+mn-lt"/>
            </a:endParaRPr>
          </a:p>
        </p:txBody>
      </p:sp>
      <p:sp>
        <p:nvSpPr>
          <p:cNvPr id="6" name="Rectangle 7"/>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43164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A6B12C3-D46B-4C49-A9F6-11AC9F22F37B}" type="slidenum">
              <a:rPr lang="en-US"/>
              <a:pPr>
                <a:defRPr/>
              </a:pPr>
              <a:t>‹n.›</a:t>
            </a:fld>
            <a:endParaRPr lang="en-US">
              <a:latin typeface="+mn-lt"/>
            </a:endParaRPr>
          </a:p>
        </p:txBody>
      </p:sp>
      <p:sp>
        <p:nvSpPr>
          <p:cNvPr id="6" name="Rectangle 7"/>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54865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85800" y="1371600"/>
            <a:ext cx="3810000" cy="468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371600"/>
            <a:ext cx="3810000" cy="468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AF4DA7C-EE6A-AE4B-B23B-5DF493FFF3F4}" type="slidenum">
              <a:rPr lang="en-US"/>
              <a:pPr>
                <a:defRPr/>
              </a:pPr>
              <a:t>‹n.›</a:t>
            </a:fld>
            <a:endParaRPr lang="en-US">
              <a:latin typeface="+mn-lt"/>
            </a:endParaRPr>
          </a:p>
        </p:txBody>
      </p:sp>
      <p:sp>
        <p:nvSpPr>
          <p:cNvPr id="7" name="Rectangle 7"/>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390774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948EE8A4-D775-7F47-BA64-89BE0D81E322}" type="slidenum">
              <a:rPr lang="en-US"/>
              <a:pPr>
                <a:defRPr/>
              </a:pPr>
              <a:t>‹n.›</a:t>
            </a:fld>
            <a:endParaRPr lang="en-US">
              <a:latin typeface="+mn-lt"/>
            </a:endParaRPr>
          </a:p>
        </p:txBody>
      </p:sp>
      <p:sp>
        <p:nvSpPr>
          <p:cNvPr id="9" name="Rectangle 7"/>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69978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CC3693C5-2EF1-704D-A913-88F81C0BED20}" type="slidenum">
              <a:rPr lang="en-US"/>
              <a:pPr>
                <a:defRPr/>
              </a:pPr>
              <a:t>‹n.›</a:t>
            </a:fld>
            <a:endParaRPr lang="en-US">
              <a:latin typeface="+mn-lt"/>
            </a:endParaRPr>
          </a:p>
        </p:txBody>
      </p:sp>
      <p:sp>
        <p:nvSpPr>
          <p:cNvPr id="5" name="Rectangle 7"/>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93835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29B6008B-8516-AF4D-BE1C-8D11FC9C5AB2}" type="slidenum">
              <a:rPr lang="en-US"/>
              <a:pPr>
                <a:defRPr/>
              </a:pPr>
              <a:t>‹n.›</a:t>
            </a:fld>
            <a:endParaRPr lang="en-US">
              <a:latin typeface="+mn-lt"/>
            </a:endParaRPr>
          </a:p>
        </p:txBody>
      </p:sp>
      <p:sp>
        <p:nvSpPr>
          <p:cNvPr id="4" name="Rectangle 7"/>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8755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51D82B3-8735-D34E-B440-F64902D98D77}" type="slidenum">
              <a:rPr lang="en-US"/>
              <a:pPr>
                <a:defRPr/>
              </a:pPr>
              <a:t>‹n.›</a:t>
            </a:fld>
            <a:endParaRPr lang="en-US">
              <a:latin typeface="+mn-lt"/>
            </a:endParaRPr>
          </a:p>
        </p:txBody>
      </p:sp>
      <p:sp>
        <p:nvSpPr>
          <p:cNvPr id="7" name="Rectangle 7"/>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57059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026D9AC-851A-8947-90E7-FD39C3CD6409}" type="slidenum">
              <a:rPr lang="en-US"/>
              <a:pPr>
                <a:defRPr/>
              </a:pPr>
              <a:t>‹n.›</a:t>
            </a:fld>
            <a:endParaRPr lang="en-US">
              <a:latin typeface="+mn-lt"/>
            </a:endParaRPr>
          </a:p>
        </p:txBody>
      </p:sp>
      <p:sp>
        <p:nvSpPr>
          <p:cNvPr id="7" name="Rectangle 7"/>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851721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39" name="Rectangle 3"/>
          <p:cNvSpPr>
            <a:spLocks noGrp="1" noChangeArrowheads="1"/>
          </p:cNvSpPr>
          <p:nvPr>
            <p:ph type="body" idx="1"/>
          </p:nvPr>
        </p:nvSpPr>
        <p:spPr bwMode="auto">
          <a:xfrm>
            <a:off x="685800" y="1371600"/>
            <a:ext cx="7772400"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level Second </a:t>
            </a:r>
          </a:p>
          <a:p>
            <a:pPr lvl="2"/>
            <a:r>
              <a:rPr lang="en-US"/>
              <a:t>Third level</a:t>
            </a:r>
          </a:p>
          <a:p>
            <a:pPr lvl="3"/>
            <a:r>
              <a:rPr lang="en-US"/>
              <a:t>Fourth level</a:t>
            </a:r>
          </a:p>
          <a:p>
            <a:pPr lvl="4"/>
            <a:r>
              <a:rPr lang="en-US"/>
              <a:t>Fifth level</a:t>
            </a:r>
          </a:p>
        </p:txBody>
      </p:sp>
      <p:sp>
        <p:nvSpPr>
          <p:cNvPr id="65540" name="Rectangle 4"/>
          <p:cNvSpPr>
            <a:spLocks noGrp="1" noChangeArrowheads="1"/>
          </p:cNvSpPr>
          <p:nvPr>
            <p:ph type="dt" sz="half" idx="2"/>
          </p:nvPr>
        </p:nvSpPr>
        <p:spPr bwMode="auto">
          <a:xfrm>
            <a:off x="2286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solidFill>
                  <a:srgbClr val="FF9933"/>
                </a:solidFill>
                <a:cs typeface="+mn-cs"/>
              </a:defRPr>
            </a:lvl1pPr>
          </a:lstStyle>
          <a:p>
            <a:pPr>
              <a:defRPr/>
            </a:pPr>
            <a:endParaRPr lang="en-US"/>
          </a:p>
        </p:txBody>
      </p:sp>
      <p:sp>
        <p:nvSpPr>
          <p:cNvPr id="65541" name="Line 5"/>
          <p:cNvSpPr>
            <a:spLocks noChangeShapeType="1"/>
          </p:cNvSpPr>
          <p:nvPr/>
        </p:nvSpPr>
        <p:spPr bwMode="auto">
          <a:xfrm>
            <a:off x="533400" y="1295400"/>
            <a:ext cx="8077200" cy="0"/>
          </a:xfrm>
          <a:prstGeom prst="line">
            <a:avLst/>
          </a:prstGeom>
          <a:noFill/>
          <a:ln w="7620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65542" name="Rectangle 6"/>
          <p:cNvSpPr>
            <a:spLocks noGrp="1" noChangeArrowheads="1"/>
          </p:cNvSpPr>
          <p:nvPr>
            <p:ph type="sldNum" sz="quarter" idx="4"/>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Helvetica" charset="0"/>
                <a:cs typeface="+mn-cs"/>
              </a:defRPr>
            </a:lvl1pPr>
          </a:lstStyle>
          <a:p>
            <a:pPr>
              <a:defRPr/>
            </a:pPr>
            <a:fld id="{9A61FC97-0DFB-A549-874F-98E4C8921ED9}" type="slidenum">
              <a:rPr lang="en-US"/>
              <a:pPr>
                <a:defRPr/>
              </a:pPr>
              <a:t>‹n.›</a:t>
            </a:fld>
            <a:endParaRPr lang="en-US">
              <a:latin typeface="+mn-lt"/>
            </a:endParaRPr>
          </a:p>
        </p:txBody>
      </p:sp>
      <p:sp>
        <p:nvSpPr>
          <p:cNvPr id="65543" name="Rectangle 7"/>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buClr>
                <a:srgbClr val="FF0000"/>
              </a:buClr>
              <a:buFontTx/>
              <a:buChar char="•"/>
              <a:defRPr sz="1400">
                <a:solidFill>
                  <a:srgbClr val="CC6600"/>
                </a:solidFill>
                <a:cs typeface="+mn-cs"/>
              </a:defRPr>
            </a:lvl1pPr>
          </a:lstStyle>
          <a:p>
            <a:pPr>
              <a:defRPr/>
            </a:pPr>
            <a:endParaRPr lang="it-IT"/>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hdr="0" ftr="0" dt="0"/>
  <p:txStyles>
    <p:titleStyle>
      <a:lvl1pPr algn="ctr" rtl="0" eaLnBrk="0" fontAlgn="base" hangingPunct="0">
        <a:spcBef>
          <a:spcPct val="0"/>
        </a:spcBef>
        <a:spcAft>
          <a:spcPct val="0"/>
        </a:spcAft>
        <a:defRPr sz="3600">
          <a:solidFill>
            <a:schemeClr val="tx2"/>
          </a:solidFill>
          <a:latin typeface="+mj-lt"/>
          <a:ea typeface="+mj-ea"/>
          <a:cs typeface="ＭＳ Ｐゴシック" charset="0"/>
        </a:defRPr>
      </a:lvl1pPr>
      <a:lvl2pPr algn="ctr" rtl="0" eaLnBrk="0" fontAlgn="base" hangingPunct="0">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3600">
          <a:solidFill>
            <a:schemeClr val="tx2"/>
          </a:solidFill>
          <a:latin typeface="Times New Roman" charset="0"/>
          <a:ea typeface="ＭＳ Ｐゴシック" charset="0"/>
        </a:defRPr>
      </a:lvl6pPr>
      <a:lvl7pPr marL="914400" algn="ctr" rtl="0" fontAlgn="base">
        <a:spcBef>
          <a:spcPct val="0"/>
        </a:spcBef>
        <a:spcAft>
          <a:spcPct val="0"/>
        </a:spcAft>
        <a:defRPr sz="3600">
          <a:solidFill>
            <a:schemeClr val="tx2"/>
          </a:solidFill>
          <a:latin typeface="Times New Roman" charset="0"/>
          <a:ea typeface="ＭＳ Ｐゴシック" charset="0"/>
        </a:defRPr>
      </a:lvl7pPr>
      <a:lvl8pPr marL="1371600" algn="ctr" rtl="0" fontAlgn="base">
        <a:spcBef>
          <a:spcPct val="0"/>
        </a:spcBef>
        <a:spcAft>
          <a:spcPct val="0"/>
        </a:spcAft>
        <a:defRPr sz="3600">
          <a:solidFill>
            <a:schemeClr val="tx2"/>
          </a:solidFill>
          <a:latin typeface="Times New Roman" charset="0"/>
          <a:ea typeface="ＭＳ Ｐゴシック" charset="0"/>
        </a:defRPr>
      </a:lvl8pPr>
      <a:lvl9pPr marL="1828800" algn="ctr" rtl="0" fontAlgn="base">
        <a:spcBef>
          <a:spcPct val="0"/>
        </a:spcBef>
        <a:spcAft>
          <a:spcPct val="0"/>
        </a:spcAft>
        <a:defRPr sz="36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rgbClr val="00CC00"/>
        </a:buClr>
        <a:buChar char="–"/>
        <a:defRPr sz="2800">
          <a:solidFill>
            <a:srgbClr val="333399"/>
          </a:solidFill>
          <a:latin typeface="+mn-lt"/>
          <a:ea typeface="+mn-ea"/>
        </a:defRPr>
      </a:lvl2pPr>
      <a:lvl3pPr marL="1143000" indent="-228600" algn="l" rtl="0" eaLnBrk="0" fontAlgn="base" hangingPunct="0">
        <a:spcBef>
          <a:spcPct val="20000"/>
        </a:spcBef>
        <a:spcAft>
          <a:spcPct val="0"/>
        </a:spcAft>
        <a:buClr>
          <a:srgbClr val="3333CC"/>
        </a:buClr>
        <a:buChar char="•"/>
        <a:defRPr sz="2400">
          <a:solidFill>
            <a:srgbClr val="006600"/>
          </a:solidFill>
          <a:latin typeface="+mn-lt"/>
          <a:ea typeface="+mn-ea"/>
        </a:defRPr>
      </a:lvl3pPr>
      <a:lvl4pPr marL="1600200" indent="-228600" algn="l" rtl="0" eaLnBrk="0" fontAlgn="base" hangingPunct="0">
        <a:spcBef>
          <a:spcPct val="20000"/>
        </a:spcBef>
        <a:spcAft>
          <a:spcPct val="0"/>
        </a:spcAft>
        <a:buClr>
          <a:srgbClr val="3333CC"/>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3333CC"/>
        </a:buClr>
        <a:buChar char="»"/>
        <a:defRPr sz="2000">
          <a:solidFill>
            <a:srgbClr val="0000CC"/>
          </a:solidFill>
          <a:latin typeface="+mn-lt"/>
          <a:ea typeface="+mn-ea"/>
        </a:defRPr>
      </a:lvl5pPr>
      <a:lvl6pPr marL="2514600" indent="-228600" algn="l" rtl="0" fontAlgn="base">
        <a:spcBef>
          <a:spcPct val="20000"/>
        </a:spcBef>
        <a:spcAft>
          <a:spcPct val="0"/>
        </a:spcAft>
        <a:buClr>
          <a:srgbClr val="3333CC"/>
        </a:buClr>
        <a:buChar char="»"/>
        <a:defRPr sz="2000">
          <a:solidFill>
            <a:srgbClr val="0000CC"/>
          </a:solidFill>
          <a:latin typeface="+mn-lt"/>
          <a:ea typeface="+mn-ea"/>
        </a:defRPr>
      </a:lvl6pPr>
      <a:lvl7pPr marL="2971800" indent="-228600" algn="l" rtl="0" fontAlgn="base">
        <a:spcBef>
          <a:spcPct val="20000"/>
        </a:spcBef>
        <a:spcAft>
          <a:spcPct val="0"/>
        </a:spcAft>
        <a:buClr>
          <a:srgbClr val="3333CC"/>
        </a:buClr>
        <a:buChar char="»"/>
        <a:defRPr sz="2000">
          <a:solidFill>
            <a:srgbClr val="0000CC"/>
          </a:solidFill>
          <a:latin typeface="+mn-lt"/>
          <a:ea typeface="+mn-ea"/>
        </a:defRPr>
      </a:lvl7pPr>
      <a:lvl8pPr marL="3429000" indent="-228600" algn="l" rtl="0" fontAlgn="base">
        <a:spcBef>
          <a:spcPct val="20000"/>
        </a:spcBef>
        <a:spcAft>
          <a:spcPct val="0"/>
        </a:spcAft>
        <a:buClr>
          <a:srgbClr val="3333CC"/>
        </a:buClr>
        <a:buChar char="»"/>
        <a:defRPr sz="2000">
          <a:solidFill>
            <a:srgbClr val="0000CC"/>
          </a:solidFill>
          <a:latin typeface="+mn-lt"/>
          <a:ea typeface="+mn-ea"/>
        </a:defRPr>
      </a:lvl8pPr>
      <a:lvl9pPr marL="3886200" indent="-228600" algn="l" rtl="0" fontAlgn="base">
        <a:spcBef>
          <a:spcPct val="20000"/>
        </a:spcBef>
        <a:spcAft>
          <a:spcPct val="0"/>
        </a:spcAft>
        <a:buClr>
          <a:srgbClr val="3333CC"/>
        </a:buClr>
        <a:buChar char="»"/>
        <a:defRPr sz="2000">
          <a:solidFill>
            <a:srgbClr val="0000CC"/>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5" Type="http://schemas.openxmlformats.org/officeDocument/2006/relationships/oleObject" Target="../embeddings/oleObject2.bin"/><Relationship Id="rId6" Type="http://schemas.openxmlformats.org/officeDocument/2006/relationships/image" Target="../media/image5.wmf"/><Relationship Id="rId7"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wmf"/><Relationship Id="rId5" Type="http://schemas.openxmlformats.org/officeDocument/2006/relationships/oleObject" Target="../embeddings/oleObject4.bin"/><Relationship Id="rId6" Type="http://schemas.openxmlformats.org/officeDocument/2006/relationships/image" Target="../media/image7.emf"/><Relationship Id="rId7" Type="http://schemas.openxmlformats.org/officeDocument/2006/relationships/oleObject" Target="../embeddings/oleObject5.bin"/><Relationship Id="rId8" Type="http://schemas.openxmlformats.org/officeDocument/2006/relationships/image" Target="../media/image8.emf"/><Relationship Id="rId9" Type="http://schemas.openxmlformats.org/officeDocument/2006/relationships/package" Target="../embeddings/Documento_di_Microsoft_Word1.docx"/><Relationship Id="rId10"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2.emf"/><Relationship Id="rId5" Type="http://schemas.openxmlformats.org/officeDocument/2006/relationships/oleObject" Target="../embeddings/oleObject7.bin"/><Relationship Id="rId6"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12.xml"/><Relationship Id="rId3" Type="http://schemas.openxmlformats.org/officeDocument/2006/relationships/oleObject" Target="../embeddings/oleObject8.bin"/><Relationship Id="rId4" Type="http://schemas.openxmlformats.org/officeDocument/2006/relationships/image" Target="../media/image14.emf"/><Relationship Id="rId5" Type="http://schemas.openxmlformats.org/officeDocument/2006/relationships/oleObject" Target="../embeddings/oleObject9.bin"/><Relationship Id="rId6" Type="http://schemas.openxmlformats.org/officeDocument/2006/relationships/image" Target="../media/image15.emf"/><Relationship Id="rId7" Type="http://schemas.openxmlformats.org/officeDocument/2006/relationships/oleObject" Target="../embeddings/oleObject10.bin"/><Relationship Id="rId8" Type="http://schemas.openxmlformats.org/officeDocument/2006/relationships/image" Target="../media/image5.wmf"/><Relationship Id="rId9" Type="http://schemas.openxmlformats.org/officeDocument/2006/relationships/oleObject" Target="../embeddings/oleObject11.bin"/><Relationship Id="rId10"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4.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oleObject" Target="../embeddings/oleObject14.bin"/><Relationship Id="rId6" Type="http://schemas.openxmlformats.org/officeDocument/2006/relationships/image" Target="../media/image20.emf"/><Relationship Id="rId7" Type="http://schemas.openxmlformats.org/officeDocument/2006/relationships/oleObject" Target="../embeddings/Microsoft_Equation1.bin"/><Relationship Id="rId8" Type="http://schemas.openxmlformats.org/officeDocument/2006/relationships/image" Target="../media/image21.emf"/><Relationship Id="rId9" Type="http://schemas.openxmlformats.org/officeDocument/2006/relationships/oleObject" Target="../embeddings/oleObject15.bin"/><Relationship Id="rId10" Type="http://schemas.openxmlformats.org/officeDocument/2006/relationships/image" Target="../media/image22.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Vector_field" TargetMode="External"/><Relationship Id="rId4" Type="http://schemas.openxmlformats.org/officeDocument/2006/relationships/hyperlink" Target="http://en.wikipedia.org/wiki/Magnitude_(mathematics)" TargetMode="External"/><Relationship Id="rId1" Type="http://schemas.openxmlformats.org/officeDocument/2006/relationships/slideLayout" Target="../slideLayouts/slideLayout2.xml"/><Relationship Id="rId2" Type="http://schemas.openxmlformats.org/officeDocument/2006/relationships/hyperlink" Target="http://en.wikipedia.org/wiki/Scalar_field"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Local_minimum" TargetMode="External"/><Relationship Id="rId4" Type="http://schemas.openxmlformats.org/officeDocument/2006/relationships/hyperlink" Target="http://en.wikipedia.org/wiki/Gradient" TargetMode="External"/><Relationship Id="rId5" Type="http://schemas.openxmlformats.org/officeDocument/2006/relationships/image" Target="../media/image33.png"/><Relationship Id="rId6" Type="http://schemas.openxmlformats.org/officeDocument/2006/relationships/oleObject" Target="../embeddings/Microsoft_Equation2.bin"/><Relationship Id="rId7" Type="http://schemas.openxmlformats.org/officeDocument/2006/relationships/image" Target="../media/image32.emf"/><Relationship Id="rId1" Type="http://schemas.openxmlformats.org/officeDocument/2006/relationships/vmlDrawing" Target="../drawings/vmlDrawing7.vml"/><Relationship Id="rId2"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35.emf"/><Relationship Id="rId5" Type="http://schemas.openxmlformats.org/officeDocument/2006/relationships/oleObject" Target="../embeddings/Microsoft_Equation3.bin"/><Relationship Id="rId6" Type="http://schemas.openxmlformats.org/officeDocument/2006/relationships/image" Target="../media/image36.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oleObject" Target="../embeddings/oleObject17.bin"/><Relationship Id="rId6" Type="http://schemas.openxmlformats.org/officeDocument/2006/relationships/image" Target="../media/image37.emf"/><Relationship Id="rId7" Type="http://schemas.openxmlformats.org/officeDocument/2006/relationships/image" Target="../media/image40.png"/><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oleObject" Target="../embeddings/oleObject18.bin"/><Relationship Id="rId5" Type="http://schemas.openxmlformats.org/officeDocument/2006/relationships/image" Target="../media/image41.emf"/><Relationship Id="rId6" Type="http://schemas.openxmlformats.org/officeDocument/2006/relationships/image" Target="../media/image38.png"/><Relationship Id="rId7" Type="http://schemas.openxmlformats.org/officeDocument/2006/relationships/oleObject" Target="../embeddings/oleObject19.bin"/><Relationship Id="rId8" Type="http://schemas.openxmlformats.org/officeDocument/2006/relationships/image" Target="../media/image42.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Equation4.bin"/><Relationship Id="rId4" Type="http://schemas.openxmlformats.org/officeDocument/2006/relationships/image" Target="../media/image44.emf"/><Relationship Id="rId5" Type="http://schemas.openxmlformats.org/officeDocument/2006/relationships/oleObject" Target="../embeddings/Microsoft_Equation5.bin"/><Relationship Id="rId6" Type="http://schemas.openxmlformats.org/officeDocument/2006/relationships/image" Target="../media/image45.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Equation6.bin"/><Relationship Id="rId4" Type="http://schemas.openxmlformats.org/officeDocument/2006/relationships/image" Target="../media/image47.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Equation7.bin"/><Relationship Id="rId4" Type="http://schemas.openxmlformats.org/officeDocument/2006/relationships/image" Target="../media/image48.emf"/><Relationship Id="rId5" Type="http://schemas.openxmlformats.org/officeDocument/2006/relationships/oleObject" Target="../embeddings/oleObject20.bin"/><Relationship Id="rId6" Type="http://schemas.openxmlformats.org/officeDocument/2006/relationships/image" Target="../media/image49.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Equation8.bin"/><Relationship Id="rId4" Type="http://schemas.openxmlformats.org/officeDocument/2006/relationships/image" Target="../media/image50.emf"/><Relationship Id="rId5" Type="http://schemas.openxmlformats.org/officeDocument/2006/relationships/oleObject" Target="../embeddings/oleObject21.bin"/><Relationship Id="rId6" Type="http://schemas.openxmlformats.org/officeDocument/2006/relationships/image" Target="../media/image51.emf"/><Relationship Id="rId7" Type="http://schemas.openxmlformats.org/officeDocument/2006/relationships/oleObject" Target="../embeddings/Microsoft_Equation9.bin"/><Relationship Id="rId8" Type="http://schemas.openxmlformats.org/officeDocument/2006/relationships/image" Target="../media/image52.emf"/><Relationship Id="rId9" Type="http://schemas.openxmlformats.org/officeDocument/2006/relationships/oleObject" Target="../embeddings/oleObject22.bin"/><Relationship Id="rId10" Type="http://schemas.openxmlformats.org/officeDocument/2006/relationships/image" Target="../media/image53.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package" Target="../embeddings/Documento_di_Microsoft_Word2.docx"/><Relationship Id="rId6" Type="http://schemas.openxmlformats.org/officeDocument/2006/relationships/image" Target="../media/image54.emf"/><Relationship Id="rId7" Type="http://schemas.openxmlformats.org/officeDocument/2006/relationships/package" Target="../embeddings/Documento_di_Microsoft_Word3.docx"/><Relationship Id="rId8" Type="http://schemas.openxmlformats.org/officeDocument/2006/relationships/image" Target="../media/image55.png"/><Relationship Id="rId9" Type="http://schemas.openxmlformats.org/officeDocument/2006/relationships/image" Target="../media/image58.png"/><Relationship Id="rId10" Type="http://schemas.openxmlformats.org/officeDocument/2006/relationships/image" Target="../media/image59.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Equation10.bin"/><Relationship Id="rId4" Type="http://schemas.openxmlformats.org/officeDocument/2006/relationships/image" Target="../media/image60.emf"/><Relationship Id="rId5" Type="http://schemas.openxmlformats.org/officeDocument/2006/relationships/oleObject" Target="../embeddings/oleObject23.bin"/><Relationship Id="rId6" Type="http://schemas.openxmlformats.org/officeDocument/2006/relationships/image" Target="../media/image61.emf"/><Relationship Id="rId7" Type="http://schemas.openxmlformats.org/officeDocument/2006/relationships/oleObject" Target="../embeddings/oleObject24.bin"/><Relationship Id="rId8" Type="http://schemas.openxmlformats.org/officeDocument/2006/relationships/image" Target="../media/image62.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63.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26.bin"/><Relationship Id="rId5" Type="http://schemas.openxmlformats.org/officeDocument/2006/relationships/image" Target="../media/image65.emf"/><Relationship Id="rId6" Type="http://schemas.openxmlformats.org/officeDocument/2006/relationships/oleObject" Target="../embeddings/oleObject27.bin"/><Relationship Id="rId7" Type="http://schemas.openxmlformats.org/officeDocument/2006/relationships/image" Target="../media/image66.emf"/><Relationship Id="rId1" Type="http://schemas.openxmlformats.org/officeDocument/2006/relationships/vmlDrawing" Target="../drawings/vmlDrawing18.vml"/><Relationship Id="rId2"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1" Type="http://schemas.openxmlformats.org/officeDocument/2006/relationships/image" Target="../media/image70.emf"/><Relationship Id="rId12" Type="http://schemas.openxmlformats.org/officeDocument/2006/relationships/oleObject" Target="../embeddings/oleObject32.bin"/><Relationship Id="rId13" Type="http://schemas.openxmlformats.org/officeDocument/2006/relationships/image" Target="../media/image71.emf"/><Relationship Id="rId14" Type="http://schemas.openxmlformats.org/officeDocument/2006/relationships/oleObject" Target="../embeddings/oleObject33.bin"/><Relationship Id="rId15" Type="http://schemas.openxmlformats.org/officeDocument/2006/relationships/image" Target="../media/image72.emf"/><Relationship Id="rId1" Type="http://schemas.openxmlformats.org/officeDocument/2006/relationships/vmlDrawing" Target="../drawings/vmlDrawing19.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oleObject" Target="../embeddings/oleObject28.bin"/><Relationship Id="rId5" Type="http://schemas.openxmlformats.org/officeDocument/2006/relationships/image" Target="../media/image67.emf"/><Relationship Id="rId6" Type="http://schemas.openxmlformats.org/officeDocument/2006/relationships/oleObject" Target="../embeddings/oleObject29.bin"/><Relationship Id="rId7" Type="http://schemas.openxmlformats.org/officeDocument/2006/relationships/image" Target="../media/image68.emf"/><Relationship Id="rId8" Type="http://schemas.openxmlformats.org/officeDocument/2006/relationships/oleObject" Target="../embeddings/oleObject30.bin"/><Relationship Id="rId9" Type="http://schemas.openxmlformats.org/officeDocument/2006/relationships/image" Target="../media/image69.emf"/><Relationship Id="rId10" Type="http://schemas.openxmlformats.org/officeDocument/2006/relationships/oleObject" Target="../embeddings/oleObject31.bin"/></Relationships>
</file>

<file path=ppt/slides/_rels/slide52.xml.rels><?xml version="1.0" encoding="UTF-8" standalone="yes"?>
<Relationships xmlns="http://schemas.openxmlformats.org/package/2006/relationships"><Relationship Id="rId11" Type="http://schemas.openxmlformats.org/officeDocument/2006/relationships/image" Target="../media/image76.emf"/><Relationship Id="rId12" Type="http://schemas.openxmlformats.org/officeDocument/2006/relationships/oleObject" Target="../embeddings/oleObject38.bin"/><Relationship Id="rId13" Type="http://schemas.openxmlformats.org/officeDocument/2006/relationships/image" Target="../media/image77.emf"/><Relationship Id="rId14" Type="http://schemas.openxmlformats.org/officeDocument/2006/relationships/oleObject" Target="../embeddings/oleObject39.bin"/><Relationship Id="rId15" Type="http://schemas.openxmlformats.org/officeDocument/2006/relationships/image" Target="../media/image78.emf"/><Relationship Id="rId1" Type="http://schemas.openxmlformats.org/officeDocument/2006/relationships/vmlDrawing" Target="../drawings/vmlDrawing20.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oleObject" Target="../embeddings/oleObject34.bin"/><Relationship Id="rId5" Type="http://schemas.openxmlformats.org/officeDocument/2006/relationships/image" Target="../media/image73.emf"/><Relationship Id="rId6" Type="http://schemas.openxmlformats.org/officeDocument/2006/relationships/oleObject" Target="../embeddings/oleObject35.bin"/><Relationship Id="rId7" Type="http://schemas.openxmlformats.org/officeDocument/2006/relationships/image" Target="../media/image74.emf"/><Relationship Id="rId8" Type="http://schemas.openxmlformats.org/officeDocument/2006/relationships/oleObject" Target="../embeddings/oleObject36.bin"/><Relationship Id="rId9" Type="http://schemas.openxmlformats.org/officeDocument/2006/relationships/image" Target="../media/image75.emf"/><Relationship Id="rId10" Type="http://schemas.openxmlformats.org/officeDocument/2006/relationships/oleObject" Target="../embeddings/oleObject37.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40.bin"/><Relationship Id="rId5" Type="http://schemas.openxmlformats.org/officeDocument/2006/relationships/image" Target="../media/image79.emf"/><Relationship Id="rId1" Type="http://schemas.openxmlformats.org/officeDocument/2006/relationships/vmlDrawing" Target="../drawings/vmlDrawing21.vml"/><Relationship Id="rId2"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1.bin"/><Relationship Id="rId5" Type="http://schemas.openxmlformats.org/officeDocument/2006/relationships/image" Target="../media/image80.emf"/><Relationship Id="rId6" Type="http://schemas.openxmlformats.org/officeDocument/2006/relationships/oleObject" Target="../embeddings/oleObject42.bin"/><Relationship Id="rId7" Type="http://schemas.openxmlformats.org/officeDocument/2006/relationships/image" Target="../media/image81.emf"/><Relationship Id="rId8" Type="http://schemas.openxmlformats.org/officeDocument/2006/relationships/oleObject" Target="../embeddings/oleObject43.bin"/><Relationship Id="rId9" Type="http://schemas.openxmlformats.org/officeDocument/2006/relationships/image" Target="../media/image82.emf"/><Relationship Id="rId10" Type="http://schemas.openxmlformats.org/officeDocument/2006/relationships/oleObject" Target="../embeddings/oleObject44.bin"/><Relationship Id="rId11" Type="http://schemas.openxmlformats.org/officeDocument/2006/relationships/image" Target="../media/image83.emf"/><Relationship Id="rId1" Type="http://schemas.openxmlformats.org/officeDocument/2006/relationships/vmlDrawing" Target="../drawings/vmlDrawing22.vml"/><Relationship Id="rId2"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5.bin"/><Relationship Id="rId5" Type="http://schemas.openxmlformats.org/officeDocument/2006/relationships/image" Target="../media/image84.emf"/><Relationship Id="rId1" Type="http://schemas.openxmlformats.org/officeDocument/2006/relationships/vmlDrawing" Target="../drawings/vmlDrawing23.vml"/><Relationship Id="rId2"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46.bin"/><Relationship Id="rId5" Type="http://schemas.openxmlformats.org/officeDocument/2006/relationships/image" Target="../media/image85.emf"/><Relationship Id="rId6" Type="http://schemas.openxmlformats.org/officeDocument/2006/relationships/oleObject" Target="../embeddings/oleObject47.bin"/><Relationship Id="rId7" Type="http://schemas.openxmlformats.org/officeDocument/2006/relationships/image" Target="../media/image86.emf"/><Relationship Id="rId1" Type="http://schemas.openxmlformats.org/officeDocument/2006/relationships/vmlDrawing" Target="../drawings/vmlDrawing24.vml"/><Relationship Id="rId2"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87.w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image" Target="../media/image88.w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88.wmf"/><Relationship Id="rId5" Type="http://schemas.openxmlformats.org/officeDocument/2006/relationships/oleObject" Target="../embeddings/oleObject51.bin"/><Relationship Id="rId6" Type="http://schemas.openxmlformats.org/officeDocument/2006/relationships/image" Target="../media/image87.w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s>
</file>

<file path=ppt/slides/_rels/slide64.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2.png"/><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2.png"/><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66.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2.png"/><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67.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2.png"/><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png"/></Relationships>
</file>

<file path=ppt/slides/_rels/slide69.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2.png"/><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png"/><Relationship Id="rId3" Type="http://schemas.openxmlformats.org/officeDocument/2006/relationships/image" Target="../media/image9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png"/></Relationships>
</file>

<file path=ppt/slides/_rels/slide81.xml.rels><?xml version="1.0" encoding="UTF-8" standalone="yes"?>
<Relationships xmlns="http://schemas.openxmlformats.org/package/2006/relationships"><Relationship Id="rId3" Type="http://schemas.openxmlformats.org/officeDocument/2006/relationships/image" Target="../media/image98.png"/><Relationship Id="rId4" Type="http://schemas.openxmlformats.org/officeDocument/2006/relationships/image" Target="../media/image99.jpeg"/><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91.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2.png"/><Relationship Id="rId1" Type="http://schemas.openxmlformats.org/officeDocument/2006/relationships/slideLayout" Target="../slideLayouts/slideLayout2.xml"/><Relationship Id="rId2" Type="http://schemas.openxmlformats.org/officeDocument/2006/relationships/image" Target="../media/image10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4.png"/><Relationship Id="rId3" Type="http://schemas.openxmlformats.org/officeDocument/2006/relationships/image" Target="../media/image105.png"/></Relationships>
</file>

<file path=ppt/slides/_rels/slide95.xml.rels><?xml version="1.0" encoding="UTF-8" standalone="yes"?>
<Relationships xmlns="http://schemas.openxmlformats.org/package/2006/relationships"><Relationship Id="rId3" Type="http://schemas.openxmlformats.org/officeDocument/2006/relationships/image" Target="../media/image107.png"/><Relationship Id="rId4" Type="http://schemas.openxmlformats.org/officeDocument/2006/relationships/image" Target="../media/image108.png"/><Relationship Id="rId1" Type="http://schemas.openxmlformats.org/officeDocument/2006/relationships/slideLayout" Target="../slideLayouts/slideLayout2.xml"/><Relationship Id="rId2" Type="http://schemas.openxmlformats.org/officeDocument/2006/relationships/image" Target="../media/image10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pPr>
              <a:defRPr/>
            </a:pPr>
            <a:fld id="{30736F8B-C78E-0540-8BD9-B586D98C0619}" type="slidenum">
              <a:rPr lang="en-US"/>
              <a:pPr>
                <a:defRPr/>
              </a:pPr>
              <a:t>1</a:t>
            </a:fld>
            <a:endParaRPr lang="en-US">
              <a:latin typeface="Times New Roman" charset="0"/>
            </a:endParaRPr>
          </a:p>
        </p:txBody>
      </p:sp>
      <p:sp>
        <p:nvSpPr>
          <p:cNvPr id="90116" name="Rectangle 4"/>
          <p:cNvSpPr>
            <a:spLocks noGrp="1" noChangeArrowheads="1"/>
          </p:cNvSpPr>
          <p:nvPr>
            <p:ph type="ctrTitle"/>
          </p:nvPr>
        </p:nvSpPr>
        <p:spPr/>
        <p:txBody>
          <a:bodyPr/>
          <a:lstStyle/>
          <a:p>
            <a:pPr eaLnBrk="1" hangingPunct="1">
              <a:defRPr/>
            </a:pPr>
            <a:r>
              <a:rPr lang="en-US" b="1" dirty="0" smtClean="0">
                <a:cs typeface="+mj-cs"/>
              </a:rPr>
              <a:t>Machine Learning</a:t>
            </a:r>
            <a:br>
              <a:rPr lang="en-US" b="1" dirty="0" smtClean="0">
                <a:cs typeface="+mj-cs"/>
              </a:rPr>
            </a:br>
            <a:r>
              <a:rPr lang="en-US" b="1" dirty="0" smtClean="0">
                <a:cs typeface="+mj-cs"/>
              </a:rPr>
              <a:t>Neural Networks</a:t>
            </a:r>
            <a:br>
              <a:rPr lang="en-US" b="1" dirty="0" smtClean="0">
                <a:cs typeface="+mj-cs"/>
              </a:rPr>
            </a:br>
            <a:r>
              <a:rPr lang="en-US" b="1" dirty="0" smtClean="0">
                <a:cs typeface="+mj-cs"/>
              </a:rPr>
              <a:t>and Deep Learning</a:t>
            </a:r>
          </a:p>
        </p:txBody>
      </p:sp>
      <p:sp>
        <p:nvSpPr>
          <p:cNvPr id="3" name="Sottotitolo 2"/>
          <p:cNvSpPr>
            <a:spLocks noGrp="1"/>
          </p:cNvSpPr>
          <p:nvPr>
            <p:ph type="subTitle" idx="1"/>
          </p:nvPr>
        </p:nvSpPr>
        <p:spPr/>
        <p:txBody>
          <a:bodyPr/>
          <a:lstStyle/>
          <a:p>
            <a:pPr>
              <a:defRPr/>
            </a:pPr>
            <a:endParaRPr lang="it-IT"/>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egnaposto numero diapositiva 5"/>
          <p:cNvSpPr>
            <a:spLocks noGrp="1"/>
          </p:cNvSpPr>
          <p:nvPr>
            <p:ph type="sldNum" sz="quarter" idx="11"/>
          </p:nvPr>
        </p:nvSpPr>
        <p:spPr/>
        <p:txBody>
          <a:bodyPr/>
          <a:lstStyle/>
          <a:p>
            <a:pPr>
              <a:defRPr/>
            </a:pPr>
            <a:fld id="{8D20BB23-E875-2B4A-A8D8-932A2174D0B8}" type="slidenum">
              <a:rPr lang="en-US"/>
              <a:pPr>
                <a:defRPr/>
              </a:pPr>
              <a:t>10</a:t>
            </a:fld>
            <a:endParaRPr lang="en-US">
              <a:latin typeface="Times New Roman" charset="0"/>
            </a:endParaRPr>
          </a:p>
        </p:txBody>
      </p:sp>
      <p:sp>
        <p:nvSpPr>
          <p:cNvPr id="233474" name="Rectangle 2"/>
          <p:cNvSpPr>
            <a:spLocks noGrp="1" noChangeArrowheads="1"/>
          </p:cNvSpPr>
          <p:nvPr>
            <p:ph type="title"/>
          </p:nvPr>
        </p:nvSpPr>
        <p:spPr/>
        <p:txBody>
          <a:bodyPr/>
          <a:lstStyle/>
          <a:p>
            <a:pPr eaLnBrk="1" hangingPunct="1">
              <a:defRPr/>
            </a:pPr>
            <a:r>
              <a:rPr lang="en-US" smtClean="0">
                <a:cs typeface="+mj-cs"/>
              </a:rPr>
              <a:t>Artificial Neuron Model</a:t>
            </a:r>
          </a:p>
        </p:txBody>
      </p:sp>
      <p:sp>
        <p:nvSpPr>
          <p:cNvPr id="233475" name="Rectangle 3"/>
          <p:cNvSpPr>
            <a:spLocks noGrp="1" noChangeArrowheads="1"/>
          </p:cNvSpPr>
          <p:nvPr>
            <p:ph type="body" sz="half" idx="1"/>
          </p:nvPr>
        </p:nvSpPr>
        <p:spPr>
          <a:xfrm>
            <a:off x="685800" y="1371600"/>
            <a:ext cx="7832725" cy="4687888"/>
          </a:xfrm>
        </p:spPr>
        <p:txBody>
          <a:bodyPr/>
          <a:lstStyle/>
          <a:p>
            <a:pPr eaLnBrk="1" hangingPunct="1">
              <a:defRPr/>
            </a:pPr>
            <a:r>
              <a:rPr lang="en-US" sz="2400" dirty="0" smtClean="0">
                <a:cs typeface="+mn-cs"/>
              </a:rPr>
              <a:t>Model network as a graph with cells as nodes, and synaptic connections as weighted edges from node </a:t>
            </a:r>
            <a:r>
              <a:rPr lang="en-US" sz="2400" i="1" dirty="0" err="1" smtClean="0">
                <a:cs typeface="+mn-cs"/>
              </a:rPr>
              <a:t>i</a:t>
            </a:r>
            <a:r>
              <a:rPr lang="en-US" sz="2400" dirty="0" smtClean="0">
                <a:cs typeface="+mn-cs"/>
              </a:rPr>
              <a:t> to node </a:t>
            </a:r>
            <a:r>
              <a:rPr lang="en-US" sz="2400" i="1" dirty="0" smtClean="0">
                <a:cs typeface="+mn-cs"/>
              </a:rPr>
              <a:t>j</a:t>
            </a:r>
            <a:r>
              <a:rPr lang="en-US" sz="2400" dirty="0" smtClean="0">
                <a:cs typeface="+mn-cs"/>
              </a:rPr>
              <a:t>, </a:t>
            </a:r>
            <a:r>
              <a:rPr lang="en-US" sz="2400" i="1" dirty="0" err="1" smtClean="0">
                <a:cs typeface="+mn-cs"/>
              </a:rPr>
              <a:t>w</a:t>
            </a:r>
            <a:r>
              <a:rPr lang="en-US" sz="2400" i="1" baseline="-25000" dirty="0" err="1" smtClean="0">
                <a:cs typeface="+mn-cs"/>
              </a:rPr>
              <a:t>ji</a:t>
            </a:r>
            <a:endParaRPr lang="en-US" sz="2400" dirty="0" smtClean="0">
              <a:cs typeface="+mn-cs"/>
            </a:endParaRPr>
          </a:p>
          <a:p>
            <a:pPr eaLnBrk="1" hangingPunct="1">
              <a:defRPr/>
            </a:pPr>
            <a:endParaRPr lang="en-US" sz="2400" dirty="0" smtClean="0">
              <a:cs typeface="+mn-cs"/>
            </a:endParaRPr>
          </a:p>
          <a:p>
            <a:pPr eaLnBrk="1" hangingPunct="1">
              <a:defRPr/>
            </a:pPr>
            <a:r>
              <a:rPr lang="en-US" sz="2400" dirty="0" smtClean="0">
                <a:cs typeface="+mn-cs"/>
              </a:rPr>
              <a:t>Model </a:t>
            </a:r>
            <a:r>
              <a:rPr lang="en-US" sz="2400" b="1" dirty="0" smtClean="0">
                <a:cs typeface="+mn-cs"/>
              </a:rPr>
              <a:t>net input </a:t>
            </a:r>
            <a:r>
              <a:rPr lang="en-US" sz="2400" dirty="0" smtClean="0">
                <a:cs typeface="+mn-cs"/>
              </a:rPr>
              <a:t>to cell as</a:t>
            </a:r>
          </a:p>
          <a:p>
            <a:pPr eaLnBrk="1" hangingPunct="1">
              <a:defRPr/>
            </a:pPr>
            <a:endParaRPr lang="en-US" sz="2400" dirty="0" smtClean="0">
              <a:cs typeface="+mn-cs"/>
            </a:endParaRPr>
          </a:p>
          <a:p>
            <a:pPr eaLnBrk="1" hangingPunct="1">
              <a:defRPr/>
            </a:pPr>
            <a:endParaRPr lang="en-US" sz="2400" dirty="0" smtClean="0">
              <a:cs typeface="+mn-cs"/>
            </a:endParaRPr>
          </a:p>
          <a:p>
            <a:pPr eaLnBrk="1" hangingPunct="1">
              <a:defRPr/>
            </a:pPr>
            <a:r>
              <a:rPr lang="en-US" sz="2400" dirty="0" smtClean="0">
                <a:cs typeface="+mn-cs"/>
              </a:rPr>
              <a:t>Cell output is: </a:t>
            </a:r>
          </a:p>
          <a:p>
            <a:pPr eaLnBrk="1" hangingPunct="1">
              <a:defRPr/>
            </a:pPr>
            <a:endParaRPr lang="en-US" sz="2400" dirty="0" smtClean="0">
              <a:cs typeface="+mn-cs"/>
            </a:endParaRPr>
          </a:p>
          <a:p>
            <a:pPr eaLnBrk="1" hangingPunct="1">
              <a:defRPr/>
            </a:pPr>
            <a:endParaRPr lang="en-US" sz="2400" dirty="0" smtClean="0">
              <a:cs typeface="+mn-cs"/>
            </a:endParaRPr>
          </a:p>
          <a:p>
            <a:pPr eaLnBrk="1" hangingPunct="1">
              <a:defRPr/>
            </a:pPr>
            <a:endParaRPr lang="en-US" sz="2400" baseline="-25000" dirty="0" smtClean="0">
              <a:cs typeface="+mn-cs"/>
            </a:endParaRPr>
          </a:p>
        </p:txBody>
      </p:sp>
      <p:graphicFrame>
        <p:nvGraphicFramePr>
          <p:cNvPr id="233499" name="Object 27"/>
          <p:cNvGraphicFramePr>
            <a:graphicFrameLocks noChangeAspect="1"/>
          </p:cNvGraphicFramePr>
          <p:nvPr/>
        </p:nvGraphicFramePr>
        <p:xfrm>
          <a:off x="1287463" y="3114675"/>
          <a:ext cx="2005012" cy="839788"/>
        </p:xfrm>
        <a:graphic>
          <a:graphicData uri="http://schemas.openxmlformats.org/presentationml/2006/ole">
            <mc:AlternateContent xmlns:mc="http://schemas.openxmlformats.org/markup-compatibility/2006">
              <mc:Choice xmlns:v="urn:schemas-microsoft-com:vml" Requires="v">
                <p:oleObj spid="_x0000_s25726" name="Equation" r:id="rId3" imgW="876300" imgH="368300" progId="Equation.3">
                  <p:embed/>
                </p:oleObj>
              </mc:Choice>
              <mc:Fallback>
                <p:oleObj name="Equation" r:id="rId3" imgW="876300" imgH="3683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463" y="3114675"/>
                        <a:ext cx="2005012" cy="83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3500" name="Text Box 28"/>
          <p:cNvSpPr txBox="1">
            <a:spLocks noChangeArrowheads="1"/>
          </p:cNvSpPr>
          <p:nvPr/>
        </p:nvSpPr>
        <p:spPr bwMode="auto">
          <a:xfrm>
            <a:off x="1117078" y="5599113"/>
            <a:ext cx="3353850" cy="83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sz="2400" dirty="0" smtClean="0">
                <a:cs typeface="+mn-cs"/>
              </a:rPr>
              <a:t>(activation function </a:t>
            </a:r>
            <a:r>
              <a:rPr lang="en-US" sz="2400" dirty="0" err="1" smtClean="0">
                <a:cs typeface="+mn-cs"/>
              </a:rPr>
              <a:t>φ</a:t>
            </a:r>
            <a:r>
              <a:rPr lang="en-US" sz="2400" dirty="0" smtClean="0">
                <a:cs typeface="+mn-cs"/>
              </a:rPr>
              <a:t> is a</a:t>
            </a:r>
          </a:p>
          <a:p>
            <a:pPr>
              <a:defRPr/>
            </a:pPr>
            <a:r>
              <a:rPr lang="en-US" sz="2400" b="1" dirty="0" smtClean="0">
                <a:solidFill>
                  <a:srgbClr val="FF0000"/>
                </a:solidFill>
                <a:cs typeface="+mn-cs"/>
              </a:rPr>
              <a:t>threshold</a:t>
            </a:r>
            <a:r>
              <a:rPr lang="en-US" sz="2400" dirty="0" smtClean="0">
                <a:cs typeface="+mn-cs"/>
              </a:rPr>
              <a:t> function </a:t>
            </a:r>
            <a:r>
              <a:rPr lang="en-US" sz="2400" i="1" dirty="0" err="1"/>
              <a:t>T</a:t>
            </a:r>
            <a:r>
              <a:rPr lang="en-US" sz="2400" i="1" baseline="-25000" dirty="0" err="1"/>
              <a:t>j</a:t>
            </a:r>
            <a:r>
              <a:rPr lang="en-US" sz="2400" baseline="-25000" dirty="0"/>
              <a:t> </a:t>
            </a:r>
            <a:r>
              <a:rPr lang="en-US" sz="2400" dirty="0" smtClean="0">
                <a:cs typeface="+mn-cs"/>
              </a:rPr>
              <a:t>)</a:t>
            </a:r>
            <a:endParaRPr lang="en-US" sz="2400" dirty="0">
              <a:cs typeface="+mn-cs"/>
            </a:endParaRPr>
          </a:p>
        </p:txBody>
      </p:sp>
      <p:graphicFrame>
        <p:nvGraphicFramePr>
          <p:cNvPr id="233501" name="Object 29"/>
          <p:cNvGraphicFramePr>
            <a:graphicFrameLocks noGrp="1" noChangeAspect="1"/>
          </p:cNvGraphicFramePr>
          <p:nvPr>
            <p:ph sz="half" idx="2"/>
          </p:nvPr>
        </p:nvGraphicFramePr>
        <p:xfrm>
          <a:off x="1638300" y="4545013"/>
          <a:ext cx="2074863" cy="849312"/>
        </p:xfrm>
        <a:graphic>
          <a:graphicData uri="http://schemas.openxmlformats.org/presentationml/2006/ole">
            <mc:AlternateContent xmlns:mc="http://schemas.openxmlformats.org/markup-compatibility/2006">
              <mc:Choice xmlns:v="urn:schemas-microsoft-com:vml" Requires="v">
                <p:oleObj spid="_x0000_s25727" name="Equation" r:id="rId5" imgW="1117600" imgH="457200" progId="Equation.3">
                  <p:embed/>
                </p:oleObj>
              </mc:Choice>
              <mc:Fallback>
                <p:oleObj name="Equation" r:id="rId5" imgW="1117600" imgH="457200" progId="Equation.3">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4545013"/>
                        <a:ext cx="2074863" cy="849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pSp>
        <p:nvGrpSpPr>
          <p:cNvPr id="2" name="Gruppo 1"/>
          <p:cNvGrpSpPr>
            <a:grpSpLocks/>
          </p:cNvGrpSpPr>
          <p:nvPr/>
        </p:nvGrpSpPr>
        <p:grpSpPr bwMode="auto">
          <a:xfrm>
            <a:off x="4975225" y="4325938"/>
            <a:ext cx="3205163" cy="2022475"/>
            <a:chOff x="4975225" y="4325938"/>
            <a:chExt cx="3205163" cy="2022475"/>
          </a:xfrm>
        </p:grpSpPr>
        <p:sp>
          <p:nvSpPr>
            <p:cNvPr id="233502" name="Line 30"/>
            <p:cNvSpPr>
              <a:spLocks noChangeShapeType="1"/>
            </p:cNvSpPr>
            <p:nvPr/>
          </p:nvSpPr>
          <p:spPr bwMode="auto">
            <a:xfrm flipV="1">
              <a:off x="5376863" y="4389438"/>
              <a:ext cx="0" cy="15605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33503" name="Line 31"/>
            <p:cNvSpPr>
              <a:spLocks noChangeShapeType="1"/>
            </p:cNvSpPr>
            <p:nvPr/>
          </p:nvSpPr>
          <p:spPr bwMode="auto">
            <a:xfrm>
              <a:off x="5376863" y="5949950"/>
              <a:ext cx="28035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33504" name="Text Box 32"/>
            <p:cNvSpPr txBox="1">
              <a:spLocks noChangeArrowheads="1"/>
            </p:cNvSpPr>
            <p:nvPr/>
          </p:nvSpPr>
          <p:spPr bwMode="auto">
            <a:xfrm>
              <a:off x="7524750" y="5951538"/>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i="1">
                  <a:cs typeface="+mn-cs"/>
                </a:rPr>
                <a:t>net</a:t>
              </a:r>
              <a:r>
                <a:rPr lang="en-US" i="1" baseline="-25000">
                  <a:cs typeface="+mn-cs"/>
                </a:rPr>
                <a:t>j</a:t>
              </a:r>
            </a:p>
          </p:txBody>
        </p:sp>
        <p:sp>
          <p:nvSpPr>
            <p:cNvPr id="233505" name="Text Box 33"/>
            <p:cNvSpPr txBox="1">
              <a:spLocks noChangeArrowheads="1"/>
            </p:cNvSpPr>
            <p:nvPr/>
          </p:nvSpPr>
          <p:spPr bwMode="auto">
            <a:xfrm>
              <a:off x="4975225" y="4325938"/>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i="1">
                  <a:cs typeface="+mn-cs"/>
                </a:rPr>
                <a:t>o</a:t>
              </a:r>
              <a:r>
                <a:rPr lang="en-US" i="1" baseline="-25000">
                  <a:cs typeface="+mn-cs"/>
                </a:rPr>
                <a:t>j</a:t>
              </a:r>
            </a:p>
          </p:txBody>
        </p:sp>
        <p:sp>
          <p:nvSpPr>
            <p:cNvPr id="233506" name="Text Box 34"/>
            <p:cNvSpPr txBox="1">
              <a:spLocks noChangeArrowheads="1"/>
            </p:cNvSpPr>
            <p:nvPr/>
          </p:nvSpPr>
          <p:spPr bwMode="auto">
            <a:xfrm>
              <a:off x="6511925" y="59404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i="1">
                  <a:cs typeface="+mn-cs"/>
                </a:rPr>
                <a:t>T</a:t>
              </a:r>
              <a:r>
                <a:rPr lang="en-US" i="1" baseline="-25000">
                  <a:cs typeface="+mn-cs"/>
                </a:rPr>
                <a:t>j</a:t>
              </a:r>
            </a:p>
          </p:txBody>
        </p:sp>
        <p:sp>
          <p:nvSpPr>
            <p:cNvPr id="233507" name="Line 35"/>
            <p:cNvSpPr>
              <a:spLocks noChangeShapeType="1"/>
            </p:cNvSpPr>
            <p:nvPr/>
          </p:nvSpPr>
          <p:spPr bwMode="auto">
            <a:xfrm>
              <a:off x="6692900" y="5827713"/>
              <a:ext cx="0" cy="1825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33508" name="Text Box 36"/>
            <p:cNvSpPr txBox="1">
              <a:spLocks noChangeArrowheads="1"/>
            </p:cNvSpPr>
            <p:nvPr/>
          </p:nvSpPr>
          <p:spPr bwMode="auto">
            <a:xfrm>
              <a:off x="4992688" y="5757863"/>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b="1">
                  <a:cs typeface="+mn-cs"/>
                </a:rPr>
                <a:t>0</a:t>
              </a:r>
            </a:p>
          </p:txBody>
        </p:sp>
        <p:sp>
          <p:nvSpPr>
            <p:cNvPr id="233509" name="Text Box 37"/>
            <p:cNvSpPr txBox="1">
              <a:spLocks noChangeArrowheads="1"/>
            </p:cNvSpPr>
            <p:nvPr/>
          </p:nvSpPr>
          <p:spPr bwMode="auto">
            <a:xfrm>
              <a:off x="4984750" y="4849813"/>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b="1">
                  <a:cs typeface="+mn-cs"/>
                </a:rPr>
                <a:t>1</a:t>
              </a:r>
            </a:p>
          </p:txBody>
        </p:sp>
        <p:sp>
          <p:nvSpPr>
            <p:cNvPr id="233510" name="Line 38"/>
            <p:cNvSpPr>
              <a:spLocks noChangeShapeType="1"/>
            </p:cNvSpPr>
            <p:nvPr/>
          </p:nvSpPr>
          <p:spPr bwMode="auto">
            <a:xfrm flipV="1">
              <a:off x="5267325" y="5048250"/>
              <a:ext cx="268288" cy="11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defRPr/>
              </a:pPr>
              <a:endParaRPr lang="it-IT">
                <a:cs typeface="+mn-cs"/>
              </a:endParaRPr>
            </a:p>
          </p:txBody>
        </p:sp>
        <p:sp>
          <p:nvSpPr>
            <p:cNvPr id="233511" name="Line 39"/>
            <p:cNvSpPr>
              <a:spLocks noChangeShapeType="1"/>
            </p:cNvSpPr>
            <p:nvPr/>
          </p:nvSpPr>
          <p:spPr bwMode="auto">
            <a:xfrm flipV="1">
              <a:off x="5376863" y="5937250"/>
              <a:ext cx="1304925"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33512" name="Line 40"/>
            <p:cNvSpPr>
              <a:spLocks noChangeShapeType="1"/>
            </p:cNvSpPr>
            <p:nvPr/>
          </p:nvSpPr>
          <p:spPr bwMode="auto">
            <a:xfrm flipV="1">
              <a:off x="6681788" y="5022850"/>
              <a:ext cx="0" cy="914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33513" name="Line 41"/>
            <p:cNvSpPr>
              <a:spLocks noChangeShapeType="1"/>
            </p:cNvSpPr>
            <p:nvPr/>
          </p:nvSpPr>
          <p:spPr bwMode="auto">
            <a:xfrm flipV="1">
              <a:off x="6664325" y="4992688"/>
              <a:ext cx="1304925"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grpSp>
      <p:grpSp>
        <p:nvGrpSpPr>
          <p:cNvPr id="7" name="Gruppo 6"/>
          <p:cNvGrpSpPr>
            <a:grpSpLocks/>
          </p:cNvGrpSpPr>
          <p:nvPr/>
        </p:nvGrpSpPr>
        <p:grpSpPr bwMode="auto">
          <a:xfrm>
            <a:off x="4537075" y="2205038"/>
            <a:ext cx="4154488" cy="1976437"/>
            <a:chOff x="4536401" y="2204358"/>
            <a:chExt cx="4154561" cy="1977571"/>
          </a:xfrm>
        </p:grpSpPr>
        <p:pic>
          <p:nvPicPr>
            <p:cNvPr id="25609" name="Immagin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36401" y="2204358"/>
              <a:ext cx="4154561" cy="197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CasellaDiTesto 5"/>
            <p:cNvSpPr txBox="1">
              <a:spLocks noChangeArrowheads="1"/>
            </p:cNvSpPr>
            <p:nvPr/>
          </p:nvSpPr>
          <p:spPr bwMode="auto">
            <a:xfrm>
              <a:off x="7402285" y="3655784"/>
              <a:ext cx="39914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sz="1800"/>
                <a:t>Tj</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34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34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347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350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350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P spid="23350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Other</a:t>
            </a:r>
            <a:r>
              <a:rPr lang="it-IT" dirty="0" smtClean="0"/>
              <a:t> </a:t>
            </a:r>
            <a:r>
              <a:rPr lang="it-IT" dirty="0" err="1" smtClean="0"/>
              <a:t>applications</a:t>
            </a:r>
            <a:r>
              <a:rPr lang="it-IT" dirty="0" smtClean="0"/>
              <a:t>/</a:t>
            </a:r>
            <a:r>
              <a:rPr lang="it-IT" dirty="0" err="1" smtClean="0"/>
              <a:t>systems</a:t>
            </a:r>
            <a:r>
              <a:rPr lang="it-IT" smtClean="0"/>
              <a:t> </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Video, sound, text </a:t>
            </a:r>
          </a:p>
          <a:p>
            <a:r>
              <a:rPr lang="it-IT" dirty="0" smtClean="0"/>
              <a:t>DNA</a:t>
            </a:r>
          </a:p>
          <a:p>
            <a:r>
              <a:rPr lang="it-IT" dirty="0" smtClean="0"/>
              <a:t>time </a:t>
            </a:r>
            <a:r>
              <a:rPr lang="it-IT" dirty="0" err="1" smtClean="0"/>
              <a:t>series</a:t>
            </a:r>
            <a:r>
              <a:rPr lang="it-IT" dirty="0" smtClean="0"/>
              <a:t> (stock </a:t>
            </a:r>
            <a:r>
              <a:rPr lang="it-IT" dirty="0" err="1" smtClean="0"/>
              <a:t>markets</a:t>
            </a:r>
            <a:r>
              <a:rPr lang="it-IT" dirty="0" smtClean="0"/>
              <a:t>, </a:t>
            </a:r>
            <a:r>
              <a:rPr lang="it-IT" dirty="0" err="1" smtClean="0"/>
              <a:t>economic</a:t>
            </a:r>
            <a:r>
              <a:rPr lang="it-IT" dirty="0" smtClean="0"/>
              <a:t> </a:t>
            </a:r>
            <a:r>
              <a:rPr lang="it-IT" dirty="0" err="1" smtClean="0"/>
              <a:t>tables</a:t>
            </a:r>
            <a:r>
              <a:rPr lang="it-IT" dirty="0" smtClean="0"/>
              <a:t>, the </a:t>
            </a:r>
            <a:r>
              <a:rPr lang="it-IT" dirty="0" err="1" smtClean="0"/>
              <a:t>weather</a:t>
            </a:r>
            <a:r>
              <a:rPr lang="it-IT" dirty="0" smtClean="0"/>
              <a:t>)</a:t>
            </a:r>
          </a:p>
          <a:p>
            <a:r>
              <a:rPr lang="it-IT" dirty="0" err="1" smtClean="0"/>
              <a:t>Relevant</a:t>
            </a:r>
            <a:r>
              <a:rPr lang="it-IT" dirty="0" smtClean="0"/>
              <a:t> </a:t>
            </a:r>
            <a:r>
              <a:rPr lang="it-IT" dirty="0" err="1" smtClean="0"/>
              <a:t>players</a:t>
            </a:r>
            <a:r>
              <a:rPr lang="it-IT" dirty="0" smtClean="0"/>
              <a:t>:</a:t>
            </a:r>
          </a:p>
          <a:p>
            <a:pPr lvl="1"/>
            <a:r>
              <a:rPr lang="it-IT" b="1" dirty="0" err="1" smtClean="0"/>
              <a:t>Deep</a:t>
            </a:r>
            <a:r>
              <a:rPr lang="it-IT" b="1" dirty="0" smtClean="0"/>
              <a:t> </a:t>
            </a:r>
            <a:r>
              <a:rPr lang="it-IT" b="1" dirty="0" err="1" smtClean="0"/>
              <a:t>Mind</a:t>
            </a:r>
            <a:r>
              <a:rPr lang="it-IT" b="1" dirty="0" smtClean="0"/>
              <a:t> </a:t>
            </a:r>
            <a:r>
              <a:rPr lang="it-IT" dirty="0" smtClean="0"/>
              <a:t>(</a:t>
            </a:r>
            <a:r>
              <a:rPr lang="it-IT" dirty="0" err="1" smtClean="0"/>
              <a:t>acquired</a:t>
            </a:r>
            <a:r>
              <a:rPr lang="it-IT" dirty="0" smtClean="0"/>
              <a:t> by Google in 2014) </a:t>
            </a:r>
            <a:r>
              <a:rPr lang="it-IT" dirty="0" smtClean="0">
                <a:sym typeface="Wingdings"/>
              </a:rPr>
              <a:t></a:t>
            </a:r>
            <a:r>
              <a:rPr lang="it-IT" dirty="0" err="1" smtClean="0">
                <a:sym typeface="Wingdings"/>
              </a:rPr>
              <a:t>learn</a:t>
            </a:r>
            <a:r>
              <a:rPr lang="it-IT" dirty="0" smtClean="0">
                <a:sym typeface="Wingdings"/>
              </a:rPr>
              <a:t> </a:t>
            </a:r>
            <a:r>
              <a:rPr lang="it-IT" dirty="0" err="1" smtClean="0">
                <a:sym typeface="Wingdings"/>
              </a:rPr>
              <a:t>playing</a:t>
            </a:r>
            <a:r>
              <a:rPr lang="it-IT" dirty="0" smtClean="0">
                <a:sym typeface="Wingdings"/>
              </a:rPr>
              <a:t> videogames</a:t>
            </a:r>
          </a:p>
          <a:p>
            <a:pPr lvl="1"/>
            <a:r>
              <a:rPr lang="it-IT" b="1" dirty="0" err="1" smtClean="0">
                <a:sym typeface="Wingdings"/>
              </a:rPr>
              <a:t>Deep</a:t>
            </a:r>
            <a:r>
              <a:rPr lang="it-IT" b="1" dirty="0" smtClean="0">
                <a:sym typeface="Wingdings"/>
              </a:rPr>
              <a:t> Brain </a:t>
            </a:r>
            <a:r>
              <a:rPr lang="it-IT" dirty="0" smtClean="0">
                <a:sym typeface="Wingdings"/>
              </a:rPr>
              <a:t>(</a:t>
            </a:r>
            <a:r>
              <a:rPr lang="it-IT" dirty="0" err="1" smtClean="0">
                <a:sym typeface="Wingdings"/>
              </a:rPr>
              <a:t>always</a:t>
            </a:r>
            <a:r>
              <a:rPr lang="it-IT" dirty="0" smtClean="0">
                <a:sym typeface="Wingdings"/>
              </a:rPr>
              <a:t> by Google) (</a:t>
            </a:r>
            <a:r>
              <a:rPr lang="it-IT" dirty="0" err="1" smtClean="0">
                <a:sym typeface="Wingdings"/>
              </a:rPr>
              <a:t>used</a:t>
            </a:r>
            <a:r>
              <a:rPr lang="it-IT" dirty="0" smtClean="0">
                <a:sym typeface="Wingdings"/>
              </a:rPr>
              <a:t> by </a:t>
            </a:r>
            <a:r>
              <a:rPr lang="it-IT" dirty="0" err="1" smtClean="0">
                <a:sym typeface="Wingdings"/>
              </a:rPr>
              <a:t>photosearch</a:t>
            </a:r>
            <a:r>
              <a:rPr lang="it-IT" dirty="0" smtClean="0">
                <a:sym typeface="Wingdings"/>
              </a:rPr>
              <a:t> and to </a:t>
            </a:r>
            <a:r>
              <a:rPr lang="it-IT" dirty="0" err="1" smtClean="0">
                <a:sym typeface="Wingdings"/>
              </a:rPr>
              <a:t>build</a:t>
            </a:r>
            <a:r>
              <a:rPr lang="it-IT" dirty="0" smtClean="0">
                <a:sym typeface="Wingdings"/>
              </a:rPr>
              <a:t> </a:t>
            </a:r>
            <a:r>
              <a:rPr lang="it-IT" dirty="0" err="1" smtClean="0">
                <a:sym typeface="Wingdings"/>
              </a:rPr>
              <a:t>recommenders</a:t>
            </a:r>
            <a:r>
              <a:rPr lang="it-IT" dirty="0" smtClean="0">
                <a:sym typeface="Wingdings"/>
              </a:rPr>
              <a:t>)</a:t>
            </a:r>
          </a:p>
          <a:p>
            <a:pPr lvl="1"/>
            <a:r>
              <a:rPr lang="it-IT" dirty="0" err="1" smtClean="0">
                <a:sym typeface="Wingdings"/>
              </a:rPr>
              <a:t>May</a:t>
            </a:r>
            <a:r>
              <a:rPr lang="it-IT" dirty="0" smtClean="0">
                <a:sym typeface="Wingdings"/>
              </a:rPr>
              <a:t> be </a:t>
            </a:r>
            <a:r>
              <a:rPr lang="it-IT" b="1" dirty="0" smtClean="0">
                <a:sym typeface="Wingdings"/>
              </a:rPr>
              <a:t>Siri</a:t>
            </a:r>
            <a:r>
              <a:rPr lang="it-IT" dirty="0" smtClean="0">
                <a:sym typeface="Wingdings"/>
              </a:rPr>
              <a:t>? (</a:t>
            </a:r>
            <a:r>
              <a:rPr lang="it-IT" dirty="0" err="1" smtClean="0">
                <a:sym typeface="Wingdings"/>
              </a:rPr>
              <a:t>Apple’s</a:t>
            </a:r>
            <a:r>
              <a:rPr lang="it-IT" dirty="0" smtClean="0">
                <a:sym typeface="Wingdings"/>
              </a:rPr>
              <a:t> </a:t>
            </a:r>
            <a:r>
              <a:rPr lang="it-IT" b="1" dirty="0" smtClean="0"/>
              <a:t>S</a:t>
            </a:r>
            <a:r>
              <a:rPr lang="it-IT" dirty="0" smtClean="0"/>
              <a:t>peech </a:t>
            </a:r>
            <a:r>
              <a:rPr lang="it-IT" b="1" dirty="0" err="1" smtClean="0"/>
              <a:t>I</a:t>
            </a:r>
            <a:r>
              <a:rPr lang="it-IT" dirty="0" err="1" smtClean="0"/>
              <a:t>nterpretation</a:t>
            </a:r>
            <a:r>
              <a:rPr lang="it-IT" dirty="0" smtClean="0"/>
              <a:t> and </a:t>
            </a:r>
            <a:r>
              <a:rPr lang="it-IT" b="1" dirty="0" err="1" smtClean="0"/>
              <a:t>R</a:t>
            </a:r>
            <a:r>
              <a:rPr lang="it-IT" dirty="0" err="1" smtClean="0"/>
              <a:t>ecognition</a:t>
            </a:r>
            <a:r>
              <a:rPr lang="it-IT" dirty="0" smtClean="0"/>
              <a:t> </a:t>
            </a:r>
            <a:r>
              <a:rPr lang="it-IT" b="1" dirty="0" smtClean="0"/>
              <a:t>I</a:t>
            </a:r>
            <a:r>
              <a:rPr lang="it-IT" dirty="0" smtClean="0"/>
              <a:t>nterface)</a:t>
            </a:r>
          </a:p>
          <a:p>
            <a:pPr lvl="1"/>
            <a:r>
              <a:rPr lang="it-IT" dirty="0" err="1" smtClean="0"/>
              <a:t>Microsoft’s</a:t>
            </a:r>
            <a:r>
              <a:rPr lang="it-IT" dirty="0" smtClean="0"/>
              <a:t> </a:t>
            </a:r>
            <a:r>
              <a:rPr lang="it-IT" b="1" dirty="0" err="1" smtClean="0"/>
              <a:t>Cortana</a:t>
            </a:r>
            <a:r>
              <a:rPr lang="it-IT" dirty="0" smtClean="0"/>
              <a:t> (</a:t>
            </a:r>
            <a:r>
              <a:rPr lang="it-IT" dirty="0" err="1" smtClean="0"/>
              <a:t>Intelligent</a:t>
            </a:r>
            <a:r>
              <a:rPr lang="it-IT" dirty="0" smtClean="0"/>
              <a:t> </a:t>
            </a:r>
            <a:r>
              <a:rPr lang="it-IT" dirty="0" err="1" smtClean="0"/>
              <a:t>Assistent</a:t>
            </a:r>
            <a:r>
              <a:rPr lang="it-IT" dirty="0" smtClean="0"/>
              <a:t>)</a:t>
            </a:r>
            <a:endParaRPr lang="it-IT" dirty="0"/>
          </a:p>
        </p:txBody>
      </p:sp>
    </p:spTree>
    <p:extLst>
      <p:ext uri="{BB962C8B-B14F-4D97-AF65-F5344CB8AC3E}">
        <p14:creationId xmlns:p14="http://schemas.microsoft.com/office/powerpoint/2010/main" val="1467238281"/>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609600"/>
            <a:ext cx="7772400" cy="619125"/>
          </a:xfrm>
        </p:spPr>
        <p:txBody>
          <a:bodyPr>
            <a:normAutofit fontScale="90000"/>
          </a:bodyPr>
          <a:lstStyle/>
          <a:p>
            <a:r>
              <a:rPr lang="en-GB" dirty="0" smtClean="0">
                <a:latin typeface="Times New Roman" charset="0"/>
                <a:cs typeface="Arial" charset="0"/>
              </a:rPr>
              <a:t>Conclusion on Deep Learning</a:t>
            </a:r>
            <a:endParaRPr lang="en-GB" dirty="0">
              <a:latin typeface="Times New Roman" charset="0"/>
              <a:cs typeface="Arial" charset="0"/>
            </a:endParaRPr>
          </a:p>
        </p:txBody>
      </p:sp>
      <p:sp>
        <p:nvSpPr>
          <p:cNvPr id="65539" name="Content Placeholder 2"/>
          <p:cNvSpPr>
            <a:spLocks noGrp="1"/>
          </p:cNvSpPr>
          <p:nvPr>
            <p:ph idx="1"/>
          </p:nvPr>
        </p:nvSpPr>
        <p:spPr>
          <a:xfrm>
            <a:off x="401638" y="1595438"/>
            <a:ext cx="7772400" cy="4114800"/>
          </a:xfrm>
        </p:spPr>
        <p:txBody>
          <a:bodyPr/>
          <a:lstStyle/>
          <a:p>
            <a:r>
              <a:rPr lang="en-GB" dirty="0">
                <a:latin typeface="Times New Roman" charset="0"/>
                <a:cs typeface="Arial" charset="0"/>
              </a:rPr>
              <a:t>That’s the basic idea</a:t>
            </a:r>
          </a:p>
          <a:p>
            <a:r>
              <a:rPr lang="en-GB" dirty="0">
                <a:latin typeface="Times New Roman" charset="0"/>
                <a:cs typeface="Arial" charset="0"/>
              </a:rPr>
              <a:t>There are many many types of deep learning,</a:t>
            </a:r>
          </a:p>
          <a:p>
            <a:r>
              <a:rPr lang="en-GB" dirty="0">
                <a:latin typeface="Times New Roman" charset="0"/>
                <a:cs typeface="Arial" charset="0"/>
              </a:rPr>
              <a:t>different kinds of </a:t>
            </a:r>
            <a:r>
              <a:rPr lang="en-GB" dirty="0" err="1">
                <a:latin typeface="Times New Roman" charset="0"/>
                <a:cs typeface="Arial" charset="0"/>
              </a:rPr>
              <a:t>autoencoder</a:t>
            </a:r>
            <a:r>
              <a:rPr lang="en-GB" dirty="0">
                <a:latin typeface="Times New Roman" charset="0"/>
                <a:cs typeface="Arial" charset="0"/>
              </a:rPr>
              <a:t>, variations on architectures and training algorithms, etc…</a:t>
            </a:r>
          </a:p>
          <a:p>
            <a:r>
              <a:rPr lang="en-GB" dirty="0">
                <a:latin typeface="Times New Roman" charset="0"/>
                <a:cs typeface="Arial" charset="0"/>
              </a:rPr>
              <a:t>Very fast growing area </a:t>
            </a:r>
            <a:r>
              <a:rPr lang="en-GB" dirty="0" smtClean="0">
                <a:latin typeface="Times New Roman" charset="0"/>
                <a:cs typeface="Arial" charset="0"/>
              </a:rPr>
              <a:t>…</a:t>
            </a: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t="-8788" b="8788"/>
          <a:stretch>
            <a:fillRect/>
          </a:stretch>
        </p:blipFill>
        <p:spPr bwMode="auto">
          <a:xfrm>
            <a:off x="5967413" y="4572000"/>
            <a:ext cx="3176587"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3512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olo 27"/>
          <p:cNvSpPr>
            <a:spLocks noGrp="1"/>
          </p:cNvSpPr>
          <p:nvPr>
            <p:ph type="title"/>
          </p:nvPr>
        </p:nvSpPr>
        <p:spPr/>
        <p:txBody>
          <a:bodyPr/>
          <a:lstStyle/>
          <a:p>
            <a:pPr eaLnBrk="1" hangingPunct="1">
              <a:defRPr/>
            </a:pPr>
            <a:r>
              <a:rPr lang="it-IT" dirty="0" err="1" smtClean="0">
                <a:cs typeface="+mj-cs"/>
              </a:rPr>
              <a:t>Perceptron</a:t>
            </a:r>
            <a:r>
              <a:rPr lang="it-IT" dirty="0" smtClean="0">
                <a:cs typeface="+mj-cs"/>
              </a:rPr>
              <a:t> schema</a:t>
            </a:r>
          </a:p>
        </p:txBody>
      </p:sp>
      <p:sp>
        <p:nvSpPr>
          <p:cNvPr id="5" name="Segnaposto numero diapositiva 4"/>
          <p:cNvSpPr>
            <a:spLocks noGrp="1"/>
          </p:cNvSpPr>
          <p:nvPr>
            <p:ph type="sldNum" sz="quarter" idx="11"/>
          </p:nvPr>
        </p:nvSpPr>
        <p:spPr/>
        <p:txBody>
          <a:bodyPr/>
          <a:lstStyle/>
          <a:p>
            <a:pPr>
              <a:defRPr/>
            </a:pPr>
            <a:fld id="{107B6036-E42F-664B-AF33-EA66310118C7}" type="slidenum">
              <a:rPr lang="en-US"/>
              <a:pPr>
                <a:defRPr/>
              </a:pPr>
              <a:t>11</a:t>
            </a:fld>
            <a:endParaRPr lang="en-US">
              <a:latin typeface="+mn-lt"/>
            </a:endParaRPr>
          </a:p>
        </p:txBody>
      </p:sp>
      <p:grpSp>
        <p:nvGrpSpPr>
          <p:cNvPr id="26627" name="Group 4"/>
          <p:cNvGrpSpPr>
            <a:grpSpLocks/>
          </p:cNvGrpSpPr>
          <p:nvPr/>
        </p:nvGrpSpPr>
        <p:grpSpPr bwMode="auto">
          <a:xfrm>
            <a:off x="1398588" y="2557463"/>
            <a:ext cx="6291262" cy="1997075"/>
            <a:chOff x="747" y="2928"/>
            <a:chExt cx="3963" cy="1258"/>
          </a:xfrm>
        </p:grpSpPr>
        <p:grpSp>
          <p:nvGrpSpPr>
            <p:cNvPr id="26633" name="Group 5"/>
            <p:cNvGrpSpPr>
              <a:grpSpLocks/>
            </p:cNvGrpSpPr>
            <p:nvPr/>
          </p:nvGrpSpPr>
          <p:grpSpPr bwMode="auto">
            <a:xfrm>
              <a:off x="747" y="2928"/>
              <a:ext cx="3963" cy="1258"/>
              <a:chOff x="113" y="2966"/>
              <a:chExt cx="3963" cy="1258"/>
            </a:xfrm>
          </p:grpSpPr>
          <p:sp>
            <p:nvSpPr>
              <p:cNvPr id="10" name="Oval 6"/>
              <p:cNvSpPr>
                <a:spLocks noChangeArrowheads="1"/>
              </p:cNvSpPr>
              <p:nvPr/>
            </p:nvSpPr>
            <p:spPr bwMode="auto">
              <a:xfrm>
                <a:off x="432" y="3072"/>
                <a:ext cx="192" cy="19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1" name="Oval 7"/>
              <p:cNvSpPr>
                <a:spLocks noChangeArrowheads="1"/>
              </p:cNvSpPr>
              <p:nvPr/>
            </p:nvSpPr>
            <p:spPr bwMode="auto">
              <a:xfrm>
                <a:off x="432" y="3360"/>
                <a:ext cx="192" cy="19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2" name="Oval 8"/>
              <p:cNvSpPr>
                <a:spLocks noChangeArrowheads="1"/>
              </p:cNvSpPr>
              <p:nvPr/>
            </p:nvSpPr>
            <p:spPr bwMode="auto">
              <a:xfrm>
                <a:off x="432" y="3648"/>
                <a:ext cx="192" cy="19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3" name="Oval 9"/>
              <p:cNvSpPr>
                <a:spLocks noChangeArrowheads="1"/>
              </p:cNvSpPr>
              <p:nvPr/>
            </p:nvSpPr>
            <p:spPr bwMode="auto">
              <a:xfrm>
                <a:off x="432" y="3984"/>
                <a:ext cx="192" cy="19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Times" charset="0"/>
                  <a:cs typeface="+mn-cs"/>
                </a:endParaRPr>
              </a:p>
            </p:txBody>
          </p:sp>
          <p:sp>
            <p:nvSpPr>
              <p:cNvPr id="14" name="Text Box 10"/>
              <p:cNvSpPr txBox="1">
                <a:spLocks noChangeArrowheads="1"/>
              </p:cNvSpPr>
              <p:nvPr/>
            </p:nvSpPr>
            <p:spPr bwMode="auto">
              <a:xfrm>
                <a:off x="113" y="2966"/>
                <a:ext cx="254" cy="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dirty="0">
                    <a:latin typeface="Times" charset="0"/>
                    <a:cs typeface="+mn-cs"/>
                  </a:rPr>
                  <a:t>x</a:t>
                </a:r>
                <a:r>
                  <a:rPr lang="it-IT" baseline="-25000" dirty="0">
                    <a:latin typeface="Times" charset="0"/>
                    <a:cs typeface="+mn-cs"/>
                  </a:rPr>
                  <a:t>1</a:t>
                </a:r>
              </a:p>
              <a:p>
                <a:pPr>
                  <a:defRPr/>
                </a:pPr>
                <a:r>
                  <a:rPr lang="it-IT" dirty="0">
                    <a:latin typeface="Times" charset="0"/>
                    <a:cs typeface="+mn-cs"/>
                  </a:rPr>
                  <a:t>x</a:t>
                </a:r>
                <a:r>
                  <a:rPr lang="it-IT" baseline="-25000" dirty="0">
                    <a:latin typeface="Times" charset="0"/>
                    <a:cs typeface="+mn-cs"/>
                  </a:rPr>
                  <a:t>2</a:t>
                </a:r>
              </a:p>
              <a:p>
                <a:pPr>
                  <a:defRPr/>
                </a:pPr>
                <a:endParaRPr lang="it-IT" dirty="0">
                  <a:latin typeface="Times" charset="0"/>
                  <a:cs typeface="+mn-cs"/>
                </a:endParaRPr>
              </a:p>
              <a:p>
                <a:pPr>
                  <a:defRPr/>
                </a:pPr>
                <a:endParaRPr lang="it-IT" dirty="0">
                  <a:latin typeface="Times" charset="0"/>
                  <a:cs typeface="+mn-cs"/>
                </a:endParaRPr>
              </a:p>
              <a:p>
                <a:pPr>
                  <a:defRPr/>
                </a:pPr>
                <a:r>
                  <a:rPr lang="it-IT" dirty="0" err="1">
                    <a:latin typeface="Times" charset="0"/>
                    <a:cs typeface="+mn-cs"/>
                  </a:rPr>
                  <a:t>x</a:t>
                </a:r>
                <a:r>
                  <a:rPr lang="it-IT" baseline="-25000" dirty="0" err="1">
                    <a:latin typeface="Times" charset="0"/>
                    <a:cs typeface="+mn-cs"/>
                  </a:rPr>
                  <a:t>n</a:t>
                </a:r>
                <a:endParaRPr lang="it-IT" baseline="-25000" dirty="0">
                  <a:latin typeface="Times" charset="0"/>
                  <a:cs typeface="+mn-cs"/>
                </a:endParaRPr>
              </a:p>
            </p:txBody>
          </p:sp>
          <p:sp>
            <p:nvSpPr>
              <p:cNvPr id="15" name="Line 11"/>
              <p:cNvSpPr>
                <a:spLocks noChangeShapeType="1"/>
              </p:cNvSpPr>
              <p:nvPr/>
            </p:nvSpPr>
            <p:spPr bwMode="auto">
              <a:xfrm>
                <a:off x="624" y="3168"/>
                <a:ext cx="912"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6" name="Line 12"/>
              <p:cNvSpPr>
                <a:spLocks noChangeShapeType="1"/>
              </p:cNvSpPr>
              <p:nvPr/>
            </p:nvSpPr>
            <p:spPr bwMode="auto">
              <a:xfrm flipV="1">
                <a:off x="672" y="3888"/>
                <a:ext cx="86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26643" name="Group 13"/>
              <p:cNvGrpSpPr>
                <a:grpSpLocks/>
              </p:cNvGrpSpPr>
              <p:nvPr/>
            </p:nvGrpSpPr>
            <p:grpSpPr bwMode="auto">
              <a:xfrm>
                <a:off x="1536" y="3504"/>
                <a:ext cx="1584" cy="528"/>
                <a:chOff x="1632" y="3648"/>
                <a:chExt cx="1584" cy="528"/>
              </a:xfrm>
            </p:grpSpPr>
            <p:sp>
              <p:nvSpPr>
                <p:cNvPr id="25" name="Oval 14"/>
                <p:cNvSpPr>
                  <a:spLocks noChangeArrowheads="1"/>
                </p:cNvSpPr>
                <p:nvPr/>
              </p:nvSpPr>
              <p:spPr bwMode="auto">
                <a:xfrm>
                  <a:off x="2592" y="3648"/>
                  <a:ext cx="624"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it-IT" sz="1800" i="1" dirty="0" err="1">
                      <a:latin typeface="Times" charset="0"/>
                      <a:cs typeface="+mn-cs"/>
                    </a:rPr>
                    <a:t>Threshold</a:t>
                  </a:r>
                  <a:endParaRPr lang="it-IT" sz="1800" i="1" dirty="0">
                    <a:latin typeface="Times" charset="0"/>
                    <a:cs typeface="+mn-cs"/>
                  </a:endParaRPr>
                </a:p>
                <a:p>
                  <a:pPr>
                    <a:defRPr/>
                  </a:pPr>
                  <a:r>
                    <a:rPr lang="it-IT" sz="1800" i="1" dirty="0" err="1">
                      <a:latin typeface="Times" charset="0"/>
                      <a:cs typeface="+mn-cs"/>
                    </a:rPr>
                    <a:t>Tj</a:t>
                  </a:r>
                  <a:endParaRPr lang="it-IT" sz="1800" dirty="0">
                    <a:latin typeface="Times" charset="0"/>
                    <a:cs typeface="+mn-cs"/>
                  </a:endParaRPr>
                </a:p>
              </p:txBody>
            </p:sp>
            <p:sp>
              <p:nvSpPr>
                <p:cNvPr id="26" name="Line 15"/>
                <p:cNvSpPr>
                  <a:spLocks noChangeShapeType="1"/>
                </p:cNvSpPr>
                <p:nvPr/>
              </p:nvSpPr>
              <p:spPr bwMode="auto">
                <a:xfrm>
                  <a:off x="2304" y="388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7" name="Oval 16"/>
                <p:cNvSpPr>
                  <a:spLocks noChangeArrowheads="1"/>
                </p:cNvSpPr>
                <p:nvPr/>
              </p:nvSpPr>
              <p:spPr bwMode="auto">
                <a:xfrm>
                  <a:off x="1632" y="3648"/>
                  <a:ext cx="624"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it-IT" sz="3200">
                      <a:latin typeface="Times" charset="0"/>
                      <a:cs typeface="+mn-cs"/>
                    </a:rPr>
                    <a:t>∑</a:t>
                  </a:r>
                  <a:endParaRPr lang="it-IT">
                    <a:latin typeface="Times" charset="0"/>
                    <a:cs typeface="+mn-cs"/>
                  </a:endParaRPr>
                </a:p>
              </p:txBody>
            </p:sp>
          </p:grpSp>
          <p:sp>
            <p:nvSpPr>
              <p:cNvPr id="18" name="Rectangle 17"/>
              <p:cNvSpPr>
                <a:spLocks noChangeArrowheads="1"/>
              </p:cNvSpPr>
              <p:nvPr/>
            </p:nvSpPr>
            <p:spPr bwMode="auto">
              <a:xfrm>
                <a:off x="1392" y="3408"/>
                <a:ext cx="1872"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9" name="Rectangle 18"/>
              <p:cNvSpPr>
                <a:spLocks noChangeArrowheads="1"/>
              </p:cNvSpPr>
              <p:nvPr/>
            </p:nvSpPr>
            <p:spPr bwMode="auto">
              <a:xfrm>
                <a:off x="1440" y="3456"/>
                <a:ext cx="1824"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0" name="Text Box 19"/>
              <p:cNvSpPr txBox="1">
                <a:spLocks noChangeArrowheads="1"/>
              </p:cNvSpPr>
              <p:nvPr/>
            </p:nvSpPr>
            <p:spPr bwMode="auto">
              <a:xfrm>
                <a:off x="2099" y="3878"/>
                <a:ext cx="36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dirty="0" err="1">
                    <a:latin typeface="Times" charset="0"/>
                    <a:cs typeface="+mn-cs"/>
                  </a:rPr>
                  <a:t>net</a:t>
                </a:r>
                <a:r>
                  <a:rPr lang="it-IT" sz="3200" baseline="-25000" dirty="0" err="1">
                    <a:latin typeface="Times" charset="0"/>
                    <a:cs typeface="+mn-cs"/>
                  </a:rPr>
                  <a:t>j</a:t>
                </a:r>
                <a:endParaRPr lang="it-IT" dirty="0">
                  <a:latin typeface="Times" charset="0"/>
                  <a:cs typeface="+mn-cs"/>
                </a:endParaRPr>
              </a:p>
            </p:txBody>
          </p:sp>
          <p:sp>
            <p:nvSpPr>
              <p:cNvPr id="23" name="Line 22"/>
              <p:cNvSpPr>
                <a:spLocks noChangeShapeType="1"/>
              </p:cNvSpPr>
              <p:nvPr/>
            </p:nvSpPr>
            <p:spPr bwMode="auto">
              <a:xfrm>
                <a:off x="3120" y="3792"/>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4" name="Text Box 23"/>
              <p:cNvSpPr txBox="1">
                <a:spLocks noChangeArrowheads="1"/>
              </p:cNvSpPr>
              <p:nvPr/>
            </p:nvSpPr>
            <p:spPr bwMode="auto">
              <a:xfrm>
                <a:off x="3837" y="3638"/>
                <a:ext cx="23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dirty="0" err="1">
                    <a:latin typeface="Times" charset="0"/>
                    <a:cs typeface="+mn-cs"/>
                  </a:rPr>
                  <a:t>o</a:t>
                </a:r>
                <a:r>
                  <a:rPr lang="it-IT" sz="2800" baseline="-25000" dirty="0" err="1">
                    <a:latin typeface="Times" charset="0"/>
                    <a:cs typeface="+mn-cs"/>
                  </a:rPr>
                  <a:t>j</a:t>
                </a:r>
                <a:endParaRPr lang="it-IT" dirty="0">
                  <a:latin typeface="Times" charset="0"/>
                  <a:cs typeface="+mn-cs"/>
                </a:endParaRPr>
              </a:p>
            </p:txBody>
          </p:sp>
        </p:grpSp>
        <p:sp>
          <p:nvSpPr>
            <p:cNvPr id="8" name="Line 24"/>
            <p:cNvSpPr>
              <a:spLocks noChangeShapeType="1"/>
            </p:cNvSpPr>
            <p:nvPr/>
          </p:nvSpPr>
          <p:spPr bwMode="auto">
            <a:xfrm>
              <a:off x="1248" y="3456"/>
              <a:ext cx="91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 name="Line 25"/>
            <p:cNvSpPr>
              <a:spLocks noChangeShapeType="1"/>
            </p:cNvSpPr>
            <p:nvPr/>
          </p:nvSpPr>
          <p:spPr bwMode="auto">
            <a:xfrm>
              <a:off x="1296" y="3696"/>
              <a:ext cx="720"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graphicFrame>
        <p:nvGraphicFramePr>
          <p:cNvPr id="29" name="Object 29"/>
          <p:cNvGraphicFramePr>
            <a:graphicFrameLocks noChangeAspect="1"/>
          </p:cNvGraphicFramePr>
          <p:nvPr/>
        </p:nvGraphicFramePr>
        <p:xfrm>
          <a:off x="6457950" y="2319338"/>
          <a:ext cx="2074863" cy="849312"/>
        </p:xfrm>
        <a:graphic>
          <a:graphicData uri="http://schemas.openxmlformats.org/presentationml/2006/ole">
            <mc:AlternateContent xmlns:mc="http://schemas.openxmlformats.org/markup-compatibility/2006">
              <mc:Choice xmlns:v="urn:schemas-microsoft-com:vml" Requires="v">
                <p:oleObj spid="_x0000_s26865" name="Equation" r:id="rId3" imgW="1117600" imgH="457200" progId="Equation.3">
                  <p:embed/>
                </p:oleObj>
              </mc:Choice>
              <mc:Fallback>
                <p:oleObj name="Equation" r:id="rId3" imgW="1117600" imgH="457200" progId="Equation.3">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2319338"/>
                        <a:ext cx="2074863" cy="849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30" name="CasellaDiTesto 29"/>
          <p:cNvSpPr txBox="1"/>
          <p:nvPr/>
        </p:nvSpPr>
        <p:spPr>
          <a:xfrm>
            <a:off x="800100" y="1663700"/>
            <a:ext cx="7689850" cy="400050"/>
          </a:xfrm>
          <a:prstGeom prst="rect">
            <a:avLst/>
          </a:prstGeom>
          <a:solidFill>
            <a:schemeClr val="accent1">
              <a:lumMod val="40000"/>
              <a:lumOff val="60000"/>
            </a:schemeClr>
          </a:solidFill>
        </p:spPr>
        <p:txBody>
          <a:bodyPr wrap="none">
            <a:spAutoFit/>
          </a:bodyPr>
          <a:lstStyle/>
          <a:p>
            <a:pPr>
              <a:defRPr/>
            </a:pPr>
            <a:r>
              <a:rPr lang="it-IT" dirty="0" err="1">
                <a:cs typeface="+mn-cs"/>
              </a:rPr>
              <a:t>Perceptron</a:t>
            </a:r>
            <a:r>
              <a:rPr lang="it-IT" dirty="0">
                <a:cs typeface="+mn-cs"/>
              </a:rPr>
              <a:t> training </a:t>
            </a:r>
            <a:r>
              <a:rPr lang="it-IT" dirty="0" err="1" smtClean="0">
                <a:cs typeface="+mn-cs"/>
              </a:rPr>
              <a:t>phase</a:t>
            </a:r>
            <a:r>
              <a:rPr lang="it-IT" dirty="0" smtClean="0">
                <a:cs typeface="+mn-cs"/>
              </a:rPr>
              <a:t> =  </a:t>
            </a:r>
            <a:r>
              <a:rPr lang="it-IT" dirty="0" err="1">
                <a:cs typeface="+mn-cs"/>
              </a:rPr>
              <a:t>estimating</a:t>
            </a:r>
            <a:r>
              <a:rPr lang="it-IT" dirty="0">
                <a:cs typeface="+mn-cs"/>
              </a:rPr>
              <a:t> </a:t>
            </a:r>
            <a:r>
              <a:rPr lang="it-IT" dirty="0" err="1">
                <a:cs typeface="+mn-cs"/>
              </a:rPr>
              <a:t>edge</a:t>
            </a:r>
            <a:r>
              <a:rPr lang="it-IT" dirty="0">
                <a:cs typeface="+mn-cs"/>
              </a:rPr>
              <a:t> </a:t>
            </a:r>
            <a:r>
              <a:rPr lang="it-IT" dirty="0" err="1">
                <a:cs typeface="+mn-cs"/>
              </a:rPr>
              <a:t>weights</a:t>
            </a:r>
            <a:r>
              <a:rPr lang="it-IT" dirty="0">
                <a:cs typeface="+mn-cs"/>
              </a:rPr>
              <a:t> </a:t>
            </a:r>
            <a:r>
              <a:rPr lang="it-IT" dirty="0" err="1">
                <a:cs typeface="+mn-cs"/>
              </a:rPr>
              <a:t>w</a:t>
            </a:r>
            <a:r>
              <a:rPr lang="it-IT" baseline="-25000" dirty="0" err="1">
                <a:cs typeface="+mn-cs"/>
              </a:rPr>
              <a:t>ji</a:t>
            </a:r>
            <a:r>
              <a:rPr lang="it-IT" dirty="0">
                <a:cs typeface="+mn-cs"/>
              </a:rPr>
              <a:t> and </a:t>
            </a:r>
            <a:r>
              <a:rPr lang="it-IT" dirty="0" err="1">
                <a:cs typeface="+mn-cs"/>
              </a:rPr>
              <a:t>threshold</a:t>
            </a:r>
            <a:r>
              <a:rPr lang="it-IT" dirty="0">
                <a:cs typeface="+mn-cs"/>
              </a:rPr>
              <a:t> </a:t>
            </a:r>
            <a:r>
              <a:rPr lang="it-IT" dirty="0" err="1">
                <a:cs typeface="+mn-cs"/>
              </a:rPr>
              <a:t>T</a:t>
            </a:r>
            <a:r>
              <a:rPr lang="it-IT" baseline="-25000" dirty="0" err="1">
                <a:cs typeface="+mn-cs"/>
              </a:rPr>
              <a:t>j</a:t>
            </a:r>
            <a:endParaRPr lang="it-IT" baseline="-25000" dirty="0">
              <a:cs typeface="+mn-cs"/>
            </a:endParaRPr>
          </a:p>
        </p:txBody>
      </p:sp>
      <p:graphicFrame>
        <p:nvGraphicFramePr>
          <p:cNvPr id="26630" name="Oggetto 1"/>
          <p:cNvGraphicFramePr>
            <a:graphicFrameLocks noChangeAspect="1"/>
          </p:cNvGraphicFramePr>
          <p:nvPr/>
        </p:nvGraphicFramePr>
        <p:xfrm>
          <a:off x="2462213" y="2643188"/>
          <a:ext cx="512762" cy="531812"/>
        </p:xfrm>
        <a:graphic>
          <a:graphicData uri="http://schemas.openxmlformats.org/presentationml/2006/ole">
            <mc:AlternateContent xmlns:mc="http://schemas.openxmlformats.org/markup-compatibility/2006">
              <mc:Choice xmlns:v="urn:schemas-microsoft-com:vml" Requires="v">
                <p:oleObj spid="_x0000_s26866" name="Equation" r:id="rId5" imgW="228600" imgH="228600" progId="Equation.3">
                  <p:embed/>
                </p:oleObj>
              </mc:Choice>
              <mc:Fallback>
                <p:oleObj name="Equation" r:id="rId5" imgW="228600" imgH="228600" progId="Equation.3">
                  <p:embed/>
                  <p:pic>
                    <p:nvPicPr>
                      <p:cNvPr id="0" name="Oggetto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2213" y="2643188"/>
                        <a:ext cx="51276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1" name="Oggetto 30"/>
          <p:cNvGraphicFramePr>
            <a:graphicFrameLocks noChangeAspect="1"/>
          </p:cNvGraphicFramePr>
          <p:nvPr/>
        </p:nvGraphicFramePr>
        <p:xfrm>
          <a:off x="2614613" y="4265613"/>
          <a:ext cx="512762" cy="531812"/>
        </p:xfrm>
        <a:graphic>
          <a:graphicData uri="http://schemas.openxmlformats.org/presentationml/2006/ole">
            <mc:AlternateContent xmlns:mc="http://schemas.openxmlformats.org/markup-compatibility/2006">
              <mc:Choice xmlns:v="urn:schemas-microsoft-com:vml" Requires="v">
                <p:oleObj spid="_x0000_s26867" name="Equation" r:id="rId7" imgW="228600" imgH="228600" progId="Equation.3">
                  <p:embed/>
                </p:oleObj>
              </mc:Choice>
              <mc:Fallback>
                <p:oleObj name="Equation" r:id="rId7" imgW="228600" imgH="228600" progId="Equation.3">
                  <p:embed/>
                  <p:pic>
                    <p:nvPicPr>
                      <p:cNvPr id="0" name="Oggetto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4613" y="4265613"/>
                        <a:ext cx="51276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CasellaDiTesto 1"/>
          <p:cNvSpPr txBox="1"/>
          <p:nvPr/>
        </p:nvSpPr>
        <p:spPr>
          <a:xfrm>
            <a:off x="485723" y="5128755"/>
            <a:ext cx="2791675" cy="400110"/>
          </a:xfrm>
          <a:prstGeom prst="rect">
            <a:avLst/>
          </a:prstGeom>
          <a:noFill/>
        </p:spPr>
        <p:txBody>
          <a:bodyPr wrap="none" rtlCol="0">
            <a:spAutoFit/>
          </a:bodyPr>
          <a:lstStyle/>
          <a:p>
            <a:r>
              <a:rPr lang="it-IT" dirty="0" err="1" smtClean="0"/>
              <a:t>Function</a:t>
            </a:r>
            <a:r>
              <a:rPr lang="it-IT" dirty="0" smtClean="0"/>
              <a:t> to be </a:t>
            </a:r>
            <a:r>
              <a:rPr lang="it-IT" dirty="0" err="1" smtClean="0"/>
              <a:t>learned</a:t>
            </a:r>
            <a:r>
              <a:rPr lang="it-IT" dirty="0" smtClean="0"/>
              <a:t> </a:t>
            </a:r>
            <a:r>
              <a:rPr lang="it-IT" dirty="0" err="1" smtClean="0"/>
              <a:t>is</a:t>
            </a:r>
            <a:r>
              <a:rPr lang="it-IT" dirty="0" smtClean="0"/>
              <a:t>:</a:t>
            </a:r>
            <a:endParaRPr lang="it-IT" dirty="0"/>
          </a:p>
        </p:txBody>
      </p:sp>
      <p:graphicFrame>
        <p:nvGraphicFramePr>
          <p:cNvPr id="4" name="Oggetto 3"/>
          <p:cNvGraphicFramePr>
            <a:graphicFrameLocks noChangeAspect="1"/>
          </p:cNvGraphicFramePr>
          <p:nvPr>
            <p:extLst>
              <p:ext uri="{D42A27DB-BD31-4B8C-83A1-F6EECF244321}">
                <p14:modId xmlns:p14="http://schemas.microsoft.com/office/powerpoint/2010/main" val="164711412"/>
              </p:ext>
            </p:extLst>
          </p:nvPr>
        </p:nvGraphicFramePr>
        <p:xfrm>
          <a:off x="249349" y="5729446"/>
          <a:ext cx="8723313" cy="508000"/>
        </p:xfrm>
        <a:graphic>
          <a:graphicData uri="http://schemas.openxmlformats.org/presentationml/2006/ole">
            <mc:AlternateContent xmlns:mc="http://schemas.openxmlformats.org/markup-compatibility/2006">
              <mc:Choice xmlns:v="urn:schemas-microsoft-com:vml" Requires="v">
                <p:oleObj spid="_x0000_s26868" name="Documento" r:id="rId9" imgW="6121400" imgH="317500" progId="Word.Document.12">
                  <p:embed/>
                </p:oleObj>
              </mc:Choice>
              <mc:Fallback>
                <p:oleObj name="Documento" r:id="rId9" imgW="6121400" imgH="317500" progId="Word.Document.12">
                  <p:embed/>
                  <p:pic>
                    <p:nvPicPr>
                      <p:cNvPr id="0" name=""/>
                      <p:cNvPicPr/>
                      <p:nvPr/>
                    </p:nvPicPr>
                    <p:blipFill>
                      <a:blip r:embed="rId10"/>
                      <a:stretch>
                        <a:fillRect/>
                      </a:stretch>
                    </p:blipFill>
                    <p:spPr>
                      <a:xfrm>
                        <a:off x="249349" y="5729446"/>
                        <a:ext cx="8723313" cy="508000"/>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Perceptron</a:t>
            </a:r>
            <a:r>
              <a:rPr lang="it-IT" dirty="0" smtClean="0"/>
              <a:t> </a:t>
            </a:r>
            <a:r>
              <a:rPr lang="it-IT" dirty="0" err="1" smtClean="0"/>
              <a:t>learns</a:t>
            </a:r>
            <a:r>
              <a:rPr lang="it-IT" dirty="0" smtClean="0"/>
              <a:t> a linear separator</a:t>
            </a:r>
            <a:endParaRPr lang="it-IT" dirty="0"/>
          </a:p>
        </p:txBody>
      </p:sp>
      <p:sp>
        <p:nvSpPr>
          <p:cNvPr id="3" name="Segnaposto numero diapositiva 2"/>
          <p:cNvSpPr>
            <a:spLocks noGrp="1"/>
          </p:cNvSpPr>
          <p:nvPr>
            <p:ph type="sldNum" sz="quarter" idx="11"/>
          </p:nvPr>
        </p:nvSpPr>
        <p:spPr/>
        <p:txBody>
          <a:bodyPr/>
          <a:lstStyle/>
          <a:p>
            <a:pPr>
              <a:defRPr/>
            </a:pPr>
            <a:fld id="{CC3693C5-2EF1-704D-A913-88F81C0BED20}" type="slidenum">
              <a:rPr lang="en-US" smtClean="0"/>
              <a:pPr>
                <a:defRPr/>
              </a:pPr>
              <a:t>12</a:t>
            </a:fld>
            <a:endParaRPr lang="en-US">
              <a:latin typeface="+mn-lt"/>
            </a:endParaRPr>
          </a:p>
        </p:txBody>
      </p:sp>
      <p:pic>
        <p:nvPicPr>
          <p:cNvPr id="4" name="Immagine 3"/>
          <p:cNvPicPr>
            <a:picLocks noChangeAspect="1"/>
          </p:cNvPicPr>
          <p:nvPr/>
        </p:nvPicPr>
        <p:blipFill>
          <a:blip r:embed="rId2"/>
          <a:stretch>
            <a:fillRect/>
          </a:stretch>
        </p:blipFill>
        <p:spPr>
          <a:xfrm>
            <a:off x="1732905" y="2008518"/>
            <a:ext cx="5702300" cy="546100"/>
          </a:xfrm>
          <a:prstGeom prst="rect">
            <a:avLst/>
          </a:prstGeom>
        </p:spPr>
      </p:pic>
      <p:sp>
        <p:nvSpPr>
          <p:cNvPr id="5" name="CasellaDiTesto 4"/>
          <p:cNvSpPr txBox="1"/>
          <p:nvPr/>
        </p:nvSpPr>
        <p:spPr>
          <a:xfrm>
            <a:off x="1099241" y="2935294"/>
            <a:ext cx="7007046" cy="707886"/>
          </a:xfrm>
          <a:prstGeom prst="rect">
            <a:avLst/>
          </a:prstGeom>
          <a:noFill/>
        </p:spPr>
        <p:txBody>
          <a:bodyPr wrap="none" rtlCol="0">
            <a:spAutoFit/>
          </a:bodyPr>
          <a:lstStyle/>
          <a:p>
            <a:r>
              <a:rPr lang="it-IT" dirty="0" err="1" smtClean="0"/>
              <a:t>This</a:t>
            </a:r>
            <a:r>
              <a:rPr lang="it-IT" dirty="0" smtClean="0"/>
              <a:t> </a:t>
            </a:r>
            <a:r>
              <a:rPr lang="it-IT" dirty="0" err="1" smtClean="0"/>
              <a:t>is</a:t>
            </a:r>
            <a:r>
              <a:rPr lang="it-IT" dirty="0" smtClean="0"/>
              <a:t> an </a:t>
            </a:r>
            <a:r>
              <a:rPr lang="it-IT" b="1" dirty="0" smtClean="0">
                <a:solidFill>
                  <a:srgbClr val="FF0000"/>
                </a:solidFill>
              </a:rPr>
              <a:t>(</a:t>
            </a:r>
            <a:r>
              <a:rPr lang="it-IT" b="1" dirty="0" err="1" smtClean="0">
                <a:solidFill>
                  <a:srgbClr val="FF0000"/>
                </a:solidFill>
              </a:rPr>
              <a:t>hyper</a:t>
            </a:r>
            <a:r>
              <a:rPr lang="it-IT" b="1" dirty="0" smtClean="0">
                <a:solidFill>
                  <a:srgbClr val="FF0000"/>
                </a:solidFill>
              </a:rPr>
              <a:t>)-line </a:t>
            </a:r>
            <a:r>
              <a:rPr lang="it-IT" dirty="0" smtClean="0"/>
              <a:t>in an </a:t>
            </a:r>
            <a:r>
              <a:rPr lang="it-IT" dirty="0" err="1" smtClean="0"/>
              <a:t>n-</a:t>
            </a:r>
            <a:r>
              <a:rPr lang="it-IT" b="1" dirty="0" err="1" smtClean="0">
                <a:solidFill>
                  <a:srgbClr val="FF0000"/>
                </a:solidFill>
              </a:rPr>
              <a:t>dimensional</a:t>
            </a:r>
            <a:r>
              <a:rPr lang="it-IT" b="1" dirty="0" smtClean="0">
                <a:solidFill>
                  <a:srgbClr val="FF0000"/>
                </a:solidFill>
              </a:rPr>
              <a:t> </a:t>
            </a:r>
            <a:r>
              <a:rPr lang="it-IT" b="1" dirty="0" err="1" smtClean="0">
                <a:solidFill>
                  <a:srgbClr val="FF0000"/>
                </a:solidFill>
              </a:rPr>
              <a:t>space</a:t>
            </a:r>
            <a:r>
              <a:rPr lang="it-IT" b="1" dirty="0" smtClean="0">
                <a:solidFill>
                  <a:srgbClr val="FF0000"/>
                </a:solidFill>
              </a:rPr>
              <a:t>, </a:t>
            </a:r>
            <a:r>
              <a:rPr lang="it-IT" b="1" dirty="0" err="1" smtClean="0">
                <a:solidFill>
                  <a:srgbClr val="FF0000"/>
                </a:solidFill>
              </a:rPr>
              <a:t>what</a:t>
            </a:r>
            <a:r>
              <a:rPr lang="it-IT" b="1" dirty="0" smtClean="0">
                <a:solidFill>
                  <a:srgbClr val="FF0000"/>
                </a:solidFill>
              </a:rPr>
              <a:t> </a:t>
            </a:r>
            <a:r>
              <a:rPr lang="it-IT" b="1" dirty="0" err="1" smtClean="0">
                <a:solidFill>
                  <a:srgbClr val="FF0000"/>
                </a:solidFill>
              </a:rPr>
              <a:t>is</a:t>
            </a:r>
            <a:r>
              <a:rPr lang="it-IT" b="1" dirty="0" smtClean="0">
                <a:solidFill>
                  <a:srgbClr val="FF0000"/>
                </a:solidFill>
              </a:rPr>
              <a:t> </a:t>
            </a:r>
            <a:r>
              <a:rPr lang="it-IT" b="1" dirty="0" err="1" smtClean="0">
                <a:solidFill>
                  <a:srgbClr val="FF0000"/>
                </a:solidFill>
              </a:rPr>
              <a:t>learnt</a:t>
            </a:r>
            <a:r>
              <a:rPr lang="it-IT" b="1" dirty="0" smtClean="0">
                <a:solidFill>
                  <a:srgbClr val="FF0000"/>
                </a:solidFill>
              </a:rPr>
              <a:t> </a:t>
            </a:r>
          </a:p>
          <a:p>
            <a:r>
              <a:rPr lang="it-IT" b="1" dirty="0" smtClean="0">
                <a:solidFill>
                  <a:srgbClr val="FF0000"/>
                </a:solidFill>
              </a:rPr>
              <a:t>are the </a:t>
            </a:r>
            <a:r>
              <a:rPr lang="it-IT" dirty="0" err="1" smtClean="0"/>
              <a:t>coefficients</a:t>
            </a:r>
            <a:r>
              <a:rPr lang="it-IT" dirty="0" smtClean="0"/>
              <a:t> </a:t>
            </a:r>
            <a:r>
              <a:rPr lang="it-IT" i="1" dirty="0" err="1" smtClean="0"/>
              <a:t>w</a:t>
            </a:r>
            <a:r>
              <a:rPr lang="it-IT" i="1" baseline="-25000" dirty="0" err="1" smtClean="0"/>
              <a:t>i</a:t>
            </a:r>
            <a:endParaRPr lang="it-IT" i="1" baseline="-25000" dirty="0"/>
          </a:p>
        </p:txBody>
      </p:sp>
      <p:sp>
        <p:nvSpPr>
          <p:cNvPr id="6" name="CasellaDiTesto 5"/>
          <p:cNvSpPr txBox="1"/>
          <p:nvPr/>
        </p:nvSpPr>
        <p:spPr>
          <a:xfrm>
            <a:off x="3027288" y="3715927"/>
            <a:ext cx="3575142" cy="400110"/>
          </a:xfrm>
          <a:prstGeom prst="rect">
            <a:avLst/>
          </a:prstGeom>
          <a:noFill/>
        </p:spPr>
        <p:txBody>
          <a:bodyPr wrap="none" rtlCol="0">
            <a:spAutoFit/>
          </a:bodyPr>
          <a:lstStyle/>
          <a:p>
            <a:r>
              <a:rPr lang="it-IT" dirty="0" err="1" smtClean="0"/>
              <a:t>Instances</a:t>
            </a:r>
            <a:r>
              <a:rPr lang="it-IT" dirty="0" smtClean="0"/>
              <a:t> </a:t>
            </a:r>
            <a:r>
              <a:rPr lang="it-IT" b="1" dirty="0" smtClean="0"/>
              <a:t>X</a:t>
            </a:r>
            <a:r>
              <a:rPr lang="it-IT" dirty="0" smtClean="0"/>
              <a:t>(x</a:t>
            </a:r>
            <a:r>
              <a:rPr lang="it-IT" baseline="-25000" dirty="0" smtClean="0"/>
              <a:t>1</a:t>
            </a:r>
            <a:r>
              <a:rPr lang="it-IT" dirty="0" smtClean="0"/>
              <a:t>,x</a:t>
            </a:r>
            <a:r>
              <a:rPr lang="it-IT" baseline="-25000" dirty="0" smtClean="0"/>
              <a:t>2</a:t>
            </a:r>
            <a:r>
              <a:rPr lang="it-IT" dirty="0" smtClean="0"/>
              <a:t>..x</a:t>
            </a:r>
            <a:r>
              <a:rPr lang="it-IT" baseline="-25000" dirty="0" smtClean="0"/>
              <a:t>2</a:t>
            </a:r>
            <a:r>
              <a:rPr lang="it-IT" dirty="0" smtClean="0"/>
              <a:t>) </a:t>
            </a:r>
            <a:r>
              <a:rPr lang="it-IT" dirty="0" err="1" smtClean="0"/>
              <a:t>such</a:t>
            </a:r>
            <a:r>
              <a:rPr lang="it-IT" dirty="0" smtClean="0"/>
              <a:t> </a:t>
            </a:r>
            <a:r>
              <a:rPr lang="it-IT" dirty="0" err="1" smtClean="0"/>
              <a:t>that</a:t>
            </a:r>
            <a:r>
              <a:rPr lang="it-IT" dirty="0" smtClean="0"/>
              <a:t>:</a:t>
            </a:r>
            <a:endParaRPr lang="it-IT" dirty="0"/>
          </a:p>
        </p:txBody>
      </p:sp>
      <p:pic>
        <p:nvPicPr>
          <p:cNvPr id="8" name="Immagine 7"/>
          <p:cNvPicPr>
            <a:picLocks noChangeAspect="1"/>
          </p:cNvPicPr>
          <p:nvPr/>
        </p:nvPicPr>
        <p:blipFill>
          <a:blip r:embed="rId3"/>
          <a:stretch>
            <a:fillRect/>
          </a:stretch>
        </p:blipFill>
        <p:spPr>
          <a:xfrm>
            <a:off x="2747433" y="4198997"/>
            <a:ext cx="3975100" cy="723900"/>
          </a:xfrm>
          <a:prstGeom prst="rect">
            <a:avLst/>
          </a:prstGeom>
        </p:spPr>
      </p:pic>
      <p:sp>
        <p:nvSpPr>
          <p:cNvPr id="9" name="CasellaDiTesto 8"/>
          <p:cNvSpPr txBox="1"/>
          <p:nvPr/>
        </p:nvSpPr>
        <p:spPr>
          <a:xfrm>
            <a:off x="1845506" y="5070593"/>
            <a:ext cx="6409076" cy="400110"/>
          </a:xfrm>
          <a:prstGeom prst="rect">
            <a:avLst/>
          </a:prstGeom>
          <a:noFill/>
        </p:spPr>
        <p:txBody>
          <a:bodyPr wrap="none" rtlCol="0">
            <a:spAutoFit/>
          </a:bodyPr>
          <a:lstStyle/>
          <a:p>
            <a:r>
              <a:rPr lang="it-IT" dirty="0" smtClean="0"/>
              <a:t>Are </a:t>
            </a:r>
            <a:r>
              <a:rPr lang="it-IT" dirty="0" err="1" smtClean="0"/>
              <a:t>classified</a:t>
            </a:r>
            <a:r>
              <a:rPr lang="it-IT" dirty="0" smtClean="0"/>
              <a:t> </a:t>
            </a:r>
            <a:r>
              <a:rPr lang="it-IT" dirty="0" err="1" smtClean="0"/>
              <a:t>as</a:t>
            </a:r>
            <a:r>
              <a:rPr lang="it-IT" dirty="0" smtClean="0"/>
              <a:t> positive, else </a:t>
            </a:r>
            <a:r>
              <a:rPr lang="it-IT" dirty="0" err="1" smtClean="0"/>
              <a:t>they</a:t>
            </a:r>
            <a:r>
              <a:rPr lang="it-IT" dirty="0" smtClean="0"/>
              <a:t> are </a:t>
            </a:r>
            <a:r>
              <a:rPr lang="it-IT" dirty="0" err="1" smtClean="0"/>
              <a:t>classified</a:t>
            </a:r>
            <a:r>
              <a:rPr lang="it-IT" dirty="0" smtClean="0"/>
              <a:t> </a:t>
            </a:r>
            <a:r>
              <a:rPr lang="it-IT" dirty="0" err="1" smtClean="0"/>
              <a:t>as</a:t>
            </a:r>
            <a:r>
              <a:rPr lang="it-IT" dirty="0" smtClean="0"/>
              <a:t> negative</a:t>
            </a:r>
            <a:endParaRPr lang="it-IT" dirty="0"/>
          </a:p>
        </p:txBody>
      </p:sp>
    </p:spTree>
    <p:extLst>
      <p:ext uri="{BB962C8B-B14F-4D97-AF65-F5344CB8AC3E}">
        <p14:creationId xmlns:p14="http://schemas.microsoft.com/office/powerpoint/2010/main" val="1508147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egnaposto numero diapositiva 5"/>
          <p:cNvSpPr>
            <a:spLocks noGrp="1"/>
          </p:cNvSpPr>
          <p:nvPr>
            <p:ph type="sldNum" sz="quarter" idx="11"/>
          </p:nvPr>
        </p:nvSpPr>
        <p:spPr/>
        <p:txBody>
          <a:bodyPr/>
          <a:lstStyle/>
          <a:p>
            <a:pPr>
              <a:defRPr/>
            </a:pPr>
            <a:fld id="{898F95EB-3EDB-6142-AEAB-B2083F397C28}" type="slidenum">
              <a:rPr lang="en-US"/>
              <a:pPr>
                <a:defRPr/>
              </a:pPr>
              <a:t>13</a:t>
            </a:fld>
            <a:endParaRPr lang="en-US" dirty="0">
              <a:latin typeface="Times New Roman" charset="0"/>
            </a:endParaRPr>
          </a:p>
        </p:txBody>
      </p:sp>
      <p:sp>
        <p:nvSpPr>
          <p:cNvPr id="237570" name="Rectangle 2"/>
          <p:cNvSpPr>
            <a:spLocks noGrp="1" noChangeArrowheads="1"/>
          </p:cNvSpPr>
          <p:nvPr>
            <p:ph type="title" idx="4294967295"/>
          </p:nvPr>
        </p:nvSpPr>
        <p:spPr>
          <a:xfrm>
            <a:off x="0" y="228600"/>
            <a:ext cx="7772400" cy="990600"/>
          </a:xfrm>
        </p:spPr>
        <p:txBody>
          <a:bodyPr/>
          <a:lstStyle/>
          <a:p>
            <a:pPr eaLnBrk="1" hangingPunct="1">
              <a:defRPr/>
            </a:pPr>
            <a:r>
              <a:rPr lang="en-US" dirty="0" smtClean="0">
                <a:cs typeface="+mj-cs"/>
              </a:rPr>
              <a:t>Perceptron as a Linear Separator: example in two-dimensional space</a:t>
            </a:r>
          </a:p>
        </p:txBody>
      </p:sp>
      <p:graphicFrame>
        <p:nvGraphicFramePr>
          <p:cNvPr id="237594" name="Object 26"/>
          <p:cNvGraphicFramePr>
            <a:graphicFrameLocks noGrp="1" noChangeAspect="1"/>
          </p:cNvGraphicFramePr>
          <p:nvPr>
            <p:ph sz="half" idx="4294967295"/>
            <p:extLst>
              <p:ext uri="{D42A27DB-BD31-4B8C-83A1-F6EECF244321}">
                <p14:modId xmlns:p14="http://schemas.microsoft.com/office/powerpoint/2010/main" val="2222228810"/>
              </p:ext>
            </p:extLst>
          </p:nvPr>
        </p:nvGraphicFramePr>
        <p:xfrm>
          <a:off x="5575124" y="2371843"/>
          <a:ext cx="2439987" cy="619125"/>
        </p:xfrm>
        <a:graphic>
          <a:graphicData uri="http://schemas.openxmlformats.org/presentationml/2006/ole">
            <mc:AlternateContent xmlns:mc="http://schemas.openxmlformats.org/markup-compatibility/2006">
              <mc:Choice xmlns:v="urn:schemas-microsoft-com:vml" Requires="v">
                <p:oleObj spid="_x0000_s27800" name="Equation" r:id="rId3" imgW="850900" imgH="215900" progId="Equation.3">
                  <p:embed/>
                </p:oleObj>
              </mc:Choice>
              <mc:Fallback>
                <p:oleObj name="Equation" r:id="rId3" imgW="850900" imgH="215900" progId="Equation.3">
                  <p:embed/>
                  <p:pic>
                    <p:nvPicPr>
                      <p:cNvPr id="0" name="Object 26"/>
                      <p:cNvPicPr>
                        <a:picLocks noChangeAspect="1" noChangeArrowheads="1"/>
                      </p:cNvPicPr>
                      <p:nvPr/>
                    </p:nvPicPr>
                    <p:blipFill>
                      <a:blip r:embed="rId4"/>
                      <a:srcRect/>
                      <a:stretch>
                        <a:fillRect/>
                      </a:stretch>
                    </p:blipFill>
                    <p:spPr bwMode="auto">
                      <a:xfrm>
                        <a:off x="5575124" y="2371843"/>
                        <a:ext cx="2439987" cy="619125"/>
                      </a:xfrm>
                      <a:prstGeom prst="rect">
                        <a:avLst/>
                      </a:prstGeom>
                      <a:solidFill>
                        <a:srgbClr val="85FFE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7597" name="Object 29"/>
          <p:cNvGraphicFramePr>
            <a:graphicFrameLocks noChangeAspect="1"/>
          </p:cNvGraphicFramePr>
          <p:nvPr>
            <p:extLst>
              <p:ext uri="{D42A27DB-BD31-4B8C-83A1-F6EECF244321}">
                <p14:modId xmlns:p14="http://schemas.microsoft.com/office/powerpoint/2010/main" val="4012034682"/>
              </p:ext>
            </p:extLst>
          </p:nvPr>
        </p:nvGraphicFramePr>
        <p:xfrm>
          <a:off x="5539023" y="3761964"/>
          <a:ext cx="2476500" cy="1041400"/>
        </p:xfrm>
        <a:graphic>
          <a:graphicData uri="http://schemas.openxmlformats.org/presentationml/2006/ole">
            <mc:AlternateContent xmlns:mc="http://schemas.openxmlformats.org/markup-compatibility/2006">
              <mc:Choice xmlns:v="urn:schemas-microsoft-com:vml" Requires="v">
                <p:oleObj spid="_x0000_s27801" name="Equation" r:id="rId5" imgW="965200" imgH="406400" progId="Equation.3">
                  <p:embed/>
                </p:oleObj>
              </mc:Choice>
              <mc:Fallback>
                <p:oleObj name="Equation" r:id="rId5" imgW="965200" imgH="406400" progId="Equation.3">
                  <p:embed/>
                  <p:pic>
                    <p:nvPicPr>
                      <p:cNvPr id="0" name="Object 29"/>
                      <p:cNvPicPr>
                        <a:picLocks noChangeAspect="1" noChangeArrowheads="1"/>
                      </p:cNvPicPr>
                      <p:nvPr/>
                    </p:nvPicPr>
                    <p:blipFill>
                      <a:blip r:embed="rId6"/>
                      <a:srcRect/>
                      <a:stretch>
                        <a:fillRect/>
                      </a:stretch>
                    </p:blipFill>
                    <p:spPr bwMode="auto">
                      <a:xfrm>
                        <a:off x="5539023" y="3761964"/>
                        <a:ext cx="24765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 name="Gruppo 8"/>
          <p:cNvGrpSpPr>
            <a:grpSpLocks/>
          </p:cNvGrpSpPr>
          <p:nvPr/>
        </p:nvGrpSpPr>
        <p:grpSpPr bwMode="auto">
          <a:xfrm>
            <a:off x="344488" y="2890838"/>
            <a:ext cx="4537075" cy="3481387"/>
            <a:chOff x="343907" y="2890838"/>
            <a:chExt cx="4537656" cy="3481683"/>
          </a:xfrm>
        </p:grpSpPr>
        <p:sp>
          <p:nvSpPr>
            <p:cNvPr id="237572" name="Line 4"/>
            <p:cNvSpPr>
              <a:spLocks noChangeShapeType="1"/>
            </p:cNvSpPr>
            <p:nvPr/>
          </p:nvSpPr>
          <p:spPr bwMode="auto">
            <a:xfrm flipV="1">
              <a:off x="934533" y="3079766"/>
              <a:ext cx="0" cy="304190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237573" name="Line 5"/>
            <p:cNvSpPr>
              <a:spLocks noChangeShapeType="1"/>
            </p:cNvSpPr>
            <p:nvPr/>
          </p:nvSpPr>
          <p:spPr bwMode="auto">
            <a:xfrm flipV="1">
              <a:off x="799577" y="6005778"/>
              <a:ext cx="408198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237574" name="AutoShape 6"/>
            <p:cNvSpPr>
              <a:spLocks noChangeArrowheads="1"/>
            </p:cNvSpPr>
            <p:nvPr/>
          </p:nvSpPr>
          <p:spPr bwMode="auto">
            <a:xfrm>
              <a:off x="1974478" y="3835480"/>
              <a:ext cx="88911" cy="88908"/>
            </a:xfrm>
            <a:prstGeom prst="octagon">
              <a:avLst>
                <a:gd name="adj" fmla="val 292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75" name="AutoShape 7"/>
            <p:cNvSpPr>
              <a:spLocks noChangeArrowheads="1"/>
            </p:cNvSpPr>
            <p:nvPr/>
          </p:nvSpPr>
          <p:spPr bwMode="auto">
            <a:xfrm>
              <a:off x="1399729" y="4192699"/>
              <a:ext cx="88911" cy="88908"/>
            </a:xfrm>
            <a:prstGeom prst="octagon">
              <a:avLst>
                <a:gd name="adj" fmla="val 292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76" name="AutoShape 8"/>
            <p:cNvSpPr>
              <a:spLocks noChangeArrowheads="1"/>
            </p:cNvSpPr>
            <p:nvPr/>
          </p:nvSpPr>
          <p:spPr bwMode="auto">
            <a:xfrm>
              <a:off x="1552149" y="4738845"/>
              <a:ext cx="88911" cy="88908"/>
            </a:xfrm>
            <a:prstGeom prst="octagon">
              <a:avLst>
                <a:gd name="adj" fmla="val 292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77" name="AutoShape 9"/>
            <p:cNvSpPr>
              <a:spLocks noChangeArrowheads="1"/>
            </p:cNvSpPr>
            <p:nvPr/>
          </p:nvSpPr>
          <p:spPr bwMode="auto">
            <a:xfrm>
              <a:off x="1171100" y="5196084"/>
              <a:ext cx="88911" cy="88908"/>
            </a:xfrm>
            <a:prstGeom prst="octagon">
              <a:avLst>
                <a:gd name="adj" fmla="val 292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78" name="AutoShape 10"/>
            <p:cNvSpPr>
              <a:spLocks noChangeArrowheads="1"/>
            </p:cNvSpPr>
            <p:nvPr/>
          </p:nvSpPr>
          <p:spPr bwMode="auto">
            <a:xfrm>
              <a:off x="1704568" y="3595748"/>
              <a:ext cx="88911" cy="88908"/>
            </a:xfrm>
            <a:prstGeom prst="octagon">
              <a:avLst>
                <a:gd name="adj" fmla="val 292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79" name="AutoShape 11"/>
            <p:cNvSpPr>
              <a:spLocks noChangeArrowheads="1"/>
            </p:cNvSpPr>
            <p:nvPr/>
          </p:nvSpPr>
          <p:spPr bwMode="auto">
            <a:xfrm>
              <a:off x="1171100" y="4510226"/>
              <a:ext cx="88911" cy="88908"/>
            </a:xfrm>
            <a:prstGeom prst="octagon">
              <a:avLst>
                <a:gd name="adj" fmla="val 292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80" name="AutoShape 12"/>
            <p:cNvSpPr>
              <a:spLocks noChangeArrowheads="1"/>
            </p:cNvSpPr>
            <p:nvPr/>
          </p:nvSpPr>
          <p:spPr bwMode="auto">
            <a:xfrm>
              <a:off x="1323519" y="4662639"/>
              <a:ext cx="88911" cy="88908"/>
            </a:xfrm>
            <a:prstGeom prst="octagon">
              <a:avLst>
                <a:gd name="adj" fmla="val 292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81" name="AutoShape 13"/>
            <p:cNvSpPr>
              <a:spLocks noChangeArrowheads="1"/>
            </p:cNvSpPr>
            <p:nvPr/>
          </p:nvSpPr>
          <p:spPr bwMode="auto">
            <a:xfrm>
              <a:off x="2085617" y="4281606"/>
              <a:ext cx="88911" cy="88908"/>
            </a:xfrm>
            <a:prstGeom prst="octagon">
              <a:avLst>
                <a:gd name="adj" fmla="val 292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82" name="AutoShape 14"/>
            <p:cNvSpPr>
              <a:spLocks noChangeArrowheads="1"/>
            </p:cNvSpPr>
            <p:nvPr/>
          </p:nvSpPr>
          <p:spPr bwMode="auto">
            <a:xfrm>
              <a:off x="2987432" y="4268905"/>
              <a:ext cx="88911" cy="88908"/>
            </a:xfrm>
            <a:prstGeom prst="octagon">
              <a:avLst>
                <a:gd name="adj" fmla="val 29287"/>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83" name="AutoShape 15"/>
            <p:cNvSpPr>
              <a:spLocks noChangeArrowheads="1"/>
            </p:cNvSpPr>
            <p:nvPr/>
          </p:nvSpPr>
          <p:spPr bwMode="auto">
            <a:xfrm>
              <a:off x="2619085" y="5196084"/>
              <a:ext cx="88911" cy="88908"/>
            </a:xfrm>
            <a:prstGeom prst="octagon">
              <a:avLst>
                <a:gd name="adj" fmla="val 29287"/>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84" name="AutoShape 16"/>
            <p:cNvSpPr>
              <a:spLocks noChangeArrowheads="1"/>
            </p:cNvSpPr>
            <p:nvPr/>
          </p:nvSpPr>
          <p:spPr bwMode="auto">
            <a:xfrm>
              <a:off x="3609812" y="5196084"/>
              <a:ext cx="88911" cy="88908"/>
            </a:xfrm>
            <a:prstGeom prst="octagon">
              <a:avLst>
                <a:gd name="adj" fmla="val 29287"/>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85" name="AutoShape 17"/>
            <p:cNvSpPr>
              <a:spLocks noChangeArrowheads="1"/>
            </p:cNvSpPr>
            <p:nvPr/>
          </p:nvSpPr>
          <p:spPr bwMode="auto">
            <a:xfrm>
              <a:off x="2301545" y="5716828"/>
              <a:ext cx="88911" cy="88908"/>
            </a:xfrm>
            <a:prstGeom prst="octagon">
              <a:avLst>
                <a:gd name="adj" fmla="val 29287"/>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86" name="AutoShape 18"/>
            <p:cNvSpPr>
              <a:spLocks noChangeArrowheads="1"/>
            </p:cNvSpPr>
            <p:nvPr/>
          </p:nvSpPr>
          <p:spPr bwMode="auto">
            <a:xfrm>
              <a:off x="2923924" y="4586432"/>
              <a:ext cx="88911" cy="88908"/>
            </a:xfrm>
            <a:prstGeom prst="octagon">
              <a:avLst>
                <a:gd name="adj" fmla="val 29287"/>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87" name="AutoShape 19"/>
            <p:cNvSpPr>
              <a:spLocks noChangeArrowheads="1"/>
            </p:cNvSpPr>
            <p:nvPr/>
          </p:nvSpPr>
          <p:spPr bwMode="auto">
            <a:xfrm>
              <a:off x="2301545" y="5030970"/>
              <a:ext cx="88911" cy="88908"/>
            </a:xfrm>
            <a:prstGeom prst="octagon">
              <a:avLst>
                <a:gd name="adj" fmla="val 29287"/>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88" name="AutoShape 20"/>
            <p:cNvSpPr>
              <a:spLocks noChangeArrowheads="1"/>
            </p:cNvSpPr>
            <p:nvPr/>
          </p:nvSpPr>
          <p:spPr bwMode="auto">
            <a:xfrm>
              <a:off x="3000134" y="5424703"/>
              <a:ext cx="88911" cy="88908"/>
            </a:xfrm>
            <a:prstGeom prst="octagon">
              <a:avLst>
                <a:gd name="adj" fmla="val 29287"/>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89" name="AutoShape 21"/>
            <p:cNvSpPr>
              <a:spLocks noChangeArrowheads="1"/>
            </p:cNvSpPr>
            <p:nvPr/>
          </p:nvSpPr>
          <p:spPr bwMode="auto">
            <a:xfrm>
              <a:off x="3686022" y="4510226"/>
              <a:ext cx="88911" cy="88908"/>
            </a:xfrm>
            <a:prstGeom prst="octagon">
              <a:avLst>
                <a:gd name="adj" fmla="val 29287"/>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90" name="AutoShape 22"/>
            <p:cNvSpPr>
              <a:spLocks noChangeArrowheads="1"/>
            </p:cNvSpPr>
            <p:nvPr/>
          </p:nvSpPr>
          <p:spPr bwMode="auto">
            <a:xfrm>
              <a:off x="2171353" y="2997209"/>
              <a:ext cx="88911" cy="88908"/>
            </a:xfrm>
            <a:prstGeom prst="octagon">
              <a:avLst>
                <a:gd name="adj" fmla="val 292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91" name="AutoShape 23"/>
            <p:cNvSpPr>
              <a:spLocks noChangeArrowheads="1"/>
            </p:cNvSpPr>
            <p:nvPr/>
          </p:nvSpPr>
          <p:spPr bwMode="auto">
            <a:xfrm>
              <a:off x="2781031" y="3073416"/>
              <a:ext cx="88911" cy="88908"/>
            </a:xfrm>
            <a:prstGeom prst="octagon">
              <a:avLst>
                <a:gd name="adj" fmla="val 292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92" name="AutoShape 24"/>
            <p:cNvSpPr>
              <a:spLocks noChangeArrowheads="1"/>
            </p:cNvSpPr>
            <p:nvPr/>
          </p:nvSpPr>
          <p:spPr bwMode="auto">
            <a:xfrm>
              <a:off x="3847968" y="3835480"/>
              <a:ext cx="88911" cy="88908"/>
            </a:xfrm>
            <a:prstGeom prst="octagon">
              <a:avLst>
                <a:gd name="adj" fmla="val 29287"/>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7593" name="Line 25"/>
            <p:cNvSpPr>
              <a:spLocks noChangeShapeType="1"/>
            </p:cNvSpPr>
            <p:nvPr/>
          </p:nvSpPr>
          <p:spPr bwMode="auto">
            <a:xfrm flipV="1">
              <a:off x="1180626" y="3149622"/>
              <a:ext cx="2667342" cy="259102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237595" name="Text Box 27"/>
            <p:cNvSpPr txBox="1">
              <a:spLocks noChangeArrowheads="1"/>
            </p:cNvSpPr>
            <p:nvPr/>
          </p:nvSpPr>
          <p:spPr bwMode="auto">
            <a:xfrm>
              <a:off x="343907" y="2890838"/>
              <a:ext cx="458846" cy="46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sz="2400" i="1" dirty="0">
                  <a:cs typeface="+mn-cs"/>
                </a:rPr>
                <a:t>x</a:t>
              </a:r>
              <a:r>
                <a:rPr lang="en-US" sz="2400" i="1" baseline="-25000" dirty="0">
                  <a:cs typeface="+mn-cs"/>
                </a:rPr>
                <a:t>2</a:t>
              </a:r>
              <a:endParaRPr lang="en-US" sz="2400" b="1" baseline="-25000" dirty="0">
                <a:cs typeface="+mn-cs"/>
              </a:endParaRPr>
            </a:p>
          </p:txBody>
        </p:sp>
        <p:sp>
          <p:nvSpPr>
            <p:cNvPr id="237596" name="Text Box 28"/>
            <p:cNvSpPr txBox="1">
              <a:spLocks noChangeArrowheads="1"/>
            </p:cNvSpPr>
            <p:nvPr/>
          </p:nvSpPr>
          <p:spPr bwMode="auto">
            <a:xfrm>
              <a:off x="4300464" y="5908932"/>
              <a:ext cx="457259" cy="46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sz="2400" i="1" dirty="0">
                  <a:cs typeface="+mn-cs"/>
                </a:rPr>
                <a:t>x</a:t>
              </a:r>
              <a:r>
                <a:rPr lang="en-US" sz="2400" b="1" baseline="-25000" dirty="0">
                  <a:cs typeface="+mn-cs"/>
                </a:rPr>
                <a:t>1</a:t>
              </a:r>
            </a:p>
          </p:txBody>
        </p:sp>
        <p:sp>
          <p:nvSpPr>
            <p:cNvPr id="237598" name="Freeform 30"/>
            <p:cNvSpPr>
              <a:spLocks/>
            </p:cNvSpPr>
            <p:nvPr/>
          </p:nvSpPr>
          <p:spPr bwMode="auto">
            <a:xfrm>
              <a:off x="2974731" y="3268695"/>
              <a:ext cx="463609" cy="182578"/>
            </a:xfrm>
            <a:custGeom>
              <a:avLst/>
              <a:gdLst>
                <a:gd name="T0" fmla="*/ 292 w 292"/>
                <a:gd name="T1" fmla="*/ 115 h 115"/>
                <a:gd name="T2" fmla="*/ 192 w 292"/>
                <a:gd name="T3" fmla="*/ 15 h 115"/>
                <a:gd name="T4" fmla="*/ 0 w 292"/>
                <a:gd name="T5" fmla="*/ 23 h 115"/>
              </a:gdLst>
              <a:ahLst/>
              <a:cxnLst>
                <a:cxn ang="0">
                  <a:pos x="T0" y="T1"/>
                </a:cxn>
                <a:cxn ang="0">
                  <a:pos x="T2" y="T3"/>
                </a:cxn>
                <a:cxn ang="0">
                  <a:pos x="T4" y="T5"/>
                </a:cxn>
              </a:cxnLst>
              <a:rect l="0" t="0" r="r" b="b"/>
              <a:pathLst>
                <a:path w="292" h="115">
                  <a:moveTo>
                    <a:pt x="292" y="115"/>
                  </a:moveTo>
                  <a:cubicBezTo>
                    <a:pt x="266" y="72"/>
                    <a:pt x="241" y="30"/>
                    <a:pt x="192" y="15"/>
                  </a:cubicBezTo>
                  <a:cubicBezTo>
                    <a:pt x="143" y="0"/>
                    <a:pt x="71" y="11"/>
                    <a:pt x="0" y="23"/>
                  </a:cubicBezTo>
                </a:path>
              </a:pathLst>
            </a:custGeom>
            <a:noFill/>
            <a:ln w="381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37599" name="Freeform 31"/>
            <p:cNvSpPr>
              <a:spLocks/>
            </p:cNvSpPr>
            <p:nvPr/>
          </p:nvSpPr>
          <p:spPr bwMode="auto">
            <a:xfrm rot="5400000" flipH="1">
              <a:off x="3785264" y="3409197"/>
              <a:ext cx="463589" cy="182585"/>
            </a:xfrm>
            <a:custGeom>
              <a:avLst/>
              <a:gdLst>
                <a:gd name="T0" fmla="*/ 292 w 292"/>
                <a:gd name="T1" fmla="*/ 115 h 115"/>
                <a:gd name="T2" fmla="*/ 192 w 292"/>
                <a:gd name="T3" fmla="*/ 15 h 115"/>
                <a:gd name="T4" fmla="*/ 0 w 292"/>
                <a:gd name="T5" fmla="*/ 23 h 115"/>
              </a:gdLst>
              <a:ahLst/>
              <a:cxnLst>
                <a:cxn ang="0">
                  <a:pos x="T0" y="T1"/>
                </a:cxn>
                <a:cxn ang="0">
                  <a:pos x="T2" y="T3"/>
                </a:cxn>
                <a:cxn ang="0">
                  <a:pos x="T4" y="T5"/>
                </a:cxn>
              </a:cxnLst>
              <a:rect l="0" t="0" r="r" b="b"/>
              <a:pathLst>
                <a:path w="292" h="115">
                  <a:moveTo>
                    <a:pt x="292" y="115"/>
                  </a:moveTo>
                  <a:cubicBezTo>
                    <a:pt x="266" y="72"/>
                    <a:pt x="241" y="30"/>
                    <a:pt x="192" y="15"/>
                  </a:cubicBezTo>
                  <a:cubicBezTo>
                    <a:pt x="143" y="0"/>
                    <a:pt x="71" y="11"/>
                    <a:pt x="0" y="23"/>
                  </a:cubicBezTo>
                </a:path>
              </a:pathLst>
            </a:custGeom>
            <a:noFill/>
            <a:ln w="381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37600" name="Freeform 32"/>
            <p:cNvSpPr>
              <a:spLocks/>
            </p:cNvSpPr>
            <p:nvPr/>
          </p:nvSpPr>
          <p:spPr bwMode="auto">
            <a:xfrm rot="16200000" flipH="1">
              <a:off x="870240" y="5311184"/>
              <a:ext cx="463589" cy="182585"/>
            </a:xfrm>
            <a:custGeom>
              <a:avLst/>
              <a:gdLst>
                <a:gd name="T0" fmla="*/ 292 w 292"/>
                <a:gd name="T1" fmla="*/ 115 h 115"/>
                <a:gd name="T2" fmla="*/ 192 w 292"/>
                <a:gd name="T3" fmla="*/ 15 h 115"/>
                <a:gd name="T4" fmla="*/ 0 w 292"/>
                <a:gd name="T5" fmla="*/ 23 h 115"/>
              </a:gdLst>
              <a:ahLst/>
              <a:cxnLst>
                <a:cxn ang="0">
                  <a:pos x="T0" y="T1"/>
                </a:cxn>
                <a:cxn ang="0">
                  <a:pos x="T2" y="T3"/>
                </a:cxn>
                <a:cxn ang="0">
                  <a:pos x="T4" y="T5"/>
                </a:cxn>
              </a:cxnLst>
              <a:rect l="0" t="0" r="r" b="b"/>
              <a:pathLst>
                <a:path w="292" h="115">
                  <a:moveTo>
                    <a:pt x="292" y="115"/>
                  </a:moveTo>
                  <a:cubicBezTo>
                    <a:pt x="266" y="72"/>
                    <a:pt x="241" y="30"/>
                    <a:pt x="192" y="15"/>
                  </a:cubicBezTo>
                  <a:cubicBezTo>
                    <a:pt x="143" y="0"/>
                    <a:pt x="71" y="11"/>
                    <a:pt x="0" y="23"/>
                  </a:cubicBezTo>
                </a:path>
              </a:pathLst>
            </a:custGeom>
            <a:noFill/>
            <a:ln w="381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37601" name="Freeform 33"/>
            <p:cNvSpPr>
              <a:spLocks/>
            </p:cNvSpPr>
            <p:nvPr/>
          </p:nvSpPr>
          <p:spPr bwMode="auto">
            <a:xfrm rot="10800000">
              <a:off x="1609306" y="5424703"/>
              <a:ext cx="463609" cy="182578"/>
            </a:xfrm>
            <a:custGeom>
              <a:avLst/>
              <a:gdLst>
                <a:gd name="T0" fmla="*/ 292 w 292"/>
                <a:gd name="T1" fmla="*/ 115 h 115"/>
                <a:gd name="T2" fmla="*/ 192 w 292"/>
                <a:gd name="T3" fmla="*/ 15 h 115"/>
                <a:gd name="T4" fmla="*/ 0 w 292"/>
                <a:gd name="T5" fmla="*/ 23 h 115"/>
              </a:gdLst>
              <a:ahLst/>
              <a:cxnLst>
                <a:cxn ang="0">
                  <a:pos x="T0" y="T1"/>
                </a:cxn>
                <a:cxn ang="0">
                  <a:pos x="T2" y="T3"/>
                </a:cxn>
                <a:cxn ang="0">
                  <a:pos x="T4" y="T5"/>
                </a:cxn>
              </a:cxnLst>
              <a:rect l="0" t="0" r="r" b="b"/>
              <a:pathLst>
                <a:path w="292" h="115">
                  <a:moveTo>
                    <a:pt x="292" y="115"/>
                  </a:moveTo>
                  <a:cubicBezTo>
                    <a:pt x="266" y="72"/>
                    <a:pt x="241" y="30"/>
                    <a:pt x="192" y="15"/>
                  </a:cubicBezTo>
                  <a:cubicBezTo>
                    <a:pt x="143" y="0"/>
                    <a:pt x="71" y="11"/>
                    <a:pt x="0" y="23"/>
                  </a:cubicBezTo>
                </a:path>
              </a:pathLst>
            </a:custGeom>
            <a:noFill/>
            <a:ln w="381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37602" name="Text Box 34"/>
            <p:cNvSpPr txBox="1">
              <a:spLocks noChangeArrowheads="1"/>
            </p:cNvSpPr>
            <p:nvPr/>
          </p:nvSpPr>
          <p:spPr bwMode="auto">
            <a:xfrm>
              <a:off x="2255502" y="3571933"/>
              <a:ext cx="536644" cy="51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sz="2800" b="1">
                  <a:cs typeface="+mn-cs"/>
                </a:rPr>
                <a:t>??</a:t>
              </a:r>
            </a:p>
          </p:txBody>
        </p:sp>
      </p:grpSp>
      <p:sp>
        <p:nvSpPr>
          <p:cNvPr id="237603" name="Text Box 35"/>
          <p:cNvSpPr txBox="1">
            <a:spLocks noChangeArrowheads="1"/>
          </p:cNvSpPr>
          <p:nvPr/>
        </p:nvSpPr>
        <p:spPr bwMode="auto">
          <a:xfrm>
            <a:off x="5365750" y="5808073"/>
            <a:ext cx="28146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lgn="l">
              <a:defRPr/>
            </a:pPr>
            <a:r>
              <a:rPr lang="en-US" sz="2400" b="1" dirty="0">
                <a:solidFill>
                  <a:srgbClr val="006600"/>
                </a:solidFill>
                <a:cs typeface="+mn-cs"/>
              </a:rPr>
              <a:t>Or </a:t>
            </a:r>
            <a:r>
              <a:rPr lang="en-US" sz="2400" b="1" i="1" dirty="0" err="1">
                <a:solidFill>
                  <a:srgbClr val="006600"/>
                </a:solidFill>
                <a:cs typeface="+mn-cs"/>
              </a:rPr>
              <a:t>hyperplane</a:t>
            </a:r>
            <a:r>
              <a:rPr lang="en-US" sz="2400" b="1" dirty="0">
                <a:solidFill>
                  <a:srgbClr val="006600"/>
                </a:solidFill>
                <a:cs typeface="+mn-cs"/>
              </a:rPr>
              <a:t> in </a:t>
            </a:r>
          </a:p>
          <a:p>
            <a:pPr algn="l">
              <a:defRPr/>
            </a:pPr>
            <a:r>
              <a:rPr lang="en-US" sz="2400" b="1" i="1" dirty="0">
                <a:solidFill>
                  <a:srgbClr val="006600"/>
                </a:solidFill>
                <a:cs typeface="+mn-cs"/>
              </a:rPr>
              <a:t>n</a:t>
            </a:r>
            <a:r>
              <a:rPr lang="en-US" sz="2400" b="1" dirty="0">
                <a:solidFill>
                  <a:srgbClr val="006600"/>
                </a:solidFill>
                <a:cs typeface="+mn-cs"/>
              </a:rPr>
              <a:t>-dimensional space</a:t>
            </a:r>
          </a:p>
        </p:txBody>
      </p:sp>
      <p:cxnSp>
        <p:nvCxnSpPr>
          <p:cNvPr id="11" name="Connettore 7 10"/>
          <p:cNvCxnSpPr/>
          <p:nvPr/>
        </p:nvCxnSpPr>
        <p:spPr bwMode="auto">
          <a:xfrm rot="10800000">
            <a:off x="2603502" y="4418014"/>
            <a:ext cx="3443785" cy="1226639"/>
          </a:xfrm>
          <a:prstGeom prst="curvedConnector3">
            <a:avLst/>
          </a:prstGeom>
          <a:solidFill>
            <a:schemeClr val="accent1"/>
          </a:solidFill>
          <a:ln w="38100" cap="flat" cmpd="sng" algn="ctr">
            <a:solidFill>
              <a:schemeClr val="accent1">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CasellaDiTesto 1"/>
          <p:cNvSpPr txBox="1"/>
          <p:nvPr/>
        </p:nvSpPr>
        <p:spPr>
          <a:xfrm>
            <a:off x="6178347" y="5271702"/>
            <a:ext cx="1736732" cy="523220"/>
          </a:xfrm>
          <a:prstGeom prst="rect">
            <a:avLst/>
          </a:prstGeom>
          <a:noFill/>
        </p:spPr>
        <p:txBody>
          <a:bodyPr wrap="none" rtlCol="0">
            <a:spAutoFit/>
          </a:bodyPr>
          <a:lstStyle/>
          <a:p>
            <a:r>
              <a:rPr lang="it-IT" sz="2800" dirty="0" smtClean="0"/>
              <a:t>x</a:t>
            </a:r>
            <a:r>
              <a:rPr lang="it-IT" sz="2800" baseline="-25000" dirty="0" smtClean="0"/>
              <a:t>2</a:t>
            </a:r>
            <a:r>
              <a:rPr lang="it-IT" sz="2800" dirty="0" smtClean="0"/>
              <a:t>= </a:t>
            </a:r>
            <a:r>
              <a:rPr lang="it-IT" sz="2800" dirty="0" smtClean="0">
                <a:solidFill>
                  <a:srgbClr val="FF0000"/>
                </a:solidFill>
              </a:rPr>
              <a:t>m</a:t>
            </a:r>
            <a:r>
              <a:rPr lang="it-IT" sz="2800" dirty="0" smtClean="0"/>
              <a:t>x</a:t>
            </a:r>
            <a:r>
              <a:rPr lang="it-IT" sz="2800" baseline="-25000" dirty="0" smtClean="0"/>
              <a:t>1</a:t>
            </a:r>
            <a:r>
              <a:rPr lang="it-IT" sz="2800" dirty="0" smtClean="0"/>
              <a:t>+</a:t>
            </a:r>
            <a:r>
              <a:rPr lang="it-IT" sz="2800" dirty="0" smtClean="0">
                <a:solidFill>
                  <a:srgbClr val="FF0000"/>
                </a:solidFill>
              </a:rPr>
              <a:t>q</a:t>
            </a:r>
            <a:endParaRPr lang="it-IT" sz="2800" dirty="0">
              <a:solidFill>
                <a:srgbClr val="FF0000"/>
              </a:solidFill>
            </a:endParaRPr>
          </a:p>
        </p:txBody>
      </p:sp>
      <p:grpSp>
        <p:nvGrpSpPr>
          <p:cNvPr id="52" name="Group 5"/>
          <p:cNvGrpSpPr>
            <a:grpSpLocks/>
          </p:cNvGrpSpPr>
          <p:nvPr/>
        </p:nvGrpSpPr>
        <p:grpSpPr bwMode="auto">
          <a:xfrm>
            <a:off x="1382889" y="1514593"/>
            <a:ext cx="3475332" cy="960908"/>
            <a:chOff x="113" y="2966"/>
            <a:chExt cx="3963" cy="1258"/>
          </a:xfrm>
        </p:grpSpPr>
        <p:sp>
          <p:nvSpPr>
            <p:cNvPr id="55" name="Oval 6"/>
            <p:cNvSpPr>
              <a:spLocks noChangeArrowheads="1"/>
            </p:cNvSpPr>
            <p:nvPr/>
          </p:nvSpPr>
          <p:spPr bwMode="auto">
            <a:xfrm>
              <a:off x="432" y="3072"/>
              <a:ext cx="192" cy="19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8" name="Oval 9"/>
            <p:cNvSpPr>
              <a:spLocks noChangeArrowheads="1"/>
            </p:cNvSpPr>
            <p:nvPr/>
          </p:nvSpPr>
          <p:spPr bwMode="auto">
            <a:xfrm>
              <a:off x="432" y="3984"/>
              <a:ext cx="192" cy="19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Times" charset="0"/>
                <a:cs typeface="+mn-cs"/>
              </a:endParaRPr>
            </a:p>
          </p:txBody>
        </p:sp>
        <p:sp>
          <p:nvSpPr>
            <p:cNvPr id="59" name="Text Box 10"/>
            <p:cNvSpPr txBox="1">
              <a:spLocks noChangeArrowheads="1"/>
            </p:cNvSpPr>
            <p:nvPr/>
          </p:nvSpPr>
          <p:spPr bwMode="auto">
            <a:xfrm>
              <a:off x="113" y="2966"/>
              <a:ext cx="254" cy="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dirty="0">
                  <a:latin typeface="Times" charset="0"/>
                  <a:cs typeface="+mn-cs"/>
                </a:rPr>
                <a:t>x</a:t>
              </a:r>
              <a:r>
                <a:rPr lang="it-IT" baseline="-25000" dirty="0">
                  <a:latin typeface="Times" charset="0"/>
                  <a:cs typeface="+mn-cs"/>
                </a:rPr>
                <a:t>1</a:t>
              </a:r>
            </a:p>
            <a:p>
              <a:pPr>
                <a:defRPr/>
              </a:pPr>
              <a:r>
                <a:rPr lang="it-IT" dirty="0">
                  <a:latin typeface="Times" charset="0"/>
                  <a:cs typeface="+mn-cs"/>
                </a:rPr>
                <a:t>x</a:t>
              </a:r>
              <a:r>
                <a:rPr lang="it-IT" baseline="-25000" dirty="0">
                  <a:latin typeface="Times" charset="0"/>
                  <a:cs typeface="+mn-cs"/>
                </a:rPr>
                <a:t>2</a:t>
              </a:r>
            </a:p>
            <a:p>
              <a:pPr>
                <a:defRPr/>
              </a:pPr>
              <a:endParaRPr lang="it-IT" dirty="0">
                <a:latin typeface="Times" charset="0"/>
                <a:cs typeface="+mn-cs"/>
              </a:endParaRPr>
            </a:p>
            <a:p>
              <a:pPr>
                <a:defRPr/>
              </a:pPr>
              <a:endParaRPr lang="it-IT" dirty="0">
                <a:latin typeface="Times" charset="0"/>
                <a:cs typeface="+mn-cs"/>
              </a:endParaRPr>
            </a:p>
            <a:p>
              <a:pPr>
                <a:defRPr/>
              </a:pPr>
              <a:r>
                <a:rPr lang="it-IT" dirty="0" err="1">
                  <a:latin typeface="Times" charset="0"/>
                  <a:cs typeface="+mn-cs"/>
                </a:rPr>
                <a:t>x</a:t>
              </a:r>
              <a:r>
                <a:rPr lang="it-IT" baseline="-25000" dirty="0" err="1">
                  <a:latin typeface="Times" charset="0"/>
                  <a:cs typeface="+mn-cs"/>
                </a:rPr>
                <a:t>n</a:t>
              </a:r>
              <a:endParaRPr lang="it-IT" baseline="-25000" dirty="0">
                <a:latin typeface="Times" charset="0"/>
                <a:cs typeface="+mn-cs"/>
              </a:endParaRPr>
            </a:p>
          </p:txBody>
        </p:sp>
        <p:sp>
          <p:nvSpPr>
            <p:cNvPr id="60" name="Line 11"/>
            <p:cNvSpPr>
              <a:spLocks noChangeShapeType="1"/>
            </p:cNvSpPr>
            <p:nvPr/>
          </p:nvSpPr>
          <p:spPr bwMode="auto">
            <a:xfrm>
              <a:off x="624" y="3168"/>
              <a:ext cx="912"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1" name="Line 12"/>
            <p:cNvSpPr>
              <a:spLocks noChangeShapeType="1"/>
            </p:cNvSpPr>
            <p:nvPr/>
          </p:nvSpPr>
          <p:spPr bwMode="auto">
            <a:xfrm flipV="1">
              <a:off x="672" y="3888"/>
              <a:ext cx="86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62" name="Group 13"/>
            <p:cNvGrpSpPr>
              <a:grpSpLocks/>
            </p:cNvGrpSpPr>
            <p:nvPr/>
          </p:nvGrpSpPr>
          <p:grpSpPr bwMode="auto">
            <a:xfrm>
              <a:off x="1536" y="3504"/>
              <a:ext cx="1584" cy="528"/>
              <a:chOff x="1632" y="3648"/>
              <a:chExt cx="1584" cy="528"/>
            </a:xfrm>
          </p:grpSpPr>
          <p:sp>
            <p:nvSpPr>
              <p:cNvPr id="68" name="Oval 14"/>
              <p:cNvSpPr>
                <a:spLocks noChangeArrowheads="1"/>
              </p:cNvSpPr>
              <p:nvPr/>
            </p:nvSpPr>
            <p:spPr bwMode="auto">
              <a:xfrm>
                <a:off x="2592" y="3648"/>
                <a:ext cx="624"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it-IT" sz="1800" i="1" dirty="0" err="1">
                    <a:latin typeface="Times" charset="0"/>
                    <a:cs typeface="+mn-cs"/>
                  </a:rPr>
                  <a:t>Threshold</a:t>
                </a:r>
                <a:endParaRPr lang="it-IT" sz="1800" i="1" dirty="0">
                  <a:latin typeface="Times" charset="0"/>
                  <a:cs typeface="+mn-cs"/>
                </a:endParaRPr>
              </a:p>
              <a:p>
                <a:pPr>
                  <a:defRPr/>
                </a:pPr>
                <a:r>
                  <a:rPr lang="it-IT" sz="1800" i="1" dirty="0" err="1">
                    <a:latin typeface="Times" charset="0"/>
                    <a:cs typeface="+mn-cs"/>
                  </a:rPr>
                  <a:t>Tj</a:t>
                </a:r>
                <a:endParaRPr lang="it-IT" sz="1800" dirty="0">
                  <a:latin typeface="Times" charset="0"/>
                  <a:cs typeface="+mn-cs"/>
                </a:endParaRPr>
              </a:p>
            </p:txBody>
          </p:sp>
          <p:sp>
            <p:nvSpPr>
              <p:cNvPr id="69" name="Line 15"/>
              <p:cNvSpPr>
                <a:spLocks noChangeShapeType="1"/>
              </p:cNvSpPr>
              <p:nvPr/>
            </p:nvSpPr>
            <p:spPr bwMode="auto">
              <a:xfrm>
                <a:off x="2304" y="388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0" name="Oval 16"/>
              <p:cNvSpPr>
                <a:spLocks noChangeArrowheads="1"/>
              </p:cNvSpPr>
              <p:nvPr/>
            </p:nvSpPr>
            <p:spPr bwMode="auto">
              <a:xfrm>
                <a:off x="1632" y="3648"/>
                <a:ext cx="624"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it-IT" sz="3200">
                    <a:latin typeface="Times" charset="0"/>
                    <a:cs typeface="+mn-cs"/>
                  </a:rPr>
                  <a:t>∑</a:t>
                </a:r>
                <a:endParaRPr lang="it-IT">
                  <a:latin typeface="Times" charset="0"/>
                  <a:cs typeface="+mn-cs"/>
                </a:endParaRPr>
              </a:p>
            </p:txBody>
          </p:sp>
        </p:grpSp>
        <p:sp>
          <p:nvSpPr>
            <p:cNvPr id="63" name="Rectangle 17"/>
            <p:cNvSpPr>
              <a:spLocks noChangeArrowheads="1"/>
            </p:cNvSpPr>
            <p:nvPr/>
          </p:nvSpPr>
          <p:spPr bwMode="auto">
            <a:xfrm>
              <a:off x="1392" y="3408"/>
              <a:ext cx="1872"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4" name="Rectangle 18"/>
            <p:cNvSpPr>
              <a:spLocks noChangeArrowheads="1"/>
            </p:cNvSpPr>
            <p:nvPr/>
          </p:nvSpPr>
          <p:spPr bwMode="auto">
            <a:xfrm>
              <a:off x="1440" y="3456"/>
              <a:ext cx="1824"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5" name="Text Box 19"/>
            <p:cNvSpPr txBox="1">
              <a:spLocks noChangeArrowheads="1"/>
            </p:cNvSpPr>
            <p:nvPr/>
          </p:nvSpPr>
          <p:spPr bwMode="auto">
            <a:xfrm>
              <a:off x="2099" y="3878"/>
              <a:ext cx="36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dirty="0" err="1">
                  <a:latin typeface="Times" charset="0"/>
                  <a:cs typeface="+mn-cs"/>
                </a:rPr>
                <a:t>net</a:t>
              </a:r>
              <a:r>
                <a:rPr lang="it-IT" sz="3200" baseline="-25000" dirty="0" err="1">
                  <a:latin typeface="Times" charset="0"/>
                  <a:cs typeface="+mn-cs"/>
                </a:rPr>
                <a:t>j</a:t>
              </a:r>
              <a:endParaRPr lang="it-IT" dirty="0">
                <a:latin typeface="Times" charset="0"/>
                <a:cs typeface="+mn-cs"/>
              </a:endParaRPr>
            </a:p>
          </p:txBody>
        </p:sp>
        <p:sp>
          <p:nvSpPr>
            <p:cNvPr id="66" name="Line 22"/>
            <p:cNvSpPr>
              <a:spLocks noChangeShapeType="1"/>
            </p:cNvSpPr>
            <p:nvPr/>
          </p:nvSpPr>
          <p:spPr bwMode="auto">
            <a:xfrm>
              <a:off x="3120" y="3792"/>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7" name="Text Box 23"/>
            <p:cNvSpPr txBox="1">
              <a:spLocks noChangeArrowheads="1"/>
            </p:cNvSpPr>
            <p:nvPr/>
          </p:nvSpPr>
          <p:spPr bwMode="auto">
            <a:xfrm>
              <a:off x="3837" y="3638"/>
              <a:ext cx="23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dirty="0" err="1">
                  <a:latin typeface="Times" charset="0"/>
                  <a:cs typeface="+mn-cs"/>
                </a:rPr>
                <a:t>o</a:t>
              </a:r>
              <a:r>
                <a:rPr lang="it-IT" sz="2800" baseline="-25000" dirty="0" err="1">
                  <a:latin typeface="Times" charset="0"/>
                  <a:cs typeface="+mn-cs"/>
                </a:rPr>
                <a:t>j</a:t>
              </a:r>
              <a:endParaRPr lang="it-IT" dirty="0">
                <a:latin typeface="Times" charset="0"/>
                <a:cs typeface="+mn-c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75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75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76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0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pPr>
              <a:defRPr/>
            </a:pPr>
            <a:fld id="{9C8A981B-E15D-2F4D-8FDB-B298C9DF440A}" type="slidenum">
              <a:rPr lang="en-US"/>
              <a:pPr>
                <a:defRPr/>
              </a:pPr>
              <a:t>14</a:t>
            </a:fld>
            <a:endParaRPr lang="en-US">
              <a:latin typeface="Times New Roman" charset="0"/>
            </a:endParaRPr>
          </a:p>
        </p:txBody>
      </p:sp>
      <p:sp>
        <p:nvSpPr>
          <p:cNvPr id="234498" name="Rectangle 2"/>
          <p:cNvSpPr>
            <a:spLocks noGrp="1" noChangeArrowheads="1"/>
          </p:cNvSpPr>
          <p:nvPr>
            <p:ph type="title"/>
          </p:nvPr>
        </p:nvSpPr>
        <p:spPr/>
        <p:txBody>
          <a:bodyPr/>
          <a:lstStyle/>
          <a:p>
            <a:pPr eaLnBrk="1" hangingPunct="1">
              <a:defRPr/>
            </a:pPr>
            <a:r>
              <a:rPr lang="en-US" smtClean="0">
                <a:cs typeface="+mj-cs"/>
              </a:rPr>
              <a:t>Perceptron Training</a:t>
            </a:r>
          </a:p>
        </p:txBody>
      </p:sp>
      <p:sp>
        <p:nvSpPr>
          <p:cNvPr id="234499" name="Rectangle 3"/>
          <p:cNvSpPr>
            <a:spLocks noGrp="1" noChangeArrowheads="1"/>
          </p:cNvSpPr>
          <p:nvPr>
            <p:ph type="body" idx="1"/>
          </p:nvPr>
        </p:nvSpPr>
        <p:spPr/>
        <p:txBody>
          <a:bodyPr/>
          <a:lstStyle/>
          <a:p>
            <a:pPr eaLnBrk="1" hangingPunct="1">
              <a:defRPr/>
            </a:pPr>
            <a:r>
              <a:rPr lang="en-US" sz="2800" dirty="0" smtClean="0">
                <a:cs typeface="+mn-cs"/>
              </a:rPr>
              <a:t>Assume </a:t>
            </a:r>
            <a:r>
              <a:rPr lang="en-US" sz="2800" b="1" dirty="0" smtClean="0">
                <a:solidFill>
                  <a:srgbClr val="FF0000"/>
                </a:solidFill>
                <a:cs typeface="+mn-cs"/>
              </a:rPr>
              <a:t>supervised training </a:t>
            </a:r>
            <a:r>
              <a:rPr lang="en-US" sz="2800" dirty="0" smtClean="0">
                <a:cs typeface="+mn-cs"/>
              </a:rPr>
              <a:t>examples D: &lt;</a:t>
            </a:r>
            <a:r>
              <a:rPr lang="en-US" sz="2800" dirty="0" err="1" smtClean="0">
                <a:cs typeface="+mn-cs"/>
              </a:rPr>
              <a:t>x</a:t>
            </a:r>
            <a:r>
              <a:rPr lang="en-US" sz="2800" baseline="-25000" dirty="0" err="1" smtClean="0">
                <a:cs typeface="+mn-cs"/>
              </a:rPr>
              <a:t>j</a:t>
            </a:r>
            <a:r>
              <a:rPr lang="en-US" sz="2800" dirty="0" err="1" smtClean="0">
                <a:cs typeface="+mn-cs"/>
              </a:rPr>
              <a:t>,t</a:t>
            </a:r>
            <a:r>
              <a:rPr lang="en-US" sz="2800" baseline="-25000" dirty="0" err="1" smtClean="0">
                <a:cs typeface="+mn-cs"/>
              </a:rPr>
              <a:t>j</a:t>
            </a:r>
            <a:r>
              <a:rPr lang="en-US" sz="2800" dirty="0" smtClean="0">
                <a:cs typeface="+mn-cs"/>
              </a:rPr>
              <a:t>&gt; giving the desired output t, for a set of known instances </a:t>
            </a:r>
            <a:r>
              <a:rPr lang="en-US" sz="2800" dirty="0" err="1" smtClean="0">
                <a:cs typeface="+mn-cs"/>
              </a:rPr>
              <a:t>x</a:t>
            </a:r>
            <a:r>
              <a:rPr lang="en-US" sz="2800" baseline="-25000" dirty="0" err="1" smtClean="0">
                <a:cs typeface="+mn-cs"/>
              </a:rPr>
              <a:t>j</a:t>
            </a:r>
            <a:r>
              <a:rPr lang="en-US" sz="2800" dirty="0" smtClean="0">
                <a:cs typeface="+mn-cs"/>
              </a:rPr>
              <a:t> in X.</a:t>
            </a:r>
          </a:p>
          <a:p>
            <a:pPr eaLnBrk="1" hangingPunct="1">
              <a:defRPr/>
            </a:pPr>
            <a:r>
              <a:rPr lang="en-US" sz="2800" dirty="0" smtClean="0">
                <a:cs typeface="+mn-cs"/>
              </a:rPr>
              <a:t>Note: we use </a:t>
            </a:r>
            <a:r>
              <a:rPr lang="en-US" sz="2800" b="1" dirty="0" smtClean="0">
                <a:cs typeface="+mn-cs"/>
              </a:rPr>
              <a:t>t</a:t>
            </a:r>
            <a:r>
              <a:rPr lang="en-US" sz="2800" dirty="0" smtClean="0">
                <a:cs typeface="+mn-cs"/>
              </a:rPr>
              <a:t> here rather than </a:t>
            </a:r>
            <a:r>
              <a:rPr lang="en-US" sz="2800" b="1" dirty="0" smtClean="0">
                <a:cs typeface="+mn-cs"/>
              </a:rPr>
              <a:t>c</a:t>
            </a:r>
            <a:r>
              <a:rPr lang="en-US" sz="2800" dirty="0" smtClean="0">
                <a:cs typeface="+mn-cs"/>
              </a:rPr>
              <a:t> for the class. We used </a:t>
            </a:r>
            <a:r>
              <a:rPr lang="en-US" sz="2800" b="1" dirty="0" smtClean="0">
                <a:cs typeface="+mn-cs"/>
              </a:rPr>
              <a:t>c</a:t>
            </a:r>
            <a:r>
              <a:rPr lang="en-US" sz="2800" dirty="0" smtClean="0">
                <a:cs typeface="+mn-cs"/>
              </a:rPr>
              <a:t> for “concepts”, i.e. </a:t>
            </a:r>
            <a:r>
              <a:rPr lang="en-US" sz="2800" i="1" dirty="0" smtClean="0">
                <a:cs typeface="+mn-cs"/>
              </a:rPr>
              <a:t>discrete categorizations</a:t>
            </a:r>
            <a:r>
              <a:rPr lang="en-US" sz="2800" dirty="0" smtClean="0">
                <a:cs typeface="+mn-cs"/>
              </a:rPr>
              <a:t>. t can be a real number (possibly within a range).</a:t>
            </a:r>
          </a:p>
          <a:p>
            <a:pPr eaLnBrk="1" hangingPunct="1">
              <a:defRPr/>
            </a:pPr>
            <a:r>
              <a:rPr lang="en-US" sz="2800" dirty="0" smtClean="0">
                <a:cs typeface="+mn-cs"/>
              </a:rPr>
              <a:t>Objective: Learn </a:t>
            </a:r>
            <a:r>
              <a:rPr lang="en-US" sz="2800" b="1" dirty="0" smtClean="0">
                <a:solidFill>
                  <a:srgbClr val="FF0000"/>
                </a:solidFill>
                <a:cs typeface="+mn-cs"/>
              </a:rPr>
              <a:t>synaptic weights (</a:t>
            </a:r>
            <a:r>
              <a:rPr lang="en-US" sz="2800" b="1" dirty="0" err="1" smtClean="0">
                <a:solidFill>
                  <a:srgbClr val="FF0000"/>
                </a:solidFill>
                <a:cs typeface="+mn-cs"/>
              </a:rPr>
              <a:t>w</a:t>
            </a:r>
            <a:r>
              <a:rPr lang="en-US" sz="2800" b="1" baseline="-25000" dirty="0" err="1" smtClean="0">
                <a:solidFill>
                  <a:srgbClr val="FF0000"/>
                </a:solidFill>
                <a:cs typeface="+mn-cs"/>
              </a:rPr>
              <a:t>ij</a:t>
            </a:r>
            <a:r>
              <a:rPr lang="en-US" sz="2800" b="1" dirty="0" smtClean="0">
                <a:solidFill>
                  <a:srgbClr val="FF0000"/>
                </a:solidFill>
                <a:cs typeface="+mn-cs"/>
              </a:rPr>
              <a:t>) </a:t>
            </a:r>
            <a:r>
              <a:rPr lang="en-US" sz="2800" dirty="0" smtClean="0">
                <a:cs typeface="+mn-cs"/>
              </a:rPr>
              <a:t>so that each instance produces the correct output for each example (</a:t>
            </a:r>
            <a:r>
              <a:rPr lang="en-US" sz="2800" b="1" dirty="0" err="1" smtClean="0">
                <a:cs typeface="+mn-cs"/>
              </a:rPr>
              <a:t>o</a:t>
            </a:r>
            <a:r>
              <a:rPr lang="en-US" sz="2800" b="1" baseline="-25000" dirty="0" err="1" smtClean="0">
                <a:cs typeface="+mn-cs"/>
              </a:rPr>
              <a:t>j</a:t>
            </a:r>
            <a:r>
              <a:rPr lang="en-US" sz="2800" b="1" dirty="0" smtClean="0">
                <a:cs typeface="+mn-cs"/>
              </a:rPr>
              <a:t>=</a:t>
            </a:r>
            <a:r>
              <a:rPr lang="en-US" sz="2800" b="1" dirty="0" err="1" smtClean="0"/>
              <a:t>t</a:t>
            </a:r>
            <a:r>
              <a:rPr lang="en-US" sz="2800" b="1" baseline="-25000" dirty="0" err="1" smtClean="0"/>
              <a:t>j</a:t>
            </a:r>
            <a:r>
              <a:rPr lang="en-US" sz="2800" dirty="0" smtClean="0"/>
              <a:t>)</a:t>
            </a:r>
            <a:r>
              <a:rPr lang="en-US" sz="2800" dirty="0" smtClean="0">
                <a:cs typeface="+mn-cs"/>
              </a:rPr>
              <a:t>.</a:t>
            </a:r>
          </a:p>
          <a:p>
            <a:pPr eaLnBrk="1" hangingPunct="1">
              <a:defRPr/>
            </a:pPr>
            <a:r>
              <a:rPr lang="en-US" sz="2800" dirty="0" smtClean="0">
                <a:cs typeface="+mn-cs"/>
              </a:rPr>
              <a:t>Perceptron uses </a:t>
            </a:r>
            <a:r>
              <a:rPr lang="en-US" sz="2800" b="1" dirty="0" smtClean="0">
                <a:solidFill>
                  <a:srgbClr val="FF0000"/>
                </a:solidFill>
                <a:cs typeface="+mn-cs"/>
              </a:rPr>
              <a:t>iterative update algorithm </a:t>
            </a:r>
            <a:r>
              <a:rPr lang="en-US" sz="2800" dirty="0" smtClean="0">
                <a:cs typeface="+mn-cs"/>
              </a:rPr>
              <a:t>to learn a correct set of weights.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4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4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1"/>
          </p:nvPr>
        </p:nvSpPr>
        <p:spPr/>
        <p:txBody>
          <a:bodyPr/>
          <a:lstStyle/>
          <a:p>
            <a:pPr>
              <a:defRPr/>
            </a:pPr>
            <a:fld id="{22567ADD-076B-174D-BE66-BAE7BEC2EF75}" type="slidenum">
              <a:rPr lang="en-US"/>
              <a:pPr>
                <a:defRPr/>
              </a:pPr>
              <a:t>15</a:t>
            </a:fld>
            <a:endParaRPr lang="en-US">
              <a:latin typeface="Times New Roman" charset="0"/>
            </a:endParaRPr>
          </a:p>
        </p:txBody>
      </p:sp>
      <p:sp>
        <p:nvSpPr>
          <p:cNvPr id="235522" name="Rectangle 2"/>
          <p:cNvSpPr>
            <a:spLocks noGrp="1" noChangeArrowheads="1"/>
          </p:cNvSpPr>
          <p:nvPr>
            <p:ph type="title"/>
          </p:nvPr>
        </p:nvSpPr>
        <p:spPr/>
        <p:txBody>
          <a:bodyPr/>
          <a:lstStyle/>
          <a:p>
            <a:pPr eaLnBrk="1" hangingPunct="1">
              <a:defRPr/>
            </a:pPr>
            <a:r>
              <a:rPr lang="en-US" smtClean="0">
                <a:cs typeface="+mj-cs"/>
              </a:rPr>
              <a:t>Perceptron Learning Rule</a:t>
            </a:r>
          </a:p>
        </p:txBody>
      </p:sp>
      <p:sp>
        <p:nvSpPr>
          <p:cNvPr id="235523" name="Rectangle 3"/>
          <p:cNvSpPr>
            <a:spLocks noGrp="1" noChangeArrowheads="1"/>
          </p:cNvSpPr>
          <p:nvPr>
            <p:ph type="body" sz="half" idx="1"/>
          </p:nvPr>
        </p:nvSpPr>
        <p:spPr>
          <a:xfrm>
            <a:off x="612775" y="1217613"/>
            <a:ext cx="8027988" cy="4687887"/>
          </a:xfrm>
        </p:spPr>
        <p:txBody>
          <a:bodyPr/>
          <a:lstStyle/>
          <a:p>
            <a:pPr eaLnBrk="1" hangingPunct="1">
              <a:defRPr/>
            </a:pPr>
            <a:r>
              <a:rPr lang="en-US" sz="2400" dirty="0" smtClean="0">
                <a:cs typeface="Times New Roman" charset="0"/>
              </a:rPr>
              <a:t>Initial </a:t>
            </a:r>
            <a:r>
              <a:rPr lang="en-US" sz="2400" dirty="0">
                <a:cs typeface="Times New Roman" charset="0"/>
              </a:rPr>
              <a:t>weights selected </a:t>
            </a:r>
            <a:r>
              <a:rPr lang="en-US" sz="2400" b="1" dirty="0">
                <a:cs typeface="Times New Roman" charset="0"/>
              </a:rPr>
              <a:t>at random</a:t>
            </a:r>
            <a:r>
              <a:rPr lang="en-US" sz="2400" dirty="0">
                <a:cs typeface="Times New Roman" charset="0"/>
              </a:rPr>
              <a:t>.</a:t>
            </a:r>
            <a:endParaRPr lang="el-GR" sz="2400" dirty="0">
              <a:cs typeface="Times New Roman" charset="0"/>
            </a:endParaRPr>
          </a:p>
          <a:p>
            <a:pPr eaLnBrk="1" hangingPunct="1">
              <a:defRPr/>
            </a:pPr>
            <a:r>
              <a:rPr lang="en-US" sz="2400" dirty="0" smtClean="0">
                <a:cs typeface="+mn-cs"/>
              </a:rPr>
              <a:t>Update weights by:</a:t>
            </a:r>
          </a:p>
          <a:p>
            <a:pPr eaLnBrk="1" hangingPunct="1">
              <a:defRPr/>
            </a:pPr>
            <a:endParaRPr lang="en-US" sz="2400" dirty="0" smtClean="0">
              <a:cs typeface="+mn-cs"/>
            </a:endParaRPr>
          </a:p>
          <a:p>
            <a:pPr eaLnBrk="1" hangingPunct="1">
              <a:buFontTx/>
              <a:buNone/>
              <a:defRPr/>
            </a:pPr>
            <a:r>
              <a:rPr lang="en-US" sz="2400" dirty="0" smtClean="0">
                <a:cs typeface="+mn-cs"/>
              </a:rPr>
              <a:t>     where </a:t>
            </a:r>
            <a:r>
              <a:rPr lang="el-GR" sz="2400" dirty="0" smtClean="0">
                <a:cs typeface="Times New Roman" charset="0"/>
              </a:rPr>
              <a:t>η</a:t>
            </a:r>
            <a:r>
              <a:rPr lang="en-US" sz="2400" dirty="0" smtClean="0">
                <a:cs typeface="Times New Roman" charset="0"/>
              </a:rPr>
              <a:t> is a constant named the </a:t>
            </a:r>
            <a:r>
              <a:rPr lang="ja-JP" altLang="en-US" sz="2400" dirty="0" smtClean="0">
                <a:latin typeface="Arial"/>
                <a:cs typeface="Times New Roman" charset="0"/>
              </a:rPr>
              <a:t>“</a:t>
            </a:r>
            <a:r>
              <a:rPr lang="en-US" sz="2400" dirty="0" smtClean="0">
                <a:cs typeface="Times New Roman" charset="0"/>
              </a:rPr>
              <a:t>learning rate</a:t>
            </a:r>
            <a:r>
              <a:rPr lang="ja-JP" altLang="en-US" sz="2400" dirty="0" smtClean="0">
                <a:latin typeface="Arial"/>
                <a:cs typeface="Times New Roman" charset="0"/>
              </a:rPr>
              <a:t>”</a:t>
            </a:r>
            <a:endParaRPr lang="en-US" sz="2400" dirty="0" smtClean="0">
              <a:cs typeface="Times New Roman" charset="0"/>
            </a:endParaRPr>
          </a:p>
          <a:p>
            <a:pPr eaLnBrk="1" hangingPunct="1">
              <a:buFontTx/>
              <a:buNone/>
              <a:defRPr/>
            </a:pPr>
            <a:r>
              <a:rPr lang="en-US" sz="2400" dirty="0" smtClean="0">
                <a:cs typeface="Times New Roman" charset="0"/>
              </a:rPr>
              <a:t>     </a:t>
            </a:r>
            <a:r>
              <a:rPr lang="en-US" sz="2400" i="1" dirty="0" err="1" smtClean="0">
                <a:cs typeface="Times New Roman" charset="0"/>
              </a:rPr>
              <a:t>t</a:t>
            </a:r>
            <a:r>
              <a:rPr lang="en-US" sz="2400" i="1" baseline="-25000" dirty="0" err="1" smtClean="0">
                <a:cs typeface="Times New Roman" charset="0"/>
              </a:rPr>
              <a:t>j</a:t>
            </a:r>
            <a:r>
              <a:rPr lang="en-US" sz="2400" dirty="0" smtClean="0">
                <a:cs typeface="Times New Roman" charset="0"/>
              </a:rPr>
              <a:t> is the “</a:t>
            </a:r>
            <a:r>
              <a:rPr lang="en-US" sz="2400" dirty="0" smtClean="0">
                <a:solidFill>
                  <a:srgbClr val="FF0000"/>
                </a:solidFill>
                <a:cs typeface="Times New Roman" charset="0"/>
              </a:rPr>
              <a:t>teacher” specified </a:t>
            </a:r>
            <a:r>
              <a:rPr lang="en-US" sz="2400" dirty="0" smtClean="0">
                <a:cs typeface="Times New Roman" charset="0"/>
              </a:rPr>
              <a:t>output for unit </a:t>
            </a:r>
            <a:r>
              <a:rPr lang="en-US" sz="2400" i="1" dirty="0" smtClean="0">
                <a:cs typeface="Times New Roman" charset="0"/>
              </a:rPr>
              <a:t>j</a:t>
            </a:r>
            <a:r>
              <a:rPr lang="it-IT" sz="2400" dirty="0" smtClean="0">
                <a:cs typeface="Times New Roman" charset="0"/>
              </a:rPr>
              <a:t>, </a:t>
            </a:r>
            <a:r>
              <a:rPr lang="it-IT" sz="2400" b="1" dirty="0" smtClean="0">
                <a:solidFill>
                  <a:srgbClr val="FF0000"/>
                </a:solidFill>
                <a:cs typeface="Times New Roman" charset="0"/>
              </a:rPr>
              <a:t>(</a:t>
            </a:r>
            <a:r>
              <a:rPr lang="en-US" sz="2400" b="1" i="1" dirty="0" err="1" smtClean="0">
                <a:solidFill>
                  <a:srgbClr val="FF0000"/>
                </a:solidFill>
                <a:cs typeface="Times New Roman" charset="0"/>
              </a:rPr>
              <a:t>t</a:t>
            </a:r>
            <a:r>
              <a:rPr lang="en-US" sz="2400" b="1" i="1" baseline="-25000" dirty="0" err="1" smtClean="0">
                <a:solidFill>
                  <a:srgbClr val="FF0000"/>
                </a:solidFill>
                <a:cs typeface="Times New Roman" charset="0"/>
              </a:rPr>
              <a:t>j</a:t>
            </a:r>
            <a:r>
              <a:rPr lang="en-US" sz="2400" b="1" i="1" dirty="0" smtClean="0">
                <a:solidFill>
                  <a:srgbClr val="FF0000"/>
                </a:solidFill>
                <a:cs typeface="Times New Roman" charset="0"/>
              </a:rPr>
              <a:t> -</a:t>
            </a:r>
            <a:r>
              <a:rPr lang="en-US" sz="2400" b="1" i="1" dirty="0" err="1" smtClean="0">
                <a:solidFill>
                  <a:srgbClr val="FF0000"/>
                </a:solidFill>
                <a:cs typeface="Times New Roman" charset="0"/>
              </a:rPr>
              <a:t>o</a:t>
            </a:r>
            <a:r>
              <a:rPr lang="en-US" sz="2400" b="1" i="1" baseline="-25000" dirty="0" err="1" smtClean="0">
                <a:solidFill>
                  <a:srgbClr val="FF0000"/>
                </a:solidFill>
                <a:cs typeface="Times New Roman" charset="0"/>
              </a:rPr>
              <a:t>j</a:t>
            </a:r>
            <a:r>
              <a:rPr lang="en-US" sz="2400" b="1" dirty="0" smtClean="0">
                <a:solidFill>
                  <a:srgbClr val="FF0000"/>
                </a:solidFill>
                <a:cs typeface="Times New Roman" charset="0"/>
              </a:rPr>
              <a:t>) </a:t>
            </a:r>
            <a:r>
              <a:rPr lang="en-US" sz="2400" dirty="0" smtClean="0">
                <a:cs typeface="Times New Roman" charset="0"/>
              </a:rPr>
              <a:t>is the </a:t>
            </a:r>
            <a:r>
              <a:rPr lang="en-US" sz="2400" dirty="0" smtClean="0">
                <a:solidFill>
                  <a:srgbClr val="FF0000"/>
                </a:solidFill>
                <a:cs typeface="Times New Roman" charset="0"/>
              </a:rPr>
              <a:t>error</a:t>
            </a:r>
            <a:r>
              <a:rPr lang="en-US" sz="2400" dirty="0" smtClean="0">
                <a:cs typeface="Times New Roman" charset="0"/>
              </a:rPr>
              <a:t> in iteration </a:t>
            </a:r>
            <a:r>
              <a:rPr lang="en-US" sz="2400" i="1" dirty="0" smtClean="0">
                <a:cs typeface="Times New Roman" charset="0"/>
              </a:rPr>
              <a:t>t</a:t>
            </a:r>
            <a:r>
              <a:rPr lang="en-US" sz="2400" dirty="0" smtClean="0">
                <a:cs typeface="Times New Roman" charset="0"/>
              </a:rPr>
              <a:t> </a:t>
            </a:r>
          </a:p>
          <a:p>
            <a:pPr eaLnBrk="1" hangingPunct="1">
              <a:buFontTx/>
              <a:buNone/>
              <a:defRPr/>
            </a:pPr>
            <a:r>
              <a:rPr lang="en-US" sz="2400" dirty="0" smtClean="0">
                <a:cs typeface="+mn-cs"/>
              </a:rPr>
              <a:t>Equivalent to rules:</a:t>
            </a:r>
          </a:p>
          <a:p>
            <a:pPr lvl="1" eaLnBrk="1" hangingPunct="1">
              <a:defRPr/>
            </a:pPr>
            <a:r>
              <a:rPr lang="en-US" sz="2000" dirty="0" smtClean="0"/>
              <a:t>If, for instance &lt;</a:t>
            </a:r>
            <a:r>
              <a:rPr lang="en-US" sz="2000" dirty="0" err="1" smtClean="0"/>
              <a:t>xj,tj</a:t>
            </a:r>
            <a:r>
              <a:rPr lang="en-US" sz="2000" dirty="0" smtClean="0"/>
              <a:t>&gt; in D, output is correct (</a:t>
            </a:r>
            <a:r>
              <a:rPr lang="en-US" sz="2000" dirty="0" err="1" smtClean="0"/>
              <a:t>t</a:t>
            </a:r>
            <a:r>
              <a:rPr lang="en-US" sz="2000" baseline="-25000" dirty="0" err="1" smtClean="0"/>
              <a:t>j</a:t>
            </a:r>
            <a:r>
              <a:rPr lang="en-US" sz="2000" dirty="0" smtClean="0"/>
              <a:t>=</a:t>
            </a:r>
            <a:r>
              <a:rPr lang="en-US" sz="2000" dirty="0" err="1" smtClean="0"/>
              <a:t>o</a:t>
            </a:r>
            <a:r>
              <a:rPr lang="en-US" sz="2000" baseline="-25000" dirty="0" err="1" smtClean="0"/>
              <a:t>j</a:t>
            </a:r>
            <a:r>
              <a:rPr lang="en-US" sz="2000" dirty="0" smtClean="0"/>
              <a:t>) do nothing (</a:t>
            </a:r>
            <a:r>
              <a:rPr lang="en-US" sz="2000" dirty="0" err="1" smtClean="0"/>
              <a:t>Err</a:t>
            </a:r>
            <a:r>
              <a:rPr lang="en-US" sz="2000" baseline="-25000" dirty="0" err="1" smtClean="0"/>
              <a:t>j</a:t>
            </a:r>
            <a:r>
              <a:rPr lang="en-US" sz="2000" dirty="0" smtClean="0"/>
              <a:t>=0) and </a:t>
            </a:r>
          </a:p>
          <a:p>
            <a:pPr lvl="1" eaLnBrk="1" hangingPunct="1">
              <a:defRPr/>
            </a:pPr>
            <a:r>
              <a:rPr lang="en-US" sz="2000" dirty="0" smtClean="0"/>
              <a:t>If output is “high” (</a:t>
            </a:r>
            <a:r>
              <a:rPr lang="en-US" sz="2000" dirty="0" err="1" smtClean="0"/>
              <a:t>oj</a:t>
            </a:r>
            <a:r>
              <a:rPr lang="en-US" sz="2000" dirty="0" smtClean="0"/>
              <a:t>=1, </a:t>
            </a:r>
            <a:r>
              <a:rPr lang="en-US" sz="2000" dirty="0" err="1" smtClean="0"/>
              <a:t>tj</a:t>
            </a:r>
            <a:r>
              <a:rPr lang="en-US" sz="2000" dirty="0" smtClean="0"/>
              <a:t>=0, </a:t>
            </a:r>
            <a:r>
              <a:rPr lang="en-US" sz="2000" dirty="0" err="1" smtClean="0"/>
              <a:t>Err</a:t>
            </a:r>
            <a:r>
              <a:rPr lang="en-US" sz="2000" baseline="-25000" dirty="0" err="1" smtClean="0"/>
              <a:t>j</a:t>
            </a:r>
            <a:r>
              <a:rPr lang="en-US" sz="2000" dirty="0" smtClean="0"/>
              <a:t>=-1), </a:t>
            </a:r>
            <a:r>
              <a:rPr lang="en-US" sz="2000" b="1" dirty="0" smtClean="0"/>
              <a:t>lower weights </a:t>
            </a:r>
            <a:r>
              <a:rPr lang="en-US" sz="2000" dirty="0" smtClean="0"/>
              <a:t>on active inputs</a:t>
            </a:r>
          </a:p>
          <a:p>
            <a:pPr lvl="1" eaLnBrk="1" hangingPunct="1">
              <a:defRPr/>
            </a:pPr>
            <a:r>
              <a:rPr lang="en-US" sz="2000" dirty="0" smtClean="0"/>
              <a:t>If output is “low” (</a:t>
            </a:r>
            <a:r>
              <a:rPr lang="en-US" sz="2000" dirty="0" err="1" smtClean="0"/>
              <a:t>Err</a:t>
            </a:r>
            <a:r>
              <a:rPr lang="en-US" sz="2000" baseline="-25000" dirty="0" err="1" smtClean="0"/>
              <a:t>j</a:t>
            </a:r>
            <a:r>
              <a:rPr lang="en-US" sz="2000" dirty="0" smtClean="0"/>
              <a:t>=+1), </a:t>
            </a:r>
            <a:r>
              <a:rPr lang="en-US" sz="2000" b="1" dirty="0" smtClean="0"/>
              <a:t>increase weights </a:t>
            </a:r>
            <a:r>
              <a:rPr lang="en-US" sz="2000" dirty="0" smtClean="0"/>
              <a:t>on active inputs</a:t>
            </a:r>
          </a:p>
          <a:p>
            <a:pPr eaLnBrk="1" hangingPunct="1">
              <a:defRPr/>
            </a:pPr>
            <a:r>
              <a:rPr lang="en-US" sz="2400" dirty="0" smtClean="0">
                <a:cs typeface="+mn-cs"/>
              </a:rPr>
              <a:t>Also </a:t>
            </a:r>
            <a:r>
              <a:rPr lang="en-US" sz="2400" b="1" dirty="0" smtClean="0">
                <a:cs typeface="+mn-cs"/>
              </a:rPr>
              <a:t>adjust threshold </a:t>
            </a:r>
            <a:r>
              <a:rPr lang="en-US" sz="2400" dirty="0" smtClean="0">
                <a:cs typeface="+mn-cs"/>
              </a:rPr>
              <a:t>to compensate:</a:t>
            </a:r>
          </a:p>
        </p:txBody>
      </p:sp>
      <p:graphicFrame>
        <p:nvGraphicFramePr>
          <p:cNvPr id="235524" name="Object 4"/>
          <p:cNvGraphicFramePr>
            <a:graphicFrameLocks noGrp="1" noChangeAspect="1"/>
          </p:cNvGraphicFramePr>
          <p:nvPr>
            <p:ph sz="half" idx="2"/>
            <p:extLst>
              <p:ext uri="{D42A27DB-BD31-4B8C-83A1-F6EECF244321}">
                <p14:modId xmlns:p14="http://schemas.microsoft.com/office/powerpoint/2010/main" val="3032798769"/>
              </p:ext>
            </p:extLst>
          </p:nvPr>
        </p:nvGraphicFramePr>
        <p:xfrm>
          <a:off x="3572390" y="1712529"/>
          <a:ext cx="2255838" cy="758825"/>
        </p:xfrm>
        <a:graphic>
          <a:graphicData uri="http://schemas.openxmlformats.org/presentationml/2006/ole">
            <mc:AlternateContent xmlns:mc="http://schemas.openxmlformats.org/markup-compatibility/2006">
              <mc:Choice xmlns:v="urn:schemas-microsoft-com:vml" Requires="v">
                <p:oleObj spid="_x0000_s30970" name="Equation" r:id="rId3" imgW="1358900" imgH="457200" progId="Equation.3">
                  <p:embed/>
                </p:oleObj>
              </mc:Choice>
              <mc:Fallback>
                <p:oleObj name="Equation" r:id="rId3" imgW="13589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2390" y="1712529"/>
                        <a:ext cx="225583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25" name="Object 5"/>
          <p:cNvGraphicFramePr>
            <a:graphicFrameLocks noChangeAspect="1"/>
          </p:cNvGraphicFramePr>
          <p:nvPr>
            <p:extLst>
              <p:ext uri="{D42A27DB-BD31-4B8C-83A1-F6EECF244321}">
                <p14:modId xmlns:p14="http://schemas.microsoft.com/office/powerpoint/2010/main" val="2994849032"/>
              </p:ext>
            </p:extLst>
          </p:nvPr>
        </p:nvGraphicFramePr>
        <p:xfrm>
          <a:off x="5852855" y="5919404"/>
          <a:ext cx="2655887" cy="569913"/>
        </p:xfrm>
        <a:graphic>
          <a:graphicData uri="http://schemas.openxmlformats.org/presentationml/2006/ole">
            <mc:AlternateContent xmlns:mc="http://schemas.openxmlformats.org/markup-compatibility/2006">
              <mc:Choice xmlns:v="urn:schemas-microsoft-com:vml" Requires="v">
                <p:oleObj spid="_x0000_s30971" name="Equation" r:id="rId5" imgW="1181100" imgH="254000" progId="Equation.3">
                  <p:embed/>
                </p:oleObj>
              </mc:Choice>
              <mc:Fallback>
                <p:oleObj name="Equation" r:id="rId5" imgW="1181100" imgH="2540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2855" y="5919404"/>
                        <a:ext cx="26558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29"/>
          <p:cNvGraphicFramePr>
            <a:graphicFrameLocks noChangeAspect="1"/>
          </p:cNvGraphicFramePr>
          <p:nvPr>
            <p:extLst>
              <p:ext uri="{D42A27DB-BD31-4B8C-83A1-F6EECF244321}">
                <p14:modId xmlns:p14="http://schemas.microsoft.com/office/powerpoint/2010/main" val="3511394459"/>
              </p:ext>
            </p:extLst>
          </p:nvPr>
        </p:nvGraphicFramePr>
        <p:xfrm>
          <a:off x="6231304" y="1605612"/>
          <a:ext cx="2074863" cy="849312"/>
        </p:xfrm>
        <a:graphic>
          <a:graphicData uri="http://schemas.openxmlformats.org/presentationml/2006/ole">
            <mc:AlternateContent xmlns:mc="http://schemas.openxmlformats.org/markup-compatibility/2006">
              <mc:Choice xmlns:v="urn:schemas-microsoft-com:vml" Requires="v">
                <p:oleObj spid="_x0000_s30972" name="Equation" r:id="rId7" imgW="1117600" imgH="457200" progId="Equation.3">
                  <p:embed/>
                </p:oleObj>
              </mc:Choice>
              <mc:Fallback>
                <p:oleObj name="Equation" r:id="rId7" imgW="1117600" imgH="457200" progId="Equation.3">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1304" y="1605612"/>
                        <a:ext cx="2074863" cy="849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2" name="Oggetto 1"/>
          <p:cNvGraphicFramePr>
            <a:graphicFrameLocks noChangeAspect="1"/>
          </p:cNvGraphicFramePr>
          <p:nvPr>
            <p:extLst>
              <p:ext uri="{D42A27DB-BD31-4B8C-83A1-F6EECF244321}">
                <p14:modId xmlns:p14="http://schemas.microsoft.com/office/powerpoint/2010/main" val="1974835976"/>
              </p:ext>
            </p:extLst>
          </p:nvPr>
        </p:nvGraphicFramePr>
        <p:xfrm>
          <a:off x="2660650" y="2224088"/>
          <a:ext cx="2881313" cy="452437"/>
        </p:xfrm>
        <a:graphic>
          <a:graphicData uri="http://schemas.openxmlformats.org/presentationml/2006/ole">
            <mc:AlternateContent xmlns:mc="http://schemas.openxmlformats.org/markup-compatibility/2006">
              <mc:Choice xmlns:v="urn:schemas-microsoft-com:vml" Requires="v">
                <p:oleObj spid="_x0000_s30973" name="Equation" r:id="rId9" imgW="1536700" imgH="241300" progId="Equation.3">
                  <p:embed/>
                </p:oleObj>
              </mc:Choice>
              <mc:Fallback>
                <p:oleObj name="Equation" r:id="rId9" imgW="1536700" imgH="241300" progId="Equation.3">
                  <p:embed/>
                  <p:pic>
                    <p:nvPicPr>
                      <p:cNvPr id="0" name="Oggetto 1"/>
                      <p:cNvPicPr>
                        <a:picLocks noChangeAspect="1" noChangeArrowheads="1"/>
                      </p:cNvPicPr>
                      <p:nvPr/>
                    </p:nvPicPr>
                    <p:blipFill>
                      <a:blip r:embed="rId10"/>
                      <a:srcRect/>
                      <a:stretch>
                        <a:fillRect/>
                      </a:stretch>
                    </p:blipFill>
                    <p:spPr bwMode="auto">
                      <a:xfrm>
                        <a:off x="2660650" y="2224088"/>
                        <a:ext cx="28813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ggetto 2"/>
          <p:cNvGraphicFramePr>
            <a:graphicFrameLocks noChangeAspect="1"/>
          </p:cNvGraphicFramePr>
          <p:nvPr>
            <p:extLst>
              <p:ext uri="{D42A27DB-BD31-4B8C-83A1-F6EECF244321}">
                <p14:modId xmlns:p14="http://schemas.microsoft.com/office/powerpoint/2010/main" val="2811947631"/>
              </p:ext>
            </p:extLst>
          </p:nvPr>
        </p:nvGraphicFramePr>
        <p:xfrm>
          <a:off x="2902282" y="4489019"/>
          <a:ext cx="1182922" cy="478203"/>
        </p:xfrm>
        <a:graphic>
          <a:graphicData uri="http://schemas.openxmlformats.org/presentationml/2006/ole">
            <mc:AlternateContent xmlns:mc="http://schemas.openxmlformats.org/markup-compatibility/2006">
              <mc:Choice xmlns:v="urn:schemas-microsoft-com:vml" Requires="v">
                <p:oleObj spid="_x0000_s30974" name="Equation" r:id="rId11" imgW="596900" imgH="241300" progId="Equation.3">
                  <p:embed/>
                </p:oleObj>
              </mc:Choice>
              <mc:Fallback>
                <p:oleObj name="Equation" r:id="rId11" imgW="596900" imgH="241300" progId="Equation.3">
                  <p:embed/>
                  <p:pic>
                    <p:nvPicPr>
                      <p:cNvPr id="0" name=""/>
                      <p:cNvPicPr/>
                      <p:nvPr/>
                    </p:nvPicPr>
                    <p:blipFill>
                      <a:blip r:embed="rId12"/>
                      <a:stretch>
                        <a:fillRect/>
                      </a:stretch>
                    </p:blipFill>
                    <p:spPr>
                      <a:xfrm>
                        <a:off x="2902282" y="4489019"/>
                        <a:ext cx="1182922" cy="478203"/>
                      </a:xfrm>
                      <a:prstGeom prst="rect">
                        <a:avLst/>
                      </a:prstGeom>
                    </p:spPr>
                  </p:pic>
                </p:oleObj>
              </mc:Fallback>
            </mc:AlternateContent>
          </a:graphicData>
        </a:graphic>
      </p:graphicFrame>
      <p:sp>
        <p:nvSpPr>
          <p:cNvPr id="4" name="CasellaDiTesto 3"/>
          <p:cNvSpPr txBox="1"/>
          <p:nvPr/>
        </p:nvSpPr>
        <p:spPr>
          <a:xfrm>
            <a:off x="0" y="3806070"/>
            <a:ext cx="9199954" cy="1200328"/>
          </a:xfrm>
          <a:prstGeom prst="rect">
            <a:avLst/>
          </a:prstGeom>
          <a:solidFill>
            <a:srgbClr val="AAE2CA"/>
          </a:solidFill>
        </p:spPr>
        <p:txBody>
          <a:bodyPr wrap="none" rtlCol="0">
            <a:spAutoFit/>
          </a:bodyPr>
          <a:lstStyle/>
          <a:p>
            <a:r>
              <a:rPr lang="it-IT" sz="2400" dirty="0" smtClean="0"/>
              <a:t>NOTE: </a:t>
            </a:r>
            <a:r>
              <a:rPr lang="it-IT" sz="2400" dirty="0" err="1" smtClean="0"/>
              <a:t>weights</a:t>
            </a:r>
            <a:r>
              <a:rPr lang="it-IT" sz="2400" dirty="0" smtClean="0"/>
              <a:t> on </a:t>
            </a:r>
            <a:r>
              <a:rPr lang="it-IT" sz="2400" dirty="0" err="1" smtClean="0"/>
              <a:t>edges</a:t>
            </a:r>
            <a:r>
              <a:rPr lang="it-IT" sz="2400" dirty="0" smtClean="0"/>
              <a:t> are </a:t>
            </a:r>
            <a:r>
              <a:rPr lang="it-IT" sz="2400" dirty="0" err="1" smtClean="0"/>
              <a:t>updated</a:t>
            </a:r>
            <a:r>
              <a:rPr lang="it-IT" sz="2400" dirty="0" smtClean="0"/>
              <a:t> </a:t>
            </a:r>
            <a:r>
              <a:rPr lang="it-IT" sz="2400" dirty="0" err="1" smtClean="0"/>
              <a:t>proportionally</a:t>
            </a:r>
            <a:r>
              <a:rPr lang="it-IT" sz="2400" dirty="0" smtClean="0"/>
              <a:t> to the </a:t>
            </a:r>
            <a:r>
              <a:rPr lang="it-IT" sz="2400" dirty="0" err="1" smtClean="0"/>
              <a:t>error</a:t>
            </a:r>
            <a:r>
              <a:rPr lang="it-IT" sz="2400" dirty="0" smtClean="0"/>
              <a:t> </a:t>
            </a:r>
            <a:r>
              <a:rPr lang="it-IT" sz="2400" dirty="0" err="1" smtClean="0"/>
              <a:t>observed</a:t>
            </a:r>
            <a:endParaRPr lang="it-IT" sz="2400" dirty="0" smtClean="0"/>
          </a:p>
          <a:p>
            <a:r>
              <a:rPr lang="it-IT" sz="2400" dirty="0" smtClean="0"/>
              <a:t>on the output (</a:t>
            </a:r>
            <a:r>
              <a:rPr lang="it-IT" sz="2400" dirty="0" err="1" smtClean="0"/>
              <a:t>Err</a:t>
            </a:r>
            <a:r>
              <a:rPr lang="it-IT" sz="2400" baseline="-25000" dirty="0" err="1" smtClean="0"/>
              <a:t>j</a:t>
            </a:r>
            <a:r>
              <a:rPr lang="it-IT" sz="2400" dirty="0" smtClean="0"/>
              <a:t> )</a:t>
            </a:r>
            <a:r>
              <a:rPr lang="it-IT" sz="2400" u="sng" dirty="0" smtClean="0">
                <a:solidFill>
                  <a:srgbClr val="FF0000"/>
                </a:solidFill>
              </a:rPr>
              <a:t>AND</a:t>
            </a:r>
            <a:r>
              <a:rPr lang="it-IT" sz="2400" dirty="0" smtClean="0"/>
              <a:t> to the </a:t>
            </a:r>
            <a:r>
              <a:rPr lang="it-IT" sz="2400" dirty="0" err="1" smtClean="0"/>
              <a:t>intensity</a:t>
            </a:r>
            <a:r>
              <a:rPr lang="it-IT" sz="2400" dirty="0" smtClean="0"/>
              <a:t> of the </a:t>
            </a:r>
            <a:r>
              <a:rPr lang="it-IT" sz="2400" dirty="0" err="1" smtClean="0"/>
              <a:t>signal</a:t>
            </a:r>
            <a:r>
              <a:rPr lang="it-IT" sz="2400" dirty="0" smtClean="0"/>
              <a:t> x</a:t>
            </a:r>
            <a:r>
              <a:rPr lang="it-IT" sz="2400" baseline="-25000" dirty="0" smtClean="0"/>
              <a:t>i</a:t>
            </a:r>
            <a:r>
              <a:rPr lang="it-IT" sz="2400" dirty="0" smtClean="0"/>
              <a:t> </a:t>
            </a:r>
            <a:r>
              <a:rPr lang="it-IT" sz="2400" dirty="0" err="1" smtClean="0"/>
              <a:t>travelling</a:t>
            </a:r>
            <a:endParaRPr lang="it-IT" sz="2400" dirty="0" smtClean="0"/>
          </a:p>
          <a:p>
            <a:r>
              <a:rPr lang="it-IT" sz="2400" dirty="0" smtClean="0"/>
              <a:t>on the </a:t>
            </a:r>
            <a:r>
              <a:rPr lang="it-IT" sz="2400" dirty="0" err="1" smtClean="0"/>
              <a:t>edges</a:t>
            </a:r>
            <a:r>
              <a:rPr lang="it-IT" sz="2400" dirty="0" smtClean="0"/>
              <a:t> </a:t>
            </a:r>
            <a:endParaRPr lang="it-IT"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2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2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52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5523">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52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552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552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55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heckerboard(across)">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defRPr/>
            </a:pPr>
            <a:r>
              <a:rPr lang="en-US" smtClean="0">
                <a:cs typeface="+mj-cs"/>
              </a:rPr>
              <a:t>Perceptron Learning Algorithm</a:t>
            </a:r>
          </a:p>
        </p:txBody>
      </p:sp>
      <p:sp>
        <p:nvSpPr>
          <p:cNvPr id="236547" name="Rectangle 3"/>
          <p:cNvSpPr>
            <a:spLocks noGrp="1" noChangeArrowheads="1"/>
          </p:cNvSpPr>
          <p:nvPr>
            <p:ph type="body" idx="1"/>
          </p:nvPr>
        </p:nvSpPr>
        <p:spPr>
          <a:xfrm>
            <a:off x="685800" y="1371600"/>
            <a:ext cx="8266914" cy="4687888"/>
          </a:xfrm>
        </p:spPr>
        <p:txBody>
          <a:bodyPr/>
          <a:lstStyle/>
          <a:p>
            <a:pPr eaLnBrk="1" hangingPunct="1">
              <a:defRPr/>
            </a:pPr>
            <a:r>
              <a:rPr lang="en-US" sz="2800" dirty="0" smtClean="0">
                <a:cs typeface="+mn-cs"/>
              </a:rPr>
              <a:t>Training set D of vectors and their correct classification </a:t>
            </a:r>
            <a:r>
              <a:rPr lang="en-US" sz="2800" dirty="0" err="1" smtClean="0">
                <a:cs typeface="+mn-cs"/>
              </a:rPr>
              <a:t>Ej</a:t>
            </a:r>
            <a:r>
              <a:rPr lang="en-US" sz="2800" dirty="0" smtClean="0">
                <a:cs typeface="+mn-cs"/>
              </a:rPr>
              <a:t> : &lt;</a:t>
            </a:r>
            <a:r>
              <a:rPr lang="en-US" sz="2800" b="1" dirty="0" err="1" smtClean="0">
                <a:cs typeface="+mn-cs"/>
              </a:rPr>
              <a:t>x</a:t>
            </a:r>
            <a:r>
              <a:rPr lang="en-US" sz="2800" b="1" baseline="30000" dirty="0" err="1" smtClean="0">
                <a:cs typeface="+mn-cs"/>
              </a:rPr>
              <a:t>j</a:t>
            </a:r>
            <a:r>
              <a:rPr lang="en-US" sz="2800" dirty="0" smtClean="0">
                <a:cs typeface="+mn-cs"/>
              </a:rPr>
              <a:t>:</a:t>
            </a:r>
            <a:r>
              <a:rPr lang="en-US" sz="2800" baseline="-25000" dirty="0" smtClean="0">
                <a:cs typeface="+mn-cs"/>
              </a:rPr>
              <a:t> </a:t>
            </a:r>
            <a:r>
              <a:rPr lang="en-US" sz="2800" dirty="0" smtClean="0">
                <a:cs typeface="+mn-cs"/>
              </a:rPr>
              <a:t>(x</a:t>
            </a:r>
            <a:r>
              <a:rPr lang="en-US" sz="2800" baseline="-25000" dirty="0" smtClean="0">
                <a:cs typeface="+mn-cs"/>
              </a:rPr>
              <a:t>1</a:t>
            </a:r>
            <a:r>
              <a:rPr lang="en-US" sz="2800" dirty="0" smtClean="0">
                <a:cs typeface="+mn-cs"/>
              </a:rPr>
              <a:t>..x</a:t>
            </a:r>
            <a:r>
              <a:rPr lang="en-US" sz="2800" baseline="-25000" dirty="0" smtClean="0">
                <a:cs typeface="+mn-cs"/>
              </a:rPr>
              <a:t>n</a:t>
            </a:r>
            <a:r>
              <a:rPr lang="en-US" sz="2800" dirty="0" smtClean="0">
                <a:cs typeface="+mn-cs"/>
              </a:rPr>
              <a:t>), </a:t>
            </a:r>
            <a:r>
              <a:rPr lang="en-US" sz="2800" dirty="0" err="1" smtClean="0">
                <a:cs typeface="+mn-cs"/>
              </a:rPr>
              <a:t>t</a:t>
            </a:r>
            <a:r>
              <a:rPr lang="en-US" sz="2800" baseline="-25000" dirty="0" err="1" smtClean="0">
                <a:cs typeface="+mn-cs"/>
              </a:rPr>
              <a:t>j</a:t>
            </a:r>
            <a:r>
              <a:rPr lang="en-US" sz="2800" dirty="0" smtClean="0">
                <a:cs typeface="+mn-cs"/>
              </a:rPr>
              <a:t>&gt;</a:t>
            </a:r>
          </a:p>
          <a:p>
            <a:pPr eaLnBrk="1" hangingPunct="1">
              <a:defRPr/>
            </a:pPr>
            <a:r>
              <a:rPr lang="en-US" sz="2800" dirty="0" smtClean="0">
                <a:cs typeface="+mn-cs"/>
              </a:rPr>
              <a:t>Iteratively update weights until convergence</a:t>
            </a:r>
            <a:r>
              <a:rPr lang="en-US" dirty="0" smtClean="0">
                <a:cs typeface="+mn-cs"/>
              </a:rPr>
              <a:t>.</a:t>
            </a: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r>
              <a:rPr lang="en-US" dirty="0" smtClean="0">
                <a:cs typeface="+mn-cs"/>
              </a:rPr>
              <a:t>                                                 </a:t>
            </a:r>
            <a:r>
              <a:rPr lang="en-US" sz="2000" b="1" dirty="0" smtClean="0">
                <a:solidFill>
                  <a:srgbClr val="FF0000"/>
                </a:solidFill>
                <a:cs typeface="+mn-cs"/>
              </a:rPr>
              <a:t>(t is the iteration count)</a:t>
            </a:r>
          </a:p>
          <a:p>
            <a:pPr eaLnBrk="1" hangingPunct="1">
              <a:defRPr/>
            </a:pPr>
            <a:r>
              <a:rPr lang="en-US" sz="2400" dirty="0" smtClean="0">
                <a:cs typeface="+mn-cs"/>
              </a:rPr>
              <a:t>Each execution of the outer loop is typically called an </a:t>
            </a:r>
            <a:r>
              <a:rPr lang="en-US" sz="2400" i="1" dirty="0" smtClean="0">
                <a:cs typeface="+mn-cs"/>
              </a:rPr>
              <a:t>epoch</a:t>
            </a:r>
            <a:r>
              <a:rPr lang="en-US" sz="2400" dirty="0" smtClean="0">
                <a:cs typeface="+mn-cs"/>
              </a:rPr>
              <a:t>.</a:t>
            </a:r>
          </a:p>
        </p:txBody>
      </p:sp>
      <p:sp>
        <p:nvSpPr>
          <p:cNvPr id="236548" name="Text Box 4"/>
          <p:cNvSpPr txBox="1">
            <a:spLocks noChangeArrowheads="1"/>
          </p:cNvSpPr>
          <p:nvPr/>
        </p:nvSpPr>
        <p:spPr bwMode="auto">
          <a:xfrm>
            <a:off x="622300" y="2874897"/>
            <a:ext cx="8421694" cy="26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lgn="l">
              <a:defRPr/>
            </a:pPr>
            <a:r>
              <a:rPr lang="en-US" sz="2400" dirty="0">
                <a:cs typeface="+mn-cs"/>
              </a:rPr>
              <a:t>Initialize weights to </a:t>
            </a:r>
            <a:r>
              <a:rPr lang="en-US" sz="2400" b="1" dirty="0">
                <a:solidFill>
                  <a:srgbClr val="FF0000"/>
                </a:solidFill>
                <a:cs typeface="+mn-cs"/>
              </a:rPr>
              <a:t>random values</a:t>
            </a:r>
          </a:p>
          <a:p>
            <a:pPr algn="l">
              <a:defRPr/>
            </a:pPr>
            <a:r>
              <a:rPr lang="en-US" sz="2400" b="1" dirty="0">
                <a:cs typeface="+mn-cs"/>
              </a:rPr>
              <a:t>Until</a:t>
            </a:r>
            <a:r>
              <a:rPr lang="en-US" sz="2400" dirty="0">
                <a:cs typeface="+mn-cs"/>
              </a:rPr>
              <a:t> outputs of all training examples are </a:t>
            </a:r>
            <a:r>
              <a:rPr lang="en-US" sz="2400" dirty="0" smtClean="0">
                <a:cs typeface="+mn-cs"/>
              </a:rPr>
              <a:t>correct (or below error </a:t>
            </a:r>
          </a:p>
          <a:p>
            <a:pPr algn="l">
              <a:defRPr/>
            </a:pPr>
            <a:r>
              <a:rPr lang="en-US" sz="2400" dirty="0" smtClean="0">
                <a:cs typeface="+mn-cs"/>
              </a:rPr>
              <a:t>threshold </a:t>
            </a:r>
            <a:r>
              <a:rPr lang="en-US" sz="2400" dirty="0" err="1" smtClean="0">
                <a:cs typeface="+mn-cs"/>
              </a:rPr>
              <a:t>ε</a:t>
            </a:r>
            <a:r>
              <a:rPr lang="en-US" sz="2400" dirty="0" smtClean="0">
                <a:cs typeface="+mn-cs"/>
              </a:rPr>
              <a:t>)</a:t>
            </a:r>
            <a:endParaRPr lang="en-US" sz="2400" dirty="0">
              <a:cs typeface="+mn-cs"/>
            </a:endParaRPr>
          </a:p>
          <a:p>
            <a:pPr algn="l">
              <a:defRPr/>
            </a:pPr>
            <a:r>
              <a:rPr lang="en-US" sz="2400" dirty="0">
                <a:cs typeface="+mn-cs"/>
              </a:rPr>
              <a:t>      </a:t>
            </a:r>
            <a:r>
              <a:rPr lang="en-US" sz="2400" b="1" dirty="0">
                <a:cs typeface="+mn-cs"/>
              </a:rPr>
              <a:t>For each </a:t>
            </a:r>
            <a:r>
              <a:rPr lang="en-US" sz="2400" dirty="0">
                <a:cs typeface="+mn-cs"/>
              </a:rPr>
              <a:t>training pair, </a:t>
            </a:r>
            <a:r>
              <a:rPr lang="en-US" sz="2400" i="1" dirty="0" err="1">
                <a:cs typeface="+mn-cs"/>
              </a:rPr>
              <a:t>Ej</a:t>
            </a:r>
            <a:r>
              <a:rPr lang="en-US" sz="2400" i="1" dirty="0">
                <a:cs typeface="+mn-cs"/>
              </a:rPr>
              <a:t> </a:t>
            </a:r>
            <a:r>
              <a:rPr lang="en-US" sz="2400" i="1" dirty="0" smtClean="0">
                <a:cs typeface="+mn-cs"/>
              </a:rPr>
              <a:t>&lt; </a:t>
            </a:r>
            <a:r>
              <a:rPr lang="en-US" sz="2400" b="1" i="1" dirty="0" err="1" smtClean="0">
                <a:cs typeface="+mn-cs"/>
              </a:rPr>
              <a:t>x</a:t>
            </a:r>
            <a:r>
              <a:rPr lang="en-US" sz="2400" i="1" baseline="30000" dirty="0" err="1" smtClean="0">
                <a:cs typeface="+mn-cs"/>
              </a:rPr>
              <a:t>j</a:t>
            </a:r>
            <a:r>
              <a:rPr lang="en-US" sz="2400" i="1" dirty="0" smtClean="0">
                <a:cs typeface="+mn-cs"/>
              </a:rPr>
              <a:t>(</a:t>
            </a:r>
            <a:r>
              <a:rPr lang="en-US" sz="2400" i="1" dirty="0">
                <a:cs typeface="+mn-cs"/>
              </a:rPr>
              <a:t>x</a:t>
            </a:r>
            <a:r>
              <a:rPr lang="en-US" sz="2400" i="1" baseline="-25000" dirty="0">
                <a:cs typeface="+mn-cs"/>
              </a:rPr>
              <a:t>1</a:t>
            </a:r>
            <a:r>
              <a:rPr lang="en-US" sz="2400" i="1" dirty="0">
                <a:cs typeface="+mn-cs"/>
              </a:rPr>
              <a:t>,x</a:t>
            </a:r>
            <a:r>
              <a:rPr lang="en-US" sz="2400" i="1" baseline="-25000" dirty="0">
                <a:cs typeface="+mn-cs"/>
              </a:rPr>
              <a:t>2</a:t>
            </a:r>
            <a:r>
              <a:rPr lang="en-US" sz="2400" i="1" dirty="0">
                <a:cs typeface="+mn-cs"/>
              </a:rPr>
              <a:t>,x</a:t>
            </a:r>
            <a:r>
              <a:rPr lang="en-US" sz="2400" i="1" baseline="-25000" dirty="0">
                <a:cs typeface="+mn-cs"/>
              </a:rPr>
              <a:t>n</a:t>
            </a:r>
            <a:r>
              <a:rPr lang="en-US" sz="2400" i="1" dirty="0">
                <a:cs typeface="+mn-cs"/>
              </a:rPr>
              <a:t>),</a:t>
            </a:r>
            <a:r>
              <a:rPr lang="en-US" sz="2400" i="1" dirty="0" err="1">
                <a:cs typeface="+mn-cs"/>
              </a:rPr>
              <a:t>t</a:t>
            </a:r>
            <a:r>
              <a:rPr lang="en-US" sz="2400" i="1" baseline="-25000" dirty="0" err="1">
                <a:cs typeface="+mn-cs"/>
              </a:rPr>
              <a:t>j</a:t>
            </a:r>
            <a:r>
              <a:rPr lang="en-US" sz="2400" i="1" dirty="0">
                <a:cs typeface="+mn-cs"/>
              </a:rPr>
              <a:t>&gt;</a:t>
            </a:r>
            <a:r>
              <a:rPr lang="en-US" sz="2400" dirty="0">
                <a:cs typeface="+mn-cs"/>
              </a:rPr>
              <a:t>, </a:t>
            </a:r>
            <a:r>
              <a:rPr lang="en-US" sz="2400" b="1" dirty="0">
                <a:cs typeface="+mn-cs"/>
              </a:rPr>
              <a:t>do</a:t>
            </a:r>
            <a:r>
              <a:rPr lang="en-US" sz="2400" dirty="0">
                <a:cs typeface="+mn-cs"/>
              </a:rPr>
              <a:t>: </a:t>
            </a:r>
          </a:p>
          <a:p>
            <a:pPr algn="l">
              <a:defRPr/>
            </a:pPr>
            <a:r>
              <a:rPr lang="en-US" sz="2400" dirty="0">
                <a:cs typeface="+mn-cs"/>
              </a:rPr>
              <a:t>             Compute current output </a:t>
            </a:r>
            <a:r>
              <a:rPr lang="en-US" sz="2400" i="1" dirty="0" err="1">
                <a:cs typeface="+mn-cs"/>
              </a:rPr>
              <a:t>o</a:t>
            </a:r>
            <a:r>
              <a:rPr lang="en-US" sz="2400" i="1" baseline="-25000" dirty="0" err="1">
                <a:cs typeface="+mn-cs"/>
              </a:rPr>
              <a:t>j</a:t>
            </a:r>
            <a:r>
              <a:rPr lang="en-US" sz="2400" dirty="0">
                <a:cs typeface="+mn-cs"/>
              </a:rPr>
              <a:t> for </a:t>
            </a:r>
            <a:r>
              <a:rPr lang="en-US" sz="2400" i="1" dirty="0" err="1">
                <a:cs typeface="+mn-cs"/>
              </a:rPr>
              <a:t>Ej</a:t>
            </a:r>
            <a:r>
              <a:rPr lang="en-US" sz="2400" dirty="0">
                <a:cs typeface="+mn-cs"/>
              </a:rPr>
              <a:t> given its inputs</a:t>
            </a:r>
          </a:p>
          <a:p>
            <a:pPr algn="l">
              <a:defRPr/>
            </a:pPr>
            <a:r>
              <a:rPr lang="en-US" sz="2400" dirty="0">
                <a:cs typeface="+mn-cs"/>
              </a:rPr>
              <a:t>             Compare current output to target value, </a:t>
            </a:r>
            <a:r>
              <a:rPr lang="en-US" sz="2400" i="1" dirty="0" err="1">
                <a:cs typeface="+mn-cs"/>
              </a:rPr>
              <a:t>t</a:t>
            </a:r>
            <a:r>
              <a:rPr lang="en-US" sz="2400" i="1" baseline="-25000" dirty="0" err="1">
                <a:cs typeface="+mn-cs"/>
              </a:rPr>
              <a:t>j</a:t>
            </a:r>
            <a:r>
              <a:rPr lang="en-US" sz="2400" baseline="-25000" dirty="0">
                <a:cs typeface="+mn-cs"/>
              </a:rPr>
              <a:t> , </a:t>
            </a:r>
            <a:r>
              <a:rPr lang="en-US" sz="2400" dirty="0">
                <a:cs typeface="+mn-cs"/>
              </a:rPr>
              <a:t>for </a:t>
            </a:r>
            <a:r>
              <a:rPr lang="en-US" sz="2400" i="1" dirty="0" err="1">
                <a:cs typeface="+mn-cs"/>
              </a:rPr>
              <a:t>Ej</a:t>
            </a:r>
            <a:endParaRPr lang="en-US" sz="2400" i="1" baseline="-25000" dirty="0">
              <a:cs typeface="+mn-cs"/>
            </a:endParaRPr>
          </a:p>
          <a:p>
            <a:pPr algn="l">
              <a:defRPr/>
            </a:pPr>
            <a:r>
              <a:rPr lang="en-US" sz="2400" dirty="0">
                <a:cs typeface="+mn-cs"/>
              </a:rPr>
              <a:t>             Update synaptic weights and threshold using learning </a:t>
            </a:r>
            <a:r>
              <a:rPr lang="en-US" sz="2400" dirty="0" smtClean="0">
                <a:cs typeface="+mn-cs"/>
              </a:rPr>
              <a:t>rule:</a:t>
            </a:r>
          </a:p>
        </p:txBody>
      </p:sp>
      <p:graphicFrame>
        <p:nvGraphicFramePr>
          <p:cNvPr id="7" name="Object 4"/>
          <p:cNvGraphicFramePr>
            <a:graphicFrameLocks noChangeAspect="1"/>
          </p:cNvGraphicFramePr>
          <p:nvPr>
            <p:extLst>
              <p:ext uri="{D42A27DB-BD31-4B8C-83A1-F6EECF244321}">
                <p14:modId xmlns:p14="http://schemas.microsoft.com/office/powerpoint/2010/main" val="253548586"/>
              </p:ext>
            </p:extLst>
          </p:nvPr>
        </p:nvGraphicFramePr>
        <p:xfrm>
          <a:off x="3686902" y="5470765"/>
          <a:ext cx="2392616" cy="804835"/>
        </p:xfrm>
        <a:graphic>
          <a:graphicData uri="http://schemas.openxmlformats.org/presentationml/2006/ole">
            <mc:AlternateContent xmlns:mc="http://schemas.openxmlformats.org/markup-compatibility/2006">
              <mc:Choice xmlns:v="urn:schemas-microsoft-com:vml" Requires="v">
                <p:oleObj spid="_x0000_s1043" name="Equation" r:id="rId3" imgW="1358900" imgH="457200" progId="Equation.3">
                  <p:embed/>
                </p:oleObj>
              </mc:Choice>
              <mc:Fallback>
                <p:oleObj name="Equation" r:id="rId3" imgW="13589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902" y="5470765"/>
                        <a:ext cx="2392616" cy="804835"/>
                      </a:xfrm>
                      <a:prstGeom prst="rect">
                        <a:avLst/>
                      </a:prstGeom>
                      <a:noFill/>
                      <a:ln>
                        <a:noFill/>
                      </a:ln>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5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65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65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65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p:bldP spid="2365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defRPr/>
            </a:pPr>
            <a:r>
              <a:rPr lang="en-US" smtClean="0">
                <a:cs typeface="+mj-cs"/>
              </a:rPr>
              <a:t>Concept Perceptron Cannot Learn</a:t>
            </a:r>
          </a:p>
        </p:txBody>
      </p:sp>
      <p:sp>
        <p:nvSpPr>
          <p:cNvPr id="242691" name="Rectangle 3"/>
          <p:cNvSpPr>
            <a:spLocks noGrp="1" noChangeArrowheads="1"/>
          </p:cNvSpPr>
          <p:nvPr>
            <p:ph type="body" idx="1"/>
          </p:nvPr>
        </p:nvSpPr>
        <p:spPr>
          <a:xfrm>
            <a:off x="685800" y="1371600"/>
            <a:ext cx="7772400" cy="1298575"/>
          </a:xfrm>
        </p:spPr>
        <p:txBody>
          <a:bodyPr/>
          <a:lstStyle/>
          <a:p>
            <a:pPr eaLnBrk="1" hangingPunct="1">
              <a:defRPr/>
            </a:pPr>
            <a:r>
              <a:rPr lang="en-US" dirty="0" smtClean="0">
                <a:cs typeface="+mn-cs"/>
              </a:rPr>
              <a:t>Cannot learn </a:t>
            </a:r>
            <a:r>
              <a:rPr lang="en-US" b="1" dirty="0" smtClean="0">
                <a:solidFill>
                  <a:srgbClr val="FF0000"/>
                </a:solidFill>
                <a:cs typeface="+mn-cs"/>
              </a:rPr>
              <a:t>not linearly separable functions</a:t>
            </a:r>
            <a:r>
              <a:rPr lang="en-US" dirty="0" smtClean="0">
                <a:cs typeface="+mn-cs"/>
              </a:rPr>
              <a:t>!</a:t>
            </a:r>
          </a:p>
          <a:p>
            <a:pPr eaLnBrk="1" hangingPunct="1">
              <a:defRPr/>
            </a:pPr>
            <a:r>
              <a:rPr lang="en-US" dirty="0" smtClean="0">
                <a:cs typeface="+mn-cs"/>
              </a:rPr>
              <a:t>If our data (the learning set) are not separable by a line, then we need a more complex (polynomial?) function</a:t>
            </a:r>
          </a:p>
        </p:txBody>
      </p:sp>
      <p:pic>
        <p:nvPicPr>
          <p:cNvPr id="2" name="Immagine 1"/>
          <p:cNvPicPr>
            <a:picLocks noChangeAspect="1"/>
          </p:cNvPicPr>
          <p:nvPr/>
        </p:nvPicPr>
        <p:blipFill>
          <a:blip r:embed="rId2"/>
          <a:stretch>
            <a:fillRect/>
          </a:stretch>
        </p:blipFill>
        <p:spPr>
          <a:xfrm>
            <a:off x="1159463" y="4032956"/>
            <a:ext cx="2667000" cy="2730500"/>
          </a:xfrm>
          <a:prstGeom prst="rect">
            <a:avLst/>
          </a:prstGeom>
        </p:spPr>
      </p:pic>
      <p:pic>
        <p:nvPicPr>
          <p:cNvPr id="3" name="Immagine 2"/>
          <p:cNvPicPr>
            <a:picLocks noChangeAspect="1"/>
          </p:cNvPicPr>
          <p:nvPr/>
        </p:nvPicPr>
        <p:blipFill>
          <a:blip r:embed="rId3"/>
          <a:stretch>
            <a:fillRect/>
          </a:stretch>
        </p:blipFill>
        <p:spPr>
          <a:xfrm>
            <a:off x="4950648" y="3986388"/>
            <a:ext cx="2763426" cy="2763426"/>
          </a:xfrm>
          <a:prstGeom prst="rect">
            <a:avLst/>
          </a:prstGeom>
        </p:spPr>
      </p:pic>
    </p:spTree>
    <p:extLst>
      <p:ext uri="{BB962C8B-B14F-4D97-AF65-F5344CB8AC3E}">
        <p14:creationId xmlns:p14="http://schemas.microsoft.com/office/powerpoint/2010/main" val="3979969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pPr>
              <a:defRPr/>
            </a:pPr>
            <a:fld id="{FD1F830E-F4E9-A048-939D-97A9AE2B6473}" type="slidenum">
              <a:rPr lang="en-US"/>
              <a:pPr>
                <a:defRPr/>
              </a:pPr>
              <a:t>18</a:t>
            </a:fld>
            <a:endParaRPr lang="en-US">
              <a:latin typeface="Times New Roman" charset="0"/>
            </a:endParaRPr>
          </a:p>
        </p:txBody>
      </p:sp>
      <p:sp>
        <p:nvSpPr>
          <p:cNvPr id="244738" name="Rectangle 2"/>
          <p:cNvSpPr>
            <a:spLocks noGrp="1" noChangeArrowheads="1"/>
          </p:cNvSpPr>
          <p:nvPr>
            <p:ph type="title"/>
          </p:nvPr>
        </p:nvSpPr>
        <p:spPr/>
        <p:txBody>
          <a:bodyPr/>
          <a:lstStyle/>
          <a:p>
            <a:pPr eaLnBrk="1" hangingPunct="1">
              <a:defRPr/>
            </a:pPr>
            <a:r>
              <a:rPr lang="en-US" sz="3200" smtClean="0">
                <a:cs typeface="+mj-cs"/>
              </a:rPr>
              <a:t>Perceptron Convergence </a:t>
            </a:r>
            <a:br>
              <a:rPr lang="en-US" sz="3200" smtClean="0">
                <a:cs typeface="+mj-cs"/>
              </a:rPr>
            </a:br>
            <a:r>
              <a:rPr lang="en-US" sz="3200" smtClean="0">
                <a:cs typeface="+mj-cs"/>
              </a:rPr>
              <a:t>and Cycling Theorems</a:t>
            </a:r>
          </a:p>
        </p:txBody>
      </p:sp>
      <p:sp>
        <p:nvSpPr>
          <p:cNvPr id="244739" name="Rectangle 3"/>
          <p:cNvSpPr>
            <a:spLocks noGrp="1" noChangeArrowheads="1"/>
          </p:cNvSpPr>
          <p:nvPr>
            <p:ph type="body" idx="1"/>
          </p:nvPr>
        </p:nvSpPr>
        <p:spPr>
          <a:xfrm>
            <a:off x="685800" y="1371600"/>
            <a:ext cx="7772400" cy="5176838"/>
          </a:xfrm>
        </p:spPr>
        <p:txBody>
          <a:bodyPr/>
          <a:lstStyle/>
          <a:p>
            <a:pPr eaLnBrk="1" hangingPunct="1">
              <a:lnSpc>
                <a:spcPct val="90000"/>
              </a:lnSpc>
              <a:defRPr/>
            </a:pPr>
            <a:r>
              <a:rPr lang="en-US" sz="2800" b="1" dirty="0" smtClean="0">
                <a:solidFill>
                  <a:srgbClr val="FF0000"/>
                </a:solidFill>
                <a:cs typeface="+mn-cs"/>
              </a:rPr>
              <a:t>Perceptron convergence theorem</a:t>
            </a:r>
            <a:r>
              <a:rPr lang="en-US" sz="2800" dirty="0" smtClean="0">
                <a:cs typeface="+mn-cs"/>
              </a:rPr>
              <a:t>: If the data is </a:t>
            </a:r>
            <a:r>
              <a:rPr lang="en-US" sz="2800" b="1" dirty="0" smtClean="0">
                <a:cs typeface="+mn-cs"/>
              </a:rPr>
              <a:t>linearly separable </a:t>
            </a:r>
            <a:r>
              <a:rPr lang="en-US" sz="2800" dirty="0" smtClean="0">
                <a:cs typeface="+mn-cs"/>
              </a:rPr>
              <a:t>and therefore a set of weights </a:t>
            </a:r>
            <a:r>
              <a:rPr lang="en-US" sz="2800" i="1" dirty="0" err="1" smtClean="0">
                <a:cs typeface="+mn-cs"/>
              </a:rPr>
              <a:t>w</a:t>
            </a:r>
            <a:r>
              <a:rPr lang="en-US" sz="2800" i="1" baseline="-25000" dirty="0" err="1" smtClean="0">
                <a:cs typeface="+mn-cs"/>
              </a:rPr>
              <a:t>i</a:t>
            </a:r>
            <a:r>
              <a:rPr lang="en-US" sz="2800" i="1" baseline="-25000" dirty="0" smtClean="0">
                <a:cs typeface="+mn-cs"/>
              </a:rPr>
              <a:t> </a:t>
            </a:r>
            <a:r>
              <a:rPr lang="en-US" sz="2800" b="1" dirty="0" smtClean="0">
                <a:cs typeface="+mn-cs"/>
              </a:rPr>
              <a:t>exists</a:t>
            </a:r>
            <a:r>
              <a:rPr lang="en-US" sz="2800" dirty="0" smtClean="0">
                <a:cs typeface="+mn-cs"/>
              </a:rPr>
              <a:t> that is consistent with the data (i.e. that identifies a line that separates positive from negative instances), then the Perceptron algorithm will eventually converge to a consistent set of weights.</a:t>
            </a:r>
          </a:p>
          <a:p>
            <a:pPr eaLnBrk="1" hangingPunct="1">
              <a:lnSpc>
                <a:spcPct val="90000"/>
              </a:lnSpc>
              <a:defRPr/>
            </a:pPr>
            <a:r>
              <a:rPr lang="en-US" sz="2800" b="1" dirty="0" smtClean="0">
                <a:solidFill>
                  <a:srgbClr val="FF0000"/>
                </a:solidFill>
                <a:cs typeface="+mn-cs"/>
              </a:rPr>
              <a:t>Perceptron cycling theorem</a:t>
            </a:r>
            <a:r>
              <a:rPr lang="en-US" sz="2800" dirty="0" smtClean="0">
                <a:cs typeface="+mn-cs"/>
              </a:rPr>
              <a:t>: If the data is not linearly separable, the Perceptron algorithm will repeat a set of weights and threshold at the end of some epoch and therefore enter an </a:t>
            </a:r>
            <a:r>
              <a:rPr lang="en-US" sz="2800" b="1" dirty="0" smtClean="0">
                <a:solidFill>
                  <a:srgbClr val="FF0000"/>
                </a:solidFill>
                <a:cs typeface="+mn-cs"/>
              </a:rPr>
              <a:t>infinite loop.</a:t>
            </a:r>
          </a:p>
          <a:p>
            <a:pPr eaLnBrk="1" hangingPunct="1">
              <a:lnSpc>
                <a:spcPct val="90000"/>
              </a:lnSpc>
              <a:defRPr/>
            </a:pPr>
            <a:endParaRPr lang="en-US" sz="2800" dirty="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7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4"/>
          <p:cNvSpPr>
            <a:spLocks noGrp="1"/>
          </p:cNvSpPr>
          <p:nvPr>
            <p:ph type="sldNum" sz="quarter" idx="11"/>
          </p:nvPr>
        </p:nvSpPr>
        <p:spPr/>
        <p:txBody>
          <a:bodyPr/>
          <a:lstStyle/>
          <a:p>
            <a:pPr>
              <a:defRPr/>
            </a:pPr>
            <a:fld id="{17ECD078-C9EB-674A-B816-F777242BB1B4}" type="slidenum">
              <a:rPr lang="en-US"/>
              <a:pPr>
                <a:defRPr/>
              </a:pPr>
              <a:t>19</a:t>
            </a:fld>
            <a:endParaRPr lang="en-US">
              <a:latin typeface="Times New Roman" charset="0"/>
            </a:endParaRPr>
          </a:p>
        </p:txBody>
      </p:sp>
      <p:sp>
        <p:nvSpPr>
          <p:cNvPr id="245762" name="Rectangle 2"/>
          <p:cNvSpPr>
            <a:spLocks noGrp="1" noChangeArrowheads="1"/>
          </p:cNvSpPr>
          <p:nvPr>
            <p:ph type="title"/>
          </p:nvPr>
        </p:nvSpPr>
        <p:spPr/>
        <p:txBody>
          <a:bodyPr/>
          <a:lstStyle/>
          <a:p>
            <a:pPr eaLnBrk="1" hangingPunct="1">
              <a:defRPr/>
            </a:pPr>
            <a:r>
              <a:rPr lang="en-US" smtClean="0">
                <a:cs typeface="+mj-cs"/>
              </a:rPr>
              <a:t>Perceptron as Hill Climbing</a:t>
            </a:r>
          </a:p>
        </p:txBody>
      </p:sp>
      <p:sp>
        <p:nvSpPr>
          <p:cNvPr id="245763" name="Rectangle 3"/>
          <p:cNvSpPr>
            <a:spLocks noGrp="1" noChangeArrowheads="1"/>
          </p:cNvSpPr>
          <p:nvPr>
            <p:ph type="body" idx="1"/>
          </p:nvPr>
        </p:nvSpPr>
        <p:spPr>
          <a:xfrm>
            <a:off x="404813" y="1371600"/>
            <a:ext cx="8261350" cy="4687888"/>
          </a:xfrm>
        </p:spPr>
        <p:txBody>
          <a:bodyPr/>
          <a:lstStyle/>
          <a:p>
            <a:pPr eaLnBrk="1" hangingPunct="1">
              <a:defRPr/>
            </a:pPr>
            <a:r>
              <a:rPr lang="en-US" sz="2400" dirty="0" smtClean="0">
                <a:cs typeface="+mn-cs"/>
              </a:rPr>
              <a:t>The hypothesis space being searched is a set of </a:t>
            </a:r>
            <a:r>
              <a:rPr lang="en-US" sz="2400" b="1" dirty="0" smtClean="0">
                <a:solidFill>
                  <a:srgbClr val="FF0000"/>
                </a:solidFill>
                <a:cs typeface="+mn-cs"/>
              </a:rPr>
              <a:t>weights and a threshold</a:t>
            </a:r>
            <a:r>
              <a:rPr lang="en-US" sz="2400" dirty="0" smtClean="0">
                <a:cs typeface="+mn-cs"/>
              </a:rPr>
              <a:t>. (the </a:t>
            </a:r>
            <a:r>
              <a:rPr lang="en-US" sz="2400" i="1" dirty="0" err="1" smtClean="0">
                <a:cs typeface="+mn-cs"/>
              </a:rPr>
              <a:t>w</a:t>
            </a:r>
            <a:r>
              <a:rPr lang="en-US" sz="2400" i="1" baseline="-25000" dirty="0" err="1" smtClean="0">
                <a:cs typeface="+mn-cs"/>
              </a:rPr>
              <a:t>i</a:t>
            </a:r>
            <a:r>
              <a:rPr lang="en-US" sz="2400" dirty="0" smtClean="0">
                <a:cs typeface="+mn-cs"/>
              </a:rPr>
              <a:t> and </a:t>
            </a:r>
            <a:r>
              <a:rPr lang="en-US" sz="2400" i="1" dirty="0" err="1" smtClean="0">
                <a:cs typeface="+mn-cs"/>
              </a:rPr>
              <a:t>T</a:t>
            </a:r>
            <a:r>
              <a:rPr lang="en-US" sz="2400" i="1" baseline="-25000" dirty="0" err="1" smtClean="0">
                <a:cs typeface="+mn-cs"/>
              </a:rPr>
              <a:t>j</a:t>
            </a:r>
            <a:r>
              <a:rPr lang="en-US" sz="2400" dirty="0" smtClean="0">
                <a:cs typeface="+mn-cs"/>
              </a:rPr>
              <a:t>)</a:t>
            </a:r>
          </a:p>
          <a:p>
            <a:pPr eaLnBrk="1" hangingPunct="1">
              <a:defRPr/>
            </a:pPr>
            <a:r>
              <a:rPr lang="en-US" sz="2400" dirty="0" smtClean="0">
                <a:cs typeface="+mn-cs"/>
              </a:rPr>
              <a:t>Objective is to </a:t>
            </a:r>
            <a:r>
              <a:rPr lang="en-US" sz="2400" dirty="0" smtClean="0">
                <a:solidFill>
                  <a:srgbClr val="FF0000"/>
                </a:solidFill>
                <a:cs typeface="+mn-cs"/>
              </a:rPr>
              <a:t>minimize classification error </a:t>
            </a:r>
            <a:r>
              <a:rPr lang="en-US" sz="2400" dirty="0" smtClean="0">
                <a:cs typeface="+mn-cs"/>
              </a:rPr>
              <a:t>on the training set.</a:t>
            </a:r>
          </a:p>
          <a:p>
            <a:pPr eaLnBrk="1" hangingPunct="1">
              <a:defRPr/>
            </a:pPr>
            <a:r>
              <a:rPr lang="en-US" sz="2400" dirty="0" smtClean="0">
                <a:cs typeface="+mn-cs"/>
              </a:rPr>
              <a:t>Perceptron effectively does hill-climbing (</a:t>
            </a:r>
            <a:r>
              <a:rPr lang="en-US" sz="2400" dirty="0" smtClean="0">
                <a:solidFill>
                  <a:srgbClr val="FF0000"/>
                </a:solidFill>
                <a:cs typeface="+mn-cs"/>
              </a:rPr>
              <a:t>gradient descent</a:t>
            </a:r>
            <a:r>
              <a:rPr lang="en-US" sz="2400" dirty="0" smtClean="0">
                <a:cs typeface="+mn-cs"/>
              </a:rPr>
              <a:t>) in this space, changing the weights of a small amount at each point, to decrease training set error. (</a:t>
            </a:r>
            <a:r>
              <a:rPr lang="en-US" sz="2400" u="sng" dirty="0" smtClean="0">
                <a:cs typeface="+mn-cs"/>
              </a:rPr>
              <a:t>see later </a:t>
            </a:r>
            <a:r>
              <a:rPr lang="en-US" sz="2400" dirty="0" smtClean="0">
                <a:cs typeface="+mn-cs"/>
              </a:rPr>
              <a:t>on gradient descent)</a:t>
            </a:r>
          </a:p>
          <a:p>
            <a:pPr eaLnBrk="1" hangingPunct="1">
              <a:defRPr/>
            </a:pPr>
            <a:r>
              <a:rPr lang="en-US" sz="2400" dirty="0" smtClean="0">
                <a:cs typeface="+mn-cs"/>
              </a:rPr>
              <a:t>For a single model neuron, the space is well behaved with a </a:t>
            </a:r>
            <a:r>
              <a:rPr lang="en-US" sz="2400" b="1" dirty="0" smtClean="0">
                <a:solidFill>
                  <a:srgbClr val="FF0000"/>
                </a:solidFill>
                <a:cs typeface="+mn-cs"/>
              </a:rPr>
              <a:t>single minimum</a:t>
            </a:r>
            <a:r>
              <a:rPr lang="en-US" sz="2400" dirty="0" smtClean="0">
                <a:cs typeface="+mn-cs"/>
              </a:rPr>
              <a:t>.</a:t>
            </a:r>
          </a:p>
        </p:txBody>
      </p:sp>
      <p:sp>
        <p:nvSpPr>
          <p:cNvPr id="245764" name="Line 4"/>
          <p:cNvSpPr>
            <a:spLocks noChangeShapeType="1"/>
          </p:cNvSpPr>
          <p:nvPr/>
        </p:nvSpPr>
        <p:spPr bwMode="auto">
          <a:xfrm flipV="1">
            <a:off x="3027363" y="4505325"/>
            <a:ext cx="1587" cy="201453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245765" name="Line 5"/>
          <p:cNvSpPr>
            <a:spLocks noChangeShapeType="1"/>
          </p:cNvSpPr>
          <p:nvPr/>
        </p:nvSpPr>
        <p:spPr bwMode="auto">
          <a:xfrm flipV="1">
            <a:off x="2894013" y="6443663"/>
            <a:ext cx="4048125" cy="15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245768" name="Text Box 8"/>
          <p:cNvSpPr txBox="1">
            <a:spLocks noChangeArrowheads="1"/>
          </p:cNvSpPr>
          <p:nvPr/>
        </p:nvSpPr>
        <p:spPr bwMode="auto">
          <a:xfrm>
            <a:off x="6040438" y="6378575"/>
            <a:ext cx="1111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sz="2400" i="1">
                <a:cs typeface="+mn-cs"/>
              </a:rPr>
              <a:t>weights</a:t>
            </a:r>
            <a:endParaRPr lang="en-US" sz="2400" b="1" baseline="-25000">
              <a:cs typeface="+mn-cs"/>
            </a:endParaRPr>
          </a:p>
        </p:txBody>
      </p:sp>
      <p:sp>
        <p:nvSpPr>
          <p:cNvPr id="245777" name="Text Box 17"/>
          <p:cNvSpPr txBox="1">
            <a:spLocks noChangeArrowheads="1"/>
          </p:cNvSpPr>
          <p:nvPr/>
        </p:nvSpPr>
        <p:spPr bwMode="auto">
          <a:xfrm>
            <a:off x="2678113" y="6373813"/>
            <a:ext cx="30797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0</a:t>
            </a:r>
          </a:p>
        </p:txBody>
      </p:sp>
      <p:sp>
        <p:nvSpPr>
          <p:cNvPr id="245783" name="Text Box 23"/>
          <p:cNvSpPr txBox="1">
            <a:spLocks noChangeArrowheads="1"/>
          </p:cNvSpPr>
          <p:nvPr/>
        </p:nvSpPr>
        <p:spPr bwMode="auto">
          <a:xfrm>
            <a:off x="1905153" y="5006963"/>
            <a:ext cx="11620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en-US" sz="2400" i="1" dirty="0">
              <a:cs typeface="+mn-cs"/>
            </a:endParaRPr>
          </a:p>
          <a:p>
            <a:pPr>
              <a:defRPr/>
            </a:pPr>
            <a:r>
              <a:rPr lang="en-US" sz="2400" i="1" dirty="0">
                <a:cs typeface="+mn-cs"/>
              </a:rPr>
              <a:t>training</a:t>
            </a:r>
          </a:p>
          <a:p>
            <a:pPr>
              <a:defRPr/>
            </a:pPr>
            <a:r>
              <a:rPr lang="en-US" sz="2400" i="1" dirty="0">
                <a:cs typeface="+mn-cs"/>
              </a:rPr>
              <a:t>error</a:t>
            </a:r>
          </a:p>
        </p:txBody>
      </p:sp>
      <p:sp>
        <p:nvSpPr>
          <p:cNvPr id="245784" name="Freeform 24"/>
          <p:cNvSpPr>
            <a:spLocks/>
          </p:cNvSpPr>
          <p:nvPr/>
        </p:nvSpPr>
        <p:spPr bwMode="auto">
          <a:xfrm>
            <a:off x="3133725" y="4694238"/>
            <a:ext cx="3863975" cy="1760537"/>
          </a:xfrm>
          <a:custGeom>
            <a:avLst/>
            <a:gdLst>
              <a:gd name="T0" fmla="*/ 0 w 2434"/>
              <a:gd name="T1" fmla="*/ 31 h 1109"/>
              <a:gd name="T2" fmla="*/ 430 w 2434"/>
              <a:gd name="T3" fmla="*/ 92 h 1109"/>
              <a:gd name="T4" fmla="*/ 576 w 2434"/>
              <a:gd name="T5" fmla="*/ 292 h 1109"/>
              <a:gd name="T6" fmla="*/ 791 w 2434"/>
              <a:gd name="T7" fmla="*/ 653 h 1109"/>
              <a:gd name="T8" fmla="*/ 1083 w 2434"/>
              <a:gd name="T9" fmla="*/ 967 h 1109"/>
              <a:gd name="T10" fmla="*/ 1428 w 2434"/>
              <a:gd name="T11" fmla="*/ 1106 h 1109"/>
              <a:gd name="T12" fmla="*/ 1751 w 2434"/>
              <a:gd name="T13" fmla="*/ 983 h 1109"/>
              <a:gd name="T14" fmla="*/ 1958 w 2434"/>
              <a:gd name="T15" fmla="*/ 737 h 1109"/>
              <a:gd name="T16" fmla="*/ 2050 w 2434"/>
              <a:gd name="T17" fmla="*/ 307 h 1109"/>
              <a:gd name="T18" fmla="*/ 2434 w 2434"/>
              <a:gd name="T19" fmla="*/ 0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4" h="1109">
                <a:moveTo>
                  <a:pt x="0" y="31"/>
                </a:moveTo>
                <a:cubicBezTo>
                  <a:pt x="167" y="40"/>
                  <a:pt x="334" y="49"/>
                  <a:pt x="430" y="92"/>
                </a:cubicBezTo>
                <a:cubicBezTo>
                  <a:pt x="526" y="135"/>
                  <a:pt x="516" y="199"/>
                  <a:pt x="576" y="292"/>
                </a:cubicBezTo>
                <a:cubicBezTo>
                  <a:pt x="636" y="385"/>
                  <a:pt x="706" y="541"/>
                  <a:pt x="791" y="653"/>
                </a:cubicBezTo>
                <a:cubicBezTo>
                  <a:pt x="876" y="765"/>
                  <a:pt x="977" y="892"/>
                  <a:pt x="1083" y="967"/>
                </a:cubicBezTo>
                <a:cubicBezTo>
                  <a:pt x="1189" y="1042"/>
                  <a:pt x="1317" y="1103"/>
                  <a:pt x="1428" y="1106"/>
                </a:cubicBezTo>
                <a:cubicBezTo>
                  <a:pt x="1539" y="1109"/>
                  <a:pt x="1663" y="1044"/>
                  <a:pt x="1751" y="983"/>
                </a:cubicBezTo>
                <a:cubicBezTo>
                  <a:pt x="1839" y="922"/>
                  <a:pt x="1908" y="850"/>
                  <a:pt x="1958" y="737"/>
                </a:cubicBezTo>
                <a:cubicBezTo>
                  <a:pt x="2008" y="624"/>
                  <a:pt x="1971" y="430"/>
                  <a:pt x="2050" y="307"/>
                </a:cubicBezTo>
                <a:cubicBezTo>
                  <a:pt x="2129" y="184"/>
                  <a:pt x="2371" y="51"/>
                  <a:pt x="2434" y="0"/>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 name="Ovale 1"/>
          <p:cNvSpPr/>
          <p:nvPr/>
        </p:nvSpPr>
        <p:spPr bwMode="auto">
          <a:xfrm>
            <a:off x="4035549" y="5151502"/>
            <a:ext cx="112667" cy="153624"/>
          </a:xfrm>
          <a:prstGeom prst="ellips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Times New Roman" charset="0"/>
              <a:ea typeface="ＭＳ Ｐゴシック" charset="0"/>
            </a:endParaRPr>
          </a:p>
        </p:txBody>
      </p:sp>
      <p:cxnSp>
        <p:nvCxnSpPr>
          <p:cNvPr id="4" name="Connettore 2 3"/>
          <p:cNvCxnSpPr/>
          <p:nvPr/>
        </p:nvCxnSpPr>
        <p:spPr bwMode="auto">
          <a:xfrm>
            <a:off x="4111231" y="5272386"/>
            <a:ext cx="257722" cy="448247"/>
          </a:xfrm>
          <a:prstGeom prst="straightConnector1">
            <a:avLst/>
          </a:prstGeom>
          <a:solidFill>
            <a:schemeClr val="accent1"/>
          </a:solidFill>
          <a:ln w="38100" cap="flat" cmpd="sng" algn="ctr">
            <a:solidFill>
              <a:srgbClr val="00CC99"/>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7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7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7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57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57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1.99236E-6 -1.89264E-6 L 0.03124 0.0745 " pathEditMode="relative" rAng="0" ptsTypes="AA">
                                      <p:cBhvr>
                                        <p:cTn id="42" dur="2000" fill="hold"/>
                                        <p:tgtEl>
                                          <p:spTgt spid="2"/>
                                        </p:tgtEl>
                                        <p:attrNameLst>
                                          <p:attrName>ppt_x</p:attrName>
                                          <p:attrName>ppt_y</p:attrName>
                                        </p:attrNameLst>
                                      </p:cBhvr>
                                      <p:rCtr x="1562" y="3725"/>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57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5763" grpId="0" build="p"/>
      <p:bldP spid="245768" grpId="0"/>
      <p:bldP spid="245777" grpId="0"/>
      <p:bldP spid="245783" grpId="0"/>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err="1" smtClean="0"/>
              <a:t>Neural</a:t>
            </a:r>
            <a:r>
              <a:rPr lang="it-IT" dirty="0" smtClean="0"/>
              <a:t> Networks</a:t>
            </a:r>
            <a:endParaRPr lang="it-IT" dirty="0"/>
          </a:p>
        </p:txBody>
      </p:sp>
      <p:sp>
        <p:nvSpPr>
          <p:cNvPr id="3" name="Segnaposto contenuto 2"/>
          <p:cNvSpPr>
            <a:spLocks noGrp="1"/>
          </p:cNvSpPr>
          <p:nvPr>
            <p:ph idx="1"/>
          </p:nvPr>
        </p:nvSpPr>
        <p:spPr/>
        <p:txBody>
          <a:bodyPr/>
          <a:lstStyle/>
          <a:p>
            <a:pPr>
              <a:defRPr/>
            </a:pPr>
            <a:r>
              <a:rPr lang="it-IT" sz="2800" dirty="0" smtClean="0"/>
              <a:t>NN </a:t>
            </a:r>
            <a:r>
              <a:rPr lang="it-IT" sz="2800" dirty="0" err="1" smtClean="0"/>
              <a:t>is</a:t>
            </a:r>
            <a:r>
              <a:rPr lang="it-IT" sz="2800" dirty="0" smtClean="0"/>
              <a:t> a ML </a:t>
            </a:r>
            <a:r>
              <a:rPr lang="it-IT" sz="2800" dirty="0" err="1" smtClean="0"/>
              <a:t>algorithm</a:t>
            </a:r>
            <a:r>
              <a:rPr lang="it-IT" sz="2800" dirty="0" smtClean="0"/>
              <a:t> </a:t>
            </a:r>
            <a:r>
              <a:rPr lang="it-IT" sz="2800" dirty="0" err="1" smtClean="0"/>
              <a:t>belonging</a:t>
            </a:r>
            <a:r>
              <a:rPr lang="it-IT" sz="2800" dirty="0" smtClean="0"/>
              <a:t>  to the </a:t>
            </a:r>
            <a:r>
              <a:rPr lang="it-IT" sz="2800" dirty="0" err="1" smtClean="0"/>
              <a:t>category</a:t>
            </a:r>
            <a:r>
              <a:rPr lang="it-IT" sz="2800" dirty="0" smtClean="0"/>
              <a:t> of </a:t>
            </a:r>
            <a:r>
              <a:rPr lang="it-IT" sz="2800" b="1" dirty="0" err="1" smtClean="0">
                <a:solidFill>
                  <a:srgbClr val="FF0000"/>
                </a:solidFill>
              </a:rPr>
              <a:t>supervised</a:t>
            </a:r>
            <a:r>
              <a:rPr lang="it-IT" sz="2800" b="1" dirty="0" smtClean="0">
                <a:solidFill>
                  <a:srgbClr val="FF0000"/>
                </a:solidFill>
              </a:rPr>
              <a:t> </a:t>
            </a:r>
            <a:r>
              <a:rPr lang="it-IT" sz="2800" b="1" dirty="0" err="1" smtClean="0">
                <a:solidFill>
                  <a:srgbClr val="FF0000"/>
                </a:solidFill>
              </a:rPr>
              <a:t>classification</a:t>
            </a:r>
            <a:r>
              <a:rPr lang="it-IT" sz="2800" b="1" dirty="0" smtClean="0">
                <a:solidFill>
                  <a:srgbClr val="FF0000"/>
                </a:solidFill>
              </a:rPr>
              <a:t> </a:t>
            </a:r>
            <a:r>
              <a:rPr lang="it-IT" sz="2800" b="1" dirty="0" err="1" smtClean="0">
                <a:solidFill>
                  <a:srgbClr val="FF0000"/>
                </a:solidFill>
              </a:rPr>
              <a:t>models</a:t>
            </a:r>
            <a:endParaRPr lang="it-IT" sz="2800" b="1" dirty="0" smtClean="0">
              <a:solidFill>
                <a:srgbClr val="FF0000"/>
              </a:solidFill>
            </a:endParaRPr>
          </a:p>
          <a:p>
            <a:pPr>
              <a:defRPr/>
            </a:pPr>
            <a:r>
              <a:rPr lang="it-IT" sz="2800" dirty="0" smtClean="0"/>
              <a:t>The </a:t>
            </a:r>
            <a:r>
              <a:rPr lang="it-IT" sz="2800" dirty="0" err="1" smtClean="0"/>
              <a:t>learned</a:t>
            </a:r>
            <a:r>
              <a:rPr lang="it-IT" sz="2800" dirty="0" smtClean="0"/>
              <a:t> </a:t>
            </a:r>
            <a:r>
              <a:rPr lang="it-IT" sz="2800" dirty="0" err="1" smtClean="0"/>
              <a:t>classification</a:t>
            </a:r>
            <a:r>
              <a:rPr lang="it-IT" sz="2800" dirty="0" smtClean="0"/>
              <a:t> model </a:t>
            </a:r>
            <a:r>
              <a:rPr lang="it-IT" sz="2800" dirty="0" err="1" smtClean="0"/>
              <a:t>is</a:t>
            </a:r>
            <a:r>
              <a:rPr lang="it-IT" sz="2800" dirty="0" smtClean="0"/>
              <a:t> an </a:t>
            </a:r>
            <a:r>
              <a:rPr lang="it-IT" sz="2800" b="1" dirty="0" err="1" smtClean="0">
                <a:solidFill>
                  <a:srgbClr val="FF0000"/>
                </a:solidFill>
              </a:rPr>
              <a:t>algebraic</a:t>
            </a:r>
            <a:r>
              <a:rPr lang="it-IT" sz="2800" b="1" dirty="0" smtClean="0">
                <a:solidFill>
                  <a:srgbClr val="FF0000"/>
                </a:solidFill>
              </a:rPr>
              <a:t> </a:t>
            </a:r>
            <a:r>
              <a:rPr lang="it-IT" sz="2800" b="1" dirty="0" err="1" smtClean="0">
                <a:solidFill>
                  <a:srgbClr val="FF0000"/>
                </a:solidFill>
              </a:rPr>
              <a:t>function</a:t>
            </a:r>
            <a:r>
              <a:rPr lang="it-IT" sz="2800" b="1" dirty="0" smtClean="0">
                <a:solidFill>
                  <a:srgbClr val="FF0000"/>
                </a:solidFill>
              </a:rPr>
              <a:t> </a:t>
            </a:r>
            <a:r>
              <a:rPr lang="it-IT" sz="2800" dirty="0" smtClean="0"/>
              <a:t>(or a set of </a:t>
            </a:r>
            <a:r>
              <a:rPr lang="it-IT" sz="2800" dirty="0" err="1" smtClean="0"/>
              <a:t>functions</a:t>
            </a:r>
            <a:r>
              <a:rPr lang="it-IT" sz="2800" dirty="0" smtClean="0"/>
              <a:t>), </a:t>
            </a:r>
            <a:r>
              <a:rPr lang="it-IT" sz="2800" dirty="0" err="1" smtClean="0"/>
              <a:t>rather</a:t>
            </a:r>
            <a:r>
              <a:rPr lang="it-IT" sz="2800" dirty="0" smtClean="0"/>
              <a:t> </a:t>
            </a:r>
            <a:r>
              <a:rPr lang="it-IT" sz="2800" dirty="0" err="1" smtClean="0"/>
              <a:t>than</a:t>
            </a:r>
            <a:r>
              <a:rPr lang="it-IT" sz="2800" dirty="0" smtClean="0"/>
              <a:t> a </a:t>
            </a:r>
            <a:r>
              <a:rPr lang="it-IT" sz="2800" dirty="0" err="1" smtClean="0"/>
              <a:t>boolean</a:t>
            </a:r>
            <a:r>
              <a:rPr lang="it-IT" sz="2800" dirty="0" smtClean="0"/>
              <a:t> </a:t>
            </a:r>
            <a:r>
              <a:rPr lang="it-IT" sz="2800" dirty="0" err="1" smtClean="0"/>
              <a:t>function</a:t>
            </a:r>
            <a:r>
              <a:rPr lang="it-IT" sz="2800" dirty="0" smtClean="0"/>
              <a:t>, </a:t>
            </a:r>
            <a:r>
              <a:rPr lang="it-IT" sz="2800" dirty="0" err="1" smtClean="0"/>
              <a:t>as</a:t>
            </a:r>
            <a:r>
              <a:rPr lang="it-IT" sz="2800" dirty="0" smtClean="0"/>
              <a:t> for </a:t>
            </a:r>
            <a:r>
              <a:rPr lang="it-IT" sz="2800" dirty="0" err="1" smtClean="0"/>
              <a:t>DTrees</a:t>
            </a:r>
            <a:endParaRPr lang="it-IT" sz="2800" dirty="0" smtClean="0"/>
          </a:p>
          <a:p>
            <a:pPr>
              <a:defRPr/>
            </a:pPr>
            <a:r>
              <a:rPr lang="it-IT" sz="2800" dirty="0" smtClean="0"/>
              <a:t>The </a:t>
            </a:r>
            <a:r>
              <a:rPr lang="it-IT" sz="2800" dirty="0" err="1" smtClean="0"/>
              <a:t>function</a:t>
            </a:r>
            <a:r>
              <a:rPr lang="it-IT" sz="2800" dirty="0" smtClean="0"/>
              <a:t> </a:t>
            </a:r>
            <a:r>
              <a:rPr lang="it-IT" sz="2800" dirty="0" err="1" smtClean="0"/>
              <a:t>is</a:t>
            </a:r>
            <a:r>
              <a:rPr lang="it-IT" sz="2800" dirty="0" smtClean="0"/>
              <a:t> </a:t>
            </a:r>
            <a:r>
              <a:rPr lang="it-IT" sz="2800" i="1" dirty="0" smtClean="0"/>
              <a:t>linear</a:t>
            </a:r>
            <a:r>
              <a:rPr lang="it-IT" sz="2800" dirty="0" smtClean="0"/>
              <a:t> for </a:t>
            </a:r>
            <a:r>
              <a:rPr lang="it-IT" sz="2800" dirty="0" err="1" smtClean="0"/>
              <a:t>Perceptron</a:t>
            </a:r>
            <a:r>
              <a:rPr lang="it-IT" sz="2800" dirty="0" smtClean="0"/>
              <a:t>  </a:t>
            </a:r>
            <a:r>
              <a:rPr lang="it-IT" sz="2800" dirty="0" err="1" smtClean="0"/>
              <a:t>algorithm</a:t>
            </a:r>
            <a:r>
              <a:rPr lang="it-IT" sz="2800" dirty="0" smtClean="0"/>
              <a:t>, </a:t>
            </a:r>
            <a:r>
              <a:rPr lang="it-IT" sz="2800" i="1" dirty="0" smtClean="0"/>
              <a:t>non-linear </a:t>
            </a:r>
            <a:r>
              <a:rPr lang="it-IT" sz="2800" dirty="0" smtClean="0"/>
              <a:t>for </a:t>
            </a:r>
            <a:r>
              <a:rPr lang="it-IT" sz="2800" dirty="0" err="1" smtClean="0"/>
              <a:t>Backpropagation</a:t>
            </a:r>
            <a:r>
              <a:rPr lang="it-IT" sz="2800" dirty="0" smtClean="0"/>
              <a:t> </a:t>
            </a:r>
            <a:r>
              <a:rPr lang="it-IT" sz="2800" dirty="0" err="1" smtClean="0"/>
              <a:t>algorithm</a:t>
            </a:r>
            <a:endParaRPr lang="it-IT" sz="2800" dirty="0" smtClean="0"/>
          </a:p>
          <a:p>
            <a:pPr>
              <a:defRPr/>
            </a:pPr>
            <a:r>
              <a:rPr lang="it-IT" sz="2800" dirty="0" err="1" smtClean="0"/>
              <a:t>Both</a:t>
            </a:r>
            <a:r>
              <a:rPr lang="it-IT" sz="2800" dirty="0" smtClean="0"/>
              <a:t> </a:t>
            </a:r>
            <a:r>
              <a:rPr lang="it-IT" sz="2800" dirty="0" err="1" smtClean="0"/>
              <a:t>features</a:t>
            </a:r>
            <a:r>
              <a:rPr lang="it-IT" sz="2800" dirty="0" smtClean="0"/>
              <a:t> and the output </a:t>
            </a:r>
            <a:r>
              <a:rPr lang="it-IT" sz="2800" dirty="0" err="1" smtClean="0"/>
              <a:t>class</a:t>
            </a:r>
            <a:r>
              <a:rPr lang="it-IT" sz="2800" dirty="0" smtClean="0"/>
              <a:t> are </a:t>
            </a:r>
            <a:r>
              <a:rPr lang="it-IT" sz="2800" dirty="0" err="1" smtClean="0"/>
              <a:t>allowed</a:t>
            </a:r>
            <a:r>
              <a:rPr lang="it-IT" sz="2800" dirty="0" smtClean="0"/>
              <a:t> to be </a:t>
            </a:r>
            <a:r>
              <a:rPr lang="it-IT" sz="2800" dirty="0" err="1" smtClean="0"/>
              <a:t>real</a:t>
            </a:r>
            <a:r>
              <a:rPr lang="it-IT" sz="2800" dirty="0" smtClean="0"/>
              <a:t> </a:t>
            </a:r>
            <a:r>
              <a:rPr lang="it-IT" sz="2800" dirty="0" err="1" smtClean="0"/>
              <a:t>valued</a:t>
            </a:r>
            <a:r>
              <a:rPr lang="it-IT" sz="2800" dirty="0" smtClean="0"/>
              <a:t> (</a:t>
            </a:r>
            <a:r>
              <a:rPr lang="it-IT" sz="2800" dirty="0" err="1" smtClean="0"/>
              <a:t>rather</a:t>
            </a:r>
            <a:r>
              <a:rPr lang="it-IT" sz="2800" dirty="0" smtClean="0"/>
              <a:t> </a:t>
            </a:r>
            <a:r>
              <a:rPr lang="it-IT" sz="2800" dirty="0" err="1" smtClean="0"/>
              <a:t>than</a:t>
            </a:r>
            <a:r>
              <a:rPr lang="it-IT" sz="2800" dirty="0" smtClean="0"/>
              <a:t> discrete, </a:t>
            </a:r>
            <a:r>
              <a:rPr lang="it-IT" sz="2800" dirty="0" err="1" smtClean="0"/>
              <a:t>as</a:t>
            </a:r>
            <a:r>
              <a:rPr lang="it-IT" sz="2800" dirty="0" smtClean="0"/>
              <a:t> in </a:t>
            </a:r>
            <a:r>
              <a:rPr lang="it-IT" sz="2800" dirty="0" err="1" smtClean="0"/>
              <a:t>Dtrees</a:t>
            </a:r>
            <a:r>
              <a:rPr lang="it-IT" sz="2800" dirty="0" smtClean="0"/>
              <a:t>)</a:t>
            </a:r>
            <a:endParaRPr lang="it-IT" sz="2800" dirty="0"/>
          </a:p>
        </p:txBody>
      </p:sp>
      <p:sp>
        <p:nvSpPr>
          <p:cNvPr id="4" name="Segnaposto numero diapositiva 3"/>
          <p:cNvSpPr>
            <a:spLocks noGrp="1"/>
          </p:cNvSpPr>
          <p:nvPr>
            <p:ph type="sldNum" sz="quarter" idx="11"/>
          </p:nvPr>
        </p:nvSpPr>
        <p:spPr/>
        <p:txBody>
          <a:bodyPr/>
          <a:lstStyle/>
          <a:p>
            <a:pPr>
              <a:defRPr/>
            </a:pPr>
            <a:fld id="{F7EACC79-5585-3444-BCFB-153F4C01F57B}" type="slidenum">
              <a:rPr lang="en-US" smtClean="0"/>
              <a:pPr>
                <a:defRPr/>
              </a:pPr>
              <a:t>2</a:t>
            </a:fld>
            <a:endParaRPr lang="en-US">
              <a:latin typeface="+mn-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717550" y="125413"/>
            <a:ext cx="7772400" cy="990600"/>
          </a:xfrm>
        </p:spPr>
        <p:txBody>
          <a:bodyPr/>
          <a:lstStyle/>
          <a:p>
            <a:pPr eaLnBrk="1" hangingPunct="1">
              <a:defRPr/>
            </a:pPr>
            <a:r>
              <a:rPr lang="it-IT" dirty="0" err="1" smtClean="0">
                <a:cs typeface="+mj-cs"/>
              </a:rPr>
              <a:t>Example</a:t>
            </a:r>
            <a:r>
              <a:rPr lang="it-IT" dirty="0" smtClean="0">
                <a:cs typeface="+mj-cs"/>
              </a:rPr>
              <a:t>: </a:t>
            </a:r>
            <a:r>
              <a:rPr lang="it-IT" dirty="0" err="1" smtClean="0">
                <a:cs typeface="+mj-cs"/>
              </a:rPr>
              <a:t>Learn</a:t>
            </a:r>
            <a:r>
              <a:rPr lang="it-IT" dirty="0" smtClean="0">
                <a:cs typeface="+mj-cs"/>
              </a:rPr>
              <a:t> a NOR </a:t>
            </a:r>
            <a:r>
              <a:rPr lang="it-IT" dirty="0" err="1" smtClean="0">
                <a:cs typeface="+mj-cs"/>
              </a:rPr>
              <a:t>function</a:t>
            </a:r>
            <a:endParaRPr lang="it-IT" dirty="0" smtClean="0">
              <a:cs typeface="+mj-cs"/>
            </a:endParaRPr>
          </a:p>
        </p:txBody>
      </p:sp>
      <p:pic>
        <p:nvPicPr>
          <p:cNvPr id="2" name="Segnaposto contenuto 1"/>
          <p:cNvPicPr>
            <a:picLocks noGrp="1" noChangeAspect="1"/>
          </p:cNvPicPr>
          <p:nvPr>
            <p:ph idx="1"/>
          </p:nvPr>
        </p:nvPicPr>
        <p:blipFill>
          <a:blip r:embed="rId3"/>
          <a:srcRect l="33227" r="33227"/>
          <a:stretch>
            <a:fillRect/>
          </a:stretch>
        </p:blipFill>
        <p:spPr/>
      </p:pic>
      <p:sp>
        <p:nvSpPr>
          <p:cNvPr id="4" name="Segnaposto numero diapositiva 3"/>
          <p:cNvSpPr>
            <a:spLocks noGrp="1"/>
          </p:cNvSpPr>
          <p:nvPr>
            <p:ph type="sldNum" sz="quarter" idx="11"/>
          </p:nvPr>
        </p:nvSpPr>
        <p:spPr/>
        <p:txBody>
          <a:bodyPr/>
          <a:lstStyle/>
          <a:p>
            <a:pPr>
              <a:defRPr/>
            </a:pPr>
            <a:fld id="{6435FDDA-197E-AA4B-AB92-7B697DB0A7CB}" type="slidenum">
              <a:rPr lang="en-US"/>
              <a:pPr>
                <a:defRPr/>
              </a:pPr>
              <a:t>20</a:t>
            </a:fld>
            <a:endParaRPr lang="en-US">
              <a:latin typeface="+mn-lt"/>
            </a:endParaRPr>
          </a:p>
        </p:txBody>
      </p:sp>
      <p:pic>
        <p:nvPicPr>
          <p:cNvPr id="35844"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9144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45" name="Oggetto 4"/>
          <p:cNvGraphicFramePr>
            <a:graphicFrameLocks noChangeAspect="1"/>
          </p:cNvGraphicFramePr>
          <p:nvPr/>
        </p:nvGraphicFramePr>
        <p:xfrm>
          <a:off x="587375" y="5911850"/>
          <a:ext cx="1841500" cy="801688"/>
        </p:xfrm>
        <a:graphic>
          <a:graphicData uri="http://schemas.openxmlformats.org/presentationml/2006/ole">
            <mc:AlternateContent xmlns:mc="http://schemas.openxmlformats.org/markup-compatibility/2006">
              <mc:Choice xmlns:v="urn:schemas-microsoft-com:vml" Requires="v">
                <p:oleObj spid="_x0000_s36004" name="Equation" r:id="rId5" imgW="990600" imgH="431800" progId="Equation.3">
                  <p:embed/>
                </p:oleObj>
              </mc:Choice>
              <mc:Fallback>
                <p:oleObj name="Equation" r:id="rId5" imgW="990600" imgH="431800" progId="Equation.3">
                  <p:embed/>
                  <p:pic>
                    <p:nvPicPr>
                      <p:cNvPr id="0" name="Oggetto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75" y="5911850"/>
                        <a:ext cx="1841500" cy="801688"/>
                      </a:xfrm>
                      <a:prstGeom prst="rect">
                        <a:avLst/>
                      </a:prstGeom>
                      <a:solidFill>
                        <a:srgbClr val="85FFE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3412750995"/>
              </p:ext>
            </p:extLst>
          </p:nvPr>
        </p:nvGraphicFramePr>
        <p:xfrm>
          <a:off x="2855913" y="6021388"/>
          <a:ext cx="2749550" cy="555625"/>
        </p:xfrm>
        <a:graphic>
          <a:graphicData uri="http://schemas.openxmlformats.org/presentationml/2006/ole">
            <mc:AlternateContent xmlns:mc="http://schemas.openxmlformats.org/markup-compatibility/2006">
              <mc:Choice xmlns:v="urn:schemas-microsoft-com:vml" Requires="v">
                <p:oleObj spid="_x0000_s36005" name="Equation" r:id="rId7" imgW="1257300" imgH="254000" progId="Equation.3">
                  <p:embed/>
                </p:oleObj>
              </mc:Choice>
              <mc:Fallback>
                <p:oleObj name="Equation" r:id="rId7" imgW="1257300" imgH="254000" progId="Equation.3">
                  <p:embed/>
                  <p:pic>
                    <p:nvPicPr>
                      <p:cNvPr id="0" name="Object 4"/>
                      <p:cNvPicPr>
                        <a:picLocks noChangeAspect="1" noChangeArrowheads="1"/>
                      </p:cNvPicPr>
                      <p:nvPr/>
                    </p:nvPicPr>
                    <p:blipFill>
                      <a:blip r:embed="rId8"/>
                      <a:srcRect/>
                      <a:stretch>
                        <a:fillRect/>
                      </a:stretch>
                    </p:blipFill>
                    <p:spPr bwMode="auto">
                      <a:xfrm>
                        <a:off x="2855913" y="6021388"/>
                        <a:ext cx="2749550" cy="5556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5"/>
          <p:cNvGraphicFramePr>
            <a:graphicFrameLocks noChangeAspect="1"/>
          </p:cNvGraphicFramePr>
          <p:nvPr/>
        </p:nvGraphicFramePr>
        <p:xfrm>
          <a:off x="5999163" y="5975350"/>
          <a:ext cx="3140075" cy="574675"/>
        </p:xfrm>
        <a:graphic>
          <a:graphicData uri="http://schemas.openxmlformats.org/presentationml/2006/ole">
            <mc:AlternateContent xmlns:mc="http://schemas.openxmlformats.org/markup-compatibility/2006">
              <mc:Choice xmlns:v="urn:schemas-microsoft-com:vml" Requires="v">
                <p:oleObj spid="_x0000_s36006" name="Equation" r:id="rId9" imgW="1384300" imgH="254000" progId="Equation.3">
                  <p:embed/>
                </p:oleObj>
              </mc:Choice>
              <mc:Fallback>
                <p:oleObj name="Equation" r:id="rId9" imgW="1384300" imgH="2540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9163" y="5975350"/>
                        <a:ext cx="3140075" cy="574675"/>
                      </a:xfrm>
                      <a:prstGeom prst="rect">
                        <a:avLst/>
                      </a:prstGeom>
                      <a:solidFill>
                        <a:srgbClr val="D6D6F5"/>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ttangolo 2"/>
          <p:cNvSpPr/>
          <p:nvPr/>
        </p:nvSpPr>
        <p:spPr bwMode="auto">
          <a:xfrm>
            <a:off x="6538148" y="1064055"/>
            <a:ext cx="2445926" cy="2417007"/>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Times New Roman" charset="0"/>
              <a:ea typeface="ＭＳ Ｐゴシック" charset="0"/>
            </a:endParaRPr>
          </a:p>
        </p:txBody>
      </p:sp>
      <p:sp>
        <p:nvSpPr>
          <p:cNvPr id="5" name="Rettangolo 4"/>
          <p:cNvSpPr/>
          <p:nvPr/>
        </p:nvSpPr>
        <p:spPr bwMode="auto">
          <a:xfrm>
            <a:off x="3779486" y="2970050"/>
            <a:ext cx="5151982" cy="1843480"/>
          </a:xfrm>
          <a:prstGeom prst="rect">
            <a:avLst/>
          </a:prstGeom>
          <a:noFill/>
          <a:ln w="38100" cap="flat" cmpd="sng" algn="ctr">
            <a:solidFill>
              <a:srgbClr val="00CCC7"/>
            </a:solidFill>
            <a:prstDash val="solid"/>
            <a:round/>
            <a:headEnd type="none" w="med" len="med"/>
            <a:tailEnd type="none" w="med" len="med"/>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Times New Roman" charset="0"/>
              <a:ea typeface="ＭＳ Ｐゴシック" charset="0"/>
            </a:endParaRPr>
          </a:p>
        </p:txBody>
      </p:sp>
      <p:sp>
        <p:nvSpPr>
          <p:cNvPr id="9" name="CasellaDiTesto 8"/>
          <p:cNvSpPr txBox="1"/>
          <p:nvPr/>
        </p:nvSpPr>
        <p:spPr>
          <a:xfrm>
            <a:off x="5473900" y="3424296"/>
            <a:ext cx="318792" cy="400110"/>
          </a:xfrm>
          <a:prstGeom prst="rect">
            <a:avLst/>
          </a:prstGeom>
          <a:noFill/>
        </p:spPr>
        <p:txBody>
          <a:bodyPr wrap="none" rtlCol="0">
            <a:spAutoFit/>
          </a:bodyPr>
          <a:lstStyle/>
          <a:p>
            <a:r>
              <a:rPr lang="it-IT" dirty="0" err="1" smtClean="0"/>
              <a:t>η</a:t>
            </a:r>
            <a:endParaRPr lang="it-I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72222E-6 5.55112E-17 L -0.28784 -0.00069 " pathEditMode="relative" rAng="0" ptsTypes="AA">
                                      <p:cBhvr>
                                        <p:cTn id="6" dur="2000" fill="hold"/>
                                        <p:tgtEl>
                                          <p:spTgt spid="3"/>
                                        </p:tgtEl>
                                        <p:attrNameLst>
                                          <p:attrName>ppt_x</p:attrName>
                                          <p:attrName>ppt_y</p:attrName>
                                        </p:attrNameLst>
                                      </p:cBhvr>
                                      <p:rCtr x="-14392" y="-46"/>
                                    </p:animMotion>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grpId="1" nodeType="clickEffect">
                                  <p:stCondLst>
                                    <p:cond delay="0"/>
                                  </p:stCondLst>
                                  <p:childTnLst>
                                    <p:animEffect transition="out" filter="checkerboard(across)">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69925" y="87313"/>
            <a:ext cx="7772400" cy="990600"/>
          </a:xfrm>
        </p:spPr>
        <p:txBody>
          <a:bodyPr/>
          <a:lstStyle/>
          <a:p>
            <a:pPr eaLnBrk="1" hangingPunct="1">
              <a:defRPr/>
            </a:pPr>
            <a:endParaRPr lang="it-IT" dirty="0" smtClean="0">
              <a:cs typeface="+mj-cs"/>
            </a:endParaRPr>
          </a:p>
        </p:txBody>
      </p:sp>
      <p:sp>
        <p:nvSpPr>
          <p:cNvPr id="2" name="Segnaposto numero diapositiva 1"/>
          <p:cNvSpPr>
            <a:spLocks noGrp="1"/>
          </p:cNvSpPr>
          <p:nvPr>
            <p:ph type="sldNum" sz="quarter" idx="11"/>
          </p:nvPr>
        </p:nvSpPr>
        <p:spPr/>
        <p:txBody>
          <a:bodyPr/>
          <a:lstStyle/>
          <a:p>
            <a:pPr>
              <a:defRPr/>
            </a:pPr>
            <a:fld id="{5110F01C-5423-0141-B141-AF7F1C769F72}" type="slidenum">
              <a:rPr lang="en-US"/>
              <a:pPr>
                <a:defRPr/>
              </a:pPr>
              <a:t>21</a:t>
            </a:fld>
            <a:endParaRPr lang="en-US">
              <a:latin typeface="+mn-lt"/>
            </a:endParaRPr>
          </a:p>
        </p:txBody>
      </p:sp>
      <p:pic>
        <p:nvPicPr>
          <p:cNvPr id="36867"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287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1"/>
          </p:nvPr>
        </p:nvSpPr>
        <p:spPr/>
        <p:txBody>
          <a:bodyPr/>
          <a:lstStyle/>
          <a:p>
            <a:pPr>
              <a:defRPr/>
            </a:pPr>
            <a:fld id="{ACB39712-CAB2-544C-8065-CDEE5ED770A2}" type="slidenum">
              <a:rPr lang="en-US"/>
              <a:pPr>
                <a:defRPr/>
              </a:pPr>
              <a:t>22</a:t>
            </a:fld>
            <a:endParaRPr lang="en-US">
              <a:latin typeface="+mn-lt"/>
            </a:endParaRPr>
          </a:p>
        </p:txBody>
      </p:sp>
      <p:pic>
        <p:nvPicPr>
          <p:cNvPr id="37890"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00"/>
            <a:ext cx="9144000"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1"/>
          </p:nvPr>
        </p:nvSpPr>
        <p:spPr/>
        <p:txBody>
          <a:bodyPr/>
          <a:lstStyle/>
          <a:p>
            <a:pPr>
              <a:defRPr/>
            </a:pPr>
            <a:fld id="{BC2F5959-A8F1-584C-A070-0429F46A44DA}" type="slidenum">
              <a:rPr lang="en-US"/>
              <a:pPr>
                <a:defRPr/>
              </a:pPr>
              <a:t>23</a:t>
            </a:fld>
            <a:endParaRPr lang="en-US">
              <a:latin typeface="+mn-lt"/>
            </a:endParaRPr>
          </a:p>
        </p:txBody>
      </p:sp>
      <p:pic>
        <p:nvPicPr>
          <p:cNvPr id="38914"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1"/>
          </p:nvPr>
        </p:nvSpPr>
        <p:spPr/>
        <p:txBody>
          <a:bodyPr/>
          <a:lstStyle/>
          <a:p>
            <a:pPr>
              <a:defRPr/>
            </a:pPr>
            <a:fld id="{41566CAA-F00F-C942-84DC-A945AA2BB1DE}" type="slidenum">
              <a:rPr lang="en-US"/>
              <a:pPr>
                <a:defRPr/>
              </a:pPr>
              <a:t>24</a:t>
            </a:fld>
            <a:endParaRPr lang="en-US">
              <a:latin typeface="+mn-lt"/>
            </a:endParaRPr>
          </a:p>
        </p:txBody>
      </p:sp>
      <p:pic>
        <p:nvPicPr>
          <p:cNvPr id="39938"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1"/>
          </p:nvPr>
        </p:nvSpPr>
        <p:spPr/>
        <p:txBody>
          <a:bodyPr/>
          <a:lstStyle/>
          <a:p>
            <a:pPr>
              <a:defRPr/>
            </a:pPr>
            <a:fld id="{8727C88E-160F-8047-BE61-989E733BE9AA}" type="slidenum">
              <a:rPr lang="en-US"/>
              <a:pPr>
                <a:defRPr/>
              </a:pPr>
              <a:t>25</a:t>
            </a:fld>
            <a:endParaRPr lang="en-US">
              <a:latin typeface="+mn-lt"/>
            </a:endParaRPr>
          </a:p>
        </p:txBody>
      </p:sp>
      <p:pic>
        <p:nvPicPr>
          <p:cNvPr id="40962"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eaLnBrk="1" hangingPunct="1">
              <a:defRPr/>
            </a:pPr>
            <a:r>
              <a:rPr lang="it-IT" dirty="0" err="1" smtClean="0">
                <a:cs typeface="+mj-cs"/>
              </a:rPr>
              <a:t>After</a:t>
            </a:r>
            <a:r>
              <a:rPr lang="it-IT" dirty="0" smtClean="0">
                <a:cs typeface="+mj-cs"/>
              </a:rPr>
              <a:t> 20 </a:t>
            </a:r>
            <a:r>
              <a:rPr lang="it-IT" dirty="0" err="1" smtClean="0">
                <a:cs typeface="+mj-cs"/>
              </a:rPr>
              <a:t>iterations</a:t>
            </a:r>
            <a:endParaRPr lang="it-IT" dirty="0" smtClean="0">
              <a:cs typeface="+mj-cs"/>
            </a:endParaRPr>
          </a:p>
        </p:txBody>
      </p:sp>
      <p:sp>
        <p:nvSpPr>
          <p:cNvPr id="2" name="Segnaposto numero diapositiva 1"/>
          <p:cNvSpPr>
            <a:spLocks noGrp="1"/>
          </p:cNvSpPr>
          <p:nvPr>
            <p:ph type="sldNum" sz="quarter" idx="11"/>
          </p:nvPr>
        </p:nvSpPr>
        <p:spPr/>
        <p:txBody>
          <a:bodyPr/>
          <a:lstStyle/>
          <a:p>
            <a:pPr>
              <a:defRPr/>
            </a:pPr>
            <a:fld id="{6402F3E6-8770-6E49-BF48-67AAA0EB1E94}" type="slidenum">
              <a:rPr lang="en-US"/>
              <a:pPr>
                <a:defRPr/>
              </a:pPr>
              <a:t>26</a:t>
            </a:fld>
            <a:endParaRPr lang="en-US">
              <a:latin typeface="+mn-lt"/>
            </a:endParaRPr>
          </a:p>
        </p:txBody>
      </p:sp>
      <p:pic>
        <p:nvPicPr>
          <p:cNvPr id="41987"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17675"/>
            <a:ext cx="91440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pPr>
              <a:defRPr/>
            </a:pPr>
            <a:fld id="{0D573AAE-DFB1-DC46-A1BC-181F723CB252}" type="slidenum">
              <a:rPr lang="en-US"/>
              <a:pPr>
                <a:defRPr/>
              </a:pPr>
              <a:t>27</a:t>
            </a:fld>
            <a:endParaRPr lang="en-US">
              <a:latin typeface="Times New Roman" charset="0"/>
            </a:endParaRPr>
          </a:p>
        </p:txBody>
      </p:sp>
      <p:sp>
        <p:nvSpPr>
          <p:cNvPr id="246786" name="Rectangle 2"/>
          <p:cNvSpPr>
            <a:spLocks noGrp="1" noChangeArrowheads="1"/>
          </p:cNvSpPr>
          <p:nvPr>
            <p:ph type="title"/>
          </p:nvPr>
        </p:nvSpPr>
        <p:spPr/>
        <p:txBody>
          <a:bodyPr/>
          <a:lstStyle/>
          <a:p>
            <a:pPr eaLnBrk="1" hangingPunct="1">
              <a:defRPr/>
            </a:pPr>
            <a:r>
              <a:rPr lang="en-US" smtClean="0">
                <a:cs typeface="+mj-cs"/>
              </a:rPr>
              <a:t>Perceptron Performance</a:t>
            </a:r>
          </a:p>
        </p:txBody>
      </p:sp>
      <p:sp>
        <p:nvSpPr>
          <p:cNvPr id="246787" name="Rectangle 3"/>
          <p:cNvSpPr>
            <a:spLocks noGrp="1" noChangeArrowheads="1"/>
          </p:cNvSpPr>
          <p:nvPr>
            <p:ph type="body" idx="1"/>
          </p:nvPr>
        </p:nvSpPr>
        <p:spPr/>
        <p:txBody>
          <a:bodyPr/>
          <a:lstStyle/>
          <a:p>
            <a:pPr eaLnBrk="1" hangingPunct="1">
              <a:lnSpc>
                <a:spcPct val="90000"/>
              </a:lnSpc>
              <a:defRPr/>
            </a:pPr>
            <a:r>
              <a:rPr lang="en-US" dirty="0" smtClean="0">
                <a:cs typeface="+mn-cs"/>
              </a:rPr>
              <a:t>In practice, converges fairly quickly for linearly separable data.</a:t>
            </a:r>
          </a:p>
          <a:p>
            <a:pPr eaLnBrk="1" hangingPunct="1">
              <a:lnSpc>
                <a:spcPct val="90000"/>
              </a:lnSpc>
              <a:defRPr/>
            </a:pPr>
            <a:r>
              <a:rPr lang="en-US" dirty="0" smtClean="0">
                <a:cs typeface="+mn-cs"/>
              </a:rPr>
              <a:t>Can effectively use even incompletely converged results when only a few outliers are misclassified (outliers: data which are “exceptions”, like whales as mammals).</a:t>
            </a:r>
          </a:p>
          <a:p>
            <a:pPr eaLnBrk="1" hangingPunct="1">
              <a:lnSpc>
                <a:spcPct val="90000"/>
              </a:lnSpc>
              <a:defRPr/>
            </a:pPr>
            <a:r>
              <a:rPr lang="en-US" dirty="0" smtClean="0">
                <a:cs typeface="+mn-cs"/>
              </a:rPr>
              <a:t>Experimentally, Perceptron does quite well on many benchmark data sets.</a:t>
            </a:r>
          </a:p>
          <a:p>
            <a:pPr marL="0" indent="0" eaLnBrk="1" hangingPunct="1">
              <a:lnSpc>
                <a:spcPct val="90000"/>
              </a:lnSpc>
              <a:buNone/>
              <a:defRPr/>
            </a:pPr>
            <a:r>
              <a:rPr lang="en-US" dirty="0" smtClean="0">
                <a:cs typeface="+mn-cs"/>
              </a:rPr>
              <a:t> </a:t>
            </a:r>
          </a:p>
          <a:p>
            <a:pPr lvl="1" eaLnBrk="1" hangingPunct="1">
              <a:lnSpc>
                <a:spcPct val="90000"/>
              </a:lnSpc>
              <a:defRPr/>
            </a:pPr>
            <a:endParaRPr lang="en-US" sz="20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67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67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67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What</a:t>
            </a:r>
            <a:r>
              <a:rPr lang="it-IT" dirty="0" smtClean="0"/>
              <a:t> </a:t>
            </a:r>
            <a:r>
              <a:rPr lang="it-IT" dirty="0" err="1" smtClean="0"/>
              <a:t>if</a:t>
            </a:r>
            <a:r>
              <a:rPr lang="it-IT" dirty="0" smtClean="0"/>
              <a:t> data </a:t>
            </a:r>
            <a:r>
              <a:rPr lang="it-IT" dirty="0" err="1" smtClean="0"/>
              <a:t>not</a:t>
            </a:r>
            <a:r>
              <a:rPr lang="it-IT" dirty="0" smtClean="0"/>
              <a:t> </a:t>
            </a:r>
            <a:r>
              <a:rPr lang="it-IT" dirty="0" err="1" smtClean="0"/>
              <a:t>linearly</a:t>
            </a:r>
            <a:r>
              <a:rPr lang="it-IT" dirty="0" smtClean="0"/>
              <a:t> </a:t>
            </a:r>
            <a:r>
              <a:rPr lang="it-IT" dirty="0" err="1" smtClean="0"/>
              <a:t>separable</a:t>
            </a:r>
            <a:r>
              <a:rPr lang="it-IT" dirty="0" smtClean="0"/>
              <a:t>?</a:t>
            </a:r>
            <a:endParaRPr lang="it-IT" dirty="0"/>
          </a:p>
        </p:txBody>
      </p:sp>
      <p:sp>
        <p:nvSpPr>
          <p:cNvPr id="4" name="Segnaposto numero diapositiva 3"/>
          <p:cNvSpPr>
            <a:spLocks noGrp="1"/>
          </p:cNvSpPr>
          <p:nvPr>
            <p:ph type="sldNum" sz="quarter" idx="11"/>
          </p:nvPr>
        </p:nvSpPr>
        <p:spPr/>
        <p:txBody>
          <a:bodyPr/>
          <a:lstStyle/>
          <a:p>
            <a:pPr>
              <a:defRPr/>
            </a:pPr>
            <a:fld id="{8FDB4126-38B5-2045-9733-513737F6EF78}" type="slidenum">
              <a:rPr lang="en-US" smtClean="0"/>
              <a:pPr>
                <a:defRPr/>
              </a:pPr>
              <a:t>28</a:t>
            </a:fld>
            <a:endParaRPr lang="en-US">
              <a:latin typeface="+mn-lt"/>
            </a:endParaRPr>
          </a:p>
        </p:txBody>
      </p:sp>
      <p:pic>
        <p:nvPicPr>
          <p:cNvPr id="5" name="Immagine 4"/>
          <p:cNvPicPr>
            <a:picLocks noChangeAspect="1"/>
          </p:cNvPicPr>
          <p:nvPr/>
        </p:nvPicPr>
        <p:blipFill>
          <a:blip r:embed="rId2"/>
          <a:stretch>
            <a:fillRect/>
          </a:stretch>
        </p:blipFill>
        <p:spPr>
          <a:xfrm>
            <a:off x="1683926" y="1594554"/>
            <a:ext cx="6001926" cy="4501445"/>
          </a:xfrm>
          <a:prstGeom prst="rect">
            <a:avLst/>
          </a:prstGeom>
        </p:spPr>
      </p:pic>
    </p:spTree>
    <p:extLst>
      <p:ext uri="{BB962C8B-B14F-4D97-AF65-F5344CB8AC3E}">
        <p14:creationId xmlns:p14="http://schemas.microsoft.com/office/powerpoint/2010/main" val="4915814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egnaposto numero diapositiva 4"/>
          <p:cNvSpPr>
            <a:spLocks noGrp="1"/>
          </p:cNvSpPr>
          <p:nvPr>
            <p:ph type="sldNum" sz="quarter" idx="11"/>
          </p:nvPr>
        </p:nvSpPr>
        <p:spPr/>
        <p:txBody>
          <a:bodyPr/>
          <a:lstStyle/>
          <a:p>
            <a:pPr>
              <a:defRPr/>
            </a:pPr>
            <a:fld id="{7B09F961-1476-904A-B277-F29558D71226}" type="slidenum">
              <a:rPr lang="en-US"/>
              <a:pPr>
                <a:defRPr/>
              </a:pPr>
              <a:t>29</a:t>
            </a:fld>
            <a:endParaRPr lang="en-US" dirty="0">
              <a:latin typeface="Times New Roman" charset="0"/>
            </a:endParaRPr>
          </a:p>
        </p:txBody>
      </p:sp>
      <p:sp>
        <p:nvSpPr>
          <p:cNvPr id="247810" name="Rectangle 2"/>
          <p:cNvSpPr>
            <a:spLocks noGrp="1" noChangeArrowheads="1"/>
          </p:cNvSpPr>
          <p:nvPr>
            <p:ph type="title"/>
          </p:nvPr>
        </p:nvSpPr>
        <p:spPr/>
        <p:txBody>
          <a:bodyPr/>
          <a:lstStyle/>
          <a:p>
            <a:pPr eaLnBrk="1" hangingPunct="1">
              <a:defRPr/>
            </a:pPr>
            <a:r>
              <a:rPr lang="en-US" smtClean="0">
                <a:cs typeface="+mj-cs"/>
              </a:rPr>
              <a:t>Multi-Layer Networks</a:t>
            </a:r>
          </a:p>
        </p:txBody>
      </p:sp>
      <p:sp>
        <p:nvSpPr>
          <p:cNvPr id="247811" name="Rectangle 3"/>
          <p:cNvSpPr>
            <a:spLocks noGrp="1" noChangeArrowheads="1"/>
          </p:cNvSpPr>
          <p:nvPr>
            <p:ph type="body" idx="1"/>
          </p:nvPr>
        </p:nvSpPr>
        <p:spPr/>
        <p:txBody>
          <a:bodyPr/>
          <a:lstStyle/>
          <a:p>
            <a:pPr eaLnBrk="1" hangingPunct="1">
              <a:lnSpc>
                <a:spcPct val="90000"/>
              </a:lnSpc>
              <a:defRPr/>
            </a:pPr>
            <a:r>
              <a:rPr lang="en-US" sz="2400" dirty="0" smtClean="0">
                <a:cs typeface="+mn-cs"/>
              </a:rPr>
              <a:t>Multi-layer networks can represent </a:t>
            </a:r>
            <a:r>
              <a:rPr lang="en-US" sz="2400" b="1" dirty="0" smtClean="0">
                <a:cs typeface="+mn-cs"/>
              </a:rPr>
              <a:t>arbitrary functions</a:t>
            </a:r>
          </a:p>
          <a:p>
            <a:pPr eaLnBrk="1" hangingPunct="1">
              <a:lnSpc>
                <a:spcPct val="90000"/>
              </a:lnSpc>
              <a:defRPr/>
            </a:pPr>
            <a:r>
              <a:rPr lang="en-US" sz="2400" dirty="0" smtClean="0">
                <a:cs typeface="+mn-cs"/>
              </a:rPr>
              <a:t>A typical multi-layer network consists of an input, hidden and output layer, each fully connected to the next, with activation feeding </a:t>
            </a:r>
            <a:r>
              <a:rPr lang="en-US" sz="2400" b="1" dirty="0" smtClean="0">
                <a:cs typeface="+mn-cs"/>
              </a:rPr>
              <a:t>forward</a:t>
            </a:r>
            <a:r>
              <a:rPr lang="en-US" sz="2400" dirty="0" smtClean="0">
                <a:cs typeface="+mn-cs"/>
              </a:rPr>
              <a:t>.</a:t>
            </a:r>
          </a:p>
          <a:p>
            <a:pPr eaLnBrk="1" hangingPunct="1">
              <a:lnSpc>
                <a:spcPct val="90000"/>
              </a:lnSpc>
              <a:defRPr/>
            </a:pPr>
            <a:endParaRPr lang="en-US" sz="2400" dirty="0" smtClean="0">
              <a:cs typeface="+mn-cs"/>
            </a:endParaRPr>
          </a:p>
          <a:p>
            <a:pPr eaLnBrk="1" hangingPunct="1">
              <a:lnSpc>
                <a:spcPct val="90000"/>
              </a:lnSpc>
              <a:defRPr/>
            </a:pPr>
            <a:endParaRPr lang="en-US" sz="2400" dirty="0" smtClean="0">
              <a:cs typeface="+mn-cs"/>
            </a:endParaRPr>
          </a:p>
          <a:p>
            <a:pPr eaLnBrk="1" hangingPunct="1">
              <a:lnSpc>
                <a:spcPct val="90000"/>
              </a:lnSpc>
              <a:defRPr/>
            </a:pPr>
            <a:endParaRPr lang="en-US" sz="2400" dirty="0" smtClean="0">
              <a:cs typeface="+mn-cs"/>
            </a:endParaRPr>
          </a:p>
          <a:p>
            <a:pPr eaLnBrk="1" hangingPunct="1">
              <a:lnSpc>
                <a:spcPct val="90000"/>
              </a:lnSpc>
              <a:defRPr/>
            </a:pPr>
            <a:endParaRPr lang="en-US" sz="2400" dirty="0" smtClean="0">
              <a:cs typeface="+mn-cs"/>
            </a:endParaRPr>
          </a:p>
          <a:p>
            <a:pPr eaLnBrk="1" hangingPunct="1">
              <a:lnSpc>
                <a:spcPct val="90000"/>
              </a:lnSpc>
              <a:defRPr/>
            </a:pPr>
            <a:r>
              <a:rPr lang="en-US" sz="2400" dirty="0" smtClean="0">
                <a:cs typeface="+mn-cs"/>
              </a:rPr>
              <a:t>Edges between nodes are weighted by </a:t>
            </a:r>
            <a:r>
              <a:rPr lang="en-US" sz="2400" dirty="0" err="1" smtClean="0">
                <a:cs typeface="+mn-cs"/>
              </a:rPr>
              <a:t>w</a:t>
            </a:r>
            <a:r>
              <a:rPr lang="en-US" sz="2400" baseline="-25000" dirty="0" err="1" smtClean="0">
                <a:cs typeface="+mn-cs"/>
              </a:rPr>
              <a:t>ji</a:t>
            </a:r>
            <a:r>
              <a:rPr lang="en-US" sz="2400" dirty="0" smtClean="0">
                <a:cs typeface="+mn-cs"/>
              </a:rPr>
              <a:t> </a:t>
            </a:r>
          </a:p>
          <a:p>
            <a:pPr eaLnBrk="1" hangingPunct="1">
              <a:lnSpc>
                <a:spcPct val="90000"/>
              </a:lnSpc>
              <a:defRPr/>
            </a:pPr>
            <a:r>
              <a:rPr lang="en-US" sz="2400" dirty="0" smtClean="0">
                <a:cs typeface="+mn-cs"/>
              </a:rPr>
              <a:t>Instances &lt;</a:t>
            </a:r>
            <a:r>
              <a:rPr lang="en-US" sz="2400" dirty="0" smtClean="0"/>
              <a:t>x</a:t>
            </a:r>
            <a:r>
              <a:rPr lang="en-US" sz="2400" baseline="30000" dirty="0" smtClean="0"/>
              <a:t>i</a:t>
            </a:r>
            <a:r>
              <a:rPr lang="en-US" sz="2400" dirty="0" smtClean="0"/>
              <a:t>(</a:t>
            </a:r>
            <a:r>
              <a:rPr lang="en-US" sz="2400" dirty="0" smtClean="0">
                <a:cs typeface="+mn-cs"/>
              </a:rPr>
              <a:t>x</a:t>
            </a:r>
            <a:r>
              <a:rPr lang="en-US" sz="2400" baseline="30000" dirty="0" smtClean="0">
                <a:cs typeface="+mn-cs"/>
              </a:rPr>
              <a:t>i</a:t>
            </a:r>
            <a:r>
              <a:rPr lang="en-US" sz="2400" baseline="-25000" dirty="0" smtClean="0">
                <a:cs typeface="+mn-cs"/>
              </a:rPr>
              <a:t>1</a:t>
            </a:r>
            <a:r>
              <a:rPr lang="en-US" sz="2400" dirty="0" smtClean="0">
                <a:cs typeface="+mn-cs"/>
              </a:rPr>
              <a:t>,..x</a:t>
            </a:r>
            <a:r>
              <a:rPr lang="en-US" sz="2400" baseline="30000" dirty="0" smtClean="0">
                <a:cs typeface="+mn-cs"/>
              </a:rPr>
              <a:t>i</a:t>
            </a:r>
            <a:r>
              <a:rPr lang="en-US" sz="2400" baseline="-25000" dirty="0" smtClean="0">
                <a:cs typeface="+mn-cs"/>
              </a:rPr>
              <a:t>n</a:t>
            </a:r>
            <a:r>
              <a:rPr lang="en-US" sz="2400" dirty="0" smtClean="0">
                <a:cs typeface="+mn-cs"/>
              </a:rPr>
              <a:t>),(</a:t>
            </a:r>
            <a:r>
              <a:rPr lang="en-US" sz="2400" dirty="0" smtClean="0"/>
              <a:t>t</a:t>
            </a:r>
            <a:r>
              <a:rPr lang="en-US" sz="2400" baseline="30000" dirty="0" smtClean="0"/>
              <a:t>i</a:t>
            </a:r>
            <a:r>
              <a:rPr lang="en-US" sz="2400" baseline="-25000" dirty="0" smtClean="0"/>
              <a:t>1</a:t>
            </a:r>
            <a:r>
              <a:rPr lang="en-US" sz="2400" dirty="0"/>
              <a:t>,.</a:t>
            </a:r>
            <a:r>
              <a:rPr lang="en-US" sz="2400" dirty="0" smtClean="0"/>
              <a:t>.t</a:t>
            </a:r>
            <a:r>
              <a:rPr lang="en-US" sz="2400" baseline="30000" dirty="0" smtClean="0"/>
              <a:t>i</a:t>
            </a:r>
            <a:r>
              <a:rPr lang="en-US" sz="2400" baseline="-25000" dirty="0" smtClean="0"/>
              <a:t>m</a:t>
            </a:r>
            <a:r>
              <a:rPr lang="en-US" sz="2400" dirty="0" smtClean="0"/>
              <a:t>)</a:t>
            </a:r>
            <a:r>
              <a:rPr lang="en-US" sz="2400" dirty="0" smtClean="0">
                <a:cs typeface="+mn-cs"/>
              </a:rPr>
              <a:t>&gt;from learning set D are connected to input nodes in first layer</a:t>
            </a:r>
          </a:p>
          <a:p>
            <a:pPr eaLnBrk="1" hangingPunct="1">
              <a:lnSpc>
                <a:spcPct val="90000"/>
              </a:lnSpc>
              <a:defRPr/>
            </a:pPr>
            <a:r>
              <a:rPr lang="en-US" sz="2400" b="1" dirty="0" smtClean="0">
                <a:cs typeface="+mn-cs"/>
              </a:rPr>
              <a:t>Target is to learn the weights of edges such as to minimize the error </a:t>
            </a:r>
            <a:r>
              <a:rPr lang="en-US" sz="2400" dirty="0" smtClean="0">
                <a:cs typeface="+mn-cs"/>
              </a:rPr>
              <a:t>between the output available on output nodes </a:t>
            </a:r>
            <a:r>
              <a:rPr lang="en-US" sz="2400" dirty="0" err="1" smtClean="0">
                <a:cs typeface="+mn-cs"/>
              </a:rPr>
              <a:t>o</a:t>
            </a:r>
            <a:r>
              <a:rPr lang="en-US" sz="2400" baseline="-25000" dirty="0" err="1" smtClean="0">
                <a:cs typeface="+mn-cs"/>
              </a:rPr>
              <a:t>j</a:t>
            </a:r>
            <a:r>
              <a:rPr lang="en-US" sz="2400" dirty="0" smtClean="0">
                <a:cs typeface="+mn-cs"/>
              </a:rPr>
              <a:t> and the true class values </a:t>
            </a:r>
            <a:r>
              <a:rPr lang="en-US" sz="2400" dirty="0" err="1" smtClean="0">
                <a:cs typeface="+mn-cs"/>
              </a:rPr>
              <a:t>t</a:t>
            </a:r>
            <a:r>
              <a:rPr lang="en-US" sz="2400" baseline="30000" dirty="0" err="1" smtClean="0">
                <a:cs typeface="+mn-cs"/>
              </a:rPr>
              <a:t>i</a:t>
            </a:r>
            <a:r>
              <a:rPr lang="en-US" sz="2400" baseline="-25000" dirty="0" err="1" smtClean="0">
                <a:cs typeface="+mn-cs"/>
              </a:rPr>
              <a:t>j</a:t>
            </a:r>
            <a:r>
              <a:rPr lang="en-US" sz="2400" dirty="0" smtClean="0">
                <a:cs typeface="+mn-cs"/>
              </a:rPr>
              <a:t> in in training set</a:t>
            </a:r>
          </a:p>
        </p:txBody>
      </p:sp>
      <p:grpSp>
        <p:nvGrpSpPr>
          <p:cNvPr id="247851" name="Group 43"/>
          <p:cNvGrpSpPr>
            <a:grpSpLocks/>
          </p:cNvGrpSpPr>
          <p:nvPr/>
        </p:nvGrpSpPr>
        <p:grpSpPr bwMode="auto">
          <a:xfrm>
            <a:off x="3246438" y="2871788"/>
            <a:ext cx="2347912" cy="1420812"/>
            <a:chOff x="2090" y="2122"/>
            <a:chExt cx="1479" cy="895"/>
          </a:xfrm>
        </p:grpSpPr>
        <p:sp>
          <p:nvSpPr>
            <p:cNvPr id="247825" name="Text Box 17"/>
            <p:cNvSpPr txBox="1">
              <a:spLocks noChangeArrowheads="1"/>
            </p:cNvSpPr>
            <p:nvPr/>
          </p:nvSpPr>
          <p:spPr bwMode="auto">
            <a:xfrm>
              <a:off x="2796" y="2122"/>
              <a:ext cx="52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output</a:t>
              </a:r>
            </a:p>
          </p:txBody>
        </p:sp>
        <p:sp>
          <p:nvSpPr>
            <p:cNvPr id="247826" name="Text Box 18"/>
            <p:cNvSpPr txBox="1">
              <a:spLocks noChangeArrowheads="1"/>
            </p:cNvSpPr>
            <p:nvPr/>
          </p:nvSpPr>
          <p:spPr bwMode="auto">
            <a:xfrm>
              <a:off x="2871" y="2448"/>
              <a:ext cx="5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hidden</a:t>
              </a:r>
            </a:p>
          </p:txBody>
        </p:sp>
        <p:sp>
          <p:nvSpPr>
            <p:cNvPr id="247827" name="Text Box 19"/>
            <p:cNvSpPr txBox="1">
              <a:spLocks noChangeArrowheads="1"/>
            </p:cNvSpPr>
            <p:nvPr/>
          </p:nvSpPr>
          <p:spPr bwMode="auto">
            <a:xfrm>
              <a:off x="3127" y="2767"/>
              <a:ext cx="4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input</a:t>
              </a:r>
            </a:p>
          </p:txBody>
        </p:sp>
        <p:sp>
          <p:nvSpPr>
            <p:cNvPr id="247828" name="Line 20"/>
            <p:cNvSpPr>
              <a:spLocks noChangeShapeType="1"/>
            </p:cNvSpPr>
            <p:nvPr/>
          </p:nvSpPr>
          <p:spPr bwMode="auto">
            <a:xfrm flipH="1">
              <a:off x="2112" y="2596"/>
              <a:ext cx="92" cy="3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29" name="Line 21"/>
            <p:cNvSpPr>
              <a:spLocks noChangeShapeType="1"/>
            </p:cNvSpPr>
            <p:nvPr/>
          </p:nvSpPr>
          <p:spPr bwMode="auto">
            <a:xfrm>
              <a:off x="2212" y="2604"/>
              <a:ext cx="123" cy="31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30" name="Line 22"/>
            <p:cNvSpPr>
              <a:spLocks noChangeShapeType="1"/>
            </p:cNvSpPr>
            <p:nvPr/>
          </p:nvSpPr>
          <p:spPr bwMode="auto">
            <a:xfrm>
              <a:off x="2212" y="2612"/>
              <a:ext cx="315" cy="29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31" name="Line 23"/>
            <p:cNvSpPr>
              <a:spLocks noChangeShapeType="1"/>
            </p:cNvSpPr>
            <p:nvPr/>
          </p:nvSpPr>
          <p:spPr bwMode="auto">
            <a:xfrm>
              <a:off x="2212" y="2619"/>
              <a:ext cx="545" cy="30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32" name="Line 24"/>
            <p:cNvSpPr>
              <a:spLocks noChangeShapeType="1"/>
            </p:cNvSpPr>
            <p:nvPr/>
          </p:nvSpPr>
          <p:spPr bwMode="auto">
            <a:xfrm>
              <a:off x="2212" y="2619"/>
              <a:ext cx="768" cy="2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33" name="Line 25"/>
            <p:cNvSpPr>
              <a:spLocks noChangeShapeType="1"/>
            </p:cNvSpPr>
            <p:nvPr/>
          </p:nvSpPr>
          <p:spPr bwMode="auto">
            <a:xfrm flipH="1">
              <a:off x="2112" y="2604"/>
              <a:ext cx="376" cy="31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34" name="Line 26"/>
            <p:cNvSpPr>
              <a:spLocks noChangeShapeType="1"/>
            </p:cNvSpPr>
            <p:nvPr/>
          </p:nvSpPr>
          <p:spPr bwMode="auto">
            <a:xfrm flipH="1">
              <a:off x="2327" y="2596"/>
              <a:ext cx="169" cy="31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35" name="Line 27"/>
            <p:cNvSpPr>
              <a:spLocks noChangeShapeType="1"/>
            </p:cNvSpPr>
            <p:nvPr/>
          </p:nvSpPr>
          <p:spPr bwMode="auto">
            <a:xfrm>
              <a:off x="2496" y="2588"/>
              <a:ext cx="38" cy="3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36" name="Line 28"/>
            <p:cNvSpPr>
              <a:spLocks noChangeShapeType="1"/>
            </p:cNvSpPr>
            <p:nvPr/>
          </p:nvSpPr>
          <p:spPr bwMode="auto">
            <a:xfrm>
              <a:off x="2504" y="2596"/>
              <a:ext cx="261" cy="3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37" name="Line 29"/>
            <p:cNvSpPr>
              <a:spLocks noChangeShapeType="1"/>
            </p:cNvSpPr>
            <p:nvPr/>
          </p:nvSpPr>
          <p:spPr bwMode="auto">
            <a:xfrm>
              <a:off x="2504" y="2619"/>
              <a:ext cx="468" cy="2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38" name="Line 30"/>
            <p:cNvSpPr>
              <a:spLocks noChangeShapeType="1"/>
            </p:cNvSpPr>
            <p:nvPr/>
          </p:nvSpPr>
          <p:spPr bwMode="auto">
            <a:xfrm flipH="1">
              <a:off x="2120" y="2604"/>
              <a:ext cx="645" cy="31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39" name="Line 31"/>
            <p:cNvSpPr>
              <a:spLocks noChangeShapeType="1"/>
            </p:cNvSpPr>
            <p:nvPr/>
          </p:nvSpPr>
          <p:spPr bwMode="auto">
            <a:xfrm flipH="1">
              <a:off x="2327" y="2604"/>
              <a:ext cx="430" cy="31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40" name="Line 32"/>
            <p:cNvSpPr>
              <a:spLocks noChangeShapeType="1"/>
            </p:cNvSpPr>
            <p:nvPr/>
          </p:nvSpPr>
          <p:spPr bwMode="auto">
            <a:xfrm flipH="1">
              <a:off x="2542" y="2612"/>
              <a:ext cx="231" cy="29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41" name="Line 33"/>
            <p:cNvSpPr>
              <a:spLocks noChangeShapeType="1"/>
            </p:cNvSpPr>
            <p:nvPr/>
          </p:nvSpPr>
          <p:spPr bwMode="auto">
            <a:xfrm flipH="1">
              <a:off x="2742" y="2588"/>
              <a:ext cx="46" cy="3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42" name="Line 34"/>
            <p:cNvSpPr>
              <a:spLocks noChangeShapeType="1"/>
            </p:cNvSpPr>
            <p:nvPr/>
          </p:nvSpPr>
          <p:spPr bwMode="auto">
            <a:xfrm>
              <a:off x="2780" y="2596"/>
              <a:ext cx="177" cy="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43" name="Line 35"/>
            <p:cNvSpPr>
              <a:spLocks noChangeShapeType="1"/>
            </p:cNvSpPr>
            <p:nvPr/>
          </p:nvSpPr>
          <p:spPr bwMode="auto">
            <a:xfrm flipH="1">
              <a:off x="2212" y="2281"/>
              <a:ext cx="161" cy="31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44" name="Line 36"/>
            <p:cNvSpPr>
              <a:spLocks noChangeShapeType="1"/>
            </p:cNvSpPr>
            <p:nvPr/>
          </p:nvSpPr>
          <p:spPr bwMode="auto">
            <a:xfrm>
              <a:off x="2381" y="2281"/>
              <a:ext cx="115" cy="31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45" name="Line 37"/>
            <p:cNvSpPr>
              <a:spLocks noChangeShapeType="1"/>
            </p:cNvSpPr>
            <p:nvPr/>
          </p:nvSpPr>
          <p:spPr bwMode="auto">
            <a:xfrm>
              <a:off x="2373" y="2281"/>
              <a:ext cx="407" cy="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46" name="Line 38"/>
            <p:cNvSpPr>
              <a:spLocks noChangeShapeType="1"/>
            </p:cNvSpPr>
            <p:nvPr/>
          </p:nvSpPr>
          <p:spPr bwMode="auto">
            <a:xfrm flipH="1">
              <a:off x="2212" y="2289"/>
              <a:ext cx="422" cy="30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47" name="Line 39"/>
            <p:cNvSpPr>
              <a:spLocks noChangeShapeType="1"/>
            </p:cNvSpPr>
            <p:nvPr/>
          </p:nvSpPr>
          <p:spPr bwMode="auto">
            <a:xfrm flipH="1">
              <a:off x="2488" y="2289"/>
              <a:ext cx="146" cy="2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48" name="Line 40"/>
            <p:cNvSpPr>
              <a:spLocks noChangeShapeType="1"/>
            </p:cNvSpPr>
            <p:nvPr/>
          </p:nvSpPr>
          <p:spPr bwMode="auto">
            <a:xfrm>
              <a:off x="2642" y="2297"/>
              <a:ext cx="131" cy="2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7820" name="Oval 12"/>
            <p:cNvSpPr>
              <a:spLocks noChangeArrowheads="1"/>
            </p:cNvSpPr>
            <p:nvPr/>
          </p:nvSpPr>
          <p:spPr bwMode="auto">
            <a:xfrm>
              <a:off x="2090" y="2892"/>
              <a:ext cx="69" cy="7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47821" name="Oval 13"/>
            <p:cNvSpPr>
              <a:spLocks noChangeArrowheads="1"/>
            </p:cNvSpPr>
            <p:nvPr/>
          </p:nvSpPr>
          <p:spPr bwMode="auto">
            <a:xfrm>
              <a:off x="2302" y="2888"/>
              <a:ext cx="69" cy="7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47822" name="Oval 14"/>
            <p:cNvSpPr>
              <a:spLocks noChangeArrowheads="1"/>
            </p:cNvSpPr>
            <p:nvPr/>
          </p:nvSpPr>
          <p:spPr bwMode="auto">
            <a:xfrm>
              <a:off x="2514" y="2884"/>
              <a:ext cx="69" cy="7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47823" name="Oval 15"/>
            <p:cNvSpPr>
              <a:spLocks noChangeArrowheads="1"/>
            </p:cNvSpPr>
            <p:nvPr/>
          </p:nvSpPr>
          <p:spPr bwMode="auto">
            <a:xfrm>
              <a:off x="2726" y="2880"/>
              <a:ext cx="69" cy="7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47824" name="Oval 16"/>
            <p:cNvSpPr>
              <a:spLocks noChangeArrowheads="1"/>
            </p:cNvSpPr>
            <p:nvPr/>
          </p:nvSpPr>
          <p:spPr bwMode="auto">
            <a:xfrm>
              <a:off x="2938" y="2876"/>
              <a:ext cx="69" cy="7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47815" name="Oval 7"/>
            <p:cNvSpPr>
              <a:spLocks noChangeArrowheads="1"/>
            </p:cNvSpPr>
            <p:nvPr/>
          </p:nvSpPr>
          <p:spPr bwMode="auto">
            <a:xfrm>
              <a:off x="2183" y="2558"/>
              <a:ext cx="69" cy="7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47816" name="Oval 8"/>
            <p:cNvSpPr>
              <a:spLocks noChangeArrowheads="1"/>
            </p:cNvSpPr>
            <p:nvPr/>
          </p:nvSpPr>
          <p:spPr bwMode="auto">
            <a:xfrm>
              <a:off x="2464" y="2558"/>
              <a:ext cx="69" cy="7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47817" name="Oval 9"/>
            <p:cNvSpPr>
              <a:spLocks noChangeArrowheads="1"/>
            </p:cNvSpPr>
            <p:nvPr/>
          </p:nvSpPr>
          <p:spPr bwMode="auto">
            <a:xfrm>
              <a:off x="2745" y="2558"/>
              <a:ext cx="69" cy="7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47813" name="Oval 5"/>
            <p:cNvSpPr>
              <a:spLocks noChangeArrowheads="1"/>
            </p:cNvSpPr>
            <p:nvPr/>
          </p:nvSpPr>
          <p:spPr bwMode="auto">
            <a:xfrm>
              <a:off x="2343" y="2247"/>
              <a:ext cx="69" cy="7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47814" name="Oval 6"/>
            <p:cNvSpPr>
              <a:spLocks noChangeArrowheads="1"/>
            </p:cNvSpPr>
            <p:nvPr/>
          </p:nvSpPr>
          <p:spPr bwMode="auto">
            <a:xfrm>
              <a:off x="2616" y="2247"/>
              <a:ext cx="69" cy="7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grpSp>
      <p:grpSp>
        <p:nvGrpSpPr>
          <p:cNvPr id="2" name="Gruppo 1"/>
          <p:cNvGrpSpPr>
            <a:grpSpLocks/>
          </p:cNvGrpSpPr>
          <p:nvPr/>
        </p:nvGrpSpPr>
        <p:grpSpPr bwMode="auto">
          <a:xfrm>
            <a:off x="5775325" y="2830513"/>
            <a:ext cx="1323975" cy="1219200"/>
            <a:chOff x="5791200" y="3462338"/>
            <a:chExt cx="1323975" cy="1219200"/>
          </a:xfrm>
        </p:grpSpPr>
        <p:sp>
          <p:nvSpPr>
            <p:cNvPr id="247849" name="Text Box 41"/>
            <p:cNvSpPr txBox="1">
              <a:spLocks noChangeArrowheads="1"/>
            </p:cNvSpPr>
            <p:nvPr/>
          </p:nvSpPr>
          <p:spPr bwMode="auto">
            <a:xfrm>
              <a:off x="5935663" y="3867150"/>
              <a:ext cx="1179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dirty="0">
                  <a:cs typeface="+mn-cs"/>
                </a:rPr>
                <a:t>activation</a:t>
              </a:r>
            </a:p>
          </p:txBody>
        </p:sp>
        <p:sp>
          <p:nvSpPr>
            <p:cNvPr id="247850" name="AutoShape 42"/>
            <p:cNvSpPr>
              <a:spLocks noChangeArrowheads="1"/>
            </p:cNvSpPr>
            <p:nvPr/>
          </p:nvSpPr>
          <p:spPr bwMode="auto">
            <a:xfrm>
              <a:off x="5791200" y="3462338"/>
              <a:ext cx="255588" cy="1219200"/>
            </a:xfrm>
            <a:prstGeom prst="upArrow">
              <a:avLst>
                <a:gd name="adj1" fmla="val 50000"/>
                <a:gd name="adj2" fmla="val 119254"/>
              </a:avLst>
            </a:prstGeom>
            <a:solidFill>
              <a:srgbClr val="0066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78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8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78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78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78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pPr>
              <a:defRPr/>
            </a:pPr>
            <a:fld id="{256D1533-D436-DF40-B144-D838C318457F}" type="slidenum">
              <a:rPr lang="en-US"/>
              <a:pPr>
                <a:defRPr/>
              </a:pPr>
              <a:t>3</a:t>
            </a:fld>
            <a:endParaRPr lang="en-US">
              <a:latin typeface="Times New Roman" charset="0"/>
            </a:endParaRPr>
          </a:p>
        </p:txBody>
      </p:sp>
      <p:sp>
        <p:nvSpPr>
          <p:cNvPr id="239618" name="Rectangle 2"/>
          <p:cNvSpPr>
            <a:spLocks noGrp="1" noChangeArrowheads="1"/>
          </p:cNvSpPr>
          <p:nvPr>
            <p:ph type="title"/>
          </p:nvPr>
        </p:nvSpPr>
        <p:spPr/>
        <p:txBody>
          <a:bodyPr/>
          <a:lstStyle/>
          <a:p>
            <a:pPr eaLnBrk="1" hangingPunct="1">
              <a:defRPr/>
            </a:pPr>
            <a:r>
              <a:rPr lang="en-US" smtClean="0">
                <a:cs typeface="+mj-cs"/>
              </a:rPr>
              <a:t>Neural Networks</a:t>
            </a:r>
          </a:p>
        </p:txBody>
      </p:sp>
      <p:sp>
        <p:nvSpPr>
          <p:cNvPr id="239619" name="Rectangle 3"/>
          <p:cNvSpPr>
            <a:spLocks noGrp="1" noChangeArrowheads="1"/>
          </p:cNvSpPr>
          <p:nvPr>
            <p:ph type="body" idx="1"/>
          </p:nvPr>
        </p:nvSpPr>
        <p:spPr>
          <a:xfrm>
            <a:off x="685800" y="1371600"/>
            <a:ext cx="7772400" cy="5076825"/>
          </a:xfrm>
        </p:spPr>
        <p:txBody>
          <a:bodyPr/>
          <a:lstStyle/>
          <a:p>
            <a:pPr eaLnBrk="1" hangingPunct="1">
              <a:lnSpc>
                <a:spcPct val="80000"/>
              </a:lnSpc>
              <a:defRPr/>
            </a:pPr>
            <a:r>
              <a:rPr lang="en-US" sz="2800" dirty="0" smtClean="0">
                <a:cs typeface="+mn-cs"/>
              </a:rPr>
              <a:t>Analogy to biological neural systems, the most robust learning systems we know.</a:t>
            </a:r>
          </a:p>
          <a:p>
            <a:pPr eaLnBrk="1" hangingPunct="1">
              <a:lnSpc>
                <a:spcPct val="80000"/>
              </a:lnSpc>
              <a:defRPr/>
            </a:pPr>
            <a:r>
              <a:rPr lang="en-US" sz="2800" dirty="0" smtClean="0">
                <a:cs typeface="+mn-cs"/>
              </a:rPr>
              <a:t>Attempt to understand natural biological systems through computational modeling.</a:t>
            </a:r>
          </a:p>
          <a:p>
            <a:pPr eaLnBrk="1" hangingPunct="1">
              <a:lnSpc>
                <a:spcPct val="80000"/>
              </a:lnSpc>
              <a:defRPr/>
            </a:pPr>
            <a:r>
              <a:rPr lang="en-US" sz="2800" dirty="0" smtClean="0">
                <a:cs typeface="+mn-cs"/>
              </a:rPr>
              <a:t>Massive parallelism allows for computational efficiency.</a:t>
            </a:r>
          </a:p>
          <a:p>
            <a:pPr eaLnBrk="1" hangingPunct="1">
              <a:lnSpc>
                <a:spcPct val="80000"/>
              </a:lnSpc>
              <a:defRPr/>
            </a:pPr>
            <a:r>
              <a:rPr lang="en-US" sz="2800" dirty="0" smtClean="0">
                <a:cs typeface="+mn-cs"/>
              </a:rPr>
              <a:t>Help to understand </a:t>
            </a:r>
            <a:r>
              <a:rPr lang="ja-JP" altLang="en-US" sz="2800" dirty="0" smtClean="0">
                <a:latin typeface="Arial"/>
                <a:cs typeface="+mn-cs"/>
              </a:rPr>
              <a:t>“</a:t>
            </a:r>
            <a:r>
              <a:rPr lang="en-US" sz="2800" dirty="0" smtClean="0">
                <a:cs typeface="+mn-cs"/>
              </a:rPr>
              <a:t>distributed</a:t>
            </a:r>
            <a:r>
              <a:rPr lang="ja-JP" altLang="en-US" sz="2800" dirty="0" smtClean="0">
                <a:latin typeface="Arial"/>
                <a:cs typeface="+mn-cs"/>
              </a:rPr>
              <a:t>”</a:t>
            </a:r>
            <a:r>
              <a:rPr lang="en-US" sz="2800" dirty="0" smtClean="0">
                <a:cs typeface="+mn-cs"/>
              </a:rPr>
              <a:t> nature of neural computation (rather than </a:t>
            </a:r>
            <a:r>
              <a:rPr lang="ja-JP" altLang="en-US" sz="2800" dirty="0" smtClean="0">
                <a:latin typeface="Arial"/>
                <a:cs typeface="+mn-cs"/>
              </a:rPr>
              <a:t>“</a:t>
            </a:r>
            <a:r>
              <a:rPr lang="en-US" sz="2800" dirty="0" err="1" smtClean="0">
                <a:cs typeface="+mn-cs"/>
              </a:rPr>
              <a:t>localist</a:t>
            </a:r>
            <a:r>
              <a:rPr lang="it-IT" sz="2800" dirty="0" smtClean="0">
                <a:latin typeface="Arial"/>
                <a:cs typeface="+mn-cs"/>
              </a:rPr>
              <a:t>”</a:t>
            </a:r>
            <a:r>
              <a:rPr lang="en-US" sz="2800" dirty="0" smtClean="0">
                <a:cs typeface="+mn-cs"/>
              </a:rPr>
              <a:t>) that allow robustness and graceful degradation.</a:t>
            </a:r>
          </a:p>
          <a:p>
            <a:pPr eaLnBrk="1" hangingPunct="1">
              <a:lnSpc>
                <a:spcPct val="80000"/>
              </a:lnSpc>
              <a:defRPr/>
            </a:pPr>
            <a:r>
              <a:rPr lang="en-US" sz="2800" b="1" dirty="0" smtClean="0">
                <a:solidFill>
                  <a:srgbClr val="FF0000"/>
                </a:solidFill>
                <a:cs typeface="+mn-cs"/>
              </a:rPr>
              <a:t>Intelligent behavior as an </a:t>
            </a:r>
            <a:r>
              <a:rPr lang="ja-JP" altLang="en-US" sz="2800" b="1" dirty="0" smtClean="0">
                <a:solidFill>
                  <a:srgbClr val="FF0000"/>
                </a:solidFill>
                <a:latin typeface="Arial"/>
                <a:cs typeface="+mn-cs"/>
              </a:rPr>
              <a:t>“</a:t>
            </a:r>
            <a:r>
              <a:rPr lang="en-US" sz="2800" b="1" dirty="0" smtClean="0">
                <a:solidFill>
                  <a:srgbClr val="FF0000"/>
                </a:solidFill>
                <a:cs typeface="+mn-cs"/>
              </a:rPr>
              <a:t>emergent</a:t>
            </a:r>
            <a:r>
              <a:rPr lang="ja-JP" altLang="en-US" sz="2800" b="1" dirty="0" smtClean="0">
                <a:solidFill>
                  <a:srgbClr val="FF0000"/>
                </a:solidFill>
                <a:latin typeface="Arial"/>
                <a:cs typeface="+mn-cs"/>
              </a:rPr>
              <a:t>”</a:t>
            </a:r>
            <a:r>
              <a:rPr lang="en-US" sz="2800" b="1" dirty="0" smtClean="0">
                <a:solidFill>
                  <a:srgbClr val="FF0000"/>
                </a:solidFill>
                <a:cs typeface="+mn-cs"/>
              </a:rPr>
              <a:t> property of large number of simple units rather than from explicitly encoded symbolic rules and algorithms</a:t>
            </a:r>
            <a:r>
              <a:rPr lang="en-US" sz="2800" dirty="0" smtClean="0">
                <a:cs typeface="+mn-cs"/>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9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96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96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9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Multilayer</a:t>
            </a:r>
            <a:r>
              <a:rPr lang="it-IT" dirty="0" smtClean="0"/>
              <a:t> networks (2)</a:t>
            </a:r>
            <a:endParaRPr lang="it-IT" dirty="0"/>
          </a:p>
        </p:txBody>
      </p:sp>
      <p:sp>
        <p:nvSpPr>
          <p:cNvPr id="3" name="Segnaposto contenuto 2"/>
          <p:cNvSpPr>
            <a:spLocks noGrp="1"/>
          </p:cNvSpPr>
          <p:nvPr>
            <p:ph idx="1"/>
          </p:nvPr>
        </p:nvSpPr>
        <p:spPr/>
        <p:txBody>
          <a:bodyPr/>
          <a:lstStyle/>
          <a:p>
            <a:r>
              <a:rPr lang="it-IT" sz="2400" dirty="0" smtClean="0"/>
              <a:t>The output </a:t>
            </a:r>
            <a:r>
              <a:rPr lang="it-IT" sz="2400" dirty="0" err="1" smtClean="0"/>
              <a:t>function</a:t>
            </a:r>
            <a:r>
              <a:rPr lang="it-IT" sz="2400" dirty="0" smtClean="0"/>
              <a:t> </a:t>
            </a:r>
            <a:r>
              <a:rPr lang="it-IT" sz="2400" dirty="0" err="1" smtClean="0"/>
              <a:t>is</a:t>
            </a:r>
            <a:r>
              <a:rPr lang="it-IT" sz="2400" dirty="0" smtClean="0"/>
              <a:t> a </a:t>
            </a:r>
            <a:r>
              <a:rPr lang="it-IT" sz="2400" dirty="0" err="1" smtClean="0"/>
              <a:t>vector</a:t>
            </a:r>
            <a:r>
              <a:rPr lang="it-IT" sz="2400" dirty="0" smtClean="0"/>
              <a:t> of </a:t>
            </a:r>
            <a:r>
              <a:rPr lang="it-IT" sz="2400" i="1" dirty="0" smtClean="0"/>
              <a:t>m</a:t>
            </a:r>
            <a:r>
              <a:rPr lang="it-IT" sz="2400" dirty="0" smtClean="0"/>
              <a:t> </a:t>
            </a:r>
            <a:r>
              <a:rPr lang="it-IT" sz="2400" dirty="0" err="1" smtClean="0"/>
              <a:t>values</a:t>
            </a:r>
            <a:r>
              <a:rPr lang="it-IT" sz="2400" dirty="0" smtClean="0"/>
              <a:t> </a:t>
            </a:r>
            <a:r>
              <a:rPr lang="en-US" sz="2400" dirty="0" smtClean="0"/>
              <a:t>t</a:t>
            </a:r>
            <a:r>
              <a:rPr lang="en-US" sz="2400" baseline="30000" dirty="0" smtClean="0"/>
              <a:t>i</a:t>
            </a:r>
            <a:r>
              <a:rPr lang="en-US" sz="2400" baseline="-25000" dirty="0" smtClean="0"/>
              <a:t>1</a:t>
            </a:r>
            <a:r>
              <a:rPr lang="en-US" sz="2400" dirty="0"/>
              <a:t>,..</a:t>
            </a:r>
            <a:r>
              <a:rPr lang="en-US" sz="2400" dirty="0" smtClean="0"/>
              <a:t>t</a:t>
            </a:r>
            <a:r>
              <a:rPr lang="en-US" sz="2400" baseline="30000" dirty="0" smtClean="0"/>
              <a:t>i</a:t>
            </a:r>
            <a:r>
              <a:rPr lang="en-US" sz="2400" baseline="-25000" dirty="0" smtClean="0"/>
              <a:t>m</a:t>
            </a:r>
            <a:r>
              <a:rPr lang="en-US" sz="2400" dirty="0"/>
              <a:t> </a:t>
            </a:r>
            <a:r>
              <a:rPr lang="en-US" sz="2400" dirty="0" smtClean="0"/>
              <a:t>(complex output functions or multiple classifications)</a:t>
            </a:r>
          </a:p>
          <a:p>
            <a:r>
              <a:rPr lang="en-US" sz="2400" dirty="0" smtClean="0"/>
              <a:t>Output values can be continuous rather than discrete as for </a:t>
            </a:r>
            <a:r>
              <a:rPr lang="en-US" sz="2400" dirty="0" err="1" smtClean="0"/>
              <a:t>boolean</a:t>
            </a:r>
            <a:r>
              <a:rPr lang="en-US" sz="2400" dirty="0" smtClean="0"/>
              <a:t> learners (VS, </a:t>
            </a:r>
            <a:r>
              <a:rPr lang="en-US" sz="2400" dirty="0" err="1" smtClean="0"/>
              <a:t>Dtrees</a:t>
            </a:r>
            <a:r>
              <a:rPr lang="en-US" sz="2400" dirty="0" smtClean="0"/>
              <a:t>), therefore are indicated with </a:t>
            </a:r>
            <a:r>
              <a:rPr lang="en-US" sz="2400" b="1" i="1" dirty="0" smtClean="0"/>
              <a:t>t</a:t>
            </a:r>
            <a:r>
              <a:rPr lang="en-US" sz="2400" dirty="0" smtClean="0"/>
              <a:t> rather than </a:t>
            </a:r>
            <a:r>
              <a:rPr lang="en-US" sz="2400" b="1" i="1" dirty="0" smtClean="0"/>
              <a:t>c</a:t>
            </a:r>
            <a:r>
              <a:rPr lang="en-US" sz="2400" dirty="0" smtClean="0"/>
              <a:t> (they are not necessarily “concepts” (=</a:t>
            </a:r>
            <a:r>
              <a:rPr lang="en-US" sz="2400" dirty="0" err="1" smtClean="0"/>
              <a:t>boolean</a:t>
            </a:r>
            <a:r>
              <a:rPr lang="en-US" sz="2400" dirty="0" smtClean="0"/>
              <a:t>), though they </a:t>
            </a:r>
            <a:r>
              <a:rPr lang="en-US" sz="2400" i="1" dirty="0" smtClean="0"/>
              <a:t>can</a:t>
            </a:r>
            <a:r>
              <a:rPr lang="en-US" sz="2400" dirty="0" smtClean="0"/>
              <a:t> be concepts)</a:t>
            </a:r>
          </a:p>
          <a:p>
            <a:r>
              <a:rPr lang="en-US" sz="2400" dirty="0" smtClean="0"/>
              <a:t>Like for the perceptron, each node </a:t>
            </a:r>
            <a:r>
              <a:rPr lang="en-US" sz="2400" dirty="0" err="1" smtClean="0"/>
              <a:t>n</a:t>
            </a:r>
            <a:r>
              <a:rPr lang="en-US" sz="2400" baseline="-25000" dirty="0" err="1" smtClean="0"/>
              <a:t>j</a:t>
            </a:r>
            <a:r>
              <a:rPr lang="en-US" sz="2400" dirty="0" smtClean="0"/>
              <a:t> receives in input </a:t>
            </a:r>
            <a:r>
              <a:rPr lang="en-US" sz="2400" b="1" dirty="0" smtClean="0"/>
              <a:t>a weighted sum of values </a:t>
            </a:r>
            <a:r>
              <a:rPr lang="en-US" sz="2400" b="1" dirty="0" err="1" smtClean="0">
                <a:solidFill>
                  <a:srgbClr val="FF0000"/>
                </a:solidFill>
              </a:rPr>
              <a:t>net</a:t>
            </a:r>
            <a:r>
              <a:rPr lang="en-US" sz="2400" b="1" baseline="-25000" dirty="0" err="1" smtClean="0">
                <a:solidFill>
                  <a:srgbClr val="FF0000"/>
                </a:solidFill>
              </a:rPr>
              <a:t>j</a:t>
            </a:r>
            <a:r>
              <a:rPr lang="en-US" sz="2400" dirty="0" smtClean="0"/>
              <a:t> and computes a threshold function </a:t>
            </a:r>
            <a:r>
              <a:rPr lang="en-US" sz="2400" dirty="0" err="1" smtClean="0"/>
              <a:t>φ</a:t>
            </a:r>
            <a:r>
              <a:rPr lang="en-US" sz="2400" dirty="0" smtClean="0"/>
              <a:t>(</a:t>
            </a:r>
            <a:r>
              <a:rPr lang="en-US" sz="2400" dirty="0" err="1"/>
              <a:t>net</a:t>
            </a:r>
            <a:r>
              <a:rPr lang="en-US" sz="2400" baseline="-25000" dirty="0" err="1"/>
              <a:t>j</a:t>
            </a:r>
            <a:r>
              <a:rPr lang="en-US" sz="2400" dirty="0" smtClean="0"/>
              <a:t>)</a:t>
            </a:r>
          </a:p>
        </p:txBody>
      </p:sp>
      <p:sp>
        <p:nvSpPr>
          <p:cNvPr id="4" name="Segnaposto numero diapositiva 3"/>
          <p:cNvSpPr>
            <a:spLocks noGrp="1"/>
          </p:cNvSpPr>
          <p:nvPr>
            <p:ph type="sldNum" sz="quarter" idx="11"/>
          </p:nvPr>
        </p:nvSpPr>
        <p:spPr/>
        <p:txBody>
          <a:bodyPr/>
          <a:lstStyle/>
          <a:p>
            <a:pPr>
              <a:defRPr/>
            </a:pPr>
            <a:fld id="{8FDB4126-38B5-2045-9733-513737F6EF78}" type="slidenum">
              <a:rPr lang="en-US" smtClean="0"/>
              <a:pPr>
                <a:defRPr/>
              </a:pPr>
              <a:t>30</a:t>
            </a:fld>
            <a:endParaRPr lang="en-US" dirty="0">
              <a:latin typeface="+mn-lt"/>
            </a:endParaRPr>
          </a:p>
        </p:txBody>
      </p:sp>
    </p:spTree>
    <p:extLst>
      <p:ext uri="{BB962C8B-B14F-4D97-AF65-F5344CB8AC3E}">
        <p14:creationId xmlns:p14="http://schemas.microsoft.com/office/powerpoint/2010/main" val="516022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Multilayer</a:t>
            </a:r>
            <a:r>
              <a:rPr lang="it-IT" dirty="0" smtClean="0"/>
              <a:t> networks (3)</a:t>
            </a:r>
            <a:endParaRPr lang="it-IT" dirty="0"/>
          </a:p>
        </p:txBody>
      </p:sp>
      <p:sp>
        <p:nvSpPr>
          <p:cNvPr id="3" name="Segnaposto contenuto 2"/>
          <p:cNvSpPr>
            <a:spLocks noGrp="1"/>
          </p:cNvSpPr>
          <p:nvPr>
            <p:ph idx="1"/>
          </p:nvPr>
        </p:nvSpPr>
        <p:spPr>
          <a:xfrm>
            <a:off x="685800" y="1127008"/>
            <a:ext cx="7772400" cy="4687888"/>
          </a:xfrm>
        </p:spPr>
        <p:txBody>
          <a:bodyPr/>
          <a:lstStyle/>
          <a:p>
            <a:pPr marL="0" indent="0">
              <a:buNone/>
            </a:pPr>
            <a:endParaRPr lang="it-IT" sz="2400" dirty="0" smtClean="0"/>
          </a:p>
          <a:p>
            <a:r>
              <a:rPr lang="en-US" sz="2400" dirty="0"/>
              <a:t>Like </a:t>
            </a:r>
            <a:r>
              <a:rPr lang="en-US" sz="2400" dirty="0" smtClean="0"/>
              <a:t>for the </a:t>
            </a:r>
            <a:r>
              <a:rPr lang="en-US" sz="2400" dirty="0"/>
              <a:t>perceptron, edge weights are iteratively updated depending on the error (difference between true output and computed output</a:t>
            </a:r>
            <a:r>
              <a:rPr lang="en-US" sz="2400" dirty="0" smtClean="0"/>
              <a:t>). The iterative algorithm is called </a:t>
            </a:r>
            <a:r>
              <a:rPr lang="en-US" sz="2400" b="1" dirty="0" err="1" smtClean="0"/>
              <a:t>Backpropagation</a:t>
            </a:r>
            <a:r>
              <a:rPr lang="en-US" sz="2400" dirty="0" smtClean="0"/>
              <a:t>.</a:t>
            </a:r>
            <a:endParaRPr lang="en-US" sz="2400" dirty="0"/>
          </a:p>
          <a:p>
            <a:r>
              <a:rPr lang="en-US" sz="2400" dirty="0" smtClean="0"/>
              <a:t>Weight updating </a:t>
            </a:r>
            <a:r>
              <a:rPr lang="en-US" sz="2400" dirty="0"/>
              <a:t>rule is based on </a:t>
            </a:r>
            <a:r>
              <a:rPr lang="en-US" sz="2400" dirty="0" smtClean="0"/>
              <a:t>of hill-climbing </a:t>
            </a:r>
            <a:endParaRPr lang="it-IT" sz="2400" dirty="0"/>
          </a:p>
          <a:p>
            <a:r>
              <a:rPr lang="it-IT" sz="2400" dirty="0" smtClean="0"/>
              <a:t>In </a:t>
            </a:r>
            <a:r>
              <a:rPr lang="it-IT" sz="2400" dirty="0"/>
              <a:t>a </a:t>
            </a:r>
            <a:r>
              <a:rPr lang="it-IT" sz="2400" b="1" dirty="0" err="1"/>
              <a:t>hill</a:t>
            </a:r>
            <a:r>
              <a:rPr lang="it-IT" sz="2400" b="1" dirty="0"/>
              <a:t>-climbing</a:t>
            </a:r>
            <a:r>
              <a:rPr lang="it-IT" sz="2400" dirty="0"/>
              <a:t> </a:t>
            </a:r>
            <a:r>
              <a:rPr lang="it-IT" sz="2400" dirty="0" err="1" smtClean="0"/>
              <a:t>heuristic</a:t>
            </a:r>
            <a:r>
              <a:rPr lang="it-IT" sz="2400" dirty="0" smtClean="0"/>
              <a:t>: </a:t>
            </a:r>
          </a:p>
          <a:p>
            <a:pPr lvl="1"/>
            <a:r>
              <a:rPr lang="it-IT" sz="2000" dirty="0" err="1" smtClean="0"/>
              <a:t>we</a:t>
            </a:r>
            <a:r>
              <a:rPr lang="it-IT" sz="2000" dirty="0" smtClean="0"/>
              <a:t> </a:t>
            </a:r>
            <a:r>
              <a:rPr lang="it-IT" sz="2000" dirty="0"/>
              <a:t>start with an </a:t>
            </a:r>
            <a:r>
              <a:rPr lang="it-IT" sz="2000" dirty="0" err="1"/>
              <a:t>initial</a:t>
            </a:r>
            <a:r>
              <a:rPr lang="it-IT" sz="2000" dirty="0"/>
              <a:t> </a:t>
            </a:r>
            <a:r>
              <a:rPr lang="it-IT" sz="2000" dirty="0" err="1" smtClean="0"/>
              <a:t>solution</a:t>
            </a:r>
            <a:r>
              <a:rPr lang="it-IT" sz="2000" dirty="0" smtClean="0"/>
              <a:t> (= a random set of </a:t>
            </a:r>
            <a:r>
              <a:rPr lang="it-IT" sz="2000" dirty="0" err="1" smtClean="0"/>
              <a:t>weights</a:t>
            </a:r>
            <a:r>
              <a:rPr lang="it-IT" sz="2000" dirty="0" smtClean="0"/>
              <a:t> </a:t>
            </a:r>
            <a:r>
              <a:rPr lang="it-IT" sz="2000" i="1" dirty="0" err="1" smtClean="0"/>
              <a:t>W</a:t>
            </a:r>
            <a:r>
              <a:rPr lang="it-IT" sz="2000" dirty="0" smtClean="0"/>
              <a:t>). </a:t>
            </a:r>
          </a:p>
          <a:p>
            <a:pPr lvl="1"/>
            <a:r>
              <a:rPr lang="it-IT" sz="2000" dirty="0" smtClean="0"/>
              <a:t>Generate </a:t>
            </a:r>
            <a:r>
              <a:rPr lang="it-IT" sz="2000" dirty="0" err="1"/>
              <a:t>one</a:t>
            </a:r>
            <a:r>
              <a:rPr lang="it-IT" sz="2000" dirty="0"/>
              <a:t> or more </a:t>
            </a:r>
            <a:r>
              <a:rPr lang="it-IT" sz="2000" dirty="0" smtClean="0"/>
              <a:t>“</a:t>
            </a:r>
            <a:r>
              <a:rPr lang="it-IT" sz="2000" dirty="0" err="1" smtClean="0"/>
              <a:t>neighboring</a:t>
            </a:r>
            <a:r>
              <a:rPr lang="it-IT" sz="2000" dirty="0" smtClean="0"/>
              <a:t>” </a:t>
            </a:r>
            <a:r>
              <a:rPr lang="it-IT" sz="2000" dirty="0" err="1" smtClean="0"/>
              <a:t>solutions</a:t>
            </a:r>
            <a:r>
              <a:rPr lang="it-IT" sz="2000" dirty="0" smtClean="0"/>
              <a:t> (</a:t>
            </a:r>
            <a:r>
              <a:rPr lang="it-IT" sz="2000" dirty="0" err="1" smtClean="0"/>
              <a:t>weights</a:t>
            </a:r>
            <a:r>
              <a:rPr lang="it-IT" sz="2000" dirty="0" smtClean="0"/>
              <a:t> </a:t>
            </a:r>
            <a:r>
              <a:rPr lang="it-IT" sz="2000" dirty="0" err="1" smtClean="0"/>
              <a:t>which</a:t>
            </a:r>
            <a:r>
              <a:rPr lang="it-IT" sz="2000" dirty="0" smtClean="0"/>
              <a:t> are “</a:t>
            </a:r>
            <a:r>
              <a:rPr lang="it-IT" sz="2000" dirty="0" err="1" smtClean="0"/>
              <a:t>close</a:t>
            </a:r>
            <a:r>
              <a:rPr lang="it-IT" sz="2000" dirty="0" smtClean="0"/>
              <a:t>” to </a:t>
            </a:r>
            <a:r>
              <a:rPr lang="it-IT" sz="2000" dirty="0" err="1" smtClean="0"/>
              <a:t>previous</a:t>
            </a:r>
            <a:r>
              <a:rPr lang="it-IT" sz="2000" dirty="0" smtClean="0"/>
              <a:t> </a:t>
            </a:r>
            <a:r>
              <a:rPr lang="it-IT" sz="2000" dirty="0" err="1" smtClean="0"/>
              <a:t>values</a:t>
            </a:r>
            <a:r>
              <a:rPr lang="it-IT" sz="2000" dirty="0" smtClean="0"/>
              <a:t>). </a:t>
            </a:r>
          </a:p>
          <a:p>
            <a:pPr lvl="1"/>
            <a:r>
              <a:rPr lang="it-IT" sz="2000" dirty="0" err="1" smtClean="0"/>
              <a:t>Pick</a:t>
            </a:r>
            <a:r>
              <a:rPr lang="it-IT" sz="2000" dirty="0" smtClean="0"/>
              <a:t> </a:t>
            </a:r>
            <a:r>
              <a:rPr lang="it-IT" sz="2000" dirty="0"/>
              <a:t>the best and continue </a:t>
            </a:r>
            <a:r>
              <a:rPr lang="it-IT" sz="2000" dirty="0" err="1"/>
              <a:t>until</a:t>
            </a:r>
            <a:r>
              <a:rPr lang="it-IT" sz="2000" dirty="0"/>
              <a:t> </a:t>
            </a:r>
            <a:r>
              <a:rPr lang="it-IT" sz="2000" dirty="0" err="1"/>
              <a:t>there</a:t>
            </a:r>
            <a:r>
              <a:rPr lang="it-IT" sz="2000" dirty="0"/>
              <a:t> are no </a:t>
            </a:r>
            <a:r>
              <a:rPr lang="it-IT" sz="2000" dirty="0" err="1"/>
              <a:t>better</a:t>
            </a:r>
            <a:r>
              <a:rPr lang="it-IT" sz="2000" dirty="0"/>
              <a:t> </a:t>
            </a:r>
            <a:r>
              <a:rPr lang="it-IT" sz="2000" dirty="0" err="1"/>
              <a:t>neighboring</a:t>
            </a:r>
            <a:r>
              <a:rPr lang="it-IT" sz="2000" dirty="0"/>
              <a:t> </a:t>
            </a:r>
            <a:r>
              <a:rPr lang="it-IT" sz="2000" dirty="0" err="1"/>
              <a:t>solutions</a:t>
            </a:r>
            <a:r>
              <a:rPr lang="it-IT" sz="2000" dirty="0"/>
              <a:t>. </a:t>
            </a:r>
          </a:p>
          <a:p>
            <a:r>
              <a:rPr lang="it-IT" sz="2400" dirty="0" smtClean="0"/>
              <a:t>In the case of </a:t>
            </a:r>
            <a:r>
              <a:rPr lang="it-IT" sz="2400" dirty="0" err="1" smtClean="0"/>
              <a:t>neural</a:t>
            </a:r>
            <a:r>
              <a:rPr lang="it-IT" sz="2400" dirty="0" smtClean="0"/>
              <a:t> network, </a:t>
            </a:r>
            <a:r>
              <a:rPr lang="it-IT" sz="2400" b="1" dirty="0" err="1" smtClean="0"/>
              <a:t>gradient</a:t>
            </a:r>
            <a:r>
              <a:rPr lang="it-IT" sz="2400" b="1" dirty="0" smtClean="0"/>
              <a:t> </a:t>
            </a:r>
            <a:r>
              <a:rPr lang="it-IT" sz="2400" b="1" dirty="0" err="1" smtClean="0"/>
              <a:t>descent</a:t>
            </a:r>
            <a:r>
              <a:rPr lang="it-IT" sz="2400" b="1" dirty="0" smtClean="0"/>
              <a:t> </a:t>
            </a:r>
            <a:r>
              <a:rPr lang="it-IT" sz="2400" dirty="0" err="1" smtClean="0"/>
              <a:t>is</a:t>
            </a:r>
            <a:r>
              <a:rPr lang="it-IT" sz="2400" dirty="0" smtClean="0"/>
              <a:t> </a:t>
            </a:r>
            <a:r>
              <a:rPr lang="it-IT" sz="2400" dirty="0" err="1" smtClean="0"/>
              <a:t>used</a:t>
            </a:r>
            <a:r>
              <a:rPr lang="it-IT" sz="2400" dirty="0" smtClean="0"/>
              <a:t> to </a:t>
            </a:r>
            <a:r>
              <a:rPr lang="it-IT" sz="2400" dirty="0" err="1" smtClean="0"/>
              <a:t>identify</a:t>
            </a:r>
            <a:r>
              <a:rPr lang="it-IT" sz="2400" dirty="0" smtClean="0"/>
              <a:t> “best” </a:t>
            </a:r>
            <a:r>
              <a:rPr lang="it-IT" sz="2400" dirty="0" err="1" smtClean="0"/>
              <a:t>neighboring</a:t>
            </a:r>
            <a:r>
              <a:rPr lang="it-IT" sz="2400" dirty="0" smtClean="0"/>
              <a:t> </a:t>
            </a:r>
            <a:r>
              <a:rPr lang="it-IT" sz="2400" dirty="0" err="1" smtClean="0"/>
              <a:t>solutions</a:t>
            </a:r>
            <a:endParaRPr lang="it-IT" sz="2400" dirty="0"/>
          </a:p>
        </p:txBody>
      </p:sp>
    </p:spTree>
    <p:extLst>
      <p:ext uri="{BB962C8B-B14F-4D97-AF65-F5344CB8AC3E}">
        <p14:creationId xmlns:p14="http://schemas.microsoft.com/office/powerpoint/2010/main" val="2353446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defRPr/>
            </a:pPr>
            <a:r>
              <a:rPr lang="it-IT" dirty="0" err="1" smtClean="0"/>
              <a:t>Gradient</a:t>
            </a:r>
            <a:r>
              <a:rPr lang="it-IT" dirty="0" smtClean="0"/>
              <a:t> and </a:t>
            </a:r>
            <a:r>
              <a:rPr lang="it-IT" dirty="0" err="1" smtClean="0"/>
              <a:t>gradient</a:t>
            </a:r>
            <a:r>
              <a:rPr lang="it-IT" dirty="0" smtClean="0"/>
              <a:t> </a:t>
            </a:r>
            <a:r>
              <a:rPr lang="it-IT" dirty="0" err="1" smtClean="0"/>
              <a:t>descent</a:t>
            </a:r>
            <a:endParaRPr lang="it-IT" dirty="0"/>
          </a:p>
        </p:txBody>
      </p:sp>
      <p:sp>
        <p:nvSpPr>
          <p:cNvPr id="4" name="Segnaposto contenuto 3"/>
          <p:cNvSpPr>
            <a:spLocks noGrp="1"/>
          </p:cNvSpPr>
          <p:nvPr>
            <p:ph idx="1"/>
          </p:nvPr>
        </p:nvSpPr>
        <p:spPr/>
        <p:txBody>
          <a:bodyPr/>
          <a:lstStyle/>
          <a:p>
            <a:pPr>
              <a:defRPr/>
            </a:pPr>
            <a:r>
              <a:rPr lang="it-IT" dirty="0"/>
              <a:t>T</a:t>
            </a:r>
            <a:r>
              <a:rPr lang="it-IT" dirty="0" smtClean="0"/>
              <a:t>he </a:t>
            </a:r>
            <a:r>
              <a:rPr lang="it-IT" b="1" dirty="0" err="1" smtClean="0"/>
              <a:t>gradient</a:t>
            </a:r>
            <a:r>
              <a:rPr lang="it-IT" dirty="0" smtClean="0"/>
              <a:t> of a </a:t>
            </a:r>
            <a:r>
              <a:rPr lang="it-IT" dirty="0" smtClean="0">
                <a:hlinkClick r:id="rId2" tooltip="Scalar field"/>
              </a:rPr>
              <a:t>scalar field</a:t>
            </a:r>
            <a:r>
              <a:rPr lang="it-IT" dirty="0" smtClean="0"/>
              <a:t> </a:t>
            </a:r>
            <a:r>
              <a:rPr lang="it-IT" dirty="0" err="1" smtClean="0"/>
              <a:t>is</a:t>
            </a:r>
            <a:r>
              <a:rPr lang="it-IT" dirty="0" smtClean="0"/>
              <a:t> a </a:t>
            </a:r>
            <a:r>
              <a:rPr lang="it-IT" dirty="0" smtClean="0">
                <a:hlinkClick r:id="rId3" tooltip="Vector field"/>
              </a:rPr>
              <a:t>vector field</a:t>
            </a:r>
            <a:r>
              <a:rPr lang="it-IT" dirty="0" smtClean="0"/>
              <a:t> </a:t>
            </a:r>
            <a:r>
              <a:rPr lang="it-IT" dirty="0" err="1" smtClean="0"/>
              <a:t>that</a:t>
            </a:r>
            <a:r>
              <a:rPr lang="it-IT" dirty="0" smtClean="0"/>
              <a:t> </a:t>
            </a:r>
            <a:r>
              <a:rPr lang="it-IT" dirty="0" err="1" smtClean="0"/>
              <a:t>points</a:t>
            </a:r>
            <a:r>
              <a:rPr lang="it-IT" dirty="0" smtClean="0"/>
              <a:t> in the </a:t>
            </a:r>
            <a:r>
              <a:rPr lang="it-IT" dirty="0" err="1" smtClean="0"/>
              <a:t>direction</a:t>
            </a:r>
            <a:r>
              <a:rPr lang="it-IT" dirty="0" smtClean="0"/>
              <a:t> of the </a:t>
            </a:r>
            <a:r>
              <a:rPr lang="it-IT" dirty="0" err="1" smtClean="0"/>
              <a:t>greatest</a:t>
            </a:r>
            <a:r>
              <a:rPr lang="it-IT" dirty="0" smtClean="0"/>
              <a:t> rate of </a:t>
            </a:r>
            <a:r>
              <a:rPr lang="it-IT" dirty="0" err="1" smtClean="0"/>
              <a:t>increase</a:t>
            </a:r>
            <a:r>
              <a:rPr lang="it-IT" dirty="0" smtClean="0"/>
              <a:t> of the scalar </a:t>
            </a:r>
            <a:r>
              <a:rPr lang="it-IT" dirty="0" err="1" smtClean="0"/>
              <a:t>field</a:t>
            </a:r>
            <a:r>
              <a:rPr lang="it-IT" dirty="0" smtClean="0"/>
              <a:t>, and </a:t>
            </a:r>
            <a:r>
              <a:rPr lang="it-IT" dirty="0" err="1" smtClean="0"/>
              <a:t>whose</a:t>
            </a:r>
            <a:r>
              <a:rPr lang="it-IT" dirty="0" smtClean="0"/>
              <a:t> </a:t>
            </a:r>
            <a:r>
              <a:rPr lang="it-IT" dirty="0" smtClean="0">
                <a:hlinkClick r:id="rId4" tooltip="Magnitude (mathematics)"/>
              </a:rPr>
              <a:t>magnitude</a:t>
            </a:r>
            <a:r>
              <a:rPr lang="it-IT" dirty="0" smtClean="0"/>
              <a:t> </a:t>
            </a:r>
            <a:r>
              <a:rPr lang="it-IT" dirty="0" err="1" smtClean="0"/>
              <a:t>is</a:t>
            </a:r>
            <a:r>
              <a:rPr lang="it-IT" dirty="0" smtClean="0"/>
              <a:t> </a:t>
            </a:r>
            <a:r>
              <a:rPr lang="it-IT" dirty="0" err="1" smtClean="0"/>
              <a:t>that</a:t>
            </a:r>
            <a:r>
              <a:rPr lang="it-IT" dirty="0" smtClean="0"/>
              <a:t> rate of </a:t>
            </a:r>
            <a:r>
              <a:rPr lang="it-IT" dirty="0" err="1" smtClean="0"/>
              <a:t>increase</a:t>
            </a:r>
            <a:r>
              <a:rPr lang="it-IT" dirty="0" smtClean="0"/>
              <a:t>.</a:t>
            </a:r>
          </a:p>
          <a:p>
            <a:pPr>
              <a:defRPr/>
            </a:pPr>
            <a:r>
              <a:rPr lang="it-IT" dirty="0" smtClean="0"/>
              <a:t> In </a:t>
            </a:r>
            <a:r>
              <a:rPr lang="it-IT" dirty="0" err="1" smtClean="0"/>
              <a:t>simple</a:t>
            </a:r>
            <a:r>
              <a:rPr lang="it-IT" dirty="0" smtClean="0"/>
              <a:t> </a:t>
            </a:r>
            <a:r>
              <a:rPr lang="it-IT" dirty="0" err="1" smtClean="0"/>
              <a:t>terms</a:t>
            </a:r>
            <a:r>
              <a:rPr lang="it-IT" dirty="0" smtClean="0"/>
              <a:t>, the </a:t>
            </a:r>
            <a:r>
              <a:rPr lang="it-IT" dirty="0" err="1" smtClean="0"/>
              <a:t>variation</a:t>
            </a:r>
            <a:r>
              <a:rPr lang="it-IT" dirty="0" smtClean="0"/>
              <a:t> of </a:t>
            </a:r>
            <a:r>
              <a:rPr lang="it-IT" dirty="0" err="1" smtClean="0"/>
              <a:t>any</a:t>
            </a:r>
            <a:r>
              <a:rPr lang="it-IT" dirty="0" smtClean="0"/>
              <a:t> </a:t>
            </a:r>
            <a:r>
              <a:rPr lang="it-IT" dirty="0" err="1" smtClean="0"/>
              <a:t>quantity</a:t>
            </a:r>
            <a:r>
              <a:rPr lang="it-IT" dirty="0" smtClean="0"/>
              <a:t> – e.g. an </a:t>
            </a:r>
            <a:r>
              <a:rPr lang="it-IT" dirty="0" err="1" smtClean="0"/>
              <a:t>error</a:t>
            </a:r>
            <a:r>
              <a:rPr lang="it-IT" dirty="0" smtClean="0"/>
              <a:t>  </a:t>
            </a:r>
            <a:r>
              <a:rPr lang="it-IT" dirty="0" err="1" smtClean="0"/>
              <a:t>function</a:t>
            </a:r>
            <a:r>
              <a:rPr lang="it-IT" dirty="0" smtClean="0"/>
              <a:t> - can be </a:t>
            </a:r>
            <a:r>
              <a:rPr lang="it-IT" dirty="0" err="1" smtClean="0"/>
              <a:t>represented</a:t>
            </a:r>
            <a:r>
              <a:rPr lang="it-IT" dirty="0" smtClean="0"/>
              <a:t> (e.g. </a:t>
            </a:r>
            <a:r>
              <a:rPr lang="it-IT" dirty="0" err="1" smtClean="0"/>
              <a:t>graphically</a:t>
            </a:r>
            <a:r>
              <a:rPr lang="it-IT" dirty="0" smtClean="0"/>
              <a:t>) by a </a:t>
            </a:r>
            <a:r>
              <a:rPr lang="it-IT" b="1" dirty="0" err="1" smtClean="0"/>
              <a:t>slope</a:t>
            </a:r>
            <a:r>
              <a:rPr lang="it-IT" dirty="0" smtClean="0"/>
              <a:t>. The </a:t>
            </a:r>
            <a:r>
              <a:rPr lang="it-IT" dirty="0" err="1" smtClean="0"/>
              <a:t>gradient</a:t>
            </a:r>
            <a:r>
              <a:rPr lang="it-IT" dirty="0" smtClean="0"/>
              <a:t> </a:t>
            </a:r>
            <a:r>
              <a:rPr lang="it-IT" dirty="0" err="1" smtClean="0"/>
              <a:t>represents</a:t>
            </a:r>
            <a:r>
              <a:rPr lang="it-IT" dirty="0" smtClean="0"/>
              <a:t> the </a:t>
            </a:r>
            <a:r>
              <a:rPr lang="it-IT" b="1" dirty="0" err="1" smtClean="0">
                <a:solidFill>
                  <a:srgbClr val="FF0000"/>
                </a:solidFill>
              </a:rPr>
              <a:t>steepness</a:t>
            </a:r>
            <a:r>
              <a:rPr lang="it-IT" dirty="0" smtClean="0"/>
              <a:t> and </a:t>
            </a:r>
            <a:r>
              <a:rPr lang="it-IT" b="1" dirty="0" err="1" smtClean="0">
                <a:solidFill>
                  <a:srgbClr val="FF0000"/>
                </a:solidFill>
              </a:rPr>
              <a:t>direction</a:t>
            </a:r>
            <a:r>
              <a:rPr lang="it-IT" b="1" dirty="0" smtClean="0">
                <a:solidFill>
                  <a:srgbClr val="FF0000"/>
                </a:solidFill>
              </a:rPr>
              <a:t> </a:t>
            </a:r>
            <a:r>
              <a:rPr lang="it-IT" dirty="0" smtClean="0"/>
              <a:t>of </a:t>
            </a:r>
            <a:r>
              <a:rPr lang="it-IT" dirty="0" err="1" smtClean="0"/>
              <a:t>that</a:t>
            </a:r>
            <a:r>
              <a:rPr lang="it-IT" dirty="0" smtClean="0"/>
              <a:t> </a:t>
            </a:r>
            <a:r>
              <a:rPr lang="it-IT" dirty="0" err="1" smtClean="0"/>
              <a:t>slope</a:t>
            </a:r>
            <a:r>
              <a:rPr lang="it-IT" dirty="0" smtClean="0"/>
              <a:t>.</a:t>
            </a:r>
            <a:endParaRPr lang="it-IT" dirty="0"/>
          </a:p>
        </p:txBody>
      </p:sp>
    </p:spTree>
    <p:extLst>
      <p:ext uri="{BB962C8B-B14F-4D97-AF65-F5344CB8AC3E}">
        <p14:creationId xmlns:p14="http://schemas.microsoft.com/office/powerpoint/2010/main" val="1054656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err="1" smtClean="0"/>
              <a:t>Gradient</a:t>
            </a:r>
            <a:r>
              <a:rPr lang="it-IT" dirty="0" smtClean="0"/>
              <a:t> and </a:t>
            </a:r>
            <a:r>
              <a:rPr lang="it-IT" dirty="0" err="1" smtClean="0"/>
              <a:t>gradient</a:t>
            </a:r>
            <a:r>
              <a:rPr lang="it-IT" dirty="0" smtClean="0"/>
              <a:t> </a:t>
            </a:r>
            <a:r>
              <a:rPr lang="it-IT" dirty="0" err="1" smtClean="0"/>
              <a:t>descent</a:t>
            </a:r>
            <a:endParaRPr lang="it-IT" dirty="0"/>
          </a:p>
        </p:txBody>
      </p:sp>
      <p:sp>
        <p:nvSpPr>
          <p:cNvPr id="3" name="Segnaposto contenuto 2"/>
          <p:cNvSpPr>
            <a:spLocks noGrp="1"/>
          </p:cNvSpPr>
          <p:nvPr>
            <p:ph sz="half" idx="2"/>
          </p:nvPr>
        </p:nvSpPr>
        <p:spPr>
          <a:xfrm>
            <a:off x="3702050" y="1371600"/>
            <a:ext cx="4756150" cy="4687888"/>
          </a:xfrm>
        </p:spPr>
        <p:txBody>
          <a:bodyPr/>
          <a:lstStyle/>
          <a:p>
            <a:pPr>
              <a:defRPr/>
            </a:pPr>
            <a:r>
              <a:rPr lang="it-IT" sz="2400" dirty="0" smtClean="0"/>
              <a:t>To </a:t>
            </a:r>
            <a:r>
              <a:rPr lang="it-IT" sz="2400" dirty="0" err="1" smtClean="0"/>
              <a:t>find</a:t>
            </a:r>
            <a:r>
              <a:rPr lang="it-IT" sz="2400" dirty="0" smtClean="0"/>
              <a:t> a </a:t>
            </a:r>
            <a:r>
              <a:rPr lang="it-IT" sz="2400" dirty="0" smtClean="0">
                <a:hlinkClick r:id="rId3" tooltip="Local minimum"/>
              </a:rPr>
              <a:t>local minimum</a:t>
            </a:r>
            <a:r>
              <a:rPr lang="it-IT" sz="2400" dirty="0" smtClean="0"/>
              <a:t> of a </a:t>
            </a:r>
            <a:r>
              <a:rPr lang="it-IT" sz="2400" dirty="0" err="1" smtClean="0"/>
              <a:t>function</a:t>
            </a:r>
            <a:r>
              <a:rPr lang="it-IT" sz="2400" dirty="0" smtClean="0"/>
              <a:t> (e.g. </a:t>
            </a:r>
            <a:r>
              <a:rPr lang="it-IT" sz="2400" i="1" dirty="0" err="1" smtClean="0"/>
              <a:t>f</a:t>
            </a:r>
            <a:r>
              <a:rPr lang="it-IT" sz="2400" dirty="0" smtClean="0"/>
              <a:t>=</a:t>
            </a:r>
            <a:r>
              <a:rPr lang="it-IT" sz="2400" dirty="0" err="1" smtClean="0"/>
              <a:t>error</a:t>
            </a:r>
            <a:r>
              <a:rPr lang="it-IT" sz="2400" dirty="0" smtClean="0"/>
              <a:t>(x)) </a:t>
            </a:r>
            <a:r>
              <a:rPr lang="it-IT" sz="2400" dirty="0" err="1" smtClean="0"/>
              <a:t>using</a:t>
            </a:r>
            <a:r>
              <a:rPr lang="it-IT" sz="2400" dirty="0" smtClean="0"/>
              <a:t> </a:t>
            </a:r>
            <a:r>
              <a:rPr lang="it-IT" sz="2400" dirty="0" err="1" smtClean="0"/>
              <a:t>gradient</a:t>
            </a:r>
            <a:r>
              <a:rPr lang="it-IT" sz="2400" dirty="0" smtClean="0"/>
              <a:t> </a:t>
            </a:r>
            <a:r>
              <a:rPr lang="it-IT" sz="2400" dirty="0" err="1" smtClean="0"/>
              <a:t>descent</a:t>
            </a:r>
            <a:r>
              <a:rPr lang="it-IT" sz="2400" dirty="0" smtClean="0"/>
              <a:t>, </a:t>
            </a:r>
            <a:r>
              <a:rPr lang="it-IT" sz="2400" dirty="0" err="1" smtClean="0"/>
              <a:t>one</a:t>
            </a:r>
            <a:r>
              <a:rPr lang="it-IT" sz="2400" dirty="0" smtClean="0"/>
              <a:t> </a:t>
            </a:r>
            <a:r>
              <a:rPr lang="it-IT" sz="2400" dirty="0" err="1" smtClean="0"/>
              <a:t>takes</a:t>
            </a:r>
            <a:r>
              <a:rPr lang="it-IT" sz="2400" dirty="0" smtClean="0"/>
              <a:t> (small) </a:t>
            </a:r>
            <a:r>
              <a:rPr lang="it-IT" sz="2400" dirty="0" err="1" smtClean="0"/>
              <a:t>steps</a:t>
            </a:r>
            <a:r>
              <a:rPr lang="it-IT" sz="2400" dirty="0" smtClean="0"/>
              <a:t> </a:t>
            </a:r>
            <a:r>
              <a:rPr lang="it-IT" sz="2400" dirty="0" err="1" smtClean="0"/>
              <a:t>proportional</a:t>
            </a:r>
            <a:r>
              <a:rPr lang="it-IT" sz="2400" dirty="0" smtClean="0"/>
              <a:t> to the </a:t>
            </a:r>
            <a:r>
              <a:rPr lang="it-IT" sz="2400" i="1" dirty="0" smtClean="0"/>
              <a:t>negative</a:t>
            </a:r>
            <a:r>
              <a:rPr lang="it-IT" sz="2400" dirty="0" smtClean="0"/>
              <a:t> of the </a:t>
            </a:r>
            <a:r>
              <a:rPr lang="it-IT" sz="2400" dirty="0" smtClean="0">
                <a:hlinkClick r:id="rId4" tooltip="Gradient"/>
              </a:rPr>
              <a:t>gradient</a:t>
            </a:r>
            <a:r>
              <a:rPr lang="it-IT" sz="2400" dirty="0" smtClean="0"/>
              <a:t> (or of the </a:t>
            </a:r>
            <a:r>
              <a:rPr lang="it-IT" sz="2400" dirty="0" err="1" smtClean="0"/>
              <a:t>approximate</a:t>
            </a:r>
            <a:r>
              <a:rPr lang="it-IT" sz="2400" dirty="0" smtClean="0"/>
              <a:t> </a:t>
            </a:r>
            <a:r>
              <a:rPr lang="it-IT" sz="2400" dirty="0" err="1" smtClean="0"/>
              <a:t>gradient</a:t>
            </a:r>
            <a:r>
              <a:rPr lang="it-IT" sz="2400" dirty="0" smtClean="0"/>
              <a:t>) of the </a:t>
            </a:r>
            <a:r>
              <a:rPr lang="it-IT" sz="2400" dirty="0" err="1" smtClean="0"/>
              <a:t>function</a:t>
            </a:r>
            <a:r>
              <a:rPr lang="it-IT" sz="2400" dirty="0" smtClean="0"/>
              <a:t> </a:t>
            </a:r>
            <a:r>
              <a:rPr lang="it-IT" sz="2400" dirty="0" err="1" smtClean="0"/>
              <a:t>at</a:t>
            </a:r>
            <a:r>
              <a:rPr lang="it-IT" sz="2400" dirty="0" smtClean="0"/>
              <a:t> the </a:t>
            </a:r>
            <a:r>
              <a:rPr lang="it-IT" sz="2400" dirty="0" err="1" smtClean="0"/>
              <a:t>current</a:t>
            </a:r>
            <a:r>
              <a:rPr lang="it-IT" sz="2400" dirty="0" smtClean="0"/>
              <a:t> </a:t>
            </a:r>
            <a:r>
              <a:rPr lang="it-IT" sz="2400" dirty="0" err="1" smtClean="0"/>
              <a:t>point</a:t>
            </a:r>
            <a:r>
              <a:rPr lang="it-IT" sz="2400" dirty="0" smtClean="0"/>
              <a:t>.</a:t>
            </a:r>
          </a:p>
          <a:p>
            <a:pPr>
              <a:defRPr/>
            </a:pPr>
            <a:r>
              <a:rPr lang="it-IT" sz="2400" dirty="0" err="1" smtClean="0"/>
              <a:t>Matematically</a:t>
            </a:r>
            <a:r>
              <a:rPr lang="it-IT" sz="2400" dirty="0" smtClean="0"/>
              <a:t>, </a:t>
            </a:r>
            <a:r>
              <a:rPr lang="it-IT" sz="2400" dirty="0" err="1" smtClean="0"/>
              <a:t>this</a:t>
            </a:r>
            <a:r>
              <a:rPr lang="it-IT" sz="2400" dirty="0" smtClean="0"/>
              <a:t> </a:t>
            </a:r>
            <a:r>
              <a:rPr lang="it-IT" sz="2400" dirty="0" err="1" smtClean="0"/>
              <a:t>is</a:t>
            </a:r>
            <a:r>
              <a:rPr lang="it-IT" sz="2400" dirty="0" smtClean="0"/>
              <a:t> </a:t>
            </a:r>
            <a:r>
              <a:rPr lang="it-IT" sz="2400" dirty="0" err="1" smtClean="0"/>
              <a:t>obtained</a:t>
            </a:r>
            <a:r>
              <a:rPr lang="it-IT" sz="2400" dirty="0" smtClean="0"/>
              <a:t> by </a:t>
            </a:r>
            <a:r>
              <a:rPr lang="it-IT" sz="2400" dirty="0" err="1" smtClean="0"/>
              <a:t>computing</a:t>
            </a:r>
            <a:r>
              <a:rPr lang="it-IT" sz="2400" dirty="0" smtClean="0"/>
              <a:t> the </a:t>
            </a:r>
            <a:r>
              <a:rPr lang="it-IT" sz="2400" b="1" dirty="0" smtClean="0">
                <a:solidFill>
                  <a:srgbClr val="FF0000"/>
                </a:solidFill>
              </a:rPr>
              <a:t>derivative of the </a:t>
            </a:r>
            <a:r>
              <a:rPr lang="it-IT" sz="2400" b="1" dirty="0" err="1" smtClean="0">
                <a:solidFill>
                  <a:srgbClr val="FF0000"/>
                </a:solidFill>
              </a:rPr>
              <a:t>squared</a:t>
            </a:r>
            <a:r>
              <a:rPr lang="it-IT" sz="2400" b="1" dirty="0" smtClean="0">
                <a:solidFill>
                  <a:srgbClr val="FF0000"/>
                </a:solidFill>
              </a:rPr>
              <a:t> (</a:t>
            </a:r>
            <a:r>
              <a:rPr lang="it-IT" sz="2400" b="1" dirty="0" err="1" smtClean="0">
                <a:solidFill>
                  <a:srgbClr val="FF0000"/>
                </a:solidFill>
              </a:rPr>
              <a:t>error</a:t>
            </a:r>
            <a:r>
              <a:rPr lang="it-IT" sz="2400" b="1" dirty="0" smtClean="0">
                <a:solidFill>
                  <a:srgbClr val="FF0000"/>
                </a:solidFill>
              </a:rPr>
              <a:t>) </a:t>
            </a:r>
            <a:r>
              <a:rPr lang="it-IT" sz="2400" b="1" dirty="0" err="1" smtClean="0">
                <a:solidFill>
                  <a:srgbClr val="FF0000"/>
                </a:solidFill>
              </a:rPr>
              <a:t>function</a:t>
            </a:r>
            <a:r>
              <a:rPr lang="it-IT" sz="2400" b="1" dirty="0" smtClean="0">
                <a:solidFill>
                  <a:srgbClr val="FF0000"/>
                </a:solidFill>
              </a:rPr>
              <a:t> </a:t>
            </a:r>
            <a:r>
              <a:rPr lang="it-IT" sz="2400" dirty="0" smtClean="0"/>
              <a:t>over </a:t>
            </a:r>
            <a:r>
              <a:rPr lang="it-IT" sz="2400" dirty="0" err="1" smtClean="0"/>
              <a:t>weights</a:t>
            </a:r>
            <a:r>
              <a:rPr lang="it-IT" sz="2400" dirty="0" smtClean="0"/>
              <a:t> </a:t>
            </a:r>
            <a:r>
              <a:rPr lang="it-IT" sz="2400" i="1" dirty="0" err="1" smtClean="0"/>
              <a:t>W</a:t>
            </a:r>
            <a:r>
              <a:rPr lang="it-IT" sz="2400" dirty="0" smtClean="0"/>
              <a:t> , </a:t>
            </a:r>
            <a:r>
              <a:rPr lang="it-IT" sz="2400" dirty="0" err="1" smtClean="0"/>
              <a:t>which</a:t>
            </a:r>
            <a:r>
              <a:rPr lang="it-IT" sz="2400" dirty="0" smtClean="0"/>
              <a:t> </a:t>
            </a:r>
            <a:r>
              <a:rPr lang="it-IT" sz="2400" dirty="0" err="1" smtClean="0"/>
              <a:t>is</a:t>
            </a:r>
            <a:r>
              <a:rPr lang="it-IT" sz="2400" dirty="0" smtClean="0"/>
              <a:t> for the </a:t>
            </a:r>
            <a:r>
              <a:rPr lang="it-IT" sz="2400" dirty="0" err="1" smtClean="0"/>
              <a:t>multilayer</a:t>
            </a:r>
            <a:r>
              <a:rPr lang="it-IT" sz="2400" dirty="0" smtClean="0"/>
              <a:t> NN:</a:t>
            </a:r>
            <a:endParaRPr lang="it-IT" sz="2400" dirty="0"/>
          </a:p>
        </p:txBody>
      </p:sp>
      <p:sp>
        <p:nvSpPr>
          <p:cNvPr id="4" name="Segnaposto numero diapositiva 3"/>
          <p:cNvSpPr>
            <a:spLocks noGrp="1"/>
          </p:cNvSpPr>
          <p:nvPr>
            <p:ph type="sldNum" sz="quarter" idx="11"/>
          </p:nvPr>
        </p:nvSpPr>
        <p:spPr/>
        <p:txBody>
          <a:bodyPr/>
          <a:lstStyle/>
          <a:p>
            <a:pPr>
              <a:defRPr/>
            </a:pPr>
            <a:fld id="{B95215A6-1543-1F4F-B75C-EBACF75E7C67}" type="slidenum">
              <a:rPr lang="en-US" smtClean="0"/>
              <a:pPr>
                <a:defRPr/>
              </a:pPr>
              <a:t>33</a:t>
            </a:fld>
            <a:endParaRPr lang="en-US" dirty="0">
              <a:latin typeface="+mn-lt"/>
            </a:endParaRPr>
          </a:p>
        </p:txBody>
      </p:sp>
      <p:pic>
        <p:nvPicPr>
          <p:cNvPr id="50180" name="Immagine 5" descr="Schermata 2013-04-20 a 13.12.1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1775" y="1804988"/>
            <a:ext cx="3133725"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4"/>
          <p:cNvGraphicFramePr>
            <a:graphicFrameLocks noChangeAspect="1"/>
          </p:cNvGraphicFramePr>
          <p:nvPr>
            <p:extLst>
              <p:ext uri="{D42A27DB-BD31-4B8C-83A1-F6EECF244321}">
                <p14:modId xmlns:p14="http://schemas.microsoft.com/office/powerpoint/2010/main" val="695756762"/>
              </p:ext>
            </p:extLst>
          </p:nvPr>
        </p:nvGraphicFramePr>
        <p:xfrm>
          <a:off x="2135188" y="6021388"/>
          <a:ext cx="5345112" cy="792162"/>
        </p:xfrm>
        <a:graphic>
          <a:graphicData uri="http://schemas.openxmlformats.org/presentationml/2006/ole">
            <mc:AlternateContent xmlns:mc="http://schemas.openxmlformats.org/markup-compatibility/2006">
              <mc:Choice xmlns:v="urn:schemas-microsoft-com:vml" Requires="v">
                <p:oleObj spid="_x0000_s81956" name="Equation" r:id="rId6" imgW="2311400" imgH="342900" progId="Equation.3">
                  <p:embed/>
                </p:oleObj>
              </mc:Choice>
              <mc:Fallback>
                <p:oleObj name="Equation" r:id="rId6" imgW="2311400" imgH="342900" progId="Equation.3">
                  <p:embed/>
                  <p:pic>
                    <p:nvPicPr>
                      <p:cNvPr id="0" name=""/>
                      <p:cNvPicPr>
                        <a:picLocks noChangeAspect="1" noChangeArrowheads="1"/>
                      </p:cNvPicPr>
                      <p:nvPr/>
                    </p:nvPicPr>
                    <p:blipFill>
                      <a:blip r:embed="rId7"/>
                      <a:srcRect/>
                      <a:stretch>
                        <a:fillRect/>
                      </a:stretch>
                    </p:blipFill>
                    <p:spPr bwMode="auto">
                      <a:xfrm>
                        <a:off x="2135188" y="6021388"/>
                        <a:ext cx="5345112" cy="7921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39134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numero diapositiva 4"/>
          <p:cNvSpPr>
            <a:spLocks noGrp="1"/>
          </p:cNvSpPr>
          <p:nvPr>
            <p:ph type="sldNum" sz="quarter" idx="11"/>
          </p:nvPr>
        </p:nvSpPr>
        <p:spPr/>
        <p:txBody>
          <a:bodyPr/>
          <a:lstStyle/>
          <a:p>
            <a:pPr>
              <a:defRPr/>
            </a:pPr>
            <a:fld id="{60EA1356-7A03-FC4D-8DE4-C7C84BEC6F64}" type="slidenum">
              <a:rPr lang="en-US"/>
              <a:pPr>
                <a:defRPr/>
              </a:pPr>
              <a:t>34</a:t>
            </a:fld>
            <a:endParaRPr lang="en-US">
              <a:latin typeface="Times New Roman" charset="0"/>
            </a:endParaRPr>
          </a:p>
        </p:txBody>
      </p:sp>
      <p:sp>
        <p:nvSpPr>
          <p:cNvPr id="248834" name="Rectangle 2"/>
          <p:cNvSpPr>
            <a:spLocks noGrp="1" noChangeArrowheads="1"/>
          </p:cNvSpPr>
          <p:nvPr>
            <p:ph type="title"/>
          </p:nvPr>
        </p:nvSpPr>
        <p:spPr/>
        <p:txBody>
          <a:bodyPr/>
          <a:lstStyle/>
          <a:p>
            <a:pPr eaLnBrk="1" hangingPunct="1">
              <a:defRPr/>
            </a:pPr>
            <a:r>
              <a:rPr lang="en-US" dirty="0" smtClean="0">
                <a:cs typeface="+mj-cs"/>
              </a:rPr>
              <a:t>Gradient descent need a differentiable threshold function</a:t>
            </a:r>
          </a:p>
        </p:txBody>
      </p:sp>
      <p:sp>
        <p:nvSpPr>
          <p:cNvPr id="248835" name="Rectangle 3"/>
          <p:cNvSpPr>
            <a:spLocks noGrp="1" noChangeArrowheads="1"/>
          </p:cNvSpPr>
          <p:nvPr>
            <p:ph type="body" idx="1"/>
          </p:nvPr>
        </p:nvSpPr>
        <p:spPr>
          <a:xfrm>
            <a:off x="685800" y="1879600"/>
            <a:ext cx="7772400" cy="2663825"/>
          </a:xfrm>
        </p:spPr>
        <p:txBody>
          <a:bodyPr/>
          <a:lstStyle/>
          <a:p>
            <a:pPr eaLnBrk="1" hangingPunct="1">
              <a:lnSpc>
                <a:spcPct val="90000"/>
              </a:lnSpc>
              <a:defRPr/>
            </a:pPr>
            <a:r>
              <a:rPr lang="en-US" sz="2400" dirty="0" smtClean="0">
                <a:cs typeface="+mn-cs"/>
              </a:rPr>
              <a:t>Therefore, to do gradient descent with multiple neurons, we need the output of a unit to be a </a:t>
            </a:r>
            <a:r>
              <a:rPr lang="en-US" sz="2400" b="1" dirty="0" smtClean="0">
                <a:solidFill>
                  <a:srgbClr val="FF0000"/>
                </a:solidFill>
                <a:cs typeface="+mn-cs"/>
              </a:rPr>
              <a:t>differentiable function of its input and weights.</a:t>
            </a:r>
          </a:p>
          <a:p>
            <a:pPr eaLnBrk="1" hangingPunct="1">
              <a:lnSpc>
                <a:spcPct val="90000"/>
              </a:lnSpc>
              <a:defRPr/>
            </a:pPr>
            <a:r>
              <a:rPr lang="en-US" sz="2400" b="1" dirty="0" smtClean="0">
                <a:solidFill>
                  <a:srgbClr val="FF0000"/>
                </a:solidFill>
                <a:cs typeface="+mn-cs"/>
              </a:rPr>
              <a:t>Standard linear threshold (step) function </a:t>
            </a:r>
            <a:r>
              <a:rPr lang="en-US" sz="2400" dirty="0" smtClean="0">
                <a:cs typeface="+mn-cs"/>
              </a:rPr>
              <a:t>is not differentiable at the threshold.</a:t>
            </a:r>
          </a:p>
        </p:txBody>
      </p:sp>
      <p:grpSp>
        <p:nvGrpSpPr>
          <p:cNvPr id="43012" name="Gruppo 1"/>
          <p:cNvGrpSpPr>
            <a:grpSpLocks/>
          </p:cNvGrpSpPr>
          <p:nvPr/>
        </p:nvGrpSpPr>
        <p:grpSpPr bwMode="auto">
          <a:xfrm>
            <a:off x="611717" y="3855097"/>
            <a:ext cx="3205163" cy="2022475"/>
            <a:chOff x="2817813" y="4154488"/>
            <a:chExt cx="3205162" cy="2022475"/>
          </a:xfrm>
        </p:grpSpPr>
        <p:sp>
          <p:nvSpPr>
            <p:cNvPr id="248836" name="Line 4"/>
            <p:cNvSpPr>
              <a:spLocks noChangeShapeType="1"/>
            </p:cNvSpPr>
            <p:nvPr/>
          </p:nvSpPr>
          <p:spPr bwMode="auto">
            <a:xfrm flipV="1">
              <a:off x="3219451" y="4217988"/>
              <a:ext cx="0" cy="15605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8837" name="Line 5"/>
            <p:cNvSpPr>
              <a:spLocks noChangeShapeType="1"/>
            </p:cNvSpPr>
            <p:nvPr/>
          </p:nvSpPr>
          <p:spPr bwMode="auto">
            <a:xfrm>
              <a:off x="3219451" y="5778500"/>
              <a:ext cx="280352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8838" name="Text Box 6"/>
            <p:cNvSpPr txBox="1">
              <a:spLocks noChangeArrowheads="1"/>
            </p:cNvSpPr>
            <p:nvPr/>
          </p:nvSpPr>
          <p:spPr bwMode="auto">
            <a:xfrm>
              <a:off x="5367337" y="5780088"/>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i="1">
                  <a:cs typeface="+mn-cs"/>
                </a:rPr>
                <a:t>net</a:t>
              </a:r>
              <a:r>
                <a:rPr lang="en-US" i="1" baseline="-25000">
                  <a:cs typeface="+mn-cs"/>
                </a:rPr>
                <a:t>j</a:t>
              </a:r>
            </a:p>
          </p:txBody>
        </p:sp>
        <p:sp>
          <p:nvSpPr>
            <p:cNvPr id="248839" name="Text Box 7"/>
            <p:cNvSpPr txBox="1">
              <a:spLocks noChangeArrowheads="1"/>
            </p:cNvSpPr>
            <p:nvPr/>
          </p:nvSpPr>
          <p:spPr bwMode="auto">
            <a:xfrm>
              <a:off x="2817813" y="4154488"/>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i="1">
                  <a:cs typeface="+mn-cs"/>
                </a:rPr>
                <a:t>o</a:t>
              </a:r>
              <a:r>
                <a:rPr lang="en-US" i="1" baseline="-25000">
                  <a:cs typeface="+mn-cs"/>
                </a:rPr>
                <a:t>i</a:t>
              </a:r>
            </a:p>
          </p:txBody>
        </p:sp>
        <p:sp>
          <p:nvSpPr>
            <p:cNvPr id="248840" name="Text Box 8"/>
            <p:cNvSpPr txBox="1">
              <a:spLocks noChangeArrowheads="1"/>
            </p:cNvSpPr>
            <p:nvPr/>
          </p:nvSpPr>
          <p:spPr bwMode="auto">
            <a:xfrm>
              <a:off x="4354513" y="576897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i="1">
                  <a:cs typeface="+mn-cs"/>
                </a:rPr>
                <a:t>T</a:t>
              </a:r>
              <a:r>
                <a:rPr lang="en-US" i="1" baseline="-25000">
                  <a:cs typeface="+mn-cs"/>
                </a:rPr>
                <a:t>j</a:t>
              </a:r>
            </a:p>
          </p:txBody>
        </p:sp>
        <p:sp>
          <p:nvSpPr>
            <p:cNvPr id="248841" name="Line 9"/>
            <p:cNvSpPr>
              <a:spLocks noChangeShapeType="1"/>
            </p:cNvSpPr>
            <p:nvPr/>
          </p:nvSpPr>
          <p:spPr bwMode="auto">
            <a:xfrm>
              <a:off x="4535487" y="5656263"/>
              <a:ext cx="0" cy="1825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8842" name="Text Box 10"/>
            <p:cNvSpPr txBox="1">
              <a:spLocks noChangeArrowheads="1"/>
            </p:cNvSpPr>
            <p:nvPr/>
          </p:nvSpPr>
          <p:spPr bwMode="auto">
            <a:xfrm>
              <a:off x="2835276" y="5586413"/>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b="1">
                  <a:cs typeface="+mn-cs"/>
                </a:rPr>
                <a:t>0</a:t>
              </a:r>
            </a:p>
          </p:txBody>
        </p:sp>
        <p:sp>
          <p:nvSpPr>
            <p:cNvPr id="248843" name="Text Box 11"/>
            <p:cNvSpPr txBox="1">
              <a:spLocks noChangeArrowheads="1"/>
            </p:cNvSpPr>
            <p:nvPr/>
          </p:nvSpPr>
          <p:spPr bwMode="auto">
            <a:xfrm>
              <a:off x="2827338" y="4678363"/>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b="1">
                  <a:cs typeface="+mn-cs"/>
                </a:rPr>
                <a:t>1</a:t>
              </a:r>
            </a:p>
          </p:txBody>
        </p:sp>
        <p:sp>
          <p:nvSpPr>
            <p:cNvPr id="248844" name="Line 12"/>
            <p:cNvSpPr>
              <a:spLocks noChangeShapeType="1"/>
            </p:cNvSpPr>
            <p:nvPr/>
          </p:nvSpPr>
          <p:spPr bwMode="auto">
            <a:xfrm flipV="1">
              <a:off x="3109913" y="4876800"/>
              <a:ext cx="268288" cy="11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defRPr/>
              </a:pPr>
              <a:endParaRPr lang="it-IT">
                <a:cs typeface="+mn-cs"/>
              </a:endParaRPr>
            </a:p>
          </p:txBody>
        </p:sp>
        <p:sp>
          <p:nvSpPr>
            <p:cNvPr id="248845" name="Line 13"/>
            <p:cNvSpPr>
              <a:spLocks noChangeShapeType="1"/>
            </p:cNvSpPr>
            <p:nvPr/>
          </p:nvSpPr>
          <p:spPr bwMode="auto">
            <a:xfrm flipV="1">
              <a:off x="3219451" y="5765800"/>
              <a:ext cx="1304925"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8846" name="Line 14"/>
            <p:cNvSpPr>
              <a:spLocks noChangeShapeType="1"/>
            </p:cNvSpPr>
            <p:nvPr/>
          </p:nvSpPr>
          <p:spPr bwMode="auto">
            <a:xfrm flipV="1">
              <a:off x="4524375" y="4851400"/>
              <a:ext cx="0" cy="914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8847" name="Line 15"/>
            <p:cNvSpPr>
              <a:spLocks noChangeShapeType="1"/>
            </p:cNvSpPr>
            <p:nvPr/>
          </p:nvSpPr>
          <p:spPr bwMode="auto">
            <a:xfrm flipV="1">
              <a:off x="4506912" y="4821238"/>
              <a:ext cx="1304925"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grpSp>
      <p:pic>
        <p:nvPicPr>
          <p:cNvPr id="23" name="Picture 3" descr="weight-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576" y="3492562"/>
            <a:ext cx="3719649" cy="270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numero diapositiva 4"/>
          <p:cNvSpPr>
            <a:spLocks noGrp="1"/>
          </p:cNvSpPr>
          <p:nvPr>
            <p:ph type="sldNum" sz="quarter" idx="11"/>
          </p:nvPr>
        </p:nvSpPr>
        <p:spPr/>
        <p:txBody>
          <a:bodyPr/>
          <a:lstStyle/>
          <a:p>
            <a:pPr>
              <a:defRPr/>
            </a:pPr>
            <a:fld id="{9CB5A351-D803-E945-9C06-835E16EB5766}" type="slidenum">
              <a:rPr lang="en-US"/>
              <a:pPr>
                <a:defRPr/>
              </a:pPr>
              <a:t>35</a:t>
            </a:fld>
            <a:endParaRPr lang="en-US" dirty="0">
              <a:latin typeface="Times New Roman" charset="0"/>
            </a:endParaRPr>
          </a:p>
        </p:txBody>
      </p:sp>
      <p:sp>
        <p:nvSpPr>
          <p:cNvPr id="249858" name="Rectangle 2"/>
          <p:cNvSpPr>
            <a:spLocks noGrp="1" noChangeArrowheads="1"/>
          </p:cNvSpPr>
          <p:nvPr>
            <p:ph type="title"/>
          </p:nvPr>
        </p:nvSpPr>
        <p:spPr/>
        <p:txBody>
          <a:bodyPr/>
          <a:lstStyle/>
          <a:p>
            <a:pPr eaLnBrk="1" hangingPunct="1">
              <a:defRPr/>
            </a:pPr>
            <a:r>
              <a:rPr lang="en-US" smtClean="0">
                <a:cs typeface="+mj-cs"/>
              </a:rPr>
              <a:t>Differentiable Output Function</a:t>
            </a:r>
          </a:p>
        </p:txBody>
      </p:sp>
      <p:sp>
        <p:nvSpPr>
          <p:cNvPr id="249859" name="Rectangle 3"/>
          <p:cNvSpPr>
            <a:spLocks noGrp="1" noChangeArrowheads="1"/>
          </p:cNvSpPr>
          <p:nvPr>
            <p:ph type="body" idx="1"/>
          </p:nvPr>
        </p:nvSpPr>
        <p:spPr>
          <a:xfrm>
            <a:off x="685800" y="1371600"/>
            <a:ext cx="7772400" cy="2041525"/>
          </a:xfrm>
        </p:spPr>
        <p:txBody>
          <a:bodyPr/>
          <a:lstStyle/>
          <a:p>
            <a:pPr eaLnBrk="1" hangingPunct="1">
              <a:defRPr/>
            </a:pPr>
            <a:r>
              <a:rPr lang="en-US" sz="2400" dirty="0" smtClean="0">
                <a:cs typeface="+mn-cs"/>
              </a:rPr>
              <a:t>Need non-linear output function to move beyond linear functions.</a:t>
            </a:r>
          </a:p>
          <a:p>
            <a:pPr lvl="1" eaLnBrk="1" hangingPunct="1">
              <a:defRPr/>
            </a:pPr>
            <a:r>
              <a:rPr lang="en-US" sz="2400" dirty="0" smtClean="0"/>
              <a:t>Standard solution is to use the non-linear, differentiable sigmoidal </a:t>
            </a:r>
            <a:r>
              <a:rPr lang="ja-JP" altLang="en-US" sz="2400" dirty="0" smtClean="0">
                <a:latin typeface="Arial"/>
              </a:rPr>
              <a:t>“</a:t>
            </a:r>
            <a:r>
              <a:rPr lang="en-US" sz="2400" dirty="0" smtClean="0"/>
              <a:t>logistic</a:t>
            </a:r>
            <a:r>
              <a:rPr lang="ja-JP" altLang="en-US" sz="2400" dirty="0" smtClean="0">
                <a:latin typeface="Arial"/>
              </a:rPr>
              <a:t>”</a:t>
            </a:r>
            <a:r>
              <a:rPr lang="en-US" sz="2400" dirty="0" smtClean="0"/>
              <a:t> function:</a:t>
            </a:r>
          </a:p>
        </p:txBody>
      </p:sp>
      <p:sp>
        <p:nvSpPr>
          <p:cNvPr id="249860" name="Line 4"/>
          <p:cNvSpPr>
            <a:spLocks noChangeShapeType="1"/>
          </p:cNvSpPr>
          <p:nvPr/>
        </p:nvSpPr>
        <p:spPr bwMode="auto">
          <a:xfrm flipV="1">
            <a:off x="5005388" y="3540125"/>
            <a:ext cx="0" cy="15605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9861" name="Line 5"/>
          <p:cNvSpPr>
            <a:spLocks noChangeShapeType="1"/>
          </p:cNvSpPr>
          <p:nvPr/>
        </p:nvSpPr>
        <p:spPr bwMode="auto">
          <a:xfrm>
            <a:off x="5005388" y="5100638"/>
            <a:ext cx="28035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9862" name="Text Box 6"/>
          <p:cNvSpPr txBox="1">
            <a:spLocks noChangeArrowheads="1"/>
          </p:cNvSpPr>
          <p:nvPr/>
        </p:nvSpPr>
        <p:spPr bwMode="auto">
          <a:xfrm>
            <a:off x="7153275" y="5102225"/>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i="1">
                <a:cs typeface="+mn-cs"/>
              </a:rPr>
              <a:t>net</a:t>
            </a:r>
            <a:r>
              <a:rPr lang="en-US" i="1" baseline="-25000">
                <a:cs typeface="+mn-cs"/>
              </a:rPr>
              <a:t>j</a:t>
            </a:r>
          </a:p>
        </p:txBody>
      </p:sp>
      <p:sp>
        <p:nvSpPr>
          <p:cNvPr id="249863" name="Text Box 7"/>
          <p:cNvSpPr txBox="1">
            <a:spLocks noChangeArrowheads="1"/>
          </p:cNvSpPr>
          <p:nvPr/>
        </p:nvSpPr>
        <p:spPr bwMode="auto">
          <a:xfrm>
            <a:off x="6140450" y="509111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i="1">
                <a:cs typeface="+mn-cs"/>
              </a:rPr>
              <a:t>T</a:t>
            </a:r>
            <a:r>
              <a:rPr lang="en-US" i="1" baseline="-25000">
                <a:cs typeface="+mn-cs"/>
              </a:rPr>
              <a:t>j</a:t>
            </a:r>
          </a:p>
        </p:txBody>
      </p:sp>
      <p:sp>
        <p:nvSpPr>
          <p:cNvPr id="249864" name="Line 8"/>
          <p:cNvSpPr>
            <a:spLocks noChangeShapeType="1"/>
          </p:cNvSpPr>
          <p:nvPr/>
        </p:nvSpPr>
        <p:spPr bwMode="auto">
          <a:xfrm>
            <a:off x="6321425" y="4978400"/>
            <a:ext cx="0" cy="1825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49865" name="Text Box 9"/>
          <p:cNvSpPr txBox="1">
            <a:spLocks noChangeArrowheads="1"/>
          </p:cNvSpPr>
          <p:nvPr/>
        </p:nvSpPr>
        <p:spPr bwMode="auto">
          <a:xfrm>
            <a:off x="4621213" y="4908550"/>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b="1">
                <a:cs typeface="+mn-cs"/>
              </a:rPr>
              <a:t>0</a:t>
            </a:r>
          </a:p>
        </p:txBody>
      </p:sp>
      <p:sp>
        <p:nvSpPr>
          <p:cNvPr id="249866" name="Text Box 10"/>
          <p:cNvSpPr txBox="1">
            <a:spLocks noChangeArrowheads="1"/>
          </p:cNvSpPr>
          <p:nvPr/>
        </p:nvSpPr>
        <p:spPr bwMode="auto">
          <a:xfrm>
            <a:off x="4613275" y="4000500"/>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b="1">
                <a:cs typeface="+mn-cs"/>
              </a:rPr>
              <a:t>1</a:t>
            </a:r>
          </a:p>
        </p:txBody>
      </p:sp>
      <p:sp>
        <p:nvSpPr>
          <p:cNvPr id="249867" name="Line 11"/>
          <p:cNvSpPr>
            <a:spLocks noChangeShapeType="1"/>
          </p:cNvSpPr>
          <p:nvPr/>
        </p:nvSpPr>
        <p:spPr bwMode="auto">
          <a:xfrm flipV="1">
            <a:off x="4895850" y="4198938"/>
            <a:ext cx="268288" cy="11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defRPr/>
            </a:pPr>
            <a:endParaRPr lang="it-IT">
              <a:cs typeface="+mn-cs"/>
            </a:endParaRPr>
          </a:p>
        </p:txBody>
      </p:sp>
      <p:sp>
        <p:nvSpPr>
          <p:cNvPr id="249875" name="Freeform 19"/>
          <p:cNvSpPr>
            <a:spLocks/>
          </p:cNvSpPr>
          <p:nvPr/>
        </p:nvSpPr>
        <p:spPr bwMode="auto">
          <a:xfrm>
            <a:off x="5011738" y="4619625"/>
            <a:ext cx="1330325" cy="525463"/>
          </a:xfrm>
          <a:custGeom>
            <a:avLst/>
            <a:gdLst>
              <a:gd name="T0" fmla="*/ 0 w 838"/>
              <a:gd name="T1" fmla="*/ 415 h 446"/>
              <a:gd name="T2" fmla="*/ 699 w 838"/>
              <a:gd name="T3" fmla="*/ 377 h 446"/>
              <a:gd name="T4" fmla="*/ 837 w 838"/>
              <a:gd name="T5" fmla="*/ 0 h 446"/>
            </a:gdLst>
            <a:ahLst/>
            <a:cxnLst>
              <a:cxn ang="0">
                <a:pos x="T0" y="T1"/>
              </a:cxn>
              <a:cxn ang="0">
                <a:pos x="T2" y="T3"/>
              </a:cxn>
              <a:cxn ang="0">
                <a:pos x="T4" y="T5"/>
              </a:cxn>
            </a:cxnLst>
            <a:rect l="0" t="0" r="r" b="b"/>
            <a:pathLst>
              <a:path w="838" h="446">
                <a:moveTo>
                  <a:pt x="0" y="415"/>
                </a:moveTo>
                <a:cubicBezTo>
                  <a:pt x="280" y="430"/>
                  <a:pt x="560" y="446"/>
                  <a:pt x="699" y="377"/>
                </a:cubicBezTo>
                <a:cubicBezTo>
                  <a:pt x="838" y="308"/>
                  <a:pt x="837" y="154"/>
                  <a:pt x="837" y="0"/>
                </a:cubicBez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defRPr/>
            </a:pPr>
            <a:endParaRPr lang="it-IT">
              <a:cs typeface="+mn-cs"/>
            </a:endParaRPr>
          </a:p>
        </p:txBody>
      </p:sp>
      <p:sp>
        <p:nvSpPr>
          <p:cNvPr id="249878" name="Freeform 22"/>
          <p:cNvSpPr>
            <a:spLocks/>
          </p:cNvSpPr>
          <p:nvPr/>
        </p:nvSpPr>
        <p:spPr bwMode="auto">
          <a:xfrm flipH="1" flipV="1">
            <a:off x="6335713" y="4114800"/>
            <a:ext cx="1330325" cy="525463"/>
          </a:xfrm>
          <a:custGeom>
            <a:avLst/>
            <a:gdLst>
              <a:gd name="T0" fmla="*/ 0 w 838"/>
              <a:gd name="T1" fmla="*/ 415 h 446"/>
              <a:gd name="T2" fmla="*/ 699 w 838"/>
              <a:gd name="T3" fmla="*/ 377 h 446"/>
              <a:gd name="T4" fmla="*/ 837 w 838"/>
              <a:gd name="T5" fmla="*/ 0 h 446"/>
            </a:gdLst>
            <a:ahLst/>
            <a:cxnLst>
              <a:cxn ang="0">
                <a:pos x="T0" y="T1"/>
              </a:cxn>
              <a:cxn ang="0">
                <a:pos x="T2" y="T3"/>
              </a:cxn>
              <a:cxn ang="0">
                <a:pos x="T4" y="T5"/>
              </a:cxn>
            </a:cxnLst>
            <a:rect l="0" t="0" r="r" b="b"/>
            <a:pathLst>
              <a:path w="838" h="446">
                <a:moveTo>
                  <a:pt x="0" y="415"/>
                </a:moveTo>
                <a:cubicBezTo>
                  <a:pt x="280" y="430"/>
                  <a:pt x="560" y="446"/>
                  <a:pt x="699" y="377"/>
                </a:cubicBezTo>
                <a:cubicBezTo>
                  <a:pt x="838" y="308"/>
                  <a:pt x="837" y="154"/>
                  <a:pt x="837" y="0"/>
                </a:cubicBez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defRPr/>
            </a:pPr>
            <a:endParaRPr lang="it-IT">
              <a:cs typeface="+mn-cs"/>
            </a:endParaRPr>
          </a:p>
        </p:txBody>
      </p:sp>
      <p:graphicFrame>
        <p:nvGraphicFramePr>
          <p:cNvPr id="46094" name="Object 23"/>
          <p:cNvGraphicFramePr>
            <a:graphicFrameLocks noChangeAspect="1"/>
          </p:cNvGraphicFramePr>
          <p:nvPr>
            <p:extLst>
              <p:ext uri="{D42A27DB-BD31-4B8C-83A1-F6EECF244321}">
                <p14:modId xmlns:p14="http://schemas.microsoft.com/office/powerpoint/2010/main" val="422840478"/>
              </p:ext>
            </p:extLst>
          </p:nvPr>
        </p:nvGraphicFramePr>
        <p:xfrm>
          <a:off x="674688" y="3897313"/>
          <a:ext cx="3651250" cy="938212"/>
        </p:xfrm>
        <a:graphic>
          <a:graphicData uri="http://schemas.openxmlformats.org/presentationml/2006/ole">
            <mc:AlternateContent xmlns:mc="http://schemas.openxmlformats.org/markup-compatibility/2006">
              <mc:Choice xmlns:v="urn:schemas-microsoft-com:vml" Requires="v">
                <p:oleObj spid="_x0000_s46202" name="Equation" r:id="rId3" imgW="1333500" imgH="342900" progId="Equation.3">
                  <p:embed/>
                </p:oleObj>
              </mc:Choice>
              <mc:Fallback>
                <p:oleObj name="Equation" r:id="rId3" imgW="1333500" imgH="342900" progId="Equation.3">
                  <p:embed/>
                  <p:pic>
                    <p:nvPicPr>
                      <p:cNvPr id="0" name="Object 23"/>
                      <p:cNvPicPr>
                        <a:picLocks noChangeAspect="1" noChangeArrowheads="1"/>
                      </p:cNvPicPr>
                      <p:nvPr/>
                    </p:nvPicPr>
                    <p:blipFill>
                      <a:blip r:embed="rId4"/>
                      <a:srcRect/>
                      <a:stretch>
                        <a:fillRect/>
                      </a:stretch>
                    </p:blipFill>
                    <p:spPr bwMode="auto">
                      <a:xfrm>
                        <a:off x="674688" y="3897313"/>
                        <a:ext cx="3651250" cy="93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 name="Object 27"/>
          <p:cNvGraphicFramePr>
            <a:graphicFrameLocks noChangeAspect="1"/>
          </p:cNvGraphicFramePr>
          <p:nvPr>
            <p:extLst>
              <p:ext uri="{D42A27DB-BD31-4B8C-83A1-F6EECF244321}">
                <p14:modId xmlns:p14="http://schemas.microsoft.com/office/powerpoint/2010/main" val="3289763884"/>
              </p:ext>
            </p:extLst>
          </p:nvPr>
        </p:nvGraphicFramePr>
        <p:xfrm>
          <a:off x="992777" y="5163671"/>
          <a:ext cx="3014073" cy="702142"/>
        </p:xfrm>
        <a:graphic>
          <a:graphicData uri="http://schemas.openxmlformats.org/presentationml/2006/ole">
            <mc:AlternateContent xmlns:mc="http://schemas.openxmlformats.org/markup-compatibility/2006">
              <mc:Choice xmlns:v="urn:schemas-microsoft-com:vml" Requires="v">
                <p:oleObj spid="_x0000_s46203" name="Equation" r:id="rId5" imgW="1193800" imgH="279400" progId="Equation.3">
                  <p:embed/>
                </p:oleObj>
              </mc:Choice>
              <mc:Fallback>
                <p:oleObj name="Equation" r:id="rId5" imgW="1193800" imgH="279400" progId="Equation.3">
                  <p:embed/>
                  <p:pic>
                    <p:nvPicPr>
                      <p:cNvPr id="0" name="Object 27"/>
                      <p:cNvPicPr>
                        <a:picLocks noChangeAspect="1" noChangeArrowheads="1"/>
                      </p:cNvPicPr>
                      <p:nvPr/>
                    </p:nvPicPr>
                    <p:blipFill>
                      <a:blip r:embed="rId6"/>
                      <a:srcRect/>
                      <a:stretch>
                        <a:fillRect/>
                      </a:stretch>
                    </p:blipFill>
                    <p:spPr bwMode="auto">
                      <a:xfrm>
                        <a:off x="992777" y="5163671"/>
                        <a:ext cx="3014073" cy="702142"/>
                      </a:xfrm>
                      <a:prstGeom prst="rect">
                        <a:avLst/>
                      </a:prstGeom>
                      <a:noFill/>
                      <a:ln>
                        <a:noFill/>
                      </a:ln>
                      <a:extLst/>
                    </p:spPr>
                  </p:pic>
                </p:oleObj>
              </mc:Fallback>
            </mc:AlternateContent>
          </a:graphicData>
        </a:graphic>
      </p:graphicFrame>
      <p:sp>
        <p:nvSpPr>
          <p:cNvPr id="2" name="CasellaDiTesto 1"/>
          <p:cNvSpPr txBox="1">
            <a:spLocks noChangeArrowheads="1"/>
          </p:cNvSpPr>
          <p:nvPr/>
        </p:nvSpPr>
        <p:spPr bwMode="auto">
          <a:xfrm>
            <a:off x="454242" y="5956536"/>
            <a:ext cx="79767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dirty="0" err="1"/>
              <a:t>Where</a:t>
            </a:r>
            <a:r>
              <a:rPr lang="it-IT" dirty="0"/>
              <a:t> </a:t>
            </a:r>
            <a:r>
              <a:rPr lang="it-IT" dirty="0" smtClean="0"/>
              <a:t>x</a:t>
            </a:r>
            <a:r>
              <a:rPr lang="it-IT" baseline="-25000" dirty="0" smtClean="0"/>
              <a:t>i</a:t>
            </a:r>
            <a:r>
              <a:rPr lang="it-IT" dirty="0" smtClean="0"/>
              <a:t> </a:t>
            </a:r>
            <a:r>
              <a:rPr lang="it-IT" dirty="0"/>
              <a:t>are </a:t>
            </a:r>
            <a:r>
              <a:rPr lang="it-IT" b="1" dirty="0">
                <a:solidFill>
                  <a:srgbClr val="FF0000"/>
                </a:solidFill>
              </a:rPr>
              <a:t>the input to </a:t>
            </a:r>
            <a:r>
              <a:rPr lang="it-IT" b="1" dirty="0" err="1">
                <a:solidFill>
                  <a:srgbClr val="FF0000"/>
                </a:solidFill>
              </a:rPr>
              <a:t>node</a:t>
            </a:r>
            <a:r>
              <a:rPr lang="it-IT" b="1" dirty="0">
                <a:solidFill>
                  <a:srgbClr val="FF0000"/>
                </a:solidFill>
              </a:rPr>
              <a:t> </a:t>
            </a:r>
            <a:r>
              <a:rPr lang="it-IT" b="1" dirty="0" err="1">
                <a:solidFill>
                  <a:srgbClr val="FF0000"/>
                </a:solidFill>
              </a:rPr>
              <a:t>j</a:t>
            </a:r>
            <a:r>
              <a:rPr lang="it-IT" b="1" dirty="0">
                <a:solidFill>
                  <a:srgbClr val="FF0000"/>
                </a:solidFill>
              </a:rPr>
              <a:t> and </a:t>
            </a:r>
            <a:r>
              <a:rPr lang="it-IT" b="1" dirty="0" err="1">
                <a:solidFill>
                  <a:srgbClr val="FF0000"/>
                </a:solidFill>
              </a:rPr>
              <a:t>also</a:t>
            </a:r>
            <a:r>
              <a:rPr lang="it-IT" b="1" dirty="0">
                <a:solidFill>
                  <a:srgbClr val="FF0000"/>
                </a:solidFill>
              </a:rPr>
              <a:t> the output </a:t>
            </a:r>
            <a:r>
              <a:rPr lang="it-IT" b="1" i="1" dirty="0" smtClean="0">
                <a:solidFill>
                  <a:srgbClr val="FF0000"/>
                </a:solidFill>
              </a:rPr>
              <a:t>o</a:t>
            </a:r>
            <a:r>
              <a:rPr lang="it-IT" b="1" i="1" baseline="-25000" dirty="0" smtClean="0">
                <a:solidFill>
                  <a:srgbClr val="FF0000"/>
                </a:solidFill>
              </a:rPr>
              <a:t>i </a:t>
            </a:r>
            <a:r>
              <a:rPr lang="it-IT" b="1" dirty="0" smtClean="0">
                <a:solidFill>
                  <a:srgbClr val="FF0000"/>
                </a:solidFill>
              </a:rPr>
              <a:t>of </a:t>
            </a:r>
            <a:r>
              <a:rPr lang="it-IT" b="1" dirty="0" err="1">
                <a:solidFill>
                  <a:srgbClr val="FF0000"/>
                </a:solidFill>
              </a:rPr>
              <a:t>previous</a:t>
            </a:r>
            <a:r>
              <a:rPr lang="it-IT" b="1" dirty="0">
                <a:solidFill>
                  <a:srgbClr val="FF0000"/>
                </a:solidFill>
              </a:rPr>
              <a:t> </a:t>
            </a:r>
            <a:r>
              <a:rPr lang="it-IT" b="1" dirty="0" err="1" smtClean="0">
                <a:solidFill>
                  <a:srgbClr val="FF0000"/>
                </a:solidFill>
              </a:rPr>
              <a:t>nodes</a:t>
            </a:r>
            <a:r>
              <a:rPr lang="it-IT" dirty="0" smtClean="0"/>
              <a:t>. </a:t>
            </a:r>
          </a:p>
          <a:p>
            <a:pPr eaLnBrk="1" hangingPunct="1"/>
            <a:r>
              <a:rPr lang="it-IT" dirty="0" err="1" smtClean="0"/>
              <a:t>This</a:t>
            </a:r>
            <a:r>
              <a:rPr lang="it-IT" dirty="0" smtClean="0"/>
              <a:t> </a:t>
            </a:r>
            <a:r>
              <a:rPr lang="it-IT" dirty="0" err="1" smtClean="0"/>
              <a:t>could</a:t>
            </a:r>
            <a:r>
              <a:rPr lang="it-IT" dirty="0" smtClean="0"/>
              <a:t> be </a:t>
            </a:r>
            <a:r>
              <a:rPr lang="it-IT" dirty="0" err="1" smtClean="0"/>
              <a:t>confusing</a:t>
            </a:r>
            <a:r>
              <a:rPr lang="it-IT" dirty="0" smtClean="0"/>
              <a:t>!</a:t>
            </a:r>
            <a:endParaRPr lang="it-IT" dirty="0"/>
          </a:p>
        </p:txBody>
      </p:sp>
      <p:grpSp>
        <p:nvGrpSpPr>
          <p:cNvPr id="7" name="Gruppo 6"/>
          <p:cNvGrpSpPr/>
          <p:nvPr/>
        </p:nvGrpSpPr>
        <p:grpSpPr>
          <a:xfrm>
            <a:off x="572557" y="6312020"/>
            <a:ext cx="1984585" cy="569457"/>
            <a:chOff x="572557" y="6312020"/>
            <a:chExt cx="1984585" cy="569457"/>
          </a:xfrm>
        </p:grpSpPr>
        <p:sp>
          <p:nvSpPr>
            <p:cNvPr id="3" name="Ovale 2"/>
            <p:cNvSpPr/>
            <p:nvPr/>
          </p:nvSpPr>
          <p:spPr bwMode="auto">
            <a:xfrm>
              <a:off x="572557" y="6315780"/>
              <a:ext cx="333126" cy="565697"/>
            </a:xfrm>
            <a:prstGeom prst="ellips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it-IT" dirty="0" smtClean="0"/>
                <a:t>i</a:t>
              </a:r>
              <a:endParaRPr kumimoji="0" lang="it-IT" sz="2000" b="0" i="0" u="none" strike="noStrike" cap="none" normalizeH="0" baseline="0" dirty="0">
                <a:ln>
                  <a:noFill/>
                </a:ln>
                <a:solidFill>
                  <a:schemeClr val="tx1"/>
                </a:solidFill>
                <a:effectLst/>
                <a:latin typeface="Times New Roman" charset="0"/>
                <a:ea typeface="ＭＳ Ｐゴシック" charset="0"/>
              </a:endParaRPr>
            </a:p>
          </p:txBody>
        </p:sp>
        <p:sp>
          <p:nvSpPr>
            <p:cNvPr id="19" name="Ovale 18"/>
            <p:cNvSpPr/>
            <p:nvPr/>
          </p:nvSpPr>
          <p:spPr bwMode="auto">
            <a:xfrm>
              <a:off x="2224016" y="6312020"/>
              <a:ext cx="333126" cy="565697"/>
            </a:xfrm>
            <a:prstGeom prst="ellips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err="1" smtClean="0">
                  <a:ln>
                    <a:noFill/>
                  </a:ln>
                  <a:solidFill>
                    <a:schemeClr val="tx1"/>
                  </a:solidFill>
                  <a:effectLst/>
                  <a:latin typeface="Times New Roman" charset="0"/>
                  <a:ea typeface="ＭＳ Ｐゴシック" charset="0"/>
                </a:rPr>
                <a:t>j</a:t>
              </a:r>
              <a:endParaRPr kumimoji="0" lang="it-IT" sz="2000" b="0" i="0" u="none" strike="noStrike" cap="none" normalizeH="0" baseline="0" dirty="0">
                <a:ln>
                  <a:noFill/>
                </a:ln>
                <a:solidFill>
                  <a:schemeClr val="tx1"/>
                </a:solidFill>
                <a:effectLst/>
                <a:latin typeface="Times New Roman" charset="0"/>
                <a:ea typeface="ＭＳ Ｐゴシック" charset="0"/>
              </a:endParaRPr>
            </a:p>
          </p:txBody>
        </p:sp>
        <p:cxnSp>
          <p:nvCxnSpPr>
            <p:cNvPr id="5" name="Connettore 2 4"/>
            <p:cNvCxnSpPr/>
            <p:nvPr/>
          </p:nvCxnSpPr>
          <p:spPr bwMode="auto">
            <a:xfrm flipV="1">
              <a:off x="916092" y="6496231"/>
              <a:ext cx="1290856" cy="20821"/>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 name="CasellaDiTesto 5"/>
            <p:cNvSpPr txBox="1"/>
            <p:nvPr/>
          </p:nvSpPr>
          <p:spPr>
            <a:xfrm>
              <a:off x="920444" y="6457890"/>
              <a:ext cx="1161582" cy="400110"/>
            </a:xfrm>
            <a:prstGeom prst="rect">
              <a:avLst/>
            </a:prstGeom>
            <a:noFill/>
          </p:spPr>
          <p:txBody>
            <a:bodyPr wrap="square" rtlCol="0">
              <a:spAutoFit/>
            </a:bodyPr>
            <a:lstStyle/>
            <a:p>
              <a:r>
                <a:rPr lang="it-IT" dirty="0" smtClean="0"/>
                <a:t>o</a:t>
              </a:r>
              <a:r>
                <a:rPr lang="it-IT" baseline="-25000" dirty="0" smtClean="0"/>
                <a:t>i </a:t>
              </a:r>
              <a:r>
                <a:rPr lang="it-IT" dirty="0" smtClean="0"/>
                <a:t>        x</a:t>
              </a:r>
              <a:r>
                <a:rPr lang="it-IT" baseline="-25000" dirty="0" smtClean="0"/>
                <a:t>i</a:t>
              </a:r>
              <a:endParaRPr lang="it-IT" baseline="-250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p:txBody>
          <a:bodyPr/>
          <a:lstStyle/>
          <a:p>
            <a:pPr>
              <a:defRPr/>
            </a:pPr>
            <a:fld id="{805B2F8B-1B02-9C4F-ABF9-E33F56CE294C}" type="slidenum">
              <a:rPr lang="en-US"/>
              <a:pPr>
                <a:defRPr/>
              </a:pPr>
              <a:t>36</a:t>
            </a:fld>
            <a:endParaRPr lang="en-US">
              <a:latin typeface="+mn-lt"/>
            </a:endParaRPr>
          </a:p>
        </p:txBody>
      </p:sp>
      <p:sp>
        <p:nvSpPr>
          <p:cNvPr id="47106" name="Rectangle 2"/>
          <p:cNvSpPr txBox="1">
            <a:spLocks noChangeArrowheads="1"/>
          </p:cNvSpPr>
          <p:nvPr/>
        </p:nvSpPr>
        <p:spPr bwMode="auto">
          <a:xfrm>
            <a:off x="685800" y="533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marL="0" indent="0" algn="l" eaLnBrk="1" hangingPunct="1">
              <a:spcBef>
                <a:spcPct val="20000"/>
              </a:spcBef>
              <a:buClr>
                <a:srgbClr val="FF0000"/>
              </a:buClr>
            </a:pPr>
            <a:r>
              <a:rPr lang="en-GB" sz="4000" dirty="0"/>
              <a:t>Structure of a </a:t>
            </a:r>
            <a:r>
              <a:rPr lang="en-GB" sz="4000" dirty="0" smtClean="0"/>
              <a:t>node in NNs</a:t>
            </a:r>
            <a:endParaRPr lang="en-GB" sz="4000" dirty="0"/>
          </a:p>
        </p:txBody>
      </p:sp>
      <p:sp>
        <p:nvSpPr>
          <p:cNvPr id="6" name="Rectangle 3"/>
          <p:cNvSpPr>
            <a:spLocks noChangeArrowheads="1"/>
          </p:cNvSpPr>
          <p:nvPr/>
        </p:nvSpPr>
        <p:spPr bwMode="auto">
          <a:xfrm>
            <a:off x="685800" y="3886200"/>
            <a:ext cx="79994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457200" indent="-457200" algn="l">
              <a:defRPr/>
            </a:pPr>
            <a:r>
              <a:rPr lang="en-GB" sz="2400" dirty="0" err="1">
                <a:cs typeface="+mn-cs"/>
              </a:rPr>
              <a:t>Thresholding</a:t>
            </a:r>
            <a:r>
              <a:rPr lang="en-GB" sz="2400" dirty="0">
                <a:cs typeface="+mn-cs"/>
              </a:rPr>
              <a:t> function limits node output  </a:t>
            </a:r>
          </a:p>
          <a:p>
            <a:pPr marL="457200" indent="-457200" algn="l">
              <a:defRPr/>
            </a:pPr>
            <a:r>
              <a:rPr lang="en-GB" sz="2400" dirty="0">
                <a:cs typeface="+mn-cs"/>
              </a:rPr>
              <a:t>(</a:t>
            </a:r>
            <a:r>
              <a:rPr lang="en-GB" sz="2400" dirty="0" err="1">
                <a:cs typeface="+mn-cs"/>
              </a:rPr>
              <a:t>Tj</a:t>
            </a:r>
            <a:r>
              <a:rPr lang="en-GB" sz="2400" dirty="0">
                <a:cs typeface="+mn-cs"/>
              </a:rPr>
              <a:t>=0 in the example):</a:t>
            </a:r>
          </a:p>
          <a:p>
            <a:pPr marL="914400" lvl="1" indent="-457200" algn="l">
              <a:buFontTx/>
              <a:buChar char="-"/>
              <a:defRPr/>
            </a:pPr>
            <a:endParaRPr lang="en-GB" sz="2400" dirty="0">
              <a:cs typeface="+mn-cs"/>
            </a:endParaRPr>
          </a:p>
        </p:txBody>
      </p:sp>
      <p:pic>
        <p:nvPicPr>
          <p:cNvPr id="47108" name="Picture 5" descr="sigmo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930" y="4665310"/>
            <a:ext cx="342900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n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550" y="1553700"/>
            <a:ext cx="406876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0" name="Gruppo 11"/>
          <p:cNvGrpSpPr>
            <a:grpSpLocks/>
          </p:cNvGrpSpPr>
          <p:nvPr/>
        </p:nvGrpSpPr>
        <p:grpSpPr bwMode="auto">
          <a:xfrm>
            <a:off x="2165350" y="2484438"/>
            <a:ext cx="2935288" cy="1141412"/>
            <a:chOff x="2165152" y="2484854"/>
            <a:chExt cx="2936173" cy="1141521"/>
          </a:xfrm>
        </p:grpSpPr>
        <p:sp>
          <p:nvSpPr>
            <p:cNvPr id="10" name="Rectangle 6"/>
            <p:cNvSpPr>
              <a:spLocks noChangeArrowheads="1"/>
            </p:cNvSpPr>
            <p:nvPr/>
          </p:nvSpPr>
          <p:spPr bwMode="auto">
            <a:xfrm>
              <a:off x="2165152" y="3169131"/>
              <a:ext cx="1600682" cy="4572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1" name="CasellaDiTesto 10"/>
            <p:cNvSpPr txBox="1"/>
            <p:nvPr/>
          </p:nvSpPr>
          <p:spPr>
            <a:xfrm>
              <a:off x="3950040" y="2484854"/>
              <a:ext cx="1151285" cy="400088"/>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it-IT" dirty="0" err="1"/>
                <a:t>threshold</a:t>
              </a:r>
              <a:endParaRPr lang="it-IT" dirty="0"/>
            </a:p>
          </p:txBody>
        </p:sp>
      </p:grpSp>
      <p:cxnSp>
        <p:nvCxnSpPr>
          <p:cNvPr id="3" name="Connettore 1 2"/>
          <p:cNvCxnSpPr/>
          <p:nvPr/>
        </p:nvCxnSpPr>
        <p:spPr bwMode="auto">
          <a:xfrm>
            <a:off x="7200484" y="4946670"/>
            <a:ext cx="20485" cy="1382610"/>
          </a:xfrm>
          <a:prstGeom prst="line">
            <a:avLst/>
          </a:prstGeom>
          <a:solidFill>
            <a:schemeClr val="accent1"/>
          </a:solidFill>
          <a:ln w="38100" cap="flat" cmpd="sng" algn="ctr">
            <a:solidFill>
              <a:srgbClr val="00CCC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 name="Connettore 1 6"/>
          <p:cNvCxnSpPr/>
          <p:nvPr/>
        </p:nvCxnSpPr>
        <p:spPr bwMode="auto">
          <a:xfrm flipV="1">
            <a:off x="5623137" y="4956912"/>
            <a:ext cx="1608074" cy="20483"/>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2" name="Object 23"/>
          <p:cNvGraphicFramePr>
            <a:graphicFrameLocks noChangeAspect="1"/>
          </p:cNvGraphicFramePr>
          <p:nvPr>
            <p:extLst>
              <p:ext uri="{D42A27DB-BD31-4B8C-83A1-F6EECF244321}">
                <p14:modId xmlns:p14="http://schemas.microsoft.com/office/powerpoint/2010/main" val="138369171"/>
              </p:ext>
            </p:extLst>
          </p:nvPr>
        </p:nvGraphicFramePr>
        <p:xfrm>
          <a:off x="1358900" y="5084763"/>
          <a:ext cx="3214688" cy="827087"/>
        </p:xfrm>
        <a:graphic>
          <a:graphicData uri="http://schemas.openxmlformats.org/presentationml/2006/ole">
            <mc:AlternateContent xmlns:mc="http://schemas.openxmlformats.org/markup-compatibility/2006">
              <mc:Choice xmlns:v="urn:schemas-microsoft-com:vml" Requires="v">
                <p:oleObj spid="_x0000_s78898" name="Equation" r:id="rId5" imgW="1333500" imgH="342900" progId="Equation.3">
                  <p:embed/>
                </p:oleObj>
              </mc:Choice>
              <mc:Fallback>
                <p:oleObj name="Equation" r:id="rId5" imgW="1333500" imgH="342900" progId="Equation.3">
                  <p:embed/>
                  <p:pic>
                    <p:nvPicPr>
                      <p:cNvPr id="0" name=""/>
                      <p:cNvPicPr>
                        <a:picLocks noChangeAspect="1" noChangeArrowheads="1"/>
                      </p:cNvPicPr>
                      <p:nvPr/>
                    </p:nvPicPr>
                    <p:blipFill>
                      <a:blip r:embed="rId6"/>
                      <a:srcRect/>
                      <a:stretch>
                        <a:fillRect/>
                      </a:stretch>
                    </p:blipFill>
                    <p:spPr bwMode="auto">
                      <a:xfrm>
                        <a:off x="1358900" y="5084763"/>
                        <a:ext cx="3214688" cy="827087"/>
                      </a:xfrm>
                      <a:prstGeom prst="rect">
                        <a:avLst/>
                      </a:prstGeom>
                      <a:noFill/>
                      <a:ln>
                        <a:noFill/>
                      </a:ln>
                      <a:effectLst/>
                      <a:extLst/>
                    </p:spPr>
                  </p:pic>
                </p:oleObj>
              </mc:Fallback>
            </mc:AlternateContent>
          </a:graphicData>
        </a:graphic>
      </p:graphicFrame>
      <p:sp>
        <p:nvSpPr>
          <p:cNvPr id="2" name="Callout 2 1"/>
          <p:cNvSpPr/>
          <p:nvPr/>
        </p:nvSpPr>
        <p:spPr bwMode="auto">
          <a:xfrm rot="10800000">
            <a:off x="3702949" y="5516860"/>
            <a:ext cx="901341" cy="358455"/>
          </a:xfrm>
          <a:prstGeom prst="borderCallout2">
            <a:avLst>
              <a:gd name="adj1" fmla="val 18750"/>
              <a:gd name="adj2" fmla="val -8333"/>
              <a:gd name="adj3" fmla="val 18750"/>
              <a:gd name="adj4" fmla="val -16667"/>
              <a:gd name="adj5" fmla="val -127732"/>
              <a:gd name="adj6" fmla="val -287162"/>
            </a:avLst>
          </a:prstGeom>
          <a:noFill/>
          <a:ln w="28575" cap="flat" cmpd="sng" algn="ctr">
            <a:solidFill>
              <a:srgbClr val="FF0000"/>
            </a:solidFill>
            <a:prstDash val="solid"/>
            <a:round/>
            <a:headEnd type="none" w="med" len="med"/>
            <a:tailEnd type="triangle" w="med" len="med"/>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Times New Roman" charset="0"/>
              <a:ea typeface="ＭＳ Ｐゴシック" charset="0"/>
            </a:endParaRPr>
          </a:p>
        </p:txBody>
      </p:sp>
      <p:sp>
        <p:nvSpPr>
          <p:cNvPr id="5" name="CasellaDiTesto 4"/>
          <p:cNvSpPr txBox="1"/>
          <p:nvPr/>
        </p:nvSpPr>
        <p:spPr>
          <a:xfrm>
            <a:off x="5046216" y="4578484"/>
            <a:ext cx="522367" cy="400110"/>
          </a:xfrm>
          <a:prstGeom prst="rect">
            <a:avLst/>
          </a:prstGeom>
          <a:solidFill>
            <a:schemeClr val="bg1"/>
          </a:solidFill>
        </p:spPr>
        <p:txBody>
          <a:bodyPr wrap="square" rtlCol="0">
            <a:spAutoFit/>
          </a:bodyPr>
          <a:lstStyle/>
          <a:p>
            <a:r>
              <a:rPr lang="it-IT" b="1" dirty="0" err="1" smtClean="0"/>
              <a:t>o</a:t>
            </a:r>
            <a:r>
              <a:rPr lang="it-IT" b="1" baseline="-25000" dirty="0" err="1" smtClean="0"/>
              <a:t>j</a:t>
            </a:r>
            <a:endParaRPr lang="it-IT" b="1" baseline="-25000" dirty="0"/>
          </a:p>
        </p:txBody>
      </p:sp>
      <p:pic>
        <p:nvPicPr>
          <p:cNvPr id="13" name="Immagine 12"/>
          <p:cNvPicPr>
            <a:picLocks noChangeAspect="1"/>
          </p:cNvPicPr>
          <p:nvPr/>
        </p:nvPicPr>
        <p:blipFill>
          <a:blip r:embed="rId7"/>
          <a:stretch>
            <a:fillRect/>
          </a:stretch>
        </p:blipFill>
        <p:spPr>
          <a:xfrm>
            <a:off x="1484019" y="2224381"/>
            <a:ext cx="1397000" cy="10922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p:txBody>
          <a:bodyPr/>
          <a:lstStyle/>
          <a:p>
            <a:pPr>
              <a:defRPr/>
            </a:pPr>
            <a:fld id="{E3E3354C-9A68-C141-A529-96DCACB1FC44}" type="slidenum">
              <a:rPr lang="en-US"/>
              <a:pPr>
                <a:defRPr/>
              </a:pPr>
              <a:t>37</a:t>
            </a:fld>
            <a:endParaRPr lang="en-US" dirty="0">
              <a:latin typeface="+mn-lt"/>
            </a:endParaRPr>
          </a:p>
        </p:txBody>
      </p:sp>
      <p:sp>
        <p:nvSpPr>
          <p:cNvPr id="5" name="Rectangle 2"/>
          <p:cNvSpPr txBox="1">
            <a:spLocks noChangeArrowheads="1"/>
          </p:cNvSpPr>
          <p:nvPr/>
        </p:nvSpPr>
        <p:spPr bwMode="auto">
          <a:xfrm>
            <a:off x="683496" y="753191"/>
            <a:ext cx="7772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fontAlgn="base">
              <a:spcBef>
                <a:spcPct val="20000"/>
              </a:spcBef>
              <a:spcAft>
                <a:spcPct val="0"/>
              </a:spcAft>
              <a:buClr>
                <a:srgbClr val="FF0000"/>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CC00"/>
              </a:buClr>
              <a:buChar char="–"/>
              <a:defRPr sz="2800">
                <a:solidFill>
                  <a:srgbClr val="333399"/>
                </a:solidFill>
                <a:latin typeface="+mn-lt"/>
                <a:ea typeface="+mn-ea"/>
              </a:defRPr>
            </a:lvl2pPr>
            <a:lvl3pPr marL="1143000" indent="-228600" algn="l" rtl="0" fontAlgn="base">
              <a:spcBef>
                <a:spcPct val="20000"/>
              </a:spcBef>
              <a:spcAft>
                <a:spcPct val="0"/>
              </a:spcAft>
              <a:buClr>
                <a:srgbClr val="3333CC"/>
              </a:buClr>
              <a:buChar char="•"/>
              <a:defRPr sz="2400">
                <a:solidFill>
                  <a:srgbClr val="006600"/>
                </a:solidFill>
                <a:latin typeface="+mn-lt"/>
                <a:ea typeface="+mn-ea"/>
              </a:defRPr>
            </a:lvl3pPr>
            <a:lvl4pPr marL="1600200" indent="-228600" algn="l" rtl="0" fontAlgn="base">
              <a:spcBef>
                <a:spcPct val="20000"/>
              </a:spcBef>
              <a:spcAft>
                <a:spcPct val="0"/>
              </a:spcAft>
              <a:buClr>
                <a:srgbClr val="3333CC"/>
              </a:buClr>
              <a:buChar char="–"/>
              <a:defRPr sz="2000">
                <a:solidFill>
                  <a:schemeClr val="tx1"/>
                </a:solidFill>
                <a:latin typeface="+mn-lt"/>
                <a:ea typeface="+mn-ea"/>
              </a:defRPr>
            </a:lvl4pPr>
            <a:lvl5pPr marL="2057400" indent="-228600" algn="l" rtl="0" fontAlgn="base">
              <a:spcBef>
                <a:spcPct val="20000"/>
              </a:spcBef>
              <a:spcAft>
                <a:spcPct val="0"/>
              </a:spcAft>
              <a:buClr>
                <a:srgbClr val="3333CC"/>
              </a:buClr>
              <a:buChar char="»"/>
              <a:defRPr sz="2000">
                <a:solidFill>
                  <a:srgbClr val="0000CC"/>
                </a:solidFill>
                <a:latin typeface="+mn-lt"/>
                <a:ea typeface="+mn-ea"/>
              </a:defRPr>
            </a:lvl5pPr>
            <a:lvl6pPr marL="2514600" indent="-228600" algn="l" rtl="0" fontAlgn="base">
              <a:spcBef>
                <a:spcPct val="20000"/>
              </a:spcBef>
              <a:spcAft>
                <a:spcPct val="0"/>
              </a:spcAft>
              <a:buClr>
                <a:srgbClr val="3333CC"/>
              </a:buClr>
              <a:buChar char="»"/>
              <a:defRPr sz="2000">
                <a:solidFill>
                  <a:srgbClr val="0000CC"/>
                </a:solidFill>
                <a:latin typeface="+mn-lt"/>
                <a:ea typeface="+mn-ea"/>
              </a:defRPr>
            </a:lvl6pPr>
            <a:lvl7pPr marL="2971800" indent="-228600" algn="l" rtl="0" fontAlgn="base">
              <a:spcBef>
                <a:spcPct val="20000"/>
              </a:spcBef>
              <a:spcAft>
                <a:spcPct val="0"/>
              </a:spcAft>
              <a:buClr>
                <a:srgbClr val="3333CC"/>
              </a:buClr>
              <a:buChar char="»"/>
              <a:defRPr sz="2000">
                <a:solidFill>
                  <a:srgbClr val="0000CC"/>
                </a:solidFill>
                <a:latin typeface="+mn-lt"/>
                <a:ea typeface="+mn-ea"/>
              </a:defRPr>
            </a:lvl7pPr>
            <a:lvl8pPr marL="3429000" indent="-228600" algn="l" rtl="0" fontAlgn="base">
              <a:spcBef>
                <a:spcPct val="20000"/>
              </a:spcBef>
              <a:spcAft>
                <a:spcPct val="0"/>
              </a:spcAft>
              <a:buClr>
                <a:srgbClr val="3333CC"/>
              </a:buClr>
              <a:buChar char="»"/>
              <a:defRPr sz="2000">
                <a:solidFill>
                  <a:srgbClr val="0000CC"/>
                </a:solidFill>
                <a:latin typeface="+mn-lt"/>
                <a:ea typeface="+mn-ea"/>
              </a:defRPr>
            </a:lvl8pPr>
            <a:lvl9pPr marL="3886200" indent="-228600" algn="l" rtl="0" fontAlgn="base">
              <a:spcBef>
                <a:spcPct val="20000"/>
              </a:spcBef>
              <a:spcAft>
                <a:spcPct val="0"/>
              </a:spcAft>
              <a:buClr>
                <a:srgbClr val="3333CC"/>
              </a:buClr>
              <a:buChar char="»"/>
              <a:defRPr sz="2000">
                <a:solidFill>
                  <a:srgbClr val="0000CC"/>
                </a:solidFill>
                <a:latin typeface="+mn-lt"/>
                <a:ea typeface="+mn-ea"/>
              </a:defRPr>
            </a:lvl9pPr>
          </a:lstStyle>
          <a:p>
            <a:pPr marL="0" indent="0">
              <a:buFontTx/>
              <a:buNone/>
              <a:defRPr/>
            </a:pPr>
            <a:r>
              <a:rPr lang="en-GB" dirty="0" smtClean="0"/>
              <a:t>Feeding data through the net</a:t>
            </a:r>
          </a:p>
          <a:p>
            <a:pPr>
              <a:defRPr/>
            </a:pPr>
            <a:endParaRPr lang="en-GB" sz="2800" dirty="0" smtClean="0"/>
          </a:p>
          <a:p>
            <a:pPr>
              <a:defRPr/>
            </a:pPr>
            <a:endParaRPr lang="en-GB" sz="2800" dirty="0" smtClean="0"/>
          </a:p>
          <a:p>
            <a:pPr>
              <a:defRPr/>
            </a:pPr>
            <a:endParaRPr lang="en-GB" sz="2800" dirty="0" smtClean="0"/>
          </a:p>
          <a:p>
            <a:pPr>
              <a:defRPr/>
            </a:pPr>
            <a:endParaRPr lang="en-GB" sz="2800" dirty="0" smtClean="0"/>
          </a:p>
          <a:p>
            <a:pPr>
              <a:defRPr/>
            </a:pPr>
            <a:endParaRPr lang="en-GB" sz="2800" dirty="0" smtClean="0"/>
          </a:p>
          <a:p>
            <a:pPr>
              <a:defRPr/>
            </a:pPr>
            <a:endParaRPr lang="en-GB" sz="2800" dirty="0" smtClean="0"/>
          </a:p>
          <a:p>
            <a:pPr>
              <a:buFontTx/>
              <a:buNone/>
              <a:defRPr/>
            </a:pPr>
            <a:endParaRPr lang="en-GB" sz="2800" dirty="0"/>
          </a:p>
          <a:p>
            <a:pPr>
              <a:buFontTx/>
              <a:buNone/>
              <a:defRPr/>
            </a:pPr>
            <a:r>
              <a:rPr lang="en-GB" sz="2800" dirty="0" err="1" smtClean="0">
                <a:cs typeface="Times New Roman" charset="0"/>
              </a:rPr>
              <a:t>net</a:t>
            </a:r>
            <a:r>
              <a:rPr lang="en-GB" sz="2800" baseline="-25000" dirty="0" err="1" smtClean="0">
                <a:cs typeface="Times New Roman" charset="0"/>
              </a:rPr>
              <a:t>j</a:t>
            </a:r>
            <a:r>
              <a:rPr lang="en-GB" sz="2800" dirty="0" smtClean="0">
                <a:cs typeface="Times New Roman" charset="0"/>
              </a:rPr>
              <a:t>= </a:t>
            </a:r>
            <a:r>
              <a:rPr lang="en-GB" sz="2400" dirty="0" smtClean="0">
                <a:cs typeface="Times New Roman" charset="0"/>
              </a:rPr>
              <a:t>(</a:t>
            </a:r>
            <a:r>
              <a:rPr lang="en-GB" sz="2400" b="1" dirty="0" smtClean="0">
                <a:solidFill>
                  <a:srgbClr val="FF0000"/>
                </a:solidFill>
                <a:cs typeface="Times New Roman" charset="0"/>
              </a:rPr>
              <a:t>1</a:t>
            </a:r>
            <a:r>
              <a:rPr lang="en-GB" sz="2400" dirty="0" smtClean="0">
                <a:cs typeface="Times New Roman" charset="0"/>
              </a:rPr>
              <a:t> </a:t>
            </a:r>
            <a:r>
              <a:rPr lang="en-GB" sz="2400" dirty="0" smtClean="0">
                <a:cs typeface="Times New Roman" charset="0"/>
                <a:sym typeface="Symbol" charset="0"/>
              </a:rPr>
              <a:t></a:t>
            </a:r>
            <a:r>
              <a:rPr lang="en-GB" sz="2400" dirty="0" smtClean="0">
                <a:cs typeface="Times New Roman" charset="0"/>
              </a:rPr>
              <a:t> 0.25) + (</a:t>
            </a:r>
            <a:r>
              <a:rPr lang="en-GB" sz="2400" b="1" dirty="0" smtClean="0">
                <a:solidFill>
                  <a:srgbClr val="FF0000"/>
                </a:solidFill>
                <a:cs typeface="Times New Roman" charset="0"/>
              </a:rPr>
              <a:t>0.5</a:t>
            </a:r>
            <a:r>
              <a:rPr lang="en-GB" sz="2400" dirty="0" smtClean="0">
                <a:cs typeface="Times New Roman" charset="0"/>
              </a:rPr>
              <a:t> </a:t>
            </a:r>
            <a:r>
              <a:rPr lang="en-GB" sz="2400" dirty="0" smtClean="0">
                <a:cs typeface="Times New Roman" charset="0"/>
                <a:sym typeface="Symbol" charset="0"/>
              </a:rPr>
              <a:t></a:t>
            </a:r>
            <a:r>
              <a:rPr lang="en-GB" sz="2400" dirty="0" smtClean="0">
                <a:cs typeface="Times New Roman" charset="0"/>
              </a:rPr>
              <a:t> (-1.5)) = 0.25 + (-0.75)   =  - </a:t>
            </a:r>
            <a:r>
              <a:rPr lang="en-GB" sz="2400" b="1" dirty="0" smtClean="0">
                <a:cs typeface="Times New Roman" charset="0"/>
              </a:rPr>
              <a:t>0.5</a:t>
            </a:r>
            <a:r>
              <a:rPr lang="en-GB" sz="2400" dirty="0" smtClean="0"/>
              <a:t> </a:t>
            </a:r>
          </a:p>
        </p:txBody>
      </p:sp>
      <p:pic>
        <p:nvPicPr>
          <p:cNvPr id="48131" name="Picture 3" descr="ANNexample"/>
          <p:cNvPicPr>
            <a:picLocks noChangeAspect="1" noChangeArrowheads="1"/>
          </p:cNvPicPr>
          <p:nvPr/>
        </p:nvPicPr>
        <p:blipFill>
          <a:blip r:embed="rId3">
            <a:extLst>
              <a:ext uri="{28A0092B-C50C-407E-A947-70E740481C1C}">
                <a14:useLocalDpi xmlns:a14="http://schemas.microsoft.com/office/drawing/2010/main" val="0"/>
              </a:ext>
            </a:extLst>
          </a:blip>
          <a:srcRect r="19000" b="24667"/>
          <a:stretch>
            <a:fillRect/>
          </a:stretch>
        </p:blipFill>
        <p:spPr bwMode="auto">
          <a:xfrm>
            <a:off x="2767013" y="1411288"/>
            <a:ext cx="4837112"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8132" name="Object 7"/>
          <p:cNvGraphicFramePr>
            <a:graphicFrameLocks noChangeAspect="1"/>
          </p:cNvGraphicFramePr>
          <p:nvPr>
            <p:extLst>
              <p:ext uri="{D42A27DB-BD31-4B8C-83A1-F6EECF244321}">
                <p14:modId xmlns:p14="http://schemas.microsoft.com/office/powerpoint/2010/main" val="2029764975"/>
              </p:ext>
            </p:extLst>
          </p:nvPr>
        </p:nvGraphicFramePr>
        <p:xfrm>
          <a:off x="3698875" y="5616575"/>
          <a:ext cx="1822450" cy="739775"/>
        </p:xfrm>
        <a:graphic>
          <a:graphicData uri="http://schemas.openxmlformats.org/presentationml/2006/ole">
            <mc:AlternateContent xmlns:mc="http://schemas.openxmlformats.org/markup-compatibility/2006">
              <mc:Choice xmlns:v="urn:schemas-microsoft-com:vml" Requires="v">
                <p:oleObj spid="_x0000_s48242" name="Equation" r:id="rId4" imgW="838200" imgH="342900" progId="Equation.3">
                  <p:embed/>
                </p:oleObj>
              </mc:Choice>
              <mc:Fallback>
                <p:oleObj name="Equation" r:id="rId4" imgW="838200" imgH="342900" progId="Equation.3">
                  <p:embed/>
                  <p:pic>
                    <p:nvPicPr>
                      <p:cNvPr id="0" name="Object 7"/>
                      <p:cNvPicPr>
                        <a:picLocks noChangeAspect="1" noChangeArrowheads="1"/>
                      </p:cNvPicPr>
                      <p:nvPr/>
                    </p:nvPicPr>
                    <p:blipFill>
                      <a:blip r:embed="rId5"/>
                      <a:srcRect/>
                      <a:stretch>
                        <a:fillRect/>
                      </a:stretch>
                    </p:blipFill>
                    <p:spPr bwMode="auto">
                      <a:xfrm>
                        <a:off x="3698875" y="5616575"/>
                        <a:ext cx="18224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8"/>
          <p:cNvSpPr txBox="1">
            <a:spLocks noChangeArrowheads="1"/>
          </p:cNvSpPr>
          <p:nvPr/>
        </p:nvSpPr>
        <p:spPr bwMode="auto">
          <a:xfrm>
            <a:off x="882650" y="5762625"/>
            <a:ext cx="2303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dirty="0" err="1" smtClean="0">
                <a:cs typeface="+mn-cs"/>
              </a:rPr>
              <a:t>Thresholding</a:t>
            </a:r>
            <a:r>
              <a:rPr lang="en-GB" sz="2400" dirty="0" smtClean="0">
                <a:cs typeface="+mn-cs"/>
              </a:rPr>
              <a:t> (with T=0):</a:t>
            </a:r>
            <a:endParaRPr lang="en-GB" sz="2400" dirty="0">
              <a:cs typeface="+mn-cs"/>
            </a:endParaRPr>
          </a:p>
        </p:txBody>
      </p:sp>
      <p:pic>
        <p:nvPicPr>
          <p:cNvPr id="48134" name="Picture 5" descr="sigmoi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0" y="2263775"/>
            <a:ext cx="34290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po 6"/>
          <p:cNvGrpSpPr/>
          <p:nvPr/>
        </p:nvGrpSpPr>
        <p:grpSpPr>
          <a:xfrm>
            <a:off x="4175811" y="2130243"/>
            <a:ext cx="477723" cy="583769"/>
            <a:chOff x="4175811" y="2130243"/>
            <a:chExt cx="477723" cy="583769"/>
          </a:xfrm>
        </p:grpSpPr>
        <p:sp>
          <p:nvSpPr>
            <p:cNvPr id="2" name="CasellaDiTesto 1"/>
            <p:cNvSpPr txBox="1"/>
            <p:nvPr/>
          </p:nvSpPr>
          <p:spPr>
            <a:xfrm>
              <a:off x="4175811" y="2130243"/>
              <a:ext cx="477723" cy="400110"/>
            </a:xfrm>
            <a:prstGeom prst="rect">
              <a:avLst/>
            </a:prstGeom>
            <a:noFill/>
          </p:spPr>
          <p:txBody>
            <a:bodyPr wrap="none" rtlCol="0">
              <a:spAutoFit/>
            </a:bodyPr>
            <a:lstStyle/>
            <a:p>
              <a:r>
                <a:rPr lang="it-IT" dirty="0" err="1" smtClean="0"/>
                <a:t>w</a:t>
              </a:r>
              <a:r>
                <a:rPr lang="it-IT" baseline="-25000" dirty="0" err="1" smtClean="0"/>
                <a:t>ij</a:t>
              </a:r>
              <a:endParaRPr lang="it-IT" baseline="-25000" dirty="0"/>
            </a:p>
          </p:txBody>
        </p:sp>
        <p:cxnSp>
          <p:nvCxnSpPr>
            <p:cNvPr id="6" name="Connettore 2 5"/>
            <p:cNvCxnSpPr/>
            <p:nvPr/>
          </p:nvCxnSpPr>
          <p:spPr bwMode="auto">
            <a:xfrm>
              <a:off x="4414521" y="2529664"/>
              <a:ext cx="143396" cy="184348"/>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aphicFrame>
        <p:nvGraphicFramePr>
          <p:cNvPr id="10" name="Oggetto 9"/>
          <p:cNvGraphicFramePr>
            <a:graphicFrameLocks noChangeAspect="1"/>
          </p:cNvGraphicFramePr>
          <p:nvPr>
            <p:extLst>
              <p:ext uri="{D42A27DB-BD31-4B8C-83A1-F6EECF244321}">
                <p14:modId xmlns:p14="http://schemas.microsoft.com/office/powerpoint/2010/main" val="1372735319"/>
              </p:ext>
            </p:extLst>
          </p:nvPr>
        </p:nvGraphicFramePr>
        <p:xfrm>
          <a:off x="5860313" y="2338886"/>
          <a:ext cx="810327" cy="313675"/>
        </p:xfrm>
        <a:graphic>
          <a:graphicData uri="http://schemas.openxmlformats.org/presentationml/2006/ole">
            <mc:AlternateContent xmlns:mc="http://schemas.openxmlformats.org/markup-compatibility/2006">
              <mc:Choice xmlns:v="urn:schemas-microsoft-com:vml" Requires="v">
                <p:oleObj spid="_x0000_s48243" name="Equation" r:id="rId7" imgW="393700" imgH="152400" progId="Equation.3">
                  <p:embed/>
                </p:oleObj>
              </mc:Choice>
              <mc:Fallback>
                <p:oleObj name="Equation" r:id="rId7" imgW="393700" imgH="152400" progId="Equation.3">
                  <p:embed/>
                  <p:pic>
                    <p:nvPicPr>
                      <p:cNvPr id="0" name=""/>
                      <p:cNvPicPr/>
                      <p:nvPr/>
                    </p:nvPicPr>
                    <p:blipFill>
                      <a:blip r:embed="rId8"/>
                      <a:stretch>
                        <a:fillRect/>
                      </a:stretch>
                    </p:blipFill>
                    <p:spPr>
                      <a:xfrm>
                        <a:off x="5860313" y="2338886"/>
                        <a:ext cx="810327" cy="313675"/>
                      </a:xfrm>
                      <a:prstGeom prst="rect">
                        <a:avLst/>
                      </a:prstGeom>
                    </p:spPr>
                  </p:pic>
                </p:oleObj>
              </mc:Fallback>
            </mc:AlternateContent>
          </a:graphicData>
        </a:graphic>
      </p:graphicFrame>
      <p:sp>
        <p:nvSpPr>
          <p:cNvPr id="3" name="CasellaDiTesto 2"/>
          <p:cNvSpPr txBox="1"/>
          <p:nvPr/>
        </p:nvSpPr>
        <p:spPr>
          <a:xfrm>
            <a:off x="2959243" y="1771788"/>
            <a:ext cx="2111943" cy="400110"/>
          </a:xfrm>
          <a:prstGeom prst="rect">
            <a:avLst/>
          </a:prstGeom>
          <a:noFill/>
        </p:spPr>
        <p:txBody>
          <a:bodyPr wrap="none" rtlCol="0">
            <a:spAutoFit/>
          </a:bodyPr>
          <a:lstStyle/>
          <a:p>
            <a:r>
              <a:rPr lang="it-IT" b="1" dirty="0" smtClean="0"/>
              <a:t>x</a:t>
            </a:r>
            <a:r>
              <a:rPr lang="it-IT" dirty="0" smtClean="0"/>
              <a:t>:&lt;x</a:t>
            </a:r>
            <a:r>
              <a:rPr lang="it-IT" baseline="-25000" dirty="0" smtClean="0"/>
              <a:t>1</a:t>
            </a:r>
            <a:r>
              <a:rPr lang="it-IT" dirty="0" smtClean="0"/>
              <a:t>,x</a:t>
            </a:r>
            <a:r>
              <a:rPr lang="it-IT" baseline="-25000" dirty="0" smtClean="0"/>
              <a:t>2</a:t>
            </a:r>
            <a:r>
              <a:rPr lang="it-IT" dirty="0" smtClean="0"/>
              <a:t>&gt;=&lt;1,0.5&gt;</a:t>
            </a:r>
            <a:endParaRPr lang="it-IT" dirty="0"/>
          </a:p>
        </p:txBody>
      </p:sp>
      <p:sp>
        <p:nvSpPr>
          <p:cNvPr id="9" name="Ovale 8"/>
          <p:cNvSpPr/>
          <p:nvPr/>
        </p:nvSpPr>
        <p:spPr bwMode="auto">
          <a:xfrm>
            <a:off x="5151982" y="2396523"/>
            <a:ext cx="460913" cy="450629"/>
          </a:xfrm>
          <a:prstGeom prst="ellipse">
            <a:avLst/>
          </a:prstGeom>
          <a:solidFill>
            <a:srgbClr val="FFFF00"/>
          </a:solidFill>
          <a:ln w="12700" cap="flat" cmpd="sng" algn="ctr">
            <a:solidFill>
              <a:schemeClr val="tx1"/>
            </a:solidFill>
            <a:prstDash val="solid"/>
            <a:round/>
            <a:headEnd type="none" w="med" len="med"/>
            <a:tailEnd type="none" w="med" len="med"/>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Times New Roman" charset="0"/>
              <a:ea typeface="ＭＳ Ｐゴシック" charset="0"/>
            </a:endParaRPr>
          </a:p>
        </p:txBody>
      </p:sp>
      <p:cxnSp>
        <p:nvCxnSpPr>
          <p:cNvPr id="12" name="Connettore 2 11"/>
          <p:cNvCxnSpPr/>
          <p:nvPr/>
        </p:nvCxnSpPr>
        <p:spPr bwMode="auto">
          <a:xfrm flipH="1">
            <a:off x="2417704" y="2549407"/>
            <a:ext cx="1984963" cy="2549408"/>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1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1"/>
          </p:nvPr>
        </p:nvSpPr>
        <p:spPr/>
        <p:txBody>
          <a:bodyPr/>
          <a:lstStyle/>
          <a:p>
            <a:pPr>
              <a:defRPr/>
            </a:pPr>
            <a:fld id="{BBFED9A6-E8AC-6447-8D2C-F84EB8753CD9}" type="slidenum">
              <a:rPr lang="en-US"/>
              <a:pPr>
                <a:defRPr/>
              </a:pPr>
              <a:t>38</a:t>
            </a:fld>
            <a:endParaRPr lang="en-US" dirty="0">
              <a:latin typeface="Times New Roman" charset="0"/>
            </a:endParaRPr>
          </a:p>
        </p:txBody>
      </p:sp>
      <p:sp>
        <p:nvSpPr>
          <p:cNvPr id="250882" name="Rectangle 2"/>
          <p:cNvSpPr>
            <a:spLocks noGrp="1" noChangeArrowheads="1"/>
          </p:cNvSpPr>
          <p:nvPr>
            <p:ph type="title"/>
          </p:nvPr>
        </p:nvSpPr>
        <p:spPr/>
        <p:txBody>
          <a:bodyPr/>
          <a:lstStyle/>
          <a:p>
            <a:pPr eaLnBrk="1" hangingPunct="1">
              <a:defRPr/>
            </a:pPr>
            <a:r>
              <a:rPr lang="en-US" dirty="0" smtClean="0">
                <a:cs typeface="+mj-cs"/>
              </a:rPr>
              <a:t>Back to Gradient Descent</a:t>
            </a:r>
          </a:p>
        </p:txBody>
      </p:sp>
      <p:sp>
        <p:nvSpPr>
          <p:cNvPr id="250883" name="Rectangle 3"/>
          <p:cNvSpPr>
            <a:spLocks noGrp="1" noChangeArrowheads="1"/>
          </p:cNvSpPr>
          <p:nvPr>
            <p:ph type="body" idx="1"/>
          </p:nvPr>
        </p:nvSpPr>
        <p:spPr>
          <a:xfrm>
            <a:off x="685800" y="1371600"/>
            <a:ext cx="7929563" cy="4687888"/>
          </a:xfrm>
        </p:spPr>
        <p:txBody>
          <a:bodyPr/>
          <a:lstStyle/>
          <a:p>
            <a:pPr eaLnBrk="1" hangingPunct="1">
              <a:defRPr/>
            </a:pPr>
            <a:r>
              <a:rPr lang="en-US" sz="2400" dirty="0" smtClean="0">
                <a:cs typeface="+mn-cs"/>
              </a:rPr>
              <a:t>The </a:t>
            </a:r>
            <a:r>
              <a:rPr lang="en-US" sz="2400" b="1" dirty="0" smtClean="0">
                <a:cs typeface="+mn-cs"/>
              </a:rPr>
              <a:t>objective is </a:t>
            </a:r>
            <a:r>
              <a:rPr lang="en-US" sz="2400" dirty="0" smtClean="0">
                <a:cs typeface="+mn-cs"/>
              </a:rPr>
              <a:t>to minimize squared error:</a:t>
            </a:r>
          </a:p>
          <a:p>
            <a:pPr eaLnBrk="1" hangingPunct="1">
              <a:defRPr/>
            </a:pPr>
            <a:endParaRPr lang="en-US" sz="2400" dirty="0" smtClean="0">
              <a:cs typeface="+mn-cs"/>
            </a:endParaRPr>
          </a:p>
          <a:p>
            <a:pPr eaLnBrk="1" hangingPunct="1">
              <a:defRPr/>
            </a:pPr>
            <a:endParaRPr lang="en-US" sz="2400" dirty="0" smtClean="0">
              <a:cs typeface="+mn-cs"/>
            </a:endParaRPr>
          </a:p>
          <a:p>
            <a:pPr eaLnBrk="1" hangingPunct="1">
              <a:buFontTx/>
              <a:buNone/>
              <a:defRPr/>
            </a:pPr>
            <a:r>
              <a:rPr lang="en-US" sz="2400" dirty="0" smtClean="0">
                <a:cs typeface="+mn-cs"/>
              </a:rPr>
              <a:t>    where </a:t>
            </a:r>
            <a:r>
              <a:rPr lang="en-US" sz="2400" i="1" dirty="0" smtClean="0">
                <a:cs typeface="+mn-cs"/>
              </a:rPr>
              <a:t>D</a:t>
            </a:r>
            <a:r>
              <a:rPr lang="en-US" sz="2400" dirty="0" smtClean="0">
                <a:cs typeface="+mn-cs"/>
              </a:rPr>
              <a:t> is the set of training examples, </a:t>
            </a:r>
            <a:r>
              <a:rPr lang="en-US" sz="2400" i="1" dirty="0" smtClean="0">
                <a:cs typeface="+mn-cs"/>
              </a:rPr>
              <a:t>W</a:t>
            </a:r>
            <a:r>
              <a:rPr lang="en-US" sz="2400" dirty="0" smtClean="0">
                <a:cs typeface="+mn-cs"/>
              </a:rPr>
              <a:t> are current values for weights, </a:t>
            </a:r>
            <a:r>
              <a:rPr lang="en-US" sz="2400" i="1" dirty="0" smtClean="0">
                <a:cs typeface="+mn-cs"/>
              </a:rPr>
              <a:t>O</a:t>
            </a:r>
            <a:r>
              <a:rPr lang="en-US" sz="2400" dirty="0" smtClean="0">
                <a:cs typeface="+mn-cs"/>
              </a:rPr>
              <a:t> is the set of output units, </a:t>
            </a:r>
            <a:r>
              <a:rPr lang="en-US" sz="2400" i="1" dirty="0" err="1" smtClean="0">
                <a:cs typeface="+mn-cs"/>
              </a:rPr>
              <a:t>t</a:t>
            </a:r>
            <a:r>
              <a:rPr lang="en-US" sz="2400" i="1" baseline="-25000" dirty="0" err="1" smtClean="0">
                <a:cs typeface="+mn-cs"/>
              </a:rPr>
              <a:t>jx</a:t>
            </a:r>
            <a:r>
              <a:rPr lang="en-US" sz="2400" dirty="0" smtClean="0">
                <a:cs typeface="+mn-cs"/>
              </a:rPr>
              <a:t> </a:t>
            </a:r>
            <a:r>
              <a:rPr lang="en-US" sz="2400" dirty="0" smtClean="0">
                <a:cs typeface="+mn-cs"/>
              </a:rPr>
              <a:t>and </a:t>
            </a:r>
            <a:r>
              <a:rPr lang="en-US" sz="2400" i="1" dirty="0" err="1" smtClean="0">
                <a:cs typeface="+mn-cs"/>
              </a:rPr>
              <a:t>o</a:t>
            </a:r>
            <a:r>
              <a:rPr lang="en-US" sz="2400" i="1" baseline="-25000" dirty="0" err="1" smtClean="0">
                <a:cs typeface="+mn-cs"/>
              </a:rPr>
              <a:t>jx</a:t>
            </a:r>
            <a:r>
              <a:rPr lang="en-US" sz="2400" dirty="0" smtClean="0">
                <a:cs typeface="+mn-cs"/>
              </a:rPr>
              <a:t> </a:t>
            </a:r>
            <a:r>
              <a:rPr lang="en-US" sz="2400" dirty="0" smtClean="0">
                <a:cs typeface="+mn-cs"/>
              </a:rPr>
              <a:t>are, respectively, the “real” and current output for output node </a:t>
            </a:r>
            <a:r>
              <a:rPr lang="en-US" sz="2400" dirty="0" err="1" smtClean="0">
                <a:cs typeface="+mn-cs"/>
              </a:rPr>
              <a:t>O</a:t>
            </a:r>
            <a:r>
              <a:rPr lang="en-US" sz="2400" i="1" baseline="-25000" dirty="0" err="1" smtClean="0">
                <a:cs typeface="+mn-cs"/>
              </a:rPr>
              <a:t>j</a:t>
            </a:r>
            <a:r>
              <a:rPr lang="en-US" sz="2400" dirty="0" smtClean="0">
                <a:cs typeface="+mn-cs"/>
              </a:rPr>
              <a:t> for the example instance x in </a:t>
            </a:r>
            <a:r>
              <a:rPr lang="en-US" sz="2400" i="1" dirty="0" smtClean="0">
                <a:cs typeface="+mn-cs"/>
              </a:rPr>
              <a:t>D</a:t>
            </a:r>
            <a:r>
              <a:rPr lang="en-US" sz="2400" dirty="0" smtClean="0">
                <a:cs typeface="+mn-cs"/>
              </a:rPr>
              <a:t>:</a:t>
            </a:r>
          </a:p>
          <a:p>
            <a:pPr eaLnBrk="1" hangingPunct="1">
              <a:defRPr/>
            </a:pPr>
            <a:endParaRPr lang="en-US" sz="2400" b="1" dirty="0" smtClean="0">
              <a:solidFill>
                <a:srgbClr val="FF0000"/>
              </a:solidFill>
              <a:cs typeface="+mn-cs"/>
            </a:endParaRPr>
          </a:p>
        </p:txBody>
      </p:sp>
      <p:graphicFrame>
        <p:nvGraphicFramePr>
          <p:cNvPr id="250884" name="Object 4"/>
          <p:cNvGraphicFramePr>
            <a:graphicFrameLocks noChangeAspect="1"/>
          </p:cNvGraphicFramePr>
          <p:nvPr>
            <p:extLst>
              <p:ext uri="{D42A27DB-BD31-4B8C-83A1-F6EECF244321}">
                <p14:modId xmlns:p14="http://schemas.microsoft.com/office/powerpoint/2010/main" val="1487471854"/>
              </p:ext>
            </p:extLst>
          </p:nvPr>
        </p:nvGraphicFramePr>
        <p:xfrm>
          <a:off x="3121025" y="1797050"/>
          <a:ext cx="3127375" cy="822325"/>
        </p:xfrm>
        <a:graphic>
          <a:graphicData uri="http://schemas.openxmlformats.org/presentationml/2006/ole">
            <mc:AlternateContent xmlns:mc="http://schemas.openxmlformats.org/markup-compatibility/2006">
              <mc:Choice xmlns:v="urn:schemas-microsoft-com:vml" Requires="v">
                <p:oleObj spid="_x0000_s51352" name="Equation" r:id="rId3" imgW="1447800" imgH="381000" progId="Equation.3">
                  <p:embed/>
                </p:oleObj>
              </mc:Choice>
              <mc:Fallback>
                <p:oleObj name="Equation" r:id="rId3" imgW="1447800" imgH="381000" progId="Equation.3">
                  <p:embed/>
                  <p:pic>
                    <p:nvPicPr>
                      <p:cNvPr id="0" name="Object 4"/>
                      <p:cNvPicPr>
                        <a:picLocks noChangeAspect="1" noChangeArrowheads="1"/>
                      </p:cNvPicPr>
                      <p:nvPr/>
                    </p:nvPicPr>
                    <p:blipFill>
                      <a:blip r:embed="rId4"/>
                      <a:srcRect/>
                      <a:stretch>
                        <a:fillRect/>
                      </a:stretch>
                    </p:blipFill>
                    <p:spPr bwMode="auto">
                      <a:xfrm>
                        <a:off x="3121025" y="1797050"/>
                        <a:ext cx="312737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 name="Oggetto 1"/>
          <p:cNvGraphicFramePr>
            <a:graphicFrameLocks noChangeAspect="1"/>
          </p:cNvGraphicFramePr>
          <p:nvPr>
            <p:extLst>
              <p:ext uri="{D42A27DB-BD31-4B8C-83A1-F6EECF244321}">
                <p14:modId xmlns:p14="http://schemas.microsoft.com/office/powerpoint/2010/main" val="1201188893"/>
              </p:ext>
            </p:extLst>
          </p:nvPr>
        </p:nvGraphicFramePr>
        <p:xfrm>
          <a:off x="1835150" y="4144963"/>
          <a:ext cx="5703888" cy="639762"/>
        </p:xfrm>
        <a:graphic>
          <a:graphicData uri="http://schemas.openxmlformats.org/presentationml/2006/ole">
            <mc:AlternateContent xmlns:mc="http://schemas.openxmlformats.org/markup-compatibility/2006">
              <mc:Choice xmlns:v="urn:schemas-microsoft-com:vml" Requires="v">
                <p:oleObj spid="_x0000_s51353" name="Equation" r:id="rId5" imgW="2146300" imgH="241300" progId="Equation.3">
                  <p:embed/>
                </p:oleObj>
              </mc:Choice>
              <mc:Fallback>
                <p:oleObj name="Equation" r:id="rId5" imgW="2146300" imgH="241300" progId="Equation.3">
                  <p:embed/>
                  <p:pic>
                    <p:nvPicPr>
                      <p:cNvPr id="0" name="Oggetto 1"/>
                      <p:cNvPicPr>
                        <a:picLocks noChangeAspect="1" noChangeArrowheads="1"/>
                      </p:cNvPicPr>
                      <p:nvPr/>
                    </p:nvPicPr>
                    <p:blipFill>
                      <a:blip r:embed="rId6"/>
                      <a:srcRect/>
                      <a:stretch>
                        <a:fillRect/>
                      </a:stretch>
                    </p:blipFill>
                    <p:spPr bwMode="auto">
                      <a:xfrm>
                        <a:off x="1835150" y="4144963"/>
                        <a:ext cx="5703888" cy="639762"/>
                      </a:xfrm>
                      <a:prstGeom prst="rect">
                        <a:avLst/>
                      </a:prstGeom>
                      <a:noFill/>
                      <a:ln>
                        <a:noFill/>
                      </a:ln>
                      <a:extLst/>
                    </p:spPr>
                  </p:pic>
                </p:oleObj>
              </mc:Fallback>
            </mc:AlternateContent>
          </a:graphicData>
        </a:graphic>
      </p:graphicFrame>
      <p:sp>
        <p:nvSpPr>
          <p:cNvPr id="3" name="CasellaDiTesto 2"/>
          <p:cNvSpPr txBox="1"/>
          <p:nvPr/>
        </p:nvSpPr>
        <p:spPr>
          <a:xfrm>
            <a:off x="1396722" y="5444757"/>
            <a:ext cx="6843640" cy="707886"/>
          </a:xfrm>
          <a:prstGeom prst="rect">
            <a:avLst/>
          </a:prstGeom>
          <a:solidFill>
            <a:schemeClr val="accent5"/>
          </a:solidFill>
        </p:spPr>
        <p:txBody>
          <a:bodyPr wrap="none" rtlCol="0">
            <a:spAutoFit/>
          </a:bodyPr>
          <a:lstStyle/>
          <a:p>
            <a:r>
              <a:rPr lang="it-IT" dirty="0" smtClean="0"/>
              <a:t>In general, </a:t>
            </a:r>
            <a:r>
              <a:rPr lang="it-IT" dirty="0" err="1" smtClean="0"/>
              <a:t>each</a:t>
            </a:r>
            <a:r>
              <a:rPr lang="it-IT" dirty="0" smtClean="0"/>
              <a:t> </a:t>
            </a:r>
            <a:r>
              <a:rPr lang="it-IT" dirty="0" err="1" smtClean="0"/>
              <a:t>instance</a:t>
            </a:r>
            <a:r>
              <a:rPr lang="it-IT" dirty="0" smtClean="0"/>
              <a:t> in D </a:t>
            </a:r>
            <a:r>
              <a:rPr lang="it-IT" dirty="0" err="1" smtClean="0"/>
              <a:t>has</a:t>
            </a:r>
            <a:r>
              <a:rPr lang="it-IT" dirty="0" smtClean="0"/>
              <a:t> </a:t>
            </a:r>
            <a:r>
              <a:rPr lang="it-IT" dirty="0" err="1" smtClean="0"/>
              <a:t>n</a:t>
            </a:r>
            <a:r>
              <a:rPr lang="it-IT" dirty="0" smtClean="0"/>
              <a:t> </a:t>
            </a:r>
            <a:r>
              <a:rPr lang="it-IT" dirty="0" err="1" smtClean="0"/>
              <a:t>features</a:t>
            </a:r>
            <a:r>
              <a:rPr lang="it-IT" dirty="0" smtClean="0"/>
              <a:t> and m output </a:t>
            </a:r>
            <a:r>
              <a:rPr lang="it-IT" dirty="0" err="1" smtClean="0"/>
              <a:t>values</a:t>
            </a:r>
            <a:endParaRPr lang="it-IT" dirty="0" smtClean="0"/>
          </a:p>
          <a:p>
            <a:r>
              <a:rPr lang="it-IT" dirty="0" err="1" smtClean="0"/>
              <a:t>Both</a:t>
            </a:r>
            <a:r>
              <a:rPr lang="it-IT" dirty="0" smtClean="0"/>
              <a:t> </a:t>
            </a:r>
            <a:r>
              <a:rPr lang="it-IT" dirty="0" err="1" smtClean="0"/>
              <a:t>features</a:t>
            </a:r>
            <a:r>
              <a:rPr lang="it-IT" dirty="0" smtClean="0"/>
              <a:t> and output </a:t>
            </a:r>
            <a:r>
              <a:rPr lang="it-IT" dirty="0" err="1" smtClean="0"/>
              <a:t>values</a:t>
            </a:r>
            <a:r>
              <a:rPr lang="it-IT" dirty="0" smtClean="0"/>
              <a:t> can be </a:t>
            </a:r>
            <a:r>
              <a:rPr lang="it-IT" dirty="0" err="1" smtClean="0"/>
              <a:t>real</a:t>
            </a:r>
            <a:endParaRPr lang="it-I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08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08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Example</a:t>
            </a:r>
            <a:r>
              <a:rPr lang="it-IT" dirty="0" smtClean="0"/>
              <a:t> (1 output)</a:t>
            </a:r>
            <a:endParaRPr lang="it-IT" dirty="0"/>
          </a:p>
        </p:txBody>
      </p:sp>
      <p:sp>
        <p:nvSpPr>
          <p:cNvPr id="4" name="Segnaposto numero diapositiva 3"/>
          <p:cNvSpPr>
            <a:spLocks noGrp="1"/>
          </p:cNvSpPr>
          <p:nvPr>
            <p:ph type="sldNum" sz="quarter" idx="11"/>
          </p:nvPr>
        </p:nvSpPr>
        <p:spPr/>
        <p:txBody>
          <a:bodyPr/>
          <a:lstStyle/>
          <a:p>
            <a:pPr>
              <a:defRPr/>
            </a:pPr>
            <a:fld id="{8FDB4126-38B5-2045-9733-513737F6EF78}" type="slidenum">
              <a:rPr lang="en-US" smtClean="0"/>
              <a:pPr>
                <a:defRPr/>
              </a:pPr>
              <a:t>39</a:t>
            </a:fld>
            <a:endParaRPr lang="en-US">
              <a:latin typeface="+mn-lt"/>
            </a:endParaRPr>
          </a:p>
        </p:txBody>
      </p:sp>
      <p:pic>
        <p:nvPicPr>
          <p:cNvPr id="5" name="Immagine 4"/>
          <p:cNvPicPr>
            <a:picLocks noChangeAspect="1"/>
          </p:cNvPicPr>
          <p:nvPr/>
        </p:nvPicPr>
        <p:blipFill>
          <a:blip r:embed="rId2"/>
          <a:stretch>
            <a:fillRect/>
          </a:stretch>
        </p:blipFill>
        <p:spPr>
          <a:xfrm>
            <a:off x="1580444" y="1828664"/>
            <a:ext cx="5945481" cy="3531675"/>
          </a:xfrm>
          <a:prstGeom prst="rect">
            <a:avLst/>
          </a:prstGeom>
        </p:spPr>
      </p:pic>
      <p:sp>
        <p:nvSpPr>
          <p:cNvPr id="6" name="CasellaDiTesto 5"/>
          <p:cNvSpPr txBox="1"/>
          <p:nvPr/>
        </p:nvSpPr>
        <p:spPr>
          <a:xfrm>
            <a:off x="611815" y="5653850"/>
            <a:ext cx="7408907"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smtClean="0"/>
              <a:t>Input </a:t>
            </a:r>
            <a:r>
              <a:rPr lang="it-IT" dirty="0" err="1" smtClean="0"/>
              <a:t>instance</a:t>
            </a:r>
            <a:r>
              <a:rPr lang="it-IT" dirty="0" smtClean="0"/>
              <a:t> </a:t>
            </a:r>
            <a:r>
              <a:rPr lang="it-IT" b="1" dirty="0" smtClean="0"/>
              <a:t>X</a:t>
            </a:r>
            <a:r>
              <a:rPr lang="it-IT" dirty="0" smtClean="0"/>
              <a:t>&lt;(1.0,1.0),0.50&gt;; </a:t>
            </a:r>
            <a:r>
              <a:rPr lang="it-IT" dirty="0" err="1" smtClean="0"/>
              <a:t>Error</a:t>
            </a:r>
            <a:r>
              <a:rPr lang="it-IT" dirty="0" smtClean="0"/>
              <a:t>(</a:t>
            </a:r>
            <a:r>
              <a:rPr lang="it-IT" dirty="0" err="1" smtClean="0"/>
              <a:t>W</a:t>
            </a:r>
            <a:r>
              <a:rPr lang="it-IT" dirty="0" smtClean="0"/>
              <a:t>)</a:t>
            </a:r>
            <a:r>
              <a:rPr lang="it-IT" dirty="0" smtClean="0"/>
              <a:t>=1/2(</a:t>
            </a:r>
            <a:r>
              <a:rPr lang="it-IT" dirty="0" smtClean="0"/>
              <a:t>0.73-0.50)</a:t>
            </a:r>
            <a:r>
              <a:rPr lang="it-IT" baseline="30000" dirty="0" smtClean="0"/>
              <a:t>2</a:t>
            </a:r>
            <a:r>
              <a:rPr lang="it-IT" dirty="0" smtClean="0"/>
              <a:t>=</a:t>
            </a:r>
            <a:r>
              <a:rPr lang="it-IT" dirty="0" smtClean="0"/>
              <a:t>0.0529/2</a:t>
            </a:r>
            <a:endParaRPr lang="it-IT" dirty="0"/>
          </a:p>
        </p:txBody>
      </p:sp>
    </p:spTree>
    <p:extLst>
      <p:ext uri="{BB962C8B-B14F-4D97-AF65-F5344CB8AC3E}">
        <p14:creationId xmlns:p14="http://schemas.microsoft.com/office/powerpoint/2010/main" val="12249937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pPr>
              <a:defRPr/>
            </a:pPr>
            <a:fld id="{562B3D8C-F241-EE40-9309-283B147F4C65}" type="slidenum">
              <a:rPr lang="en-US"/>
              <a:pPr>
                <a:defRPr/>
              </a:pPr>
              <a:t>4</a:t>
            </a:fld>
            <a:endParaRPr lang="en-US">
              <a:latin typeface="Times New Roman" charset="0"/>
            </a:endParaRPr>
          </a:p>
        </p:txBody>
      </p:sp>
      <p:sp>
        <p:nvSpPr>
          <p:cNvPr id="240642" name="Rectangle 2"/>
          <p:cNvSpPr>
            <a:spLocks noGrp="1" noChangeArrowheads="1"/>
          </p:cNvSpPr>
          <p:nvPr>
            <p:ph type="title"/>
          </p:nvPr>
        </p:nvSpPr>
        <p:spPr/>
        <p:txBody>
          <a:bodyPr/>
          <a:lstStyle/>
          <a:p>
            <a:pPr eaLnBrk="1" hangingPunct="1">
              <a:defRPr/>
            </a:pPr>
            <a:r>
              <a:rPr lang="en-US" smtClean="0">
                <a:cs typeface="+mj-cs"/>
              </a:rPr>
              <a:t>Neural Speed Constraints</a:t>
            </a:r>
          </a:p>
        </p:txBody>
      </p:sp>
      <p:sp>
        <p:nvSpPr>
          <p:cNvPr id="240643" name="Rectangle 3"/>
          <p:cNvSpPr>
            <a:spLocks noGrp="1" noChangeArrowheads="1"/>
          </p:cNvSpPr>
          <p:nvPr>
            <p:ph type="body" idx="1"/>
          </p:nvPr>
        </p:nvSpPr>
        <p:spPr/>
        <p:txBody>
          <a:bodyPr/>
          <a:lstStyle/>
          <a:p>
            <a:pPr eaLnBrk="1" hangingPunct="1">
              <a:lnSpc>
                <a:spcPct val="80000"/>
              </a:lnSpc>
              <a:defRPr/>
            </a:pPr>
            <a:r>
              <a:rPr lang="en-US" sz="2800" dirty="0" smtClean="0">
                <a:cs typeface="+mn-cs"/>
              </a:rPr>
              <a:t>Neurons have a </a:t>
            </a:r>
            <a:r>
              <a:rPr lang="ja-JP" altLang="en-US" sz="2800" dirty="0" smtClean="0">
                <a:latin typeface="Arial"/>
                <a:cs typeface="+mn-cs"/>
              </a:rPr>
              <a:t>“</a:t>
            </a:r>
            <a:r>
              <a:rPr lang="en-US" sz="2800" dirty="0" smtClean="0">
                <a:cs typeface="+mn-cs"/>
              </a:rPr>
              <a:t>switching time</a:t>
            </a:r>
            <a:r>
              <a:rPr lang="ja-JP" altLang="en-US" sz="2800" dirty="0" smtClean="0">
                <a:latin typeface="Arial"/>
                <a:cs typeface="+mn-cs"/>
              </a:rPr>
              <a:t>”</a:t>
            </a:r>
            <a:r>
              <a:rPr lang="en-US" sz="2800" dirty="0" smtClean="0">
                <a:cs typeface="+mn-cs"/>
              </a:rPr>
              <a:t> on the order of a few milliseconds, compared to </a:t>
            </a:r>
            <a:r>
              <a:rPr lang="en-US" sz="2800" dirty="0" err="1" smtClean="0">
                <a:cs typeface="+mn-cs"/>
              </a:rPr>
              <a:t>nano</a:t>
            </a:r>
            <a:r>
              <a:rPr lang="en-US" sz="2800" dirty="0" smtClean="0">
                <a:cs typeface="+mn-cs"/>
              </a:rPr>
              <a:t>/picoseconds for current computing hardware.</a:t>
            </a:r>
          </a:p>
          <a:p>
            <a:pPr eaLnBrk="1" hangingPunct="1">
              <a:lnSpc>
                <a:spcPct val="80000"/>
              </a:lnSpc>
              <a:defRPr/>
            </a:pPr>
            <a:r>
              <a:rPr lang="en-US" sz="2800" dirty="0" smtClean="0">
                <a:cs typeface="+mn-cs"/>
              </a:rPr>
              <a:t>However, neural systems can perform complex cognitive tasks (vision, speech understanding) in tenths of a second, computers can’t.</a:t>
            </a:r>
          </a:p>
          <a:p>
            <a:pPr eaLnBrk="1" hangingPunct="1">
              <a:lnSpc>
                <a:spcPct val="80000"/>
              </a:lnSpc>
              <a:defRPr/>
            </a:pPr>
            <a:r>
              <a:rPr lang="en-US" sz="2800" dirty="0" smtClean="0">
                <a:cs typeface="+mn-cs"/>
              </a:rPr>
              <a:t>Only time for performing 100 serial steps in this time frame, compared to orders of magnitude more for current computers.</a:t>
            </a:r>
          </a:p>
          <a:p>
            <a:pPr eaLnBrk="1" hangingPunct="1">
              <a:lnSpc>
                <a:spcPct val="80000"/>
              </a:lnSpc>
              <a:defRPr/>
            </a:pPr>
            <a:r>
              <a:rPr lang="en-US" sz="2800" dirty="0" smtClean="0">
                <a:cs typeface="+mn-cs"/>
              </a:rPr>
              <a:t>Therefore, neural computation in humans exploits</a:t>
            </a:r>
            <a:r>
              <a:rPr lang="ja-JP" altLang="en-US" sz="2800" dirty="0" smtClean="0">
                <a:latin typeface="Arial"/>
                <a:cs typeface="+mn-cs"/>
              </a:rPr>
              <a:t>“</a:t>
            </a:r>
            <a:r>
              <a:rPr lang="en-US" sz="2800" dirty="0" smtClean="0">
                <a:cs typeface="+mn-cs"/>
              </a:rPr>
              <a:t>massive parallelism.</a:t>
            </a:r>
            <a:r>
              <a:rPr lang="ja-JP" altLang="en-US" sz="2800" dirty="0" smtClean="0">
                <a:latin typeface="Arial"/>
                <a:cs typeface="+mn-cs"/>
              </a:rPr>
              <a:t>”</a:t>
            </a:r>
            <a:endParaRPr lang="en-US" sz="2800" dirty="0" smtClean="0">
              <a:cs typeface="+mn-cs"/>
            </a:endParaRPr>
          </a:p>
          <a:p>
            <a:pPr eaLnBrk="1" hangingPunct="1">
              <a:lnSpc>
                <a:spcPct val="80000"/>
              </a:lnSpc>
              <a:defRPr/>
            </a:pPr>
            <a:r>
              <a:rPr lang="en-US" sz="2800" dirty="0" smtClean="0">
                <a:cs typeface="+mn-cs"/>
              </a:rPr>
              <a:t>Human brain has about 10</a:t>
            </a:r>
            <a:r>
              <a:rPr lang="en-US" sz="2800" baseline="30000" dirty="0" smtClean="0">
                <a:cs typeface="+mn-cs"/>
              </a:rPr>
              <a:t>11</a:t>
            </a:r>
            <a:r>
              <a:rPr lang="en-US" sz="2800" dirty="0" smtClean="0">
                <a:cs typeface="+mn-cs"/>
              </a:rPr>
              <a:t> neurons with an average of 10</a:t>
            </a:r>
            <a:r>
              <a:rPr lang="en-US" sz="2800" baseline="30000" dirty="0" smtClean="0">
                <a:cs typeface="+mn-cs"/>
              </a:rPr>
              <a:t>4 </a:t>
            </a:r>
            <a:r>
              <a:rPr lang="en-US" sz="2800" dirty="0" smtClean="0">
                <a:cs typeface="+mn-cs"/>
              </a:rPr>
              <a:t>connections each.</a:t>
            </a:r>
          </a:p>
          <a:p>
            <a:pPr eaLnBrk="1" hangingPunct="1">
              <a:lnSpc>
                <a:spcPct val="80000"/>
              </a:lnSpc>
              <a:defRPr/>
            </a:pPr>
            <a:endParaRPr lang="en-US" sz="2800" dirty="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06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06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06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Weight</a:t>
            </a:r>
            <a:r>
              <a:rPr lang="it-IT" dirty="0" smtClean="0"/>
              <a:t> update </a:t>
            </a:r>
            <a:r>
              <a:rPr lang="it-IT" dirty="0" err="1" smtClean="0"/>
              <a:t>rule</a:t>
            </a:r>
            <a:r>
              <a:rPr lang="it-IT" dirty="0" smtClean="0"/>
              <a:t> (</a:t>
            </a:r>
            <a:r>
              <a:rPr lang="it-IT" dirty="0" err="1" smtClean="0"/>
              <a:t>hill</a:t>
            </a:r>
            <a:r>
              <a:rPr lang="it-IT" dirty="0" smtClean="0"/>
              <a:t> climbing)</a:t>
            </a:r>
            <a:endParaRPr lang="it-IT" dirty="0"/>
          </a:p>
        </p:txBody>
      </p:sp>
      <p:sp>
        <p:nvSpPr>
          <p:cNvPr id="3" name="Segnaposto contenuto 2"/>
          <p:cNvSpPr>
            <a:spLocks noGrp="1"/>
          </p:cNvSpPr>
          <p:nvPr>
            <p:ph idx="1"/>
          </p:nvPr>
        </p:nvSpPr>
        <p:spPr/>
        <p:txBody>
          <a:bodyPr/>
          <a:lstStyle/>
          <a:p>
            <a:pPr eaLnBrk="1" hangingPunct="1">
              <a:defRPr/>
            </a:pPr>
            <a:r>
              <a:rPr lang="en-US" b="1" dirty="0">
                <a:solidFill>
                  <a:srgbClr val="FF0000"/>
                </a:solidFill>
              </a:rPr>
              <a:t>Learning rule to change weights </a:t>
            </a:r>
            <a:r>
              <a:rPr lang="en-US" dirty="0"/>
              <a:t>to minimize error </a:t>
            </a:r>
            <a:r>
              <a:rPr lang="en-US" dirty="0" smtClean="0"/>
              <a:t>at each iteration </a:t>
            </a:r>
            <a:r>
              <a:rPr lang="en-US" i="1" dirty="0" smtClean="0"/>
              <a:t>t</a:t>
            </a:r>
            <a:r>
              <a:rPr lang="en-US" dirty="0" smtClean="0"/>
              <a:t> is</a:t>
            </a:r>
            <a:r>
              <a:rPr lang="en-US" dirty="0"/>
              <a:t>:</a:t>
            </a:r>
          </a:p>
          <a:p>
            <a:pPr eaLnBrk="1" hangingPunct="1">
              <a:defRPr/>
            </a:pPr>
            <a:endParaRPr lang="en-US" dirty="0"/>
          </a:p>
          <a:p>
            <a:pPr marL="0" indent="0" eaLnBrk="1" hangingPunct="1">
              <a:buFontTx/>
              <a:buNone/>
              <a:defRPr/>
            </a:pPr>
            <a:endParaRPr lang="en-US" dirty="0"/>
          </a:p>
          <a:p>
            <a:pPr eaLnBrk="1" hangingPunct="1">
              <a:defRPr/>
            </a:pPr>
            <a:r>
              <a:rPr lang="en-US" dirty="0"/>
              <a:t>Weights are updated proportionally to the </a:t>
            </a:r>
            <a:r>
              <a:rPr lang="en-US" dirty="0">
                <a:solidFill>
                  <a:srgbClr val="FF0000"/>
                </a:solidFill>
              </a:rPr>
              <a:t>derivative of the error </a:t>
            </a:r>
            <a:r>
              <a:rPr lang="en-US" dirty="0"/>
              <a:t>(move in the opposite direction of error gradient)</a:t>
            </a:r>
          </a:p>
          <a:p>
            <a:endParaRPr lang="it-IT" dirty="0"/>
          </a:p>
        </p:txBody>
      </p:sp>
      <p:sp>
        <p:nvSpPr>
          <p:cNvPr id="4" name="Segnaposto numero diapositiva 3"/>
          <p:cNvSpPr>
            <a:spLocks noGrp="1"/>
          </p:cNvSpPr>
          <p:nvPr>
            <p:ph type="sldNum" sz="quarter" idx="11"/>
          </p:nvPr>
        </p:nvSpPr>
        <p:spPr/>
        <p:txBody>
          <a:bodyPr/>
          <a:lstStyle/>
          <a:p>
            <a:pPr>
              <a:defRPr/>
            </a:pPr>
            <a:fld id="{8FDB4126-38B5-2045-9733-513737F6EF78}" type="slidenum">
              <a:rPr lang="en-US" smtClean="0"/>
              <a:pPr>
                <a:defRPr/>
              </a:pPr>
              <a:t>40</a:t>
            </a:fld>
            <a:endParaRPr lang="en-US">
              <a:latin typeface="+mn-lt"/>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2607404236"/>
              </p:ext>
            </p:extLst>
          </p:nvPr>
        </p:nvGraphicFramePr>
        <p:xfrm>
          <a:off x="2725738" y="2581275"/>
          <a:ext cx="3644900" cy="1109663"/>
        </p:xfrm>
        <a:graphic>
          <a:graphicData uri="http://schemas.openxmlformats.org/presentationml/2006/ole">
            <mc:AlternateContent xmlns:mc="http://schemas.openxmlformats.org/markup-compatibility/2006">
              <mc:Choice xmlns:v="urn:schemas-microsoft-com:vml" Requires="v">
                <p:oleObj spid="_x0000_s80933" name="Equation" r:id="rId3" imgW="1333500" imgH="406400" progId="Equation.3">
                  <p:embed/>
                </p:oleObj>
              </mc:Choice>
              <mc:Fallback>
                <p:oleObj name="Equation" r:id="rId3" imgW="1333500" imgH="406400" progId="Equation.3">
                  <p:embed/>
                  <p:pic>
                    <p:nvPicPr>
                      <p:cNvPr id="0" name=""/>
                      <p:cNvPicPr>
                        <a:picLocks noChangeAspect="1" noChangeArrowheads="1"/>
                      </p:cNvPicPr>
                      <p:nvPr/>
                    </p:nvPicPr>
                    <p:blipFill>
                      <a:blip r:embed="rId4"/>
                      <a:srcRect/>
                      <a:stretch>
                        <a:fillRect/>
                      </a:stretch>
                    </p:blipFill>
                    <p:spPr bwMode="auto">
                      <a:xfrm>
                        <a:off x="2725738" y="2581275"/>
                        <a:ext cx="3644900" cy="110966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609248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pPr>
              <a:defRPr/>
            </a:pPr>
            <a:r>
              <a:rPr lang="it-IT" dirty="0" smtClean="0"/>
              <a:t>Computing the </a:t>
            </a:r>
            <a:r>
              <a:rPr lang="it-IT" dirty="0" err="1" smtClean="0"/>
              <a:t>partial</a:t>
            </a:r>
            <a:r>
              <a:rPr lang="it-IT" dirty="0" smtClean="0"/>
              <a:t> </a:t>
            </a:r>
            <a:r>
              <a:rPr lang="it-IT" dirty="0" err="1" smtClean="0"/>
              <a:t>derivatives</a:t>
            </a:r>
            <a:r>
              <a:rPr lang="it-IT" dirty="0" smtClean="0"/>
              <a:t> (</a:t>
            </a:r>
            <a:r>
              <a:rPr lang="it-IT" dirty="0" err="1" smtClean="0"/>
              <a:t>using</a:t>
            </a:r>
            <a:r>
              <a:rPr lang="it-IT" dirty="0" smtClean="0"/>
              <a:t> </a:t>
            </a:r>
            <a:r>
              <a:rPr lang="it-IT" dirty="0" err="1" smtClean="0"/>
              <a:t>concatenation</a:t>
            </a:r>
            <a:r>
              <a:rPr lang="it-IT" dirty="0" smtClean="0"/>
              <a:t> </a:t>
            </a:r>
            <a:r>
              <a:rPr lang="it-IT" dirty="0" err="1" smtClean="0"/>
              <a:t>rule</a:t>
            </a:r>
            <a:r>
              <a:rPr lang="it-IT" dirty="0" smtClean="0"/>
              <a:t>)</a:t>
            </a:r>
            <a:endParaRPr lang="it-IT" dirty="0"/>
          </a:p>
        </p:txBody>
      </p:sp>
      <p:graphicFrame>
        <p:nvGraphicFramePr>
          <p:cNvPr id="52226" name="Segnaposto contenuto 4"/>
          <p:cNvGraphicFramePr>
            <a:graphicFrameLocks noGrp="1" noChangeAspect="1"/>
          </p:cNvGraphicFramePr>
          <p:nvPr>
            <p:ph idx="1"/>
            <p:extLst>
              <p:ext uri="{D42A27DB-BD31-4B8C-83A1-F6EECF244321}">
                <p14:modId xmlns:p14="http://schemas.microsoft.com/office/powerpoint/2010/main" val="2612709899"/>
              </p:ext>
            </p:extLst>
          </p:nvPr>
        </p:nvGraphicFramePr>
        <p:xfrm>
          <a:off x="1525588" y="1751013"/>
          <a:ext cx="2605087" cy="1289050"/>
        </p:xfrm>
        <a:graphic>
          <a:graphicData uri="http://schemas.openxmlformats.org/presentationml/2006/ole">
            <mc:AlternateContent xmlns:mc="http://schemas.openxmlformats.org/markup-compatibility/2006">
              <mc:Choice xmlns:v="urn:schemas-microsoft-com:vml" Requires="v">
                <p:oleObj spid="_x0000_s52352" name="Equation" r:id="rId3" imgW="1206500" imgH="596900" progId="Equation.3">
                  <p:embed/>
                </p:oleObj>
              </mc:Choice>
              <mc:Fallback>
                <p:oleObj name="Equation" r:id="rId3" imgW="1206500" imgH="596900" progId="Equation.3">
                  <p:embed/>
                  <p:pic>
                    <p:nvPicPr>
                      <p:cNvPr id="0" name="Segnaposto contenuto 4"/>
                      <p:cNvPicPr>
                        <a:picLocks noGrp="1" noChangeAspect="1" noChangeArrowheads="1"/>
                      </p:cNvPicPr>
                      <p:nvPr/>
                    </p:nvPicPr>
                    <p:blipFill>
                      <a:blip r:embed="rId4"/>
                      <a:srcRect/>
                      <a:stretch>
                        <a:fillRect/>
                      </a:stretch>
                    </p:blipFill>
                    <p:spPr bwMode="auto">
                      <a:xfrm>
                        <a:off x="1525588" y="1751013"/>
                        <a:ext cx="2605087"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egnaposto numero diapositiva 3"/>
          <p:cNvSpPr>
            <a:spLocks noGrp="1"/>
          </p:cNvSpPr>
          <p:nvPr>
            <p:ph type="sldNum" sz="quarter" idx="11"/>
          </p:nvPr>
        </p:nvSpPr>
        <p:spPr/>
        <p:txBody>
          <a:bodyPr/>
          <a:lstStyle/>
          <a:p>
            <a:pPr>
              <a:defRPr/>
            </a:pPr>
            <a:fld id="{73203A93-18D7-AC48-B7D7-E7FF73B2A0BA}" type="slidenum">
              <a:rPr lang="en-US" smtClean="0"/>
              <a:pPr>
                <a:defRPr/>
              </a:pPr>
              <a:t>41</a:t>
            </a:fld>
            <a:endParaRPr lang="en-US">
              <a:latin typeface="+mn-lt"/>
            </a:endParaRPr>
          </a:p>
        </p:txBody>
      </p:sp>
      <p:sp>
        <p:nvSpPr>
          <p:cNvPr id="9" name="CasellaDiTesto 8"/>
          <p:cNvSpPr txBox="1">
            <a:spLocks noChangeArrowheads="1"/>
          </p:cNvSpPr>
          <p:nvPr/>
        </p:nvSpPr>
        <p:spPr bwMode="auto">
          <a:xfrm>
            <a:off x="742950" y="3114675"/>
            <a:ext cx="5705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sz="2400"/>
              <a:t>How the error changes when weights change</a:t>
            </a:r>
          </a:p>
        </p:txBody>
      </p:sp>
      <p:sp>
        <p:nvSpPr>
          <p:cNvPr id="10" name="CasellaDiTesto 9"/>
          <p:cNvSpPr txBox="1">
            <a:spLocks noChangeArrowheads="1"/>
          </p:cNvSpPr>
          <p:nvPr/>
        </p:nvSpPr>
        <p:spPr bwMode="auto">
          <a:xfrm>
            <a:off x="674688" y="3798888"/>
            <a:ext cx="565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sz="2400"/>
              <a:t>How the error changes when output changes</a:t>
            </a:r>
          </a:p>
        </p:txBody>
      </p:sp>
      <p:sp>
        <p:nvSpPr>
          <p:cNvPr id="11" name="CasellaDiTesto 10"/>
          <p:cNvSpPr txBox="1">
            <a:spLocks noChangeArrowheads="1"/>
          </p:cNvSpPr>
          <p:nvPr/>
        </p:nvSpPr>
        <p:spPr bwMode="auto">
          <a:xfrm>
            <a:off x="212740" y="4495800"/>
            <a:ext cx="7561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sz="2400" dirty="0"/>
              <a:t>How the output </a:t>
            </a:r>
            <a:r>
              <a:rPr lang="it-IT" sz="2400" dirty="0" err="1"/>
              <a:t>changes</a:t>
            </a:r>
            <a:r>
              <a:rPr lang="it-IT" sz="2400" dirty="0"/>
              <a:t> </a:t>
            </a:r>
            <a:r>
              <a:rPr lang="it-IT" sz="2400" dirty="0" err="1"/>
              <a:t>when</a:t>
            </a:r>
            <a:r>
              <a:rPr lang="it-IT" sz="2400" dirty="0"/>
              <a:t> </a:t>
            </a:r>
            <a:r>
              <a:rPr lang="it-IT" sz="2400" dirty="0" err="1"/>
              <a:t>weighted</a:t>
            </a:r>
            <a:r>
              <a:rPr lang="it-IT" sz="2400" dirty="0"/>
              <a:t> </a:t>
            </a:r>
            <a:r>
              <a:rPr lang="it-IT" sz="2400" dirty="0" smtClean="0"/>
              <a:t>input sum  </a:t>
            </a:r>
            <a:r>
              <a:rPr lang="it-IT" sz="2400" dirty="0" err="1" smtClean="0"/>
              <a:t>changes</a:t>
            </a:r>
            <a:endParaRPr lang="it-IT" sz="2400" dirty="0"/>
          </a:p>
        </p:txBody>
      </p:sp>
      <p:sp>
        <p:nvSpPr>
          <p:cNvPr id="12" name="CasellaDiTesto 11"/>
          <p:cNvSpPr txBox="1">
            <a:spLocks noChangeArrowheads="1"/>
          </p:cNvSpPr>
          <p:nvPr/>
        </p:nvSpPr>
        <p:spPr bwMode="auto">
          <a:xfrm>
            <a:off x="519359" y="5253038"/>
            <a:ext cx="68257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sz="2400" dirty="0"/>
              <a:t>How the </a:t>
            </a:r>
            <a:r>
              <a:rPr lang="it-IT" sz="2400" dirty="0" err="1" smtClean="0"/>
              <a:t>weighted</a:t>
            </a:r>
            <a:r>
              <a:rPr lang="it-IT" sz="2400" dirty="0" smtClean="0"/>
              <a:t> </a:t>
            </a:r>
            <a:r>
              <a:rPr lang="it-IT" sz="2400" dirty="0"/>
              <a:t>sum </a:t>
            </a:r>
            <a:r>
              <a:rPr lang="it-IT" sz="2400" dirty="0" err="1"/>
              <a:t>changes</a:t>
            </a:r>
            <a:r>
              <a:rPr lang="it-IT" sz="2400" dirty="0"/>
              <a:t> </a:t>
            </a:r>
            <a:r>
              <a:rPr lang="it-IT" sz="2400" dirty="0" err="1"/>
              <a:t>when</a:t>
            </a:r>
            <a:r>
              <a:rPr lang="it-IT" sz="2400" dirty="0"/>
              <a:t> </a:t>
            </a:r>
            <a:r>
              <a:rPr lang="it-IT" sz="2400" dirty="0" err="1"/>
              <a:t>weights</a:t>
            </a:r>
            <a:r>
              <a:rPr lang="it-IT" sz="2400" dirty="0"/>
              <a:t> </a:t>
            </a:r>
            <a:r>
              <a:rPr lang="it-IT" sz="2400" dirty="0" err="1"/>
              <a:t>change</a:t>
            </a:r>
            <a:endParaRPr lang="it-IT" sz="2400" dirty="0"/>
          </a:p>
        </p:txBody>
      </p:sp>
      <p:sp>
        <p:nvSpPr>
          <p:cNvPr id="14" name="Ovale 13"/>
          <p:cNvSpPr>
            <a:spLocks noChangeArrowheads="1"/>
          </p:cNvSpPr>
          <p:nvPr/>
        </p:nvSpPr>
        <p:spPr bwMode="auto">
          <a:xfrm>
            <a:off x="1331913" y="1700213"/>
            <a:ext cx="736600" cy="9017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it-IT"/>
          </a:p>
        </p:txBody>
      </p:sp>
      <p:sp>
        <p:nvSpPr>
          <p:cNvPr id="15" name="Ovale 14"/>
          <p:cNvSpPr>
            <a:spLocks noChangeArrowheads="1"/>
          </p:cNvSpPr>
          <p:nvPr/>
        </p:nvSpPr>
        <p:spPr bwMode="auto">
          <a:xfrm>
            <a:off x="2220913" y="1730375"/>
            <a:ext cx="738187" cy="9017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it-IT"/>
          </a:p>
        </p:txBody>
      </p:sp>
      <p:sp>
        <p:nvSpPr>
          <p:cNvPr id="16" name="Ovale 15"/>
          <p:cNvSpPr>
            <a:spLocks noChangeArrowheads="1"/>
          </p:cNvSpPr>
          <p:nvPr/>
        </p:nvSpPr>
        <p:spPr bwMode="auto">
          <a:xfrm>
            <a:off x="2847975" y="1741488"/>
            <a:ext cx="736600" cy="9017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it-IT"/>
          </a:p>
        </p:txBody>
      </p:sp>
      <p:sp>
        <p:nvSpPr>
          <p:cNvPr id="17" name="Ovale 16"/>
          <p:cNvSpPr>
            <a:spLocks noChangeArrowheads="1"/>
          </p:cNvSpPr>
          <p:nvPr/>
        </p:nvSpPr>
        <p:spPr bwMode="auto">
          <a:xfrm>
            <a:off x="3543300" y="1700213"/>
            <a:ext cx="839788" cy="94297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it-IT"/>
          </a:p>
        </p:txBody>
      </p:sp>
      <p:grpSp>
        <p:nvGrpSpPr>
          <p:cNvPr id="52236" name="Gruppo 2"/>
          <p:cNvGrpSpPr>
            <a:grpSpLocks/>
          </p:cNvGrpSpPr>
          <p:nvPr/>
        </p:nvGrpSpPr>
        <p:grpSpPr bwMode="auto">
          <a:xfrm>
            <a:off x="5460283" y="1316038"/>
            <a:ext cx="3638947" cy="1907557"/>
            <a:chOff x="5459905" y="1315358"/>
            <a:chExt cx="3639320" cy="1908470"/>
          </a:xfrm>
        </p:grpSpPr>
        <p:graphicFrame>
          <p:nvGraphicFramePr>
            <p:cNvPr id="52237" name="Oggetto 12"/>
            <p:cNvGraphicFramePr>
              <a:graphicFrameLocks noChangeAspect="1"/>
            </p:cNvGraphicFramePr>
            <p:nvPr>
              <p:extLst>
                <p:ext uri="{D42A27DB-BD31-4B8C-83A1-F6EECF244321}">
                  <p14:modId xmlns:p14="http://schemas.microsoft.com/office/powerpoint/2010/main" val="1629328558"/>
                </p:ext>
              </p:extLst>
            </p:nvPr>
          </p:nvGraphicFramePr>
          <p:xfrm>
            <a:off x="5459905" y="1502154"/>
            <a:ext cx="2408485" cy="1721674"/>
          </p:xfrm>
          <a:graphic>
            <a:graphicData uri="http://schemas.openxmlformats.org/presentationml/2006/ole">
              <mc:AlternateContent xmlns:mc="http://schemas.openxmlformats.org/markup-compatibility/2006">
                <mc:Choice xmlns:v="urn:schemas-microsoft-com:vml" Requires="v">
                  <p:oleObj spid="_x0000_s52353" name="Equation" r:id="rId5" imgW="1333500" imgH="952500" progId="Equation.3">
                    <p:embed/>
                  </p:oleObj>
                </mc:Choice>
                <mc:Fallback>
                  <p:oleObj name="Equation" r:id="rId5" imgW="1333500" imgH="952500" progId="Equation.3">
                    <p:embed/>
                    <p:pic>
                      <p:nvPicPr>
                        <p:cNvPr id="0" name="Oggetto 12"/>
                        <p:cNvPicPr>
                          <a:picLocks noChangeAspect="1" noChangeArrowheads="1"/>
                        </p:cNvPicPr>
                        <p:nvPr/>
                      </p:nvPicPr>
                      <p:blipFill>
                        <a:blip r:embed="rId6"/>
                        <a:srcRect/>
                        <a:stretch>
                          <a:fillRect/>
                        </a:stretch>
                      </p:blipFill>
                      <p:spPr bwMode="auto">
                        <a:xfrm>
                          <a:off x="5459905" y="1502154"/>
                          <a:ext cx="2408485" cy="172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8" name="CasellaDiTesto 1"/>
            <p:cNvSpPr txBox="1">
              <a:spLocks noChangeArrowheads="1"/>
            </p:cNvSpPr>
            <p:nvPr/>
          </p:nvSpPr>
          <p:spPr bwMode="auto">
            <a:xfrm>
              <a:off x="6952263" y="1315358"/>
              <a:ext cx="2146962" cy="40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dirty="0" err="1"/>
                <a:t>t</a:t>
              </a:r>
              <a:r>
                <a:rPr lang="it-IT" baseline="-25000" dirty="0" err="1"/>
                <a:t>j</a:t>
              </a:r>
              <a:r>
                <a:rPr lang="it-IT" dirty="0"/>
                <a:t> </a:t>
              </a:r>
              <a:r>
                <a:rPr lang="it-IT" dirty="0" err="1"/>
                <a:t>is</a:t>
              </a:r>
              <a:r>
                <a:rPr lang="it-IT" dirty="0"/>
                <a:t> a </a:t>
              </a:r>
              <a:r>
                <a:rPr lang="it-IT" dirty="0" err="1"/>
                <a:t>costant</a:t>
              </a:r>
              <a:r>
                <a:rPr lang="it-IT" dirty="0"/>
                <a:t> </a:t>
              </a:r>
              <a:r>
                <a:rPr lang="it-IT" dirty="0" err="1"/>
                <a:t>value</a:t>
              </a:r>
              <a:endParaRPr lang="it-IT"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grpId="1" nodeType="clickEffect">
                                  <p:stCondLst>
                                    <p:cond delay="0"/>
                                  </p:stCondLst>
                                  <p:childTnLst>
                                    <p:animEffect transition="out" filter="blinds(horizontal)">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animBg="1"/>
      <p:bldP spid="14" grpId="1" animBg="1"/>
      <p:bldP spid="15" grpId="0" animBg="1"/>
      <p:bldP spid="15" grpId="1" animBg="1"/>
      <p:bldP spid="16" grpId="0" animBg="1"/>
      <p:bldP spid="16" grpId="1"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Computing the </a:t>
            </a:r>
            <a:r>
              <a:rPr lang="it-IT" dirty="0" err="1" smtClean="0"/>
              <a:t>partial</a:t>
            </a:r>
            <a:r>
              <a:rPr lang="it-IT" dirty="0" smtClean="0"/>
              <a:t> </a:t>
            </a:r>
            <a:r>
              <a:rPr lang="it-IT" dirty="0" err="1" smtClean="0"/>
              <a:t>derivatives</a:t>
            </a:r>
            <a:endParaRPr lang="it-IT" dirty="0"/>
          </a:p>
        </p:txBody>
      </p:sp>
      <p:sp>
        <p:nvSpPr>
          <p:cNvPr id="4" name="Segnaposto numero diapositiva 3"/>
          <p:cNvSpPr>
            <a:spLocks noGrp="1"/>
          </p:cNvSpPr>
          <p:nvPr>
            <p:ph type="sldNum" sz="quarter" idx="11"/>
          </p:nvPr>
        </p:nvSpPr>
        <p:spPr/>
        <p:txBody>
          <a:bodyPr/>
          <a:lstStyle/>
          <a:p>
            <a:pPr>
              <a:defRPr/>
            </a:pPr>
            <a:fld id="{93D7DCA7-9BA8-7E43-8B3B-4C0ED50B5D1F}" type="slidenum">
              <a:rPr lang="en-US" smtClean="0"/>
              <a:pPr>
                <a:defRPr/>
              </a:pPr>
              <a:t>42</a:t>
            </a:fld>
            <a:endParaRPr lang="en-US">
              <a:latin typeface="+mn-lt"/>
            </a:endParaRPr>
          </a:p>
        </p:txBody>
      </p:sp>
      <p:graphicFrame>
        <p:nvGraphicFramePr>
          <p:cNvPr id="52227" name="Segnaposto contenuto 4"/>
          <p:cNvGraphicFramePr>
            <a:graphicFrameLocks noGrp="1" noChangeAspect="1"/>
          </p:cNvGraphicFramePr>
          <p:nvPr>
            <p:ph idx="1"/>
            <p:extLst>
              <p:ext uri="{D42A27DB-BD31-4B8C-83A1-F6EECF244321}">
                <p14:modId xmlns:p14="http://schemas.microsoft.com/office/powerpoint/2010/main" val="2423560031"/>
              </p:ext>
            </p:extLst>
          </p:nvPr>
        </p:nvGraphicFramePr>
        <p:xfrm>
          <a:off x="1104900" y="1423988"/>
          <a:ext cx="4508500" cy="3695700"/>
        </p:xfrm>
        <a:graphic>
          <a:graphicData uri="http://schemas.openxmlformats.org/presentationml/2006/ole">
            <mc:AlternateContent xmlns:mc="http://schemas.openxmlformats.org/markup-compatibility/2006">
              <mc:Choice xmlns:v="urn:schemas-microsoft-com:vml" Requires="v">
                <p:oleObj spid="_x0000_s53474" name="Equation" r:id="rId3" imgW="2463800" imgH="2019300" progId="Equation.3">
                  <p:embed/>
                </p:oleObj>
              </mc:Choice>
              <mc:Fallback>
                <p:oleObj name="Equation" r:id="rId3" imgW="2463800" imgH="2019300" progId="Equation.3">
                  <p:embed/>
                  <p:pic>
                    <p:nvPicPr>
                      <p:cNvPr id="0" name="Segnaposto contenuto 4"/>
                      <p:cNvPicPr>
                        <a:picLocks noGrp="1" noChangeAspect="1" noChangeArrowheads="1"/>
                      </p:cNvPicPr>
                      <p:nvPr/>
                    </p:nvPicPr>
                    <p:blipFill>
                      <a:blip r:embed="rId4"/>
                      <a:srcRect/>
                      <a:stretch>
                        <a:fillRect/>
                      </a:stretch>
                    </p:blipFill>
                    <p:spPr bwMode="auto">
                      <a:xfrm>
                        <a:off x="1104900" y="1423988"/>
                        <a:ext cx="45085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1236117836"/>
              </p:ext>
            </p:extLst>
          </p:nvPr>
        </p:nvGraphicFramePr>
        <p:xfrm>
          <a:off x="2568575" y="5535613"/>
          <a:ext cx="3076575" cy="923925"/>
        </p:xfrm>
        <a:graphic>
          <a:graphicData uri="http://schemas.openxmlformats.org/presentationml/2006/ole">
            <mc:AlternateContent xmlns:mc="http://schemas.openxmlformats.org/markup-compatibility/2006">
              <mc:Choice xmlns:v="urn:schemas-microsoft-com:vml" Requires="v">
                <p:oleObj spid="_x0000_s53475" name="Equation" r:id="rId5" imgW="1270000" imgH="381000" progId="Equation.3">
                  <p:embed/>
                </p:oleObj>
              </mc:Choice>
              <mc:Fallback>
                <p:oleObj name="Equation" r:id="rId5" imgW="1270000" imgH="381000" progId="Equation.3">
                  <p:embed/>
                  <p:pic>
                    <p:nvPicPr>
                      <p:cNvPr id="0" name="Oggetto 5"/>
                      <p:cNvPicPr>
                        <a:picLocks noChangeAspect="1" noChangeArrowheads="1"/>
                      </p:cNvPicPr>
                      <p:nvPr/>
                    </p:nvPicPr>
                    <p:blipFill>
                      <a:blip r:embed="rId6"/>
                      <a:srcRect/>
                      <a:stretch>
                        <a:fillRect/>
                      </a:stretch>
                    </p:blipFill>
                    <p:spPr bwMode="auto">
                      <a:xfrm>
                        <a:off x="2568575" y="5535613"/>
                        <a:ext cx="3076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3" name="Segnaposto contenuto 4"/>
          <p:cNvGraphicFramePr>
            <a:graphicFrameLocks noChangeAspect="1"/>
          </p:cNvGraphicFramePr>
          <p:nvPr>
            <p:extLst>
              <p:ext uri="{D42A27DB-BD31-4B8C-83A1-F6EECF244321}">
                <p14:modId xmlns:p14="http://schemas.microsoft.com/office/powerpoint/2010/main" val="4250263203"/>
              </p:ext>
            </p:extLst>
          </p:nvPr>
        </p:nvGraphicFramePr>
        <p:xfrm>
          <a:off x="6264275" y="1433513"/>
          <a:ext cx="2454275" cy="1216025"/>
        </p:xfrm>
        <a:graphic>
          <a:graphicData uri="http://schemas.openxmlformats.org/presentationml/2006/ole">
            <mc:AlternateContent xmlns:mc="http://schemas.openxmlformats.org/markup-compatibility/2006">
              <mc:Choice xmlns:v="urn:schemas-microsoft-com:vml" Requires="v">
                <p:oleObj spid="_x0000_s53476" name="Equation" r:id="rId7" imgW="1206500" imgH="596900" progId="Equation.3">
                  <p:embed/>
                </p:oleObj>
              </mc:Choice>
              <mc:Fallback>
                <p:oleObj name="Equation" r:id="rId7" imgW="1206500" imgH="596900" progId="Equation.3">
                  <p:embed/>
                  <p:pic>
                    <p:nvPicPr>
                      <p:cNvPr id="0" name="Segnaposto contenuto 4"/>
                      <p:cNvPicPr>
                        <a:picLocks noChangeAspect="1" noChangeArrowheads="1"/>
                      </p:cNvPicPr>
                      <p:nvPr/>
                    </p:nvPicPr>
                    <p:blipFill>
                      <a:blip r:embed="rId8"/>
                      <a:srcRect/>
                      <a:stretch>
                        <a:fillRect/>
                      </a:stretch>
                    </p:blipFill>
                    <p:spPr bwMode="auto">
                      <a:xfrm>
                        <a:off x="6264275" y="1433513"/>
                        <a:ext cx="24542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ttangolo 2"/>
          <p:cNvSpPr>
            <a:spLocks noChangeArrowheads="1"/>
          </p:cNvSpPr>
          <p:nvPr/>
        </p:nvSpPr>
        <p:spPr bwMode="auto">
          <a:xfrm>
            <a:off x="8164513" y="1316038"/>
            <a:ext cx="715962" cy="1177925"/>
          </a:xfrm>
          <a:prstGeom prst="rect">
            <a:avLst/>
          </a:prstGeom>
          <a:noFill/>
          <a:ln w="3810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it-IT"/>
          </a:p>
        </p:txBody>
      </p:sp>
      <p:sp>
        <p:nvSpPr>
          <p:cNvPr id="8" name="Rettangolo 7"/>
          <p:cNvSpPr>
            <a:spLocks noChangeArrowheads="1"/>
          </p:cNvSpPr>
          <p:nvPr/>
        </p:nvSpPr>
        <p:spPr bwMode="auto">
          <a:xfrm>
            <a:off x="1050925" y="1268413"/>
            <a:ext cx="715963" cy="1179512"/>
          </a:xfrm>
          <a:prstGeom prst="rect">
            <a:avLst/>
          </a:prstGeom>
          <a:noFill/>
          <a:ln w="3810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it-IT"/>
          </a:p>
        </p:txBody>
      </p:sp>
      <p:graphicFrame>
        <p:nvGraphicFramePr>
          <p:cNvPr id="53257" name="Object 4"/>
          <p:cNvGraphicFramePr>
            <a:graphicFrameLocks noChangeAspect="1"/>
          </p:cNvGraphicFramePr>
          <p:nvPr>
            <p:extLst>
              <p:ext uri="{D42A27DB-BD31-4B8C-83A1-F6EECF244321}">
                <p14:modId xmlns:p14="http://schemas.microsoft.com/office/powerpoint/2010/main" val="3922542148"/>
              </p:ext>
            </p:extLst>
          </p:nvPr>
        </p:nvGraphicFramePr>
        <p:xfrm>
          <a:off x="6174455" y="3144157"/>
          <a:ext cx="2623470" cy="597581"/>
        </p:xfrm>
        <a:graphic>
          <a:graphicData uri="http://schemas.openxmlformats.org/presentationml/2006/ole">
            <mc:AlternateContent xmlns:mc="http://schemas.openxmlformats.org/markup-compatibility/2006">
              <mc:Choice xmlns:v="urn:schemas-microsoft-com:vml" Requires="v">
                <p:oleObj spid="_x0000_s53477" name="Equation" r:id="rId9" imgW="1333500" imgH="304800" progId="Equation.3">
                  <p:embed/>
                </p:oleObj>
              </mc:Choice>
              <mc:Fallback>
                <p:oleObj name="Equation" r:id="rId9" imgW="1333500" imgH="304800" progId="Equation.3">
                  <p:embed/>
                  <p:pic>
                    <p:nvPicPr>
                      <p:cNvPr id="0" name="Object 4"/>
                      <p:cNvPicPr>
                        <a:picLocks noChangeAspect="1" noChangeArrowheads="1"/>
                      </p:cNvPicPr>
                      <p:nvPr/>
                    </p:nvPicPr>
                    <p:blipFill>
                      <a:blip r:embed="rId10"/>
                      <a:srcRect/>
                      <a:stretch>
                        <a:fillRect/>
                      </a:stretch>
                    </p:blipFill>
                    <p:spPr bwMode="auto">
                      <a:xfrm>
                        <a:off x="6174455" y="3144157"/>
                        <a:ext cx="2623470" cy="597581"/>
                      </a:xfrm>
                      <a:prstGeom prst="rect">
                        <a:avLst/>
                      </a:prstGeom>
                      <a:noFill/>
                      <a:ln>
                        <a:noFill/>
                      </a:ln>
                      <a:extLst/>
                    </p:spPr>
                  </p:pic>
                </p:oleObj>
              </mc:Fallback>
            </mc:AlternateContent>
          </a:graphicData>
        </a:graphic>
      </p:graphicFrame>
      <p:cxnSp>
        <p:nvCxnSpPr>
          <p:cNvPr id="9" name="Connettore 2 8"/>
          <p:cNvCxnSpPr/>
          <p:nvPr/>
        </p:nvCxnSpPr>
        <p:spPr bwMode="auto">
          <a:xfrm>
            <a:off x="3602038" y="2044700"/>
            <a:ext cx="2125662" cy="3783013"/>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Connettore 2 13"/>
          <p:cNvCxnSpPr/>
          <p:nvPr/>
        </p:nvCxnSpPr>
        <p:spPr bwMode="auto">
          <a:xfrm flipH="1">
            <a:off x="3746500" y="3810000"/>
            <a:ext cx="1387475" cy="1973263"/>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Connettore 2 16"/>
          <p:cNvCxnSpPr/>
          <p:nvPr/>
        </p:nvCxnSpPr>
        <p:spPr bwMode="auto">
          <a:xfrm>
            <a:off x="3494088" y="4621213"/>
            <a:ext cx="1395412" cy="1277937"/>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grpId="1" nodeType="clickEffect">
                                  <p:stCondLst>
                                    <p:cond delay="0"/>
                                  </p:stCondLst>
                                  <p:childTnLst>
                                    <p:animMotion origin="layout" path="M -4.44444E-6 2.22222E-6 L -0.08142 0.00116 " pathEditMode="relative" rAng="0" ptsTypes="AA">
                                      <p:cBhvr>
                                        <p:cTn id="18" dur="2000" fill="hold"/>
                                        <p:tgtEl>
                                          <p:spTgt spid="3"/>
                                        </p:tgtEl>
                                        <p:attrNameLst>
                                          <p:attrName>ppt_x</p:attrName>
                                          <p:attrName>ppt_y</p:attrName>
                                        </p:attrNameLst>
                                      </p:cBhvr>
                                      <p:rCtr x="-4080" y="46"/>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grpId="1" nodeType="clickEffect">
                                  <p:stCondLst>
                                    <p:cond delay="0"/>
                                  </p:stCondLst>
                                  <p:childTnLst>
                                    <p:animMotion origin="layout" path="M -3.05556E-6 -3.33333E-6 L 0.00104 0.27385 " pathEditMode="relative" rAng="0" ptsTypes="AA">
                                      <p:cBhvr>
                                        <p:cTn id="22" dur="2000" fill="hold"/>
                                        <p:tgtEl>
                                          <p:spTgt spid="8"/>
                                        </p:tgtEl>
                                        <p:attrNameLst>
                                          <p:attrName>ppt_x</p:attrName>
                                          <p:attrName>ppt_y</p:attrName>
                                        </p:attrNameLst>
                                      </p:cBhvr>
                                      <p:rCtr x="52" y="13681"/>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2" nodeType="clickEffect">
                                  <p:stCondLst>
                                    <p:cond delay="0"/>
                                  </p:stCondLst>
                                  <p:childTnLst>
                                    <p:animMotion origin="layout" path="M -4.44444E-6 2.22222E-6 L -0.14774 0.00139 " pathEditMode="relative" rAng="0" ptsTypes="AA">
                                      <p:cBhvr>
                                        <p:cTn id="26" dur="2000" fill="hold"/>
                                        <p:tgtEl>
                                          <p:spTgt spid="3"/>
                                        </p:tgtEl>
                                        <p:attrNameLst>
                                          <p:attrName>ppt_x</p:attrName>
                                          <p:attrName>ppt_y</p:attrName>
                                        </p:attrNameLst>
                                      </p:cBhvr>
                                      <p:rCtr x="-7396" y="69"/>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grpId="2" nodeType="clickEffect">
                                  <p:stCondLst>
                                    <p:cond delay="0"/>
                                  </p:stCondLst>
                                  <p:childTnLst>
                                    <p:animMotion origin="layout" path="M -3.05556E-6 -3.33333E-6 L -0.0118 0.41412 " pathEditMode="relative" rAng="0" ptsTypes="AA">
                                      <p:cBhvr>
                                        <p:cTn id="30" dur="2000" fill="hold"/>
                                        <p:tgtEl>
                                          <p:spTgt spid="8"/>
                                        </p:tgtEl>
                                        <p:attrNameLst>
                                          <p:attrName>ppt_x</p:attrName>
                                          <p:attrName>ppt_y</p:attrName>
                                        </p:attrNameLst>
                                      </p:cBhvr>
                                      <p:rCtr x="-590" y="20694"/>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8" grpId="0" animBg="1"/>
      <p:bldP spid="8" grpId="1" animBg="1"/>
      <p:bldP spid="8" grpId="2"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Recall</a:t>
            </a:r>
            <a:r>
              <a:rPr lang="it-IT" dirty="0" smtClean="0"/>
              <a:t> </a:t>
            </a:r>
            <a:r>
              <a:rPr lang="it-IT" dirty="0" err="1" smtClean="0"/>
              <a:t>derivation</a:t>
            </a:r>
            <a:r>
              <a:rPr lang="it-IT" dirty="0" smtClean="0"/>
              <a:t> </a:t>
            </a:r>
            <a:r>
              <a:rPr lang="it-IT" dirty="0" err="1" smtClean="0"/>
              <a:t>steps</a:t>
            </a:r>
            <a:r>
              <a:rPr lang="it-IT" dirty="0" smtClean="0"/>
              <a:t> and </a:t>
            </a:r>
            <a:r>
              <a:rPr lang="it-IT" dirty="0" err="1" smtClean="0"/>
              <a:t>rules</a:t>
            </a:r>
            <a:r>
              <a:rPr lang="it-IT" dirty="0" smtClean="0"/>
              <a:t> (from </a:t>
            </a:r>
            <a:r>
              <a:rPr lang="it-IT" dirty="0" err="1" smtClean="0"/>
              <a:t>your</a:t>
            </a:r>
            <a:r>
              <a:rPr lang="it-IT" dirty="0" smtClean="0"/>
              <a:t> </a:t>
            </a:r>
            <a:r>
              <a:rPr lang="it-IT" dirty="0" err="1" smtClean="0"/>
              <a:t>math</a:t>
            </a:r>
            <a:r>
              <a:rPr lang="it-IT" dirty="0" smtClean="0"/>
              <a:t> </a:t>
            </a:r>
            <a:r>
              <a:rPr lang="it-IT" dirty="0" err="1" smtClean="0"/>
              <a:t>courses</a:t>
            </a:r>
            <a:r>
              <a:rPr lang="it-IT" dirty="0" smtClean="0"/>
              <a:t>!)</a:t>
            </a:r>
            <a:endParaRPr lang="it-IT" dirty="0"/>
          </a:p>
        </p:txBody>
      </p:sp>
      <p:sp>
        <p:nvSpPr>
          <p:cNvPr id="4" name="Segnaposto numero diapositiva 3"/>
          <p:cNvSpPr>
            <a:spLocks noGrp="1"/>
          </p:cNvSpPr>
          <p:nvPr>
            <p:ph type="sldNum" sz="quarter" idx="11"/>
          </p:nvPr>
        </p:nvSpPr>
        <p:spPr/>
        <p:txBody>
          <a:bodyPr/>
          <a:lstStyle/>
          <a:p>
            <a:pPr>
              <a:defRPr/>
            </a:pPr>
            <a:fld id="{8FDB4126-38B5-2045-9733-513737F6EF78}" type="slidenum">
              <a:rPr lang="en-US" smtClean="0"/>
              <a:pPr>
                <a:defRPr/>
              </a:pPr>
              <a:t>43</a:t>
            </a:fld>
            <a:endParaRPr lang="en-US">
              <a:latin typeface="+mn-lt"/>
            </a:endParaRPr>
          </a:p>
        </p:txBody>
      </p:sp>
      <p:pic>
        <p:nvPicPr>
          <p:cNvPr id="6" name="Immagine 5"/>
          <p:cNvPicPr>
            <a:picLocks noChangeAspect="1"/>
          </p:cNvPicPr>
          <p:nvPr/>
        </p:nvPicPr>
        <p:blipFill>
          <a:blip r:embed="rId3"/>
          <a:stretch>
            <a:fillRect/>
          </a:stretch>
        </p:blipFill>
        <p:spPr>
          <a:xfrm>
            <a:off x="2198731" y="2069728"/>
            <a:ext cx="5297215" cy="818390"/>
          </a:xfrm>
          <a:prstGeom prst="rect">
            <a:avLst/>
          </a:prstGeom>
        </p:spPr>
      </p:pic>
      <p:pic>
        <p:nvPicPr>
          <p:cNvPr id="7" name="Immagine 6"/>
          <p:cNvPicPr>
            <a:picLocks noChangeAspect="1"/>
          </p:cNvPicPr>
          <p:nvPr/>
        </p:nvPicPr>
        <p:blipFill>
          <a:blip r:embed="rId4"/>
          <a:stretch>
            <a:fillRect/>
          </a:stretch>
        </p:blipFill>
        <p:spPr>
          <a:xfrm>
            <a:off x="1714499" y="2959100"/>
            <a:ext cx="6080049" cy="999830"/>
          </a:xfrm>
          <a:prstGeom prst="rect">
            <a:avLst/>
          </a:prstGeom>
        </p:spPr>
      </p:pic>
      <p:graphicFrame>
        <p:nvGraphicFramePr>
          <p:cNvPr id="8" name="Oggetto 7"/>
          <p:cNvGraphicFramePr>
            <a:graphicFrameLocks noChangeAspect="1"/>
          </p:cNvGraphicFramePr>
          <p:nvPr>
            <p:extLst>
              <p:ext uri="{D42A27DB-BD31-4B8C-83A1-F6EECF244321}">
                <p14:modId xmlns:p14="http://schemas.microsoft.com/office/powerpoint/2010/main" val="3154737276"/>
              </p:ext>
            </p:extLst>
          </p:nvPr>
        </p:nvGraphicFramePr>
        <p:xfrm>
          <a:off x="1040957" y="4170480"/>
          <a:ext cx="7357689" cy="489425"/>
        </p:xfrm>
        <a:graphic>
          <a:graphicData uri="http://schemas.openxmlformats.org/presentationml/2006/ole">
            <mc:AlternateContent xmlns:mc="http://schemas.openxmlformats.org/markup-compatibility/2006">
              <mc:Choice xmlns:v="urn:schemas-microsoft-com:vml" Requires="v">
                <p:oleObj spid="_x0000_s79953" name="Documento" r:id="rId5" imgW="5727700" imgH="381000" progId="Word.Document.12">
                  <p:embed/>
                </p:oleObj>
              </mc:Choice>
              <mc:Fallback>
                <p:oleObj name="Documento" r:id="rId5" imgW="5727700" imgH="381000" progId="Word.Document.12">
                  <p:embed/>
                  <p:pic>
                    <p:nvPicPr>
                      <p:cNvPr id="0" name=""/>
                      <p:cNvPicPr/>
                      <p:nvPr/>
                    </p:nvPicPr>
                    <p:blipFill>
                      <a:blip r:embed="rId6"/>
                      <a:stretch>
                        <a:fillRect/>
                      </a:stretch>
                    </p:blipFill>
                    <p:spPr>
                      <a:xfrm>
                        <a:off x="1040957" y="4170480"/>
                        <a:ext cx="7357689" cy="489425"/>
                      </a:xfrm>
                      <a:prstGeom prst="rect">
                        <a:avLst/>
                      </a:prstGeom>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1122384927"/>
              </p:ext>
            </p:extLst>
          </p:nvPr>
        </p:nvGraphicFramePr>
        <p:xfrm>
          <a:off x="1697907" y="1631194"/>
          <a:ext cx="7805430" cy="294218"/>
        </p:xfrm>
        <a:graphic>
          <a:graphicData uri="http://schemas.openxmlformats.org/presentationml/2006/ole">
            <mc:AlternateContent xmlns:mc="http://schemas.openxmlformats.org/markup-compatibility/2006">
              <mc:Choice xmlns:v="urn:schemas-microsoft-com:vml" Requires="v">
                <p:oleObj spid="_x0000_s79954" name="Documento" r:id="rId7" imgW="5727700" imgH="215900" progId="Word.Document.12">
                  <p:embed/>
                </p:oleObj>
              </mc:Choice>
              <mc:Fallback>
                <p:oleObj name="Documento" r:id="rId7" imgW="5727700" imgH="215900" progId="Word.Document.12">
                  <p:embed/>
                  <p:pic>
                    <p:nvPicPr>
                      <p:cNvPr id="0" name=""/>
                      <p:cNvPicPr/>
                      <p:nvPr/>
                    </p:nvPicPr>
                    <p:blipFill>
                      <a:blip r:embed="rId8"/>
                      <a:stretch>
                        <a:fillRect/>
                      </a:stretch>
                    </p:blipFill>
                    <p:spPr>
                      <a:xfrm>
                        <a:off x="1697907" y="1631194"/>
                        <a:ext cx="7805430" cy="294218"/>
                      </a:xfrm>
                      <a:prstGeom prst="rect">
                        <a:avLst/>
                      </a:prstGeom>
                    </p:spPr>
                  </p:pic>
                </p:oleObj>
              </mc:Fallback>
            </mc:AlternateContent>
          </a:graphicData>
        </a:graphic>
      </p:graphicFrame>
      <p:sp>
        <p:nvSpPr>
          <p:cNvPr id="12" name="CasellaDiTesto 11"/>
          <p:cNvSpPr txBox="1"/>
          <p:nvPr/>
        </p:nvSpPr>
        <p:spPr>
          <a:xfrm>
            <a:off x="1276067" y="5294883"/>
            <a:ext cx="5416868" cy="400110"/>
          </a:xfrm>
          <a:prstGeom prst="rect">
            <a:avLst/>
          </a:prstGeom>
          <a:noFill/>
        </p:spPr>
        <p:txBody>
          <a:bodyPr wrap="none" rtlCol="0">
            <a:spAutoFit/>
          </a:bodyPr>
          <a:lstStyle/>
          <a:p>
            <a:r>
              <a:rPr lang="it-IT" dirty="0" err="1" smtClean="0"/>
              <a:t>Derivation</a:t>
            </a:r>
            <a:r>
              <a:rPr lang="it-IT" dirty="0" smtClean="0"/>
              <a:t> </a:t>
            </a:r>
            <a:r>
              <a:rPr lang="it-IT" dirty="0" err="1" smtClean="0"/>
              <a:t>rules</a:t>
            </a:r>
            <a:r>
              <a:rPr lang="it-IT" dirty="0" smtClean="0"/>
              <a:t>: </a:t>
            </a:r>
            <a:r>
              <a:rPr lang="it-IT" dirty="0" err="1" smtClean="0"/>
              <a:t>reciprocal</a:t>
            </a:r>
            <a:r>
              <a:rPr lang="it-IT" dirty="0" smtClean="0"/>
              <a:t>, </a:t>
            </a:r>
            <a:r>
              <a:rPr lang="it-IT" dirty="0" err="1" smtClean="0"/>
              <a:t>exponential</a:t>
            </a:r>
            <a:r>
              <a:rPr lang="it-IT" dirty="0" smtClean="0"/>
              <a:t>, sum  </a:t>
            </a:r>
            <a:r>
              <a:rPr lang="it-IT" dirty="0" err="1" smtClean="0"/>
              <a:t>rule</a:t>
            </a:r>
            <a:r>
              <a:rPr lang="it-IT" dirty="0" smtClean="0"/>
              <a:t>   </a:t>
            </a:r>
            <a:endParaRPr lang="it-IT" dirty="0"/>
          </a:p>
        </p:txBody>
      </p:sp>
      <p:pic>
        <p:nvPicPr>
          <p:cNvPr id="13" name="Immagine 12"/>
          <p:cNvPicPr>
            <a:picLocks noChangeAspect="1"/>
          </p:cNvPicPr>
          <p:nvPr/>
        </p:nvPicPr>
        <p:blipFill>
          <a:blip r:embed="rId9"/>
          <a:stretch>
            <a:fillRect/>
          </a:stretch>
        </p:blipFill>
        <p:spPr>
          <a:xfrm>
            <a:off x="1311671" y="5861969"/>
            <a:ext cx="2362200" cy="774700"/>
          </a:xfrm>
          <a:prstGeom prst="rect">
            <a:avLst/>
          </a:prstGeom>
        </p:spPr>
      </p:pic>
      <p:pic>
        <p:nvPicPr>
          <p:cNvPr id="15" name="Immagine 14"/>
          <p:cNvPicPr>
            <a:picLocks noChangeAspect="1"/>
          </p:cNvPicPr>
          <p:nvPr/>
        </p:nvPicPr>
        <p:blipFill>
          <a:blip r:embed="rId10"/>
          <a:stretch>
            <a:fillRect/>
          </a:stretch>
        </p:blipFill>
        <p:spPr>
          <a:xfrm>
            <a:off x="4488069" y="5756687"/>
            <a:ext cx="2032000" cy="711200"/>
          </a:xfrm>
          <a:prstGeom prst="rect">
            <a:avLst/>
          </a:prstGeom>
        </p:spPr>
      </p:pic>
    </p:spTree>
    <p:extLst>
      <p:ext uri="{BB962C8B-B14F-4D97-AF65-F5344CB8AC3E}">
        <p14:creationId xmlns:p14="http://schemas.microsoft.com/office/powerpoint/2010/main" val="220726625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Summary</a:t>
            </a:r>
            <a:r>
              <a:rPr lang="it-IT" dirty="0" smtClean="0"/>
              <a:t> so far</a:t>
            </a:r>
            <a:endParaRPr lang="it-IT" dirty="0"/>
          </a:p>
        </p:txBody>
      </p:sp>
      <p:sp>
        <p:nvSpPr>
          <p:cNvPr id="3" name="Segnaposto contenuto 2"/>
          <p:cNvSpPr>
            <a:spLocks noGrp="1"/>
          </p:cNvSpPr>
          <p:nvPr>
            <p:ph idx="1"/>
          </p:nvPr>
        </p:nvSpPr>
        <p:spPr/>
        <p:txBody>
          <a:bodyPr/>
          <a:lstStyle/>
          <a:p>
            <a:r>
              <a:rPr lang="it-IT" sz="2400" dirty="0" err="1" smtClean="0"/>
              <a:t>Objective</a:t>
            </a:r>
            <a:r>
              <a:rPr lang="it-IT" sz="2400" dirty="0" smtClean="0"/>
              <a:t>: </a:t>
            </a:r>
            <a:r>
              <a:rPr lang="it-IT" sz="2400" dirty="0" err="1" smtClean="0"/>
              <a:t>learn</a:t>
            </a:r>
            <a:r>
              <a:rPr lang="it-IT" sz="2400" dirty="0" smtClean="0"/>
              <a:t> </a:t>
            </a:r>
            <a:r>
              <a:rPr lang="it-IT" sz="2400" dirty="0" err="1" smtClean="0"/>
              <a:t>o</a:t>
            </a:r>
            <a:r>
              <a:rPr lang="it-IT" sz="2400" baseline="-25000" dirty="0" err="1" smtClean="0"/>
              <a:t>j</a:t>
            </a:r>
            <a:r>
              <a:rPr lang="it-IT" sz="2400" dirty="0" smtClean="0"/>
              <a:t>=</a:t>
            </a:r>
            <a:r>
              <a:rPr lang="it-IT" sz="2400" i="1" dirty="0" err="1" smtClean="0"/>
              <a:t>f</a:t>
            </a:r>
            <a:r>
              <a:rPr lang="it-IT" sz="2400" dirty="0" smtClean="0"/>
              <a:t>(</a:t>
            </a:r>
            <a:r>
              <a:rPr lang="it-IT" sz="2400" dirty="0" err="1" smtClean="0"/>
              <a:t>w</a:t>
            </a:r>
            <a:r>
              <a:rPr lang="it-IT" sz="2400" baseline="-25000" dirty="0" err="1" smtClean="0"/>
              <a:t>ji</a:t>
            </a:r>
            <a:r>
              <a:rPr lang="it-IT" sz="2400" dirty="0" smtClean="0"/>
              <a:t>, </a:t>
            </a:r>
            <a:r>
              <a:rPr lang="it-IT" sz="2400" dirty="0" smtClean="0"/>
              <a:t>x) </a:t>
            </a:r>
            <a:r>
              <a:rPr lang="it-IT" sz="2400" dirty="0" err="1" smtClean="0"/>
              <a:t>j</a:t>
            </a:r>
            <a:r>
              <a:rPr lang="it-IT" sz="2400" dirty="0" smtClean="0"/>
              <a:t>=1…m output </a:t>
            </a:r>
            <a:r>
              <a:rPr lang="it-IT" sz="2400" dirty="0" err="1" smtClean="0"/>
              <a:t>functions</a:t>
            </a:r>
            <a:r>
              <a:rPr lang="it-IT" sz="2400" dirty="0" smtClean="0"/>
              <a:t>, </a:t>
            </a:r>
            <a:r>
              <a:rPr lang="it-IT" sz="2400" dirty="0" err="1" smtClean="0"/>
              <a:t>where</a:t>
            </a:r>
            <a:r>
              <a:rPr lang="it-IT" sz="2400" dirty="0" smtClean="0"/>
              <a:t> x:&lt;x</a:t>
            </a:r>
            <a:r>
              <a:rPr lang="it-IT" sz="2400" baseline="-25000" dirty="0" smtClean="0"/>
              <a:t>1</a:t>
            </a:r>
            <a:r>
              <a:rPr lang="it-IT" sz="2400" dirty="0" smtClean="0"/>
              <a:t>..x</a:t>
            </a:r>
            <a:r>
              <a:rPr lang="it-IT" sz="2400" baseline="-25000" dirty="0" smtClean="0"/>
              <a:t>n</a:t>
            </a:r>
            <a:r>
              <a:rPr lang="it-IT" sz="2400" dirty="0" smtClean="0"/>
              <a:t>&gt; are the input </a:t>
            </a:r>
            <a:r>
              <a:rPr lang="it-IT" sz="2400" dirty="0" err="1" smtClean="0"/>
              <a:t>instances</a:t>
            </a:r>
            <a:r>
              <a:rPr lang="it-IT" sz="2400" dirty="0" smtClean="0"/>
              <a:t> (</a:t>
            </a:r>
            <a:r>
              <a:rPr lang="it-IT" sz="2400" dirty="0" err="1" smtClean="0"/>
              <a:t>represented</a:t>
            </a:r>
            <a:r>
              <a:rPr lang="it-IT" sz="2400" dirty="0" smtClean="0"/>
              <a:t> by </a:t>
            </a:r>
            <a:r>
              <a:rPr lang="it-IT" sz="2400" dirty="0" err="1" smtClean="0"/>
              <a:t>n</a:t>
            </a:r>
            <a:r>
              <a:rPr lang="it-IT" sz="2400" dirty="0" smtClean="0"/>
              <a:t> </a:t>
            </a:r>
            <a:r>
              <a:rPr lang="it-IT" sz="2400" dirty="0" err="1" smtClean="0"/>
              <a:t>features</a:t>
            </a:r>
            <a:r>
              <a:rPr lang="it-IT" sz="2400" dirty="0" smtClean="0"/>
              <a:t>) and  are the </a:t>
            </a:r>
            <a:r>
              <a:rPr lang="it-IT" sz="2400" dirty="0" err="1"/>
              <a:t>w</a:t>
            </a:r>
            <a:r>
              <a:rPr lang="it-IT" sz="2400" baseline="-25000" dirty="0" err="1"/>
              <a:t>i</a:t>
            </a:r>
            <a:r>
              <a:rPr lang="it-IT" sz="2400" baseline="-25000" dirty="0" err="1" smtClean="0"/>
              <a:t>,j</a:t>
            </a:r>
            <a:r>
              <a:rPr lang="it-IT" sz="2400" dirty="0" err="1" smtClean="0"/>
              <a:t>weights</a:t>
            </a:r>
            <a:r>
              <a:rPr lang="it-IT" sz="2400" dirty="0" smtClean="0"/>
              <a:t> </a:t>
            </a:r>
            <a:r>
              <a:rPr lang="it-IT" sz="2400" dirty="0" smtClean="0"/>
              <a:t>on network </a:t>
            </a:r>
            <a:r>
              <a:rPr lang="it-IT" sz="2400" dirty="0" err="1" smtClean="0"/>
              <a:t>edges</a:t>
            </a:r>
            <a:r>
              <a:rPr lang="it-IT" sz="2400" dirty="0" smtClean="0"/>
              <a:t>. Target </a:t>
            </a:r>
            <a:r>
              <a:rPr lang="it-IT" sz="2400" dirty="0" err="1" smtClean="0"/>
              <a:t>is</a:t>
            </a:r>
            <a:r>
              <a:rPr lang="it-IT" sz="2400" dirty="0" smtClean="0"/>
              <a:t> to </a:t>
            </a:r>
            <a:r>
              <a:rPr lang="it-IT" sz="2400" dirty="0" err="1" smtClean="0"/>
              <a:t>learn</a:t>
            </a:r>
            <a:r>
              <a:rPr lang="it-IT" sz="2400" dirty="0" smtClean="0"/>
              <a:t> the (</a:t>
            </a:r>
            <a:r>
              <a:rPr lang="it-IT" sz="2400" dirty="0" err="1" smtClean="0"/>
              <a:t>initially</a:t>
            </a:r>
            <a:r>
              <a:rPr lang="it-IT" sz="2400" dirty="0" smtClean="0"/>
              <a:t> </a:t>
            </a:r>
            <a:r>
              <a:rPr lang="it-IT" sz="2400" dirty="0" err="1" smtClean="0"/>
              <a:t>unknown</a:t>
            </a:r>
            <a:r>
              <a:rPr lang="it-IT" sz="2400" dirty="0"/>
              <a:t>) </a:t>
            </a:r>
            <a:r>
              <a:rPr lang="it-IT" sz="2400" dirty="0" err="1"/>
              <a:t>w</a:t>
            </a:r>
            <a:r>
              <a:rPr lang="it-IT" sz="2400" baseline="-25000" dirty="0" err="1"/>
              <a:t>ji</a:t>
            </a:r>
            <a:endParaRPr lang="it-IT" sz="2400" b="1" dirty="0" smtClean="0"/>
          </a:p>
          <a:p>
            <a:r>
              <a:rPr lang="it-IT" sz="2400" dirty="0" smtClean="0"/>
              <a:t>General idea: start with random </a:t>
            </a:r>
            <a:r>
              <a:rPr lang="it-IT" sz="2400" dirty="0" err="1" smtClean="0"/>
              <a:t>values</a:t>
            </a:r>
            <a:r>
              <a:rPr lang="it-IT" sz="2400" dirty="0" smtClean="0"/>
              <a:t> for </a:t>
            </a:r>
            <a:r>
              <a:rPr lang="it-IT" sz="2400" dirty="0" err="1"/>
              <a:t>w</a:t>
            </a:r>
            <a:r>
              <a:rPr lang="it-IT" sz="2400" baseline="-25000" dirty="0" err="1"/>
              <a:t>ji</a:t>
            </a:r>
            <a:r>
              <a:rPr lang="it-IT" sz="2400" dirty="0" smtClean="0"/>
              <a:t> </a:t>
            </a:r>
            <a:r>
              <a:rPr lang="it-IT" sz="2400" dirty="0" smtClean="0"/>
              <a:t>and </a:t>
            </a:r>
            <a:r>
              <a:rPr lang="it-IT" sz="2400" dirty="0" err="1" smtClean="0"/>
              <a:t>then</a:t>
            </a:r>
            <a:r>
              <a:rPr lang="it-IT" sz="2400" dirty="0" smtClean="0"/>
              <a:t> use </a:t>
            </a:r>
            <a:r>
              <a:rPr lang="it-IT" sz="2400" i="1" dirty="0" err="1" smtClean="0"/>
              <a:t>gradient</a:t>
            </a:r>
            <a:r>
              <a:rPr lang="it-IT" sz="2400" i="1" dirty="0" smtClean="0"/>
              <a:t> </a:t>
            </a:r>
            <a:r>
              <a:rPr lang="it-IT" sz="2400" i="1" dirty="0" err="1" smtClean="0"/>
              <a:t>descent</a:t>
            </a:r>
            <a:r>
              <a:rPr lang="it-IT" sz="2400" i="1" dirty="0" smtClean="0"/>
              <a:t> </a:t>
            </a:r>
            <a:r>
              <a:rPr lang="it-IT" sz="2400" dirty="0" smtClean="0"/>
              <a:t>and “</a:t>
            </a:r>
            <a:r>
              <a:rPr lang="it-IT" sz="2400" dirty="0" err="1" smtClean="0"/>
              <a:t>known</a:t>
            </a:r>
            <a:r>
              <a:rPr lang="it-IT" sz="2400" dirty="0" smtClean="0"/>
              <a:t>” output </a:t>
            </a:r>
            <a:r>
              <a:rPr lang="it-IT" sz="2400" dirty="0" err="1" smtClean="0"/>
              <a:t>values</a:t>
            </a:r>
            <a:r>
              <a:rPr lang="it-IT" sz="2400" dirty="0" smtClean="0"/>
              <a:t> in </a:t>
            </a:r>
            <a:r>
              <a:rPr lang="it-IT" sz="2400" dirty="0" err="1" smtClean="0"/>
              <a:t>learning</a:t>
            </a:r>
            <a:r>
              <a:rPr lang="it-IT" sz="2400" dirty="0" smtClean="0"/>
              <a:t> set to </a:t>
            </a:r>
            <a:r>
              <a:rPr lang="it-IT" sz="2400" dirty="0" err="1" smtClean="0"/>
              <a:t>iteratively</a:t>
            </a:r>
            <a:r>
              <a:rPr lang="it-IT" sz="2400" dirty="0" smtClean="0"/>
              <a:t> update the </a:t>
            </a:r>
            <a:r>
              <a:rPr lang="it-IT" sz="2400" dirty="0" err="1" smtClean="0"/>
              <a:t>values</a:t>
            </a:r>
            <a:r>
              <a:rPr lang="it-IT" sz="2400" dirty="0" smtClean="0"/>
              <a:t> </a:t>
            </a:r>
            <a:r>
              <a:rPr lang="it-IT" sz="2400" dirty="0" err="1"/>
              <a:t>w</a:t>
            </a:r>
            <a:r>
              <a:rPr lang="it-IT" sz="2400" baseline="-25000" dirty="0" err="1"/>
              <a:t>ji</a:t>
            </a:r>
            <a:r>
              <a:rPr lang="it-IT" sz="2400" dirty="0" smtClean="0"/>
              <a:t>, </a:t>
            </a:r>
            <a:r>
              <a:rPr lang="it-IT" sz="2400" dirty="0" err="1" smtClean="0"/>
              <a:t>until</a:t>
            </a:r>
            <a:r>
              <a:rPr lang="it-IT" sz="2400" dirty="0" smtClean="0"/>
              <a:t> </a:t>
            </a:r>
            <a:r>
              <a:rPr lang="it-IT" sz="2400" dirty="0" err="1" smtClean="0"/>
              <a:t>error</a:t>
            </a:r>
            <a:r>
              <a:rPr lang="it-IT" sz="2400" dirty="0" smtClean="0"/>
              <a:t> (</a:t>
            </a:r>
            <a:r>
              <a:rPr lang="it-IT" sz="2400" dirty="0" err="1" smtClean="0"/>
              <a:t>difference</a:t>
            </a:r>
            <a:r>
              <a:rPr lang="it-IT" sz="2400" dirty="0" smtClean="0"/>
              <a:t> </a:t>
            </a:r>
            <a:r>
              <a:rPr lang="it-IT" sz="2400" dirty="0" err="1" smtClean="0"/>
              <a:t>between</a:t>
            </a:r>
            <a:r>
              <a:rPr lang="it-IT" sz="2400" dirty="0" smtClean="0"/>
              <a:t> “</a:t>
            </a:r>
            <a:r>
              <a:rPr lang="it-IT" sz="2400" dirty="0" err="1" smtClean="0"/>
              <a:t>true</a:t>
            </a:r>
            <a:r>
              <a:rPr lang="it-IT" sz="2400" dirty="0" smtClean="0"/>
              <a:t>” and “</a:t>
            </a:r>
            <a:r>
              <a:rPr lang="it-IT" sz="2400" dirty="0" err="1" smtClean="0"/>
              <a:t>computed</a:t>
            </a:r>
            <a:r>
              <a:rPr lang="it-IT" sz="2400" dirty="0" smtClean="0"/>
              <a:t>” output </a:t>
            </a:r>
            <a:r>
              <a:rPr lang="it-IT" sz="2400" dirty="0" err="1" smtClean="0"/>
              <a:t>values</a:t>
            </a:r>
            <a:r>
              <a:rPr lang="it-IT" sz="2400" dirty="0" smtClean="0"/>
              <a:t>) </a:t>
            </a:r>
            <a:r>
              <a:rPr lang="it-IT" sz="2400" dirty="0" err="1" smtClean="0"/>
              <a:t>is</a:t>
            </a:r>
            <a:r>
              <a:rPr lang="it-IT" sz="2400" dirty="0" smtClean="0"/>
              <a:t> </a:t>
            </a:r>
            <a:r>
              <a:rPr lang="it-IT" sz="2400" dirty="0" err="1" smtClean="0"/>
              <a:t>below</a:t>
            </a:r>
            <a:r>
              <a:rPr lang="it-IT" sz="2400" dirty="0" smtClean="0"/>
              <a:t> a </a:t>
            </a:r>
            <a:r>
              <a:rPr lang="it-IT" sz="2400" dirty="0" err="1" smtClean="0"/>
              <a:t>thershold</a:t>
            </a:r>
            <a:r>
              <a:rPr lang="it-IT" sz="2400" dirty="0" smtClean="0"/>
              <a:t> or </a:t>
            </a:r>
            <a:r>
              <a:rPr lang="it-IT" sz="2400" dirty="0" err="1" smtClean="0"/>
              <a:t>does</a:t>
            </a:r>
            <a:r>
              <a:rPr lang="it-IT" sz="2400" dirty="0" smtClean="0"/>
              <a:t> </a:t>
            </a:r>
            <a:r>
              <a:rPr lang="it-IT" sz="2400" dirty="0" err="1" smtClean="0"/>
              <a:t>not</a:t>
            </a:r>
            <a:r>
              <a:rPr lang="it-IT" sz="2400" dirty="0" smtClean="0"/>
              <a:t> </a:t>
            </a:r>
            <a:r>
              <a:rPr lang="it-IT" sz="2400" dirty="0" err="1" smtClean="0"/>
              <a:t>decrease</a:t>
            </a:r>
            <a:endParaRPr lang="it-IT" sz="2400" dirty="0" smtClean="0"/>
          </a:p>
          <a:p>
            <a:r>
              <a:rPr lang="it-IT" sz="2400" dirty="0" err="1" smtClean="0"/>
              <a:t>We</a:t>
            </a:r>
            <a:r>
              <a:rPr lang="it-IT" sz="2400" dirty="0" smtClean="0"/>
              <a:t> </a:t>
            </a:r>
            <a:r>
              <a:rPr lang="it-IT" sz="2400" dirty="0" err="1" smtClean="0"/>
              <a:t>know</a:t>
            </a:r>
            <a:r>
              <a:rPr lang="it-IT" sz="2400" dirty="0" smtClean="0"/>
              <a:t> introduce the complete </a:t>
            </a:r>
            <a:r>
              <a:rPr lang="it-IT" sz="2400" dirty="0" err="1" smtClean="0"/>
              <a:t>algorithm</a:t>
            </a:r>
            <a:r>
              <a:rPr lang="it-IT" sz="2400" dirty="0" smtClean="0"/>
              <a:t>, </a:t>
            </a:r>
            <a:r>
              <a:rPr lang="it-IT" sz="2400" dirty="0" err="1" smtClean="0"/>
              <a:t>named</a:t>
            </a:r>
            <a:r>
              <a:rPr lang="it-IT" sz="2400" dirty="0" smtClean="0"/>
              <a:t> </a:t>
            </a:r>
            <a:r>
              <a:rPr lang="it-IT" sz="2400" b="1" dirty="0" err="1" smtClean="0"/>
              <a:t>Backpropagation</a:t>
            </a:r>
            <a:r>
              <a:rPr lang="it-IT" sz="2400" dirty="0" smtClean="0"/>
              <a:t> </a:t>
            </a:r>
            <a:endParaRPr lang="it-IT" sz="2400" dirty="0"/>
          </a:p>
        </p:txBody>
      </p:sp>
      <p:sp>
        <p:nvSpPr>
          <p:cNvPr id="4" name="Segnaposto numero diapositiva 3"/>
          <p:cNvSpPr>
            <a:spLocks noGrp="1"/>
          </p:cNvSpPr>
          <p:nvPr>
            <p:ph type="sldNum" sz="quarter" idx="11"/>
          </p:nvPr>
        </p:nvSpPr>
        <p:spPr/>
        <p:txBody>
          <a:bodyPr/>
          <a:lstStyle/>
          <a:p>
            <a:pPr>
              <a:defRPr/>
            </a:pPr>
            <a:fld id="{8FDB4126-38B5-2045-9733-513737F6EF78}" type="slidenum">
              <a:rPr lang="en-US" smtClean="0"/>
              <a:pPr>
                <a:defRPr/>
              </a:pPr>
              <a:t>44</a:t>
            </a:fld>
            <a:endParaRPr lang="en-US" dirty="0">
              <a:latin typeface="+mn-lt"/>
            </a:endParaRPr>
          </a:p>
        </p:txBody>
      </p:sp>
    </p:spTree>
    <p:extLst>
      <p:ext uri="{BB962C8B-B14F-4D97-AF65-F5344CB8AC3E}">
        <p14:creationId xmlns:p14="http://schemas.microsoft.com/office/powerpoint/2010/main" val="987942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1"/>
          </p:nvPr>
        </p:nvSpPr>
        <p:spPr/>
        <p:txBody>
          <a:bodyPr/>
          <a:lstStyle/>
          <a:p>
            <a:pPr>
              <a:defRPr/>
            </a:pPr>
            <a:fld id="{EFE35EFD-CBD4-6642-B0A2-ABBB35FCF9E7}" type="slidenum">
              <a:rPr lang="en-US"/>
              <a:pPr>
                <a:defRPr/>
              </a:pPr>
              <a:t>45</a:t>
            </a:fld>
            <a:endParaRPr lang="en-US">
              <a:latin typeface="Times New Roman" charset="0"/>
            </a:endParaRPr>
          </a:p>
        </p:txBody>
      </p:sp>
      <p:sp>
        <p:nvSpPr>
          <p:cNvPr id="251906" name="Rectangle 2"/>
          <p:cNvSpPr>
            <a:spLocks noGrp="1" noChangeArrowheads="1"/>
          </p:cNvSpPr>
          <p:nvPr>
            <p:ph type="title"/>
          </p:nvPr>
        </p:nvSpPr>
        <p:spPr/>
        <p:txBody>
          <a:bodyPr/>
          <a:lstStyle/>
          <a:p>
            <a:pPr eaLnBrk="1" hangingPunct="1">
              <a:defRPr/>
            </a:pPr>
            <a:r>
              <a:rPr lang="en-US" dirty="0" err="1" smtClean="0">
                <a:cs typeface="+mj-cs"/>
              </a:rPr>
              <a:t>Backpropagation</a:t>
            </a:r>
            <a:r>
              <a:rPr lang="en-US" dirty="0" smtClean="0">
                <a:cs typeface="+mj-cs"/>
              </a:rPr>
              <a:t> Learning Rule</a:t>
            </a:r>
          </a:p>
        </p:txBody>
      </p:sp>
      <p:sp>
        <p:nvSpPr>
          <p:cNvPr id="251907" name="Rectangle 3"/>
          <p:cNvSpPr>
            <a:spLocks noGrp="1" noChangeArrowheads="1"/>
          </p:cNvSpPr>
          <p:nvPr>
            <p:ph type="body" idx="1"/>
          </p:nvPr>
        </p:nvSpPr>
        <p:spPr>
          <a:xfrm>
            <a:off x="979488" y="2090738"/>
            <a:ext cx="7772400" cy="4933950"/>
          </a:xfrm>
        </p:spPr>
        <p:txBody>
          <a:bodyPr/>
          <a:lstStyle/>
          <a:p>
            <a:pPr eaLnBrk="1" hangingPunct="1">
              <a:defRPr/>
            </a:pPr>
            <a:r>
              <a:rPr lang="en-US" sz="2800" dirty="0" smtClean="0">
                <a:cs typeface="+mn-cs"/>
              </a:rPr>
              <a:t>Each weight changed by:</a:t>
            </a:r>
          </a:p>
          <a:p>
            <a:pPr eaLnBrk="1" hangingPunct="1">
              <a:defRPr/>
            </a:pPr>
            <a:endParaRPr lang="en-US" sz="2800" dirty="0" smtClean="0">
              <a:cs typeface="+mn-cs"/>
            </a:endParaRPr>
          </a:p>
          <a:p>
            <a:pPr eaLnBrk="1" hangingPunct="1">
              <a:defRPr/>
            </a:pPr>
            <a:endParaRPr lang="en-US" sz="2800" dirty="0" smtClean="0">
              <a:cs typeface="+mn-cs"/>
            </a:endParaRPr>
          </a:p>
          <a:p>
            <a:pPr eaLnBrk="1" hangingPunct="1">
              <a:defRPr/>
            </a:pPr>
            <a:endParaRPr lang="en-US" sz="2800" dirty="0" smtClean="0">
              <a:cs typeface="+mn-cs"/>
            </a:endParaRPr>
          </a:p>
          <a:p>
            <a:pPr eaLnBrk="1" hangingPunct="1">
              <a:defRPr/>
            </a:pPr>
            <a:endParaRPr lang="en-US" sz="2800" dirty="0" smtClean="0">
              <a:cs typeface="+mn-cs"/>
            </a:endParaRPr>
          </a:p>
          <a:p>
            <a:pPr eaLnBrk="1" hangingPunct="1">
              <a:buFontTx/>
              <a:buNone/>
              <a:defRPr/>
            </a:pPr>
            <a:r>
              <a:rPr lang="en-US" sz="2800" dirty="0" smtClean="0">
                <a:cs typeface="+mn-cs"/>
              </a:rPr>
              <a:t>    where </a:t>
            </a:r>
            <a:r>
              <a:rPr lang="el-GR" sz="2800" dirty="0" smtClean="0">
                <a:cs typeface="Times New Roman" charset="0"/>
              </a:rPr>
              <a:t>η</a:t>
            </a:r>
            <a:r>
              <a:rPr lang="en-US" sz="2800" dirty="0" smtClean="0">
                <a:cs typeface="Times New Roman" charset="0"/>
              </a:rPr>
              <a:t> is a constant called the </a:t>
            </a:r>
            <a:r>
              <a:rPr lang="en-US" sz="2800" dirty="0" smtClean="0">
                <a:solidFill>
                  <a:srgbClr val="FF0000"/>
                </a:solidFill>
                <a:cs typeface="Times New Roman" charset="0"/>
              </a:rPr>
              <a:t>learning rate</a:t>
            </a:r>
          </a:p>
          <a:p>
            <a:pPr eaLnBrk="1" hangingPunct="1">
              <a:buFontTx/>
              <a:buNone/>
              <a:defRPr/>
            </a:pPr>
            <a:r>
              <a:rPr lang="en-US" sz="2800" dirty="0" smtClean="0">
                <a:cs typeface="Times New Roman" charset="0"/>
              </a:rPr>
              <a:t>    </a:t>
            </a:r>
            <a:r>
              <a:rPr lang="en-US" sz="2800" i="1" dirty="0" err="1" smtClean="0">
                <a:cs typeface="Times New Roman" charset="0"/>
              </a:rPr>
              <a:t>t</a:t>
            </a:r>
            <a:r>
              <a:rPr lang="en-US" sz="2800" i="1" baseline="-25000" dirty="0" err="1" smtClean="0">
                <a:cs typeface="Times New Roman" charset="0"/>
              </a:rPr>
              <a:t>j</a:t>
            </a:r>
            <a:r>
              <a:rPr lang="en-US" sz="2800" dirty="0" smtClean="0">
                <a:cs typeface="Times New Roman" charset="0"/>
              </a:rPr>
              <a:t> is the correct output for unit </a:t>
            </a:r>
            <a:r>
              <a:rPr lang="en-US" sz="2800" i="1" dirty="0" smtClean="0">
                <a:cs typeface="Times New Roman" charset="0"/>
              </a:rPr>
              <a:t>j (as in learning set)</a:t>
            </a:r>
          </a:p>
          <a:p>
            <a:pPr eaLnBrk="1" hangingPunct="1">
              <a:buFontTx/>
              <a:buNone/>
              <a:defRPr/>
            </a:pPr>
            <a:r>
              <a:rPr lang="en-US" sz="2800" dirty="0" smtClean="0">
                <a:cs typeface="Times New Roman" charset="0"/>
              </a:rPr>
              <a:t>    </a:t>
            </a:r>
            <a:r>
              <a:rPr lang="el-GR" sz="2800" dirty="0" smtClean="0">
                <a:cs typeface="Times New Roman" charset="0"/>
              </a:rPr>
              <a:t>δ</a:t>
            </a:r>
            <a:r>
              <a:rPr lang="en-US" sz="2800" i="1" baseline="-25000" dirty="0" smtClean="0">
                <a:cs typeface="Times New Roman" charset="0"/>
              </a:rPr>
              <a:t>j</a:t>
            </a:r>
            <a:r>
              <a:rPr lang="en-US" sz="2800" dirty="0" smtClean="0">
                <a:cs typeface="Times New Roman" charset="0"/>
              </a:rPr>
              <a:t> is the derivative of error for unit </a:t>
            </a:r>
            <a:r>
              <a:rPr lang="en-US" sz="2800" i="1" dirty="0" smtClean="0">
                <a:cs typeface="Times New Roman" charset="0"/>
              </a:rPr>
              <a:t>j </a:t>
            </a:r>
            <a:r>
              <a:rPr lang="en-US" sz="2800" dirty="0" smtClean="0">
                <a:cs typeface="Times New Roman" charset="0"/>
              </a:rPr>
              <a:t>(see previous slide)</a:t>
            </a:r>
            <a:endParaRPr lang="el-GR" sz="2800" dirty="0" smtClean="0">
              <a:cs typeface="Times New Roman" charset="0"/>
            </a:endParaRPr>
          </a:p>
        </p:txBody>
      </p:sp>
      <p:graphicFrame>
        <p:nvGraphicFramePr>
          <p:cNvPr id="54276" name="Object 4"/>
          <p:cNvGraphicFramePr>
            <a:graphicFrameLocks noChangeAspect="1"/>
          </p:cNvGraphicFramePr>
          <p:nvPr>
            <p:extLst>
              <p:ext uri="{D42A27DB-BD31-4B8C-83A1-F6EECF244321}">
                <p14:modId xmlns:p14="http://schemas.microsoft.com/office/powerpoint/2010/main" val="222234867"/>
              </p:ext>
            </p:extLst>
          </p:nvPr>
        </p:nvGraphicFramePr>
        <p:xfrm>
          <a:off x="1058863" y="1563688"/>
          <a:ext cx="2822575" cy="609600"/>
        </p:xfrm>
        <a:graphic>
          <a:graphicData uri="http://schemas.openxmlformats.org/presentationml/2006/ole">
            <mc:AlternateContent xmlns:mc="http://schemas.openxmlformats.org/markup-compatibility/2006">
              <mc:Choice xmlns:v="urn:schemas-microsoft-com:vml" Requires="v">
                <p:oleObj spid="_x0000_s54441" name="Equation" r:id="rId3" imgW="1054100" imgH="228600" progId="Equation.3">
                  <p:embed/>
                </p:oleObj>
              </mc:Choice>
              <mc:Fallback>
                <p:oleObj name="Equation" r:id="rId3" imgW="1054100" imgH="228600" progId="Equation.3">
                  <p:embed/>
                  <p:pic>
                    <p:nvPicPr>
                      <p:cNvPr id="0" name="Object 4"/>
                      <p:cNvPicPr>
                        <a:picLocks noChangeAspect="1" noChangeArrowheads="1"/>
                      </p:cNvPicPr>
                      <p:nvPr/>
                    </p:nvPicPr>
                    <p:blipFill>
                      <a:blip r:embed="rId4"/>
                      <a:srcRect/>
                      <a:stretch>
                        <a:fillRect/>
                      </a:stretch>
                    </p:blipFill>
                    <p:spPr bwMode="auto">
                      <a:xfrm>
                        <a:off x="1058863" y="1563688"/>
                        <a:ext cx="282257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8133" name="Object 6"/>
          <p:cNvGraphicFramePr>
            <a:graphicFrameLocks noChangeAspect="1"/>
          </p:cNvGraphicFramePr>
          <p:nvPr>
            <p:extLst>
              <p:ext uri="{D42A27DB-BD31-4B8C-83A1-F6EECF244321}">
                <p14:modId xmlns:p14="http://schemas.microsoft.com/office/powerpoint/2010/main" val="931238203"/>
              </p:ext>
            </p:extLst>
          </p:nvPr>
        </p:nvGraphicFramePr>
        <p:xfrm>
          <a:off x="1663700" y="2733675"/>
          <a:ext cx="6369050" cy="587375"/>
        </p:xfrm>
        <a:graphic>
          <a:graphicData uri="http://schemas.openxmlformats.org/presentationml/2006/ole">
            <mc:AlternateContent xmlns:mc="http://schemas.openxmlformats.org/markup-compatibility/2006">
              <mc:Choice xmlns:v="urn:schemas-microsoft-com:vml" Requires="v">
                <p:oleObj spid="_x0000_s54442" name="Equation" r:id="rId5" imgW="2463800" imgH="228600" progId="Equation.3">
                  <p:embed/>
                </p:oleObj>
              </mc:Choice>
              <mc:Fallback>
                <p:oleObj name="Equation" r:id="rId5" imgW="2463800" imgH="228600" progId="Equation.3">
                  <p:embed/>
                  <p:pic>
                    <p:nvPicPr>
                      <p:cNvPr id="0" name="Object 6"/>
                      <p:cNvPicPr>
                        <a:picLocks noChangeAspect="1" noChangeArrowheads="1"/>
                      </p:cNvPicPr>
                      <p:nvPr/>
                    </p:nvPicPr>
                    <p:blipFill>
                      <a:blip r:embed="rId6"/>
                      <a:srcRect/>
                      <a:stretch>
                        <a:fillRect/>
                      </a:stretch>
                    </p:blipFill>
                    <p:spPr bwMode="auto">
                      <a:xfrm>
                        <a:off x="1663700" y="2733675"/>
                        <a:ext cx="6369050" cy="587375"/>
                      </a:xfrm>
                      <a:prstGeom prst="rect">
                        <a:avLst/>
                      </a:prstGeom>
                      <a:noFill/>
                      <a:ln>
                        <a:noFill/>
                      </a:ln>
                      <a:effectLst/>
                      <a:extLst/>
                    </p:spPr>
                  </p:pic>
                </p:oleObj>
              </mc:Fallback>
            </mc:AlternateContent>
          </a:graphicData>
        </a:graphic>
      </p:graphicFrame>
      <p:graphicFrame>
        <p:nvGraphicFramePr>
          <p:cNvPr id="48134" name="Object 7"/>
          <p:cNvGraphicFramePr>
            <a:graphicFrameLocks noChangeAspect="1"/>
          </p:cNvGraphicFramePr>
          <p:nvPr>
            <p:extLst>
              <p:ext uri="{D42A27DB-BD31-4B8C-83A1-F6EECF244321}">
                <p14:modId xmlns:p14="http://schemas.microsoft.com/office/powerpoint/2010/main" val="1294077264"/>
              </p:ext>
            </p:extLst>
          </p:nvPr>
        </p:nvGraphicFramePr>
        <p:xfrm>
          <a:off x="1798638" y="3470275"/>
          <a:ext cx="5675312" cy="695325"/>
        </p:xfrm>
        <a:graphic>
          <a:graphicData uri="http://schemas.openxmlformats.org/presentationml/2006/ole">
            <mc:AlternateContent xmlns:mc="http://schemas.openxmlformats.org/markup-compatibility/2006">
              <mc:Choice xmlns:v="urn:schemas-microsoft-com:vml" Requires="v">
                <p:oleObj spid="_x0000_s54443" name="Equation" r:id="rId7" imgW="2374900" imgH="292100" progId="Equation.3">
                  <p:embed/>
                </p:oleObj>
              </mc:Choice>
              <mc:Fallback>
                <p:oleObj name="Equation" r:id="rId7" imgW="2374900" imgH="292100" progId="Equation.3">
                  <p:embed/>
                  <p:pic>
                    <p:nvPicPr>
                      <p:cNvPr id="0" name="Object 7"/>
                      <p:cNvPicPr>
                        <a:picLocks noChangeAspect="1" noChangeArrowheads="1"/>
                      </p:cNvPicPr>
                      <p:nvPr/>
                    </p:nvPicPr>
                    <p:blipFill>
                      <a:blip r:embed="rId8"/>
                      <a:srcRect/>
                      <a:stretch>
                        <a:fillRect/>
                      </a:stretch>
                    </p:blipFill>
                    <p:spPr bwMode="auto">
                      <a:xfrm>
                        <a:off x="1798638" y="3470275"/>
                        <a:ext cx="5675312"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4" name="Gruppo 13"/>
          <p:cNvGrpSpPr>
            <a:grpSpLocks/>
          </p:cNvGrpSpPr>
          <p:nvPr/>
        </p:nvGrpSpPr>
        <p:grpSpPr bwMode="auto">
          <a:xfrm>
            <a:off x="5461000" y="1573213"/>
            <a:ext cx="2930525" cy="1003300"/>
            <a:chOff x="5461755" y="1573287"/>
            <a:chExt cx="2929167" cy="1002259"/>
          </a:xfrm>
        </p:grpSpPr>
        <p:grpSp>
          <p:nvGrpSpPr>
            <p:cNvPr id="54280" name="Gruppo 10"/>
            <p:cNvGrpSpPr>
              <a:grpSpLocks/>
            </p:cNvGrpSpPr>
            <p:nvPr/>
          </p:nvGrpSpPr>
          <p:grpSpPr bwMode="auto">
            <a:xfrm>
              <a:off x="5461755" y="1573287"/>
              <a:ext cx="2929167" cy="897592"/>
              <a:chOff x="5461755" y="1573287"/>
              <a:chExt cx="2929167" cy="897592"/>
            </a:xfrm>
          </p:grpSpPr>
          <p:sp>
            <p:nvSpPr>
              <p:cNvPr id="2" name="Ovale 1"/>
              <p:cNvSpPr/>
              <p:nvPr/>
            </p:nvSpPr>
            <p:spPr bwMode="auto">
              <a:xfrm>
                <a:off x="5461755" y="1731872"/>
                <a:ext cx="656920" cy="739007"/>
              </a:xfrm>
              <a:prstGeom prst="ellips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defRPr/>
                </a:pPr>
                <a:r>
                  <a:rPr lang="it-IT" sz="2800" dirty="0"/>
                  <a:t>i </a:t>
                </a:r>
              </a:p>
            </p:txBody>
          </p:sp>
          <p:sp>
            <p:nvSpPr>
              <p:cNvPr id="9" name="Ovale 8"/>
              <p:cNvSpPr/>
              <p:nvPr/>
            </p:nvSpPr>
            <p:spPr bwMode="auto">
              <a:xfrm>
                <a:off x="7283360" y="1652580"/>
                <a:ext cx="656920" cy="739007"/>
              </a:xfrm>
              <a:prstGeom prst="ellips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defRPr/>
                </a:pPr>
                <a:r>
                  <a:rPr lang="it-IT" sz="2800" dirty="0" err="1"/>
                  <a:t>j</a:t>
                </a:r>
                <a:endParaRPr lang="it-IT" sz="2800" dirty="0"/>
              </a:p>
            </p:txBody>
          </p:sp>
          <p:cxnSp>
            <p:nvCxnSpPr>
              <p:cNvPr id="4" name="Connettore 2 3"/>
              <p:cNvCxnSpPr>
                <a:stCxn id="2" idx="6"/>
              </p:cNvCxnSpPr>
              <p:nvPr/>
            </p:nvCxnSpPr>
            <p:spPr bwMode="auto">
              <a:xfrm flipV="1">
                <a:off x="6118675" y="2096618"/>
                <a:ext cx="1137711" cy="4757"/>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285" name="CasellaDiTesto 4"/>
              <p:cNvSpPr txBox="1">
                <a:spLocks noChangeArrowheads="1"/>
              </p:cNvSpPr>
              <p:nvPr/>
            </p:nvSpPr>
            <p:spPr bwMode="auto">
              <a:xfrm>
                <a:off x="6132649" y="1651781"/>
                <a:ext cx="808160" cy="46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sz="2400" dirty="0" smtClean="0"/>
                  <a:t>o</a:t>
                </a:r>
                <a:r>
                  <a:rPr lang="it-IT" sz="2400" baseline="-25000" dirty="0" smtClean="0"/>
                  <a:t>i</a:t>
                </a:r>
                <a:r>
                  <a:rPr lang="it-IT" sz="2400" dirty="0" smtClean="0"/>
                  <a:t>=xi</a:t>
                </a:r>
                <a:endParaRPr lang="it-IT" sz="2400" dirty="0"/>
              </a:p>
            </p:txBody>
          </p:sp>
          <p:sp>
            <p:nvSpPr>
              <p:cNvPr id="54286" name="CasellaDiTesto 12"/>
              <p:cNvSpPr txBox="1">
                <a:spLocks noChangeArrowheads="1"/>
              </p:cNvSpPr>
              <p:nvPr/>
            </p:nvSpPr>
            <p:spPr bwMode="auto">
              <a:xfrm>
                <a:off x="7995361" y="1573287"/>
                <a:ext cx="395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sz="2400"/>
                  <a:t>o</a:t>
                </a:r>
                <a:r>
                  <a:rPr lang="it-IT" sz="2400" baseline="-25000"/>
                  <a:t>j</a:t>
                </a:r>
              </a:p>
            </p:txBody>
          </p:sp>
          <p:cxnSp>
            <p:nvCxnSpPr>
              <p:cNvPr id="7" name="Connettore 2 6"/>
              <p:cNvCxnSpPr>
                <a:stCxn id="9" idx="6"/>
              </p:cNvCxnSpPr>
              <p:nvPr/>
            </p:nvCxnSpPr>
            <p:spPr bwMode="auto">
              <a:xfrm>
                <a:off x="7940281" y="2022083"/>
                <a:ext cx="407799" cy="20617"/>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54281" name="CasellaDiTesto 11"/>
            <p:cNvSpPr txBox="1">
              <a:spLocks noChangeArrowheads="1"/>
            </p:cNvSpPr>
            <p:nvPr/>
          </p:nvSpPr>
          <p:spPr bwMode="auto">
            <a:xfrm>
              <a:off x="6446114" y="2175733"/>
              <a:ext cx="524986" cy="39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wji</a:t>
              </a:r>
            </a:p>
          </p:txBody>
        </p:sp>
      </p:grpSp>
      <p:sp>
        <p:nvSpPr>
          <p:cNvPr id="5" name="CasellaDiTesto 4"/>
          <p:cNvSpPr txBox="1"/>
          <p:nvPr/>
        </p:nvSpPr>
        <p:spPr>
          <a:xfrm>
            <a:off x="778820" y="4108664"/>
            <a:ext cx="7122671" cy="1015663"/>
          </a:xfrm>
          <a:prstGeom prst="rect">
            <a:avLst/>
          </a:prstGeom>
          <a:solidFill>
            <a:srgbClr val="AAE2CA"/>
          </a:solidFill>
        </p:spPr>
        <p:txBody>
          <a:bodyPr wrap="none" rtlCol="0">
            <a:spAutoFit/>
          </a:bodyPr>
          <a:lstStyle/>
          <a:p>
            <a:r>
              <a:rPr lang="it-IT" dirty="0" smtClean="0"/>
              <a:t>NOTE </a:t>
            </a:r>
            <a:r>
              <a:rPr lang="it-IT" dirty="0" err="1" smtClean="0"/>
              <a:t>as</a:t>
            </a:r>
            <a:r>
              <a:rPr lang="it-IT" dirty="0" smtClean="0"/>
              <a:t> for </a:t>
            </a:r>
            <a:r>
              <a:rPr lang="it-IT" dirty="0" err="1" smtClean="0"/>
              <a:t>perceptron</a:t>
            </a:r>
            <a:r>
              <a:rPr lang="it-IT" dirty="0" smtClean="0"/>
              <a:t> </a:t>
            </a:r>
            <a:r>
              <a:rPr lang="it-IT" dirty="0" err="1" smtClean="0"/>
              <a:t>that</a:t>
            </a:r>
            <a:r>
              <a:rPr lang="it-IT" dirty="0" smtClean="0"/>
              <a:t> </a:t>
            </a:r>
            <a:r>
              <a:rPr lang="it-IT" dirty="0" err="1" smtClean="0"/>
              <a:t>weights</a:t>
            </a:r>
            <a:r>
              <a:rPr lang="it-IT" dirty="0" smtClean="0"/>
              <a:t> </a:t>
            </a:r>
            <a:r>
              <a:rPr lang="it-IT" dirty="0" err="1" smtClean="0"/>
              <a:t>w</a:t>
            </a:r>
            <a:r>
              <a:rPr lang="it-IT" baseline="-25000" dirty="0" err="1" smtClean="0"/>
              <a:t>ji</a:t>
            </a:r>
            <a:r>
              <a:rPr lang="it-IT" dirty="0" smtClean="0"/>
              <a:t> are </a:t>
            </a:r>
            <a:r>
              <a:rPr lang="it-IT" dirty="0" err="1" smtClean="0"/>
              <a:t>updated</a:t>
            </a:r>
            <a:r>
              <a:rPr lang="it-IT" dirty="0" smtClean="0"/>
              <a:t> </a:t>
            </a:r>
            <a:r>
              <a:rPr lang="it-IT" dirty="0" err="1" smtClean="0"/>
              <a:t>proportionally</a:t>
            </a:r>
            <a:endParaRPr lang="it-IT" dirty="0" smtClean="0"/>
          </a:p>
          <a:p>
            <a:r>
              <a:rPr lang="it-IT" dirty="0" smtClean="0"/>
              <a:t>to </a:t>
            </a:r>
            <a:r>
              <a:rPr lang="it-IT" dirty="0" err="1" smtClean="0"/>
              <a:t>error</a:t>
            </a:r>
            <a:r>
              <a:rPr lang="it-IT" dirty="0" smtClean="0"/>
              <a:t> </a:t>
            </a:r>
            <a:r>
              <a:rPr lang="it-IT" dirty="0" err="1" smtClean="0"/>
              <a:t>δ</a:t>
            </a:r>
            <a:r>
              <a:rPr lang="it-IT" baseline="-25000" dirty="0" err="1" smtClean="0"/>
              <a:t>j</a:t>
            </a:r>
            <a:r>
              <a:rPr lang="it-IT" dirty="0" smtClean="0"/>
              <a:t> </a:t>
            </a:r>
            <a:r>
              <a:rPr lang="it-IT" dirty="0" err="1" smtClean="0"/>
              <a:t>observed</a:t>
            </a:r>
            <a:r>
              <a:rPr lang="it-IT" dirty="0" smtClean="0"/>
              <a:t> on the output of a </a:t>
            </a:r>
            <a:r>
              <a:rPr lang="it-IT" dirty="0" err="1" smtClean="0"/>
              <a:t>node</a:t>
            </a:r>
            <a:r>
              <a:rPr lang="it-IT" dirty="0" smtClean="0"/>
              <a:t> </a:t>
            </a:r>
            <a:r>
              <a:rPr lang="it-IT" dirty="0" err="1" smtClean="0"/>
              <a:t>j</a:t>
            </a:r>
            <a:r>
              <a:rPr lang="it-IT" dirty="0" smtClean="0"/>
              <a:t> AND</a:t>
            </a:r>
          </a:p>
          <a:p>
            <a:r>
              <a:rPr lang="it-IT" dirty="0" smtClean="0"/>
              <a:t>to the </a:t>
            </a:r>
            <a:r>
              <a:rPr lang="it-IT" dirty="0" err="1" smtClean="0"/>
              <a:t>intensity</a:t>
            </a:r>
            <a:r>
              <a:rPr lang="it-IT" dirty="0" smtClean="0"/>
              <a:t> of the </a:t>
            </a:r>
            <a:r>
              <a:rPr lang="it-IT" dirty="0" err="1" smtClean="0"/>
              <a:t>signal</a:t>
            </a:r>
            <a:r>
              <a:rPr lang="it-IT" dirty="0" smtClean="0"/>
              <a:t> (x</a:t>
            </a:r>
            <a:r>
              <a:rPr lang="it-IT" baseline="-25000" dirty="0" smtClean="0"/>
              <a:t>i</a:t>
            </a:r>
            <a:r>
              <a:rPr lang="it-IT" dirty="0" smtClean="0"/>
              <a:t>=o</a:t>
            </a:r>
            <a:r>
              <a:rPr lang="it-IT" baseline="-25000" dirty="0" smtClean="0"/>
              <a:t>i</a:t>
            </a:r>
            <a:r>
              <a:rPr lang="it-IT" dirty="0" smtClean="0"/>
              <a:t>) </a:t>
            </a:r>
            <a:r>
              <a:rPr lang="it-IT" dirty="0" err="1" smtClean="0"/>
              <a:t>travelling</a:t>
            </a:r>
            <a:r>
              <a:rPr lang="it-IT" dirty="0" smtClean="0"/>
              <a:t> on </a:t>
            </a:r>
            <a:r>
              <a:rPr lang="it-IT" dirty="0" err="1" smtClean="0"/>
              <a:t>edge</a:t>
            </a:r>
            <a:r>
              <a:rPr lang="it-IT" dirty="0" smtClean="0"/>
              <a:t> </a:t>
            </a:r>
            <a:r>
              <a:rPr lang="it-IT" i="1" dirty="0" err="1" smtClean="0"/>
              <a:t>ji</a:t>
            </a:r>
            <a:endParaRPr lang="it-IT"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190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190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190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190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err="1" smtClean="0"/>
              <a:t>Error</a:t>
            </a:r>
            <a:r>
              <a:rPr lang="it-IT" dirty="0" smtClean="0"/>
              <a:t> </a:t>
            </a:r>
            <a:r>
              <a:rPr lang="it-IT" dirty="0" err="1" smtClean="0"/>
              <a:t>backpropagation</a:t>
            </a:r>
            <a:r>
              <a:rPr lang="it-IT" dirty="0" smtClean="0"/>
              <a:t> in the </a:t>
            </a:r>
            <a:r>
              <a:rPr lang="it-IT" dirty="0" err="1" smtClean="0"/>
              <a:t>hidden</a:t>
            </a:r>
            <a:r>
              <a:rPr lang="it-IT" dirty="0" smtClean="0"/>
              <a:t> </a:t>
            </a:r>
            <a:r>
              <a:rPr lang="it-IT" dirty="0" err="1" smtClean="0"/>
              <a:t>nodes</a:t>
            </a:r>
            <a:endParaRPr lang="it-IT" dirty="0"/>
          </a:p>
        </p:txBody>
      </p:sp>
      <p:sp>
        <p:nvSpPr>
          <p:cNvPr id="4" name="Segnaposto numero diapositiva 3"/>
          <p:cNvSpPr>
            <a:spLocks noGrp="1"/>
          </p:cNvSpPr>
          <p:nvPr>
            <p:ph type="sldNum" sz="quarter" idx="11"/>
          </p:nvPr>
        </p:nvSpPr>
        <p:spPr/>
        <p:txBody>
          <a:bodyPr/>
          <a:lstStyle/>
          <a:p>
            <a:pPr>
              <a:defRPr/>
            </a:pPr>
            <a:fld id="{30C391D1-757D-294E-8245-715163642C06}" type="slidenum">
              <a:rPr lang="en-US" smtClean="0"/>
              <a:pPr>
                <a:defRPr/>
              </a:pPr>
              <a:t>46</a:t>
            </a:fld>
            <a:endParaRPr lang="en-US">
              <a:latin typeface="+mn-lt"/>
            </a:endParaRPr>
          </a:p>
        </p:txBody>
      </p:sp>
      <p:graphicFrame>
        <p:nvGraphicFramePr>
          <p:cNvPr id="5" name="Object 7"/>
          <p:cNvGraphicFramePr>
            <a:graphicFrameLocks noGrp="1" noChangeAspect="1"/>
          </p:cNvGraphicFramePr>
          <p:nvPr>
            <p:ph idx="1"/>
          </p:nvPr>
        </p:nvGraphicFramePr>
        <p:xfrm>
          <a:off x="1308100" y="1966913"/>
          <a:ext cx="6094413" cy="785812"/>
        </p:xfrm>
        <a:graphic>
          <a:graphicData uri="http://schemas.openxmlformats.org/presentationml/2006/ole">
            <mc:AlternateContent xmlns:mc="http://schemas.openxmlformats.org/markup-compatibility/2006">
              <mc:Choice xmlns:v="urn:schemas-microsoft-com:vml" Requires="v">
                <p:oleObj spid="_x0000_s55359" name="Equation" r:id="rId3" imgW="2857500" imgH="368300" progId="Equation.3">
                  <p:embed/>
                </p:oleObj>
              </mc:Choice>
              <mc:Fallback>
                <p:oleObj name="Equation" r:id="rId3" imgW="2857500" imgH="368300" progId="Equation.3">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100" y="1966913"/>
                        <a:ext cx="609441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6" name="CasellaDiTesto 5"/>
          <p:cNvSpPr txBox="1">
            <a:spLocks noChangeArrowheads="1"/>
          </p:cNvSpPr>
          <p:nvPr/>
        </p:nvSpPr>
        <p:spPr bwMode="auto">
          <a:xfrm>
            <a:off x="-305" y="3236913"/>
            <a:ext cx="911603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sz="2800" dirty="0" err="1"/>
              <a:t>Notice</a:t>
            </a:r>
            <a:r>
              <a:rPr lang="it-IT" sz="2800" dirty="0"/>
              <a:t> </a:t>
            </a:r>
            <a:r>
              <a:rPr lang="it-IT" sz="2800" dirty="0" err="1"/>
              <a:t>that</a:t>
            </a:r>
            <a:r>
              <a:rPr lang="it-IT" sz="2800" dirty="0"/>
              <a:t>  the </a:t>
            </a:r>
            <a:r>
              <a:rPr lang="it-IT" sz="2800" dirty="0" err="1" smtClean="0"/>
              <a:t>error</a:t>
            </a:r>
            <a:r>
              <a:rPr lang="it-IT" sz="2800" dirty="0" smtClean="0"/>
              <a:t> component  </a:t>
            </a:r>
            <a:r>
              <a:rPr lang="it-IT" sz="2800" dirty="0" err="1"/>
              <a:t>is</a:t>
            </a:r>
            <a:r>
              <a:rPr lang="it-IT" sz="2800" dirty="0"/>
              <a:t> (</a:t>
            </a:r>
            <a:r>
              <a:rPr lang="it-IT" sz="2800" dirty="0" err="1" smtClean="0"/>
              <a:t>t</a:t>
            </a:r>
            <a:r>
              <a:rPr lang="it-IT" sz="2800" baseline="-25000" dirty="0" err="1" smtClean="0"/>
              <a:t>j</a:t>
            </a:r>
            <a:r>
              <a:rPr lang="it-IT" sz="2800" dirty="0" err="1" smtClean="0"/>
              <a:t>-o</a:t>
            </a:r>
            <a:r>
              <a:rPr lang="it-IT" sz="2800" baseline="-25000" dirty="0" err="1" smtClean="0"/>
              <a:t>j</a:t>
            </a:r>
            <a:r>
              <a:rPr lang="it-IT" sz="2800" dirty="0" smtClean="0"/>
              <a:t>) </a:t>
            </a:r>
            <a:r>
              <a:rPr lang="it-IT" sz="2800" dirty="0"/>
              <a:t>for an </a:t>
            </a:r>
            <a:r>
              <a:rPr lang="it-IT" sz="2800" b="1" dirty="0"/>
              <a:t>output </a:t>
            </a:r>
            <a:r>
              <a:rPr lang="it-IT" sz="2800" b="1" dirty="0" err="1"/>
              <a:t>node</a:t>
            </a:r>
            <a:r>
              <a:rPr lang="it-IT" sz="2800" dirty="0"/>
              <a:t>,</a:t>
            </a:r>
          </a:p>
          <a:p>
            <a:pPr eaLnBrk="1" hangingPunct="1"/>
            <a:r>
              <a:rPr lang="it-IT" sz="2800" dirty="0" err="1"/>
              <a:t>while</a:t>
            </a:r>
            <a:r>
              <a:rPr lang="it-IT" sz="2800" dirty="0"/>
              <a:t> in a </a:t>
            </a:r>
            <a:r>
              <a:rPr lang="it-IT" sz="2800" dirty="0" err="1"/>
              <a:t>hidden</a:t>
            </a:r>
            <a:r>
              <a:rPr lang="it-IT" sz="2800" dirty="0"/>
              <a:t> </a:t>
            </a:r>
            <a:r>
              <a:rPr lang="it-IT" sz="2800" dirty="0" err="1"/>
              <a:t>node</a:t>
            </a:r>
            <a:r>
              <a:rPr lang="it-IT" sz="2800" dirty="0"/>
              <a:t> </a:t>
            </a:r>
            <a:r>
              <a:rPr lang="it-IT" sz="2800" dirty="0" err="1" smtClean="0"/>
              <a:t>it</a:t>
            </a:r>
            <a:r>
              <a:rPr lang="it-IT" sz="2800" dirty="0" smtClean="0"/>
              <a:t> </a:t>
            </a:r>
            <a:r>
              <a:rPr lang="it-IT" sz="2800" dirty="0" err="1" smtClean="0">
                <a:solidFill>
                  <a:srgbClr val="FF0000"/>
                </a:solidFill>
              </a:rPr>
              <a:t>is</a:t>
            </a:r>
            <a:r>
              <a:rPr lang="it-IT" sz="2800" dirty="0" smtClean="0">
                <a:solidFill>
                  <a:srgbClr val="FF0000"/>
                </a:solidFill>
              </a:rPr>
              <a:t> </a:t>
            </a:r>
            <a:r>
              <a:rPr lang="it-IT" sz="2800" dirty="0">
                <a:solidFill>
                  <a:srgbClr val="FF0000"/>
                </a:solidFill>
              </a:rPr>
              <a:t>the </a:t>
            </a:r>
            <a:r>
              <a:rPr lang="it-IT" sz="2800" dirty="0" err="1">
                <a:solidFill>
                  <a:srgbClr val="FF0000"/>
                </a:solidFill>
              </a:rPr>
              <a:t>weighted</a:t>
            </a:r>
            <a:r>
              <a:rPr lang="it-IT" sz="2800" dirty="0">
                <a:solidFill>
                  <a:srgbClr val="FF0000"/>
                </a:solidFill>
              </a:rPr>
              <a:t> sum</a:t>
            </a:r>
          </a:p>
          <a:p>
            <a:pPr eaLnBrk="1" hangingPunct="1"/>
            <a:r>
              <a:rPr lang="it-IT" sz="2800" dirty="0">
                <a:solidFill>
                  <a:srgbClr val="FF0000"/>
                </a:solidFill>
              </a:rPr>
              <a:t>of the </a:t>
            </a:r>
            <a:r>
              <a:rPr lang="it-IT" sz="2800" dirty="0" err="1">
                <a:solidFill>
                  <a:srgbClr val="FF0000"/>
                </a:solidFill>
              </a:rPr>
              <a:t>errors</a:t>
            </a:r>
            <a:r>
              <a:rPr lang="it-IT" sz="2800" dirty="0">
                <a:solidFill>
                  <a:srgbClr val="FF0000"/>
                </a:solidFill>
              </a:rPr>
              <a:t> </a:t>
            </a:r>
            <a:r>
              <a:rPr lang="it-IT" sz="2800" dirty="0" err="1">
                <a:solidFill>
                  <a:srgbClr val="FF0000"/>
                </a:solidFill>
              </a:rPr>
              <a:t>generated</a:t>
            </a:r>
            <a:r>
              <a:rPr lang="it-IT" sz="2800" dirty="0">
                <a:solidFill>
                  <a:srgbClr val="FF0000"/>
                </a:solidFill>
              </a:rPr>
              <a:t> by </a:t>
            </a:r>
            <a:r>
              <a:rPr lang="it-IT" sz="2800" dirty="0" err="1">
                <a:solidFill>
                  <a:srgbClr val="FF0000"/>
                </a:solidFill>
              </a:rPr>
              <a:t>all</a:t>
            </a:r>
            <a:r>
              <a:rPr lang="it-IT" sz="2800" dirty="0">
                <a:solidFill>
                  <a:srgbClr val="FF0000"/>
                </a:solidFill>
              </a:rPr>
              <a:t> the output </a:t>
            </a:r>
            <a:r>
              <a:rPr lang="it-IT" sz="2800" dirty="0" err="1" smtClean="0">
                <a:solidFill>
                  <a:srgbClr val="FF0000"/>
                </a:solidFill>
              </a:rPr>
              <a:t>nodes</a:t>
            </a:r>
            <a:r>
              <a:rPr lang="it-IT" sz="2800" dirty="0" smtClean="0">
                <a:solidFill>
                  <a:srgbClr val="FF0000"/>
                </a:solidFill>
              </a:rPr>
              <a:t> </a:t>
            </a:r>
            <a:endParaRPr lang="it-IT" sz="2800" dirty="0">
              <a:solidFill>
                <a:srgbClr val="FF0000"/>
              </a:solidFill>
            </a:endParaRPr>
          </a:p>
          <a:p>
            <a:pPr eaLnBrk="1" hangingPunct="1"/>
            <a:r>
              <a:rPr lang="it-IT" sz="2800" dirty="0"/>
              <a:t>to </a:t>
            </a:r>
            <a:r>
              <a:rPr lang="it-IT" sz="2800" dirty="0" err="1"/>
              <a:t>which</a:t>
            </a:r>
            <a:r>
              <a:rPr lang="it-IT" sz="2800" dirty="0"/>
              <a:t> </a:t>
            </a:r>
            <a:r>
              <a:rPr lang="it-IT" sz="2800" dirty="0" err="1"/>
              <a:t>it</a:t>
            </a:r>
            <a:r>
              <a:rPr lang="it-IT" sz="2800" dirty="0"/>
              <a:t> </a:t>
            </a:r>
            <a:r>
              <a:rPr lang="it-IT" sz="2800" dirty="0" err="1"/>
              <a:t>is</a:t>
            </a:r>
            <a:r>
              <a:rPr lang="it-IT" sz="2800" dirty="0"/>
              <a:t> </a:t>
            </a:r>
            <a:r>
              <a:rPr lang="it-IT" sz="2800" dirty="0" err="1"/>
              <a:t>connected</a:t>
            </a:r>
            <a:r>
              <a:rPr lang="it-IT" sz="2800" dirty="0"/>
              <a:t>! (the </a:t>
            </a:r>
            <a:r>
              <a:rPr lang="it-IT" sz="2800" dirty="0" err="1"/>
              <a:t>error</a:t>
            </a:r>
            <a:endParaRPr lang="it-IT" sz="2800" dirty="0"/>
          </a:p>
          <a:p>
            <a:pPr eaLnBrk="1" hangingPunct="1"/>
            <a:r>
              <a:rPr lang="it-IT" sz="2800" dirty="0"/>
              <a:t>BACKPROPAGATES)</a:t>
            </a:r>
          </a:p>
          <a:p>
            <a:pPr eaLnBrk="1" hangingPunct="1"/>
            <a:r>
              <a:rPr lang="it-IT" sz="2800" dirty="0"/>
              <a:t>  </a:t>
            </a:r>
          </a:p>
        </p:txBody>
      </p:sp>
      <p:sp>
        <p:nvSpPr>
          <p:cNvPr id="54277" name="Rettangolo 7"/>
          <p:cNvSpPr>
            <a:spLocks noChangeArrowheads="1"/>
          </p:cNvSpPr>
          <p:nvPr/>
        </p:nvSpPr>
        <p:spPr bwMode="auto">
          <a:xfrm>
            <a:off x="3076575" y="1604963"/>
            <a:ext cx="1352550" cy="1208087"/>
          </a:xfrm>
          <a:prstGeom prst="rect">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it-IT"/>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2400" dirty="0" err="1" smtClean="0"/>
              <a:t>Hidden</a:t>
            </a:r>
            <a:r>
              <a:rPr lang="it-IT" sz="2400" dirty="0" smtClean="0"/>
              <a:t> </a:t>
            </a:r>
            <a:r>
              <a:rPr lang="it-IT" sz="2400" dirty="0" err="1" smtClean="0"/>
              <a:t>nodes</a:t>
            </a:r>
            <a:r>
              <a:rPr lang="it-IT" sz="2400" dirty="0" smtClean="0"/>
              <a:t> are “</a:t>
            </a:r>
            <a:r>
              <a:rPr lang="it-IT" sz="2400" dirty="0" err="1" smtClean="0"/>
              <a:t>responsible</a:t>
            </a:r>
            <a:r>
              <a:rPr lang="it-IT" sz="2400" dirty="0" smtClean="0"/>
              <a:t>” of </a:t>
            </a:r>
            <a:r>
              <a:rPr lang="it-IT" sz="2400" dirty="0" err="1" smtClean="0"/>
              <a:t>errors</a:t>
            </a:r>
            <a:r>
              <a:rPr lang="it-IT" sz="2400" dirty="0" smtClean="0"/>
              <a:t> on output </a:t>
            </a:r>
            <a:r>
              <a:rPr lang="it-IT" sz="2400" dirty="0" err="1" smtClean="0"/>
              <a:t>nodes</a:t>
            </a:r>
            <a:r>
              <a:rPr lang="it-IT" sz="2400" dirty="0" smtClean="0"/>
              <a:t> for a </a:t>
            </a:r>
            <a:r>
              <a:rPr lang="it-IT" sz="2400" dirty="0" err="1" smtClean="0"/>
              <a:t>fraction</a:t>
            </a:r>
            <a:r>
              <a:rPr lang="it-IT" sz="2400" dirty="0" smtClean="0"/>
              <a:t> </a:t>
            </a:r>
            <a:r>
              <a:rPr lang="it-IT" sz="2400" dirty="0" err="1" smtClean="0"/>
              <a:t>depending</a:t>
            </a:r>
            <a:r>
              <a:rPr lang="it-IT" sz="2400" dirty="0" smtClean="0"/>
              <a:t> on the </a:t>
            </a:r>
            <a:r>
              <a:rPr lang="it-IT" sz="2400" dirty="0" err="1" smtClean="0"/>
              <a:t>weight</a:t>
            </a:r>
            <a:r>
              <a:rPr lang="it-IT" sz="2400" dirty="0" smtClean="0"/>
              <a:t> of </a:t>
            </a:r>
            <a:r>
              <a:rPr lang="it-IT" sz="2400" dirty="0" err="1" smtClean="0"/>
              <a:t>their</a:t>
            </a:r>
            <a:r>
              <a:rPr lang="it-IT" sz="2400" dirty="0" smtClean="0"/>
              <a:t> </a:t>
            </a:r>
            <a:r>
              <a:rPr lang="it-IT" sz="2400" dirty="0" err="1" smtClean="0"/>
              <a:t>connections</a:t>
            </a:r>
            <a:r>
              <a:rPr lang="it-IT" sz="2400" dirty="0" smtClean="0"/>
              <a:t> to output </a:t>
            </a:r>
            <a:r>
              <a:rPr lang="it-IT" sz="2400" dirty="0" err="1" smtClean="0"/>
              <a:t>nodes</a:t>
            </a:r>
            <a:endParaRPr lang="it-IT" sz="2400" dirty="0"/>
          </a:p>
        </p:txBody>
      </p:sp>
      <p:sp>
        <p:nvSpPr>
          <p:cNvPr id="4" name="Segnaposto numero diapositiva 3"/>
          <p:cNvSpPr>
            <a:spLocks noGrp="1"/>
          </p:cNvSpPr>
          <p:nvPr>
            <p:ph type="sldNum" sz="quarter" idx="11"/>
          </p:nvPr>
        </p:nvSpPr>
        <p:spPr/>
        <p:txBody>
          <a:bodyPr/>
          <a:lstStyle/>
          <a:p>
            <a:pPr>
              <a:defRPr/>
            </a:pPr>
            <a:fld id="{8126493C-0A9D-DD4A-978E-D11DD6CBA978}" type="slidenum">
              <a:rPr lang="en-US" smtClean="0"/>
              <a:pPr>
                <a:defRPr/>
              </a:pPr>
              <a:t>47</a:t>
            </a:fld>
            <a:endParaRPr lang="en-US">
              <a:latin typeface="+mn-lt"/>
            </a:endParaRPr>
          </a:p>
        </p:txBody>
      </p:sp>
      <p:pic>
        <p:nvPicPr>
          <p:cNvPr id="93187"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2214563"/>
            <a:ext cx="5743575"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CasellaDiTesto 6"/>
          <p:cNvSpPr txBox="1">
            <a:spLocks noChangeArrowheads="1"/>
          </p:cNvSpPr>
          <p:nvPr/>
        </p:nvSpPr>
        <p:spPr bwMode="auto">
          <a:xfrm>
            <a:off x="7146925" y="4557713"/>
            <a:ext cx="78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l-GR" b="1">
                <a:solidFill>
                  <a:srgbClr val="FF0000"/>
                </a:solidFill>
              </a:rPr>
              <a:t>δ</a:t>
            </a:r>
            <a:r>
              <a:rPr lang="it-IT" b="1">
                <a:solidFill>
                  <a:srgbClr val="FF0000"/>
                </a:solidFill>
              </a:rPr>
              <a:t>=0.2</a:t>
            </a:r>
          </a:p>
        </p:txBody>
      </p:sp>
      <p:sp>
        <p:nvSpPr>
          <p:cNvPr id="93189" name="CasellaDiTesto 7"/>
          <p:cNvSpPr txBox="1">
            <a:spLocks noChangeArrowheads="1"/>
          </p:cNvSpPr>
          <p:nvPr/>
        </p:nvSpPr>
        <p:spPr bwMode="auto">
          <a:xfrm>
            <a:off x="7310438" y="3205163"/>
            <a:ext cx="7842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l-GR" b="1">
                <a:solidFill>
                  <a:srgbClr val="FF0000"/>
                </a:solidFill>
              </a:rPr>
              <a:t>δ</a:t>
            </a:r>
            <a:r>
              <a:rPr lang="it-IT" b="1">
                <a:solidFill>
                  <a:srgbClr val="FF0000"/>
                </a:solidFill>
              </a:rPr>
              <a:t>=0.4</a:t>
            </a:r>
          </a:p>
        </p:txBody>
      </p:sp>
      <p:sp>
        <p:nvSpPr>
          <p:cNvPr id="9" name="CasellaDiTesto 8"/>
          <p:cNvSpPr txBox="1"/>
          <p:nvPr/>
        </p:nvSpPr>
        <p:spPr>
          <a:xfrm>
            <a:off x="2855082" y="5735638"/>
            <a:ext cx="4540325"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l-GR" sz="2400" dirty="0" smtClean="0"/>
              <a:t>δ</a:t>
            </a:r>
            <a:r>
              <a:rPr lang="it-IT" sz="2400" baseline="-25000" dirty="0" smtClean="0"/>
              <a:t>H2</a:t>
            </a:r>
            <a:r>
              <a:rPr lang="it-IT" sz="2400" dirty="0" smtClean="0"/>
              <a:t>=</a:t>
            </a:r>
            <a:r>
              <a:rPr lang="it-IT" sz="2400" dirty="0"/>
              <a:t>o</a:t>
            </a:r>
            <a:r>
              <a:rPr lang="it-IT" sz="2400" baseline="-25000" dirty="0"/>
              <a:t>H2</a:t>
            </a:r>
            <a:r>
              <a:rPr lang="it-IT" sz="2400" dirty="0"/>
              <a:t>(1-o</a:t>
            </a:r>
            <a:r>
              <a:rPr lang="it-IT" sz="2400" baseline="-25000" dirty="0"/>
              <a:t>H2</a:t>
            </a:r>
            <a:r>
              <a:rPr lang="it-IT" sz="2400" dirty="0"/>
              <a:t>)[0.1×</a:t>
            </a:r>
            <a:r>
              <a:rPr lang="it-IT" sz="2400" dirty="0">
                <a:solidFill>
                  <a:srgbClr val="FF0000"/>
                </a:solidFill>
              </a:rPr>
              <a:t>0.4</a:t>
            </a:r>
            <a:r>
              <a:rPr lang="it-IT" sz="2400" dirty="0"/>
              <a:t>+1.17×</a:t>
            </a:r>
            <a:r>
              <a:rPr lang="it-IT" sz="2400" dirty="0">
                <a:solidFill>
                  <a:srgbClr val="FF0000"/>
                </a:solidFill>
              </a:rPr>
              <a:t>0.2</a:t>
            </a:r>
            <a:r>
              <a:rPr lang="it-IT" sz="2400" dirty="0"/>
              <a:t>]</a:t>
            </a:r>
          </a:p>
        </p:txBody>
      </p:sp>
      <p:grpSp>
        <p:nvGrpSpPr>
          <p:cNvPr id="15" name="Gruppo 14"/>
          <p:cNvGrpSpPr>
            <a:grpSpLocks/>
          </p:cNvGrpSpPr>
          <p:nvPr/>
        </p:nvGrpSpPr>
        <p:grpSpPr bwMode="auto">
          <a:xfrm>
            <a:off x="4368800" y="3657600"/>
            <a:ext cx="2260600" cy="1493838"/>
            <a:chOff x="4368225" y="3657000"/>
            <a:chExt cx="2260668" cy="1495226"/>
          </a:xfrm>
        </p:grpSpPr>
        <p:sp>
          <p:nvSpPr>
            <p:cNvPr id="93192" name="Rettangolo arrotondato 9"/>
            <p:cNvSpPr>
              <a:spLocks noChangeArrowheads="1"/>
            </p:cNvSpPr>
            <p:nvPr/>
          </p:nvSpPr>
          <p:spPr bwMode="auto">
            <a:xfrm>
              <a:off x="4368225" y="4035310"/>
              <a:ext cx="1323977" cy="1116916"/>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it-IT"/>
            </a:p>
          </p:txBody>
        </p:sp>
        <p:cxnSp>
          <p:nvCxnSpPr>
            <p:cNvPr id="12" name="Connettore 1 11"/>
            <p:cNvCxnSpPr/>
            <p:nvPr/>
          </p:nvCxnSpPr>
          <p:spPr bwMode="auto">
            <a:xfrm flipV="1">
              <a:off x="5206450" y="3657000"/>
              <a:ext cx="1422443" cy="684849"/>
            </a:xfrm>
            <a:prstGeom prst="line">
              <a:avLst/>
            </a:prstGeom>
            <a:solidFill>
              <a:schemeClr val="accent1"/>
            </a:solidFill>
            <a:ln w="38100"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Connettore 1 13"/>
            <p:cNvCxnSpPr/>
            <p:nvPr/>
          </p:nvCxnSpPr>
          <p:spPr bwMode="auto">
            <a:xfrm>
              <a:off x="5331867" y="4521402"/>
              <a:ext cx="1252575" cy="9534"/>
            </a:xfrm>
            <a:prstGeom prst="line">
              <a:avLst/>
            </a:prstGeom>
            <a:solidFill>
              <a:schemeClr val="accent1"/>
            </a:solidFill>
            <a:ln w="38100"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3" name="Callout 6 2"/>
          <p:cNvSpPr/>
          <p:nvPr/>
        </p:nvSpPr>
        <p:spPr bwMode="auto">
          <a:xfrm>
            <a:off x="6388005" y="1566958"/>
            <a:ext cx="2249757" cy="710067"/>
          </a:xfrm>
          <a:prstGeom prst="accentCallout2">
            <a:avLst>
              <a:gd name="adj1" fmla="val 18750"/>
              <a:gd name="adj2" fmla="val -8333"/>
              <a:gd name="adj3" fmla="val 18750"/>
              <a:gd name="adj4" fmla="val -16667"/>
              <a:gd name="adj5" fmla="val 231822"/>
              <a:gd name="adj6" fmla="val 53767"/>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charset="0"/>
                <a:ea typeface="ＭＳ Ｐゴシック" charset="0"/>
              </a:rPr>
              <a:t>Derivative of </a:t>
            </a:r>
            <a:r>
              <a:rPr kumimoji="0" lang="it-IT" sz="2000" b="0" i="0" u="none" strike="noStrike" cap="none" normalizeH="0" baseline="0" dirty="0" err="1" smtClean="0">
                <a:ln>
                  <a:noFill/>
                </a:ln>
                <a:solidFill>
                  <a:schemeClr val="tx1"/>
                </a:solidFill>
                <a:effectLst/>
                <a:latin typeface="Times New Roman" charset="0"/>
                <a:ea typeface="ＭＳ Ｐゴシック" charset="0"/>
              </a:rPr>
              <a:t>error</a:t>
            </a:r>
            <a:endParaRPr kumimoji="0" lang="it-IT" sz="2000" b="0" i="0" u="none" strike="noStrike" cap="none" normalizeH="0" baseline="0" dirty="0" smtClean="0">
              <a:ln>
                <a:noFill/>
              </a:ln>
              <a:solidFill>
                <a:schemeClr val="tx1"/>
              </a:solidFill>
              <a:effectLst/>
              <a:latin typeface="Times New Roman" charset="0"/>
              <a:ea typeface="ＭＳ Ｐゴシック" charset="0"/>
            </a:endParaRPr>
          </a:p>
          <a:p>
            <a:pPr marL="0" marR="0" indent="0" algn="ctr" defTabSz="914400" rtl="0" eaLnBrk="1" fontAlgn="base" latinLnBrk="0" hangingPunct="1">
              <a:lnSpc>
                <a:spcPct val="100000"/>
              </a:lnSpc>
              <a:spcBef>
                <a:spcPct val="0"/>
              </a:spcBef>
              <a:spcAft>
                <a:spcPct val="0"/>
              </a:spcAft>
              <a:buClrTx/>
              <a:buSzTx/>
              <a:buFontTx/>
              <a:buNone/>
              <a:tabLst/>
            </a:pPr>
            <a:r>
              <a:rPr lang="it-IT" dirty="0" err="1" smtClean="0"/>
              <a:t>at</a:t>
            </a:r>
            <a:r>
              <a:rPr lang="it-IT" dirty="0" smtClean="0"/>
              <a:t> </a:t>
            </a:r>
            <a:r>
              <a:rPr lang="it-IT" dirty="0" err="1" smtClean="0"/>
              <a:t>nodes</a:t>
            </a:r>
            <a:r>
              <a:rPr lang="it-IT" dirty="0" smtClean="0"/>
              <a:t> O1 and O2</a:t>
            </a:r>
            <a:endParaRPr kumimoji="0" lang="it-IT" sz="2000" b="0" i="0" u="none" strike="noStrike" cap="none" normalizeH="0" baseline="0" dirty="0">
              <a:ln>
                <a:noFill/>
              </a:ln>
              <a:solidFill>
                <a:schemeClr val="tx1"/>
              </a:solidFill>
              <a:effectLst/>
              <a:latin typeface="Times New Roman"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Summary</a:t>
            </a:r>
            <a:endParaRPr lang="it-IT" dirty="0"/>
          </a:p>
        </p:txBody>
      </p:sp>
      <p:sp>
        <p:nvSpPr>
          <p:cNvPr id="3" name="Segnaposto contenuto 2"/>
          <p:cNvSpPr>
            <a:spLocks noGrp="1"/>
          </p:cNvSpPr>
          <p:nvPr>
            <p:ph idx="1"/>
          </p:nvPr>
        </p:nvSpPr>
        <p:spPr/>
        <p:txBody>
          <a:bodyPr/>
          <a:lstStyle/>
          <a:p>
            <a:r>
              <a:rPr lang="it-IT" dirty="0" smtClean="0"/>
              <a:t>To </a:t>
            </a:r>
            <a:r>
              <a:rPr lang="it-IT" dirty="0" err="1" smtClean="0"/>
              <a:t>learn</a:t>
            </a:r>
            <a:r>
              <a:rPr lang="it-IT" dirty="0" smtClean="0"/>
              <a:t> </a:t>
            </a:r>
            <a:r>
              <a:rPr lang="it-IT" dirty="0" err="1" smtClean="0"/>
              <a:t>weights</a:t>
            </a:r>
            <a:r>
              <a:rPr lang="it-IT" dirty="0" smtClean="0"/>
              <a:t>, a </a:t>
            </a:r>
            <a:r>
              <a:rPr lang="it-IT" dirty="0" err="1" smtClean="0"/>
              <a:t>hill</a:t>
            </a:r>
            <a:r>
              <a:rPr lang="it-IT" dirty="0" smtClean="0"/>
              <a:t>-climbing </a:t>
            </a:r>
            <a:r>
              <a:rPr lang="it-IT" dirty="0" err="1" smtClean="0"/>
              <a:t>approach</a:t>
            </a:r>
            <a:r>
              <a:rPr lang="it-IT" dirty="0" smtClean="0"/>
              <a:t> </a:t>
            </a:r>
            <a:r>
              <a:rPr lang="it-IT" dirty="0" err="1" smtClean="0"/>
              <a:t>is</a:t>
            </a:r>
            <a:r>
              <a:rPr lang="it-IT" dirty="0" smtClean="0"/>
              <a:t> </a:t>
            </a:r>
            <a:r>
              <a:rPr lang="it-IT" dirty="0" err="1" smtClean="0"/>
              <a:t>used</a:t>
            </a:r>
            <a:endParaRPr lang="it-IT" dirty="0" smtClean="0"/>
          </a:p>
          <a:p>
            <a:r>
              <a:rPr lang="it-IT" dirty="0" err="1" smtClean="0">
                <a:solidFill>
                  <a:srgbClr val="FF0000"/>
                </a:solidFill>
              </a:rPr>
              <a:t>Forward</a:t>
            </a:r>
            <a:r>
              <a:rPr lang="it-IT" dirty="0" smtClean="0">
                <a:solidFill>
                  <a:srgbClr val="FF0000"/>
                </a:solidFill>
              </a:rPr>
              <a:t> </a:t>
            </a:r>
            <a:r>
              <a:rPr lang="it-IT" dirty="0" err="1" smtClean="0">
                <a:solidFill>
                  <a:srgbClr val="FF0000"/>
                </a:solidFill>
              </a:rPr>
              <a:t>step</a:t>
            </a:r>
            <a:r>
              <a:rPr lang="it-IT" dirty="0" smtClean="0"/>
              <a:t>: At </a:t>
            </a:r>
            <a:r>
              <a:rPr lang="it-IT" dirty="0" err="1" smtClean="0"/>
              <a:t>each</a:t>
            </a:r>
            <a:r>
              <a:rPr lang="it-IT" dirty="0" smtClean="0"/>
              <a:t> </a:t>
            </a:r>
            <a:r>
              <a:rPr lang="it-IT" dirty="0" err="1" smtClean="0"/>
              <a:t>iteration</a:t>
            </a:r>
            <a:r>
              <a:rPr lang="it-IT" dirty="0" smtClean="0"/>
              <a:t> and for </a:t>
            </a:r>
            <a:r>
              <a:rPr lang="it-IT" dirty="0" err="1" smtClean="0"/>
              <a:t>each</a:t>
            </a:r>
            <a:r>
              <a:rPr lang="it-IT" dirty="0" smtClean="0"/>
              <a:t> input, </a:t>
            </a:r>
            <a:r>
              <a:rPr lang="it-IT" dirty="0" err="1" smtClean="0"/>
              <a:t>we</a:t>
            </a:r>
            <a:r>
              <a:rPr lang="it-IT" dirty="0" smtClean="0"/>
              <a:t> compute the </a:t>
            </a:r>
            <a:r>
              <a:rPr lang="it-IT" dirty="0" err="1" smtClean="0"/>
              <a:t>error</a:t>
            </a:r>
            <a:r>
              <a:rPr lang="it-IT" dirty="0" smtClean="0"/>
              <a:t> on output </a:t>
            </a:r>
            <a:r>
              <a:rPr lang="it-IT" dirty="0" err="1" smtClean="0"/>
              <a:t>nodes</a:t>
            </a:r>
            <a:endParaRPr lang="it-IT" dirty="0" smtClean="0"/>
          </a:p>
          <a:p>
            <a:r>
              <a:rPr lang="it-IT" dirty="0" err="1" smtClean="0">
                <a:solidFill>
                  <a:srgbClr val="FF0000"/>
                </a:solidFill>
              </a:rPr>
              <a:t>Backward</a:t>
            </a:r>
            <a:r>
              <a:rPr lang="it-IT" dirty="0" smtClean="0">
                <a:solidFill>
                  <a:srgbClr val="FF0000"/>
                </a:solidFill>
              </a:rPr>
              <a:t> </a:t>
            </a:r>
            <a:r>
              <a:rPr lang="it-IT" dirty="0" err="1" smtClean="0">
                <a:solidFill>
                  <a:srgbClr val="FF0000"/>
                </a:solidFill>
              </a:rPr>
              <a:t>step</a:t>
            </a:r>
            <a:r>
              <a:rPr lang="it-IT" dirty="0" smtClean="0"/>
              <a:t>: </a:t>
            </a:r>
            <a:r>
              <a:rPr lang="it-IT" dirty="0" err="1" smtClean="0"/>
              <a:t>we</a:t>
            </a:r>
            <a:r>
              <a:rPr lang="it-IT" dirty="0" smtClean="0"/>
              <a:t> </a:t>
            </a:r>
            <a:r>
              <a:rPr lang="it-IT" dirty="0" err="1" smtClean="0"/>
              <a:t>then</a:t>
            </a:r>
            <a:r>
              <a:rPr lang="it-IT" dirty="0" smtClean="0"/>
              <a:t> update </a:t>
            </a:r>
            <a:r>
              <a:rPr lang="it-IT" dirty="0" err="1" smtClean="0"/>
              <a:t>weights</a:t>
            </a:r>
            <a:r>
              <a:rPr lang="it-IT" dirty="0" smtClean="0"/>
              <a:t> </a:t>
            </a:r>
            <a:r>
              <a:rPr lang="it-IT" dirty="0" err="1" smtClean="0"/>
              <a:t>starting</a:t>
            </a:r>
            <a:r>
              <a:rPr lang="it-IT" dirty="0" smtClean="0"/>
              <a:t> from output </a:t>
            </a:r>
            <a:r>
              <a:rPr lang="it-IT" dirty="0" err="1" smtClean="0"/>
              <a:t>nodes</a:t>
            </a:r>
            <a:r>
              <a:rPr lang="it-IT" dirty="0" smtClean="0"/>
              <a:t> back to input </a:t>
            </a:r>
            <a:r>
              <a:rPr lang="it-IT" dirty="0" err="1" smtClean="0"/>
              <a:t>nodes</a:t>
            </a:r>
            <a:r>
              <a:rPr lang="it-IT" dirty="0" smtClean="0"/>
              <a:t> </a:t>
            </a:r>
            <a:r>
              <a:rPr lang="it-IT" dirty="0" err="1" smtClean="0"/>
              <a:t>using</a:t>
            </a:r>
            <a:r>
              <a:rPr lang="it-IT" dirty="0" smtClean="0"/>
              <a:t> </a:t>
            </a:r>
            <a:r>
              <a:rPr lang="it-IT" dirty="0" err="1" smtClean="0"/>
              <a:t>gradient</a:t>
            </a:r>
            <a:r>
              <a:rPr lang="it-IT" dirty="0" smtClean="0"/>
              <a:t> </a:t>
            </a:r>
            <a:r>
              <a:rPr lang="it-IT" dirty="0" err="1" smtClean="0"/>
              <a:t>descent</a:t>
            </a:r>
            <a:r>
              <a:rPr lang="it-IT" dirty="0" smtClean="0"/>
              <a:t> </a:t>
            </a:r>
            <a:r>
              <a:rPr lang="it-IT" dirty="0" err="1" smtClean="0"/>
              <a:t>rule</a:t>
            </a:r>
            <a:r>
              <a:rPr lang="it-IT" dirty="0" smtClean="0"/>
              <a:t> (=</a:t>
            </a:r>
            <a:r>
              <a:rPr lang="it-IT" dirty="0" err="1" smtClean="0"/>
              <a:t>updates</a:t>
            </a:r>
            <a:r>
              <a:rPr lang="it-IT" dirty="0" smtClean="0"/>
              <a:t> </a:t>
            </a:r>
            <a:r>
              <a:rPr lang="it-IT" dirty="0" smtClean="0"/>
              <a:t>are </a:t>
            </a:r>
            <a:r>
              <a:rPr lang="it-IT" dirty="0" err="1" smtClean="0"/>
              <a:t>proportional</a:t>
            </a:r>
            <a:r>
              <a:rPr lang="it-IT" dirty="0" smtClean="0"/>
              <a:t> to the </a:t>
            </a:r>
            <a:r>
              <a:rPr lang="it-IT" dirty="0" smtClean="0"/>
              <a:t>derivative </a:t>
            </a:r>
            <a:r>
              <a:rPr lang="it-IT" dirty="0" err="1" smtClean="0"/>
              <a:t>δ</a:t>
            </a:r>
            <a:r>
              <a:rPr lang="it-IT" dirty="0" smtClean="0"/>
              <a:t> </a:t>
            </a:r>
            <a:r>
              <a:rPr lang="it-IT" dirty="0" smtClean="0"/>
              <a:t>of the </a:t>
            </a:r>
            <a:r>
              <a:rPr lang="it-IT" dirty="0" err="1" smtClean="0"/>
              <a:t>error</a:t>
            </a:r>
            <a:r>
              <a:rPr lang="it-IT" dirty="0" smtClean="0"/>
              <a:t>)</a:t>
            </a:r>
            <a:endParaRPr lang="it-IT" dirty="0"/>
          </a:p>
        </p:txBody>
      </p:sp>
      <p:sp>
        <p:nvSpPr>
          <p:cNvPr id="4" name="Segnaposto numero diapositiva 3"/>
          <p:cNvSpPr>
            <a:spLocks noGrp="1"/>
          </p:cNvSpPr>
          <p:nvPr>
            <p:ph type="sldNum" sz="quarter" idx="11"/>
          </p:nvPr>
        </p:nvSpPr>
        <p:spPr/>
        <p:txBody>
          <a:bodyPr/>
          <a:lstStyle/>
          <a:p>
            <a:pPr>
              <a:defRPr/>
            </a:pPr>
            <a:fld id="{8FDB4126-38B5-2045-9733-513737F6EF78}" type="slidenum">
              <a:rPr lang="en-US" smtClean="0"/>
              <a:pPr>
                <a:defRPr/>
              </a:pPr>
              <a:t>48</a:t>
            </a:fld>
            <a:endParaRPr lang="en-US">
              <a:latin typeface="+mn-lt"/>
            </a:endParaRPr>
          </a:p>
        </p:txBody>
      </p:sp>
    </p:spTree>
    <p:extLst>
      <p:ext uri="{BB962C8B-B14F-4D97-AF65-F5344CB8AC3E}">
        <p14:creationId xmlns:p14="http://schemas.microsoft.com/office/powerpoint/2010/main" val="373172402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1"/>
          </p:nvPr>
        </p:nvSpPr>
        <p:spPr/>
        <p:txBody>
          <a:bodyPr/>
          <a:lstStyle/>
          <a:p>
            <a:pPr>
              <a:defRPr/>
            </a:pPr>
            <a:fld id="{749FFDE0-4352-D541-8778-6C7A4EFAE97B}" type="slidenum">
              <a:rPr lang="en-US"/>
              <a:pPr>
                <a:defRPr/>
              </a:pPr>
              <a:t>49</a:t>
            </a:fld>
            <a:endParaRPr lang="en-US">
              <a:latin typeface="Times New Roman" charset="0"/>
            </a:endParaRPr>
          </a:p>
        </p:txBody>
      </p:sp>
      <p:sp>
        <p:nvSpPr>
          <p:cNvPr id="256002" name="Rectangle 2"/>
          <p:cNvSpPr>
            <a:spLocks noGrp="1" noChangeArrowheads="1"/>
          </p:cNvSpPr>
          <p:nvPr>
            <p:ph type="title"/>
          </p:nvPr>
        </p:nvSpPr>
        <p:spPr/>
        <p:txBody>
          <a:bodyPr/>
          <a:lstStyle/>
          <a:p>
            <a:pPr eaLnBrk="1" hangingPunct="1">
              <a:defRPr/>
            </a:pPr>
            <a:r>
              <a:rPr lang="en-US" dirty="0" err="1" smtClean="0">
                <a:cs typeface="+mj-cs"/>
              </a:rPr>
              <a:t>Backpropagation</a:t>
            </a:r>
            <a:r>
              <a:rPr lang="en-US" dirty="0" smtClean="0">
                <a:cs typeface="+mj-cs"/>
              </a:rPr>
              <a:t> Training Algorithm</a:t>
            </a:r>
          </a:p>
        </p:txBody>
      </p:sp>
      <p:sp>
        <p:nvSpPr>
          <p:cNvPr id="256004" name="Text Box 4"/>
          <p:cNvSpPr txBox="1">
            <a:spLocks noChangeArrowheads="1"/>
          </p:cNvSpPr>
          <p:nvPr/>
        </p:nvSpPr>
        <p:spPr bwMode="auto">
          <a:xfrm>
            <a:off x="0" y="1505104"/>
            <a:ext cx="91440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l">
              <a:defRPr/>
            </a:pPr>
            <a:r>
              <a:rPr lang="en-US" sz="2400" dirty="0">
                <a:cs typeface="+mn-cs"/>
              </a:rPr>
              <a:t>Create the 3-layer network with </a:t>
            </a:r>
            <a:r>
              <a:rPr lang="en-US" sz="2400" i="1" dirty="0">
                <a:cs typeface="+mn-cs"/>
              </a:rPr>
              <a:t>H</a:t>
            </a:r>
            <a:r>
              <a:rPr lang="en-US" sz="2400" dirty="0">
                <a:cs typeface="+mn-cs"/>
              </a:rPr>
              <a:t> hidden units with full connectivity </a:t>
            </a:r>
          </a:p>
          <a:p>
            <a:pPr algn="l">
              <a:defRPr/>
            </a:pPr>
            <a:r>
              <a:rPr lang="en-US" sz="2400" dirty="0">
                <a:cs typeface="+mn-cs"/>
              </a:rPr>
              <a:t>between layers. Set weights to small random real values.</a:t>
            </a:r>
          </a:p>
          <a:p>
            <a:pPr algn="l">
              <a:defRPr/>
            </a:pPr>
            <a:r>
              <a:rPr lang="en-US" sz="2400" b="1" dirty="0">
                <a:cs typeface="+mn-cs"/>
              </a:rPr>
              <a:t>Until</a:t>
            </a:r>
            <a:r>
              <a:rPr lang="en-US" sz="2400" dirty="0">
                <a:cs typeface="+mn-cs"/>
              </a:rPr>
              <a:t> all training examples produce the correct value (within </a:t>
            </a:r>
            <a:r>
              <a:rPr lang="el-GR" sz="2400" dirty="0">
                <a:cs typeface="Times New Roman" charset="0"/>
              </a:rPr>
              <a:t>ε</a:t>
            </a:r>
            <a:r>
              <a:rPr lang="en-US" sz="2400" dirty="0">
                <a:cs typeface="Times New Roman" charset="0"/>
              </a:rPr>
              <a:t>), </a:t>
            </a:r>
            <a:r>
              <a:rPr lang="en-US" sz="2400" b="1" dirty="0">
                <a:cs typeface="Times New Roman" charset="0"/>
              </a:rPr>
              <a:t>or</a:t>
            </a:r>
            <a:r>
              <a:rPr lang="en-US" sz="2400" dirty="0">
                <a:cs typeface="Times New Roman" charset="0"/>
              </a:rPr>
              <a:t>  </a:t>
            </a:r>
          </a:p>
          <a:p>
            <a:pPr algn="l">
              <a:defRPr/>
            </a:pPr>
            <a:r>
              <a:rPr lang="en-US" sz="2400" dirty="0">
                <a:cs typeface="Times New Roman" charset="0"/>
              </a:rPr>
              <a:t>  mean squared error ceases to decrease, </a:t>
            </a:r>
            <a:r>
              <a:rPr lang="en-US" sz="2400" b="1" dirty="0">
                <a:cs typeface="Times New Roman" charset="0"/>
              </a:rPr>
              <a:t>or</a:t>
            </a:r>
            <a:r>
              <a:rPr lang="en-US" sz="2400" dirty="0">
                <a:cs typeface="Times New Roman" charset="0"/>
              </a:rPr>
              <a:t> other termination criteria:</a:t>
            </a:r>
          </a:p>
          <a:p>
            <a:pPr algn="l">
              <a:defRPr/>
            </a:pPr>
            <a:r>
              <a:rPr lang="en-US" sz="2400" dirty="0">
                <a:cs typeface="Times New Roman" charset="0"/>
              </a:rPr>
              <a:t>       </a:t>
            </a:r>
            <a:r>
              <a:rPr lang="en-US" sz="2400" b="1" dirty="0">
                <a:cs typeface="Times New Roman" charset="0"/>
              </a:rPr>
              <a:t>Begin</a:t>
            </a:r>
            <a:r>
              <a:rPr lang="en-US" sz="2400" dirty="0">
                <a:cs typeface="Times New Roman" charset="0"/>
              </a:rPr>
              <a:t> epoch</a:t>
            </a:r>
            <a:endParaRPr lang="el-GR" sz="2400" dirty="0">
              <a:cs typeface="Times New Roman" charset="0"/>
            </a:endParaRPr>
          </a:p>
          <a:p>
            <a:pPr algn="l">
              <a:defRPr/>
            </a:pPr>
            <a:r>
              <a:rPr lang="en-US" sz="2400" dirty="0">
                <a:cs typeface="+mn-cs"/>
              </a:rPr>
              <a:t>       </a:t>
            </a:r>
            <a:r>
              <a:rPr lang="en-US" sz="2400" b="1" dirty="0">
                <a:cs typeface="+mn-cs"/>
              </a:rPr>
              <a:t>For each </a:t>
            </a:r>
            <a:r>
              <a:rPr lang="en-US" sz="2400" dirty="0">
                <a:cs typeface="+mn-cs"/>
              </a:rPr>
              <a:t>training example, </a:t>
            </a:r>
            <a:r>
              <a:rPr lang="en-US" sz="2400" i="1" dirty="0" smtClean="0">
                <a:cs typeface="+mn-cs"/>
              </a:rPr>
              <a:t>x in D</a:t>
            </a:r>
            <a:r>
              <a:rPr lang="en-US" sz="2400" dirty="0" smtClean="0">
                <a:cs typeface="+mn-cs"/>
              </a:rPr>
              <a:t>,</a:t>
            </a:r>
            <a:r>
              <a:rPr lang="en-US" sz="2400" b="1" dirty="0" smtClean="0">
                <a:cs typeface="+mn-cs"/>
              </a:rPr>
              <a:t> </a:t>
            </a:r>
            <a:r>
              <a:rPr lang="en-US" sz="2400" dirty="0">
                <a:cs typeface="+mn-cs"/>
              </a:rPr>
              <a:t>do:</a:t>
            </a:r>
          </a:p>
          <a:p>
            <a:pPr algn="l">
              <a:defRPr/>
            </a:pPr>
            <a:r>
              <a:rPr lang="en-US" sz="2400" dirty="0">
                <a:cs typeface="+mn-cs"/>
              </a:rPr>
              <a:t>             Calculate network output for </a:t>
            </a:r>
            <a:r>
              <a:rPr lang="en-US" sz="2400" i="1" dirty="0" smtClean="0">
                <a:cs typeface="+mn-cs"/>
              </a:rPr>
              <a:t>x</a:t>
            </a:r>
            <a:r>
              <a:rPr lang="ja-JP" altLang="en-US" sz="2400" dirty="0" smtClean="0">
                <a:latin typeface="Arial"/>
                <a:cs typeface="+mn-cs"/>
              </a:rPr>
              <a:t>’</a:t>
            </a:r>
            <a:r>
              <a:rPr lang="en-US" sz="2400" dirty="0" smtClean="0">
                <a:cs typeface="+mn-cs"/>
              </a:rPr>
              <a:t>s </a:t>
            </a:r>
            <a:r>
              <a:rPr lang="en-US" sz="2400" dirty="0">
                <a:cs typeface="+mn-cs"/>
              </a:rPr>
              <a:t>input values </a:t>
            </a:r>
          </a:p>
          <a:p>
            <a:pPr algn="l">
              <a:defRPr/>
            </a:pPr>
            <a:r>
              <a:rPr lang="en-US" sz="2400" dirty="0">
                <a:cs typeface="+mn-cs"/>
              </a:rPr>
              <a:t>             Compute error between current output and correct output for </a:t>
            </a:r>
            <a:r>
              <a:rPr lang="en-US" sz="2400" i="1" dirty="0" smtClean="0">
                <a:cs typeface="+mn-cs"/>
              </a:rPr>
              <a:t>x</a:t>
            </a:r>
            <a:endParaRPr lang="en-US" sz="2400" i="1" dirty="0">
              <a:cs typeface="+mn-cs"/>
            </a:endParaRPr>
          </a:p>
          <a:p>
            <a:pPr algn="l">
              <a:defRPr/>
            </a:pPr>
            <a:r>
              <a:rPr lang="en-US" sz="2400" i="1" dirty="0">
                <a:cs typeface="+mn-cs"/>
              </a:rPr>
              <a:t>             </a:t>
            </a:r>
            <a:r>
              <a:rPr lang="en-US" sz="2400" dirty="0">
                <a:cs typeface="+mn-cs"/>
              </a:rPr>
              <a:t>Update weights by </a:t>
            </a:r>
            <a:r>
              <a:rPr lang="en-US" sz="2400" dirty="0" err="1">
                <a:cs typeface="+mn-cs"/>
              </a:rPr>
              <a:t>backpropagating</a:t>
            </a:r>
            <a:r>
              <a:rPr lang="en-US" sz="2400" dirty="0">
                <a:cs typeface="+mn-cs"/>
              </a:rPr>
              <a:t> error and using learning rule</a:t>
            </a:r>
          </a:p>
          <a:p>
            <a:pPr algn="l">
              <a:defRPr/>
            </a:pPr>
            <a:r>
              <a:rPr lang="en-US" sz="2400" dirty="0">
                <a:cs typeface="+mn-cs"/>
              </a:rPr>
              <a:t>       </a:t>
            </a:r>
            <a:r>
              <a:rPr lang="en-US" sz="2400" b="1" dirty="0">
                <a:cs typeface="+mn-cs"/>
              </a:rPr>
              <a:t>End</a:t>
            </a:r>
            <a:r>
              <a:rPr lang="en-US" sz="2400" dirty="0">
                <a:cs typeface="+mn-cs"/>
              </a:rPr>
              <a:t> epoch</a:t>
            </a:r>
          </a:p>
          <a:p>
            <a:pPr algn="l">
              <a:defRPr/>
            </a:pPr>
            <a:r>
              <a:rPr lang="en-US" sz="2400" dirty="0">
                <a:cs typeface="+mn-cs"/>
              </a:rPr>
              <a:t>      </a:t>
            </a:r>
            <a:endParaRPr lang="en-US" sz="2400" i="1" dirty="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0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0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0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0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0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0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0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600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pPr>
              <a:defRPr/>
            </a:pPr>
            <a:fld id="{EAF8C0A3-6348-6041-986E-A7D66C35F736}" type="slidenum">
              <a:rPr lang="en-US"/>
              <a:pPr>
                <a:defRPr/>
              </a:pPr>
              <a:t>5</a:t>
            </a:fld>
            <a:endParaRPr lang="en-US">
              <a:latin typeface="Times New Roman" charset="0"/>
            </a:endParaRPr>
          </a:p>
        </p:txBody>
      </p:sp>
      <p:sp>
        <p:nvSpPr>
          <p:cNvPr id="229378" name="Rectangle 2"/>
          <p:cNvSpPr>
            <a:spLocks noGrp="1" noChangeArrowheads="1"/>
          </p:cNvSpPr>
          <p:nvPr>
            <p:ph type="title"/>
          </p:nvPr>
        </p:nvSpPr>
        <p:spPr/>
        <p:txBody>
          <a:bodyPr/>
          <a:lstStyle/>
          <a:p>
            <a:pPr eaLnBrk="1" hangingPunct="1">
              <a:defRPr/>
            </a:pPr>
            <a:r>
              <a:rPr lang="en-US" smtClean="0">
                <a:cs typeface="+mj-cs"/>
              </a:rPr>
              <a:t>Neural Network Learning</a:t>
            </a:r>
          </a:p>
        </p:txBody>
      </p:sp>
      <p:sp>
        <p:nvSpPr>
          <p:cNvPr id="229379" name="Rectangle 3"/>
          <p:cNvSpPr>
            <a:spLocks noGrp="1" noChangeArrowheads="1"/>
          </p:cNvSpPr>
          <p:nvPr>
            <p:ph type="body" idx="1"/>
          </p:nvPr>
        </p:nvSpPr>
        <p:spPr/>
        <p:txBody>
          <a:bodyPr/>
          <a:lstStyle/>
          <a:p>
            <a:pPr eaLnBrk="1" hangingPunct="1">
              <a:defRPr/>
            </a:pPr>
            <a:r>
              <a:rPr lang="en-US" dirty="0" smtClean="0">
                <a:cs typeface="+mn-cs"/>
              </a:rPr>
              <a:t>Learning approach of NN algorithm based on modeling </a:t>
            </a:r>
            <a:r>
              <a:rPr lang="en-US" b="1" dirty="0" smtClean="0">
                <a:solidFill>
                  <a:srgbClr val="FF0000"/>
                </a:solidFill>
                <a:cs typeface="+mn-cs"/>
              </a:rPr>
              <a:t>adaptation</a:t>
            </a:r>
            <a:r>
              <a:rPr lang="en-US" dirty="0" smtClean="0">
                <a:cs typeface="+mn-cs"/>
              </a:rPr>
              <a:t> in biological neural systems.</a:t>
            </a:r>
          </a:p>
          <a:p>
            <a:pPr eaLnBrk="1" hangingPunct="1">
              <a:defRPr/>
            </a:pPr>
            <a:r>
              <a:rPr lang="en-US" dirty="0" smtClean="0">
                <a:cs typeface="+mn-cs"/>
              </a:rPr>
              <a:t>Two main algorithms:</a:t>
            </a:r>
          </a:p>
          <a:p>
            <a:pPr lvl="1" eaLnBrk="1" hangingPunct="1">
              <a:defRPr/>
            </a:pPr>
            <a:r>
              <a:rPr lang="en-US" dirty="0" smtClean="0">
                <a:solidFill>
                  <a:srgbClr val="FF0000"/>
                </a:solidFill>
                <a:cs typeface="+mn-cs"/>
              </a:rPr>
              <a:t>Perceptron</a:t>
            </a:r>
            <a:r>
              <a:rPr lang="en-US" dirty="0" smtClean="0">
                <a:cs typeface="+mn-cs"/>
              </a:rPr>
              <a:t>: Initial algorithm for learning simple neural networks (single layer) developed in the 1950</a:t>
            </a:r>
            <a:r>
              <a:rPr lang="ja-JP" altLang="en-US" dirty="0" smtClean="0">
                <a:latin typeface="Arial"/>
                <a:cs typeface="+mn-cs"/>
              </a:rPr>
              <a:t>’</a:t>
            </a:r>
            <a:r>
              <a:rPr lang="en-US" dirty="0" smtClean="0">
                <a:cs typeface="+mn-cs"/>
              </a:rPr>
              <a:t>s.</a:t>
            </a:r>
          </a:p>
          <a:p>
            <a:pPr lvl="1" eaLnBrk="1" hangingPunct="1">
              <a:defRPr/>
            </a:pPr>
            <a:r>
              <a:rPr lang="en-US" dirty="0" err="1" smtClean="0">
                <a:solidFill>
                  <a:srgbClr val="FF0000"/>
                </a:solidFill>
                <a:cs typeface="+mn-cs"/>
              </a:rPr>
              <a:t>Backpropagation</a:t>
            </a:r>
            <a:r>
              <a:rPr lang="en-US" dirty="0" smtClean="0">
                <a:cs typeface="+mn-cs"/>
              </a:rPr>
              <a:t>: More complex algorithm for learning multi-layer neural networks developed in the 1980</a:t>
            </a:r>
            <a:r>
              <a:rPr lang="ja-JP" altLang="en-US" dirty="0" smtClean="0">
                <a:latin typeface="Arial"/>
                <a:cs typeface="+mn-cs"/>
              </a:rPr>
              <a:t>’</a:t>
            </a:r>
            <a:r>
              <a:rPr lang="en-US" dirty="0" smtClean="0">
                <a:cs typeface="+mn-cs"/>
              </a:rPr>
              <a:t>s.</a:t>
            </a:r>
          </a:p>
          <a:p>
            <a:pPr lvl="1" eaLnBrk="1" hangingPunct="1">
              <a:defRPr/>
            </a:pP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93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93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4800" y="0"/>
            <a:ext cx="8534400" cy="1524000"/>
          </a:xfrm>
        </p:spPr>
        <p:txBody>
          <a:bodyPr/>
          <a:lstStyle/>
          <a:p>
            <a:pPr>
              <a:defRPr/>
            </a:pPr>
            <a:r>
              <a:rPr lang="it-IT" dirty="0" err="1" smtClean="0"/>
              <a:t>Example</a:t>
            </a:r>
            <a:endParaRPr lang="it-IT" dirty="0"/>
          </a:p>
        </p:txBody>
      </p:sp>
      <p:graphicFrame>
        <p:nvGraphicFramePr>
          <p:cNvPr id="55299" name="Object 3"/>
          <p:cNvGraphicFramePr>
            <a:graphicFrameLocks noChangeAspect="1"/>
          </p:cNvGraphicFramePr>
          <p:nvPr>
            <p:extLst>
              <p:ext uri="{D42A27DB-BD31-4B8C-83A1-F6EECF244321}">
                <p14:modId xmlns:p14="http://schemas.microsoft.com/office/powerpoint/2010/main" val="1022569212"/>
              </p:ext>
            </p:extLst>
          </p:nvPr>
        </p:nvGraphicFramePr>
        <p:xfrm>
          <a:off x="4335463" y="1160463"/>
          <a:ext cx="4052887" cy="2460625"/>
        </p:xfrm>
        <a:graphic>
          <a:graphicData uri="http://schemas.openxmlformats.org/presentationml/2006/ole">
            <mc:AlternateContent xmlns:mc="http://schemas.openxmlformats.org/markup-compatibility/2006">
              <mc:Choice xmlns:v="urn:schemas-microsoft-com:vml" Requires="v">
                <p:oleObj spid="_x0000_s57484" name="Equation" r:id="rId4" imgW="2006600" imgH="1066800" progId="Equation.3">
                  <p:embed/>
                </p:oleObj>
              </mc:Choice>
              <mc:Fallback>
                <p:oleObj name="Equation" r:id="rId4" imgW="2006600" imgH="1066800" progId="Equation.3">
                  <p:embed/>
                  <p:pic>
                    <p:nvPicPr>
                      <p:cNvPr id="0" name="Object 3"/>
                      <p:cNvPicPr>
                        <a:picLocks noChangeAspect="1" noChangeArrowheads="1"/>
                      </p:cNvPicPr>
                      <p:nvPr/>
                    </p:nvPicPr>
                    <p:blipFill>
                      <a:blip r:embed="rId5"/>
                      <a:srcRect/>
                      <a:stretch>
                        <a:fillRect/>
                      </a:stretch>
                    </p:blipFill>
                    <p:spPr bwMode="auto">
                      <a:xfrm>
                        <a:off x="4335463" y="1160463"/>
                        <a:ext cx="4052887" cy="246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57347" name="Group 4"/>
          <p:cNvGrpSpPr>
            <a:grpSpLocks/>
          </p:cNvGrpSpPr>
          <p:nvPr/>
        </p:nvGrpSpPr>
        <p:grpSpPr bwMode="auto">
          <a:xfrm>
            <a:off x="152400" y="2209800"/>
            <a:ext cx="4670425" cy="3489325"/>
            <a:chOff x="96" y="1296"/>
            <a:chExt cx="2773" cy="2198"/>
          </a:xfrm>
        </p:grpSpPr>
        <p:sp>
          <p:nvSpPr>
            <p:cNvPr id="3" name="Oval 5"/>
            <p:cNvSpPr>
              <a:spLocks noChangeArrowheads="1"/>
            </p:cNvSpPr>
            <p:nvPr/>
          </p:nvSpPr>
          <p:spPr bwMode="auto">
            <a:xfrm>
              <a:off x="1306" y="1625"/>
              <a:ext cx="369" cy="36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it-IT" dirty="0" err="1"/>
                <a:t>O</a:t>
              </a:r>
              <a:r>
                <a:rPr lang="it-IT" baseline="-25000" dirty="0" err="1"/>
                <a:t>j</a:t>
              </a:r>
              <a:endParaRPr lang="it-IT" baseline="-25000" dirty="0"/>
            </a:p>
          </p:txBody>
        </p:sp>
        <p:sp>
          <p:nvSpPr>
            <p:cNvPr id="55302" name="Oval 6"/>
            <p:cNvSpPr>
              <a:spLocks noChangeArrowheads="1"/>
            </p:cNvSpPr>
            <p:nvPr/>
          </p:nvSpPr>
          <p:spPr bwMode="auto">
            <a:xfrm>
              <a:off x="1969" y="2185"/>
              <a:ext cx="374" cy="36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it-IT" dirty="0"/>
                <a:t>h2</a:t>
              </a:r>
            </a:p>
          </p:txBody>
        </p:sp>
        <p:sp>
          <p:nvSpPr>
            <p:cNvPr id="55303" name="Oval 7"/>
            <p:cNvSpPr>
              <a:spLocks noChangeArrowheads="1"/>
            </p:cNvSpPr>
            <p:nvPr/>
          </p:nvSpPr>
          <p:spPr bwMode="auto">
            <a:xfrm>
              <a:off x="642" y="2185"/>
              <a:ext cx="373" cy="36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it-IT" dirty="0"/>
                <a:t>h1</a:t>
              </a:r>
            </a:p>
          </p:txBody>
        </p:sp>
        <p:sp>
          <p:nvSpPr>
            <p:cNvPr id="55304" name="Line 8"/>
            <p:cNvSpPr>
              <a:spLocks noChangeShapeType="1"/>
            </p:cNvSpPr>
            <p:nvPr/>
          </p:nvSpPr>
          <p:spPr bwMode="auto">
            <a:xfrm flipV="1">
              <a:off x="268" y="2506"/>
              <a:ext cx="418" cy="3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5305" name="Line 9"/>
            <p:cNvSpPr>
              <a:spLocks noChangeShapeType="1"/>
            </p:cNvSpPr>
            <p:nvPr/>
          </p:nvSpPr>
          <p:spPr bwMode="auto">
            <a:xfrm flipH="1" flipV="1">
              <a:off x="974" y="2506"/>
              <a:ext cx="16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5306" name="Line 10"/>
            <p:cNvSpPr>
              <a:spLocks noChangeShapeType="1"/>
            </p:cNvSpPr>
            <p:nvPr/>
          </p:nvSpPr>
          <p:spPr bwMode="auto">
            <a:xfrm flipV="1">
              <a:off x="1679" y="2546"/>
              <a:ext cx="336" cy="3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5307" name="Line 11"/>
            <p:cNvSpPr>
              <a:spLocks noChangeShapeType="1"/>
            </p:cNvSpPr>
            <p:nvPr/>
          </p:nvSpPr>
          <p:spPr bwMode="auto">
            <a:xfrm flipH="1" flipV="1">
              <a:off x="2343" y="2586"/>
              <a:ext cx="29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5308" name="Line 12"/>
            <p:cNvSpPr>
              <a:spLocks noChangeShapeType="1"/>
            </p:cNvSpPr>
            <p:nvPr/>
          </p:nvSpPr>
          <p:spPr bwMode="auto">
            <a:xfrm flipV="1">
              <a:off x="974" y="1985"/>
              <a:ext cx="287" cy="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5309" name="Line 13"/>
            <p:cNvSpPr>
              <a:spLocks noChangeShapeType="1"/>
            </p:cNvSpPr>
            <p:nvPr/>
          </p:nvSpPr>
          <p:spPr bwMode="auto">
            <a:xfrm flipH="1" flipV="1">
              <a:off x="1679" y="2025"/>
              <a:ext cx="290" cy="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5310" name="Line 14"/>
            <p:cNvSpPr>
              <a:spLocks noChangeShapeType="1"/>
            </p:cNvSpPr>
            <p:nvPr/>
          </p:nvSpPr>
          <p:spPr bwMode="auto">
            <a:xfrm flipV="1">
              <a:off x="1472" y="1344"/>
              <a:ext cx="0" cy="2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5311" name="Text Box 15"/>
            <p:cNvSpPr txBox="1">
              <a:spLocks noChangeArrowheads="1"/>
            </p:cNvSpPr>
            <p:nvPr/>
          </p:nvSpPr>
          <p:spPr bwMode="auto">
            <a:xfrm>
              <a:off x="1587" y="1296"/>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a:latin typeface="Times" charset="0"/>
                </a:rPr>
                <a:t>oj</a:t>
              </a:r>
            </a:p>
          </p:txBody>
        </p:sp>
        <p:sp>
          <p:nvSpPr>
            <p:cNvPr id="55315" name="Text Box 19"/>
            <p:cNvSpPr txBox="1">
              <a:spLocks noChangeArrowheads="1"/>
            </p:cNvSpPr>
            <p:nvPr/>
          </p:nvSpPr>
          <p:spPr bwMode="auto">
            <a:xfrm>
              <a:off x="624" y="1905"/>
              <a:ext cx="5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i="1">
                  <a:latin typeface="Times" charset="0"/>
                </a:rPr>
                <a:t>w</a:t>
              </a:r>
              <a:r>
                <a:rPr lang="it-IT" sz="3200" i="1" baseline="-25000">
                  <a:latin typeface="Times" charset="0"/>
                </a:rPr>
                <a:t>j1</a:t>
              </a:r>
              <a:endParaRPr lang="it-IT">
                <a:latin typeface="Times" charset="0"/>
              </a:endParaRPr>
            </a:p>
          </p:txBody>
        </p:sp>
        <p:sp>
          <p:nvSpPr>
            <p:cNvPr id="55316" name="Text Box 20"/>
            <p:cNvSpPr txBox="1">
              <a:spLocks noChangeArrowheads="1"/>
            </p:cNvSpPr>
            <p:nvPr/>
          </p:nvSpPr>
          <p:spPr bwMode="auto">
            <a:xfrm>
              <a:off x="1928" y="1865"/>
              <a:ext cx="5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i="1">
                  <a:latin typeface="Times" charset="0"/>
                </a:rPr>
                <a:t>w</a:t>
              </a:r>
              <a:r>
                <a:rPr lang="it-IT" sz="3200" i="1" baseline="-25000">
                  <a:latin typeface="Times" charset="0"/>
                </a:rPr>
                <a:t>j2</a:t>
              </a:r>
              <a:endParaRPr lang="it-IT">
                <a:latin typeface="Times" charset="0"/>
              </a:endParaRPr>
            </a:p>
          </p:txBody>
        </p:sp>
        <p:sp>
          <p:nvSpPr>
            <p:cNvPr id="55317" name="Oval 21"/>
            <p:cNvSpPr>
              <a:spLocks noChangeArrowheads="1"/>
            </p:cNvSpPr>
            <p:nvPr/>
          </p:nvSpPr>
          <p:spPr bwMode="auto">
            <a:xfrm>
              <a:off x="96" y="2880"/>
              <a:ext cx="373" cy="361"/>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it-IT" dirty="0"/>
                <a:t>n</a:t>
              </a:r>
              <a:r>
                <a:rPr lang="it-IT" baseline="-25000" dirty="0"/>
                <a:t>1</a:t>
              </a:r>
            </a:p>
          </p:txBody>
        </p:sp>
        <p:sp>
          <p:nvSpPr>
            <p:cNvPr id="55318" name="Oval 22"/>
            <p:cNvSpPr>
              <a:spLocks noChangeArrowheads="1"/>
            </p:cNvSpPr>
            <p:nvPr/>
          </p:nvSpPr>
          <p:spPr bwMode="auto">
            <a:xfrm>
              <a:off x="864" y="2928"/>
              <a:ext cx="373" cy="361"/>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it-IT" dirty="0" err="1"/>
                <a:t>n</a:t>
              </a:r>
              <a:r>
                <a:rPr lang="it-IT" baseline="-25000" dirty="0" err="1"/>
                <a:t>j</a:t>
              </a:r>
              <a:endParaRPr lang="it-IT" baseline="-25000" dirty="0"/>
            </a:p>
          </p:txBody>
        </p:sp>
        <p:sp>
          <p:nvSpPr>
            <p:cNvPr id="55319" name="Oval 23"/>
            <p:cNvSpPr>
              <a:spLocks noChangeArrowheads="1"/>
            </p:cNvSpPr>
            <p:nvPr/>
          </p:nvSpPr>
          <p:spPr bwMode="auto">
            <a:xfrm>
              <a:off x="2496" y="2928"/>
              <a:ext cx="373" cy="361"/>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it-IT" dirty="0" err="1"/>
                <a:t>n</a:t>
              </a:r>
              <a:r>
                <a:rPr lang="it-IT" baseline="-25000" dirty="0" err="1"/>
                <a:t>n</a:t>
              </a:r>
              <a:endParaRPr lang="it-IT" baseline="-25000" dirty="0"/>
            </a:p>
          </p:txBody>
        </p:sp>
        <p:sp>
          <p:nvSpPr>
            <p:cNvPr id="55320" name="Oval 24"/>
            <p:cNvSpPr>
              <a:spLocks noChangeArrowheads="1"/>
            </p:cNvSpPr>
            <p:nvPr/>
          </p:nvSpPr>
          <p:spPr bwMode="auto">
            <a:xfrm>
              <a:off x="1488" y="2880"/>
              <a:ext cx="373" cy="361"/>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5321" name="Line 25"/>
            <p:cNvSpPr>
              <a:spLocks noChangeShapeType="1"/>
            </p:cNvSpPr>
            <p:nvPr/>
          </p:nvSpPr>
          <p:spPr bwMode="auto">
            <a:xfrm flipV="1">
              <a:off x="432" y="2496"/>
              <a:ext cx="1488"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5322" name="Text Box 26"/>
            <p:cNvSpPr txBox="1">
              <a:spLocks noChangeArrowheads="1"/>
            </p:cNvSpPr>
            <p:nvPr/>
          </p:nvSpPr>
          <p:spPr bwMode="auto">
            <a:xfrm>
              <a:off x="422" y="2582"/>
              <a:ext cx="5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a:latin typeface="Times" charset="0"/>
                </a:rPr>
                <a:t>…….</a:t>
              </a:r>
            </a:p>
          </p:txBody>
        </p:sp>
        <p:sp>
          <p:nvSpPr>
            <p:cNvPr id="55323" name="Text Box 27"/>
            <p:cNvSpPr txBox="1">
              <a:spLocks noChangeArrowheads="1"/>
            </p:cNvSpPr>
            <p:nvPr/>
          </p:nvSpPr>
          <p:spPr bwMode="auto">
            <a:xfrm>
              <a:off x="1958" y="263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a:latin typeface="Times" charset="0"/>
                </a:rPr>
                <a:t>…..</a:t>
              </a:r>
            </a:p>
          </p:txBody>
        </p:sp>
        <p:sp>
          <p:nvSpPr>
            <p:cNvPr id="55324" name="Text Box 28"/>
            <p:cNvSpPr txBox="1">
              <a:spLocks noChangeArrowheads="1"/>
            </p:cNvSpPr>
            <p:nvPr/>
          </p:nvSpPr>
          <p:spPr bwMode="auto">
            <a:xfrm>
              <a:off x="1190" y="2630"/>
              <a:ext cx="4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a:latin typeface="Times" charset="0"/>
                </a:rPr>
                <a:t>…...</a:t>
              </a:r>
            </a:p>
          </p:txBody>
        </p:sp>
        <p:sp>
          <p:nvSpPr>
            <p:cNvPr id="55325" name="Text Box 29"/>
            <p:cNvSpPr txBox="1">
              <a:spLocks noChangeArrowheads="1"/>
            </p:cNvSpPr>
            <p:nvPr/>
          </p:nvSpPr>
          <p:spPr bwMode="auto">
            <a:xfrm>
              <a:off x="134" y="3206"/>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it-IT">
                <a:latin typeface="Times" charset="0"/>
              </a:endParaRPr>
            </a:p>
          </p:txBody>
        </p:sp>
        <p:sp>
          <p:nvSpPr>
            <p:cNvPr id="55327" name="Text Box 31"/>
            <p:cNvSpPr txBox="1">
              <a:spLocks noChangeArrowheads="1"/>
            </p:cNvSpPr>
            <p:nvPr/>
          </p:nvSpPr>
          <p:spPr bwMode="auto">
            <a:xfrm>
              <a:off x="2582" y="3206"/>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it-IT">
                <a:latin typeface="Times" charset="0"/>
              </a:endParaRPr>
            </a:p>
          </p:txBody>
        </p:sp>
      </p:grpSp>
      <p:sp>
        <p:nvSpPr>
          <p:cNvPr id="55329" name="Text Box 33"/>
          <p:cNvSpPr txBox="1">
            <a:spLocks noChangeArrowheads="1"/>
          </p:cNvSpPr>
          <p:nvPr/>
        </p:nvSpPr>
        <p:spPr bwMode="auto">
          <a:xfrm>
            <a:off x="4931286" y="4572000"/>
            <a:ext cx="40455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dirty="0">
                <a:latin typeface="Times" charset="0"/>
              </a:rPr>
              <a:t>Step 1: feed with first </a:t>
            </a:r>
            <a:r>
              <a:rPr lang="en-GB" dirty="0" smtClean="0">
                <a:latin typeface="Times" charset="0"/>
              </a:rPr>
              <a:t>example  x1 </a:t>
            </a:r>
            <a:endParaRPr lang="en-GB" dirty="0">
              <a:latin typeface="Times" charset="0"/>
            </a:endParaRPr>
          </a:p>
          <a:p>
            <a:pPr>
              <a:defRPr/>
            </a:pPr>
            <a:r>
              <a:rPr lang="en-GB" dirty="0">
                <a:latin typeface="Times" charset="0"/>
              </a:rPr>
              <a:t>and compute </a:t>
            </a:r>
            <a:r>
              <a:rPr lang="en-GB" dirty="0" smtClean="0">
                <a:latin typeface="Times" charset="0"/>
              </a:rPr>
              <a:t>output on all nodes with </a:t>
            </a:r>
          </a:p>
          <a:p>
            <a:pPr>
              <a:defRPr/>
            </a:pPr>
            <a:r>
              <a:rPr lang="en-GB" dirty="0" smtClean="0">
                <a:latin typeface="Times" charset="0"/>
              </a:rPr>
              <a:t>Initial</a:t>
            </a:r>
            <a:r>
              <a:rPr lang="en-GB" dirty="0" smtClean="0">
                <a:latin typeface="Times" charset="0"/>
              </a:rPr>
              <a:t> </a:t>
            </a:r>
            <a:r>
              <a:rPr lang="en-GB" dirty="0" smtClean="0">
                <a:latin typeface="Times" charset="0"/>
              </a:rPr>
              <a:t>(</a:t>
            </a:r>
            <a:r>
              <a:rPr lang="en-GB" dirty="0" smtClean="0">
                <a:latin typeface="Times" charset="0"/>
              </a:rPr>
              <a:t>random) weights</a:t>
            </a:r>
            <a:endParaRPr lang="en-GB" dirty="0">
              <a:latin typeface="Times" charset="0"/>
            </a:endParaRPr>
          </a:p>
        </p:txBody>
      </p:sp>
      <p:grpSp>
        <p:nvGrpSpPr>
          <p:cNvPr id="57349" name="Group 34"/>
          <p:cNvGrpSpPr>
            <a:grpSpLocks/>
          </p:cNvGrpSpPr>
          <p:nvPr/>
        </p:nvGrpSpPr>
        <p:grpSpPr bwMode="auto">
          <a:xfrm>
            <a:off x="658813" y="5427663"/>
            <a:ext cx="3276600" cy="1162050"/>
            <a:chOff x="432" y="3408"/>
            <a:chExt cx="2064" cy="732"/>
          </a:xfrm>
        </p:grpSpPr>
        <p:sp>
          <p:nvSpPr>
            <p:cNvPr id="55333" name="AutoShape 37"/>
            <p:cNvSpPr>
              <a:spLocks/>
            </p:cNvSpPr>
            <p:nvPr/>
          </p:nvSpPr>
          <p:spPr bwMode="auto">
            <a:xfrm rot="5408666">
              <a:off x="1176" y="2664"/>
              <a:ext cx="576" cy="2064"/>
            </a:xfrm>
            <a:prstGeom prst="rightBrace">
              <a:avLst>
                <a:gd name="adj1" fmla="val 29861"/>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5334" name="Text Box 38"/>
            <p:cNvSpPr txBox="1">
              <a:spLocks noChangeArrowheads="1"/>
            </p:cNvSpPr>
            <p:nvPr/>
          </p:nvSpPr>
          <p:spPr bwMode="auto">
            <a:xfrm>
              <a:off x="1072" y="3888"/>
              <a:ext cx="112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b="1" dirty="0">
                  <a:latin typeface="Times" charset="0"/>
                </a:rPr>
                <a:t>x</a:t>
              </a:r>
              <a:r>
                <a:rPr lang="en-GB" dirty="0" smtClean="0">
                  <a:latin typeface="Times" charset="0"/>
                </a:rPr>
                <a:t>1</a:t>
              </a:r>
              <a:r>
                <a:rPr lang="en-GB" dirty="0">
                  <a:latin typeface="Times" charset="0"/>
                </a:rPr>
                <a:t>: x</a:t>
              </a:r>
              <a:r>
                <a:rPr lang="en-GB" baseline="-25000" dirty="0">
                  <a:latin typeface="Times" charset="0"/>
                </a:rPr>
                <a:t>11</a:t>
              </a:r>
              <a:r>
                <a:rPr lang="en-GB" dirty="0">
                  <a:latin typeface="Times" charset="0"/>
                </a:rPr>
                <a:t> x</a:t>
              </a:r>
              <a:r>
                <a:rPr lang="en-GB" baseline="-25000" dirty="0">
                  <a:latin typeface="Times" charset="0"/>
                </a:rPr>
                <a:t>12</a:t>
              </a:r>
              <a:r>
                <a:rPr lang="en-GB" dirty="0">
                  <a:latin typeface="Times" charset="0"/>
                </a:rPr>
                <a:t>…x</a:t>
              </a:r>
              <a:r>
                <a:rPr lang="en-GB" baseline="-25000" dirty="0">
                  <a:latin typeface="Times" charset="0"/>
                </a:rPr>
                <a:t>1n</a:t>
              </a:r>
              <a:endParaRPr lang="en-GB" dirty="0">
                <a:latin typeface="Times" charset="0"/>
              </a:endParaRPr>
            </a:p>
          </p:txBody>
        </p:sp>
      </p:grpSp>
      <p:sp>
        <p:nvSpPr>
          <p:cNvPr id="55335" name="Text Box 39"/>
          <p:cNvSpPr txBox="1">
            <a:spLocks noChangeArrowheads="1"/>
          </p:cNvSpPr>
          <p:nvPr/>
        </p:nvSpPr>
        <p:spPr bwMode="auto">
          <a:xfrm>
            <a:off x="5775325" y="54705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GB">
              <a:latin typeface="Times" charset="0"/>
            </a:endParaRPr>
          </a:p>
        </p:txBody>
      </p:sp>
      <p:sp>
        <p:nvSpPr>
          <p:cNvPr id="2" name="CasellaDiTesto 1"/>
          <p:cNvSpPr txBox="1"/>
          <p:nvPr/>
        </p:nvSpPr>
        <p:spPr>
          <a:xfrm>
            <a:off x="250825" y="1138238"/>
            <a:ext cx="3138488" cy="101600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it-IT" dirty="0" err="1"/>
              <a:t>O</a:t>
            </a:r>
            <a:r>
              <a:rPr lang="it-IT" baseline="-25000" dirty="0" err="1"/>
              <a:t>j</a:t>
            </a:r>
            <a:r>
              <a:rPr lang="it-IT" dirty="0"/>
              <a:t> </a:t>
            </a:r>
            <a:r>
              <a:rPr lang="it-IT" dirty="0" err="1"/>
              <a:t>one</a:t>
            </a:r>
            <a:r>
              <a:rPr lang="it-IT" dirty="0"/>
              <a:t> of the </a:t>
            </a:r>
            <a:r>
              <a:rPr lang="it-IT" dirty="0" smtClean="0"/>
              <a:t>O </a:t>
            </a:r>
            <a:r>
              <a:rPr lang="it-IT" dirty="0"/>
              <a:t>output </a:t>
            </a:r>
            <a:r>
              <a:rPr lang="it-IT" dirty="0" err="1"/>
              <a:t>nodes</a:t>
            </a:r>
            <a:endParaRPr lang="it-IT" dirty="0"/>
          </a:p>
          <a:p>
            <a:pPr>
              <a:defRPr/>
            </a:pPr>
            <a:r>
              <a:rPr lang="it-IT" dirty="0" err="1"/>
              <a:t>h</a:t>
            </a:r>
            <a:r>
              <a:rPr lang="it-IT" baseline="-25000" dirty="0" err="1"/>
              <a:t>k</a:t>
            </a:r>
            <a:r>
              <a:rPr lang="it-IT" dirty="0"/>
              <a:t> the </a:t>
            </a:r>
            <a:r>
              <a:rPr lang="it-IT" dirty="0" err="1"/>
              <a:t>hidden</a:t>
            </a:r>
            <a:r>
              <a:rPr lang="it-IT" dirty="0"/>
              <a:t> </a:t>
            </a:r>
            <a:r>
              <a:rPr lang="it-IT" dirty="0" err="1"/>
              <a:t>nodes</a:t>
            </a:r>
            <a:endParaRPr lang="it-IT" dirty="0"/>
          </a:p>
          <a:p>
            <a:pPr>
              <a:defRPr/>
            </a:pPr>
            <a:r>
              <a:rPr lang="it-IT" dirty="0" err="1"/>
              <a:t>n</a:t>
            </a:r>
            <a:r>
              <a:rPr lang="it-IT" baseline="-25000" dirty="0" err="1"/>
              <a:t>j</a:t>
            </a:r>
            <a:r>
              <a:rPr lang="it-IT" dirty="0"/>
              <a:t> the input </a:t>
            </a:r>
            <a:r>
              <a:rPr lang="it-IT" dirty="0" err="1"/>
              <a:t>nodes</a:t>
            </a:r>
            <a:endParaRPr lang="it-IT" dirty="0"/>
          </a:p>
        </p:txBody>
      </p:sp>
      <p:sp>
        <p:nvSpPr>
          <p:cNvPr id="57352" name="Figura a mano libera 7"/>
          <p:cNvSpPr>
            <a:spLocks/>
          </p:cNvSpPr>
          <p:nvPr/>
        </p:nvSpPr>
        <p:spPr bwMode="auto">
          <a:xfrm>
            <a:off x="4899025" y="1279525"/>
            <a:ext cx="234950" cy="323850"/>
          </a:xfrm>
          <a:custGeom>
            <a:avLst/>
            <a:gdLst>
              <a:gd name="T0" fmla="*/ 0 w 234173"/>
              <a:gd name="T1" fmla="*/ 324266 h 324266"/>
              <a:gd name="T2" fmla="*/ 27020 w 234173"/>
              <a:gd name="T3" fmla="*/ 279229 h 324266"/>
              <a:gd name="T4" fmla="*/ 36026 w 234173"/>
              <a:gd name="T5" fmla="*/ 252207 h 324266"/>
              <a:gd name="T6" fmla="*/ 81060 w 234173"/>
              <a:gd name="T7" fmla="*/ 207170 h 324266"/>
              <a:gd name="T8" fmla="*/ 108080 w 234173"/>
              <a:gd name="T9" fmla="*/ 144118 h 324266"/>
              <a:gd name="T10" fmla="*/ 153113 w 234173"/>
              <a:gd name="T11" fmla="*/ 72059 h 324266"/>
              <a:gd name="T12" fmla="*/ 207153 w 234173"/>
              <a:gd name="T13" fmla="*/ 18015 h 324266"/>
              <a:gd name="T14" fmla="*/ 234173 w 234173"/>
              <a:gd name="T15" fmla="*/ 0 h 3242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4173" h="324266">
                <a:moveTo>
                  <a:pt x="0" y="324266"/>
                </a:moveTo>
                <a:cubicBezTo>
                  <a:pt x="9007" y="309254"/>
                  <a:pt x="19191" y="294888"/>
                  <a:pt x="27020" y="279229"/>
                </a:cubicBezTo>
                <a:cubicBezTo>
                  <a:pt x="31266" y="270737"/>
                  <a:pt x="30330" y="259803"/>
                  <a:pt x="36026" y="252207"/>
                </a:cubicBezTo>
                <a:cubicBezTo>
                  <a:pt x="48763" y="235223"/>
                  <a:pt x="81060" y="207170"/>
                  <a:pt x="81060" y="207170"/>
                </a:cubicBezTo>
                <a:cubicBezTo>
                  <a:pt x="95852" y="147991"/>
                  <a:pt x="80435" y="192500"/>
                  <a:pt x="108080" y="144118"/>
                </a:cubicBezTo>
                <a:cubicBezTo>
                  <a:pt x="131570" y="103008"/>
                  <a:pt x="119419" y="109500"/>
                  <a:pt x="153113" y="72059"/>
                </a:cubicBezTo>
                <a:cubicBezTo>
                  <a:pt x="170155" y="53122"/>
                  <a:pt x="185957" y="32147"/>
                  <a:pt x="207153" y="18015"/>
                </a:cubicBezTo>
                <a:lnTo>
                  <a:pt x="2341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endParaRPr lang="it-IT"/>
          </a:p>
        </p:txBody>
      </p:sp>
      <p:graphicFrame>
        <p:nvGraphicFramePr>
          <p:cNvPr id="10" name="Oggetto 9"/>
          <p:cNvGraphicFramePr>
            <a:graphicFrameLocks noChangeAspect="1"/>
          </p:cNvGraphicFramePr>
          <p:nvPr>
            <p:extLst>
              <p:ext uri="{D42A27DB-BD31-4B8C-83A1-F6EECF244321}">
                <p14:modId xmlns:p14="http://schemas.microsoft.com/office/powerpoint/2010/main" val="2704158451"/>
              </p:ext>
            </p:extLst>
          </p:nvPr>
        </p:nvGraphicFramePr>
        <p:xfrm>
          <a:off x="4129114" y="5943854"/>
          <a:ext cx="4760913" cy="611187"/>
        </p:xfrm>
        <a:graphic>
          <a:graphicData uri="http://schemas.openxmlformats.org/presentationml/2006/ole">
            <mc:AlternateContent xmlns:mc="http://schemas.openxmlformats.org/markup-compatibility/2006">
              <mc:Choice xmlns:v="urn:schemas-microsoft-com:vml" Requires="v">
                <p:oleObj spid="_x0000_s57485" name="Equation" r:id="rId6" imgW="2184400" imgH="215900" progId="Equation.3">
                  <p:embed/>
                </p:oleObj>
              </mc:Choice>
              <mc:Fallback>
                <p:oleObj name="Equation" r:id="rId6" imgW="2184400" imgH="215900" progId="Equation.3">
                  <p:embed/>
                  <p:pic>
                    <p:nvPicPr>
                      <p:cNvPr id="0" name="Oggetto 9"/>
                      <p:cNvPicPr>
                        <a:picLocks noChangeAspect="1" noChangeArrowheads="1"/>
                      </p:cNvPicPr>
                      <p:nvPr/>
                    </p:nvPicPr>
                    <p:blipFill>
                      <a:blip r:embed="rId7"/>
                      <a:srcRect/>
                      <a:stretch>
                        <a:fillRect/>
                      </a:stretch>
                    </p:blipFill>
                    <p:spPr bwMode="auto">
                      <a:xfrm>
                        <a:off x="4129114" y="5943854"/>
                        <a:ext cx="476091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55299"/>
                                        </p:tgtEl>
                                        <p:attrNameLst>
                                          <p:attrName>style.visibility</p:attrName>
                                        </p:attrNameLst>
                                      </p:cBhvr>
                                      <p:to>
                                        <p:strVal val="visible"/>
                                      </p:to>
                                    </p:set>
                                    <p:anim calcmode="lin" valueType="num">
                                      <p:cBhvr additive="base">
                                        <p:cTn id="11" dur="500" fill="hold"/>
                                        <p:tgtEl>
                                          <p:spTgt spid="55299"/>
                                        </p:tgtEl>
                                        <p:attrNameLst>
                                          <p:attrName>ppt_x</p:attrName>
                                        </p:attrNameLst>
                                      </p:cBhvr>
                                      <p:tavLst>
                                        <p:tav tm="0">
                                          <p:val>
                                            <p:strVal val="0-#ppt_w/2"/>
                                          </p:val>
                                        </p:tav>
                                        <p:tav tm="100000">
                                          <p:val>
                                            <p:strVal val="#ppt_x"/>
                                          </p:val>
                                        </p:tav>
                                      </p:tavLst>
                                    </p:anim>
                                    <p:anim calcmode="lin" valueType="num">
                                      <p:cBhvr additive="base">
                                        <p:cTn id="12" dur="500" fill="hold"/>
                                        <p:tgtEl>
                                          <p:spTgt spid="55299"/>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it-IT" dirty="0" err="1" smtClean="0"/>
              <a:t>Example</a:t>
            </a:r>
            <a:r>
              <a:rPr lang="it-IT" dirty="0" smtClean="0"/>
              <a:t> (</a:t>
            </a:r>
            <a:r>
              <a:rPr lang="it-IT" dirty="0" err="1" smtClean="0"/>
              <a:t>cont’d</a:t>
            </a:r>
            <a:r>
              <a:rPr lang="it-IT" dirty="0" smtClean="0"/>
              <a:t>)</a:t>
            </a:r>
            <a:endParaRPr lang="it-IT" dirty="0"/>
          </a:p>
        </p:txBody>
      </p:sp>
      <p:grpSp>
        <p:nvGrpSpPr>
          <p:cNvPr id="59394" name="Group 3"/>
          <p:cNvGrpSpPr>
            <a:grpSpLocks/>
          </p:cNvGrpSpPr>
          <p:nvPr/>
        </p:nvGrpSpPr>
        <p:grpSpPr bwMode="auto">
          <a:xfrm>
            <a:off x="225425" y="2274888"/>
            <a:ext cx="4402138" cy="3489325"/>
            <a:chOff x="96" y="1296"/>
            <a:chExt cx="2773" cy="2198"/>
          </a:xfrm>
        </p:grpSpPr>
        <p:sp>
          <p:nvSpPr>
            <p:cNvPr id="57348" name="Oval 4"/>
            <p:cNvSpPr>
              <a:spLocks noChangeArrowheads="1"/>
            </p:cNvSpPr>
            <p:nvPr/>
          </p:nvSpPr>
          <p:spPr bwMode="auto">
            <a:xfrm>
              <a:off x="1306" y="1625"/>
              <a:ext cx="373" cy="360"/>
            </a:xfrm>
            <a:prstGeom prst="ellipse">
              <a:avLst/>
            </a:prstGeom>
            <a:solidFill>
              <a:schemeClr val="accent2">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49" name="Oval 5"/>
            <p:cNvSpPr>
              <a:spLocks noChangeArrowheads="1"/>
            </p:cNvSpPr>
            <p:nvPr/>
          </p:nvSpPr>
          <p:spPr bwMode="auto">
            <a:xfrm>
              <a:off x="1969" y="2185"/>
              <a:ext cx="374" cy="36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50" name="Oval 6"/>
            <p:cNvSpPr>
              <a:spLocks noChangeArrowheads="1"/>
            </p:cNvSpPr>
            <p:nvPr/>
          </p:nvSpPr>
          <p:spPr bwMode="auto">
            <a:xfrm>
              <a:off x="642" y="2185"/>
              <a:ext cx="373" cy="36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51" name="Line 7"/>
            <p:cNvSpPr>
              <a:spLocks noChangeShapeType="1"/>
            </p:cNvSpPr>
            <p:nvPr/>
          </p:nvSpPr>
          <p:spPr bwMode="auto">
            <a:xfrm flipV="1">
              <a:off x="268" y="2506"/>
              <a:ext cx="415" cy="3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52" name="Line 8"/>
            <p:cNvSpPr>
              <a:spLocks noChangeShapeType="1"/>
            </p:cNvSpPr>
            <p:nvPr/>
          </p:nvSpPr>
          <p:spPr bwMode="auto">
            <a:xfrm flipH="1" flipV="1">
              <a:off x="974" y="2506"/>
              <a:ext cx="16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53" name="Line 9"/>
            <p:cNvSpPr>
              <a:spLocks noChangeShapeType="1"/>
            </p:cNvSpPr>
            <p:nvPr/>
          </p:nvSpPr>
          <p:spPr bwMode="auto">
            <a:xfrm flipV="1">
              <a:off x="1679" y="2546"/>
              <a:ext cx="332" cy="3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54" name="Line 10"/>
            <p:cNvSpPr>
              <a:spLocks noChangeShapeType="1"/>
            </p:cNvSpPr>
            <p:nvPr/>
          </p:nvSpPr>
          <p:spPr bwMode="auto">
            <a:xfrm flipH="1" flipV="1">
              <a:off x="2343" y="2586"/>
              <a:ext cx="29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55" name="Line 11"/>
            <p:cNvSpPr>
              <a:spLocks noChangeShapeType="1"/>
            </p:cNvSpPr>
            <p:nvPr/>
          </p:nvSpPr>
          <p:spPr bwMode="auto">
            <a:xfrm flipV="1">
              <a:off x="974" y="1985"/>
              <a:ext cx="290" cy="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56" name="Line 12"/>
            <p:cNvSpPr>
              <a:spLocks noChangeShapeType="1"/>
            </p:cNvSpPr>
            <p:nvPr/>
          </p:nvSpPr>
          <p:spPr bwMode="auto">
            <a:xfrm flipH="1" flipV="1">
              <a:off x="1679" y="2025"/>
              <a:ext cx="290" cy="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57" name="Line 13"/>
            <p:cNvSpPr>
              <a:spLocks noChangeShapeType="1"/>
            </p:cNvSpPr>
            <p:nvPr/>
          </p:nvSpPr>
          <p:spPr bwMode="auto">
            <a:xfrm flipV="1">
              <a:off x="1472" y="1344"/>
              <a:ext cx="0" cy="2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58" name="Text Box 14"/>
            <p:cNvSpPr txBox="1">
              <a:spLocks noChangeArrowheads="1"/>
            </p:cNvSpPr>
            <p:nvPr/>
          </p:nvSpPr>
          <p:spPr bwMode="auto">
            <a:xfrm>
              <a:off x="1587" y="1296"/>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a:latin typeface="Times" charset="0"/>
                </a:rPr>
                <a:t>oj</a:t>
              </a:r>
            </a:p>
          </p:txBody>
        </p:sp>
        <p:graphicFrame>
          <p:nvGraphicFramePr>
            <p:cNvPr id="59415" name="Object 15"/>
            <p:cNvGraphicFramePr>
              <a:graphicFrameLocks noChangeAspect="1"/>
            </p:cNvGraphicFramePr>
            <p:nvPr/>
          </p:nvGraphicFramePr>
          <p:xfrm>
            <a:off x="1394" y="1728"/>
            <a:ext cx="217" cy="190"/>
          </p:xfrm>
          <a:graphic>
            <a:graphicData uri="http://schemas.openxmlformats.org/presentationml/2006/ole">
              <mc:AlternateContent xmlns:mc="http://schemas.openxmlformats.org/markup-compatibility/2006">
                <mc:Choice xmlns:v="urn:schemas-microsoft-com:vml" Requires="v">
                  <p:oleObj spid="_x0000_s59723" name="Equation" r:id="rId4" imgW="279400" imgH="254000" progId="Equation.3">
                    <p:embed/>
                  </p:oleObj>
                </mc:Choice>
                <mc:Fallback>
                  <p:oleObj name="Equation" r:id="rId4" imgW="279400" imgH="25400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 y="1728"/>
                          <a:ext cx="21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416" name="Object 16"/>
            <p:cNvGraphicFramePr>
              <a:graphicFrameLocks noChangeAspect="1"/>
            </p:cNvGraphicFramePr>
            <p:nvPr/>
          </p:nvGraphicFramePr>
          <p:xfrm>
            <a:off x="672" y="2240"/>
            <a:ext cx="338" cy="202"/>
          </p:xfrm>
          <a:graphic>
            <a:graphicData uri="http://schemas.openxmlformats.org/presentationml/2006/ole">
              <mc:AlternateContent xmlns:mc="http://schemas.openxmlformats.org/markup-compatibility/2006">
                <mc:Choice xmlns:v="urn:schemas-microsoft-com:vml" Requires="v">
                  <p:oleObj spid="_x0000_s59724" name="Equation" r:id="rId6" imgW="368300" imgH="228600" progId="Equation.3">
                    <p:embed/>
                  </p:oleObj>
                </mc:Choice>
                <mc:Fallback>
                  <p:oleObj name="Equation" r:id="rId6" imgW="368300" imgH="228600"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2240"/>
                          <a:ext cx="3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417" name="Object 17"/>
            <p:cNvGraphicFramePr>
              <a:graphicFrameLocks noChangeAspect="1"/>
            </p:cNvGraphicFramePr>
            <p:nvPr/>
          </p:nvGraphicFramePr>
          <p:xfrm>
            <a:off x="2013" y="2292"/>
            <a:ext cx="311" cy="187"/>
          </p:xfrm>
          <a:graphic>
            <a:graphicData uri="http://schemas.openxmlformats.org/presentationml/2006/ole">
              <mc:AlternateContent xmlns:mc="http://schemas.openxmlformats.org/markup-compatibility/2006">
                <mc:Choice xmlns:v="urn:schemas-microsoft-com:vml" Requires="v">
                  <p:oleObj spid="_x0000_s59725" name="Equation" r:id="rId8" imgW="368300" imgH="228600" progId="Equation.3">
                    <p:embed/>
                  </p:oleObj>
                </mc:Choice>
                <mc:Fallback>
                  <p:oleObj name="Equation" r:id="rId8" imgW="368300" imgH="22860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3" y="2292"/>
                          <a:ext cx="311"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62" name="Text Box 18"/>
            <p:cNvSpPr txBox="1">
              <a:spLocks noChangeArrowheads="1"/>
            </p:cNvSpPr>
            <p:nvPr/>
          </p:nvSpPr>
          <p:spPr bwMode="auto">
            <a:xfrm>
              <a:off x="624" y="1905"/>
              <a:ext cx="5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i="1">
                  <a:latin typeface="Times" charset="0"/>
                </a:rPr>
                <a:t>w</a:t>
              </a:r>
              <a:r>
                <a:rPr lang="it-IT" sz="3200" i="1" baseline="-25000">
                  <a:latin typeface="Times" charset="0"/>
                </a:rPr>
                <a:t>j1</a:t>
              </a:r>
              <a:endParaRPr lang="it-IT">
                <a:latin typeface="Times" charset="0"/>
              </a:endParaRPr>
            </a:p>
          </p:txBody>
        </p:sp>
        <p:sp>
          <p:nvSpPr>
            <p:cNvPr id="57363" name="Text Box 19"/>
            <p:cNvSpPr txBox="1">
              <a:spLocks noChangeArrowheads="1"/>
            </p:cNvSpPr>
            <p:nvPr/>
          </p:nvSpPr>
          <p:spPr bwMode="auto">
            <a:xfrm>
              <a:off x="1928" y="1865"/>
              <a:ext cx="5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i="1">
                  <a:latin typeface="Times" charset="0"/>
                </a:rPr>
                <a:t>w</a:t>
              </a:r>
              <a:r>
                <a:rPr lang="it-IT" sz="3200" i="1" baseline="-25000">
                  <a:latin typeface="Times" charset="0"/>
                </a:rPr>
                <a:t>j2</a:t>
              </a:r>
              <a:endParaRPr lang="it-IT">
                <a:latin typeface="Times" charset="0"/>
              </a:endParaRPr>
            </a:p>
          </p:txBody>
        </p:sp>
        <p:sp>
          <p:nvSpPr>
            <p:cNvPr id="57364" name="Oval 20"/>
            <p:cNvSpPr>
              <a:spLocks noChangeArrowheads="1"/>
            </p:cNvSpPr>
            <p:nvPr/>
          </p:nvSpPr>
          <p:spPr bwMode="auto">
            <a:xfrm>
              <a:off x="96" y="2880"/>
              <a:ext cx="373" cy="361"/>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65" name="Oval 21"/>
            <p:cNvSpPr>
              <a:spLocks noChangeArrowheads="1"/>
            </p:cNvSpPr>
            <p:nvPr/>
          </p:nvSpPr>
          <p:spPr bwMode="auto">
            <a:xfrm>
              <a:off x="864" y="2928"/>
              <a:ext cx="373" cy="361"/>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66" name="Oval 22"/>
            <p:cNvSpPr>
              <a:spLocks noChangeArrowheads="1"/>
            </p:cNvSpPr>
            <p:nvPr/>
          </p:nvSpPr>
          <p:spPr bwMode="auto">
            <a:xfrm>
              <a:off x="2496" y="2928"/>
              <a:ext cx="373" cy="361"/>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3" name="Oval 23"/>
            <p:cNvSpPr>
              <a:spLocks noChangeArrowheads="1"/>
            </p:cNvSpPr>
            <p:nvPr/>
          </p:nvSpPr>
          <p:spPr bwMode="auto">
            <a:xfrm>
              <a:off x="1488" y="2880"/>
              <a:ext cx="373" cy="361"/>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4" name="Line 24"/>
            <p:cNvSpPr>
              <a:spLocks noChangeShapeType="1"/>
            </p:cNvSpPr>
            <p:nvPr/>
          </p:nvSpPr>
          <p:spPr bwMode="auto">
            <a:xfrm flipV="1">
              <a:off x="432" y="2496"/>
              <a:ext cx="1488"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 name="Text Box 25"/>
            <p:cNvSpPr txBox="1">
              <a:spLocks noChangeArrowheads="1"/>
            </p:cNvSpPr>
            <p:nvPr/>
          </p:nvSpPr>
          <p:spPr bwMode="auto">
            <a:xfrm>
              <a:off x="422" y="2582"/>
              <a:ext cx="5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a:latin typeface="Times" charset="0"/>
                </a:rPr>
                <a:t>…….</a:t>
              </a:r>
            </a:p>
          </p:txBody>
        </p:sp>
        <p:sp>
          <p:nvSpPr>
            <p:cNvPr id="57370" name="Text Box 26"/>
            <p:cNvSpPr txBox="1">
              <a:spLocks noChangeArrowheads="1"/>
            </p:cNvSpPr>
            <p:nvPr/>
          </p:nvSpPr>
          <p:spPr bwMode="auto">
            <a:xfrm>
              <a:off x="1958" y="263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a:latin typeface="Times" charset="0"/>
                </a:rPr>
                <a:t>…..</a:t>
              </a:r>
            </a:p>
          </p:txBody>
        </p:sp>
        <p:sp>
          <p:nvSpPr>
            <p:cNvPr id="57371" name="Text Box 27"/>
            <p:cNvSpPr txBox="1">
              <a:spLocks noChangeArrowheads="1"/>
            </p:cNvSpPr>
            <p:nvPr/>
          </p:nvSpPr>
          <p:spPr bwMode="auto">
            <a:xfrm>
              <a:off x="1190" y="2630"/>
              <a:ext cx="4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a:latin typeface="Times" charset="0"/>
                </a:rPr>
                <a:t>…...</a:t>
              </a:r>
            </a:p>
          </p:txBody>
        </p:sp>
        <p:sp>
          <p:nvSpPr>
            <p:cNvPr id="57372" name="Text Box 28"/>
            <p:cNvSpPr txBox="1">
              <a:spLocks noChangeArrowheads="1"/>
            </p:cNvSpPr>
            <p:nvPr/>
          </p:nvSpPr>
          <p:spPr bwMode="auto">
            <a:xfrm>
              <a:off x="134" y="3206"/>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it-IT">
                <a:latin typeface="Times" charset="0"/>
              </a:endParaRPr>
            </a:p>
          </p:txBody>
        </p:sp>
        <p:graphicFrame>
          <p:nvGraphicFramePr>
            <p:cNvPr id="59429" name="Object 29"/>
            <p:cNvGraphicFramePr>
              <a:graphicFrameLocks noChangeAspect="1"/>
            </p:cNvGraphicFramePr>
            <p:nvPr/>
          </p:nvGraphicFramePr>
          <p:xfrm>
            <a:off x="163" y="2921"/>
            <a:ext cx="232" cy="280"/>
          </p:xfrm>
          <a:graphic>
            <a:graphicData uri="http://schemas.openxmlformats.org/presentationml/2006/ole">
              <mc:AlternateContent xmlns:mc="http://schemas.openxmlformats.org/markup-compatibility/2006">
                <mc:Choice xmlns:v="urn:schemas-microsoft-com:vml" Requires="v">
                  <p:oleObj spid="_x0000_s59726" name="Equation" r:id="rId10" imgW="368300" imgH="444500" progId="Equation.3">
                    <p:embed/>
                  </p:oleObj>
                </mc:Choice>
                <mc:Fallback>
                  <p:oleObj name="Equation" r:id="rId10" imgW="368300" imgH="444500" progId="Equation.3">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 y="2921"/>
                          <a:ext cx="232" cy="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7374" name="Text Box 30"/>
            <p:cNvSpPr txBox="1">
              <a:spLocks noChangeArrowheads="1"/>
            </p:cNvSpPr>
            <p:nvPr/>
          </p:nvSpPr>
          <p:spPr bwMode="auto">
            <a:xfrm>
              <a:off x="2582" y="3206"/>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it-IT">
                <a:latin typeface="Times" charset="0"/>
              </a:endParaRPr>
            </a:p>
          </p:txBody>
        </p:sp>
        <p:graphicFrame>
          <p:nvGraphicFramePr>
            <p:cNvPr id="59431" name="Object 31"/>
            <p:cNvGraphicFramePr>
              <a:graphicFrameLocks noChangeAspect="1"/>
            </p:cNvGraphicFramePr>
            <p:nvPr/>
          </p:nvGraphicFramePr>
          <p:xfrm>
            <a:off x="2571" y="2969"/>
            <a:ext cx="233" cy="276"/>
          </p:xfrm>
          <a:graphic>
            <a:graphicData uri="http://schemas.openxmlformats.org/presentationml/2006/ole">
              <mc:AlternateContent xmlns:mc="http://schemas.openxmlformats.org/markup-compatibility/2006">
                <mc:Choice xmlns:v="urn:schemas-microsoft-com:vml" Requires="v">
                  <p:oleObj spid="_x0000_s59727" name="Equation" r:id="rId12" imgW="203200" imgH="241300" progId="Equation.3">
                    <p:embed/>
                  </p:oleObj>
                </mc:Choice>
                <mc:Fallback>
                  <p:oleObj name="Equation" r:id="rId12" imgW="203200" imgH="241300" progId="Equation.3">
                    <p:embed/>
                    <p:pic>
                      <p:nvPicPr>
                        <p:cNvPr id="0" name="Object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 y="2969"/>
                          <a:ext cx="233"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57376" name="Object 32"/>
          <p:cNvGraphicFramePr>
            <a:graphicFrameLocks noChangeAspect="1"/>
          </p:cNvGraphicFramePr>
          <p:nvPr/>
        </p:nvGraphicFramePr>
        <p:xfrm>
          <a:off x="5180013" y="2047875"/>
          <a:ext cx="3133725" cy="2708275"/>
        </p:xfrm>
        <a:graphic>
          <a:graphicData uri="http://schemas.openxmlformats.org/presentationml/2006/ole">
            <mc:AlternateContent xmlns:mc="http://schemas.openxmlformats.org/markup-compatibility/2006">
              <mc:Choice xmlns:v="urn:schemas-microsoft-com:vml" Requires="v">
                <p:oleObj spid="_x0000_s59728" name="Equation" r:id="rId14" imgW="1193800" imgH="1003300" progId="Equation.3">
                  <p:embed/>
                </p:oleObj>
              </mc:Choice>
              <mc:Fallback>
                <p:oleObj name="Equation" r:id="rId14" imgW="1193800" imgH="1003300" progId="Equation.3">
                  <p:embed/>
                  <p:pic>
                    <p:nvPicPr>
                      <p:cNvPr id="0"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0013" y="2047875"/>
                        <a:ext cx="31337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77" name="Line 33"/>
          <p:cNvSpPr>
            <a:spLocks noChangeShapeType="1"/>
          </p:cNvSpPr>
          <p:nvPr/>
        </p:nvSpPr>
        <p:spPr bwMode="auto">
          <a:xfrm flipV="1">
            <a:off x="530225" y="4198938"/>
            <a:ext cx="609600" cy="5334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78" name="Line 34"/>
          <p:cNvSpPr>
            <a:spLocks noChangeShapeType="1"/>
          </p:cNvSpPr>
          <p:nvPr/>
        </p:nvSpPr>
        <p:spPr bwMode="auto">
          <a:xfrm flipV="1">
            <a:off x="1614488" y="3305175"/>
            <a:ext cx="53340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79" name="Line 35"/>
          <p:cNvSpPr>
            <a:spLocks noChangeShapeType="1"/>
          </p:cNvSpPr>
          <p:nvPr/>
        </p:nvSpPr>
        <p:spPr bwMode="auto">
          <a:xfrm flipH="1" flipV="1">
            <a:off x="2684463" y="3344863"/>
            <a:ext cx="53340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80" name="Line 36"/>
          <p:cNvSpPr>
            <a:spLocks noChangeShapeType="1"/>
          </p:cNvSpPr>
          <p:nvPr/>
        </p:nvSpPr>
        <p:spPr bwMode="auto">
          <a:xfrm flipV="1">
            <a:off x="779463" y="4143375"/>
            <a:ext cx="2286000" cy="762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81" name="Line 37"/>
          <p:cNvSpPr>
            <a:spLocks noChangeShapeType="1"/>
          </p:cNvSpPr>
          <p:nvPr/>
        </p:nvSpPr>
        <p:spPr bwMode="auto">
          <a:xfrm flipH="1" flipV="1">
            <a:off x="1560513" y="4079875"/>
            <a:ext cx="228600" cy="685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82" name="Line 38"/>
          <p:cNvSpPr>
            <a:spLocks noChangeShapeType="1"/>
          </p:cNvSpPr>
          <p:nvPr/>
        </p:nvSpPr>
        <p:spPr bwMode="auto">
          <a:xfrm flipV="1">
            <a:off x="2816225" y="4211638"/>
            <a:ext cx="457200" cy="5334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83" name="Line 39"/>
          <p:cNvSpPr>
            <a:spLocks noChangeShapeType="1"/>
          </p:cNvSpPr>
          <p:nvPr/>
        </p:nvSpPr>
        <p:spPr bwMode="auto">
          <a:xfrm flipH="1" flipV="1">
            <a:off x="3706813" y="4224338"/>
            <a:ext cx="457200" cy="5334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7384" name="Text Box 40"/>
          <p:cNvSpPr txBox="1">
            <a:spLocks noChangeArrowheads="1"/>
          </p:cNvSpPr>
          <p:nvPr/>
        </p:nvSpPr>
        <p:spPr bwMode="auto">
          <a:xfrm>
            <a:off x="1111250" y="5927725"/>
            <a:ext cx="745331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2400" dirty="0">
                <a:latin typeface="Times" charset="0"/>
              </a:rPr>
              <a:t>Compute the error on the output node, and </a:t>
            </a:r>
            <a:r>
              <a:rPr lang="en-GB" sz="2400" b="1" dirty="0" err="1">
                <a:solidFill>
                  <a:srgbClr val="FF0000"/>
                </a:solidFill>
                <a:latin typeface="Times" charset="0"/>
              </a:rPr>
              <a:t>backpropagate</a:t>
            </a:r>
            <a:endParaRPr lang="en-GB" sz="2400" b="1" dirty="0">
              <a:solidFill>
                <a:srgbClr val="FF0000"/>
              </a:solidFill>
              <a:latin typeface="Times" charset="0"/>
            </a:endParaRPr>
          </a:p>
          <a:p>
            <a:pPr>
              <a:defRPr/>
            </a:pPr>
            <a:r>
              <a:rPr lang="en-GB" sz="2400" dirty="0">
                <a:latin typeface="Times" charset="0"/>
              </a:rPr>
              <a:t>computation on hidden nodes</a:t>
            </a:r>
          </a:p>
        </p:txBody>
      </p:sp>
      <p:sp>
        <p:nvSpPr>
          <p:cNvPr id="2" name="Rettangolo 1"/>
          <p:cNvSpPr/>
          <p:nvPr/>
        </p:nvSpPr>
        <p:spPr bwMode="auto">
          <a:xfrm>
            <a:off x="6760056" y="3164640"/>
            <a:ext cx="716976" cy="594010"/>
          </a:xfrm>
          <a:prstGeom prst="rect">
            <a:avLst/>
          </a:prstGeom>
          <a:no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Times New Roman" charset="0"/>
              <a:ea typeface="ＭＳ Ｐゴシック" charset="0"/>
            </a:endParaRPr>
          </a:p>
        </p:txBody>
      </p:sp>
      <p:sp>
        <p:nvSpPr>
          <p:cNvPr id="6" name="Ovale 5"/>
          <p:cNvSpPr/>
          <p:nvPr/>
        </p:nvSpPr>
        <p:spPr bwMode="auto">
          <a:xfrm rot="2815044">
            <a:off x="5427827" y="2565095"/>
            <a:ext cx="680206" cy="1257015"/>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Times New Roman"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57376"/>
                                        </p:tgtEl>
                                        <p:attrNameLst>
                                          <p:attrName>style.visibility</p:attrName>
                                        </p:attrNameLst>
                                      </p:cBhvr>
                                      <p:to>
                                        <p:strVal val="visible"/>
                                      </p:to>
                                    </p:set>
                                    <p:anim calcmode="lin" valueType="num">
                                      <p:cBhvr additive="base">
                                        <p:cTn id="11" dur="500" fill="hold"/>
                                        <p:tgtEl>
                                          <p:spTgt spid="57376"/>
                                        </p:tgtEl>
                                        <p:attrNameLst>
                                          <p:attrName>ppt_x</p:attrName>
                                        </p:attrNameLst>
                                      </p:cBhvr>
                                      <p:tavLst>
                                        <p:tav tm="0">
                                          <p:val>
                                            <p:strVal val="0-#ppt_w/2"/>
                                          </p:val>
                                        </p:tav>
                                        <p:tav tm="100000">
                                          <p:val>
                                            <p:strVal val="#ppt_x"/>
                                          </p:val>
                                        </p:tav>
                                      </p:tavLst>
                                    </p:anim>
                                    <p:anim calcmode="lin" valueType="num">
                                      <p:cBhvr additive="base">
                                        <p:cTn id="12" dur="500" fill="hold"/>
                                        <p:tgtEl>
                                          <p:spTgt spid="5737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7377"/>
                                        </p:tgtEl>
                                        <p:attrNameLst>
                                          <p:attrName>style.visibility</p:attrName>
                                        </p:attrNameLst>
                                      </p:cBhvr>
                                      <p:to>
                                        <p:strVal val="visible"/>
                                      </p:to>
                                    </p:set>
                                    <p:anim calcmode="lin" valueType="num">
                                      <p:cBhvr additive="base">
                                        <p:cTn id="23" dur="500" fill="hold"/>
                                        <p:tgtEl>
                                          <p:spTgt spid="57377"/>
                                        </p:tgtEl>
                                        <p:attrNameLst>
                                          <p:attrName>ppt_x</p:attrName>
                                        </p:attrNameLst>
                                      </p:cBhvr>
                                      <p:tavLst>
                                        <p:tav tm="0">
                                          <p:val>
                                            <p:strVal val="0-#ppt_w/2"/>
                                          </p:val>
                                        </p:tav>
                                        <p:tav tm="100000">
                                          <p:val>
                                            <p:strVal val="#ppt_x"/>
                                          </p:val>
                                        </p:tav>
                                      </p:tavLst>
                                    </p:anim>
                                    <p:anim calcmode="lin" valueType="num">
                                      <p:cBhvr additive="base">
                                        <p:cTn id="24" dur="500" fill="hold"/>
                                        <p:tgtEl>
                                          <p:spTgt spid="5737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7378"/>
                                        </p:tgtEl>
                                        <p:attrNameLst>
                                          <p:attrName>style.visibility</p:attrName>
                                        </p:attrNameLst>
                                      </p:cBhvr>
                                      <p:to>
                                        <p:strVal val="visible"/>
                                      </p:to>
                                    </p:set>
                                    <p:anim calcmode="lin" valueType="num">
                                      <p:cBhvr additive="base">
                                        <p:cTn id="29" dur="500" fill="hold"/>
                                        <p:tgtEl>
                                          <p:spTgt spid="57378"/>
                                        </p:tgtEl>
                                        <p:attrNameLst>
                                          <p:attrName>ppt_x</p:attrName>
                                        </p:attrNameLst>
                                      </p:cBhvr>
                                      <p:tavLst>
                                        <p:tav tm="0">
                                          <p:val>
                                            <p:strVal val="0-#ppt_w/2"/>
                                          </p:val>
                                        </p:tav>
                                        <p:tav tm="100000">
                                          <p:val>
                                            <p:strVal val="#ppt_x"/>
                                          </p:val>
                                        </p:tav>
                                      </p:tavLst>
                                    </p:anim>
                                    <p:anim calcmode="lin" valueType="num">
                                      <p:cBhvr additive="base">
                                        <p:cTn id="30" dur="500" fill="hold"/>
                                        <p:tgtEl>
                                          <p:spTgt spid="5737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7379"/>
                                        </p:tgtEl>
                                        <p:attrNameLst>
                                          <p:attrName>style.visibility</p:attrName>
                                        </p:attrNameLst>
                                      </p:cBhvr>
                                      <p:to>
                                        <p:strVal val="visible"/>
                                      </p:to>
                                    </p:set>
                                    <p:anim calcmode="lin" valueType="num">
                                      <p:cBhvr additive="base">
                                        <p:cTn id="35" dur="500" fill="hold"/>
                                        <p:tgtEl>
                                          <p:spTgt spid="57379"/>
                                        </p:tgtEl>
                                        <p:attrNameLst>
                                          <p:attrName>ppt_x</p:attrName>
                                        </p:attrNameLst>
                                      </p:cBhvr>
                                      <p:tavLst>
                                        <p:tav tm="0">
                                          <p:val>
                                            <p:strVal val="0-#ppt_w/2"/>
                                          </p:val>
                                        </p:tav>
                                        <p:tav tm="100000">
                                          <p:val>
                                            <p:strVal val="#ppt_x"/>
                                          </p:val>
                                        </p:tav>
                                      </p:tavLst>
                                    </p:anim>
                                    <p:anim calcmode="lin" valueType="num">
                                      <p:cBhvr additive="base">
                                        <p:cTn id="36" dur="500" fill="hold"/>
                                        <p:tgtEl>
                                          <p:spTgt spid="5737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57380"/>
                                        </p:tgtEl>
                                        <p:attrNameLst>
                                          <p:attrName>style.visibility</p:attrName>
                                        </p:attrNameLst>
                                      </p:cBhvr>
                                      <p:to>
                                        <p:strVal val="visible"/>
                                      </p:to>
                                    </p:set>
                                    <p:anim calcmode="lin" valueType="num">
                                      <p:cBhvr additive="base">
                                        <p:cTn id="41" dur="500" fill="hold"/>
                                        <p:tgtEl>
                                          <p:spTgt spid="57380"/>
                                        </p:tgtEl>
                                        <p:attrNameLst>
                                          <p:attrName>ppt_x</p:attrName>
                                        </p:attrNameLst>
                                      </p:cBhvr>
                                      <p:tavLst>
                                        <p:tav tm="0">
                                          <p:val>
                                            <p:strVal val="0-#ppt_w/2"/>
                                          </p:val>
                                        </p:tav>
                                        <p:tav tm="100000">
                                          <p:val>
                                            <p:strVal val="#ppt_x"/>
                                          </p:val>
                                        </p:tav>
                                      </p:tavLst>
                                    </p:anim>
                                    <p:anim calcmode="lin" valueType="num">
                                      <p:cBhvr additive="base">
                                        <p:cTn id="42" dur="500" fill="hold"/>
                                        <p:tgtEl>
                                          <p:spTgt spid="5738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7381"/>
                                        </p:tgtEl>
                                        <p:attrNameLst>
                                          <p:attrName>style.visibility</p:attrName>
                                        </p:attrNameLst>
                                      </p:cBhvr>
                                      <p:to>
                                        <p:strVal val="visible"/>
                                      </p:to>
                                    </p:set>
                                    <p:anim calcmode="lin" valueType="num">
                                      <p:cBhvr additive="base">
                                        <p:cTn id="47" dur="500" fill="hold"/>
                                        <p:tgtEl>
                                          <p:spTgt spid="57381"/>
                                        </p:tgtEl>
                                        <p:attrNameLst>
                                          <p:attrName>ppt_x</p:attrName>
                                        </p:attrNameLst>
                                      </p:cBhvr>
                                      <p:tavLst>
                                        <p:tav tm="0">
                                          <p:val>
                                            <p:strVal val="0-#ppt_w/2"/>
                                          </p:val>
                                        </p:tav>
                                        <p:tav tm="100000">
                                          <p:val>
                                            <p:strVal val="#ppt_x"/>
                                          </p:val>
                                        </p:tav>
                                      </p:tavLst>
                                    </p:anim>
                                    <p:anim calcmode="lin" valueType="num">
                                      <p:cBhvr additive="base">
                                        <p:cTn id="48" dur="500" fill="hold"/>
                                        <p:tgtEl>
                                          <p:spTgt spid="5738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57382"/>
                                        </p:tgtEl>
                                        <p:attrNameLst>
                                          <p:attrName>style.visibility</p:attrName>
                                        </p:attrNameLst>
                                      </p:cBhvr>
                                      <p:to>
                                        <p:strVal val="visible"/>
                                      </p:to>
                                    </p:set>
                                    <p:anim calcmode="lin" valueType="num">
                                      <p:cBhvr additive="base">
                                        <p:cTn id="53" dur="500" fill="hold"/>
                                        <p:tgtEl>
                                          <p:spTgt spid="57382"/>
                                        </p:tgtEl>
                                        <p:attrNameLst>
                                          <p:attrName>ppt_x</p:attrName>
                                        </p:attrNameLst>
                                      </p:cBhvr>
                                      <p:tavLst>
                                        <p:tav tm="0">
                                          <p:val>
                                            <p:strVal val="0-#ppt_w/2"/>
                                          </p:val>
                                        </p:tav>
                                        <p:tav tm="100000">
                                          <p:val>
                                            <p:strVal val="#ppt_x"/>
                                          </p:val>
                                        </p:tav>
                                      </p:tavLst>
                                    </p:anim>
                                    <p:anim calcmode="lin" valueType="num">
                                      <p:cBhvr additive="base">
                                        <p:cTn id="54" dur="500" fill="hold"/>
                                        <p:tgtEl>
                                          <p:spTgt spid="5738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57383"/>
                                        </p:tgtEl>
                                        <p:attrNameLst>
                                          <p:attrName>style.visibility</p:attrName>
                                        </p:attrNameLst>
                                      </p:cBhvr>
                                      <p:to>
                                        <p:strVal val="visible"/>
                                      </p:to>
                                    </p:set>
                                    <p:anim calcmode="lin" valueType="num">
                                      <p:cBhvr additive="base">
                                        <p:cTn id="59" dur="500" fill="hold"/>
                                        <p:tgtEl>
                                          <p:spTgt spid="57383"/>
                                        </p:tgtEl>
                                        <p:attrNameLst>
                                          <p:attrName>ppt_x</p:attrName>
                                        </p:attrNameLst>
                                      </p:cBhvr>
                                      <p:tavLst>
                                        <p:tav tm="0">
                                          <p:val>
                                            <p:strVal val="0-#ppt_w/2"/>
                                          </p:val>
                                        </p:tav>
                                        <p:tav tm="100000">
                                          <p:val>
                                            <p:strVal val="#ppt_x"/>
                                          </p:val>
                                        </p:tav>
                                      </p:tavLst>
                                    </p:anim>
                                    <p:anim calcmode="lin" valueType="num">
                                      <p:cBhvr additive="base">
                                        <p:cTn id="60" dur="500" fill="hold"/>
                                        <p:tgtEl>
                                          <p:spTgt spid="573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4" grpId="0"/>
      <p:bldP spid="2"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04800" y="0"/>
            <a:ext cx="8534400" cy="2133600"/>
          </a:xfrm>
        </p:spPr>
        <p:txBody>
          <a:bodyPr/>
          <a:lstStyle/>
          <a:p>
            <a:pPr>
              <a:defRPr/>
            </a:pPr>
            <a:r>
              <a:rPr lang="en-GB" dirty="0" smtClean="0"/>
              <a:t>Example (cont’d)</a:t>
            </a:r>
            <a:endParaRPr lang="en-GB" dirty="0"/>
          </a:p>
        </p:txBody>
      </p:sp>
      <p:grpSp>
        <p:nvGrpSpPr>
          <p:cNvPr id="61442" name="Group 3"/>
          <p:cNvGrpSpPr>
            <a:grpSpLocks/>
          </p:cNvGrpSpPr>
          <p:nvPr/>
        </p:nvGrpSpPr>
        <p:grpSpPr bwMode="auto">
          <a:xfrm>
            <a:off x="1981200" y="1371600"/>
            <a:ext cx="4402138" cy="3619500"/>
            <a:chOff x="144" y="1344"/>
            <a:chExt cx="2773" cy="2280"/>
          </a:xfrm>
        </p:grpSpPr>
        <p:grpSp>
          <p:nvGrpSpPr>
            <p:cNvPr id="61445" name="Group 4"/>
            <p:cNvGrpSpPr>
              <a:grpSpLocks/>
            </p:cNvGrpSpPr>
            <p:nvPr/>
          </p:nvGrpSpPr>
          <p:grpSpPr bwMode="auto">
            <a:xfrm>
              <a:off x="144" y="1344"/>
              <a:ext cx="2773" cy="2280"/>
              <a:chOff x="96" y="1296"/>
              <a:chExt cx="2773" cy="2280"/>
            </a:xfrm>
          </p:grpSpPr>
          <p:sp>
            <p:nvSpPr>
              <p:cNvPr id="3" name="Oval 5"/>
              <p:cNvSpPr>
                <a:spLocks noChangeArrowheads="1"/>
              </p:cNvSpPr>
              <p:nvPr/>
            </p:nvSpPr>
            <p:spPr bwMode="auto">
              <a:xfrm>
                <a:off x="1306" y="1625"/>
                <a:ext cx="373" cy="36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9398" name="Oval 6"/>
              <p:cNvSpPr>
                <a:spLocks noChangeArrowheads="1"/>
              </p:cNvSpPr>
              <p:nvPr/>
            </p:nvSpPr>
            <p:spPr bwMode="auto">
              <a:xfrm>
                <a:off x="1969" y="2185"/>
                <a:ext cx="374" cy="36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9399" name="Oval 7"/>
              <p:cNvSpPr>
                <a:spLocks noChangeArrowheads="1"/>
              </p:cNvSpPr>
              <p:nvPr/>
            </p:nvSpPr>
            <p:spPr bwMode="auto">
              <a:xfrm>
                <a:off x="642" y="2185"/>
                <a:ext cx="373" cy="36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9400" name="Line 8"/>
              <p:cNvSpPr>
                <a:spLocks noChangeShapeType="1"/>
              </p:cNvSpPr>
              <p:nvPr/>
            </p:nvSpPr>
            <p:spPr bwMode="auto">
              <a:xfrm flipV="1">
                <a:off x="268" y="2506"/>
                <a:ext cx="415" cy="3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9401" name="Line 9"/>
              <p:cNvSpPr>
                <a:spLocks noChangeShapeType="1"/>
              </p:cNvSpPr>
              <p:nvPr/>
            </p:nvSpPr>
            <p:spPr bwMode="auto">
              <a:xfrm flipH="1" flipV="1">
                <a:off x="974" y="2506"/>
                <a:ext cx="16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9402" name="Line 10"/>
              <p:cNvSpPr>
                <a:spLocks noChangeShapeType="1"/>
              </p:cNvSpPr>
              <p:nvPr/>
            </p:nvSpPr>
            <p:spPr bwMode="auto">
              <a:xfrm flipV="1">
                <a:off x="1679" y="2546"/>
                <a:ext cx="332" cy="3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9403" name="Line 11"/>
              <p:cNvSpPr>
                <a:spLocks noChangeShapeType="1"/>
              </p:cNvSpPr>
              <p:nvPr/>
            </p:nvSpPr>
            <p:spPr bwMode="auto">
              <a:xfrm flipH="1" flipV="1">
                <a:off x="2343" y="2586"/>
                <a:ext cx="29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9404" name="Line 12"/>
              <p:cNvSpPr>
                <a:spLocks noChangeShapeType="1"/>
              </p:cNvSpPr>
              <p:nvPr/>
            </p:nvSpPr>
            <p:spPr bwMode="auto">
              <a:xfrm flipV="1">
                <a:off x="974" y="1985"/>
                <a:ext cx="290" cy="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9405" name="Line 13"/>
              <p:cNvSpPr>
                <a:spLocks noChangeShapeType="1"/>
              </p:cNvSpPr>
              <p:nvPr/>
            </p:nvSpPr>
            <p:spPr bwMode="auto">
              <a:xfrm flipH="1" flipV="1">
                <a:off x="1679" y="2025"/>
                <a:ext cx="290" cy="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9406" name="Line 14"/>
              <p:cNvSpPr>
                <a:spLocks noChangeShapeType="1"/>
              </p:cNvSpPr>
              <p:nvPr/>
            </p:nvSpPr>
            <p:spPr bwMode="auto">
              <a:xfrm flipV="1">
                <a:off x="1472" y="1344"/>
                <a:ext cx="0" cy="2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9407" name="Text Box 15"/>
              <p:cNvSpPr txBox="1">
                <a:spLocks noChangeArrowheads="1"/>
              </p:cNvSpPr>
              <p:nvPr/>
            </p:nvSpPr>
            <p:spPr bwMode="auto">
              <a:xfrm>
                <a:off x="1587" y="1296"/>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a:latin typeface="Times" charset="0"/>
                  </a:rPr>
                  <a:t>oj</a:t>
                </a:r>
              </a:p>
            </p:txBody>
          </p:sp>
          <p:graphicFrame>
            <p:nvGraphicFramePr>
              <p:cNvPr id="61459" name="Object 16"/>
              <p:cNvGraphicFramePr>
                <a:graphicFrameLocks noChangeAspect="1"/>
              </p:cNvGraphicFramePr>
              <p:nvPr/>
            </p:nvGraphicFramePr>
            <p:xfrm>
              <a:off x="1783" y="1659"/>
              <a:ext cx="231" cy="203"/>
            </p:xfrm>
            <a:graphic>
              <a:graphicData uri="http://schemas.openxmlformats.org/presentationml/2006/ole">
                <mc:AlternateContent xmlns:mc="http://schemas.openxmlformats.org/markup-compatibility/2006">
                  <mc:Choice xmlns:v="urn:schemas-microsoft-com:vml" Requires="v">
                    <p:oleObj spid="_x0000_s61761" name="Equation" r:id="rId4" imgW="279400" imgH="254000" progId="Equation.3">
                      <p:embed/>
                    </p:oleObj>
                  </mc:Choice>
                  <mc:Fallback>
                    <p:oleObj name="Equation" r:id="rId4" imgW="279400" imgH="25400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3" y="1659"/>
                            <a:ext cx="231"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460" name="Object 17"/>
              <p:cNvGraphicFramePr>
                <a:graphicFrameLocks noChangeAspect="1"/>
              </p:cNvGraphicFramePr>
              <p:nvPr/>
            </p:nvGraphicFramePr>
            <p:xfrm>
              <a:off x="139" y="2238"/>
              <a:ext cx="340" cy="204"/>
            </p:xfrm>
            <a:graphic>
              <a:graphicData uri="http://schemas.openxmlformats.org/presentationml/2006/ole">
                <mc:AlternateContent xmlns:mc="http://schemas.openxmlformats.org/markup-compatibility/2006">
                  <mc:Choice xmlns:v="urn:schemas-microsoft-com:vml" Requires="v">
                    <p:oleObj spid="_x0000_s61762" name="Equation" r:id="rId6" imgW="368300" imgH="228600" progId="Equation.3">
                      <p:embed/>
                    </p:oleObj>
                  </mc:Choice>
                  <mc:Fallback>
                    <p:oleObj name="Equation" r:id="rId6" imgW="368300" imgH="22860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 y="2238"/>
                            <a:ext cx="34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461" name="Object 18"/>
              <p:cNvGraphicFramePr>
                <a:graphicFrameLocks noChangeAspect="1"/>
              </p:cNvGraphicFramePr>
              <p:nvPr/>
            </p:nvGraphicFramePr>
            <p:xfrm>
              <a:off x="1448" y="2238"/>
              <a:ext cx="327" cy="195"/>
            </p:xfrm>
            <a:graphic>
              <a:graphicData uri="http://schemas.openxmlformats.org/presentationml/2006/ole">
                <mc:AlternateContent xmlns:mc="http://schemas.openxmlformats.org/markup-compatibility/2006">
                  <mc:Choice xmlns:v="urn:schemas-microsoft-com:vml" Requires="v">
                    <p:oleObj spid="_x0000_s61763" name="Equation" r:id="rId8" imgW="368300" imgH="228600" progId="Equation.3">
                      <p:embed/>
                    </p:oleObj>
                  </mc:Choice>
                  <mc:Fallback>
                    <p:oleObj name="Equation" r:id="rId8" imgW="368300" imgH="228600" progId="Equation.3">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8" y="2238"/>
                            <a:ext cx="32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19"/>
              <p:cNvSpPr txBox="1">
                <a:spLocks noChangeArrowheads="1"/>
              </p:cNvSpPr>
              <p:nvPr/>
            </p:nvSpPr>
            <p:spPr bwMode="auto">
              <a:xfrm>
                <a:off x="624" y="1905"/>
                <a:ext cx="5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i="1">
                    <a:latin typeface="Times" charset="0"/>
                  </a:rPr>
                  <a:t>w</a:t>
                </a:r>
                <a:r>
                  <a:rPr lang="it-IT" sz="3200" i="1" baseline="-25000">
                    <a:latin typeface="Times" charset="0"/>
                  </a:rPr>
                  <a:t>j1</a:t>
                </a:r>
                <a:endParaRPr lang="it-IT">
                  <a:latin typeface="Times" charset="0"/>
                </a:endParaRPr>
              </a:p>
            </p:txBody>
          </p:sp>
          <p:sp>
            <p:nvSpPr>
              <p:cNvPr id="5" name="Text Box 20"/>
              <p:cNvSpPr txBox="1">
                <a:spLocks noChangeArrowheads="1"/>
              </p:cNvSpPr>
              <p:nvPr/>
            </p:nvSpPr>
            <p:spPr bwMode="auto">
              <a:xfrm>
                <a:off x="1928" y="1865"/>
                <a:ext cx="5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i="1">
                    <a:latin typeface="Times" charset="0"/>
                  </a:rPr>
                  <a:t>w</a:t>
                </a:r>
                <a:r>
                  <a:rPr lang="it-IT" sz="3200" i="1" baseline="-25000">
                    <a:latin typeface="Times" charset="0"/>
                  </a:rPr>
                  <a:t>j2</a:t>
                </a:r>
                <a:endParaRPr lang="it-IT">
                  <a:latin typeface="Times" charset="0"/>
                </a:endParaRPr>
              </a:p>
            </p:txBody>
          </p:sp>
          <p:sp>
            <p:nvSpPr>
              <p:cNvPr id="6" name="Oval 21"/>
              <p:cNvSpPr>
                <a:spLocks noChangeArrowheads="1"/>
              </p:cNvSpPr>
              <p:nvPr/>
            </p:nvSpPr>
            <p:spPr bwMode="auto">
              <a:xfrm>
                <a:off x="96" y="2880"/>
                <a:ext cx="373" cy="361"/>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9414" name="Oval 22"/>
              <p:cNvSpPr>
                <a:spLocks noChangeArrowheads="1"/>
              </p:cNvSpPr>
              <p:nvPr/>
            </p:nvSpPr>
            <p:spPr bwMode="auto">
              <a:xfrm>
                <a:off x="864" y="2928"/>
                <a:ext cx="373" cy="361"/>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9415" name="Oval 23"/>
              <p:cNvSpPr>
                <a:spLocks noChangeArrowheads="1"/>
              </p:cNvSpPr>
              <p:nvPr/>
            </p:nvSpPr>
            <p:spPr bwMode="auto">
              <a:xfrm>
                <a:off x="2496" y="2928"/>
                <a:ext cx="373" cy="361"/>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9416" name="Oval 24"/>
              <p:cNvSpPr>
                <a:spLocks noChangeArrowheads="1"/>
              </p:cNvSpPr>
              <p:nvPr/>
            </p:nvSpPr>
            <p:spPr bwMode="auto">
              <a:xfrm>
                <a:off x="1488" y="2880"/>
                <a:ext cx="373" cy="361"/>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9417" name="Line 25"/>
              <p:cNvSpPr>
                <a:spLocks noChangeShapeType="1"/>
              </p:cNvSpPr>
              <p:nvPr/>
            </p:nvSpPr>
            <p:spPr bwMode="auto">
              <a:xfrm flipV="1">
                <a:off x="432" y="2496"/>
                <a:ext cx="1488"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59418" name="Text Box 26"/>
              <p:cNvSpPr txBox="1">
                <a:spLocks noChangeArrowheads="1"/>
              </p:cNvSpPr>
              <p:nvPr/>
            </p:nvSpPr>
            <p:spPr bwMode="auto">
              <a:xfrm>
                <a:off x="422" y="2582"/>
                <a:ext cx="5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a:latin typeface="Times" charset="0"/>
                  </a:rPr>
                  <a:t>…….</a:t>
                </a:r>
              </a:p>
            </p:txBody>
          </p:sp>
          <p:sp>
            <p:nvSpPr>
              <p:cNvPr id="59419" name="Text Box 27"/>
              <p:cNvSpPr txBox="1">
                <a:spLocks noChangeArrowheads="1"/>
              </p:cNvSpPr>
              <p:nvPr/>
            </p:nvSpPr>
            <p:spPr bwMode="auto">
              <a:xfrm>
                <a:off x="1958" y="263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a:latin typeface="Times" charset="0"/>
                  </a:rPr>
                  <a:t>…..</a:t>
                </a:r>
              </a:p>
            </p:txBody>
          </p:sp>
          <p:sp>
            <p:nvSpPr>
              <p:cNvPr id="59420" name="Text Box 28"/>
              <p:cNvSpPr txBox="1">
                <a:spLocks noChangeArrowheads="1"/>
              </p:cNvSpPr>
              <p:nvPr/>
            </p:nvSpPr>
            <p:spPr bwMode="auto">
              <a:xfrm>
                <a:off x="1190" y="2630"/>
                <a:ext cx="4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a:latin typeface="Times" charset="0"/>
                  </a:rPr>
                  <a:t>…...</a:t>
                </a:r>
              </a:p>
            </p:txBody>
          </p:sp>
          <p:sp>
            <p:nvSpPr>
              <p:cNvPr id="59421" name="Text Box 29"/>
              <p:cNvSpPr txBox="1">
                <a:spLocks noChangeArrowheads="1"/>
              </p:cNvSpPr>
              <p:nvPr/>
            </p:nvSpPr>
            <p:spPr bwMode="auto">
              <a:xfrm>
                <a:off x="134" y="3206"/>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it-IT">
                  <a:latin typeface="Times" charset="0"/>
                </a:endParaRPr>
              </a:p>
            </p:txBody>
          </p:sp>
          <p:graphicFrame>
            <p:nvGraphicFramePr>
              <p:cNvPr id="61473" name="Object 30"/>
              <p:cNvGraphicFramePr>
                <a:graphicFrameLocks noChangeAspect="1"/>
              </p:cNvGraphicFramePr>
              <p:nvPr/>
            </p:nvGraphicFramePr>
            <p:xfrm>
              <a:off x="145" y="3221"/>
              <a:ext cx="227" cy="255"/>
            </p:xfrm>
            <a:graphic>
              <a:graphicData uri="http://schemas.openxmlformats.org/presentationml/2006/ole">
                <mc:AlternateContent xmlns:mc="http://schemas.openxmlformats.org/markup-compatibility/2006">
                  <mc:Choice xmlns:v="urn:schemas-microsoft-com:vml" Requires="v">
                    <p:oleObj spid="_x0000_s61764" name="Equation" r:id="rId10" imgW="203200" imgH="228600" progId="Equation.3">
                      <p:embed/>
                    </p:oleObj>
                  </mc:Choice>
                  <mc:Fallback>
                    <p:oleObj name="Equation" r:id="rId10" imgW="203200" imgH="228600" progId="Equation.3">
                      <p:embed/>
                      <p:pic>
                        <p:nvPicPr>
                          <p:cNvPr id="0"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5" y="3221"/>
                            <a:ext cx="22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23" name="Text Box 31"/>
              <p:cNvSpPr txBox="1">
                <a:spLocks noChangeArrowheads="1"/>
              </p:cNvSpPr>
              <p:nvPr/>
            </p:nvSpPr>
            <p:spPr bwMode="auto">
              <a:xfrm>
                <a:off x="2582" y="3206"/>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it-IT">
                  <a:latin typeface="Times" charset="0"/>
                </a:endParaRPr>
              </a:p>
            </p:txBody>
          </p:sp>
          <p:graphicFrame>
            <p:nvGraphicFramePr>
              <p:cNvPr id="61475" name="Object 32"/>
              <p:cNvGraphicFramePr>
                <a:graphicFrameLocks noChangeAspect="1"/>
              </p:cNvGraphicFramePr>
              <p:nvPr/>
            </p:nvGraphicFramePr>
            <p:xfrm>
              <a:off x="2494" y="3303"/>
              <a:ext cx="230" cy="273"/>
            </p:xfrm>
            <a:graphic>
              <a:graphicData uri="http://schemas.openxmlformats.org/presentationml/2006/ole">
                <mc:AlternateContent xmlns:mc="http://schemas.openxmlformats.org/markup-compatibility/2006">
                  <mc:Choice xmlns:v="urn:schemas-microsoft-com:vml" Requires="v">
                    <p:oleObj spid="_x0000_s61765" name="Equation" r:id="rId12" imgW="203200" imgH="241300" progId="Equation.3">
                      <p:embed/>
                    </p:oleObj>
                  </mc:Choice>
                  <mc:Fallback>
                    <p:oleObj name="Equation" r:id="rId12" imgW="203200" imgH="241300" progId="Equation.3">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94" y="3303"/>
                            <a:ext cx="23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9425" name="Text Box 33"/>
            <p:cNvSpPr txBox="1">
              <a:spLocks noChangeArrowheads="1"/>
            </p:cNvSpPr>
            <p:nvPr/>
          </p:nvSpPr>
          <p:spPr bwMode="auto">
            <a:xfrm>
              <a:off x="182" y="2534"/>
              <a:ext cx="5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b="1">
                  <a:latin typeface="Times" charset="0"/>
                </a:rPr>
                <a:t>w</a:t>
              </a:r>
              <a:r>
                <a:rPr lang="en-GB" b="1" baseline="-25000">
                  <a:latin typeface="Times" charset="0"/>
                </a:rPr>
                <a:t>h1n1</a:t>
              </a:r>
              <a:endParaRPr lang="en-GB">
                <a:latin typeface="Times" charset="0"/>
              </a:endParaRPr>
            </a:p>
          </p:txBody>
        </p:sp>
        <p:sp>
          <p:nvSpPr>
            <p:cNvPr id="59426" name="Text Box 34"/>
            <p:cNvSpPr txBox="1">
              <a:spLocks noChangeArrowheads="1"/>
            </p:cNvSpPr>
            <p:nvPr/>
          </p:nvSpPr>
          <p:spPr bwMode="auto">
            <a:xfrm>
              <a:off x="1142" y="2534"/>
              <a:ext cx="5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a:latin typeface="Times" charset="0"/>
                </a:rPr>
                <a:t>w</a:t>
              </a:r>
              <a:r>
                <a:rPr lang="en-GB" b="1" baseline="-25000">
                  <a:latin typeface="Times" charset="0"/>
                </a:rPr>
                <a:t>h2n1</a:t>
              </a:r>
              <a:endParaRPr lang="en-GB">
                <a:latin typeface="Times" charset="0"/>
              </a:endParaRPr>
            </a:p>
          </p:txBody>
        </p:sp>
      </p:grpSp>
      <p:graphicFrame>
        <p:nvGraphicFramePr>
          <p:cNvPr id="59427" name="Object 35"/>
          <p:cNvGraphicFramePr>
            <a:graphicFrameLocks noChangeAspect="1"/>
          </p:cNvGraphicFramePr>
          <p:nvPr/>
        </p:nvGraphicFramePr>
        <p:xfrm>
          <a:off x="2524125" y="5143500"/>
          <a:ext cx="4640263" cy="1462088"/>
        </p:xfrm>
        <a:graphic>
          <a:graphicData uri="http://schemas.openxmlformats.org/presentationml/2006/ole">
            <mc:AlternateContent xmlns:mc="http://schemas.openxmlformats.org/markup-compatibility/2006">
              <mc:Choice xmlns:v="urn:schemas-microsoft-com:vml" Requires="v">
                <p:oleObj spid="_x0000_s61766" name="Equation" r:id="rId14" imgW="2336800" imgH="736600" progId="Equation.3">
                  <p:embed/>
                </p:oleObj>
              </mc:Choice>
              <mc:Fallback>
                <p:oleObj name="Equation" r:id="rId14" imgW="2336800" imgH="736600" progId="Equation.3">
                  <p:embed/>
                  <p:pic>
                    <p:nvPicPr>
                      <p:cNvPr id="0" name="Object 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24125" y="5143500"/>
                        <a:ext cx="4640263" cy="146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9428" name="Text Box 36"/>
          <p:cNvSpPr txBox="1">
            <a:spLocks noChangeArrowheads="1"/>
          </p:cNvSpPr>
          <p:nvPr/>
        </p:nvSpPr>
        <p:spPr bwMode="auto">
          <a:xfrm>
            <a:off x="5881688" y="2346325"/>
            <a:ext cx="25288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b="1" dirty="0">
                <a:latin typeface="Times" charset="0"/>
              </a:rPr>
              <a:t>…and on input nodes</a:t>
            </a:r>
            <a:endParaRPr lang="en-GB" dirty="0">
              <a:latin typeface="Time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9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n-GB" dirty="0" smtClean="0"/>
              <a:t>Example (cont’d): update weights and iterate</a:t>
            </a:r>
            <a:endParaRPr lang="en-GB" dirty="0"/>
          </a:p>
        </p:txBody>
      </p:sp>
      <p:graphicFrame>
        <p:nvGraphicFramePr>
          <p:cNvPr id="61443" name="Object 3"/>
          <p:cNvGraphicFramePr>
            <a:graphicFrameLocks noChangeAspect="1"/>
          </p:cNvGraphicFramePr>
          <p:nvPr/>
        </p:nvGraphicFramePr>
        <p:xfrm>
          <a:off x="2514600" y="1828800"/>
          <a:ext cx="3989388" cy="1666875"/>
        </p:xfrm>
        <a:graphic>
          <a:graphicData uri="http://schemas.openxmlformats.org/presentationml/2006/ole">
            <mc:AlternateContent xmlns:mc="http://schemas.openxmlformats.org/markup-compatibility/2006">
              <mc:Choice xmlns:v="urn:schemas-microsoft-com:vml" Requires="v">
                <p:oleObj spid="_x0000_s63547" name="Equation" r:id="rId4" imgW="2006600" imgH="838200" progId="Equation.3">
                  <p:embed/>
                </p:oleObj>
              </mc:Choice>
              <mc:Fallback>
                <p:oleObj name="Equation" r:id="rId4" imgW="2006600" imgH="838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828800"/>
                        <a:ext cx="3989388" cy="166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444" name="Text Box 4"/>
          <p:cNvSpPr txBox="1">
            <a:spLocks noChangeArrowheads="1"/>
          </p:cNvSpPr>
          <p:nvPr/>
        </p:nvSpPr>
        <p:spPr bwMode="auto">
          <a:xfrm>
            <a:off x="1798638" y="3778250"/>
            <a:ext cx="6327775"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buFontTx/>
              <a:buChar char="•"/>
              <a:defRPr/>
            </a:pPr>
            <a:r>
              <a:rPr lang="en-GB" sz="2400" dirty="0">
                <a:latin typeface="Times" charset="0"/>
              </a:rPr>
              <a:t>Update all weights</a:t>
            </a:r>
          </a:p>
          <a:p>
            <a:pPr>
              <a:buFontTx/>
              <a:buChar char="•"/>
              <a:defRPr/>
            </a:pPr>
            <a:r>
              <a:rPr lang="en-GB" sz="2400" dirty="0">
                <a:latin typeface="Times" charset="0"/>
              </a:rPr>
              <a:t>Consider the second example</a:t>
            </a:r>
          </a:p>
          <a:p>
            <a:pPr>
              <a:buFontTx/>
              <a:buChar char="•"/>
              <a:defRPr/>
            </a:pPr>
            <a:r>
              <a:rPr lang="en-GB" sz="2400" dirty="0">
                <a:latin typeface="Times" charset="0"/>
              </a:rPr>
              <a:t>Compute input and output in all nodes</a:t>
            </a:r>
          </a:p>
          <a:p>
            <a:pPr>
              <a:buFontTx/>
              <a:buChar char="•"/>
              <a:defRPr/>
            </a:pPr>
            <a:r>
              <a:rPr lang="en-GB" sz="2400" dirty="0">
                <a:latin typeface="Times" charset="0"/>
              </a:rPr>
              <a:t>Compute errors on </a:t>
            </a:r>
            <a:r>
              <a:rPr lang="en-GB" sz="2400" dirty="0" err="1">
                <a:latin typeface="Times" charset="0"/>
              </a:rPr>
              <a:t>outpus</a:t>
            </a:r>
            <a:r>
              <a:rPr lang="en-GB" sz="2400" dirty="0">
                <a:latin typeface="Times" charset="0"/>
              </a:rPr>
              <a:t> and on all nodes</a:t>
            </a:r>
          </a:p>
          <a:p>
            <a:pPr>
              <a:buFontTx/>
              <a:buChar char="•"/>
              <a:defRPr/>
            </a:pPr>
            <a:r>
              <a:rPr lang="en-GB" sz="2400" dirty="0">
                <a:latin typeface="Times" charset="0"/>
              </a:rPr>
              <a:t>Re-update weights</a:t>
            </a:r>
          </a:p>
          <a:p>
            <a:pPr>
              <a:buFontTx/>
              <a:buChar char="•"/>
              <a:defRPr/>
            </a:pPr>
            <a:r>
              <a:rPr lang="en-GB" sz="2400" dirty="0">
                <a:latin typeface="Times" charset="0"/>
              </a:rPr>
              <a:t>Until all examples have been considered (Epoch)</a:t>
            </a:r>
          </a:p>
          <a:p>
            <a:pPr>
              <a:buFontTx/>
              <a:buChar char="•"/>
              <a:defRPr/>
            </a:pPr>
            <a:r>
              <a:rPr lang="en-GB" sz="2400" dirty="0">
                <a:latin typeface="Times" charset="0"/>
              </a:rPr>
              <a:t>Repeat for n Epochs, until convergence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anim calcmode="lin" valueType="num">
                                      <p:cBhvr additive="base">
                                        <p:cTn id="7" dur="500" fill="hold"/>
                                        <p:tgtEl>
                                          <p:spTgt spid="61443"/>
                                        </p:tgtEl>
                                        <p:attrNameLst>
                                          <p:attrName>ppt_x</p:attrName>
                                        </p:attrNameLst>
                                      </p:cBhvr>
                                      <p:tavLst>
                                        <p:tav tm="0">
                                          <p:val>
                                            <p:strVal val="0-#ppt_w/2"/>
                                          </p:val>
                                        </p:tav>
                                        <p:tav tm="100000">
                                          <p:val>
                                            <p:strVal val="#ppt_x"/>
                                          </p:val>
                                        </p:tav>
                                      </p:tavLst>
                                    </p:anim>
                                    <p:anim calcmode="lin" valueType="num">
                                      <p:cBhvr additive="base">
                                        <p:cTn id="8" dur="500" fill="hold"/>
                                        <p:tgtEl>
                                          <p:spTgt spid="614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4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4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4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4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4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4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03263" y="360363"/>
            <a:ext cx="7772400" cy="1143000"/>
          </a:xfrm>
        </p:spPr>
        <p:txBody>
          <a:bodyPr/>
          <a:lstStyle/>
          <a:p>
            <a:pPr>
              <a:defRPr/>
            </a:pPr>
            <a:r>
              <a:rPr lang="it-IT" dirty="0" err="1" smtClean="0"/>
              <a:t>Another</a:t>
            </a:r>
            <a:r>
              <a:rPr lang="it-IT" dirty="0" smtClean="0"/>
              <a:t> </a:t>
            </a:r>
            <a:r>
              <a:rPr lang="it-IT" dirty="0" err="1" smtClean="0"/>
              <a:t>example</a:t>
            </a:r>
            <a:r>
              <a:rPr lang="it-IT" dirty="0" smtClean="0"/>
              <a:t> (</a:t>
            </a:r>
            <a:r>
              <a:rPr lang="it-IT" dirty="0" err="1" smtClean="0"/>
              <a:t>weight</a:t>
            </a:r>
            <a:r>
              <a:rPr lang="it-IT" dirty="0" smtClean="0"/>
              <a:t> </a:t>
            </a:r>
            <a:r>
              <a:rPr lang="it-IT" dirty="0" err="1" smtClean="0"/>
              <a:t>updates</a:t>
            </a:r>
            <a:r>
              <a:rPr lang="it-IT" dirty="0" smtClean="0"/>
              <a:t>)</a:t>
            </a:r>
            <a:endParaRPr lang="it-IT" dirty="0"/>
          </a:p>
        </p:txBody>
      </p:sp>
      <p:sp>
        <p:nvSpPr>
          <p:cNvPr id="63491" name="Rectangle 3"/>
          <p:cNvSpPr>
            <a:spLocks noGrp="1" noChangeArrowheads="1"/>
          </p:cNvSpPr>
          <p:nvPr>
            <p:ph type="body" sz="half" idx="1"/>
          </p:nvPr>
        </p:nvSpPr>
        <p:spPr/>
        <p:txBody>
          <a:bodyPr/>
          <a:lstStyle/>
          <a:p>
            <a:pPr>
              <a:defRPr/>
            </a:pPr>
            <a:r>
              <a:rPr lang="en-US" sz="2800"/>
              <a:t>Training set </a:t>
            </a:r>
          </a:p>
          <a:p>
            <a:pPr lvl="1">
              <a:defRPr/>
            </a:pPr>
            <a:r>
              <a:rPr lang="en-US" sz="2400"/>
              <a:t>((</a:t>
            </a:r>
            <a:r>
              <a:rPr lang="en-US" sz="2400">
                <a:solidFill>
                  <a:srgbClr val="800080"/>
                </a:solidFill>
              </a:rPr>
              <a:t>0.1, 0.1</a:t>
            </a:r>
            <a:r>
              <a:rPr lang="en-US" sz="2400"/>
              <a:t>), </a:t>
            </a:r>
            <a:r>
              <a:rPr lang="en-US" sz="2400">
                <a:solidFill>
                  <a:srgbClr val="996633"/>
                </a:solidFill>
              </a:rPr>
              <a:t>0.1</a:t>
            </a:r>
            <a:r>
              <a:rPr lang="en-US" sz="2400"/>
              <a:t>)</a:t>
            </a:r>
          </a:p>
          <a:p>
            <a:pPr lvl="1">
              <a:defRPr/>
            </a:pPr>
            <a:r>
              <a:rPr lang="en-US" sz="2400"/>
              <a:t>((</a:t>
            </a:r>
            <a:r>
              <a:rPr lang="en-US" sz="2400">
                <a:solidFill>
                  <a:srgbClr val="800080"/>
                </a:solidFill>
              </a:rPr>
              <a:t>0.1, 0.9</a:t>
            </a:r>
            <a:r>
              <a:rPr lang="en-US" sz="2400"/>
              <a:t>), </a:t>
            </a:r>
            <a:r>
              <a:rPr lang="en-US" sz="2400">
                <a:solidFill>
                  <a:srgbClr val="996633"/>
                </a:solidFill>
              </a:rPr>
              <a:t>0.9</a:t>
            </a:r>
            <a:r>
              <a:rPr lang="en-US" sz="2400"/>
              <a:t>)</a:t>
            </a:r>
          </a:p>
          <a:p>
            <a:pPr lvl="1">
              <a:defRPr/>
            </a:pPr>
            <a:r>
              <a:rPr lang="en-US" sz="2400"/>
              <a:t>((</a:t>
            </a:r>
            <a:r>
              <a:rPr lang="en-US" sz="2400">
                <a:solidFill>
                  <a:srgbClr val="800080"/>
                </a:solidFill>
              </a:rPr>
              <a:t>0.9, 0.1</a:t>
            </a:r>
            <a:r>
              <a:rPr lang="en-US" sz="2400"/>
              <a:t>), </a:t>
            </a:r>
            <a:r>
              <a:rPr lang="en-US" sz="2400">
                <a:solidFill>
                  <a:srgbClr val="996633"/>
                </a:solidFill>
              </a:rPr>
              <a:t>0.9</a:t>
            </a:r>
            <a:r>
              <a:rPr lang="en-US" sz="2400"/>
              <a:t>)</a:t>
            </a:r>
          </a:p>
          <a:p>
            <a:pPr lvl="1">
              <a:defRPr/>
            </a:pPr>
            <a:r>
              <a:rPr lang="en-US" sz="2400"/>
              <a:t>((</a:t>
            </a:r>
            <a:r>
              <a:rPr lang="en-US" sz="2400">
                <a:solidFill>
                  <a:srgbClr val="800080"/>
                </a:solidFill>
              </a:rPr>
              <a:t>0.9, 0.9</a:t>
            </a:r>
            <a:r>
              <a:rPr lang="en-US" sz="2400"/>
              <a:t>), </a:t>
            </a:r>
            <a:r>
              <a:rPr lang="en-US" sz="2400">
                <a:solidFill>
                  <a:srgbClr val="996633"/>
                </a:solidFill>
              </a:rPr>
              <a:t>0.1</a:t>
            </a:r>
            <a:r>
              <a:rPr lang="en-US" sz="2400"/>
              <a:t>)</a:t>
            </a:r>
          </a:p>
          <a:p>
            <a:pPr>
              <a:defRPr/>
            </a:pPr>
            <a:endParaRPr lang="it-IT" sz="2800"/>
          </a:p>
        </p:txBody>
      </p:sp>
      <p:grpSp>
        <p:nvGrpSpPr>
          <p:cNvPr id="65539" name="Group 4"/>
          <p:cNvGrpSpPr>
            <a:grpSpLocks/>
          </p:cNvGrpSpPr>
          <p:nvPr/>
        </p:nvGrpSpPr>
        <p:grpSpPr bwMode="auto">
          <a:xfrm>
            <a:off x="3810000" y="2325688"/>
            <a:ext cx="5029200" cy="2779712"/>
            <a:chOff x="2400" y="1465"/>
            <a:chExt cx="3168" cy="1751"/>
          </a:xfrm>
        </p:grpSpPr>
        <p:grpSp>
          <p:nvGrpSpPr>
            <p:cNvPr id="65542" name="Group 5"/>
            <p:cNvGrpSpPr>
              <a:grpSpLocks/>
            </p:cNvGrpSpPr>
            <p:nvPr/>
          </p:nvGrpSpPr>
          <p:grpSpPr bwMode="auto">
            <a:xfrm>
              <a:off x="2400" y="1536"/>
              <a:ext cx="3168" cy="1680"/>
              <a:chOff x="1008" y="1728"/>
              <a:chExt cx="3168" cy="1680"/>
            </a:xfrm>
          </p:grpSpPr>
          <p:sp>
            <p:nvSpPr>
              <p:cNvPr id="3" name="Line 6"/>
              <p:cNvSpPr>
                <a:spLocks noChangeShapeType="1"/>
              </p:cNvSpPr>
              <p:nvPr/>
            </p:nvSpPr>
            <p:spPr bwMode="auto">
              <a:xfrm flipV="1">
                <a:off x="1200" y="1920"/>
                <a:ext cx="1344" cy="4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4" name="Line 7"/>
              <p:cNvSpPr>
                <a:spLocks noChangeShapeType="1"/>
              </p:cNvSpPr>
              <p:nvPr/>
            </p:nvSpPr>
            <p:spPr bwMode="auto">
              <a:xfrm>
                <a:off x="1200" y="1968"/>
                <a:ext cx="1344" cy="100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5" name="Line 8"/>
              <p:cNvSpPr>
                <a:spLocks noChangeShapeType="1"/>
              </p:cNvSpPr>
              <p:nvPr/>
            </p:nvSpPr>
            <p:spPr bwMode="auto">
              <a:xfrm flipV="1">
                <a:off x="1200" y="1920"/>
                <a:ext cx="1392" cy="96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 name="Line 9"/>
              <p:cNvSpPr>
                <a:spLocks noChangeShapeType="1"/>
              </p:cNvSpPr>
              <p:nvPr/>
            </p:nvSpPr>
            <p:spPr bwMode="auto">
              <a:xfrm>
                <a:off x="1200" y="2880"/>
                <a:ext cx="1344"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 name="Line 10"/>
              <p:cNvSpPr>
                <a:spLocks noChangeShapeType="1"/>
              </p:cNvSpPr>
              <p:nvPr/>
            </p:nvSpPr>
            <p:spPr bwMode="auto">
              <a:xfrm>
                <a:off x="2592" y="1920"/>
                <a:ext cx="1200" cy="52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8" name="Line 11"/>
              <p:cNvSpPr>
                <a:spLocks noChangeShapeType="1"/>
              </p:cNvSpPr>
              <p:nvPr/>
            </p:nvSpPr>
            <p:spPr bwMode="auto">
              <a:xfrm flipV="1">
                <a:off x="2592" y="2448"/>
                <a:ext cx="1248" cy="52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9" name="Line 12"/>
              <p:cNvSpPr>
                <a:spLocks noChangeShapeType="1"/>
              </p:cNvSpPr>
              <p:nvPr/>
            </p:nvSpPr>
            <p:spPr bwMode="auto">
              <a:xfrm>
                <a:off x="3840" y="2448"/>
                <a:ext cx="336"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0" name="Line 13"/>
              <p:cNvSpPr>
                <a:spLocks noChangeShapeType="1"/>
              </p:cNvSpPr>
              <p:nvPr/>
            </p:nvSpPr>
            <p:spPr bwMode="auto">
              <a:xfrm flipH="1">
                <a:off x="1008" y="1968"/>
                <a:ext cx="19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1" name="Line 14"/>
              <p:cNvSpPr>
                <a:spLocks noChangeShapeType="1"/>
              </p:cNvSpPr>
              <p:nvPr/>
            </p:nvSpPr>
            <p:spPr bwMode="auto">
              <a:xfrm flipH="1">
                <a:off x="1008" y="2896"/>
                <a:ext cx="19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2" name="Line 15"/>
              <p:cNvSpPr>
                <a:spLocks noChangeShapeType="1"/>
              </p:cNvSpPr>
              <p:nvPr/>
            </p:nvSpPr>
            <p:spPr bwMode="auto">
              <a:xfrm>
                <a:off x="2592" y="1920"/>
                <a:ext cx="0" cy="43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3504" name="Line 16"/>
              <p:cNvSpPr>
                <a:spLocks noChangeShapeType="1"/>
              </p:cNvSpPr>
              <p:nvPr/>
            </p:nvSpPr>
            <p:spPr bwMode="auto">
              <a:xfrm>
                <a:off x="2592" y="2352"/>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3505" name="Line 17"/>
              <p:cNvSpPr>
                <a:spLocks noChangeShapeType="1"/>
              </p:cNvSpPr>
              <p:nvPr/>
            </p:nvSpPr>
            <p:spPr bwMode="auto">
              <a:xfrm>
                <a:off x="2544" y="2976"/>
                <a:ext cx="0" cy="43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3506" name="Line 18"/>
              <p:cNvSpPr>
                <a:spLocks noChangeShapeType="1"/>
              </p:cNvSpPr>
              <p:nvPr/>
            </p:nvSpPr>
            <p:spPr bwMode="auto">
              <a:xfrm>
                <a:off x="2544" y="3408"/>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3507" name="Line 19"/>
              <p:cNvSpPr>
                <a:spLocks noChangeShapeType="1"/>
              </p:cNvSpPr>
              <p:nvPr/>
            </p:nvSpPr>
            <p:spPr bwMode="auto">
              <a:xfrm>
                <a:off x="3792" y="2448"/>
                <a:ext cx="0" cy="43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3508" name="Line 20"/>
              <p:cNvSpPr>
                <a:spLocks noChangeShapeType="1"/>
              </p:cNvSpPr>
              <p:nvPr/>
            </p:nvSpPr>
            <p:spPr bwMode="auto">
              <a:xfrm>
                <a:off x="3792" y="2880"/>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3509" name="Oval 21"/>
              <p:cNvSpPr>
                <a:spLocks noChangeArrowheads="1"/>
              </p:cNvSpPr>
              <p:nvPr/>
            </p:nvSpPr>
            <p:spPr bwMode="auto">
              <a:xfrm>
                <a:off x="1152" y="1920"/>
                <a:ext cx="144" cy="144"/>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3510" name="Oval 22"/>
              <p:cNvSpPr>
                <a:spLocks noChangeArrowheads="1"/>
              </p:cNvSpPr>
              <p:nvPr/>
            </p:nvSpPr>
            <p:spPr bwMode="auto">
              <a:xfrm>
                <a:off x="1152" y="2832"/>
                <a:ext cx="144" cy="144"/>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3511" name="Oval 23"/>
              <p:cNvSpPr>
                <a:spLocks noChangeArrowheads="1"/>
              </p:cNvSpPr>
              <p:nvPr/>
            </p:nvSpPr>
            <p:spPr bwMode="auto">
              <a:xfrm>
                <a:off x="2352" y="1728"/>
                <a:ext cx="432"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3512" name="Oval 24"/>
              <p:cNvSpPr>
                <a:spLocks noChangeArrowheads="1"/>
              </p:cNvSpPr>
              <p:nvPr/>
            </p:nvSpPr>
            <p:spPr bwMode="auto">
              <a:xfrm>
                <a:off x="2352" y="2784"/>
                <a:ext cx="432"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3513" name="Oval 25"/>
              <p:cNvSpPr>
                <a:spLocks noChangeArrowheads="1"/>
              </p:cNvSpPr>
              <p:nvPr/>
            </p:nvSpPr>
            <p:spPr bwMode="auto">
              <a:xfrm>
                <a:off x="3552" y="2256"/>
                <a:ext cx="432"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grpSp>
        <p:sp>
          <p:nvSpPr>
            <p:cNvPr id="65543" name="Text Box 26"/>
            <p:cNvSpPr txBox="1">
              <a:spLocks noChangeArrowheads="1"/>
            </p:cNvSpPr>
            <p:nvPr/>
          </p:nvSpPr>
          <p:spPr bwMode="auto">
            <a:xfrm>
              <a:off x="3062" y="1465"/>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
          <p:nvSpPr>
            <p:cNvPr id="65544" name="Text Box 27"/>
            <p:cNvSpPr txBox="1">
              <a:spLocks noChangeArrowheads="1"/>
            </p:cNvSpPr>
            <p:nvPr/>
          </p:nvSpPr>
          <p:spPr bwMode="auto">
            <a:xfrm>
              <a:off x="3062" y="2713"/>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
          <p:nvSpPr>
            <p:cNvPr id="65545" name="Text Box 28"/>
            <p:cNvSpPr txBox="1">
              <a:spLocks noChangeArrowheads="1"/>
            </p:cNvSpPr>
            <p:nvPr/>
          </p:nvSpPr>
          <p:spPr bwMode="auto">
            <a:xfrm>
              <a:off x="3360" y="2256"/>
              <a:ext cx="447"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
          <p:nvSpPr>
            <p:cNvPr id="65546" name="Text Box 29"/>
            <p:cNvSpPr txBox="1">
              <a:spLocks noChangeArrowheads="1"/>
            </p:cNvSpPr>
            <p:nvPr/>
          </p:nvSpPr>
          <p:spPr bwMode="auto">
            <a:xfrm>
              <a:off x="3120" y="1920"/>
              <a:ext cx="447"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
          <p:nvSpPr>
            <p:cNvPr id="65547" name="Text Box 30"/>
            <p:cNvSpPr txBox="1">
              <a:spLocks noChangeArrowheads="1"/>
            </p:cNvSpPr>
            <p:nvPr/>
          </p:nvSpPr>
          <p:spPr bwMode="auto">
            <a:xfrm>
              <a:off x="4464" y="1776"/>
              <a:ext cx="447"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
          <p:nvSpPr>
            <p:cNvPr id="65548" name="Text Box 31"/>
            <p:cNvSpPr txBox="1">
              <a:spLocks noChangeArrowheads="1"/>
            </p:cNvSpPr>
            <p:nvPr/>
          </p:nvSpPr>
          <p:spPr bwMode="auto">
            <a:xfrm>
              <a:off x="4406" y="2473"/>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
          <p:nvSpPr>
            <p:cNvPr id="65549" name="Text Box 32"/>
            <p:cNvSpPr txBox="1">
              <a:spLocks noChangeArrowheads="1"/>
            </p:cNvSpPr>
            <p:nvPr/>
          </p:nvSpPr>
          <p:spPr bwMode="auto">
            <a:xfrm>
              <a:off x="3926" y="1513"/>
              <a:ext cx="22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1</a:t>
              </a:r>
            </a:p>
          </p:txBody>
        </p:sp>
        <p:sp>
          <p:nvSpPr>
            <p:cNvPr id="65550" name="Text Box 33"/>
            <p:cNvSpPr txBox="1">
              <a:spLocks noChangeArrowheads="1"/>
            </p:cNvSpPr>
            <p:nvPr/>
          </p:nvSpPr>
          <p:spPr bwMode="auto">
            <a:xfrm>
              <a:off x="3974" y="2617"/>
              <a:ext cx="22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2</a:t>
              </a:r>
            </a:p>
          </p:txBody>
        </p:sp>
        <p:sp>
          <p:nvSpPr>
            <p:cNvPr id="65551" name="Text Box 34"/>
            <p:cNvSpPr txBox="1">
              <a:spLocks noChangeArrowheads="1"/>
            </p:cNvSpPr>
            <p:nvPr/>
          </p:nvSpPr>
          <p:spPr bwMode="auto">
            <a:xfrm>
              <a:off x="5078" y="2089"/>
              <a:ext cx="22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3</a:t>
              </a:r>
            </a:p>
          </p:txBody>
        </p:sp>
      </p:grpSp>
      <p:sp>
        <p:nvSpPr>
          <p:cNvPr id="65540" name="Line 35"/>
          <p:cNvSpPr>
            <a:spLocks noChangeShapeType="1"/>
          </p:cNvSpPr>
          <p:nvPr/>
        </p:nvSpPr>
        <p:spPr bwMode="auto">
          <a:xfrm flipV="1">
            <a:off x="3124200" y="4648200"/>
            <a:ext cx="1828800" cy="9906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65541" name="Text Box 36"/>
          <p:cNvSpPr txBox="1">
            <a:spLocks noChangeArrowheads="1"/>
          </p:cNvSpPr>
          <p:nvPr/>
        </p:nvSpPr>
        <p:spPr bwMode="auto">
          <a:xfrm>
            <a:off x="2209800" y="5526088"/>
            <a:ext cx="166052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Initial weights</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defRPr/>
            </a:pPr>
            <a:r>
              <a:rPr lang="it-IT" dirty="0"/>
              <a:t>1. </a:t>
            </a:r>
            <a:r>
              <a:rPr lang="it-IT" dirty="0" smtClean="0"/>
              <a:t>Compute output and </a:t>
            </a:r>
            <a:r>
              <a:rPr lang="it-IT" dirty="0" err="1" smtClean="0"/>
              <a:t>error</a:t>
            </a:r>
            <a:r>
              <a:rPr lang="it-IT" dirty="0" smtClean="0"/>
              <a:t> on output </a:t>
            </a:r>
            <a:r>
              <a:rPr lang="it-IT" dirty="0" err="1" smtClean="0"/>
              <a:t>node</a:t>
            </a:r>
            <a:endParaRPr lang="it-IT" dirty="0"/>
          </a:p>
        </p:txBody>
      </p:sp>
      <p:sp>
        <p:nvSpPr>
          <p:cNvPr id="65539" name="Rectangle 3"/>
          <p:cNvSpPr>
            <a:spLocks noGrp="1" noChangeArrowheads="1"/>
          </p:cNvSpPr>
          <p:nvPr>
            <p:ph type="body" sz="half" idx="1"/>
          </p:nvPr>
        </p:nvSpPr>
        <p:spPr/>
        <p:txBody>
          <a:bodyPr/>
          <a:lstStyle/>
          <a:p>
            <a:pPr>
              <a:buFontTx/>
              <a:buNone/>
              <a:defRPr/>
            </a:pPr>
            <a:r>
              <a:rPr lang="en-US" sz="2800" dirty="0" smtClean="0"/>
              <a:t>First example:</a:t>
            </a:r>
            <a:endParaRPr lang="en-US" sz="2800" dirty="0"/>
          </a:p>
          <a:p>
            <a:pPr>
              <a:buFontTx/>
              <a:buNone/>
              <a:defRPr/>
            </a:pPr>
            <a:r>
              <a:rPr lang="en-US" sz="2800" dirty="0"/>
              <a:t>((0.1, 0.1), 0.1)</a:t>
            </a:r>
            <a:endParaRPr lang="it-IT" sz="2800" dirty="0"/>
          </a:p>
        </p:txBody>
      </p:sp>
      <p:graphicFrame>
        <p:nvGraphicFramePr>
          <p:cNvPr id="65540" name="Object 4"/>
          <p:cNvGraphicFramePr>
            <a:graphicFrameLocks noChangeAspect="1"/>
          </p:cNvGraphicFramePr>
          <p:nvPr>
            <p:extLst>
              <p:ext uri="{D42A27DB-BD31-4B8C-83A1-F6EECF244321}">
                <p14:modId xmlns:p14="http://schemas.microsoft.com/office/powerpoint/2010/main" val="4256371260"/>
              </p:ext>
            </p:extLst>
          </p:nvPr>
        </p:nvGraphicFramePr>
        <p:xfrm>
          <a:off x="285750" y="3227388"/>
          <a:ext cx="3651250" cy="1552575"/>
        </p:xfrm>
        <a:graphic>
          <a:graphicData uri="http://schemas.openxmlformats.org/presentationml/2006/ole">
            <mc:AlternateContent xmlns:mc="http://schemas.openxmlformats.org/markup-compatibility/2006">
              <mc:Choice xmlns:v="urn:schemas-microsoft-com:vml" Requires="v">
                <p:oleObj spid="_x0000_s67821" name="Equation" r:id="rId4" imgW="1282700" imgH="546100" progId="Equation.3">
                  <p:embed/>
                </p:oleObj>
              </mc:Choice>
              <mc:Fallback>
                <p:oleObj name="Equation" r:id="rId4" imgW="1282700" imgH="546100" progId="Equation.3">
                  <p:embed/>
                  <p:pic>
                    <p:nvPicPr>
                      <p:cNvPr id="0" name="Object 4"/>
                      <p:cNvPicPr>
                        <a:picLocks noChangeAspect="1" noChangeArrowheads="1"/>
                      </p:cNvPicPr>
                      <p:nvPr/>
                    </p:nvPicPr>
                    <p:blipFill>
                      <a:blip r:embed="rId5"/>
                      <a:srcRect/>
                      <a:stretch>
                        <a:fillRect/>
                      </a:stretch>
                    </p:blipFill>
                    <p:spPr bwMode="auto">
                      <a:xfrm>
                        <a:off x="285750" y="3227388"/>
                        <a:ext cx="36512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5541" name="Object 5"/>
          <p:cNvGraphicFramePr>
            <a:graphicFrameLocks noChangeAspect="1"/>
          </p:cNvGraphicFramePr>
          <p:nvPr/>
        </p:nvGraphicFramePr>
        <p:xfrm>
          <a:off x="381000" y="5410200"/>
          <a:ext cx="4038600" cy="757238"/>
        </p:xfrm>
        <a:graphic>
          <a:graphicData uri="http://schemas.openxmlformats.org/presentationml/2006/ole">
            <mc:AlternateContent xmlns:mc="http://schemas.openxmlformats.org/markup-compatibility/2006">
              <mc:Choice xmlns:v="urn:schemas-microsoft-com:vml" Requires="v">
                <p:oleObj spid="_x0000_s67822" name="Equazione" r:id="rId6" imgW="1117600" imgH="266700" progId="Equation.3">
                  <p:embed/>
                </p:oleObj>
              </mc:Choice>
              <mc:Fallback>
                <p:oleObj name="Equazione" r:id="rId6" imgW="1117600" imgH="2667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410200"/>
                        <a:ext cx="40386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1281113" y="6248400"/>
          <a:ext cx="7080250" cy="409575"/>
        </p:xfrm>
        <a:graphic>
          <a:graphicData uri="http://schemas.openxmlformats.org/presentationml/2006/ole">
            <mc:AlternateContent xmlns:mc="http://schemas.openxmlformats.org/markup-compatibility/2006">
              <mc:Choice xmlns:v="urn:schemas-microsoft-com:vml" Requires="v">
                <p:oleObj spid="_x0000_s67823" name="Equazione" r:id="rId8" imgW="2197100" imgH="127000" progId="Equation.3">
                  <p:embed/>
                </p:oleObj>
              </mc:Choice>
              <mc:Fallback>
                <p:oleObj name="Equazione" r:id="rId8" imgW="2197100" imgH="1270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1113" y="6248400"/>
                        <a:ext cx="70802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5543" name="Line 7"/>
          <p:cNvSpPr>
            <a:spLocks noChangeShapeType="1"/>
          </p:cNvSpPr>
          <p:nvPr/>
        </p:nvSpPr>
        <p:spPr bwMode="auto">
          <a:xfrm flipV="1">
            <a:off x="2895600" y="3657600"/>
            <a:ext cx="3886200" cy="5334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aphicFrame>
        <p:nvGraphicFramePr>
          <p:cNvPr id="65544" name="Object 8"/>
          <p:cNvGraphicFramePr>
            <a:graphicFrameLocks noChangeAspect="1"/>
          </p:cNvGraphicFramePr>
          <p:nvPr/>
        </p:nvGraphicFramePr>
        <p:xfrm>
          <a:off x="4724400" y="5562600"/>
          <a:ext cx="3581400" cy="523875"/>
        </p:xfrm>
        <a:graphic>
          <a:graphicData uri="http://schemas.openxmlformats.org/presentationml/2006/ole">
            <mc:AlternateContent xmlns:mc="http://schemas.openxmlformats.org/markup-compatibility/2006">
              <mc:Choice xmlns:v="urn:schemas-microsoft-com:vml" Requires="v">
                <p:oleObj spid="_x0000_s67824" name="Equation" r:id="rId10" imgW="1041400" imgH="152400" progId="Equation.3">
                  <p:embed/>
                </p:oleObj>
              </mc:Choice>
              <mc:Fallback>
                <p:oleObj name="Equation" r:id="rId10" imgW="1041400" imgH="15240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5562600"/>
                        <a:ext cx="3581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67592" name="Group 9"/>
          <p:cNvGrpSpPr>
            <a:grpSpLocks/>
          </p:cNvGrpSpPr>
          <p:nvPr/>
        </p:nvGrpSpPr>
        <p:grpSpPr bwMode="auto">
          <a:xfrm>
            <a:off x="3962400" y="2438400"/>
            <a:ext cx="5029200" cy="2667000"/>
            <a:chOff x="1008" y="1728"/>
            <a:chExt cx="3168" cy="1680"/>
          </a:xfrm>
        </p:grpSpPr>
        <p:sp>
          <p:nvSpPr>
            <p:cNvPr id="3" name="Line 10"/>
            <p:cNvSpPr>
              <a:spLocks noChangeShapeType="1"/>
            </p:cNvSpPr>
            <p:nvPr/>
          </p:nvSpPr>
          <p:spPr bwMode="auto">
            <a:xfrm flipV="1">
              <a:off x="1200" y="1920"/>
              <a:ext cx="1344" cy="4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4" name="Line 11"/>
            <p:cNvSpPr>
              <a:spLocks noChangeShapeType="1"/>
            </p:cNvSpPr>
            <p:nvPr/>
          </p:nvSpPr>
          <p:spPr bwMode="auto">
            <a:xfrm>
              <a:off x="1200" y="1968"/>
              <a:ext cx="1344" cy="100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5548" name="Line 12"/>
            <p:cNvSpPr>
              <a:spLocks noChangeShapeType="1"/>
            </p:cNvSpPr>
            <p:nvPr/>
          </p:nvSpPr>
          <p:spPr bwMode="auto">
            <a:xfrm flipV="1">
              <a:off x="1200" y="1920"/>
              <a:ext cx="1392" cy="96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5549" name="Line 13"/>
            <p:cNvSpPr>
              <a:spLocks noChangeShapeType="1"/>
            </p:cNvSpPr>
            <p:nvPr/>
          </p:nvSpPr>
          <p:spPr bwMode="auto">
            <a:xfrm>
              <a:off x="1200" y="2880"/>
              <a:ext cx="1344"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5550" name="Line 14"/>
            <p:cNvSpPr>
              <a:spLocks noChangeShapeType="1"/>
            </p:cNvSpPr>
            <p:nvPr/>
          </p:nvSpPr>
          <p:spPr bwMode="auto">
            <a:xfrm>
              <a:off x="2592" y="1920"/>
              <a:ext cx="1200" cy="52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5" name="Line 15"/>
            <p:cNvSpPr>
              <a:spLocks noChangeShapeType="1"/>
            </p:cNvSpPr>
            <p:nvPr/>
          </p:nvSpPr>
          <p:spPr bwMode="auto">
            <a:xfrm flipV="1">
              <a:off x="2592" y="2448"/>
              <a:ext cx="1248" cy="52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 name="Line 16"/>
            <p:cNvSpPr>
              <a:spLocks noChangeShapeType="1"/>
            </p:cNvSpPr>
            <p:nvPr/>
          </p:nvSpPr>
          <p:spPr bwMode="auto">
            <a:xfrm>
              <a:off x="3840" y="2448"/>
              <a:ext cx="336"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 name="Line 17"/>
            <p:cNvSpPr>
              <a:spLocks noChangeShapeType="1"/>
            </p:cNvSpPr>
            <p:nvPr/>
          </p:nvSpPr>
          <p:spPr bwMode="auto">
            <a:xfrm flipH="1">
              <a:off x="1008" y="1968"/>
              <a:ext cx="19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8" name="Line 18"/>
            <p:cNvSpPr>
              <a:spLocks noChangeShapeType="1"/>
            </p:cNvSpPr>
            <p:nvPr/>
          </p:nvSpPr>
          <p:spPr bwMode="auto">
            <a:xfrm flipH="1">
              <a:off x="1008" y="2896"/>
              <a:ext cx="19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9" name="Line 19"/>
            <p:cNvSpPr>
              <a:spLocks noChangeShapeType="1"/>
            </p:cNvSpPr>
            <p:nvPr/>
          </p:nvSpPr>
          <p:spPr bwMode="auto">
            <a:xfrm>
              <a:off x="2592" y="1920"/>
              <a:ext cx="0" cy="43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0" name="Line 20"/>
            <p:cNvSpPr>
              <a:spLocks noChangeShapeType="1"/>
            </p:cNvSpPr>
            <p:nvPr/>
          </p:nvSpPr>
          <p:spPr bwMode="auto">
            <a:xfrm>
              <a:off x="2592" y="2352"/>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1" name="Line 21"/>
            <p:cNvSpPr>
              <a:spLocks noChangeShapeType="1"/>
            </p:cNvSpPr>
            <p:nvPr/>
          </p:nvSpPr>
          <p:spPr bwMode="auto">
            <a:xfrm>
              <a:off x="2544" y="2976"/>
              <a:ext cx="0" cy="43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2" name="Line 22"/>
            <p:cNvSpPr>
              <a:spLocks noChangeShapeType="1"/>
            </p:cNvSpPr>
            <p:nvPr/>
          </p:nvSpPr>
          <p:spPr bwMode="auto">
            <a:xfrm>
              <a:off x="2544" y="3408"/>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3" name="Line 23"/>
            <p:cNvSpPr>
              <a:spLocks noChangeShapeType="1"/>
            </p:cNvSpPr>
            <p:nvPr/>
          </p:nvSpPr>
          <p:spPr bwMode="auto">
            <a:xfrm>
              <a:off x="3792" y="2448"/>
              <a:ext cx="0" cy="43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5560" name="Line 24"/>
            <p:cNvSpPr>
              <a:spLocks noChangeShapeType="1"/>
            </p:cNvSpPr>
            <p:nvPr/>
          </p:nvSpPr>
          <p:spPr bwMode="auto">
            <a:xfrm>
              <a:off x="3792" y="2880"/>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5561" name="Oval 25"/>
            <p:cNvSpPr>
              <a:spLocks noChangeArrowheads="1"/>
            </p:cNvSpPr>
            <p:nvPr/>
          </p:nvSpPr>
          <p:spPr bwMode="auto">
            <a:xfrm>
              <a:off x="1152" y="1920"/>
              <a:ext cx="144" cy="144"/>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5562" name="Oval 26"/>
            <p:cNvSpPr>
              <a:spLocks noChangeArrowheads="1"/>
            </p:cNvSpPr>
            <p:nvPr/>
          </p:nvSpPr>
          <p:spPr bwMode="auto">
            <a:xfrm>
              <a:off x="1152" y="2832"/>
              <a:ext cx="144" cy="144"/>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5563" name="Oval 27"/>
            <p:cNvSpPr>
              <a:spLocks noChangeArrowheads="1"/>
            </p:cNvSpPr>
            <p:nvPr/>
          </p:nvSpPr>
          <p:spPr bwMode="auto">
            <a:xfrm>
              <a:off x="2352" y="1728"/>
              <a:ext cx="432"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5564" name="Oval 28"/>
            <p:cNvSpPr>
              <a:spLocks noChangeArrowheads="1"/>
            </p:cNvSpPr>
            <p:nvPr/>
          </p:nvSpPr>
          <p:spPr bwMode="auto">
            <a:xfrm>
              <a:off x="2352" y="2784"/>
              <a:ext cx="432"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5565" name="Oval 29"/>
            <p:cNvSpPr>
              <a:spLocks noChangeArrowheads="1"/>
            </p:cNvSpPr>
            <p:nvPr/>
          </p:nvSpPr>
          <p:spPr bwMode="auto">
            <a:xfrm>
              <a:off x="3552" y="2256"/>
              <a:ext cx="432"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grpSp>
      <p:sp>
        <p:nvSpPr>
          <p:cNvPr id="67593" name="Text Box 30"/>
          <p:cNvSpPr txBox="1">
            <a:spLocks noChangeArrowheads="1"/>
          </p:cNvSpPr>
          <p:nvPr/>
        </p:nvSpPr>
        <p:spPr bwMode="auto">
          <a:xfrm>
            <a:off x="3870325" y="2859088"/>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rgbClr val="800080"/>
                </a:solidFill>
              </a:rPr>
              <a:t>0,1</a:t>
            </a:r>
            <a:endParaRPr lang="it-IT"/>
          </a:p>
        </p:txBody>
      </p:sp>
      <p:sp>
        <p:nvSpPr>
          <p:cNvPr id="67594" name="Text Box 31"/>
          <p:cNvSpPr txBox="1">
            <a:spLocks noChangeArrowheads="1"/>
          </p:cNvSpPr>
          <p:nvPr/>
        </p:nvSpPr>
        <p:spPr bwMode="auto">
          <a:xfrm>
            <a:off x="4022725" y="4459288"/>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rgbClr val="800080"/>
                </a:solidFill>
              </a:rPr>
              <a:t>0,1</a:t>
            </a:r>
            <a:endParaRPr lang="it-IT"/>
          </a:p>
        </p:txBody>
      </p:sp>
      <p:sp>
        <p:nvSpPr>
          <p:cNvPr id="67595" name="Text Box 32"/>
          <p:cNvSpPr txBox="1">
            <a:spLocks noChangeArrowheads="1"/>
          </p:cNvSpPr>
          <p:nvPr/>
        </p:nvSpPr>
        <p:spPr bwMode="auto">
          <a:xfrm>
            <a:off x="8305800" y="2819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rgbClr val="996633"/>
                </a:solidFill>
              </a:rPr>
              <a:t>0,1</a:t>
            </a:r>
            <a:endParaRPr lang="it-IT"/>
          </a:p>
        </p:txBody>
      </p:sp>
      <p:sp>
        <p:nvSpPr>
          <p:cNvPr id="65569" name="Text Box 33"/>
          <p:cNvSpPr txBox="1">
            <a:spLocks noChangeArrowheads="1"/>
          </p:cNvSpPr>
          <p:nvPr/>
        </p:nvSpPr>
        <p:spPr bwMode="auto">
          <a:xfrm>
            <a:off x="6781800" y="3352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rgbClr val="FF0000"/>
                </a:solidFill>
              </a:rPr>
              <a:t>0,5</a:t>
            </a:r>
            <a:endParaRPr lang="it-IT"/>
          </a:p>
        </p:txBody>
      </p:sp>
      <p:sp>
        <p:nvSpPr>
          <p:cNvPr id="65570" name="Rectangle 34"/>
          <p:cNvSpPr>
            <a:spLocks noChangeArrowheads="1"/>
          </p:cNvSpPr>
          <p:nvPr/>
        </p:nvSpPr>
        <p:spPr bwMode="auto">
          <a:xfrm>
            <a:off x="6629400" y="4953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it-IT">
                <a:solidFill>
                  <a:srgbClr val="FF0000"/>
                </a:solidFill>
              </a:rPr>
              <a:t>0,5</a:t>
            </a:r>
          </a:p>
        </p:txBody>
      </p:sp>
      <p:sp>
        <p:nvSpPr>
          <p:cNvPr id="65571" name="Rectangle 35"/>
          <p:cNvSpPr>
            <a:spLocks noChangeArrowheads="1"/>
          </p:cNvSpPr>
          <p:nvPr/>
        </p:nvSpPr>
        <p:spPr bwMode="auto">
          <a:xfrm>
            <a:off x="8305800" y="4343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it-IT">
                <a:solidFill>
                  <a:srgbClr val="FF0000"/>
                </a:solidFill>
              </a:rPr>
              <a:t>0,5</a:t>
            </a:r>
          </a:p>
        </p:txBody>
      </p:sp>
      <p:sp>
        <p:nvSpPr>
          <p:cNvPr id="67599" name="Text Box 36"/>
          <p:cNvSpPr txBox="1">
            <a:spLocks noChangeArrowheads="1"/>
          </p:cNvSpPr>
          <p:nvPr/>
        </p:nvSpPr>
        <p:spPr bwMode="auto">
          <a:xfrm>
            <a:off x="6156325" y="2401888"/>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1</a:t>
            </a:r>
          </a:p>
        </p:txBody>
      </p:sp>
      <p:sp>
        <p:nvSpPr>
          <p:cNvPr id="67600" name="Text Box 37"/>
          <p:cNvSpPr txBox="1">
            <a:spLocks noChangeArrowheads="1"/>
          </p:cNvSpPr>
          <p:nvPr/>
        </p:nvSpPr>
        <p:spPr bwMode="auto">
          <a:xfrm>
            <a:off x="6156325" y="4154488"/>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2</a:t>
            </a:r>
          </a:p>
        </p:txBody>
      </p:sp>
      <p:sp>
        <p:nvSpPr>
          <p:cNvPr id="67601" name="Text Box 38"/>
          <p:cNvSpPr txBox="1">
            <a:spLocks noChangeArrowheads="1"/>
          </p:cNvSpPr>
          <p:nvPr/>
        </p:nvSpPr>
        <p:spPr bwMode="auto">
          <a:xfrm>
            <a:off x="8061325" y="3316288"/>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3</a:t>
            </a:r>
          </a:p>
        </p:txBody>
      </p:sp>
      <p:sp>
        <p:nvSpPr>
          <p:cNvPr id="67602" name="Text Box 39"/>
          <p:cNvSpPr txBox="1">
            <a:spLocks noChangeArrowheads="1"/>
          </p:cNvSpPr>
          <p:nvPr/>
        </p:nvSpPr>
        <p:spPr bwMode="auto">
          <a:xfrm>
            <a:off x="5013325" y="2325688"/>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
        <p:nvSpPr>
          <p:cNvPr id="67603" name="Text Box 40"/>
          <p:cNvSpPr txBox="1">
            <a:spLocks noChangeArrowheads="1"/>
          </p:cNvSpPr>
          <p:nvPr/>
        </p:nvSpPr>
        <p:spPr bwMode="auto">
          <a:xfrm>
            <a:off x="4648200" y="3048000"/>
            <a:ext cx="7397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spcBef>
                <a:spcPct val="50000"/>
              </a:spcBef>
            </a:pPr>
            <a:r>
              <a:rPr lang="it-IT"/>
              <a:t>-0,1</a:t>
            </a:r>
          </a:p>
        </p:txBody>
      </p:sp>
      <p:sp>
        <p:nvSpPr>
          <p:cNvPr id="67604" name="Text Box 41"/>
          <p:cNvSpPr txBox="1">
            <a:spLocks noChangeArrowheads="1"/>
          </p:cNvSpPr>
          <p:nvPr/>
        </p:nvSpPr>
        <p:spPr bwMode="auto">
          <a:xfrm>
            <a:off x="5546725" y="3011488"/>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
        <p:nvSpPr>
          <p:cNvPr id="67605" name="Text Box 42"/>
          <p:cNvSpPr txBox="1">
            <a:spLocks noChangeArrowheads="1"/>
          </p:cNvSpPr>
          <p:nvPr/>
        </p:nvSpPr>
        <p:spPr bwMode="auto">
          <a:xfrm>
            <a:off x="5013325" y="4154488"/>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
        <p:nvSpPr>
          <p:cNvPr id="67606" name="Text Box 43"/>
          <p:cNvSpPr txBox="1">
            <a:spLocks noChangeArrowheads="1"/>
          </p:cNvSpPr>
          <p:nvPr/>
        </p:nvSpPr>
        <p:spPr bwMode="auto">
          <a:xfrm>
            <a:off x="7070725" y="2554288"/>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
        <p:nvSpPr>
          <p:cNvPr id="67607" name="Text Box 44"/>
          <p:cNvSpPr txBox="1">
            <a:spLocks noChangeArrowheads="1"/>
          </p:cNvSpPr>
          <p:nvPr/>
        </p:nvSpPr>
        <p:spPr bwMode="auto">
          <a:xfrm>
            <a:off x="7223125" y="4002088"/>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65540"/>
                                        </p:tgtEl>
                                        <p:attrNameLst>
                                          <p:attrName>style.visibility</p:attrName>
                                        </p:attrNameLst>
                                      </p:cBhvr>
                                      <p:to>
                                        <p:strVal val="visible"/>
                                      </p:to>
                                    </p:set>
                                    <p:animEffect transition="in" filter="wipe(down)">
                                      <p:cBhvr>
                                        <p:cTn id="19" dur="500"/>
                                        <p:tgtEl>
                                          <p:spTgt spid="655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556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554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557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5571"/>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65541"/>
                                        </p:tgtEl>
                                        <p:attrNameLst>
                                          <p:attrName>style.visibility</p:attrName>
                                        </p:attrNameLst>
                                      </p:cBhvr>
                                      <p:to>
                                        <p:strVal val="visible"/>
                                      </p:to>
                                    </p:set>
                                    <p:anim calcmode="lin" valueType="num">
                                      <p:cBhvr additive="base">
                                        <p:cTn id="40" dur="500" fill="hold"/>
                                        <p:tgtEl>
                                          <p:spTgt spid="65541"/>
                                        </p:tgtEl>
                                        <p:attrNameLst>
                                          <p:attrName>ppt_x</p:attrName>
                                        </p:attrNameLst>
                                      </p:cBhvr>
                                      <p:tavLst>
                                        <p:tav tm="0">
                                          <p:val>
                                            <p:strVal val="#ppt_x"/>
                                          </p:val>
                                        </p:tav>
                                        <p:tav tm="100000">
                                          <p:val>
                                            <p:strVal val="#ppt_x"/>
                                          </p:val>
                                        </p:tav>
                                      </p:tavLst>
                                    </p:anim>
                                    <p:anim calcmode="lin" valueType="num">
                                      <p:cBhvr additive="base">
                                        <p:cTn id="41" dur="500" fill="hold"/>
                                        <p:tgtEl>
                                          <p:spTgt spid="65541"/>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65544"/>
                                        </p:tgtEl>
                                        <p:attrNameLst>
                                          <p:attrName>style.visibility</p:attrName>
                                        </p:attrNameLst>
                                      </p:cBhvr>
                                      <p:to>
                                        <p:strVal val="visible"/>
                                      </p:to>
                                    </p:set>
                                    <p:animEffect transition="in" filter="wipe(down)">
                                      <p:cBhvr>
                                        <p:cTn id="46" dur="500"/>
                                        <p:tgtEl>
                                          <p:spTgt spid="6554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65542"/>
                                        </p:tgtEl>
                                        <p:attrNameLst>
                                          <p:attrName>style.visibility</p:attrName>
                                        </p:attrNameLst>
                                      </p:cBhvr>
                                      <p:to>
                                        <p:strVal val="visible"/>
                                      </p:to>
                                    </p:set>
                                    <p:anim calcmode="lin" valueType="num">
                                      <p:cBhvr additive="base">
                                        <p:cTn id="51" dur="500" fill="hold"/>
                                        <p:tgtEl>
                                          <p:spTgt spid="65542"/>
                                        </p:tgtEl>
                                        <p:attrNameLst>
                                          <p:attrName>ppt_x</p:attrName>
                                        </p:attrNameLst>
                                      </p:cBhvr>
                                      <p:tavLst>
                                        <p:tav tm="0">
                                          <p:val>
                                            <p:strVal val="#ppt_x"/>
                                          </p:val>
                                        </p:tav>
                                        <p:tav tm="100000">
                                          <p:val>
                                            <p:strVal val="#ppt_x"/>
                                          </p:val>
                                        </p:tav>
                                      </p:tavLst>
                                    </p:anim>
                                    <p:anim calcmode="lin" valueType="num">
                                      <p:cBhvr additive="base">
                                        <p:cTn id="52" dur="500" fill="hold"/>
                                        <p:tgtEl>
                                          <p:spTgt spid="655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P spid="65543" grpId="0" animBg="1"/>
      <p:bldP spid="65569" grpId="0"/>
      <p:bldP spid="65570" grpId="0"/>
      <p:bldP spid="6557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defRPr/>
            </a:pPr>
            <a:r>
              <a:rPr lang="it-IT" dirty="0"/>
              <a:t>2. </a:t>
            </a:r>
            <a:r>
              <a:rPr lang="it-IT" dirty="0" err="1" smtClean="0"/>
              <a:t>Backpropagate</a:t>
            </a:r>
            <a:r>
              <a:rPr lang="it-IT" dirty="0" smtClean="0"/>
              <a:t> </a:t>
            </a:r>
            <a:r>
              <a:rPr lang="it-IT" dirty="0" err="1" smtClean="0"/>
              <a:t>error</a:t>
            </a:r>
            <a:endParaRPr lang="it-IT" dirty="0"/>
          </a:p>
        </p:txBody>
      </p:sp>
      <p:graphicFrame>
        <p:nvGraphicFramePr>
          <p:cNvPr id="69634" name="Object 3"/>
          <p:cNvGraphicFramePr>
            <a:graphicFrameLocks noChangeAspect="1"/>
          </p:cNvGraphicFramePr>
          <p:nvPr/>
        </p:nvGraphicFramePr>
        <p:xfrm>
          <a:off x="1371600" y="2195513"/>
          <a:ext cx="3975100" cy="1531937"/>
        </p:xfrm>
        <a:graphic>
          <a:graphicData uri="http://schemas.openxmlformats.org/presentationml/2006/ole">
            <mc:AlternateContent xmlns:mc="http://schemas.openxmlformats.org/markup-compatibility/2006">
              <mc:Choice xmlns:v="urn:schemas-microsoft-com:vml" Requires="v">
                <p:oleObj spid="_x0000_s69725" name="Equation" r:id="rId4" imgW="1549400" imgH="596900" progId="Equation.3">
                  <p:embed/>
                </p:oleObj>
              </mc:Choice>
              <mc:Fallback>
                <p:oleObj name="Equation" r:id="rId4" imgW="1549400" imgH="596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195513"/>
                        <a:ext cx="3975100" cy="153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69635" name="Group 4"/>
          <p:cNvGrpSpPr>
            <a:grpSpLocks/>
          </p:cNvGrpSpPr>
          <p:nvPr/>
        </p:nvGrpSpPr>
        <p:grpSpPr bwMode="auto">
          <a:xfrm>
            <a:off x="3810000" y="3544888"/>
            <a:ext cx="5121275" cy="3197225"/>
            <a:chOff x="2400" y="2233"/>
            <a:chExt cx="3226" cy="2014"/>
          </a:xfrm>
        </p:grpSpPr>
        <p:grpSp>
          <p:nvGrpSpPr>
            <p:cNvPr id="69636" name="Group 5"/>
            <p:cNvGrpSpPr>
              <a:grpSpLocks/>
            </p:cNvGrpSpPr>
            <p:nvPr/>
          </p:nvGrpSpPr>
          <p:grpSpPr bwMode="auto">
            <a:xfrm>
              <a:off x="2400" y="2352"/>
              <a:ext cx="3226" cy="1895"/>
              <a:chOff x="2438" y="1513"/>
              <a:chExt cx="3226" cy="1895"/>
            </a:xfrm>
          </p:grpSpPr>
          <p:grpSp>
            <p:nvGrpSpPr>
              <p:cNvPr id="69640" name="Group 6"/>
              <p:cNvGrpSpPr>
                <a:grpSpLocks/>
              </p:cNvGrpSpPr>
              <p:nvPr/>
            </p:nvGrpSpPr>
            <p:grpSpPr bwMode="auto">
              <a:xfrm>
                <a:off x="2496" y="1536"/>
                <a:ext cx="3168" cy="1680"/>
                <a:chOff x="1008" y="1728"/>
                <a:chExt cx="3168" cy="1680"/>
              </a:xfrm>
            </p:grpSpPr>
            <p:sp>
              <p:nvSpPr>
                <p:cNvPr id="3" name="Line 7"/>
                <p:cNvSpPr>
                  <a:spLocks noChangeShapeType="1"/>
                </p:cNvSpPr>
                <p:nvPr/>
              </p:nvSpPr>
              <p:spPr bwMode="auto">
                <a:xfrm flipV="1">
                  <a:off x="1200" y="1920"/>
                  <a:ext cx="1344" cy="4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4" name="Line 8"/>
                <p:cNvSpPr>
                  <a:spLocks noChangeShapeType="1"/>
                </p:cNvSpPr>
                <p:nvPr/>
              </p:nvSpPr>
              <p:spPr bwMode="auto">
                <a:xfrm>
                  <a:off x="1200" y="1968"/>
                  <a:ext cx="1344" cy="100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5" name="Line 9"/>
                <p:cNvSpPr>
                  <a:spLocks noChangeShapeType="1"/>
                </p:cNvSpPr>
                <p:nvPr/>
              </p:nvSpPr>
              <p:spPr bwMode="auto">
                <a:xfrm flipV="1">
                  <a:off x="1200" y="1920"/>
                  <a:ext cx="1392" cy="96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 name="Line 10"/>
                <p:cNvSpPr>
                  <a:spLocks noChangeShapeType="1"/>
                </p:cNvSpPr>
                <p:nvPr/>
              </p:nvSpPr>
              <p:spPr bwMode="auto">
                <a:xfrm>
                  <a:off x="1200" y="2880"/>
                  <a:ext cx="1344"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 name="Line 11"/>
                <p:cNvSpPr>
                  <a:spLocks noChangeShapeType="1"/>
                </p:cNvSpPr>
                <p:nvPr/>
              </p:nvSpPr>
              <p:spPr bwMode="auto">
                <a:xfrm>
                  <a:off x="2592" y="1920"/>
                  <a:ext cx="1200" cy="52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8" name="Line 12"/>
                <p:cNvSpPr>
                  <a:spLocks noChangeShapeType="1"/>
                </p:cNvSpPr>
                <p:nvPr/>
              </p:nvSpPr>
              <p:spPr bwMode="auto">
                <a:xfrm flipV="1">
                  <a:off x="2592" y="2448"/>
                  <a:ext cx="1248" cy="52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9" name="Line 13"/>
                <p:cNvSpPr>
                  <a:spLocks noChangeShapeType="1"/>
                </p:cNvSpPr>
                <p:nvPr/>
              </p:nvSpPr>
              <p:spPr bwMode="auto">
                <a:xfrm>
                  <a:off x="3840" y="2448"/>
                  <a:ext cx="336"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0" name="Line 14"/>
                <p:cNvSpPr>
                  <a:spLocks noChangeShapeType="1"/>
                </p:cNvSpPr>
                <p:nvPr/>
              </p:nvSpPr>
              <p:spPr bwMode="auto">
                <a:xfrm flipH="1">
                  <a:off x="1008" y="1968"/>
                  <a:ext cx="19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1" name="Line 15"/>
                <p:cNvSpPr>
                  <a:spLocks noChangeShapeType="1"/>
                </p:cNvSpPr>
                <p:nvPr/>
              </p:nvSpPr>
              <p:spPr bwMode="auto">
                <a:xfrm flipH="1">
                  <a:off x="1008" y="2896"/>
                  <a:ext cx="19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2" name="Line 16"/>
                <p:cNvSpPr>
                  <a:spLocks noChangeShapeType="1"/>
                </p:cNvSpPr>
                <p:nvPr/>
              </p:nvSpPr>
              <p:spPr bwMode="auto">
                <a:xfrm>
                  <a:off x="2592" y="1920"/>
                  <a:ext cx="0" cy="43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3" name="Line 17"/>
                <p:cNvSpPr>
                  <a:spLocks noChangeShapeType="1"/>
                </p:cNvSpPr>
                <p:nvPr/>
              </p:nvSpPr>
              <p:spPr bwMode="auto">
                <a:xfrm>
                  <a:off x="2592" y="2352"/>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7602" name="Line 18"/>
                <p:cNvSpPr>
                  <a:spLocks noChangeShapeType="1"/>
                </p:cNvSpPr>
                <p:nvPr/>
              </p:nvSpPr>
              <p:spPr bwMode="auto">
                <a:xfrm>
                  <a:off x="2544" y="2976"/>
                  <a:ext cx="0" cy="43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7603" name="Line 19"/>
                <p:cNvSpPr>
                  <a:spLocks noChangeShapeType="1"/>
                </p:cNvSpPr>
                <p:nvPr/>
              </p:nvSpPr>
              <p:spPr bwMode="auto">
                <a:xfrm>
                  <a:off x="2544" y="3408"/>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7604" name="Line 20"/>
                <p:cNvSpPr>
                  <a:spLocks noChangeShapeType="1"/>
                </p:cNvSpPr>
                <p:nvPr/>
              </p:nvSpPr>
              <p:spPr bwMode="auto">
                <a:xfrm>
                  <a:off x="3792" y="2448"/>
                  <a:ext cx="0" cy="43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7605" name="Line 21"/>
                <p:cNvSpPr>
                  <a:spLocks noChangeShapeType="1"/>
                </p:cNvSpPr>
                <p:nvPr/>
              </p:nvSpPr>
              <p:spPr bwMode="auto">
                <a:xfrm>
                  <a:off x="3792" y="2880"/>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7606" name="Oval 22"/>
                <p:cNvSpPr>
                  <a:spLocks noChangeArrowheads="1"/>
                </p:cNvSpPr>
                <p:nvPr/>
              </p:nvSpPr>
              <p:spPr bwMode="auto">
                <a:xfrm>
                  <a:off x="1152" y="1920"/>
                  <a:ext cx="144" cy="144"/>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7607" name="Oval 23"/>
                <p:cNvSpPr>
                  <a:spLocks noChangeArrowheads="1"/>
                </p:cNvSpPr>
                <p:nvPr/>
              </p:nvSpPr>
              <p:spPr bwMode="auto">
                <a:xfrm>
                  <a:off x="1152" y="2832"/>
                  <a:ext cx="144" cy="144"/>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7608" name="Oval 24"/>
                <p:cNvSpPr>
                  <a:spLocks noChangeArrowheads="1"/>
                </p:cNvSpPr>
                <p:nvPr/>
              </p:nvSpPr>
              <p:spPr bwMode="auto">
                <a:xfrm>
                  <a:off x="2352" y="1728"/>
                  <a:ext cx="432"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7609" name="Oval 25"/>
                <p:cNvSpPr>
                  <a:spLocks noChangeArrowheads="1"/>
                </p:cNvSpPr>
                <p:nvPr/>
              </p:nvSpPr>
              <p:spPr bwMode="auto">
                <a:xfrm>
                  <a:off x="2352" y="2784"/>
                  <a:ext cx="432"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7610" name="Oval 26"/>
                <p:cNvSpPr>
                  <a:spLocks noChangeArrowheads="1"/>
                </p:cNvSpPr>
                <p:nvPr/>
              </p:nvSpPr>
              <p:spPr bwMode="auto">
                <a:xfrm>
                  <a:off x="3552" y="2256"/>
                  <a:ext cx="432"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grpSp>
          <p:sp>
            <p:nvSpPr>
              <p:cNvPr id="69641" name="Text Box 27"/>
              <p:cNvSpPr txBox="1">
                <a:spLocks noChangeArrowheads="1"/>
              </p:cNvSpPr>
              <p:nvPr/>
            </p:nvSpPr>
            <p:spPr bwMode="auto">
              <a:xfrm>
                <a:off x="2438" y="1801"/>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rgbClr val="800080"/>
                    </a:solidFill>
                  </a:rPr>
                  <a:t>0,1</a:t>
                </a:r>
                <a:endParaRPr lang="it-IT"/>
              </a:p>
            </p:txBody>
          </p:sp>
          <p:sp>
            <p:nvSpPr>
              <p:cNvPr id="69642" name="Text Box 28"/>
              <p:cNvSpPr txBox="1">
                <a:spLocks noChangeArrowheads="1"/>
              </p:cNvSpPr>
              <p:nvPr/>
            </p:nvSpPr>
            <p:spPr bwMode="auto">
              <a:xfrm>
                <a:off x="2534" y="2809"/>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rgbClr val="800080"/>
                    </a:solidFill>
                  </a:rPr>
                  <a:t>0,1</a:t>
                </a:r>
                <a:endParaRPr lang="it-IT"/>
              </a:p>
            </p:txBody>
          </p:sp>
          <p:sp>
            <p:nvSpPr>
              <p:cNvPr id="69643" name="Text Box 29"/>
              <p:cNvSpPr txBox="1">
                <a:spLocks noChangeArrowheads="1"/>
              </p:cNvSpPr>
              <p:nvPr/>
            </p:nvSpPr>
            <p:spPr bwMode="auto">
              <a:xfrm>
                <a:off x="5232" y="1776"/>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rgbClr val="996633"/>
                    </a:solidFill>
                  </a:rPr>
                  <a:t>0,1</a:t>
                </a:r>
                <a:endParaRPr lang="it-IT"/>
              </a:p>
            </p:txBody>
          </p:sp>
          <p:sp>
            <p:nvSpPr>
              <p:cNvPr id="69644" name="Text Box 30"/>
              <p:cNvSpPr txBox="1">
                <a:spLocks noChangeArrowheads="1"/>
              </p:cNvSpPr>
              <p:nvPr/>
            </p:nvSpPr>
            <p:spPr bwMode="auto">
              <a:xfrm>
                <a:off x="4272" y="2112"/>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rgbClr val="FF0000"/>
                    </a:solidFill>
                  </a:rPr>
                  <a:t>0,5</a:t>
                </a:r>
                <a:endParaRPr lang="it-IT"/>
              </a:p>
            </p:txBody>
          </p:sp>
          <p:sp>
            <p:nvSpPr>
              <p:cNvPr id="69645" name="Rectangle 31"/>
              <p:cNvSpPr>
                <a:spLocks noChangeArrowheads="1"/>
              </p:cNvSpPr>
              <p:nvPr/>
            </p:nvSpPr>
            <p:spPr bwMode="auto">
              <a:xfrm>
                <a:off x="4176" y="3120"/>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it-IT">
                    <a:solidFill>
                      <a:srgbClr val="FF0000"/>
                    </a:solidFill>
                  </a:rPr>
                  <a:t>0,5</a:t>
                </a:r>
              </a:p>
            </p:txBody>
          </p:sp>
          <p:sp>
            <p:nvSpPr>
              <p:cNvPr id="69646" name="Rectangle 32"/>
              <p:cNvSpPr>
                <a:spLocks noChangeArrowheads="1"/>
              </p:cNvSpPr>
              <p:nvPr/>
            </p:nvSpPr>
            <p:spPr bwMode="auto">
              <a:xfrm>
                <a:off x="5232" y="2736"/>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it-IT">
                    <a:solidFill>
                      <a:srgbClr val="FF0000"/>
                    </a:solidFill>
                  </a:rPr>
                  <a:t>0,5</a:t>
                </a:r>
              </a:p>
            </p:txBody>
          </p:sp>
          <p:sp>
            <p:nvSpPr>
              <p:cNvPr id="69647" name="Text Box 33"/>
              <p:cNvSpPr txBox="1">
                <a:spLocks noChangeArrowheads="1"/>
              </p:cNvSpPr>
              <p:nvPr/>
            </p:nvSpPr>
            <p:spPr bwMode="auto">
              <a:xfrm>
                <a:off x="3878" y="1513"/>
                <a:ext cx="22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1</a:t>
                </a:r>
              </a:p>
            </p:txBody>
          </p:sp>
          <p:sp>
            <p:nvSpPr>
              <p:cNvPr id="69648" name="Text Box 34"/>
              <p:cNvSpPr txBox="1">
                <a:spLocks noChangeArrowheads="1"/>
              </p:cNvSpPr>
              <p:nvPr/>
            </p:nvSpPr>
            <p:spPr bwMode="auto">
              <a:xfrm>
                <a:off x="3878" y="2617"/>
                <a:ext cx="22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2</a:t>
                </a:r>
              </a:p>
            </p:txBody>
          </p:sp>
          <p:sp>
            <p:nvSpPr>
              <p:cNvPr id="69649" name="Text Box 35"/>
              <p:cNvSpPr txBox="1">
                <a:spLocks noChangeArrowheads="1"/>
              </p:cNvSpPr>
              <p:nvPr/>
            </p:nvSpPr>
            <p:spPr bwMode="auto">
              <a:xfrm>
                <a:off x="5078" y="2089"/>
                <a:ext cx="22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3</a:t>
                </a:r>
              </a:p>
            </p:txBody>
          </p:sp>
        </p:grpSp>
        <p:sp>
          <p:nvSpPr>
            <p:cNvPr id="69637" name="Text Box 36"/>
            <p:cNvSpPr txBox="1">
              <a:spLocks noChangeArrowheads="1"/>
            </p:cNvSpPr>
            <p:nvPr/>
          </p:nvSpPr>
          <p:spPr bwMode="auto">
            <a:xfrm>
              <a:off x="4800" y="2640"/>
              <a:ext cx="447"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chemeClr val="hlink"/>
                  </a:solidFill>
                </a:rPr>
                <a:t>-0,1</a:t>
              </a:r>
              <a:endParaRPr lang="it-IT"/>
            </a:p>
          </p:txBody>
        </p:sp>
        <p:sp>
          <p:nvSpPr>
            <p:cNvPr id="69638" name="Text Box 37"/>
            <p:cNvSpPr txBox="1">
              <a:spLocks noChangeArrowheads="1"/>
            </p:cNvSpPr>
            <p:nvPr/>
          </p:nvSpPr>
          <p:spPr bwMode="auto">
            <a:xfrm>
              <a:off x="4214" y="2233"/>
              <a:ext cx="660"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chemeClr val="hlink"/>
                  </a:solidFill>
                </a:rPr>
                <a:t>-0,025</a:t>
              </a:r>
              <a:endParaRPr lang="it-IT"/>
            </a:p>
          </p:txBody>
        </p:sp>
        <p:sp>
          <p:nvSpPr>
            <p:cNvPr id="69639" name="Text Box 38"/>
            <p:cNvSpPr txBox="1">
              <a:spLocks noChangeArrowheads="1"/>
            </p:cNvSpPr>
            <p:nvPr/>
          </p:nvSpPr>
          <p:spPr bwMode="auto">
            <a:xfrm>
              <a:off x="4262" y="3577"/>
              <a:ext cx="596"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chemeClr val="hlink"/>
                  </a:solidFill>
                </a:rPr>
                <a:t>0,025</a:t>
              </a:r>
              <a:endParaRPr lang="it-IT"/>
            </a:p>
          </p:txBody>
        </p:sp>
      </p:gr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defRPr/>
            </a:pPr>
            <a:r>
              <a:rPr lang="it-IT" dirty="0"/>
              <a:t>3. </a:t>
            </a:r>
            <a:r>
              <a:rPr lang="it-IT" dirty="0" smtClean="0"/>
              <a:t>Update </a:t>
            </a:r>
            <a:r>
              <a:rPr lang="it-IT" dirty="0" err="1" smtClean="0"/>
              <a:t>weights</a:t>
            </a:r>
            <a:endParaRPr lang="it-IT" dirty="0"/>
          </a:p>
        </p:txBody>
      </p:sp>
      <p:graphicFrame>
        <p:nvGraphicFramePr>
          <p:cNvPr id="71682" name="Object 3"/>
          <p:cNvGraphicFramePr>
            <a:graphicFrameLocks noChangeAspect="1"/>
          </p:cNvGraphicFramePr>
          <p:nvPr/>
        </p:nvGraphicFramePr>
        <p:xfrm>
          <a:off x="152400" y="3352800"/>
          <a:ext cx="4344988" cy="2166938"/>
        </p:xfrm>
        <a:graphic>
          <a:graphicData uri="http://schemas.openxmlformats.org/presentationml/2006/ole">
            <mc:AlternateContent xmlns:mc="http://schemas.openxmlformats.org/markup-compatibility/2006">
              <mc:Choice xmlns:v="urn:schemas-microsoft-com:vml" Requires="v">
                <p:oleObj spid="_x0000_s71830" name="Equazione" r:id="rId4" imgW="1778000" imgH="889000" progId="Equation.3">
                  <p:embed/>
                </p:oleObj>
              </mc:Choice>
              <mc:Fallback>
                <p:oleObj name="Equazione" r:id="rId4" imgW="1778000" imgH="8890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352800"/>
                        <a:ext cx="4344988" cy="21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71683" name="Group 4"/>
          <p:cNvGrpSpPr>
            <a:grpSpLocks/>
          </p:cNvGrpSpPr>
          <p:nvPr/>
        </p:nvGrpSpPr>
        <p:grpSpPr bwMode="auto">
          <a:xfrm>
            <a:off x="609600" y="2133600"/>
            <a:ext cx="2362200" cy="1219200"/>
            <a:chOff x="384" y="1344"/>
            <a:chExt cx="1488" cy="768"/>
          </a:xfrm>
        </p:grpSpPr>
        <p:graphicFrame>
          <p:nvGraphicFramePr>
            <p:cNvPr id="71725" name="Object 5"/>
            <p:cNvGraphicFramePr>
              <a:graphicFrameLocks noChangeAspect="1"/>
            </p:cNvGraphicFramePr>
            <p:nvPr/>
          </p:nvGraphicFramePr>
          <p:xfrm>
            <a:off x="384" y="1344"/>
            <a:ext cx="1296" cy="555"/>
          </p:xfrm>
          <a:graphic>
            <a:graphicData uri="http://schemas.openxmlformats.org/presentationml/2006/ole">
              <mc:AlternateContent xmlns:mc="http://schemas.openxmlformats.org/markup-compatibility/2006">
                <mc:Choice xmlns:v="urn:schemas-microsoft-com:vml" Requires="v">
                  <p:oleObj spid="_x0000_s71831" name="Equation" r:id="rId6" imgW="711200" imgH="304800" progId="Equation.3">
                    <p:embed/>
                  </p:oleObj>
                </mc:Choice>
                <mc:Fallback>
                  <p:oleObj name="Equation" r:id="rId6" imgW="711200" imgH="3048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1344"/>
                          <a:ext cx="1296" cy="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1726" name="Line 6"/>
            <p:cNvSpPr>
              <a:spLocks noChangeShapeType="1"/>
            </p:cNvSpPr>
            <p:nvPr/>
          </p:nvSpPr>
          <p:spPr bwMode="auto">
            <a:xfrm>
              <a:off x="1056" y="1824"/>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71727" name="Line 7"/>
            <p:cNvSpPr>
              <a:spLocks noChangeShapeType="1"/>
            </p:cNvSpPr>
            <p:nvPr/>
          </p:nvSpPr>
          <p:spPr bwMode="auto">
            <a:xfrm>
              <a:off x="1152" y="1776"/>
              <a:ext cx="72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71728" name="Line 8"/>
            <p:cNvSpPr>
              <a:spLocks noChangeShapeType="1"/>
            </p:cNvSpPr>
            <p:nvPr/>
          </p:nvSpPr>
          <p:spPr bwMode="auto">
            <a:xfrm>
              <a:off x="1392" y="1824"/>
              <a:ext cx="48"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71684" name="Group 9"/>
          <p:cNvGrpSpPr>
            <a:grpSpLocks/>
          </p:cNvGrpSpPr>
          <p:nvPr/>
        </p:nvGrpSpPr>
        <p:grpSpPr bwMode="auto">
          <a:xfrm>
            <a:off x="4022725" y="1447800"/>
            <a:ext cx="5121275" cy="3197225"/>
            <a:chOff x="2400" y="2233"/>
            <a:chExt cx="3226" cy="2014"/>
          </a:xfrm>
        </p:grpSpPr>
        <p:grpSp>
          <p:nvGrpSpPr>
            <p:cNvPr id="71691" name="Group 10"/>
            <p:cNvGrpSpPr>
              <a:grpSpLocks/>
            </p:cNvGrpSpPr>
            <p:nvPr/>
          </p:nvGrpSpPr>
          <p:grpSpPr bwMode="auto">
            <a:xfrm>
              <a:off x="2400" y="2352"/>
              <a:ext cx="3226" cy="1895"/>
              <a:chOff x="2438" y="1513"/>
              <a:chExt cx="3226" cy="1895"/>
            </a:xfrm>
          </p:grpSpPr>
          <p:grpSp>
            <p:nvGrpSpPr>
              <p:cNvPr id="71695" name="Group 11"/>
              <p:cNvGrpSpPr>
                <a:grpSpLocks/>
              </p:cNvGrpSpPr>
              <p:nvPr/>
            </p:nvGrpSpPr>
            <p:grpSpPr bwMode="auto">
              <a:xfrm>
                <a:off x="2496" y="1536"/>
                <a:ext cx="3168" cy="1680"/>
                <a:chOff x="1008" y="1728"/>
                <a:chExt cx="3168" cy="1680"/>
              </a:xfrm>
            </p:grpSpPr>
            <p:sp>
              <p:nvSpPr>
                <p:cNvPr id="3" name="Line 12"/>
                <p:cNvSpPr>
                  <a:spLocks noChangeShapeType="1"/>
                </p:cNvSpPr>
                <p:nvPr/>
              </p:nvSpPr>
              <p:spPr bwMode="auto">
                <a:xfrm flipV="1">
                  <a:off x="1200" y="1920"/>
                  <a:ext cx="1344" cy="4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4" name="Line 13"/>
                <p:cNvSpPr>
                  <a:spLocks noChangeShapeType="1"/>
                </p:cNvSpPr>
                <p:nvPr/>
              </p:nvSpPr>
              <p:spPr bwMode="auto">
                <a:xfrm>
                  <a:off x="1200" y="1968"/>
                  <a:ext cx="1344" cy="100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5" name="Line 14"/>
                <p:cNvSpPr>
                  <a:spLocks noChangeShapeType="1"/>
                </p:cNvSpPr>
                <p:nvPr/>
              </p:nvSpPr>
              <p:spPr bwMode="auto">
                <a:xfrm flipV="1">
                  <a:off x="1200" y="1920"/>
                  <a:ext cx="1392" cy="96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 name="Line 15"/>
                <p:cNvSpPr>
                  <a:spLocks noChangeShapeType="1"/>
                </p:cNvSpPr>
                <p:nvPr/>
              </p:nvSpPr>
              <p:spPr bwMode="auto">
                <a:xfrm>
                  <a:off x="1200" y="2880"/>
                  <a:ext cx="1344"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 name="Line 16"/>
                <p:cNvSpPr>
                  <a:spLocks noChangeShapeType="1"/>
                </p:cNvSpPr>
                <p:nvPr/>
              </p:nvSpPr>
              <p:spPr bwMode="auto">
                <a:xfrm>
                  <a:off x="2592" y="1920"/>
                  <a:ext cx="1200" cy="52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8" name="Line 17"/>
                <p:cNvSpPr>
                  <a:spLocks noChangeShapeType="1"/>
                </p:cNvSpPr>
                <p:nvPr/>
              </p:nvSpPr>
              <p:spPr bwMode="auto">
                <a:xfrm flipV="1">
                  <a:off x="2592" y="2448"/>
                  <a:ext cx="1248" cy="52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9" name="Line 18"/>
                <p:cNvSpPr>
                  <a:spLocks noChangeShapeType="1"/>
                </p:cNvSpPr>
                <p:nvPr/>
              </p:nvSpPr>
              <p:spPr bwMode="auto">
                <a:xfrm>
                  <a:off x="3840" y="2448"/>
                  <a:ext cx="336"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0" name="Line 19"/>
                <p:cNvSpPr>
                  <a:spLocks noChangeShapeType="1"/>
                </p:cNvSpPr>
                <p:nvPr/>
              </p:nvSpPr>
              <p:spPr bwMode="auto">
                <a:xfrm flipH="1">
                  <a:off x="1008" y="1968"/>
                  <a:ext cx="19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1" name="Line 20"/>
                <p:cNvSpPr>
                  <a:spLocks noChangeShapeType="1"/>
                </p:cNvSpPr>
                <p:nvPr/>
              </p:nvSpPr>
              <p:spPr bwMode="auto">
                <a:xfrm flipH="1">
                  <a:off x="1008" y="2896"/>
                  <a:ext cx="19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2" name="Line 21"/>
                <p:cNvSpPr>
                  <a:spLocks noChangeShapeType="1"/>
                </p:cNvSpPr>
                <p:nvPr/>
              </p:nvSpPr>
              <p:spPr bwMode="auto">
                <a:xfrm>
                  <a:off x="2592" y="1920"/>
                  <a:ext cx="0" cy="43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3" name="Line 22"/>
                <p:cNvSpPr>
                  <a:spLocks noChangeShapeType="1"/>
                </p:cNvSpPr>
                <p:nvPr/>
              </p:nvSpPr>
              <p:spPr bwMode="auto">
                <a:xfrm>
                  <a:off x="2592" y="2352"/>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4" name="Line 23"/>
                <p:cNvSpPr>
                  <a:spLocks noChangeShapeType="1"/>
                </p:cNvSpPr>
                <p:nvPr/>
              </p:nvSpPr>
              <p:spPr bwMode="auto">
                <a:xfrm>
                  <a:off x="2544" y="2976"/>
                  <a:ext cx="0" cy="43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15" name="Line 24"/>
                <p:cNvSpPr>
                  <a:spLocks noChangeShapeType="1"/>
                </p:cNvSpPr>
                <p:nvPr/>
              </p:nvSpPr>
              <p:spPr bwMode="auto">
                <a:xfrm>
                  <a:off x="2544" y="3408"/>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9657" name="Line 25"/>
                <p:cNvSpPr>
                  <a:spLocks noChangeShapeType="1"/>
                </p:cNvSpPr>
                <p:nvPr/>
              </p:nvSpPr>
              <p:spPr bwMode="auto">
                <a:xfrm>
                  <a:off x="3792" y="2448"/>
                  <a:ext cx="0" cy="43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9658" name="Line 26"/>
                <p:cNvSpPr>
                  <a:spLocks noChangeShapeType="1"/>
                </p:cNvSpPr>
                <p:nvPr/>
              </p:nvSpPr>
              <p:spPr bwMode="auto">
                <a:xfrm>
                  <a:off x="3792" y="2880"/>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69659" name="Oval 27"/>
                <p:cNvSpPr>
                  <a:spLocks noChangeArrowheads="1"/>
                </p:cNvSpPr>
                <p:nvPr/>
              </p:nvSpPr>
              <p:spPr bwMode="auto">
                <a:xfrm>
                  <a:off x="1152" y="1920"/>
                  <a:ext cx="144" cy="144"/>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9660" name="Oval 28"/>
                <p:cNvSpPr>
                  <a:spLocks noChangeArrowheads="1"/>
                </p:cNvSpPr>
                <p:nvPr/>
              </p:nvSpPr>
              <p:spPr bwMode="auto">
                <a:xfrm>
                  <a:off x="1152" y="2832"/>
                  <a:ext cx="144" cy="144"/>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9661" name="Oval 29"/>
                <p:cNvSpPr>
                  <a:spLocks noChangeArrowheads="1"/>
                </p:cNvSpPr>
                <p:nvPr/>
              </p:nvSpPr>
              <p:spPr bwMode="auto">
                <a:xfrm>
                  <a:off x="2352" y="1728"/>
                  <a:ext cx="432"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9662" name="Oval 30"/>
                <p:cNvSpPr>
                  <a:spLocks noChangeArrowheads="1"/>
                </p:cNvSpPr>
                <p:nvPr/>
              </p:nvSpPr>
              <p:spPr bwMode="auto">
                <a:xfrm>
                  <a:off x="2352" y="2784"/>
                  <a:ext cx="432"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69663" name="Oval 31"/>
                <p:cNvSpPr>
                  <a:spLocks noChangeArrowheads="1"/>
                </p:cNvSpPr>
                <p:nvPr/>
              </p:nvSpPr>
              <p:spPr bwMode="auto">
                <a:xfrm>
                  <a:off x="3552" y="2256"/>
                  <a:ext cx="432"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grpSp>
          <p:sp>
            <p:nvSpPr>
              <p:cNvPr id="71696" name="Text Box 32"/>
              <p:cNvSpPr txBox="1">
                <a:spLocks noChangeArrowheads="1"/>
              </p:cNvSpPr>
              <p:nvPr/>
            </p:nvSpPr>
            <p:spPr bwMode="auto">
              <a:xfrm>
                <a:off x="2438" y="1801"/>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b="1">
                    <a:solidFill>
                      <a:srgbClr val="800080"/>
                    </a:solidFill>
                  </a:rPr>
                  <a:t>0,1</a:t>
                </a:r>
                <a:endParaRPr lang="it-IT"/>
              </a:p>
            </p:txBody>
          </p:sp>
          <p:sp>
            <p:nvSpPr>
              <p:cNvPr id="71697" name="Text Box 33"/>
              <p:cNvSpPr txBox="1">
                <a:spLocks noChangeArrowheads="1"/>
              </p:cNvSpPr>
              <p:nvPr/>
            </p:nvSpPr>
            <p:spPr bwMode="auto">
              <a:xfrm>
                <a:off x="2534" y="2809"/>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b="1">
                    <a:solidFill>
                      <a:srgbClr val="800080"/>
                    </a:solidFill>
                  </a:rPr>
                  <a:t>0,1</a:t>
                </a:r>
                <a:endParaRPr lang="it-IT"/>
              </a:p>
            </p:txBody>
          </p:sp>
          <p:sp>
            <p:nvSpPr>
              <p:cNvPr id="71698" name="Text Box 34"/>
              <p:cNvSpPr txBox="1">
                <a:spLocks noChangeArrowheads="1"/>
              </p:cNvSpPr>
              <p:nvPr/>
            </p:nvSpPr>
            <p:spPr bwMode="auto">
              <a:xfrm>
                <a:off x="5232" y="1776"/>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b="1">
                    <a:solidFill>
                      <a:srgbClr val="996633"/>
                    </a:solidFill>
                  </a:rPr>
                  <a:t>0,1</a:t>
                </a:r>
                <a:endParaRPr lang="it-IT"/>
              </a:p>
            </p:txBody>
          </p:sp>
          <p:sp>
            <p:nvSpPr>
              <p:cNvPr id="71699" name="Text Box 35"/>
              <p:cNvSpPr txBox="1">
                <a:spLocks noChangeArrowheads="1"/>
              </p:cNvSpPr>
              <p:nvPr/>
            </p:nvSpPr>
            <p:spPr bwMode="auto">
              <a:xfrm>
                <a:off x="4272" y="2112"/>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rgbClr val="FF0000"/>
                    </a:solidFill>
                  </a:rPr>
                  <a:t>0,5</a:t>
                </a:r>
                <a:endParaRPr lang="it-IT"/>
              </a:p>
            </p:txBody>
          </p:sp>
          <p:sp>
            <p:nvSpPr>
              <p:cNvPr id="71700" name="Rectangle 36"/>
              <p:cNvSpPr>
                <a:spLocks noChangeArrowheads="1"/>
              </p:cNvSpPr>
              <p:nvPr/>
            </p:nvSpPr>
            <p:spPr bwMode="auto">
              <a:xfrm>
                <a:off x="4176" y="3120"/>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it-IT">
                    <a:solidFill>
                      <a:srgbClr val="FF0000"/>
                    </a:solidFill>
                  </a:rPr>
                  <a:t>0,5</a:t>
                </a:r>
              </a:p>
            </p:txBody>
          </p:sp>
          <p:sp>
            <p:nvSpPr>
              <p:cNvPr id="71701" name="Rectangle 37"/>
              <p:cNvSpPr>
                <a:spLocks noChangeArrowheads="1"/>
              </p:cNvSpPr>
              <p:nvPr/>
            </p:nvSpPr>
            <p:spPr bwMode="auto">
              <a:xfrm>
                <a:off x="5232" y="2736"/>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it-IT">
                    <a:solidFill>
                      <a:srgbClr val="FF0000"/>
                    </a:solidFill>
                  </a:rPr>
                  <a:t>0,5</a:t>
                </a:r>
              </a:p>
            </p:txBody>
          </p:sp>
          <p:sp>
            <p:nvSpPr>
              <p:cNvPr id="71702" name="Text Box 38"/>
              <p:cNvSpPr txBox="1">
                <a:spLocks noChangeArrowheads="1"/>
              </p:cNvSpPr>
              <p:nvPr/>
            </p:nvSpPr>
            <p:spPr bwMode="auto">
              <a:xfrm>
                <a:off x="3878" y="1513"/>
                <a:ext cx="22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1</a:t>
                </a:r>
              </a:p>
            </p:txBody>
          </p:sp>
          <p:sp>
            <p:nvSpPr>
              <p:cNvPr id="71703" name="Text Box 39"/>
              <p:cNvSpPr txBox="1">
                <a:spLocks noChangeArrowheads="1"/>
              </p:cNvSpPr>
              <p:nvPr/>
            </p:nvSpPr>
            <p:spPr bwMode="auto">
              <a:xfrm>
                <a:off x="3878" y="2617"/>
                <a:ext cx="22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2</a:t>
                </a:r>
              </a:p>
            </p:txBody>
          </p:sp>
          <p:sp>
            <p:nvSpPr>
              <p:cNvPr id="71704" name="Text Box 40"/>
              <p:cNvSpPr txBox="1">
                <a:spLocks noChangeArrowheads="1"/>
              </p:cNvSpPr>
              <p:nvPr/>
            </p:nvSpPr>
            <p:spPr bwMode="auto">
              <a:xfrm>
                <a:off x="5078" y="2089"/>
                <a:ext cx="22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3</a:t>
                </a:r>
              </a:p>
            </p:txBody>
          </p:sp>
        </p:grpSp>
        <p:sp>
          <p:nvSpPr>
            <p:cNvPr id="71692" name="Text Box 41"/>
            <p:cNvSpPr txBox="1">
              <a:spLocks noChangeArrowheads="1"/>
            </p:cNvSpPr>
            <p:nvPr/>
          </p:nvSpPr>
          <p:spPr bwMode="auto">
            <a:xfrm>
              <a:off x="4800" y="2640"/>
              <a:ext cx="447"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chemeClr val="hlink"/>
                  </a:solidFill>
                </a:rPr>
                <a:t>-0,1</a:t>
              </a:r>
              <a:endParaRPr lang="it-IT"/>
            </a:p>
          </p:txBody>
        </p:sp>
        <p:sp>
          <p:nvSpPr>
            <p:cNvPr id="71693" name="Text Box 42"/>
            <p:cNvSpPr txBox="1">
              <a:spLocks noChangeArrowheads="1"/>
            </p:cNvSpPr>
            <p:nvPr/>
          </p:nvSpPr>
          <p:spPr bwMode="auto">
            <a:xfrm>
              <a:off x="4214" y="2233"/>
              <a:ext cx="660"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chemeClr val="hlink"/>
                  </a:solidFill>
                </a:rPr>
                <a:t>-0,025</a:t>
              </a:r>
              <a:endParaRPr lang="it-IT"/>
            </a:p>
          </p:txBody>
        </p:sp>
        <p:sp>
          <p:nvSpPr>
            <p:cNvPr id="71694" name="Text Box 43"/>
            <p:cNvSpPr txBox="1">
              <a:spLocks noChangeArrowheads="1"/>
            </p:cNvSpPr>
            <p:nvPr/>
          </p:nvSpPr>
          <p:spPr bwMode="auto">
            <a:xfrm>
              <a:off x="4262" y="3577"/>
              <a:ext cx="596"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chemeClr val="hlink"/>
                  </a:solidFill>
                </a:rPr>
                <a:t>0,025</a:t>
              </a:r>
              <a:endParaRPr lang="it-IT"/>
            </a:p>
          </p:txBody>
        </p:sp>
      </p:grpSp>
      <p:sp>
        <p:nvSpPr>
          <p:cNvPr id="71685" name="Text Box 44"/>
          <p:cNvSpPr txBox="1">
            <a:spLocks noChangeArrowheads="1"/>
          </p:cNvSpPr>
          <p:nvPr/>
        </p:nvSpPr>
        <p:spPr bwMode="auto">
          <a:xfrm>
            <a:off x="5089525" y="1563688"/>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
        <p:nvSpPr>
          <p:cNvPr id="71686" name="Text Box 45"/>
          <p:cNvSpPr txBox="1">
            <a:spLocks noChangeArrowheads="1"/>
          </p:cNvSpPr>
          <p:nvPr/>
        </p:nvSpPr>
        <p:spPr bwMode="auto">
          <a:xfrm>
            <a:off x="4937125" y="2173288"/>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
        <p:nvSpPr>
          <p:cNvPr id="71687" name="Text Box 46"/>
          <p:cNvSpPr txBox="1">
            <a:spLocks noChangeArrowheads="1"/>
          </p:cNvSpPr>
          <p:nvPr/>
        </p:nvSpPr>
        <p:spPr bwMode="auto">
          <a:xfrm>
            <a:off x="4860925" y="2859088"/>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
        <p:nvSpPr>
          <p:cNvPr id="71688" name="Text Box 47"/>
          <p:cNvSpPr txBox="1">
            <a:spLocks noChangeArrowheads="1"/>
          </p:cNvSpPr>
          <p:nvPr/>
        </p:nvSpPr>
        <p:spPr bwMode="auto">
          <a:xfrm>
            <a:off x="5318125" y="3468688"/>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
        <p:nvSpPr>
          <p:cNvPr id="71689" name="Text Box 48"/>
          <p:cNvSpPr txBox="1">
            <a:spLocks noChangeArrowheads="1"/>
          </p:cNvSpPr>
          <p:nvPr/>
        </p:nvSpPr>
        <p:spPr bwMode="auto">
          <a:xfrm>
            <a:off x="6842125" y="1868488"/>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
        <p:nvSpPr>
          <p:cNvPr id="71690" name="Text Box 49"/>
          <p:cNvSpPr txBox="1">
            <a:spLocks noChangeArrowheads="1"/>
          </p:cNvSpPr>
          <p:nvPr/>
        </p:nvSpPr>
        <p:spPr bwMode="auto">
          <a:xfrm>
            <a:off x="7223125" y="3011488"/>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defRPr/>
            </a:pPr>
            <a:r>
              <a:rPr lang="it-IT" dirty="0" smtClean="0"/>
              <a:t>Read </a:t>
            </a:r>
            <a:r>
              <a:rPr lang="it-IT" dirty="0" err="1" smtClean="0"/>
              <a:t>second</a:t>
            </a:r>
            <a:r>
              <a:rPr lang="it-IT" dirty="0" smtClean="0"/>
              <a:t> input from D</a:t>
            </a:r>
            <a:endParaRPr lang="it-IT" dirty="0"/>
          </a:p>
        </p:txBody>
      </p:sp>
      <p:sp>
        <p:nvSpPr>
          <p:cNvPr id="73730" name="Text Box 3"/>
          <p:cNvSpPr txBox="1">
            <a:spLocks noChangeArrowheads="1"/>
          </p:cNvSpPr>
          <p:nvPr/>
        </p:nvSpPr>
        <p:spPr bwMode="auto">
          <a:xfrm>
            <a:off x="365125" y="1868488"/>
            <a:ext cx="24542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2. ((</a:t>
            </a:r>
            <a:r>
              <a:rPr lang="it-IT">
                <a:solidFill>
                  <a:srgbClr val="800080"/>
                </a:solidFill>
              </a:rPr>
              <a:t>0,1</a:t>
            </a:r>
            <a:r>
              <a:rPr lang="it-IT"/>
              <a:t>,</a:t>
            </a:r>
            <a:r>
              <a:rPr lang="it-IT">
                <a:solidFill>
                  <a:srgbClr val="800080"/>
                </a:solidFill>
              </a:rPr>
              <a:t>0,9</a:t>
            </a:r>
            <a:r>
              <a:rPr lang="it-IT"/>
              <a:t>), </a:t>
            </a:r>
            <a:r>
              <a:rPr lang="it-IT">
                <a:solidFill>
                  <a:srgbClr val="996633"/>
                </a:solidFill>
              </a:rPr>
              <a:t>0,9</a:t>
            </a:r>
            <a:r>
              <a:rPr lang="it-IT"/>
              <a:t>)</a:t>
            </a:r>
          </a:p>
        </p:txBody>
      </p:sp>
      <p:grpSp>
        <p:nvGrpSpPr>
          <p:cNvPr id="73731" name="Group 4"/>
          <p:cNvGrpSpPr>
            <a:grpSpLocks/>
          </p:cNvGrpSpPr>
          <p:nvPr/>
        </p:nvGrpSpPr>
        <p:grpSpPr bwMode="auto">
          <a:xfrm>
            <a:off x="3336925" y="2325688"/>
            <a:ext cx="5789613" cy="2971800"/>
            <a:chOff x="2102" y="1465"/>
            <a:chExt cx="3647" cy="1872"/>
          </a:xfrm>
        </p:grpSpPr>
        <p:sp>
          <p:nvSpPr>
            <p:cNvPr id="71685" name="Line 5"/>
            <p:cNvSpPr>
              <a:spLocks noChangeShapeType="1"/>
            </p:cNvSpPr>
            <p:nvPr/>
          </p:nvSpPr>
          <p:spPr bwMode="auto">
            <a:xfrm flipV="1">
              <a:off x="2592" y="1728"/>
              <a:ext cx="1344" cy="4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1686" name="Line 6"/>
            <p:cNvSpPr>
              <a:spLocks noChangeShapeType="1"/>
            </p:cNvSpPr>
            <p:nvPr/>
          </p:nvSpPr>
          <p:spPr bwMode="auto">
            <a:xfrm>
              <a:off x="2592" y="1776"/>
              <a:ext cx="1344" cy="100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1687" name="Line 7"/>
            <p:cNvSpPr>
              <a:spLocks noChangeShapeType="1"/>
            </p:cNvSpPr>
            <p:nvPr/>
          </p:nvSpPr>
          <p:spPr bwMode="auto">
            <a:xfrm flipV="1">
              <a:off x="2592" y="1728"/>
              <a:ext cx="1392" cy="96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1688" name="Line 8"/>
            <p:cNvSpPr>
              <a:spLocks noChangeShapeType="1"/>
            </p:cNvSpPr>
            <p:nvPr/>
          </p:nvSpPr>
          <p:spPr bwMode="auto">
            <a:xfrm>
              <a:off x="2592" y="2688"/>
              <a:ext cx="1344" cy="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1689" name="Line 9"/>
            <p:cNvSpPr>
              <a:spLocks noChangeShapeType="1"/>
            </p:cNvSpPr>
            <p:nvPr/>
          </p:nvSpPr>
          <p:spPr bwMode="auto">
            <a:xfrm>
              <a:off x="3984" y="1728"/>
              <a:ext cx="1200" cy="52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1690" name="Line 10"/>
            <p:cNvSpPr>
              <a:spLocks noChangeShapeType="1"/>
            </p:cNvSpPr>
            <p:nvPr/>
          </p:nvSpPr>
          <p:spPr bwMode="auto">
            <a:xfrm flipV="1">
              <a:off x="3984" y="2256"/>
              <a:ext cx="1248" cy="52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1691" name="Line 11"/>
            <p:cNvSpPr>
              <a:spLocks noChangeShapeType="1"/>
            </p:cNvSpPr>
            <p:nvPr/>
          </p:nvSpPr>
          <p:spPr bwMode="auto">
            <a:xfrm>
              <a:off x="5232" y="2256"/>
              <a:ext cx="336"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1692" name="Line 12"/>
            <p:cNvSpPr>
              <a:spLocks noChangeShapeType="1"/>
            </p:cNvSpPr>
            <p:nvPr/>
          </p:nvSpPr>
          <p:spPr bwMode="auto">
            <a:xfrm flipH="1">
              <a:off x="2400" y="1776"/>
              <a:ext cx="19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1693" name="Line 13"/>
            <p:cNvSpPr>
              <a:spLocks noChangeShapeType="1"/>
            </p:cNvSpPr>
            <p:nvPr/>
          </p:nvSpPr>
          <p:spPr bwMode="auto">
            <a:xfrm flipH="1">
              <a:off x="2400" y="2704"/>
              <a:ext cx="19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1694" name="Line 14"/>
            <p:cNvSpPr>
              <a:spLocks noChangeShapeType="1"/>
            </p:cNvSpPr>
            <p:nvPr/>
          </p:nvSpPr>
          <p:spPr bwMode="auto">
            <a:xfrm>
              <a:off x="3984" y="1728"/>
              <a:ext cx="0" cy="43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1695" name="Line 15"/>
            <p:cNvSpPr>
              <a:spLocks noChangeShapeType="1"/>
            </p:cNvSpPr>
            <p:nvPr/>
          </p:nvSpPr>
          <p:spPr bwMode="auto">
            <a:xfrm>
              <a:off x="3984" y="2160"/>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1696" name="Line 16"/>
            <p:cNvSpPr>
              <a:spLocks noChangeShapeType="1"/>
            </p:cNvSpPr>
            <p:nvPr/>
          </p:nvSpPr>
          <p:spPr bwMode="auto">
            <a:xfrm>
              <a:off x="3936" y="2784"/>
              <a:ext cx="0" cy="43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1697" name="Line 17"/>
            <p:cNvSpPr>
              <a:spLocks noChangeShapeType="1"/>
            </p:cNvSpPr>
            <p:nvPr/>
          </p:nvSpPr>
          <p:spPr bwMode="auto">
            <a:xfrm>
              <a:off x="3936" y="3216"/>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1698" name="Line 18"/>
            <p:cNvSpPr>
              <a:spLocks noChangeShapeType="1"/>
            </p:cNvSpPr>
            <p:nvPr/>
          </p:nvSpPr>
          <p:spPr bwMode="auto">
            <a:xfrm>
              <a:off x="5184" y="2256"/>
              <a:ext cx="0" cy="43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1699" name="Line 19"/>
            <p:cNvSpPr>
              <a:spLocks noChangeShapeType="1"/>
            </p:cNvSpPr>
            <p:nvPr/>
          </p:nvSpPr>
          <p:spPr bwMode="auto">
            <a:xfrm>
              <a:off x="5184" y="2688"/>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it-IT"/>
            </a:p>
          </p:txBody>
        </p:sp>
        <p:sp>
          <p:nvSpPr>
            <p:cNvPr id="71700" name="Oval 20"/>
            <p:cNvSpPr>
              <a:spLocks noChangeArrowheads="1"/>
            </p:cNvSpPr>
            <p:nvPr/>
          </p:nvSpPr>
          <p:spPr bwMode="auto">
            <a:xfrm>
              <a:off x="2544" y="1728"/>
              <a:ext cx="144" cy="144"/>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71701" name="Oval 21"/>
            <p:cNvSpPr>
              <a:spLocks noChangeArrowheads="1"/>
            </p:cNvSpPr>
            <p:nvPr/>
          </p:nvSpPr>
          <p:spPr bwMode="auto">
            <a:xfrm>
              <a:off x="2544" y="2640"/>
              <a:ext cx="144" cy="144"/>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71702" name="Oval 22"/>
            <p:cNvSpPr>
              <a:spLocks noChangeArrowheads="1"/>
            </p:cNvSpPr>
            <p:nvPr/>
          </p:nvSpPr>
          <p:spPr bwMode="auto">
            <a:xfrm>
              <a:off x="3744" y="1536"/>
              <a:ext cx="432"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71703" name="Oval 23"/>
            <p:cNvSpPr>
              <a:spLocks noChangeArrowheads="1"/>
            </p:cNvSpPr>
            <p:nvPr/>
          </p:nvSpPr>
          <p:spPr bwMode="auto">
            <a:xfrm>
              <a:off x="3744" y="2592"/>
              <a:ext cx="432"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71704" name="Oval 24"/>
            <p:cNvSpPr>
              <a:spLocks noChangeArrowheads="1"/>
            </p:cNvSpPr>
            <p:nvPr/>
          </p:nvSpPr>
          <p:spPr bwMode="auto">
            <a:xfrm>
              <a:off x="4944" y="2064"/>
              <a:ext cx="432" cy="384"/>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73753" name="Text Box 25"/>
            <p:cNvSpPr txBox="1">
              <a:spLocks noChangeArrowheads="1"/>
            </p:cNvSpPr>
            <p:nvPr/>
          </p:nvSpPr>
          <p:spPr bwMode="auto">
            <a:xfrm>
              <a:off x="3062" y="1465"/>
              <a:ext cx="70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0,1005</a:t>
              </a:r>
            </a:p>
          </p:txBody>
        </p:sp>
        <p:sp>
          <p:nvSpPr>
            <p:cNvPr id="73754" name="Text Box 26"/>
            <p:cNvSpPr txBox="1">
              <a:spLocks noChangeArrowheads="1"/>
            </p:cNvSpPr>
            <p:nvPr/>
          </p:nvSpPr>
          <p:spPr bwMode="auto">
            <a:xfrm>
              <a:off x="3062" y="2713"/>
              <a:ext cx="70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0,0995</a:t>
              </a:r>
            </a:p>
          </p:txBody>
        </p:sp>
        <p:sp>
          <p:nvSpPr>
            <p:cNvPr id="73755" name="Text Box 27"/>
            <p:cNvSpPr txBox="1">
              <a:spLocks noChangeArrowheads="1"/>
            </p:cNvSpPr>
            <p:nvPr/>
          </p:nvSpPr>
          <p:spPr bwMode="auto">
            <a:xfrm>
              <a:off x="3360" y="2256"/>
              <a:ext cx="767"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-0,1005</a:t>
              </a:r>
            </a:p>
          </p:txBody>
        </p:sp>
        <p:sp>
          <p:nvSpPr>
            <p:cNvPr id="73756" name="Text Box 28"/>
            <p:cNvSpPr txBox="1">
              <a:spLocks noChangeArrowheads="1"/>
            </p:cNvSpPr>
            <p:nvPr/>
          </p:nvSpPr>
          <p:spPr bwMode="auto">
            <a:xfrm>
              <a:off x="3120" y="1920"/>
              <a:ext cx="767"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-0,0995</a:t>
              </a:r>
            </a:p>
          </p:txBody>
        </p:sp>
        <p:sp>
          <p:nvSpPr>
            <p:cNvPr id="73757" name="Text Box 29"/>
            <p:cNvSpPr txBox="1">
              <a:spLocks noChangeArrowheads="1"/>
            </p:cNvSpPr>
            <p:nvPr/>
          </p:nvSpPr>
          <p:spPr bwMode="auto">
            <a:xfrm>
              <a:off x="4464" y="1776"/>
              <a:ext cx="554"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-0,11</a:t>
              </a:r>
            </a:p>
          </p:txBody>
        </p:sp>
        <p:sp>
          <p:nvSpPr>
            <p:cNvPr id="73758" name="Text Box 30"/>
            <p:cNvSpPr txBox="1">
              <a:spLocks noChangeArrowheads="1"/>
            </p:cNvSpPr>
            <p:nvPr/>
          </p:nvSpPr>
          <p:spPr bwMode="auto">
            <a:xfrm>
              <a:off x="4406" y="2473"/>
              <a:ext cx="490"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0,09</a:t>
              </a:r>
            </a:p>
          </p:txBody>
        </p:sp>
        <p:sp>
          <p:nvSpPr>
            <p:cNvPr id="73759" name="Text Box 31"/>
            <p:cNvSpPr txBox="1">
              <a:spLocks noChangeArrowheads="1"/>
            </p:cNvSpPr>
            <p:nvPr/>
          </p:nvSpPr>
          <p:spPr bwMode="auto">
            <a:xfrm>
              <a:off x="3926" y="1513"/>
              <a:ext cx="22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1</a:t>
              </a:r>
            </a:p>
          </p:txBody>
        </p:sp>
        <p:sp>
          <p:nvSpPr>
            <p:cNvPr id="73760" name="Text Box 32"/>
            <p:cNvSpPr txBox="1">
              <a:spLocks noChangeArrowheads="1"/>
            </p:cNvSpPr>
            <p:nvPr/>
          </p:nvSpPr>
          <p:spPr bwMode="auto">
            <a:xfrm>
              <a:off x="3974" y="2617"/>
              <a:ext cx="22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2</a:t>
              </a:r>
            </a:p>
          </p:txBody>
        </p:sp>
        <p:sp>
          <p:nvSpPr>
            <p:cNvPr id="73761" name="Text Box 33"/>
            <p:cNvSpPr txBox="1">
              <a:spLocks noChangeArrowheads="1"/>
            </p:cNvSpPr>
            <p:nvPr/>
          </p:nvSpPr>
          <p:spPr bwMode="auto">
            <a:xfrm>
              <a:off x="5078" y="2089"/>
              <a:ext cx="22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3</a:t>
              </a:r>
            </a:p>
          </p:txBody>
        </p:sp>
        <p:sp>
          <p:nvSpPr>
            <p:cNvPr id="73762" name="Text Box 34"/>
            <p:cNvSpPr txBox="1">
              <a:spLocks noChangeArrowheads="1"/>
            </p:cNvSpPr>
            <p:nvPr/>
          </p:nvSpPr>
          <p:spPr bwMode="auto">
            <a:xfrm>
              <a:off x="2102" y="1561"/>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rgbClr val="800080"/>
                  </a:solidFill>
                </a:rPr>
                <a:t>0,1</a:t>
              </a:r>
              <a:endParaRPr lang="it-IT"/>
            </a:p>
          </p:txBody>
        </p:sp>
        <p:sp>
          <p:nvSpPr>
            <p:cNvPr id="73763" name="Text Box 35"/>
            <p:cNvSpPr txBox="1">
              <a:spLocks noChangeArrowheads="1"/>
            </p:cNvSpPr>
            <p:nvPr/>
          </p:nvSpPr>
          <p:spPr bwMode="auto">
            <a:xfrm>
              <a:off x="2102" y="2521"/>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rgbClr val="800080"/>
                  </a:solidFill>
                </a:rPr>
                <a:t>0,9</a:t>
              </a:r>
              <a:endParaRPr lang="it-IT"/>
            </a:p>
          </p:txBody>
        </p:sp>
        <p:sp>
          <p:nvSpPr>
            <p:cNvPr id="73764" name="Text Box 36"/>
            <p:cNvSpPr txBox="1">
              <a:spLocks noChangeArrowheads="1"/>
            </p:cNvSpPr>
            <p:nvPr/>
          </p:nvSpPr>
          <p:spPr bwMode="auto">
            <a:xfrm>
              <a:off x="5366" y="1945"/>
              <a:ext cx="383"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rgbClr val="996633"/>
                  </a:solidFill>
                </a:rPr>
                <a:t>0,9</a:t>
              </a:r>
              <a:endParaRPr lang="it-IT"/>
            </a:p>
          </p:txBody>
        </p:sp>
        <p:sp>
          <p:nvSpPr>
            <p:cNvPr id="73765" name="Text Box 37"/>
            <p:cNvSpPr txBox="1">
              <a:spLocks noChangeArrowheads="1"/>
            </p:cNvSpPr>
            <p:nvPr/>
          </p:nvSpPr>
          <p:spPr bwMode="auto">
            <a:xfrm>
              <a:off x="4166" y="1945"/>
              <a:ext cx="490"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rgbClr val="FF0000"/>
                  </a:solidFill>
                </a:rPr>
                <a:t>0,48</a:t>
              </a:r>
              <a:endParaRPr lang="it-IT"/>
            </a:p>
          </p:txBody>
        </p:sp>
        <p:sp>
          <p:nvSpPr>
            <p:cNvPr id="73766" name="Text Box 38"/>
            <p:cNvSpPr txBox="1">
              <a:spLocks noChangeArrowheads="1"/>
            </p:cNvSpPr>
            <p:nvPr/>
          </p:nvSpPr>
          <p:spPr bwMode="auto">
            <a:xfrm>
              <a:off x="4118" y="3049"/>
              <a:ext cx="490"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rgbClr val="FF0000"/>
                  </a:solidFill>
                </a:rPr>
                <a:t>0,52</a:t>
              </a:r>
              <a:endParaRPr lang="it-IT"/>
            </a:p>
          </p:txBody>
        </p:sp>
        <p:sp>
          <p:nvSpPr>
            <p:cNvPr id="73767" name="Text Box 39"/>
            <p:cNvSpPr txBox="1">
              <a:spLocks noChangeArrowheads="1"/>
            </p:cNvSpPr>
            <p:nvPr/>
          </p:nvSpPr>
          <p:spPr bwMode="auto">
            <a:xfrm>
              <a:off x="5040" y="2640"/>
              <a:ext cx="596"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solidFill>
                    <a:srgbClr val="FF0000"/>
                  </a:solidFill>
                </a:rPr>
                <a:t>0,501</a:t>
              </a:r>
              <a:endParaRPr lang="it-IT"/>
            </a:p>
          </p:txBody>
        </p:sp>
      </p:grpSp>
      <p:sp>
        <p:nvSpPr>
          <p:cNvPr id="71720" name="Text Box 40"/>
          <p:cNvSpPr txBox="1">
            <a:spLocks noChangeArrowheads="1"/>
          </p:cNvSpPr>
          <p:nvPr/>
        </p:nvSpPr>
        <p:spPr bwMode="auto">
          <a:xfrm>
            <a:off x="2038350" y="5754688"/>
            <a:ext cx="78422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a:t>..etc!!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egnaposto numero diapositiva 4"/>
          <p:cNvSpPr>
            <a:spLocks noGrp="1"/>
          </p:cNvSpPr>
          <p:nvPr>
            <p:ph type="sldNum" sz="quarter" idx="11"/>
          </p:nvPr>
        </p:nvSpPr>
        <p:spPr/>
        <p:txBody>
          <a:bodyPr/>
          <a:lstStyle/>
          <a:p>
            <a:pPr>
              <a:defRPr/>
            </a:pPr>
            <a:fld id="{8E137A8E-9E8D-CC4C-A953-31282479BC55}" type="slidenum">
              <a:rPr lang="en-US"/>
              <a:pPr>
                <a:defRPr/>
              </a:pPr>
              <a:t>59</a:t>
            </a:fld>
            <a:endParaRPr lang="en-US">
              <a:latin typeface="Times New Roman" charset="0"/>
            </a:endParaRPr>
          </a:p>
        </p:txBody>
      </p:sp>
      <p:sp>
        <p:nvSpPr>
          <p:cNvPr id="252951" name="Line 23"/>
          <p:cNvSpPr>
            <a:spLocks noChangeShapeType="1"/>
          </p:cNvSpPr>
          <p:nvPr/>
        </p:nvSpPr>
        <p:spPr bwMode="auto">
          <a:xfrm flipH="1">
            <a:off x="3425825" y="3165475"/>
            <a:ext cx="498475" cy="1039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71" name="Line 43"/>
          <p:cNvSpPr>
            <a:spLocks noChangeShapeType="1"/>
          </p:cNvSpPr>
          <p:nvPr/>
        </p:nvSpPr>
        <p:spPr bwMode="auto">
          <a:xfrm flipH="1">
            <a:off x="3443288" y="3171825"/>
            <a:ext cx="498475" cy="103981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30" name="Rectangle 2"/>
          <p:cNvSpPr>
            <a:spLocks noGrp="1" noChangeArrowheads="1"/>
          </p:cNvSpPr>
          <p:nvPr>
            <p:ph type="title"/>
          </p:nvPr>
        </p:nvSpPr>
        <p:spPr/>
        <p:txBody>
          <a:bodyPr/>
          <a:lstStyle/>
          <a:p>
            <a:pPr eaLnBrk="1" hangingPunct="1">
              <a:defRPr/>
            </a:pPr>
            <a:r>
              <a:rPr lang="en-US" dirty="0" smtClean="0">
                <a:cs typeface="+mj-cs"/>
              </a:rPr>
              <a:t>Yet another example</a:t>
            </a:r>
          </a:p>
        </p:txBody>
      </p:sp>
      <p:sp>
        <p:nvSpPr>
          <p:cNvPr id="252931" name="Rectangle 3"/>
          <p:cNvSpPr>
            <a:spLocks noGrp="1" noChangeArrowheads="1"/>
          </p:cNvSpPr>
          <p:nvPr>
            <p:ph type="body" idx="1"/>
          </p:nvPr>
        </p:nvSpPr>
        <p:spPr>
          <a:xfrm>
            <a:off x="685800" y="1371600"/>
            <a:ext cx="7772400" cy="1116013"/>
          </a:xfrm>
        </p:spPr>
        <p:txBody>
          <a:bodyPr/>
          <a:lstStyle/>
          <a:p>
            <a:pPr eaLnBrk="1" hangingPunct="1">
              <a:defRPr/>
            </a:pPr>
            <a:r>
              <a:rPr lang="en-US" sz="2800" smtClean="0">
                <a:cs typeface="+mn-cs"/>
              </a:rPr>
              <a:t>First calculate error of output units and use this to change the top layer of weights.</a:t>
            </a:r>
          </a:p>
        </p:txBody>
      </p:sp>
      <p:sp>
        <p:nvSpPr>
          <p:cNvPr id="252933" name="Text Box 5"/>
          <p:cNvSpPr txBox="1">
            <a:spLocks noChangeArrowheads="1"/>
          </p:cNvSpPr>
          <p:nvPr/>
        </p:nvSpPr>
        <p:spPr bwMode="auto">
          <a:xfrm>
            <a:off x="5094288" y="2881313"/>
            <a:ext cx="82867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output</a:t>
            </a:r>
          </a:p>
        </p:txBody>
      </p:sp>
      <p:sp>
        <p:nvSpPr>
          <p:cNvPr id="252934" name="Text Box 6"/>
          <p:cNvSpPr txBox="1">
            <a:spLocks noChangeArrowheads="1"/>
          </p:cNvSpPr>
          <p:nvPr/>
        </p:nvSpPr>
        <p:spPr bwMode="auto">
          <a:xfrm>
            <a:off x="5494338" y="3984625"/>
            <a:ext cx="871537"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hidden</a:t>
            </a:r>
          </a:p>
        </p:txBody>
      </p:sp>
      <p:sp>
        <p:nvSpPr>
          <p:cNvPr id="252935" name="Text Box 7"/>
          <p:cNvSpPr txBox="1">
            <a:spLocks noChangeArrowheads="1"/>
          </p:cNvSpPr>
          <p:nvPr/>
        </p:nvSpPr>
        <p:spPr bwMode="auto">
          <a:xfrm>
            <a:off x="6057900" y="5064125"/>
            <a:ext cx="703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input</a:t>
            </a:r>
          </a:p>
        </p:txBody>
      </p:sp>
      <p:sp>
        <p:nvSpPr>
          <p:cNvPr id="252936" name="Line 8"/>
          <p:cNvSpPr>
            <a:spLocks noChangeShapeType="1"/>
          </p:cNvSpPr>
          <p:nvPr/>
        </p:nvSpPr>
        <p:spPr bwMode="auto">
          <a:xfrm flipH="1">
            <a:off x="3117850" y="4205288"/>
            <a:ext cx="284163" cy="1090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37" name="Line 9"/>
          <p:cNvSpPr>
            <a:spLocks noChangeShapeType="1"/>
          </p:cNvSpPr>
          <p:nvPr/>
        </p:nvSpPr>
        <p:spPr bwMode="auto">
          <a:xfrm>
            <a:off x="3425825" y="4232275"/>
            <a:ext cx="379413" cy="1041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38" name="Line 10"/>
          <p:cNvSpPr>
            <a:spLocks noChangeShapeType="1"/>
          </p:cNvSpPr>
          <p:nvPr/>
        </p:nvSpPr>
        <p:spPr bwMode="auto">
          <a:xfrm>
            <a:off x="3425825" y="4259263"/>
            <a:ext cx="973138" cy="960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39" name="Line 11"/>
          <p:cNvSpPr>
            <a:spLocks noChangeShapeType="1"/>
          </p:cNvSpPr>
          <p:nvPr/>
        </p:nvSpPr>
        <p:spPr bwMode="auto">
          <a:xfrm>
            <a:off x="3425825" y="4281488"/>
            <a:ext cx="1682750" cy="10144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40" name="Line 12"/>
          <p:cNvSpPr>
            <a:spLocks noChangeShapeType="1"/>
          </p:cNvSpPr>
          <p:nvPr/>
        </p:nvSpPr>
        <p:spPr bwMode="auto">
          <a:xfrm>
            <a:off x="3425825" y="4281488"/>
            <a:ext cx="2373313" cy="938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41" name="Line 13"/>
          <p:cNvSpPr>
            <a:spLocks noChangeShapeType="1"/>
          </p:cNvSpPr>
          <p:nvPr/>
        </p:nvSpPr>
        <p:spPr bwMode="auto">
          <a:xfrm flipH="1">
            <a:off x="3117850" y="4232275"/>
            <a:ext cx="1162050" cy="1041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42" name="Line 14"/>
          <p:cNvSpPr>
            <a:spLocks noChangeShapeType="1"/>
          </p:cNvSpPr>
          <p:nvPr/>
        </p:nvSpPr>
        <p:spPr bwMode="auto">
          <a:xfrm flipH="1">
            <a:off x="3781425" y="4205288"/>
            <a:ext cx="522288" cy="1041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43" name="Line 15"/>
          <p:cNvSpPr>
            <a:spLocks noChangeShapeType="1"/>
          </p:cNvSpPr>
          <p:nvPr/>
        </p:nvSpPr>
        <p:spPr bwMode="auto">
          <a:xfrm>
            <a:off x="4303713" y="4179888"/>
            <a:ext cx="117475"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44" name="Line 16"/>
          <p:cNvSpPr>
            <a:spLocks noChangeShapeType="1"/>
          </p:cNvSpPr>
          <p:nvPr/>
        </p:nvSpPr>
        <p:spPr bwMode="auto">
          <a:xfrm>
            <a:off x="4327525" y="4205288"/>
            <a:ext cx="808038" cy="10683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45" name="Line 17"/>
          <p:cNvSpPr>
            <a:spLocks noChangeShapeType="1"/>
          </p:cNvSpPr>
          <p:nvPr/>
        </p:nvSpPr>
        <p:spPr bwMode="auto">
          <a:xfrm>
            <a:off x="4327525" y="4281488"/>
            <a:ext cx="1446213" cy="938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46" name="Line 18"/>
          <p:cNvSpPr>
            <a:spLocks noChangeShapeType="1"/>
          </p:cNvSpPr>
          <p:nvPr/>
        </p:nvSpPr>
        <p:spPr bwMode="auto">
          <a:xfrm flipH="1">
            <a:off x="3141663" y="4232275"/>
            <a:ext cx="1993900" cy="1041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47" name="Line 19"/>
          <p:cNvSpPr>
            <a:spLocks noChangeShapeType="1"/>
          </p:cNvSpPr>
          <p:nvPr/>
        </p:nvSpPr>
        <p:spPr bwMode="auto">
          <a:xfrm flipH="1">
            <a:off x="3781425" y="4232275"/>
            <a:ext cx="1327150" cy="1041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48" name="Line 20"/>
          <p:cNvSpPr>
            <a:spLocks noChangeShapeType="1"/>
          </p:cNvSpPr>
          <p:nvPr/>
        </p:nvSpPr>
        <p:spPr bwMode="auto">
          <a:xfrm flipH="1">
            <a:off x="4445000" y="4259263"/>
            <a:ext cx="714375" cy="987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49" name="Line 21"/>
          <p:cNvSpPr>
            <a:spLocks noChangeShapeType="1"/>
          </p:cNvSpPr>
          <p:nvPr/>
        </p:nvSpPr>
        <p:spPr bwMode="auto">
          <a:xfrm flipH="1">
            <a:off x="5062538" y="4179888"/>
            <a:ext cx="142875"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50" name="Line 22"/>
          <p:cNvSpPr>
            <a:spLocks noChangeShapeType="1"/>
          </p:cNvSpPr>
          <p:nvPr/>
        </p:nvSpPr>
        <p:spPr bwMode="auto">
          <a:xfrm>
            <a:off x="5181600" y="4205288"/>
            <a:ext cx="546100" cy="992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52" name="Line 24"/>
          <p:cNvSpPr>
            <a:spLocks noChangeShapeType="1"/>
          </p:cNvSpPr>
          <p:nvPr/>
        </p:nvSpPr>
        <p:spPr bwMode="auto">
          <a:xfrm>
            <a:off x="3948113" y="3165475"/>
            <a:ext cx="355600" cy="1039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53" name="Line 25"/>
          <p:cNvSpPr>
            <a:spLocks noChangeShapeType="1"/>
          </p:cNvSpPr>
          <p:nvPr/>
        </p:nvSpPr>
        <p:spPr bwMode="auto">
          <a:xfrm>
            <a:off x="3924300" y="3165475"/>
            <a:ext cx="1257300" cy="9921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54" name="Line 26"/>
          <p:cNvSpPr>
            <a:spLocks noChangeShapeType="1"/>
          </p:cNvSpPr>
          <p:nvPr/>
        </p:nvSpPr>
        <p:spPr bwMode="auto">
          <a:xfrm flipH="1">
            <a:off x="3425825" y="3190875"/>
            <a:ext cx="1303338" cy="10144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55" name="Line 27"/>
          <p:cNvSpPr>
            <a:spLocks noChangeShapeType="1"/>
          </p:cNvSpPr>
          <p:nvPr/>
        </p:nvSpPr>
        <p:spPr bwMode="auto">
          <a:xfrm flipH="1">
            <a:off x="4279900" y="3190875"/>
            <a:ext cx="449263" cy="966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56" name="Line 28"/>
          <p:cNvSpPr>
            <a:spLocks noChangeShapeType="1"/>
          </p:cNvSpPr>
          <p:nvPr/>
        </p:nvSpPr>
        <p:spPr bwMode="auto">
          <a:xfrm>
            <a:off x="4754563" y="3216275"/>
            <a:ext cx="404812" cy="91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57" name="Oval 29"/>
          <p:cNvSpPr>
            <a:spLocks noChangeArrowheads="1"/>
          </p:cNvSpPr>
          <p:nvPr/>
        </p:nvSpPr>
        <p:spPr bwMode="auto">
          <a:xfrm>
            <a:off x="3049588" y="5183188"/>
            <a:ext cx="214312" cy="2555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2958" name="Oval 30"/>
          <p:cNvSpPr>
            <a:spLocks noChangeArrowheads="1"/>
          </p:cNvSpPr>
          <p:nvPr/>
        </p:nvSpPr>
        <p:spPr bwMode="auto">
          <a:xfrm>
            <a:off x="3703638" y="5172075"/>
            <a:ext cx="214312"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2959" name="Oval 31"/>
          <p:cNvSpPr>
            <a:spLocks noChangeArrowheads="1"/>
          </p:cNvSpPr>
          <p:nvPr/>
        </p:nvSpPr>
        <p:spPr bwMode="auto">
          <a:xfrm>
            <a:off x="4359275" y="5157788"/>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2960" name="Oval 32"/>
          <p:cNvSpPr>
            <a:spLocks noChangeArrowheads="1"/>
          </p:cNvSpPr>
          <p:nvPr/>
        </p:nvSpPr>
        <p:spPr bwMode="auto">
          <a:xfrm>
            <a:off x="5013325" y="5145088"/>
            <a:ext cx="214313" cy="2555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2961" name="Oval 33"/>
          <p:cNvSpPr>
            <a:spLocks noChangeArrowheads="1"/>
          </p:cNvSpPr>
          <p:nvPr/>
        </p:nvSpPr>
        <p:spPr bwMode="auto">
          <a:xfrm>
            <a:off x="5667375" y="5130800"/>
            <a:ext cx="214313" cy="2555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2962" name="Oval 34"/>
          <p:cNvSpPr>
            <a:spLocks noChangeArrowheads="1"/>
          </p:cNvSpPr>
          <p:nvPr/>
        </p:nvSpPr>
        <p:spPr bwMode="auto">
          <a:xfrm>
            <a:off x="3336925" y="4079875"/>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2965" name="Oval 37"/>
          <p:cNvSpPr>
            <a:spLocks noChangeArrowheads="1"/>
          </p:cNvSpPr>
          <p:nvPr/>
        </p:nvSpPr>
        <p:spPr bwMode="auto">
          <a:xfrm>
            <a:off x="3830638" y="3051175"/>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2966" name="Oval 38"/>
          <p:cNvSpPr>
            <a:spLocks noChangeArrowheads="1"/>
          </p:cNvSpPr>
          <p:nvPr/>
        </p:nvSpPr>
        <p:spPr bwMode="auto">
          <a:xfrm>
            <a:off x="4673600" y="3051175"/>
            <a:ext cx="214313"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2968" name="Text Box 40"/>
          <p:cNvSpPr txBox="1">
            <a:spLocks noChangeArrowheads="1"/>
          </p:cNvSpPr>
          <p:nvPr/>
        </p:nvSpPr>
        <p:spPr bwMode="auto">
          <a:xfrm>
            <a:off x="946150" y="2282825"/>
            <a:ext cx="27559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lgn="l">
              <a:defRPr/>
            </a:pPr>
            <a:r>
              <a:rPr lang="en-US">
                <a:cs typeface="+mn-cs"/>
              </a:rPr>
              <a:t>Current output: </a:t>
            </a:r>
            <a:r>
              <a:rPr lang="en-US" i="1">
                <a:cs typeface="Times New Roman" charset="0"/>
              </a:rPr>
              <a:t>o</a:t>
            </a:r>
            <a:r>
              <a:rPr lang="en-US" i="1" baseline="-25000">
                <a:cs typeface="Times New Roman" charset="0"/>
              </a:rPr>
              <a:t>j</a:t>
            </a:r>
            <a:r>
              <a:rPr lang="en-US">
                <a:cs typeface="Times New Roman" charset="0"/>
              </a:rPr>
              <a:t>=0.2</a:t>
            </a:r>
          </a:p>
          <a:p>
            <a:pPr algn="l">
              <a:defRPr/>
            </a:pPr>
            <a:r>
              <a:rPr lang="en-US">
                <a:cs typeface="+mn-cs"/>
              </a:rPr>
              <a:t>Correct output: </a:t>
            </a:r>
            <a:r>
              <a:rPr lang="en-US" i="1">
                <a:cs typeface="+mn-cs"/>
              </a:rPr>
              <a:t>t</a:t>
            </a:r>
            <a:r>
              <a:rPr lang="en-US" i="1" baseline="-25000">
                <a:cs typeface="+mn-cs"/>
              </a:rPr>
              <a:t>j</a:t>
            </a:r>
            <a:r>
              <a:rPr lang="en-US" i="1">
                <a:cs typeface="+mn-cs"/>
              </a:rPr>
              <a:t>=</a:t>
            </a:r>
            <a:r>
              <a:rPr lang="en-US">
                <a:cs typeface="+mn-cs"/>
              </a:rPr>
              <a:t>1.0</a:t>
            </a:r>
          </a:p>
          <a:p>
            <a:pPr algn="l">
              <a:defRPr/>
            </a:pPr>
            <a:r>
              <a:rPr lang="en-US">
                <a:cs typeface="+mn-cs"/>
              </a:rPr>
              <a:t>Error </a:t>
            </a:r>
            <a:r>
              <a:rPr lang="el-GR">
                <a:cs typeface="Times New Roman" charset="0"/>
              </a:rPr>
              <a:t>δ</a:t>
            </a:r>
            <a:r>
              <a:rPr lang="en-US" i="1" baseline="-25000">
                <a:cs typeface="Times New Roman" charset="0"/>
              </a:rPr>
              <a:t>j</a:t>
            </a:r>
            <a:r>
              <a:rPr lang="en-US">
                <a:cs typeface="Times New Roman" charset="0"/>
              </a:rPr>
              <a:t> = </a:t>
            </a:r>
            <a:r>
              <a:rPr lang="en-US" i="1">
                <a:cs typeface="Times New Roman" charset="0"/>
              </a:rPr>
              <a:t>o</a:t>
            </a:r>
            <a:r>
              <a:rPr lang="en-US" i="1" baseline="-25000">
                <a:cs typeface="Times New Roman" charset="0"/>
              </a:rPr>
              <a:t>j</a:t>
            </a:r>
            <a:r>
              <a:rPr lang="en-US">
                <a:cs typeface="Times New Roman" charset="0"/>
              </a:rPr>
              <a:t>(1–</a:t>
            </a:r>
            <a:r>
              <a:rPr lang="en-US" i="1">
                <a:cs typeface="Times New Roman" charset="0"/>
              </a:rPr>
              <a:t>o</a:t>
            </a:r>
            <a:r>
              <a:rPr lang="en-US" i="1" baseline="-25000">
                <a:cs typeface="Times New Roman" charset="0"/>
              </a:rPr>
              <a:t>j</a:t>
            </a:r>
            <a:r>
              <a:rPr lang="en-US">
                <a:cs typeface="Times New Roman" charset="0"/>
              </a:rPr>
              <a:t>)(</a:t>
            </a:r>
            <a:r>
              <a:rPr lang="en-US" i="1">
                <a:cs typeface="Times New Roman" charset="0"/>
              </a:rPr>
              <a:t>t</a:t>
            </a:r>
            <a:r>
              <a:rPr lang="en-US" i="1" baseline="-25000">
                <a:cs typeface="Times New Roman" charset="0"/>
              </a:rPr>
              <a:t>j</a:t>
            </a:r>
            <a:r>
              <a:rPr lang="en-US">
                <a:cs typeface="+mn-cs"/>
              </a:rPr>
              <a:t>–</a:t>
            </a:r>
            <a:r>
              <a:rPr lang="en-US" i="1">
                <a:cs typeface="+mn-cs"/>
              </a:rPr>
              <a:t>o</a:t>
            </a:r>
            <a:r>
              <a:rPr lang="en-US" i="1" baseline="-25000">
                <a:cs typeface="+mn-cs"/>
              </a:rPr>
              <a:t>j</a:t>
            </a:r>
            <a:r>
              <a:rPr lang="en-US">
                <a:cs typeface="+mn-cs"/>
              </a:rPr>
              <a:t>)</a:t>
            </a:r>
            <a:endParaRPr lang="en-US">
              <a:cs typeface="Times New Roman" charset="0"/>
            </a:endParaRPr>
          </a:p>
          <a:p>
            <a:pPr algn="l">
              <a:defRPr/>
            </a:pPr>
            <a:r>
              <a:rPr lang="en-US">
                <a:cs typeface="Times New Roman" charset="0"/>
              </a:rPr>
              <a:t> 0.2(1–0.2)(1</a:t>
            </a:r>
            <a:r>
              <a:rPr lang="en-US">
                <a:cs typeface="+mn-cs"/>
              </a:rPr>
              <a:t>–</a:t>
            </a:r>
            <a:r>
              <a:rPr lang="en-US">
                <a:cs typeface="Times New Roman" charset="0"/>
              </a:rPr>
              <a:t>0.2)=0.128</a:t>
            </a:r>
            <a:endParaRPr lang="el-GR">
              <a:cs typeface="Times New Roman" charset="0"/>
            </a:endParaRPr>
          </a:p>
        </p:txBody>
      </p:sp>
      <p:sp>
        <p:nvSpPr>
          <p:cNvPr id="252969" name="Oval 41"/>
          <p:cNvSpPr>
            <a:spLocks noChangeArrowheads="1"/>
          </p:cNvSpPr>
          <p:nvPr/>
        </p:nvSpPr>
        <p:spPr bwMode="auto">
          <a:xfrm>
            <a:off x="3836988" y="3055938"/>
            <a:ext cx="212725" cy="2540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2972" name="Line 44"/>
          <p:cNvSpPr>
            <a:spLocks noChangeShapeType="1"/>
          </p:cNvSpPr>
          <p:nvPr/>
        </p:nvSpPr>
        <p:spPr bwMode="auto">
          <a:xfrm>
            <a:off x="3978275" y="3208338"/>
            <a:ext cx="355600" cy="10398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63" name="Oval 35"/>
          <p:cNvSpPr>
            <a:spLocks noChangeArrowheads="1"/>
          </p:cNvSpPr>
          <p:nvPr/>
        </p:nvSpPr>
        <p:spPr bwMode="auto">
          <a:xfrm>
            <a:off x="4203700" y="4079875"/>
            <a:ext cx="214313"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pPr>
              <a:defRPr/>
            </a:pPr>
            <a:endParaRPr lang="it-IT">
              <a:cs typeface="+mn-cs"/>
            </a:endParaRPr>
          </a:p>
        </p:txBody>
      </p:sp>
      <p:sp>
        <p:nvSpPr>
          <p:cNvPr id="252973" name="Line 45"/>
          <p:cNvSpPr>
            <a:spLocks noChangeShapeType="1"/>
          </p:cNvSpPr>
          <p:nvPr/>
        </p:nvSpPr>
        <p:spPr bwMode="auto">
          <a:xfrm>
            <a:off x="3967163" y="3184525"/>
            <a:ext cx="1257300" cy="99218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2964" name="Oval 36"/>
          <p:cNvSpPr>
            <a:spLocks noChangeArrowheads="1"/>
          </p:cNvSpPr>
          <p:nvPr/>
        </p:nvSpPr>
        <p:spPr bwMode="auto">
          <a:xfrm>
            <a:off x="5072063" y="4079875"/>
            <a:ext cx="214312"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grpSp>
        <p:nvGrpSpPr>
          <p:cNvPr id="252975" name="Group 47"/>
          <p:cNvGrpSpPr>
            <a:grpSpLocks/>
          </p:cNvGrpSpPr>
          <p:nvPr/>
        </p:nvGrpSpPr>
        <p:grpSpPr bwMode="auto">
          <a:xfrm>
            <a:off x="701675" y="3697288"/>
            <a:ext cx="2357438" cy="857250"/>
            <a:chOff x="442" y="2329"/>
            <a:chExt cx="1485" cy="540"/>
          </a:xfrm>
        </p:grpSpPr>
        <p:sp>
          <p:nvSpPr>
            <p:cNvPr id="252970" name="Text Box 42"/>
            <p:cNvSpPr txBox="1">
              <a:spLocks noChangeArrowheads="1"/>
            </p:cNvSpPr>
            <p:nvPr/>
          </p:nvSpPr>
          <p:spPr bwMode="auto">
            <a:xfrm>
              <a:off x="442" y="2329"/>
              <a:ext cx="14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Update weights into </a:t>
              </a:r>
              <a:r>
                <a:rPr lang="en-US" i="1">
                  <a:cs typeface="+mn-cs"/>
                </a:rPr>
                <a:t>j</a:t>
              </a:r>
            </a:p>
          </p:txBody>
        </p:sp>
        <p:graphicFrame>
          <p:nvGraphicFramePr>
            <p:cNvPr id="75821" name="Object 46"/>
            <p:cNvGraphicFramePr>
              <a:graphicFrameLocks noChangeAspect="1"/>
            </p:cNvGraphicFramePr>
            <p:nvPr/>
          </p:nvGraphicFramePr>
          <p:xfrm>
            <a:off x="712" y="2555"/>
            <a:ext cx="1028" cy="314"/>
          </p:xfrm>
          <a:graphic>
            <a:graphicData uri="http://schemas.openxmlformats.org/presentationml/2006/ole">
              <mc:AlternateContent xmlns:mc="http://schemas.openxmlformats.org/markup-compatibility/2006">
                <mc:Choice xmlns:v="urn:schemas-microsoft-com:vml" Requires="v">
                  <p:oleObj spid="_x0000_s75877" name="Equation" r:id="rId3" imgW="787400" imgH="241300" progId="Equation.3">
                    <p:embed/>
                  </p:oleObj>
                </mc:Choice>
                <mc:Fallback>
                  <p:oleObj name="Equation" r:id="rId3" imgW="787400" imgH="241300" progId="Equation.3">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 y="2555"/>
                          <a:ext cx="1028" cy="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296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296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296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968">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297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29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29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2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4"/>
          <p:cNvSpPr>
            <a:spLocks noGrp="1"/>
          </p:cNvSpPr>
          <p:nvPr>
            <p:ph type="sldNum" sz="quarter" idx="11"/>
          </p:nvPr>
        </p:nvSpPr>
        <p:spPr/>
        <p:txBody>
          <a:bodyPr/>
          <a:lstStyle/>
          <a:p>
            <a:pPr>
              <a:defRPr/>
            </a:pPr>
            <a:fld id="{3276F842-3EA6-D049-8F3B-5A73467DBBD9}" type="slidenum">
              <a:rPr lang="en-US"/>
              <a:pPr>
                <a:defRPr/>
              </a:pPr>
              <a:t>6</a:t>
            </a:fld>
            <a:endParaRPr lang="en-US">
              <a:latin typeface="Times New Roman" charset="0"/>
            </a:endParaRPr>
          </a:p>
        </p:txBody>
      </p:sp>
      <p:sp>
        <p:nvSpPr>
          <p:cNvPr id="230402" name="Rectangle 2"/>
          <p:cNvSpPr>
            <a:spLocks noGrp="1" noChangeArrowheads="1"/>
          </p:cNvSpPr>
          <p:nvPr>
            <p:ph type="title"/>
          </p:nvPr>
        </p:nvSpPr>
        <p:spPr/>
        <p:txBody>
          <a:bodyPr/>
          <a:lstStyle/>
          <a:p>
            <a:pPr eaLnBrk="1" hangingPunct="1">
              <a:defRPr/>
            </a:pPr>
            <a:r>
              <a:rPr lang="en-US" smtClean="0">
                <a:cs typeface="+mj-cs"/>
              </a:rPr>
              <a:t>Real Neurons</a:t>
            </a:r>
          </a:p>
        </p:txBody>
      </p:sp>
      <p:sp>
        <p:nvSpPr>
          <p:cNvPr id="230403" name="Rectangle 3"/>
          <p:cNvSpPr>
            <a:spLocks noGrp="1" noChangeArrowheads="1"/>
          </p:cNvSpPr>
          <p:nvPr>
            <p:ph type="body" idx="1"/>
          </p:nvPr>
        </p:nvSpPr>
        <p:spPr/>
        <p:txBody>
          <a:bodyPr/>
          <a:lstStyle/>
          <a:p>
            <a:pPr eaLnBrk="1" hangingPunct="1">
              <a:defRPr/>
            </a:pPr>
            <a:r>
              <a:rPr lang="en-US" smtClean="0">
                <a:cs typeface="+mn-cs"/>
              </a:rPr>
              <a:t>Cell structures</a:t>
            </a:r>
          </a:p>
          <a:p>
            <a:pPr lvl="1" eaLnBrk="1" hangingPunct="1">
              <a:defRPr/>
            </a:pPr>
            <a:r>
              <a:rPr lang="en-US" smtClean="0"/>
              <a:t>Cell body</a:t>
            </a:r>
          </a:p>
          <a:p>
            <a:pPr lvl="1" eaLnBrk="1" hangingPunct="1">
              <a:defRPr/>
            </a:pPr>
            <a:r>
              <a:rPr lang="en-US" smtClean="0"/>
              <a:t>Dendrites</a:t>
            </a:r>
          </a:p>
          <a:p>
            <a:pPr lvl="1" eaLnBrk="1" hangingPunct="1">
              <a:defRPr/>
            </a:pPr>
            <a:r>
              <a:rPr lang="en-US" smtClean="0"/>
              <a:t>Axon</a:t>
            </a:r>
          </a:p>
          <a:p>
            <a:pPr lvl="1" eaLnBrk="1" hangingPunct="1">
              <a:defRPr/>
            </a:pPr>
            <a:r>
              <a:rPr lang="en-US" smtClean="0"/>
              <a:t>Synaptic terminals</a:t>
            </a:r>
          </a:p>
        </p:txBody>
      </p:sp>
      <p:pic>
        <p:nvPicPr>
          <p:cNvPr id="22532" name="Picture 4" descr="neuron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525" y="1409700"/>
            <a:ext cx="3763963"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5" name="Line 5"/>
          <p:cNvSpPr>
            <a:spLocks noChangeShapeType="1"/>
          </p:cNvSpPr>
          <p:nvPr/>
        </p:nvSpPr>
        <p:spPr bwMode="auto">
          <a:xfrm>
            <a:off x="2951163" y="2193925"/>
            <a:ext cx="3035300" cy="2317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defRPr/>
            </a:pPr>
            <a:endParaRPr lang="it-IT">
              <a:cs typeface="+mn-cs"/>
            </a:endParaRPr>
          </a:p>
        </p:txBody>
      </p:sp>
      <p:sp>
        <p:nvSpPr>
          <p:cNvPr id="230406" name="Line 6"/>
          <p:cNvSpPr>
            <a:spLocks noChangeShapeType="1"/>
          </p:cNvSpPr>
          <p:nvPr/>
        </p:nvSpPr>
        <p:spPr bwMode="auto">
          <a:xfrm>
            <a:off x="2914650" y="2730500"/>
            <a:ext cx="2170113" cy="2936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30407" name="Line 7"/>
          <p:cNvSpPr>
            <a:spLocks noChangeShapeType="1"/>
          </p:cNvSpPr>
          <p:nvPr/>
        </p:nvSpPr>
        <p:spPr bwMode="auto">
          <a:xfrm flipV="1">
            <a:off x="4340225" y="2646363"/>
            <a:ext cx="877888" cy="2682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30408" name="Line 8"/>
          <p:cNvSpPr>
            <a:spLocks noChangeShapeType="1"/>
          </p:cNvSpPr>
          <p:nvPr/>
        </p:nvSpPr>
        <p:spPr bwMode="auto">
          <a:xfrm>
            <a:off x="2401888" y="3292475"/>
            <a:ext cx="5522912" cy="1571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30409" name="Line 9"/>
          <p:cNvSpPr>
            <a:spLocks noChangeShapeType="1"/>
          </p:cNvSpPr>
          <p:nvPr/>
        </p:nvSpPr>
        <p:spPr bwMode="auto">
          <a:xfrm>
            <a:off x="4194175" y="3852863"/>
            <a:ext cx="1023938" cy="7429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egnaposto numero diapositiva 4"/>
          <p:cNvSpPr>
            <a:spLocks noGrp="1"/>
          </p:cNvSpPr>
          <p:nvPr>
            <p:ph type="sldNum" sz="quarter" idx="11"/>
          </p:nvPr>
        </p:nvSpPr>
        <p:spPr/>
        <p:txBody>
          <a:bodyPr/>
          <a:lstStyle/>
          <a:p>
            <a:pPr>
              <a:defRPr/>
            </a:pPr>
            <a:fld id="{8E868A22-862C-AA48-A5C7-71F34709382E}" type="slidenum">
              <a:rPr lang="en-US"/>
              <a:pPr>
                <a:defRPr/>
              </a:pPr>
              <a:t>60</a:t>
            </a:fld>
            <a:endParaRPr lang="en-US">
              <a:latin typeface="Times New Roman" charset="0"/>
            </a:endParaRPr>
          </a:p>
        </p:txBody>
      </p:sp>
      <p:sp>
        <p:nvSpPr>
          <p:cNvPr id="253954" name="Line 2"/>
          <p:cNvSpPr>
            <a:spLocks noChangeShapeType="1"/>
          </p:cNvSpPr>
          <p:nvPr/>
        </p:nvSpPr>
        <p:spPr bwMode="auto">
          <a:xfrm flipH="1">
            <a:off x="3425825" y="3165475"/>
            <a:ext cx="498475" cy="1039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56" name="Rectangle 4"/>
          <p:cNvSpPr>
            <a:spLocks noGrp="1" noChangeArrowheads="1"/>
          </p:cNvSpPr>
          <p:nvPr>
            <p:ph type="title"/>
          </p:nvPr>
        </p:nvSpPr>
        <p:spPr/>
        <p:txBody>
          <a:bodyPr/>
          <a:lstStyle/>
          <a:p>
            <a:pPr eaLnBrk="1" hangingPunct="1">
              <a:defRPr/>
            </a:pPr>
            <a:r>
              <a:rPr lang="en-US" smtClean="0">
                <a:cs typeface="+mj-cs"/>
              </a:rPr>
              <a:t>Error Backpropagation</a:t>
            </a:r>
          </a:p>
        </p:txBody>
      </p:sp>
      <p:sp>
        <p:nvSpPr>
          <p:cNvPr id="253957" name="Rectangle 5"/>
          <p:cNvSpPr>
            <a:spLocks noGrp="1" noChangeArrowheads="1"/>
          </p:cNvSpPr>
          <p:nvPr>
            <p:ph type="body" idx="1"/>
          </p:nvPr>
        </p:nvSpPr>
        <p:spPr>
          <a:xfrm>
            <a:off x="685800" y="1371600"/>
            <a:ext cx="7772400" cy="1116013"/>
          </a:xfrm>
        </p:spPr>
        <p:txBody>
          <a:bodyPr/>
          <a:lstStyle/>
          <a:p>
            <a:pPr eaLnBrk="1" hangingPunct="1">
              <a:defRPr/>
            </a:pPr>
            <a:r>
              <a:rPr lang="en-US" sz="2800" smtClean="0">
                <a:cs typeface="+mn-cs"/>
              </a:rPr>
              <a:t>Next calculate error for hidden units based on errors on the output units it feeds into.</a:t>
            </a:r>
          </a:p>
        </p:txBody>
      </p:sp>
      <p:sp>
        <p:nvSpPr>
          <p:cNvPr id="253958" name="Text Box 6"/>
          <p:cNvSpPr txBox="1">
            <a:spLocks noChangeArrowheads="1"/>
          </p:cNvSpPr>
          <p:nvPr/>
        </p:nvSpPr>
        <p:spPr bwMode="auto">
          <a:xfrm>
            <a:off x="5094288" y="2881313"/>
            <a:ext cx="82867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output</a:t>
            </a:r>
          </a:p>
        </p:txBody>
      </p:sp>
      <p:sp>
        <p:nvSpPr>
          <p:cNvPr id="253959" name="Text Box 7"/>
          <p:cNvSpPr txBox="1">
            <a:spLocks noChangeArrowheads="1"/>
          </p:cNvSpPr>
          <p:nvPr/>
        </p:nvSpPr>
        <p:spPr bwMode="auto">
          <a:xfrm>
            <a:off x="5494338" y="3984625"/>
            <a:ext cx="871537"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hidden</a:t>
            </a:r>
          </a:p>
        </p:txBody>
      </p:sp>
      <p:sp>
        <p:nvSpPr>
          <p:cNvPr id="253960" name="Text Box 8"/>
          <p:cNvSpPr txBox="1">
            <a:spLocks noChangeArrowheads="1"/>
          </p:cNvSpPr>
          <p:nvPr/>
        </p:nvSpPr>
        <p:spPr bwMode="auto">
          <a:xfrm>
            <a:off x="6057900" y="5064125"/>
            <a:ext cx="703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input</a:t>
            </a:r>
          </a:p>
        </p:txBody>
      </p:sp>
      <p:sp>
        <p:nvSpPr>
          <p:cNvPr id="253961" name="Line 9"/>
          <p:cNvSpPr>
            <a:spLocks noChangeShapeType="1"/>
          </p:cNvSpPr>
          <p:nvPr/>
        </p:nvSpPr>
        <p:spPr bwMode="auto">
          <a:xfrm flipH="1">
            <a:off x="3117850" y="4205288"/>
            <a:ext cx="284163" cy="1090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62" name="Line 10"/>
          <p:cNvSpPr>
            <a:spLocks noChangeShapeType="1"/>
          </p:cNvSpPr>
          <p:nvPr/>
        </p:nvSpPr>
        <p:spPr bwMode="auto">
          <a:xfrm>
            <a:off x="3425825" y="4232275"/>
            <a:ext cx="379413" cy="1041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63" name="Line 11"/>
          <p:cNvSpPr>
            <a:spLocks noChangeShapeType="1"/>
          </p:cNvSpPr>
          <p:nvPr/>
        </p:nvSpPr>
        <p:spPr bwMode="auto">
          <a:xfrm>
            <a:off x="3425825" y="4259263"/>
            <a:ext cx="973138" cy="960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64" name="Line 12"/>
          <p:cNvSpPr>
            <a:spLocks noChangeShapeType="1"/>
          </p:cNvSpPr>
          <p:nvPr/>
        </p:nvSpPr>
        <p:spPr bwMode="auto">
          <a:xfrm>
            <a:off x="3425825" y="4281488"/>
            <a:ext cx="1682750" cy="10144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65" name="Line 13"/>
          <p:cNvSpPr>
            <a:spLocks noChangeShapeType="1"/>
          </p:cNvSpPr>
          <p:nvPr/>
        </p:nvSpPr>
        <p:spPr bwMode="auto">
          <a:xfrm>
            <a:off x="3425825" y="4281488"/>
            <a:ext cx="2373313" cy="938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66" name="Line 14"/>
          <p:cNvSpPr>
            <a:spLocks noChangeShapeType="1"/>
          </p:cNvSpPr>
          <p:nvPr/>
        </p:nvSpPr>
        <p:spPr bwMode="auto">
          <a:xfrm flipH="1">
            <a:off x="3117850" y="4232275"/>
            <a:ext cx="1162050" cy="1041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67" name="Line 15"/>
          <p:cNvSpPr>
            <a:spLocks noChangeShapeType="1"/>
          </p:cNvSpPr>
          <p:nvPr/>
        </p:nvSpPr>
        <p:spPr bwMode="auto">
          <a:xfrm flipH="1">
            <a:off x="3781425" y="4205288"/>
            <a:ext cx="522288" cy="1041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68" name="Line 16"/>
          <p:cNvSpPr>
            <a:spLocks noChangeShapeType="1"/>
          </p:cNvSpPr>
          <p:nvPr/>
        </p:nvSpPr>
        <p:spPr bwMode="auto">
          <a:xfrm>
            <a:off x="4303713" y="4179888"/>
            <a:ext cx="117475"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69" name="Line 17"/>
          <p:cNvSpPr>
            <a:spLocks noChangeShapeType="1"/>
          </p:cNvSpPr>
          <p:nvPr/>
        </p:nvSpPr>
        <p:spPr bwMode="auto">
          <a:xfrm>
            <a:off x="4327525" y="4205288"/>
            <a:ext cx="808038" cy="10683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70" name="Line 18"/>
          <p:cNvSpPr>
            <a:spLocks noChangeShapeType="1"/>
          </p:cNvSpPr>
          <p:nvPr/>
        </p:nvSpPr>
        <p:spPr bwMode="auto">
          <a:xfrm>
            <a:off x="4327525" y="4281488"/>
            <a:ext cx="1446213" cy="938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71" name="Line 19"/>
          <p:cNvSpPr>
            <a:spLocks noChangeShapeType="1"/>
          </p:cNvSpPr>
          <p:nvPr/>
        </p:nvSpPr>
        <p:spPr bwMode="auto">
          <a:xfrm flipH="1">
            <a:off x="3141663" y="4232275"/>
            <a:ext cx="1993900" cy="1041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72" name="Line 20"/>
          <p:cNvSpPr>
            <a:spLocks noChangeShapeType="1"/>
          </p:cNvSpPr>
          <p:nvPr/>
        </p:nvSpPr>
        <p:spPr bwMode="auto">
          <a:xfrm flipH="1">
            <a:off x="3781425" y="4232275"/>
            <a:ext cx="1327150" cy="1041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73" name="Line 21"/>
          <p:cNvSpPr>
            <a:spLocks noChangeShapeType="1"/>
          </p:cNvSpPr>
          <p:nvPr/>
        </p:nvSpPr>
        <p:spPr bwMode="auto">
          <a:xfrm flipH="1">
            <a:off x="4445000" y="4259263"/>
            <a:ext cx="714375" cy="987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74" name="Line 22"/>
          <p:cNvSpPr>
            <a:spLocks noChangeShapeType="1"/>
          </p:cNvSpPr>
          <p:nvPr/>
        </p:nvSpPr>
        <p:spPr bwMode="auto">
          <a:xfrm flipH="1">
            <a:off x="5062538" y="4179888"/>
            <a:ext cx="142875"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75" name="Line 23"/>
          <p:cNvSpPr>
            <a:spLocks noChangeShapeType="1"/>
          </p:cNvSpPr>
          <p:nvPr/>
        </p:nvSpPr>
        <p:spPr bwMode="auto">
          <a:xfrm>
            <a:off x="5181600" y="4205288"/>
            <a:ext cx="546100" cy="992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76" name="Line 24"/>
          <p:cNvSpPr>
            <a:spLocks noChangeShapeType="1"/>
          </p:cNvSpPr>
          <p:nvPr/>
        </p:nvSpPr>
        <p:spPr bwMode="auto">
          <a:xfrm>
            <a:off x="3948113" y="3165475"/>
            <a:ext cx="355600" cy="1039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77" name="Line 25"/>
          <p:cNvSpPr>
            <a:spLocks noChangeShapeType="1"/>
          </p:cNvSpPr>
          <p:nvPr/>
        </p:nvSpPr>
        <p:spPr bwMode="auto">
          <a:xfrm>
            <a:off x="3924300" y="3165475"/>
            <a:ext cx="1257300" cy="9921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78" name="Line 26"/>
          <p:cNvSpPr>
            <a:spLocks noChangeShapeType="1"/>
          </p:cNvSpPr>
          <p:nvPr/>
        </p:nvSpPr>
        <p:spPr bwMode="auto">
          <a:xfrm flipH="1">
            <a:off x="3425825" y="3190875"/>
            <a:ext cx="1303338" cy="10144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79" name="Line 27"/>
          <p:cNvSpPr>
            <a:spLocks noChangeShapeType="1"/>
          </p:cNvSpPr>
          <p:nvPr/>
        </p:nvSpPr>
        <p:spPr bwMode="auto">
          <a:xfrm flipH="1">
            <a:off x="4279900" y="3190875"/>
            <a:ext cx="449263" cy="966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80" name="Line 28"/>
          <p:cNvSpPr>
            <a:spLocks noChangeShapeType="1"/>
          </p:cNvSpPr>
          <p:nvPr/>
        </p:nvSpPr>
        <p:spPr bwMode="auto">
          <a:xfrm>
            <a:off x="4754563" y="3216275"/>
            <a:ext cx="404812" cy="91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81" name="Oval 29"/>
          <p:cNvSpPr>
            <a:spLocks noChangeArrowheads="1"/>
          </p:cNvSpPr>
          <p:nvPr/>
        </p:nvSpPr>
        <p:spPr bwMode="auto">
          <a:xfrm>
            <a:off x="3049588" y="5183188"/>
            <a:ext cx="214312" cy="2555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3982" name="Oval 30"/>
          <p:cNvSpPr>
            <a:spLocks noChangeArrowheads="1"/>
          </p:cNvSpPr>
          <p:nvPr/>
        </p:nvSpPr>
        <p:spPr bwMode="auto">
          <a:xfrm>
            <a:off x="3703638" y="5172075"/>
            <a:ext cx="214312"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3983" name="Oval 31"/>
          <p:cNvSpPr>
            <a:spLocks noChangeArrowheads="1"/>
          </p:cNvSpPr>
          <p:nvPr/>
        </p:nvSpPr>
        <p:spPr bwMode="auto">
          <a:xfrm>
            <a:off x="4359275" y="5157788"/>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3984" name="Oval 32"/>
          <p:cNvSpPr>
            <a:spLocks noChangeArrowheads="1"/>
          </p:cNvSpPr>
          <p:nvPr/>
        </p:nvSpPr>
        <p:spPr bwMode="auto">
          <a:xfrm>
            <a:off x="5013325" y="5145088"/>
            <a:ext cx="214313" cy="2555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3985" name="Oval 33"/>
          <p:cNvSpPr>
            <a:spLocks noChangeArrowheads="1"/>
          </p:cNvSpPr>
          <p:nvPr/>
        </p:nvSpPr>
        <p:spPr bwMode="auto">
          <a:xfrm>
            <a:off x="5667375" y="5130800"/>
            <a:ext cx="214313" cy="2555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3986" name="Oval 34"/>
          <p:cNvSpPr>
            <a:spLocks noChangeArrowheads="1"/>
          </p:cNvSpPr>
          <p:nvPr/>
        </p:nvSpPr>
        <p:spPr bwMode="auto">
          <a:xfrm>
            <a:off x="3336925" y="4079875"/>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3990" name="Oval 38"/>
          <p:cNvSpPr>
            <a:spLocks noChangeArrowheads="1"/>
          </p:cNvSpPr>
          <p:nvPr/>
        </p:nvSpPr>
        <p:spPr bwMode="auto">
          <a:xfrm>
            <a:off x="3336925" y="4067175"/>
            <a:ext cx="212725" cy="2540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3992" name="Oval 40"/>
          <p:cNvSpPr>
            <a:spLocks noChangeArrowheads="1"/>
          </p:cNvSpPr>
          <p:nvPr/>
        </p:nvSpPr>
        <p:spPr bwMode="auto">
          <a:xfrm>
            <a:off x="4203700" y="4079875"/>
            <a:ext cx="214313"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pPr>
              <a:defRPr/>
            </a:pPr>
            <a:endParaRPr lang="it-IT">
              <a:cs typeface="+mn-cs"/>
            </a:endParaRPr>
          </a:p>
        </p:txBody>
      </p:sp>
      <p:sp>
        <p:nvSpPr>
          <p:cNvPr id="253994" name="Oval 42"/>
          <p:cNvSpPr>
            <a:spLocks noChangeArrowheads="1"/>
          </p:cNvSpPr>
          <p:nvPr/>
        </p:nvSpPr>
        <p:spPr bwMode="auto">
          <a:xfrm>
            <a:off x="5072063" y="4079875"/>
            <a:ext cx="214312"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3998" name="Text Box 46"/>
          <p:cNvSpPr txBox="1">
            <a:spLocks noChangeArrowheads="1"/>
          </p:cNvSpPr>
          <p:nvPr/>
        </p:nvSpPr>
        <p:spPr bwMode="auto">
          <a:xfrm>
            <a:off x="823913" y="3744913"/>
            <a:ext cx="18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graphicFrame>
        <p:nvGraphicFramePr>
          <p:cNvPr id="253999" name="Object 47"/>
          <p:cNvGraphicFramePr>
            <a:graphicFrameLocks noChangeAspect="1"/>
          </p:cNvGraphicFramePr>
          <p:nvPr/>
        </p:nvGraphicFramePr>
        <p:xfrm>
          <a:off x="522288" y="3746500"/>
          <a:ext cx="2514600" cy="609600"/>
        </p:xfrm>
        <a:graphic>
          <a:graphicData uri="http://schemas.openxmlformats.org/presentationml/2006/ole">
            <mc:AlternateContent xmlns:mc="http://schemas.openxmlformats.org/markup-compatibility/2006">
              <mc:Choice xmlns:v="urn:schemas-microsoft-com:vml" Requires="v">
                <p:oleObj spid="_x0000_s76900" name="Equation" r:id="rId3" imgW="1409088" imgH="342751" progId="Equation.3">
                  <p:embed/>
                </p:oleObj>
              </mc:Choice>
              <mc:Fallback>
                <p:oleObj name="Equation" r:id="rId3" imgW="1409088" imgH="342751" progId="Equation.3">
                  <p:embed/>
                  <p:pic>
                    <p:nvPicPr>
                      <p:cNvPr id="0" name="Object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3746500"/>
                        <a:ext cx="25146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54000" name="Line 48"/>
          <p:cNvSpPr>
            <a:spLocks noChangeShapeType="1"/>
          </p:cNvSpPr>
          <p:nvPr/>
        </p:nvSpPr>
        <p:spPr bwMode="auto">
          <a:xfrm flipH="1">
            <a:off x="3419475" y="3186113"/>
            <a:ext cx="498475" cy="10398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001" name="Line 49"/>
          <p:cNvSpPr>
            <a:spLocks noChangeShapeType="1"/>
          </p:cNvSpPr>
          <p:nvPr/>
        </p:nvSpPr>
        <p:spPr bwMode="auto">
          <a:xfrm flipH="1">
            <a:off x="3481388" y="3173413"/>
            <a:ext cx="1303337" cy="10144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3988" name="Oval 36"/>
          <p:cNvSpPr>
            <a:spLocks noChangeArrowheads="1"/>
          </p:cNvSpPr>
          <p:nvPr/>
        </p:nvSpPr>
        <p:spPr bwMode="auto">
          <a:xfrm>
            <a:off x="4673600" y="3051175"/>
            <a:ext cx="214313"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3987" name="Oval 35"/>
          <p:cNvSpPr>
            <a:spLocks noChangeArrowheads="1"/>
          </p:cNvSpPr>
          <p:nvPr/>
        </p:nvSpPr>
        <p:spPr bwMode="auto">
          <a:xfrm>
            <a:off x="3830638" y="3051175"/>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4002" name="Oval 50"/>
          <p:cNvSpPr>
            <a:spLocks noChangeArrowheads="1"/>
          </p:cNvSpPr>
          <p:nvPr/>
        </p:nvSpPr>
        <p:spPr bwMode="auto">
          <a:xfrm>
            <a:off x="3829050" y="3060700"/>
            <a:ext cx="212725" cy="2540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4003" name="Oval 51"/>
          <p:cNvSpPr>
            <a:spLocks noChangeArrowheads="1"/>
          </p:cNvSpPr>
          <p:nvPr/>
        </p:nvSpPr>
        <p:spPr bwMode="auto">
          <a:xfrm>
            <a:off x="4662488" y="3054350"/>
            <a:ext cx="212725" cy="2540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39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40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40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0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4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90" grpId="0" animBg="1"/>
      <p:bldP spid="254002" grpId="0" animBg="1"/>
      <p:bldP spid="25400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egnaposto numero diapositiva 4"/>
          <p:cNvSpPr>
            <a:spLocks noGrp="1"/>
          </p:cNvSpPr>
          <p:nvPr>
            <p:ph type="sldNum" sz="quarter" idx="11"/>
          </p:nvPr>
        </p:nvSpPr>
        <p:spPr/>
        <p:txBody>
          <a:bodyPr/>
          <a:lstStyle/>
          <a:p>
            <a:pPr>
              <a:defRPr/>
            </a:pPr>
            <a:fld id="{A194679E-E401-564E-86AB-138F4C67A313}" type="slidenum">
              <a:rPr lang="en-US"/>
              <a:pPr>
                <a:defRPr/>
              </a:pPr>
              <a:t>61</a:t>
            </a:fld>
            <a:endParaRPr lang="en-US">
              <a:latin typeface="Times New Roman" charset="0"/>
            </a:endParaRPr>
          </a:p>
        </p:txBody>
      </p:sp>
      <p:sp>
        <p:nvSpPr>
          <p:cNvPr id="254978" name="Line 2"/>
          <p:cNvSpPr>
            <a:spLocks noChangeShapeType="1"/>
          </p:cNvSpPr>
          <p:nvPr/>
        </p:nvSpPr>
        <p:spPr bwMode="auto">
          <a:xfrm flipH="1">
            <a:off x="3425825" y="3165475"/>
            <a:ext cx="498475" cy="1039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79" name="Rectangle 3"/>
          <p:cNvSpPr>
            <a:spLocks noGrp="1" noChangeArrowheads="1"/>
          </p:cNvSpPr>
          <p:nvPr>
            <p:ph type="title"/>
          </p:nvPr>
        </p:nvSpPr>
        <p:spPr/>
        <p:txBody>
          <a:bodyPr/>
          <a:lstStyle/>
          <a:p>
            <a:pPr eaLnBrk="1" hangingPunct="1">
              <a:defRPr/>
            </a:pPr>
            <a:r>
              <a:rPr lang="en-US" smtClean="0">
                <a:cs typeface="+mj-cs"/>
              </a:rPr>
              <a:t>Error Backpropagation</a:t>
            </a:r>
          </a:p>
        </p:txBody>
      </p:sp>
      <p:sp>
        <p:nvSpPr>
          <p:cNvPr id="254980" name="Rectangle 4"/>
          <p:cNvSpPr>
            <a:spLocks noGrp="1" noChangeArrowheads="1"/>
          </p:cNvSpPr>
          <p:nvPr>
            <p:ph type="body" idx="1"/>
          </p:nvPr>
        </p:nvSpPr>
        <p:spPr>
          <a:xfrm>
            <a:off x="685800" y="1371600"/>
            <a:ext cx="7772400" cy="1116013"/>
          </a:xfrm>
        </p:spPr>
        <p:txBody>
          <a:bodyPr/>
          <a:lstStyle/>
          <a:p>
            <a:pPr eaLnBrk="1" hangingPunct="1">
              <a:defRPr/>
            </a:pPr>
            <a:r>
              <a:rPr lang="en-US" sz="2800" smtClean="0">
                <a:cs typeface="+mn-cs"/>
              </a:rPr>
              <a:t>Finally update bottom layer of weights based on errors calculated for hidden units.</a:t>
            </a:r>
          </a:p>
        </p:txBody>
      </p:sp>
      <p:sp>
        <p:nvSpPr>
          <p:cNvPr id="254981" name="Text Box 5"/>
          <p:cNvSpPr txBox="1">
            <a:spLocks noChangeArrowheads="1"/>
          </p:cNvSpPr>
          <p:nvPr/>
        </p:nvSpPr>
        <p:spPr bwMode="auto">
          <a:xfrm>
            <a:off x="5094288" y="2881313"/>
            <a:ext cx="82867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output</a:t>
            </a:r>
          </a:p>
        </p:txBody>
      </p:sp>
      <p:sp>
        <p:nvSpPr>
          <p:cNvPr id="254982" name="Text Box 6"/>
          <p:cNvSpPr txBox="1">
            <a:spLocks noChangeArrowheads="1"/>
          </p:cNvSpPr>
          <p:nvPr/>
        </p:nvSpPr>
        <p:spPr bwMode="auto">
          <a:xfrm>
            <a:off x="5494338" y="3984625"/>
            <a:ext cx="871537"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hidden</a:t>
            </a:r>
          </a:p>
        </p:txBody>
      </p:sp>
      <p:sp>
        <p:nvSpPr>
          <p:cNvPr id="254983" name="Text Box 7"/>
          <p:cNvSpPr txBox="1">
            <a:spLocks noChangeArrowheads="1"/>
          </p:cNvSpPr>
          <p:nvPr/>
        </p:nvSpPr>
        <p:spPr bwMode="auto">
          <a:xfrm>
            <a:off x="6057900" y="5064125"/>
            <a:ext cx="703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input</a:t>
            </a:r>
          </a:p>
        </p:txBody>
      </p:sp>
      <p:sp>
        <p:nvSpPr>
          <p:cNvPr id="254984" name="Line 8"/>
          <p:cNvSpPr>
            <a:spLocks noChangeShapeType="1"/>
          </p:cNvSpPr>
          <p:nvPr/>
        </p:nvSpPr>
        <p:spPr bwMode="auto">
          <a:xfrm flipH="1">
            <a:off x="3117850" y="4205288"/>
            <a:ext cx="284163" cy="1090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85" name="Line 9"/>
          <p:cNvSpPr>
            <a:spLocks noChangeShapeType="1"/>
          </p:cNvSpPr>
          <p:nvPr/>
        </p:nvSpPr>
        <p:spPr bwMode="auto">
          <a:xfrm>
            <a:off x="3425825" y="4232275"/>
            <a:ext cx="379413" cy="1041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86" name="Line 10"/>
          <p:cNvSpPr>
            <a:spLocks noChangeShapeType="1"/>
          </p:cNvSpPr>
          <p:nvPr/>
        </p:nvSpPr>
        <p:spPr bwMode="auto">
          <a:xfrm>
            <a:off x="3425825" y="4259263"/>
            <a:ext cx="973138" cy="960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87" name="Line 11"/>
          <p:cNvSpPr>
            <a:spLocks noChangeShapeType="1"/>
          </p:cNvSpPr>
          <p:nvPr/>
        </p:nvSpPr>
        <p:spPr bwMode="auto">
          <a:xfrm>
            <a:off x="3425825" y="4281488"/>
            <a:ext cx="1682750" cy="10144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88" name="Line 12"/>
          <p:cNvSpPr>
            <a:spLocks noChangeShapeType="1"/>
          </p:cNvSpPr>
          <p:nvPr/>
        </p:nvSpPr>
        <p:spPr bwMode="auto">
          <a:xfrm>
            <a:off x="3425825" y="4281488"/>
            <a:ext cx="2373313" cy="938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89" name="Line 13"/>
          <p:cNvSpPr>
            <a:spLocks noChangeShapeType="1"/>
          </p:cNvSpPr>
          <p:nvPr/>
        </p:nvSpPr>
        <p:spPr bwMode="auto">
          <a:xfrm flipH="1">
            <a:off x="3117850" y="4232275"/>
            <a:ext cx="1162050" cy="1041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90" name="Line 14"/>
          <p:cNvSpPr>
            <a:spLocks noChangeShapeType="1"/>
          </p:cNvSpPr>
          <p:nvPr/>
        </p:nvSpPr>
        <p:spPr bwMode="auto">
          <a:xfrm flipH="1">
            <a:off x="3781425" y="4205288"/>
            <a:ext cx="522288" cy="1041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91" name="Line 15"/>
          <p:cNvSpPr>
            <a:spLocks noChangeShapeType="1"/>
          </p:cNvSpPr>
          <p:nvPr/>
        </p:nvSpPr>
        <p:spPr bwMode="auto">
          <a:xfrm>
            <a:off x="4303713" y="4179888"/>
            <a:ext cx="117475"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92" name="Line 16"/>
          <p:cNvSpPr>
            <a:spLocks noChangeShapeType="1"/>
          </p:cNvSpPr>
          <p:nvPr/>
        </p:nvSpPr>
        <p:spPr bwMode="auto">
          <a:xfrm>
            <a:off x="4327525" y="4205288"/>
            <a:ext cx="808038" cy="10683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93" name="Line 17"/>
          <p:cNvSpPr>
            <a:spLocks noChangeShapeType="1"/>
          </p:cNvSpPr>
          <p:nvPr/>
        </p:nvSpPr>
        <p:spPr bwMode="auto">
          <a:xfrm>
            <a:off x="4327525" y="4281488"/>
            <a:ext cx="1446213" cy="938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94" name="Line 18"/>
          <p:cNvSpPr>
            <a:spLocks noChangeShapeType="1"/>
          </p:cNvSpPr>
          <p:nvPr/>
        </p:nvSpPr>
        <p:spPr bwMode="auto">
          <a:xfrm flipH="1">
            <a:off x="3141663" y="4232275"/>
            <a:ext cx="1993900" cy="1041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95" name="Line 19"/>
          <p:cNvSpPr>
            <a:spLocks noChangeShapeType="1"/>
          </p:cNvSpPr>
          <p:nvPr/>
        </p:nvSpPr>
        <p:spPr bwMode="auto">
          <a:xfrm flipH="1">
            <a:off x="3781425" y="4232275"/>
            <a:ext cx="1327150" cy="1041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96" name="Line 20"/>
          <p:cNvSpPr>
            <a:spLocks noChangeShapeType="1"/>
          </p:cNvSpPr>
          <p:nvPr/>
        </p:nvSpPr>
        <p:spPr bwMode="auto">
          <a:xfrm flipH="1">
            <a:off x="4445000" y="4259263"/>
            <a:ext cx="714375" cy="987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97" name="Line 21"/>
          <p:cNvSpPr>
            <a:spLocks noChangeShapeType="1"/>
          </p:cNvSpPr>
          <p:nvPr/>
        </p:nvSpPr>
        <p:spPr bwMode="auto">
          <a:xfrm flipH="1">
            <a:off x="5062538" y="4179888"/>
            <a:ext cx="142875"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98" name="Line 22"/>
          <p:cNvSpPr>
            <a:spLocks noChangeShapeType="1"/>
          </p:cNvSpPr>
          <p:nvPr/>
        </p:nvSpPr>
        <p:spPr bwMode="auto">
          <a:xfrm>
            <a:off x="5181600" y="4205288"/>
            <a:ext cx="546100" cy="992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4999" name="Line 23"/>
          <p:cNvSpPr>
            <a:spLocks noChangeShapeType="1"/>
          </p:cNvSpPr>
          <p:nvPr/>
        </p:nvSpPr>
        <p:spPr bwMode="auto">
          <a:xfrm>
            <a:off x="3948113" y="3165475"/>
            <a:ext cx="355600" cy="1039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5000" name="Line 24"/>
          <p:cNvSpPr>
            <a:spLocks noChangeShapeType="1"/>
          </p:cNvSpPr>
          <p:nvPr/>
        </p:nvSpPr>
        <p:spPr bwMode="auto">
          <a:xfrm>
            <a:off x="3924300" y="3165475"/>
            <a:ext cx="1257300" cy="9921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5001" name="Line 25"/>
          <p:cNvSpPr>
            <a:spLocks noChangeShapeType="1"/>
          </p:cNvSpPr>
          <p:nvPr/>
        </p:nvSpPr>
        <p:spPr bwMode="auto">
          <a:xfrm flipH="1">
            <a:off x="3425825" y="3190875"/>
            <a:ext cx="1303338" cy="10144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5002" name="Line 26"/>
          <p:cNvSpPr>
            <a:spLocks noChangeShapeType="1"/>
          </p:cNvSpPr>
          <p:nvPr/>
        </p:nvSpPr>
        <p:spPr bwMode="auto">
          <a:xfrm flipH="1">
            <a:off x="4279900" y="3190875"/>
            <a:ext cx="449263" cy="966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5003" name="Line 27"/>
          <p:cNvSpPr>
            <a:spLocks noChangeShapeType="1"/>
          </p:cNvSpPr>
          <p:nvPr/>
        </p:nvSpPr>
        <p:spPr bwMode="auto">
          <a:xfrm>
            <a:off x="4754563" y="3216275"/>
            <a:ext cx="404812" cy="91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5009" name="Oval 33"/>
          <p:cNvSpPr>
            <a:spLocks noChangeArrowheads="1"/>
          </p:cNvSpPr>
          <p:nvPr/>
        </p:nvSpPr>
        <p:spPr bwMode="auto">
          <a:xfrm>
            <a:off x="3336925" y="4079875"/>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5010" name="Oval 34"/>
          <p:cNvSpPr>
            <a:spLocks noChangeArrowheads="1"/>
          </p:cNvSpPr>
          <p:nvPr/>
        </p:nvSpPr>
        <p:spPr bwMode="auto">
          <a:xfrm>
            <a:off x="3336925" y="4067175"/>
            <a:ext cx="212725" cy="2540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5011" name="Oval 35"/>
          <p:cNvSpPr>
            <a:spLocks noChangeArrowheads="1"/>
          </p:cNvSpPr>
          <p:nvPr/>
        </p:nvSpPr>
        <p:spPr bwMode="auto">
          <a:xfrm>
            <a:off x="4203700" y="4079875"/>
            <a:ext cx="214313"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pPr>
              <a:defRPr/>
            </a:pPr>
            <a:endParaRPr lang="it-IT">
              <a:cs typeface="+mn-cs"/>
            </a:endParaRPr>
          </a:p>
        </p:txBody>
      </p:sp>
      <p:sp>
        <p:nvSpPr>
          <p:cNvPr id="255012" name="Oval 36"/>
          <p:cNvSpPr>
            <a:spLocks noChangeArrowheads="1"/>
          </p:cNvSpPr>
          <p:nvPr/>
        </p:nvSpPr>
        <p:spPr bwMode="auto">
          <a:xfrm>
            <a:off x="5072063" y="4079875"/>
            <a:ext cx="214312"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5013" name="Text Box 37"/>
          <p:cNvSpPr txBox="1">
            <a:spLocks noChangeArrowheads="1"/>
          </p:cNvSpPr>
          <p:nvPr/>
        </p:nvSpPr>
        <p:spPr bwMode="auto">
          <a:xfrm>
            <a:off x="823913" y="3744913"/>
            <a:ext cx="18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graphicFrame>
        <p:nvGraphicFramePr>
          <p:cNvPr id="77857" name="Object 38"/>
          <p:cNvGraphicFramePr>
            <a:graphicFrameLocks noChangeAspect="1"/>
          </p:cNvGraphicFramePr>
          <p:nvPr/>
        </p:nvGraphicFramePr>
        <p:xfrm>
          <a:off x="644525" y="3563938"/>
          <a:ext cx="2514600" cy="609600"/>
        </p:xfrm>
        <a:graphic>
          <a:graphicData uri="http://schemas.openxmlformats.org/presentationml/2006/ole">
            <mc:AlternateContent xmlns:mc="http://schemas.openxmlformats.org/markup-compatibility/2006">
              <mc:Choice xmlns:v="urn:schemas-microsoft-com:vml" Requires="v">
                <p:oleObj spid="_x0000_s77974" name="Equation" r:id="rId3" imgW="1409088" imgH="342751" progId="Equation.3">
                  <p:embed/>
                </p:oleObj>
              </mc:Choice>
              <mc:Fallback>
                <p:oleObj name="Equation" r:id="rId3" imgW="1409088" imgH="342751" progId="Equation.3">
                  <p:embed/>
                  <p:pic>
                    <p:nvPicPr>
                      <p:cNvPr id="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25" y="3563938"/>
                        <a:ext cx="25146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55017" name="Oval 41"/>
          <p:cNvSpPr>
            <a:spLocks noChangeArrowheads="1"/>
          </p:cNvSpPr>
          <p:nvPr/>
        </p:nvSpPr>
        <p:spPr bwMode="auto">
          <a:xfrm>
            <a:off x="4673600" y="3051175"/>
            <a:ext cx="214313"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5018" name="Oval 42"/>
          <p:cNvSpPr>
            <a:spLocks noChangeArrowheads="1"/>
          </p:cNvSpPr>
          <p:nvPr/>
        </p:nvSpPr>
        <p:spPr bwMode="auto">
          <a:xfrm>
            <a:off x="3830638" y="3051175"/>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5021" name="Line 45"/>
          <p:cNvSpPr>
            <a:spLocks noChangeShapeType="1"/>
          </p:cNvSpPr>
          <p:nvPr/>
        </p:nvSpPr>
        <p:spPr bwMode="auto">
          <a:xfrm flipH="1">
            <a:off x="3124200" y="4211638"/>
            <a:ext cx="284163" cy="10906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5022" name="Line 46"/>
          <p:cNvSpPr>
            <a:spLocks noChangeShapeType="1"/>
          </p:cNvSpPr>
          <p:nvPr/>
        </p:nvSpPr>
        <p:spPr bwMode="auto">
          <a:xfrm>
            <a:off x="3419475" y="4264025"/>
            <a:ext cx="379413" cy="1041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5004" name="Oval 28"/>
          <p:cNvSpPr>
            <a:spLocks noChangeArrowheads="1"/>
          </p:cNvSpPr>
          <p:nvPr/>
        </p:nvSpPr>
        <p:spPr bwMode="auto">
          <a:xfrm>
            <a:off x="3049588" y="5183188"/>
            <a:ext cx="214312" cy="2555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5005" name="Oval 29"/>
          <p:cNvSpPr>
            <a:spLocks noChangeArrowheads="1"/>
          </p:cNvSpPr>
          <p:nvPr/>
        </p:nvSpPr>
        <p:spPr bwMode="auto">
          <a:xfrm>
            <a:off x="3703638" y="5172075"/>
            <a:ext cx="214312"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5023" name="Line 47"/>
          <p:cNvSpPr>
            <a:spLocks noChangeShapeType="1"/>
          </p:cNvSpPr>
          <p:nvPr/>
        </p:nvSpPr>
        <p:spPr bwMode="auto">
          <a:xfrm>
            <a:off x="3479800" y="4313238"/>
            <a:ext cx="973138" cy="9604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5024" name="Line 48"/>
          <p:cNvSpPr>
            <a:spLocks noChangeShapeType="1"/>
          </p:cNvSpPr>
          <p:nvPr/>
        </p:nvSpPr>
        <p:spPr bwMode="auto">
          <a:xfrm>
            <a:off x="3468688" y="4298950"/>
            <a:ext cx="1682750" cy="101441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5025" name="Line 49"/>
          <p:cNvSpPr>
            <a:spLocks noChangeShapeType="1"/>
          </p:cNvSpPr>
          <p:nvPr/>
        </p:nvSpPr>
        <p:spPr bwMode="auto">
          <a:xfrm>
            <a:off x="3468688" y="4311650"/>
            <a:ext cx="2373312" cy="93821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55008" name="Oval 32"/>
          <p:cNvSpPr>
            <a:spLocks noChangeArrowheads="1"/>
          </p:cNvSpPr>
          <p:nvPr/>
        </p:nvSpPr>
        <p:spPr bwMode="auto">
          <a:xfrm>
            <a:off x="5667375" y="5130800"/>
            <a:ext cx="214313" cy="2555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5007" name="Oval 31"/>
          <p:cNvSpPr>
            <a:spLocks noChangeArrowheads="1"/>
          </p:cNvSpPr>
          <p:nvPr/>
        </p:nvSpPr>
        <p:spPr bwMode="auto">
          <a:xfrm>
            <a:off x="5013325" y="5145088"/>
            <a:ext cx="214313" cy="2555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sp>
        <p:nvSpPr>
          <p:cNvPr id="255006" name="Oval 30"/>
          <p:cNvSpPr>
            <a:spLocks noChangeArrowheads="1"/>
          </p:cNvSpPr>
          <p:nvPr/>
        </p:nvSpPr>
        <p:spPr bwMode="auto">
          <a:xfrm>
            <a:off x="4359275" y="5157788"/>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it-IT">
              <a:cs typeface="+mn-cs"/>
            </a:endParaRPr>
          </a:p>
        </p:txBody>
      </p:sp>
      <p:grpSp>
        <p:nvGrpSpPr>
          <p:cNvPr id="255026" name="Group 50"/>
          <p:cNvGrpSpPr>
            <a:grpSpLocks/>
          </p:cNvGrpSpPr>
          <p:nvPr/>
        </p:nvGrpSpPr>
        <p:grpSpPr bwMode="auto">
          <a:xfrm>
            <a:off x="896938" y="4186238"/>
            <a:ext cx="2357437" cy="857250"/>
            <a:chOff x="442" y="2329"/>
            <a:chExt cx="1485" cy="540"/>
          </a:xfrm>
        </p:grpSpPr>
        <p:sp>
          <p:nvSpPr>
            <p:cNvPr id="255027" name="Text Box 51"/>
            <p:cNvSpPr txBox="1">
              <a:spLocks noChangeArrowheads="1"/>
            </p:cNvSpPr>
            <p:nvPr/>
          </p:nvSpPr>
          <p:spPr bwMode="auto">
            <a:xfrm>
              <a:off x="442" y="2329"/>
              <a:ext cx="14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Update weights into </a:t>
              </a:r>
              <a:r>
                <a:rPr lang="en-US" i="1">
                  <a:cs typeface="+mn-cs"/>
                </a:rPr>
                <a:t>j</a:t>
              </a:r>
            </a:p>
          </p:txBody>
        </p:sp>
        <p:graphicFrame>
          <p:nvGraphicFramePr>
            <p:cNvPr id="77872" name="Object 52"/>
            <p:cNvGraphicFramePr>
              <a:graphicFrameLocks noChangeAspect="1"/>
            </p:cNvGraphicFramePr>
            <p:nvPr/>
          </p:nvGraphicFramePr>
          <p:xfrm>
            <a:off x="712" y="2555"/>
            <a:ext cx="1028" cy="314"/>
          </p:xfrm>
          <a:graphic>
            <a:graphicData uri="http://schemas.openxmlformats.org/presentationml/2006/ole">
              <mc:AlternateContent xmlns:mc="http://schemas.openxmlformats.org/markup-compatibility/2006">
                <mc:Choice xmlns:v="urn:schemas-microsoft-com:vml" Requires="v">
                  <p:oleObj spid="_x0000_s77975" name="Equation" r:id="rId5" imgW="787400" imgH="241300" progId="Equation.3">
                    <p:embed/>
                  </p:oleObj>
                </mc:Choice>
                <mc:Fallback>
                  <p:oleObj name="Equation" r:id="rId5" imgW="787400" imgH="241300" progId="Equation.3">
                    <p:embed/>
                    <p:pic>
                      <p:nvPicPr>
                        <p:cNvPr id="0" name="Object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 y="2555"/>
                          <a:ext cx="1028" cy="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50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50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50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50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50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5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GB" smtClean="0">
                <a:cs typeface="+mj-cs"/>
              </a:rPr>
              <a:t>Example: Voice Recognition</a:t>
            </a:r>
          </a:p>
        </p:txBody>
      </p:sp>
      <p:sp>
        <p:nvSpPr>
          <p:cNvPr id="26627" name="Rectangle 3"/>
          <p:cNvSpPr>
            <a:spLocks noGrp="1" noChangeArrowheads="1"/>
          </p:cNvSpPr>
          <p:nvPr>
            <p:ph type="body" idx="1"/>
          </p:nvPr>
        </p:nvSpPr>
        <p:spPr/>
        <p:txBody>
          <a:bodyPr/>
          <a:lstStyle/>
          <a:p>
            <a:pPr eaLnBrk="1" hangingPunct="1">
              <a:defRPr/>
            </a:pPr>
            <a:r>
              <a:rPr lang="en-GB" dirty="0" smtClean="0">
                <a:cs typeface="+mn-cs"/>
              </a:rPr>
              <a:t>Task: Learn to discriminate between two different voices saying </a:t>
            </a:r>
            <a:r>
              <a:rPr lang="ja-JP" altLang="en-GB" dirty="0" smtClean="0">
                <a:latin typeface="Arial"/>
                <a:cs typeface="+mn-cs"/>
              </a:rPr>
              <a:t>“</a:t>
            </a:r>
            <a:r>
              <a:rPr lang="en-GB" dirty="0" smtClean="0">
                <a:cs typeface="+mn-cs"/>
              </a:rPr>
              <a:t>Hello</a:t>
            </a:r>
            <a:r>
              <a:rPr lang="ja-JP" altLang="en-GB" dirty="0" smtClean="0">
                <a:latin typeface="Arial"/>
                <a:cs typeface="+mn-cs"/>
              </a:rPr>
              <a:t>”</a:t>
            </a:r>
            <a:endParaRPr lang="en-GB" dirty="0" smtClean="0">
              <a:cs typeface="+mn-cs"/>
            </a:endParaRPr>
          </a:p>
          <a:p>
            <a:pPr eaLnBrk="1" hangingPunct="1">
              <a:defRPr/>
            </a:pPr>
            <a:endParaRPr lang="en-GB" dirty="0" smtClean="0">
              <a:cs typeface="+mn-cs"/>
            </a:endParaRPr>
          </a:p>
          <a:p>
            <a:pPr eaLnBrk="1" hangingPunct="1">
              <a:defRPr/>
            </a:pPr>
            <a:r>
              <a:rPr lang="en-GB" dirty="0" smtClean="0">
                <a:cs typeface="+mn-cs"/>
              </a:rPr>
              <a:t>Data </a:t>
            </a:r>
          </a:p>
          <a:p>
            <a:pPr lvl="1" eaLnBrk="1" hangingPunct="1">
              <a:defRPr/>
            </a:pPr>
            <a:r>
              <a:rPr lang="en-GB" dirty="0" smtClean="0"/>
              <a:t>Sources</a:t>
            </a:r>
          </a:p>
          <a:p>
            <a:pPr lvl="2" eaLnBrk="1" hangingPunct="1">
              <a:defRPr/>
            </a:pPr>
            <a:r>
              <a:rPr lang="en-GB" dirty="0" smtClean="0"/>
              <a:t>Steve Simpson</a:t>
            </a:r>
          </a:p>
          <a:p>
            <a:pPr lvl="2" eaLnBrk="1" hangingPunct="1">
              <a:defRPr/>
            </a:pPr>
            <a:r>
              <a:rPr lang="en-GB" dirty="0" smtClean="0"/>
              <a:t>David </a:t>
            </a:r>
            <a:r>
              <a:rPr lang="en-GB" dirty="0" err="1" smtClean="0"/>
              <a:t>Raubenheimer</a:t>
            </a:r>
            <a:endParaRPr lang="en-GB" dirty="0" smtClean="0"/>
          </a:p>
          <a:p>
            <a:pPr lvl="1" eaLnBrk="1" hangingPunct="1">
              <a:defRPr/>
            </a:pPr>
            <a:r>
              <a:rPr lang="en-GB" dirty="0" smtClean="0"/>
              <a:t>Format</a:t>
            </a:r>
          </a:p>
          <a:p>
            <a:pPr lvl="2" eaLnBrk="1" hangingPunct="1">
              <a:defRPr/>
            </a:pPr>
            <a:r>
              <a:rPr lang="en-GB" dirty="0" smtClean="0"/>
              <a:t>Frequency distribution (60 bins)</a:t>
            </a:r>
          </a:p>
        </p:txBody>
      </p:sp>
      <p:pic>
        <p:nvPicPr>
          <p:cNvPr id="78851" name="Picture 4" descr="shello acts horizo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779963"/>
            <a:ext cx="3124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ound">
            <a:hlinkClick r:id="" action="ppaction://noaction">
              <a:snd r:embed="rId3" name="steve hellos.wav"/>
            </a:hlinkClick>
          </p:cNvPr>
          <p:cNvSpPr>
            <a:spLocks noEditPoints="1" noChangeArrowheads="1"/>
          </p:cNvSpPr>
          <p:nvPr/>
        </p:nvSpPr>
        <p:spPr bwMode="auto">
          <a:xfrm>
            <a:off x="4284663" y="3617913"/>
            <a:ext cx="287337" cy="315912"/>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it-IT">
              <a:cs typeface="+mn-cs"/>
            </a:endParaRPr>
          </a:p>
        </p:txBody>
      </p:sp>
      <p:sp>
        <p:nvSpPr>
          <p:cNvPr id="26632" name="Sound">
            <a:hlinkClick r:id="" action="ppaction://noaction">
              <a:snd r:embed="rId4" name="david hellos.wav"/>
            </a:hlinkClick>
          </p:cNvPr>
          <p:cNvSpPr>
            <a:spLocks noEditPoints="1" noChangeArrowheads="1"/>
          </p:cNvSpPr>
          <p:nvPr/>
        </p:nvSpPr>
        <p:spPr bwMode="auto">
          <a:xfrm>
            <a:off x="4284663" y="3976688"/>
            <a:ext cx="287337" cy="315912"/>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it-I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685800" y="609600"/>
            <a:ext cx="7772400" cy="5486400"/>
          </a:xfrm>
        </p:spPr>
        <p:txBody>
          <a:bodyPr/>
          <a:lstStyle/>
          <a:p>
            <a:pPr eaLnBrk="1" hangingPunct="1">
              <a:defRPr/>
            </a:pPr>
            <a:r>
              <a:rPr lang="en-GB" smtClean="0">
                <a:cs typeface="+mn-cs"/>
              </a:rPr>
              <a:t>Network architecture</a:t>
            </a:r>
          </a:p>
          <a:p>
            <a:pPr lvl="1" eaLnBrk="1" hangingPunct="1">
              <a:defRPr/>
            </a:pPr>
            <a:r>
              <a:rPr lang="en-GB" smtClean="0"/>
              <a:t>Feed forward network</a:t>
            </a:r>
          </a:p>
          <a:p>
            <a:pPr lvl="2" eaLnBrk="1" hangingPunct="1">
              <a:defRPr/>
            </a:pPr>
            <a:r>
              <a:rPr lang="en-GB" smtClean="0"/>
              <a:t>60 input (one for each frequency bin)</a:t>
            </a:r>
          </a:p>
          <a:p>
            <a:pPr lvl="2" eaLnBrk="1" hangingPunct="1">
              <a:defRPr/>
            </a:pPr>
            <a:r>
              <a:rPr lang="en-GB" smtClean="0"/>
              <a:t>6 hidden</a:t>
            </a:r>
          </a:p>
          <a:p>
            <a:pPr lvl="2" eaLnBrk="1" hangingPunct="1">
              <a:defRPr/>
            </a:pPr>
            <a:r>
              <a:rPr lang="en-GB" smtClean="0"/>
              <a:t>2 output (0-1 for </a:t>
            </a:r>
            <a:r>
              <a:rPr lang="ja-JP" altLang="en-GB" smtClean="0">
                <a:latin typeface="Arial"/>
              </a:rPr>
              <a:t>“</a:t>
            </a:r>
            <a:r>
              <a:rPr lang="en-GB" smtClean="0"/>
              <a:t>Steve</a:t>
            </a:r>
            <a:r>
              <a:rPr lang="ja-JP" altLang="en-GB" smtClean="0">
                <a:latin typeface="Arial"/>
              </a:rPr>
              <a:t>”</a:t>
            </a:r>
            <a:r>
              <a:rPr lang="en-GB" smtClean="0"/>
              <a:t>, 1-0 for </a:t>
            </a:r>
            <a:r>
              <a:rPr lang="ja-JP" altLang="en-GB" smtClean="0">
                <a:latin typeface="Arial"/>
              </a:rPr>
              <a:t>“</a:t>
            </a:r>
            <a:r>
              <a:rPr lang="en-GB" smtClean="0"/>
              <a:t>David</a:t>
            </a:r>
            <a:r>
              <a:rPr lang="ja-JP" altLang="en-GB" smtClean="0">
                <a:latin typeface="Arial"/>
              </a:rPr>
              <a:t>”</a:t>
            </a:r>
            <a:r>
              <a:rPr lang="en-GB" smtClean="0"/>
              <a:t>)</a:t>
            </a:r>
          </a:p>
          <a:p>
            <a:pPr lvl="2" eaLnBrk="1" hangingPunct="1">
              <a:defRPr/>
            </a:pPr>
            <a:endParaRPr lang="en-GB" smtClean="0"/>
          </a:p>
        </p:txBody>
      </p:sp>
      <p:pic>
        <p:nvPicPr>
          <p:cNvPr id="79874" name="Picture 4" descr="simrau 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3241675"/>
            <a:ext cx="4214813"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685800" y="457200"/>
            <a:ext cx="7772400" cy="5638800"/>
          </a:xfrm>
        </p:spPr>
        <p:txBody>
          <a:bodyPr/>
          <a:lstStyle/>
          <a:p>
            <a:pPr eaLnBrk="1" hangingPunct="1">
              <a:defRPr/>
            </a:pPr>
            <a:r>
              <a:rPr lang="en-GB" smtClean="0">
                <a:cs typeface="+mn-cs"/>
              </a:rPr>
              <a:t>Presenting the data</a:t>
            </a:r>
          </a:p>
        </p:txBody>
      </p:sp>
      <p:grpSp>
        <p:nvGrpSpPr>
          <p:cNvPr id="80898" name="Group 3"/>
          <p:cNvGrpSpPr>
            <a:grpSpLocks/>
          </p:cNvGrpSpPr>
          <p:nvPr/>
        </p:nvGrpSpPr>
        <p:grpSpPr bwMode="auto">
          <a:xfrm>
            <a:off x="1600200" y="1090613"/>
            <a:ext cx="4038600" cy="2338387"/>
            <a:chOff x="1008" y="687"/>
            <a:chExt cx="2544" cy="1473"/>
          </a:xfrm>
        </p:grpSpPr>
        <p:pic>
          <p:nvPicPr>
            <p:cNvPr id="80904" name="Picture 4" descr="shello 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720"/>
              <a:ext cx="778"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5" descr="simrau 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687"/>
              <a:ext cx="1680"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899" name="Group 6"/>
          <p:cNvGrpSpPr>
            <a:grpSpLocks/>
          </p:cNvGrpSpPr>
          <p:nvPr/>
        </p:nvGrpSpPr>
        <p:grpSpPr bwMode="auto">
          <a:xfrm>
            <a:off x="1600200" y="3962400"/>
            <a:ext cx="4019550" cy="2338388"/>
            <a:chOff x="1008" y="2496"/>
            <a:chExt cx="2532" cy="1473"/>
          </a:xfrm>
        </p:grpSpPr>
        <p:pic>
          <p:nvPicPr>
            <p:cNvPr id="80902" name="Picture 7" descr="simrau 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 y="2496"/>
              <a:ext cx="1680"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8" descr="dhello a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2529"/>
              <a:ext cx="835"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9" name="Text Box 9"/>
          <p:cNvSpPr txBox="1">
            <a:spLocks noChangeArrowheads="1"/>
          </p:cNvSpPr>
          <p:nvPr/>
        </p:nvSpPr>
        <p:spPr bwMode="auto">
          <a:xfrm>
            <a:off x="685800" y="914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a:cs typeface="+mn-cs"/>
              </a:rPr>
              <a:t>Steve</a:t>
            </a:r>
          </a:p>
        </p:txBody>
      </p:sp>
      <p:sp>
        <p:nvSpPr>
          <p:cNvPr id="30730" name="Text Box 10"/>
          <p:cNvSpPr txBox="1">
            <a:spLocks noChangeArrowheads="1"/>
          </p:cNvSpPr>
          <p:nvPr/>
        </p:nvSpPr>
        <p:spPr bwMode="auto">
          <a:xfrm>
            <a:off x="609600" y="382428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a:cs typeface="+mn-cs"/>
              </a:rPr>
              <a:t>David</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685800" y="457200"/>
            <a:ext cx="7772400" cy="5638800"/>
          </a:xfrm>
        </p:spPr>
        <p:txBody>
          <a:bodyPr/>
          <a:lstStyle/>
          <a:p>
            <a:pPr eaLnBrk="1" hangingPunct="1">
              <a:defRPr/>
            </a:pPr>
            <a:r>
              <a:rPr lang="en-GB" smtClean="0">
                <a:cs typeface="+mn-cs"/>
              </a:rPr>
              <a:t>Presenting the data (untrained network)</a:t>
            </a:r>
          </a:p>
        </p:txBody>
      </p:sp>
      <p:grpSp>
        <p:nvGrpSpPr>
          <p:cNvPr id="81922" name="Group 3"/>
          <p:cNvGrpSpPr>
            <a:grpSpLocks/>
          </p:cNvGrpSpPr>
          <p:nvPr/>
        </p:nvGrpSpPr>
        <p:grpSpPr bwMode="auto">
          <a:xfrm>
            <a:off x="1600200" y="1090613"/>
            <a:ext cx="4038600" cy="2338387"/>
            <a:chOff x="1008" y="687"/>
            <a:chExt cx="2544" cy="1473"/>
          </a:xfrm>
        </p:grpSpPr>
        <p:pic>
          <p:nvPicPr>
            <p:cNvPr id="81932" name="Picture 4" descr="shello 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720"/>
              <a:ext cx="778"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3" name="Picture 5" descr="simrau 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687"/>
              <a:ext cx="1680"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23" name="Group 6"/>
          <p:cNvGrpSpPr>
            <a:grpSpLocks/>
          </p:cNvGrpSpPr>
          <p:nvPr/>
        </p:nvGrpSpPr>
        <p:grpSpPr bwMode="auto">
          <a:xfrm>
            <a:off x="1600200" y="3962400"/>
            <a:ext cx="4019550" cy="2338388"/>
            <a:chOff x="1008" y="2496"/>
            <a:chExt cx="2532" cy="1473"/>
          </a:xfrm>
        </p:grpSpPr>
        <p:pic>
          <p:nvPicPr>
            <p:cNvPr id="81930" name="Picture 7" descr="simrau 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 y="2496"/>
              <a:ext cx="1680"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1" name="Picture 8" descr="dhello a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2529"/>
              <a:ext cx="835"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7" name="Text Box 9"/>
          <p:cNvSpPr txBox="1">
            <a:spLocks noChangeArrowheads="1"/>
          </p:cNvSpPr>
          <p:nvPr/>
        </p:nvSpPr>
        <p:spPr bwMode="auto">
          <a:xfrm>
            <a:off x="685800" y="914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a:cs typeface="+mn-cs"/>
              </a:rPr>
              <a:t>Steve</a:t>
            </a:r>
          </a:p>
        </p:txBody>
      </p:sp>
      <p:sp>
        <p:nvSpPr>
          <p:cNvPr id="32778" name="Text Box 10"/>
          <p:cNvSpPr txBox="1">
            <a:spLocks noChangeArrowheads="1"/>
          </p:cNvSpPr>
          <p:nvPr/>
        </p:nvSpPr>
        <p:spPr bwMode="auto">
          <a:xfrm>
            <a:off x="609600" y="382428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a:cs typeface="+mn-cs"/>
              </a:rPr>
              <a:t>David</a:t>
            </a:r>
          </a:p>
        </p:txBody>
      </p:sp>
      <p:sp>
        <p:nvSpPr>
          <p:cNvPr id="32779" name="Text Box 11"/>
          <p:cNvSpPr txBox="1">
            <a:spLocks noChangeArrowheads="1"/>
          </p:cNvSpPr>
          <p:nvPr/>
        </p:nvSpPr>
        <p:spPr bwMode="auto">
          <a:xfrm>
            <a:off x="5638800" y="15811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0.43</a:t>
            </a:r>
          </a:p>
        </p:txBody>
      </p:sp>
      <p:sp>
        <p:nvSpPr>
          <p:cNvPr id="32780" name="Text Box 12"/>
          <p:cNvSpPr txBox="1">
            <a:spLocks noChangeArrowheads="1"/>
          </p:cNvSpPr>
          <p:nvPr/>
        </p:nvSpPr>
        <p:spPr bwMode="auto">
          <a:xfrm>
            <a:off x="5638800" y="23431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0.26</a:t>
            </a:r>
          </a:p>
        </p:txBody>
      </p:sp>
      <p:sp>
        <p:nvSpPr>
          <p:cNvPr id="32781" name="Text Box 13"/>
          <p:cNvSpPr txBox="1">
            <a:spLocks noChangeArrowheads="1"/>
          </p:cNvSpPr>
          <p:nvPr/>
        </p:nvSpPr>
        <p:spPr bwMode="auto">
          <a:xfrm>
            <a:off x="5638800" y="4495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0.73</a:t>
            </a:r>
          </a:p>
        </p:txBody>
      </p:sp>
      <p:sp>
        <p:nvSpPr>
          <p:cNvPr id="32782" name="Text Box 14"/>
          <p:cNvSpPr txBox="1">
            <a:spLocks noChangeArrowheads="1"/>
          </p:cNvSpPr>
          <p:nvPr/>
        </p:nvSpPr>
        <p:spPr bwMode="auto">
          <a:xfrm>
            <a:off x="5638800" y="5257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0.55</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685800" y="457200"/>
            <a:ext cx="7772400" cy="5638800"/>
          </a:xfrm>
        </p:spPr>
        <p:txBody>
          <a:bodyPr/>
          <a:lstStyle/>
          <a:p>
            <a:pPr eaLnBrk="1" hangingPunct="1">
              <a:defRPr/>
            </a:pPr>
            <a:r>
              <a:rPr lang="en-GB" smtClean="0">
                <a:cs typeface="+mn-cs"/>
              </a:rPr>
              <a:t>Calculate error</a:t>
            </a:r>
          </a:p>
        </p:txBody>
      </p:sp>
      <p:grpSp>
        <p:nvGrpSpPr>
          <p:cNvPr id="82946" name="Group 3"/>
          <p:cNvGrpSpPr>
            <a:grpSpLocks/>
          </p:cNvGrpSpPr>
          <p:nvPr/>
        </p:nvGrpSpPr>
        <p:grpSpPr bwMode="auto">
          <a:xfrm>
            <a:off x="1600200" y="1090613"/>
            <a:ext cx="4038600" cy="2338387"/>
            <a:chOff x="1008" y="687"/>
            <a:chExt cx="2544" cy="1473"/>
          </a:xfrm>
        </p:grpSpPr>
        <p:pic>
          <p:nvPicPr>
            <p:cNvPr id="82956" name="Picture 4" descr="shello 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720"/>
              <a:ext cx="778"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7" name="Picture 5" descr="simrau 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687"/>
              <a:ext cx="1680"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947" name="Group 6"/>
          <p:cNvGrpSpPr>
            <a:grpSpLocks/>
          </p:cNvGrpSpPr>
          <p:nvPr/>
        </p:nvGrpSpPr>
        <p:grpSpPr bwMode="auto">
          <a:xfrm>
            <a:off x="1600200" y="3962400"/>
            <a:ext cx="4019550" cy="2338388"/>
            <a:chOff x="1008" y="2496"/>
            <a:chExt cx="2532" cy="1473"/>
          </a:xfrm>
        </p:grpSpPr>
        <p:pic>
          <p:nvPicPr>
            <p:cNvPr id="82954" name="Picture 7" descr="simrau 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 y="2496"/>
              <a:ext cx="1680"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5" name="Picture 8" descr="dhello a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2529"/>
              <a:ext cx="835"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01" name="Text Box 9"/>
          <p:cNvSpPr txBox="1">
            <a:spLocks noChangeArrowheads="1"/>
          </p:cNvSpPr>
          <p:nvPr/>
        </p:nvSpPr>
        <p:spPr bwMode="auto">
          <a:xfrm>
            <a:off x="685800" y="914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a:cs typeface="+mn-cs"/>
              </a:rPr>
              <a:t>Steve</a:t>
            </a:r>
          </a:p>
        </p:txBody>
      </p:sp>
      <p:sp>
        <p:nvSpPr>
          <p:cNvPr id="33802" name="Text Box 10"/>
          <p:cNvSpPr txBox="1">
            <a:spLocks noChangeArrowheads="1"/>
          </p:cNvSpPr>
          <p:nvPr/>
        </p:nvSpPr>
        <p:spPr bwMode="auto">
          <a:xfrm>
            <a:off x="609600" y="382428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a:cs typeface="+mn-cs"/>
              </a:rPr>
              <a:t>David</a:t>
            </a:r>
          </a:p>
        </p:txBody>
      </p:sp>
      <p:sp>
        <p:nvSpPr>
          <p:cNvPr id="33803" name="Text Box 11"/>
          <p:cNvSpPr txBox="1">
            <a:spLocks noChangeArrowheads="1"/>
          </p:cNvSpPr>
          <p:nvPr/>
        </p:nvSpPr>
        <p:spPr bwMode="auto">
          <a:xfrm>
            <a:off x="5638800" y="158115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0.43 – 0 	= 0.43</a:t>
            </a:r>
          </a:p>
        </p:txBody>
      </p:sp>
      <p:sp>
        <p:nvSpPr>
          <p:cNvPr id="33804" name="Text Box 12"/>
          <p:cNvSpPr txBox="1">
            <a:spLocks noChangeArrowheads="1"/>
          </p:cNvSpPr>
          <p:nvPr/>
        </p:nvSpPr>
        <p:spPr bwMode="auto">
          <a:xfrm>
            <a:off x="5638800" y="234315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0.26 –1	= 0.74</a:t>
            </a:r>
          </a:p>
        </p:txBody>
      </p:sp>
      <p:sp>
        <p:nvSpPr>
          <p:cNvPr id="33805" name="Text Box 13"/>
          <p:cNvSpPr txBox="1">
            <a:spLocks noChangeArrowheads="1"/>
          </p:cNvSpPr>
          <p:nvPr/>
        </p:nvSpPr>
        <p:spPr bwMode="auto">
          <a:xfrm>
            <a:off x="5638800" y="44958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0.73 – 1	= 0.27</a:t>
            </a:r>
          </a:p>
        </p:txBody>
      </p:sp>
      <p:sp>
        <p:nvSpPr>
          <p:cNvPr id="33806" name="Text Box 14"/>
          <p:cNvSpPr txBox="1">
            <a:spLocks noChangeArrowheads="1"/>
          </p:cNvSpPr>
          <p:nvPr/>
        </p:nvSpPr>
        <p:spPr bwMode="auto">
          <a:xfrm>
            <a:off x="5638800" y="52578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0.55 – 0	= 0.55</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685800" y="457200"/>
            <a:ext cx="7772400" cy="5638800"/>
          </a:xfrm>
        </p:spPr>
        <p:txBody>
          <a:bodyPr/>
          <a:lstStyle/>
          <a:p>
            <a:pPr eaLnBrk="1" hangingPunct="1">
              <a:defRPr/>
            </a:pPr>
            <a:r>
              <a:rPr lang="en-GB" smtClean="0">
                <a:cs typeface="+mn-cs"/>
              </a:rPr>
              <a:t>Backprop error and adjust weights</a:t>
            </a:r>
          </a:p>
          <a:p>
            <a:pPr eaLnBrk="1" hangingPunct="1">
              <a:defRPr/>
            </a:pPr>
            <a:endParaRPr lang="en-GB" smtClean="0">
              <a:cs typeface="+mn-cs"/>
            </a:endParaRPr>
          </a:p>
        </p:txBody>
      </p:sp>
      <p:grpSp>
        <p:nvGrpSpPr>
          <p:cNvPr id="83970" name="Group 3"/>
          <p:cNvGrpSpPr>
            <a:grpSpLocks/>
          </p:cNvGrpSpPr>
          <p:nvPr/>
        </p:nvGrpSpPr>
        <p:grpSpPr bwMode="auto">
          <a:xfrm>
            <a:off x="1600200" y="1090613"/>
            <a:ext cx="4038600" cy="2338387"/>
            <a:chOff x="1008" y="687"/>
            <a:chExt cx="2544" cy="1473"/>
          </a:xfrm>
        </p:grpSpPr>
        <p:pic>
          <p:nvPicPr>
            <p:cNvPr id="83994" name="Picture 4" descr="shello 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720"/>
              <a:ext cx="778"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5" name="Picture 5" descr="simrau 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687"/>
              <a:ext cx="1680"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971" name="Group 6"/>
          <p:cNvGrpSpPr>
            <a:grpSpLocks/>
          </p:cNvGrpSpPr>
          <p:nvPr/>
        </p:nvGrpSpPr>
        <p:grpSpPr bwMode="auto">
          <a:xfrm>
            <a:off x="1600200" y="3962400"/>
            <a:ext cx="4019550" cy="2338388"/>
            <a:chOff x="1008" y="2496"/>
            <a:chExt cx="2532" cy="1473"/>
          </a:xfrm>
        </p:grpSpPr>
        <p:pic>
          <p:nvPicPr>
            <p:cNvPr id="83992" name="Picture 7" descr="simrau 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 y="2496"/>
              <a:ext cx="1680"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3" name="Picture 8" descr="dhello a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2529"/>
              <a:ext cx="835"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5" name="Text Box 9"/>
          <p:cNvSpPr txBox="1">
            <a:spLocks noChangeArrowheads="1"/>
          </p:cNvSpPr>
          <p:nvPr/>
        </p:nvSpPr>
        <p:spPr bwMode="auto">
          <a:xfrm>
            <a:off x="685800" y="914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a:cs typeface="+mn-cs"/>
              </a:rPr>
              <a:t>Steve</a:t>
            </a:r>
          </a:p>
        </p:txBody>
      </p:sp>
      <p:sp>
        <p:nvSpPr>
          <p:cNvPr id="34826" name="Text Box 10"/>
          <p:cNvSpPr txBox="1">
            <a:spLocks noChangeArrowheads="1"/>
          </p:cNvSpPr>
          <p:nvPr/>
        </p:nvSpPr>
        <p:spPr bwMode="auto">
          <a:xfrm>
            <a:off x="609600" y="382428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a:cs typeface="+mn-cs"/>
              </a:rPr>
              <a:t>David</a:t>
            </a:r>
          </a:p>
        </p:txBody>
      </p:sp>
      <p:sp>
        <p:nvSpPr>
          <p:cNvPr id="34827" name="Text Box 11"/>
          <p:cNvSpPr txBox="1">
            <a:spLocks noChangeArrowheads="1"/>
          </p:cNvSpPr>
          <p:nvPr/>
        </p:nvSpPr>
        <p:spPr bwMode="auto">
          <a:xfrm>
            <a:off x="5638800" y="158115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0.43 – 0 	= 0.43</a:t>
            </a:r>
          </a:p>
        </p:txBody>
      </p:sp>
      <p:sp>
        <p:nvSpPr>
          <p:cNvPr id="34828" name="Text Box 12"/>
          <p:cNvSpPr txBox="1">
            <a:spLocks noChangeArrowheads="1"/>
          </p:cNvSpPr>
          <p:nvPr/>
        </p:nvSpPr>
        <p:spPr bwMode="auto">
          <a:xfrm>
            <a:off x="5638800" y="234315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0.26 – 1	= 0.74</a:t>
            </a:r>
          </a:p>
        </p:txBody>
      </p:sp>
      <p:sp>
        <p:nvSpPr>
          <p:cNvPr id="34829" name="Text Box 13"/>
          <p:cNvSpPr txBox="1">
            <a:spLocks noChangeArrowheads="1"/>
          </p:cNvSpPr>
          <p:nvPr/>
        </p:nvSpPr>
        <p:spPr bwMode="auto">
          <a:xfrm>
            <a:off x="5638800" y="44958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0.73 – 1	= 0.27</a:t>
            </a:r>
          </a:p>
        </p:txBody>
      </p:sp>
      <p:sp>
        <p:nvSpPr>
          <p:cNvPr id="34830" name="Text Box 14"/>
          <p:cNvSpPr txBox="1">
            <a:spLocks noChangeArrowheads="1"/>
          </p:cNvSpPr>
          <p:nvPr/>
        </p:nvSpPr>
        <p:spPr bwMode="auto">
          <a:xfrm>
            <a:off x="5638800" y="52578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0.55 – 0	= 0.55</a:t>
            </a:r>
          </a:p>
        </p:txBody>
      </p:sp>
      <p:sp>
        <p:nvSpPr>
          <p:cNvPr id="34831" name="Text Box 15"/>
          <p:cNvSpPr txBox="1">
            <a:spLocks noChangeArrowheads="1"/>
          </p:cNvSpPr>
          <p:nvPr/>
        </p:nvSpPr>
        <p:spPr bwMode="auto">
          <a:xfrm>
            <a:off x="6324600" y="31242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GB" sz="2400">
                <a:solidFill>
                  <a:srgbClr val="FF3300"/>
                </a:solidFill>
                <a:cs typeface="+mn-cs"/>
              </a:rPr>
              <a:t>1.17</a:t>
            </a:r>
          </a:p>
        </p:txBody>
      </p:sp>
      <p:sp>
        <p:nvSpPr>
          <p:cNvPr id="34832" name="Line 16"/>
          <p:cNvSpPr>
            <a:spLocks noChangeShapeType="1"/>
          </p:cNvSpPr>
          <p:nvPr/>
        </p:nvSpPr>
        <p:spPr bwMode="auto">
          <a:xfrm>
            <a:off x="7543800" y="30480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34834" name="Line 18"/>
          <p:cNvSpPr>
            <a:spLocks noChangeShapeType="1"/>
          </p:cNvSpPr>
          <p:nvPr/>
        </p:nvSpPr>
        <p:spPr bwMode="auto">
          <a:xfrm flipH="1" flipV="1">
            <a:off x="4800600" y="3048000"/>
            <a:ext cx="2743200" cy="3048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34835" name="Text Box 19"/>
          <p:cNvSpPr txBox="1">
            <a:spLocks noChangeArrowheads="1"/>
          </p:cNvSpPr>
          <p:nvPr/>
        </p:nvSpPr>
        <p:spPr bwMode="auto">
          <a:xfrm>
            <a:off x="6324600" y="6019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GB" sz="2400">
                <a:solidFill>
                  <a:srgbClr val="FF3300"/>
                </a:solidFill>
                <a:cs typeface="+mn-cs"/>
              </a:rPr>
              <a:t>0.82</a:t>
            </a:r>
          </a:p>
        </p:txBody>
      </p:sp>
      <p:sp>
        <p:nvSpPr>
          <p:cNvPr id="34836" name="Line 20"/>
          <p:cNvSpPr>
            <a:spLocks noChangeShapeType="1"/>
          </p:cNvSpPr>
          <p:nvPr/>
        </p:nvSpPr>
        <p:spPr bwMode="auto">
          <a:xfrm>
            <a:off x="7543800" y="59436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34837" name="Line 21"/>
          <p:cNvSpPr>
            <a:spLocks noChangeShapeType="1"/>
          </p:cNvSpPr>
          <p:nvPr/>
        </p:nvSpPr>
        <p:spPr bwMode="auto">
          <a:xfrm flipH="1" flipV="1">
            <a:off x="4800600" y="5943600"/>
            <a:ext cx="2743200" cy="3048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34843" name="Line 27"/>
          <p:cNvSpPr>
            <a:spLocks noChangeShapeType="1"/>
          </p:cNvSpPr>
          <p:nvPr/>
        </p:nvSpPr>
        <p:spPr bwMode="auto">
          <a:xfrm>
            <a:off x="5651500" y="170021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34844" name="Line 28"/>
          <p:cNvSpPr>
            <a:spLocks noChangeShapeType="1"/>
          </p:cNvSpPr>
          <p:nvPr/>
        </p:nvSpPr>
        <p:spPr bwMode="auto">
          <a:xfrm>
            <a:off x="6804025" y="170021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34845" name="Line 29"/>
          <p:cNvSpPr>
            <a:spLocks noChangeShapeType="1"/>
          </p:cNvSpPr>
          <p:nvPr/>
        </p:nvSpPr>
        <p:spPr bwMode="auto">
          <a:xfrm>
            <a:off x="5651500" y="243205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34846" name="Line 30"/>
          <p:cNvSpPr>
            <a:spLocks noChangeShapeType="1"/>
          </p:cNvSpPr>
          <p:nvPr/>
        </p:nvSpPr>
        <p:spPr bwMode="auto">
          <a:xfrm>
            <a:off x="6781800" y="243205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34847" name="Line 31"/>
          <p:cNvSpPr>
            <a:spLocks noChangeShapeType="1"/>
          </p:cNvSpPr>
          <p:nvPr/>
        </p:nvSpPr>
        <p:spPr bwMode="auto">
          <a:xfrm>
            <a:off x="5662613" y="45974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34848" name="Line 32"/>
          <p:cNvSpPr>
            <a:spLocks noChangeShapeType="1"/>
          </p:cNvSpPr>
          <p:nvPr/>
        </p:nvSpPr>
        <p:spPr bwMode="auto">
          <a:xfrm>
            <a:off x="6792913" y="45926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34849" name="Line 33"/>
          <p:cNvSpPr>
            <a:spLocks noChangeShapeType="1"/>
          </p:cNvSpPr>
          <p:nvPr/>
        </p:nvSpPr>
        <p:spPr bwMode="auto">
          <a:xfrm>
            <a:off x="6804025" y="537368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34850" name="Line 34"/>
          <p:cNvSpPr>
            <a:spLocks noChangeShapeType="1"/>
          </p:cNvSpPr>
          <p:nvPr/>
        </p:nvSpPr>
        <p:spPr bwMode="auto">
          <a:xfrm>
            <a:off x="5651500" y="537368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685800" y="381000"/>
            <a:ext cx="7772400" cy="5715000"/>
          </a:xfrm>
        </p:spPr>
        <p:txBody>
          <a:bodyPr/>
          <a:lstStyle/>
          <a:p>
            <a:pPr eaLnBrk="1" hangingPunct="1">
              <a:defRPr/>
            </a:pPr>
            <a:r>
              <a:rPr lang="en-GB" dirty="0" smtClean="0">
                <a:cs typeface="+mn-cs"/>
              </a:rPr>
              <a:t>Repeat process (sweep) for all training pairs</a:t>
            </a:r>
          </a:p>
          <a:p>
            <a:pPr lvl="1" eaLnBrk="1" hangingPunct="1">
              <a:defRPr/>
            </a:pPr>
            <a:r>
              <a:rPr lang="en-GB" dirty="0" smtClean="0"/>
              <a:t>Present data</a:t>
            </a:r>
          </a:p>
          <a:p>
            <a:pPr lvl="1" eaLnBrk="1" hangingPunct="1">
              <a:defRPr/>
            </a:pPr>
            <a:r>
              <a:rPr lang="en-GB" dirty="0" smtClean="0"/>
              <a:t>Calculate error</a:t>
            </a:r>
          </a:p>
          <a:p>
            <a:pPr lvl="1" eaLnBrk="1" hangingPunct="1">
              <a:defRPr/>
            </a:pPr>
            <a:r>
              <a:rPr lang="en-GB" dirty="0" err="1" smtClean="0"/>
              <a:t>Backpropagate</a:t>
            </a:r>
            <a:r>
              <a:rPr lang="en-GB" dirty="0" smtClean="0"/>
              <a:t> error</a:t>
            </a:r>
          </a:p>
          <a:p>
            <a:pPr lvl="1" eaLnBrk="1" hangingPunct="1">
              <a:defRPr/>
            </a:pPr>
            <a:r>
              <a:rPr lang="en-GB" dirty="0" smtClean="0"/>
              <a:t>Adjust weights</a:t>
            </a:r>
          </a:p>
          <a:p>
            <a:pPr eaLnBrk="1" hangingPunct="1">
              <a:defRPr/>
            </a:pPr>
            <a:r>
              <a:rPr lang="en-GB" dirty="0" smtClean="0">
                <a:cs typeface="+mn-cs"/>
              </a:rPr>
              <a:t>Repeat process multiple times</a:t>
            </a:r>
          </a:p>
        </p:txBody>
      </p:sp>
      <p:pic>
        <p:nvPicPr>
          <p:cNvPr id="84994" name="Picture 4" descr="simrau error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3575050"/>
            <a:ext cx="53340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685800" y="457200"/>
            <a:ext cx="7772400" cy="5638800"/>
          </a:xfrm>
        </p:spPr>
        <p:txBody>
          <a:bodyPr/>
          <a:lstStyle/>
          <a:p>
            <a:pPr eaLnBrk="1" hangingPunct="1">
              <a:defRPr/>
            </a:pPr>
            <a:r>
              <a:rPr lang="en-GB" smtClean="0">
                <a:cs typeface="+mn-cs"/>
              </a:rPr>
              <a:t>Presenting the data (trained network)</a:t>
            </a:r>
          </a:p>
        </p:txBody>
      </p:sp>
      <p:grpSp>
        <p:nvGrpSpPr>
          <p:cNvPr id="86018" name="Group 3"/>
          <p:cNvGrpSpPr>
            <a:grpSpLocks/>
          </p:cNvGrpSpPr>
          <p:nvPr/>
        </p:nvGrpSpPr>
        <p:grpSpPr bwMode="auto">
          <a:xfrm>
            <a:off x="1600200" y="1090613"/>
            <a:ext cx="4038600" cy="2338387"/>
            <a:chOff x="1008" y="687"/>
            <a:chExt cx="2544" cy="1473"/>
          </a:xfrm>
        </p:grpSpPr>
        <p:pic>
          <p:nvPicPr>
            <p:cNvPr id="86028" name="Picture 4" descr="shello 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720"/>
              <a:ext cx="778"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9" name="Picture 5" descr="simrau 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687"/>
              <a:ext cx="1680"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019" name="Group 6"/>
          <p:cNvGrpSpPr>
            <a:grpSpLocks/>
          </p:cNvGrpSpPr>
          <p:nvPr/>
        </p:nvGrpSpPr>
        <p:grpSpPr bwMode="auto">
          <a:xfrm>
            <a:off x="1600200" y="3962400"/>
            <a:ext cx="4019550" cy="2338388"/>
            <a:chOff x="1008" y="2496"/>
            <a:chExt cx="2532" cy="1473"/>
          </a:xfrm>
        </p:grpSpPr>
        <p:pic>
          <p:nvPicPr>
            <p:cNvPr id="86026" name="Picture 7" descr="simrau 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 y="2496"/>
              <a:ext cx="1680"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7" name="Picture 8" descr="dhello a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2529"/>
              <a:ext cx="835"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3" name="Text Box 9"/>
          <p:cNvSpPr txBox="1">
            <a:spLocks noChangeArrowheads="1"/>
          </p:cNvSpPr>
          <p:nvPr/>
        </p:nvSpPr>
        <p:spPr bwMode="auto">
          <a:xfrm>
            <a:off x="685800" y="914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a:cs typeface="+mn-cs"/>
              </a:rPr>
              <a:t>Steve</a:t>
            </a:r>
          </a:p>
        </p:txBody>
      </p:sp>
      <p:sp>
        <p:nvSpPr>
          <p:cNvPr id="36874" name="Text Box 10"/>
          <p:cNvSpPr txBox="1">
            <a:spLocks noChangeArrowheads="1"/>
          </p:cNvSpPr>
          <p:nvPr/>
        </p:nvSpPr>
        <p:spPr bwMode="auto">
          <a:xfrm>
            <a:off x="609600" y="382428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a:cs typeface="+mn-cs"/>
              </a:rPr>
              <a:t>David</a:t>
            </a:r>
          </a:p>
        </p:txBody>
      </p:sp>
      <p:sp>
        <p:nvSpPr>
          <p:cNvPr id="36875" name="Text Box 11"/>
          <p:cNvSpPr txBox="1">
            <a:spLocks noChangeArrowheads="1"/>
          </p:cNvSpPr>
          <p:nvPr/>
        </p:nvSpPr>
        <p:spPr bwMode="auto">
          <a:xfrm>
            <a:off x="5638800" y="15811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0.01</a:t>
            </a:r>
          </a:p>
        </p:txBody>
      </p:sp>
      <p:sp>
        <p:nvSpPr>
          <p:cNvPr id="36876" name="Text Box 12"/>
          <p:cNvSpPr txBox="1">
            <a:spLocks noChangeArrowheads="1"/>
          </p:cNvSpPr>
          <p:nvPr/>
        </p:nvSpPr>
        <p:spPr bwMode="auto">
          <a:xfrm>
            <a:off x="5638800" y="23431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0.99</a:t>
            </a:r>
          </a:p>
        </p:txBody>
      </p:sp>
      <p:sp>
        <p:nvSpPr>
          <p:cNvPr id="36877" name="Text Box 13"/>
          <p:cNvSpPr txBox="1">
            <a:spLocks noChangeArrowheads="1"/>
          </p:cNvSpPr>
          <p:nvPr/>
        </p:nvSpPr>
        <p:spPr bwMode="auto">
          <a:xfrm>
            <a:off x="5638800" y="4495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0.99</a:t>
            </a:r>
          </a:p>
        </p:txBody>
      </p:sp>
      <p:sp>
        <p:nvSpPr>
          <p:cNvPr id="36878" name="Text Box 14"/>
          <p:cNvSpPr txBox="1">
            <a:spLocks noChangeArrowheads="1"/>
          </p:cNvSpPr>
          <p:nvPr/>
        </p:nvSpPr>
        <p:spPr bwMode="auto">
          <a:xfrm>
            <a:off x="5638800" y="5257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400">
                <a:cs typeface="+mn-cs"/>
              </a:rPr>
              <a:t>0.01</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1"/>
          </p:nvPr>
        </p:nvSpPr>
        <p:spPr/>
        <p:txBody>
          <a:bodyPr/>
          <a:lstStyle/>
          <a:p>
            <a:pPr>
              <a:defRPr/>
            </a:pPr>
            <a:fld id="{BE293211-3129-F34B-97FD-414B491EB1AC}" type="slidenum">
              <a:rPr lang="en-US"/>
              <a:pPr>
                <a:defRPr/>
              </a:pPr>
              <a:t>7</a:t>
            </a:fld>
            <a:endParaRPr lang="en-US">
              <a:latin typeface="Times New Roman" charset="0"/>
            </a:endParaRPr>
          </a:p>
        </p:txBody>
      </p:sp>
      <p:sp>
        <p:nvSpPr>
          <p:cNvPr id="231426" name="Rectangle 2"/>
          <p:cNvSpPr>
            <a:spLocks noGrp="1" noChangeArrowheads="1"/>
          </p:cNvSpPr>
          <p:nvPr>
            <p:ph type="title"/>
          </p:nvPr>
        </p:nvSpPr>
        <p:spPr/>
        <p:txBody>
          <a:bodyPr/>
          <a:lstStyle/>
          <a:p>
            <a:pPr eaLnBrk="1" hangingPunct="1">
              <a:defRPr/>
            </a:pPr>
            <a:r>
              <a:rPr lang="en-US" smtClean="0">
                <a:cs typeface="+mj-cs"/>
              </a:rPr>
              <a:t>Neural Communication</a:t>
            </a:r>
          </a:p>
        </p:txBody>
      </p:sp>
      <p:sp>
        <p:nvSpPr>
          <p:cNvPr id="231427" name="Rectangle 3"/>
          <p:cNvSpPr>
            <a:spLocks noGrp="1" noChangeArrowheads="1"/>
          </p:cNvSpPr>
          <p:nvPr>
            <p:ph type="body" idx="1"/>
          </p:nvPr>
        </p:nvSpPr>
        <p:spPr>
          <a:xfrm>
            <a:off x="441325" y="1371600"/>
            <a:ext cx="8016875" cy="4687888"/>
          </a:xfrm>
        </p:spPr>
        <p:txBody>
          <a:bodyPr/>
          <a:lstStyle/>
          <a:p>
            <a:pPr eaLnBrk="1" hangingPunct="1">
              <a:lnSpc>
                <a:spcPct val="90000"/>
              </a:lnSpc>
              <a:defRPr/>
            </a:pPr>
            <a:r>
              <a:rPr lang="en-US" sz="2400" dirty="0" smtClean="0">
                <a:cs typeface="+mn-cs"/>
              </a:rPr>
              <a:t>Electrical potential across cell membrane exhibits spikes called </a:t>
            </a:r>
            <a:r>
              <a:rPr lang="en-US" sz="2400" b="1" dirty="0" smtClean="0">
                <a:cs typeface="+mn-cs"/>
              </a:rPr>
              <a:t>action potentials</a:t>
            </a:r>
            <a:r>
              <a:rPr lang="en-US" sz="2400" dirty="0" smtClean="0">
                <a:cs typeface="+mn-cs"/>
              </a:rPr>
              <a:t>.</a:t>
            </a:r>
          </a:p>
          <a:p>
            <a:pPr eaLnBrk="1" hangingPunct="1">
              <a:lnSpc>
                <a:spcPct val="90000"/>
              </a:lnSpc>
              <a:defRPr/>
            </a:pPr>
            <a:r>
              <a:rPr lang="en-US" sz="2400" dirty="0" smtClean="0">
                <a:cs typeface="+mn-cs"/>
              </a:rPr>
              <a:t>Spike originates in cell body, travels down </a:t>
            </a:r>
          </a:p>
          <a:p>
            <a:pPr eaLnBrk="1" hangingPunct="1">
              <a:lnSpc>
                <a:spcPct val="90000"/>
              </a:lnSpc>
              <a:buFontTx/>
              <a:buNone/>
              <a:defRPr/>
            </a:pPr>
            <a:r>
              <a:rPr lang="en-US" sz="2400" dirty="0" smtClean="0">
                <a:cs typeface="+mn-cs"/>
              </a:rPr>
              <a:t>     axon, and </a:t>
            </a:r>
            <a:r>
              <a:rPr lang="en-US" sz="2400" b="1" dirty="0" smtClean="0">
                <a:cs typeface="+mn-cs"/>
              </a:rPr>
              <a:t>causes synaptic terminals to </a:t>
            </a:r>
          </a:p>
          <a:p>
            <a:pPr eaLnBrk="1" hangingPunct="1">
              <a:lnSpc>
                <a:spcPct val="90000"/>
              </a:lnSpc>
              <a:buFontTx/>
              <a:buNone/>
              <a:defRPr/>
            </a:pPr>
            <a:r>
              <a:rPr lang="en-US" sz="2400" b="1" dirty="0" smtClean="0">
                <a:cs typeface="+mn-cs"/>
              </a:rPr>
              <a:t>     release neurotransmitters</a:t>
            </a:r>
            <a:r>
              <a:rPr lang="en-US" sz="2400" dirty="0" smtClean="0">
                <a:cs typeface="+mn-cs"/>
              </a:rPr>
              <a:t>.</a:t>
            </a:r>
          </a:p>
          <a:p>
            <a:pPr eaLnBrk="1" hangingPunct="1">
              <a:lnSpc>
                <a:spcPct val="90000"/>
              </a:lnSpc>
              <a:defRPr/>
            </a:pPr>
            <a:r>
              <a:rPr lang="en-US" sz="2400" dirty="0" smtClean="0">
                <a:cs typeface="+mn-cs"/>
              </a:rPr>
              <a:t>Chemical diffuses across synapse </a:t>
            </a:r>
            <a:r>
              <a:rPr lang="en-US" sz="2400" b="1" dirty="0" smtClean="0">
                <a:cs typeface="+mn-cs"/>
              </a:rPr>
              <a:t>to </a:t>
            </a:r>
          </a:p>
          <a:p>
            <a:pPr eaLnBrk="1" hangingPunct="1">
              <a:lnSpc>
                <a:spcPct val="90000"/>
              </a:lnSpc>
              <a:buFontTx/>
              <a:buNone/>
              <a:defRPr/>
            </a:pPr>
            <a:r>
              <a:rPr lang="en-US" sz="2400" b="1" dirty="0" smtClean="0">
                <a:cs typeface="+mn-cs"/>
              </a:rPr>
              <a:t>     dendrites of other neurons</a:t>
            </a:r>
            <a:r>
              <a:rPr lang="en-US" sz="2400" dirty="0" smtClean="0">
                <a:cs typeface="+mn-cs"/>
              </a:rPr>
              <a:t>.</a:t>
            </a:r>
          </a:p>
          <a:p>
            <a:pPr eaLnBrk="1" hangingPunct="1">
              <a:lnSpc>
                <a:spcPct val="90000"/>
              </a:lnSpc>
              <a:defRPr/>
            </a:pPr>
            <a:r>
              <a:rPr lang="en-US" sz="2400" dirty="0" smtClean="0">
                <a:cs typeface="+mn-cs"/>
              </a:rPr>
              <a:t>Neurotransmitters can be </a:t>
            </a:r>
            <a:r>
              <a:rPr lang="en-US" sz="2400" dirty="0" smtClean="0">
                <a:solidFill>
                  <a:srgbClr val="FF0000"/>
                </a:solidFill>
                <a:cs typeface="+mn-cs"/>
              </a:rPr>
              <a:t>excitatory </a:t>
            </a:r>
            <a:r>
              <a:rPr lang="en-US" sz="2400" dirty="0" smtClean="0">
                <a:cs typeface="+mn-cs"/>
              </a:rPr>
              <a:t>or </a:t>
            </a:r>
          </a:p>
          <a:p>
            <a:pPr eaLnBrk="1" hangingPunct="1">
              <a:lnSpc>
                <a:spcPct val="90000"/>
              </a:lnSpc>
              <a:buFontTx/>
              <a:buNone/>
              <a:defRPr/>
            </a:pPr>
            <a:r>
              <a:rPr lang="en-US" sz="2400" dirty="0" smtClean="0">
                <a:cs typeface="+mn-cs"/>
              </a:rPr>
              <a:t>    </a:t>
            </a:r>
            <a:r>
              <a:rPr lang="en-US" sz="2400" dirty="0" smtClean="0">
                <a:solidFill>
                  <a:srgbClr val="FF0000"/>
                </a:solidFill>
                <a:cs typeface="+mn-cs"/>
              </a:rPr>
              <a:t>inhibitory</a:t>
            </a:r>
            <a:r>
              <a:rPr lang="en-US" sz="2400" dirty="0" smtClean="0">
                <a:cs typeface="+mn-cs"/>
              </a:rPr>
              <a:t>.</a:t>
            </a:r>
          </a:p>
          <a:p>
            <a:pPr eaLnBrk="1" hangingPunct="1">
              <a:lnSpc>
                <a:spcPct val="90000"/>
              </a:lnSpc>
              <a:defRPr/>
            </a:pPr>
            <a:r>
              <a:rPr lang="en-US" sz="2400" dirty="0" smtClean="0">
                <a:cs typeface="+mn-cs"/>
              </a:rPr>
              <a:t>If net input of neurotransmitters to a neuron from other neurons is </a:t>
            </a:r>
            <a:r>
              <a:rPr lang="en-US" sz="2400" b="1" dirty="0" smtClean="0">
                <a:solidFill>
                  <a:srgbClr val="FF0000"/>
                </a:solidFill>
                <a:cs typeface="+mn-cs"/>
              </a:rPr>
              <a:t>excitatory and exceeds some threshold, it fires an action potential</a:t>
            </a:r>
            <a:r>
              <a:rPr lang="en-US" sz="2400" dirty="0" smtClean="0">
                <a:cs typeface="+mn-cs"/>
              </a:rPr>
              <a:t>.</a:t>
            </a:r>
          </a:p>
          <a:p>
            <a:pPr eaLnBrk="1" hangingPunct="1">
              <a:lnSpc>
                <a:spcPct val="90000"/>
              </a:lnSpc>
              <a:defRPr/>
            </a:pPr>
            <a:endParaRPr lang="en-US" sz="2400" dirty="0" smtClean="0">
              <a:cs typeface="+mn-cs"/>
            </a:endParaRPr>
          </a:p>
          <a:p>
            <a:pPr eaLnBrk="1" hangingPunct="1">
              <a:lnSpc>
                <a:spcPct val="90000"/>
              </a:lnSpc>
              <a:buFontTx/>
              <a:buNone/>
              <a:defRPr/>
            </a:pPr>
            <a:endParaRPr lang="en-US" sz="2400" dirty="0" smtClean="0">
              <a:cs typeface="+mn-cs"/>
            </a:endParaRPr>
          </a:p>
          <a:p>
            <a:pPr eaLnBrk="1" hangingPunct="1">
              <a:lnSpc>
                <a:spcPct val="90000"/>
              </a:lnSpc>
              <a:buFontTx/>
              <a:buNone/>
              <a:defRPr/>
            </a:pPr>
            <a:endParaRPr lang="en-US" sz="2400" dirty="0" smtClean="0">
              <a:cs typeface="+mn-cs"/>
            </a:endParaRPr>
          </a:p>
          <a:p>
            <a:pPr eaLnBrk="1" hangingPunct="1">
              <a:lnSpc>
                <a:spcPct val="90000"/>
              </a:lnSpc>
              <a:buFontTx/>
              <a:buNone/>
              <a:defRPr/>
            </a:pPr>
            <a:endParaRPr lang="en-US" sz="2400" dirty="0" smtClean="0">
              <a:cs typeface="+mn-cs"/>
            </a:endParaRPr>
          </a:p>
          <a:p>
            <a:pPr eaLnBrk="1" hangingPunct="1">
              <a:lnSpc>
                <a:spcPct val="90000"/>
              </a:lnSpc>
              <a:defRPr/>
            </a:pPr>
            <a:endParaRPr lang="en-US" sz="2400" dirty="0" smtClean="0">
              <a:cs typeface="+mn-cs"/>
            </a:endParaRPr>
          </a:p>
        </p:txBody>
      </p:sp>
      <p:pic>
        <p:nvPicPr>
          <p:cNvPr id="23556" name="Picture 4" descr="300px-Action-poten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938" y="1922463"/>
            <a:ext cx="28575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142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14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14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142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142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3142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142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14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pPr>
              <a:defRPr/>
            </a:pPr>
            <a:fld id="{93FDA10C-CF32-854F-9D9B-30E7FEDE5672}" type="slidenum">
              <a:rPr lang="en-US"/>
              <a:pPr>
                <a:defRPr/>
              </a:pPr>
              <a:t>70</a:t>
            </a:fld>
            <a:endParaRPr lang="en-US">
              <a:latin typeface="Times New Roman" charset="0"/>
            </a:endParaRPr>
          </a:p>
        </p:txBody>
      </p:sp>
      <p:sp>
        <p:nvSpPr>
          <p:cNvPr id="258050" name="Rectangle 2"/>
          <p:cNvSpPr>
            <a:spLocks noGrp="1" noChangeArrowheads="1"/>
          </p:cNvSpPr>
          <p:nvPr>
            <p:ph type="title"/>
          </p:nvPr>
        </p:nvSpPr>
        <p:spPr/>
        <p:txBody>
          <a:bodyPr/>
          <a:lstStyle/>
          <a:p>
            <a:pPr eaLnBrk="1" hangingPunct="1">
              <a:defRPr/>
            </a:pPr>
            <a:r>
              <a:rPr lang="en-US" smtClean="0">
                <a:cs typeface="+mj-cs"/>
              </a:rPr>
              <a:t>Comments on Training Algorithm</a:t>
            </a:r>
          </a:p>
        </p:txBody>
      </p:sp>
      <p:sp>
        <p:nvSpPr>
          <p:cNvPr id="258051" name="Rectangle 3"/>
          <p:cNvSpPr>
            <a:spLocks noGrp="1" noChangeArrowheads="1"/>
          </p:cNvSpPr>
          <p:nvPr>
            <p:ph type="body" idx="1"/>
          </p:nvPr>
        </p:nvSpPr>
        <p:spPr>
          <a:xfrm>
            <a:off x="685800" y="1371600"/>
            <a:ext cx="7772400" cy="4992688"/>
          </a:xfrm>
        </p:spPr>
        <p:txBody>
          <a:bodyPr/>
          <a:lstStyle/>
          <a:p>
            <a:pPr eaLnBrk="1" hangingPunct="1">
              <a:lnSpc>
                <a:spcPct val="80000"/>
              </a:lnSpc>
              <a:defRPr/>
            </a:pPr>
            <a:r>
              <a:rPr lang="en-US" sz="2800" dirty="0" smtClean="0">
                <a:cs typeface="+mn-cs"/>
              </a:rPr>
              <a:t>Not guaranteed to converge to zero training error, may converge to </a:t>
            </a:r>
            <a:r>
              <a:rPr lang="en-US" sz="2800" b="1" dirty="0" smtClean="0">
                <a:cs typeface="+mn-cs"/>
              </a:rPr>
              <a:t>local optima </a:t>
            </a:r>
            <a:r>
              <a:rPr lang="en-US" sz="2800" dirty="0" smtClean="0">
                <a:cs typeface="+mn-cs"/>
              </a:rPr>
              <a:t>or oscillate indefinitely.</a:t>
            </a:r>
          </a:p>
          <a:p>
            <a:pPr eaLnBrk="1" hangingPunct="1">
              <a:lnSpc>
                <a:spcPct val="80000"/>
              </a:lnSpc>
              <a:defRPr/>
            </a:pPr>
            <a:r>
              <a:rPr lang="en-US" sz="2800" dirty="0" smtClean="0">
                <a:cs typeface="+mn-cs"/>
              </a:rPr>
              <a:t>However, in practice, does converge to low error for many large networks on real data.</a:t>
            </a:r>
          </a:p>
          <a:p>
            <a:pPr eaLnBrk="1" hangingPunct="1">
              <a:lnSpc>
                <a:spcPct val="80000"/>
              </a:lnSpc>
              <a:defRPr/>
            </a:pPr>
            <a:r>
              <a:rPr lang="en-US" sz="2800" dirty="0" smtClean="0">
                <a:cs typeface="+mn-cs"/>
              </a:rPr>
              <a:t>Many epochs (</a:t>
            </a:r>
            <a:r>
              <a:rPr lang="en-US" sz="2800" i="1" dirty="0" smtClean="0">
                <a:cs typeface="+mn-cs"/>
              </a:rPr>
              <a:t>thousands</a:t>
            </a:r>
            <a:r>
              <a:rPr lang="en-US" sz="2800" dirty="0" smtClean="0">
                <a:cs typeface="+mn-cs"/>
              </a:rPr>
              <a:t>) may be required, hours or </a:t>
            </a:r>
            <a:r>
              <a:rPr lang="en-US" sz="2800" b="1" dirty="0" smtClean="0">
                <a:cs typeface="+mn-cs"/>
              </a:rPr>
              <a:t>day</a:t>
            </a:r>
            <a:r>
              <a:rPr lang="en-US" sz="2800" dirty="0" smtClean="0">
                <a:cs typeface="+mn-cs"/>
              </a:rPr>
              <a:t>s of training for large networks.</a:t>
            </a:r>
          </a:p>
          <a:p>
            <a:pPr eaLnBrk="1" hangingPunct="1">
              <a:lnSpc>
                <a:spcPct val="80000"/>
              </a:lnSpc>
              <a:defRPr/>
            </a:pPr>
            <a:r>
              <a:rPr lang="en-US" sz="2800" b="1" dirty="0" smtClean="0">
                <a:cs typeface="+mn-cs"/>
              </a:rPr>
              <a:t>To avoid local-minima problems, run several trials </a:t>
            </a:r>
            <a:r>
              <a:rPr lang="en-US" sz="2800" dirty="0" smtClean="0">
                <a:cs typeface="+mn-cs"/>
              </a:rPr>
              <a:t>starting with different random weights (</a:t>
            </a:r>
            <a:r>
              <a:rPr lang="en-US" sz="2800" i="1" dirty="0" smtClean="0">
                <a:cs typeface="+mn-cs"/>
              </a:rPr>
              <a:t>random restarts</a:t>
            </a:r>
            <a:r>
              <a:rPr lang="en-US" sz="2800" dirty="0" smtClean="0">
                <a:cs typeface="+mn-cs"/>
              </a:rPr>
              <a:t>).</a:t>
            </a:r>
          </a:p>
          <a:p>
            <a:pPr lvl="1" eaLnBrk="1" hangingPunct="1">
              <a:lnSpc>
                <a:spcPct val="80000"/>
              </a:lnSpc>
              <a:defRPr/>
            </a:pPr>
            <a:r>
              <a:rPr lang="en-US" sz="2400" dirty="0" smtClean="0"/>
              <a:t>Take results of trial with lowest training set error.</a:t>
            </a:r>
          </a:p>
          <a:p>
            <a:pPr lvl="1" eaLnBrk="1" hangingPunct="1">
              <a:lnSpc>
                <a:spcPct val="80000"/>
              </a:lnSpc>
              <a:defRPr/>
            </a:pPr>
            <a:r>
              <a:rPr lang="en-US" sz="2400" dirty="0" smtClean="0"/>
              <a:t>Build a committee of results from multiple trials (possibly weighting votes by training set accuracy).</a:t>
            </a:r>
          </a:p>
          <a:p>
            <a:pPr lvl="1" eaLnBrk="1" hangingPunct="1">
              <a:lnSpc>
                <a:spcPct val="80000"/>
              </a:lnSpc>
              <a:defRPr/>
            </a:pPr>
            <a:endParaRPr lang="en-US" sz="24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805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pPr>
              <a:defRPr/>
            </a:pPr>
            <a:fld id="{E3D7F248-5396-A146-A348-7546C287B819}" type="slidenum">
              <a:rPr lang="en-US"/>
              <a:pPr>
                <a:defRPr/>
              </a:pPr>
              <a:t>71</a:t>
            </a:fld>
            <a:endParaRPr lang="en-US">
              <a:latin typeface="Times New Roman" charset="0"/>
            </a:endParaRPr>
          </a:p>
        </p:txBody>
      </p:sp>
      <p:sp>
        <p:nvSpPr>
          <p:cNvPr id="259074" name="Rectangle 2"/>
          <p:cNvSpPr>
            <a:spLocks noGrp="1" noChangeArrowheads="1"/>
          </p:cNvSpPr>
          <p:nvPr>
            <p:ph type="title"/>
          </p:nvPr>
        </p:nvSpPr>
        <p:spPr/>
        <p:txBody>
          <a:bodyPr/>
          <a:lstStyle/>
          <a:p>
            <a:pPr eaLnBrk="1" hangingPunct="1">
              <a:defRPr/>
            </a:pPr>
            <a:r>
              <a:rPr lang="en-US" smtClean="0">
                <a:cs typeface="+mj-cs"/>
              </a:rPr>
              <a:t>Representational Power</a:t>
            </a:r>
          </a:p>
        </p:txBody>
      </p:sp>
      <p:sp>
        <p:nvSpPr>
          <p:cNvPr id="259075" name="Rectangle 3"/>
          <p:cNvSpPr>
            <a:spLocks noGrp="1" noChangeArrowheads="1"/>
          </p:cNvSpPr>
          <p:nvPr>
            <p:ph type="body" idx="1"/>
          </p:nvPr>
        </p:nvSpPr>
        <p:spPr/>
        <p:txBody>
          <a:bodyPr/>
          <a:lstStyle/>
          <a:p>
            <a:pPr eaLnBrk="1" hangingPunct="1">
              <a:lnSpc>
                <a:spcPct val="80000"/>
              </a:lnSpc>
              <a:defRPr/>
            </a:pPr>
            <a:r>
              <a:rPr lang="en-US" sz="2800" b="1" dirty="0" smtClean="0">
                <a:solidFill>
                  <a:srgbClr val="FF0000"/>
                </a:solidFill>
                <a:cs typeface="+mn-cs"/>
              </a:rPr>
              <a:t>Boolean functions</a:t>
            </a:r>
            <a:r>
              <a:rPr lang="en-US" sz="2800" dirty="0" smtClean="0">
                <a:cs typeface="+mn-cs"/>
              </a:rPr>
              <a:t>: Any </a:t>
            </a:r>
            <a:r>
              <a:rPr lang="en-US" sz="2800" dirty="0" err="1" smtClean="0">
                <a:cs typeface="+mn-cs"/>
              </a:rPr>
              <a:t>boolean</a:t>
            </a:r>
            <a:r>
              <a:rPr lang="en-US" sz="2800" dirty="0" smtClean="0">
                <a:cs typeface="+mn-cs"/>
              </a:rPr>
              <a:t> function can be represented by a two-layer network with sufficient hidden units.</a:t>
            </a:r>
          </a:p>
          <a:p>
            <a:pPr eaLnBrk="1" hangingPunct="1">
              <a:lnSpc>
                <a:spcPct val="80000"/>
              </a:lnSpc>
              <a:defRPr/>
            </a:pPr>
            <a:r>
              <a:rPr lang="en-US" sz="2800" b="1" dirty="0" smtClean="0">
                <a:solidFill>
                  <a:srgbClr val="FF0000"/>
                </a:solidFill>
                <a:cs typeface="+mn-cs"/>
              </a:rPr>
              <a:t>Continuous functions</a:t>
            </a:r>
            <a:r>
              <a:rPr lang="en-US" sz="2800" dirty="0" smtClean="0">
                <a:cs typeface="+mn-cs"/>
              </a:rPr>
              <a:t>: Any bounded continuous function can be approximated with arbitrarily small error by a two-layer network.</a:t>
            </a:r>
          </a:p>
          <a:p>
            <a:pPr lvl="1" eaLnBrk="1" hangingPunct="1">
              <a:lnSpc>
                <a:spcPct val="80000"/>
              </a:lnSpc>
              <a:defRPr/>
            </a:pPr>
            <a:r>
              <a:rPr lang="en-US" sz="2400" dirty="0" smtClean="0"/>
              <a:t>Sigmoid functions can act as a set of basis functions for composing more complex functions, like sine waves in Fourier analysis.</a:t>
            </a:r>
          </a:p>
          <a:p>
            <a:pPr eaLnBrk="1" hangingPunct="1">
              <a:lnSpc>
                <a:spcPct val="80000"/>
              </a:lnSpc>
              <a:defRPr/>
            </a:pPr>
            <a:r>
              <a:rPr lang="en-US" sz="2800" b="1" dirty="0" smtClean="0">
                <a:solidFill>
                  <a:srgbClr val="FF0000"/>
                </a:solidFill>
                <a:cs typeface="+mn-cs"/>
              </a:rPr>
              <a:t>Arbitrary function</a:t>
            </a:r>
            <a:r>
              <a:rPr lang="en-US" sz="2800" dirty="0" smtClean="0">
                <a:cs typeface="+mn-cs"/>
              </a:rPr>
              <a:t>: Any function can be approximated to arbitrary accuracy by a three-layer network.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90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907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9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4"/>
          <p:cNvSpPr>
            <a:spLocks noGrp="1"/>
          </p:cNvSpPr>
          <p:nvPr>
            <p:ph type="sldNum" sz="quarter" idx="11"/>
          </p:nvPr>
        </p:nvSpPr>
        <p:spPr/>
        <p:txBody>
          <a:bodyPr/>
          <a:lstStyle/>
          <a:p>
            <a:pPr>
              <a:defRPr/>
            </a:pPr>
            <a:fld id="{F19065AF-7347-524F-89B7-4F64E6A007CC}" type="slidenum">
              <a:rPr lang="en-US"/>
              <a:pPr>
                <a:defRPr/>
              </a:pPr>
              <a:t>72</a:t>
            </a:fld>
            <a:endParaRPr lang="en-US">
              <a:latin typeface="Times New Roman" charset="0"/>
            </a:endParaRPr>
          </a:p>
        </p:txBody>
      </p:sp>
      <p:sp>
        <p:nvSpPr>
          <p:cNvPr id="263170" name="Rectangle 2"/>
          <p:cNvSpPr>
            <a:spLocks noGrp="1" noChangeArrowheads="1"/>
          </p:cNvSpPr>
          <p:nvPr>
            <p:ph type="title"/>
          </p:nvPr>
        </p:nvSpPr>
        <p:spPr/>
        <p:txBody>
          <a:bodyPr/>
          <a:lstStyle/>
          <a:p>
            <a:pPr eaLnBrk="1" hangingPunct="1">
              <a:defRPr/>
            </a:pPr>
            <a:r>
              <a:rPr lang="en-US" smtClean="0">
                <a:cs typeface="+mj-cs"/>
              </a:rPr>
              <a:t>Over-Training Prevention</a:t>
            </a:r>
          </a:p>
        </p:txBody>
      </p:sp>
      <p:sp>
        <p:nvSpPr>
          <p:cNvPr id="263171" name="Rectangle 3"/>
          <p:cNvSpPr>
            <a:spLocks noGrp="1" noChangeArrowheads="1"/>
          </p:cNvSpPr>
          <p:nvPr>
            <p:ph type="body" idx="1"/>
          </p:nvPr>
        </p:nvSpPr>
        <p:spPr>
          <a:xfrm>
            <a:off x="685800" y="1371600"/>
            <a:ext cx="7772400" cy="4906963"/>
          </a:xfrm>
        </p:spPr>
        <p:txBody>
          <a:bodyPr/>
          <a:lstStyle/>
          <a:p>
            <a:pPr eaLnBrk="1" hangingPunct="1">
              <a:lnSpc>
                <a:spcPct val="90000"/>
              </a:lnSpc>
              <a:defRPr/>
            </a:pPr>
            <a:r>
              <a:rPr lang="en-US" sz="2400" dirty="0" smtClean="0">
                <a:cs typeface="+mn-cs"/>
              </a:rPr>
              <a:t>Running too many epochs can result in over-fitting.</a:t>
            </a:r>
          </a:p>
          <a:p>
            <a:pPr eaLnBrk="1" hangingPunct="1">
              <a:lnSpc>
                <a:spcPct val="90000"/>
              </a:lnSpc>
              <a:defRPr/>
            </a:pPr>
            <a:endParaRPr lang="en-US" sz="2400" dirty="0" smtClean="0">
              <a:cs typeface="+mn-cs"/>
            </a:endParaRPr>
          </a:p>
          <a:p>
            <a:pPr eaLnBrk="1" hangingPunct="1">
              <a:lnSpc>
                <a:spcPct val="90000"/>
              </a:lnSpc>
              <a:defRPr/>
            </a:pPr>
            <a:endParaRPr lang="en-US" sz="2400" dirty="0" smtClean="0">
              <a:cs typeface="+mn-cs"/>
            </a:endParaRPr>
          </a:p>
          <a:p>
            <a:pPr eaLnBrk="1" hangingPunct="1">
              <a:lnSpc>
                <a:spcPct val="90000"/>
              </a:lnSpc>
              <a:defRPr/>
            </a:pPr>
            <a:endParaRPr lang="en-US" sz="2400" dirty="0" smtClean="0">
              <a:cs typeface="+mn-cs"/>
            </a:endParaRPr>
          </a:p>
          <a:p>
            <a:pPr eaLnBrk="1" hangingPunct="1">
              <a:lnSpc>
                <a:spcPct val="90000"/>
              </a:lnSpc>
              <a:defRPr/>
            </a:pPr>
            <a:endParaRPr lang="en-US" sz="2400" dirty="0" smtClean="0">
              <a:cs typeface="+mn-cs"/>
            </a:endParaRPr>
          </a:p>
          <a:p>
            <a:pPr eaLnBrk="1" hangingPunct="1">
              <a:lnSpc>
                <a:spcPct val="90000"/>
              </a:lnSpc>
              <a:defRPr/>
            </a:pPr>
            <a:endParaRPr lang="en-US" sz="2400" dirty="0" smtClean="0">
              <a:cs typeface="+mn-cs"/>
            </a:endParaRPr>
          </a:p>
          <a:p>
            <a:pPr eaLnBrk="1" hangingPunct="1">
              <a:lnSpc>
                <a:spcPct val="90000"/>
              </a:lnSpc>
              <a:defRPr/>
            </a:pPr>
            <a:r>
              <a:rPr lang="en-US" sz="2400" dirty="0" smtClean="0">
                <a:cs typeface="+mn-cs"/>
              </a:rPr>
              <a:t>Keep a hold-out validation set and test accuracy on it after </a:t>
            </a:r>
            <a:r>
              <a:rPr lang="en-US" sz="2400" b="1" dirty="0" smtClean="0">
                <a:solidFill>
                  <a:srgbClr val="FF0000"/>
                </a:solidFill>
                <a:cs typeface="+mn-cs"/>
              </a:rPr>
              <a:t>every epoch</a:t>
            </a:r>
            <a:r>
              <a:rPr lang="en-US" sz="2400" dirty="0" smtClean="0">
                <a:cs typeface="+mn-cs"/>
              </a:rPr>
              <a:t>. Stop training when additional epochs actually increase validation error.</a:t>
            </a:r>
          </a:p>
          <a:p>
            <a:pPr eaLnBrk="1" hangingPunct="1">
              <a:lnSpc>
                <a:spcPct val="90000"/>
              </a:lnSpc>
              <a:defRPr/>
            </a:pPr>
            <a:r>
              <a:rPr lang="en-US" sz="2400" dirty="0" smtClean="0">
                <a:cs typeface="+mn-cs"/>
              </a:rPr>
              <a:t>To avoid losing training data for validation:</a:t>
            </a:r>
          </a:p>
          <a:p>
            <a:pPr lvl="1" eaLnBrk="1" hangingPunct="1">
              <a:lnSpc>
                <a:spcPct val="90000"/>
              </a:lnSpc>
              <a:defRPr/>
            </a:pPr>
            <a:r>
              <a:rPr lang="en-US" sz="2000" dirty="0" smtClean="0"/>
              <a:t>Use internal 10-fold CV on the training set to compute the average number of epochs that maximizes generalization accuracy.</a:t>
            </a:r>
          </a:p>
          <a:p>
            <a:pPr lvl="1" eaLnBrk="1" hangingPunct="1">
              <a:lnSpc>
                <a:spcPct val="90000"/>
              </a:lnSpc>
              <a:defRPr/>
            </a:pPr>
            <a:r>
              <a:rPr lang="en-US" sz="2000" dirty="0" smtClean="0"/>
              <a:t>Train final network on complete training set for this many epochs.</a:t>
            </a:r>
          </a:p>
          <a:p>
            <a:pPr lvl="1" eaLnBrk="1" hangingPunct="1">
              <a:lnSpc>
                <a:spcPct val="90000"/>
              </a:lnSpc>
              <a:defRPr/>
            </a:pPr>
            <a:endParaRPr lang="en-US" sz="2000" dirty="0" smtClean="0"/>
          </a:p>
          <a:p>
            <a:pPr eaLnBrk="1" hangingPunct="1">
              <a:lnSpc>
                <a:spcPct val="90000"/>
              </a:lnSpc>
              <a:defRPr/>
            </a:pPr>
            <a:endParaRPr lang="en-US" sz="2400" dirty="0" smtClean="0">
              <a:cs typeface="+mn-cs"/>
            </a:endParaRPr>
          </a:p>
        </p:txBody>
      </p:sp>
      <p:grpSp>
        <p:nvGrpSpPr>
          <p:cNvPr id="2" name="Gruppo 1"/>
          <p:cNvGrpSpPr>
            <a:grpSpLocks/>
          </p:cNvGrpSpPr>
          <p:nvPr/>
        </p:nvGrpSpPr>
        <p:grpSpPr bwMode="auto">
          <a:xfrm>
            <a:off x="1590675" y="1793875"/>
            <a:ext cx="6367463" cy="2044700"/>
            <a:chOff x="1590675" y="1793875"/>
            <a:chExt cx="6367463" cy="2044700"/>
          </a:xfrm>
        </p:grpSpPr>
        <p:sp>
          <p:nvSpPr>
            <p:cNvPr id="263172" name="Line 4"/>
            <p:cNvSpPr>
              <a:spLocks noChangeShapeType="1"/>
            </p:cNvSpPr>
            <p:nvPr/>
          </p:nvSpPr>
          <p:spPr bwMode="auto">
            <a:xfrm>
              <a:off x="2033588" y="1793875"/>
              <a:ext cx="0" cy="168275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63173" name="Line 5"/>
            <p:cNvSpPr>
              <a:spLocks noChangeShapeType="1"/>
            </p:cNvSpPr>
            <p:nvPr/>
          </p:nvSpPr>
          <p:spPr bwMode="auto">
            <a:xfrm>
              <a:off x="2022475" y="3476625"/>
              <a:ext cx="4241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63174" name="Text Box 6"/>
            <p:cNvSpPr txBox="1">
              <a:spLocks noChangeArrowheads="1"/>
            </p:cNvSpPr>
            <p:nvPr/>
          </p:nvSpPr>
          <p:spPr bwMode="auto">
            <a:xfrm rot="16200000">
              <a:off x="1452563" y="2135187"/>
              <a:ext cx="673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lgn="l">
                <a:defRPr/>
              </a:pPr>
              <a:r>
                <a:rPr lang="en-US">
                  <a:cs typeface="+mn-cs"/>
                </a:rPr>
                <a:t>error</a:t>
              </a:r>
            </a:p>
          </p:txBody>
        </p:sp>
        <p:sp>
          <p:nvSpPr>
            <p:cNvPr id="263177" name="Text Box 9"/>
            <p:cNvSpPr txBox="1">
              <a:spLocks noChangeArrowheads="1"/>
            </p:cNvSpPr>
            <p:nvPr/>
          </p:nvSpPr>
          <p:spPr bwMode="auto">
            <a:xfrm>
              <a:off x="6186488" y="3087688"/>
              <a:ext cx="177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lgn="l">
                <a:defRPr/>
              </a:pPr>
              <a:r>
                <a:rPr lang="en-US">
                  <a:solidFill>
                    <a:schemeClr val="tx2"/>
                  </a:solidFill>
                  <a:cs typeface="+mn-cs"/>
                </a:rPr>
                <a:t>on training data</a:t>
              </a:r>
            </a:p>
          </p:txBody>
        </p:sp>
        <p:sp>
          <p:nvSpPr>
            <p:cNvPr id="263180" name="Text Box 12"/>
            <p:cNvSpPr txBox="1">
              <a:spLocks noChangeArrowheads="1"/>
            </p:cNvSpPr>
            <p:nvPr/>
          </p:nvSpPr>
          <p:spPr bwMode="auto">
            <a:xfrm>
              <a:off x="6156325" y="2449513"/>
              <a:ext cx="1335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lgn="l">
                <a:defRPr/>
              </a:pPr>
              <a:r>
                <a:rPr lang="en-US">
                  <a:solidFill>
                    <a:srgbClr val="FF0000"/>
                  </a:solidFill>
                  <a:cs typeface="+mn-cs"/>
                </a:rPr>
                <a:t>on test data</a:t>
              </a:r>
            </a:p>
          </p:txBody>
        </p:sp>
        <p:sp>
          <p:nvSpPr>
            <p:cNvPr id="263181" name="Text Box 13"/>
            <p:cNvSpPr txBox="1">
              <a:spLocks noChangeArrowheads="1"/>
            </p:cNvSpPr>
            <p:nvPr/>
          </p:nvSpPr>
          <p:spPr bwMode="auto">
            <a:xfrm>
              <a:off x="1771650" y="3379788"/>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0</a:t>
              </a:r>
            </a:p>
          </p:txBody>
        </p:sp>
        <p:sp>
          <p:nvSpPr>
            <p:cNvPr id="263182" name="Text Box 14"/>
            <p:cNvSpPr txBox="1">
              <a:spLocks noChangeArrowheads="1"/>
            </p:cNvSpPr>
            <p:nvPr/>
          </p:nvSpPr>
          <p:spPr bwMode="auto">
            <a:xfrm>
              <a:off x="3109913" y="3441700"/>
              <a:ext cx="192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 training epochs</a:t>
              </a:r>
            </a:p>
          </p:txBody>
        </p:sp>
        <p:sp>
          <p:nvSpPr>
            <p:cNvPr id="263183" name="Freeform 15"/>
            <p:cNvSpPr>
              <a:spLocks/>
            </p:cNvSpPr>
            <p:nvPr/>
          </p:nvSpPr>
          <p:spPr bwMode="auto">
            <a:xfrm>
              <a:off x="2022475" y="2011363"/>
              <a:ext cx="4133850" cy="1450975"/>
            </a:xfrm>
            <a:custGeom>
              <a:avLst/>
              <a:gdLst>
                <a:gd name="T0" fmla="*/ 0 w 2604"/>
                <a:gd name="T1" fmla="*/ 0 h 914"/>
                <a:gd name="T2" fmla="*/ 70 w 2604"/>
                <a:gd name="T3" fmla="*/ 262 h 914"/>
                <a:gd name="T4" fmla="*/ 323 w 2604"/>
                <a:gd name="T5" fmla="*/ 553 h 914"/>
                <a:gd name="T6" fmla="*/ 722 w 2604"/>
                <a:gd name="T7" fmla="*/ 776 h 914"/>
                <a:gd name="T8" fmla="*/ 1460 w 2604"/>
                <a:gd name="T9" fmla="*/ 868 h 914"/>
                <a:gd name="T10" fmla="*/ 2212 w 2604"/>
                <a:gd name="T11" fmla="*/ 884 h 914"/>
                <a:gd name="T12" fmla="*/ 2604 w 2604"/>
                <a:gd name="T13" fmla="*/ 914 h 914"/>
              </a:gdLst>
              <a:ahLst/>
              <a:cxnLst>
                <a:cxn ang="0">
                  <a:pos x="T0" y="T1"/>
                </a:cxn>
                <a:cxn ang="0">
                  <a:pos x="T2" y="T3"/>
                </a:cxn>
                <a:cxn ang="0">
                  <a:pos x="T4" y="T5"/>
                </a:cxn>
                <a:cxn ang="0">
                  <a:pos x="T6" y="T7"/>
                </a:cxn>
                <a:cxn ang="0">
                  <a:pos x="T8" y="T9"/>
                </a:cxn>
                <a:cxn ang="0">
                  <a:pos x="T10" y="T11"/>
                </a:cxn>
                <a:cxn ang="0">
                  <a:pos x="T12" y="T13"/>
                </a:cxn>
              </a:cxnLst>
              <a:rect l="0" t="0" r="r" b="b"/>
              <a:pathLst>
                <a:path w="2604" h="914">
                  <a:moveTo>
                    <a:pt x="0" y="0"/>
                  </a:moveTo>
                  <a:cubicBezTo>
                    <a:pt x="8" y="85"/>
                    <a:pt x="16" y="170"/>
                    <a:pt x="70" y="262"/>
                  </a:cubicBezTo>
                  <a:cubicBezTo>
                    <a:pt x="124" y="354"/>
                    <a:pt x="214" y="467"/>
                    <a:pt x="323" y="553"/>
                  </a:cubicBezTo>
                  <a:cubicBezTo>
                    <a:pt x="432" y="639"/>
                    <a:pt x="533" y="724"/>
                    <a:pt x="722" y="776"/>
                  </a:cubicBezTo>
                  <a:cubicBezTo>
                    <a:pt x="911" y="828"/>
                    <a:pt x="1212" y="850"/>
                    <a:pt x="1460" y="868"/>
                  </a:cubicBezTo>
                  <a:cubicBezTo>
                    <a:pt x="1708" y="886"/>
                    <a:pt x="2021" y="876"/>
                    <a:pt x="2212" y="884"/>
                  </a:cubicBezTo>
                  <a:cubicBezTo>
                    <a:pt x="2403" y="892"/>
                    <a:pt x="2543" y="914"/>
                    <a:pt x="2604" y="914"/>
                  </a:cubicBezTo>
                </a:path>
              </a:pathLst>
            </a:custGeom>
            <a:noFill/>
            <a:ln w="28575"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63184" name="Freeform 16"/>
            <p:cNvSpPr>
              <a:spLocks/>
            </p:cNvSpPr>
            <p:nvPr/>
          </p:nvSpPr>
          <p:spPr bwMode="auto">
            <a:xfrm>
              <a:off x="2022475" y="2011363"/>
              <a:ext cx="4060825" cy="1182687"/>
            </a:xfrm>
            <a:custGeom>
              <a:avLst/>
              <a:gdLst>
                <a:gd name="T0" fmla="*/ 0 w 2558"/>
                <a:gd name="T1" fmla="*/ 0 h 745"/>
                <a:gd name="T2" fmla="*/ 139 w 2558"/>
                <a:gd name="T3" fmla="*/ 277 h 745"/>
                <a:gd name="T4" fmla="*/ 438 w 2558"/>
                <a:gd name="T5" fmla="*/ 469 h 745"/>
                <a:gd name="T6" fmla="*/ 1037 w 2558"/>
                <a:gd name="T7" fmla="*/ 699 h 745"/>
                <a:gd name="T8" fmla="*/ 1444 w 2558"/>
                <a:gd name="T9" fmla="*/ 730 h 745"/>
                <a:gd name="T10" fmla="*/ 2051 w 2558"/>
                <a:gd name="T11" fmla="*/ 607 h 745"/>
                <a:gd name="T12" fmla="*/ 2335 w 2558"/>
                <a:gd name="T13" fmla="*/ 484 h 745"/>
                <a:gd name="T14" fmla="*/ 2558 w 2558"/>
                <a:gd name="T15" fmla="*/ 415 h 7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8" h="745">
                  <a:moveTo>
                    <a:pt x="0" y="0"/>
                  </a:moveTo>
                  <a:cubicBezTo>
                    <a:pt x="33" y="99"/>
                    <a:pt x="66" y="199"/>
                    <a:pt x="139" y="277"/>
                  </a:cubicBezTo>
                  <a:cubicBezTo>
                    <a:pt x="212" y="355"/>
                    <a:pt x="288" y="399"/>
                    <a:pt x="438" y="469"/>
                  </a:cubicBezTo>
                  <a:cubicBezTo>
                    <a:pt x="588" y="539"/>
                    <a:pt x="869" y="655"/>
                    <a:pt x="1037" y="699"/>
                  </a:cubicBezTo>
                  <a:cubicBezTo>
                    <a:pt x="1205" y="743"/>
                    <a:pt x="1275" y="745"/>
                    <a:pt x="1444" y="730"/>
                  </a:cubicBezTo>
                  <a:cubicBezTo>
                    <a:pt x="1613" y="715"/>
                    <a:pt x="1903" y="648"/>
                    <a:pt x="2051" y="607"/>
                  </a:cubicBezTo>
                  <a:cubicBezTo>
                    <a:pt x="2199" y="566"/>
                    <a:pt x="2251" y="516"/>
                    <a:pt x="2335" y="484"/>
                  </a:cubicBezTo>
                  <a:cubicBezTo>
                    <a:pt x="2419" y="452"/>
                    <a:pt x="2525" y="430"/>
                    <a:pt x="2558" y="415"/>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317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3171">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3171">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3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4"/>
          <p:cNvSpPr>
            <a:spLocks noGrp="1"/>
          </p:cNvSpPr>
          <p:nvPr>
            <p:ph type="sldNum" sz="quarter" idx="11"/>
          </p:nvPr>
        </p:nvSpPr>
        <p:spPr/>
        <p:txBody>
          <a:bodyPr/>
          <a:lstStyle/>
          <a:p>
            <a:pPr>
              <a:defRPr/>
            </a:pPr>
            <a:fld id="{527456F8-390D-8E45-9C15-DDF9122D65EF}" type="slidenum">
              <a:rPr lang="en-US"/>
              <a:pPr>
                <a:defRPr/>
              </a:pPr>
              <a:t>73</a:t>
            </a:fld>
            <a:endParaRPr lang="en-US">
              <a:latin typeface="Times New Roman" charset="0"/>
            </a:endParaRPr>
          </a:p>
        </p:txBody>
      </p:sp>
      <p:sp>
        <p:nvSpPr>
          <p:cNvPr id="265218" name="Rectangle 2"/>
          <p:cNvSpPr>
            <a:spLocks noGrp="1" noChangeArrowheads="1"/>
          </p:cNvSpPr>
          <p:nvPr>
            <p:ph type="title"/>
          </p:nvPr>
        </p:nvSpPr>
        <p:spPr/>
        <p:txBody>
          <a:bodyPr/>
          <a:lstStyle/>
          <a:p>
            <a:pPr eaLnBrk="1" hangingPunct="1">
              <a:defRPr/>
            </a:pPr>
            <a:r>
              <a:rPr lang="en-US" sz="3200" smtClean="0">
                <a:cs typeface="+mj-cs"/>
              </a:rPr>
              <a:t>Determining the Best </a:t>
            </a:r>
            <a:br>
              <a:rPr lang="en-US" sz="3200" smtClean="0">
                <a:cs typeface="+mj-cs"/>
              </a:rPr>
            </a:br>
            <a:r>
              <a:rPr lang="en-US" sz="3200" smtClean="0">
                <a:cs typeface="+mj-cs"/>
              </a:rPr>
              <a:t>Number of Hidden Units</a:t>
            </a:r>
          </a:p>
        </p:txBody>
      </p:sp>
      <p:sp>
        <p:nvSpPr>
          <p:cNvPr id="265219" name="Rectangle 3"/>
          <p:cNvSpPr>
            <a:spLocks noGrp="1" noChangeArrowheads="1"/>
          </p:cNvSpPr>
          <p:nvPr>
            <p:ph type="body" idx="1"/>
          </p:nvPr>
        </p:nvSpPr>
        <p:spPr>
          <a:xfrm>
            <a:off x="685800" y="1371600"/>
            <a:ext cx="7772400" cy="4906963"/>
          </a:xfrm>
        </p:spPr>
        <p:txBody>
          <a:bodyPr/>
          <a:lstStyle/>
          <a:p>
            <a:pPr eaLnBrk="1" hangingPunct="1">
              <a:defRPr/>
            </a:pPr>
            <a:r>
              <a:rPr lang="en-US" sz="2400" smtClean="0">
                <a:cs typeface="+mn-cs"/>
              </a:rPr>
              <a:t>Too few hidden units prevents the network from adequately fitting the data.</a:t>
            </a:r>
          </a:p>
          <a:p>
            <a:pPr eaLnBrk="1" hangingPunct="1">
              <a:defRPr/>
            </a:pPr>
            <a:r>
              <a:rPr lang="en-US" sz="2400" smtClean="0">
                <a:cs typeface="+mn-cs"/>
              </a:rPr>
              <a:t>Too many hidden units can result in over-fitting.</a:t>
            </a:r>
          </a:p>
          <a:p>
            <a:pPr eaLnBrk="1" hangingPunct="1">
              <a:defRPr/>
            </a:pPr>
            <a:endParaRPr lang="en-US" sz="2400" smtClean="0">
              <a:cs typeface="+mn-cs"/>
            </a:endParaRPr>
          </a:p>
          <a:p>
            <a:pPr eaLnBrk="1" hangingPunct="1">
              <a:defRPr/>
            </a:pPr>
            <a:endParaRPr lang="en-US" sz="2400" smtClean="0">
              <a:cs typeface="+mn-cs"/>
            </a:endParaRPr>
          </a:p>
          <a:p>
            <a:pPr eaLnBrk="1" hangingPunct="1">
              <a:defRPr/>
            </a:pPr>
            <a:endParaRPr lang="en-US" sz="2400" smtClean="0">
              <a:cs typeface="+mn-cs"/>
            </a:endParaRPr>
          </a:p>
          <a:p>
            <a:pPr eaLnBrk="1" hangingPunct="1">
              <a:defRPr/>
            </a:pPr>
            <a:endParaRPr lang="en-US" sz="2400" smtClean="0">
              <a:cs typeface="+mn-cs"/>
            </a:endParaRPr>
          </a:p>
          <a:p>
            <a:pPr eaLnBrk="1" hangingPunct="1">
              <a:defRPr/>
            </a:pPr>
            <a:endParaRPr lang="en-US" sz="2400" smtClean="0">
              <a:cs typeface="+mn-cs"/>
            </a:endParaRPr>
          </a:p>
          <a:p>
            <a:pPr eaLnBrk="1" hangingPunct="1">
              <a:defRPr/>
            </a:pPr>
            <a:r>
              <a:rPr lang="en-US" sz="2400" smtClean="0">
                <a:cs typeface="+mn-cs"/>
              </a:rPr>
              <a:t>Use internal cross-validation to empirically determine an optimal number of hidden units.</a:t>
            </a:r>
          </a:p>
          <a:p>
            <a:pPr eaLnBrk="1" hangingPunct="1">
              <a:defRPr/>
            </a:pPr>
            <a:endParaRPr lang="en-US" sz="2400" smtClean="0">
              <a:cs typeface="+mn-cs"/>
            </a:endParaRPr>
          </a:p>
          <a:p>
            <a:pPr eaLnBrk="1" hangingPunct="1">
              <a:defRPr/>
            </a:pPr>
            <a:endParaRPr lang="en-US" sz="2400" smtClean="0">
              <a:cs typeface="+mn-cs"/>
            </a:endParaRPr>
          </a:p>
          <a:p>
            <a:pPr eaLnBrk="1" hangingPunct="1">
              <a:defRPr/>
            </a:pPr>
            <a:endParaRPr lang="en-US" sz="2400" smtClean="0">
              <a:cs typeface="+mn-cs"/>
            </a:endParaRPr>
          </a:p>
          <a:p>
            <a:pPr eaLnBrk="1" hangingPunct="1">
              <a:defRPr/>
            </a:pPr>
            <a:endParaRPr lang="en-US" sz="2400" smtClean="0">
              <a:cs typeface="+mn-cs"/>
            </a:endParaRPr>
          </a:p>
          <a:p>
            <a:pPr eaLnBrk="1" hangingPunct="1">
              <a:defRPr/>
            </a:pPr>
            <a:endParaRPr lang="en-US" sz="2400" smtClean="0">
              <a:cs typeface="+mn-cs"/>
            </a:endParaRPr>
          </a:p>
          <a:p>
            <a:pPr eaLnBrk="1" hangingPunct="1">
              <a:defRPr/>
            </a:pPr>
            <a:endParaRPr lang="en-US" sz="2400" smtClean="0">
              <a:cs typeface="+mn-cs"/>
            </a:endParaRPr>
          </a:p>
        </p:txBody>
      </p:sp>
      <p:grpSp>
        <p:nvGrpSpPr>
          <p:cNvPr id="90116" name="Gruppo 1"/>
          <p:cNvGrpSpPr>
            <a:grpSpLocks/>
          </p:cNvGrpSpPr>
          <p:nvPr/>
        </p:nvGrpSpPr>
        <p:grpSpPr bwMode="auto">
          <a:xfrm>
            <a:off x="1663700" y="2770188"/>
            <a:ext cx="6367463" cy="2044700"/>
            <a:chOff x="1663700" y="2770188"/>
            <a:chExt cx="6367463" cy="2044700"/>
          </a:xfrm>
        </p:grpSpPr>
        <p:sp>
          <p:nvSpPr>
            <p:cNvPr id="265220" name="Line 4"/>
            <p:cNvSpPr>
              <a:spLocks noChangeShapeType="1"/>
            </p:cNvSpPr>
            <p:nvPr/>
          </p:nvSpPr>
          <p:spPr bwMode="auto">
            <a:xfrm>
              <a:off x="2106613" y="2770188"/>
              <a:ext cx="0" cy="168275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65221" name="Line 5"/>
            <p:cNvSpPr>
              <a:spLocks noChangeShapeType="1"/>
            </p:cNvSpPr>
            <p:nvPr/>
          </p:nvSpPr>
          <p:spPr bwMode="auto">
            <a:xfrm>
              <a:off x="2095500" y="4452938"/>
              <a:ext cx="4241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65222" name="Text Box 6"/>
            <p:cNvSpPr txBox="1">
              <a:spLocks noChangeArrowheads="1"/>
            </p:cNvSpPr>
            <p:nvPr/>
          </p:nvSpPr>
          <p:spPr bwMode="auto">
            <a:xfrm rot="16200000">
              <a:off x="1525588" y="3111500"/>
              <a:ext cx="673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lgn="l">
                <a:defRPr/>
              </a:pPr>
              <a:r>
                <a:rPr lang="en-US">
                  <a:cs typeface="+mn-cs"/>
                </a:rPr>
                <a:t>error</a:t>
              </a:r>
            </a:p>
          </p:txBody>
        </p:sp>
        <p:sp>
          <p:nvSpPr>
            <p:cNvPr id="265223" name="Text Box 7"/>
            <p:cNvSpPr txBox="1">
              <a:spLocks noChangeArrowheads="1"/>
            </p:cNvSpPr>
            <p:nvPr/>
          </p:nvSpPr>
          <p:spPr bwMode="auto">
            <a:xfrm>
              <a:off x="6259513" y="4064000"/>
              <a:ext cx="177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lgn="l">
                <a:defRPr/>
              </a:pPr>
              <a:r>
                <a:rPr lang="en-US">
                  <a:solidFill>
                    <a:schemeClr val="tx2"/>
                  </a:solidFill>
                  <a:cs typeface="+mn-cs"/>
                </a:rPr>
                <a:t>on training data</a:t>
              </a:r>
            </a:p>
          </p:txBody>
        </p:sp>
        <p:sp>
          <p:nvSpPr>
            <p:cNvPr id="265224" name="Text Box 8"/>
            <p:cNvSpPr txBox="1">
              <a:spLocks noChangeArrowheads="1"/>
            </p:cNvSpPr>
            <p:nvPr/>
          </p:nvSpPr>
          <p:spPr bwMode="auto">
            <a:xfrm>
              <a:off x="6229350" y="3425825"/>
              <a:ext cx="1335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lgn="l">
                <a:defRPr/>
              </a:pPr>
              <a:r>
                <a:rPr lang="en-US">
                  <a:solidFill>
                    <a:srgbClr val="FF0000"/>
                  </a:solidFill>
                  <a:cs typeface="+mn-cs"/>
                </a:rPr>
                <a:t>on test data</a:t>
              </a:r>
            </a:p>
          </p:txBody>
        </p:sp>
        <p:sp>
          <p:nvSpPr>
            <p:cNvPr id="265225" name="Text Box 9"/>
            <p:cNvSpPr txBox="1">
              <a:spLocks noChangeArrowheads="1"/>
            </p:cNvSpPr>
            <p:nvPr/>
          </p:nvSpPr>
          <p:spPr bwMode="auto">
            <a:xfrm>
              <a:off x="1844675" y="4356100"/>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0</a:t>
              </a:r>
            </a:p>
          </p:txBody>
        </p:sp>
        <p:sp>
          <p:nvSpPr>
            <p:cNvPr id="265226" name="Text Box 10"/>
            <p:cNvSpPr txBox="1">
              <a:spLocks noChangeArrowheads="1"/>
            </p:cNvSpPr>
            <p:nvPr/>
          </p:nvSpPr>
          <p:spPr bwMode="auto">
            <a:xfrm>
              <a:off x="3335338" y="4418013"/>
              <a:ext cx="16176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a:cs typeface="+mn-cs"/>
                </a:rPr>
                <a:t># hidden units</a:t>
              </a:r>
            </a:p>
          </p:txBody>
        </p:sp>
        <p:sp>
          <p:nvSpPr>
            <p:cNvPr id="265227" name="Freeform 11"/>
            <p:cNvSpPr>
              <a:spLocks/>
            </p:cNvSpPr>
            <p:nvPr/>
          </p:nvSpPr>
          <p:spPr bwMode="auto">
            <a:xfrm>
              <a:off x="2095500" y="2987675"/>
              <a:ext cx="4133850" cy="1450975"/>
            </a:xfrm>
            <a:custGeom>
              <a:avLst/>
              <a:gdLst>
                <a:gd name="T0" fmla="*/ 0 w 2604"/>
                <a:gd name="T1" fmla="*/ 0 h 914"/>
                <a:gd name="T2" fmla="*/ 70 w 2604"/>
                <a:gd name="T3" fmla="*/ 262 h 914"/>
                <a:gd name="T4" fmla="*/ 323 w 2604"/>
                <a:gd name="T5" fmla="*/ 553 h 914"/>
                <a:gd name="T6" fmla="*/ 722 w 2604"/>
                <a:gd name="T7" fmla="*/ 776 h 914"/>
                <a:gd name="T8" fmla="*/ 1460 w 2604"/>
                <a:gd name="T9" fmla="*/ 868 h 914"/>
                <a:gd name="T10" fmla="*/ 2212 w 2604"/>
                <a:gd name="T11" fmla="*/ 884 h 914"/>
                <a:gd name="T12" fmla="*/ 2604 w 2604"/>
                <a:gd name="T13" fmla="*/ 914 h 914"/>
              </a:gdLst>
              <a:ahLst/>
              <a:cxnLst>
                <a:cxn ang="0">
                  <a:pos x="T0" y="T1"/>
                </a:cxn>
                <a:cxn ang="0">
                  <a:pos x="T2" y="T3"/>
                </a:cxn>
                <a:cxn ang="0">
                  <a:pos x="T4" y="T5"/>
                </a:cxn>
                <a:cxn ang="0">
                  <a:pos x="T6" y="T7"/>
                </a:cxn>
                <a:cxn ang="0">
                  <a:pos x="T8" y="T9"/>
                </a:cxn>
                <a:cxn ang="0">
                  <a:pos x="T10" y="T11"/>
                </a:cxn>
                <a:cxn ang="0">
                  <a:pos x="T12" y="T13"/>
                </a:cxn>
              </a:cxnLst>
              <a:rect l="0" t="0" r="r" b="b"/>
              <a:pathLst>
                <a:path w="2604" h="914">
                  <a:moveTo>
                    <a:pt x="0" y="0"/>
                  </a:moveTo>
                  <a:cubicBezTo>
                    <a:pt x="8" y="85"/>
                    <a:pt x="16" y="170"/>
                    <a:pt x="70" y="262"/>
                  </a:cubicBezTo>
                  <a:cubicBezTo>
                    <a:pt x="124" y="354"/>
                    <a:pt x="214" y="467"/>
                    <a:pt x="323" y="553"/>
                  </a:cubicBezTo>
                  <a:cubicBezTo>
                    <a:pt x="432" y="639"/>
                    <a:pt x="533" y="724"/>
                    <a:pt x="722" y="776"/>
                  </a:cubicBezTo>
                  <a:cubicBezTo>
                    <a:pt x="911" y="828"/>
                    <a:pt x="1212" y="850"/>
                    <a:pt x="1460" y="868"/>
                  </a:cubicBezTo>
                  <a:cubicBezTo>
                    <a:pt x="1708" y="886"/>
                    <a:pt x="2021" y="876"/>
                    <a:pt x="2212" y="884"/>
                  </a:cubicBezTo>
                  <a:cubicBezTo>
                    <a:pt x="2403" y="892"/>
                    <a:pt x="2543" y="914"/>
                    <a:pt x="2604" y="914"/>
                  </a:cubicBezTo>
                </a:path>
              </a:pathLst>
            </a:custGeom>
            <a:noFill/>
            <a:ln w="28575"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sp>
          <p:nvSpPr>
            <p:cNvPr id="265228" name="Freeform 12"/>
            <p:cNvSpPr>
              <a:spLocks/>
            </p:cNvSpPr>
            <p:nvPr/>
          </p:nvSpPr>
          <p:spPr bwMode="auto">
            <a:xfrm>
              <a:off x="2095500" y="2987675"/>
              <a:ext cx="4060825" cy="1182688"/>
            </a:xfrm>
            <a:custGeom>
              <a:avLst/>
              <a:gdLst>
                <a:gd name="T0" fmla="*/ 0 w 2558"/>
                <a:gd name="T1" fmla="*/ 0 h 745"/>
                <a:gd name="T2" fmla="*/ 139 w 2558"/>
                <a:gd name="T3" fmla="*/ 277 h 745"/>
                <a:gd name="T4" fmla="*/ 438 w 2558"/>
                <a:gd name="T5" fmla="*/ 469 h 745"/>
                <a:gd name="T6" fmla="*/ 1037 w 2558"/>
                <a:gd name="T7" fmla="*/ 699 h 745"/>
                <a:gd name="T8" fmla="*/ 1444 w 2558"/>
                <a:gd name="T9" fmla="*/ 730 h 745"/>
                <a:gd name="T10" fmla="*/ 2051 w 2558"/>
                <a:gd name="T11" fmla="*/ 607 h 745"/>
                <a:gd name="T12" fmla="*/ 2335 w 2558"/>
                <a:gd name="T13" fmla="*/ 484 h 745"/>
                <a:gd name="T14" fmla="*/ 2558 w 2558"/>
                <a:gd name="T15" fmla="*/ 415 h 7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8" h="745">
                  <a:moveTo>
                    <a:pt x="0" y="0"/>
                  </a:moveTo>
                  <a:cubicBezTo>
                    <a:pt x="33" y="99"/>
                    <a:pt x="66" y="199"/>
                    <a:pt x="139" y="277"/>
                  </a:cubicBezTo>
                  <a:cubicBezTo>
                    <a:pt x="212" y="355"/>
                    <a:pt x="288" y="399"/>
                    <a:pt x="438" y="469"/>
                  </a:cubicBezTo>
                  <a:cubicBezTo>
                    <a:pt x="588" y="539"/>
                    <a:pt x="869" y="655"/>
                    <a:pt x="1037" y="699"/>
                  </a:cubicBezTo>
                  <a:cubicBezTo>
                    <a:pt x="1205" y="743"/>
                    <a:pt x="1275" y="745"/>
                    <a:pt x="1444" y="730"/>
                  </a:cubicBezTo>
                  <a:cubicBezTo>
                    <a:pt x="1613" y="715"/>
                    <a:pt x="1903" y="648"/>
                    <a:pt x="2051" y="607"/>
                  </a:cubicBezTo>
                  <a:cubicBezTo>
                    <a:pt x="2199" y="566"/>
                    <a:pt x="2251" y="516"/>
                    <a:pt x="2335" y="484"/>
                  </a:cubicBezTo>
                  <a:cubicBezTo>
                    <a:pt x="2419" y="452"/>
                    <a:pt x="2525" y="430"/>
                    <a:pt x="2558" y="415"/>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endParaRPr lang="it-IT">
                <a:cs typeface="+mn-cs"/>
              </a:endParaRPr>
            </a:p>
          </p:txBody>
        </p:sp>
      </p:gr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pPr>
              <a:defRPr/>
            </a:pPr>
            <a:fld id="{FFF0346B-3D96-A144-A7EB-858B66A704CF}" type="slidenum">
              <a:rPr lang="en-US"/>
              <a:pPr>
                <a:defRPr/>
              </a:pPr>
              <a:t>74</a:t>
            </a:fld>
            <a:endParaRPr lang="en-US">
              <a:latin typeface="Times New Roman" charset="0"/>
            </a:endParaRPr>
          </a:p>
        </p:txBody>
      </p:sp>
      <p:sp>
        <p:nvSpPr>
          <p:cNvPr id="268290" name="Rectangle 2"/>
          <p:cNvSpPr>
            <a:spLocks noGrp="1" noChangeArrowheads="1"/>
          </p:cNvSpPr>
          <p:nvPr>
            <p:ph type="title"/>
          </p:nvPr>
        </p:nvSpPr>
        <p:spPr/>
        <p:txBody>
          <a:bodyPr/>
          <a:lstStyle/>
          <a:p>
            <a:pPr eaLnBrk="1" hangingPunct="1">
              <a:defRPr/>
            </a:pPr>
            <a:r>
              <a:rPr lang="en-US" smtClean="0">
                <a:cs typeface="+mj-cs"/>
              </a:rPr>
              <a:t>Successful Applications</a:t>
            </a:r>
          </a:p>
        </p:txBody>
      </p:sp>
      <p:sp>
        <p:nvSpPr>
          <p:cNvPr id="268291" name="Rectangle 3"/>
          <p:cNvSpPr>
            <a:spLocks noGrp="1" noChangeArrowheads="1"/>
          </p:cNvSpPr>
          <p:nvPr>
            <p:ph type="body" idx="1"/>
          </p:nvPr>
        </p:nvSpPr>
        <p:spPr/>
        <p:txBody>
          <a:bodyPr/>
          <a:lstStyle/>
          <a:p>
            <a:pPr eaLnBrk="1" hangingPunct="1">
              <a:lnSpc>
                <a:spcPct val="90000"/>
              </a:lnSpc>
              <a:defRPr/>
            </a:pPr>
            <a:r>
              <a:rPr lang="en-US" sz="2800" smtClean="0">
                <a:cs typeface="+mn-cs"/>
              </a:rPr>
              <a:t>Text to Speech (NetTalk)</a:t>
            </a:r>
          </a:p>
          <a:p>
            <a:pPr eaLnBrk="1" hangingPunct="1">
              <a:lnSpc>
                <a:spcPct val="90000"/>
              </a:lnSpc>
              <a:defRPr/>
            </a:pPr>
            <a:r>
              <a:rPr lang="en-US" sz="2800" smtClean="0">
                <a:cs typeface="+mn-cs"/>
              </a:rPr>
              <a:t>Fraud detection</a:t>
            </a:r>
          </a:p>
          <a:p>
            <a:pPr eaLnBrk="1" hangingPunct="1">
              <a:lnSpc>
                <a:spcPct val="90000"/>
              </a:lnSpc>
              <a:defRPr/>
            </a:pPr>
            <a:r>
              <a:rPr lang="en-US" sz="2800" smtClean="0">
                <a:cs typeface="+mn-cs"/>
              </a:rPr>
              <a:t>Financial Applications</a:t>
            </a:r>
          </a:p>
          <a:p>
            <a:pPr lvl="1" eaLnBrk="1" hangingPunct="1">
              <a:lnSpc>
                <a:spcPct val="90000"/>
              </a:lnSpc>
              <a:defRPr/>
            </a:pPr>
            <a:r>
              <a:rPr lang="en-US" sz="2400" smtClean="0"/>
              <a:t>HNC (eventually bought by Fair Isaac)</a:t>
            </a:r>
          </a:p>
          <a:p>
            <a:pPr eaLnBrk="1" hangingPunct="1">
              <a:lnSpc>
                <a:spcPct val="90000"/>
              </a:lnSpc>
              <a:defRPr/>
            </a:pPr>
            <a:r>
              <a:rPr lang="en-US" sz="2800" smtClean="0">
                <a:cs typeface="+mn-cs"/>
              </a:rPr>
              <a:t>Chemical Plant Control</a:t>
            </a:r>
          </a:p>
          <a:p>
            <a:pPr lvl="1" eaLnBrk="1" hangingPunct="1">
              <a:lnSpc>
                <a:spcPct val="90000"/>
              </a:lnSpc>
              <a:defRPr/>
            </a:pPr>
            <a:r>
              <a:rPr lang="en-US" sz="2400" smtClean="0"/>
              <a:t>Pavillion Technologies</a:t>
            </a:r>
          </a:p>
          <a:p>
            <a:pPr eaLnBrk="1" hangingPunct="1">
              <a:lnSpc>
                <a:spcPct val="90000"/>
              </a:lnSpc>
              <a:defRPr/>
            </a:pPr>
            <a:r>
              <a:rPr lang="en-US" sz="2800" smtClean="0">
                <a:cs typeface="+mn-cs"/>
              </a:rPr>
              <a:t>Automated Vehicles</a:t>
            </a:r>
          </a:p>
          <a:p>
            <a:pPr eaLnBrk="1" hangingPunct="1">
              <a:lnSpc>
                <a:spcPct val="90000"/>
              </a:lnSpc>
              <a:defRPr/>
            </a:pPr>
            <a:r>
              <a:rPr lang="en-US" sz="2800" smtClean="0">
                <a:cs typeface="+mn-cs"/>
              </a:rPr>
              <a:t>Game Playing</a:t>
            </a:r>
          </a:p>
          <a:p>
            <a:pPr lvl="1" eaLnBrk="1" hangingPunct="1">
              <a:lnSpc>
                <a:spcPct val="90000"/>
              </a:lnSpc>
              <a:defRPr/>
            </a:pPr>
            <a:r>
              <a:rPr lang="en-US" sz="2400" smtClean="0"/>
              <a:t>Neurogammon</a:t>
            </a:r>
          </a:p>
          <a:p>
            <a:pPr eaLnBrk="1" hangingPunct="1">
              <a:lnSpc>
                <a:spcPct val="90000"/>
              </a:lnSpc>
              <a:defRPr/>
            </a:pPr>
            <a:r>
              <a:rPr lang="en-US" sz="2800" smtClean="0">
                <a:cs typeface="+mn-cs"/>
              </a:rPr>
              <a:t>Handwriting recognition</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Deep</a:t>
            </a:r>
            <a:r>
              <a:rPr lang="it-IT" dirty="0" smtClean="0"/>
              <a:t> Learning</a:t>
            </a:r>
            <a:endParaRPr lang="it-IT" dirty="0"/>
          </a:p>
        </p:txBody>
      </p:sp>
      <p:sp>
        <p:nvSpPr>
          <p:cNvPr id="3" name="Sottotitolo 2"/>
          <p:cNvSpPr>
            <a:spLocks noGrp="1"/>
          </p:cNvSpPr>
          <p:nvPr>
            <p:ph type="subTitle" idx="1"/>
          </p:nvPr>
        </p:nvSpPr>
        <p:spPr/>
        <p:txBody>
          <a:bodyPr/>
          <a:lstStyle/>
          <a:p>
            <a:r>
              <a:rPr lang="it-IT" dirty="0" err="1" smtClean="0"/>
              <a:t>a.k.o</a:t>
            </a:r>
            <a:r>
              <a:rPr lang="it-IT" dirty="0" smtClean="0"/>
              <a:t>. </a:t>
            </a:r>
            <a:r>
              <a:rPr lang="it-IT" dirty="0" err="1" smtClean="0"/>
              <a:t>Neural</a:t>
            </a:r>
            <a:r>
              <a:rPr lang="it-IT" dirty="0" smtClean="0"/>
              <a:t> Network</a:t>
            </a:r>
            <a:endParaRPr lang="it-IT" dirty="0"/>
          </a:p>
        </p:txBody>
      </p:sp>
    </p:spTree>
    <p:extLst>
      <p:ext uri="{BB962C8B-B14F-4D97-AF65-F5344CB8AC3E}">
        <p14:creationId xmlns:p14="http://schemas.microsoft.com/office/powerpoint/2010/main" val="38448888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Shortcomings</a:t>
            </a:r>
            <a:r>
              <a:rPr lang="it-IT" dirty="0" smtClean="0"/>
              <a:t> of </a:t>
            </a:r>
            <a:r>
              <a:rPr lang="it-IT" dirty="0" err="1" smtClean="0"/>
              <a:t>Neural</a:t>
            </a:r>
            <a:r>
              <a:rPr lang="it-IT" dirty="0" smtClean="0"/>
              <a:t> networks with </a:t>
            </a:r>
            <a:r>
              <a:rPr lang="it-IT" dirty="0" err="1" smtClean="0"/>
              <a:t>backpropagation</a:t>
            </a:r>
            <a:endParaRPr lang="it-IT" dirty="0"/>
          </a:p>
        </p:txBody>
      </p:sp>
      <p:sp>
        <p:nvSpPr>
          <p:cNvPr id="4" name="Content Placeholder 2"/>
          <p:cNvSpPr>
            <a:spLocks noGrp="1"/>
          </p:cNvSpPr>
          <p:nvPr>
            <p:ph idx="1"/>
          </p:nvPr>
        </p:nvSpPr>
        <p:spPr>
          <a:xfrm>
            <a:off x="274638" y="1574800"/>
            <a:ext cx="8183562" cy="4521200"/>
          </a:xfrm>
        </p:spPr>
        <p:txBody>
          <a:bodyPr>
            <a:noAutofit/>
          </a:bodyPr>
          <a:lstStyle/>
          <a:p>
            <a:pPr>
              <a:defRPr/>
            </a:pPr>
            <a:r>
              <a:rPr lang="en-GB" sz="2800" dirty="0" smtClean="0">
                <a:ea typeface="+mn-ea"/>
              </a:rPr>
              <a:t>Based on iterative weight-learning</a:t>
            </a:r>
          </a:p>
          <a:p>
            <a:pPr>
              <a:defRPr/>
            </a:pPr>
            <a:r>
              <a:rPr lang="en-GB" sz="2800" dirty="0" smtClean="0">
                <a:ea typeface="+mn-ea"/>
              </a:rPr>
              <a:t>NN work by making thousands and thousands of tiny adjustments to edge weights, each making the network do better at the most recent pattern, but perhaps a little worse on many others</a:t>
            </a:r>
          </a:p>
          <a:p>
            <a:pPr>
              <a:defRPr/>
            </a:pPr>
            <a:r>
              <a:rPr lang="en-GB" sz="2800" dirty="0" smtClean="0">
                <a:ea typeface="+mn-ea"/>
              </a:rPr>
              <a:t>Gets stuck in local minima, especially since it starts with random initialization</a:t>
            </a:r>
          </a:p>
          <a:p>
            <a:pPr>
              <a:defRPr/>
            </a:pPr>
            <a:r>
              <a:rPr lang="en-GB" sz="2800" dirty="0" smtClean="0"/>
              <a:t>It needs labelled data (it is a trained method) but in many important problems (especially speech recognition, image understanding) data are </a:t>
            </a:r>
            <a:r>
              <a:rPr lang="en-GB" sz="2800" dirty="0" err="1" smtClean="0"/>
              <a:t>unlabeled</a:t>
            </a:r>
            <a:r>
              <a:rPr lang="en-GB" sz="2800" dirty="0" smtClean="0"/>
              <a:t> </a:t>
            </a:r>
            <a:endParaRPr lang="en-GB" sz="2800" dirty="0" smtClean="0">
              <a:ea typeface="+mn-ea"/>
            </a:endParaRPr>
          </a:p>
        </p:txBody>
      </p:sp>
    </p:spTree>
    <p:extLst>
      <p:ext uri="{BB962C8B-B14F-4D97-AF65-F5344CB8AC3E}">
        <p14:creationId xmlns:p14="http://schemas.microsoft.com/office/powerpoint/2010/main" val="2389120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 </a:t>
            </a:r>
            <a:r>
              <a:rPr lang="it-IT" dirty="0" err="1" smtClean="0"/>
              <a:t>neural</a:t>
            </a:r>
            <a:r>
              <a:rPr lang="it-IT" dirty="0" smtClean="0"/>
              <a:t> network with multiple </a:t>
            </a:r>
            <a:r>
              <a:rPr lang="it-IT" dirty="0" err="1" smtClean="0"/>
              <a:t>internal</a:t>
            </a:r>
            <a:r>
              <a:rPr lang="it-IT" dirty="0" smtClean="0"/>
              <a:t> </a:t>
            </a:r>
            <a:r>
              <a:rPr lang="it-IT" dirty="0" err="1" smtClean="0"/>
              <a:t>layers</a:t>
            </a:r>
            <a:endParaRPr lang="it-IT" dirty="0"/>
          </a:p>
        </p:txBody>
      </p:sp>
      <p:sp>
        <p:nvSpPr>
          <p:cNvPr id="3" name="Segnaposto contenuto 2"/>
          <p:cNvSpPr>
            <a:spLocks noGrp="1"/>
          </p:cNvSpPr>
          <p:nvPr>
            <p:ph idx="1"/>
          </p:nvPr>
        </p:nvSpPr>
        <p:spPr>
          <a:xfrm>
            <a:off x="457200" y="4030600"/>
            <a:ext cx="8229600" cy="2233598"/>
          </a:xfrm>
        </p:spPr>
        <p:txBody>
          <a:bodyPr>
            <a:normAutofit fontScale="62500" lnSpcReduction="20000"/>
          </a:bodyPr>
          <a:lstStyle/>
          <a:p>
            <a:r>
              <a:rPr lang="en-US" b="1" dirty="0">
                <a:solidFill>
                  <a:prstClr val="black"/>
                </a:solidFill>
              </a:rPr>
              <a:t>Wikipedia</a:t>
            </a:r>
            <a:r>
              <a:rPr lang="en-US" dirty="0">
                <a:solidFill>
                  <a:prstClr val="black"/>
                </a:solidFill>
              </a:rPr>
              <a:t> provides the following definition:</a:t>
            </a:r>
          </a:p>
          <a:p>
            <a:endParaRPr lang="en-US" dirty="0">
              <a:solidFill>
                <a:prstClr val="black"/>
              </a:solidFill>
            </a:endParaRPr>
          </a:p>
          <a:p>
            <a:r>
              <a:rPr lang="en-US" b="1" dirty="0">
                <a:solidFill>
                  <a:prstClr val="black"/>
                </a:solidFill>
              </a:rPr>
              <a:t>“</a:t>
            </a:r>
            <a:r>
              <a:rPr lang="en-US" b="1" dirty="0" smtClean="0">
                <a:solidFill>
                  <a:srgbClr val="4F81BD"/>
                </a:solidFill>
              </a:rPr>
              <a:t>Deep learning is set of algorithms in machine learning that attempt to learn layered models of inputs, commonly neural networks. The layers in such models correspond to distinct levels of concepts, where higher-level concepts are defined from lower-level ones, and the same lower-level concepts can help to define many higher-level concepts</a:t>
            </a:r>
            <a:r>
              <a:rPr lang="en-US" b="1" dirty="0">
                <a:solidFill>
                  <a:prstClr val="black"/>
                </a:solidFill>
              </a:rPr>
              <a:t>.”</a:t>
            </a:r>
          </a:p>
          <a:p>
            <a:pPr marL="0" indent="0">
              <a:buNone/>
            </a:pPr>
            <a:endParaRPr lang="it-IT"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1790700"/>
            <a:ext cx="68040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0388701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88925" y="161925"/>
            <a:ext cx="7772400" cy="1143000"/>
          </a:xfrm>
          <a:solidFill>
            <a:srgbClr val="FFFF00"/>
          </a:solidFill>
        </p:spPr>
        <p:txBody>
          <a:bodyPr/>
          <a:lstStyle/>
          <a:p>
            <a:r>
              <a:rPr lang="en-GB" i="1" dirty="0" smtClean="0">
                <a:latin typeface="Times New Roman" charset="0"/>
                <a:cs typeface="Arial" charset="0"/>
              </a:rPr>
              <a:t>Multiple</a:t>
            </a:r>
            <a:r>
              <a:rPr lang="en-GB" dirty="0" smtClean="0">
                <a:latin typeface="Times New Roman" charset="0"/>
                <a:cs typeface="Arial" charset="0"/>
              </a:rPr>
              <a:t> </a:t>
            </a:r>
            <a:r>
              <a:rPr lang="en-GB" i="1" dirty="0" smtClean="0">
                <a:latin typeface="Times New Roman" charset="0"/>
                <a:cs typeface="Arial" charset="0"/>
              </a:rPr>
              <a:t>layers </a:t>
            </a:r>
            <a:r>
              <a:rPr lang="en-GB" i="1" dirty="0">
                <a:latin typeface="Times New Roman" charset="0"/>
                <a:cs typeface="Arial" charset="0"/>
              </a:rPr>
              <a:t>make sense</a:t>
            </a:r>
            <a:r>
              <a:rPr lang="en-GB" dirty="0">
                <a:latin typeface="Times New Roman" charset="0"/>
                <a:cs typeface="Arial" charset="0"/>
              </a:rPr>
              <a:t> </a:t>
            </a:r>
          </a:p>
        </p:txBody>
      </p:sp>
      <p:sp>
        <p:nvSpPr>
          <p:cNvPr id="60" name="Title 1"/>
          <p:cNvSpPr txBox="1">
            <a:spLocks/>
          </p:cNvSpPr>
          <p:nvPr/>
        </p:nvSpPr>
        <p:spPr bwMode="auto">
          <a:xfrm>
            <a:off x="706438" y="1646238"/>
            <a:ext cx="4352925" cy="6810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lgn="l">
              <a:defRPr/>
            </a:pPr>
            <a:r>
              <a:rPr lang="en-GB" altLang="en-US" sz="2800" kern="0" dirty="0" smtClean="0"/>
              <a:t>Our brain works that way</a:t>
            </a:r>
          </a:p>
        </p:txBody>
      </p:sp>
      <p:pic>
        <p:nvPicPr>
          <p:cNvPr id="50180" name="Picture 2" descr="http://upload.wikimedia.org/wikipedia/commons/f/f8/Lateral_geniculate_nucle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150" y="2598738"/>
            <a:ext cx="28575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63" y="2717800"/>
            <a:ext cx="2436812" cy="222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45563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88925" y="161925"/>
            <a:ext cx="7772400" cy="1143000"/>
          </a:xfrm>
          <a:solidFill>
            <a:srgbClr val="FFFF00"/>
          </a:solidFill>
        </p:spPr>
        <p:txBody>
          <a:bodyPr/>
          <a:lstStyle/>
          <a:p>
            <a:r>
              <a:rPr lang="en-GB" i="1" dirty="0">
                <a:latin typeface="Times New Roman" charset="0"/>
                <a:cs typeface="Arial" charset="0"/>
              </a:rPr>
              <a:t>M</a:t>
            </a:r>
            <a:r>
              <a:rPr lang="en-GB" i="1" dirty="0" smtClean="0">
                <a:latin typeface="Times New Roman" charset="0"/>
                <a:cs typeface="Arial" charset="0"/>
              </a:rPr>
              <a:t>ultiple </a:t>
            </a:r>
            <a:r>
              <a:rPr lang="en-GB" i="1" dirty="0">
                <a:latin typeface="Times New Roman" charset="0"/>
                <a:cs typeface="Arial" charset="0"/>
              </a:rPr>
              <a:t>layers make sense</a:t>
            </a:r>
            <a:r>
              <a:rPr lang="en-GB" dirty="0">
                <a:latin typeface="Times New Roman" charset="0"/>
                <a:cs typeface="Arial" charset="0"/>
              </a:rPr>
              <a:t> </a:t>
            </a:r>
          </a:p>
        </p:txBody>
      </p:sp>
      <p:sp>
        <p:nvSpPr>
          <p:cNvPr id="60" name="Title 1"/>
          <p:cNvSpPr txBox="1">
            <a:spLocks/>
          </p:cNvSpPr>
          <p:nvPr/>
        </p:nvSpPr>
        <p:spPr bwMode="auto">
          <a:xfrm>
            <a:off x="609600" y="5123201"/>
            <a:ext cx="7832725" cy="1157287"/>
          </a:xfrm>
          <a:prstGeom prst="rect">
            <a:avLst/>
          </a:prstGeom>
          <a:solidFill>
            <a:srgbClr val="FFFF00"/>
          </a:solidFill>
          <a:ln w="9525">
            <a:solidFill>
              <a:srgbClr val="000000"/>
            </a:solidFill>
            <a:miter lim="800000"/>
            <a:headEnd/>
            <a:tailEnd/>
          </a:ln>
        </p:spPr>
        <p:txBody>
          <a:bodyPr anchor="ctr"/>
          <a:lstStyle>
            <a:lvl1pPr>
              <a:defRPr sz="3200">
                <a:solidFill>
                  <a:schemeClr val="tx1"/>
                </a:solidFill>
                <a:latin typeface="Times New Roman" charset="0"/>
                <a:ea typeface="ＭＳ Ｐゴシック" charset="0"/>
                <a:cs typeface="Arial" charset="0"/>
              </a:defRPr>
            </a:lvl1pPr>
            <a:lvl2pPr>
              <a:defRPr sz="28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000">
                <a:solidFill>
                  <a:schemeClr val="tx1"/>
                </a:solidFill>
                <a:latin typeface="Times New Roman" charset="0"/>
                <a:ea typeface="Arial" charset="0"/>
                <a:cs typeface="Arial" charset="0"/>
              </a:defRPr>
            </a:lvl4pPr>
            <a:lvl5pPr>
              <a:defRPr sz="2000">
                <a:solidFill>
                  <a:schemeClr val="tx1"/>
                </a:solidFill>
                <a:latin typeface="Times New Roman" charset="0"/>
                <a:ea typeface="Arial" charset="0"/>
                <a:cs typeface="Arial" charset="0"/>
              </a:defRPr>
            </a:lvl5pPr>
            <a:lvl6pPr eaLnBrk="0" hangingPunct="0">
              <a:defRPr sz="2000">
                <a:solidFill>
                  <a:schemeClr val="tx1"/>
                </a:solidFill>
                <a:latin typeface="Times New Roman" charset="0"/>
                <a:ea typeface="Arial" charset="0"/>
                <a:cs typeface="Arial" charset="0"/>
              </a:defRPr>
            </a:lvl6pPr>
            <a:lvl7pPr eaLnBrk="0" hangingPunct="0">
              <a:defRPr sz="2000">
                <a:solidFill>
                  <a:schemeClr val="tx1"/>
                </a:solidFill>
                <a:latin typeface="Times New Roman" charset="0"/>
                <a:ea typeface="Arial" charset="0"/>
                <a:cs typeface="Arial" charset="0"/>
              </a:defRPr>
            </a:lvl7pPr>
            <a:lvl8pPr eaLnBrk="0" hangingPunct="0">
              <a:defRPr sz="2000">
                <a:solidFill>
                  <a:schemeClr val="tx1"/>
                </a:solidFill>
                <a:latin typeface="Times New Roman" charset="0"/>
                <a:ea typeface="Arial" charset="0"/>
                <a:cs typeface="Arial" charset="0"/>
              </a:defRPr>
            </a:lvl8pPr>
            <a:lvl9pPr eaLnBrk="0" hangingPunct="0">
              <a:defRPr sz="2000">
                <a:solidFill>
                  <a:schemeClr val="tx1"/>
                </a:solidFill>
                <a:latin typeface="Times New Roman" charset="0"/>
                <a:ea typeface="Arial" charset="0"/>
                <a:cs typeface="Arial" charset="0"/>
              </a:defRPr>
            </a:lvl9pPr>
          </a:lstStyle>
          <a:p>
            <a:pPr eaLnBrk="0" hangingPunct="0"/>
            <a:r>
              <a:rPr lang="en-GB" sz="1800" b="1">
                <a:solidFill>
                  <a:schemeClr val="tx2"/>
                </a:solidFill>
              </a:rPr>
              <a:t>Many-layer neural network architectures should be capable of learning the true underlying features and ‘feature logic’, and  therefore generalise very well …</a:t>
            </a:r>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50" y="2928938"/>
            <a:ext cx="6805613" cy="190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706530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Neural</a:t>
            </a:r>
            <a:r>
              <a:rPr lang="it-IT" dirty="0" smtClean="0"/>
              <a:t> </a:t>
            </a:r>
            <a:r>
              <a:rPr lang="it-IT" dirty="0" err="1" smtClean="0"/>
              <a:t>connections</a:t>
            </a:r>
            <a:endParaRPr lang="it-IT" dirty="0"/>
          </a:p>
        </p:txBody>
      </p:sp>
      <p:sp>
        <p:nvSpPr>
          <p:cNvPr id="4" name="Segnaposto numero diapositiva 3"/>
          <p:cNvSpPr>
            <a:spLocks noGrp="1"/>
          </p:cNvSpPr>
          <p:nvPr>
            <p:ph type="sldNum" sz="quarter" idx="11"/>
          </p:nvPr>
        </p:nvSpPr>
        <p:spPr/>
        <p:txBody>
          <a:bodyPr/>
          <a:lstStyle/>
          <a:p>
            <a:pPr>
              <a:defRPr/>
            </a:pPr>
            <a:fld id="{8FDB4126-38B5-2045-9733-513737F6EF78}" type="slidenum">
              <a:rPr lang="en-US" smtClean="0"/>
              <a:pPr>
                <a:defRPr/>
              </a:pPr>
              <a:t>8</a:t>
            </a:fld>
            <a:endParaRPr lang="en-US">
              <a:latin typeface="+mn-lt"/>
            </a:endParaRPr>
          </a:p>
        </p:txBody>
      </p:sp>
      <p:pic>
        <p:nvPicPr>
          <p:cNvPr id="5" name="Immagine 4"/>
          <p:cNvPicPr>
            <a:picLocks noChangeAspect="1"/>
          </p:cNvPicPr>
          <p:nvPr/>
        </p:nvPicPr>
        <p:blipFill>
          <a:blip r:embed="rId2"/>
          <a:stretch>
            <a:fillRect/>
          </a:stretch>
        </p:blipFill>
        <p:spPr>
          <a:xfrm>
            <a:off x="2440243" y="1912859"/>
            <a:ext cx="4524213" cy="4234663"/>
          </a:xfrm>
          <a:prstGeom prst="rect">
            <a:avLst/>
          </a:prstGeom>
        </p:spPr>
      </p:pic>
      <p:sp>
        <p:nvSpPr>
          <p:cNvPr id="6" name="Ovale 5"/>
          <p:cNvSpPr/>
          <p:nvPr/>
        </p:nvSpPr>
        <p:spPr bwMode="auto">
          <a:xfrm>
            <a:off x="3033722" y="2782007"/>
            <a:ext cx="3416716" cy="1753874"/>
          </a:xfrm>
          <a:prstGeom prst="ellipse">
            <a:avLst/>
          </a:prstGeom>
          <a:noFill/>
          <a:ln w="38100" cap="flat" cmpd="sng" algn="ctr">
            <a:solidFill>
              <a:schemeClr val="tx1"/>
            </a:solidFill>
            <a:prstDash val="solid"/>
            <a:round/>
            <a:headEnd type="none" w="med" len="med"/>
            <a:tailEnd type="none" w="med" len="med"/>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188603333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 </a:t>
            </a:r>
            <a:r>
              <a:rPr lang="it-IT" dirty="0" err="1" smtClean="0"/>
              <a:t>example</a:t>
            </a:r>
            <a:r>
              <a:rPr lang="it-IT" dirty="0" smtClean="0"/>
              <a:t>: image processing</a:t>
            </a:r>
            <a:endParaRPr lang="it-IT" dirty="0"/>
          </a:p>
        </p:txBody>
      </p:sp>
      <p:sp>
        <p:nvSpPr>
          <p:cNvPr id="9" name="Segnaposto contenuto 8"/>
          <p:cNvSpPr>
            <a:spLocks noGrp="1"/>
          </p:cNvSpPr>
          <p:nvPr>
            <p:ph idx="1"/>
          </p:nvPr>
        </p:nvSpPr>
        <p:spPr>
          <a:xfrm>
            <a:off x="457200" y="1600200"/>
            <a:ext cx="3702405" cy="4525963"/>
          </a:xfrm>
        </p:spPr>
        <p:txBody>
          <a:bodyPr>
            <a:normAutofit/>
          </a:bodyPr>
          <a:lstStyle/>
          <a:p>
            <a:r>
              <a:rPr lang="it-IT" sz="2800" dirty="0" err="1" smtClean="0"/>
              <a:t>Hierarchical</a:t>
            </a:r>
            <a:r>
              <a:rPr lang="it-IT" sz="2800" dirty="0" smtClean="0"/>
              <a:t> </a:t>
            </a:r>
            <a:r>
              <a:rPr lang="it-IT" sz="2800" dirty="0" err="1" smtClean="0"/>
              <a:t>learning</a:t>
            </a:r>
            <a:endParaRPr lang="it-IT" sz="2800" dirty="0" smtClean="0"/>
          </a:p>
          <a:p>
            <a:pPr lvl="1"/>
            <a:r>
              <a:rPr lang="it-IT" sz="2400" dirty="0" smtClean="0"/>
              <a:t>Natural </a:t>
            </a:r>
            <a:r>
              <a:rPr lang="it-IT" sz="2400" dirty="0" err="1" smtClean="0"/>
              <a:t>progression</a:t>
            </a:r>
            <a:r>
              <a:rPr lang="it-IT" sz="2400" dirty="0" smtClean="0"/>
              <a:t> from </a:t>
            </a:r>
            <a:r>
              <a:rPr lang="it-IT" sz="2400" dirty="0" err="1" smtClean="0"/>
              <a:t>low</a:t>
            </a:r>
            <a:r>
              <a:rPr lang="it-IT" sz="2400" dirty="0" smtClean="0"/>
              <a:t> </a:t>
            </a:r>
            <a:r>
              <a:rPr lang="it-IT" sz="2400" dirty="0" err="1" smtClean="0"/>
              <a:t>level</a:t>
            </a:r>
            <a:r>
              <a:rPr lang="it-IT" sz="2400" dirty="0" smtClean="0"/>
              <a:t> to </a:t>
            </a:r>
            <a:r>
              <a:rPr lang="it-IT" sz="2400" dirty="0" err="1" smtClean="0"/>
              <a:t>higher</a:t>
            </a:r>
            <a:r>
              <a:rPr lang="it-IT" sz="2400" dirty="0" smtClean="0"/>
              <a:t> </a:t>
            </a:r>
            <a:r>
              <a:rPr lang="it-IT" sz="2400" dirty="0" err="1" smtClean="0"/>
              <a:t>level</a:t>
            </a:r>
            <a:r>
              <a:rPr lang="it-IT" sz="2400" dirty="0" smtClean="0"/>
              <a:t> </a:t>
            </a:r>
            <a:r>
              <a:rPr lang="it-IT" sz="2400" dirty="0" err="1" smtClean="0"/>
              <a:t>features</a:t>
            </a:r>
            <a:r>
              <a:rPr lang="it-IT" sz="2400" dirty="0" smtClean="0"/>
              <a:t> </a:t>
            </a:r>
            <a:r>
              <a:rPr lang="it-IT" sz="2400" dirty="0" err="1" smtClean="0"/>
              <a:t>as</a:t>
            </a:r>
            <a:r>
              <a:rPr lang="it-IT" sz="2400" dirty="0" smtClean="0"/>
              <a:t> </a:t>
            </a:r>
            <a:r>
              <a:rPr lang="it-IT" sz="2400" dirty="0" err="1" smtClean="0"/>
              <a:t>seen</a:t>
            </a:r>
            <a:r>
              <a:rPr lang="it-IT" sz="2400" dirty="0" smtClean="0"/>
              <a:t> in </a:t>
            </a:r>
            <a:r>
              <a:rPr lang="it-IT" sz="2400" dirty="0" err="1" smtClean="0"/>
              <a:t>many</a:t>
            </a:r>
            <a:r>
              <a:rPr lang="it-IT" sz="2400" dirty="0" smtClean="0"/>
              <a:t> </a:t>
            </a:r>
            <a:r>
              <a:rPr lang="it-IT" sz="2400" dirty="0" err="1" smtClean="0"/>
              <a:t>real</a:t>
            </a:r>
            <a:r>
              <a:rPr lang="it-IT" sz="2400" dirty="0" smtClean="0"/>
              <a:t> </a:t>
            </a:r>
            <a:r>
              <a:rPr lang="it-IT" sz="2400" dirty="0" err="1" smtClean="0"/>
              <a:t>problems</a:t>
            </a:r>
            <a:endParaRPr lang="it-IT" sz="2400" dirty="0" smtClean="0"/>
          </a:p>
          <a:p>
            <a:pPr lvl="1"/>
            <a:r>
              <a:rPr lang="it-IT" sz="2400" dirty="0" err="1" smtClean="0"/>
              <a:t>Easier</a:t>
            </a:r>
            <a:r>
              <a:rPr lang="it-IT" sz="2400" dirty="0" smtClean="0"/>
              <a:t> to monitor </a:t>
            </a:r>
            <a:r>
              <a:rPr lang="it-IT" sz="2400" dirty="0" err="1" smtClean="0"/>
              <a:t>what</a:t>
            </a:r>
            <a:r>
              <a:rPr lang="it-IT" sz="2400" dirty="0" smtClean="0"/>
              <a:t> </a:t>
            </a:r>
            <a:r>
              <a:rPr lang="it-IT" sz="2400" dirty="0" err="1" smtClean="0"/>
              <a:t>is</a:t>
            </a:r>
            <a:r>
              <a:rPr lang="it-IT" sz="2400" dirty="0" smtClean="0"/>
              <a:t> </a:t>
            </a:r>
            <a:r>
              <a:rPr lang="it-IT" sz="2400" dirty="0" err="1" smtClean="0"/>
              <a:t>being</a:t>
            </a:r>
            <a:r>
              <a:rPr lang="it-IT" sz="2400" dirty="0" smtClean="0"/>
              <a:t> </a:t>
            </a:r>
            <a:r>
              <a:rPr lang="it-IT" sz="2400" dirty="0" err="1" smtClean="0"/>
              <a:t>lernt</a:t>
            </a:r>
            <a:r>
              <a:rPr lang="it-IT" sz="2400" dirty="0" smtClean="0"/>
              <a:t> in </a:t>
            </a:r>
            <a:r>
              <a:rPr lang="it-IT" sz="2400" dirty="0" err="1" smtClean="0"/>
              <a:t>each</a:t>
            </a:r>
            <a:r>
              <a:rPr lang="it-IT" sz="2400" dirty="0" smtClean="0"/>
              <a:t> </a:t>
            </a:r>
            <a:r>
              <a:rPr lang="it-IT" sz="2400" dirty="0" err="1" smtClean="0"/>
              <a:t>level</a:t>
            </a:r>
            <a:r>
              <a:rPr lang="it-IT" sz="2400" dirty="0" smtClean="0"/>
              <a:t> and guide </a:t>
            </a:r>
            <a:r>
              <a:rPr lang="it-IT" sz="2400" dirty="0" err="1" smtClean="0"/>
              <a:t>subsequent</a:t>
            </a:r>
            <a:r>
              <a:rPr lang="it-IT" sz="2400" dirty="0" smtClean="0"/>
              <a:t> </a:t>
            </a:r>
            <a:r>
              <a:rPr lang="it-IT" sz="2400" dirty="0" err="1" smtClean="0"/>
              <a:t>layers</a:t>
            </a:r>
            <a:endParaRPr lang="it-IT" sz="2400" dirty="0" smtClean="0"/>
          </a:p>
          <a:p>
            <a:pPr marL="457200" lvl="1" indent="0">
              <a:buNone/>
            </a:pPr>
            <a:endParaRPr lang="it-IT" sz="2400" dirty="0"/>
          </a:p>
        </p:txBody>
      </p:sp>
      <p:pic>
        <p:nvPicPr>
          <p:cNvPr id="10" name="Immagine 9"/>
          <p:cNvPicPr>
            <a:picLocks noChangeAspect="1"/>
          </p:cNvPicPr>
          <p:nvPr/>
        </p:nvPicPr>
        <p:blipFill>
          <a:blip r:embed="rId2"/>
          <a:stretch>
            <a:fillRect/>
          </a:stretch>
        </p:blipFill>
        <p:spPr>
          <a:xfrm>
            <a:off x="4528728" y="1334332"/>
            <a:ext cx="4065837" cy="4791832"/>
          </a:xfrm>
          <a:prstGeom prst="rect">
            <a:avLst/>
          </a:prstGeom>
        </p:spPr>
      </p:pic>
    </p:spTree>
    <p:extLst>
      <p:ext uri="{BB962C8B-B14F-4D97-AF65-F5344CB8AC3E}">
        <p14:creationId xmlns:p14="http://schemas.microsoft.com/office/powerpoint/2010/main" val="2871110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88925" y="161925"/>
            <a:ext cx="8021638" cy="1544638"/>
          </a:xfrm>
          <a:solidFill>
            <a:srgbClr val="FFFF00"/>
          </a:solidFill>
        </p:spPr>
        <p:txBody>
          <a:bodyPr>
            <a:normAutofit fontScale="90000"/>
          </a:bodyPr>
          <a:lstStyle/>
          <a:p>
            <a:pPr algn="l"/>
            <a:r>
              <a:rPr lang="en-GB" sz="3200">
                <a:latin typeface="Times New Roman" charset="0"/>
                <a:cs typeface="Arial" charset="0"/>
              </a:rPr>
              <a:t>But, until very recently, our  weight-learning algorithms simply did not work on multi-layer architectures</a:t>
            </a:r>
          </a:p>
        </p:txBody>
      </p:sp>
      <p:pic>
        <p:nvPicPr>
          <p:cNvPr id="52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50" y="1903413"/>
            <a:ext cx="6805613" cy="190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22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575" y="3883025"/>
            <a:ext cx="4005263"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Freeform 1"/>
          <p:cNvSpPr/>
          <p:nvPr/>
        </p:nvSpPr>
        <p:spPr>
          <a:xfrm>
            <a:off x="2417763" y="4195763"/>
            <a:ext cx="5059362" cy="2214562"/>
          </a:xfrm>
          <a:custGeom>
            <a:avLst/>
            <a:gdLst>
              <a:gd name="connsiteX0" fmla="*/ 0 w 5059680"/>
              <a:gd name="connsiteY0" fmla="*/ 548806 h 2215046"/>
              <a:gd name="connsiteX1" fmla="*/ 243840 w 5059680"/>
              <a:gd name="connsiteY1" fmla="*/ 528486 h 2215046"/>
              <a:gd name="connsiteX2" fmla="*/ 1330960 w 5059680"/>
              <a:gd name="connsiteY2" fmla="*/ 548806 h 2215046"/>
              <a:gd name="connsiteX3" fmla="*/ 1290320 w 5059680"/>
              <a:gd name="connsiteY3" fmla="*/ 558966 h 2215046"/>
              <a:gd name="connsiteX4" fmla="*/ 1280160 w 5059680"/>
              <a:gd name="connsiteY4" fmla="*/ 589446 h 2215046"/>
              <a:gd name="connsiteX5" fmla="*/ 1239520 w 5059680"/>
              <a:gd name="connsiteY5" fmla="*/ 609766 h 2215046"/>
              <a:gd name="connsiteX6" fmla="*/ 1209040 w 5059680"/>
              <a:gd name="connsiteY6" fmla="*/ 619926 h 2215046"/>
              <a:gd name="connsiteX7" fmla="*/ 1026160 w 5059680"/>
              <a:gd name="connsiteY7" fmla="*/ 660566 h 2215046"/>
              <a:gd name="connsiteX8" fmla="*/ 812800 w 5059680"/>
              <a:gd name="connsiteY8" fmla="*/ 772326 h 2215046"/>
              <a:gd name="connsiteX9" fmla="*/ 833120 w 5059680"/>
              <a:gd name="connsiteY9" fmla="*/ 884086 h 2215046"/>
              <a:gd name="connsiteX10" fmla="*/ 670560 w 5059680"/>
              <a:gd name="connsiteY10" fmla="*/ 965366 h 2215046"/>
              <a:gd name="connsiteX11" fmla="*/ 528320 w 5059680"/>
              <a:gd name="connsiteY11" fmla="*/ 975526 h 2215046"/>
              <a:gd name="connsiteX12" fmla="*/ 254000 w 5059680"/>
              <a:gd name="connsiteY12" fmla="*/ 1006006 h 2215046"/>
              <a:gd name="connsiteX13" fmla="*/ 121920 w 5059680"/>
              <a:gd name="connsiteY13" fmla="*/ 1016166 h 2215046"/>
              <a:gd name="connsiteX14" fmla="*/ 101600 w 5059680"/>
              <a:gd name="connsiteY14" fmla="*/ 1087286 h 2215046"/>
              <a:gd name="connsiteX15" fmla="*/ 111760 w 5059680"/>
              <a:gd name="connsiteY15" fmla="*/ 1127926 h 2215046"/>
              <a:gd name="connsiteX16" fmla="*/ 152400 w 5059680"/>
              <a:gd name="connsiteY16" fmla="*/ 1199046 h 2215046"/>
              <a:gd name="connsiteX17" fmla="*/ 132080 w 5059680"/>
              <a:gd name="connsiteY17" fmla="*/ 1229526 h 2215046"/>
              <a:gd name="connsiteX18" fmla="*/ 213360 w 5059680"/>
              <a:gd name="connsiteY18" fmla="*/ 1239686 h 2215046"/>
              <a:gd name="connsiteX19" fmla="*/ 325120 w 5059680"/>
              <a:gd name="connsiteY19" fmla="*/ 1249846 h 2215046"/>
              <a:gd name="connsiteX20" fmla="*/ 396240 w 5059680"/>
              <a:gd name="connsiteY20" fmla="*/ 1300646 h 2215046"/>
              <a:gd name="connsiteX21" fmla="*/ 426720 w 5059680"/>
              <a:gd name="connsiteY21" fmla="*/ 1331126 h 2215046"/>
              <a:gd name="connsiteX22" fmla="*/ 508000 w 5059680"/>
              <a:gd name="connsiteY22" fmla="*/ 1381926 h 2215046"/>
              <a:gd name="connsiteX23" fmla="*/ 568960 w 5059680"/>
              <a:gd name="connsiteY23" fmla="*/ 1442886 h 2215046"/>
              <a:gd name="connsiteX24" fmla="*/ 640080 w 5059680"/>
              <a:gd name="connsiteY24" fmla="*/ 1503846 h 2215046"/>
              <a:gd name="connsiteX25" fmla="*/ 701040 w 5059680"/>
              <a:gd name="connsiteY25" fmla="*/ 1544486 h 2215046"/>
              <a:gd name="connsiteX26" fmla="*/ 680720 w 5059680"/>
              <a:gd name="connsiteY26" fmla="*/ 1595286 h 2215046"/>
              <a:gd name="connsiteX27" fmla="*/ 741680 w 5059680"/>
              <a:gd name="connsiteY27" fmla="*/ 1605446 h 2215046"/>
              <a:gd name="connsiteX28" fmla="*/ 833120 w 5059680"/>
              <a:gd name="connsiteY28" fmla="*/ 1615606 h 2215046"/>
              <a:gd name="connsiteX29" fmla="*/ 904240 w 5059680"/>
              <a:gd name="connsiteY29" fmla="*/ 1625766 h 2215046"/>
              <a:gd name="connsiteX30" fmla="*/ 1046480 w 5059680"/>
              <a:gd name="connsiteY30" fmla="*/ 1635926 h 2215046"/>
              <a:gd name="connsiteX31" fmla="*/ 1209040 w 5059680"/>
              <a:gd name="connsiteY31" fmla="*/ 1666406 h 2215046"/>
              <a:gd name="connsiteX32" fmla="*/ 1239520 w 5059680"/>
              <a:gd name="connsiteY32" fmla="*/ 1676566 h 2215046"/>
              <a:gd name="connsiteX33" fmla="*/ 1300480 w 5059680"/>
              <a:gd name="connsiteY33" fmla="*/ 1686726 h 2215046"/>
              <a:gd name="connsiteX34" fmla="*/ 1330960 w 5059680"/>
              <a:gd name="connsiteY34" fmla="*/ 1696886 h 2215046"/>
              <a:gd name="connsiteX35" fmla="*/ 1402080 w 5059680"/>
              <a:gd name="connsiteY35" fmla="*/ 1717206 h 2215046"/>
              <a:gd name="connsiteX36" fmla="*/ 1432560 w 5059680"/>
              <a:gd name="connsiteY36" fmla="*/ 1768006 h 2215046"/>
              <a:gd name="connsiteX37" fmla="*/ 1452880 w 5059680"/>
              <a:gd name="connsiteY37" fmla="*/ 1808646 h 2215046"/>
              <a:gd name="connsiteX38" fmla="*/ 1473200 w 5059680"/>
              <a:gd name="connsiteY38" fmla="*/ 1839126 h 2215046"/>
              <a:gd name="connsiteX39" fmla="*/ 1544320 w 5059680"/>
              <a:gd name="connsiteY39" fmla="*/ 1849286 h 2215046"/>
              <a:gd name="connsiteX40" fmla="*/ 1574800 w 5059680"/>
              <a:gd name="connsiteY40" fmla="*/ 1859446 h 2215046"/>
              <a:gd name="connsiteX41" fmla="*/ 1656080 w 5059680"/>
              <a:gd name="connsiteY41" fmla="*/ 1879766 h 2215046"/>
              <a:gd name="connsiteX42" fmla="*/ 1696720 w 5059680"/>
              <a:gd name="connsiteY42" fmla="*/ 1889926 h 2215046"/>
              <a:gd name="connsiteX43" fmla="*/ 1727200 w 5059680"/>
              <a:gd name="connsiteY43" fmla="*/ 1900086 h 2215046"/>
              <a:gd name="connsiteX44" fmla="*/ 1930400 w 5059680"/>
              <a:gd name="connsiteY44" fmla="*/ 1849286 h 2215046"/>
              <a:gd name="connsiteX45" fmla="*/ 1940560 w 5059680"/>
              <a:gd name="connsiteY45" fmla="*/ 1818806 h 2215046"/>
              <a:gd name="connsiteX46" fmla="*/ 1930400 w 5059680"/>
              <a:gd name="connsiteY46" fmla="*/ 1646086 h 2215046"/>
              <a:gd name="connsiteX47" fmla="*/ 1910080 w 5059680"/>
              <a:gd name="connsiteY47" fmla="*/ 1605446 h 2215046"/>
              <a:gd name="connsiteX48" fmla="*/ 1828800 w 5059680"/>
              <a:gd name="connsiteY48" fmla="*/ 1493686 h 2215046"/>
              <a:gd name="connsiteX49" fmla="*/ 1818640 w 5059680"/>
              <a:gd name="connsiteY49" fmla="*/ 1453046 h 2215046"/>
              <a:gd name="connsiteX50" fmla="*/ 1788160 w 5059680"/>
              <a:gd name="connsiteY50" fmla="*/ 1412406 h 2215046"/>
              <a:gd name="connsiteX51" fmla="*/ 1747520 w 5059680"/>
              <a:gd name="connsiteY51" fmla="*/ 1351446 h 2215046"/>
              <a:gd name="connsiteX52" fmla="*/ 1706880 w 5059680"/>
              <a:gd name="connsiteY52" fmla="*/ 1300646 h 2215046"/>
              <a:gd name="connsiteX53" fmla="*/ 1676400 w 5059680"/>
              <a:gd name="connsiteY53" fmla="*/ 1249846 h 2215046"/>
              <a:gd name="connsiteX54" fmla="*/ 1645920 w 5059680"/>
              <a:gd name="connsiteY54" fmla="*/ 1209206 h 2215046"/>
              <a:gd name="connsiteX55" fmla="*/ 1635760 w 5059680"/>
              <a:gd name="connsiteY55" fmla="*/ 1178726 h 2215046"/>
              <a:gd name="connsiteX56" fmla="*/ 1645920 w 5059680"/>
              <a:gd name="connsiteY56" fmla="*/ 1148246 h 2215046"/>
              <a:gd name="connsiteX57" fmla="*/ 1686560 w 5059680"/>
              <a:gd name="connsiteY57" fmla="*/ 1066966 h 2215046"/>
              <a:gd name="connsiteX58" fmla="*/ 1696720 w 5059680"/>
              <a:gd name="connsiteY58" fmla="*/ 1036486 h 2215046"/>
              <a:gd name="connsiteX59" fmla="*/ 1727200 w 5059680"/>
              <a:gd name="connsiteY59" fmla="*/ 1026326 h 2215046"/>
              <a:gd name="connsiteX60" fmla="*/ 1818640 w 5059680"/>
              <a:gd name="connsiteY60" fmla="*/ 1097446 h 2215046"/>
              <a:gd name="connsiteX61" fmla="*/ 1849120 w 5059680"/>
              <a:gd name="connsiteY61" fmla="*/ 1117766 h 2215046"/>
              <a:gd name="connsiteX62" fmla="*/ 1940560 w 5059680"/>
              <a:gd name="connsiteY62" fmla="*/ 1209206 h 2215046"/>
              <a:gd name="connsiteX63" fmla="*/ 1991360 w 5059680"/>
              <a:gd name="connsiteY63" fmla="*/ 1239686 h 2215046"/>
              <a:gd name="connsiteX64" fmla="*/ 2052320 w 5059680"/>
              <a:gd name="connsiteY64" fmla="*/ 1310806 h 2215046"/>
              <a:gd name="connsiteX65" fmla="*/ 2062480 w 5059680"/>
              <a:gd name="connsiteY65" fmla="*/ 1341286 h 2215046"/>
              <a:gd name="connsiteX66" fmla="*/ 2092960 w 5059680"/>
              <a:gd name="connsiteY66" fmla="*/ 1371766 h 2215046"/>
              <a:gd name="connsiteX67" fmla="*/ 2113280 w 5059680"/>
              <a:gd name="connsiteY67" fmla="*/ 1402246 h 2215046"/>
              <a:gd name="connsiteX68" fmla="*/ 2113280 w 5059680"/>
              <a:gd name="connsiteY68" fmla="*/ 1635926 h 2215046"/>
              <a:gd name="connsiteX69" fmla="*/ 2103120 w 5059680"/>
              <a:gd name="connsiteY69" fmla="*/ 1666406 h 2215046"/>
              <a:gd name="connsiteX70" fmla="*/ 2092960 w 5059680"/>
              <a:gd name="connsiteY70" fmla="*/ 1717206 h 2215046"/>
              <a:gd name="connsiteX71" fmla="*/ 2123440 w 5059680"/>
              <a:gd name="connsiteY71" fmla="*/ 1981366 h 2215046"/>
              <a:gd name="connsiteX72" fmla="*/ 2153920 w 5059680"/>
              <a:gd name="connsiteY72" fmla="*/ 2011846 h 2215046"/>
              <a:gd name="connsiteX73" fmla="*/ 2214880 w 5059680"/>
              <a:gd name="connsiteY73" fmla="*/ 2082966 h 2215046"/>
              <a:gd name="connsiteX74" fmla="*/ 2265680 w 5059680"/>
              <a:gd name="connsiteY74" fmla="*/ 2103286 h 2215046"/>
              <a:gd name="connsiteX75" fmla="*/ 2296160 w 5059680"/>
              <a:gd name="connsiteY75" fmla="*/ 2123606 h 2215046"/>
              <a:gd name="connsiteX76" fmla="*/ 2418080 w 5059680"/>
              <a:gd name="connsiteY76" fmla="*/ 2133766 h 2215046"/>
              <a:gd name="connsiteX77" fmla="*/ 2468880 w 5059680"/>
              <a:gd name="connsiteY77" fmla="*/ 2154086 h 2215046"/>
              <a:gd name="connsiteX78" fmla="*/ 2540000 w 5059680"/>
              <a:gd name="connsiteY78" fmla="*/ 2174406 h 2215046"/>
              <a:gd name="connsiteX79" fmla="*/ 2570480 w 5059680"/>
              <a:gd name="connsiteY79" fmla="*/ 2194726 h 2215046"/>
              <a:gd name="connsiteX80" fmla="*/ 2631440 w 5059680"/>
              <a:gd name="connsiteY80" fmla="*/ 2204886 h 2215046"/>
              <a:gd name="connsiteX81" fmla="*/ 2672080 w 5059680"/>
              <a:gd name="connsiteY81" fmla="*/ 2215046 h 2215046"/>
              <a:gd name="connsiteX82" fmla="*/ 2794000 w 5059680"/>
              <a:gd name="connsiteY82" fmla="*/ 2204886 h 2215046"/>
              <a:gd name="connsiteX83" fmla="*/ 2834640 w 5059680"/>
              <a:gd name="connsiteY83" fmla="*/ 2174406 h 2215046"/>
              <a:gd name="connsiteX84" fmla="*/ 2905760 w 5059680"/>
              <a:gd name="connsiteY84" fmla="*/ 2103286 h 2215046"/>
              <a:gd name="connsiteX85" fmla="*/ 2936240 w 5059680"/>
              <a:gd name="connsiteY85" fmla="*/ 2062646 h 2215046"/>
              <a:gd name="connsiteX86" fmla="*/ 2997200 w 5059680"/>
              <a:gd name="connsiteY86" fmla="*/ 1971206 h 2215046"/>
              <a:gd name="connsiteX87" fmla="*/ 3048000 w 5059680"/>
              <a:gd name="connsiteY87" fmla="*/ 1920406 h 2215046"/>
              <a:gd name="connsiteX88" fmla="*/ 3068320 w 5059680"/>
              <a:gd name="connsiteY88" fmla="*/ 1889926 h 2215046"/>
              <a:gd name="connsiteX89" fmla="*/ 3078480 w 5059680"/>
              <a:gd name="connsiteY89" fmla="*/ 1859446 h 2215046"/>
              <a:gd name="connsiteX90" fmla="*/ 3108960 w 5059680"/>
              <a:gd name="connsiteY90" fmla="*/ 1839126 h 2215046"/>
              <a:gd name="connsiteX91" fmla="*/ 3088640 w 5059680"/>
              <a:gd name="connsiteY91" fmla="*/ 1686726 h 2215046"/>
              <a:gd name="connsiteX92" fmla="*/ 3048000 w 5059680"/>
              <a:gd name="connsiteY92" fmla="*/ 1595286 h 2215046"/>
              <a:gd name="connsiteX93" fmla="*/ 3007360 w 5059680"/>
              <a:gd name="connsiteY93" fmla="*/ 1524166 h 2215046"/>
              <a:gd name="connsiteX94" fmla="*/ 2987040 w 5059680"/>
              <a:gd name="connsiteY94" fmla="*/ 1493686 h 2215046"/>
              <a:gd name="connsiteX95" fmla="*/ 2844800 w 5059680"/>
              <a:gd name="connsiteY95" fmla="*/ 1331126 h 2215046"/>
              <a:gd name="connsiteX96" fmla="*/ 2814320 w 5059680"/>
              <a:gd name="connsiteY96" fmla="*/ 1310806 h 2215046"/>
              <a:gd name="connsiteX97" fmla="*/ 2753360 w 5059680"/>
              <a:gd name="connsiteY97" fmla="*/ 1260006 h 2215046"/>
              <a:gd name="connsiteX98" fmla="*/ 2682240 w 5059680"/>
              <a:gd name="connsiteY98" fmla="*/ 1168566 h 2215046"/>
              <a:gd name="connsiteX99" fmla="*/ 2651760 w 5059680"/>
              <a:gd name="connsiteY99" fmla="*/ 1127926 h 2215046"/>
              <a:gd name="connsiteX100" fmla="*/ 2611120 w 5059680"/>
              <a:gd name="connsiteY100" fmla="*/ 1087286 h 2215046"/>
              <a:gd name="connsiteX101" fmla="*/ 2550160 w 5059680"/>
              <a:gd name="connsiteY101" fmla="*/ 1006006 h 2215046"/>
              <a:gd name="connsiteX102" fmla="*/ 2529840 w 5059680"/>
              <a:gd name="connsiteY102" fmla="*/ 965366 h 2215046"/>
              <a:gd name="connsiteX103" fmla="*/ 2509520 w 5059680"/>
              <a:gd name="connsiteY103" fmla="*/ 934886 h 2215046"/>
              <a:gd name="connsiteX104" fmla="*/ 2489200 w 5059680"/>
              <a:gd name="connsiteY104" fmla="*/ 894246 h 2215046"/>
              <a:gd name="connsiteX105" fmla="*/ 2468880 w 5059680"/>
              <a:gd name="connsiteY105" fmla="*/ 863766 h 2215046"/>
              <a:gd name="connsiteX106" fmla="*/ 2458720 w 5059680"/>
              <a:gd name="connsiteY106" fmla="*/ 833286 h 2215046"/>
              <a:gd name="connsiteX107" fmla="*/ 2418080 w 5059680"/>
              <a:gd name="connsiteY107" fmla="*/ 772326 h 2215046"/>
              <a:gd name="connsiteX108" fmla="*/ 2397760 w 5059680"/>
              <a:gd name="connsiteY108" fmla="*/ 741846 h 2215046"/>
              <a:gd name="connsiteX109" fmla="*/ 2367280 w 5059680"/>
              <a:gd name="connsiteY109" fmla="*/ 711366 h 2215046"/>
              <a:gd name="connsiteX110" fmla="*/ 2357120 w 5059680"/>
              <a:gd name="connsiteY110" fmla="*/ 599606 h 2215046"/>
              <a:gd name="connsiteX111" fmla="*/ 2529840 w 5059680"/>
              <a:gd name="connsiteY111" fmla="*/ 609766 h 2215046"/>
              <a:gd name="connsiteX112" fmla="*/ 2570480 w 5059680"/>
              <a:gd name="connsiteY112" fmla="*/ 630086 h 2215046"/>
              <a:gd name="connsiteX113" fmla="*/ 2641600 w 5059680"/>
              <a:gd name="connsiteY113" fmla="*/ 650406 h 2215046"/>
              <a:gd name="connsiteX114" fmla="*/ 2733040 w 5059680"/>
              <a:gd name="connsiteY114" fmla="*/ 691046 h 2215046"/>
              <a:gd name="connsiteX115" fmla="*/ 2824480 w 5059680"/>
              <a:gd name="connsiteY115" fmla="*/ 721526 h 2215046"/>
              <a:gd name="connsiteX116" fmla="*/ 2915920 w 5059680"/>
              <a:gd name="connsiteY116" fmla="*/ 772326 h 2215046"/>
              <a:gd name="connsiteX117" fmla="*/ 2966720 w 5059680"/>
              <a:gd name="connsiteY117" fmla="*/ 812966 h 2215046"/>
              <a:gd name="connsiteX118" fmla="*/ 3017520 w 5059680"/>
              <a:gd name="connsiteY118" fmla="*/ 843446 h 2215046"/>
              <a:gd name="connsiteX119" fmla="*/ 3078480 w 5059680"/>
              <a:gd name="connsiteY119" fmla="*/ 934886 h 2215046"/>
              <a:gd name="connsiteX120" fmla="*/ 3119120 w 5059680"/>
              <a:gd name="connsiteY120" fmla="*/ 965366 h 2215046"/>
              <a:gd name="connsiteX121" fmla="*/ 3169920 w 5059680"/>
              <a:gd name="connsiteY121" fmla="*/ 1026326 h 2215046"/>
              <a:gd name="connsiteX122" fmla="*/ 3190240 w 5059680"/>
              <a:gd name="connsiteY122" fmla="*/ 1066966 h 2215046"/>
              <a:gd name="connsiteX123" fmla="*/ 3230880 w 5059680"/>
              <a:gd name="connsiteY123" fmla="*/ 1107606 h 2215046"/>
              <a:gd name="connsiteX124" fmla="*/ 3291840 w 5059680"/>
              <a:gd name="connsiteY124" fmla="*/ 1168566 h 2215046"/>
              <a:gd name="connsiteX125" fmla="*/ 3393440 w 5059680"/>
              <a:gd name="connsiteY125" fmla="*/ 1158406 h 2215046"/>
              <a:gd name="connsiteX126" fmla="*/ 3423920 w 5059680"/>
              <a:gd name="connsiteY126" fmla="*/ 1138086 h 2215046"/>
              <a:gd name="connsiteX127" fmla="*/ 3464560 w 5059680"/>
              <a:gd name="connsiteY127" fmla="*/ 1077126 h 2215046"/>
              <a:gd name="connsiteX128" fmla="*/ 3505200 w 5059680"/>
              <a:gd name="connsiteY128" fmla="*/ 965366 h 2215046"/>
              <a:gd name="connsiteX129" fmla="*/ 3515360 w 5059680"/>
              <a:gd name="connsiteY129" fmla="*/ 873926 h 2215046"/>
              <a:gd name="connsiteX130" fmla="*/ 3505200 w 5059680"/>
              <a:gd name="connsiteY130" fmla="*/ 701206 h 2215046"/>
              <a:gd name="connsiteX131" fmla="*/ 3495040 w 5059680"/>
              <a:gd name="connsiteY131" fmla="*/ 670726 h 2215046"/>
              <a:gd name="connsiteX132" fmla="*/ 3444240 w 5059680"/>
              <a:gd name="connsiteY132" fmla="*/ 569126 h 2215046"/>
              <a:gd name="connsiteX133" fmla="*/ 3413760 w 5059680"/>
              <a:gd name="connsiteY133" fmla="*/ 548806 h 2215046"/>
              <a:gd name="connsiteX134" fmla="*/ 3342640 w 5059680"/>
              <a:gd name="connsiteY134" fmla="*/ 528486 h 2215046"/>
              <a:gd name="connsiteX135" fmla="*/ 3230880 w 5059680"/>
              <a:gd name="connsiteY135" fmla="*/ 498006 h 2215046"/>
              <a:gd name="connsiteX136" fmla="*/ 3068320 w 5059680"/>
              <a:gd name="connsiteY136" fmla="*/ 467526 h 2215046"/>
              <a:gd name="connsiteX137" fmla="*/ 3027680 w 5059680"/>
              <a:gd name="connsiteY137" fmla="*/ 447206 h 2215046"/>
              <a:gd name="connsiteX138" fmla="*/ 2966720 w 5059680"/>
              <a:gd name="connsiteY138" fmla="*/ 437046 h 2215046"/>
              <a:gd name="connsiteX139" fmla="*/ 2915920 w 5059680"/>
              <a:gd name="connsiteY139" fmla="*/ 426886 h 2215046"/>
              <a:gd name="connsiteX140" fmla="*/ 2814320 w 5059680"/>
              <a:gd name="connsiteY140" fmla="*/ 396406 h 2215046"/>
              <a:gd name="connsiteX141" fmla="*/ 2763520 w 5059680"/>
              <a:gd name="connsiteY141" fmla="*/ 376086 h 2215046"/>
              <a:gd name="connsiteX142" fmla="*/ 2560320 w 5059680"/>
              <a:gd name="connsiteY142" fmla="*/ 345606 h 2215046"/>
              <a:gd name="connsiteX143" fmla="*/ 2458720 w 5059680"/>
              <a:gd name="connsiteY143" fmla="*/ 304966 h 2215046"/>
              <a:gd name="connsiteX144" fmla="*/ 2428240 w 5059680"/>
              <a:gd name="connsiteY144" fmla="*/ 294806 h 2215046"/>
              <a:gd name="connsiteX145" fmla="*/ 2326640 w 5059680"/>
              <a:gd name="connsiteY145" fmla="*/ 274486 h 2215046"/>
              <a:gd name="connsiteX146" fmla="*/ 2275840 w 5059680"/>
              <a:gd name="connsiteY146" fmla="*/ 254166 h 2215046"/>
              <a:gd name="connsiteX147" fmla="*/ 2184400 w 5059680"/>
              <a:gd name="connsiteY147" fmla="*/ 213526 h 2215046"/>
              <a:gd name="connsiteX148" fmla="*/ 2042160 w 5059680"/>
              <a:gd name="connsiteY148" fmla="*/ 162726 h 2215046"/>
              <a:gd name="connsiteX149" fmla="*/ 1960880 w 5059680"/>
              <a:gd name="connsiteY149" fmla="*/ 132246 h 2215046"/>
              <a:gd name="connsiteX150" fmla="*/ 1991360 w 5059680"/>
              <a:gd name="connsiteY150" fmla="*/ 50966 h 2215046"/>
              <a:gd name="connsiteX151" fmla="*/ 2072640 w 5059680"/>
              <a:gd name="connsiteY151" fmla="*/ 30646 h 2215046"/>
              <a:gd name="connsiteX152" fmla="*/ 2357120 w 5059680"/>
              <a:gd name="connsiteY152" fmla="*/ 10326 h 2215046"/>
              <a:gd name="connsiteX153" fmla="*/ 2407920 w 5059680"/>
              <a:gd name="connsiteY153" fmla="*/ 166 h 2215046"/>
              <a:gd name="connsiteX154" fmla="*/ 2519680 w 5059680"/>
              <a:gd name="connsiteY154" fmla="*/ 40806 h 2215046"/>
              <a:gd name="connsiteX155" fmla="*/ 2540000 w 5059680"/>
              <a:gd name="connsiteY155" fmla="*/ 71286 h 2215046"/>
              <a:gd name="connsiteX156" fmla="*/ 2428240 w 5059680"/>
              <a:gd name="connsiteY156" fmla="*/ 61126 h 2215046"/>
              <a:gd name="connsiteX157" fmla="*/ 2489200 w 5059680"/>
              <a:gd name="connsiteY157" fmla="*/ 20486 h 2215046"/>
              <a:gd name="connsiteX158" fmla="*/ 3017520 w 5059680"/>
              <a:gd name="connsiteY158" fmla="*/ 30646 h 2215046"/>
              <a:gd name="connsiteX159" fmla="*/ 3129280 w 5059680"/>
              <a:gd name="connsiteY159" fmla="*/ 61126 h 2215046"/>
              <a:gd name="connsiteX160" fmla="*/ 3241040 w 5059680"/>
              <a:gd name="connsiteY160" fmla="*/ 71286 h 2215046"/>
              <a:gd name="connsiteX161" fmla="*/ 3403600 w 5059680"/>
              <a:gd name="connsiteY161" fmla="*/ 101766 h 2215046"/>
              <a:gd name="connsiteX162" fmla="*/ 3515360 w 5059680"/>
              <a:gd name="connsiteY162" fmla="*/ 152566 h 2215046"/>
              <a:gd name="connsiteX163" fmla="*/ 3627120 w 5059680"/>
              <a:gd name="connsiteY163" fmla="*/ 172886 h 2215046"/>
              <a:gd name="connsiteX164" fmla="*/ 3728720 w 5059680"/>
              <a:gd name="connsiteY164" fmla="*/ 203366 h 2215046"/>
              <a:gd name="connsiteX165" fmla="*/ 3840480 w 5059680"/>
              <a:gd name="connsiteY165" fmla="*/ 244006 h 2215046"/>
              <a:gd name="connsiteX166" fmla="*/ 3972560 w 5059680"/>
              <a:gd name="connsiteY166" fmla="*/ 284646 h 2215046"/>
              <a:gd name="connsiteX167" fmla="*/ 4267200 w 5059680"/>
              <a:gd name="connsiteY167" fmla="*/ 426886 h 2215046"/>
              <a:gd name="connsiteX168" fmla="*/ 4358640 w 5059680"/>
              <a:gd name="connsiteY168" fmla="*/ 467526 h 2215046"/>
              <a:gd name="connsiteX169" fmla="*/ 4378960 w 5059680"/>
              <a:gd name="connsiteY169" fmla="*/ 508166 h 2215046"/>
              <a:gd name="connsiteX170" fmla="*/ 4409440 w 5059680"/>
              <a:gd name="connsiteY170" fmla="*/ 528486 h 2215046"/>
              <a:gd name="connsiteX171" fmla="*/ 4450080 w 5059680"/>
              <a:gd name="connsiteY171" fmla="*/ 579286 h 2215046"/>
              <a:gd name="connsiteX172" fmla="*/ 4460240 w 5059680"/>
              <a:gd name="connsiteY172" fmla="*/ 609766 h 2215046"/>
              <a:gd name="connsiteX173" fmla="*/ 4511040 w 5059680"/>
              <a:gd name="connsiteY173" fmla="*/ 680886 h 2215046"/>
              <a:gd name="connsiteX174" fmla="*/ 4521200 w 5059680"/>
              <a:gd name="connsiteY174" fmla="*/ 721526 h 2215046"/>
              <a:gd name="connsiteX175" fmla="*/ 4541520 w 5059680"/>
              <a:gd name="connsiteY175" fmla="*/ 782486 h 2215046"/>
              <a:gd name="connsiteX176" fmla="*/ 4561840 w 5059680"/>
              <a:gd name="connsiteY176" fmla="*/ 1006006 h 2215046"/>
              <a:gd name="connsiteX177" fmla="*/ 4582160 w 5059680"/>
              <a:gd name="connsiteY177" fmla="*/ 1056806 h 2215046"/>
              <a:gd name="connsiteX178" fmla="*/ 4643120 w 5059680"/>
              <a:gd name="connsiteY178" fmla="*/ 1117766 h 2215046"/>
              <a:gd name="connsiteX179" fmla="*/ 4714240 w 5059680"/>
              <a:gd name="connsiteY179" fmla="*/ 1138086 h 2215046"/>
              <a:gd name="connsiteX180" fmla="*/ 5049520 w 5059680"/>
              <a:gd name="connsiteY180" fmla="*/ 1087286 h 2215046"/>
              <a:gd name="connsiteX181" fmla="*/ 5059680 w 5059680"/>
              <a:gd name="connsiteY181" fmla="*/ 1066966 h 22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059680" h="2215046">
                <a:moveTo>
                  <a:pt x="0" y="548806"/>
                </a:moveTo>
                <a:lnTo>
                  <a:pt x="243840" y="528486"/>
                </a:lnTo>
                <a:cubicBezTo>
                  <a:pt x="606264" y="531506"/>
                  <a:pt x="968587" y="542033"/>
                  <a:pt x="1330960" y="548806"/>
                </a:cubicBezTo>
                <a:cubicBezTo>
                  <a:pt x="1317413" y="552193"/>
                  <a:pt x="1301224" y="550243"/>
                  <a:pt x="1290320" y="558966"/>
                </a:cubicBezTo>
                <a:cubicBezTo>
                  <a:pt x="1281957" y="565656"/>
                  <a:pt x="1287733" y="581873"/>
                  <a:pt x="1280160" y="589446"/>
                </a:cubicBezTo>
                <a:cubicBezTo>
                  <a:pt x="1269450" y="600156"/>
                  <a:pt x="1253441" y="603800"/>
                  <a:pt x="1239520" y="609766"/>
                </a:cubicBezTo>
                <a:cubicBezTo>
                  <a:pt x="1229676" y="613985"/>
                  <a:pt x="1219338" y="616984"/>
                  <a:pt x="1209040" y="619926"/>
                </a:cubicBezTo>
                <a:cubicBezTo>
                  <a:pt x="1086437" y="654955"/>
                  <a:pt x="1127902" y="646031"/>
                  <a:pt x="1026160" y="660566"/>
                </a:cubicBezTo>
                <a:cubicBezTo>
                  <a:pt x="955040" y="697819"/>
                  <a:pt x="865277" y="711564"/>
                  <a:pt x="812800" y="772326"/>
                </a:cubicBezTo>
                <a:cubicBezTo>
                  <a:pt x="788051" y="800982"/>
                  <a:pt x="855581" y="853603"/>
                  <a:pt x="833120" y="884086"/>
                </a:cubicBezTo>
                <a:cubicBezTo>
                  <a:pt x="797182" y="932858"/>
                  <a:pt x="730989" y="961050"/>
                  <a:pt x="670560" y="965366"/>
                </a:cubicBezTo>
                <a:lnTo>
                  <a:pt x="528320" y="975526"/>
                </a:lnTo>
                <a:cubicBezTo>
                  <a:pt x="399934" y="986225"/>
                  <a:pt x="407898" y="990616"/>
                  <a:pt x="254000" y="1006006"/>
                </a:cubicBezTo>
                <a:cubicBezTo>
                  <a:pt x="210062" y="1010400"/>
                  <a:pt x="165947" y="1012779"/>
                  <a:pt x="121920" y="1016166"/>
                </a:cubicBezTo>
                <a:cubicBezTo>
                  <a:pt x="117129" y="1030539"/>
                  <a:pt x="101600" y="1074529"/>
                  <a:pt x="101600" y="1087286"/>
                </a:cubicBezTo>
                <a:cubicBezTo>
                  <a:pt x="101600" y="1101250"/>
                  <a:pt x="106857" y="1114851"/>
                  <a:pt x="111760" y="1127926"/>
                </a:cubicBezTo>
                <a:cubicBezTo>
                  <a:pt x="122809" y="1157390"/>
                  <a:pt x="135556" y="1173780"/>
                  <a:pt x="152400" y="1199046"/>
                </a:cubicBezTo>
                <a:cubicBezTo>
                  <a:pt x="145627" y="1209206"/>
                  <a:pt x="121920" y="1222753"/>
                  <a:pt x="132080" y="1229526"/>
                </a:cubicBezTo>
                <a:cubicBezTo>
                  <a:pt x="154798" y="1244672"/>
                  <a:pt x="186206" y="1236828"/>
                  <a:pt x="213360" y="1239686"/>
                </a:cubicBezTo>
                <a:cubicBezTo>
                  <a:pt x="250561" y="1243602"/>
                  <a:pt x="287867" y="1246459"/>
                  <a:pt x="325120" y="1249846"/>
                </a:cubicBezTo>
                <a:cubicBezTo>
                  <a:pt x="404369" y="1329095"/>
                  <a:pt x="302630" y="1233782"/>
                  <a:pt x="396240" y="1300646"/>
                </a:cubicBezTo>
                <a:cubicBezTo>
                  <a:pt x="407932" y="1308997"/>
                  <a:pt x="415811" y="1321775"/>
                  <a:pt x="426720" y="1331126"/>
                </a:cubicBezTo>
                <a:cubicBezTo>
                  <a:pt x="463650" y="1362780"/>
                  <a:pt x="466370" y="1361111"/>
                  <a:pt x="508000" y="1381926"/>
                </a:cubicBezTo>
                <a:cubicBezTo>
                  <a:pt x="555888" y="1453758"/>
                  <a:pt x="493347" y="1367273"/>
                  <a:pt x="568960" y="1442886"/>
                </a:cubicBezTo>
                <a:cubicBezTo>
                  <a:pt x="657093" y="1531019"/>
                  <a:pt x="540856" y="1444312"/>
                  <a:pt x="640080" y="1503846"/>
                </a:cubicBezTo>
                <a:cubicBezTo>
                  <a:pt x="661021" y="1516411"/>
                  <a:pt x="701040" y="1544486"/>
                  <a:pt x="701040" y="1544486"/>
                </a:cubicBezTo>
                <a:cubicBezTo>
                  <a:pt x="688001" y="1548832"/>
                  <a:pt x="627951" y="1557594"/>
                  <a:pt x="680720" y="1595286"/>
                </a:cubicBezTo>
                <a:cubicBezTo>
                  <a:pt x="697483" y="1607260"/>
                  <a:pt x="721260" y="1602723"/>
                  <a:pt x="741680" y="1605446"/>
                </a:cubicBezTo>
                <a:cubicBezTo>
                  <a:pt x="772079" y="1609499"/>
                  <a:pt x="802689" y="1611802"/>
                  <a:pt x="833120" y="1615606"/>
                </a:cubicBezTo>
                <a:cubicBezTo>
                  <a:pt x="856882" y="1618576"/>
                  <a:pt x="880401" y="1623496"/>
                  <a:pt x="904240" y="1625766"/>
                </a:cubicBezTo>
                <a:cubicBezTo>
                  <a:pt x="951560" y="1630273"/>
                  <a:pt x="999067" y="1632539"/>
                  <a:pt x="1046480" y="1635926"/>
                </a:cubicBezTo>
                <a:cubicBezTo>
                  <a:pt x="1162934" y="1674744"/>
                  <a:pt x="1049253" y="1641823"/>
                  <a:pt x="1209040" y="1666406"/>
                </a:cubicBezTo>
                <a:cubicBezTo>
                  <a:pt x="1219625" y="1668034"/>
                  <a:pt x="1229065" y="1674243"/>
                  <a:pt x="1239520" y="1676566"/>
                </a:cubicBezTo>
                <a:cubicBezTo>
                  <a:pt x="1259630" y="1681035"/>
                  <a:pt x="1280370" y="1682257"/>
                  <a:pt x="1300480" y="1686726"/>
                </a:cubicBezTo>
                <a:cubicBezTo>
                  <a:pt x="1310935" y="1689049"/>
                  <a:pt x="1320662" y="1693944"/>
                  <a:pt x="1330960" y="1696886"/>
                </a:cubicBezTo>
                <a:cubicBezTo>
                  <a:pt x="1420262" y="1722401"/>
                  <a:pt x="1328999" y="1692846"/>
                  <a:pt x="1402080" y="1717206"/>
                </a:cubicBezTo>
                <a:cubicBezTo>
                  <a:pt x="1412240" y="1734139"/>
                  <a:pt x="1422970" y="1750744"/>
                  <a:pt x="1432560" y="1768006"/>
                </a:cubicBezTo>
                <a:cubicBezTo>
                  <a:pt x="1439915" y="1781246"/>
                  <a:pt x="1445366" y="1795496"/>
                  <a:pt x="1452880" y="1808646"/>
                </a:cubicBezTo>
                <a:cubicBezTo>
                  <a:pt x="1458938" y="1819248"/>
                  <a:pt x="1462042" y="1834167"/>
                  <a:pt x="1473200" y="1839126"/>
                </a:cubicBezTo>
                <a:cubicBezTo>
                  <a:pt x="1495083" y="1848852"/>
                  <a:pt x="1520613" y="1845899"/>
                  <a:pt x="1544320" y="1849286"/>
                </a:cubicBezTo>
                <a:cubicBezTo>
                  <a:pt x="1554480" y="1852673"/>
                  <a:pt x="1564468" y="1856628"/>
                  <a:pt x="1574800" y="1859446"/>
                </a:cubicBezTo>
                <a:cubicBezTo>
                  <a:pt x="1601743" y="1866794"/>
                  <a:pt x="1628987" y="1872993"/>
                  <a:pt x="1656080" y="1879766"/>
                </a:cubicBezTo>
                <a:cubicBezTo>
                  <a:pt x="1669627" y="1883153"/>
                  <a:pt x="1683473" y="1885510"/>
                  <a:pt x="1696720" y="1889926"/>
                </a:cubicBezTo>
                <a:lnTo>
                  <a:pt x="1727200" y="1900086"/>
                </a:lnTo>
                <a:cubicBezTo>
                  <a:pt x="1841899" y="1892917"/>
                  <a:pt x="1875005" y="1926839"/>
                  <a:pt x="1930400" y="1849286"/>
                </a:cubicBezTo>
                <a:cubicBezTo>
                  <a:pt x="1936625" y="1840571"/>
                  <a:pt x="1937173" y="1828966"/>
                  <a:pt x="1940560" y="1818806"/>
                </a:cubicBezTo>
                <a:cubicBezTo>
                  <a:pt x="1937173" y="1761233"/>
                  <a:pt x="1938556" y="1703179"/>
                  <a:pt x="1930400" y="1646086"/>
                </a:cubicBezTo>
                <a:cubicBezTo>
                  <a:pt x="1928258" y="1631093"/>
                  <a:pt x="1917333" y="1618742"/>
                  <a:pt x="1910080" y="1605446"/>
                </a:cubicBezTo>
                <a:cubicBezTo>
                  <a:pt x="1864950" y="1522707"/>
                  <a:pt x="1885229" y="1550115"/>
                  <a:pt x="1828800" y="1493686"/>
                </a:cubicBezTo>
                <a:cubicBezTo>
                  <a:pt x="1825413" y="1480139"/>
                  <a:pt x="1824885" y="1465535"/>
                  <a:pt x="1818640" y="1453046"/>
                </a:cubicBezTo>
                <a:cubicBezTo>
                  <a:pt x="1811067" y="1437900"/>
                  <a:pt x="1797871" y="1426278"/>
                  <a:pt x="1788160" y="1412406"/>
                </a:cubicBezTo>
                <a:cubicBezTo>
                  <a:pt x="1774155" y="1392399"/>
                  <a:pt x="1762776" y="1370516"/>
                  <a:pt x="1747520" y="1351446"/>
                </a:cubicBezTo>
                <a:cubicBezTo>
                  <a:pt x="1733973" y="1334513"/>
                  <a:pt x="1719316" y="1318411"/>
                  <a:pt x="1706880" y="1300646"/>
                </a:cubicBezTo>
                <a:cubicBezTo>
                  <a:pt x="1695556" y="1284468"/>
                  <a:pt x="1687354" y="1266277"/>
                  <a:pt x="1676400" y="1249846"/>
                </a:cubicBezTo>
                <a:cubicBezTo>
                  <a:pt x="1667007" y="1235757"/>
                  <a:pt x="1656080" y="1222753"/>
                  <a:pt x="1645920" y="1209206"/>
                </a:cubicBezTo>
                <a:cubicBezTo>
                  <a:pt x="1642533" y="1199046"/>
                  <a:pt x="1635760" y="1189436"/>
                  <a:pt x="1635760" y="1178726"/>
                </a:cubicBezTo>
                <a:cubicBezTo>
                  <a:pt x="1635760" y="1168016"/>
                  <a:pt x="1641488" y="1157996"/>
                  <a:pt x="1645920" y="1148246"/>
                </a:cubicBezTo>
                <a:cubicBezTo>
                  <a:pt x="1658455" y="1120670"/>
                  <a:pt x="1676981" y="1095703"/>
                  <a:pt x="1686560" y="1066966"/>
                </a:cubicBezTo>
                <a:cubicBezTo>
                  <a:pt x="1689947" y="1056806"/>
                  <a:pt x="1689147" y="1044059"/>
                  <a:pt x="1696720" y="1036486"/>
                </a:cubicBezTo>
                <a:cubicBezTo>
                  <a:pt x="1704293" y="1028913"/>
                  <a:pt x="1717040" y="1029713"/>
                  <a:pt x="1727200" y="1026326"/>
                </a:cubicBezTo>
                <a:cubicBezTo>
                  <a:pt x="1802227" y="1063839"/>
                  <a:pt x="1736627" y="1025685"/>
                  <a:pt x="1818640" y="1097446"/>
                </a:cubicBezTo>
                <a:cubicBezTo>
                  <a:pt x="1827830" y="1105487"/>
                  <a:pt x="1840119" y="1109515"/>
                  <a:pt x="1849120" y="1117766"/>
                </a:cubicBezTo>
                <a:cubicBezTo>
                  <a:pt x="1880895" y="1146893"/>
                  <a:pt x="1903598" y="1187029"/>
                  <a:pt x="1940560" y="1209206"/>
                </a:cubicBezTo>
                <a:cubicBezTo>
                  <a:pt x="1957493" y="1219366"/>
                  <a:pt x="1975772" y="1227562"/>
                  <a:pt x="1991360" y="1239686"/>
                </a:cubicBezTo>
                <a:cubicBezTo>
                  <a:pt x="2011813" y="1255594"/>
                  <a:pt x="2039743" y="1285653"/>
                  <a:pt x="2052320" y="1310806"/>
                </a:cubicBezTo>
                <a:cubicBezTo>
                  <a:pt x="2057109" y="1320385"/>
                  <a:pt x="2056539" y="1332375"/>
                  <a:pt x="2062480" y="1341286"/>
                </a:cubicBezTo>
                <a:cubicBezTo>
                  <a:pt x="2070450" y="1353241"/>
                  <a:pt x="2083762" y="1360728"/>
                  <a:pt x="2092960" y="1371766"/>
                </a:cubicBezTo>
                <a:cubicBezTo>
                  <a:pt x="2100777" y="1381147"/>
                  <a:pt x="2106507" y="1392086"/>
                  <a:pt x="2113280" y="1402246"/>
                </a:cubicBezTo>
                <a:cubicBezTo>
                  <a:pt x="2137809" y="1500362"/>
                  <a:pt x="2129984" y="1452182"/>
                  <a:pt x="2113280" y="1635926"/>
                </a:cubicBezTo>
                <a:cubicBezTo>
                  <a:pt x="2112310" y="1646592"/>
                  <a:pt x="2105717" y="1656016"/>
                  <a:pt x="2103120" y="1666406"/>
                </a:cubicBezTo>
                <a:cubicBezTo>
                  <a:pt x="2098932" y="1683159"/>
                  <a:pt x="2096347" y="1700273"/>
                  <a:pt x="2092960" y="1717206"/>
                </a:cubicBezTo>
                <a:cubicBezTo>
                  <a:pt x="2095648" y="1768279"/>
                  <a:pt x="2088773" y="1912032"/>
                  <a:pt x="2123440" y="1981366"/>
                </a:cubicBezTo>
                <a:cubicBezTo>
                  <a:pt x="2129866" y="1994217"/>
                  <a:pt x="2144722" y="2000808"/>
                  <a:pt x="2153920" y="2011846"/>
                </a:cubicBezTo>
                <a:cubicBezTo>
                  <a:pt x="2182646" y="2046317"/>
                  <a:pt x="2169091" y="2052440"/>
                  <a:pt x="2214880" y="2082966"/>
                </a:cubicBezTo>
                <a:cubicBezTo>
                  <a:pt x="2230055" y="2093082"/>
                  <a:pt x="2249368" y="2095130"/>
                  <a:pt x="2265680" y="2103286"/>
                </a:cubicBezTo>
                <a:cubicBezTo>
                  <a:pt x="2276602" y="2108747"/>
                  <a:pt x="2284186" y="2121211"/>
                  <a:pt x="2296160" y="2123606"/>
                </a:cubicBezTo>
                <a:cubicBezTo>
                  <a:pt x="2336149" y="2131604"/>
                  <a:pt x="2377440" y="2130379"/>
                  <a:pt x="2418080" y="2133766"/>
                </a:cubicBezTo>
                <a:cubicBezTo>
                  <a:pt x="2435013" y="2140539"/>
                  <a:pt x="2451578" y="2148319"/>
                  <a:pt x="2468880" y="2154086"/>
                </a:cubicBezTo>
                <a:cubicBezTo>
                  <a:pt x="2492270" y="2161883"/>
                  <a:pt x="2517108" y="2165249"/>
                  <a:pt x="2540000" y="2174406"/>
                </a:cubicBezTo>
                <a:cubicBezTo>
                  <a:pt x="2551337" y="2178941"/>
                  <a:pt x="2558896" y="2190865"/>
                  <a:pt x="2570480" y="2194726"/>
                </a:cubicBezTo>
                <a:cubicBezTo>
                  <a:pt x="2590023" y="2201240"/>
                  <a:pt x="2611240" y="2200846"/>
                  <a:pt x="2631440" y="2204886"/>
                </a:cubicBezTo>
                <a:cubicBezTo>
                  <a:pt x="2645132" y="2207624"/>
                  <a:pt x="2658533" y="2211659"/>
                  <a:pt x="2672080" y="2215046"/>
                </a:cubicBezTo>
                <a:cubicBezTo>
                  <a:pt x="2712720" y="2211659"/>
                  <a:pt x="2754437" y="2214777"/>
                  <a:pt x="2794000" y="2204886"/>
                </a:cubicBezTo>
                <a:cubicBezTo>
                  <a:pt x="2810428" y="2200779"/>
                  <a:pt x="2822110" y="2185797"/>
                  <a:pt x="2834640" y="2174406"/>
                </a:cubicBezTo>
                <a:cubicBezTo>
                  <a:pt x="2859447" y="2151854"/>
                  <a:pt x="2885644" y="2130107"/>
                  <a:pt x="2905760" y="2103286"/>
                </a:cubicBezTo>
                <a:cubicBezTo>
                  <a:pt x="2915920" y="2089739"/>
                  <a:pt x="2926847" y="2076735"/>
                  <a:pt x="2936240" y="2062646"/>
                </a:cubicBezTo>
                <a:cubicBezTo>
                  <a:pt x="2965427" y="2018866"/>
                  <a:pt x="2963451" y="2009174"/>
                  <a:pt x="2997200" y="1971206"/>
                </a:cubicBezTo>
                <a:cubicBezTo>
                  <a:pt x="3013110" y="1953308"/>
                  <a:pt x="3032231" y="1938428"/>
                  <a:pt x="3048000" y="1920406"/>
                </a:cubicBezTo>
                <a:cubicBezTo>
                  <a:pt x="3056041" y="1911216"/>
                  <a:pt x="3062859" y="1900848"/>
                  <a:pt x="3068320" y="1889926"/>
                </a:cubicBezTo>
                <a:cubicBezTo>
                  <a:pt x="3073109" y="1880347"/>
                  <a:pt x="3071790" y="1867809"/>
                  <a:pt x="3078480" y="1859446"/>
                </a:cubicBezTo>
                <a:cubicBezTo>
                  <a:pt x="3086108" y="1849911"/>
                  <a:pt x="3098800" y="1845899"/>
                  <a:pt x="3108960" y="1839126"/>
                </a:cubicBezTo>
                <a:cubicBezTo>
                  <a:pt x="3102187" y="1788326"/>
                  <a:pt x="3097065" y="1737278"/>
                  <a:pt x="3088640" y="1686726"/>
                </a:cubicBezTo>
                <a:cubicBezTo>
                  <a:pt x="3084063" y="1659262"/>
                  <a:pt x="3056187" y="1613706"/>
                  <a:pt x="3048000" y="1595286"/>
                </a:cubicBezTo>
                <a:cubicBezTo>
                  <a:pt x="3016965" y="1525457"/>
                  <a:pt x="3068805" y="1610189"/>
                  <a:pt x="3007360" y="1524166"/>
                </a:cubicBezTo>
                <a:cubicBezTo>
                  <a:pt x="3000263" y="1514230"/>
                  <a:pt x="2994584" y="1503288"/>
                  <a:pt x="2987040" y="1493686"/>
                </a:cubicBezTo>
                <a:cubicBezTo>
                  <a:pt x="2947564" y="1443444"/>
                  <a:pt x="2896238" y="1376134"/>
                  <a:pt x="2844800" y="1331126"/>
                </a:cubicBezTo>
                <a:cubicBezTo>
                  <a:pt x="2835610" y="1323085"/>
                  <a:pt x="2823701" y="1318623"/>
                  <a:pt x="2814320" y="1310806"/>
                </a:cubicBezTo>
                <a:cubicBezTo>
                  <a:pt x="2736091" y="1245615"/>
                  <a:pt x="2829036" y="1310457"/>
                  <a:pt x="2753360" y="1260006"/>
                </a:cubicBezTo>
                <a:cubicBezTo>
                  <a:pt x="2664171" y="1126223"/>
                  <a:pt x="2753863" y="1252126"/>
                  <a:pt x="2682240" y="1168566"/>
                </a:cubicBezTo>
                <a:cubicBezTo>
                  <a:pt x="2671220" y="1155709"/>
                  <a:pt x="2662911" y="1140670"/>
                  <a:pt x="2651760" y="1127926"/>
                </a:cubicBezTo>
                <a:cubicBezTo>
                  <a:pt x="2639144" y="1113508"/>
                  <a:pt x="2623848" y="1101605"/>
                  <a:pt x="2611120" y="1087286"/>
                </a:cubicBezTo>
                <a:cubicBezTo>
                  <a:pt x="2595485" y="1069697"/>
                  <a:pt x="2564133" y="1030459"/>
                  <a:pt x="2550160" y="1006006"/>
                </a:cubicBezTo>
                <a:cubicBezTo>
                  <a:pt x="2542646" y="992856"/>
                  <a:pt x="2537354" y="978516"/>
                  <a:pt x="2529840" y="965366"/>
                </a:cubicBezTo>
                <a:cubicBezTo>
                  <a:pt x="2523782" y="954764"/>
                  <a:pt x="2515578" y="945488"/>
                  <a:pt x="2509520" y="934886"/>
                </a:cubicBezTo>
                <a:cubicBezTo>
                  <a:pt x="2502006" y="921736"/>
                  <a:pt x="2496714" y="907396"/>
                  <a:pt x="2489200" y="894246"/>
                </a:cubicBezTo>
                <a:cubicBezTo>
                  <a:pt x="2483142" y="883644"/>
                  <a:pt x="2474341" y="874688"/>
                  <a:pt x="2468880" y="863766"/>
                </a:cubicBezTo>
                <a:cubicBezTo>
                  <a:pt x="2464091" y="854187"/>
                  <a:pt x="2463921" y="842648"/>
                  <a:pt x="2458720" y="833286"/>
                </a:cubicBezTo>
                <a:cubicBezTo>
                  <a:pt x="2446860" y="811938"/>
                  <a:pt x="2431627" y="792646"/>
                  <a:pt x="2418080" y="772326"/>
                </a:cubicBezTo>
                <a:cubicBezTo>
                  <a:pt x="2411307" y="762166"/>
                  <a:pt x="2406394" y="750480"/>
                  <a:pt x="2397760" y="741846"/>
                </a:cubicBezTo>
                <a:lnTo>
                  <a:pt x="2367280" y="711366"/>
                </a:lnTo>
                <a:cubicBezTo>
                  <a:pt x="2341499" y="634023"/>
                  <a:pt x="2342759" y="671409"/>
                  <a:pt x="2357120" y="599606"/>
                </a:cubicBezTo>
                <a:cubicBezTo>
                  <a:pt x="2414693" y="602993"/>
                  <a:pt x="2472747" y="601610"/>
                  <a:pt x="2529840" y="609766"/>
                </a:cubicBezTo>
                <a:cubicBezTo>
                  <a:pt x="2544833" y="611908"/>
                  <a:pt x="2556246" y="624910"/>
                  <a:pt x="2570480" y="630086"/>
                </a:cubicBezTo>
                <a:cubicBezTo>
                  <a:pt x="2593651" y="638512"/>
                  <a:pt x="2618210" y="642609"/>
                  <a:pt x="2641600" y="650406"/>
                </a:cubicBezTo>
                <a:cubicBezTo>
                  <a:pt x="2701835" y="670484"/>
                  <a:pt x="2679931" y="667442"/>
                  <a:pt x="2733040" y="691046"/>
                </a:cubicBezTo>
                <a:cubicBezTo>
                  <a:pt x="2893135" y="762199"/>
                  <a:pt x="2692392" y="671993"/>
                  <a:pt x="2824480" y="721526"/>
                </a:cubicBezTo>
                <a:cubicBezTo>
                  <a:pt x="2845305" y="729336"/>
                  <a:pt x="2900997" y="761880"/>
                  <a:pt x="2915920" y="772326"/>
                </a:cubicBezTo>
                <a:cubicBezTo>
                  <a:pt x="2933685" y="784762"/>
                  <a:pt x="2948955" y="800530"/>
                  <a:pt x="2966720" y="812966"/>
                </a:cubicBezTo>
                <a:cubicBezTo>
                  <a:pt x="2982898" y="824290"/>
                  <a:pt x="3001722" y="831598"/>
                  <a:pt x="3017520" y="843446"/>
                </a:cubicBezTo>
                <a:cubicBezTo>
                  <a:pt x="3073465" y="885405"/>
                  <a:pt x="3026710" y="868325"/>
                  <a:pt x="3078480" y="934886"/>
                </a:cubicBezTo>
                <a:cubicBezTo>
                  <a:pt x="3088876" y="948252"/>
                  <a:pt x="3105573" y="955206"/>
                  <a:pt x="3119120" y="965366"/>
                </a:cubicBezTo>
                <a:cubicBezTo>
                  <a:pt x="3180525" y="1088176"/>
                  <a:pt x="3098117" y="940162"/>
                  <a:pt x="3169920" y="1026326"/>
                </a:cubicBezTo>
                <a:cubicBezTo>
                  <a:pt x="3179616" y="1037961"/>
                  <a:pt x="3181153" y="1054849"/>
                  <a:pt x="3190240" y="1066966"/>
                </a:cubicBezTo>
                <a:cubicBezTo>
                  <a:pt x="3201735" y="1082292"/>
                  <a:pt x="3218264" y="1093188"/>
                  <a:pt x="3230880" y="1107606"/>
                </a:cubicBezTo>
                <a:cubicBezTo>
                  <a:pt x="3283809" y="1168096"/>
                  <a:pt x="3236366" y="1131583"/>
                  <a:pt x="3291840" y="1168566"/>
                </a:cubicBezTo>
                <a:cubicBezTo>
                  <a:pt x="3325707" y="1165179"/>
                  <a:pt x="3360276" y="1166059"/>
                  <a:pt x="3393440" y="1158406"/>
                </a:cubicBezTo>
                <a:cubicBezTo>
                  <a:pt x="3405338" y="1155660"/>
                  <a:pt x="3415879" y="1147276"/>
                  <a:pt x="3423920" y="1138086"/>
                </a:cubicBezTo>
                <a:cubicBezTo>
                  <a:pt x="3440002" y="1119707"/>
                  <a:pt x="3456837" y="1100294"/>
                  <a:pt x="3464560" y="1077126"/>
                </a:cubicBezTo>
                <a:cubicBezTo>
                  <a:pt x="3490647" y="998864"/>
                  <a:pt x="3476925" y="1036053"/>
                  <a:pt x="3505200" y="965366"/>
                </a:cubicBezTo>
                <a:cubicBezTo>
                  <a:pt x="3508587" y="934886"/>
                  <a:pt x="3515360" y="904594"/>
                  <a:pt x="3515360" y="873926"/>
                </a:cubicBezTo>
                <a:cubicBezTo>
                  <a:pt x="3515360" y="816253"/>
                  <a:pt x="3510939" y="758593"/>
                  <a:pt x="3505200" y="701206"/>
                </a:cubicBezTo>
                <a:cubicBezTo>
                  <a:pt x="3504134" y="690550"/>
                  <a:pt x="3497982" y="681024"/>
                  <a:pt x="3495040" y="670726"/>
                </a:cubicBezTo>
                <a:cubicBezTo>
                  <a:pt x="3484256" y="632981"/>
                  <a:pt x="3483358" y="595205"/>
                  <a:pt x="3444240" y="569126"/>
                </a:cubicBezTo>
                <a:cubicBezTo>
                  <a:pt x="3434080" y="562353"/>
                  <a:pt x="3424682" y="554267"/>
                  <a:pt x="3413760" y="548806"/>
                </a:cubicBezTo>
                <a:cubicBezTo>
                  <a:pt x="3398186" y="541019"/>
                  <a:pt x="3356963" y="532392"/>
                  <a:pt x="3342640" y="528486"/>
                </a:cubicBezTo>
                <a:cubicBezTo>
                  <a:pt x="3209781" y="492252"/>
                  <a:pt x="3322801" y="520986"/>
                  <a:pt x="3230880" y="498006"/>
                </a:cubicBezTo>
                <a:cubicBezTo>
                  <a:pt x="3155558" y="447792"/>
                  <a:pt x="3241870" y="498152"/>
                  <a:pt x="3068320" y="467526"/>
                </a:cubicBezTo>
                <a:cubicBezTo>
                  <a:pt x="3053405" y="464894"/>
                  <a:pt x="3042187" y="451558"/>
                  <a:pt x="3027680" y="447206"/>
                </a:cubicBezTo>
                <a:cubicBezTo>
                  <a:pt x="3007949" y="441287"/>
                  <a:pt x="2986988" y="440731"/>
                  <a:pt x="2966720" y="437046"/>
                </a:cubicBezTo>
                <a:cubicBezTo>
                  <a:pt x="2949730" y="433957"/>
                  <a:pt x="2932853" y="430273"/>
                  <a:pt x="2915920" y="426886"/>
                </a:cubicBezTo>
                <a:cubicBezTo>
                  <a:pt x="2830813" y="384333"/>
                  <a:pt x="2925639" y="426766"/>
                  <a:pt x="2814320" y="396406"/>
                </a:cubicBezTo>
                <a:cubicBezTo>
                  <a:pt x="2796725" y="391607"/>
                  <a:pt x="2781404" y="379663"/>
                  <a:pt x="2763520" y="376086"/>
                </a:cubicBezTo>
                <a:cubicBezTo>
                  <a:pt x="2696359" y="362654"/>
                  <a:pt x="2560320" y="345606"/>
                  <a:pt x="2560320" y="345606"/>
                </a:cubicBezTo>
                <a:cubicBezTo>
                  <a:pt x="2526453" y="332059"/>
                  <a:pt x="2493324" y="316501"/>
                  <a:pt x="2458720" y="304966"/>
                </a:cubicBezTo>
                <a:cubicBezTo>
                  <a:pt x="2448560" y="301579"/>
                  <a:pt x="2438695" y="297129"/>
                  <a:pt x="2428240" y="294806"/>
                </a:cubicBezTo>
                <a:cubicBezTo>
                  <a:pt x="2383219" y="284801"/>
                  <a:pt x="2367125" y="287981"/>
                  <a:pt x="2326640" y="274486"/>
                </a:cubicBezTo>
                <a:cubicBezTo>
                  <a:pt x="2309338" y="268719"/>
                  <a:pt x="2292506" y="261573"/>
                  <a:pt x="2275840" y="254166"/>
                </a:cubicBezTo>
                <a:cubicBezTo>
                  <a:pt x="2222731" y="230562"/>
                  <a:pt x="2244635" y="233604"/>
                  <a:pt x="2184400" y="213526"/>
                </a:cubicBezTo>
                <a:cubicBezTo>
                  <a:pt x="2124453" y="193544"/>
                  <a:pt x="2114722" y="211101"/>
                  <a:pt x="2042160" y="162726"/>
                </a:cubicBezTo>
                <a:cubicBezTo>
                  <a:pt x="1997312" y="132827"/>
                  <a:pt x="2023654" y="144801"/>
                  <a:pt x="1960880" y="132246"/>
                </a:cubicBezTo>
                <a:cubicBezTo>
                  <a:pt x="1966387" y="104709"/>
                  <a:pt x="1966444" y="70899"/>
                  <a:pt x="1991360" y="50966"/>
                </a:cubicBezTo>
                <a:cubicBezTo>
                  <a:pt x="2001533" y="42828"/>
                  <a:pt x="2070499" y="30841"/>
                  <a:pt x="2072640" y="30646"/>
                </a:cubicBezTo>
                <a:cubicBezTo>
                  <a:pt x="2167318" y="22039"/>
                  <a:pt x="2262293" y="17099"/>
                  <a:pt x="2357120" y="10326"/>
                </a:cubicBezTo>
                <a:cubicBezTo>
                  <a:pt x="2374053" y="6939"/>
                  <a:pt x="2390711" y="-1268"/>
                  <a:pt x="2407920" y="166"/>
                </a:cubicBezTo>
                <a:cubicBezTo>
                  <a:pt x="2451985" y="3838"/>
                  <a:pt x="2482553" y="22242"/>
                  <a:pt x="2519680" y="40806"/>
                </a:cubicBezTo>
                <a:cubicBezTo>
                  <a:pt x="2526453" y="50966"/>
                  <a:pt x="2546282" y="60815"/>
                  <a:pt x="2540000" y="71286"/>
                </a:cubicBezTo>
                <a:cubicBezTo>
                  <a:pt x="2510137" y="121058"/>
                  <a:pt x="2453156" y="73584"/>
                  <a:pt x="2428240" y="61126"/>
                </a:cubicBezTo>
                <a:cubicBezTo>
                  <a:pt x="2441326" y="21867"/>
                  <a:pt x="2431985" y="20486"/>
                  <a:pt x="2489200" y="20486"/>
                </a:cubicBezTo>
                <a:cubicBezTo>
                  <a:pt x="2665339" y="20486"/>
                  <a:pt x="2841413" y="27259"/>
                  <a:pt x="3017520" y="30646"/>
                </a:cubicBezTo>
                <a:cubicBezTo>
                  <a:pt x="3054773" y="40806"/>
                  <a:pt x="3091289" y="54219"/>
                  <a:pt x="3129280" y="61126"/>
                </a:cubicBezTo>
                <a:cubicBezTo>
                  <a:pt x="3166084" y="67818"/>
                  <a:pt x="3204037" y="65804"/>
                  <a:pt x="3241040" y="71286"/>
                </a:cubicBezTo>
                <a:cubicBezTo>
                  <a:pt x="3295576" y="79365"/>
                  <a:pt x="3349413" y="91606"/>
                  <a:pt x="3403600" y="101766"/>
                </a:cubicBezTo>
                <a:cubicBezTo>
                  <a:pt x="3440853" y="118699"/>
                  <a:pt x="3476365" y="140159"/>
                  <a:pt x="3515360" y="152566"/>
                </a:cubicBezTo>
                <a:cubicBezTo>
                  <a:pt x="3551442" y="164047"/>
                  <a:pt x="3590286" y="164116"/>
                  <a:pt x="3627120" y="172886"/>
                </a:cubicBezTo>
                <a:cubicBezTo>
                  <a:pt x="3661516" y="181076"/>
                  <a:pt x="3695177" y="192185"/>
                  <a:pt x="3728720" y="203366"/>
                </a:cubicBezTo>
                <a:cubicBezTo>
                  <a:pt x="3766326" y="215901"/>
                  <a:pt x="3802874" y="231471"/>
                  <a:pt x="3840480" y="244006"/>
                </a:cubicBezTo>
                <a:cubicBezTo>
                  <a:pt x="3884180" y="258573"/>
                  <a:pt x="3929702" y="267763"/>
                  <a:pt x="3972560" y="284646"/>
                </a:cubicBezTo>
                <a:cubicBezTo>
                  <a:pt x="4433530" y="466240"/>
                  <a:pt x="4004751" y="304410"/>
                  <a:pt x="4267200" y="426886"/>
                </a:cubicBezTo>
                <a:cubicBezTo>
                  <a:pt x="4388107" y="483309"/>
                  <a:pt x="4282767" y="416944"/>
                  <a:pt x="4358640" y="467526"/>
                </a:cubicBezTo>
                <a:cubicBezTo>
                  <a:pt x="4365413" y="481073"/>
                  <a:pt x="4369264" y="496531"/>
                  <a:pt x="4378960" y="508166"/>
                </a:cubicBezTo>
                <a:cubicBezTo>
                  <a:pt x="4386777" y="517547"/>
                  <a:pt x="4401812" y="518951"/>
                  <a:pt x="4409440" y="528486"/>
                </a:cubicBezTo>
                <a:cubicBezTo>
                  <a:pt x="4465526" y="598593"/>
                  <a:pt x="4362729" y="521052"/>
                  <a:pt x="4450080" y="579286"/>
                </a:cubicBezTo>
                <a:cubicBezTo>
                  <a:pt x="4453467" y="589446"/>
                  <a:pt x="4454299" y="600855"/>
                  <a:pt x="4460240" y="609766"/>
                </a:cubicBezTo>
                <a:cubicBezTo>
                  <a:pt x="4504583" y="676281"/>
                  <a:pt x="4480970" y="600699"/>
                  <a:pt x="4511040" y="680886"/>
                </a:cubicBezTo>
                <a:cubicBezTo>
                  <a:pt x="4515943" y="693961"/>
                  <a:pt x="4517188" y="708151"/>
                  <a:pt x="4521200" y="721526"/>
                </a:cubicBezTo>
                <a:cubicBezTo>
                  <a:pt x="4527355" y="742042"/>
                  <a:pt x="4541520" y="782486"/>
                  <a:pt x="4541520" y="782486"/>
                </a:cubicBezTo>
                <a:cubicBezTo>
                  <a:pt x="4543449" y="813345"/>
                  <a:pt x="4546365" y="949265"/>
                  <a:pt x="4561840" y="1006006"/>
                </a:cubicBezTo>
                <a:cubicBezTo>
                  <a:pt x="4566639" y="1023601"/>
                  <a:pt x="4571433" y="1042056"/>
                  <a:pt x="4582160" y="1056806"/>
                </a:cubicBezTo>
                <a:cubicBezTo>
                  <a:pt x="4599062" y="1080047"/>
                  <a:pt x="4615241" y="1110796"/>
                  <a:pt x="4643120" y="1117766"/>
                </a:cubicBezTo>
                <a:cubicBezTo>
                  <a:pt x="4694150" y="1130523"/>
                  <a:pt x="4670513" y="1123510"/>
                  <a:pt x="4714240" y="1138086"/>
                </a:cubicBezTo>
                <a:cubicBezTo>
                  <a:pt x="4970870" y="1121529"/>
                  <a:pt x="4979027" y="1204774"/>
                  <a:pt x="5049520" y="1087286"/>
                </a:cubicBezTo>
                <a:cubicBezTo>
                  <a:pt x="5053416" y="1080792"/>
                  <a:pt x="5056293" y="1073739"/>
                  <a:pt x="5059680" y="10669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2230" name="Picture 4" descr="http://barfblog.com/wp-content/uploads/2014/05/b5bfa0c4b2e8670d09222c17856abef4.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621213"/>
            <a:ext cx="139065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03876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Deep</a:t>
            </a:r>
            <a:r>
              <a:rPr lang="it-IT" dirty="0" smtClean="0"/>
              <a:t> Network Training</a:t>
            </a:r>
            <a:endParaRPr lang="it-IT" dirty="0"/>
          </a:p>
        </p:txBody>
      </p:sp>
      <p:sp>
        <p:nvSpPr>
          <p:cNvPr id="3" name="Segnaposto contenuto 2"/>
          <p:cNvSpPr>
            <a:spLocks noGrp="1"/>
          </p:cNvSpPr>
          <p:nvPr>
            <p:ph idx="1"/>
          </p:nvPr>
        </p:nvSpPr>
        <p:spPr/>
        <p:txBody>
          <a:bodyPr>
            <a:normAutofit lnSpcReduction="10000"/>
          </a:bodyPr>
          <a:lstStyle/>
          <a:p>
            <a:pPr marL="0" indent="0">
              <a:buNone/>
            </a:pPr>
            <a:endParaRPr lang="it-IT" dirty="0"/>
          </a:p>
          <a:p>
            <a:r>
              <a:rPr lang="it-IT" dirty="0"/>
              <a:t>Use </a:t>
            </a:r>
            <a:r>
              <a:rPr lang="it-IT" b="1" dirty="0" err="1"/>
              <a:t>unsupervised</a:t>
            </a:r>
            <a:r>
              <a:rPr lang="it-IT" b="1" dirty="0"/>
              <a:t> </a:t>
            </a:r>
            <a:r>
              <a:rPr lang="it-IT" dirty="0" err="1"/>
              <a:t>learning</a:t>
            </a:r>
            <a:r>
              <a:rPr lang="it-IT" dirty="0"/>
              <a:t> (</a:t>
            </a:r>
            <a:r>
              <a:rPr lang="it-IT" dirty="0" err="1"/>
              <a:t>greedy</a:t>
            </a:r>
            <a:r>
              <a:rPr lang="it-IT" dirty="0"/>
              <a:t> </a:t>
            </a:r>
            <a:r>
              <a:rPr lang="it-IT" dirty="0" err="1"/>
              <a:t>layer-wise</a:t>
            </a:r>
            <a:r>
              <a:rPr lang="it-IT" dirty="0"/>
              <a:t> training) </a:t>
            </a:r>
            <a:endParaRPr lang="it-IT" dirty="0" smtClean="0"/>
          </a:p>
          <a:p>
            <a:r>
              <a:rPr lang="it-IT" dirty="0" smtClean="0"/>
              <a:t>With a small </a:t>
            </a:r>
            <a:r>
              <a:rPr lang="it-IT" dirty="0" err="1" smtClean="0"/>
              <a:t>final</a:t>
            </a:r>
            <a:r>
              <a:rPr lang="it-IT" dirty="0" smtClean="0"/>
              <a:t> </a:t>
            </a:r>
            <a:r>
              <a:rPr lang="it-IT" dirty="0" err="1" smtClean="0"/>
              <a:t>trained</a:t>
            </a:r>
            <a:r>
              <a:rPr lang="it-IT" dirty="0" smtClean="0"/>
              <a:t> </a:t>
            </a:r>
            <a:r>
              <a:rPr lang="it-IT" dirty="0" err="1" smtClean="0"/>
              <a:t>step</a:t>
            </a:r>
            <a:r>
              <a:rPr lang="it-IT" dirty="0" smtClean="0"/>
              <a:t> for fine-</a:t>
            </a:r>
            <a:r>
              <a:rPr lang="it-IT" dirty="0" err="1" smtClean="0"/>
              <a:t>tuning</a:t>
            </a:r>
            <a:endParaRPr lang="it-IT" dirty="0"/>
          </a:p>
          <a:p>
            <a:r>
              <a:rPr lang="it-IT" dirty="0" err="1" smtClean="0"/>
              <a:t>Allows</a:t>
            </a:r>
            <a:r>
              <a:rPr lang="it-IT" dirty="0" smtClean="0"/>
              <a:t> </a:t>
            </a:r>
            <a:r>
              <a:rPr lang="it-IT" dirty="0" err="1"/>
              <a:t>abstraction</a:t>
            </a:r>
            <a:r>
              <a:rPr lang="it-IT" dirty="0"/>
              <a:t> to </a:t>
            </a:r>
            <a:r>
              <a:rPr lang="it-IT" dirty="0" err="1"/>
              <a:t>develop</a:t>
            </a:r>
            <a:r>
              <a:rPr lang="it-IT" dirty="0"/>
              <a:t> </a:t>
            </a:r>
            <a:r>
              <a:rPr lang="it-IT" dirty="0" err="1"/>
              <a:t>naturally</a:t>
            </a:r>
            <a:r>
              <a:rPr lang="it-IT" dirty="0"/>
              <a:t> from </a:t>
            </a:r>
            <a:r>
              <a:rPr lang="it-IT" dirty="0" err="1"/>
              <a:t>one</a:t>
            </a:r>
            <a:r>
              <a:rPr lang="it-IT" dirty="0"/>
              <a:t> </a:t>
            </a:r>
            <a:r>
              <a:rPr lang="it-IT" dirty="0" err="1"/>
              <a:t>layer</a:t>
            </a:r>
            <a:r>
              <a:rPr lang="it-IT" dirty="0"/>
              <a:t> to </a:t>
            </a:r>
            <a:r>
              <a:rPr lang="it-IT" dirty="0" err="1"/>
              <a:t>another</a:t>
            </a:r>
            <a:r>
              <a:rPr lang="it-IT" dirty="0"/>
              <a:t> </a:t>
            </a:r>
          </a:p>
          <a:p>
            <a:r>
              <a:rPr lang="it-IT" dirty="0" smtClean="0"/>
              <a:t>Help </a:t>
            </a:r>
            <a:r>
              <a:rPr lang="it-IT" dirty="0"/>
              <a:t>the network </a:t>
            </a:r>
            <a:r>
              <a:rPr lang="it-IT" dirty="0" err="1"/>
              <a:t>initialize</a:t>
            </a:r>
            <a:r>
              <a:rPr lang="it-IT" dirty="0"/>
              <a:t> with </a:t>
            </a:r>
            <a:r>
              <a:rPr lang="it-IT" dirty="0" err="1"/>
              <a:t>good</a:t>
            </a:r>
            <a:r>
              <a:rPr lang="it-IT" dirty="0"/>
              <a:t> </a:t>
            </a:r>
            <a:r>
              <a:rPr lang="it-IT" dirty="0" err="1"/>
              <a:t>parameters</a:t>
            </a:r>
            <a:r>
              <a:rPr lang="it-IT" dirty="0"/>
              <a:t> </a:t>
            </a:r>
          </a:p>
          <a:p>
            <a:endParaRPr lang="it-IT" dirty="0"/>
          </a:p>
        </p:txBody>
      </p:sp>
    </p:spTree>
    <p:extLst>
      <p:ext uri="{BB962C8B-B14F-4D97-AF65-F5344CB8AC3E}">
        <p14:creationId xmlns:p14="http://schemas.microsoft.com/office/powerpoint/2010/main" val="4173172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Many</a:t>
            </a:r>
            <a:r>
              <a:rPr lang="it-IT" dirty="0" smtClean="0"/>
              <a:t> </a:t>
            </a:r>
            <a:r>
              <a:rPr lang="it-IT" dirty="0" err="1" smtClean="0"/>
              <a:t>Deep</a:t>
            </a:r>
            <a:r>
              <a:rPr lang="it-IT" dirty="0" smtClean="0"/>
              <a:t> Learning </a:t>
            </a:r>
            <a:r>
              <a:rPr lang="it-IT" dirty="0" err="1" smtClean="0"/>
              <a:t>algorithms</a:t>
            </a:r>
            <a:endParaRPr lang="it-IT" dirty="0"/>
          </a:p>
        </p:txBody>
      </p:sp>
      <p:sp>
        <p:nvSpPr>
          <p:cNvPr id="3" name="Segnaposto contenuto 2"/>
          <p:cNvSpPr>
            <a:spLocks noGrp="1"/>
          </p:cNvSpPr>
          <p:nvPr>
            <p:ph idx="1"/>
          </p:nvPr>
        </p:nvSpPr>
        <p:spPr/>
        <p:txBody>
          <a:bodyPr>
            <a:normAutofit fontScale="92500" lnSpcReduction="10000"/>
          </a:bodyPr>
          <a:lstStyle/>
          <a:p>
            <a:r>
              <a:rPr lang="it-IT" dirty="0" err="1" smtClean="0"/>
              <a:t>We</a:t>
            </a:r>
            <a:r>
              <a:rPr lang="it-IT" dirty="0" smtClean="0"/>
              <a:t> </a:t>
            </a:r>
            <a:r>
              <a:rPr lang="it-IT" dirty="0" err="1" smtClean="0"/>
              <a:t>will</a:t>
            </a:r>
            <a:r>
              <a:rPr lang="it-IT" dirty="0" smtClean="0"/>
              <a:t> </a:t>
            </a:r>
            <a:r>
              <a:rPr lang="it-IT" dirty="0" err="1" smtClean="0"/>
              <a:t>shortly</a:t>
            </a:r>
            <a:r>
              <a:rPr lang="it-IT" dirty="0" smtClean="0"/>
              <a:t> introduce </a:t>
            </a:r>
            <a:r>
              <a:rPr lang="it-IT" i="1" dirty="0" err="1"/>
              <a:t>Stacking</a:t>
            </a:r>
            <a:r>
              <a:rPr lang="it-IT" i="1" dirty="0"/>
              <a:t> </a:t>
            </a:r>
            <a:r>
              <a:rPr lang="it-IT" i="1" dirty="0" err="1"/>
              <a:t>D</a:t>
            </a:r>
            <a:r>
              <a:rPr lang="it-IT" i="1" dirty="0" err="1" smtClean="0"/>
              <a:t>enoising</a:t>
            </a:r>
            <a:r>
              <a:rPr lang="it-IT" i="1" dirty="0" smtClean="0"/>
              <a:t> </a:t>
            </a:r>
            <a:r>
              <a:rPr lang="it-IT" i="1" dirty="0" err="1" smtClean="0"/>
              <a:t>Autoencoders</a:t>
            </a:r>
            <a:endParaRPr lang="it-IT" i="1" dirty="0" smtClean="0"/>
          </a:p>
          <a:p>
            <a:r>
              <a:rPr lang="it-IT" dirty="0" err="1" smtClean="0"/>
              <a:t>They</a:t>
            </a:r>
            <a:r>
              <a:rPr lang="it-IT" dirty="0" smtClean="0"/>
              <a:t> are </a:t>
            </a:r>
            <a:r>
              <a:rPr lang="it-IT" dirty="0" err="1" smtClean="0"/>
              <a:t>basically</a:t>
            </a:r>
            <a:r>
              <a:rPr lang="it-IT" dirty="0" smtClean="0"/>
              <a:t> a </a:t>
            </a:r>
            <a:r>
              <a:rPr lang="it-IT" dirty="0" err="1" smtClean="0"/>
              <a:t>generalization</a:t>
            </a:r>
            <a:r>
              <a:rPr lang="it-IT" dirty="0" smtClean="0"/>
              <a:t> of </a:t>
            </a:r>
            <a:r>
              <a:rPr lang="it-IT" dirty="0" err="1" smtClean="0"/>
              <a:t>Backpropagation</a:t>
            </a:r>
            <a:r>
              <a:rPr lang="it-IT" dirty="0" smtClean="0"/>
              <a:t>, </a:t>
            </a:r>
            <a:r>
              <a:rPr lang="it-IT" dirty="0" err="1" smtClean="0"/>
              <a:t>but</a:t>
            </a:r>
            <a:r>
              <a:rPr lang="it-IT" dirty="0" smtClean="0"/>
              <a:t> </a:t>
            </a:r>
            <a:r>
              <a:rPr lang="it-IT" dirty="0" err="1" smtClean="0"/>
              <a:t>they</a:t>
            </a:r>
            <a:r>
              <a:rPr lang="it-IT" dirty="0" smtClean="0"/>
              <a:t> </a:t>
            </a:r>
            <a:r>
              <a:rPr lang="it-IT" dirty="0" err="1" smtClean="0"/>
              <a:t>allow</a:t>
            </a:r>
            <a:r>
              <a:rPr lang="it-IT" dirty="0" smtClean="0"/>
              <a:t> multiple </a:t>
            </a:r>
            <a:r>
              <a:rPr lang="it-IT" dirty="0" err="1" smtClean="0"/>
              <a:t>layers</a:t>
            </a:r>
            <a:endParaRPr lang="it-IT" dirty="0" smtClean="0"/>
          </a:p>
          <a:p>
            <a:r>
              <a:rPr lang="it-IT" dirty="0" smtClean="0"/>
              <a:t>More </a:t>
            </a:r>
            <a:r>
              <a:rPr lang="it-IT" dirty="0" err="1" smtClean="0"/>
              <a:t>details</a:t>
            </a:r>
            <a:r>
              <a:rPr lang="it-IT" dirty="0" smtClean="0"/>
              <a:t> on: </a:t>
            </a:r>
            <a:r>
              <a:rPr lang="it-IT" i="1" dirty="0" err="1"/>
              <a:t>Stacked</a:t>
            </a:r>
            <a:r>
              <a:rPr lang="it-IT" i="1" dirty="0"/>
              <a:t> </a:t>
            </a:r>
            <a:r>
              <a:rPr lang="it-IT" i="1" dirty="0" err="1"/>
              <a:t>Denoising</a:t>
            </a:r>
            <a:r>
              <a:rPr lang="it-IT" i="1" dirty="0"/>
              <a:t> </a:t>
            </a:r>
            <a:r>
              <a:rPr lang="it-IT" i="1" dirty="0" err="1"/>
              <a:t>Autoencoders</a:t>
            </a:r>
            <a:r>
              <a:rPr lang="it-IT" i="1" dirty="0"/>
              <a:t>: Learning </a:t>
            </a:r>
            <a:r>
              <a:rPr lang="it-IT" i="1" dirty="0" err="1"/>
              <a:t>Useful</a:t>
            </a:r>
            <a:r>
              <a:rPr lang="it-IT" i="1" dirty="0"/>
              <a:t> </a:t>
            </a:r>
            <a:r>
              <a:rPr lang="it-IT" i="1" dirty="0" err="1"/>
              <a:t>Representations</a:t>
            </a:r>
            <a:r>
              <a:rPr lang="it-IT" i="1" dirty="0"/>
              <a:t> </a:t>
            </a:r>
            <a:r>
              <a:rPr lang="it-IT" i="1" dirty="0" smtClean="0"/>
              <a:t>in a </a:t>
            </a:r>
            <a:r>
              <a:rPr lang="it-IT" i="1" dirty="0" err="1"/>
              <a:t>Deep</a:t>
            </a:r>
            <a:r>
              <a:rPr lang="it-IT" i="1" dirty="0"/>
              <a:t> Network with a Local </a:t>
            </a:r>
            <a:r>
              <a:rPr lang="it-IT" i="1" dirty="0" err="1"/>
              <a:t>Denoising</a:t>
            </a:r>
            <a:r>
              <a:rPr lang="it-IT" i="1" dirty="0"/>
              <a:t> </a:t>
            </a:r>
            <a:r>
              <a:rPr lang="it-IT" i="1" dirty="0" err="1" smtClean="0"/>
              <a:t>Criterion</a:t>
            </a:r>
            <a:r>
              <a:rPr lang="it-IT" dirty="0" smtClean="0"/>
              <a:t> (</a:t>
            </a:r>
            <a:r>
              <a:rPr lang="it-IT" dirty="0" err="1" smtClean="0"/>
              <a:t>Journ</a:t>
            </a:r>
            <a:r>
              <a:rPr lang="it-IT" dirty="0" smtClean="0"/>
              <a:t>. of Machine Learning </a:t>
            </a:r>
            <a:r>
              <a:rPr lang="it-IT" dirty="0" err="1" smtClean="0"/>
              <a:t>Research</a:t>
            </a:r>
            <a:r>
              <a:rPr lang="it-IT" dirty="0" smtClean="0"/>
              <a:t>, 2010)</a:t>
            </a:r>
            <a:endParaRPr lang="it-IT" dirty="0"/>
          </a:p>
        </p:txBody>
      </p:sp>
    </p:spTree>
    <p:extLst>
      <p:ext uri="{BB962C8B-B14F-4D97-AF65-F5344CB8AC3E}">
        <p14:creationId xmlns:p14="http://schemas.microsoft.com/office/powerpoint/2010/main" val="183537130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98438" y="304800"/>
            <a:ext cx="8864600" cy="1300163"/>
          </a:xfrm>
        </p:spPr>
        <p:txBody>
          <a:bodyPr/>
          <a:lstStyle/>
          <a:p>
            <a:r>
              <a:rPr lang="en-GB" sz="4000">
                <a:latin typeface="Times New Roman" charset="0"/>
                <a:cs typeface="Arial" charset="0"/>
              </a:rPr>
              <a:t>The new way to train multi-layer NNs…</a:t>
            </a:r>
          </a:p>
        </p:txBody>
      </p:sp>
      <p:pic>
        <p:nvPicPr>
          <p:cNvPr id="542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1790700"/>
            <a:ext cx="68040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24488638"/>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98438" y="304800"/>
            <a:ext cx="8864600" cy="1300163"/>
          </a:xfrm>
        </p:spPr>
        <p:txBody>
          <a:bodyPr/>
          <a:lstStyle/>
          <a:p>
            <a:r>
              <a:rPr lang="en-GB" sz="4000">
                <a:latin typeface="Times New Roman" charset="0"/>
                <a:cs typeface="Arial" charset="0"/>
              </a:rPr>
              <a:t>The new way to train multi-layer NNs…</a:t>
            </a:r>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1790700"/>
            <a:ext cx="68040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itle 1"/>
          <p:cNvSpPr txBox="1">
            <a:spLocks/>
          </p:cNvSpPr>
          <p:nvPr/>
        </p:nvSpPr>
        <p:spPr bwMode="auto">
          <a:xfrm>
            <a:off x="704850" y="4033838"/>
            <a:ext cx="3317875" cy="720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kern="0" dirty="0" smtClean="0"/>
              <a:t>Train </a:t>
            </a:r>
            <a:r>
              <a:rPr lang="en-GB" altLang="en-US" sz="2800" b="1" kern="0" dirty="0" smtClean="0"/>
              <a:t>this</a:t>
            </a:r>
            <a:r>
              <a:rPr lang="en-GB" altLang="en-US" sz="2800" kern="0" dirty="0" smtClean="0"/>
              <a:t> layer first</a:t>
            </a:r>
          </a:p>
        </p:txBody>
      </p:sp>
      <p:sp>
        <p:nvSpPr>
          <p:cNvPr id="6" name="Rounded Rectangle 5"/>
          <p:cNvSpPr/>
          <p:nvPr/>
        </p:nvSpPr>
        <p:spPr>
          <a:xfrm>
            <a:off x="1727200" y="1574800"/>
            <a:ext cx="1320800" cy="230663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06855951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98438" y="304800"/>
            <a:ext cx="8864600" cy="1300163"/>
          </a:xfrm>
        </p:spPr>
        <p:txBody>
          <a:bodyPr/>
          <a:lstStyle/>
          <a:p>
            <a:r>
              <a:rPr lang="en-GB" sz="4000">
                <a:latin typeface="Times New Roman" charset="0"/>
                <a:cs typeface="Arial" charset="0"/>
              </a:rPr>
              <a:t>The new way to train multi-layer NNs…</a:t>
            </a:r>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1790700"/>
            <a:ext cx="68040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itle 1"/>
          <p:cNvSpPr txBox="1">
            <a:spLocks/>
          </p:cNvSpPr>
          <p:nvPr/>
        </p:nvSpPr>
        <p:spPr bwMode="auto">
          <a:xfrm>
            <a:off x="704850" y="4033838"/>
            <a:ext cx="3317875" cy="720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kern="0" dirty="0" smtClean="0"/>
              <a:t>Train </a:t>
            </a:r>
            <a:r>
              <a:rPr lang="en-GB" altLang="en-US" sz="2800" b="1" kern="0" dirty="0" smtClean="0"/>
              <a:t>this</a:t>
            </a:r>
            <a:r>
              <a:rPr lang="en-GB" altLang="en-US" sz="2800" kern="0" dirty="0" smtClean="0"/>
              <a:t> layer first</a:t>
            </a:r>
          </a:p>
        </p:txBody>
      </p:sp>
      <p:sp>
        <p:nvSpPr>
          <p:cNvPr id="6" name="Rounded Rectangle 5"/>
          <p:cNvSpPr/>
          <p:nvPr/>
        </p:nvSpPr>
        <p:spPr>
          <a:xfrm>
            <a:off x="2916238" y="1574800"/>
            <a:ext cx="1320800" cy="230663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itle 1"/>
          <p:cNvSpPr txBox="1">
            <a:spLocks/>
          </p:cNvSpPr>
          <p:nvPr/>
        </p:nvSpPr>
        <p:spPr bwMode="auto">
          <a:xfrm>
            <a:off x="1752600" y="4632325"/>
            <a:ext cx="3317875" cy="722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kern="0" dirty="0"/>
              <a:t>t</a:t>
            </a:r>
            <a:r>
              <a:rPr lang="en-GB" altLang="en-US" sz="2800" kern="0" dirty="0" smtClean="0"/>
              <a:t>hen </a:t>
            </a:r>
            <a:r>
              <a:rPr lang="en-GB" altLang="en-US" sz="2800" b="1" kern="0" dirty="0" smtClean="0"/>
              <a:t>this</a:t>
            </a:r>
            <a:r>
              <a:rPr lang="en-GB" altLang="en-US" sz="2800" kern="0" dirty="0" smtClean="0"/>
              <a:t> layer</a:t>
            </a:r>
          </a:p>
        </p:txBody>
      </p:sp>
    </p:spTree>
    <p:extLst>
      <p:ext uri="{BB962C8B-B14F-4D97-AF65-F5344CB8AC3E}">
        <p14:creationId xmlns:p14="http://schemas.microsoft.com/office/powerpoint/2010/main" val="4263687053"/>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98438" y="304800"/>
            <a:ext cx="8864600" cy="1300163"/>
          </a:xfrm>
        </p:spPr>
        <p:txBody>
          <a:bodyPr/>
          <a:lstStyle/>
          <a:p>
            <a:r>
              <a:rPr lang="en-GB" sz="4000">
                <a:latin typeface="Times New Roman" charset="0"/>
                <a:cs typeface="Arial" charset="0"/>
              </a:rPr>
              <a:t>The new way to train multi-layer NNs…</a:t>
            </a:r>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1790700"/>
            <a:ext cx="68040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itle 1"/>
          <p:cNvSpPr txBox="1">
            <a:spLocks/>
          </p:cNvSpPr>
          <p:nvPr/>
        </p:nvSpPr>
        <p:spPr bwMode="auto">
          <a:xfrm>
            <a:off x="704850" y="4033838"/>
            <a:ext cx="3317875" cy="720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kern="0" dirty="0" smtClean="0"/>
              <a:t>Train </a:t>
            </a:r>
            <a:r>
              <a:rPr lang="en-GB" altLang="en-US" sz="2800" b="1" kern="0" dirty="0" smtClean="0"/>
              <a:t>this</a:t>
            </a:r>
            <a:r>
              <a:rPr lang="en-GB" altLang="en-US" sz="2800" kern="0" dirty="0" smtClean="0"/>
              <a:t> layer first</a:t>
            </a:r>
          </a:p>
        </p:txBody>
      </p:sp>
      <p:sp>
        <p:nvSpPr>
          <p:cNvPr id="7" name="Title 1"/>
          <p:cNvSpPr txBox="1">
            <a:spLocks/>
          </p:cNvSpPr>
          <p:nvPr/>
        </p:nvSpPr>
        <p:spPr bwMode="auto">
          <a:xfrm>
            <a:off x="1752600" y="4632325"/>
            <a:ext cx="3317875" cy="722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kern="0" dirty="0"/>
              <a:t>t</a:t>
            </a:r>
            <a:r>
              <a:rPr lang="en-GB" altLang="en-US" sz="2800" kern="0" dirty="0" smtClean="0"/>
              <a:t>hen </a:t>
            </a:r>
            <a:r>
              <a:rPr lang="en-GB" altLang="en-US" sz="2800" b="1" kern="0" dirty="0" smtClean="0"/>
              <a:t>this</a:t>
            </a:r>
            <a:r>
              <a:rPr lang="en-GB" altLang="en-US" sz="2800" kern="0" dirty="0" smtClean="0"/>
              <a:t> layer</a:t>
            </a:r>
          </a:p>
        </p:txBody>
      </p:sp>
      <p:sp>
        <p:nvSpPr>
          <p:cNvPr id="8" name="Title 1"/>
          <p:cNvSpPr txBox="1">
            <a:spLocks/>
          </p:cNvSpPr>
          <p:nvPr/>
        </p:nvSpPr>
        <p:spPr bwMode="auto">
          <a:xfrm>
            <a:off x="3184525" y="5273675"/>
            <a:ext cx="3317875" cy="720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kern="0" dirty="0"/>
              <a:t>t</a:t>
            </a:r>
            <a:r>
              <a:rPr lang="en-GB" altLang="en-US" sz="2800" kern="0" dirty="0" smtClean="0"/>
              <a:t>hen </a:t>
            </a:r>
            <a:r>
              <a:rPr lang="en-GB" altLang="en-US" sz="2800" b="1" kern="0" dirty="0" smtClean="0"/>
              <a:t>this</a:t>
            </a:r>
            <a:r>
              <a:rPr lang="en-GB" altLang="en-US" sz="2800" kern="0" dirty="0" smtClean="0"/>
              <a:t> layer</a:t>
            </a:r>
          </a:p>
        </p:txBody>
      </p:sp>
      <p:sp>
        <p:nvSpPr>
          <p:cNvPr id="9" name="Rounded Rectangle 8"/>
          <p:cNvSpPr/>
          <p:nvPr/>
        </p:nvSpPr>
        <p:spPr>
          <a:xfrm>
            <a:off x="4267200" y="1727200"/>
            <a:ext cx="1320800" cy="230663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795127965"/>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98438" y="304800"/>
            <a:ext cx="8864600" cy="1300163"/>
          </a:xfrm>
        </p:spPr>
        <p:txBody>
          <a:bodyPr/>
          <a:lstStyle/>
          <a:p>
            <a:r>
              <a:rPr lang="en-GB" sz="4000">
                <a:latin typeface="Times New Roman" charset="0"/>
                <a:cs typeface="Arial" charset="0"/>
              </a:rPr>
              <a:t>The new way to train multi-layer NNs…</a:t>
            </a:r>
          </a:p>
        </p:txBody>
      </p:sp>
      <p:pic>
        <p:nvPicPr>
          <p:cNvPr id="583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1790700"/>
            <a:ext cx="68040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itle 1"/>
          <p:cNvSpPr txBox="1">
            <a:spLocks/>
          </p:cNvSpPr>
          <p:nvPr/>
        </p:nvSpPr>
        <p:spPr bwMode="auto">
          <a:xfrm>
            <a:off x="704850" y="4033838"/>
            <a:ext cx="3317875" cy="720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kern="0" dirty="0" smtClean="0"/>
              <a:t>Train </a:t>
            </a:r>
            <a:r>
              <a:rPr lang="en-GB" altLang="en-US" sz="2800" b="1" kern="0" dirty="0" smtClean="0"/>
              <a:t>this</a:t>
            </a:r>
            <a:r>
              <a:rPr lang="en-GB" altLang="en-US" sz="2800" kern="0" dirty="0" smtClean="0"/>
              <a:t> layer first</a:t>
            </a:r>
          </a:p>
        </p:txBody>
      </p:sp>
      <p:sp>
        <p:nvSpPr>
          <p:cNvPr id="7" name="Title 1"/>
          <p:cNvSpPr txBox="1">
            <a:spLocks/>
          </p:cNvSpPr>
          <p:nvPr/>
        </p:nvSpPr>
        <p:spPr bwMode="auto">
          <a:xfrm>
            <a:off x="1752600" y="4632325"/>
            <a:ext cx="3317875" cy="722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kern="0" dirty="0"/>
              <a:t>t</a:t>
            </a:r>
            <a:r>
              <a:rPr lang="en-GB" altLang="en-US" sz="2800" kern="0" dirty="0" smtClean="0"/>
              <a:t>hen </a:t>
            </a:r>
            <a:r>
              <a:rPr lang="en-GB" altLang="en-US" sz="2800" b="1" kern="0" dirty="0" smtClean="0"/>
              <a:t>this</a:t>
            </a:r>
            <a:r>
              <a:rPr lang="en-GB" altLang="en-US" sz="2800" kern="0" dirty="0" smtClean="0"/>
              <a:t> layer</a:t>
            </a:r>
          </a:p>
        </p:txBody>
      </p:sp>
      <p:sp>
        <p:nvSpPr>
          <p:cNvPr id="8" name="Title 1"/>
          <p:cNvSpPr txBox="1">
            <a:spLocks/>
          </p:cNvSpPr>
          <p:nvPr/>
        </p:nvSpPr>
        <p:spPr bwMode="auto">
          <a:xfrm>
            <a:off x="3184525" y="5273675"/>
            <a:ext cx="3317875" cy="720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kern="0" dirty="0"/>
              <a:t>t</a:t>
            </a:r>
            <a:r>
              <a:rPr lang="en-GB" altLang="en-US" sz="2800" kern="0" dirty="0" smtClean="0"/>
              <a:t>hen </a:t>
            </a:r>
            <a:r>
              <a:rPr lang="en-GB" altLang="en-US" sz="2800" b="1" kern="0" dirty="0" smtClean="0"/>
              <a:t>this</a:t>
            </a:r>
            <a:r>
              <a:rPr lang="en-GB" altLang="en-US" sz="2800" kern="0" dirty="0" smtClean="0"/>
              <a:t> layer</a:t>
            </a:r>
          </a:p>
        </p:txBody>
      </p:sp>
      <p:sp>
        <p:nvSpPr>
          <p:cNvPr id="9" name="Rounded Rectangle 8"/>
          <p:cNvSpPr/>
          <p:nvPr/>
        </p:nvSpPr>
        <p:spPr>
          <a:xfrm>
            <a:off x="5588000" y="1717675"/>
            <a:ext cx="1320800" cy="2305050"/>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Title 1"/>
          <p:cNvSpPr txBox="1">
            <a:spLocks/>
          </p:cNvSpPr>
          <p:nvPr/>
        </p:nvSpPr>
        <p:spPr bwMode="auto">
          <a:xfrm>
            <a:off x="3814763" y="5770563"/>
            <a:ext cx="3317875" cy="7223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kern="0" dirty="0"/>
              <a:t>t</a:t>
            </a:r>
            <a:r>
              <a:rPr lang="en-GB" altLang="en-US" sz="2800" kern="0" dirty="0" smtClean="0"/>
              <a:t>hen </a:t>
            </a:r>
            <a:r>
              <a:rPr lang="en-GB" altLang="en-US" sz="2800" b="1" kern="0" dirty="0" smtClean="0"/>
              <a:t>this</a:t>
            </a:r>
            <a:r>
              <a:rPr lang="en-GB" altLang="en-US" sz="2800" kern="0" dirty="0" smtClean="0"/>
              <a:t> layer</a:t>
            </a:r>
          </a:p>
        </p:txBody>
      </p:sp>
    </p:spTree>
    <p:extLst>
      <p:ext uri="{BB962C8B-B14F-4D97-AF65-F5344CB8AC3E}">
        <p14:creationId xmlns:p14="http://schemas.microsoft.com/office/powerpoint/2010/main" val="258573170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98438" y="304800"/>
            <a:ext cx="8864600" cy="1300163"/>
          </a:xfrm>
        </p:spPr>
        <p:txBody>
          <a:bodyPr/>
          <a:lstStyle/>
          <a:p>
            <a:r>
              <a:rPr lang="en-GB" sz="4000">
                <a:latin typeface="Times New Roman" charset="0"/>
                <a:cs typeface="Arial" charset="0"/>
              </a:rPr>
              <a:t>The new way to train multi-layer NNs…</a:t>
            </a: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1790700"/>
            <a:ext cx="68040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itle 1"/>
          <p:cNvSpPr txBox="1">
            <a:spLocks/>
          </p:cNvSpPr>
          <p:nvPr/>
        </p:nvSpPr>
        <p:spPr bwMode="auto">
          <a:xfrm>
            <a:off x="704850" y="4033838"/>
            <a:ext cx="3317875" cy="720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kern="0" dirty="0" smtClean="0"/>
              <a:t>Train </a:t>
            </a:r>
            <a:r>
              <a:rPr lang="en-GB" altLang="en-US" sz="2800" b="1" kern="0" dirty="0" smtClean="0"/>
              <a:t>this</a:t>
            </a:r>
            <a:r>
              <a:rPr lang="en-GB" altLang="en-US" sz="2800" kern="0" dirty="0" smtClean="0"/>
              <a:t> layer first</a:t>
            </a:r>
          </a:p>
        </p:txBody>
      </p:sp>
      <p:sp>
        <p:nvSpPr>
          <p:cNvPr id="7" name="Title 1"/>
          <p:cNvSpPr txBox="1">
            <a:spLocks/>
          </p:cNvSpPr>
          <p:nvPr/>
        </p:nvSpPr>
        <p:spPr bwMode="auto">
          <a:xfrm>
            <a:off x="1752600" y="4632325"/>
            <a:ext cx="3317875" cy="722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kern="0" dirty="0"/>
              <a:t>t</a:t>
            </a:r>
            <a:r>
              <a:rPr lang="en-GB" altLang="en-US" sz="2800" kern="0" dirty="0" smtClean="0"/>
              <a:t>hen </a:t>
            </a:r>
            <a:r>
              <a:rPr lang="en-GB" altLang="en-US" sz="2800" b="1" kern="0" dirty="0" smtClean="0"/>
              <a:t>this</a:t>
            </a:r>
            <a:r>
              <a:rPr lang="en-GB" altLang="en-US" sz="2800" kern="0" dirty="0" smtClean="0"/>
              <a:t> layer</a:t>
            </a:r>
          </a:p>
        </p:txBody>
      </p:sp>
      <p:sp>
        <p:nvSpPr>
          <p:cNvPr id="8" name="Title 1"/>
          <p:cNvSpPr txBox="1">
            <a:spLocks/>
          </p:cNvSpPr>
          <p:nvPr/>
        </p:nvSpPr>
        <p:spPr bwMode="auto">
          <a:xfrm>
            <a:off x="3184525" y="5273675"/>
            <a:ext cx="3317875" cy="720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kern="0" dirty="0"/>
              <a:t>t</a:t>
            </a:r>
            <a:r>
              <a:rPr lang="en-GB" altLang="en-US" sz="2800" kern="0" dirty="0" smtClean="0"/>
              <a:t>hen </a:t>
            </a:r>
            <a:r>
              <a:rPr lang="en-GB" altLang="en-US" sz="2800" b="1" kern="0" dirty="0" smtClean="0"/>
              <a:t>this</a:t>
            </a:r>
            <a:r>
              <a:rPr lang="en-GB" altLang="en-US" sz="2800" kern="0" dirty="0" smtClean="0"/>
              <a:t> layer</a:t>
            </a:r>
          </a:p>
        </p:txBody>
      </p:sp>
      <p:sp>
        <p:nvSpPr>
          <p:cNvPr id="9" name="Rounded Rectangle 8"/>
          <p:cNvSpPr/>
          <p:nvPr/>
        </p:nvSpPr>
        <p:spPr>
          <a:xfrm>
            <a:off x="6807200" y="1706563"/>
            <a:ext cx="1320800" cy="2306637"/>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Title 1"/>
          <p:cNvSpPr txBox="1">
            <a:spLocks/>
          </p:cNvSpPr>
          <p:nvPr/>
        </p:nvSpPr>
        <p:spPr bwMode="auto">
          <a:xfrm>
            <a:off x="3814763" y="5770563"/>
            <a:ext cx="3317875" cy="7223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kern="0" dirty="0"/>
              <a:t>t</a:t>
            </a:r>
            <a:r>
              <a:rPr lang="en-GB" altLang="en-US" sz="2800" kern="0" dirty="0" smtClean="0"/>
              <a:t>hen </a:t>
            </a:r>
            <a:r>
              <a:rPr lang="en-GB" altLang="en-US" sz="2800" b="1" kern="0" dirty="0" smtClean="0"/>
              <a:t>this</a:t>
            </a:r>
            <a:r>
              <a:rPr lang="en-GB" altLang="en-US" sz="2800" kern="0" dirty="0" smtClean="0"/>
              <a:t> layer</a:t>
            </a:r>
          </a:p>
        </p:txBody>
      </p:sp>
      <p:sp>
        <p:nvSpPr>
          <p:cNvPr id="11" name="Title 1"/>
          <p:cNvSpPr txBox="1">
            <a:spLocks/>
          </p:cNvSpPr>
          <p:nvPr/>
        </p:nvSpPr>
        <p:spPr bwMode="auto">
          <a:xfrm>
            <a:off x="5473700" y="6257925"/>
            <a:ext cx="33178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kern="0" dirty="0" smtClean="0"/>
              <a:t>finally </a:t>
            </a:r>
            <a:r>
              <a:rPr lang="en-GB" altLang="en-US" sz="2800" b="1" kern="0" dirty="0" smtClean="0"/>
              <a:t>this</a:t>
            </a:r>
            <a:r>
              <a:rPr lang="en-GB" altLang="en-US" sz="2800" kern="0" dirty="0" smtClean="0"/>
              <a:t> layer</a:t>
            </a:r>
          </a:p>
        </p:txBody>
      </p:sp>
    </p:spTree>
    <p:extLst>
      <p:ext uri="{BB962C8B-B14F-4D97-AF65-F5344CB8AC3E}">
        <p14:creationId xmlns:p14="http://schemas.microsoft.com/office/powerpoint/2010/main" val="21920813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pPr>
              <a:defRPr/>
            </a:pPr>
            <a:fld id="{3B4FB7AA-DB53-3842-8A0A-A08D3ABF6EDB}" type="slidenum">
              <a:rPr lang="en-US"/>
              <a:pPr>
                <a:defRPr/>
              </a:pPr>
              <a:t>9</a:t>
            </a:fld>
            <a:endParaRPr lang="en-US">
              <a:latin typeface="Times New Roman" charset="0"/>
            </a:endParaRPr>
          </a:p>
        </p:txBody>
      </p:sp>
      <p:sp>
        <p:nvSpPr>
          <p:cNvPr id="232450" name="Rectangle 2"/>
          <p:cNvSpPr>
            <a:spLocks noGrp="1" noChangeArrowheads="1"/>
          </p:cNvSpPr>
          <p:nvPr>
            <p:ph type="title"/>
          </p:nvPr>
        </p:nvSpPr>
        <p:spPr/>
        <p:txBody>
          <a:bodyPr/>
          <a:lstStyle/>
          <a:p>
            <a:pPr eaLnBrk="1" hangingPunct="1">
              <a:defRPr/>
            </a:pPr>
            <a:r>
              <a:rPr lang="en-US" smtClean="0">
                <a:cs typeface="+mj-cs"/>
              </a:rPr>
              <a:t>Real Neural Learning</a:t>
            </a:r>
          </a:p>
        </p:txBody>
      </p:sp>
      <p:sp>
        <p:nvSpPr>
          <p:cNvPr id="232451" name="Rectangle 3"/>
          <p:cNvSpPr>
            <a:spLocks noGrp="1" noChangeArrowheads="1"/>
          </p:cNvSpPr>
          <p:nvPr>
            <p:ph type="body" idx="1"/>
          </p:nvPr>
        </p:nvSpPr>
        <p:spPr/>
        <p:txBody>
          <a:bodyPr/>
          <a:lstStyle/>
          <a:p>
            <a:pPr eaLnBrk="1" hangingPunct="1">
              <a:defRPr/>
            </a:pPr>
            <a:r>
              <a:rPr lang="en-US" dirty="0" smtClean="0">
                <a:cs typeface="+mn-cs"/>
              </a:rPr>
              <a:t>Synapses </a:t>
            </a:r>
            <a:r>
              <a:rPr lang="en-US" b="1" dirty="0" smtClean="0">
                <a:cs typeface="+mn-cs"/>
              </a:rPr>
              <a:t>change size and strength </a:t>
            </a:r>
            <a:r>
              <a:rPr lang="en-US" dirty="0" smtClean="0">
                <a:cs typeface="+mn-cs"/>
              </a:rPr>
              <a:t>with experience (evolving structure).</a:t>
            </a:r>
          </a:p>
          <a:p>
            <a:pPr eaLnBrk="1" hangingPunct="1">
              <a:defRPr/>
            </a:pPr>
            <a:r>
              <a:rPr lang="en-US" dirty="0" err="1" smtClean="0">
                <a:solidFill>
                  <a:srgbClr val="FF0000"/>
                </a:solidFill>
                <a:cs typeface="+mn-cs"/>
              </a:rPr>
              <a:t>Hebbian</a:t>
            </a:r>
            <a:r>
              <a:rPr lang="en-US" dirty="0" smtClean="0">
                <a:solidFill>
                  <a:srgbClr val="FF0000"/>
                </a:solidFill>
                <a:cs typeface="+mn-cs"/>
              </a:rPr>
              <a:t> learning</a:t>
            </a:r>
            <a:r>
              <a:rPr lang="en-US" dirty="0" smtClean="0">
                <a:cs typeface="+mn-cs"/>
              </a:rPr>
              <a:t>: When two connected neurons are firing at the same time, the strength of the synapse between them increases.</a:t>
            </a:r>
          </a:p>
          <a:p>
            <a:pPr eaLnBrk="1" hangingPunct="1">
              <a:defRPr/>
            </a:pPr>
            <a:r>
              <a:rPr lang="ja-JP" altLang="en-US" dirty="0" smtClean="0">
                <a:latin typeface="Arial"/>
                <a:cs typeface="+mn-cs"/>
              </a:rPr>
              <a:t>“</a:t>
            </a:r>
            <a:r>
              <a:rPr lang="en-US" dirty="0" smtClean="0">
                <a:cs typeface="+mn-cs"/>
              </a:rPr>
              <a:t>Neurons that fire together, wire together.</a:t>
            </a:r>
            <a:r>
              <a:rPr lang="ja-JP" altLang="en-US" dirty="0" smtClean="0">
                <a:latin typeface="Arial"/>
                <a:cs typeface="+mn-cs"/>
              </a:rPr>
              <a:t>”</a:t>
            </a:r>
            <a:endParaRPr lang="en-US" dirty="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24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98438" y="304800"/>
            <a:ext cx="8864600" cy="1300163"/>
          </a:xfrm>
        </p:spPr>
        <p:txBody>
          <a:bodyPr/>
          <a:lstStyle/>
          <a:p>
            <a:r>
              <a:rPr lang="en-GB" sz="4000">
                <a:latin typeface="Times New Roman" charset="0"/>
                <a:cs typeface="Arial" charset="0"/>
              </a:rPr>
              <a:t>The new way to train multi-layer NNs…</a:t>
            </a: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1790700"/>
            <a:ext cx="68040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itle 1"/>
          <p:cNvSpPr txBox="1">
            <a:spLocks/>
          </p:cNvSpPr>
          <p:nvPr/>
        </p:nvSpPr>
        <p:spPr bwMode="auto">
          <a:xfrm>
            <a:off x="1277585" y="4137437"/>
            <a:ext cx="6224587" cy="1981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cs typeface="Arial" charset="0"/>
              </a:defRPr>
            </a:lvl2pPr>
            <a:lvl3pPr algn="ctr" rtl="0" eaLnBrk="0" fontAlgn="base" hangingPunct="0">
              <a:spcBef>
                <a:spcPct val="0"/>
              </a:spcBef>
              <a:spcAft>
                <a:spcPct val="0"/>
              </a:spcAft>
              <a:defRPr sz="4400">
                <a:solidFill>
                  <a:schemeClr val="tx2"/>
                </a:solidFill>
                <a:latin typeface="Times New Roman" pitchFamily="16" charset="0"/>
                <a:cs typeface="Arial" charset="0"/>
              </a:defRPr>
            </a:lvl3pPr>
            <a:lvl4pPr algn="ctr" rtl="0" eaLnBrk="0" fontAlgn="base" hangingPunct="0">
              <a:spcBef>
                <a:spcPct val="0"/>
              </a:spcBef>
              <a:spcAft>
                <a:spcPct val="0"/>
              </a:spcAft>
              <a:defRPr sz="4400">
                <a:solidFill>
                  <a:schemeClr val="tx2"/>
                </a:solidFill>
                <a:latin typeface="Times New Roman" pitchFamily="16" charset="0"/>
                <a:cs typeface="Arial" charset="0"/>
              </a:defRPr>
            </a:lvl4pPr>
            <a:lvl5pPr algn="ctr" rtl="0" eaLnBrk="0" fontAlgn="base" hangingPunct="0">
              <a:spcBef>
                <a:spcPct val="0"/>
              </a:spcBef>
              <a:spcAft>
                <a:spcPct val="0"/>
              </a:spcAft>
              <a:defRPr sz="4400">
                <a:solidFill>
                  <a:schemeClr val="tx2"/>
                </a:solidFill>
                <a:latin typeface="Times New Roman" pitchFamily="16" charset="0"/>
                <a:cs typeface="Arial" charset="0"/>
              </a:defRPr>
            </a:lvl5pPr>
            <a:lvl6pPr marL="457200" algn="ctr" rtl="0" fontAlgn="base">
              <a:spcBef>
                <a:spcPct val="0"/>
              </a:spcBef>
              <a:spcAft>
                <a:spcPct val="0"/>
              </a:spcAft>
              <a:defRPr sz="4400">
                <a:solidFill>
                  <a:schemeClr val="tx2"/>
                </a:solidFill>
                <a:latin typeface="Times New Roman" pitchFamily="16" charset="0"/>
                <a:cs typeface="Arial" charset="0"/>
              </a:defRPr>
            </a:lvl6pPr>
            <a:lvl7pPr marL="914400" algn="ctr" rtl="0" fontAlgn="base">
              <a:spcBef>
                <a:spcPct val="0"/>
              </a:spcBef>
              <a:spcAft>
                <a:spcPct val="0"/>
              </a:spcAft>
              <a:defRPr sz="4400">
                <a:solidFill>
                  <a:schemeClr val="tx2"/>
                </a:solidFill>
                <a:latin typeface="Times New Roman" pitchFamily="16" charset="0"/>
                <a:cs typeface="Arial" charset="0"/>
              </a:defRPr>
            </a:lvl7pPr>
            <a:lvl8pPr marL="1371600" algn="ctr" rtl="0" fontAlgn="base">
              <a:spcBef>
                <a:spcPct val="0"/>
              </a:spcBef>
              <a:spcAft>
                <a:spcPct val="0"/>
              </a:spcAft>
              <a:defRPr sz="4400">
                <a:solidFill>
                  <a:schemeClr val="tx2"/>
                </a:solidFill>
                <a:latin typeface="Times New Roman" pitchFamily="16" charset="0"/>
                <a:cs typeface="Arial" charset="0"/>
              </a:defRPr>
            </a:lvl8pPr>
            <a:lvl9pPr marL="1828800" algn="ctr" rtl="0" fontAlgn="base">
              <a:spcBef>
                <a:spcPct val="0"/>
              </a:spcBef>
              <a:spcAft>
                <a:spcPct val="0"/>
              </a:spcAft>
              <a:defRPr sz="4400">
                <a:solidFill>
                  <a:schemeClr val="tx2"/>
                </a:solidFill>
                <a:latin typeface="Times New Roman" pitchFamily="16" charset="0"/>
                <a:cs typeface="Arial" charset="0"/>
              </a:defRPr>
            </a:lvl9pPr>
          </a:lstStyle>
          <a:p>
            <a:pPr>
              <a:defRPr/>
            </a:pPr>
            <a:r>
              <a:rPr lang="en-GB" altLang="en-US" sz="2800" i="1" kern="0" dirty="0" smtClean="0"/>
              <a:t>EACH of the (non-output) layers is trained to be an </a:t>
            </a:r>
            <a:r>
              <a:rPr lang="en-GB" altLang="en-US" b="1" i="1" kern="0" dirty="0" smtClean="0"/>
              <a:t>auto-encoder</a:t>
            </a:r>
          </a:p>
        </p:txBody>
      </p:sp>
      <p:sp>
        <p:nvSpPr>
          <p:cNvPr id="6" name="Rounded Rectangle 5"/>
          <p:cNvSpPr/>
          <p:nvPr/>
        </p:nvSpPr>
        <p:spPr>
          <a:xfrm>
            <a:off x="1727200" y="1574800"/>
            <a:ext cx="1320800" cy="230663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94642960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Auto-</a:t>
            </a:r>
            <a:r>
              <a:rPr lang="it-IT" dirty="0" err="1" smtClean="0"/>
              <a:t>encoders</a:t>
            </a:r>
            <a:endParaRPr lang="it-IT" dirty="0"/>
          </a:p>
        </p:txBody>
      </p:sp>
      <p:sp>
        <p:nvSpPr>
          <p:cNvPr id="3" name="Segnaposto contenuto 2"/>
          <p:cNvSpPr>
            <a:spLocks noGrp="1"/>
          </p:cNvSpPr>
          <p:nvPr>
            <p:ph idx="1"/>
          </p:nvPr>
        </p:nvSpPr>
        <p:spPr>
          <a:xfrm>
            <a:off x="217413" y="1268918"/>
            <a:ext cx="8469387" cy="5126667"/>
          </a:xfrm>
        </p:spPr>
        <p:txBody>
          <a:bodyPr>
            <a:normAutofit fontScale="92500" lnSpcReduction="20000"/>
          </a:bodyPr>
          <a:lstStyle/>
          <a:p>
            <a:r>
              <a:rPr lang="it-IT" sz="2400" b="1" dirty="0">
                <a:solidFill>
                  <a:srgbClr val="FF0000"/>
                </a:solidFill>
              </a:rPr>
              <a:t>Encoder</a:t>
            </a:r>
            <a:r>
              <a:rPr lang="it-IT" sz="2400" dirty="0"/>
              <a:t>: The </a:t>
            </a:r>
            <a:r>
              <a:rPr lang="it-IT" sz="2400" dirty="0" err="1"/>
              <a:t>deterministic</a:t>
            </a:r>
            <a:r>
              <a:rPr lang="it-IT" sz="2400" dirty="0"/>
              <a:t> </a:t>
            </a:r>
            <a:r>
              <a:rPr lang="it-IT" sz="2400" dirty="0" smtClean="0"/>
              <a:t>(= non </a:t>
            </a:r>
            <a:r>
              <a:rPr lang="it-IT" sz="2400" dirty="0" err="1" smtClean="0"/>
              <a:t>stocastic</a:t>
            </a:r>
            <a:r>
              <a:rPr lang="it-IT" sz="2400" dirty="0" smtClean="0"/>
              <a:t>) </a:t>
            </a:r>
            <a:r>
              <a:rPr lang="it-IT" sz="2400" dirty="0" err="1" smtClean="0"/>
              <a:t>mapping</a:t>
            </a:r>
            <a:r>
              <a:rPr lang="it-IT" sz="2400" dirty="0" smtClean="0"/>
              <a:t> </a:t>
            </a:r>
            <a:r>
              <a:rPr lang="it-IT" sz="2400" dirty="0" err="1" smtClean="0"/>
              <a:t>f</a:t>
            </a:r>
            <a:r>
              <a:rPr lang="it-IT" sz="2400" baseline="-25000" dirty="0" err="1" smtClean="0"/>
              <a:t>θ</a:t>
            </a:r>
            <a:r>
              <a:rPr lang="it-IT" sz="2400" dirty="0" smtClean="0"/>
              <a:t> </a:t>
            </a:r>
            <a:r>
              <a:rPr lang="it-IT" sz="2400" dirty="0" err="1"/>
              <a:t>that</a:t>
            </a:r>
            <a:r>
              <a:rPr lang="it-IT" sz="2400" dirty="0"/>
              <a:t> </a:t>
            </a:r>
            <a:r>
              <a:rPr lang="it-IT" sz="2400" dirty="0" err="1"/>
              <a:t>transforms</a:t>
            </a:r>
            <a:r>
              <a:rPr lang="it-IT" sz="2400" dirty="0"/>
              <a:t> an input </a:t>
            </a:r>
            <a:r>
              <a:rPr lang="it-IT" sz="2400" dirty="0" err="1"/>
              <a:t>vector</a:t>
            </a:r>
            <a:r>
              <a:rPr lang="it-IT" sz="2400" dirty="0"/>
              <a:t> </a:t>
            </a:r>
            <a:r>
              <a:rPr lang="it-IT" sz="2400" b="1" dirty="0"/>
              <a:t>x</a:t>
            </a:r>
            <a:r>
              <a:rPr lang="it-IT" sz="2400" dirty="0"/>
              <a:t> </a:t>
            </a:r>
            <a:r>
              <a:rPr lang="it-IT" sz="2400" dirty="0" err="1"/>
              <a:t>into</a:t>
            </a:r>
            <a:r>
              <a:rPr lang="it-IT" sz="2400" dirty="0"/>
              <a:t> </a:t>
            </a:r>
            <a:r>
              <a:rPr lang="it-IT" sz="2400" dirty="0" err="1"/>
              <a:t>hidden</a:t>
            </a:r>
            <a:r>
              <a:rPr lang="it-IT" sz="2400" dirty="0"/>
              <a:t> </a:t>
            </a:r>
            <a:r>
              <a:rPr lang="it-IT" sz="2400" dirty="0" err="1" smtClean="0"/>
              <a:t>representation</a:t>
            </a:r>
            <a:r>
              <a:rPr lang="it-IT" sz="2400" dirty="0" smtClean="0"/>
              <a:t>  y=</a:t>
            </a:r>
            <a:r>
              <a:rPr lang="it-IT" sz="2400" dirty="0" err="1" smtClean="0"/>
              <a:t>f</a:t>
            </a:r>
            <a:r>
              <a:rPr lang="it-IT" sz="2400" baseline="-25000" dirty="0" err="1" smtClean="0"/>
              <a:t>θ</a:t>
            </a:r>
            <a:r>
              <a:rPr lang="it-IT" sz="2400" dirty="0" smtClean="0"/>
              <a:t>(x)</a:t>
            </a:r>
          </a:p>
          <a:p>
            <a:pPr marL="0" indent="0">
              <a:buNone/>
            </a:pPr>
            <a:r>
              <a:rPr lang="it-IT" sz="2400" dirty="0" smtClean="0"/>
              <a:t>  </a:t>
            </a:r>
            <a:endParaRPr lang="it-IT" sz="2400" dirty="0"/>
          </a:p>
          <a:p>
            <a:r>
              <a:rPr lang="el-GR" sz="2400" dirty="0" smtClean="0"/>
              <a:t>θ</a:t>
            </a:r>
            <a:r>
              <a:rPr lang="it-IT" sz="2400" dirty="0" smtClean="0"/>
              <a:t>=(</a:t>
            </a:r>
            <a:r>
              <a:rPr lang="it-IT" sz="2400" dirty="0" err="1" smtClean="0"/>
              <a:t>W,b</a:t>
            </a:r>
            <a:r>
              <a:rPr lang="it-IT" sz="2400" dirty="0" smtClean="0"/>
              <a:t>) are the </a:t>
            </a:r>
            <a:r>
              <a:rPr lang="it-IT" sz="2400" i="1" dirty="0" err="1" smtClean="0"/>
              <a:t>parameters</a:t>
            </a:r>
            <a:r>
              <a:rPr lang="it-IT" sz="2400" dirty="0" smtClean="0"/>
              <a:t> of the encoder</a:t>
            </a:r>
          </a:p>
          <a:p>
            <a:r>
              <a:rPr lang="it-IT" sz="2400" b="1" dirty="0" smtClean="0">
                <a:solidFill>
                  <a:srgbClr val="FF0000"/>
                </a:solidFill>
              </a:rPr>
              <a:t>Decoder</a:t>
            </a:r>
            <a:r>
              <a:rPr lang="it-IT" sz="2400" dirty="0" smtClean="0"/>
              <a:t>: The </a:t>
            </a:r>
            <a:r>
              <a:rPr lang="it-IT" sz="2400" dirty="0" err="1" smtClean="0"/>
              <a:t>resulting</a:t>
            </a:r>
            <a:r>
              <a:rPr lang="it-IT" sz="2400" dirty="0" smtClean="0"/>
              <a:t> </a:t>
            </a:r>
            <a:r>
              <a:rPr lang="it-IT" sz="2400" dirty="0" err="1" smtClean="0"/>
              <a:t>hidden</a:t>
            </a:r>
            <a:r>
              <a:rPr lang="it-IT" sz="2400" dirty="0" smtClean="0"/>
              <a:t> </a:t>
            </a:r>
            <a:r>
              <a:rPr lang="it-IT" sz="2400" dirty="0" err="1" smtClean="0"/>
              <a:t>representation</a:t>
            </a:r>
            <a:r>
              <a:rPr lang="it-IT" sz="2400" dirty="0" smtClean="0"/>
              <a:t> y </a:t>
            </a:r>
            <a:r>
              <a:rPr lang="it-IT" sz="2400" dirty="0" err="1" smtClean="0"/>
              <a:t>is</a:t>
            </a:r>
            <a:r>
              <a:rPr lang="it-IT" sz="2400" dirty="0" smtClean="0"/>
              <a:t> </a:t>
            </a:r>
            <a:r>
              <a:rPr lang="it-IT" sz="2400" dirty="0" err="1" smtClean="0"/>
              <a:t>then</a:t>
            </a:r>
            <a:r>
              <a:rPr lang="it-IT" sz="2400" dirty="0" smtClean="0"/>
              <a:t> </a:t>
            </a:r>
            <a:r>
              <a:rPr lang="it-IT" sz="2400" dirty="0" err="1" smtClean="0"/>
              <a:t>mapped</a:t>
            </a:r>
            <a:r>
              <a:rPr lang="it-IT" sz="2400" dirty="0" smtClean="0"/>
              <a:t> back to a </a:t>
            </a:r>
            <a:r>
              <a:rPr lang="it-IT" sz="2400" dirty="0" err="1" smtClean="0"/>
              <a:t>reconstructed</a:t>
            </a:r>
            <a:r>
              <a:rPr lang="it-IT" sz="2400" dirty="0" smtClean="0"/>
              <a:t> </a:t>
            </a:r>
            <a:r>
              <a:rPr lang="it-IT" sz="2400" b="1" dirty="0" smtClean="0"/>
              <a:t>d </a:t>
            </a:r>
            <a:r>
              <a:rPr lang="it-IT" sz="2400" dirty="0" err="1" smtClean="0"/>
              <a:t>dimensional</a:t>
            </a:r>
            <a:r>
              <a:rPr lang="it-IT" sz="2400" dirty="0" smtClean="0"/>
              <a:t> </a:t>
            </a:r>
            <a:r>
              <a:rPr lang="it-IT" sz="2400" dirty="0" err="1" smtClean="0"/>
              <a:t>vector</a:t>
            </a:r>
            <a:r>
              <a:rPr lang="it-IT" sz="2400" dirty="0" smtClean="0"/>
              <a:t> </a:t>
            </a:r>
            <a:r>
              <a:rPr lang="it-IT" sz="2400" b="1" dirty="0" err="1" smtClean="0"/>
              <a:t>z</a:t>
            </a:r>
            <a:endParaRPr lang="it-IT" sz="2400" b="1" dirty="0" smtClean="0"/>
          </a:p>
          <a:p>
            <a:endParaRPr lang="it-IT" sz="2400" dirty="0" smtClean="0"/>
          </a:p>
          <a:p>
            <a:endParaRPr lang="it-IT" sz="2400" dirty="0" smtClean="0"/>
          </a:p>
          <a:p>
            <a:r>
              <a:rPr lang="it-IT" sz="2400" dirty="0" smtClean="0"/>
              <a:t>In </a:t>
            </a:r>
            <a:r>
              <a:rPr lang="it-IT" sz="2400" dirty="0"/>
              <a:t>general </a:t>
            </a:r>
            <a:r>
              <a:rPr lang="it-IT" sz="2400" b="1" dirty="0" err="1"/>
              <a:t>z</a:t>
            </a:r>
            <a:r>
              <a:rPr lang="it-IT" sz="2400" dirty="0"/>
              <a:t> </a:t>
            </a:r>
            <a:r>
              <a:rPr lang="it-IT" sz="2400" dirty="0" err="1"/>
              <a:t>is</a:t>
            </a:r>
            <a:r>
              <a:rPr lang="it-IT" sz="2400" dirty="0"/>
              <a:t> </a:t>
            </a:r>
            <a:r>
              <a:rPr lang="it-IT" sz="2400" dirty="0" err="1"/>
              <a:t>not</a:t>
            </a:r>
            <a:r>
              <a:rPr lang="it-IT" sz="2400" dirty="0"/>
              <a:t> to be </a:t>
            </a:r>
            <a:r>
              <a:rPr lang="it-IT" sz="2400" dirty="0" err="1"/>
              <a:t>interpreted</a:t>
            </a:r>
            <a:r>
              <a:rPr lang="it-IT" sz="2400" dirty="0"/>
              <a:t> </a:t>
            </a:r>
            <a:r>
              <a:rPr lang="it-IT" sz="2400" dirty="0" err="1"/>
              <a:t>as</a:t>
            </a:r>
            <a:r>
              <a:rPr lang="it-IT" sz="2400" dirty="0"/>
              <a:t> an </a:t>
            </a:r>
            <a:r>
              <a:rPr lang="it-IT" sz="2400" u="sng" dirty="0" err="1"/>
              <a:t>exact</a:t>
            </a:r>
            <a:r>
              <a:rPr lang="it-IT" sz="2400" u="sng" dirty="0"/>
              <a:t> </a:t>
            </a:r>
            <a:r>
              <a:rPr lang="it-IT" sz="2400" u="sng" dirty="0" err="1"/>
              <a:t>reconstruction</a:t>
            </a:r>
            <a:r>
              <a:rPr lang="it-IT" sz="2400" u="sng" dirty="0"/>
              <a:t> of x</a:t>
            </a:r>
            <a:r>
              <a:rPr lang="it-IT" sz="2400" dirty="0"/>
              <a:t>, </a:t>
            </a:r>
            <a:r>
              <a:rPr lang="it-IT" sz="2400" dirty="0" err="1"/>
              <a:t>but</a:t>
            </a:r>
            <a:r>
              <a:rPr lang="it-IT" sz="2400" dirty="0"/>
              <a:t> </a:t>
            </a:r>
            <a:r>
              <a:rPr lang="it-IT" sz="2400" dirty="0" err="1"/>
              <a:t>rather</a:t>
            </a:r>
            <a:r>
              <a:rPr lang="it-IT" sz="2400" dirty="0"/>
              <a:t> in </a:t>
            </a:r>
            <a:r>
              <a:rPr lang="it-IT" sz="2400" dirty="0" err="1" smtClean="0"/>
              <a:t>probabilistic</a:t>
            </a:r>
            <a:r>
              <a:rPr lang="it-IT" sz="2400" dirty="0" smtClean="0"/>
              <a:t> </a:t>
            </a:r>
            <a:r>
              <a:rPr lang="it-IT" sz="2400" dirty="0" err="1" smtClean="0"/>
              <a:t>terms</a:t>
            </a:r>
            <a:r>
              <a:rPr lang="it-IT" sz="2400" dirty="0" smtClean="0"/>
              <a:t> </a:t>
            </a:r>
            <a:r>
              <a:rPr lang="it-IT" sz="2400" dirty="0" err="1"/>
              <a:t>as</a:t>
            </a:r>
            <a:r>
              <a:rPr lang="it-IT" sz="2400" dirty="0"/>
              <a:t> the </a:t>
            </a:r>
            <a:r>
              <a:rPr lang="it-IT" sz="2400" dirty="0" err="1"/>
              <a:t>parameters</a:t>
            </a:r>
            <a:r>
              <a:rPr lang="it-IT" sz="2400" dirty="0"/>
              <a:t> (</a:t>
            </a:r>
            <a:r>
              <a:rPr lang="it-IT" sz="2400" dirty="0" err="1"/>
              <a:t>typically</a:t>
            </a:r>
            <a:r>
              <a:rPr lang="it-IT" sz="2400" dirty="0"/>
              <a:t> the </a:t>
            </a:r>
            <a:r>
              <a:rPr lang="it-IT" sz="2400" dirty="0" err="1"/>
              <a:t>mean</a:t>
            </a:r>
            <a:r>
              <a:rPr lang="it-IT" sz="2400" dirty="0"/>
              <a:t>) of a </a:t>
            </a:r>
            <a:r>
              <a:rPr lang="it-IT" sz="2400" dirty="0" err="1"/>
              <a:t>distribution</a:t>
            </a:r>
            <a:r>
              <a:rPr lang="it-IT" sz="2400" dirty="0"/>
              <a:t> </a:t>
            </a:r>
            <a:r>
              <a:rPr lang="it-IT" sz="2400" b="1" dirty="0" err="1"/>
              <a:t>p</a:t>
            </a:r>
            <a:r>
              <a:rPr lang="it-IT" sz="2400" b="1" dirty="0"/>
              <a:t>(X|Z = </a:t>
            </a:r>
            <a:r>
              <a:rPr lang="it-IT" sz="2400" dirty="0" err="1"/>
              <a:t>z</a:t>
            </a:r>
            <a:r>
              <a:rPr lang="it-IT" sz="2400" b="1" dirty="0"/>
              <a:t>) </a:t>
            </a:r>
            <a:r>
              <a:rPr lang="it-IT" sz="2400" dirty="0" err="1"/>
              <a:t>that</a:t>
            </a:r>
            <a:r>
              <a:rPr lang="it-IT" sz="2400" dirty="0"/>
              <a:t> </a:t>
            </a:r>
            <a:r>
              <a:rPr lang="it-IT" sz="2400" dirty="0" err="1"/>
              <a:t>may</a:t>
            </a:r>
            <a:r>
              <a:rPr lang="it-IT" sz="2400" dirty="0"/>
              <a:t> generate x </a:t>
            </a:r>
            <a:r>
              <a:rPr lang="it-IT" sz="2400" dirty="0" smtClean="0"/>
              <a:t>with high </a:t>
            </a:r>
            <a:r>
              <a:rPr lang="it-IT" sz="2400" dirty="0" err="1"/>
              <a:t>probability</a:t>
            </a:r>
            <a:r>
              <a:rPr lang="it-IT" sz="2400" dirty="0" smtClean="0"/>
              <a:t>.</a:t>
            </a:r>
          </a:p>
          <a:p>
            <a:r>
              <a:rPr lang="it-IT" sz="2400" b="1" dirty="0" err="1">
                <a:solidFill>
                  <a:srgbClr val="FF0000"/>
                </a:solidFill>
              </a:rPr>
              <a:t>Autoencoder</a:t>
            </a:r>
            <a:r>
              <a:rPr lang="it-IT" sz="2400" b="1" dirty="0">
                <a:solidFill>
                  <a:srgbClr val="FF0000"/>
                </a:solidFill>
              </a:rPr>
              <a:t> training </a:t>
            </a:r>
            <a:r>
              <a:rPr lang="it-IT" sz="2400" dirty="0" err="1"/>
              <a:t>consists</a:t>
            </a:r>
            <a:r>
              <a:rPr lang="it-IT" sz="2400" dirty="0"/>
              <a:t> in </a:t>
            </a:r>
            <a:r>
              <a:rPr lang="it-IT" sz="2400" dirty="0" err="1"/>
              <a:t>minimizing</a:t>
            </a:r>
            <a:r>
              <a:rPr lang="it-IT" sz="2400" dirty="0"/>
              <a:t> </a:t>
            </a:r>
            <a:r>
              <a:rPr lang="it-IT" sz="2400" dirty="0" smtClean="0"/>
              <a:t>the </a:t>
            </a:r>
            <a:r>
              <a:rPr lang="it-IT" sz="2400" dirty="0" err="1" smtClean="0"/>
              <a:t>reconstruction</a:t>
            </a:r>
            <a:r>
              <a:rPr lang="it-IT" sz="2400" dirty="0" smtClean="0"/>
              <a:t> </a:t>
            </a:r>
            <a:r>
              <a:rPr lang="it-IT" sz="2400" dirty="0" err="1" smtClean="0"/>
              <a:t>error</a:t>
            </a:r>
            <a:r>
              <a:rPr lang="it-IT" sz="2400" dirty="0" smtClean="0"/>
              <a:t> (the </a:t>
            </a:r>
            <a:r>
              <a:rPr lang="it-IT" sz="2400" dirty="0" err="1" smtClean="0"/>
              <a:t>difference</a:t>
            </a:r>
            <a:r>
              <a:rPr lang="it-IT" sz="2400" dirty="0" smtClean="0"/>
              <a:t> </a:t>
            </a:r>
            <a:r>
              <a:rPr lang="it-IT" sz="2400" dirty="0" err="1" smtClean="0"/>
              <a:t>between</a:t>
            </a:r>
            <a:r>
              <a:rPr lang="it-IT" sz="2400" dirty="0" smtClean="0"/>
              <a:t> </a:t>
            </a:r>
            <a:r>
              <a:rPr lang="it-IT" sz="2400" b="1" dirty="0" smtClean="0"/>
              <a:t>x</a:t>
            </a:r>
            <a:r>
              <a:rPr lang="it-IT" sz="2400" dirty="0" smtClean="0"/>
              <a:t> and </a:t>
            </a:r>
            <a:r>
              <a:rPr lang="it-IT" sz="2400" b="1" dirty="0" err="1" smtClean="0"/>
              <a:t>g</a:t>
            </a:r>
            <a:r>
              <a:rPr lang="it-IT" sz="2400" b="1" baseline="-25000" dirty="0" err="1" smtClean="0"/>
              <a:t>θ</a:t>
            </a:r>
            <a:r>
              <a:rPr lang="it-IT" sz="2400" b="1" baseline="-25000" dirty="0" smtClean="0"/>
              <a:t>’</a:t>
            </a:r>
            <a:r>
              <a:rPr lang="it-IT" sz="2400" b="1" dirty="0" smtClean="0"/>
              <a:t>(y)</a:t>
            </a:r>
            <a:r>
              <a:rPr lang="it-IT" sz="2400" dirty="0" smtClean="0"/>
              <a:t>)</a:t>
            </a:r>
          </a:p>
          <a:p>
            <a:r>
              <a:rPr lang="it-IT" sz="2400" dirty="0" err="1" smtClean="0"/>
              <a:t>Intuitively</a:t>
            </a:r>
            <a:r>
              <a:rPr lang="it-IT" sz="2400" dirty="0"/>
              <a:t>, </a:t>
            </a:r>
            <a:r>
              <a:rPr lang="it-IT" sz="2400" dirty="0" err="1"/>
              <a:t>if</a:t>
            </a:r>
            <a:r>
              <a:rPr lang="it-IT" sz="2400" dirty="0"/>
              <a:t> a </a:t>
            </a:r>
            <a:r>
              <a:rPr lang="it-IT" sz="2400" dirty="0" err="1"/>
              <a:t>representation</a:t>
            </a:r>
            <a:r>
              <a:rPr lang="it-IT" sz="2400" dirty="0"/>
              <a:t> </a:t>
            </a:r>
            <a:r>
              <a:rPr lang="it-IT" sz="2400" dirty="0" err="1"/>
              <a:t>allows</a:t>
            </a:r>
            <a:r>
              <a:rPr lang="it-IT" sz="2400" dirty="0"/>
              <a:t> a </a:t>
            </a:r>
            <a:r>
              <a:rPr lang="it-IT" sz="2400" dirty="0" err="1"/>
              <a:t>good</a:t>
            </a:r>
            <a:r>
              <a:rPr lang="it-IT" sz="2400" dirty="0"/>
              <a:t> </a:t>
            </a:r>
            <a:r>
              <a:rPr lang="it-IT" sz="2400" dirty="0" err="1"/>
              <a:t>reconstruction</a:t>
            </a:r>
            <a:r>
              <a:rPr lang="it-IT" sz="2400" dirty="0"/>
              <a:t> of </a:t>
            </a:r>
            <a:r>
              <a:rPr lang="it-IT" sz="2400" dirty="0" err="1"/>
              <a:t>its</a:t>
            </a:r>
            <a:r>
              <a:rPr lang="it-IT" sz="2400" dirty="0"/>
              <a:t> input, </a:t>
            </a:r>
            <a:r>
              <a:rPr lang="it-IT" sz="2400" dirty="0" err="1"/>
              <a:t>it</a:t>
            </a:r>
            <a:r>
              <a:rPr lang="it-IT" sz="2400" dirty="0"/>
              <a:t> </a:t>
            </a:r>
            <a:r>
              <a:rPr lang="it-IT" sz="2400" dirty="0" err="1"/>
              <a:t>means</a:t>
            </a:r>
            <a:r>
              <a:rPr lang="it-IT" sz="2400" dirty="0"/>
              <a:t> </a:t>
            </a:r>
            <a:r>
              <a:rPr lang="it-IT" sz="2400" dirty="0" err="1" smtClean="0"/>
              <a:t>that</a:t>
            </a:r>
            <a:r>
              <a:rPr lang="it-IT" sz="2400" dirty="0" smtClean="0"/>
              <a:t> </a:t>
            </a:r>
            <a:r>
              <a:rPr lang="it-IT" sz="2400" dirty="0" err="1" smtClean="0"/>
              <a:t>it</a:t>
            </a:r>
            <a:r>
              <a:rPr lang="it-IT" sz="2400" dirty="0" smtClean="0"/>
              <a:t> </a:t>
            </a:r>
            <a:r>
              <a:rPr lang="it-IT" sz="2400" dirty="0" err="1"/>
              <a:t>has</a:t>
            </a:r>
            <a:r>
              <a:rPr lang="it-IT" sz="2400" dirty="0"/>
              <a:t> </a:t>
            </a:r>
            <a:r>
              <a:rPr lang="it-IT" sz="2400" dirty="0" err="1"/>
              <a:t>retained</a:t>
            </a:r>
            <a:r>
              <a:rPr lang="it-IT" sz="2400" dirty="0"/>
              <a:t> </a:t>
            </a:r>
            <a:r>
              <a:rPr lang="it-IT" sz="2400" dirty="0" err="1"/>
              <a:t>much</a:t>
            </a:r>
            <a:r>
              <a:rPr lang="it-IT" sz="2400" dirty="0"/>
              <a:t> of the information </a:t>
            </a:r>
            <a:r>
              <a:rPr lang="it-IT" sz="2400" dirty="0" err="1"/>
              <a:t>that</a:t>
            </a:r>
            <a:r>
              <a:rPr lang="it-IT" sz="2400" dirty="0"/>
              <a:t> </a:t>
            </a:r>
            <a:r>
              <a:rPr lang="it-IT" sz="2400" dirty="0" err="1"/>
              <a:t>was</a:t>
            </a:r>
            <a:r>
              <a:rPr lang="it-IT" sz="2400" dirty="0"/>
              <a:t> </a:t>
            </a:r>
            <a:r>
              <a:rPr lang="it-IT" sz="2400" dirty="0" err="1"/>
              <a:t>present</a:t>
            </a:r>
            <a:r>
              <a:rPr lang="it-IT" sz="2400" dirty="0"/>
              <a:t> in </a:t>
            </a:r>
            <a:r>
              <a:rPr lang="it-IT" sz="2400" dirty="0" err="1"/>
              <a:t>that</a:t>
            </a:r>
            <a:r>
              <a:rPr lang="it-IT" sz="2400" dirty="0"/>
              <a:t> </a:t>
            </a:r>
            <a:r>
              <a:rPr lang="it-IT" sz="2400" dirty="0" smtClean="0"/>
              <a:t>input (=</a:t>
            </a:r>
            <a:r>
              <a:rPr lang="it-IT" sz="2400" b="1" dirty="0" err="1" smtClean="0">
                <a:solidFill>
                  <a:srgbClr val="FF0000"/>
                </a:solidFill>
              </a:rPr>
              <a:t>identifying</a:t>
            </a:r>
            <a:r>
              <a:rPr lang="it-IT" sz="2400" b="1" dirty="0" smtClean="0">
                <a:solidFill>
                  <a:srgbClr val="FF0000"/>
                </a:solidFill>
              </a:rPr>
              <a:t> the </a:t>
            </a:r>
            <a:r>
              <a:rPr lang="it-IT" sz="2400" b="1" dirty="0" err="1" smtClean="0">
                <a:solidFill>
                  <a:srgbClr val="FF0000"/>
                </a:solidFill>
              </a:rPr>
              <a:t>relevant</a:t>
            </a:r>
            <a:r>
              <a:rPr lang="it-IT" sz="2400" b="1" dirty="0" smtClean="0">
                <a:solidFill>
                  <a:srgbClr val="FF0000"/>
                </a:solidFill>
              </a:rPr>
              <a:t> </a:t>
            </a:r>
            <a:r>
              <a:rPr lang="it-IT" sz="2400" b="1" dirty="0" err="1" smtClean="0">
                <a:solidFill>
                  <a:srgbClr val="FF0000"/>
                </a:solidFill>
              </a:rPr>
              <a:t>features</a:t>
            </a:r>
            <a:r>
              <a:rPr lang="it-IT" sz="2400" dirty="0" smtClean="0"/>
              <a:t>).</a:t>
            </a:r>
            <a:endParaRPr lang="it-IT" sz="2400" dirty="0"/>
          </a:p>
        </p:txBody>
      </p:sp>
      <p:pic>
        <p:nvPicPr>
          <p:cNvPr id="4" name="Immagine 3"/>
          <p:cNvPicPr>
            <a:picLocks noChangeAspect="1"/>
          </p:cNvPicPr>
          <p:nvPr/>
        </p:nvPicPr>
        <p:blipFill>
          <a:blip r:embed="rId2"/>
          <a:stretch>
            <a:fillRect/>
          </a:stretch>
        </p:blipFill>
        <p:spPr>
          <a:xfrm>
            <a:off x="5809276" y="1946949"/>
            <a:ext cx="2456709" cy="620140"/>
          </a:xfrm>
          <a:prstGeom prst="rect">
            <a:avLst/>
          </a:prstGeom>
        </p:spPr>
      </p:pic>
      <p:pic>
        <p:nvPicPr>
          <p:cNvPr id="5" name="Immagine 4"/>
          <p:cNvPicPr>
            <a:picLocks noChangeAspect="1"/>
          </p:cNvPicPr>
          <p:nvPr/>
        </p:nvPicPr>
        <p:blipFill>
          <a:blip r:embed="rId3"/>
          <a:stretch>
            <a:fillRect/>
          </a:stretch>
        </p:blipFill>
        <p:spPr>
          <a:xfrm>
            <a:off x="5139088" y="3374635"/>
            <a:ext cx="2616200" cy="419100"/>
          </a:xfrm>
          <a:prstGeom prst="rect">
            <a:avLst/>
          </a:prstGeom>
        </p:spPr>
      </p:pic>
      <p:pic>
        <p:nvPicPr>
          <p:cNvPr id="6" name="Immagine 5"/>
          <p:cNvPicPr>
            <a:picLocks noChangeAspect="1"/>
          </p:cNvPicPr>
          <p:nvPr/>
        </p:nvPicPr>
        <p:blipFill>
          <a:blip r:embed="rId4"/>
          <a:stretch>
            <a:fillRect/>
          </a:stretch>
        </p:blipFill>
        <p:spPr>
          <a:xfrm>
            <a:off x="1952734" y="3275169"/>
            <a:ext cx="1320800" cy="482600"/>
          </a:xfrm>
          <a:prstGeom prst="rect">
            <a:avLst/>
          </a:prstGeom>
        </p:spPr>
      </p:pic>
    </p:spTree>
    <p:extLst>
      <p:ext uri="{BB962C8B-B14F-4D97-AF65-F5344CB8AC3E}">
        <p14:creationId xmlns:p14="http://schemas.microsoft.com/office/powerpoint/2010/main" val="4251512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Autoencoders</a:t>
            </a:r>
            <a:r>
              <a:rPr lang="it-IT" dirty="0" smtClean="0"/>
              <a:t> can be </a:t>
            </a:r>
            <a:r>
              <a:rPr lang="it-IT" dirty="0" err="1" smtClean="0"/>
              <a:t>implemented</a:t>
            </a:r>
            <a:r>
              <a:rPr lang="it-IT" dirty="0" smtClean="0"/>
              <a:t> with a NN with </a:t>
            </a:r>
            <a:r>
              <a:rPr lang="it-IT" dirty="0" err="1" smtClean="0"/>
              <a:t>backpropagation</a:t>
            </a:r>
            <a:r>
              <a:rPr lang="it-IT" dirty="0" smtClean="0"/>
              <a:t> </a:t>
            </a:r>
            <a:endParaRPr lang="it-IT" dirty="0"/>
          </a:p>
        </p:txBody>
      </p:sp>
      <p:sp>
        <p:nvSpPr>
          <p:cNvPr id="3" name="Segnaposto contenuto 2"/>
          <p:cNvSpPr>
            <a:spLocks noGrp="1"/>
          </p:cNvSpPr>
          <p:nvPr>
            <p:ph idx="1"/>
          </p:nvPr>
        </p:nvSpPr>
        <p:spPr>
          <a:xfrm>
            <a:off x="457199" y="1600201"/>
            <a:ext cx="8442207" cy="2247430"/>
          </a:xfrm>
        </p:spPr>
        <p:txBody>
          <a:bodyPr>
            <a:normAutofit fontScale="62500" lnSpcReduction="20000"/>
          </a:bodyPr>
          <a:lstStyle/>
          <a:p>
            <a:r>
              <a:rPr lang="it-IT" dirty="0" err="1" smtClean="0"/>
              <a:t>They</a:t>
            </a:r>
            <a:r>
              <a:rPr lang="it-IT" dirty="0" smtClean="0"/>
              <a:t> can be </a:t>
            </a:r>
            <a:r>
              <a:rPr lang="it-IT" dirty="0" err="1" smtClean="0"/>
              <a:t>implemented</a:t>
            </a:r>
            <a:r>
              <a:rPr lang="it-IT" dirty="0" smtClean="0"/>
              <a:t> </a:t>
            </a:r>
            <a:r>
              <a:rPr lang="it-IT" dirty="0" err="1" smtClean="0"/>
              <a:t>as</a:t>
            </a:r>
            <a:r>
              <a:rPr lang="it-IT" dirty="0" smtClean="0"/>
              <a:t> a </a:t>
            </a:r>
            <a:r>
              <a:rPr lang="it-IT" dirty="0" err="1" smtClean="0"/>
              <a:t>neural</a:t>
            </a:r>
            <a:r>
              <a:rPr lang="it-IT" dirty="0" smtClean="0"/>
              <a:t> network with </a:t>
            </a:r>
            <a:r>
              <a:rPr lang="it-IT" dirty="0" err="1" smtClean="0"/>
              <a:t>one</a:t>
            </a:r>
            <a:r>
              <a:rPr lang="it-IT" dirty="0" smtClean="0"/>
              <a:t> </a:t>
            </a:r>
            <a:r>
              <a:rPr lang="it-IT" dirty="0" err="1" smtClean="0"/>
              <a:t>hidden</a:t>
            </a:r>
            <a:r>
              <a:rPr lang="it-IT" dirty="0" smtClean="0"/>
              <a:t> </a:t>
            </a:r>
            <a:r>
              <a:rPr lang="it-IT" dirty="0" err="1" smtClean="0"/>
              <a:t>layer</a:t>
            </a:r>
            <a:r>
              <a:rPr lang="it-IT" dirty="0" smtClean="0"/>
              <a:t> and </a:t>
            </a:r>
            <a:r>
              <a:rPr lang="it-IT" b="1" dirty="0" err="1" smtClean="0"/>
              <a:t>equal</a:t>
            </a:r>
            <a:r>
              <a:rPr lang="it-IT" b="1" dirty="0" smtClean="0"/>
              <a:t> </a:t>
            </a:r>
            <a:r>
              <a:rPr lang="it-IT" b="1" dirty="0" err="1" smtClean="0"/>
              <a:t>number</a:t>
            </a:r>
            <a:r>
              <a:rPr lang="it-IT" b="1" dirty="0" smtClean="0"/>
              <a:t> of </a:t>
            </a:r>
            <a:r>
              <a:rPr lang="it-IT" b="1" dirty="0" err="1" smtClean="0"/>
              <a:t>nodes</a:t>
            </a:r>
            <a:r>
              <a:rPr lang="it-IT" b="1" dirty="0" smtClean="0"/>
              <a:t> </a:t>
            </a:r>
            <a:r>
              <a:rPr lang="it-IT" dirty="0" smtClean="0"/>
              <a:t>in input and output</a:t>
            </a:r>
          </a:p>
          <a:p>
            <a:r>
              <a:rPr lang="it-IT" dirty="0" smtClean="0"/>
              <a:t>Can be </a:t>
            </a:r>
            <a:r>
              <a:rPr lang="it-IT" dirty="0" err="1" smtClean="0"/>
              <a:t>trained</a:t>
            </a:r>
            <a:r>
              <a:rPr lang="it-IT" dirty="0" smtClean="0"/>
              <a:t> WITHOUT </a:t>
            </a:r>
            <a:r>
              <a:rPr lang="it-IT" dirty="0" err="1" smtClean="0"/>
              <a:t>supervision</a:t>
            </a:r>
            <a:r>
              <a:rPr lang="it-IT" dirty="0" smtClean="0"/>
              <a:t>, </a:t>
            </a:r>
            <a:r>
              <a:rPr lang="it-IT" dirty="0" err="1" smtClean="0"/>
              <a:t>since</a:t>
            </a:r>
            <a:r>
              <a:rPr lang="it-IT" dirty="0" smtClean="0"/>
              <a:t> </a:t>
            </a:r>
            <a:r>
              <a:rPr lang="it-IT" dirty="0" err="1" smtClean="0"/>
              <a:t>we</a:t>
            </a:r>
            <a:r>
              <a:rPr lang="it-IT" dirty="0" smtClean="0"/>
              <a:t> </a:t>
            </a:r>
            <a:r>
              <a:rPr lang="it-IT" dirty="0" err="1" smtClean="0"/>
              <a:t>don’t</a:t>
            </a:r>
            <a:r>
              <a:rPr lang="it-IT" dirty="0" smtClean="0"/>
              <a:t> </a:t>
            </a:r>
            <a:r>
              <a:rPr lang="it-IT" dirty="0" err="1" smtClean="0"/>
              <a:t>need</a:t>
            </a:r>
            <a:r>
              <a:rPr lang="it-IT" dirty="0" smtClean="0"/>
              <a:t> to </a:t>
            </a:r>
            <a:r>
              <a:rPr lang="it-IT" dirty="0" err="1" smtClean="0"/>
              <a:t>know</a:t>
            </a:r>
            <a:r>
              <a:rPr lang="it-IT" dirty="0" smtClean="0"/>
              <a:t> the </a:t>
            </a:r>
            <a:r>
              <a:rPr lang="it-IT" dirty="0" err="1" smtClean="0"/>
              <a:t>class</a:t>
            </a:r>
            <a:r>
              <a:rPr lang="it-IT" dirty="0" smtClean="0"/>
              <a:t> of an </a:t>
            </a:r>
            <a:r>
              <a:rPr lang="it-IT" dirty="0" err="1" smtClean="0"/>
              <a:t>instance</a:t>
            </a:r>
            <a:r>
              <a:rPr lang="it-IT" dirty="0" smtClean="0"/>
              <a:t>: the task </a:t>
            </a:r>
            <a:r>
              <a:rPr lang="it-IT" dirty="0" err="1" smtClean="0"/>
              <a:t>is</a:t>
            </a:r>
            <a:r>
              <a:rPr lang="it-IT" dirty="0" smtClean="0"/>
              <a:t> </a:t>
            </a:r>
            <a:r>
              <a:rPr lang="it-IT" dirty="0" err="1" smtClean="0"/>
              <a:t>simply</a:t>
            </a:r>
            <a:r>
              <a:rPr lang="it-IT" dirty="0" smtClean="0"/>
              <a:t> to </a:t>
            </a:r>
            <a:r>
              <a:rPr lang="it-IT" dirty="0" err="1" smtClean="0"/>
              <a:t>learn</a:t>
            </a:r>
            <a:r>
              <a:rPr lang="it-IT" dirty="0" smtClean="0"/>
              <a:t> the </a:t>
            </a:r>
            <a:r>
              <a:rPr lang="it-IT" dirty="0" err="1" smtClean="0"/>
              <a:t>weights</a:t>
            </a:r>
            <a:r>
              <a:rPr lang="it-IT" dirty="0" smtClean="0"/>
              <a:t> in </a:t>
            </a:r>
            <a:r>
              <a:rPr lang="it-IT" dirty="0" err="1" smtClean="0"/>
              <a:t>order</a:t>
            </a:r>
            <a:r>
              <a:rPr lang="it-IT" dirty="0" smtClean="0"/>
              <a:t> for the output to be </a:t>
            </a:r>
            <a:r>
              <a:rPr lang="it-IT" dirty="0" err="1" smtClean="0"/>
              <a:t>similar</a:t>
            </a:r>
            <a:r>
              <a:rPr lang="it-IT" dirty="0" smtClean="0"/>
              <a:t> to the input (or </a:t>
            </a:r>
            <a:r>
              <a:rPr lang="it-IT" dirty="0" err="1" smtClean="0"/>
              <a:t>better</a:t>
            </a:r>
            <a:r>
              <a:rPr lang="it-IT" dirty="0" smtClean="0"/>
              <a:t>: to </a:t>
            </a:r>
            <a:r>
              <a:rPr lang="it-IT" dirty="0" err="1" smtClean="0"/>
              <a:t>learn</a:t>
            </a:r>
            <a:r>
              <a:rPr lang="it-IT" dirty="0" smtClean="0"/>
              <a:t> the “</a:t>
            </a:r>
            <a:r>
              <a:rPr lang="it-IT" dirty="0" err="1" smtClean="0"/>
              <a:t>essential</a:t>
            </a:r>
            <a:r>
              <a:rPr lang="it-IT" dirty="0" smtClean="0"/>
              <a:t>” </a:t>
            </a:r>
            <a:r>
              <a:rPr lang="it-IT" dirty="0" err="1" smtClean="0"/>
              <a:t>features</a:t>
            </a:r>
            <a:r>
              <a:rPr lang="it-IT" dirty="0" smtClean="0"/>
              <a:t> of the input </a:t>
            </a:r>
            <a:r>
              <a:rPr lang="it-IT" dirty="0" err="1" smtClean="0"/>
              <a:t>instances</a:t>
            </a:r>
            <a:r>
              <a:rPr lang="it-IT" dirty="0" smtClean="0"/>
              <a:t>)</a:t>
            </a:r>
          </a:p>
          <a:p>
            <a:r>
              <a:rPr lang="it-IT" dirty="0" err="1" smtClean="0"/>
              <a:t>It</a:t>
            </a:r>
            <a:r>
              <a:rPr lang="it-IT" dirty="0" smtClean="0"/>
              <a:t> can be </a:t>
            </a:r>
            <a:r>
              <a:rPr lang="it-IT" dirty="0" err="1" smtClean="0"/>
              <a:t>also</a:t>
            </a:r>
            <a:r>
              <a:rPr lang="it-IT" dirty="0" smtClean="0"/>
              <a:t> </a:t>
            </a:r>
            <a:r>
              <a:rPr lang="it-IT" dirty="0" err="1" smtClean="0"/>
              <a:t>used</a:t>
            </a:r>
            <a:r>
              <a:rPr lang="it-IT" dirty="0" smtClean="0"/>
              <a:t> an </a:t>
            </a:r>
            <a:r>
              <a:rPr lang="it-IT" dirty="0" err="1" smtClean="0"/>
              <a:t>as</a:t>
            </a:r>
            <a:r>
              <a:rPr lang="it-IT" dirty="0" smtClean="0"/>
              <a:t> </a:t>
            </a:r>
            <a:r>
              <a:rPr lang="it-IT" dirty="0" err="1" smtClean="0"/>
              <a:t>anomaly</a:t>
            </a:r>
            <a:r>
              <a:rPr lang="it-IT" dirty="0" smtClean="0"/>
              <a:t> detector: </a:t>
            </a:r>
            <a:r>
              <a:rPr lang="it-IT" dirty="0" err="1" smtClean="0"/>
              <a:t>if</a:t>
            </a:r>
            <a:r>
              <a:rPr lang="it-IT" dirty="0" smtClean="0"/>
              <a:t> an </a:t>
            </a:r>
            <a:r>
              <a:rPr lang="it-IT" dirty="0" err="1" smtClean="0"/>
              <a:t>instance</a:t>
            </a:r>
            <a:r>
              <a:rPr lang="it-IT" dirty="0" smtClean="0"/>
              <a:t> </a:t>
            </a:r>
            <a:r>
              <a:rPr lang="it-IT" dirty="0" err="1" smtClean="0"/>
              <a:t>is</a:t>
            </a:r>
            <a:r>
              <a:rPr lang="it-IT" dirty="0" smtClean="0"/>
              <a:t> </a:t>
            </a:r>
            <a:r>
              <a:rPr lang="it-IT" dirty="0" err="1" smtClean="0"/>
              <a:t>very</a:t>
            </a:r>
            <a:r>
              <a:rPr lang="it-IT" dirty="0" smtClean="0"/>
              <a:t> </a:t>
            </a:r>
            <a:r>
              <a:rPr lang="it-IT" dirty="0" err="1" smtClean="0"/>
              <a:t>different</a:t>
            </a:r>
            <a:r>
              <a:rPr lang="it-IT" dirty="0" smtClean="0"/>
              <a:t> from “</a:t>
            </a:r>
            <a:r>
              <a:rPr lang="it-IT" dirty="0" err="1" smtClean="0"/>
              <a:t>normality</a:t>
            </a:r>
            <a:r>
              <a:rPr lang="it-IT" dirty="0" smtClean="0"/>
              <a:t>”, the network </a:t>
            </a:r>
            <a:r>
              <a:rPr lang="it-IT" dirty="0" err="1" smtClean="0"/>
              <a:t>is</a:t>
            </a:r>
            <a:r>
              <a:rPr lang="it-IT" dirty="0" smtClean="0"/>
              <a:t> </a:t>
            </a:r>
            <a:r>
              <a:rPr lang="it-IT" dirty="0" err="1" smtClean="0"/>
              <a:t>unable</a:t>
            </a:r>
            <a:r>
              <a:rPr lang="it-IT" dirty="0" smtClean="0"/>
              <a:t> to </a:t>
            </a:r>
            <a:r>
              <a:rPr lang="it-IT" dirty="0" err="1" smtClean="0"/>
              <a:t>reconstruct</a:t>
            </a:r>
            <a:r>
              <a:rPr lang="it-IT" dirty="0" smtClean="0"/>
              <a:t> </a:t>
            </a:r>
            <a:r>
              <a:rPr lang="it-IT" dirty="0" err="1" smtClean="0"/>
              <a:t>it</a:t>
            </a:r>
            <a:r>
              <a:rPr lang="it-IT" dirty="0" smtClean="0"/>
              <a:t>. </a:t>
            </a:r>
            <a:endParaRPr lang="it-I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852" y="4026370"/>
            <a:ext cx="4788369" cy="2412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035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Denoising</a:t>
            </a:r>
            <a:r>
              <a:rPr lang="it-IT" dirty="0" smtClean="0"/>
              <a:t> </a:t>
            </a:r>
            <a:r>
              <a:rPr lang="it-IT" dirty="0" err="1" smtClean="0"/>
              <a:t>Autoencoders</a:t>
            </a:r>
            <a:r>
              <a:rPr lang="it-IT" dirty="0" smtClean="0"/>
              <a:t> (a </a:t>
            </a:r>
            <a:r>
              <a:rPr lang="it-IT" dirty="0" err="1" smtClean="0"/>
              <a:t>better</a:t>
            </a:r>
            <a:r>
              <a:rPr lang="it-IT" dirty="0" smtClean="0"/>
              <a:t> </a:t>
            </a:r>
            <a:r>
              <a:rPr lang="it-IT" dirty="0" err="1" smtClean="0"/>
              <a:t>method</a:t>
            </a:r>
            <a:r>
              <a:rPr lang="it-IT" dirty="0" smtClean="0"/>
              <a:t>)</a:t>
            </a:r>
            <a:endParaRPr lang="it-IT" dirty="0"/>
          </a:p>
        </p:txBody>
      </p:sp>
      <p:sp>
        <p:nvSpPr>
          <p:cNvPr id="3" name="Segnaposto contenuto 2"/>
          <p:cNvSpPr>
            <a:spLocks noGrp="1"/>
          </p:cNvSpPr>
          <p:nvPr>
            <p:ph idx="1"/>
          </p:nvPr>
        </p:nvSpPr>
        <p:spPr/>
        <p:txBody>
          <a:bodyPr>
            <a:normAutofit/>
          </a:bodyPr>
          <a:lstStyle/>
          <a:p>
            <a:r>
              <a:rPr lang="it-IT" sz="2400" dirty="0" smtClean="0"/>
              <a:t>The </a:t>
            </a:r>
            <a:r>
              <a:rPr lang="it-IT" sz="2400" dirty="0" err="1"/>
              <a:t>reconstruction</a:t>
            </a:r>
            <a:r>
              <a:rPr lang="it-IT" sz="2400" dirty="0"/>
              <a:t> </a:t>
            </a:r>
            <a:r>
              <a:rPr lang="it-IT" sz="2400" dirty="0" err="1"/>
              <a:t>criterion</a:t>
            </a:r>
            <a:r>
              <a:rPr lang="it-IT" sz="2400" dirty="0"/>
              <a:t> alone </a:t>
            </a:r>
            <a:r>
              <a:rPr lang="it-IT" sz="2400" dirty="0" err="1"/>
              <a:t>is</a:t>
            </a:r>
            <a:r>
              <a:rPr lang="it-IT" sz="2400" dirty="0"/>
              <a:t> </a:t>
            </a:r>
            <a:r>
              <a:rPr lang="it-IT" sz="2400" dirty="0" err="1"/>
              <a:t>unable</a:t>
            </a:r>
            <a:r>
              <a:rPr lang="it-IT" sz="2400" dirty="0"/>
              <a:t> to </a:t>
            </a:r>
            <a:r>
              <a:rPr lang="it-IT" sz="2400" dirty="0" err="1"/>
              <a:t>guarantee</a:t>
            </a:r>
            <a:r>
              <a:rPr lang="it-IT" sz="2400" dirty="0"/>
              <a:t> the </a:t>
            </a:r>
            <a:r>
              <a:rPr lang="it-IT" sz="2400" dirty="0" err="1"/>
              <a:t>extraction</a:t>
            </a:r>
            <a:r>
              <a:rPr lang="it-IT" sz="2400" dirty="0"/>
              <a:t> of </a:t>
            </a:r>
            <a:r>
              <a:rPr lang="it-IT" sz="2400" dirty="0" err="1" smtClean="0"/>
              <a:t>useful</a:t>
            </a:r>
            <a:r>
              <a:rPr lang="it-IT" sz="2400" dirty="0" smtClean="0"/>
              <a:t> </a:t>
            </a:r>
            <a:r>
              <a:rPr lang="it-IT" sz="2400" dirty="0" err="1" smtClean="0"/>
              <a:t>features</a:t>
            </a:r>
            <a:r>
              <a:rPr lang="it-IT" sz="2400" dirty="0" smtClean="0"/>
              <a:t> </a:t>
            </a:r>
            <a:r>
              <a:rPr lang="it-IT" sz="2400" dirty="0" err="1"/>
              <a:t>as</a:t>
            </a:r>
            <a:r>
              <a:rPr lang="it-IT" sz="2400" dirty="0"/>
              <a:t> </a:t>
            </a:r>
            <a:r>
              <a:rPr lang="it-IT" sz="2400" dirty="0" err="1"/>
              <a:t>it</a:t>
            </a:r>
            <a:r>
              <a:rPr lang="it-IT" sz="2400" dirty="0"/>
              <a:t> can </a:t>
            </a:r>
            <a:r>
              <a:rPr lang="it-IT" sz="2400" dirty="0" err="1"/>
              <a:t>lead</a:t>
            </a:r>
            <a:r>
              <a:rPr lang="it-IT" sz="2400" dirty="0"/>
              <a:t> to the </a:t>
            </a:r>
            <a:r>
              <a:rPr lang="it-IT" sz="2400" dirty="0" err="1"/>
              <a:t>obvious</a:t>
            </a:r>
            <a:r>
              <a:rPr lang="it-IT" sz="2400" dirty="0"/>
              <a:t> </a:t>
            </a:r>
            <a:r>
              <a:rPr lang="it-IT" sz="2400" dirty="0" err="1"/>
              <a:t>solution</a:t>
            </a:r>
            <a:r>
              <a:rPr lang="it-IT" sz="2400" dirty="0"/>
              <a:t> “</a:t>
            </a:r>
            <a:r>
              <a:rPr lang="it-IT" sz="2400" dirty="0" err="1"/>
              <a:t>simply</a:t>
            </a:r>
            <a:r>
              <a:rPr lang="it-IT" sz="2400" dirty="0"/>
              <a:t> copy the input</a:t>
            </a:r>
            <a:r>
              <a:rPr lang="it-IT" sz="2400" dirty="0" smtClean="0"/>
              <a:t>”</a:t>
            </a:r>
          </a:p>
          <a:p>
            <a:r>
              <a:rPr lang="it-IT" sz="2400" dirty="0" err="1" smtClean="0"/>
              <a:t>Denoising</a:t>
            </a:r>
            <a:r>
              <a:rPr lang="it-IT" sz="2400" dirty="0" smtClean="0"/>
              <a:t> </a:t>
            </a:r>
            <a:r>
              <a:rPr lang="it-IT" sz="2400" dirty="0" err="1" smtClean="0"/>
              <a:t>criterion</a:t>
            </a:r>
            <a:r>
              <a:rPr lang="it-IT" sz="2400" dirty="0" smtClean="0"/>
              <a:t>: </a:t>
            </a:r>
            <a:r>
              <a:rPr lang="it-IT" sz="2400" b="1" dirty="0"/>
              <a:t>“a </a:t>
            </a:r>
            <a:r>
              <a:rPr lang="it-IT" sz="2400" b="1" dirty="0" err="1"/>
              <a:t>good</a:t>
            </a:r>
            <a:r>
              <a:rPr lang="it-IT" sz="2400" b="1" dirty="0"/>
              <a:t> </a:t>
            </a:r>
            <a:r>
              <a:rPr lang="it-IT" sz="2400" b="1" dirty="0" err="1"/>
              <a:t>representation</a:t>
            </a:r>
            <a:r>
              <a:rPr lang="it-IT" sz="2400" b="1" dirty="0"/>
              <a:t> </a:t>
            </a:r>
            <a:r>
              <a:rPr lang="it-IT" sz="2400" b="1" dirty="0" err="1"/>
              <a:t>is</a:t>
            </a:r>
            <a:r>
              <a:rPr lang="it-IT" sz="2400" b="1" dirty="0"/>
              <a:t> </a:t>
            </a:r>
            <a:r>
              <a:rPr lang="it-IT" sz="2400" b="1" dirty="0" err="1"/>
              <a:t>one</a:t>
            </a:r>
            <a:r>
              <a:rPr lang="it-IT" sz="2400" b="1" dirty="0"/>
              <a:t> </a:t>
            </a:r>
            <a:r>
              <a:rPr lang="it-IT" sz="2400" b="1" dirty="0" err="1"/>
              <a:t>that</a:t>
            </a:r>
            <a:r>
              <a:rPr lang="it-IT" sz="2400" b="1" dirty="0"/>
              <a:t> can </a:t>
            </a:r>
            <a:r>
              <a:rPr lang="it-IT" sz="2400" b="1" dirty="0" smtClean="0"/>
              <a:t>be </a:t>
            </a:r>
            <a:r>
              <a:rPr lang="it-IT" sz="2400" b="1" dirty="0" err="1" smtClean="0"/>
              <a:t>obtained</a:t>
            </a:r>
            <a:r>
              <a:rPr lang="it-IT" sz="2400" b="1" dirty="0" smtClean="0"/>
              <a:t> </a:t>
            </a:r>
            <a:r>
              <a:rPr lang="it-IT" sz="2400" b="1" dirty="0" err="1"/>
              <a:t>robustly</a:t>
            </a:r>
            <a:r>
              <a:rPr lang="it-IT" sz="2400" b="1" dirty="0"/>
              <a:t> from a </a:t>
            </a:r>
            <a:r>
              <a:rPr lang="it-IT" sz="2400" b="1" dirty="0" err="1"/>
              <a:t>corrupted</a:t>
            </a:r>
            <a:r>
              <a:rPr lang="it-IT" sz="2400" b="1" dirty="0"/>
              <a:t> input and </a:t>
            </a:r>
            <a:r>
              <a:rPr lang="it-IT" sz="2400" b="1" dirty="0" err="1"/>
              <a:t>that</a:t>
            </a:r>
            <a:r>
              <a:rPr lang="it-IT" sz="2400" b="1" dirty="0"/>
              <a:t> </a:t>
            </a:r>
            <a:r>
              <a:rPr lang="it-IT" sz="2400" b="1" dirty="0" err="1"/>
              <a:t>will</a:t>
            </a:r>
            <a:r>
              <a:rPr lang="it-IT" sz="2400" b="1" dirty="0"/>
              <a:t> be </a:t>
            </a:r>
            <a:r>
              <a:rPr lang="it-IT" sz="2400" b="1" dirty="0" err="1"/>
              <a:t>useful</a:t>
            </a:r>
            <a:r>
              <a:rPr lang="it-IT" sz="2400" b="1" dirty="0"/>
              <a:t> for </a:t>
            </a:r>
            <a:r>
              <a:rPr lang="it-IT" sz="2400" b="1" dirty="0" err="1"/>
              <a:t>recovering</a:t>
            </a:r>
            <a:r>
              <a:rPr lang="it-IT" sz="2400" b="1" dirty="0"/>
              <a:t> the </a:t>
            </a:r>
            <a:r>
              <a:rPr lang="it-IT" sz="2400" b="1" dirty="0" err="1" smtClean="0"/>
              <a:t>corresponding</a:t>
            </a:r>
            <a:r>
              <a:rPr lang="it-IT" sz="2400" b="1" dirty="0" smtClean="0"/>
              <a:t> </a:t>
            </a:r>
            <a:r>
              <a:rPr lang="it-IT" sz="2400" b="1" dirty="0" err="1" smtClean="0"/>
              <a:t>clean</a:t>
            </a:r>
            <a:r>
              <a:rPr lang="it-IT" sz="2400" b="1" dirty="0" smtClean="0"/>
              <a:t> </a:t>
            </a:r>
            <a:r>
              <a:rPr lang="it-IT" sz="2400" b="1" dirty="0"/>
              <a:t>input”</a:t>
            </a:r>
            <a:endParaRPr lang="it-IT" sz="2400" dirty="0"/>
          </a:p>
        </p:txBody>
      </p:sp>
    </p:spTree>
    <p:extLst>
      <p:ext uri="{BB962C8B-B14F-4D97-AF65-F5344CB8AC3E}">
        <p14:creationId xmlns:p14="http://schemas.microsoft.com/office/powerpoint/2010/main" val="2747760692"/>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Denoising</a:t>
            </a:r>
            <a:r>
              <a:rPr lang="it-IT" dirty="0" smtClean="0"/>
              <a:t> </a:t>
            </a:r>
            <a:r>
              <a:rPr lang="it-IT" dirty="0" err="1" smtClean="0"/>
              <a:t>Autoencoders</a:t>
            </a:r>
            <a:r>
              <a:rPr lang="it-IT" dirty="0" smtClean="0"/>
              <a:t> Architecture</a:t>
            </a:r>
            <a:endParaRPr lang="it-IT" dirty="0"/>
          </a:p>
        </p:txBody>
      </p:sp>
      <p:pic>
        <p:nvPicPr>
          <p:cNvPr id="4" name="Immagine 3"/>
          <p:cNvPicPr>
            <a:picLocks noChangeAspect="1"/>
          </p:cNvPicPr>
          <p:nvPr/>
        </p:nvPicPr>
        <p:blipFill>
          <a:blip r:embed="rId2"/>
          <a:stretch>
            <a:fillRect/>
          </a:stretch>
        </p:blipFill>
        <p:spPr>
          <a:xfrm>
            <a:off x="0" y="1584207"/>
            <a:ext cx="9144000" cy="2688354"/>
          </a:xfrm>
          <a:prstGeom prst="rect">
            <a:avLst/>
          </a:prstGeom>
        </p:spPr>
      </p:pic>
      <p:pic>
        <p:nvPicPr>
          <p:cNvPr id="5" name="Immagine 4"/>
          <p:cNvPicPr>
            <a:picLocks noChangeAspect="1"/>
          </p:cNvPicPr>
          <p:nvPr/>
        </p:nvPicPr>
        <p:blipFill>
          <a:blip r:embed="rId3"/>
          <a:stretch>
            <a:fillRect/>
          </a:stretch>
        </p:blipFill>
        <p:spPr>
          <a:xfrm>
            <a:off x="384527" y="4112864"/>
            <a:ext cx="8287926" cy="1286396"/>
          </a:xfrm>
          <a:prstGeom prst="rect">
            <a:avLst/>
          </a:prstGeom>
        </p:spPr>
      </p:pic>
      <p:sp>
        <p:nvSpPr>
          <p:cNvPr id="6" name="CasellaDiTesto 5"/>
          <p:cNvSpPr txBox="1"/>
          <p:nvPr/>
        </p:nvSpPr>
        <p:spPr>
          <a:xfrm>
            <a:off x="370180" y="5801386"/>
            <a:ext cx="8302273" cy="646331"/>
          </a:xfrm>
          <a:prstGeom prst="rect">
            <a:avLst/>
          </a:prstGeom>
          <a:noFill/>
        </p:spPr>
        <p:txBody>
          <a:bodyPr wrap="none" rtlCol="0">
            <a:spAutoFit/>
          </a:bodyPr>
          <a:lstStyle/>
          <a:p>
            <a:r>
              <a:rPr lang="it-IT" dirty="0" err="1" smtClean="0"/>
              <a:t>What</a:t>
            </a:r>
            <a:r>
              <a:rPr lang="it-IT" dirty="0" smtClean="0"/>
              <a:t> </a:t>
            </a:r>
            <a:r>
              <a:rPr lang="it-IT" dirty="0" err="1" smtClean="0"/>
              <a:t>is</a:t>
            </a:r>
            <a:r>
              <a:rPr lang="it-IT" dirty="0" smtClean="0"/>
              <a:t> the </a:t>
            </a:r>
            <a:r>
              <a:rPr lang="it-IT" dirty="0" err="1" smtClean="0"/>
              <a:t>advantage</a:t>
            </a:r>
            <a:r>
              <a:rPr lang="it-IT" dirty="0" smtClean="0"/>
              <a:t>?  </a:t>
            </a:r>
            <a:r>
              <a:rPr lang="it-IT" dirty="0" err="1" smtClean="0"/>
              <a:t>As</a:t>
            </a:r>
            <a:r>
              <a:rPr lang="it-IT" dirty="0" smtClean="0"/>
              <a:t> in the figure, </a:t>
            </a:r>
            <a:r>
              <a:rPr lang="it-IT" b="1" dirty="0" smtClean="0"/>
              <a:t>y</a:t>
            </a:r>
            <a:r>
              <a:rPr lang="it-IT" dirty="0" smtClean="0"/>
              <a:t> </a:t>
            </a:r>
            <a:r>
              <a:rPr lang="it-IT" dirty="0" err="1" smtClean="0"/>
              <a:t>is</a:t>
            </a:r>
            <a:r>
              <a:rPr lang="it-IT" dirty="0" smtClean="0"/>
              <a:t> a “compact” </a:t>
            </a:r>
            <a:r>
              <a:rPr lang="it-IT" dirty="0" err="1" smtClean="0"/>
              <a:t>representation</a:t>
            </a:r>
            <a:r>
              <a:rPr lang="it-IT" dirty="0" smtClean="0"/>
              <a:t> of </a:t>
            </a:r>
            <a:r>
              <a:rPr lang="it-IT" b="1" dirty="0" smtClean="0"/>
              <a:t>x</a:t>
            </a:r>
            <a:r>
              <a:rPr lang="it-IT" dirty="0" smtClean="0"/>
              <a:t>, </a:t>
            </a:r>
            <a:r>
              <a:rPr lang="it-IT" dirty="0" err="1" smtClean="0"/>
              <a:t>one</a:t>
            </a:r>
            <a:r>
              <a:rPr lang="it-IT" dirty="0" smtClean="0"/>
              <a:t> </a:t>
            </a:r>
            <a:r>
              <a:rPr lang="it-IT" dirty="0" err="1" smtClean="0"/>
              <a:t>that</a:t>
            </a:r>
            <a:endParaRPr lang="it-IT" dirty="0" smtClean="0"/>
          </a:p>
          <a:p>
            <a:r>
              <a:rPr lang="it-IT" dirty="0" err="1" smtClean="0"/>
              <a:t>only</a:t>
            </a:r>
            <a:r>
              <a:rPr lang="it-IT" dirty="0" smtClean="0"/>
              <a:t> </a:t>
            </a:r>
            <a:r>
              <a:rPr lang="it-IT" dirty="0" err="1" smtClean="0"/>
              <a:t>retains</a:t>
            </a:r>
            <a:r>
              <a:rPr lang="it-IT" dirty="0" smtClean="0"/>
              <a:t> </a:t>
            </a:r>
            <a:r>
              <a:rPr lang="it-IT" dirty="0" err="1" smtClean="0"/>
              <a:t>only</a:t>
            </a:r>
            <a:r>
              <a:rPr lang="it-IT" dirty="0" smtClean="0"/>
              <a:t> </a:t>
            </a:r>
            <a:r>
              <a:rPr lang="it-IT" dirty="0" err="1" smtClean="0"/>
              <a:t>its</a:t>
            </a:r>
            <a:r>
              <a:rPr lang="it-IT" dirty="0" smtClean="0"/>
              <a:t> </a:t>
            </a:r>
            <a:r>
              <a:rPr lang="it-IT" dirty="0" err="1" smtClean="0"/>
              <a:t>essential</a:t>
            </a:r>
            <a:r>
              <a:rPr lang="it-IT" dirty="0" smtClean="0"/>
              <a:t> </a:t>
            </a:r>
            <a:r>
              <a:rPr lang="it-IT" dirty="0" err="1" smtClean="0"/>
              <a:t>features</a:t>
            </a:r>
            <a:r>
              <a:rPr lang="it-IT" dirty="0" smtClean="0"/>
              <a:t>.</a:t>
            </a:r>
            <a:endParaRPr lang="it-IT" dirty="0"/>
          </a:p>
        </p:txBody>
      </p:sp>
      <p:sp>
        <p:nvSpPr>
          <p:cNvPr id="7" name="CasellaDiTesto 6"/>
          <p:cNvSpPr txBox="1"/>
          <p:nvPr/>
        </p:nvSpPr>
        <p:spPr>
          <a:xfrm>
            <a:off x="370180" y="5398668"/>
            <a:ext cx="8471640" cy="369332"/>
          </a:xfrm>
          <a:prstGeom prst="rect">
            <a:avLst/>
          </a:prstGeom>
          <a:noFill/>
        </p:spPr>
        <p:txBody>
          <a:bodyPr wrap="none" rtlCol="0">
            <a:spAutoFit/>
          </a:bodyPr>
          <a:lstStyle/>
          <a:p>
            <a:r>
              <a:rPr lang="it-IT" dirty="0" err="1" smtClean="0"/>
              <a:t>Denoising</a:t>
            </a:r>
            <a:r>
              <a:rPr lang="it-IT" dirty="0" smtClean="0"/>
              <a:t> </a:t>
            </a:r>
            <a:r>
              <a:rPr lang="it-IT" dirty="0" err="1" smtClean="0"/>
              <a:t>autoencoders</a:t>
            </a:r>
            <a:r>
              <a:rPr lang="it-IT" dirty="0" smtClean="0"/>
              <a:t> can </a:t>
            </a:r>
            <a:r>
              <a:rPr lang="it-IT" dirty="0" err="1" smtClean="0"/>
              <a:t>still</a:t>
            </a:r>
            <a:r>
              <a:rPr lang="it-IT" dirty="0" smtClean="0"/>
              <a:t> be </a:t>
            </a:r>
            <a:r>
              <a:rPr lang="it-IT" dirty="0" err="1" smtClean="0"/>
              <a:t>learned</a:t>
            </a:r>
            <a:r>
              <a:rPr lang="it-IT" dirty="0" smtClean="0"/>
              <a:t> </a:t>
            </a:r>
            <a:r>
              <a:rPr lang="it-IT" dirty="0" err="1" smtClean="0"/>
              <a:t>using</a:t>
            </a:r>
            <a:r>
              <a:rPr lang="it-IT" dirty="0" smtClean="0"/>
              <a:t> </a:t>
            </a:r>
            <a:r>
              <a:rPr lang="it-IT" dirty="0" err="1" smtClean="0"/>
              <a:t>backpropagation</a:t>
            </a:r>
            <a:r>
              <a:rPr lang="it-IT" dirty="0" smtClean="0"/>
              <a:t> with </a:t>
            </a:r>
            <a:r>
              <a:rPr lang="it-IT" dirty="0" err="1" smtClean="0"/>
              <a:t>gradient</a:t>
            </a:r>
            <a:r>
              <a:rPr lang="it-IT" dirty="0" smtClean="0"/>
              <a:t> </a:t>
            </a:r>
            <a:r>
              <a:rPr lang="it-IT" dirty="0" err="1" smtClean="0"/>
              <a:t>descent</a:t>
            </a:r>
            <a:endParaRPr lang="it-IT" dirty="0"/>
          </a:p>
        </p:txBody>
      </p:sp>
    </p:spTree>
    <p:extLst>
      <p:ext uri="{BB962C8B-B14F-4D97-AF65-F5344CB8AC3E}">
        <p14:creationId xmlns:p14="http://schemas.microsoft.com/office/powerpoint/2010/main" val="423633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Stacking</a:t>
            </a:r>
            <a:r>
              <a:rPr lang="it-IT" dirty="0" smtClean="0"/>
              <a:t> </a:t>
            </a:r>
            <a:r>
              <a:rPr lang="it-IT" dirty="0" err="1" smtClean="0"/>
              <a:t>Denoising</a:t>
            </a:r>
            <a:r>
              <a:rPr lang="it-IT" dirty="0" smtClean="0"/>
              <a:t> </a:t>
            </a:r>
            <a:r>
              <a:rPr lang="it-IT" dirty="0" err="1" smtClean="0"/>
              <a:t>Autoencoder</a:t>
            </a:r>
            <a:r>
              <a:rPr lang="it-IT" dirty="0" smtClean="0"/>
              <a:t> Architecture</a:t>
            </a:r>
            <a:endParaRPr lang="it-IT" dirty="0"/>
          </a:p>
        </p:txBody>
      </p:sp>
      <p:sp>
        <p:nvSpPr>
          <p:cNvPr id="8" name="CasellaDiTesto 7"/>
          <p:cNvSpPr txBox="1"/>
          <p:nvPr/>
        </p:nvSpPr>
        <p:spPr>
          <a:xfrm>
            <a:off x="709583" y="4088984"/>
            <a:ext cx="7977217" cy="2308324"/>
          </a:xfrm>
          <a:prstGeom prst="rect">
            <a:avLst/>
          </a:prstGeom>
          <a:noFill/>
        </p:spPr>
        <p:txBody>
          <a:bodyPr wrap="square" rtlCol="0">
            <a:spAutoFit/>
          </a:bodyPr>
          <a:lstStyle/>
          <a:p>
            <a:pPr marL="342900" indent="-342900">
              <a:buFont typeface="Arial"/>
              <a:buChar char="•"/>
            </a:pPr>
            <a:r>
              <a:rPr lang="it-IT" sz="2400" dirty="0" err="1" smtClean="0"/>
              <a:t>After</a:t>
            </a:r>
            <a:r>
              <a:rPr lang="it-IT" sz="2400" dirty="0" smtClean="0"/>
              <a:t> training a first </a:t>
            </a:r>
            <a:r>
              <a:rPr lang="it-IT" sz="2400" dirty="0" err="1" smtClean="0"/>
              <a:t>level</a:t>
            </a:r>
            <a:r>
              <a:rPr lang="it-IT" sz="2400" dirty="0" smtClean="0"/>
              <a:t>  </a:t>
            </a:r>
            <a:r>
              <a:rPr lang="it-IT" sz="2400" dirty="0" err="1"/>
              <a:t>denoising</a:t>
            </a:r>
            <a:r>
              <a:rPr lang="it-IT" sz="2400" dirty="0"/>
              <a:t> </a:t>
            </a:r>
            <a:r>
              <a:rPr lang="it-IT" sz="2400" dirty="0" err="1" smtClean="0"/>
              <a:t>autoencoder</a:t>
            </a:r>
            <a:r>
              <a:rPr lang="it-IT" sz="2400" dirty="0" smtClean="0"/>
              <a:t>, </a:t>
            </a:r>
            <a:r>
              <a:rPr lang="it-IT" sz="2400" dirty="0" err="1" smtClean="0"/>
              <a:t>its</a:t>
            </a:r>
            <a:r>
              <a:rPr lang="it-IT" sz="2400" dirty="0" smtClean="0"/>
              <a:t> </a:t>
            </a:r>
            <a:r>
              <a:rPr lang="it-IT" sz="2400" dirty="0" err="1"/>
              <a:t>learnt</a:t>
            </a:r>
            <a:r>
              <a:rPr lang="it-IT" sz="2400" dirty="0"/>
              <a:t> </a:t>
            </a:r>
            <a:r>
              <a:rPr lang="it-IT" sz="2400" dirty="0" err="1" smtClean="0"/>
              <a:t>encoding</a:t>
            </a:r>
            <a:r>
              <a:rPr lang="it-IT" sz="2400" dirty="0" smtClean="0"/>
              <a:t> </a:t>
            </a:r>
            <a:r>
              <a:rPr lang="it-IT" sz="2400" dirty="0" err="1"/>
              <a:t>function</a:t>
            </a:r>
            <a:r>
              <a:rPr lang="it-IT" sz="2400" dirty="0"/>
              <a:t> </a:t>
            </a:r>
            <a:r>
              <a:rPr lang="it-IT" sz="2400" b="1" dirty="0" err="1" smtClean="0"/>
              <a:t>f</a:t>
            </a:r>
            <a:r>
              <a:rPr lang="it-IT" sz="2400" baseline="-25000" dirty="0" err="1" smtClean="0"/>
              <a:t>θ</a:t>
            </a:r>
            <a:r>
              <a:rPr lang="it-IT" sz="2400" dirty="0" smtClean="0"/>
              <a:t> </a:t>
            </a:r>
            <a:r>
              <a:rPr lang="it-IT" sz="2400" dirty="0" err="1"/>
              <a:t>is</a:t>
            </a:r>
            <a:r>
              <a:rPr lang="it-IT" sz="2400" dirty="0"/>
              <a:t> </a:t>
            </a:r>
            <a:r>
              <a:rPr lang="it-IT" sz="2400" dirty="0" err="1"/>
              <a:t>used</a:t>
            </a:r>
            <a:r>
              <a:rPr lang="it-IT" sz="2400" dirty="0"/>
              <a:t> </a:t>
            </a:r>
            <a:r>
              <a:rPr lang="it-IT" sz="2400" dirty="0" smtClean="0"/>
              <a:t>on “</a:t>
            </a:r>
            <a:r>
              <a:rPr lang="it-IT" sz="2400" dirty="0" err="1" smtClean="0"/>
              <a:t>clean</a:t>
            </a:r>
            <a:r>
              <a:rPr lang="it-IT" sz="2400" dirty="0" smtClean="0"/>
              <a:t>” input. </a:t>
            </a:r>
          </a:p>
          <a:p>
            <a:pPr marL="342900" indent="-342900">
              <a:buFont typeface="Arial"/>
              <a:buChar char="•"/>
            </a:pPr>
            <a:r>
              <a:rPr lang="it-IT" sz="2400" dirty="0" smtClean="0"/>
              <a:t>The </a:t>
            </a:r>
            <a:r>
              <a:rPr lang="it-IT" sz="2400" dirty="0" err="1" smtClean="0"/>
              <a:t>resulting</a:t>
            </a:r>
            <a:r>
              <a:rPr lang="it-IT" sz="2400" dirty="0" smtClean="0"/>
              <a:t> </a:t>
            </a:r>
            <a:r>
              <a:rPr lang="it-IT" sz="2400" dirty="0" err="1" smtClean="0"/>
              <a:t>representation</a:t>
            </a:r>
            <a:r>
              <a:rPr lang="it-IT" sz="2400" dirty="0" smtClean="0"/>
              <a:t> </a:t>
            </a:r>
            <a:r>
              <a:rPr lang="it-IT" sz="2400" dirty="0" err="1"/>
              <a:t>is</a:t>
            </a:r>
            <a:r>
              <a:rPr lang="it-IT" sz="2400" dirty="0"/>
              <a:t> </a:t>
            </a:r>
            <a:r>
              <a:rPr lang="it-IT" sz="2400" dirty="0" err="1"/>
              <a:t>used</a:t>
            </a:r>
            <a:r>
              <a:rPr lang="it-IT" sz="2400" dirty="0"/>
              <a:t> to </a:t>
            </a:r>
            <a:r>
              <a:rPr lang="it-IT" sz="2400" dirty="0" err="1"/>
              <a:t>train</a:t>
            </a:r>
            <a:r>
              <a:rPr lang="it-IT" sz="2400" dirty="0"/>
              <a:t> a </a:t>
            </a:r>
            <a:r>
              <a:rPr lang="it-IT" sz="2400" dirty="0" err="1"/>
              <a:t>second</a:t>
            </a:r>
            <a:r>
              <a:rPr lang="it-IT" sz="2400" dirty="0"/>
              <a:t> </a:t>
            </a:r>
            <a:r>
              <a:rPr lang="it-IT" sz="2400" dirty="0" err="1"/>
              <a:t>level</a:t>
            </a:r>
            <a:r>
              <a:rPr lang="it-IT" sz="2400" dirty="0"/>
              <a:t> </a:t>
            </a:r>
            <a:r>
              <a:rPr lang="it-IT" sz="2400" dirty="0" err="1"/>
              <a:t>denoising</a:t>
            </a:r>
            <a:r>
              <a:rPr lang="it-IT" sz="2400" dirty="0"/>
              <a:t>  </a:t>
            </a:r>
            <a:r>
              <a:rPr lang="it-IT" sz="2400" dirty="0" err="1" smtClean="0"/>
              <a:t>autoencoder</a:t>
            </a:r>
            <a:r>
              <a:rPr lang="it-IT" sz="2400" dirty="0" smtClean="0"/>
              <a:t> </a:t>
            </a:r>
            <a:r>
              <a:rPr lang="it-IT" sz="2400" dirty="0"/>
              <a:t>(middle) to </a:t>
            </a:r>
            <a:r>
              <a:rPr lang="it-IT" sz="2400" dirty="0" err="1"/>
              <a:t>learn</a:t>
            </a:r>
            <a:r>
              <a:rPr lang="it-IT" sz="2400" dirty="0"/>
              <a:t> </a:t>
            </a:r>
            <a:r>
              <a:rPr lang="it-IT" sz="2400" dirty="0" smtClean="0"/>
              <a:t>a </a:t>
            </a:r>
            <a:r>
              <a:rPr lang="it-IT" sz="2400" dirty="0" err="1" smtClean="0"/>
              <a:t>second</a:t>
            </a:r>
            <a:r>
              <a:rPr lang="it-IT" sz="2400" dirty="0" smtClean="0"/>
              <a:t> </a:t>
            </a:r>
            <a:r>
              <a:rPr lang="it-IT" sz="2400" dirty="0" err="1"/>
              <a:t>level</a:t>
            </a:r>
            <a:r>
              <a:rPr lang="it-IT" sz="2400" dirty="0"/>
              <a:t> </a:t>
            </a:r>
            <a:r>
              <a:rPr lang="it-IT" sz="2400" dirty="0" err="1"/>
              <a:t>encoding</a:t>
            </a:r>
            <a:r>
              <a:rPr lang="it-IT" sz="2400" dirty="0"/>
              <a:t> </a:t>
            </a:r>
            <a:r>
              <a:rPr lang="it-IT" sz="2400" dirty="0" err="1"/>
              <a:t>function</a:t>
            </a:r>
            <a:r>
              <a:rPr lang="it-IT" sz="2400" dirty="0"/>
              <a:t> </a:t>
            </a:r>
            <a:r>
              <a:rPr lang="it-IT" sz="2400" b="1" dirty="0" err="1" smtClean="0"/>
              <a:t>f</a:t>
            </a:r>
            <a:r>
              <a:rPr lang="it-IT" sz="2400" dirty="0" smtClean="0"/>
              <a:t>. </a:t>
            </a:r>
          </a:p>
          <a:p>
            <a:pPr marL="342900" indent="-342900">
              <a:buFont typeface="Arial"/>
              <a:buChar char="•"/>
            </a:pPr>
            <a:r>
              <a:rPr lang="it-IT" sz="2400" dirty="0" smtClean="0"/>
              <a:t>From </a:t>
            </a:r>
            <a:r>
              <a:rPr lang="it-IT" sz="2400" dirty="0" err="1"/>
              <a:t>there</a:t>
            </a:r>
            <a:r>
              <a:rPr lang="it-IT" sz="2400" dirty="0"/>
              <a:t>, the procedure can be </a:t>
            </a:r>
            <a:r>
              <a:rPr lang="it-IT" sz="2400" dirty="0" err="1"/>
              <a:t>repeated</a:t>
            </a:r>
            <a:r>
              <a:rPr lang="it-IT" sz="2400" dirty="0"/>
              <a:t> (right).</a:t>
            </a:r>
            <a:r>
              <a:rPr lang="it-IT" sz="2400" dirty="0" smtClean="0"/>
              <a:t> </a:t>
            </a:r>
            <a:endParaRPr lang="it-IT" sz="2400" dirty="0"/>
          </a:p>
        </p:txBody>
      </p:sp>
      <p:pic>
        <p:nvPicPr>
          <p:cNvPr id="9" name="Immagine 8"/>
          <p:cNvPicPr>
            <a:picLocks noChangeAspect="1"/>
          </p:cNvPicPr>
          <p:nvPr/>
        </p:nvPicPr>
        <p:blipFill>
          <a:blip r:embed="rId2"/>
          <a:stretch>
            <a:fillRect/>
          </a:stretch>
        </p:blipFill>
        <p:spPr>
          <a:xfrm>
            <a:off x="457200" y="2069630"/>
            <a:ext cx="2237221" cy="1834914"/>
          </a:xfrm>
          <a:prstGeom prst="rect">
            <a:avLst/>
          </a:prstGeom>
        </p:spPr>
      </p:pic>
      <p:pic>
        <p:nvPicPr>
          <p:cNvPr id="10" name="Immagine 9"/>
          <p:cNvPicPr>
            <a:picLocks noChangeAspect="1"/>
          </p:cNvPicPr>
          <p:nvPr/>
        </p:nvPicPr>
        <p:blipFill>
          <a:blip r:embed="rId3"/>
          <a:stretch>
            <a:fillRect/>
          </a:stretch>
        </p:blipFill>
        <p:spPr>
          <a:xfrm>
            <a:off x="2694421" y="1927107"/>
            <a:ext cx="3730838" cy="2070355"/>
          </a:xfrm>
          <a:prstGeom prst="rect">
            <a:avLst/>
          </a:prstGeom>
        </p:spPr>
      </p:pic>
      <p:pic>
        <p:nvPicPr>
          <p:cNvPr id="11" name="Immagine 10"/>
          <p:cNvPicPr>
            <a:picLocks noChangeAspect="1"/>
          </p:cNvPicPr>
          <p:nvPr/>
        </p:nvPicPr>
        <p:blipFill>
          <a:blip r:embed="rId4"/>
          <a:stretch>
            <a:fillRect/>
          </a:stretch>
        </p:blipFill>
        <p:spPr>
          <a:xfrm>
            <a:off x="6764939" y="1730962"/>
            <a:ext cx="1731832" cy="2480733"/>
          </a:xfrm>
          <a:prstGeom prst="rect">
            <a:avLst/>
          </a:prstGeom>
        </p:spPr>
      </p:pic>
    </p:spTree>
    <p:extLst>
      <p:ext uri="{BB962C8B-B14F-4D97-AF65-F5344CB8AC3E}">
        <p14:creationId xmlns:p14="http://schemas.microsoft.com/office/powerpoint/2010/main" val="2012472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8438" y="304800"/>
            <a:ext cx="8864600" cy="1300163"/>
          </a:xfrm>
        </p:spPr>
        <p:txBody>
          <a:bodyPr>
            <a:normAutofit fontScale="90000"/>
          </a:bodyPr>
          <a:lstStyle/>
          <a:p>
            <a:r>
              <a:rPr lang="en-GB" sz="4000" dirty="0" smtClean="0">
                <a:latin typeface="Times New Roman" charset="0"/>
                <a:cs typeface="Arial" charset="0"/>
              </a:rPr>
              <a:t>Intermediate </a:t>
            </a:r>
            <a:r>
              <a:rPr lang="en-GB" sz="4000" dirty="0">
                <a:latin typeface="Times New Roman" charset="0"/>
                <a:cs typeface="Arial" charset="0"/>
              </a:rPr>
              <a:t>layers are each trained to be auto </a:t>
            </a:r>
            <a:r>
              <a:rPr lang="en-GB" sz="4000" dirty="0" smtClean="0">
                <a:latin typeface="Times New Roman" charset="0"/>
                <a:cs typeface="Arial" charset="0"/>
              </a:rPr>
              <a:t>encoders</a:t>
            </a:r>
            <a:endParaRPr lang="en-GB" sz="4000" dirty="0">
              <a:latin typeface="Times New Roman" charset="0"/>
              <a:cs typeface="Arial" charset="0"/>
            </a:endParaRPr>
          </a:p>
        </p:txBody>
      </p:sp>
      <p:pic>
        <p:nvPicPr>
          <p:cNvPr id="634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177" y="2878137"/>
            <a:ext cx="68040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Rounded Rectangle 4"/>
          <p:cNvSpPr/>
          <p:nvPr/>
        </p:nvSpPr>
        <p:spPr>
          <a:xfrm>
            <a:off x="1986786" y="2744787"/>
            <a:ext cx="5262562" cy="2174875"/>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534054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98438" y="304800"/>
            <a:ext cx="8864600" cy="1300163"/>
          </a:xfrm>
        </p:spPr>
        <p:txBody>
          <a:bodyPr>
            <a:normAutofit fontScale="90000"/>
          </a:bodyPr>
          <a:lstStyle/>
          <a:p>
            <a:r>
              <a:rPr lang="en-GB" sz="4000">
                <a:latin typeface="Times New Roman" charset="0"/>
                <a:cs typeface="Arial" charset="0"/>
              </a:rPr>
              <a:t>Final layer trained to predict class based on outputs from previous layers</a:t>
            </a:r>
          </a:p>
        </p:txBody>
      </p:sp>
      <p:pic>
        <p:nvPicPr>
          <p:cNvPr id="645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1790700"/>
            <a:ext cx="68040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Rounded Rectangle 4"/>
          <p:cNvSpPr/>
          <p:nvPr/>
        </p:nvSpPr>
        <p:spPr>
          <a:xfrm>
            <a:off x="6875463" y="1657350"/>
            <a:ext cx="1181100" cy="2174875"/>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752497116"/>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Final</a:t>
            </a:r>
            <a:r>
              <a:rPr lang="it-IT" dirty="0" smtClean="0"/>
              <a:t> </a:t>
            </a:r>
            <a:r>
              <a:rPr lang="it-IT" dirty="0" err="1" smtClean="0"/>
              <a:t>layer</a:t>
            </a:r>
            <a:r>
              <a:rPr lang="it-IT" dirty="0" smtClean="0"/>
              <a:t> training </a:t>
            </a:r>
            <a:r>
              <a:rPr lang="it-IT" dirty="0" err="1" smtClean="0"/>
              <a:t>is</a:t>
            </a:r>
            <a:r>
              <a:rPr lang="it-IT" dirty="0" smtClean="0"/>
              <a:t> </a:t>
            </a:r>
            <a:r>
              <a:rPr lang="it-IT" dirty="0" err="1" smtClean="0"/>
              <a:t>supervised</a:t>
            </a:r>
            <a:endParaRPr lang="it-IT" dirty="0"/>
          </a:p>
        </p:txBody>
      </p:sp>
      <p:pic>
        <p:nvPicPr>
          <p:cNvPr id="4" name="Immagine 3"/>
          <p:cNvPicPr>
            <a:picLocks noChangeAspect="1"/>
          </p:cNvPicPr>
          <p:nvPr/>
        </p:nvPicPr>
        <p:blipFill>
          <a:blip r:embed="rId2"/>
          <a:stretch>
            <a:fillRect/>
          </a:stretch>
        </p:blipFill>
        <p:spPr>
          <a:xfrm>
            <a:off x="457200" y="1947333"/>
            <a:ext cx="3264160" cy="4666074"/>
          </a:xfrm>
          <a:prstGeom prst="rect">
            <a:avLst/>
          </a:prstGeom>
        </p:spPr>
      </p:pic>
      <p:sp>
        <p:nvSpPr>
          <p:cNvPr id="5" name="CasellaDiTesto 4"/>
          <p:cNvSpPr txBox="1"/>
          <p:nvPr/>
        </p:nvSpPr>
        <p:spPr>
          <a:xfrm>
            <a:off x="3922889" y="1759185"/>
            <a:ext cx="4355629" cy="4154983"/>
          </a:xfrm>
          <a:prstGeom prst="rect">
            <a:avLst/>
          </a:prstGeom>
          <a:noFill/>
        </p:spPr>
        <p:txBody>
          <a:bodyPr wrap="square" rtlCol="0">
            <a:spAutoFit/>
          </a:bodyPr>
          <a:lstStyle/>
          <a:p>
            <a:pPr marL="342900" indent="-342900">
              <a:buFont typeface="Arial"/>
              <a:buChar char="•"/>
            </a:pPr>
            <a:r>
              <a:rPr lang="it-IT" sz="2400" dirty="0" err="1"/>
              <a:t>After</a:t>
            </a:r>
            <a:r>
              <a:rPr lang="it-IT" sz="2400" dirty="0"/>
              <a:t> training a </a:t>
            </a:r>
            <a:r>
              <a:rPr lang="it-IT" sz="2400" dirty="0" err="1"/>
              <a:t>stack</a:t>
            </a:r>
            <a:r>
              <a:rPr lang="it-IT" sz="2400" dirty="0"/>
              <a:t> of </a:t>
            </a:r>
            <a:r>
              <a:rPr lang="it-IT" sz="2400" dirty="0" err="1"/>
              <a:t>encoders</a:t>
            </a:r>
            <a:r>
              <a:rPr lang="it-IT" sz="2400" dirty="0"/>
              <a:t> </a:t>
            </a:r>
            <a:r>
              <a:rPr lang="it-IT" sz="2400" dirty="0" err="1" smtClean="0"/>
              <a:t>as</a:t>
            </a:r>
            <a:r>
              <a:rPr lang="it-IT" sz="2400" dirty="0" smtClean="0"/>
              <a:t> </a:t>
            </a:r>
            <a:r>
              <a:rPr lang="it-IT" sz="2400" dirty="0" err="1" smtClean="0"/>
              <a:t>explained</a:t>
            </a:r>
            <a:r>
              <a:rPr lang="it-IT" sz="2400" dirty="0" smtClean="0"/>
              <a:t> </a:t>
            </a:r>
            <a:r>
              <a:rPr lang="it-IT" sz="2400" dirty="0"/>
              <a:t>in the </a:t>
            </a:r>
            <a:r>
              <a:rPr lang="it-IT" sz="2400" dirty="0" err="1"/>
              <a:t>previous</a:t>
            </a:r>
            <a:r>
              <a:rPr lang="it-IT" sz="2400" dirty="0"/>
              <a:t> figure, an output </a:t>
            </a:r>
            <a:r>
              <a:rPr lang="it-IT" sz="2400" dirty="0" err="1"/>
              <a:t>layer</a:t>
            </a:r>
            <a:r>
              <a:rPr lang="it-IT" sz="2400" dirty="0"/>
              <a:t> </a:t>
            </a:r>
            <a:r>
              <a:rPr lang="it-IT" sz="2400" dirty="0" err="1"/>
              <a:t>is</a:t>
            </a:r>
            <a:r>
              <a:rPr lang="it-IT" sz="2400" dirty="0"/>
              <a:t> </a:t>
            </a:r>
            <a:r>
              <a:rPr lang="it-IT" sz="2400" dirty="0" err="1"/>
              <a:t>added</a:t>
            </a:r>
            <a:r>
              <a:rPr lang="it-IT" sz="2400" dirty="0"/>
              <a:t> on top of the </a:t>
            </a:r>
            <a:r>
              <a:rPr lang="it-IT" sz="2400" dirty="0" err="1"/>
              <a:t>stack</a:t>
            </a:r>
            <a:r>
              <a:rPr lang="it-IT" sz="2400" dirty="0" smtClean="0"/>
              <a:t>.</a:t>
            </a:r>
          </a:p>
          <a:p>
            <a:pPr marL="342900" indent="-342900">
              <a:buFont typeface="Arial"/>
              <a:buChar char="•"/>
            </a:pPr>
            <a:r>
              <a:rPr lang="it-IT" sz="2400" dirty="0"/>
              <a:t>The </a:t>
            </a:r>
            <a:r>
              <a:rPr lang="it-IT" sz="2400" dirty="0" err="1" smtClean="0"/>
              <a:t>parameters</a:t>
            </a:r>
            <a:r>
              <a:rPr lang="it-IT" sz="2400" dirty="0" smtClean="0"/>
              <a:t> of </a:t>
            </a:r>
            <a:r>
              <a:rPr lang="it-IT" sz="2400" dirty="0"/>
              <a:t>the </a:t>
            </a:r>
            <a:r>
              <a:rPr lang="it-IT" sz="2400" dirty="0" err="1"/>
              <a:t>whole</a:t>
            </a:r>
            <a:r>
              <a:rPr lang="it-IT" sz="2400" dirty="0"/>
              <a:t> </a:t>
            </a:r>
            <a:r>
              <a:rPr lang="it-IT" sz="2400" dirty="0" err="1"/>
              <a:t>system</a:t>
            </a:r>
            <a:r>
              <a:rPr lang="it-IT" sz="2400" dirty="0"/>
              <a:t> are fine-</a:t>
            </a:r>
            <a:r>
              <a:rPr lang="it-IT" sz="2400" dirty="0" err="1"/>
              <a:t>tuned</a:t>
            </a:r>
            <a:r>
              <a:rPr lang="it-IT" sz="2400" dirty="0"/>
              <a:t> to </a:t>
            </a:r>
            <a:r>
              <a:rPr lang="it-IT" sz="2400" dirty="0" err="1"/>
              <a:t>minimize</a:t>
            </a:r>
            <a:r>
              <a:rPr lang="it-IT" sz="2400" dirty="0"/>
              <a:t> the </a:t>
            </a:r>
            <a:r>
              <a:rPr lang="it-IT" sz="2400" dirty="0" err="1"/>
              <a:t>error</a:t>
            </a:r>
            <a:r>
              <a:rPr lang="it-IT" sz="2400" dirty="0"/>
              <a:t> in </a:t>
            </a:r>
            <a:r>
              <a:rPr lang="it-IT" sz="2400" dirty="0" err="1"/>
              <a:t>predicting</a:t>
            </a:r>
            <a:r>
              <a:rPr lang="it-IT" sz="2400" dirty="0"/>
              <a:t> the </a:t>
            </a:r>
            <a:r>
              <a:rPr lang="it-IT" sz="2400" dirty="0" err="1" smtClean="0"/>
              <a:t>supervised</a:t>
            </a:r>
            <a:r>
              <a:rPr lang="it-IT" sz="2400" dirty="0" smtClean="0"/>
              <a:t> target </a:t>
            </a:r>
            <a:r>
              <a:rPr lang="it-IT" sz="2400" dirty="0"/>
              <a:t>(e.g., </a:t>
            </a:r>
            <a:r>
              <a:rPr lang="it-IT" sz="2400" dirty="0" err="1"/>
              <a:t>class</a:t>
            </a:r>
            <a:r>
              <a:rPr lang="it-IT" sz="2400" dirty="0"/>
              <a:t>), by </a:t>
            </a:r>
            <a:r>
              <a:rPr lang="it-IT" sz="2400" dirty="0" err="1"/>
              <a:t>performing</a:t>
            </a:r>
            <a:r>
              <a:rPr lang="it-IT" sz="2400" dirty="0"/>
              <a:t> </a:t>
            </a:r>
            <a:r>
              <a:rPr lang="it-IT" sz="2400" b="1" dirty="0" err="1"/>
              <a:t>gradient</a:t>
            </a:r>
            <a:r>
              <a:rPr lang="it-IT" sz="2400" b="1" dirty="0"/>
              <a:t> </a:t>
            </a:r>
            <a:r>
              <a:rPr lang="it-IT" sz="2400" b="1" dirty="0" err="1" smtClean="0"/>
              <a:t>descent</a:t>
            </a:r>
            <a:r>
              <a:rPr lang="it-IT" sz="2400" dirty="0" smtClean="0"/>
              <a:t>.</a:t>
            </a:r>
            <a:endParaRPr lang="it-IT" sz="2400" dirty="0"/>
          </a:p>
        </p:txBody>
      </p:sp>
    </p:spTree>
    <p:extLst>
      <p:ext uri="{BB962C8B-B14F-4D97-AF65-F5344CB8AC3E}">
        <p14:creationId xmlns:p14="http://schemas.microsoft.com/office/powerpoint/2010/main" val="1560204505"/>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Applications: image </a:t>
            </a:r>
            <a:r>
              <a:rPr lang="it-IT" dirty="0" err="1" smtClean="0"/>
              <a:t>understanding</a:t>
            </a:r>
            <a:endParaRPr lang="it-IT" dirty="0"/>
          </a:p>
        </p:txBody>
      </p:sp>
      <p:pic>
        <p:nvPicPr>
          <p:cNvPr id="4" name="Immagine 3"/>
          <p:cNvPicPr>
            <a:picLocks noChangeAspect="1"/>
          </p:cNvPicPr>
          <p:nvPr/>
        </p:nvPicPr>
        <p:blipFill>
          <a:blip r:embed="rId2"/>
          <a:stretch>
            <a:fillRect/>
          </a:stretch>
        </p:blipFill>
        <p:spPr>
          <a:xfrm>
            <a:off x="1476962" y="1402846"/>
            <a:ext cx="6378223" cy="5239254"/>
          </a:xfrm>
          <a:prstGeom prst="rect">
            <a:avLst/>
          </a:prstGeom>
        </p:spPr>
      </p:pic>
    </p:spTree>
    <p:extLst>
      <p:ext uri="{BB962C8B-B14F-4D97-AF65-F5344CB8AC3E}">
        <p14:creationId xmlns:p14="http://schemas.microsoft.com/office/powerpoint/2010/main" val="16974705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dels">
  <a:themeElements>
    <a:clrScheme name="">
      <a:dk1>
        <a:srgbClr val="000000"/>
      </a:dk1>
      <a:lt1>
        <a:srgbClr val="FFFFFF"/>
      </a:lt1>
      <a:dk2>
        <a:srgbClr val="3333FF"/>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fontScheme name="model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model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C:\My Documents\Powerpoint\IR Course\models.ppt</Template>
  <TotalTime>17138</TotalTime>
  <Words>4883</Words>
  <Application>Microsoft Macintosh PowerPoint</Application>
  <PresentationFormat>Presentazione su schermo (4:3)</PresentationFormat>
  <Paragraphs>723</Paragraphs>
  <Slides>101</Slides>
  <Notes>9</Notes>
  <HiddenSlides>0</HiddenSlides>
  <MMClips>0</MMClips>
  <ScaleCrop>false</ScaleCrop>
  <HeadingPairs>
    <vt:vector size="6" baseType="variant">
      <vt:variant>
        <vt:lpstr>Tema</vt:lpstr>
      </vt:variant>
      <vt:variant>
        <vt:i4>1</vt:i4>
      </vt:variant>
      <vt:variant>
        <vt:lpstr>Server OLE incorporati</vt:lpstr>
      </vt:variant>
      <vt:variant>
        <vt:i4>4</vt:i4>
      </vt:variant>
      <vt:variant>
        <vt:lpstr>Titoli diapositive</vt:lpstr>
      </vt:variant>
      <vt:variant>
        <vt:i4>101</vt:i4>
      </vt:variant>
    </vt:vector>
  </HeadingPairs>
  <TitlesOfParts>
    <vt:vector size="106" baseType="lpstr">
      <vt:lpstr>models</vt:lpstr>
      <vt:lpstr>Equation</vt:lpstr>
      <vt:lpstr>Documento</vt:lpstr>
      <vt:lpstr>Microsoft Equation</vt:lpstr>
      <vt:lpstr>Equazione</vt:lpstr>
      <vt:lpstr>Machine Learning Neural Networks and Deep Learning</vt:lpstr>
      <vt:lpstr>Neural Networks</vt:lpstr>
      <vt:lpstr>Neural Networks</vt:lpstr>
      <vt:lpstr>Neural Speed Constraints</vt:lpstr>
      <vt:lpstr>Neural Network Learning</vt:lpstr>
      <vt:lpstr>Real Neurons</vt:lpstr>
      <vt:lpstr>Neural Communication</vt:lpstr>
      <vt:lpstr>Neural connections</vt:lpstr>
      <vt:lpstr>Real Neural Learning</vt:lpstr>
      <vt:lpstr>Artificial Neuron Model</vt:lpstr>
      <vt:lpstr>Perceptron schema</vt:lpstr>
      <vt:lpstr>Perceptron learns a linear separator</vt:lpstr>
      <vt:lpstr>Perceptron as a Linear Separator: example in two-dimensional space</vt:lpstr>
      <vt:lpstr>Perceptron Training</vt:lpstr>
      <vt:lpstr>Perceptron Learning Rule</vt:lpstr>
      <vt:lpstr>Perceptron Learning Algorithm</vt:lpstr>
      <vt:lpstr>Concept Perceptron Cannot Learn</vt:lpstr>
      <vt:lpstr>Perceptron Convergence  and Cycling Theorems</vt:lpstr>
      <vt:lpstr>Perceptron as Hill Climbing</vt:lpstr>
      <vt:lpstr>Example: Learn a NOR function</vt:lpstr>
      <vt:lpstr>Presentazione di PowerPoint</vt:lpstr>
      <vt:lpstr>Presentazione di PowerPoint</vt:lpstr>
      <vt:lpstr>Presentazione di PowerPoint</vt:lpstr>
      <vt:lpstr>Presentazione di PowerPoint</vt:lpstr>
      <vt:lpstr>Presentazione di PowerPoint</vt:lpstr>
      <vt:lpstr>After 20 iterations</vt:lpstr>
      <vt:lpstr>Perceptron Performance</vt:lpstr>
      <vt:lpstr>What if data not linearly separable?</vt:lpstr>
      <vt:lpstr>Multi-Layer Networks</vt:lpstr>
      <vt:lpstr>Multilayer networks (2)</vt:lpstr>
      <vt:lpstr>Multilayer networks (3)</vt:lpstr>
      <vt:lpstr>Gradient and gradient descent</vt:lpstr>
      <vt:lpstr>Gradient and gradient descent</vt:lpstr>
      <vt:lpstr>Gradient descent need a differentiable threshold function</vt:lpstr>
      <vt:lpstr>Differentiable Output Function</vt:lpstr>
      <vt:lpstr>Presentazione di PowerPoint</vt:lpstr>
      <vt:lpstr>Presentazione di PowerPoint</vt:lpstr>
      <vt:lpstr>Back to Gradient Descent</vt:lpstr>
      <vt:lpstr>Example (1 output)</vt:lpstr>
      <vt:lpstr>Weight update rule (hill climbing)</vt:lpstr>
      <vt:lpstr>Computing the partial derivatives (using concatenation rule)</vt:lpstr>
      <vt:lpstr>Computing the partial derivatives</vt:lpstr>
      <vt:lpstr>Recall derivation steps and rules (from your math courses!)</vt:lpstr>
      <vt:lpstr>Summary so far</vt:lpstr>
      <vt:lpstr>Backpropagation Learning Rule</vt:lpstr>
      <vt:lpstr>Error backpropagation in the hidden nodes</vt:lpstr>
      <vt:lpstr>Hidden nodes are “responsible” of errors on output nodes for a fraction depending on the weight of their connections to output nodes</vt:lpstr>
      <vt:lpstr>Summary</vt:lpstr>
      <vt:lpstr>Backpropagation Training Algorithm</vt:lpstr>
      <vt:lpstr>Example</vt:lpstr>
      <vt:lpstr>Example (cont’d)</vt:lpstr>
      <vt:lpstr>Example (cont’d)</vt:lpstr>
      <vt:lpstr>Example (cont’d): update weights and iterate</vt:lpstr>
      <vt:lpstr>Another example (weight updates)</vt:lpstr>
      <vt:lpstr>1. Compute output and error on output node</vt:lpstr>
      <vt:lpstr>2. Backpropagate error</vt:lpstr>
      <vt:lpstr>3. Update weights</vt:lpstr>
      <vt:lpstr>Read second input from D</vt:lpstr>
      <vt:lpstr>Yet another example</vt:lpstr>
      <vt:lpstr>Error Backpropagation</vt:lpstr>
      <vt:lpstr>Error Backpropagation</vt:lpstr>
      <vt:lpstr>Example: Voice Recognition</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Comments on Training Algorithm</vt:lpstr>
      <vt:lpstr>Representational Power</vt:lpstr>
      <vt:lpstr>Over-Training Prevention</vt:lpstr>
      <vt:lpstr>Determining the Best  Number of Hidden Units</vt:lpstr>
      <vt:lpstr>Successful Applications</vt:lpstr>
      <vt:lpstr>Deep Learning</vt:lpstr>
      <vt:lpstr>Shortcomings of Neural networks with backpropagation</vt:lpstr>
      <vt:lpstr>A neural network with multiple internal layers</vt:lpstr>
      <vt:lpstr>Multiple layers make sense </vt:lpstr>
      <vt:lpstr>Multiple layers make sense </vt:lpstr>
      <vt:lpstr>An example: image processing</vt:lpstr>
      <vt:lpstr>But, until very recently, our  weight-learning algorithms simply did not work on multi-layer architectures</vt:lpstr>
      <vt:lpstr>Deep Network Training</vt:lpstr>
      <vt:lpstr>Many Deep Learning algorithms</vt:lpstr>
      <vt:lpstr>The new way to train multi-layer NNs…</vt:lpstr>
      <vt:lpstr>The new way to train multi-layer NNs…</vt:lpstr>
      <vt:lpstr>The new way to train multi-layer NNs…</vt:lpstr>
      <vt:lpstr>The new way to train multi-layer NNs…</vt:lpstr>
      <vt:lpstr>The new way to train multi-layer NNs…</vt:lpstr>
      <vt:lpstr>The new way to train multi-layer NNs…</vt:lpstr>
      <vt:lpstr>The new way to train multi-layer NNs…</vt:lpstr>
      <vt:lpstr>Auto-encoders</vt:lpstr>
      <vt:lpstr>Autoencoders can be implemented with a NN with backpropagation </vt:lpstr>
      <vt:lpstr>Denoising Autoencoders (a better method)</vt:lpstr>
      <vt:lpstr>Denoising Autoencoders Architecture</vt:lpstr>
      <vt:lpstr>Stacking Denoising Autoencoder Architecture</vt:lpstr>
      <vt:lpstr>Intermediate layers are each trained to be auto encoders</vt:lpstr>
      <vt:lpstr>Final layer trained to predict class based on outputs from previous layers</vt:lpstr>
      <vt:lpstr>Final layer training is supervised</vt:lpstr>
      <vt:lpstr>Applications: image understanding</vt:lpstr>
      <vt:lpstr>Other applications/systems </vt:lpstr>
      <vt:lpstr>Conclusion on Deep Learning</vt:lpstr>
    </vt:vector>
  </TitlesOfParts>
  <Company>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Information Retrieval and Web Search</dc:title>
  <dc:creator>Raymond Mooney</dc:creator>
  <cp:lastModifiedBy>Prof.ssa Velardi</cp:lastModifiedBy>
  <cp:revision>417</cp:revision>
  <cp:lastPrinted>1601-01-01T00:00:00Z</cp:lastPrinted>
  <dcterms:created xsi:type="dcterms:W3CDTF">2001-05-20T22:11:52Z</dcterms:created>
  <dcterms:modified xsi:type="dcterms:W3CDTF">2016-11-04T17:11:46Z</dcterms:modified>
</cp:coreProperties>
</file>