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2.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Microsoft_Equation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Lst>
  <p:notesMasterIdLst>
    <p:notesMasterId r:id="rId63"/>
  </p:notesMasterIdLst>
  <p:handoutMasterIdLst>
    <p:handoutMasterId r:id="rId64"/>
  </p:handoutMasterIdLst>
  <p:sldIdLst>
    <p:sldId id="529" r:id="rId2"/>
    <p:sldId id="538" r:id="rId3"/>
    <p:sldId id="605" r:id="rId4"/>
    <p:sldId id="670" r:id="rId5"/>
    <p:sldId id="616" r:id="rId6"/>
    <p:sldId id="672" r:id="rId7"/>
    <p:sldId id="617" r:id="rId8"/>
    <p:sldId id="602" r:id="rId9"/>
    <p:sldId id="600" r:id="rId10"/>
    <p:sldId id="606" r:id="rId11"/>
    <p:sldId id="644" r:id="rId12"/>
    <p:sldId id="645" r:id="rId13"/>
    <p:sldId id="646" r:id="rId14"/>
    <p:sldId id="647" r:id="rId15"/>
    <p:sldId id="648" r:id="rId16"/>
    <p:sldId id="607" r:id="rId17"/>
    <p:sldId id="608" r:id="rId18"/>
    <p:sldId id="649" r:id="rId19"/>
    <p:sldId id="650" r:id="rId20"/>
    <p:sldId id="610" r:id="rId21"/>
    <p:sldId id="611" r:id="rId22"/>
    <p:sldId id="612" r:id="rId23"/>
    <p:sldId id="613" r:id="rId24"/>
    <p:sldId id="674" r:id="rId25"/>
    <p:sldId id="667" r:id="rId26"/>
    <p:sldId id="628" r:id="rId27"/>
    <p:sldId id="629" r:id="rId28"/>
    <p:sldId id="630" r:id="rId29"/>
    <p:sldId id="631" r:id="rId30"/>
    <p:sldId id="632" r:id="rId31"/>
    <p:sldId id="633" r:id="rId32"/>
    <p:sldId id="634" r:id="rId33"/>
    <p:sldId id="635" r:id="rId34"/>
    <p:sldId id="636" r:id="rId35"/>
    <p:sldId id="637" r:id="rId36"/>
    <p:sldId id="638" r:id="rId37"/>
    <p:sldId id="639" r:id="rId38"/>
    <p:sldId id="640" r:id="rId39"/>
    <p:sldId id="641" r:id="rId40"/>
    <p:sldId id="642" r:id="rId41"/>
    <p:sldId id="643" r:id="rId42"/>
    <p:sldId id="654" r:id="rId43"/>
    <p:sldId id="655" r:id="rId44"/>
    <p:sldId id="656" r:id="rId45"/>
    <p:sldId id="657" r:id="rId46"/>
    <p:sldId id="660" r:id="rId47"/>
    <p:sldId id="661" r:id="rId48"/>
    <p:sldId id="662" r:id="rId49"/>
    <p:sldId id="663" r:id="rId50"/>
    <p:sldId id="664" r:id="rId51"/>
    <p:sldId id="665" r:id="rId52"/>
    <p:sldId id="652" r:id="rId53"/>
    <p:sldId id="668" r:id="rId54"/>
    <p:sldId id="669" r:id="rId55"/>
    <p:sldId id="675" r:id="rId56"/>
    <p:sldId id="676" r:id="rId57"/>
    <p:sldId id="677" r:id="rId58"/>
    <p:sldId id="678" r:id="rId59"/>
    <p:sldId id="679" r:id="rId60"/>
    <p:sldId id="680" r:id="rId61"/>
    <p:sldId id="653" r:id="rId62"/>
  </p:sldIdLst>
  <p:sldSz cx="9144000" cy="6858000" type="letter"/>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007A"/>
    <a:srgbClr val="3333CC"/>
    <a:srgbClr val="6600FF"/>
    <a:srgbClr val="7F00FE"/>
    <a:srgbClr val="962DFF"/>
    <a:srgbClr val="009900"/>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4" d="100"/>
          <a:sy n="134" d="100"/>
        </p:scale>
        <p:origin x="-2216" y="-88"/>
      </p:cViewPr>
      <p:guideLst>
        <p:guide orient="horz" pos="2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4" d="100"/>
          <a:sy n="54" d="100"/>
        </p:scale>
        <p:origin x="-180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wmf"/><Relationship Id="rId1" Type="http://schemas.openxmlformats.org/officeDocument/2006/relationships/image" Target="../media/image10.wmf"/><Relationship Id="rId2"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emf"/><Relationship Id="rId3"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emf"/><Relationship Id="rId3"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 Id="rId3"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emf"/><Relationship Id="rId3"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94025" cy="454025"/>
          </a:xfrm>
          <a:prstGeom prst="rect">
            <a:avLst/>
          </a:prstGeom>
          <a:noFill/>
          <a:ln w="9525">
            <a:noFill/>
            <a:miter lim="800000"/>
            <a:headEnd/>
            <a:tailEnd/>
          </a:ln>
          <a:effectLst/>
        </p:spPr>
        <p:txBody>
          <a:bodyPr vert="horz" wrap="square" lIns="91210" tIns="45605" rIns="91210" bIns="45605" numCol="1" anchor="t" anchorCtr="0" compatLnSpc="1">
            <a:prstTxWarp prst="textNoShape">
              <a:avLst/>
            </a:prstTxWarp>
          </a:bodyPr>
          <a:lstStyle>
            <a:lvl1pPr defTabSz="911225" eaLnBrk="0" hangingPunct="0">
              <a:defRPr sz="1200">
                <a:latin typeface="Times New Roman" charset="0"/>
                <a:ea typeface="ＭＳ Ｐゴシック" charset="0"/>
                <a:cs typeface="ＭＳ Ｐゴシック" charset="0"/>
              </a:defRPr>
            </a:lvl1pPr>
          </a:lstStyle>
          <a:p>
            <a:pPr>
              <a:defRPr/>
            </a:pPr>
            <a:endParaRPr lang="it-IT"/>
          </a:p>
        </p:txBody>
      </p:sp>
      <p:sp>
        <p:nvSpPr>
          <p:cNvPr id="60419" name="Rectangle 3"/>
          <p:cNvSpPr>
            <a:spLocks noGrp="1" noChangeArrowheads="1"/>
          </p:cNvSpPr>
          <p:nvPr>
            <p:ph type="dt" sz="quarter" idx="1"/>
          </p:nvPr>
        </p:nvSpPr>
        <p:spPr bwMode="auto">
          <a:xfrm>
            <a:off x="3892550" y="0"/>
            <a:ext cx="2995613" cy="454025"/>
          </a:xfrm>
          <a:prstGeom prst="rect">
            <a:avLst/>
          </a:prstGeom>
          <a:noFill/>
          <a:ln w="9525">
            <a:noFill/>
            <a:miter lim="800000"/>
            <a:headEnd/>
            <a:tailEnd/>
          </a:ln>
          <a:effectLst/>
        </p:spPr>
        <p:txBody>
          <a:bodyPr vert="horz" wrap="square" lIns="91210" tIns="45605" rIns="91210" bIns="45605" numCol="1" anchor="t" anchorCtr="0" compatLnSpc="1">
            <a:prstTxWarp prst="textNoShape">
              <a:avLst/>
            </a:prstTxWarp>
          </a:bodyPr>
          <a:lstStyle>
            <a:lvl1pPr algn="r" defTabSz="911225" eaLnBrk="0" hangingPunct="0">
              <a:defRPr sz="1200">
                <a:latin typeface="Times New Roman" charset="0"/>
                <a:ea typeface="ＭＳ Ｐゴシック" charset="0"/>
                <a:cs typeface="ＭＳ Ｐゴシック" charset="0"/>
              </a:defRPr>
            </a:lvl1pPr>
          </a:lstStyle>
          <a:p>
            <a:pPr>
              <a:defRPr/>
            </a:pPr>
            <a:endParaRPr lang="it-IT"/>
          </a:p>
        </p:txBody>
      </p:sp>
      <p:sp>
        <p:nvSpPr>
          <p:cNvPr id="60420" name="Rectangle 4"/>
          <p:cNvSpPr>
            <a:spLocks noGrp="1" noChangeArrowheads="1"/>
          </p:cNvSpPr>
          <p:nvPr>
            <p:ph type="ftr" sz="quarter" idx="2"/>
          </p:nvPr>
        </p:nvSpPr>
        <p:spPr bwMode="auto">
          <a:xfrm>
            <a:off x="0" y="8699500"/>
            <a:ext cx="2994025" cy="454025"/>
          </a:xfrm>
          <a:prstGeom prst="rect">
            <a:avLst/>
          </a:prstGeom>
          <a:noFill/>
          <a:ln w="9525">
            <a:noFill/>
            <a:miter lim="800000"/>
            <a:headEnd/>
            <a:tailEnd/>
          </a:ln>
          <a:effectLst/>
        </p:spPr>
        <p:txBody>
          <a:bodyPr vert="horz" wrap="square" lIns="91210" tIns="45605" rIns="91210" bIns="45605" numCol="1" anchor="b" anchorCtr="0" compatLnSpc="1">
            <a:prstTxWarp prst="textNoShape">
              <a:avLst/>
            </a:prstTxWarp>
          </a:bodyPr>
          <a:lstStyle>
            <a:lvl1pPr defTabSz="911225" eaLnBrk="0" hangingPunct="0">
              <a:defRPr sz="1200">
                <a:latin typeface="Times New Roman" charset="0"/>
                <a:ea typeface="ＭＳ Ｐゴシック" charset="0"/>
                <a:cs typeface="ＭＳ Ｐゴシック" charset="0"/>
              </a:defRPr>
            </a:lvl1pPr>
          </a:lstStyle>
          <a:p>
            <a:pPr>
              <a:defRPr/>
            </a:pPr>
            <a:endParaRPr lang="it-IT"/>
          </a:p>
        </p:txBody>
      </p:sp>
      <p:sp>
        <p:nvSpPr>
          <p:cNvPr id="60421" name="Rectangle 5"/>
          <p:cNvSpPr>
            <a:spLocks noGrp="1" noChangeArrowheads="1"/>
          </p:cNvSpPr>
          <p:nvPr>
            <p:ph type="sldNum" sz="quarter" idx="3"/>
          </p:nvPr>
        </p:nvSpPr>
        <p:spPr bwMode="auto">
          <a:xfrm>
            <a:off x="3892550" y="8699500"/>
            <a:ext cx="2995613" cy="454025"/>
          </a:xfrm>
          <a:prstGeom prst="rect">
            <a:avLst/>
          </a:prstGeom>
          <a:noFill/>
          <a:ln w="9525">
            <a:noFill/>
            <a:miter lim="800000"/>
            <a:headEnd/>
            <a:tailEnd/>
          </a:ln>
          <a:effectLst/>
        </p:spPr>
        <p:txBody>
          <a:bodyPr vert="horz" wrap="square" lIns="91210" tIns="45605" rIns="91210" bIns="45605" numCol="1" anchor="b" anchorCtr="0" compatLnSpc="1">
            <a:prstTxWarp prst="textNoShape">
              <a:avLst/>
            </a:prstTxWarp>
          </a:bodyPr>
          <a:lstStyle>
            <a:lvl1pPr algn="r" defTabSz="911225" eaLnBrk="0" hangingPunct="0">
              <a:defRPr sz="1200">
                <a:latin typeface="Times New Roman" charset="0"/>
              </a:defRPr>
            </a:lvl1pPr>
          </a:lstStyle>
          <a:p>
            <a:fld id="{F38C9C50-24C6-7644-80CA-D295357602B9}" type="slidenum">
              <a:rPr lang="en-US"/>
              <a:pPr/>
              <a:t>‹n.›</a:t>
            </a:fld>
            <a:endParaRPr lang="en-US"/>
          </a:p>
        </p:txBody>
      </p:sp>
    </p:spTree>
    <p:extLst>
      <p:ext uri="{BB962C8B-B14F-4D97-AF65-F5344CB8AC3E}">
        <p14:creationId xmlns:p14="http://schemas.microsoft.com/office/powerpoint/2010/main" val="1862660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lvl1pPr defTabSz="912813" eaLnBrk="0" hangingPunct="0">
              <a:defRPr sz="1200">
                <a:latin typeface="Helvetica" charset="0"/>
                <a:ea typeface="ＭＳ Ｐゴシック" charset="0"/>
                <a:cs typeface="ＭＳ Ｐゴシック" charset="0"/>
              </a:defRPr>
            </a:lvl1pPr>
          </a:lstStyle>
          <a:p>
            <a:pPr>
              <a:defRPr/>
            </a:pPr>
            <a:endParaRPr lang="it-IT"/>
          </a:p>
        </p:txBody>
      </p:sp>
      <p:sp>
        <p:nvSpPr>
          <p:cNvPr id="118787"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lvl1pPr algn="r" defTabSz="912813" eaLnBrk="0" hangingPunct="0">
              <a:defRPr sz="1200">
                <a:latin typeface="Helvetica" charset="0"/>
                <a:ea typeface="ＭＳ Ｐゴシック" charset="0"/>
                <a:cs typeface="ＭＳ Ｐゴシック" charset="0"/>
              </a:defRPr>
            </a:lvl1pPr>
          </a:lstStyle>
          <a:p>
            <a:pPr>
              <a:defRPr/>
            </a:pPr>
            <a:endParaRPr lang="it-IT"/>
          </a:p>
        </p:txBody>
      </p:sp>
      <p:sp>
        <p:nvSpPr>
          <p:cNvPr id="60420" name="Rectangle 4"/>
          <p:cNvSpPr>
            <a:spLocks noGrp="1" noRot="1" noChangeAspect="1" noChangeArrowheads="1" noTextEdit="1"/>
          </p:cNvSpPr>
          <p:nvPr>
            <p:ph type="sldImg" idx="2"/>
          </p:nvPr>
        </p:nvSpPr>
        <p:spPr bwMode="auto">
          <a:xfrm>
            <a:off x="1152525" y="682625"/>
            <a:ext cx="4554538" cy="3416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8789" name="Rectangle 5"/>
          <p:cNvSpPr>
            <a:spLocks noGrp="1" noChangeArrowheads="1"/>
          </p:cNvSpPr>
          <p:nvPr>
            <p:ph type="body" sz="quarter" idx="3"/>
          </p:nvPr>
        </p:nvSpPr>
        <p:spPr bwMode="auto">
          <a:xfrm>
            <a:off x="914400" y="4325938"/>
            <a:ext cx="5029200" cy="4098925"/>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8790" name="Rectangle 6"/>
          <p:cNvSpPr>
            <a:spLocks noGrp="1" noChangeArrowheads="1"/>
          </p:cNvSpPr>
          <p:nvPr>
            <p:ph type="ftr" sz="quarter" idx="4"/>
          </p:nvPr>
        </p:nvSpPr>
        <p:spPr bwMode="auto">
          <a:xfrm>
            <a:off x="0" y="8653463"/>
            <a:ext cx="2971800" cy="454025"/>
          </a:xfrm>
          <a:prstGeom prst="rect">
            <a:avLst/>
          </a:prstGeom>
          <a:noFill/>
          <a:ln w="9525">
            <a:noFill/>
            <a:miter lim="800000"/>
            <a:headEnd/>
            <a:tailEnd/>
          </a:ln>
          <a:effectLst/>
        </p:spPr>
        <p:txBody>
          <a:bodyPr vert="horz" wrap="square" lIns="91224" tIns="45612" rIns="91224" bIns="45612" numCol="1" anchor="b" anchorCtr="0" compatLnSpc="1">
            <a:prstTxWarp prst="textNoShape">
              <a:avLst/>
            </a:prstTxWarp>
          </a:bodyPr>
          <a:lstStyle>
            <a:lvl1pPr defTabSz="912813" eaLnBrk="0" hangingPunct="0">
              <a:defRPr sz="1200">
                <a:latin typeface="Helvetica" charset="0"/>
                <a:ea typeface="ＭＳ Ｐゴシック" charset="0"/>
                <a:cs typeface="ＭＳ Ｐゴシック" charset="0"/>
              </a:defRPr>
            </a:lvl1pPr>
          </a:lstStyle>
          <a:p>
            <a:pPr>
              <a:defRPr/>
            </a:pPr>
            <a:endParaRPr lang="it-IT"/>
          </a:p>
        </p:txBody>
      </p:sp>
      <p:sp>
        <p:nvSpPr>
          <p:cNvPr id="118791" name="Rectangle 7"/>
          <p:cNvSpPr>
            <a:spLocks noGrp="1" noChangeArrowheads="1"/>
          </p:cNvSpPr>
          <p:nvPr>
            <p:ph type="sldNum" sz="quarter" idx="5"/>
          </p:nvPr>
        </p:nvSpPr>
        <p:spPr bwMode="auto">
          <a:xfrm>
            <a:off x="3886200" y="8653463"/>
            <a:ext cx="2971800" cy="454025"/>
          </a:xfrm>
          <a:prstGeom prst="rect">
            <a:avLst/>
          </a:prstGeom>
          <a:noFill/>
          <a:ln w="9525">
            <a:noFill/>
            <a:miter lim="800000"/>
            <a:headEnd/>
            <a:tailEnd/>
          </a:ln>
          <a:effectLst/>
        </p:spPr>
        <p:txBody>
          <a:bodyPr vert="horz" wrap="square" lIns="91224" tIns="45612" rIns="91224" bIns="45612" numCol="1" anchor="b" anchorCtr="0" compatLnSpc="1">
            <a:prstTxWarp prst="textNoShape">
              <a:avLst/>
            </a:prstTxWarp>
          </a:bodyPr>
          <a:lstStyle>
            <a:lvl1pPr algn="r" defTabSz="912813" eaLnBrk="0" hangingPunct="0">
              <a:defRPr sz="1200">
                <a:latin typeface="Helvetica" charset="0"/>
              </a:defRPr>
            </a:lvl1pPr>
          </a:lstStyle>
          <a:p>
            <a:fld id="{4C3B4CC9-BD38-AC4F-B04E-906C5FC1F772}" type="slidenum">
              <a:rPr lang="en-US"/>
              <a:pPr/>
              <a:t>‹n.›</a:t>
            </a:fld>
            <a:endParaRPr lang="en-US"/>
          </a:p>
        </p:txBody>
      </p:sp>
    </p:spTree>
    <p:extLst>
      <p:ext uri="{BB962C8B-B14F-4D97-AF65-F5344CB8AC3E}">
        <p14:creationId xmlns:p14="http://schemas.microsoft.com/office/powerpoint/2010/main" val="3309485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fld id="{DF6311BA-E5F2-D74A-B86B-47F13827B02F}" type="slidenum">
              <a:rPr lang="en-US" sz="1200">
                <a:latin typeface="Helvetica" charset="0"/>
              </a:rPr>
              <a:pPr/>
              <a:t>10</a:t>
            </a:fld>
            <a:endParaRPr lang="en-US" sz="1200">
              <a:latin typeface="Helvetica"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atin typeface="Times New Roman" charset="0"/>
              </a:rPr>
              <a:t>By a </a:t>
            </a:r>
            <a:r>
              <a:rPr lang="nl-NL" i="1">
                <a:latin typeface="Times New Roman" charset="0"/>
              </a:rPr>
              <a:t>model</a:t>
            </a:r>
            <a:r>
              <a:rPr lang="nl-NL">
                <a:latin typeface="Times New Roman" charset="0"/>
              </a:rPr>
              <a:t> of the environment we mean anything that an agent can use to predict how the environment will respond to its actions. Given a state and an action, a model produces a prediction of the resultant next state and next reward. If the model is stochastic, then there are several possible next states and next rewards, each with some probability of occurring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New Roman" charset="0"/>
            </a:endParaRPr>
          </a:p>
        </p:txBody>
      </p:sp>
      <p:sp>
        <p:nvSpPr>
          <p:cNvPr id="624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fld id="{699B4A54-AE57-4847-8C89-F386CB036183}" type="slidenum">
              <a:rPr lang="en-US" sz="1200">
                <a:latin typeface="Helvetica" charset="0"/>
              </a:rPr>
              <a:pPr/>
              <a:t>26</a:t>
            </a:fld>
            <a:endParaRPr lang="en-US" sz="1200">
              <a:latin typeface="Helvetic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8"/>
          <p:cNvSpPr>
            <a:spLocks noChangeArrowheads="1"/>
          </p:cNvSpPr>
          <p:nvPr/>
        </p:nvSpPr>
        <p:spPr bwMode="auto">
          <a:xfrm>
            <a:off x="7359650" y="5740400"/>
            <a:ext cx="514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spcBef>
                <a:spcPct val="50000"/>
              </a:spcBef>
            </a:pPr>
            <a:endParaRPr lang="it-IT"/>
          </a:p>
        </p:txBody>
      </p:sp>
      <p:sp>
        <p:nvSpPr>
          <p:cNvPr id="4" name="Rectangle 9"/>
          <p:cNvSpPr>
            <a:spLocks noChangeArrowheads="1"/>
          </p:cNvSpPr>
          <p:nvPr/>
        </p:nvSpPr>
        <p:spPr bwMode="auto">
          <a:xfrm>
            <a:off x="7740650" y="5740400"/>
            <a:ext cx="438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spcBef>
                <a:spcPct val="50000"/>
              </a:spcBef>
            </a:pPr>
            <a:endParaRPr lang="it-IT"/>
          </a:p>
        </p:txBody>
      </p:sp>
      <p:sp>
        <p:nvSpPr>
          <p:cNvPr id="5" name="Rectangle 10"/>
          <p:cNvSpPr>
            <a:spLocks noChangeArrowheads="1"/>
          </p:cNvSpPr>
          <p:nvPr/>
        </p:nvSpPr>
        <p:spPr bwMode="auto">
          <a:xfrm>
            <a:off x="8045450" y="5740400"/>
            <a:ext cx="4762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spcBef>
                <a:spcPct val="50000"/>
              </a:spcBef>
            </a:pPr>
            <a:endParaRPr lang="it-IT"/>
          </a:p>
        </p:txBody>
      </p:sp>
      <p:sp>
        <p:nvSpPr>
          <p:cNvPr id="115728" name="Rectangle 16"/>
          <p:cNvSpPr>
            <a:spLocks noGrp="1" noChangeArrowheads="1"/>
          </p:cNvSpPr>
          <p:nvPr>
            <p:ph type="ctrTitle" sz="quarter"/>
          </p:nvPr>
        </p:nvSpPr>
        <p:spPr>
          <a:xfrm>
            <a:off x="685800" y="625475"/>
            <a:ext cx="7772400" cy="2803525"/>
          </a:xfrm>
        </p:spPr>
        <p:txBody>
          <a:bodyPr/>
          <a:lstStyle>
            <a:lvl1pPr algn="ctr">
              <a:defRPr sz="4000">
                <a:effectLst>
                  <a:outerShdw blurRad="38100" dist="38100" dir="2700000" algn="tl">
                    <a:srgbClr val="C0C0C0"/>
                  </a:outerShdw>
                </a:effectLst>
              </a:defRPr>
            </a:lvl1pPr>
          </a:lstStyle>
          <a:p>
            <a:r>
              <a:rPr lang="en-US"/>
              <a:t>Click to edit Master title style</a:t>
            </a:r>
          </a:p>
        </p:txBody>
      </p:sp>
      <p:sp>
        <p:nvSpPr>
          <p:cNvPr id="6" name="Rectangle 5"/>
          <p:cNvSpPr>
            <a:spLocks noGrp="1" noChangeArrowheads="1"/>
          </p:cNvSpPr>
          <p:nvPr>
            <p:ph type="ftr" sz="quarter" idx="10"/>
          </p:nvPr>
        </p:nvSpPr>
        <p:spPr bwMode="auto">
          <a:xfrm>
            <a:off x="357188" y="3594100"/>
            <a:ext cx="8467725" cy="966788"/>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800" b="1">
                <a:solidFill>
                  <a:schemeClr val="hlink"/>
                </a:solidFill>
                <a:effectLst>
                  <a:outerShdw blurRad="38100" dist="38100" dir="2700000" algn="tl">
                    <a:srgbClr val="DDDDDD"/>
                  </a:outerShdw>
                </a:effectLst>
              </a:defRPr>
            </a:lvl1pPr>
          </a:lstStyle>
          <a:p>
            <a:r>
              <a:rPr lang="en-US">
                <a:solidFill>
                  <a:srgbClr val="006699"/>
                </a:solidFill>
              </a:rPr>
              <a:t>Alan FernElectrical and Computer Engineering</a:t>
            </a:r>
          </a:p>
          <a:p>
            <a:r>
              <a:rPr lang="en-US"/>
              <a:t>Purdue University</a:t>
            </a:r>
          </a:p>
        </p:txBody>
      </p:sp>
      <p:sp>
        <p:nvSpPr>
          <p:cNvPr id="7" name="Rectangle 17"/>
          <p:cNvSpPr>
            <a:spLocks noGrp="1" noChangeArrowheads="1"/>
          </p:cNvSpPr>
          <p:nvPr>
            <p:ph type="sldNum" sz="quarter" idx="11"/>
          </p:nvPr>
        </p:nvSpPr>
        <p:spPr>
          <a:xfrm>
            <a:off x="7162800" y="6537325"/>
            <a:ext cx="1905000" cy="244475"/>
          </a:xfrm>
        </p:spPr>
        <p:txBody>
          <a:bodyPr>
            <a:spAutoFit/>
          </a:bodyPr>
          <a:lstStyle>
            <a:lvl1pPr>
              <a:defRPr sz="1000">
                <a:latin typeface="Arial" charset="0"/>
              </a:defRPr>
            </a:lvl1pPr>
          </a:lstStyle>
          <a:p>
            <a:fld id="{87EE4F99-21C7-AF4A-99F2-524DAE646949}" type="slidenum">
              <a:rPr lang="en-US"/>
              <a:pPr/>
              <a:t>‹n.›</a:t>
            </a:fld>
            <a:endParaRPr lang="en-US"/>
          </a:p>
        </p:txBody>
      </p:sp>
    </p:spTree>
    <p:extLst>
      <p:ext uri="{BB962C8B-B14F-4D97-AF65-F5344CB8AC3E}">
        <p14:creationId xmlns:p14="http://schemas.microsoft.com/office/powerpoint/2010/main" val="2836571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sldNum" sz="quarter" idx="10"/>
          </p:nvPr>
        </p:nvSpPr>
        <p:spPr>
          <a:ln/>
        </p:spPr>
        <p:txBody>
          <a:bodyPr/>
          <a:lstStyle>
            <a:lvl1pPr>
              <a:defRPr/>
            </a:lvl1pPr>
          </a:lstStyle>
          <a:p>
            <a:fld id="{1781EAD7-5A59-5D48-9FB0-C88538C7EACD}" type="slidenum">
              <a:rPr lang="en-US"/>
              <a:pPr/>
              <a:t>‹n.›</a:t>
            </a:fld>
            <a:endParaRPr lang="en-US"/>
          </a:p>
        </p:txBody>
      </p:sp>
    </p:spTree>
    <p:extLst>
      <p:ext uri="{BB962C8B-B14F-4D97-AF65-F5344CB8AC3E}">
        <p14:creationId xmlns:p14="http://schemas.microsoft.com/office/powerpoint/2010/main" val="315464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298450"/>
            <a:ext cx="1947862" cy="5694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1988" y="298450"/>
            <a:ext cx="5695950" cy="5694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sldNum" sz="quarter" idx="10"/>
          </p:nvPr>
        </p:nvSpPr>
        <p:spPr>
          <a:ln/>
        </p:spPr>
        <p:txBody>
          <a:bodyPr/>
          <a:lstStyle>
            <a:lvl1pPr>
              <a:defRPr/>
            </a:lvl1pPr>
          </a:lstStyle>
          <a:p>
            <a:fld id="{393F1938-1F89-4047-874D-AEA5F6744D66}" type="slidenum">
              <a:rPr lang="en-US"/>
              <a:pPr/>
              <a:t>‹n.›</a:t>
            </a:fld>
            <a:endParaRPr lang="en-US"/>
          </a:p>
        </p:txBody>
      </p:sp>
    </p:spTree>
    <p:extLst>
      <p:ext uri="{BB962C8B-B14F-4D97-AF65-F5344CB8AC3E}">
        <p14:creationId xmlns:p14="http://schemas.microsoft.com/office/powerpoint/2010/main" val="1994563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1988" y="298450"/>
            <a:ext cx="7772400" cy="6175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87425"/>
            <a:ext cx="3810000" cy="5005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87425"/>
            <a:ext cx="3810000" cy="5005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fld id="{6B223914-D76B-8041-B11C-B780ABF3C50A}" type="slidenum">
              <a:rPr lang="en-US"/>
              <a:pPr/>
              <a:t>‹n.›</a:t>
            </a:fld>
            <a:endParaRPr lang="en-US"/>
          </a:p>
        </p:txBody>
      </p:sp>
    </p:spTree>
    <p:extLst>
      <p:ext uri="{BB962C8B-B14F-4D97-AF65-F5344CB8AC3E}">
        <p14:creationId xmlns:p14="http://schemas.microsoft.com/office/powerpoint/2010/main" val="324279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sldNum" sz="quarter" idx="10"/>
          </p:nvPr>
        </p:nvSpPr>
        <p:spPr>
          <a:ln/>
        </p:spPr>
        <p:txBody>
          <a:bodyPr/>
          <a:lstStyle>
            <a:lvl1pPr>
              <a:defRPr/>
            </a:lvl1pPr>
          </a:lstStyle>
          <a:p>
            <a:fld id="{BAEC083C-7171-864C-A07B-9C040EDBBED2}" type="slidenum">
              <a:rPr lang="en-US"/>
              <a:pPr/>
              <a:t>‹n.›</a:t>
            </a:fld>
            <a:endParaRPr lang="en-US"/>
          </a:p>
        </p:txBody>
      </p:sp>
    </p:spTree>
    <p:extLst>
      <p:ext uri="{BB962C8B-B14F-4D97-AF65-F5344CB8AC3E}">
        <p14:creationId xmlns:p14="http://schemas.microsoft.com/office/powerpoint/2010/main" val="158530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9"/>
          <p:cNvSpPr>
            <a:spLocks noGrp="1" noChangeArrowheads="1"/>
          </p:cNvSpPr>
          <p:nvPr>
            <p:ph type="sldNum" sz="quarter" idx="10"/>
          </p:nvPr>
        </p:nvSpPr>
        <p:spPr>
          <a:ln/>
        </p:spPr>
        <p:txBody>
          <a:bodyPr/>
          <a:lstStyle>
            <a:lvl1pPr>
              <a:defRPr/>
            </a:lvl1pPr>
          </a:lstStyle>
          <a:p>
            <a:fld id="{E8D37C62-97D1-0243-9E01-AE1162154702}" type="slidenum">
              <a:rPr lang="en-US"/>
              <a:pPr/>
              <a:t>‹n.›</a:t>
            </a:fld>
            <a:endParaRPr lang="en-US"/>
          </a:p>
        </p:txBody>
      </p:sp>
    </p:spTree>
    <p:extLst>
      <p:ext uri="{BB962C8B-B14F-4D97-AF65-F5344CB8AC3E}">
        <p14:creationId xmlns:p14="http://schemas.microsoft.com/office/powerpoint/2010/main" val="3673000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87425"/>
            <a:ext cx="3810000" cy="5005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87425"/>
            <a:ext cx="3810000" cy="5005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fld id="{FF001A98-A66B-1647-AF2F-B9A5B5256D2F}" type="slidenum">
              <a:rPr lang="en-US"/>
              <a:pPr/>
              <a:t>‹n.›</a:t>
            </a:fld>
            <a:endParaRPr lang="en-US"/>
          </a:p>
        </p:txBody>
      </p:sp>
    </p:spTree>
    <p:extLst>
      <p:ext uri="{BB962C8B-B14F-4D97-AF65-F5344CB8AC3E}">
        <p14:creationId xmlns:p14="http://schemas.microsoft.com/office/powerpoint/2010/main" val="323888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9"/>
          <p:cNvSpPr>
            <a:spLocks noGrp="1" noChangeArrowheads="1"/>
          </p:cNvSpPr>
          <p:nvPr>
            <p:ph type="sldNum" sz="quarter" idx="10"/>
          </p:nvPr>
        </p:nvSpPr>
        <p:spPr>
          <a:ln/>
        </p:spPr>
        <p:txBody>
          <a:bodyPr/>
          <a:lstStyle>
            <a:lvl1pPr>
              <a:defRPr/>
            </a:lvl1pPr>
          </a:lstStyle>
          <a:p>
            <a:fld id="{1854C3EF-375E-DE4C-A3C0-0B5D17DD8617}" type="slidenum">
              <a:rPr lang="en-US"/>
              <a:pPr/>
              <a:t>‹n.›</a:t>
            </a:fld>
            <a:endParaRPr lang="en-US"/>
          </a:p>
        </p:txBody>
      </p:sp>
    </p:spTree>
    <p:extLst>
      <p:ext uri="{BB962C8B-B14F-4D97-AF65-F5344CB8AC3E}">
        <p14:creationId xmlns:p14="http://schemas.microsoft.com/office/powerpoint/2010/main" val="355873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9"/>
          <p:cNvSpPr>
            <a:spLocks noGrp="1" noChangeArrowheads="1"/>
          </p:cNvSpPr>
          <p:nvPr>
            <p:ph type="sldNum" sz="quarter" idx="10"/>
          </p:nvPr>
        </p:nvSpPr>
        <p:spPr>
          <a:ln/>
        </p:spPr>
        <p:txBody>
          <a:bodyPr/>
          <a:lstStyle>
            <a:lvl1pPr>
              <a:defRPr/>
            </a:lvl1pPr>
          </a:lstStyle>
          <a:p>
            <a:fld id="{2657D63B-1122-E040-89A9-170002429E51}" type="slidenum">
              <a:rPr lang="en-US"/>
              <a:pPr/>
              <a:t>‹n.›</a:t>
            </a:fld>
            <a:endParaRPr lang="en-US"/>
          </a:p>
        </p:txBody>
      </p:sp>
    </p:spTree>
    <p:extLst>
      <p:ext uri="{BB962C8B-B14F-4D97-AF65-F5344CB8AC3E}">
        <p14:creationId xmlns:p14="http://schemas.microsoft.com/office/powerpoint/2010/main" val="73649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fld id="{40DBC3FC-FE01-DB4C-AC3B-EEFAC004E143}" type="slidenum">
              <a:rPr lang="en-US"/>
              <a:pPr/>
              <a:t>‹n.›</a:t>
            </a:fld>
            <a:endParaRPr lang="en-US"/>
          </a:p>
        </p:txBody>
      </p:sp>
    </p:spTree>
    <p:extLst>
      <p:ext uri="{BB962C8B-B14F-4D97-AF65-F5344CB8AC3E}">
        <p14:creationId xmlns:p14="http://schemas.microsoft.com/office/powerpoint/2010/main" val="148826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fld id="{4AF6FF3A-8015-8349-978E-F38AF0CBD604}" type="slidenum">
              <a:rPr lang="en-US"/>
              <a:pPr/>
              <a:t>‹n.›</a:t>
            </a:fld>
            <a:endParaRPr lang="en-US"/>
          </a:p>
        </p:txBody>
      </p:sp>
    </p:spTree>
    <p:extLst>
      <p:ext uri="{BB962C8B-B14F-4D97-AF65-F5344CB8AC3E}">
        <p14:creationId xmlns:p14="http://schemas.microsoft.com/office/powerpoint/2010/main" val="340827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fld id="{7D926F9C-82B7-124B-BFAE-8898F6C4049D}" type="slidenum">
              <a:rPr lang="en-US"/>
              <a:pPr/>
              <a:t>‹n.›</a:t>
            </a:fld>
            <a:endParaRPr lang="en-US"/>
          </a:p>
        </p:txBody>
      </p:sp>
    </p:spTree>
    <p:extLst>
      <p:ext uri="{BB962C8B-B14F-4D97-AF65-F5344CB8AC3E}">
        <p14:creationId xmlns:p14="http://schemas.microsoft.com/office/powerpoint/2010/main" val="9082862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8520113" y="6370638"/>
            <a:ext cx="207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spcBef>
                <a:spcPct val="50000"/>
              </a:spcBef>
            </a:pPr>
            <a:endParaRPr lang="it-IT"/>
          </a:p>
        </p:txBody>
      </p:sp>
      <p:sp>
        <p:nvSpPr>
          <p:cNvPr id="1027" name="Rectangle 4"/>
          <p:cNvSpPr>
            <a:spLocks noChangeArrowheads="1"/>
          </p:cNvSpPr>
          <p:nvPr/>
        </p:nvSpPr>
        <p:spPr bwMode="auto">
          <a:xfrm>
            <a:off x="8664575" y="6370638"/>
            <a:ext cx="227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spcBef>
                <a:spcPct val="50000"/>
              </a:spcBef>
            </a:pPr>
            <a:endParaRPr lang="it-IT"/>
          </a:p>
        </p:txBody>
      </p:sp>
      <p:sp>
        <p:nvSpPr>
          <p:cNvPr id="1028" name="Rectangle 23"/>
          <p:cNvSpPr>
            <a:spLocks noGrp="1" noChangeArrowheads="1"/>
          </p:cNvSpPr>
          <p:nvPr>
            <p:ph type="title"/>
          </p:nvPr>
        </p:nvSpPr>
        <p:spPr bwMode="auto">
          <a:xfrm>
            <a:off x="661988" y="298450"/>
            <a:ext cx="77724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24"/>
          <p:cNvSpPr>
            <a:spLocks noGrp="1" noChangeArrowheads="1"/>
          </p:cNvSpPr>
          <p:nvPr>
            <p:ph type="body" idx="1"/>
          </p:nvPr>
        </p:nvSpPr>
        <p:spPr bwMode="auto">
          <a:xfrm>
            <a:off x="685800" y="987425"/>
            <a:ext cx="77724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717" name="Rectangle 29"/>
          <p:cNvSpPr>
            <a:spLocks noGrp="1" noChangeArrowheads="1"/>
          </p:cNvSpPr>
          <p:nvPr>
            <p:ph type="sldNum" sz="quarter" idx="4"/>
          </p:nvPr>
        </p:nvSpPr>
        <p:spPr bwMode="auto">
          <a:xfrm>
            <a:off x="7239000" y="657225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Comic Sans MS" charset="0"/>
              </a:defRPr>
            </a:lvl1pPr>
          </a:lstStyle>
          <a:p>
            <a:fld id="{DC36787B-3755-3041-AA7E-4A743701153C}"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hf hdr="0" ftr="0" dt="0"/>
  <p:txStyles>
    <p:titleStyle>
      <a:lvl1pPr algn="l" rtl="0" eaLnBrk="0" fontAlgn="base" hangingPunct="0">
        <a:spcBef>
          <a:spcPct val="0"/>
        </a:spcBef>
        <a:spcAft>
          <a:spcPct val="0"/>
        </a:spcAft>
        <a:defRPr kumimoji="1" sz="3600" b="1">
          <a:solidFill>
            <a:srgbClr val="0066FF"/>
          </a:solidFill>
          <a:latin typeface="+mj-lt"/>
          <a:ea typeface="ＭＳ Ｐゴシック" charset="0"/>
          <a:cs typeface="ＭＳ Ｐゴシック" charset="0"/>
        </a:defRPr>
      </a:lvl1pPr>
      <a:lvl2pPr algn="l" rtl="0" eaLnBrk="0" fontAlgn="base" hangingPunct="0">
        <a:spcBef>
          <a:spcPct val="0"/>
        </a:spcBef>
        <a:spcAft>
          <a:spcPct val="0"/>
        </a:spcAft>
        <a:defRPr kumimoji="1" sz="3600" b="1">
          <a:solidFill>
            <a:srgbClr val="0066FF"/>
          </a:solidFill>
          <a:latin typeface="Arial" charset="0"/>
          <a:ea typeface="ＭＳ Ｐゴシック" charset="0"/>
          <a:cs typeface="ＭＳ Ｐゴシック" charset="0"/>
        </a:defRPr>
      </a:lvl2pPr>
      <a:lvl3pPr algn="l" rtl="0" eaLnBrk="0" fontAlgn="base" hangingPunct="0">
        <a:spcBef>
          <a:spcPct val="0"/>
        </a:spcBef>
        <a:spcAft>
          <a:spcPct val="0"/>
        </a:spcAft>
        <a:defRPr kumimoji="1" sz="3600" b="1">
          <a:solidFill>
            <a:srgbClr val="0066FF"/>
          </a:solidFill>
          <a:latin typeface="Arial" charset="0"/>
          <a:ea typeface="ＭＳ Ｐゴシック" charset="0"/>
          <a:cs typeface="ＭＳ Ｐゴシック" charset="0"/>
        </a:defRPr>
      </a:lvl3pPr>
      <a:lvl4pPr algn="l" rtl="0" eaLnBrk="0" fontAlgn="base" hangingPunct="0">
        <a:spcBef>
          <a:spcPct val="0"/>
        </a:spcBef>
        <a:spcAft>
          <a:spcPct val="0"/>
        </a:spcAft>
        <a:defRPr kumimoji="1" sz="3600" b="1">
          <a:solidFill>
            <a:srgbClr val="0066FF"/>
          </a:solidFill>
          <a:latin typeface="Arial" charset="0"/>
          <a:ea typeface="ＭＳ Ｐゴシック" charset="0"/>
          <a:cs typeface="ＭＳ Ｐゴシック" charset="0"/>
        </a:defRPr>
      </a:lvl4pPr>
      <a:lvl5pPr algn="l" rtl="0" eaLnBrk="0" fontAlgn="base" hangingPunct="0">
        <a:spcBef>
          <a:spcPct val="0"/>
        </a:spcBef>
        <a:spcAft>
          <a:spcPct val="0"/>
        </a:spcAft>
        <a:defRPr kumimoji="1" sz="3600" b="1">
          <a:solidFill>
            <a:srgbClr val="0066FF"/>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kumimoji="1" sz="3600" b="1">
          <a:solidFill>
            <a:srgbClr val="0066FF"/>
          </a:solidFill>
          <a:latin typeface="Arial" charset="0"/>
        </a:defRPr>
      </a:lvl6pPr>
      <a:lvl7pPr marL="914400" algn="l" rtl="0" eaLnBrk="0" fontAlgn="base" hangingPunct="0">
        <a:spcBef>
          <a:spcPct val="0"/>
        </a:spcBef>
        <a:spcAft>
          <a:spcPct val="0"/>
        </a:spcAft>
        <a:defRPr kumimoji="1" sz="3600" b="1">
          <a:solidFill>
            <a:srgbClr val="0066FF"/>
          </a:solidFill>
          <a:latin typeface="Arial" charset="0"/>
        </a:defRPr>
      </a:lvl7pPr>
      <a:lvl8pPr marL="1371600" algn="l" rtl="0" eaLnBrk="0" fontAlgn="base" hangingPunct="0">
        <a:spcBef>
          <a:spcPct val="0"/>
        </a:spcBef>
        <a:spcAft>
          <a:spcPct val="0"/>
        </a:spcAft>
        <a:defRPr kumimoji="1" sz="3600" b="1">
          <a:solidFill>
            <a:srgbClr val="0066FF"/>
          </a:solidFill>
          <a:latin typeface="Arial" charset="0"/>
        </a:defRPr>
      </a:lvl8pPr>
      <a:lvl9pPr marL="1828800" algn="l" rtl="0" eaLnBrk="0" fontAlgn="base" hangingPunct="0">
        <a:spcBef>
          <a:spcPct val="0"/>
        </a:spcBef>
        <a:spcAft>
          <a:spcPct val="0"/>
        </a:spcAft>
        <a:defRPr kumimoji="1" sz="3600" b="1">
          <a:solidFill>
            <a:srgbClr val="0066FF"/>
          </a:solidFill>
          <a:latin typeface="Arial" charset="0"/>
        </a:defRPr>
      </a:lvl9pPr>
    </p:titleStyle>
    <p:bodyStyle>
      <a:lvl1pPr marL="342900" indent="-342900" algn="l" rtl="0" eaLnBrk="0" fontAlgn="base" hangingPunct="0">
        <a:spcBef>
          <a:spcPct val="50000"/>
        </a:spcBef>
        <a:spcAft>
          <a:spcPct val="0"/>
        </a:spcAft>
        <a:buClr>
          <a:srgbClr val="FF3300"/>
        </a:buClr>
        <a:buSzPct val="85000"/>
        <a:buFont typeface="Marlett" charset="0"/>
        <a:buChar char="h"/>
        <a:defRPr kumimoji="1"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339933"/>
        </a:buClr>
        <a:buSzPct val="85000"/>
        <a:buFont typeface="Marlett" charset="0"/>
        <a:buChar char="5"/>
        <a:defRPr kumimoji="1"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0000FF"/>
        </a:buClr>
        <a:buSzPct val="50000"/>
        <a:buFont typeface="Marlett" charset="0"/>
        <a:buChar char="g"/>
        <a:defRPr kumimoji="1"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Font typeface="Marlett" charset="0"/>
        <a:buChar char="6"/>
        <a:defRPr kumimoji="1"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120000"/>
        <a:buChar char="»"/>
        <a:defRPr kumimoji="1"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1"/>
        </a:buClr>
        <a:buSzPct val="12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1"/>
        </a:buClr>
        <a:buSzPct val="12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1"/>
        </a:buClr>
        <a:buSzPct val="12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1"/>
        </a:buClr>
        <a:buSzPct val="12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0.wmf"/><Relationship Id="rId5" Type="http://schemas.openxmlformats.org/officeDocument/2006/relationships/oleObject" Target="../embeddings/oleObject3.bin"/><Relationship Id="rId6" Type="http://schemas.openxmlformats.org/officeDocument/2006/relationships/image" Target="../media/image11.wmf"/><Relationship Id="rId7" Type="http://schemas.openxmlformats.org/officeDocument/2006/relationships/oleObject" Target="../embeddings/oleObject4.bin"/><Relationship Id="rId8" Type="http://schemas.openxmlformats.org/officeDocument/2006/relationships/image" Target="../media/image12.emf"/><Relationship Id="rId9" Type="http://schemas.openxmlformats.org/officeDocument/2006/relationships/oleObject" Target="../embeddings/oleObject5.bin"/><Relationship Id="rId10" Type="http://schemas.openxmlformats.org/officeDocument/2006/relationships/image" Target="../media/image13.wmf"/><Relationship Id="rId11" Type="http://schemas.openxmlformats.org/officeDocument/2006/relationships/oleObject" Target="../embeddings/oleObject6.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6.wmf"/><Relationship Id="rId5" Type="http://schemas.openxmlformats.org/officeDocument/2006/relationships/oleObject" Target="../embeddings/oleObject8.bin"/><Relationship Id="rId6" Type="http://schemas.openxmlformats.org/officeDocument/2006/relationships/image" Target="../media/image17.emf"/><Relationship Id="rId7" Type="http://schemas.openxmlformats.org/officeDocument/2006/relationships/oleObject" Target="../embeddings/oleObject9.bin"/><Relationship Id="rId8"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6.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oleObject" Target="../embeddings/oleObject11.bin"/><Relationship Id="rId5" Type="http://schemas.openxmlformats.org/officeDocument/2006/relationships/image" Target="../media/image21.wmf"/><Relationship Id="rId6" Type="http://schemas.openxmlformats.org/officeDocument/2006/relationships/oleObject" Target="../embeddings/oleObject12.bin"/><Relationship Id="rId7" Type="http://schemas.openxmlformats.org/officeDocument/2006/relationships/image" Target="../media/image22.wmf"/><Relationship Id="rId8" Type="http://schemas.openxmlformats.org/officeDocument/2006/relationships/image" Target="../media/image23.png"/><Relationship Id="rId9" Type="http://schemas.openxmlformats.org/officeDocument/2006/relationships/image" Target="../media/image20.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4.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5.wmf"/><Relationship Id="rId5" Type="http://schemas.openxmlformats.org/officeDocument/2006/relationships/oleObject" Target="../embeddings/oleObject15.bin"/><Relationship Id="rId6" Type="http://schemas.openxmlformats.org/officeDocument/2006/relationships/image" Target="../media/image26.emf"/><Relationship Id="rId7" Type="http://schemas.openxmlformats.org/officeDocument/2006/relationships/oleObject" Target="../embeddings/oleObject16.bin"/><Relationship Id="rId8" Type="http://schemas.openxmlformats.org/officeDocument/2006/relationships/image" Target="../media/image24.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7.emf"/><Relationship Id="rId5" Type="http://schemas.openxmlformats.org/officeDocument/2006/relationships/oleObject" Target="../embeddings/oleObject18.bin"/><Relationship Id="rId6" Type="http://schemas.openxmlformats.org/officeDocument/2006/relationships/image" Target="../media/image28.emf"/><Relationship Id="rId7" Type="http://schemas.openxmlformats.org/officeDocument/2006/relationships/oleObject" Target="../embeddings/oleObject19.bin"/><Relationship Id="rId8" Type="http://schemas.openxmlformats.org/officeDocument/2006/relationships/image" Target="../media/image22.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0.bin"/><Relationship Id="rId5" Type="http://schemas.openxmlformats.org/officeDocument/2006/relationships/image" Target="../media/image31.wmf"/><Relationship Id="rId6" Type="http://schemas.openxmlformats.org/officeDocument/2006/relationships/oleObject" Target="../embeddings/oleObject21.bin"/><Relationship Id="rId7" Type="http://schemas.openxmlformats.org/officeDocument/2006/relationships/image" Target="../media/image32.emf"/><Relationship Id="rId8" Type="http://schemas.openxmlformats.org/officeDocument/2006/relationships/oleObject" Target="../embeddings/oleObject22.bin"/><Relationship Id="rId9" Type="http://schemas.openxmlformats.org/officeDocument/2006/relationships/image" Target="../media/image33.wmf"/><Relationship Id="rId1" Type="http://schemas.openxmlformats.org/officeDocument/2006/relationships/vmlDrawing" Target="../drawings/vmlDrawing9.vml"/><Relationship Id="rId2"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31.wmf"/><Relationship Id="rId1" Type="http://schemas.openxmlformats.org/officeDocument/2006/relationships/vmlDrawing" Target="../drawings/vmlDrawing10.vml"/><Relationship Id="rId2"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34.emf"/><Relationship Id="rId1" Type="http://schemas.openxmlformats.org/officeDocument/2006/relationships/vmlDrawing" Target="../drawings/vmlDrawing11.vml"/><Relationship Id="rId2"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35.emf"/><Relationship Id="rId1" Type="http://schemas.openxmlformats.org/officeDocument/2006/relationships/vmlDrawing" Target="../drawings/vmlDrawing12.v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36.emf"/><Relationship Id="rId1" Type="http://schemas.openxmlformats.org/officeDocument/2006/relationships/vmlDrawing" Target="../drawings/vmlDrawing13.vml"/><Relationship Id="rId2"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37.emf"/><Relationship Id="rId1" Type="http://schemas.openxmlformats.org/officeDocument/2006/relationships/vmlDrawing" Target="../drawings/vmlDrawing14.vml"/><Relationship Id="rId2"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38.emf"/><Relationship Id="rId1" Type="http://schemas.openxmlformats.org/officeDocument/2006/relationships/vmlDrawing" Target="../drawings/vmlDrawing15.vml"/><Relationship Id="rId2"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9.emf"/><Relationship Id="rId1" Type="http://schemas.openxmlformats.org/officeDocument/2006/relationships/vmlDrawing" Target="../drawings/vmlDrawing16.vml"/><Relationship Id="rId2"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37.emf"/><Relationship Id="rId1" Type="http://schemas.openxmlformats.org/officeDocument/2006/relationships/vmlDrawing" Target="../drawings/vmlDrawing17.vml"/><Relationship Id="rId2"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40.emf"/><Relationship Id="rId1" Type="http://schemas.openxmlformats.org/officeDocument/2006/relationships/vmlDrawing" Target="../drawings/vmlDrawing18.vml"/><Relationship Id="rId2"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41.emf"/><Relationship Id="rId1" Type="http://schemas.openxmlformats.org/officeDocument/2006/relationships/vmlDrawing" Target="../drawings/vmlDrawing19.vml"/><Relationship Id="rId2"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57.emf"/><Relationship Id="rId1" Type="http://schemas.openxmlformats.org/officeDocument/2006/relationships/vmlDrawing" Target="../drawings/vmlDrawing20.vml"/><Relationship Id="rId2"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png"/><Relationship Id="rId3" Type="http://schemas.openxmlformats.org/officeDocument/2006/relationships/image" Target="../media/image6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rxiv.org/find/cs/1/au:+Mnih_V/0/1/0/all/0/1" TargetMode="External"/><Relationship Id="rId3" Type="http://schemas.openxmlformats.org/officeDocument/2006/relationships/image" Target="../media/image6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rxiv.org/find/cs/1/au:+Mnih_V/0/1/0/all/0/1" TargetMode="External"/><Relationship Id="rId3" Type="http://schemas.openxmlformats.org/officeDocument/2006/relationships/image" Target="../media/image6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en-US" dirty="0"/>
              <a:t>Reinforcement Learning</a:t>
            </a:r>
            <a:br>
              <a:rPr lang="en-US" dirty="0"/>
            </a:br>
            <a:endParaRPr lang="it-IT" dirty="0"/>
          </a:p>
        </p:txBody>
      </p:sp>
      <p:sp>
        <p:nvSpPr>
          <p:cNvPr id="3075" name="Segnaposto testo 2"/>
          <p:cNvSpPr>
            <a:spLocks noGrp="1"/>
          </p:cNvSpPr>
          <p:nvPr>
            <p:ph type="body" idx="1"/>
          </p:nvPr>
        </p:nvSpPr>
        <p:spPr/>
        <p:txBody>
          <a:bodyPr/>
          <a:lstStyle/>
          <a:p>
            <a:r>
              <a:rPr lang="it-IT">
                <a:latin typeface="Arial" charset="0"/>
              </a:rPr>
              <a:t>Unsupervised learning</a:t>
            </a:r>
          </a:p>
        </p:txBody>
      </p:sp>
      <p:sp>
        <p:nvSpPr>
          <p:cNvPr id="307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8D5035-D703-BB4A-B4F8-DEF03477D16D}" type="slidenum">
              <a:rPr lang="en-US" sz="1400">
                <a:latin typeface="Comic Sans MS" charset="0"/>
              </a:rPr>
              <a:pPr/>
              <a:t>1</a:t>
            </a:fld>
            <a:endParaRPr lang="en-US" sz="1400">
              <a:latin typeface="Comic Sans MS" charset="0"/>
            </a:endParaRPr>
          </a:p>
        </p:txBody>
      </p:sp>
      <p:sp>
        <p:nvSpPr>
          <p:cNvPr id="3077" name="Rectangle 4"/>
          <p:cNvSpPr>
            <a:spLocks noChangeArrowheads="1"/>
          </p:cNvSpPr>
          <p:nvPr/>
        </p:nvSpPr>
        <p:spPr bwMode="auto">
          <a:xfrm>
            <a:off x="1728788" y="4737100"/>
            <a:ext cx="6538912"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kumimoji="1" lang="it-IT" sz="4000" b="1">
              <a:solidFill>
                <a:srgbClr val="0066FF"/>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atin typeface="Arial" charset="0"/>
              </a:rPr>
              <a:t>Elements of RL</a:t>
            </a:r>
          </a:p>
        </p:txBody>
      </p:sp>
      <p:sp>
        <p:nvSpPr>
          <p:cNvPr id="702467" name="Rectangle 3"/>
          <p:cNvSpPr>
            <a:spLocks noGrp="1" noChangeArrowheads="1"/>
          </p:cNvSpPr>
          <p:nvPr>
            <p:ph type="body" idx="1"/>
          </p:nvPr>
        </p:nvSpPr>
        <p:spPr>
          <a:xfrm>
            <a:off x="152400" y="4038600"/>
            <a:ext cx="8991600" cy="2286000"/>
          </a:xfrm>
        </p:spPr>
        <p:txBody>
          <a:bodyPr/>
          <a:lstStyle/>
          <a:p>
            <a:endParaRPr lang="en-US" sz="2400" b="1">
              <a:latin typeface="Arial" charset="0"/>
            </a:endParaRPr>
          </a:p>
          <a:p>
            <a:r>
              <a:rPr lang="en-US" sz="2400" b="1">
                <a:latin typeface="Arial" charset="0"/>
              </a:rPr>
              <a:t>Transition model,</a:t>
            </a:r>
            <a:r>
              <a:rPr lang="en-US" sz="2400">
                <a:latin typeface="Arial" charset="0"/>
              </a:rPr>
              <a:t> how actions A influence states S</a:t>
            </a:r>
            <a:endParaRPr lang="en-US" sz="2400" b="1">
              <a:latin typeface="Arial" charset="0"/>
            </a:endParaRPr>
          </a:p>
          <a:p>
            <a:r>
              <a:rPr lang="en-US" sz="2400" b="1">
                <a:latin typeface="Arial" charset="0"/>
              </a:rPr>
              <a:t>Reward R</a:t>
            </a:r>
            <a:r>
              <a:rPr lang="en-US" sz="2400">
                <a:latin typeface="Arial" charset="0"/>
              </a:rPr>
              <a:t>, immediate value of state-action transition</a:t>
            </a:r>
            <a:endParaRPr lang="en-US" sz="2400" b="1">
              <a:latin typeface="Arial" charset="0"/>
            </a:endParaRPr>
          </a:p>
          <a:p>
            <a:r>
              <a:rPr lang="en-US" sz="2400" b="1">
                <a:latin typeface="Arial" charset="0"/>
              </a:rPr>
              <a:t>Policy </a:t>
            </a:r>
            <a:r>
              <a:rPr lang="en-US">
                <a:latin typeface="Arial" charset="0"/>
                <a:sym typeface="Symbol" charset="0"/>
              </a:rPr>
              <a:t>  S</a:t>
            </a:r>
            <a:r>
              <a:rPr lang="en-US">
                <a:latin typeface="Arial" charset="0"/>
                <a:sym typeface="Wingdings" charset="0"/>
              </a:rPr>
              <a:t></a:t>
            </a:r>
            <a:r>
              <a:rPr lang="en-US">
                <a:latin typeface="Arial" charset="0"/>
                <a:sym typeface="Symbol" charset="0"/>
              </a:rPr>
              <a:t>A</a:t>
            </a:r>
            <a:r>
              <a:rPr lang="en-US" sz="2400" b="1">
                <a:latin typeface="Arial" charset="0"/>
              </a:rPr>
              <a:t>, </a:t>
            </a:r>
            <a:r>
              <a:rPr lang="en-US" sz="2400">
                <a:latin typeface="Arial" charset="0"/>
              </a:rPr>
              <a:t> </a:t>
            </a:r>
            <a:r>
              <a:rPr lang="nl-NL" sz="2400">
                <a:latin typeface="Arial" charset="0"/>
              </a:rPr>
              <a:t>maps states to actions</a:t>
            </a:r>
          </a:p>
        </p:txBody>
      </p:sp>
      <p:sp>
        <p:nvSpPr>
          <p:cNvPr id="702477" name="Rectangle 13"/>
          <p:cNvSpPr>
            <a:spLocks noChangeArrowheads="1"/>
          </p:cNvSpPr>
          <p:nvPr/>
        </p:nvSpPr>
        <p:spPr bwMode="auto">
          <a:xfrm>
            <a:off x="2743200" y="2362200"/>
            <a:ext cx="3429000" cy="381000"/>
          </a:xfrm>
          <a:prstGeom prst="rect">
            <a:avLst/>
          </a:prstGeom>
          <a:solidFill>
            <a:srgbClr val="99CCFF"/>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eaLnBrk="0" hangingPunct="0">
              <a:defRPr/>
            </a:pPr>
            <a:r>
              <a:rPr lang="en-US" sz="1600" b="1"/>
              <a:t>Agent</a:t>
            </a:r>
            <a:endParaRPr lang="en-US" sz="1400"/>
          </a:p>
        </p:txBody>
      </p:sp>
      <p:sp>
        <p:nvSpPr>
          <p:cNvPr id="702478" name="Rectangle 14"/>
          <p:cNvSpPr>
            <a:spLocks noChangeArrowheads="1"/>
          </p:cNvSpPr>
          <p:nvPr/>
        </p:nvSpPr>
        <p:spPr bwMode="auto">
          <a:xfrm>
            <a:off x="1943100" y="3352800"/>
            <a:ext cx="5029200" cy="381000"/>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eaLnBrk="0" hangingPunct="0">
              <a:defRPr/>
            </a:pPr>
            <a:r>
              <a:rPr lang="en-US" sz="1600" b="1"/>
              <a:t>Environment</a:t>
            </a:r>
            <a:endParaRPr lang="en-US" sz="1400"/>
          </a:p>
        </p:txBody>
      </p:sp>
      <p:grpSp>
        <p:nvGrpSpPr>
          <p:cNvPr id="702479" name="Group 15"/>
          <p:cNvGrpSpPr>
            <a:grpSpLocks/>
          </p:cNvGrpSpPr>
          <p:nvPr/>
        </p:nvGrpSpPr>
        <p:grpSpPr bwMode="auto">
          <a:xfrm>
            <a:off x="2508250" y="2743200"/>
            <a:ext cx="1720850" cy="609600"/>
            <a:chOff x="1652" y="960"/>
            <a:chExt cx="1084" cy="384"/>
          </a:xfrm>
        </p:grpSpPr>
        <p:sp>
          <p:nvSpPr>
            <p:cNvPr id="702480" name="Line 16"/>
            <p:cNvSpPr>
              <a:spLocks noChangeShapeType="1"/>
            </p:cNvSpPr>
            <p:nvPr/>
          </p:nvSpPr>
          <p:spPr bwMode="auto">
            <a:xfrm flipV="1">
              <a:off x="2016" y="960"/>
              <a:ext cx="336"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02481" name="Line 17"/>
            <p:cNvSpPr>
              <a:spLocks noChangeShapeType="1"/>
            </p:cNvSpPr>
            <p:nvPr/>
          </p:nvSpPr>
          <p:spPr bwMode="auto">
            <a:xfrm flipV="1">
              <a:off x="1872" y="960"/>
              <a:ext cx="336" cy="384"/>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02482" name="Rectangle 18"/>
            <p:cNvSpPr>
              <a:spLocks noChangeArrowheads="1"/>
            </p:cNvSpPr>
            <p:nvPr/>
          </p:nvSpPr>
          <p:spPr bwMode="auto">
            <a:xfrm>
              <a:off x="1652" y="1056"/>
              <a:ext cx="3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t>State</a:t>
              </a:r>
              <a:endParaRPr lang="en-US" sz="1600" b="1"/>
            </a:p>
          </p:txBody>
        </p:sp>
        <p:sp>
          <p:nvSpPr>
            <p:cNvPr id="702483" name="Rectangle 19"/>
            <p:cNvSpPr>
              <a:spLocks noChangeArrowheads="1"/>
            </p:cNvSpPr>
            <p:nvPr/>
          </p:nvSpPr>
          <p:spPr bwMode="auto">
            <a:xfrm>
              <a:off x="2274" y="1056"/>
              <a:ext cx="46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t>Reward</a:t>
              </a:r>
              <a:endParaRPr lang="en-US" sz="1600" b="1"/>
            </a:p>
          </p:txBody>
        </p:sp>
      </p:grpSp>
      <p:grpSp>
        <p:nvGrpSpPr>
          <p:cNvPr id="702484" name="Group 20"/>
          <p:cNvGrpSpPr>
            <a:grpSpLocks/>
          </p:cNvGrpSpPr>
          <p:nvPr/>
        </p:nvGrpSpPr>
        <p:grpSpPr bwMode="auto">
          <a:xfrm>
            <a:off x="5372100" y="2743200"/>
            <a:ext cx="1030288" cy="609600"/>
            <a:chOff x="3456" y="960"/>
            <a:chExt cx="649" cy="384"/>
          </a:xfrm>
        </p:grpSpPr>
        <p:sp>
          <p:nvSpPr>
            <p:cNvPr id="702485" name="Line 21"/>
            <p:cNvSpPr>
              <a:spLocks noChangeShapeType="1"/>
            </p:cNvSpPr>
            <p:nvPr/>
          </p:nvSpPr>
          <p:spPr bwMode="auto">
            <a:xfrm>
              <a:off x="3456" y="960"/>
              <a:ext cx="336"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02486" name="Rectangle 22"/>
            <p:cNvSpPr>
              <a:spLocks noChangeArrowheads="1"/>
            </p:cNvSpPr>
            <p:nvPr/>
          </p:nvSpPr>
          <p:spPr bwMode="auto">
            <a:xfrm>
              <a:off x="3690" y="1056"/>
              <a:ext cx="41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t>Action</a:t>
              </a:r>
              <a:endParaRPr lang="en-US" sz="1600" b="1"/>
            </a:p>
          </p:txBody>
        </p:sp>
      </p:grpSp>
      <p:sp>
        <p:nvSpPr>
          <p:cNvPr id="702487" name="Rectangle 23"/>
          <p:cNvSpPr>
            <a:spLocks noChangeArrowheads="1"/>
          </p:cNvSpPr>
          <p:nvPr/>
        </p:nvSpPr>
        <p:spPr bwMode="auto">
          <a:xfrm>
            <a:off x="5160963" y="2438400"/>
            <a:ext cx="6334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t>Policy</a:t>
            </a:r>
            <a:endParaRPr lang="en-US" sz="1600" b="1"/>
          </a:p>
        </p:txBody>
      </p:sp>
      <p:sp>
        <p:nvSpPr>
          <p:cNvPr id="702488" name="AutoShape 24"/>
          <p:cNvSpPr>
            <a:spLocks noChangeArrowheads="1"/>
          </p:cNvSpPr>
          <p:nvPr/>
        </p:nvSpPr>
        <p:spPr bwMode="auto">
          <a:xfrm>
            <a:off x="4305300" y="2819400"/>
            <a:ext cx="533400" cy="457200"/>
          </a:xfrm>
          <a:custGeom>
            <a:avLst/>
            <a:gdLst>
              <a:gd name="T0" fmla="*/ 12170089 w 21600"/>
              <a:gd name="T1" fmla="*/ 2273300 h 21600"/>
              <a:gd name="T2" fmla="*/ 1143402 w 21600"/>
              <a:gd name="T3" fmla="*/ 4838256 h 21600"/>
              <a:gd name="T4" fmla="*/ 10229649 w 21600"/>
              <a:gd name="T5" fmla="*/ 3164861 h 21600"/>
              <a:gd name="T6" fmla="*/ 2980768 w 21600"/>
              <a:gd name="T7" fmla="*/ 10275972 h 21600"/>
              <a:gd name="T8" fmla="*/ 1694064 w 21600"/>
              <a:gd name="T9" fmla="*/ 7534931 h 21600"/>
              <a:gd name="T10" fmla="*/ 5424925 w 21600"/>
              <a:gd name="T11" fmla="*/ 658958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714" y="17135"/>
                </a:moveTo>
                <a:cubicBezTo>
                  <a:pt x="8675" y="17603"/>
                  <a:pt x="9730" y="17846"/>
                  <a:pt x="10800" y="17846"/>
                </a:cubicBezTo>
                <a:cubicBezTo>
                  <a:pt x="14691" y="17847"/>
                  <a:pt x="17847" y="14691"/>
                  <a:pt x="17847" y="10800"/>
                </a:cubicBezTo>
                <a:cubicBezTo>
                  <a:pt x="17847" y="6908"/>
                  <a:pt x="14691" y="3753"/>
                  <a:pt x="10800" y="3753"/>
                </a:cubicBezTo>
                <a:cubicBezTo>
                  <a:pt x="6908" y="3753"/>
                  <a:pt x="3753" y="6908"/>
                  <a:pt x="3753" y="10800"/>
                </a:cubicBezTo>
                <a:lnTo>
                  <a:pt x="-1" y="10799"/>
                </a:lnTo>
                <a:cubicBezTo>
                  <a:pt x="0" y="4835"/>
                  <a:pt x="4835" y="0"/>
                  <a:pt x="10800" y="0"/>
                </a:cubicBezTo>
                <a:cubicBezTo>
                  <a:pt x="16764" y="0"/>
                  <a:pt x="21600" y="4835"/>
                  <a:pt x="21600" y="10800"/>
                </a:cubicBezTo>
                <a:cubicBezTo>
                  <a:pt x="21600" y="16764"/>
                  <a:pt x="16764" y="21600"/>
                  <a:pt x="10800" y="21600"/>
                </a:cubicBezTo>
                <a:cubicBezTo>
                  <a:pt x="9161" y="21599"/>
                  <a:pt x="7544" y="21227"/>
                  <a:pt x="6070" y="20509"/>
                </a:cubicBezTo>
                <a:lnTo>
                  <a:pt x="4888" y="22936"/>
                </a:lnTo>
                <a:lnTo>
                  <a:pt x="2778" y="16818"/>
                </a:lnTo>
                <a:lnTo>
                  <a:pt x="8896" y="14708"/>
                </a:lnTo>
                <a:lnTo>
                  <a:pt x="7714" y="17135"/>
                </a:lnTo>
                <a:close/>
              </a:path>
            </a:pathLst>
          </a:custGeom>
          <a:solidFill>
            <a:srgbClr val="99CC00"/>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graphicFrame>
        <p:nvGraphicFramePr>
          <p:cNvPr id="12298" name="Object 74"/>
          <p:cNvGraphicFramePr>
            <a:graphicFrameLocks noChangeAspect="1"/>
          </p:cNvGraphicFramePr>
          <p:nvPr/>
        </p:nvGraphicFramePr>
        <p:xfrm>
          <a:off x="1917700" y="3962400"/>
          <a:ext cx="5384800" cy="536575"/>
        </p:xfrm>
        <a:graphic>
          <a:graphicData uri="http://schemas.openxmlformats.org/presentationml/2006/ole">
            <mc:AlternateContent xmlns:mc="http://schemas.openxmlformats.org/markup-compatibility/2006">
              <mc:Choice xmlns:v="urn:schemas-microsoft-com:vml" Requires="v">
                <p:oleObj spid="_x0000_s12317" name="Equation" r:id="rId4" imgW="2298700" imgH="241300" progId="Equation.3">
                  <p:embed/>
                </p:oleObj>
              </mc:Choice>
              <mc:Fallback>
                <p:oleObj name="Equation" r:id="rId4" imgW="2298700" imgH="241300" progId="Equation.3">
                  <p:embed/>
                  <p:pic>
                    <p:nvPicPr>
                      <p:cNvPr id="0" name="Object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7700" y="3962400"/>
                        <a:ext cx="53848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299" name="CasellaDiTesto 1"/>
          <p:cNvSpPr txBox="1">
            <a:spLocks noChangeArrowheads="1"/>
          </p:cNvSpPr>
          <p:nvPr/>
        </p:nvSpPr>
        <p:spPr bwMode="auto">
          <a:xfrm>
            <a:off x="365125" y="1192213"/>
            <a:ext cx="839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In RL, the “model” to be learned is a </a:t>
            </a:r>
            <a:r>
              <a:rPr lang="it-IT" b="1">
                <a:solidFill>
                  <a:srgbClr val="FF0000"/>
                </a:solidFill>
              </a:rPr>
              <a:t>policy</a:t>
            </a:r>
            <a:r>
              <a:rPr lang="it-IT">
                <a:solidFill>
                  <a:srgbClr val="FF0000"/>
                </a:solidFill>
              </a:rPr>
              <a:t> </a:t>
            </a:r>
            <a:r>
              <a:rPr lang="it-IT"/>
              <a:t>to meet “</a:t>
            </a:r>
            <a:r>
              <a:rPr lang="it-IT" altLang="ja-JP"/>
              <a:t>at best</a:t>
            </a:r>
            <a:r>
              <a:rPr lang="it-IT"/>
              <a:t>”</a:t>
            </a:r>
            <a:r>
              <a:rPr lang="it-IT" altLang="ja-JP"/>
              <a:t> </a:t>
            </a:r>
          </a:p>
          <a:p>
            <a:pPr eaLnBrk="1" hangingPunct="1"/>
            <a:r>
              <a:rPr lang="it-IT"/>
              <a:t>some given goal  (e.g. win a game)</a:t>
            </a:r>
          </a:p>
          <a:p>
            <a:pPr eaLnBrk="1" hangingPunct="1"/>
            <a:endParaRPr lang="it-IT"/>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02484"/>
                                        </p:tgtEl>
                                        <p:attrNameLst>
                                          <p:attrName>style.visibility</p:attrName>
                                        </p:attrNameLst>
                                      </p:cBhvr>
                                      <p:to>
                                        <p:strVal val="visible"/>
                                      </p:to>
                                    </p:set>
                                    <p:animEffect transition="in" filter="wipe(up)">
                                      <p:cBhvr>
                                        <p:cTn id="7" dur="500"/>
                                        <p:tgtEl>
                                          <p:spTgt spid="702484"/>
                                        </p:tgtEl>
                                      </p:cBhvr>
                                    </p:animEffect>
                                  </p:childTnLst>
                                </p:cTn>
                              </p:par>
                              <p:par>
                                <p:cTn id="8" presetID="10" presetClass="entr" presetSubtype="0" fill="hold" nodeType="withEffect">
                                  <p:stCondLst>
                                    <p:cond delay="0"/>
                                  </p:stCondLst>
                                  <p:childTnLst>
                                    <p:set>
                                      <p:cBhvr>
                                        <p:cTn id="9" dur="1" fill="hold">
                                          <p:stCondLst>
                                            <p:cond delay="0"/>
                                          </p:stCondLst>
                                        </p:cTn>
                                        <p:tgtEl>
                                          <p:spTgt spid="702467">
                                            <p:txEl>
                                              <p:pRg st="1" end="1"/>
                                            </p:txEl>
                                          </p:spTgt>
                                        </p:tgtEl>
                                        <p:attrNameLst>
                                          <p:attrName>style.visibility</p:attrName>
                                        </p:attrNameLst>
                                      </p:cBhvr>
                                      <p:to>
                                        <p:strVal val="visible"/>
                                      </p:to>
                                    </p:set>
                                    <p:animEffect transition="in" filter="fade">
                                      <p:cBhvr>
                                        <p:cTn id="10" dur="500"/>
                                        <p:tgtEl>
                                          <p:spTgt spid="70246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702479"/>
                                        </p:tgtEl>
                                        <p:attrNameLst>
                                          <p:attrName>style.visibility</p:attrName>
                                        </p:attrNameLst>
                                      </p:cBhvr>
                                      <p:to>
                                        <p:strVal val="visible"/>
                                      </p:to>
                                    </p:set>
                                    <p:animEffect transition="in" filter="wipe(down)">
                                      <p:cBhvr>
                                        <p:cTn id="15" dur="500"/>
                                        <p:tgtEl>
                                          <p:spTgt spid="702479"/>
                                        </p:tgtEl>
                                      </p:cBhvr>
                                    </p:animEffect>
                                  </p:childTnLst>
                                </p:cTn>
                              </p:par>
                              <p:par>
                                <p:cTn id="16" presetID="10" presetClass="entr" presetSubtype="0" fill="hold" nodeType="withEffect">
                                  <p:stCondLst>
                                    <p:cond delay="0"/>
                                  </p:stCondLst>
                                  <p:childTnLst>
                                    <p:set>
                                      <p:cBhvr>
                                        <p:cTn id="17" dur="1" fill="hold">
                                          <p:stCondLst>
                                            <p:cond delay="0"/>
                                          </p:stCondLst>
                                        </p:cTn>
                                        <p:tgtEl>
                                          <p:spTgt spid="702467">
                                            <p:txEl>
                                              <p:pRg st="2" end="2"/>
                                            </p:txEl>
                                          </p:spTgt>
                                        </p:tgtEl>
                                        <p:attrNameLst>
                                          <p:attrName>style.visibility</p:attrName>
                                        </p:attrNameLst>
                                      </p:cBhvr>
                                      <p:to>
                                        <p:strVal val="visible"/>
                                      </p:to>
                                    </p:set>
                                    <p:animEffect transition="in" filter="fade">
                                      <p:cBhvr>
                                        <p:cTn id="18" dur="500"/>
                                        <p:tgtEl>
                                          <p:spTgt spid="702467">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02487"/>
                                        </p:tgtEl>
                                        <p:attrNameLst>
                                          <p:attrName>style.visibility</p:attrName>
                                        </p:attrNameLst>
                                      </p:cBhvr>
                                      <p:to>
                                        <p:strVal val="visible"/>
                                      </p:to>
                                    </p:set>
                                    <p:animEffect transition="in" filter="dissolve">
                                      <p:cBhvr>
                                        <p:cTn id="23" dur="500"/>
                                        <p:tgtEl>
                                          <p:spTgt spid="702487"/>
                                        </p:tgtEl>
                                      </p:cBhvr>
                                    </p:animEffect>
                                  </p:childTnLst>
                                </p:cTn>
                              </p:par>
                              <p:par>
                                <p:cTn id="24" presetID="10" presetClass="entr" presetSubtype="0" fill="hold" nodeType="withEffect">
                                  <p:stCondLst>
                                    <p:cond delay="0"/>
                                  </p:stCondLst>
                                  <p:childTnLst>
                                    <p:set>
                                      <p:cBhvr>
                                        <p:cTn id="25" dur="1" fill="hold">
                                          <p:stCondLst>
                                            <p:cond delay="0"/>
                                          </p:stCondLst>
                                        </p:cTn>
                                        <p:tgtEl>
                                          <p:spTgt spid="702467">
                                            <p:txEl>
                                              <p:pRg st="3" end="3"/>
                                            </p:txEl>
                                          </p:spTgt>
                                        </p:tgtEl>
                                        <p:attrNameLst>
                                          <p:attrName>style.visibility</p:attrName>
                                        </p:attrNameLst>
                                      </p:cBhvr>
                                      <p:to>
                                        <p:strVal val="visible"/>
                                      </p:to>
                                    </p:set>
                                    <p:animEffect transition="in" filter="fade">
                                      <p:cBhvr>
                                        <p:cTn id="26" dur="500"/>
                                        <p:tgtEl>
                                          <p:spTgt spid="7024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8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atin typeface="Arial" charset="0"/>
              </a:rPr>
              <a:t>Markov Decision Process (MDP)</a:t>
            </a:r>
          </a:p>
        </p:txBody>
      </p:sp>
      <p:sp>
        <p:nvSpPr>
          <p:cNvPr id="11267" name="Rectangle 3"/>
          <p:cNvSpPr>
            <a:spLocks noGrp="1" noChangeArrowheads="1"/>
          </p:cNvSpPr>
          <p:nvPr>
            <p:ph type="body" idx="1"/>
          </p:nvPr>
        </p:nvSpPr>
        <p:spPr/>
        <p:txBody>
          <a:bodyPr/>
          <a:lstStyle/>
          <a:p>
            <a:pPr>
              <a:lnSpc>
                <a:spcPct val="90000"/>
              </a:lnSpc>
            </a:pPr>
            <a:r>
              <a:rPr lang="en-GB">
                <a:latin typeface="Arial" charset="0"/>
              </a:rPr>
              <a:t>MDP is a formal model of the RL problem</a:t>
            </a:r>
          </a:p>
          <a:p>
            <a:pPr>
              <a:lnSpc>
                <a:spcPct val="90000"/>
              </a:lnSpc>
            </a:pPr>
            <a:r>
              <a:rPr lang="en-GB">
                <a:latin typeface="Arial" charset="0"/>
              </a:rPr>
              <a:t>At each discrete time point </a:t>
            </a:r>
          </a:p>
          <a:p>
            <a:pPr lvl="1">
              <a:lnSpc>
                <a:spcPct val="90000"/>
              </a:lnSpc>
            </a:pPr>
            <a:r>
              <a:rPr lang="en-GB">
                <a:solidFill>
                  <a:srgbClr val="FF0000"/>
                </a:solidFill>
                <a:latin typeface="Arial" charset="0"/>
                <a:ea typeface="ＭＳ Ｐゴシック" charset="0"/>
              </a:rPr>
              <a:t>Agent</a:t>
            </a:r>
            <a:r>
              <a:rPr lang="en-GB">
                <a:latin typeface="Arial" charset="0"/>
                <a:ea typeface="ＭＳ Ｐゴシック" charset="0"/>
              </a:rPr>
              <a:t> observes state </a:t>
            </a:r>
            <a:r>
              <a:rPr lang="en-GB" i="1">
                <a:latin typeface="Arial" charset="0"/>
                <a:ea typeface="ＭＳ Ｐゴシック" charset="0"/>
              </a:rPr>
              <a:t>s</a:t>
            </a:r>
            <a:r>
              <a:rPr lang="en-GB" i="1" baseline="-25000">
                <a:latin typeface="Arial" charset="0"/>
                <a:ea typeface="ＭＳ Ｐゴシック" charset="0"/>
              </a:rPr>
              <a:t>t</a:t>
            </a:r>
            <a:r>
              <a:rPr lang="en-GB">
                <a:latin typeface="Arial" charset="0"/>
                <a:ea typeface="ＭＳ Ｐゴシック" charset="0"/>
              </a:rPr>
              <a:t> in </a:t>
            </a:r>
            <a:r>
              <a:rPr lang="en-GB" b="1">
                <a:latin typeface="Arial" charset="0"/>
                <a:ea typeface="ＭＳ Ｐゴシック" charset="0"/>
              </a:rPr>
              <a:t>S</a:t>
            </a:r>
            <a:r>
              <a:rPr lang="en-GB">
                <a:latin typeface="Arial" charset="0"/>
                <a:ea typeface="ＭＳ Ｐゴシック" charset="0"/>
              </a:rPr>
              <a:t> and chooses </a:t>
            </a:r>
            <a:r>
              <a:rPr lang="en-GB" i="1">
                <a:solidFill>
                  <a:srgbClr val="FF0000"/>
                </a:solidFill>
                <a:latin typeface="Arial" charset="0"/>
                <a:ea typeface="ＭＳ Ｐゴシック" charset="0"/>
              </a:rPr>
              <a:t>action</a:t>
            </a:r>
            <a:r>
              <a:rPr lang="en-GB">
                <a:latin typeface="Arial" charset="0"/>
                <a:ea typeface="ＭＳ Ｐゴシック" charset="0"/>
              </a:rPr>
              <a:t> </a:t>
            </a:r>
            <a:r>
              <a:rPr lang="en-GB" i="1">
                <a:latin typeface="Arial" charset="0"/>
                <a:ea typeface="ＭＳ Ｐゴシック" charset="0"/>
              </a:rPr>
              <a:t>a</a:t>
            </a:r>
            <a:r>
              <a:rPr lang="en-GB" i="1" baseline="-25000">
                <a:latin typeface="Arial" charset="0"/>
                <a:ea typeface="ＭＳ Ｐゴシック" charset="0"/>
              </a:rPr>
              <a:t>t </a:t>
            </a:r>
            <a:r>
              <a:rPr lang="en-GB" i="1">
                <a:latin typeface="Arial" charset="0"/>
                <a:ea typeface="ＭＳ Ｐゴシック" charset="0"/>
              </a:rPr>
              <a:t>in </a:t>
            </a:r>
            <a:r>
              <a:rPr lang="en-GB" b="1" i="1">
                <a:latin typeface="Arial" charset="0"/>
                <a:ea typeface="ＭＳ Ｐゴシック" charset="0"/>
              </a:rPr>
              <a:t>A</a:t>
            </a:r>
            <a:r>
              <a:rPr lang="en-GB" i="1">
                <a:latin typeface="Arial" charset="0"/>
                <a:ea typeface="ＭＳ Ｐゴシック" charset="0"/>
              </a:rPr>
              <a:t> (according to some probability distribution)</a:t>
            </a:r>
          </a:p>
          <a:p>
            <a:pPr lvl="1">
              <a:lnSpc>
                <a:spcPct val="90000"/>
              </a:lnSpc>
            </a:pPr>
            <a:r>
              <a:rPr lang="en-GB">
                <a:latin typeface="Arial" charset="0"/>
                <a:ea typeface="ＭＳ Ｐゴシック" charset="0"/>
              </a:rPr>
              <a:t>Receives </a:t>
            </a:r>
            <a:r>
              <a:rPr lang="en-GB" i="1">
                <a:solidFill>
                  <a:schemeClr val="accent1"/>
                </a:solidFill>
                <a:latin typeface="Arial" charset="0"/>
                <a:ea typeface="ＭＳ Ｐゴシック" charset="0"/>
              </a:rPr>
              <a:t>reward</a:t>
            </a:r>
            <a:r>
              <a:rPr lang="en-GB">
                <a:latin typeface="Arial" charset="0"/>
                <a:ea typeface="ＭＳ Ｐゴシック" charset="0"/>
              </a:rPr>
              <a:t> </a:t>
            </a:r>
            <a:r>
              <a:rPr lang="en-GB" i="1">
                <a:latin typeface="Arial" charset="0"/>
                <a:ea typeface="ＭＳ Ｐゴシック" charset="0"/>
              </a:rPr>
              <a:t>r</a:t>
            </a:r>
            <a:r>
              <a:rPr lang="en-GB" i="1" baseline="-25000">
                <a:latin typeface="Arial" charset="0"/>
                <a:ea typeface="ＭＳ Ｐゴシック" charset="0"/>
              </a:rPr>
              <a:t>t</a:t>
            </a:r>
            <a:r>
              <a:rPr lang="en-GB">
                <a:latin typeface="Arial" charset="0"/>
                <a:ea typeface="ＭＳ Ｐゴシック" charset="0"/>
              </a:rPr>
              <a:t> from the </a:t>
            </a:r>
            <a:r>
              <a:rPr lang="en-GB">
                <a:solidFill>
                  <a:schemeClr val="accent1"/>
                </a:solidFill>
                <a:latin typeface="Arial" charset="0"/>
                <a:ea typeface="ＭＳ Ｐゴシック" charset="0"/>
              </a:rPr>
              <a:t>environment</a:t>
            </a:r>
            <a:r>
              <a:rPr lang="en-GB">
                <a:latin typeface="Arial" charset="0"/>
                <a:ea typeface="ＭＳ Ｐゴシック" charset="0"/>
              </a:rPr>
              <a:t> and the </a:t>
            </a:r>
            <a:r>
              <a:rPr lang="en-GB" i="1">
                <a:solidFill>
                  <a:schemeClr val="accent1"/>
                </a:solidFill>
                <a:latin typeface="Arial" charset="0"/>
                <a:ea typeface="ＭＳ Ｐゴシック" charset="0"/>
              </a:rPr>
              <a:t>state changes</a:t>
            </a:r>
            <a:r>
              <a:rPr lang="en-GB">
                <a:latin typeface="Arial" charset="0"/>
                <a:ea typeface="ＭＳ Ｐゴシック" charset="0"/>
              </a:rPr>
              <a:t> to </a:t>
            </a:r>
            <a:r>
              <a:rPr lang="en-GB" i="1">
                <a:latin typeface="Arial" charset="0"/>
                <a:ea typeface="ＭＳ Ｐゴシック" charset="0"/>
              </a:rPr>
              <a:t>s</a:t>
            </a:r>
            <a:r>
              <a:rPr lang="en-GB" i="1" baseline="-25000">
                <a:latin typeface="Arial" charset="0"/>
                <a:ea typeface="ＭＳ Ｐゴシック" charset="0"/>
              </a:rPr>
              <a:t>t+1</a:t>
            </a:r>
          </a:p>
          <a:p>
            <a:pPr lvl="1">
              <a:lnSpc>
                <a:spcPct val="90000"/>
              </a:lnSpc>
            </a:pPr>
            <a:r>
              <a:rPr lang="en-GB" i="1">
                <a:latin typeface="Arial" charset="0"/>
                <a:ea typeface="ＭＳ Ｐゴシック" charset="0"/>
                <a:sym typeface="Symbol" charset="0"/>
              </a:rPr>
              <a:t>r: (S,A)</a:t>
            </a:r>
            <a:r>
              <a:rPr lang="en-GB" i="1">
                <a:latin typeface="Arial" charset="0"/>
                <a:ea typeface="ＭＳ Ｐゴシック" charset="0"/>
                <a:sym typeface="Wingdings" charset="0"/>
              </a:rPr>
              <a:t>R </a:t>
            </a:r>
            <a:r>
              <a:rPr lang="en-GB" i="1">
                <a:latin typeface="Arial" charset="0"/>
                <a:ea typeface="ＭＳ Ｐゴシック" charset="0"/>
                <a:sym typeface="Symbol" charset="0"/>
              </a:rPr>
              <a:t>: (S,A)</a:t>
            </a:r>
            <a:r>
              <a:rPr lang="en-GB" i="1">
                <a:latin typeface="Arial" charset="0"/>
                <a:ea typeface="ＭＳ Ｐゴシック" charset="0"/>
                <a:sym typeface="Wingdings" charset="0"/>
              </a:rPr>
              <a:t>S r is the reward function and </a:t>
            </a:r>
            <a:r>
              <a:rPr lang="en-GB" i="1">
                <a:latin typeface="Arial" charset="0"/>
                <a:ea typeface="ＭＳ Ｐゴシック" charset="0"/>
                <a:sym typeface="Symbol" charset="0"/>
              </a:rPr>
              <a:t> the transition matrix</a:t>
            </a:r>
            <a:r>
              <a:rPr lang="en-GB" i="1">
                <a:latin typeface="Arial" charset="0"/>
                <a:ea typeface="ＭＳ Ｐゴシック" charset="0"/>
                <a:sym typeface="Wingdings" charset="0"/>
              </a:rPr>
              <a:t> </a:t>
            </a:r>
            <a:endParaRPr lang="en-GB" i="1" baseline="-25000">
              <a:latin typeface="Arial" charset="0"/>
              <a:ea typeface="ＭＳ Ｐゴシック" charset="0"/>
            </a:endParaRPr>
          </a:p>
          <a:p>
            <a:pPr>
              <a:lnSpc>
                <a:spcPct val="90000"/>
              </a:lnSpc>
            </a:pPr>
            <a:r>
              <a:rPr lang="en-GB">
                <a:latin typeface="Arial" charset="0"/>
              </a:rPr>
              <a:t>Markov assumption: </a:t>
            </a:r>
          </a:p>
          <a:p>
            <a:pPr lvl="1">
              <a:lnSpc>
                <a:spcPct val="90000"/>
              </a:lnSpc>
              <a:buFontTx/>
              <a:buNone/>
            </a:pPr>
            <a:r>
              <a:rPr lang="en-GB" sz="2000" i="1">
                <a:latin typeface="Arial" charset="0"/>
                <a:ea typeface="ＭＳ Ｐゴシック" charset="0"/>
              </a:rPr>
              <a:t>r</a:t>
            </a:r>
            <a:r>
              <a:rPr lang="en-GB" sz="2000" i="1" baseline="-25000">
                <a:latin typeface="Arial" charset="0"/>
                <a:ea typeface="ＭＳ Ｐゴシック" charset="0"/>
              </a:rPr>
              <a:t>t</a:t>
            </a:r>
            <a:r>
              <a:rPr lang="en-GB" sz="2000" i="1">
                <a:latin typeface="Arial" charset="0"/>
                <a:ea typeface="ＭＳ Ｐゴシック" charset="0"/>
              </a:rPr>
              <a:t>=r(s</a:t>
            </a:r>
            <a:r>
              <a:rPr lang="en-GB" sz="2000" i="1" baseline="-25000">
                <a:latin typeface="Arial" charset="0"/>
                <a:ea typeface="ＭＳ Ｐゴシック" charset="0"/>
              </a:rPr>
              <a:t>t</a:t>
            </a:r>
            <a:r>
              <a:rPr lang="en-GB" sz="2000" i="1">
                <a:latin typeface="Arial" charset="0"/>
                <a:ea typeface="ＭＳ Ｐゴシック" charset="0"/>
              </a:rPr>
              <a:t>,a</a:t>
            </a:r>
            <a:r>
              <a:rPr lang="en-GB" sz="2000" i="1" baseline="-25000">
                <a:latin typeface="Arial" charset="0"/>
                <a:ea typeface="ＭＳ Ｐゴシック" charset="0"/>
              </a:rPr>
              <a:t>t</a:t>
            </a:r>
            <a:r>
              <a:rPr lang="en-GB" sz="2000" i="1">
                <a:latin typeface="Arial" charset="0"/>
                <a:ea typeface="ＭＳ Ｐゴシック" charset="0"/>
              </a:rPr>
              <a:t>)   s</a:t>
            </a:r>
            <a:r>
              <a:rPr lang="en-GB" sz="2000" i="1" baseline="-25000">
                <a:latin typeface="Arial" charset="0"/>
                <a:ea typeface="ＭＳ Ｐゴシック" charset="0"/>
              </a:rPr>
              <a:t>t+1</a:t>
            </a:r>
            <a:r>
              <a:rPr lang="en-GB" sz="2000" i="1">
                <a:latin typeface="Arial" charset="0"/>
                <a:ea typeface="ＭＳ Ｐゴシック" charset="0"/>
              </a:rPr>
              <a:t>=</a:t>
            </a:r>
            <a:r>
              <a:rPr lang="en-GB" sz="2000" i="1">
                <a:latin typeface="Arial" charset="0"/>
                <a:ea typeface="ＭＳ Ｐゴシック" charset="0"/>
                <a:sym typeface="Symbol" charset="0"/>
              </a:rPr>
              <a:t>(s</a:t>
            </a:r>
            <a:r>
              <a:rPr lang="en-GB" sz="2000" i="1" baseline="-25000">
                <a:latin typeface="Arial" charset="0"/>
                <a:ea typeface="ＭＳ Ｐゴシック" charset="0"/>
                <a:sym typeface="Symbol" charset="0"/>
              </a:rPr>
              <a:t>t</a:t>
            </a:r>
            <a:r>
              <a:rPr lang="en-GB" sz="2000" i="1">
                <a:latin typeface="Arial" charset="0"/>
                <a:ea typeface="ＭＳ Ｐゴシック" charset="0"/>
                <a:sym typeface="Symbol" charset="0"/>
              </a:rPr>
              <a:t>,a</a:t>
            </a:r>
            <a:r>
              <a:rPr lang="en-GB" sz="2000" i="1" baseline="-25000">
                <a:latin typeface="Arial" charset="0"/>
                <a:ea typeface="ＭＳ Ｐゴシック" charset="0"/>
                <a:sym typeface="Symbol" charset="0"/>
              </a:rPr>
              <a:t>t</a:t>
            </a:r>
            <a:r>
              <a:rPr lang="en-GB" sz="2000" i="1">
                <a:latin typeface="Arial" charset="0"/>
                <a:ea typeface="ＭＳ Ｐゴシック" charset="0"/>
                <a:sym typeface="Symbol" charset="0"/>
              </a:rPr>
              <a:t>) </a:t>
            </a:r>
            <a:r>
              <a:rPr lang="en-GB" sz="2000">
                <a:latin typeface="Arial" charset="0"/>
                <a:ea typeface="ＭＳ Ｐゴシック" charset="0"/>
                <a:sym typeface="Symbol" charset="0"/>
              </a:rPr>
              <a:t>i.e.</a:t>
            </a:r>
            <a:r>
              <a:rPr lang="en-GB" sz="2000" i="1">
                <a:latin typeface="Arial" charset="0"/>
                <a:ea typeface="ＭＳ Ｐゴシック" charset="0"/>
                <a:sym typeface="Symbol" charset="0"/>
              </a:rPr>
              <a:t> r</a:t>
            </a:r>
            <a:r>
              <a:rPr lang="en-GB" sz="2000" i="1" baseline="-25000">
                <a:latin typeface="Arial" charset="0"/>
                <a:ea typeface="ＭＳ Ｐゴシック" charset="0"/>
                <a:sym typeface="Symbol" charset="0"/>
              </a:rPr>
              <a:t>t</a:t>
            </a:r>
            <a:r>
              <a:rPr lang="en-GB" sz="2000">
                <a:latin typeface="Arial" charset="0"/>
                <a:ea typeface="ＭＳ Ｐゴシック" charset="0"/>
                <a:sym typeface="Symbol" charset="0"/>
              </a:rPr>
              <a:t> and </a:t>
            </a:r>
            <a:r>
              <a:rPr lang="en-GB" sz="2000" i="1">
                <a:latin typeface="Arial" charset="0"/>
                <a:ea typeface="ＭＳ Ｐゴシック" charset="0"/>
              </a:rPr>
              <a:t>s</a:t>
            </a:r>
            <a:r>
              <a:rPr lang="en-GB" sz="2000" i="1" baseline="-25000">
                <a:latin typeface="Arial" charset="0"/>
                <a:ea typeface="ＭＳ Ｐゴシック" charset="0"/>
              </a:rPr>
              <a:t>t+1 </a:t>
            </a:r>
            <a:r>
              <a:rPr lang="en-GB" sz="2000">
                <a:latin typeface="Arial" charset="0"/>
                <a:ea typeface="ＭＳ Ｐゴシック" charset="0"/>
              </a:rPr>
              <a:t>depend </a:t>
            </a:r>
            <a:r>
              <a:rPr lang="en-GB" sz="2000" b="1">
                <a:latin typeface="Arial" charset="0"/>
                <a:ea typeface="ＭＳ Ｐゴシック" charset="0"/>
              </a:rPr>
              <a:t>only on the </a:t>
            </a:r>
            <a:r>
              <a:rPr lang="en-GB" sz="2000" b="1" i="1">
                <a:latin typeface="Arial" charset="0"/>
                <a:ea typeface="ＭＳ Ｐゴシック" charset="0"/>
              </a:rPr>
              <a:t>current</a:t>
            </a:r>
            <a:r>
              <a:rPr lang="en-GB" sz="2000" b="1">
                <a:latin typeface="Arial" charset="0"/>
                <a:ea typeface="ＭＳ Ｐゴシック" charset="0"/>
              </a:rPr>
              <a:t> state </a:t>
            </a:r>
            <a:r>
              <a:rPr lang="en-GB" sz="2000">
                <a:latin typeface="Arial" charset="0"/>
                <a:ea typeface="ＭＳ Ｐゴシック" charset="0"/>
              </a:rPr>
              <a:t>and action</a:t>
            </a:r>
          </a:p>
          <a:p>
            <a:pPr lvl="1">
              <a:lnSpc>
                <a:spcPct val="90000"/>
              </a:lnSpc>
            </a:pPr>
            <a:r>
              <a:rPr lang="en-GB" sz="2000">
                <a:latin typeface="Arial" charset="0"/>
                <a:ea typeface="ＭＳ Ｐゴシック" charset="0"/>
              </a:rPr>
              <a:t>In general, the functions</a:t>
            </a:r>
            <a:r>
              <a:rPr lang="en-GB" sz="2000" i="1">
                <a:latin typeface="Arial" charset="0"/>
                <a:ea typeface="ＭＳ Ｐゴシック" charset="0"/>
              </a:rPr>
              <a:t> r and </a:t>
            </a:r>
            <a:r>
              <a:rPr lang="en-GB" sz="2000" i="1">
                <a:latin typeface="Arial" charset="0"/>
                <a:ea typeface="ＭＳ Ｐゴシック" charset="0"/>
                <a:sym typeface="Symbol" charset="0"/>
              </a:rPr>
              <a:t> </a:t>
            </a:r>
            <a:r>
              <a:rPr lang="en-GB" sz="2000" i="1">
                <a:latin typeface="Arial" charset="0"/>
                <a:ea typeface="ＭＳ Ｐゴシック" charset="0"/>
              </a:rPr>
              <a:t> </a:t>
            </a:r>
            <a:r>
              <a:rPr lang="en-GB" sz="2000">
                <a:latin typeface="Arial" charset="0"/>
                <a:ea typeface="ＭＳ Ｐゴシック" charset="0"/>
              </a:rPr>
              <a:t>may not be deterministic (i.e. they are stochastic, described by random variables) and are not necessarily known to the agent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atin typeface="Arial" charset="0"/>
              </a:rPr>
              <a:t>Agent</a:t>
            </a:r>
            <a:r>
              <a:rPr lang="ja-JP" altLang="en-GB">
                <a:latin typeface="Arial" charset="0"/>
              </a:rPr>
              <a:t>’</a:t>
            </a:r>
            <a:r>
              <a:rPr lang="en-GB" altLang="ja-JP">
                <a:latin typeface="Arial" charset="0"/>
              </a:rPr>
              <a:t>s Learning Task</a:t>
            </a:r>
            <a:endParaRPr lang="en-GB">
              <a:latin typeface="Arial" charset="0"/>
            </a:endParaRPr>
          </a:p>
        </p:txBody>
      </p:sp>
      <p:sp>
        <p:nvSpPr>
          <p:cNvPr id="16387" name="Rectangle 3"/>
          <p:cNvSpPr>
            <a:spLocks noGrp="1" noChangeArrowheads="1"/>
          </p:cNvSpPr>
          <p:nvPr>
            <p:ph type="body" idx="1"/>
          </p:nvPr>
        </p:nvSpPr>
        <p:spPr>
          <a:xfrm>
            <a:off x="258763" y="930275"/>
            <a:ext cx="8713787" cy="4267200"/>
          </a:xfrm>
        </p:spPr>
        <p:txBody>
          <a:bodyPr/>
          <a:lstStyle/>
          <a:p>
            <a:pPr>
              <a:buFontTx/>
              <a:buNone/>
            </a:pPr>
            <a:r>
              <a:rPr lang="en-GB">
                <a:latin typeface="Arial" charset="0"/>
              </a:rPr>
              <a:t>Execute actions in environment, observe results and</a:t>
            </a:r>
          </a:p>
          <a:p>
            <a:r>
              <a:rPr lang="en-GB" b="1">
                <a:solidFill>
                  <a:srgbClr val="FF0000"/>
                </a:solidFill>
                <a:latin typeface="Arial" charset="0"/>
              </a:rPr>
              <a:t>Learn action policy                  </a:t>
            </a:r>
            <a:r>
              <a:rPr lang="en-GB">
                <a:latin typeface="Arial" charset="0"/>
              </a:rPr>
              <a:t>that maximises expected cumulative reward  ER</a:t>
            </a:r>
          </a:p>
          <a:p>
            <a:pPr lvl="1">
              <a:buFontTx/>
              <a:buNone/>
            </a:pPr>
            <a:r>
              <a:rPr lang="en-GB">
                <a:latin typeface="Arial" charset="0"/>
                <a:ea typeface="ＭＳ Ｐゴシック" charset="0"/>
              </a:rPr>
              <a:t>from any starting state s</a:t>
            </a:r>
            <a:r>
              <a:rPr lang="en-GB" baseline="-25000">
                <a:latin typeface="Arial" charset="0"/>
                <a:ea typeface="ＭＳ Ｐゴシック" charset="0"/>
              </a:rPr>
              <a:t>0</a:t>
            </a:r>
            <a:r>
              <a:rPr lang="en-GB">
                <a:latin typeface="Arial" charset="0"/>
                <a:ea typeface="ＭＳ Ｐゴシック" charset="0"/>
              </a:rPr>
              <a:t> in S.</a:t>
            </a:r>
          </a:p>
          <a:p>
            <a:pPr lvl="1">
              <a:buFontTx/>
              <a:buNone/>
            </a:pPr>
            <a:endParaRPr lang="en-GB">
              <a:latin typeface="Arial" charset="0"/>
              <a:ea typeface="ＭＳ Ｐゴシック" charset="0"/>
            </a:endParaRPr>
          </a:p>
          <a:p>
            <a:pPr lvl="1">
              <a:buFontTx/>
              <a:buNone/>
            </a:pPr>
            <a:endParaRPr lang="en-GB">
              <a:latin typeface="Arial" charset="0"/>
              <a:ea typeface="ＭＳ Ｐゴシック" charset="0"/>
            </a:endParaRPr>
          </a:p>
          <a:p>
            <a:pPr lvl="1">
              <a:buFontTx/>
              <a:buNone/>
            </a:pPr>
            <a:r>
              <a:rPr lang="en-GB">
                <a:latin typeface="Arial" charset="0"/>
                <a:ea typeface="ＭＳ Ｐゴシック" charset="0"/>
              </a:rPr>
              <a:t>Here                is the </a:t>
            </a:r>
            <a:r>
              <a:rPr lang="en-GB" b="1">
                <a:solidFill>
                  <a:srgbClr val="FF0000"/>
                </a:solidFill>
                <a:latin typeface="Arial" charset="0"/>
                <a:ea typeface="ＭＳ Ｐゴシック" charset="0"/>
              </a:rPr>
              <a:t>discount factor </a:t>
            </a:r>
            <a:r>
              <a:rPr lang="en-GB">
                <a:latin typeface="Arial" charset="0"/>
                <a:ea typeface="ＭＳ Ｐゴシック" charset="0"/>
              </a:rPr>
              <a:t>for future rewards, r</a:t>
            </a:r>
            <a:r>
              <a:rPr lang="en-GB" baseline="-25000">
                <a:latin typeface="Arial" charset="0"/>
                <a:ea typeface="ＭＳ Ｐゴシック" charset="0"/>
              </a:rPr>
              <a:t>k</a:t>
            </a:r>
            <a:r>
              <a:rPr lang="en-GB">
                <a:latin typeface="Arial" charset="0"/>
                <a:ea typeface="ＭＳ Ｐゴシック" charset="0"/>
              </a:rPr>
              <a:t> is the reward at time k.</a:t>
            </a:r>
          </a:p>
          <a:p>
            <a:r>
              <a:rPr lang="en-GB">
                <a:latin typeface="Arial" charset="0"/>
              </a:rPr>
              <a:t>Note: </a:t>
            </a:r>
          </a:p>
          <a:p>
            <a:pPr lvl="1">
              <a:buFontTx/>
              <a:buChar char="•"/>
            </a:pPr>
            <a:r>
              <a:rPr lang="en-GB" sz="2000">
                <a:latin typeface="Arial" charset="0"/>
                <a:ea typeface="ＭＳ Ｐゴシック" charset="0"/>
              </a:rPr>
              <a:t>Target function is  </a:t>
            </a:r>
          </a:p>
          <a:p>
            <a:pPr lvl="1">
              <a:buFontTx/>
              <a:buChar char="•"/>
            </a:pPr>
            <a:r>
              <a:rPr lang="en-GB" sz="2000">
                <a:latin typeface="Arial" charset="0"/>
                <a:ea typeface="ＭＳ Ｐゴシック" charset="0"/>
              </a:rPr>
              <a:t>There are </a:t>
            </a:r>
            <a:r>
              <a:rPr lang="en-GB" sz="2000" b="1">
                <a:latin typeface="Arial" charset="0"/>
                <a:ea typeface="ＭＳ Ｐゴシック" charset="0"/>
              </a:rPr>
              <a:t>no training examples </a:t>
            </a:r>
            <a:r>
              <a:rPr lang="en-GB" sz="2000">
                <a:latin typeface="Arial" charset="0"/>
                <a:ea typeface="ＭＳ Ｐゴシック" charset="0"/>
              </a:rPr>
              <a:t>of the form (s,a) but only of the form ((s,a),r), i.e. for –some- state-action pair we know the reward/penalty</a:t>
            </a:r>
          </a:p>
        </p:txBody>
      </p:sp>
      <p:graphicFrame>
        <p:nvGraphicFramePr>
          <p:cNvPr id="14340"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396" name="Equation" r:id="rId3" imgW="114151" imgH="215619" progId="Equation.3">
                  <p:embed/>
                </p:oleObj>
              </mc:Choice>
              <mc:Fallback>
                <p:oleObj name="Equation" r:id="rId3"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628" name="Object 5"/>
          <p:cNvGraphicFramePr>
            <a:graphicFrameLocks noChangeAspect="1"/>
          </p:cNvGraphicFramePr>
          <p:nvPr/>
        </p:nvGraphicFramePr>
        <p:xfrm>
          <a:off x="4081463" y="1700213"/>
          <a:ext cx="1384300" cy="379412"/>
        </p:xfrm>
        <a:graphic>
          <a:graphicData uri="http://schemas.openxmlformats.org/presentationml/2006/ole">
            <mc:AlternateContent xmlns:mc="http://schemas.openxmlformats.org/markup-compatibility/2006">
              <mc:Choice xmlns:v="urn:schemas-microsoft-com:vml" Requires="v">
                <p:oleObj spid="_x0000_s14397" name="Equation" r:id="rId5" imgW="647419" imgH="177723" progId="Equation.3">
                  <p:embed/>
                </p:oleObj>
              </mc:Choice>
              <mc:Fallback>
                <p:oleObj name="Equation" r:id="rId5" imgW="647419" imgH="177723"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1463" y="1700213"/>
                        <a:ext cx="1384300"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2900363" y="3062288"/>
          <a:ext cx="2873375" cy="539750"/>
        </p:xfrm>
        <a:graphic>
          <a:graphicData uri="http://schemas.openxmlformats.org/presentationml/2006/ole">
            <mc:AlternateContent xmlns:mc="http://schemas.openxmlformats.org/markup-compatibility/2006">
              <mc:Choice xmlns:v="urn:schemas-microsoft-com:vml" Requires="v">
                <p:oleObj spid="_x0000_s14398" name="Equation" r:id="rId7" imgW="1219200" imgH="228600" progId="Equation.3">
                  <p:embed/>
                </p:oleObj>
              </mc:Choice>
              <mc:Fallback>
                <p:oleObj name="Equation" r:id="rId7" imgW="1219200" imgH="2286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0363" y="3062288"/>
                        <a:ext cx="2873375"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630" name="Object 7"/>
          <p:cNvGraphicFramePr>
            <a:graphicFrameLocks noChangeAspect="1"/>
          </p:cNvGraphicFramePr>
          <p:nvPr/>
        </p:nvGraphicFramePr>
        <p:xfrm>
          <a:off x="1555750" y="3846513"/>
          <a:ext cx="1143000" cy="425450"/>
        </p:xfrm>
        <a:graphic>
          <a:graphicData uri="http://schemas.openxmlformats.org/presentationml/2006/ole">
            <mc:AlternateContent xmlns:mc="http://schemas.openxmlformats.org/markup-compatibility/2006">
              <mc:Choice xmlns:v="urn:schemas-microsoft-com:vml" Requires="v">
                <p:oleObj spid="_x0000_s14399" name="Equation" r:id="rId9" imgW="545626" imgH="203024" progId="Equation.3">
                  <p:embed/>
                </p:oleObj>
              </mc:Choice>
              <mc:Fallback>
                <p:oleObj name="Equation" r:id="rId9" imgW="545626" imgH="203024"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5750" y="3846513"/>
                        <a:ext cx="114300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392" name="Object 8"/>
          <p:cNvGraphicFramePr>
            <a:graphicFrameLocks noChangeAspect="1"/>
          </p:cNvGraphicFramePr>
          <p:nvPr/>
        </p:nvGraphicFramePr>
        <p:xfrm>
          <a:off x="3211513" y="5235575"/>
          <a:ext cx="1384300" cy="379413"/>
        </p:xfrm>
        <a:graphic>
          <a:graphicData uri="http://schemas.openxmlformats.org/presentationml/2006/ole">
            <mc:AlternateContent xmlns:mc="http://schemas.openxmlformats.org/markup-compatibility/2006">
              <mc:Choice xmlns:v="urn:schemas-microsoft-com:vml" Requires="v">
                <p:oleObj spid="_x0000_s14400" name="Equation" r:id="rId11" imgW="647419" imgH="177723" progId="Equation.3">
                  <p:embed/>
                </p:oleObj>
              </mc:Choice>
              <mc:Fallback>
                <p:oleObj name="Equation" r:id="rId11" imgW="647419" imgH="177723"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1513" y="5235575"/>
                        <a:ext cx="1384300"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3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8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87">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sz="3200">
                <a:latin typeface="Arial" charset="0"/>
              </a:rPr>
              <a:t>Example: TD-Gammon</a:t>
            </a:r>
          </a:p>
        </p:txBody>
      </p:sp>
      <p:sp>
        <p:nvSpPr>
          <p:cNvPr id="15363" name="Rectangle 3"/>
          <p:cNvSpPr>
            <a:spLocks noGrp="1" noChangeArrowheads="1"/>
          </p:cNvSpPr>
          <p:nvPr>
            <p:ph type="body" idx="1"/>
          </p:nvPr>
        </p:nvSpPr>
        <p:spPr/>
        <p:txBody>
          <a:bodyPr/>
          <a:lstStyle/>
          <a:p>
            <a:r>
              <a:rPr lang="en-GB">
                <a:latin typeface="Arial" charset="0"/>
              </a:rPr>
              <a:t>Immediate reward:</a:t>
            </a:r>
          </a:p>
          <a:p>
            <a:pPr lvl="1">
              <a:buFontTx/>
              <a:buNone/>
            </a:pPr>
            <a:r>
              <a:rPr lang="en-GB">
                <a:latin typeface="Arial" charset="0"/>
                <a:ea typeface="ＭＳ Ｐゴシック" charset="0"/>
              </a:rPr>
              <a:t>+100 if win</a:t>
            </a:r>
          </a:p>
          <a:p>
            <a:pPr lvl="1">
              <a:buFontTx/>
              <a:buNone/>
            </a:pPr>
            <a:r>
              <a:rPr lang="en-GB">
                <a:latin typeface="Arial" charset="0"/>
                <a:ea typeface="ＭＳ Ｐゴシック" charset="0"/>
              </a:rPr>
              <a:t>-100 if lose</a:t>
            </a:r>
          </a:p>
          <a:p>
            <a:pPr lvl="1">
              <a:buFontTx/>
              <a:buNone/>
            </a:pPr>
            <a:r>
              <a:rPr lang="en-GB">
                <a:latin typeface="Arial" charset="0"/>
                <a:ea typeface="ＭＳ Ｐゴシック" charset="0"/>
              </a:rPr>
              <a:t>0 for all other states</a:t>
            </a:r>
          </a:p>
          <a:p>
            <a:pPr lvl="1">
              <a:buFontTx/>
              <a:buNone/>
            </a:pPr>
            <a:endParaRPr lang="en-GB">
              <a:latin typeface="Arial" charset="0"/>
              <a:ea typeface="ＭＳ Ｐゴシック" charset="0"/>
            </a:endParaRPr>
          </a:p>
          <a:p>
            <a:r>
              <a:rPr lang="en-GB">
                <a:latin typeface="Arial" charset="0"/>
              </a:rPr>
              <a:t>Trained by playing 1.5 million games </a:t>
            </a:r>
          </a:p>
          <a:p>
            <a:r>
              <a:rPr lang="en-GB">
                <a:latin typeface="Arial" charset="0"/>
              </a:rPr>
              <a:t>Now approximately equal to the best human player</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66800"/>
            <a:ext cx="29718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4267200" y="609600"/>
            <a:ext cx="3810000" cy="2667000"/>
          </a:xfrm>
        </p:spPr>
      </p:pic>
      <p:sp>
        <p:nvSpPr>
          <p:cNvPr id="16387" name="Rectangle 2"/>
          <p:cNvSpPr>
            <a:spLocks noGrp="1" noChangeArrowheads="1"/>
          </p:cNvSpPr>
          <p:nvPr>
            <p:ph type="title"/>
          </p:nvPr>
        </p:nvSpPr>
        <p:spPr/>
        <p:txBody>
          <a:bodyPr/>
          <a:lstStyle/>
          <a:p>
            <a:r>
              <a:rPr lang="en-GB" sz="3200">
                <a:latin typeface="Arial" charset="0"/>
              </a:rPr>
              <a:t>Example: Mountain-Car</a:t>
            </a:r>
          </a:p>
        </p:txBody>
      </p:sp>
      <p:sp>
        <p:nvSpPr>
          <p:cNvPr id="16388" name="Rectangle 4"/>
          <p:cNvSpPr>
            <a:spLocks noGrp="1" noChangeArrowheads="1"/>
          </p:cNvSpPr>
          <p:nvPr>
            <p:ph type="body" sz="half" idx="2"/>
          </p:nvPr>
        </p:nvSpPr>
        <p:spPr>
          <a:xfrm>
            <a:off x="381000" y="2895600"/>
            <a:ext cx="7696200" cy="3352800"/>
          </a:xfrm>
        </p:spPr>
        <p:txBody>
          <a:bodyPr/>
          <a:lstStyle/>
          <a:p>
            <a:r>
              <a:rPr lang="en-GB" sz="2400">
                <a:latin typeface="Arial" charset="0"/>
              </a:rPr>
              <a:t>States: position and velocity</a:t>
            </a:r>
          </a:p>
          <a:p>
            <a:r>
              <a:rPr lang="en-GB" sz="2400">
                <a:latin typeface="Arial" charset="0"/>
              </a:rPr>
              <a:t>Actions: accelerate forward, accelerate backward, coast</a:t>
            </a:r>
          </a:p>
          <a:p>
            <a:r>
              <a:rPr lang="en-GB" sz="2400">
                <a:latin typeface="Arial" charset="0"/>
              </a:rPr>
              <a:t>Rewards</a:t>
            </a:r>
          </a:p>
          <a:p>
            <a:pPr lvl="1"/>
            <a:r>
              <a:rPr lang="en-GB" sz="2000">
                <a:latin typeface="Arial" charset="0"/>
                <a:ea typeface="ＭＳ Ｐゴシック" charset="0"/>
              </a:rPr>
              <a:t>Reward=-1for every step, until the car reaches the top</a:t>
            </a:r>
          </a:p>
          <a:p>
            <a:pPr lvl="1"/>
            <a:r>
              <a:rPr lang="en-GB" sz="2000">
                <a:latin typeface="Arial" charset="0"/>
                <a:ea typeface="ＭＳ Ｐゴシック" charset="0"/>
              </a:rPr>
              <a:t>Reward=1 at the top, 0 otherwise</a:t>
            </a:r>
            <a:endParaRPr lang="en-GB" sz="2000">
              <a:latin typeface="Arial" charset="0"/>
              <a:ea typeface="ＭＳ Ｐゴシック" charset="0"/>
              <a:sym typeface="Symbol" charset="0"/>
            </a:endParaRPr>
          </a:p>
          <a:p>
            <a:r>
              <a:rPr lang="en-GB" sz="2400">
                <a:latin typeface="Arial" charset="0"/>
              </a:rPr>
              <a:t>The possible reward will be maximised by minimising the number of steps to the top of the hill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atin typeface="Arial" charset="0"/>
              </a:rPr>
              <a:t>Value function</a:t>
            </a:r>
          </a:p>
        </p:txBody>
      </p:sp>
      <p:sp>
        <p:nvSpPr>
          <p:cNvPr id="17411" name="Rectangle 3"/>
          <p:cNvSpPr>
            <a:spLocks noGrp="1" noChangeArrowheads="1"/>
          </p:cNvSpPr>
          <p:nvPr>
            <p:ph type="body" idx="1"/>
          </p:nvPr>
        </p:nvSpPr>
        <p:spPr>
          <a:xfrm>
            <a:off x="881063" y="868363"/>
            <a:ext cx="7772400" cy="5005387"/>
          </a:xfrm>
        </p:spPr>
        <p:txBody>
          <a:bodyPr/>
          <a:lstStyle/>
          <a:p>
            <a:pPr>
              <a:buFontTx/>
              <a:buNone/>
            </a:pPr>
            <a:r>
              <a:rPr lang="en-GB">
                <a:latin typeface="Arial" charset="0"/>
              </a:rPr>
              <a:t>We will consider a </a:t>
            </a:r>
            <a:r>
              <a:rPr lang="en-GB" b="1">
                <a:latin typeface="Arial" charset="0"/>
              </a:rPr>
              <a:t>deterministic world </a:t>
            </a:r>
            <a:r>
              <a:rPr lang="en-GB">
                <a:latin typeface="Arial" charset="0"/>
              </a:rPr>
              <a:t>first </a:t>
            </a:r>
          </a:p>
          <a:p>
            <a:pPr>
              <a:buFontTx/>
              <a:buNone/>
            </a:pPr>
            <a:r>
              <a:rPr lang="en-GB">
                <a:latin typeface="Arial" charset="0"/>
              </a:rPr>
              <a:t>In a deterministic environment, rewards are known and the environment is known</a:t>
            </a:r>
          </a:p>
          <a:p>
            <a:r>
              <a:rPr lang="en-GB">
                <a:latin typeface="Arial" charset="0"/>
              </a:rPr>
              <a:t>Given a policy π (adopted by the agent), define an </a:t>
            </a:r>
            <a:r>
              <a:rPr lang="en-GB" b="1">
                <a:latin typeface="Arial" charset="0"/>
              </a:rPr>
              <a:t>evaluation function </a:t>
            </a:r>
            <a:r>
              <a:rPr lang="en-GB" u="sng">
                <a:solidFill>
                  <a:srgbClr val="FF0000"/>
                </a:solidFill>
                <a:latin typeface="Arial" charset="0"/>
              </a:rPr>
              <a:t>over states</a:t>
            </a:r>
            <a:r>
              <a:rPr lang="en-GB">
                <a:latin typeface="Arial" charset="0"/>
              </a:rPr>
              <a:t>: </a:t>
            </a:r>
          </a:p>
          <a:p>
            <a:endParaRPr lang="en-GB">
              <a:latin typeface="Arial" charset="0"/>
            </a:endParaRPr>
          </a:p>
          <a:p>
            <a:pPr>
              <a:buFont typeface="Marlett" charset="0"/>
              <a:buNone/>
            </a:pPr>
            <a:endParaRPr lang="en-GB">
              <a:latin typeface="Arial" charset="0"/>
            </a:endParaRPr>
          </a:p>
          <a:p>
            <a:endParaRPr lang="en-GB">
              <a:latin typeface="Arial" charset="0"/>
            </a:endParaRPr>
          </a:p>
        </p:txBody>
      </p:sp>
      <p:graphicFrame>
        <p:nvGraphicFramePr>
          <p:cNvPr id="17413" name="Object 5"/>
          <p:cNvGraphicFramePr>
            <a:graphicFrameLocks noChangeAspect="1"/>
          </p:cNvGraphicFramePr>
          <p:nvPr/>
        </p:nvGraphicFramePr>
        <p:xfrm>
          <a:off x="1852613" y="3603625"/>
          <a:ext cx="4745037" cy="854075"/>
        </p:xfrm>
        <a:graphic>
          <a:graphicData uri="http://schemas.openxmlformats.org/presentationml/2006/ole">
            <mc:AlternateContent xmlns:mc="http://schemas.openxmlformats.org/markup-compatibility/2006">
              <mc:Choice xmlns:v="urn:schemas-microsoft-com:vml" Requires="v">
                <p:oleObj spid="_x0000_s17449" name="Equation" r:id="rId3" imgW="2400300" imgH="431800" progId="Equation.3">
                  <p:embed/>
                </p:oleObj>
              </mc:Choice>
              <mc:Fallback>
                <p:oleObj name="Equation" r:id="rId3" imgW="24003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613" y="3603625"/>
                        <a:ext cx="4745037"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1949450" y="4416425"/>
          <a:ext cx="4419600" cy="776288"/>
        </p:xfrm>
        <a:graphic>
          <a:graphicData uri="http://schemas.openxmlformats.org/presentationml/2006/ole">
            <mc:AlternateContent xmlns:mc="http://schemas.openxmlformats.org/markup-compatibility/2006">
              <mc:Choice xmlns:v="urn:schemas-microsoft-com:vml" Requires="v">
                <p:oleObj spid="_x0000_s17450" name="Equation" r:id="rId5" imgW="2235200" imgH="393700" progId="Equation.3">
                  <p:embed/>
                </p:oleObj>
              </mc:Choice>
              <mc:Fallback>
                <p:oleObj name="Equation" r:id="rId5" imgW="2235200" imgH="3937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9450" y="4416425"/>
                        <a:ext cx="4419600"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3" name="Gruppo 2"/>
          <p:cNvGrpSpPr>
            <a:grpSpLocks/>
          </p:cNvGrpSpPr>
          <p:nvPr/>
        </p:nvGrpSpPr>
        <p:grpSpPr bwMode="auto">
          <a:xfrm>
            <a:off x="1693863" y="5668963"/>
            <a:ext cx="4637087" cy="1016000"/>
            <a:chOff x="4759785" y="5699082"/>
            <a:chExt cx="3091486" cy="990622"/>
          </a:xfrm>
        </p:grpSpPr>
        <p:sp>
          <p:nvSpPr>
            <p:cNvPr id="17416" name="CasellaDiTesto 1"/>
            <p:cNvSpPr txBox="1">
              <a:spLocks noChangeArrowheads="1"/>
            </p:cNvSpPr>
            <p:nvPr/>
          </p:nvSpPr>
          <p:spPr bwMode="auto">
            <a:xfrm>
              <a:off x="4759785" y="5699082"/>
              <a:ext cx="3091486" cy="99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a:t>Remember: a policy </a:t>
              </a:r>
            </a:p>
            <a:p>
              <a:pPr eaLnBrk="1" hangingPunct="1"/>
              <a:r>
                <a:rPr lang="it-IT" sz="2000"/>
                <a:t>is a mapping from states to actions, target is finding optimal policy</a:t>
              </a:r>
            </a:p>
          </p:txBody>
        </p:sp>
        <p:graphicFrame>
          <p:nvGraphicFramePr>
            <p:cNvPr id="17417" name="Object 5"/>
            <p:cNvGraphicFramePr>
              <a:graphicFrameLocks noChangeAspect="1"/>
            </p:cNvGraphicFramePr>
            <p:nvPr/>
          </p:nvGraphicFramePr>
          <p:xfrm>
            <a:off x="6446435" y="5731324"/>
            <a:ext cx="804096" cy="313102"/>
          </p:xfrm>
          <a:graphic>
            <a:graphicData uri="http://schemas.openxmlformats.org/presentationml/2006/ole">
              <mc:AlternateContent xmlns:mc="http://schemas.openxmlformats.org/markup-compatibility/2006">
                <mc:Choice xmlns:v="urn:schemas-microsoft-com:vml" Requires="v">
                  <p:oleObj spid="_x0000_s17451" name="Equation" r:id="rId7" imgW="533400" imgH="152400" progId="Equation.3">
                    <p:embed/>
                  </p:oleObj>
                </mc:Choice>
                <mc:Fallback>
                  <p:oleObj name="Equation" r:id="rId7" imgW="533400" imgH="1524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6435" y="5731324"/>
                          <a:ext cx="804096" cy="31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 name="CasellaDiTesto 3"/>
          <p:cNvSpPr txBox="1">
            <a:spLocks noChangeArrowheads="1"/>
          </p:cNvSpPr>
          <p:nvPr/>
        </p:nvSpPr>
        <p:spPr bwMode="auto">
          <a:xfrm>
            <a:off x="898525" y="5038725"/>
            <a:ext cx="8147050" cy="461963"/>
          </a:xfrm>
          <a:prstGeom prst="rect">
            <a:avLst/>
          </a:prstGeom>
          <a:gradFill rotWithShape="1">
            <a:gsLst>
              <a:gs pos="0">
                <a:srgbClr val="FFEDE8"/>
              </a:gs>
              <a:gs pos="64999">
                <a:srgbClr val="FFD5CA"/>
              </a:gs>
              <a:gs pos="100000">
                <a:srgbClr val="FFC5B5"/>
              </a:gs>
            </a:gsLst>
            <a:lin ang="5400000" scaled="1"/>
          </a:gradFill>
          <a:ln w="9525">
            <a:solidFill>
              <a:srgbClr val="FBB2A4"/>
            </a:solidFill>
            <a:miter lim="800000"/>
            <a:headEnd/>
            <a:tailEnd/>
          </a:ln>
          <a:effectLst>
            <a:outerShdw blurRad="40000" dist="20000" dir="5400000" rotWithShape="0">
              <a:srgbClr val="000000">
                <a:alpha val="37999"/>
              </a:srgbClr>
            </a:outerShdw>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solidFill>
                  <a:srgbClr val="000000"/>
                </a:solidFill>
              </a:rPr>
              <a:t>V</a:t>
            </a:r>
            <a:r>
              <a:rPr lang="en-GB" baseline="30000">
                <a:solidFill>
                  <a:srgbClr val="000000"/>
                </a:solidFill>
              </a:rPr>
              <a:t>π</a:t>
            </a:r>
            <a:r>
              <a:rPr lang="en-GB">
                <a:solidFill>
                  <a:srgbClr val="000000"/>
                </a:solidFill>
              </a:rPr>
              <a:t>(</a:t>
            </a:r>
            <a:r>
              <a:rPr lang="it-IT">
                <a:solidFill>
                  <a:srgbClr val="000000"/>
                </a:solidFill>
              </a:rPr>
              <a:t>s</a:t>
            </a:r>
            <a:r>
              <a:rPr lang="it-IT" baseline="-25000">
                <a:solidFill>
                  <a:srgbClr val="000000"/>
                </a:solidFill>
              </a:rPr>
              <a:t>t</a:t>
            </a:r>
            <a:r>
              <a:rPr lang="en-GB">
                <a:solidFill>
                  <a:srgbClr val="000000"/>
                </a:solidFill>
              </a:rPr>
              <a:t>)</a:t>
            </a:r>
            <a:r>
              <a:rPr lang="it-IT">
                <a:solidFill>
                  <a:srgbClr val="000000"/>
                </a:solidFill>
              </a:rPr>
              <a:t> is the value of being in state s</a:t>
            </a:r>
            <a:r>
              <a:rPr lang="it-IT" baseline="-25000">
                <a:solidFill>
                  <a:srgbClr val="000000"/>
                </a:solidFill>
              </a:rPr>
              <a:t>t</a:t>
            </a:r>
            <a:r>
              <a:rPr lang="it-IT">
                <a:solidFill>
                  <a:srgbClr val="000000"/>
                </a:solidFill>
              </a:rPr>
              <a:t> according to policy </a:t>
            </a:r>
            <a:r>
              <a:rPr lang="en-GB">
                <a:solidFill>
                  <a:srgbClr val="000000"/>
                </a:solidFill>
              </a:rPr>
              <a:t>π</a:t>
            </a:r>
            <a:endParaRPr lang="it-IT">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atin typeface="Arial" charset="0"/>
              </a:rPr>
              <a:t>Example: robot in a grid environment</a:t>
            </a:r>
            <a:endParaRPr lang="nl-NL">
              <a:latin typeface="Arial" charset="0"/>
            </a:endParaRPr>
          </a:p>
        </p:txBody>
      </p:sp>
      <p:sp>
        <p:nvSpPr>
          <p:cNvPr id="18435" name="Rectangle 88"/>
          <p:cNvSpPr>
            <a:spLocks noChangeArrowheads="1"/>
          </p:cNvSpPr>
          <p:nvPr/>
        </p:nvSpPr>
        <p:spPr bwMode="auto">
          <a:xfrm>
            <a:off x="4119563" y="6334125"/>
            <a:ext cx="227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endParaRPr lang="nl-NL" sz="1400"/>
          </a:p>
        </p:txBody>
      </p:sp>
      <p:cxnSp>
        <p:nvCxnSpPr>
          <p:cNvPr id="3" name="Connettore 2 2"/>
          <p:cNvCxnSpPr>
            <a:cxnSpLocks noChangeShapeType="1"/>
          </p:cNvCxnSpPr>
          <p:nvPr/>
        </p:nvCxnSpPr>
        <p:spPr bwMode="auto">
          <a:xfrm flipH="1">
            <a:off x="3302000" y="3235325"/>
            <a:ext cx="1181100" cy="0"/>
          </a:xfrm>
          <a:prstGeom prst="straightConnector1">
            <a:avLst/>
          </a:prstGeom>
          <a:noFill/>
          <a:ln w="19050">
            <a:solidFill>
              <a:srgbClr val="800080"/>
            </a:solidFill>
            <a:round/>
            <a:headEnd/>
            <a:tailEnd type="arrow" w="med" len="med"/>
          </a:ln>
          <a:extLst>
            <a:ext uri="{909E8E84-426E-40dd-AFC4-6F175D3DCCD1}">
              <a14:hiddenFill xmlns:a14="http://schemas.microsoft.com/office/drawing/2010/main">
                <a:noFill/>
              </a14:hiddenFill>
            </a:ext>
          </a:extLst>
        </p:spPr>
      </p:cxnSp>
      <p:sp>
        <p:nvSpPr>
          <p:cNvPr id="4" name="CasellaDiTesto 3"/>
          <p:cNvSpPr txBox="1"/>
          <p:nvPr/>
        </p:nvSpPr>
        <p:spPr>
          <a:xfrm>
            <a:off x="4703763" y="3036888"/>
            <a:ext cx="2503487" cy="461962"/>
          </a:xfrm>
          <a:prstGeom prst="rect">
            <a:avLst/>
          </a:prstGeom>
          <a:solidFill>
            <a:schemeClr val="accent1">
              <a:lumMod val="20000"/>
              <a:lumOff val="80000"/>
            </a:schemeClr>
          </a:solidFill>
        </p:spPr>
        <p:txBody>
          <a:bodyPr wrap="none">
            <a:spAutoFit/>
          </a:bodyPr>
          <a:lstStyle/>
          <a:p>
            <a:pPr>
              <a:defRPr/>
            </a:pPr>
            <a:r>
              <a:rPr lang="it-IT" dirty="0" err="1"/>
              <a:t>r</a:t>
            </a:r>
            <a:r>
              <a:rPr lang="it-IT" dirty="0"/>
              <a:t>( (2,3), UP)=100</a:t>
            </a:r>
          </a:p>
        </p:txBody>
      </p:sp>
      <p:sp>
        <p:nvSpPr>
          <p:cNvPr id="31749" name="Rettangolo 4"/>
          <p:cNvSpPr>
            <a:spLocks noChangeArrowheads="1"/>
          </p:cNvSpPr>
          <p:nvPr/>
        </p:nvSpPr>
        <p:spPr bwMode="auto">
          <a:xfrm>
            <a:off x="3789363" y="758825"/>
            <a:ext cx="50117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Grid world environment</a:t>
            </a:r>
          </a:p>
          <a:p>
            <a:r>
              <a:rPr lang="en-GB"/>
              <a:t>Six possible states</a:t>
            </a:r>
          </a:p>
          <a:p>
            <a:r>
              <a:rPr lang="en-GB"/>
              <a:t>Arrows represent possible actions</a:t>
            </a:r>
          </a:p>
          <a:p>
            <a:r>
              <a:rPr lang="en-GB"/>
              <a:t>G: </a:t>
            </a:r>
            <a:r>
              <a:rPr lang="en-GB" b="1">
                <a:solidFill>
                  <a:srgbClr val="FF0000"/>
                </a:solidFill>
              </a:rPr>
              <a:t>goal state</a:t>
            </a:r>
          </a:p>
          <a:p>
            <a:r>
              <a:rPr lang="en-GB" b="1"/>
              <a:t>Actions</a:t>
            </a:r>
            <a:r>
              <a:rPr lang="en-GB" b="1">
                <a:solidFill>
                  <a:srgbClr val="FF0000"/>
                </a:solidFill>
              </a:rPr>
              <a:t>: UP, DOWN, LEFT, RIGHT</a:t>
            </a:r>
          </a:p>
        </p:txBody>
      </p:sp>
      <p:sp>
        <p:nvSpPr>
          <p:cNvPr id="2" name="CasellaDiTesto 1"/>
          <p:cNvSpPr txBox="1">
            <a:spLocks noChangeArrowheads="1"/>
          </p:cNvSpPr>
          <p:nvPr/>
        </p:nvSpPr>
        <p:spPr bwMode="auto">
          <a:xfrm>
            <a:off x="465138" y="5307013"/>
            <a:ext cx="8480425" cy="1200150"/>
          </a:xfrm>
          <a:prstGeom prst="rect">
            <a:avLst/>
          </a:prstGeom>
          <a:gradFill rotWithShape="1">
            <a:gsLst>
              <a:gs pos="0">
                <a:srgbClr val="FFFADC"/>
              </a:gs>
              <a:gs pos="64999">
                <a:srgbClr val="FFF3A9"/>
              </a:gs>
              <a:gs pos="100000">
                <a:srgbClr val="FFF084"/>
              </a:gs>
            </a:gsLst>
            <a:lin ang="5400000" scaled="1"/>
          </a:gradFill>
          <a:ln w="9525">
            <a:solidFill>
              <a:srgbClr val="E7B800"/>
            </a:solidFill>
            <a:miter lim="800000"/>
            <a:headEnd/>
            <a:tailEnd/>
          </a:ln>
          <a:effectLst>
            <a:outerShdw blurRad="40000" dist="20000" dir="5400000" rotWithShape="0">
              <a:srgbClr val="000000">
                <a:alpha val="37999"/>
              </a:srgbClr>
            </a:outerShdw>
          </a:effectLst>
        </p:spPr>
        <p:txBody>
          <a:bodyPr wrap="none">
            <a:spAutoFit/>
          </a:bodyPr>
          <a:lstStyle/>
          <a:p>
            <a:pPr>
              <a:defRPr/>
            </a:pPr>
            <a:r>
              <a:rPr lang="it-IT" dirty="0" err="1">
                <a:solidFill>
                  <a:schemeClr val="dk1"/>
                </a:solidFill>
                <a:latin typeface="+mn-lt"/>
                <a:ea typeface="+mn-ea"/>
                <a:cs typeface="+mn-cs"/>
              </a:rPr>
              <a:t>Known</a:t>
            </a:r>
            <a:r>
              <a:rPr lang="it-IT" dirty="0">
                <a:solidFill>
                  <a:schemeClr val="dk1"/>
                </a:solidFill>
                <a:latin typeface="+mn-lt"/>
                <a:ea typeface="+mn-ea"/>
                <a:cs typeface="+mn-cs"/>
              </a:rPr>
              <a:t> </a:t>
            </a:r>
            <a:r>
              <a:rPr lang="it-IT" dirty="0" err="1">
                <a:solidFill>
                  <a:schemeClr val="dk1"/>
                </a:solidFill>
                <a:latin typeface="+mn-lt"/>
                <a:ea typeface="+mn-ea"/>
                <a:cs typeface="+mn-cs"/>
              </a:rPr>
              <a:t>environment</a:t>
            </a:r>
            <a:r>
              <a:rPr lang="it-IT" dirty="0">
                <a:solidFill>
                  <a:schemeClr val="dk1"/>
                </a:solidFill>
                <a:latin typeface="+mn-lt"/>
                <a:ea typeface="+mn-ea"/>
                <a:cs typeface="+mn-cs"/>
              </a:rPr>
              <a:t>: </a:t>
            </a:r>
            <a:r>
              <a:rPr lang="it-IT" dirty="0" err="1">
                <a:solidFill>
                  <a:schemeClr val="dk1"/>
                </a:solidFill>
                <a:latin typeface="+mn-lt"/>
                <a:ea typeface="+mn-ea"/>
                <a:cs typeface="+mn-cs"/>
              </a:rPr>
              <a:t>grid</a:t>
            </a:r>
            <a:r>
              <a:rPr lang="it-IT" dirty="0">
                <a:solidFill>
                  <a:schemeClr val="dk1"/>
                </a:solidFill>
                <a:latin typeface="+mn-lt"/>
                <a:ea typeface="+mn-ea"/>
                <a:cs typeface="+mn-cs"/>
              </a:rPr>
              <a:t> with </a:t>
            </a:r>
            <a:r>
              <a:rPr lang="it-IT" dirty="0" err="1">
                <a:solidFill>
                  <a:schemeClr val="dk1"/>
                </a:solidFill>
                <a:latin typeface="+mn-lt"/>
                <a:ea typeface="+mn-ea"/>
                <a:cs typeface="+mn-cs"/>
              </a:rPr>
              <a:t>cells</a:t>
            </a:r>
            <a:endParaRPr lang="it-IT" dirty="0">
              <a:solidFill>
                <a:schemeClr val="dk1"/>
              </a:solidFill>
              <a:latin typeface="+mn-lt"/>
              <a:ea typeface="+mn-ea"/>
              <a:cs typeface="+mn-cs"/>
            </a:endParaRPr>
          </a:p>
          <a:p>
            <a:pPr>
              <a:defRPr/>
            </a:pPr>
            <a:r>
              <a:rPr lang="it-IT" dirty="0" err="1">
                <a:solidFill>
                  <a:schemeClr val="dk1"/>
                </a:solidFill>
                <a:latin typeface="+mn-lt"/>
                <a:ea typeface="+mn-ea"/>
                <a:cs typeface="+mn-cs"/>
              </a:rPr>
              <a:t>Deterministic</a:t>
            </a:r>
            <a:r>
              <a:rPr lang="it-IT" dirty="0">
                <a:solidFill>
                  <a:schemeClr val="dk1"/>
                </a:solidFill>
                <a:latin typeface="+mn-lt"/>
                <a:ea typeface="+mn-ea"/>
                <a:cs typeface="+mn-cs"/>
              </a:rPr>
              <a:t>: </a:t>
            </a:r>
            <a:r>
              <a:rPr lang="it-IT" dirty="0" err="1">
                <a:solidFill>
                  <a:schemeClr val="dk1"/>
                </a:solidFill>
                <a:latin typeface="+mn-lt"/>
                <a:ea typeface="+mn-ea"/>
                <a:cs typeface="+mn-cs"/>
              </a:rPr>
              <a:t>possible</a:t>
            </a:r>
            <a:r>
              <a:rPr lang="it-IT" dirty="0">
                <a:solidFill>
                  <a:schemeClr val="dk1"/>
                </a:solidFill>
                <a:latin typeface="+mn-lt"/>
                <a:ea typeface="+mn-ea"/>
                <a:cs typeface="+mn-cs"/>
              </a:rPr>
              <a:t> </a:t>
            </a:r>
            <a:r>
              <a:rPr lang="it-IT" dirty="0" err="1">
                <a:solidFill>
                  <a:schemeClr val="dk1"/>
                </a:solidFill>
                <a:latin typeface="+mn-lt"/>
                <a:ea typeface="+mn-ea"/>
                <a:cs typeface="+mn-cs"/>
              </a:rPr>
              <a:t>moves</a:t>
            </a:r>
            <a:r>
              <a:rPr lang="it-IT" dirty="0">
                <a:solidFill>
                  <a:schemeClr val="dk1"/>
                </a:solidFill>
                <a:latin typeface="+mn-lt"/>
                <a:ea typeface="+mn-ea"/>
                <a:cs typeface="+mn-cs"/>
              </a:rPr>
              <a:t> in </a:t>
            </a:r>
            <a:r>
              <a:rPr lang="it-IT" dirty="0" err="1">
                <a:solidFill>
                  <a:schemeClr val="dk1"/>
                </a:solidFill>
                <a:latin typeface="+mn-lt"/>
                <a:ea typeface="+mn-ea"/>
                <a:cs typeface="+mn-cs"/>
              </a:rPr>
              <a:t>any</a:t>
            </a:r>
            <a:r>
              <a:rPr lang="it-IT" dirty="0">
                <a:solidFill>
                  <a:schemeClr val="dk1"/>
                </a:solidFill>
                <a:latin typeface="+mn-lt"/>
                <a:ea typeface="+mn-ea"/>
                <a:cs typeface="+mn-cs"/>
              </a:rPr>
              <a:t> </a:t>
            </a:r>
            <a:r>
              <a:rPr lang="it-IT" dirty="0" err="1">
                <a:solidFill>
                  <a:schemeClr val="dk1"/>
                </a:solidFill>
                <a:latin typeface="+mn-lt"/>
                <a:ea typeface="+mn-ea"/>
                <a:cs typeface="+mn-cs"/>
              </a:rPr>
              <a:t>cell</a:t>
            </a:r>
            <a:r>
              <a:rPr lang="it-IT" dirty="0">
                <a:solidFill>
                  <a:schemeClr val="dk1"/>
                </a:solidFill>
                <a:latin typeface="+mn-lt"/>
                <a:ea typeface="+mn-ea"/>
                <a:cs typeface="+mn-cs"/>
              </a:rPr>
              <a:t> are </a:t>
            </a:r>
            <a:r>
              <a:rPr lang="it-IT" dirty="0" err="1">
                <a:solidFill>
                  <a:schemeClr val="dk1"/>
                </a:solidFill>
                <a:latin typeface="+mn-lt"/>
                <a:ea typeface="+mn-ea"/>
                <a:cs typeface="+mn-cs"/>
              </a:rPr>
              <a:t>known</a:t>
            </a:r>
            <a:r>
              <a:rPr lang="it-IT" dirty="0">
                <a:solidFill>
                  <a:schemeClr val="dk1"/>
                </a:solidFill>
                <a:latin typeface="+mn-lt"/>
                <a:ea typeface="+mn-ea"/>
                <a:cs typeface="+mn-cs"/>
              </a:rPr>
              <a:t>, </a:t>
            </a:r>
            <a:r>
              <a:rPr lang="it-IT" dirty="0" err="1">
                <a:solidFill>
                  <a:schemeClr val="dk1"/>
                </a:solidFill>
                <a:latin typeface="+mn-lt"/>
                <a:ea typeface="+mn-ea"/>
                <a:cs typeface="+mn-cs"/>
              </a:rPr>
              <a:t>rewards</a:t>
            </a:r>
            <a:endParaRPr lang="it-IT" dirty="0">
              <a:solidFill>
                <a:schemeClr val="dk1"/>
              </a:solidFill>
              <a:latin typeface="+mn-lt"/>
              <a:ea typeface="+mn-ea"/>
              <a:cs typeface="+mn-cs"/>
            </a:endParaRPr>
          </a:p>
          <a:p>
            <a:pPr>
              <a:defRPr/>
            </a:pPr>
            <a:r>
              <a:rPr lang="it-IT" dirty="0">
                <a:solidFill>
                  <a:schemeClr val="dk1"/>
                </a:solidFill>
                <a:latin typeface="+mn-lt"/>
                <a:ea typeface="+mn-ea"/>
                <a:cs typeface="+mn-cs"/>
              </a:rPr>
              <a:t>are </a:t>
            </a:r>
            <a:r>
              <a:rPr lang="it-IT" dirty="0" err="1">
                <a:solidFill>
                  <a:schemeClr val="dk1"/>
                </a:solidFill>
                <a:latin typeface="+mn-lt"/>
                <a:ea typeface="+mn-ea"/>
                <a:cs typeface="+mn-cs"/>
              </a:rPr>
              <a:t>known</a:t>
            </a:r>
            <a:endParaRPr lang="it-IT" dirty="0">
              <a:solidFill>
                <a:schemeClr val="dk1"/>
              </a:solidFill>
              <a:latin typeface="+mn-lt"/>
              <a:ea typeface="+mn-ea"/>
              <a:cs typeface="+mn-cs"/>
            </a:endParaRPr>
          </a:p>
        </p:txBody>
      </p:sp>
      <p:grpSp>
        <p:nvGrpSpPr>
          <p:cNvPr id="31751" name="Gruppo 6"/>
          <p:cNvGrpSpPr>
            <a:grpSpLocks/>
          </p:cNvGrpSpPr>
          <p:nvPr/>
        </p:nvGrpSpPr>
        <p:grpSpPr bwMode="auto">
          <a:xfrm>
            <a:off x="403225" y="1714500"/>
            <a:ext cx="3336925" cy="2770188"/>
            <a:chOff x="402672" y="1713855"/>
            <a:chExt cx="3337478" cy="2770833"/>
          </a:xfrm>
        </p:grpSpPr>
        <p:grpSp>
          <p:nvGrpSpPr>
            <p:cNvPr id="18441" name="Group 101"/>
            <p:cNvGrpSpPr>
              <a:grpSpLocks/>
            </p:cNvGrpSpPr>
            <p:nvPr/>
          </p:nvGrpSpPr>
          <p:grpSpPr bwMode="auto">
            <a:xfrm>
              <a:off x="647700" y="2014538"/>
              <a:ext cx="3092450" cy="2470150"/>
              <a:chOff x="1104" y="1248"/>
              <a:chExt cx="1948" cy="1556"/>
            </a:xfrm>
          </p:grpSpPr>
          <p:sp>
            <p:nvSpPr>
              <p:cNvPr id="752644" name="Rectangle 4"/>
              <p:cNvSpPr>
                <a:spLocks noChangeArrowheads="1"/>
              </p:cNvSpPr>
              <p:nvPr/>
            </p:nvSpPr>
            <p:spPr bwMode="auto">
              <a:xfrm>
                <a:off x="1104" y="2400"/>
                <a:ext cx="194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b="1" i="1" dirty="0">
                    <a:latin typeface="Tahoma" charset="0"/>
                    <a:sym typeface="Symbol" charset="0"/>
                  </a:rPr>
                  <a:t>r</a:t>
                </a:r>
                <a:r>
                  <a:rPr lang="en-US" b="1" dirty="0">
                    <a:latin typeface="Tahoma" charset="0"/>
                    <a:sym typeface="Symbol" charset="0"/>
                  </a:rPr>
                  <a:t>(</a:t>
                </a:r>
                <a:r>
                  <a:rPr lang="en-US" b="1" i="1" dirty="0">
                    <a:latin typeface="Tahoma" charset="0"/>
                    <a:sym typeface="Symbol" charset="0"/>
                  </a:rPr>
                  <a:t>state</a:t>
                </a:r>
                <a:r>
                  <a:rPr lang="en-US" b="1" dirty="0">
                    <a:latin typeface="Tahoma" charset="0"/>
                    <a:sym typeface="Symbol" charset="0"/>
                  </a:rPr>
                  <a:t>, </a:t>
                </a:r>
                <a:r>
                  <a:rPr lang="en-US" b="1" i="1" dirty="0">
                    <a:latin typeface="Tahoma" charset="0"/>
                    <a:sym typeface="Symbol" charset="0"/>
                  </a:rPr>
                  <a:t>action</a:t>
                </a:r>
                <a:r>
                  <a:rPr lang="en-US" b="1" dirty="0">
                    <a:latin typeface="Tahoma" charset="0"/>
                    <a:sym typeface="Symbol" charset="0"/>
                  </a:rPr>
                  <a:t>)</a:t>
                </a:r>
              </a:p>
              <a:p>
                <a:pPr algn="ctr" eaLnBrk="0" hangingPunct="0">
                  <a:defRPr/>
                </a:pPr>
                <a:r>
                  <a:rPr lang="en-US" b="1" dirty="0">
                    <a:latin typeface="Tahoma" charset="0"/>
                    <a:sym typeface="Symbol" charset="0"/>
                  </a:rPr>
                  <a:t>immediate reward values</a:t>
                </a:r>
              </a:p>
            </p:txBody>
          </p:sp>
          <p:grpSp>
            <p:nvGrpSpPr>
              <p:cNvPr id="18445" name="Group 6"/>
              <p:cNvGrpSpPr>
                <a:grpSpLocks/>
              </p:cNvGrpSpPr>
              <p:nvPr/>
            </p:nvGrpSpPr>
            <p:grpSpPr bwMode="auto">
              <a:xfrm>
                <a:off x="1248" y="1248"/>
                <a:ext cx="1550" cy="1104"/>
                <a:chOff x="311" y="3110"/>
                <a:chExt cx="1221" cy="685"/>
              </a:xfrm>
            </p:grpSpPr>
            <p:sp>
              <p:nvSpPr>
                <p:cNvPr id="752647" name="Rectangle 7"/>
                <p:cNvSpPr>
                  <a:spLocks noChangeArrowheads="1"/>
                </p:cNvSpPr>
                <p:nvPr/>
              </p:nvSpPr>
              <p:spPr bwMode="auto">
                <a:xfrm>
                  <a:off x="311" y="3171"/>
                  <a:ext cx="400"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52648" name="Rectangle 8"/>
                <p:cNvSpPr>
                  <a:spLocks noChangeArrowheads="1"/>
                </p:cNvSpPr>
                <p:nvPr/>
              </p:nvSpPr>
              <p:spPr bwMode="auto">
                <a:xfrm>
                  <a:off x="311" y="3483"/>
                  <a:ext cx="400"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52649" name="Rectangle 9"/>
                <p:cNvSpPr>
                  <a:spLocks noChangeArrowheads="1"/>
                </p:cNvSpPr>
                <p:nvPr/>
              </p:nvSpPr>
              <p:spPr bwMode="auto">
                <a:xfrm>
                  <a:off x="711" y="3171"/>
                  <a:ext cx="400"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52650" name="Rectangle 10"/>
                <p:cNvSpPr>
                  <a:spLocks noChangeArrowheads="1"/>
                </p:cNvSpPr>
                <p:nvPr/>
              </p:nvSpPr>
              <p:spPr bwMode="auto">
                <a:xfrm>
                  <a:off x="1111" y="3171"/>
                  <a:ext cx="399"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52651" name="Rectangle 11"/>
                <p:cNvSpPr>
                  <a:spLocks noChangeArrowheads="1"/>
                </p:cNvSpPr>
                <p:nvPr/>
              </p:nvSpPr>
              <p:spPr bwMode="auto">
                <a:xfrm>
                  <a:off x="711" y="3483"/>
                  <a:ext cx="400"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52652" name="Rectangle 12"/>
                <p:cNvSpPr>
                  <a:spLocks noChangeArrowheads="1"/>
                </p:cNvSpPr>
                <p:nvPr/>
              </p:nvSpPr>
              <p:spPr bwMode="auto">
                <a:xfrm>
                  <a:off x="1111" y="3483"/>
                  <a:ext cx="399"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52653" name="Rectangle 13"/>
                <p:cNvSpPr>
                  <a:spLocks noChangeArrowheads="1"/>
                </p:cNvSpPr>
                <p:nvPr/>
              </p:nvSpPr>
              <p:spPr bwMode="auto">
                <a:xfrm>
                  <a:off x="1313" y="3492"/>
                  <a:ext cx="219"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dirty="0">
                      <a:solidFill>
                        <a:srgbClr val="008000"/>
                      </a:solidFill>
                      <a:sym typeface="Symbol" charset="0"/>
                    </a:rPr>
                    <a:t>100</a:t>
                  </a:r>
                  <a:r>
                    <a:rPr lang="en-US" sz="1400" b="1" dirty="0">
                      <a:sym typeface="Symbol" charset="0"/>
                    </a:rPr>
                    <a:t> </a:t>
                  </a:r>
                </a:p>
              </p:txBody>
            </p:sp>
            <p:sp>
              <p:nvSpPr>
                <p:cNvPr id="752654" name="Line 14"/>
                <p:cNvSpPr>
                  <a:spLocks noChangeShapeType="1"/>
                </p:cNvSpPr>
                <p:nvPr/>
              </p:nvSpPr>
              <p:spPr bwMode="auto">
                <a:xfrm>
                  <a:off x="598" y="3264"/>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52655" name="Line 15"/>
                <p:cNvSpPr>
                  <a:spLocks noChangeShapeType="1"/>
                </p:cNvSpPr>
                <p:nvPr/>
              </p:nvSpPr>
              <p:spPr bwMode="auto">
                <a:xfrm flipH="1">
                  <a:off x="598" y="3408"/>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52656" name="Rectangle 16"/>
                <p:cNvSpPr>
                  <a:spLocks noChangeArrowheads="1"/>
                </p:cNvSpPr>
                <p:nvPr/>
              </p:nvSpPr>
              <p:spPr bwMode="auto">
                <a:xfrm>
                  <a:off x="571" y="3110"/>
                  <a:ext cx="15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52657" name="Rectangle 17"/>
                <p:cNvSpPr>
                  <a:spLocks noChangeArrowheads="1"/>
                </p:cNvSpPr>
                <p:nvPr/>
              </p:nvSpPr>
              <p:spPr bwMode="auto">
                <a:xfrm>
                  <a:off x="709" y="3254"/>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52658" name="Line 18"/>
                <p:cNvSpPr>
                  <a:spLocks noChangeShapeType="1"/>
                </p:cNvSpPr>
                <p:nvPr/>
              </p:nvSpPr>
              <p:spPr bwMode="auto">
                <a:xfrm>
                  <a:off x="982" y="3264"/>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52659" name="Rectangle 19"/>
                <p:cNvSpPr>
                  <a:spLocks noChangeArrowheads="1"/>
                </p:cNvSpPr>
                <p:nvPr/>
              </p:nvSpPr>
              <p:spPr bwMode="auto">
                <a:xfrm>
                  <a:off x="886" y="3144"/>
                  <a:ext cx="275"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eaLnBrk="0" hangingPunct="0">
                    <a:defRPr/>
                  </a:pPr>
                  <a:r>
                    <a:rPr lang="en-US" sz="1200" b="1" dirty="0">
                      <a:solidFill>
                        <a:srgbClr val="008000"/>
                      </a:solidFill>
                      <a:sym typeface="Symbol" charset="0"/>
                    </a:rPr>
                    <a:t>100</a:t>
                  </a:r>
                  <a:r>
                    <a:rPr lang="en-US" sz="1400" b="1" dirty="0">
                      <a:sym typeface="Symbol" charset="0"/>
                    </a:rPr>
                    <a:t> </a:t>
                  </a:r>
                </a:p>
              </p:txBody>
            </p:sp>
            <p:sp>
              <p:nvSpPr>
                <p:cNvPr id="752660" name="Rectangle 20"/>
                <p:cNvSpPr>
                  <a:spLocks noChangeArrowheads="1"/>
                </p:cNvSpPr>
                <p:nvPr/>
              </p:nvSpPr>
              <p:spPr bwMode="auto">
                <a:xfrm>
                  <a:off x="1142" y="3254"/>
                  <a:ext cx="175"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G</a:t>
                  </a:r>
                  <a:r>
                    <a:rPr lang="en-US" sz="1400" b="1">
                      <a:sym typeface="Symbol" charset="0"/>
                    </a:rPr>
                    <a:t> </a:t>
                  </a:r>
                </a:p>
              </p:txBody>
            </p:sp>
            <p:sp>
              <p:nvSpPr>
                <p:cNvPr id="752661" name="Arco 21"/>
                <p:cNvSpPr>
                  <a:spLocks/>
                </p:cNvSpPr>
                <p:nvPr/>
              </p:nvSpPr>
              <p:spPr bwMode="auto">
                <a:xfrm>
                  <a:off x="1225" y="3219"/>
                  <a:ext cx="144" cy="192"/>
                </a:xfrm>
                <a:custGeom>
                  <a:avLst/>
                  <a:gdLst>
                    <a:gd name="T0" fmla="*/ 0 w 42430"/>
                    <a:gd name="T1" fmla="*/ 0 h 43200"/>
                    <a:gd name="T2" fmla="*/ 0 w 42430"/>
                    <a:gd name="T3" fmla="*/ 1 h 43200"/>
                    <a:gd name="T4" fmla="*/ 0 w 42430"/>
                    <a:gd name="T5" fmla="*/ 0 h 43200"/>
                    <a:gd name="T6" fmla="*/ 0 60000 65536"/>
                    <a:gd name="T7" fmla="*/ 0 60000 65536"/>
                    <a:gd name="T8" fmla="*/ 0 60000 65536"/>
                  </a:gdLst>
                  <a:ahLst/>
                  <a:cxnLst>
                    <a:cxn ang="T6">
                      <a:pos x="T0" y="T1"/>
                    </a:cxn>
                    <a:cxn ang="T7">
                      <a:pos x="T2" y="T3"/>
                    </a:cxn>
                    <a:cxn ang="T8">
                      <a:pos x="T4" y="T5"/>
                    </a:cxn>
                  </a:cxnLst>
                  <a:rect l="0" t="0" r="r" b="b"/>
                  <a:pathLst>
                    <a:path w="42430" h="43200" fill="none" extrusionOk="0">
                      <a:moveTo>
                        <a:pt x="0" y="15883"/>
                      </a:moveTo>
                      <a:cubicBezTo>
                        <a:pt x="2574" y="6502"/>
                        <a:pt x="11102" y="-1"/>
                        <a:pt x="20830" y="-1"/>
                      </a:cubicBezTo>
                      <a:cubicBezTo>
                        <a:pt x="32759" y="0"/>
                        <a:pt x="42430" y="9670"/>
                        <a:pt x="42430" y="21600"/>
                      </a:cubicBezTo>
                      <a:cubicBezTo>
                        <a:pt x="42430" y="33529"/>
                        <a:pt x="32759" y="43200"/>
                        <a:pt x="20830" y="43200"/>
                      </a:cubicBezTo>
                      <a:cubicBezTo>
                        <a:pt x="15967" y="43199"/>
                        <a:pt x="11247" y="41559"/>
                        <a:pt x="7433" y="38544"/>
                      </a:cubicBezTo>
                    </a:path>
                    <a:path w="42430" h="43200" stroke="0" extrusionOk="0">
                      <a:moveTo>
                        <a:pt x="0" y="15883"/>
                      </a:moveTo>
                      <a:cubicBezTo>
                        <a:pt x="2574" y="6502"/>
                        <a:pt x="11102" y="-1"/>
                        <a:pt x="20830" y="-1"/>
                      </a:cubicBezTo>
                      <a:cubicBezTo>
                        <a:pt x="32759" y="0"/>
                        <a:pt x="42430" y="9670"/>
                        <a:pt x="42430" y="21600"/>
                      </a:cubicBezTo>
                      <a:cubicBezTo>
                        <a:pt x="42430" y="33529"/>
                        <a:pt x="32759" y="43200"/>
                        <a:pt x="20830" y="43200"/>
                      </a:cubicBezTo>
                      <a:cubicBezTo>
                        <a:pt x="15967" y="43199"/>
                        <a:pt x="11247" y="41559"/>
                        <a:pt x="7433" y="38544"/>
                      </a:cubicBezTo>
                      <a:lnTo>
                        <a:pt x="20830" y="21600"/>
                      </a:lnTo>
                      <a:lnTo>
                        <a:pt x="0" y="15883"/>
                      </a:lnTo>
                      <a:close/>
                    </a:path>
                  </a:pathLst>
                </a:custGeom>
                <a:noFill/>
                <a:ln w="9525">
                  <a:solidFill>
                    <a:schemeClr val="tx1"/>
                  </a:solidFill>
                  <a:round/>
                  <a:headEnd/>
                  <a:tailEnd type="stealth"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52662" name="Rectangle 22"/>
                <p:cNvSpPr>
                  <a:spLocks noChangeArrowheads="1"/>
                </p:cNvSpPr>
                <p:nvPr/>
              </p:nvSpPr>
              <p:spPr bwMode="auto">
                <a:xfrm>
                  <a:off x="1337" y="3129"/>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52663" name="Line 23"/>
                <p:cNvSpPr>
                  <a:spLocks noChangeShapeType="1"/>
                </p:cNvSpPr>
                <p:nvPr/>
              </p:nvSpPr>
              <p:spPr bwMode="auto">
                <a:xfrm flipV="1">
                  <a:off x="358" y="3408"/>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52664" name="Line 24"/>
                <p:cNvSpPr>
                  <a:spLocks noChangeShapeType="1"/>
                </p:cNvSpPr>
                <p:nvPr/>
              </p:nvSpPr>
              <p:spPr bwMode="auto">
                <a:xfrm>
                  <a:off x="454" y="3408"/>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52665" name="Line 25"/>
                <p:cNvSpPr>
                  <a:spLocks noChangeShapeType="1"/>
                </p:cNvSpPr>
                <p:nvPr/>
              </p:nvSpPr>
              <p:spPr bwMode="auto">
                <a:xfrm>
                  <a:off x="593" y="3600"/>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52666" name="Line 26"/>
                <p:cNvSpPr>
                  <a:spLocks noChangeShapeType="1"/>
                </p:cNvSpPr>
                <p:nvPr/>
              </p:nvSpPr>
              <p:spPr bwMode="auto">
                <a:xfrm flipH="1">
                  <a:off x="593" y="3744"/>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52667" name="Rectangle 27"/>
                <p:cNvSpPr>
                  <a:spLocks noChangeArrowheads="1"/>
                </p:cNvSpPr>
                <p:nvPr/>
              </p:nvSpPr>
              <p:spPr bwMode="auto">
                <a:xfrm>
                  <a:off x="564" y="3446"/>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52668" name="Rectangle 28"/>
                <p:cNvSpPr>
                  <a:spLocks noChangeArrowheads="1"/>
                </p:cNvSpPr>
                <p:nvPr/>
              </p:nvSpPr>
              <p:spPr bwMode="auto">
                <a:xfrm>
                  <a:off x="702" y="3590"/>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52669" name="Line 29"/>
                <p:cNvSpPr>
                  <a:spLocks noChangeShapeType="1"/>
                </p:cNvSpPr>
                <p:nvPr/>
              </p:nvSpPr>
              <p:spPr bwMode="auto">
                <a:xfrm>
                  <a:off x="987" y="3600"/>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52670" name="Line 30"/>
                <p:cNvSpPr>
                  <a:spLocks noChangeShapeType="1"/>
                </p:cNvSpPr>
                <p:nvPr/>
              </p:nvSpPr>
              <p:spPr bwMode="auto">
                <a:xfrm flipH="1">
                  <a:off x="987" y="3744"/>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52671" name="Rectangle 31"/>
                <p:cNvSpPr>
                  <a:spLocks noChangeArrowheads="1"/>
                </p:cNvSpPr>
                <p:nvPr/>
              </p:nvSpPr>
              <p:spPr bwMode="auto">
                <a:xfrm>
                  <a:off x="958" y="3446"/>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52672" name="Rectangle 32"/>
                <p:cNvSpPr>
                  <a:spLocks noChangeArrowheads="1"/>
                </p:cNvSpPr>
                <p:nvPr/>
              </p:nvSpPr>
              <p:spPr bwMode="auto">
                <a:xfrm>
                  <a:off x="1098" y="3590"/>
                  <a:ext cx="15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52673" name="Line 33"/>
                <p:cNvSpPr>
                  <a:spLocks noChangeShapeType="1"/>
                </p:cNvSpPr>
                <p:nvPr/>
              </p:nvSpPr>
              <p:spPr bwMode="auto">
                <a:xfrm flipV="1">
                  <a:off x="838" y="3408"/>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52674" name="Line 34"/>
                <p:cNvSpPr>
                  <a:spLocks noChangeShapeType="1"/>
                </p:cNvSpPr>
                <p:nvPr/>
              </p:nvSpPr>
              <p:spPr bwMode="auto">
                <a:xfrm>
                  <a:off x="934" y="3408"/>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52675" name="Line 35"/>
                <p:cNvSpPr>
                  <a:spLocks noChangeShapeType="1"/>
                </p:cNvSpPr>
                <p:nvPr/>
              </p:nvSpPr>
              <p:spPr bwMode="auto">
                <a:xfrm flipV="1">
                  <a:off x="1414" y="3408"/>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52676" name="Rectangle 36"/>
                <p:cNvSpPr>
                  <a:spLocks noChangeArrowheads="1"/>
                </p:cNvSpPr>
                <p:nvPr/>
              </p:nvSpPr>
              <p:spPr bwMode="auto">
                <a:xfrm>
                  <a:off x="326" y="3465"/>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52677" name="Rectangle 37"/>
                <p:cNvSpPr>
                  <a:spLocks noChangeArrowheads="1"/>
                </p:cNvSpPr>
                <p:nvPr/>
              </p:nvSpPr>
              <p:spPr bwMode="auto">
                <a:xfrm>
                  <a:off x="421" y="3321"/>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52678" name="Rectangle 38"/>
                <p:cNvSpPr>
                  <a:spLocks noChangeArrowheads="1"/>
                </p:cNvSpPr>
                <p:nvPr/>
              </p:nvSpPr>
              <p:spPr bwMode="auto">
                <a:xfrm>
                  <a:off x="809" y="3446"/>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52679" name="Rectangle 39"/>
                <p:cNvSpPr>
                  <a:spLocks noChangeArrowheads="1"/>
                </p:cNvSpPr>
                <p:nvPr/>
              </p:nvSpPr>
              <p:spPr bwMode="auto">
                <a:xfrm>
                  <a:off x="906" y="3302"/>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grpSp>
        </p:grpSp>
        <p:sp>
          <p:nvSpPr>
            <p:cNvPr id="18442" name="CasellaDiTesto 4"/>
            <p:cNvSpPr txBox="1">
              <a:spLocks noChangeArrowheads="1"/>
            </p:cNvSpPr>
            <p:nvPr/>
          </p:nvSpPr>
          <p:spPr bwMode="auto">
            <a:xfrm>
              <a:off x="856968" y="1713855"/>
              <a:ext cx="2395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b="1">
                  <a:solidFill>
                    <a:srgbClr val="008000"/>
                  </a:solidFill>
                </a:rPr>
                <a:t>1           2        3</a:t>
              </a:r>
            </a:p>
          </p:txBody>
        </p:sp>
        <p:sp>
          <p:nvSpPr>
            <p:cNvPr id="18443" name="CasellaDiTesto 5"/>
            <p:cNvSpPr txBox="1">
              <a:spLocks noChangeArrowheads="1"/>
            </p:cNvSpPr>
            <p:nvPr/>
          </p:nvSpPr>
          <p:spPr bwMode="auto">
            <a:xfrm>
              <a:off x="402672" y="2230075"/>
              <a:ext cx="4026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b="1">
                  <a:solidFill>
                    <a:srgbClr val="008000"/>
                  </a:solidFill>
                </a:rPr>
                <a:t>1</a:t>
              </a:r>
            </a:p>
            <a:p>
              <a:pPr eaLnBrk="1" hangingPunct="1"/>
              <a:endParaRPr lang="it-IT" b="1">
                <a:solidFill>
                  <a:srgbClr val="008000"/>
                </a:solidFill>
              </a:endParaRPr>
            </a:p>
            <a:p>
              <a:pPr eaLnBrk="1" hangingPunct="1"/>
              <a:endParaRPr lang="it-IT" b="1">
                <a:solidFill>
                  <a:srgbClr val="008000"/>
                </a:solidFill>
              </a:endParaRPr>
            </a:p>
            <a:p>
              <a:pPr eaLnBrk="1" hangingPunct="1"/>
              <a:r>
                <a:rPr lang="it-IT" b="1">
                  <a:solidFill>
                    <a:srgbClr val="008000"/>
                  </a:solidFill>
                </a:rPr>
                <a:t>2</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1749"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54000"/>
            <a:ext cx="7772400" cy="617538"/>
          </a:xfrm>
        </p:spPr>
        <p:txBody>
          <a:bodyPr/>
          <a:lstStyle/>
          <a:p>
            <a:r>
              <a:rPr lang="en-US">
                <a:latin typeface="Arial" charset="0"/>
              </a:rPr>
              <a:t>Example: robot in a grid environment</a:t>
            </a:r>
            <a:endParaRPr lang="nl-NL">
              <a:latin typeface="Arial" charset="0"/>
            </a:endParaRPr>
          </a:p>
        </p:txBody>
      </p:sp>
      <p:sp>
        <p:nvSpPr>
          <p:cNvPr id="31746" name="Rectangle 3"/>
          <p:cNvSpPr>
            <a:spLocks noGrp="1" noChangeArrowheads="1"/>
          </p:cNvSpPr>
          <p:nvPr>
            <p:ph type="body" idx="1"/>
          </p:nvPr>
        </p:nvSpPr>
        <p:spPr>
          <a:xfrm>
            <a:off x="685800" y="1524000"/>
            <a:ext cx="7772400" cy="5105400"/>
          </a:xfrm>
        </p:spPr>
        <p:txBody>
          <a:bodyPr/>
          <a:lstStyle/>
          <a:p>
            <a:endParaRPr lang="en-US" b="1">
              <a:latin typeface="Arial" charset="0"/>
            </a:endParaRPr>
          </a:p>
          <a:p>
            <a:endParaRPr lang="en-US" b="1">
              <a:latin typeface="Arial" charset="0"/>
            </a:endParaRPr>
          </a:p>
          <a:p>
            <a:endParaRPr lang="en-US" b="1">
              <a:latin typeface="Arial" charset="0"/>
            </a:endParaRPr>
          </a:p>
          <a:p>
            <a:endParaRPr lang="en-US" b="1">
              <a:latin typeface="Arial" charset="0"/>
            </a:endParaRPr>
          </a:p>
          <a:p>
            <a:endParaRPr lang="en-US" b="1">
              <a:latin typeface="Arial" charset="0"/>
            </a:endParaRPr>
          </a:p>
          <a:p>
            <a:pPr>
              <a:buFont typeface="Wingdings" charset="0"/>
              <a:buNone/>
            </a:pPr>
            <a:endParaRPr lang="en-US" b="1">
              <a:latin typeface="Arial" charset="0"/>
            </a:endParaRPr>
          </a:p>
          <a:p>
            <a:r>
              <a:rPr lang="en-US" b="1">
                <a:latin typeface="Arial" charset="0"/>
              </a:rPr>
              <a:t>Value function</a:t>
            </a:r>
            <a:r>
              <a:rPr lang="en-US">
                <a:latin typeface="Arial" charset="0"/>
              </a:rPr>
              <a:t>:</a:t>
            </a:r>
            <a:r>
              <a:rPr lang="nl-NL">
                <a:latin typeface="Arial" charset="0"/>
              </a:rPr>
              <a:t> maps states to state values, according to some policy </a:t>
            </a:r>
            <a:r>
              <a:rPr lang="it-IT">
                <a:latin typeface="Arial" charset="0"/>
              </a:rPr>
              <a:t>π. </a:t>
            </a:r>
            <a:r>
              <a:rPr lang="it-IT" b="1">
                <a:solidFill>
                  <a:srgbClr val="FF0000"/>
                </a:solidFill>
                <a:latin typeface="Arial" charset="0"/>
              </a:rPr>
              <a:t>How is V estimated?</a:t>
            </a:r>
            <a:endParaRPr lang="nl-NL" b="1">
              <a:solidFill>
                <a:srgbClr val="FF0000"/>
              </a:solidFill>
              <a:latin typeface="Arial" charset="0"/>
            </a:endParaRPr>
          </a:p>
          <a:p>
            <a:endParaRPr lang="nl-NL">
              <a:latin typeface="Arial" charset="0"/>
            </a:endParaRPr>
          </a:p>
          <a:p>
            <a:endParaRPr lang="nl-NL">
              <a:latin typeface="Arial" charset="0"/>
            </a:endParaRPr>
          </a:p>
          <a:p>
            <a:pPr>
              <a:spcBef>
                <a:spcPct val="0"/>
              </a:spcBef>
              <a:buClrTx/>
              <a:buSzTx/>
              <a:buFontTx/>
              <a:buNone/>
            </a:pPr>
            <a:r>
              <a:rPr lang="en-US">
                <a:latin typeface="Arial" charset="0"/>
              </a:rPr>
              <a:t>	</a:t>
            </a:r>
            <a:endParaRPr lang="nl-NL">
              <a:latin typeface="Arial" charset="0"/>
            </a:endParaRPr>
          </a:p>
        </p:txBody>
      </p:sp>
      <p:sp>
        <p:nvSpPr>
          <p:cNvPr id="760836" name="Rectangle 4"/>
          <p:cNvSpPr>
            <a:spLocks noChangeArrowheads="1"/>
          </p:cNvSpPr>
          <p:nvPr/>
        </p:nvSpPr>
        <p:spPr bwMode="auto">
          <a:xfrm>
            <a:off x="4310063" y="3830638"/>
            <a:ext cx="3225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b="1" i="1" dirty="0">
                <a:latin typeface="Tahoma" charset="0"/>
                <a:sym typeface="Symbol" charset="0"/>
              </a:rPr>
              <a:t>      V</a:t>
            </a:r>
            <a:r>
              <a:rPr lang="en-US" b="1" i="1" baseline="30000" dirty="0">
                <a:latin typeface="Tahoma" charset="0"/>
                <a:sym typeface="Symbol" charset="0"/>
              </a:rPr>
              <a:t>*</a:t>
            </a:r>
            <a:r>
              <a:rPr lang="en-US" b="1" dirty="0">
                <a:latin typeface="Tahoma" charset="0"/>
                <a:sym typeface="Symbol" charset="0"/>
              </a:rPr>
              <a:t>(</a:t>
            </a:r>
            <a:r>
              <a:rPr lang="en-US" b="1" i="1" dirty="0">
                <a:latin typeface="Tahoma" charset="0"/>
                <a:sym typeface="Symbol" charset="0"/>
              </a:rPr>
              <a:t>state</a:t>
            </a:r>
            <a:r>
              <a:rPr lang="en-US" b="1" dirty="0">
                <a:latin typeface="Tahoma" charset="0"/>
                <a:sym typeface="Symbol" charset="0"/>
              </a:rPr>
              <a:t>) values</a:t>
            </a:r>
          </a:p>
        </p:txBody>
      </p:sp>
      <p:grpSp>
        <p:nvGrpSpPr>
          <p:cNvPr id="19461" name="Group 5"/>
          <p:cNvGrpSpPr>
            <a:grpSpLocks/>
          </p:cNvGrpSpPr>
          <p:nvPr/>
        </p:nvGrpSpPr>
        <p:grpSpPr bwMode="auto">
          <a:xfrm>
            <a:off x="1789113" y="1981200"/>
            <a:ext cx="3021012" cy="3028950"/>
            <a:chOff x="1127" y="1248"/>
            <a:chExt cx="1903" cy="1908"/>
          </a:xfrm>
        </p:grpSpPr>
        <p:sp>
          <p:nvSpPr>
            <p:cNvPr id="760838" name="Rectangle 6"/>
            <p:cNvSpPr>
              <a:spLocks noChangeArrowheads="1"/>
            </p:cNvSpPr>
            <p:nvPr/>
          </p:nvSpPr>
          <p:spPr bwMode="auto">
            <a:xfrm>
              <a:off x="1127" y="2400"/>
              <a:ext cx="1903"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b="1" i="1" dirty="0">
                  <a:latin typeface="Tahoma" charset="0"/>
                  <a:sym typeface="Symbol" charset="0"/>
                </a:rPr>
                <a:t>r</a:t>
              </a:r>
              <a:r>
                <a:rPr lang="en-US" b="1" dirty="0">
                  <a:latin typeface="Tahoma" charset="0"/>
                  <a:sym typeface="Symbol" charset="0"/>
                </a:rPr>
                <a:t>(</a:t>
              </a:r>
              <a:r>
                <a:rPr lang="en-US" b="1" i="1" dirty="0">
                  <a:latin typeface="Tahoma" charset="0"/>
                  <a:sym typeface="Symbol" charset="0"/>
                </a:rPr>
                <a:t>state</a:t>
              </a:r>
              <a:r>
                <a:rPr lang="en-US" b="1" dirty="0">
                  <a:latin typeface="Tahoma" charset="0"/>
                  <a:sym typeface="Symbol" charset="0"/>
                </a:rPr>
                <a:t>, </a:t>
              </a:r>
              <a:r>
                <a:rPr lang="en-US" b="1" i="1" dirty="0">
                  <a:latin typeface="Tahoma" charset="0"/>
                  <a:sym typeface="Symbol" charset="0"/>
                </a:rPr>
                <a:t>action</a:t>
              </a:r>
              <a:r>
                <a:rPr lang="en-US" b="1" dirty="0">
                  <a:latin typeface="Tahoma" charset="0"/>
                  <a:sym typeface="Symbol" charset="0"/>
                </a:rPr>
                <a:t>)</a:t>
              </a:r>
            </a:p>
            <a:p>
              <a:pPr algn="ctr" eaLnBrk="0" hangingPunct="0">
                <a:defRPr/>
              </a:pPr>
              <a:r>
                <a:rPr lang="en-US" b="1" dirty="0">
                  <a:latin typeface="Tahoma" charset="0"/>
                  <a:sym typeface="Symbol" charset="0"/>
                </a:rPr>
                <a:t>immediate reward </a:t>
              </a:r>
            </a:p>
            <a:p>
              <a:pPr algn="ctr" eaLnBrk="0" hangingPunct="0">
                <a:defRPr/>
              </a:pPr>
              <a:r>
                <a:rPr lang="en-US" b="1" dirty="0">
                  <a:latin typeface="Tahoma" charset="0"/>
                  <a:sym typeface="Symbol" charset="0"/>
                </a:rPr>
                <a:t>values</a:t>
              </a:r>
            </a:p>
          </p:txBody>
        </p:sp>
        <p:grpSp>
          <p:nvGrpSpPr>
            <p:cNvPr id="19555" name="Group 7"/>
            <p:cNvGrpSpPr>
              <a:grpSpLocks/>
            </p:cNvGrpSpPr>
            <p:nvPr/>
          </p:nvGrpSpPr>
          <p:grpSpPr bwMode="auto">
            <a:xfrm>
              <a:off x="1248" y="1248"/>
              <a:ext cx="1564" cy="1104"/>
              <a:chOff x="311" y="3110"/>
              <a:chExt cx="1232" cy="685"/>
            </a:xfrm>
          </p:grpSpPr>
          <p:sp>
            <p:nvSpPr>
              <p:cNvPr id="760840" name="Rectangle 8"/>
              <p:cNvSpPr>
                <a:spLocks noChangeArrowheads="1"/>
              </p:cNvSpPr>
              <p:nvPr/>
            </p:nvSpPr>
            <p:spPr bwMode="auto">
              <a:xfrm>
                <a:off x="311" y="3171"/>
                <a:ext cx="400"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841" name="Rectangle 9"/>
              <p:cNvSpPr>
                <a:spLocks noChangeArrowheads="1"/>
              </p:cNvSpPr>
              <p:nvPr/>
            </p:nvSpPr>
            <p:spPr bwMode="auto">
              <a:xfrm>
                <a:off x="311" y="3483"/>
                <a:ext cx="400"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842" name="Rectangle 10"/>
              <p:cNvSpPr>
                <a:spLocks noChangeArrowheads="1"/>
              </p:cNvSpPr>
              <p:nvPr/>
            </p:nvSpPr>
            <p:spPr bwMode="auto">
              <a:xfrm>
                <a:off x="711" y="3171"/>
                <a:ext cx="400"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843" name="Rectangle 11"/>
              <p:cNvSpPr>
                <a:spLocks noChangeArrowheads="1"/>
              </p:cNvSpPr>
              <p:nvPr/>
            </p:nvSpPr>
            <p:spPr bwMode="auto">
              <a:xfrm>
                <a:off x="1111" y="3171"/>
                <a:ext cx="399"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844" name="Rectangle 12"/>
              <p:cNvSpPr>
                <a:spLocks noChangeArrowheads="1"/>
              </p:cNvSpPr>
              <p:nvPr/>
            </p:nvSpPr>
            <p:spPr bwMode="auto">
              <a:xfrm>
                <a:off x="711" y="3483"/>
                <a:ext cx="400"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845" name="Rectangle 13"/>
              <p:cNvSpPr>
                <a:spLocks noChangeArrowheads="1"/>
              </p:cNvSpPr>
              <p:nvPr/>
            </p:nvSpPr>
            <p:spPr bwMode="auto">
              <a:xfrm>
                <a:off x="1111" y="3483"/>
                <a:ext cx="399"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846" name="Rectangle 14"/>
              <p:cNvSpPr>
                <a:spLocks noChangeArrowheads="1"/>
              </p:cNvSpPr>
              <p:nvPr/>
            </p:nvSpPr>
            <p:spPr bwMode="auto">
              <a:xfrm>
                <a:off x="1302" y="3512"/>
                <a:ext cx="241"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100</a:t>
                </a:r>
                <a:r>
                  <a:rPr lang="en-US" sz="1400" b="1">
                    <a:sym typeface="Symbol" charset="0"/>
                  </a:rPr>
                  <a:t> </a:t>
                </a:r>
              </a:p>
            </p:txBody>
          </p:sp>
          <p:sp>
            <p:nvSpPr>
              <p:cNvPr id="760847" name="Line 15"/>
              <p:cNvSpPr>
                <a:spLocks noChangeShapeType="1"/>
              </p:cNvSpPr>
              <p:nvPr/>
            </p:nvSpPr>
            <p:spPr bwMode="auto">
              <a:xfrm>
                <a:off x="598" y="3264"/>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48" name="Line 16"/>
              <p:cNvSpPr>
                <a:spLocks noChangeShapeType="1"/>
              </p:cNvSpPr>
              <p:nvPr/>
            </p:nvSpPr>
            <p:spPr bwMode="auto">
              <a:xfrm flipH="1">
                <a:off x="598" y="3408"/>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49" name="Rectangle 17"/>
              <p:cNvSpPr>
                <a:spLocks noChangeArrowheads="1"/>
              </p:cNvSpPr>
              <p:nvPr/>
            </p:nvSpPr>
            <p:spPr bwMode="auto">
              <a:xfrm>
                <a:off x="571" y="3110"/>
                <a:ext cx="15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60850" name="Rectangle 18"/>
              <p:cNvSpPr>
                <a:spLocks noChangeArrowheads="1"/>
              </p:cNvSpPr>
              <p:nvPr/>
            </p:nvSpPr>
            <p:spPr bwMode="auto">
              <a:xfrm>
                <a:off x="709" y="3254"/>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60851" name="Line 19"/>
              <p:cNvSpPr>
                <a:spLocks noChangeShapeType="1"/>
              </p:cNvSpPr>
              <p:nvPr/>
            </p:nvSpPr>
            <p:spPr bwMode="auto">
              <a:xfrm>
                <a:off x="982" y="3264"/>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52" name="Rectangle 20"/>
              <p:cNvSpPr>
                <a:spLocks noChangeArrowheads="1"/>
              </p:cNvSpPr>
              <p:nvPr/>
            </p:nvSpPr>
            <p:spPr bwMode="auto">
              <a:xfrm>
                <a:off x="886" y="3120"/>
                <a:ext cx="275"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eaLnBrk="0" hangingPunct="0">
                  <a:defRPr/>
                </a:pPr>
                <a:r>
                  <a:rPr lang="en-US" sz="1200" b="1">
                    <a:sym typeface="Symbol" charset="0"/>
                  </a:rPr>
                  <a:t>100</a:t>
                </a:r>
                <a:r>
                  <a:rPr lang="en-US" sz="1400" b="1">
                    <a:sym typeface="Symbol" charset="0"/>
                  </a:rPr>
                  <a:t> </a:t>
                </a:r>
              </a:p>
            </p:txBody>
          </p:sp>
          <p:sp>
            <p:nvSpPr>
              <p:cNvPr id="760853" name="Rectangle 21"/>
              <p:cNvSpPr>
                <a:spLocks noChangeArrowheads="1"/>
              </p:cNvSpPr>
              <p:nvPr/>
            </p:nvSpPr>
            <p:spPr bwMode="auto">
              <a:xfrm>
                <a:off x="1142" y="3254"/>
                <a:ext cx="175"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G</a:t>
                </a:r>
                <a:r>
                  <a:rPr lang="en-US" sz="1400" b="1">
                    <a:sym typeface="Symbol" charset="0"/>
                  </a:rPr>
                  <a:t> </a:t>
                </a:r>
              </a:p>
            </p:txBody>
          </p:sp>
          <p:sp>
            <p:nvSpPr>
              <p:cNvPr id="760854" name="Arco 22"/>
              <p:cNvSpPr>
                <a:spLocks/>
              </p:cNvSpPr>
              <p:nvPr/>
            </p:nvSpPr>
            <p:spPr bwMode="auto">
              <a:xfrm>
                <a:off x="1225" y="3219"/>
                <a:ext cx="144" cy="192"/>
              </a:xfrm>
              <a:custGeom>
                <a:avLst/>
                <a:gdLst>
                  <a:gd name="T0" fmla="*/ 0 w 42430"/>
                  <a:gd name="T1" fmla="*/ 0 h 43200"/>
                  <a:gd name="T2" fmla="*/ 0 w 42430"/>
                  <a:gd name="T3" fmla="*/ 1 h 43200"/>
                  <a:gd name="T4" fmla="*/ 0 w 42430"/>
                  <a:gd name="T5" fmla="*/ 0 h 43200"/>
                  <a:gd name="T6" fmla="*/ 0 60000 65536"/>
                  <a:gd name="T7" fmla="*/ 0 60000 65536"/>
                  <a:gd name="T8" fmla="*/ 0 60000 65536"/>
                </a:gdLst>
                <a:ahLst/>
                <a:cxnLst>
                  <a:cxn ang="T6">
                    <a:pos x="T0" y="T1"/>
                  </a:cxn>
                  <a:cxn ang="T7">
                    <a:pos x="T2" y="T3"/>
                  </a:cxn>
                  <a:cxn ang="T8">
                    <a:pos x="T4" y="T5"/>
                  </a:cxn>
                </a:cxnLst>
                <a:rect l="0" t="0" r="r" b="b"/>
                <a:pathLst>
                  <a:path w="42430" h="43200" fill="none" extrusionOk="0">
                    <a:moveTo>
                      <a:pt x="0" y="15883"/>
                    </a:moveTo>
                    <a:cubicBezTo>
                      <a:pt x="2574" y="6502"/>
                      <a:pt x="11102" y="-1"/>
                      <a:pt x="20830" y="-1"/>
                    </a:cubicBezTo>
                    <a:cubicBezTo>
                      <a:pt x="32759" y="0"/>
                      <a:pt x="42430" y="9670"/>
                      <a:pt x="42430" y="21600"/>
                    </a:cubicBezTo>
                    <a:cubicBezTo>
                      <a:pt x="42430" y="33529"/>
                      <a:pt x="32759" y="43200"/>
                      <a:pt x="20830" y="43200"/>
                    </a:cubicBezTo>
                    <a:cubicBezTo>
                      <a:pt x="15967" y="43199"/>
                      <a:pt x="11247" y="41559"/>
                      <a:pt x="7433" y="38544"/>
                    </a:cubicBezTo>
                  </a:path>
                  <a:path w="42430" h="43200" stroke="0" extrusionOk="0">
                    <a:moveTo>
                      <a:pt x="0" y="15883"/>
                    </a:moveTo>
                    <a:cubicBezTo>
                      <a:pt x="2574" y="6502"/>
                      <a:pt x="11102" y="-1"/>
                      <a:pt x="20830" y="-1"/>
                    </a:cubicBezTo>
                    <a:cubicBezTo>
                      <a:pt x="32759" y="0"/>
                      <a:pt x="42430" y="9670"/>
                      <a:pt x="42430" y="21600"/>
                    </a:cubicBezTo>
                    <a:cubicBezTo>
                      <a:pt x="42430" y="33529"/>
                      <a:pt x="32759" y="43200"/>
                      <a:pt x="20830" y="43200"/>
                    </a:cubicBezTo>
                    <a:cubicBezTo>
                      <a:pt x="15967" y="43199"/>
                      <a:pt x="11247" y="41559"/>
                      <a:pt x="7433" y="38544"/>
                    </a:cubicBezTo>
                    <a:lnTo>
                      <a:pt x="20830" y="21600"/>
                    </a:lnTo>
                    <a:lnTo>
                      <a:pt x="0" y="15883"/>
                    </a:lnTo>
                    <a:close/>
                  </a:path>
                </a:pathLst>
              </a:custGeom>
              <a:noFill/>
              <a:ln w="9525">
                <a:solidFill>
                  <a:schemeClr val="tx1"/>
                </a:solidFill>
                <a:round/>
                <a:headEnd/>
                <a:tailEnd type="stealth"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55" name="Rectangle 23"/>
              <p:cNvSpPr>
                <a:spLocks noChangeArrowheads="1"/>
              </p:cNvSpPr>
              <p:nvPr/>
            </p:nvSpPr>
            <p:spPr bwMode="auto">
              <a:xfrm>
                <a:off x="1337" y="3129"/>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60856" name="Line 24"/>
              <p:cNvSpPr>
                <a:spLocks noChangeShapeType="1"/>
              </p:cNvSpPr>
              <p:nvPr/>
            </p:nvSpPr>
            <p:spPr bwMode="auto">
              <a:xfrm flipV="1">
                <a:off x="358" y="3408"/>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57" name="Line 25"/>
              <p:cNvSpPr>
                <a:spLocks noChangeShapeType="1"/>
              </p:cNvSpPr>
              <p:nvPr/>
            </p:nvSpPr>
            <p:spPr bwMode="auto">
              <a:xfrm>
                <a:off x="454" y="3408"/>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58" name="Line 26"/>
              <p:cNvSpPr>
                <a:spLocks noChangeShapeType="1"/>
              </p:cNvSpPr>
              <p:nvPr/>
            </p:nvSpPr>
            <p:spPr bwMode="auto">
              <a:xfrm>
                <a:off x="593" y="3600"/>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59" name="Line 27"/>
              <p:cNvSpPr>
                <a:spLocks noChangeShapeType="1"/>
              </p:cNvSpPr>
              <p:nvPr/>
            </p:nvSpPr>
            <p:spPr bwMode="auto">
              <a:xfrm flipH="1">
                <a:off x="593" y="3744"/>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60" name="Rectangle 28"/>
              <p:cNvSpPr>
                <a:spLocks noChangeArrowheads="1"/>
              </p:cNvSpPr>
              <p:nvPr/>
            </p:nvSpPr>
            <p:spPr bwMode="auto">
              <a:xfrm>
                <a:off x="565" y="3446"/>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60861" name="Rectangle 29"/>
              <p:cNvSpPr>
                <a:spLocks noChangeArrowheads="1"/>
              </p:cNvSpPr>
              <p:nvPr/>
            </p:nvSpPr>
            <p:spPr bwMode="auto">
              <a:xfrm>
                <a:off x="702" y="3590"/>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60862" name="Line 30"/>
              <p:cNvSpPr>
                <a:spLocks noChangeShapeType="1"/>
              </p:cNvSpPr>
              <p:nvPr/>
            </p:nvSpPr>
            <p:spPr bwMode="auto">
              <a:xfrm>
                <a:off x="987" y="3600"/>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63" name="Line 31"/>
              <p:cNvSpPr>
                <a:spLocks noChangeShapeType="1"/>
              </p:cNvSpPr>
              <p:nvPr/>
            </p:nvSpPr>
            <p:spPr bwMode="auto">
              <a:xfrm flipH="1">
                <a:off x="987" y="3744"/>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64" name="Rectangle 32"/>
              <p:cNvSpPr>
                <a:spLocks noChangeArrowheads="1"/>
              </p:cNvSpPr>
              <p:nvPr/>
            </p:nvSpPr>
            <p:spPr bwMode="auto">
              <a:xfrm>
                <a:off x="958" y="3446"/>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60865" name="Rectangle 33"/>
              <p:cNvSpPr>
                <a:spLocks noChangeArrowheads="1"/>
              </p:cNvSpPr>
              <p:nvPr/>
            </p:nvSpPr>
            <p:spPr bwMode="auto">
              <a:xfrm>
                <a:off x="1098" y="3590"/>
                <a:ext cx="15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60866" name="Line 34"/>
              <p:cNvSpPr>
                <a:spLocks noChangeShapeType="1"/>
              </p:cNvSpPr>
              <p:nvPr/>
            </p:nvSpPr>
            <p:spPr bwMode="auto">
              <a:xfrm flipV="1">
                <a:off x="838" y="3408"/>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67" name="Line 35"/>
              <p:cNvSpPr>
                <a:spLocks noChangeShapeType="1"/>
              </p:cNvSpPr>
              <p:nvPr/>
            </p:nvSpPr>
            <p:spPr bwMode="auto">
              <a:xfrm>
                <a:off x="934" y="3408"/>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68" name="Line 36"/>
              <p:cNvSpPr>
                <a:spLocks noChangeShapeType="1"/>
              </p:cNvSpPr>
              <p:nvPr/>
            </p:nvSpPr>
            <p:spPr bwMode="auto">
              <a:xfrm flipV="1">
                <a:off x="1414" y="3408"/>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69" name="Rectangle 37"/>
              <p:cNvSpPr>
                <a:spLocks noChangeArrowheads="1"/>
              </p:cNvSpPr>
              <p:nvPr/>
            </p:nvSpPr>
            <p:spPr bwMode="auto">
              <a:xfrm>
                <a:off x="326" y="3465"/>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60870" name="Rectangle 38"/>
              <p:cNvSpPr>
                <a:spLocks noChangeArrowheads="1"/>
              </p:cNvSpPr>
              <p:nvPr/>
            </p:nvSpPr>
            <p:spPr bwMode="auto">
              <a:xfrm>
                <a:off x="421" y="3321"/>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60871" name="Rectangle 39"/>
              <p:cNvSpPr>
                <a:spLocks noChangeArrowheads="1"/>
              </p:cNvSpPr>
              <p:nvPr/>
            </p:nvSpPr>
            <p:spPr bwMode="auto">
              <a:xfrm>
                <a:off x="810" y="3446"/>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sp>
            <p:nvSpPr>
              <p:cNvPr id="760872" name="Rectangle 40"/>
              <p:cNvSpPr>
                <a:spLocks noChangeArrowheads="1"/>
              </p:cNvSpPr>
              <p:nvPr/>
            </p:nvSpPr>
            <p:spPr bwMode="auto">
              <a:xfrm>
                <a:off x="906" y="3302"/>
                <a:ext cx="15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ym typeface="Symbol" charset="0"/>
                  </a:rPr>
                  <a:t>0</a:t>
                </a:r>
                <a:r>
                  <a:rPr lang="en-US" sz="1400" b="1">
                    <a:sym typeface="Symbol" charset="0"/>
                  </a:rPr>
                  <a:t> </a:t>
                </a:r>
              </a:p>
            </p:txBody>
          </p:sp>
        </p:grpSp>
      </p:grpSp>
      <p:grpSp>
        <p:nvGrpSpPr>
          <p:cNvPr id="19462" name="Group 41"/>
          <p:cNvGrpSpPr>
            <a:grpSpLocks noChangeAspect="1"/>
          </p:cNvGrpSpPr>
          <p:nvPr/>
        </p:nvGrpSpPr>
        <p:grpSpPr bwMode="auto">
          <a:xfrm>
            <a:off x="4876800" y="2133600"/>
            <a:ext cx="2519363" cy="1600200"/>
            <a:chOff x="2803" y="3168"/>
            <a:chExt cx="1203" cy="624"/>
          </a:xfrm>
        </p:grpSpPr>
        <p:sp>
          <p:nvSpPr>
            <p:cNvPr id="760874" name="Rectangle 42"/>
            <p:cNvSpPr>
              <a:spLocks noChangeAspect="1" noChangeArrowheads="1"/>
            </p:cNvSpPr>
            <p:nvPr/>
          </p:nvSpPr>
          <p:spPr bwMode="auto">
            <a:xfrm>
              <a:off x="2803" y="3168"/>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875" name="Rectangle 43"/>
            <p:cNvSpPr>
              <a:spLocks noChangeAspect="1" noChangeArrowheads="1"/>
            </p:cNvSpPr>
            <p:nvPr/>
          </p:nvSpPr>
          <p:spPr bwMode="auto">
            <a:xfrm>
              <a:off x="2803" y="3480"/>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876" name="Rectangle 44"/>
            <p:cNvSpPr>
              <a:spLocks noChangeAspect="1" noChangeArrowheads="1"/>
            </p:cNvSpPr>
            <p:nvPr/>
          </p:nvSpPr>
          <p:spPr bwMode="auto">
            <a:xfrm>
              <a:off x="3204" y="3168"/>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877" name="Rectangle 45"/>
            <p:cNvSpPr>
              <a:spLocks noChangeAspect="1" noChangeArrowheads="1"/>
            </p:cNvSpPr>
            <p:nvPr/>
          </p:nvSpPr>
          <p:spPr bwMode="auto">
            <a:xfrm>
              <a:off x="3605" y="3168"/>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878" name="Rectangle 46"/>
            <p:cNvSpPr>
              <a:spLocks noChangeAspect="1" noChangeArrowheads="1"/>
            </p:cNvSpPr>
            <p:nvPr/>
          </p:nvSpPr>
          <p:spPr bwMode="auto">
            <a:xfrm>
              <a:off x="3204" y="3480"/>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879" name="Rectangle 47"/>
            <p:cNvSpPr>
              <a:spLocks noChangeAspect="1" noChangeArrowheads="1"/>
            </p:cNvSpPr>
            <p:nvPr/>
          </p:nvSpPr>
          <p:spPr bwMode="auto">
            <a:xfrm>
              <a:off x="3605" y="3480"/>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grpSp>
          <p:nvGrpSpPr>
            <p:cNvPr id="19532" name="Group 48"/>
            <p:cNvGrpSpPr>
              <a:grpSpLocks noChangeAspect="1"/>
            </p:cNvGrpSpPr>
            <p:nvPr/>
          </p:nvGrpSpPr>
          <p:grpSpPr bwMode="auto">
            <a:xfrm>
              <a:off x="2854" y="3219"/>
              <a:ext cx="1056" cy="525"/>
              <a:chOff x="2928" y="2931"/>
              <a:chExt cx="1056" cy="525"/>
            </a:xfrm>
          </p:grpSpPr>
          <p:sp>
            <p:nvSpPr>
              <p:cNvPr id="760881" name="Line 49"/>
              <p:cNvSpPr>
                <a:spLocks noChangeAspect="1" noChangeShapeType="1"/>
              </p:cNvSpPr>
              <p:nvPr/>
            </p:nvSpPr>
            <p:spPr bwMode="auto">
              <a:xfrm>
                <a:off x="3168" y="2976"/>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82" name="Line 50"/>
              <p:cNvSpPr>
                <a:spLocks noChangeAspect="1" noChangeShapeType="1"/>
              </p:cNvSpPr>
              <p:nvPr/>
            </p:nvSpPr>
            <p:spPr bwMode="auto">
              <a:xfrm flipH="1">
                <a:off x="3168" y="3120"/>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83" name="Line 51"/>
              <p:cNvSpPr>
                <a:spLocks noChangeAspect="1" noChangeShapeType="1"/>
              </p:cNvSpPr>
              <p:nvPr/>
            </p:nvSpPr>
            <p:spPr bwMode="auto">
              <a:xfrm>
                <a:off x="3552" y="2976"/>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84" name="Arco 52"/>
              <p:cNvSpPr>
                <a:spLocks noChangeAspect="1"/>
              </p:cNvSpPr>
              <p:nvPr/>
            </p:nvSpPr>
            <p:spPr bwMode="auto">
              <a:xfrm>
                <a:off x="3795" y="2931"/>
                <a:ext cx="144" cy="192"/>
              </a:xfrm>
              <a:custGeom>
                <a:avLst/>
                <a:gdLst>
                  <a:gd name="T0" fmla="*/ 0 w 42430"/>
                  <a:gd name="T1" fmla="*/ 0 h 43200"/>
                  <a:gd name="T2" fmla="*/ 0 w 42430"/>
                  <a:gd name="T3" fmla="*/ 1 h 43200"/>
                  <a:gd name="T4" fmla="*/ 0 w 42430"/>
                  <a:gd name="T5" fmla="*/ 0 h 43200"/>
                  <a:gd name="T6" fmla="*/ 0 60000 65536"/>
                  <a:gd name="T7" fmla="*/ 0 60000 65536"/>
                  <a:gd name="T8" fmla="*/ 0 60000 65536"/>
                </a:gdLst>
                <a:ahLst/>
                <a:cxnLst>
                  <a:cxn ang="T6">
                    <a:pos x="T0" y="T1"/>
                  </a:cxn>
                  <a:cxn ang="T7">
                    <a:pos x="T2" y="T3"/>
                  </a:cxn>
                  <a:cxn ang="T8">
                    <a:pos x="T4" y="T5"/>
                  </a:cxn>
                </a:cxnLst>
                <a:rect l="0" t="0" r="r" b="b"/>
                <a:pathLst>
                  <a:path w="42430" h="43200" fill="none" extrusionOk="0">
                    <a:moveTo>
                      <a:pt x="0" y="15883"/>
                    </a:moveTo>
                    <a:cubicBezTo>
                      <a:pt x="2574" y="6502"/>
                      <a:pt x="11102" y="-1"/>
                      <a:pt x="20830" y="-1"/>
                    </a:cubicBezTo>
                    <a:cubicBezTo>
                      <a:pt x="32759" y="0"/>
                      <a:pt x="42430" y="9670"/>
                      <a:pt x="42430" y="21600"/>
                    </a:cubicBezTo>
                    <a:cubicBezTo>
                      <a:pt x="42430" y="33529"/>
                      <a:pt x="32759" y="43200"/>
                      <a:pt x="20830" y="43200"/>
                    </a:cubicBezTo>
                    <a:cubicBezTo>
                      <a:pt x="15967" y="43199"/>
                      <a:pt x="11247" y="41559"/>
                      <a:pt x="7433" y="38544"/>
                    </a:cubicBezTo>
                  </a:path>
                  <a:path w="42430" h="43200" stroke="0" extrusionOk="0">
                    <a:moveTo>
                      <a:pt x="0" y="15883"/>
                    </a:moveTo>
                    <a:cubicBezTo>
                      <a:pt x="2574" y="6502"/>
                      <a:pt x="11102" y="-1"/>
                      <a:pt x="20830" y="-1"/>
                    </a:cubicBezTo>
                    <a:cubicBezTo>
                      <a:pt x="32759" y="0"/>
                      <a:pt x="42430" y="9670"/>
                      <a:pt x="42430" y="21600"/>
                    </a:cubicBezTo>
                    <a:cubicBezTo>
                      <a:pt x="42430" y="33529"/>
                      <a:pt x="32759" y="43200"/>
                      <a:pt x="20830" y="43200"/>
                    </a:cubicBezTo>
                    <a:cubicBezTo>
                      <a:pt x="15967" y="43199"/>
                      <a:pt x="11247" y="41559"/>
                      <a:pt x="7433" y="38544"/>
                    </a:cubicBezTo>
                    <a:lnTo>
                      <a:pt x="20830" y="21600"/>
                    </a:lnTo>
                    <a:lnTo>
                      <a:pt x="0" y="15883"/>
                    </a:lnTo>
                    <a:close/>
                  </a:path>
                </a:pathLst>
              </a:custGeom>
              <a:noFill/>
              <a:ln w="9525">
                <a:solidFill>
                  <a:schemeClr val="tx1"/>
                </a:solidFill>
                <a:round/>
                <a:headEnd/>
                <a:tailEnd type="stealth"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85" name="Line 53"/>
              <p:cNvSpPr>
                <a:spLocks noChangeAspect="1" noChangeShapeType="1"/>
              </p:cNvSpPr>
              <p:nvPr/>
            </p:nvSpPr>
            <p:spPr bwMode="auto">
              <a:xfrm flipV="1">
                <a:off x="2928" y="3120"/>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86" name="Line 54"/>
              <p:cNvSpPr>
                <a:spLocks noChangeAspect="1" noChangeShapeType="1"/>
              </p:cNvSpPr>
              <p:nvPr/>
            </p:nvSpPr>
            <p:spPr bwMode="auto">
              <a:xfrm>
                <a:off x="3024" y="3120"/>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87" name="Line 55"/>
              <p:cNvSpPr>
                <a:spLocks noChangeAspect="1" noChangeShapeType="1"/>
              </p:cNvSpPr>
              <p:nvPr/>
            </p:nvSpPr>
            <p:spPr bwMode="auto">
              <a:xfrm>
                <a:off x="3163" y="3311"/>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88" name="Line 56"/>
              <p:cNvSpPr>
                <a:spLocks noChangeAspect="1" noChangeShapeType="1"/>
              </p:cNvSpPr>
              <p:nvPr/>
            </p:nvSpPr>
            <p:spPr bwMode="auto">
              <a:xfrm flipH="1">
                <a:off x="3163" y="3456"/>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89" name="Line 57"/>
              <p:cNvSpPr>
                <a:spLocks noChangeAspect="1" noChangeShapeType="1"/>
              </p:cNvSpPr>
              <p:nvPr/>
            </p:nvSpPr>
            <p:spPr bwMode="auto">
              <a:xfrm>
                <a:off x="3557" y="3311"/>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90" name="Line 58"/>
              <p:cNvSpPr>
                <a:spLocks noChangeAspect="1" noChangeShapeType="1"/>
              </p:cNvSpPr>
              <p:nvPr/>
            </p:nvSpPr>
            <p:spPr bwMode="auto">
              <a:xfrm flipH="1">
                <a:off x="3557" y="3456"/>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91" name="Line 59"/>
              <p:cNvSpPr>
                <a:spLocks noChangeAspect="1" noChangeShapeType="1"/>
              </p:cNvSpPr>
              <p:nvPr/>
            </p:nvSpPr>
            <p:spPr bwMode="auto">
              <a:xfrm flipV="1">
                <a:off x="3408" y="3120"/>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92" name="Line 60"/>
              <p:cNvSpPr>
                <a:spLocks noChangeAspect="1" noChangeShapeType="1"/>
              </p:cNvSpPr>
              <p:nvPr/>
            </p:nvSpPr>
            <p:spPr bwMode="auto">
              <a:xfrm>
                <a:off x="3504" y="3120"/>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893" name="Line 61"/>
              <p:cNvSpPr>
                <a:spLocks noChangeAspect="1" noChangeShapeType="1"/>
              </p:cNvSpPr>
              <p:nvPr/>
            </p:nvSpPr>
            <p:spPr bwMode="auto">
              <a:xfrm flipV="1">
                <a:off x="3984" y="3120"/>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grpSp>
        <p:grpSp>
          <p:nvGrpSpPr>
            <p:cNvPr id="19533" name="Group 62"/>
            <p:cNvGrpSpPr>
              <a:grpSpLocks noChangeAspect="1"/>
            </p:cNvGrpSpPr>
            <p:nvPr/>
          </p:nvGrpSpPr>
          <p:grpSpPr bwMode="auto">
            <a:xfrm>
              <a:off x="2871" y="3205"/>
              <a:ext cx="1121" cy="481"/>
              <a:chOff x="2945" y="2917"/>
              <a:chExt cx="1121" cy="481"/>
            </a:xfrm>
          </p:grpSpPr>
          <p:sp>
            <p:nvSpPr>
              <p:cNvPr id="760895" name="Rectangle 63"/>
              <p:cNvSpPr>
                <a:spLocks noChangeAspect="1" noChangeArrowheads="1"/>
              </p:cNvSpPr>
              <p:nvPr/>
            </p:nvSpPr>
            <p:spPr bwMode="auto">
              <a:xfrm>
                <a:off x="3716" y="2966"/>
                <a:ext cx="16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G</a:t>
                </a:r>
                <a:r>
                  <a:rPr lang="en-US" sz="1400" b="1">
                    <a:solidFill>
                      <a:srgbClr val="800080"/>
                    </a:solidFill>
                    <a:sym typeface="Symbol" charset="0"/>
                  </a:rPr>
                  <a:t> </a:t>
                </a:r>
              </a:p>
            </p:txBody>
          </p:sp>
          <p:sp>
            <p:nvSpPr>
              <p:cNvPr id="760896" name="Rectangle 64"/>
              <p:cNvSpPr>
                <a:spLocks noChangeAspect="1" noChangeArrowheads="1"/>
              </p:cNvSpPr>
              <p:nvPr/>
            </p:nvSpPr>
            <p:spPr bwMode="auto">
              <a:xfrm>
                <a:off x="2945" y="2917"/>
                <a:ext cx="16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90</a:t>
                </a:r>
              </a:p>
            </p:txBody>
          </p:sp>
          <p:sp>
            <p:nvSpPr>
              <p:cNvPr id="760897" name="Rectangle 65"/>
              <p:cNvSpPr>
                <a:spLocks noChangeAspect="1" noChangeArrowheads="1"/>
              </p:cNvSpPr>
              <p:nvPr/>
            </p:nvSpPr>
            <p:spPr bwMode="auto">
              <a:xfrm>
                <a:off x="3347" y="2917"/>
                <a:ext cx="20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100</a:t>
                </a:r>
              </a:p>
            </p:txBody>
          </p:sp>
          <p:sp>
            <p:nvSpPr>
              <p:cNvPr id="760898" name="Rectangle 66"/>
              <p:cNvSpPr>
                <a:spLocks noChangeAspect="1" noChangeArrowheads="1"/>
              </p:cNvSpPr>
              <p:nvPr/>
            </p:nvSpPr>
            <p:spPr bwMode="auto">
              <a:xfrm>
                <a:off x="3936" y="2917"/>
                <a:ext cx="12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0</a:t>
                </a:r>
              </a:p>
            </p:txBody>
          </p:sp>
          <p:sp>
            <p:nvSpPr>
              <p:cNvPr id="760899" name="Rectangle 67"/>
              <p:cNvSpPr>
                <a:spLocks noChangeAspect="1" noChangeArrowheads="1"/>
              </p:cNvSpPr>
              <p:nvPr/>
            </p:nvSpPr>
            <p:spPr bwMode="auto">
              <a:xfrm>
                <a:off x="2946" y="3291"/>
                <a:ext cx="16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81</a:t>
                </a:r>
              </a:p>
            </p:txBody>
          </p:sp>
          <p:sp>
            <p:nvSpPr>
              <p:cNvPr id="760900" name="Rectangle 68"/>
              <p:cNvSpPr>
                <a:spLocks noChangeAspect="1" noChangeArrowheads="1"/>
              </p:cNvSpPr>
              <p:nvPr/>
            </p:nvSpPr>
            <p:spPr bwMode="auto">
              <a:xfrm>
                <a:off x="3365" y="3291"/>
                <a:ext cx="16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90</a:t>
                </a:r>
              </a:p>
            </p:txBody>
          </p:sp>
          <p:sp>
            <p:nvSpPr>
              <p:cNvPr id="760901" name="Rectangle 69"/>
              <p:cNvSpPr>
                <a:spLocks noChangeAspect="1" noChangeArrowheads="1"/>
              </p:cNvSpPr>
              <p:nvPr/>
            </p:nvSpPr>
            <p:spPr bwMode="auto">
              <a:xfrm>
                <a:off x="3844" y="3291"/>
                <a:ext cx="222"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eaLnBrk="0" hangingPunct="0">
                  <a:defRPr/>
                </a:pPr>
                <a:r>
                  <a:rPr lang="en-US" sz="1200" b="1">
                    <a:solidFill>
                      <a:srgbClr val="800080"/>
                    </a:solidFill>
                    <a:sym typeface="Symbol" charset="0"/>
                  </a:rPr>
                  <a:t>100</a:t>
                </a:r>
              </a:p>
            </p:txBody>
          </p:sp>
        </p:grpSp>
      </p:grpSp>
      <p:sp>
        <p:nvSpPr>
          <p:cNvPr id="19463" name="Rectangle 70"/>
          <p:cNvSpPr>
            <a:spLocks noChangeArrowheads="1"/>
          </p:cNvSpPr>
          <p:nvPr/>
        </p:nvSpPr>
        <p:spPr bwMode="auto">
          <a:xfrm>
            <a:off x="4119563" y="6334125"/>
            <a:ext cx="227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endParaRPr lang="nl-NL" sz="1400"/>
          </a:p>
        </p:txBody>
      </p:sp>
      <p:grpSp>
        <p:nvGrpSpPr>
          <p:cNvPr id="19464" name="Group 101"/>
          <p:cNvGrpSpPr>
            <a:grpSpLocks noChangeAspect="1"/>
          </p:cNvGrpSpPr>
          <p:nvPr/>
        </p:nvGrpSpPr>
        <p:grpSpPr bwMode="auto">
          <a:xfrm>
            <a:off x="4876800" y="2133600"/>
            <a:ext cx="2519363" cy="1600200"/>
            <a:chOff x="2803" y="3168"/>
            <a:chExt cx="1203" cy="624"/>
          </a:xfrm>
        </p:grpSpPr>
        <p:sp>
          <p:nvSpPr>
            <p:cNvPr id="760934" name="Rectangle 102"/>
            <p:cNvSpPr>
              <a:spLocks noChangeAspect="1" noChangeArrowheads="1"/>
            </p:cNvSpPr>
            <p:nvPr/>
          </p:nvSpPr>
          <p:spPr bwMode="auto">
            <a:xfrm>
              <a:off x="2803" y="3168"/>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935" name="Rectangle 103"/>
            <p:cNvSpPr>
              <a:spLocks noChangeAspect="1" noChangeArrowheads="1"/>
            </p:cNvSpPr>
            <p:nvPr/>
          </p:nvSpPr>
          <p:spPr bwMode="auto">
            <a:xfrm>
              <a:off x="2803" y="3480"/>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936" name="Rectangle 104"/>
            <p:cNvSpPr>
              <a:spLocks noChangeAspect="1" noChangeArrowheads="1"/>
            </p:cNvSpPr>
            <p:nvPr/>
          </p:nvSpPr>
          <p:spPr bwMode="auto">
            <a:xfrm>
              <a:off x="3204" y="3168"/>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937" name="Rectangle 105"/>
            <p:cNvSpPr>
              <a:spLocks noChangeAspect="1" noChangeArrowheads="1"/>
            </p:cNvSpPr>
            <p:nvPr/>
          </p:nvSpPr>
          <p:spPr bwMode="auto">
            <a:xfrm>
              <a:off x="3605" y="3168"/>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938" name="Rectangle 106"/>
            <p:cNvSpPr>
              <a:spLocks noChangeAspect="1" noChangeArrowheads="1"/>
            </p:cNvSpPr>
            <p:nvPr/>
          </p:nvSpPr>
          <p:spPr bwMode="auto">
            <a:xfrm>
              <a:off x="3204" y="3480"/>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939" name="Rectangle 107"/>
            <p:cNvSpPr>
              <a:spLocks noChangeAspect="1" noChangeArrowheads="1"/>
            </p:cNvSpPr>
            <p:nvPr/>
          </p:nvSpPr>
          <p:spPr bwMode="auto">
            <a:xfrm>
              <a:off x="3605" y="3480"/>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grpSp>
          <p:nvGrpSpPr>
            <p:cNvPr id="19504" name="Group 108"/>
            <p:cNvGrpSpPr>
              <a:grpSpLocks noChangeAspect="1"/>
            </p:cNvGrpSpPr>
            <p:nvPr/>
          </p:nvGrpSpPr>
          <p:grpSpPr bwMode="auto">
            <a:xfrm>
              <a:off x="2854" y="3219"/>
              <a:ext cx="1056" cy="525"/>
              <a:chOff x="2928" y="2931"/>
              <a:chExt cx="1056" cy="525"/>
            </a:xfrm>
          </p:grpSpPr>
          <p:sp>
            <p:nvSpPr>
              <p:cNvPr id="760941" name="Line 109"/>
              <p:cNvSpPr>
                <a:spLocks noChangeAspect="1" noChangeShapeType="1"/>
              </p:cNvSpPr>
              <p:nvPr/>
            </p:nvSpPr>
            <p:spPr bwMode="auto">
              <a:xfrm>
                <a:off x="3168" y="2976"/>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42" name="Line 110"/>
              <p:cNvSpPr>
                <a:spLocks noChangeAspect="1" noChangeShapeType="1"/>
              </p:cNvSpPr>
              <p:nvPr/>
            </p:nvSpPr>
            <p:spPr bwMode="auto">
              <a:xfrm flipH="1">
                <a:off x="3168" y="3120"/>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43" name="Line 111"/>
              <p:cNvSpPr>
                <a:spLocks noChangeAspect="1" noChangeShapeType="1"/>
              </p:cNvSpPr>
              <p:nvPr/>
            </p:nvSpPr>
            <p:spPr bwMode="auto">
              <a:xfrm>
                <a:off x="3552" y="2976"/>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44" name="Arco 112"/>
              <p:cNvSpPr>
                <a:spLocks noChangeAspect="1"/>
              </p:cNvSpPr>
              <p:nvPr/>
            </p:nvSpPr>
            <p:spPr bwMode="auto">
              <a:xfrm>
                <a:off x="3795" y="2931"/>
                <a:ext cx="144" cy="192"/>
              </a:xfrm>
              <a:custGeom>
                <a:avLst/>
                <a:gdLst>
                  <a:gd name="T0" fmla="*/ 0 w 42430"/>
                  <a:gd name="T1" fmla="*/ 0 h 43200"/>
                  <a:gd name="T2" fmla="*/ 0 w 42430"/>
                  <a:gd name="T3" fmla="*/ 1 h 43200"/>
                  <a:gd name="T4" fmla="*/ 0 w 42430"/>
                  <a:gd name="T5" fmla="*/ 0 h 43200"/>
                  <a:gd name="T6" fmla="*/ 0 60000 65536"/>
                  <a:gd name="T7" fmla="*/ 0 60000 65536"/>
                  <a:gd name="T8" fmla="*/ 0 60000 65536"/>
                </a:gdLst>
                <a:ahLst/>
                <a:cxnLst>
                  <a:cxn ang="T6">
                    <a:pos x="T0" y="T1"/>
                  </a:cxn>
                  <a:cxn ang="T7">
                    <a:pos x="T2" y="T3"/>
                  </a:cxn>
                  <a:cxn ang="T8">
                    <a:pos x="T4" y="T5"/>
                  </a:cxn>
                </a:cxnLst>
                <a:rect l="0" t="0" r="r" b="b"/>
                <a:pathLst>
                  <a:path w="42430" h="43200" fill="none" extrusionOk="0">
                    <a:moveTo>
                      <a:pt x="0" y="15883"/>
                    </a:moveTo>
                    <a:cubicBezTo>
                      <a:pt x="2574" y="6502"/>
                      <a:pt x="11102" y="-1"/>
                      <a:pt x="20830" y="-1"/>
                    </a:cubicBezTo>
                    <a:cubicBezTo>
                      <a:pt x="32759" y="0"/>
                      <a:pt x="42430" y="9670"/>
                      <a:pt x="42430" y="21600"/>
                    </a:cubicBezTo>
                    <a:cubicBezTo>
                      <a:pt x="42430" y="33529"/>
                      <a:pt x="32759" y="43200"/>
                      <a:pt x="20830" y="43200"/>
                    </a:cubicBezTo>
                    <a:cubicBezTo>
                      <a:pt x="15967" y="43199"/>
                      <a:pt x="11247" y="41559"/>
                      <a:pt x="7433" y="38544"/>
                    </a:cubicBezTo>
                  </a:path>
                  <a:path w="42430" h="43200" stroke="0" extrusionOk="0">
                    <a:moveTo>
                      <a:pt x="0" y="15883"/>
                    </a:moveTo>
                    <a:cubicBezTo>
                      <a:pt x="2574" y="6502"/>
                      <a:pt x="11102" y="-1"/>
                      <a:pt x="20830" y="-1"/>
                    </a:cubicBezTo>
                    <a:cubicBezTo>
                      <a:pt x="32759" y="0"/>
                      <a:pt x="42430" y="9670"/>
                      <a:pt x="42430" y="21600"/>
                    </a:cubicBezTo>
                    <a:cubicBezTo>
                      <a:pt x="42430" y="33529"/>
                      <a:pt x="32759" y="43200"/>
                      <a:pt x="20830" y="43200"/>
                    </a:cubicBezTo>
                    <a:cubicBezTo>
                      <a:pt x="15967" y="43199"/>
                      <a:pt x="11247" y="41559"/>
                      <a:pt x="7433" y="38544"/>
                    </a:cubicBezTo>
                    <a:lnTo>
                      <a:pt x="20830" y="21600"/>
                    </a:lnTo>
                    <a:lnTo>
                      <a:pt x="0" y="15883"/>
                    </a:lnTo>
                    <a:close/>
                  </a:path>
                </a:pathLst>
              </a:custGeom>
              <a:noFill/>
              <a:ln w="9525">
                <a:solidFill>
                  <a:schemeClr val="tx1"/>
                </a:solidFill>
                <a:round/>
                <a:headEnd/>
                <a:tailEnd type="stealth"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45" name="Line 113"/>
              <p:cNvSpPr>
                <a:spLocks noChangeAspect="1" noChangeShapeType="1"/>
              </p:cNvSpPr>
              <p:nvPr/>
            </p:nvSpPr>
            <p:spPr bwMode="auto">
              <a:xfrm flipV="1">
                <a:off x="2928" y="3120"/>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46" name="Line 114"/>
              <p:cNvSpPr>
                <a:spLocks noChangeAspect="1" noChangeShapeType="1"/>
              </p:cNvSpPr>
              <p:nvPr/>
            </p:nvSpPr>
            <p:spPr bwMode="auto">
              <a:xfrm>
                <a:off x="3024" y="3120"/>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47" name="Line 115"/>
              <p:cNvSpPr>
                <a:spLocks noChangeAspect="1" noChangeShapeType="1"/>
              </p:cNvSpPr>
              <p:nvPr/>
            </p:nvSpPr>
            <p:spPr bwMode="auto">
              <a:xfrm>
                <a:off x="3163" y="3311"/>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48" name="Line 116"/>
              <p:cNvSpPr>
                <a:spLocks noChangeAspect="1" noChangeShapeType="1"/>
              </p:cNvSpPr>
              <p:nvPr/>
            </p:nvSpPr>
            <p:spPr bwMode="auto">
              <a:xfrm flipH="1">
                <a:off x="3163" y="3456"/>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49" name="Line 117"/>
              <p:cNvSpPr>
                <a:spLocks noChangeAspect="1" noChangeShapeType="1"/>
              </p:cNvSpPr>
              <p:nvPr/>
            </p:nvSpPr>
            <p:spPr bwMode="auto">
              <a:xfrm>
                <a:off x="3557" y="3311"/>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50" name="Line 118"/>
              <p:cNvSpPr>
                <a:spLocks noChangeAspect="1" noChangeShapeType="1"/>
              </p:cNvSpPr>
              <p:nvPr/>
            </p:nvSpPr>
            <p:spPr bwMode="auto">
              <a:xfrm flipH="1">
                <a:off x="3557" y="3456"/>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51" name="Line 119"/>
              <p:cNvSpPr>
                <a:spLocks noChangeAspect="1" noChangeShapeType="1"/>
              </p:cNvSpPr>
              <p:nvPr/>
            </p:nvSpPr>
            <p:spPr bwMode="auto">
              <a:xfrm flipV="1">
                <a:off x="3408" y="3120"/>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52" name="Line 120"/>
              <p:cNvSpPr>
                <a:spLocks noChangeAspect="1" noChangeShapeType="1"/>
              </p:cNvSpPr>
              <p:nvPr/>
            </p:nvSpPr>
            <p:spPr bwMode="auto">
              <a:xfrm>
                <a:off x="3504" y="3120"/>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53" name="Line 121"/>
              <p:cNvSpPr>
                <a:spLocks noChangeAspect="1" noChangeShapeType="1"/>
              </p:cNvSpPr>
              <p:nvPr/>
            </p:nvSpPr>
            <p:spPr bwMode="auto">
              <a:xfrm flipV="1">
                <a:off x="3984" y="3120"/>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grpSp>
        <p:grpSp>
          <p:nvGrpSpPr>
            <p:cNvPr id="19505" name="Group 122"/>
            <p:cNvGrpSpPr>
              <a:grpSpLocks noChangeAspect="1"/>
            </p:cNvGrpSpPr>
            <p:nvPr/>
          </p:nvGrpSpPr>
          <p:grpSpPr bwMode="auto">
            <a:xfrm>
              <a:off x="2871" y="3205"/>
              <a:ext cx="1121" cy="481"/>
              <a:chOff x="2945" y="2917"/>
              <a:chExt cx="1121" cy="481"/>
            </a:xfrm>
          </p:grpSpPr>
          <p:sp>
            <p:nvSpPr>
              <p:cNvPr id="760955" name="Rectangle 123"/>
              <p:cNvSpPr>
                <a:spLocks noChangeAspect="1" noChangeArrowheads="1"/>
              </p:cNvSpPr>
              <p:nvPr/>
            </p:nvSpPr>
            <p:spPr bwMode="auto">
              <a:xfrm>
                <a:off x="3716" y="2966"/>
                <a:ext cx="16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G</a:t>
                </a:r>
                <a:r>
                  <a:rPr lang="en-US" sz="1400" b="1">
                    <a:solidFill>
                      <a:srgbClr val="800080"/>
                    </a:solidFill>
                    <a:sym typeface="Symbol" charset="0"/>
                  </a:rPr>
                  <a:t> </a:t>
                </a:r>
              </a:p>
            </p:txBody>
          </p:sp>
          <p:sp>
            <p:nvSpPr>
              <p:cNvPr id="760956" name="Rectangle 124"/>
              <p:cNvSpPr>
                <a:spLocks noChangeAspect="1" noChangeArrowheads="1"/>
              </p:cNvSpPr>
              <p:nvPr/>
            </p:nvSpPr>
            <p:spPr bwMode="auto">
              <a:xfrm>
                <a:off x="2945" y="2917"/>
                <a:ext cx="16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90</a:t>
                </a:r>
              </a:p>
            </p:txBody>
          </p:sp>
          <p:sp>
            <p:nvSpPr>
              <p:cNvPr id="760957" name="Rectangle 125"/>
              <p:cNvSpPr>
                <a:spLocks noChangeAspect="1" noChangeArrowheads="1"/>
              </p:cNvSpPr>
              <p:nvPr/>
            </p:nvSpPr>
            <p:spPr bwMode="auto">
              <a:xfrm>
                <a:off x="3347" y="2917"/>
                <a:ext cx="20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100</a:t>
                </a:r>
              </a:p>
            </p:txBody>
          </p:sp>
          <p:sp>
            <p:nvSpPr>
              <p:cNvPr id="760958" name="Rectangle 126"/>
              <p:cNvSpPr>
                <a:spLocks noChangeAspect="1" noChangeArrowheads="1"/>
              </p:cNvSpPr>
              <p:nvPr/>
            </p:nvSpPr>
            <p:spPr bwMode="auto">
              <a:xfrm>
                <a:off x="3936" y="2917"/>
                <a:ext cx="12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0</a:t>
                </a:r>
              </a:p>
            </p:txBody>
          </p:sp>
          <p:sp>
            <p:nvSpPr>
              <p:cNvPr id="760959" name="Rectangle 127"/>
              <p:cNvSpPr>
                <a:spLocks noChangeAspect="1" noChangeArrowheads="1"/>
              </p:cNvSpPr>
              <p:nvPr/>
            </p:nvSpPr>
            <p:spPr bwMode="auto">
              <a:xfrm>
                <a:off x="2946" y="3291"/>
                <a:ext cx="16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81</a:t>
                </a:r>
              </a:p>
            </p:txBody>
          </p:sp>
          <p:sp>
            <p:nvSpPr>
              <p:cNvPr id="760960" name="Rectangle 128"/>
              <p:cNvSpPr>
                <a:spLocks noChangeAspect="1" noChangeArrowheads="1"/>
              </p:cNvSpPr>
              <p:nvPr/>
            </p:nvSpPr>
            <p:spPr bwMode="auto">
              <a:xfrm>
                <a:off x="3365" y="3291"/>
                <a:ext cx="16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90</a:t>
                </a:r>
              </a:p>
            </p:txBody>
          </p:sp>
          <p:sp>
            <p:nvSpPr>
              <p:cNvPr id="760961" name="Rectangle 129"/>
              <p:cNvSpPr>
                <a:spLocks noChangeAspect="1" noChangeArrowheads="1"/>
              </p:cNvSpPr>
              <p:nvPr/>
            </p:nvSpPr>
            <p:spPr bwMode="auto">
              <a:xfrm>
                <a:off x="3844" y="3291"/>
                <a:ext cx="222"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eaLnBrk="0" hangingPunct="0">
                  <a:defRPr/>
                </a:pPr>
                <a:r>
                  <a:rPr lang="en-US" sz="1200" b="1">
                    <a:solidFill>
                      <a:srgbClr val="800080"/>
                    </a:solidFill>
                    <a:sym typeface="Symbol" charset="0"/>
                  </a:rPr>
                  <a:t>100</a:t>
                </a:r>
              </a:p>
            </p:txBody>
          </p:sp>
        </p:grpSp>
      </p:grpSp>
      <p:grpSp>
        <p:nvGrpSpPr>
          <p:cNvPr id="19465" name="Group 130"/>
          <p:cNvGrpSpPr>
            <a:grpSpLocks noChangeAspect="1"/>
          </p:cNvGrpSpPr>
          <p:nvPr/>
        </p:nvGrpSpPr>
        <p:grpSpPr bwMode="auto">
          <a:xfrm>
            <a:off x="4876800" y="2133600"/>
            <a:ext cx="2519363" cy="1600200"/>
            <a:chOff x="2803" y="3168"/>
            <a:chExt cx="1203" cy="624"/>
          </a:xfrm>
        </p:grpSpPr>
        <p:sp>
          <p:nvSpPr>
            <p:cNvPr id="760963" name="Rectangle 131"/>
            <p:cNvSpPr>
              <a:spLocks noChangeAspect="1" noChangeArrowheads="1"/>
            </p:cNvSpPr>
            <p:nvPr/>
          </p:nvSpPr>
          <p:spPr bwMode="auto">
            <a:xfrm>
              <a:off x="2803" y="3168"/>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964" name="Rectangle 132"/>
            <p:cNvSpPr>
              <a:spLocks noChangeAspect="1" noChangeArrowheads="1"/>
            </p:cNvSpPr>
            <p:nvPr/>
          </p:nvSpPr>
          <p:spPr bwMode="auto">
            <a:xfrm>
              <a:off x="2803" y="3480"/>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965" name="Rectangle 133"/>
            <p:cNvSpPr>
              <a:spLocks noChangeAspect="1" noChangeArrowheads="1"/>
            </p:cNvSpPr>
            <p:nvPr/>
          </p:nvSpPr>
          <p:spPr bwMode="auto">
            <a:xfrm>
              <a:off x="3204" y="3168"/>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966" name="Rectangle 134"/>
            <p:cNvSpPr>
              <a:spLocks noChangeAspect="1" noChangeArrowheads="1"/>
            </p:cNvSpPr>
            <p:nvPr/>
          </p:nvSpPr>
          <p:spPr bwMode="auto">
            <a:xfrm>
              <a:off x="3605" y="3168"/>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967" name="Rectangle 135"/>
            <p:cNvSpPr>
              <a:spLocks noChangeAspect="1" noChangeArrowheads="1"/>
            </p:cNvSpPr>
            <p:nvPr/>
          </p:nvSpPr>
          <p:spPr bwMode="auto">
            <a:xfrm>
              <a:off x="3204" y="3480"/>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760968" name="Rectangle 136"/>
            <p:cNvSpPr>
              <a:spLocks noChangeAspect="1" noChangeArrowheads="1"/>
            </p:cNvSpPr>
            <p:nvPr/>
          </p:nvSpPr>
          <p:spPr bwMode="auto">
            <a:xfrm>
              <a:off x="3605" y="3480"/>
              <a:ext cx="401" cy="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grpSp>
          <p:nvGrpSpPr>
            <p:cNvPr id="19476" name="Group 137"/>
            <p:cNvGrpSpPr>
              <a:grpSpLocks noChangeAspect="1"/>
            </p:cNvGrpSpPr>
            <p:nvPr/>
          </p:nvGrpSpPr>
          <p:grpSpPr bwMode="auto">
            <a:xfrm>
              <a:off x="2854" y="3219"/>
              <a:ext cx="1056" cy="525"/>
              <a:chOff x="2928" y="2931"/>
              <a:chExt cx="1056" cy="525"/>
            </a:xfrm>
          </p:grpSpPr>
          <p:sp>
            <p:nvSpPr>
              <p:cNvPr id="760970" name="Line 138"/>
              <p:cNvSpPr>
                <a:spLocks noChangeAspect="1" noChangeShapeType="1"/>
              </p:cNvSpPr>
              <p:nvPr/>
            </p:nvSpPr>
            <p:spPr bwMode="auto">
              <a:xfrm>
                <a:off x="3168" y="2976"/>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71" name="Line 139"/>
              <p:cNvSpPr>
                <a:spLocks noChangeAspect="1" noChangeShapeType="1"/>
              </p:cNvSpPr>
              <p:nvPr/>
            </p:nvSpPr>
            <p:spPr bwMode="auto">
              <a:xfrm flipH="1">
                <a:off x="3168" y="3120"/>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72" name="Line 140"/>
              <p:cNvSpPr>
                <a:spLocks noChangeAspect="1" noChangeShapeType="1"/>
              </p:cNvSpPr>
              <p:nvPr/>
            </p:nvSpPr>
            <p:spPr bwMode="auto">
              <a:xfrm>
                <a:off x="3552" y="2976"/>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73" name="Arco 141"/>
              <p:cNvSpPr>
                <a:spLocks noChangeAspect="1"/>
              </p:cNvSpPr>
              <p:nvPr/>
            </p:nvSpPr>
            <p:spPr bwMode="auto">
              <a:xfrm>
                <a:off x="3795" y="2931"/>
                <a:ext cx="144" cy="192"/>
              </a:xfrm>
              <a:custGeom>
                <a:avLst/>
                <a:gdLst>
                  <a:gd name="T0" fmla="*/ 0 w 42430"/>
                  <a:gd name="T1" fmla="*/ 0 h 43200"/>
                  <a:gd name="T2" fmla="*/ 0 w 42430"/>
                  <a:gd name="T3" fmla="*/ 1 h 43200"/>
                  <a:gd name="T4" fmla="*/ 0 w 42430"/>
                  <a:gd name="T5" fmla="*/ 0 h 43200"/>
                  <a:gd name="T6" fmla="*/ 0 60000 65536"/>
                  <a:gd name="T7" fmla="*/ 0 60000 65536"/>
                  <a:gd name="T8" fmla="*/ 0 60000 65536"/>
                </a:gdLst>
                <a:ahLst/>
                <a:cxnLst>
                  <a:cxn ang="T6">
                    <a:pos x="T0" y="T1"/>
                  </a:cxn>
                  <a:cxn ang="T7">
                    <a:pos x="T2" y="T3"/>
                  </a:cxn>
                  <a:cxn ang="T8">
                    <a:pos x="T4" y="T5"/>
                  </a:cxn>
                </a:cxnLst>
                <a:rect l="0" t="0" r="r" b="b"/>
                <a:pathLst>
                  <a:path w="42430" h="43200" fill="none" extrusionOk="0">
                    <a:moveTo>
                      <a:pt x="0" y="15883"/>
                    </a:moveTo>
                    <a:cubicBezTo>
                      <a:pt x="2574" y="6502"/>
                      <a:pt x="11102" y="-1"/>
                      <a:pt x="20830" y="-1"/>
                    </a:cubicBezTo>
                    <a:cubicBezTo>
                      <a:pt x="32759" y="0"/>
                      <a:pt x="42430" y="9670"/>
                      <a:pt x="42430" y="21600"/>
                    </a:cubicBezTo>
                    <a:cubicBezTo>
                      <a:pt x="42430" y="33529"/>
                      <a:pt x="32759" y="43200"/>
                      <a:pt x="20830" y="43200"/>
                    </a:cubicBezTo>
                    <a:cubicBezTo>
                      <a:pt x="15967" y="43199"/>
                      <a:pt x="11247" y="41559"/>
                      <a:pt x="7433" y="38544"/>
                    </a:cubicBezTo>
                  </a:path>
                  <a:path w="42430" h="43200" stroke="0" extrusionOk="0">
                    <a:moveTo>
                      <a:pt x="0" y="15883"/>
                    </a:moveTo>
                    <a:cubicBezTo>
                      <a:pt x="2574" y="6502"/>
                      <a:pt x="11102" y="-1"/>
                      <a:pt x="20830" y="-1"/>
                    </a:cubicBezTo>
                    <a:cubicBezTo>
                      <a:pt x="32759" y="0"/>
                      <a:pt x="42430" y="9670"/>
                      <a:pt x="42430" y="21600"/>
                    </a:cubicBezTo>
                    <a:cubicBezTo>
                      <a:pt x="42430" y="33529"/>
                      <a:pt x="32759" y="43200"/>
                      <a:pt x="20830" y="43200"/>
                    </a:cubicBezTo>
                    <a:cubicBezTo>
                      <a:pt x="15967" y="43199"/>
                      <a:pt x="11247" y="41559"/>
                      <a:pt x="7433" y="38544"/>
                    </a:cubicBezTo>
                    <a:lnTo>
                      <a:pt x="20830" y="21600"/>
                    </a:lnTo>
                    <a:lnTo>
                      <a:pt x="0" y="15883"/>
                    </a:lnTo>
                    <a:close/>
                  </a:path>
                </a:pathLst>
              </a:custGeom>
              <a:noFill/>
              <a:ln w="9525">
                <a:solidFill>
                  <a:schemeClr val="tx1"/>
                </a:solidFill>
                <a:round/>
                <a:headEnd/>
                <a:tailEnd type="stealth"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74" name="Line 142"/>
              <p:cNvSpPr>
                <a:spLocks noChangeAspect="1" noChangeShapeType="1"/>
              </p:cNvSpPr>
              <p:nvPr/>
            </p:nvSpPr>
            <p:spPr bwMode="auto">
              <a:xfrm flipV="1">
                <a:off x="2928" y="3120"/>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75" name="Line 143"/>
              <p:cNvSpPr>
                <a:spLocks noChangeAspect="1" noChangeShapeType="1"/>
              </p:cNvSpPr>
              <p:nvPr/>
            </p:nvSpPr>
            <p:spPr bwMode="auto">
              <a:xfrm>
                <a:off x="3024" y="3120"/>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76" name="Line 144"/>
              <p:cNvSpPr>
                <a:spLocks noChangeAspect="1" noChangeShapeType="1"/>
              </p:cNvSpPr>
              <p:nvPr/>
            </p:nvSpPr>
            <p:spPr bwMode="auto">
              <a:xfrm>
                <a:off x="3163" y="3311"/>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77" name="Line 145"/>
              <p:cNvSpPr>
                <a:spLocks noChangeAspect="1" noChangeShapeType="1"/>
              </p:cNvSpPr>
              <p:nvPr/>
            </p:nvSpPr>
            <p:spPr bwMode="auto">
              <a:xfrm flipH="1">
                <a:off x="3163" y="3456"/>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78" name="Line 146"/>
              <p:cNvSpPr>
                <a:spLocks noChangeAspect="1" noChangeShapeType="1"/>
              </p:cNvSpPr>
              <p:nvPr/>
            </p:nvSpPr>
            <p:spPr bwMode="auto">
              <a:xfrm>
                <a:off x="3557" y="3311"/>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79" name="Line 147"/>
              <p:cNvSpPr>
                <a:spLocks noChangeAspect="1" noChangeShapeType="1"/>
              </p:cNvSpPr>
              <p:nvPr/>
            </p:nvSpPr>
            <p:spPr bwMode="auto">
              <a:xfrm flipH="1">
                <a:off x="3557" y="3456"/>
                <a:ext cx="19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80" name="Line 148"/>
              <p:cNvSpPr>
                <a:spLocks noChangeAspect="1" noChangeShapeType="1"/>
              </p:cNvSpPr>
              <p:nvPr/>
            </p:nvSpPr>
            <p:spPr bwMode="auto">
              <a:xfrm flipV="1">
                <a:off x="3408" y="3120"/>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81" name="Line 149"/>
              <p:cNvSpPr>
                <a:spLocks noChangeAspect="1" noChangeShapeType="1"/>
              </p:cNvSpPr>
              <p:nvPr/>
            </p:nvSpPr>
            <p:spPr bwMode="auto">
              <a:xfrm>
                <a:off x="3504" y="3120"/>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sp>
            <p:nvSpPr>
              <p:cNvPr id="760982" name="Line 150"/>
              <p:cNvSpPr>
                <a:spLocks noChangeAspect="1" noChangeShapeType="1"/>
              </p:cNvSpPr>
              <p:nvPr/>
            </p:nvSpPr>
            <p:spPr bwMode="auto">
              <a:xfrm flipV="1">
                <a:off x="3984" y="3120"/>
                <a:ext cx="0" cy="144"/>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it-IT"/>
              </a:p>
            </p:txBody>
          </p:sp>
        </p:grpSp>
        <p:grpSp>
          <p:nvGrpSpPr>
            <p:cNvPr id="19477" name="Group 151"/>
            <p:cNvGrpSpPr>
              <a:grpSpLocks noChangeAspect="1"/>
            </p:cNvGrpSpPr>
            <p:nvPr/>
          </p:nvGrpSpPr>
          <p:grpSpPr bwMode="auto">
            <a:xfrm>
              <a:off x="2871" y="3205"/>
              <a:ext cx="1121" cy="481"/>
              <a:chOff x="2945" y="2917"/>
              <a:chExt cx="1121" cy="481"/>
            </a:xfrm>
          </p:grpSpPr>
          <p:sp>
            <p:nvSpPr>
              <p:cNvPr id="760984" name="Rectangle 152"/>
              <p:cNvSpPr>
                <a:spLocks noChangeAspect="1" noChangeArrowheads="1"/>
              </p:cNvSpPr>
              <p:nvPr/>
            </p:nvSpPr>
            <p:spPr bwMode="auto">
              <a:xfrm>
                <a:off x="3716" y="2966"/>
                <a:ext cx="16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G</a:t>
                </a:r>
                <a:r>
                  <a:rPr lang="en-US" sz="1400" b="1">
                    <a:solidFill>
                      <a:srgbClr val="800080"/>
                    </a:solidFill>
                    <a:sym typeface="Symbol" charset="0"/>
                  </a:rPr>
                  <a:t> </a:t>
                </a:r>
              </a:p>
            </p:txBody>
          </p:sp>
          <p:sp>
            <p:nvSpPr>
              <p:cNvPr id="760985" name="Rectangle 153"/>
              <p:cNvSpPr>
                <a:spLocks noChangeAspect="1" noChangeArrowheads="1"/>
              </p:cNvSpPr>
              <p:nvPr/>
            </p:nvSpPr>
            <p:spPr bwMode="auto">
              <a:xfrm>
                <a:off x="2945" y="2917"/>
                <a:ext cx="16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90</a:t>
                </a:r>
              </a:p>
            </p:txBody>
          </p:sp>
          <p:sp>
            <p:nvSpPr>
              <p:cNvPr id="760986" name="Rectangle 154"/>
              <p:cNvSpPr>
                <a:spLocks noChangeAspect="1" noChangeArrowheads="1"/>
              </p:cNvSpPr>
              <p:nvPr/>
            </p:nvSpPr>
            <p:spPr bwMode="auto">
              <a:xfrm>
                <a:off x="3347" y="2917"/>
                <a:ext cx="20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100</a:t>
                </a:r>
              </a:p>
            </p:txBody>
          </p:sp>
          <p:sp>
            <p:nvSpPr>
              <p:cNvPr id="760987" name="Rectangle 155"/>
              <p:cNvSpPr>
                <a:spLocks noChangeAspect="1" noChangeArrowheads="1"/>
              </p:cNvSpPr>
              <p:nvPr/>
            </p:nvSpPr>
            <p:spPr bwMode="auto">
              <a:xfrm>
                <a:off x="3936" y="2917"/>
                <a:ext cx="12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0</a:t>
                </a:r>
              </a:p>
            </p:txBody>
          </p:sp>
          <p:sp>
            <p:nvSpPr>
              <p:cNvPr id="760988" name="Rectangle 156"/>
              <p:cNvSpPr>
                <a:spLocks noChangeAspect="1" noChangeArrowheads="1"/>
              </p:cNvSpPr>
              <p:nvPr/>
            </p:nvSpPr>
            <p:spPr bwMode="auto">
              <a:xfrm>
                <a:off x="2946" y="3291"/>
                <a:ext cx="16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81</a:t>
                </a:r>
              </a:p>
            </p:txBody>
          </p:sp>
          <p:sp>
            <p:nvSpPr>
              <p:cNvPr id="760989" name="Rectangle 157"/>
              <p:cNvSpPr>
                <a:spLocks noChangeAspect="1" noChangeArrowheads="1"/>
              </p:cNvSpPr>
              <p:nvPr/>
            </p:nvSpPr>
            <p:spPr bwMode="auto">
              <a:xfrm>
                <a:off x="3365" y="3291"/>
                <a:ext cx="168"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eaLnBrk="0" hangingPunct="0">
                  <a:defRPr/>
                </a:pPr>
                <a:r>
                  <a:rPr lang="en-US" sz="1200" b="1">
                    <a:solidFill>
                      <a:srgbClr val="800080"/>
                    </a:solidFill>
                    <a:sym typeface="Symbol" charset="0"/>
                  </a:rPr>
                  <a:t>90</a:t>
                </a:r>
              </a:p>
            </p:txBody>
          </p:sp>
          <p:sp>
            <p:nvSpPr>
              <p:cNvPr id="760990" name="Rectangle 158"/>
              <p:cNvSpPr>
                <a:spLocks noChangeAspect="1" noChangeArrowheads="1"/>
              </p:cNvSpPr>
              <p:nvPr/>
            </p:nvSpPr>
            <p:spPr bwMode="auto">
              <a:xfrm>
                <a:off x="3844" y="3291"/>
                <a:ext cx="222"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eaLnBrk="0" hangingPunct="0">
                  <a:defRPr/>
                </a:pPr>
                <a:r>
                  <a:rPr lang="en-US" sz="1200" b="1">
                    <a:solidFill>
                      <a:srgbClr val="800080"/>
                    </a:solidFill>
                    <a:sym typeface="Symbol" charset="0"/>
                  </a:rPr>
                  <a:t>100</a:t>
                </a:r>
              </a:p>
            </p:txBody>
          </p:sp>
        </p:grpSp>
      </p:grpSp>
      <p:grpSp>
        <p:nvGrpSpPr>
          <p:cNvPr id="5" name="Gruppo 4"/>
          <p:cNvGrpSpPr>
            <a:grpSpLocks/>
          </p:cNvGrpSpPr>
          <p:nvPr/>
        </p:nvGrpSpPr>
        <p:grpSpPr bwMode="auto">
          <a:xfrm>
            <a:off x="5456238" y="396875"/>
            <a:ext cx="3389312" cy="1911350"/>
            <a:chOff x="5455479" y="397564"/>
            <a:chExt cx="3388738" cy="1910523"/>
          </a:xfrm>
        </p:grpSpPr>
        <p:cxnSp>
          <p:nvCxnSpPr>
            <p:cNvPr id="19468" name="Connettore 2 2"/>
            <p:cNvCxnSpPr>
              <a:cxnSpLocks noChangeShapeType="1"/>
            </p:cNvCxnSpPr>
            <p:nvPr/>
          </p:nvCxnSpPr>
          <p:spPr bwMode="auto">
            <a:xfrm flipH="1">
              <a:off x="6173304" y="1325217"/>
              <a:ext cx="254000" cy="982870"/>
            </a:xfrm>
            <a:prstGeom prst="straightConnector1">
              <a:avLst/>
            </a:prstGeom>
            <a:noFill/>
            <a:ln w="19050">
              <a:solidFill>
                <a:srgbClr val="800080"/>
              </a:solidFill>
              <a:round/>
              <a:headEnd/>
              <a:tailEnd type="arrow" w="med" len="med"/>
            </a:ln>
            <a:extLst>
              <a:ext uri="{909E8E84-426E-40dd-AFC4-6F175D3DCCD1}">
                <a14:hiddenFill xmlns:a14="http://schemas.microsoft.com/office/drawing/2010/main">
                  <a:noFill/>
                </a14:hiddenFill>
              </a:ext>
            </a:extLst>
          </p:spPr>
        </p:cxnSp>
        <p:sp>
          <p:nvSpPr>
            <p:cNvPr id="4" name="CasellaDiTesto 3"/>
            <p:cNvSpPr txBox="1"/>
            <p:nvPr/>
          </p:nvSpPr>
          <p:spPr>
            <a:xfrm>
              <a:off x="5455479" y="397564"/>
              <a:ext cx="3388738" cy="1569359"/>
            </a:xfrm>
            <a:prstGeom prst="rect">
              <a:avLst/>
            </a:prstGeom>
            <a:solidFill>
              <a:schemeClr val="accent5"/>
            </a:solidFill>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The “</a:t>
              </a:r>
              <a:r>
                <a:rPr lang="it-IT" altLang="ja-JP"/>
                <a:t>value</a:t>
              </a:r>
              <a:r>
                <a:rPr lang="it-IT"/>
                <a:t>”</a:t>
              </a:r>
              <a:r>
                <a:rPr lang="it-IT" altLang="ja-JP"/>
                <a:t> of being</a:t>
              </a:r>
            </a:p>
            <a:p>
              <a:pPr eaLnBrk="1" hangingPunct="1"/>
              <a:r>
                <a:rPr lang="it-IT"/>
                <a:t>in (1,2) according to </a:t>
              </a:r>
            </a:p>
            <a:p>
              <a:pPr eaLnBrk="1" hangingPunct="1"/>
              <a:r>
                <a:rPr lang="it-IT"/>
                <a:t>some known π (e.g. π=</a:t>
              </a:r>
            </a:p>
            <a:p>
              <a:pPr eaLnBrk="1" hangingPunct="1"/>
              <a:r>
                <a:rPr lang="it-IT"/>
                <a:t>move to 1,3) is 100 </a:t>
              </a:r>
            </a:p>
          </p:txBody>
        </p:sp>
      </p:grpSp>
      <p:graphicFrame>
        <p:nvGraphicFramePr>
          <p:cNvPr id="163" name="Object 5"/>
          <p:cNvGraphicFramePr>
            <a:graphicFrameLocks noChangeAspect="1"/>
          </p:cNvGraphicFramePr>
          <p:nvPr/>
        </p:nvGraphicFramePr>
        <p:xfrm>
          <a:off x="2120900" y="4764088"/>
          <a:ext cx="4745038" cy="854075"/>
        </p:xfrm>
        <a:graphic>
          <a:graphicData uri="http://schemas.openxmlformats.org/presentationml/2006/ole">
            <mc:AlternateContent xmlns:mc="http://schemas.openxmlformats.org/markup-compatibility/2006">
              <mc:Choice xmlns:v="urn:schemas-microsoft-com:vml" Requires="v">
                <p:oleObj spid="_x0000_s19600" name="Equation" r:id="rId3" imgW="2400300" imgH="431800" progId="Equation.3">
                  <p:embed/>
                </p:oleObj>
              </mc:Choice>
              <mc:Fallback>
                <p:oleObj name="Equation" r:id="rId3" imgW="24003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900" y="4764088"/>
                        <a:ext cx="4745038"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1143000"/>
          </a:xfrm>
        </p:spPr>
        <p:txBody>
          <a:bodyPr/>
          <a:lstStyle/>
          <a:p>
            <a:r>
              <a:rPr lang="en-GB">
                <a:latin typeface="Arial" charset="0"/>
              </a:rPr>
              <a:t>Computing V(s)  (if policy </a:t>
            </a:r>
            <a:r>
              <a:rPr lang="it-IT">
                <a:latin typeface="Arial" charset="0"/>
              </a:rPr>
              <a:t>π </a:t>
            </a:r>
            <a:r>
              <a:rPr lang="en-GB">
                <a:latin typeface="Arial" charset="0"/>
              </a:rPr>
              <a:t>is given)</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698625"/>
            <a:ext cx="29432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9461" name="Text Box 5"/>
          <p:cNvSpPr txBox="1">
            <a:spLocks noChangeArrowheads="1"/>
          </p:cNvSpPr>
          <p:nvPr/>
        </p:nvSpPr>
        <p:spPr bwMode="auto">
          <a:xfrm>
            <a:off x="4367213" y="1471613"/>
            <a:ext cx="4953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a:t>Suppose the following is an</a:t>
            </a:r>
          </a:p>
          <a:p>
            <a:pPr eaLnBrk="1" hangingPunct="1">
              <a:spcBef>
                <a:spcPct val="50000"/>
              </a:spcBef>
            </a:pPr>
            <a:r>
              <a:rPr lang="en-GB"/>
              <a:t>Optimal policy – denoted with  </a:t>
            </a:r>
            <a:r>
              <a:rPr lang="en-GB">
                <a:sym typeface="Symbol" charset="0"/>
              </a:rPr>
              <a:t></a:t>
            </a:r>
            <a:r>
              <a:rPr lang="en-GB" baseline="30000">
                <a:sym typeface="Symbol" charset="0"/>
              </a:rPr>
              <a:t>*  </a:t>
            </a:r>
            <a:r>
              <a:rPr lang="en-GB">
                <a:sym typeface="Symbol" charset="0"/>
              </a:rPr>
              <a:t>:</a:t>
            </a:r>
            <a:endParaRPr lang="en-GB"/>
          </a:p>
        </p:txBody>
      </p:sp>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988" y="2843213"/>
            <a:ext cx="28670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9465" name="Text Box 9"/>
          <p:cNvSpPr txBox="1">
            <a:spLocks noChangeArrowheads="1"/>
          </p:cNvSpPr>
          <p:nvPr/>
        </p:nvSpPr>
        <p:spPr bwMode="auto">
          <a:xfrm>
            <a:off x="990600" y="4267200"/>
            <a:ext cx="3048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GB" dirty="0">
                <a:sym typeface="Symbol" charset="0"/>
              </a:rPr>
              <a:t></a:t>
            </a:r>
            <a:r>
              <a:rPr lang="en-GB" baseline="30000" dirty="0">
                <a:sym typeface="Symbol" charset="0"/>
              </a:rPr>
              <a:t>*  </a:t>
            </a:r>
            <a:r>
              <a:rPr lang="en-GB" dirty="0">
                <a:sym typeface="Symbol" charset="0"/>
              </a:rPr>
              <a:t>tells us </a:t>
            </a:r>
            <a:r>
              <a:rPr lang="en-GB" dirty="0"/>
              <a:t>what is the best thing to do when in each state.</a:t>
            </a:r>
          </a:p>
        </p:txBody>
      </p:sp>
      <p:sp>
        <p:nvSpPr>
          <p:cNvPr id="19466" name="Text Box 10"/>
          <p:cNvSpPr txBox="1">
            <a:spLocks noChangeArrowheads="1"/>
          </p:cNvSpPr>
          <p:nvPr/>
        </p:nvSpPr>
        <p:spPr bwMode="auto">
          <a:xfrm>
            <a:off x="914400" y="5867400"/>
            <a:ext cx="7924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GB"/>
              <a:t>According to </a:t>
            </a:r>
            <a:r>
              <a:rPr lang="en-GB">
                <a:sym typeface="Symbol" charset="0"/>
              </a:rPr>
              <a:t></a:t>
            </a:r>
            <a:r>
              <a:rPr lang="en-GB" baseline="30000">
                <a:sym typeface="Symbol" charset="0"/>
              </a:rPr>
              <a:t>*  , </a:t>
            </a:r>
            <a:r>
              <a:rPr lang="en-GB">
                <a:sym typeface="Symbol" charset="0"/>
              </a:rPr>
              <a:t>we can c</a:t>
            </a:r>
            <a:r>
              <a:rPr lang="en-GB"/>
              <a:t>ompute the </a:t>
            </a:r>
            <a:r>
              <a:rPr lang="en-GB">
                <a:solidFill>
                  <a:srgbClr val="FF0000"/>
                </a:solidFill>
              </a:rPr>
              <a:t>values of the states </a:t>
            </a:r>
            <a:r>
              <a:rPr lang="en-GB"/>
              <a:t>for this policy – denoted V</a:t>
            </a:r>
            <a:r>
              <a:rPr lang="en-GB">
                <a:sym typeface="Symbol" charset="0"/>
              </a:rPr>
              <a:t></a:t>
            </a:r>
            <a:r>
              <a:rPr lang="en-GB" baseline="30000"/>
              <a:t>*</a:t>
            </a:r>
            <a:r>
              <a:rPr lang="en-GB"/>
              <a:t>, or V</a:t>
            </a:r>
            <a:r>
              <a:rPr lang="en-GB" baseline="30000"/>
              <a:t>*</a:t>
            </a:r>
            <a:endParaRPr lang="en-GB"/>
          </a:p>
        </p:txBody>
      </p:sp>
      <p:sp>
        <p:nvSpPr>
          <p:cNvPr id="2" name="CasellaDiTesto 1"/>
          <p:cNvSpPr txBox="1"/>
          <p:nvPr/>
        </p:nvSpPr>
        <p:spPr>
          <a:xfrm>
            <a:off x="1525974" y="3563459"/>
            <a:ext cx="1279317"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rewards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6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5" grpId="0"/>
      <p:bldP spid="194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762000" y="685800"/>
            <a:ext cx="7772400" cy="4114800"/>
          </a:xfrm>
        </p:spPr>
        <p:txBody>
          <a:bodyPr/>
          <a:lstStyle/>
          <a:p>
            <a:pPr>
              <a:buFontTx/>
              <a:buNone/>
            </a:pPr>
            <a:r>
              <a:rPr lang="en-GB" sz="2000">
                <a:latin typeface="Arial" charset="0"/>
              </a:rPr>
              <a:t>r(s,a) (immediate reward) values:              V</a:t>
            </a:r>
            <a:r>
              <a:rPr lang="en-GB" sz="2000" baseline="30000">
                <a:latin typeface="Arial" charset="0"/>
              </a:rPr>
              <a:t>*</a:t>
            </a:r>
            <a:r>
              <a:rPr lang="en-GB" sz="2000">
                <a:latin typeface="Arial" charset="0"/>
              </a:rPr>
              <a:t>(s) values, with </a:t>
            </a:r>
            <a:r>
              <a:rPr lang="en-GB" sz="2000" b="1">
                <a:solidFill>
                  <a:srgbClr val="FF0000"/>
                </a:solidFill>
                <a:latin typeface="Arial" charset="0"/>
                <a:sym typeface="Symbol" charset="0"/>
              </a:rPr>
              <a:t>=0.9</a:t>
            </a:r>
          </a:p>
          <a:p>
            <a:pPr>
              <a:buFontTx/>
              <a:buNone/>
            </a:pPr>
            <a:endParaRPr lang="en-GB" sz="2000">
              <a:latin typeface="Arial" charset="0"/>
              <a:sym typeface="Symbol" charset="0"/>
            </a:endParaRPr>
          </a:p>
          <a:p>
            <a:pPr>
              <a:buFontTx/>
              <a:buNone/>
            </a:pPr>
            <a:endParaRPr lang="en-GB" sz="2000">
              <a:latin typeface="Arial" charset="0"/>
              <a:sym typeface="Symbol" charset="0"/>
            </a:endParaRPr>
          </a:p>
          <a:p>
            <a:pPr>
              <a:buFontTx/>
              <a:buNone/>
            </a:pPr>
            <a:endParaRPr lang="en-GB" sz="2000">
              <a:latin typeface="Arial" charset="0"/>
              <a:sym typeface="Symbol" charset="0"/>
            </a:endParaRPr>
          </a:p>
          <a:p>
            <a:pPr>
              <a:buFontTx/>
              <a:buNone/>
            </a:pPr>
            <a:endParaRPr lang="en-GB" sz="2000">
              <a:latin typeface="Arial" charset="0"/>
              <a:sym typeface="Symbol" charset="0"/>
            </a:endParaRPr>
          </a:p>
          <a:p>
            <a:pPr>
              <a:buFontTx/>
              <a:buNone/>
            </a:pPr>
            <a:endParaRPr lang="en-GB" sz="2000">
              <a:latin typeface="Arial" charset="0"/>
              <a:sym typeface="Symbol" charset="0"/>
            </a:endParaRPr>
          </a:p>
          <a:p>
            <a:pPr>
              <a:buFontTx/>
              <a:buNone/>
            </a:pPr>
            <a:r>
              <a:rPr lang="en-GB" sz="2000">
                <a:latin typeface="Arial" charset="0"/>
                <a:sym typeface="Symbol" charset="0"/>
              </a:rPr>
              <a:t>        one optimal policy:</a:t>
            </a:r>
            <a:endParaRPr lang="en-GB" sz="2000">
              <a:latin typeface="Arial" charset="0"/>
            </a:endParaRPr>
          </a:p>
          <a:p>
            <a:endParaRPr lang="en-GB" sz="2000">
              <a:latin typeface="Arial" charset="0"/>
            </a:endParaRP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29432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8439" name="Text Box 7"/>
          <p:cNvSpPr txBox="1">
            <a:spLocks noChangeArrowheads="1"/>
          </p:cNvSpPr>
          <p:nvPr/>
        </p:nvSpPr>
        <p:spPr bwMode="auto">
          <a:xfrm>
            <a:off x="5029200" y="3505200"/>
            <a:ext cx="381000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GB" sz="2000" dirty="0"/>
              <a:t>V</a:t>
            </a:r>
            <a:r>
              <a:rPr lang="en-GB" sz="2000" baseline="30000" dirty="0"/>
              <a:t>*</a:t>
            </a:r>
            <a:r>
              <a:rPr lang="en-GB" sz="2000" dirty="0"/>
              <a:t>(s</a:t>
            </a:r>
            <a:r>
              <a:rPr lang="en-GB" sz="2000" baseline="-25000" dirty="0"/>
              <a:t>6</a:t>
            </a:r>
            <a:r>
              <a:rPr lang="en-GB" sz="2000" dirty="0"/>
              <a:t>) = 100 + 0.9*0 = 100</a:t>
            </a:r>
          </a:p>
          <a:p>
            <a:pPr>
              <a:spcBef>
                <a:spcPct val="50000"/>
              </a:spcBef>
              <a:defRPr/>
            </a:pPr>
            <a:r>
              <a:rPr lang="en-GB" sz="2000" dirty="0"/>
              <a:t>V</a:t>
            </a:r>
            <a:r>
              <a:rPr lang="en-GB" sz="2000" baseline="30000" dirty="0"/>
              <a:t>*</a:t>
            </a:r>
            <a:r>
              <a:rPr lang="en-GB" sz="2000" dirty="0"/>
              <a:t>(s</a:t>
            </a:r>
            <a:r>
              <a:rPr lang="en-GB" sz="2000" baseline="-25000" dirty="0"/>
              <a:t>5</a:t>
            </a:r>
            <a:r>
              <a:rPr lang="en-GB" sz="2000" dirty="0"/>
              <a:t>) = 0 + 0.9*100 = 90</a:t>
            </a:r>
          </a:p>
          <a:p>
            <a:pPr>
              <a:spcBef>
                <a:spcPct val="50000"/>
              </a:spcBef>
              <a:defRPr/>
            </a:pPr>
            <a:r>
              <a:rPr lang="en-GB" sz="2000" dirty="0"/>
              <a:t>V</a:t>
            </a:r>
            <a:r>
              <a:rPr lang="en-GB" sz="2000" baseline="30000" dirty="0"/>
              <a:t>*</a:t>
            </a:r>
            <a:r>
              <a:rPr lang="en-GB" sz="2000" dirty="0"/>
              <a:t>(s</a:t>
            </a:r>
            <a:r>
              <a:rPr lang="en-GB" sz="2000" baseline="-25000" dirty="0"/>
              <a:t>4</a:t>
            </a:r>
            <a:r>
              <a:rPr lang="en-GB" sz="2000" dirty="0"/>
              <a:t>) = 0 + 0.9*90 = 81</a:t>
            </a:r>
          </a:p>
          <a:p>
            <a:pPr>
              <a:spcBef>
                <a:spcPct val="50000"/>
              </a:spcBef>
              <a:defRPr/>
            </a:pPr>
            <a:r>
              <a:rPr lang="en-GB" sz="2000" dirty="0"/>
              <a:t>Etc.</a:t>
            </a:r>
          </a:p>
        </p:txBody>
      </p:sp>
      <p:sp>
        <p:nvSpPr>
          <p:cNvPr id="18440" name="Text Box 8"/>
          <p:cNvSpPr txBox="1">
            <a:spLocks noChangeArrowheads="1"/>
          </p:cNvSpPr>
          <p:nvPr/>
        </p:nvSpPr>
        <p:spPr bwMode="auto">
          <a:xfrm>
            <a:off x="838200" y="5257800"/>
            <a:ext cx="7467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GB" dirty="0"/>
              <a:t>However, </a:t>
            </a:r>
            <a:r>
              <a:rPr lang="en-GB" dirty="0">
                <a:sym typeface="Symbol" charset="0"/>
              </a:rPr>
              <a:t></a:t>
            </a:r>
            <a:r>
              <a:rPr lang="en-GB" baseline="30000" dirty="0">
                <a:sym typeface="Symbol" charset="0"/>
              </a:rPr>
              <a:t>* </a:t>
            </a:r>
            <a:r>
              <a:rPr lang="en-GB" dirty="0"/>
              <a:t> is usually unknown and  </a:t>
            </a:r>
            <a:r>
              <a:rPr lang="en-GB" b="1" dirty="0"/>
              <a:t>the task</a:t>
            </a:r>
            <a:r>
              <a:rPr lang="en-GB" dirty="0"/>
              <a:t> is to </a:t>
            </a:r>
            <a:r>
              <a:rPr lang="en-GB" b="1" dirty="0">
                <a:solidFill>
                  <a:srgbClr val="FF0000"/>
                </a:solidFill>
              </a:rPr>
              <a:t>learn the optimal policy </a:t>
            </a:r>
            <a:endParaRPr lang="en-GB" b="1" dirty="0">
              <a:solidFill>
                <a:srgbClr val="FF0000"/>
              </a:solidFill>
              <a:sym typeface="Symbol" charset="0"/>
            </a:endParaRPr>
          </a:p>
          <a:p>
            <a:pPr>
              <a:spcBef>
                <a:spcPct val="50000"/>
              </a:spcBef>
              <a:defRPr/>
            </a:pPr>
            <a:r>
              <a:rPr lang="en-GB" dirty="0">
                <a:sym typeface="Symbol" charset="0"/>
              </a:rPr>
              <a:t>                                </a:t>
            </a:r>
          </a:p>
        </p:txBody>
      </p:sp>
      <p:graphicFrame>
        <p:nvGraphicFramePr>
          <p:cNvPr id="18441" name="Object 9"/>
          <p:cNvGraphicFramePr>
            <a:graphicFrameLocks noChangeAspect="1"/>
          </p:cNvGraphicFramePr>
          <p:nvPr/>
        </p:nvGraphicFramePr>
        <p:xfrm>
          <a:off x="4484688" y="5719763"/>
          <a:ext cx="3827462" cy="790575"/>
        </p:xfrm>
        <a:graphic>
          <a:graphicData uri="http://schemas.openxmlformats.org/presentationml/2006/ole">
            <mc:AlternateContent xmlns:mc="http://schemas.openxmlformats.org/markup-compatibility/2006">
              <mc:Choice xmlns:v="urn:schemas-microsoft-com:vml" Requires="v">
                <p:oleObj spid="_x0000_s21546" name="Equation" r:id="rId4" imgW="1536033" imgH="317362" progId="Equation.3">
                  <p:embed/>
                </p:oleObj>
              </mc:Choice>
              <mc:Fallback>
                <p:oleObj name="Equation" r:id="rId4" imgW="1536033" imgH="317362"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688" y="5719763"/>
                        <a:ext cx="3827462"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443" name="Object 11"/>
          <p:cNvGraphicFramePr>
            <a:graphicFrameLocks noChangeAspect="1"/>
          </p:cNvGraphicFramePr>
          <p:nvPr/>
        </p:nvGraphicFramePr>
        <p:xfrm>
          <a:off x="4926013" y="3048000"/>
          <a:ext cx="2686050" cy="477838"/>
        </p:xfrm>
        <a:graphic>
          <a:graphicData uri="http://schemas.openxmlformats.org/presentationml/2006/ole">
            <mc:AlternateContent xmlns:mc="http://schemas.openxmlformats.org/markup-compatibility/2006">
              <mc:Choice xmlns:v="urn:schemas-microsoft-com:vml" Requires="v">
                <p:oleObj spid="_x0000_s21547" name="Equation" r:id="rId6" imgW="1358310" imgH="241195" progId="Equation.3">
                  <p:embed/>
                </p:oleObj>
              </mc:Choice>
              <mc:Fallback>
                <p:oleObj name="Equation" r:id="rId6" imgW="1358310" imgH="241195"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6013" y="3048000"/>
                        <a:ext cx="26860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4" name="Gruppo 3"/>
          <p:cNvGrpSpPr>
            <a:grpSpLocks/>
          </p:cNvGrpSpPr>
          <p:nvPr/>
        </p:nvGrpSpPr>
        <p:grpSpPr bwMode="auto">
          <a:xfrm>
            <a:off x="4953000" y="1063625"/>
            <a:ext cx="2905125" cy="1962150"/>
            <a:chOff x="4953000" y="990600"/>
            <a:chExt cx="2905125" cy="1962150"/>
          </a:xfrm>
        </p:grpSpPr>
        <p:pic>
          <p:nvPicPr>
            <p:cNvPr id="1843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990600"/>
              <a:ext cx="290512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nvGrpSpPr>
            <p:cNvPr id="21521" name="Gruppo 2"/>
            <p:cNvGrpSpPr>
              <a:grpSpLocks/>
            </p:cNvGrpSpPr>
            <p:nvPr/>
          </p:nvGrpSpPr>
          <p:grpSpPr bwMode="auto">
            <a:xfrm>
              <a:off x="5106520" y="2427250"/>
              <a:ext cx="2652872" cy="486876"/>
              <a:chOff x="5106520" y="2427250"/>
              <a:chExt cx="2652872" cy="486876"/>
            </a:xfrm>
          </p:grpSpPr>
          <p:sp>
            <p:nvSpPr>
              <p:cNvPr id="21522" name="CasellaDiTesto 1"/>
              <p:cNvSpPr txBox="1">
                <a:spLocks noChangeArrowheads="1"/>
              </p:cNvSpPr>
              <p:nvPr/>
            </p:nvSpPr>
            <p:spPr bwMode="auto">
              <a:xfrm>
                <a:off x="5106520" y="2433269"/>
                <a:ext cx="50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s4</a:t>
                </a:r>
              </a:p>
            </p:txBody>
          </p:sp>
          <p:sp>
            <p:nvSpPr>
              <p:cNvPr id="21523" name="CasellaDiTesto 10"/>
              <p:cNvSpPr txBox="1">
                <a:spLocks noChangeArrowheads="1"/>
              </p:cNvSpPr>
              <p:nvPr/>
            </p:nvSpPr>
            <p:spPr bwMode="auto">
              <a:xfrm>
                <a:off x="6129248" y="2452461"/>
                <a:ext cx="50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s5</a:t>
                </a:r>
              </a:p>
            </p:txBody>
          </p:sp>
          <p:sp>
            <p:nvSpPr>
              <p:cNvPr id="21524" name="CasellaDiTesto 11"/>
              <p:cNvSpPr txBox="1">
                <a:spLocks noChangeArrowheads="1"/>
              </p:cNvSpPr>
              <p:nvPr/>
            </p:nvSpPr>
            <p:spPr bwMode="auto">
              <a:xfrm>
                <a:off x="7249667" y="2427250"/>
                <a:ext cx="50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s6</a:t>
                </a:r>
              </a:p>
            </p:txBody>
          </p:sp>
        </p:grpSp>
      </p:grpSp>
      <p:grpSp>
        <p:nvGrpSpPr>
          <p:cNvPr id="21513" name="Gruppo 6"/>
          <p:cNvGrpSpPr>
            <a:grpSpLocks/>
          </p:cNvGrpSpPr>
          <p:nvPr/>
        </p:nvGrpSpPr>
        <p:grpSpPr bwMode="auto">
          <a:xfrm>
            <a:off x="1066800" y="2943225"/>
            <a:ext cx="2867025" cy="2152650"/>
            <a:chOff x="1066800" y="2943225"/>
            <a:chExt cx="2867025" cy="2152650"/>
          </a:xfrm>
        </p:grpSpPr>
        <p:pic>
          <p:nvPicPr>
            <p:cNvPr id="1843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200400"/>
              <a:ext cx="28670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1515" name="CasellaDiTesto 1"/>
            <p:cNvSpPr txBox="1">
              <a:spLocks noChangeArrowheads="1"/>
            </p:cNvSpPr>
            <p:nvPr/>
          </p:nvSpPr>
          <p:spPr bwMode="auto">
            <a:xfrm>
              <a:off x="2363788" y="2943225"/>
              <a:ext cx="433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a:sym typeface="Symbol" charset="0"/>
                </a:rPr>
                <a:t></a:t>
              </a:r>
              <a:r>
                <a:rPr lang="en-GB" baseline="30000">
                  <a:sym typeface="Symbol" charset="0"/>
                </a:rPr>
                <a:t>* </a:t>
              </a:r>
              <a:endParaRPr lang="it-IT"/>
            </a:p>
          </p:txBody>
        </p:sp>
        <p:sp>
          <p:nvSpPr>
            <p:cNvPr id="21516" name="CasellaDiTesto 1"/>
            <p:cNvSpPr txBox="1">
              <a:spLocks noChangeArrowheads="1"/>
            </p:cNvSpPr>
            <p:nvPr/>
          </p:nvSpPr>
          <p:spPr bwMode="auto">
            <a:xfrm>
              <a:off x="3274965" y="4547936"/>
              <a:ext cx="510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s6</a:t>
              </a:r>
            </a:p>
          </p:txBody>
        </p:sp>
        <p:sp>
          <p:nvSpPr>
            <p:cNvPr id="21517" name="CasellaDiTesto 2"/>
            <p:cNvSpPr txBox="1">
              <a:spLocks noChangeArrowheads="1"/>
            </p:cNvSpPr>
            <p:nvPr/>
          </p:nvSpPr>
          <p:spPr bwMode="auto">
            <a:xfrm>
              <a:off x="2347495" y="4547936"/>
              <a:ext cx="510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s5</a:t>
              </a:r>
            </a:p>
          </p:txBody>
        </p:sp>
        <p:sp>
          <p:nvSpPr>
            <p:cNvPr id="21518" name="CasellaDiTesto 4"/>
            <p:cNvSpPr txBox="1">
              <a:spLocks noChangeArrowheads="1"/>
            </p:cNvSpPr>
            <p:nvPr/>
          </p:nvSpPr>
          <p:spPr bwMode="auto">
            <a:xfrm>
              <a:off x="1422100" y="4538135"/>
              <a:ext cx="510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s4</a:t>
              </a:r>
            </a:p>
          </p:txBody>
        </p:sp>
        <p:sp>
          <p:nvSpPr>
            <p:cNvPr id="21519" name="CasellaDiTesto 5"/>
            <p:cNvSpPr txBox="1">
              <a:spLocks noChangeArrowheads="1"/>
            </p:cNvSpPr>
            <p:nvPr/>
          </p:nvSpPr>
          <p:spPr bwMode="auto">
            <a:xfrm>
              <a:off x="1316065" y="3710536"/>
              <a:ext cx="2095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s1      s2     s3</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974587C-F1A4-8B46-AAAD-1F01D4AF07AE}" type="slidenum">
              <a:rPr lang="en-US" sz="1400">
                <a:latin typeface="Comic Sans MS" charset="0"/>
              </a:rPr>
              <a:pPr/>
              <a:t>2</a:t>
            </a:fld>
            <a:endParaRPr lang="en-US" sz="1400">
              <a:latin typeface="Comic Sans MS" charset="0"/>
            </a:endParaRPr>
          </a:p>
        </p:txBody>
      </p:sp>
      <p:sp>
        <p:nvSpPr>
          <p:cNvPr id="4099" name="Rectangle 7"/>
          <p:cNvSpPr>
            <a:spLocks noGrp="1" noChangeArrowheads="1"/>
          </p:cNvSpPr>
          <p:nvPr>
            <p:ph type="title"/>
          </p:nvPr>
        </p:nvSpPr>
        <p:spPr>
          <a:xfrm>
            <a:off x="661988" y="69850"/>
            <a:ext cx="7772400" cy="617538"/>
          </a:xfrm>
        </p:spPr>
        <p:txBody>
          <a:bodyPr/>
          <a:lstStyle/>
          <a:p>
            <a:r>
              <a:rPr lang="en-US" sz="3200">
                <a:latin typeface="Arial" charset="0"/>
              </a:rPr>
              <a:t>So far ….</a:t>
            </a:r>
          </a:p>
        </p:txBody>
      </p:sp>
      <p:sp>
        <p:nvSpPr>
          <p:cNvPr id="1273864" name="Rectangle 8"/>
          <p:cNvSpPr>
            <a:spLocks noGrp="1" noChangeArrowheads="1"/>
          </p:cNvSpPr>
          <p:nvPr>
            <p:ph type="body" idx="1"/>
          </p:nvPr>
        </p:nvSpPr>
        <p:spPr/>
        <p:txBody>
          <a:bodyPr/>
          <a:lstStyle/>
          <a:p>
            <a:pPr>
              <a:lnSpc>
                <a:spcPct val="90000"/>
              </a:lnSpc>
            </a:pPr>
            <a:r>
              <a:rPr lang="en-US" sz="2400" dirty="0">
                <a:solidFill>
                  <a:srgbClr val="FF0000"/>
                </a:solidFill>
                <a:latin typeface="Arial" charset="0"/>
              </a:rPr>
              <a:t>Supervised  machine learning</a:t>
            </a:r>
            <a:r>
              <a:rPr lang="en-US" sz="2400" dirty="0">
                <a:latin typeface="Arial" charset="0"/>
              </a:rPr>
              <a:t>: given a set of annotated instances and a set of categories, find a model to automatically categorize unseen instances</a:t>
            </a:r>
          </a:p>
          <a:p>
            <a:pPr>
              <a:lnSpc>
                <a:spcPct val="90000"/>
              </a:lnSpc>
            </a:pPr>
            <a:r>
              <a:rPr lang="it-IT" sz="2400" dirty="0" err="1">
                <a:solidFill>
                  <a:srgbClr val="FF0000"/>
                </a:solidFill>
                <a:latin typeface="Arial" charset="0"/>
              </a:rPr>
              <a:t>Unsupervided</a:t>
            </a:r>
            <a:r>
              <a:rPr lang="it-IT" sz="2400" dirty="0">
                <a:solidFill>
                  <a:srgbClr val="FF0000"/>
                </a:solidFill>
                <a:latin typeface="Arial" charset="0"/>
              </a:rPr>
              <a:t> </a:t>
            </a:r>
            <a:r>
              <a:rPr lang="it-IT" sz="2400" dirty="0" err="1">
                <a:solidFill>
                  <a:srgbClr val="FF0000"/>
                </a:solidFill>
                <a:latin typeface="Arial" charset="0"/>
              </a:rPr>
              <a:t>learning</a:t>
            </a:r>
            <a:r>
              <a:rPr lang="it-IT" sz="2400" dirty="0">
                <a:latin typeface="Arial" charset="0"/>
              </a:rPr>
              <a:t>: no </a:t>
            </a:r>
            <a:r>
              <a:rPr lang="it-IT" sz="2400" dirty="0" err="1">
                <a:latin typeface="Arial" charset="0"/>
              </a:rPr>
              <a:t>examples</a:t>
            </a:r>
            <a:r>
              <a:rPr lang="it-IT" sz="2400" dirty="0">
                <a:latin typeface="Arial" charset="0"/>
              </a:rPr>
              <a:t> are </a:t>
            </a:r>
            <a:r>
              <a:rPr lang="it-IT" sz="2400" dirty="0" err="1">
                <a:latin typeface="Arial" charset="0"/>
              </a:rPr>
              <a:t>available</a:t>
            </a:r>
            <a:endParaRPr lang="en-US" sz="2400" dirty="0">
              <a:latin typeface="Arial" charset="0"/>
            </a:endParaRPr>
          </a:p>
          <a:p>
            <a:pPr>
              <a:lnSpc>
                <a:spcPct val="90000"/>
              </a:lnSpc>
            </a:pPr>
            <a:r>
              <a:rPr lang="en-US" sz="2400" dirty="0">
                <a:latin typeface="Arial" charset="0"/>
              </a:rPr>
              <a:t>Three types of unsupervised learning algorithms</a:t>
            </a:r>
            <a:r>
              <a:rPr lang="en-US" sz="2400" b="1" dirty="0">
                <a:latin typeface="Arial" charset="0"/>
              </a:rPr>
              <a:t>: </a:t>
            </a:r>
          </a:p>
          <a:p>
            <a:pPr lvl="1">
              <a:lnSpc>
                <a:spcPct val="90000"/>
              </a:lnSpc>
            </a:pPr>
            <a:r>
              <a:rPr lang="en-US" b="1" dirty="0">
                <a:latin typeface="Arial" charset="0"/>
                <a:ea typeface="ＭＳ Ｐゴシック" charset="0"/>
              </a:rPr>
              <a:t>Rule learning – </a:t>
            </a:r>
            <a:r>
              <a:rPr lang="en-US" dirty="0">
                <a:latin typeface="Arial" charset="0"/>
                <a:ea typeface="ＭＳ Ｐゴシック" charset="0"/>
              </a:rPr>
              <a:t>find regularities in data and learn </a:t>
            </a:r>
            <a:r>
              <a:rPr lang="en-US" dirty="0" smtClean="0">
                <a:latin typeface="Arial" charset="0"/>
                <a:ea typeface="ＭＳ Ｐゴシック" charset="0"/>
              </a:rPr>
              <a:t>associations (past lesson)</a:t>
            </a:r>
            <a:endParaRPr lang="en-US" dirty="0">
              <a:latin typeface="Arial" charset="0"/>
              <a:ea typeface="ＭＳ Ｐゴシック" charset="0"/>
            </a:endParaRPr>
          </a:p>
          <a:p>
            <a:pPr lvl="1">
              <a:lnSpc>
                <a:spcPct val="90000"/>
              </a:lnSpc>
            </a:pPr>
            <a:r>
              <a:rPr lang="en-US" b="1" dirty="0">
                <a:latin typeface="Arial" charset="0"/>
                <a:ea typeface="ＭＳ Ｐゴシック" charset="0"/>
              </a:rPr>
              <a:t>clustering- </a:t>
            </a:r>
            <a:r>
              <a:rPr lang="en-US" dirty="0">
                <a:latin typeface="Arial" charset="0"/>
                <a:ea typeface="ＭＳ Ｐゴシック" charset="0"/>
              </a:rPr>
              <a:t>Given a set of instances described by feature vectors, group them in clusters such as intra-cluster similarity is maximized and inter-cluster dissimilarity is maximized </a:t>
            </a:r>
            <a:r>
              <a:rPr lang="en-US" dirty="0" smtClean="0">
                <a:latin typeface="Arial" charset="0"/>
                <a:ea typeface="ＭＳ Ｐゴシック" charset="0"/>
              </a:rPr>
              <a:t>(in other courses)</a:t>
            </a:r>
            <a:endParaRPr lang="en-US" dirty="0">
              <a:latin typeface="Arial" charset="0"/>
              <a:ea typeface="ＭＳ Ｐゴシック" charset="0"/>
            </a:endParaRPr>
          </a:p>
          <a:p>
            <a:pPr lvl="1">
              <a:lnSpc>
                <a:spcPct val="90000"/>
              </a:lnSpc>
            </a:pPr>
            <a:r>
              <a:rPr lang="en-US" b="1" dirty="0">
                <a:latin typeface="Arial" charset="0"/>
                <a:ea typeface="ＭＳ Ｐゴシック" charset="0"/>
              </a:rPr>
              <a:t>Reinforcement learning </a:t>
            </a:r>
            <a:r>
              <a:rPr lang="en-US" dirty="0">
                <a:latin typeface="Arial" charset="0"/>
                <a:ea typeface="ＭＳ Ｐゴシック" charset="0"/>
              </a:rPr>
              <a:t>(today)</a:t>
            </a:r>
          </a:p>
          <a:p>
            <a:pPr lvl="1">
              <a:lnSpc>
                <a:spcPct val="90000"/>
              </a:lnSpc>
              <a:buFont typeface="Marlett" charset="0"/>
              <a:buNone/>
            </a:pPr>
            <a:r>
              <a:rPr lang="en-US" dirty="0">
                <a:latin typeface="Arial" charset="0"/>
                <a:ea typeface="ＭＳ Ｐゴシック"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38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38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386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7386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7386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7386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738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86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NL">
                <a:latin typeface="Arial" charset="0"/>
              </a:rPr>
              <a:t>How do we learn optimal policy </a:t>
            </a:r>
            <a:r>
              <a:rPr lang="en-GB">
                <a:latin typeface="Arial" charset="0"/>
                <a:sym typeface="Symbol" charset="0"/>
              </a:rPr>
              <a:t></a:t>
            </a:r>
            <a:r>
              <a:rPr lang="en-GB" baseline="30000">
                <a:latin typeface="Arial" charset="0"/>
                <a:sym typeface="Symbol" charset="0"/>
              </a:rPr>
              <a:t>* ?</a:t>
            </a:r>
            <a:endParaRPr lang="nl-NL">
              <a:latin typeface="Arial" charset="0"/>
            </a:endParaRPr>
          </a:p>
        </p:txBody>
      </p:sp>
      <p:sp>
        <p:nvSpPr>
          <p:cNvPr id="714755" name="Rectangle 3"/>
          <p:cNvSpPr>
            <a:spLocks noGrp="1" noChangeArrowheads="1"/>
          </p:cNvSpPr>
          <p:nvPr>
            <p:ph type="body" idx="1"/>
          </p:nvPr>
        </p:nvSpPr>
        <p:spPr/>
        <p:txBody>
          <a:bodyPr/>
          <a:lstStyle/>
          <a:p>
            <a:pPr>
              <a:lnSpc>
                <a:spcPct val="130000"/>
              </a:lnSpc>
            </a:pPr>
            <a:r>
              <a:rPr lang="en-US" sz="3200">
                <a:latin typeface="Arial" charset="0"/>
              </a:rPr>
              <a:t>Target function is </a:t>
            </a:r>
            <a:r>
              <a:rPr lang="en-US" sz="3200">
                <a:latin typeface="Arial" charset="0"/>
                <a:sym typeface="Symbol" charset="0"/>
              </a:rPr>
              <a:t> : </a:t>
            </a:r>
            <a:r>
              <a:rPr lang="en-US" sz="3200" i="1">
                <a:latin typeface="Arial" charset="0"/>
              </a:rPr>
              <a:t>state</a:t>
            </a:r>
            <a:r>
              <a:rPr lang="en-US" sz="3200">
                <a:latin typeface="Arial" charset="0"/>
              </a:rPr>
              <a:t> </a:t>
            </a:r>
            <a:r>
              <a:rPr lang="en-US" sz="3200">
                <a:latin typeface="Arial" charset="0"/>
                <a:sym typeface="Symbol" charset="0"/>
              </a:rPr>
              <a:t> </a:t>
            </a:r>
            <a:r>
              <a:rPr lang="en-US" sz="3200" i="1">
                <a:latin typeface="Arial" charset="0"/>
                <a:sym typeface="Symbol" charset="0"/>
              </a:rPr>
              <a:t>action</a:t>
            </a:r>
            <a:endParaRPr lang="en-US" sz="3200">
              <a:latin typeface="Arial" charset="0"/>
            </a:endParaRPr>
          </a:p>
          <a:p>
            <a:pPr>
              <a:lnSpc>
                <a:spcPct val="130000"/>
              </a:lnSpc>
            </a:pPr>
            <a:r>
              <a:rPr lang="en-US" sz="3200">
                <a:latin typeface="Arial" charset="0"/>
              </a:rPr>
              <a:t>However…</a:t>
            </a:r>
          </a:p>
          <a:p>
            <a:pPr lvl="1">
              <a:lnSpc>
                <a:spcPct val="130000"/>
              </a:lnSpc>
            </a:pPr>
            <a:r>
              <a:rPr lang="en-US" sz="2800">
                <a:latin typeface="Arial" charset="0"/>
                <a:ea typeface="ＭＳ Ｐゴシック" charset="0"/>
              </a:rPr>
              <a:t>We have </a:t>
            </a:r>
            <a:r>
              <a:rPr lang="en-US" sz="2800" b="1">
                <a:latin typeface="Arial" charset="0"/>
                <a:ea typeface="ＭＳ Ｐゴシック" charset="0"/>
              </a:rPr>
              <a:t>no training examples </a:t>
            </a:r>
            <a:r>
              <a:rPr lang="en-US" sz="2800">
                <a:latin typeface="Arial" charset="0"/>
                <a:ea typeface="ＭＳ Ｐゴシック" charset="0"/>
              </a:rPr>
              <a:t>of the form &lt;</a:t>
            </a:r>
            <a:r>
              <a:rPr lang="en-US" sz="2800" i="1">
                <a:latin typeface="Arial" charset="0"/>
                <a:ea typeface="ＭＳ Ｐゴシック" charset="0"/>
              </a:rPr>
              <a:t>state</a:t>
            </a:r>
            <a:r>
              <a:rPr lang="en-US" sz="2800">
                <a:latin typeface="Arial" charset="0"/>
                <a:ea typeface="ＭＳ Ｐゴシック" charset="0"/>
              </a:rPr>
              <a:t>, </a:t>
            </a:r>
            <a:r>
              <a:rPr lang="en-US" sz="2800" i="1">
                <a:latin typeface="Arial" charset="0"/>
                <a:ea typeface="ＭＳ Ｐゴシック" charset="0"/>
                <a:sym typeface="Symbol" charset="0"/>
              </a:rPr>
              <a:t>action</a:t>
            </a:r>
            <a:r>
              <a:rPr lang="en-US" sz="2800">
                <a:latin typeface="Arial" charset="0"/>
                <a:ea typeface="ＭＳ Ｐゴシック" charset="0"/>
                <a:sym typeface="Symbol" charset="0"/>
              </a:rPr>
              <a:t>&gt;</a:t>
            </a:r>
          </a:p>
          <a:p>
            <a:pPr lvl="1">
              <a:lnSpc>
                <a:spcPct val="130000"/>
              </a:lnSpc>
            </a:pPr>
            <a:r>
              <a:rPr lang="en-US" sz="2800">
                <a:latin typeface="Arial" charset="0"/>
                <a:ea typeface="ＭＳ Ｐゴシック" charset="0"/>
                <a:sym typeface="Symbol" charset="0"/>
              </a:rPr>
              <a:t>We only know: </a:t>
            </a:r>
          </a:p>
          <a:p>
            <a:pPr lvl="1">
              <a:lnSpc>
                <a:spcPct val="130000"/>
              </a:lnSpc>
              <a:buFont typeface="Wingdings" charset="0"/>
              <a:buNone/>
            </a:pPr>
            <a:r>
              <a:rPr lang="en-US" sz="2800">
                <a:latin typeface="Arial" charset="0"/>
                <a:ea typeface="ＭＳ Ｐゴシック" charset="0"/>
                <a:sym typeface="Symbol" charset="0"/>
              </a:rPr>
              <a:t>	&lt;</a:t>
            </a:r>
            <a:r>
              <a:rPr lang="en-US" sz="2800">
                <a:latin typeface="Arial" charset="0"/>
                <a:ea typeface="ＭＳ Ｐゴシック" charset="0"/>
              </a:rPr>
              <a:t>&lt;</a:t>
            </a:r>
            <a:r>
              <a:rPr lang="en-US" sz="2800" i="1">
                <a:latin typeface="Arial" charset="0"/>
                <a:ea typeface="ＭＳ Ｐゴシック" charset="0"/>
              </a:rPr>
              <a:t>state</a:t>
            </a:r>
            <a:r>
              <a:rPr lang="en-US" sz="2800">
                <a:latin typeface="Arial" charset="0"/>
                <a:ea typeface="ＭＳ Ｐゴシック" charset="0"/>
              </a:rPr>
              <a:t>, </a:t>
            </a:r>
            <a:r>
              <a:rPr lang="en-US" sz="2800" i="1">
                <a:latin typeface="Arial" charset="0"/>
                <a:ea typeface="ＭＳ Ｐゴシック" charset="0"/>
                <a:sym typeface="Symbol" charset="0"/>
              </a:rPr>
              <a:t>action</a:t>
            </a:r>
            <a:r>
              <a:rPr lang="en-US" sz="2800">
                <a:latin typeface="Arial" charset="0"/>
                <a:ea typeface="ＭＳ Ｐゴシック" charset="0"/>
                <a:sym typeface="Symbol" charset="0"/>
              </a:rPr>
              <a:t>&gt;, </a:t>
            </a:r>
            <a:r>
              <a:rPr lang="en-US" sz="2800" i="1">
                <a:latin typeface="Arial" charset="0"/>
                <a:ea typeface="ＭＳ Ｐゴシック" charset="0"/>
                <a:sym typeface="Symbol" charset="0"/>
              </a:rPr>
              <a:t>reward</a:t>
            </a:r>
            <a:r>
              <a:rPr lang="en-US" sz="2800">
                <a:latin typeface="Arial" charset="0"/>
                <a:ea typeface="ＭＳ Ｐゴシック" charset="0"/>
                <a:sym typeface="Symbol" charset="0"/>
              </a:rPr>
              <a:t>&gt;</a:t>
            </a:r>
          </a:p>
          <a:p>
            <a:r>
              <a:rPr lang="en-US" sz="3200" i="1">
                <a:latin typeface="Arial" charset="0"/>
                <a:sym typeface="Symbol" charset="0"/>
              </a:rPr>
              <a:t>Reward might not be known for all states!</a:t>
            </a:r>
            <a:endParaRPr lang="nl-NL" sz="320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4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47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47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47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475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4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ChangeArrowheads="1"/>
          </p:cNvSpPr>
          <p:nvPr/>
        </p:nvSpPr>
        <p:spPr bwMode="auto">
          <a:xfrm>
            <a:off x="609600" y="762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defTabSz="865188">
              <a:defRPr/>
            </a:pPr>
            <a:endParaRPr lang="nl-NL" sz="3200">
              <a:solidFill>
                <a:srgbClr val="336699"/>
              </a:solidFill>
              <a:latin typeface="Tahoma" charset="0"/>
            </a:endParaRPr>
          </a:p>
        </p:txBody>
      </p:sp>
      <p:sp>
        <p:nvSpPr>
          <p:cNvPr id="23555" name="Rectangle 7"/>
          <p:cNvSpPr>
            <a:spLocks noGrp="1" noChangeArrowheads="1"/>
          </p:cNvSpPr>
          <p:nvPr>
            <p:ph type="title"/>
          </p:nvPr>
        </p:nvSpPr>
        <p:spPr/>
        <p:txBody>
          <a:bodyPr/>
          <a:lstStyle/>
          <a:p>
            <a:r>
              <a:rPr lang="nl-NL">
                <a:latin typeface="Arial" charset="0"/>
              </a:rPr>
              <a:t>Utility-based agents</a:t>
            </a:r>
          </a:p>
        </p:txBody>
      </p:sp>
      <p:sp>
        <p:nvSpPr>
          <p:cNvPr id="28675" name="Rectangle 8"/>
          <p:cNvSpPr>
            <a:spLocks noGrp="1" noChangeArrowheads="1"/>
          </p:cNvSpPr>
          <p:nvPr>
            <p:ph type="body" idx="1"/>
          </p:nvPr>
        </p:nvSpPr>
        <p:spPr>
          <a:xfrm>
            <a:off x="215900" y="1587500"/>
            <a:ext cx="8712200" cy="4114800"/>
          </a:xfrm>
        </p:spPr>
        <p:txBody>
          <a:bodyPr/>
          <a:lstStyle/>
          <a:p>
            <a:r>
              <a:rPr lang="nl-NL" sz="2400" b="1">
                <a:latin typeface="Arial" charset="0"/>
              </a:rPr>
              <a:t>To learn </a:t>
            </a:r>
            <a:r>
              <a:rPr lang="en-US" sz="2400" b="1" i="1">
                <a:latin typeface="Arial" charset="0"/>
              </a:rPr>
              <a:t>V </a:t>
            </a:r>
            <a:r>
              <a:rPr lang="en-US" sz="2400" b="1" baseline="30000">
                <a:latin typeface="Arial" charset="0"/>
                <a:sym typeface="Symbol" charset="0"/>
              </a:rPr>
              <a:t>* </a:t>
            </a:r>
            <a:r>
              <a:rPr lang="en-US" sz="2400" b="1">
                <a:latin typeface="Arial" charset="0"/>
              </a:rPr>
              <a:t>(abbreviated </a:t>
            </a:r>
            <a:r>
              <a:rPr lang="en-US" sz="2400" b="1" i="1">
                <a:latin typeface="Arial" charset="0"/>
              </a:rPr>
              <a:t>V</a:t>
            </a:r>
            <a:r>
              <a:rPr lang="en-US" sz="2400" b="1">
                <a:latin typeface="Arial" charset="0"/>
              </a:rPr>
              <a:t>*) perform </a:t>
            </a:r>
            <a:r>
              <a:rPr lang="en-US" sz="2400" b="1">
                <a:solidFill>
                  <a:srgbClr val="FF0000"/>
                </a:solidFill>
                <a:latin typeface="Arial" charset="0"/>
              </a:rPr>
              <a:t>look ahead </a:t>
            </a:r>
            <a:r>
              <a:rPr lang="en-US" sz="2400" b="1">
                <a:latin typeface="Arial" charset="0"/>
              </a:rPr>
              <a:t>search to choose best action from any state </a:t>
            </a:r>
            <a:r>
              <a:rPr lang="en-US" sz="2400" b="1" i="1">
                <a:latin typeface="Arial" charset="0"/>
              </a:rPr>
              <a:t>s</a:t>
            </a:r>
            <a:endParaRPr lang="en-US" sz="2400" b="1">
              <a:latin typeface="Arial" charset="0"/>
            </a:endParaRPr>
          </a:p>
          <a:p>
            <a:pPr>
              <a:buFont typeface="Wingdings" charset="0"/>
              <a:buNone/>
            </a:pPr>
            <a:endParaRPr lang="en-US" sz="2400" b="1">
              <a:latin typeface="Arial" charset="0"/>
            </a:endParaRPr>
          </a:p>
          <a:p>
            <a:pPr>
              <a:lnSpc>
                <a:spcPct val="140000"/>
              </a:lnSpc>
            </a:pPr>
            <a:r>
              <a:rPr lang="en-US" sz="2400" b="1">
                <a:latin typeface="Arial" charset="0"/>
              </a:rPr>
              <a:t>Works well if agent knows</a:t>
            </a:r>
          </a:p>
          <a:p>
            <a:pPr lvl="1">
              <a:lnSpc>
                <a:spcPct val="140000"/>
              </a:lnSpc>
            </a:pPr>
            <a:r>
              <a:rPr lang="en-US" b="1">
                <a:latin typeface="Arial" charset="0"/>
                <a:ea typeface="ＭＳ Ｐゴシック" charset="0"/>
                <a:sym typeface="Symbol" charset="0"/>
              </a:rPr>
              <a:t> : </a:t>
            </a:r>
            <a:r>
              <a:rPr lang="en-US" b="1" i="1">
                <a:latin typeface="Arial" charset="0"/>
                <a:ea typeface="ＭＳ Ｐゴシック" charset="0"/>
                <a:sym typeface="Symbol" charset="0"/>
              </a:rPr>
              <a:t>state</a:t>
            </a:r>
            <a:r>
              <a:rPr lang="en-US" b="1">
                <a:latin typeface="Arial" charset="0"/>
                <a:ea typeface="ＭＳ Ｐゴシック" charset="0"/>
                <a:sym typeface="Symbol" charset="0"/>
              </a:rPr>
              <a:t>  </a:t>
            </a:r>
            <a:r>
              <a:rPr lang="en-US" b="1" i="1">
                <a:latin typeface="Arial" charset="0"/>
                <a:ea typeface="ＭＳ Ｐゴシック" charset="0"/>
                <a:sym typeface="Symbol" charset="0"/>
              </a:rPr>
              <a:t>action</a:t>
            </a:r>
            <a:r>
              <a:rPr lang="en-US" b="1">
                <a:latin typeface="Arial" charset="0"/>
                <a:ea typeface="ＭＳ Ｐゴシック" charset="0"/>
                <a:sym typeface="Symbol" charset="0"/>
              </a:rPr>
              <a:t>  </a:t>
            </a:r>
            <a:r>
              <a:rPr lang="en-US" b="1" i="1">
                <a:latin typeface="Arial" charset="0"/>
                <a:ea typeface="ＭＳ Ｐゴシック" charset="0"/>
                <a:sym typeface="Symbol" charset="0"/>
              </a:rPr>
              <a:t>state</a:t>
            </a:r>
            <a:endParaRPr lang="en-US" b="1">
              <a:latin typeface="Arial" charset="0"/>
              <a:ea typeface="ＭＳ Ｐゴシック" charset="0"/>
            </a:endParaRPr>
          </a:p>
          <a:p>
            <a:pPr lvl="1">
              <a:lnSpc>
                <a:spcPct val="140000"/>
              </a:lnSpc>
            </a:pPr>
            <a:r>
              <a:rPr lang="en-US" b="1" i="1">
                <a:latin typeface="Arial" charset="0"/>
                <a:ea typeface="ＭＳ Ｐゴシック" charset="0"/>
              </a:rPr>
              <a:t>r </a:t>
            </a:r>
            <a:r>
              <a:rPr lang="en-US" b="1">
                <a:latin typeface="Arial" charset="0"/>
                <a:ea typeface="ＭＳ Ｐゴシック" charset="0"/>
                <a:sym typeface="Symbol" charset="0"/>
              </a:rPr>
              <a:t>: </a:t>
            </a:r>
            <a:r>
              <a:rPr lang="en-US" b="1" i="1">
                <a:latin typeface="Arial" charset="0"/>
                <a:ea typeface="ＭＳ Ｐゴシック" charset="0"/>
                <a:sym typeface="Symbol" charset="0"/>
              </a:rPr>
              <a:t>state</a:t>
            </a:r>
            <a:r>
              <a:rPr lang="en-US" b="1">
                <a:latin typeface="Arial" charset="0"/>
                <a:ea typeface="ＭＳ Ｐゴシック" charset="0"/>
                <a:sym typeface="Symbol" charset="0"/>
              </a:rPr>
              <a:t>  </a:t>
            </a:r>
            <a:r>
              <a:rPr lang="en-US" b="1" i="1">
                <a:latin typeface="Arial" charset="0"/>
                <a:ea typeface="ＭＳ Ｐゴシック" charset="0"/>
                <a:sym typeface="Symbol" charset="0"/>
              </a:rPr>
              <a:t>action</a:t>
            </a:r>
            <a:r>
              <a:rPr lang="en-US" b="1">
                <a:latin typeface="Arial" charset="0"/>
                <a:ea typeface="ＭＳ Ｐゴシック" charset="0"/>
                <a:sym typeface="Symbol" charset="0"/>
              </a:rPr>
              <a:t>  </a:t>
            </a:r>
            <a:r>
              <a:rPr lang="en-US" b="1">
                <a:latin typeface="Times New Roman" charset="0"/>
                <a:ea typeface="ＭＳ Ｐゴシック" charset="0"/>
                <a:sym typeface="Symbol" charset="0"/>
              </a:rPr>
              <a:t>R</a:t>
            </a:r>
            <a:endParaRPr lang="en-US" b="1">
              <a:latin typeface="Arial" charset="0"/>
              <a:ea typeface="ＭＳ Ｐゴシック" charset="0"/>
            </a:endParaRPr>
          </a:p>
          <a:p>
            <a:pPr>
              <a:lnSpc>
                <a:spcPct val="140000"/>
              </a:lnSpc>
            </a:pPr>
            <a:r>
              <a:rPr lang="en-US" sz="2400" b="1">
                <a:latin typeface="Arial" charset="0"/>
              </a:rPr>
              <a:t>When agent doesn</a:t>
            </a:r>
            <a:r>
              <a:rPr lang="ja-JP" altLang="en-US" sz="2400" b="1">
                <a:latin typeface="Arial" charset="0"/>
              </a:rPr>
              <a:t>’</a:t>
            </a:r>
            <a:r>
              <a:rPr lang="en-US" altLang="ja-JP" sz="2400" b="1">
                <a:latin typeface="Arial" charset="0"/>
              </a:rPr>
              <a:t>t know </a:t>
            </a:r>
            <a:r>
              <a:rPr lang="en-US" altLang="ja-JP" sz="2400" b="1">
                <a:latin typeface="Arial" charset="0"/>
                <a:sym typeface="Symbol" charset="0"/>
              </a:rPr>
              <a:t> and </a:t>
            </a:r>
            <a:r>
              <a:rPr lang="en-US" altLang="ja-JP" sz="2400" b="1" i="1">
                <a:latin typeface="Arial" charset="0"/>
              </a:rPr>
              <a:t>r</a:t>
            </a:r>
            <a:r>
              <a:rPr lang="en-US" altLang="ja-JP" sz="2400" b="1">
                <a:latin typeface="Arial" charset="0"/>
              </a:rPr>
              <a:t>, cannot choose actions this way</a:t>
            </a:r>
          </a:p>
          <a:p>
            <a:pPr>
              <a:lnSpc>
                <a:spcPct val="140000"/>
              </a:lnSpc>
            </a:pPr>
            <a:r>
              <a:rPr lang="en-US" altLang="ja-JP" sz="2400" b="1" i="1">
                <a:latin typeface="Arial" charset="0"/>
              </a:rPr>
              <a:t>Need a greedy method</a:t>
            </a:r>
          </a:p>
          <a:p>
            <a:endParaRPr lang="nl-NL" sz="2400" b="1">
              <a:latin typeface="Arial" charset="0"/>
            </a:endParaRPr>
          </a:p>
        </p:txBody>
      </p:sp>
      <p:graphicFrame>
        <p:nvGraphicFramePr>
          <p:cNvPr id="35844" name="Object 11"/>
          <p:cNvGraphicFramePr>
            <a:graphicFrameLocks noChangeAspect="1"/>
          </p:cNvGraphicFramePr>
          <p:nvPr/>
        </p:nvGraphicFramePr>
        <p:xfrm>
          <a:off x="1620838" y="2544763"/>
          <a:ext cx="5902325" cy="650875"/>
        </p:xfrm>
        <a:graphic>
          <a:graphicData uri="http://schemas.openxmlformats.org/presentationml/2006/ole">
            <mc:AlternateContent xmlns:mc="http://schemas.openxmlformats.org/markup-compatibility/2006">
              <mc:Choice xmlns:v="urn:schemas-microsoft-com:vml" Requires="v">
                <p:oleObj spid="_x0000_s23569" name="Equation" r:id="rId3" imgW="2527300" imgH="279400" progId="Equation.3">
                  <p:embed/>
                </p:oleObj>
              </mc:Choice>
              <mc:Fallback>
                <p:oleObj name="Equation" r:id="rId3" imgW="2527300" imgH="27940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2544763"/>
                        <a:ext cx="5902325"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nl-NL">
                <a:latin typeface="Arial" charset="0"/>
              </a:rPr>
              <a:t>Q-learning: an utility-based learner</a:t>
            </a:r>
            <a:br>
              <a:rPr lang="nl-NL">
                <a:latin typeface="Arial" charset="0"/>
              </a:rPr>
            </a:br>
            <a:r>
              <a:rPr lang="nl-NL">
                <a:latin typeface="Arial" charset="0"/>
              </a:rPr>
              <a:t>in deterministic environments</a:t>
            </a:r>
          </a:p>
        </p:txBody>
      </p:sp>
      <p:sp>
        <p:nvSpPr>
          <p:cNvPr id="29698" name="Rectangle 16"/>
          <p:cNvSpPr>
            <a:spLocks noGrp="1" noChangeArrowheads="1"/>
          </p:cNvSpPr>
          <p:nvPr>
            <p:ph type="body" idx="1"/>
          </p:nvPr>
        </p:nvSpPr>
        <p:spPr/>
        <p:txBody>
          <a:bodyPr/>
          <a:lstStyle/>
          <a:p>
            <a:pPr>
              <a:lnSpc>
                <a:spcPct val="140000"/>
              </a:lnSpc>
              <a:buClr>
                <a:srgbClr val="800000"/>
              </a:buClr>
            </a:pPr>
            <a:r>
              <a:rPr lang="en-US" sz="2400" b="1">
                <a:latin typeface="Arial" charset="0"/>
              </a:rPr>
              <a:t>Q-values</a:t>
            </a:r>
            <a:endParaRPr lang="en-US" sz="2400" b="1" u="sng">
              <a:latin typeface="Arial" charset="0"/>
            </a:endParaRPr>
          </a:p>
          <a:p>
            <a:pPr marL="762000" lvl="1" indent="-304800">
              <a:lnSpc>
                <a:spcPct val="140000"/>
              </a:lnSpc>
            </a:pPr>
            <a:r>
              <a:rPr lang="en-US" b="1">
                <a:latin typeface="Arial" charset="0"/>
                <a:ea typeface="ＭＳ Ｐゴシック" charset="0"/>
              </a:rPr>
              <a:t>Define a new function </a:t>
            </a:r>
            <a:r>
              <a:rPr lang="en-US" b="1" i="1">
                <a:latin typeface="Arial" charset="0"/>
                <a:ea typeface="ＭＳ Ｐゴシック" charset="0"/>
              </a:rPr>
              <a:t>Q</a:t>
            </a:r>
            <a:r>
              <a:rPr lang="en-US" b="1">
                <a:latin typeface="Arial" charset="0"/>
                <a:ea typeface="ＭＳ Ｐゴシック" charset="0"/>
              </a:rPr>
              <a:t> very similar to </a:t>
            </a:r>
            <a:r>
              <a:rPr lang="en-US" b="1" i="1">
                <a:latin typeface="Arial" charset="0"/>
                <a:ea typeface="ＭＳ Ｐゴシック" charset="0"/>
              </a:rPr>
              <a:t>V</a:t>
            </a:r>
            <a:r>
              <a:rPr lang="en-US" b="1">
                <a:latin typeface="Arial" charset="0"/>
                <a:ea typeface="ＭＳ Ｐゴシック" charset="0"/>
              </a:rPr>
              <a:t>*</a:t>
            </a:r>
          </a:p>
          <a:p>
            <a:pPr marL="762000" lvl="1" indent="-304800">
              <a:lnSpc>
                <a:spcPct val="140000"/>
              </a:lnSpc>
            </a:pPr>
            <a:r>
              <a:rPr lang="en-US" b="1">
                <a:latin typeface="Arial" charset="0"/>
                <a:ea typeface="ＭＳ Ｐゴシック" charset="0"/>
              </a:rPr>
              <a:t>If agent learns </a:t>
            </a:r>
            <a:r>
              <a:rPr lang="en-US" b="1" i="1">
                <a:latin typeface="Arial" charset="0"/>
                <a:ea typeface="ＭＳ Ｐゴシック" charset="0"/>
              </a:rPr>
              <a:t>Q</a:t>
            </a:r>
            <a:r>
              <a:rPr lang="en-US" b="1">
                <a:latin typeface="Arial" charset="0"/>
                <a:ea typeface="ＭＳ Ｐゴシック" charset="0"/>
              </a:rPr>
              <a:t>, it can choose optimal action even without knowing </a:t>
            </a:r>
            <a:r>
              <a:rPr lang="en-US" b="1">
                <a:latin typeface="Arial" charset="0"/>
                <a:ea typeface="ＭＳ Ｐゴシック" charset="0"/>
                <a:sym typeface="Symbol" charset="0"/>
              </a:rPr>
              <a:t> or r</a:t>
            </a:r>
            <a:endParaRPr lang="en-US" sz="2000" b="1">
              <a:latin typeface="Arial" charset="0"/>
              <a:ea typeface="ＭＳ Ｐゴシック" charset="0"/>
            </a:endParaRPr>
          </a:p>
          <a:p>
            <a:pPr>
              <a:lnSpc>
                <a:spcPct val="140000"/>
              </a:lnSpc>
              <a:buClr>
                <a:srgbClr val="800000"/>
              </a:buClr>
            </a:pPr>
            <a:r>
              <a:rPr lang="en-US" sz="2400" b="1">
                <a:latin typeface="Arial" charset="0"/>
              </a:rPr>
              <a:t>Using </a:t>
            </a:r>
            <a:r>
              <a:rPr lang="en-US" sz="2400" b="1" i="1">
                <a:latin typeface="Arial" charset="0"/>
              </a:rPr>
              <a:t>Q:</a:t>
            </a:r>
          </a:p>
          <a:p>
            <a:pPr>
              <a:lnSpc>
                <a:spcPct val="140000"/>
              </a:lnSpc>
              <a:buClr>
                <a:srgbClr val="800000"/>
              </a:buClr>
            </a:pPr>
            <a:endParaRPr lang="nl-NL" sz="2000" b="1">
              <a:latin typeface="Arial" charset="0"/>
            </a:endParaRPr>
          </a:p>
        </p:txBody>
      </p:sp>
      <p:graphicFrame>
        <p:nvGraphicFramePr>
          <p:cNvPr id="29700" name="Object 47"/>
          <p:cNvGraphicFramePr>
            <a:graphicFrameLocks noChangeAspect="1"/>
          </p:cNvGraphicFramePr>
          <p:nvPr/>
        </p:nvGraphicFramePr>
        <p:xfrm>
          <a:off x="2687638" y="4949825"/>
          <a:ext cx="3744912" cy="604838"/>
        </p:xfrm>
        <a:graphic>
          <a:graphicData uri="http://schemas.openxmlformats.org/presentationml/2006/ole">
            <mc:AlternateContent xmlns:mc="http://schemas.openxmlformats.org/markup-compatibility/2006">
              <mc:Choice xmlns:v="urn:schemas-microsoft-com:vml" Requires="v">
                <p:oleObj spid="_x0000_s24615" name="Equation" r:id="rId3" imgW="1689100" imgH="279400" progId="Equation.3">
                  <p:embed/>
                </p:oleObj>
              </mc:Choice>
              <mc:Fallback>
                <p:oleObj name="Equation" r:id="rId3" imgW="1689100" imgH="279400" progId="Equation.3">
                  <p:embed/>
                  <p:pic>
                    <p:nvPicPr>
                      <p:cNvPr id="0" name="Object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7638" y="4949825"/>
                        <a:ext cx="3744912"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6" name="Object 27"/>
          <p:cNvGraphicFramePr>
            <a:graphicFrameLocks noChangeAspect="1"/>
          </p:cNvGraphicFramePr>
          <p:nvPr/>
        </p:nvGraphicFramePr>
        <p:xfrm>
          <a:off x="2598738" y="3484563"/>
          <a:ext cx="5227637" cy="490537"/>
        </p:xfrm>
        <a:graphic>
          <a:graphicData uri="http://schemas.openxmlformats.org/presentationml/2006/ole">
            <mc:AlternateContent xmlns:mc="http://schemas.openxmlformats.org/markup-compatibility/2006">
              <mc:Choice xmlns:v="urn:schemas-microsoft-com:vml" Requires="v">
                <p:oleObj spid="_x0000_s24616" name="Equation" r:id="rId5" imgW="2768600" imgH="266700" progId="Equation.3">
                  <p:embed/>
                </p:oleObj>
              </mc:Choice>
              <mc:Fallback>
                <p:oleObj name="Equation" r:id="rId5" imgW="2768600" imgH="266700" progId="Equation.3">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8738" y="3484563"/>
                        <a:ext cx="5227637"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11"/>
          <p:cNvGraphicFramePr>
            <a:graphicFrameLocks noChangeAspect="1"/>
          </p:cNvGraphicFramePr>
          <p:nvPr/>
        </p:nvGraphicFramePr>
        <p:xfrm>
          <a:off x="1795463" y="4210050"/>
          <a:ext cx="5903912" cy="650875"/>
        </p:xfrm>
        <a:graphic>
          <a:graphicData uri="http://schemas.openxmlformats.org/presentationml/2006/ole">
            <mc:AlternateContent xmlns:mc="http://schemas.openxmlformats.org/markup-compatibility/2006">
              <mc:Choice xmlns:v="urn:schemas-microsoft-com:vml" Requires="v">
                <p:oleObj spid="_x0000_s24617" name="Equation" r:id="rId7" imgW="2527300" imgH="279400" progId="Equation.3">
                  <p:embed/>
                </p:oleObj>
              </mc:Choice>
              <mc:Fallback>
                <p:oleObj name="Equation" r:id="rId7" imgW="2527300" imgH="2794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463" y="4210050"/>
                        <a:ext cx="5903912"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CasellaDiTesto 1"/>
          <p:cNvSpPr txBox="1">
            <a:spLocks noChangeArrowheads="1"/>
          </p:cNvSpPr>
          <p:nvPr/>
        </p:nvSpPr>
        <p:spPr bwMode="auto">
          <a:xfrm>
            <a:off x="258763" y="5810250"/>
            <a:ext cx="8885237" cy="830263"/>
          </a:xfrm>
          <a:prstGeom prst="rect">
            <a:avLst/>
          </a:prstGeom>
          <a:gradFill rotWithShape="1">
            <a:gsLst>
              <a:gs pos="0">
                <a:srgbClr val="FFEDE8"/>
              </a:gs>
              <a:gs pos="64999">
                <a:srgbClr val="FFD5CA"/>
              </a:gs>
              <a:gs pos="100000">
                <a:srgbClr val="FFC5B5"/>
              </a:gs>
            </a:gsLst>
            <a:lin ang="5400000" scaled="1"/>
          </a:gradFill>
          <a:ln w="9525">
            <a:solidFill>
              <a:srgbClr val="FBB2A4"/>
            </a:solidFill>
            <a:miter lim="800000"/>
            <a:headEnd/>
            <a:tailEnd/>
          </a:ln>
          <a:effectLst>
            <a:outerShdw blurRad="40000" dist="20000" dir="5400000" rotWithShape="0">
              <a:srgbClr val="000000">
                <a:alpha val="37999"/>
              </a:srgbClr>
            </a:outerShdw>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r>
              <a:rPr lang="it-IT">
                <a:solidFill>
                  <a:srgbClr val="000000"/>
                </a:solidFill>
              </a:rPr>
              <a:t>What’s new?? Apparently again depends on (unknown) </a:t>
            </a:r>
            <a:r>
              <a:rPr lang="en-US" b="1">
                <a:solidFill>
                  <a:srgbClr val="000000"/>
                </a:solidFill>
                <a:sym typeface="Symbol" charset="0"/>
              </a:rPr>
              <a:t> </a:t>
            </a:r>
            <a:r>
              <a:rPr lang="en-US">
                <a:solidFill>
                  <a:srgbClr val="000000"/>
                </a:solidFill>
                <a:sym typeface="Symbol" charset="0"/>
              </a:rPr>
              <a:t>and r</a:t>
            </a:r>
            <a:endParaRPr lang="en-US" sz="2000">
              <a:solidFill>
                <a:srgbClr val="000000"/>
              </a:solidFill>
            </a:endParaRPr>
          </a:p>
          <a:p>
            <a:pPr eaLnBrk="1" hangingPunct="1"/>
            <a:endParaRPr lang="it-IT">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70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nl-NL">
                <a:latin typeface="Arial" charset="0"/>
              </a:rPr>
              <a:t>Learning the Q-value</a:t>
            </a:r>
          </a:p>
        </p:txBody>
      </p:sp>
      <p:sp>
        <p:nvSpPr>
          <p:cNvPr id="30722" name="Rectangle 3"/>
          <p:cNvSpPr>
            <a:spLocks noGrp="1" noChangeArrowheads="1"/>
          </p:cNvSpPr>
          <p:nvPr>
            <p:ph type="body" idx="1"/>
          </p:nvPr>
        </p:nvSpPr>
        <p:spPr>
          <a:xfrm>
            <a:off x="141287" y="1072721"/>
            <a:ext cx="9002713" cy="7065963"/>
          </a:xfrm>
        </p:spPr>
        <p:txBody>
          <a:bodyPr/>
          <a:lstStyle/>
          <a:p>
            <a:pPr>
              <a:lnSpc>
                <a:spcPct val="140000"/>
              </a:lnSpc>
            </a:pPr>
            <a:r>
              <a:rPr lang="en-US" sz="2200" dirty="0">
                <a:latin typeface="Arial" charset="0"/>
              </a:rPr>
              <a:t>Note: </a:t>
            </a:r>
            <a:r>
              <a:rPr lang="en-US" sz="2200" i="1" dirty="0">
                <a:latin typeface="Arial" charset="0"/>
              </a:rPr>
              <a:t>Q</a:t>
            </a:r>
            <a:r>
              <a:rPr lang="en-US" sz="2200" dirty="0">
                <a:latin typeface="Arial" charset="0"/>
              </a:rPr>
              <a:t> and </a:t>
            </a:r>
            <a:r>
              <a:rPr lang="en-US" sz="2200" i="1" dirty="0">
                <a:latin typeface="Arial" charset="0"/>
              </a:rPr>
              <a:t>V</a:t>
            </a:r>
            <a:r>
              <a:rPr lang="en-US" sz="2200" dirty="0">
                <a:latin typeface="Arial" charset="0"/>
              </a:rPr>
              <a:t>* closely related </a:t>
            </a:r>
            <a:endParaRPr lang="en-US" sz="2200" u="sng" dirty="0">
              <a:latin typeface="Arial" charset="0"/>
            </a:endParaRPr>
          </a:p>
          <a:p>
            <a:pPr>
              <a:lnSpc>
                <a:spcPct val="140000"/>
              </a:lnSpc>
              <a:buFont typeface="Marlett" charset="0"/>
              <a:buNone/>
            </a:pPr>
            <a:endParaRPr lang="en-US" sz="2200" dirty="0">
              <a:latin typeface="Arial" charset="0"/>
            </a:endParaRPr>
          </a:p>
          <a:p>
            <a:pPr>
              <a:lnSpc>
                <a:spcPct val="140000"/>
              </a:lnSpc>
            </a:pPr>
            <a:r>
              <a:rPr lang="en-US" sz="2200" dirty="0">
                <a:latin typeface="Arial" charset="0"/>
              </a:rPr>
              <a:t>Allows us to write </a:t>
            </a:r>
            <a:r>
              <a:rPr lang="en-US" sz="2200" i="1" dirty="0">
                <a:latin typeface="Arial" charset="0"/>
              </a:rPr>
              <a:t>Q</a:t>
            </a:r>
            <a:r>
              <a:rPr lang="en-US" sz="2200" dirty="0">
                <a:latin typeface="Arial" charset="0"/>
              </a:rPr>
              <a:t> recursively </a:t>
            </a:r>
            <a:r>
              <a:rPr lang="en-US" sz="2200" dirty="0" smtClean="0">
                <a:latin typeface="Arial" charset="0"/>
              </a:rPr>
              <a:t>as  (</a:t>
            </a:r>
            <a:r>
              <a:rPr lang="en-US" sz="2200" b="1" dirty="0" smtClean="0">
                <a:latin typeface="Arial" charset="0"/>
              </a:rPr>
              <a:t>Bellman equation</a:t>
            </a:r>
            <a:r>
              <a:rPr lang="en-US" sz="2200" dirty="0" smtClean="0">
                <a:latin typeface="Arial" charset="0"/>
              </a:rPr>
              <a:t>):</a:t>
            </a:r>
            <a:endParaRPr lang="en-US" sz="2200" dirty="0">
              <a:latin typeface="Arial" charset="0"/>
            </a:endParaRPr>
          </a:p>
          <a:p>
            <a:pPr>
              <a:lnSpc>
                <a:spcPct val="140000"/>
              </a:lnSpc>
            </a:pPr>
            <a:endParaRPr lang="en-US" sz="2200" dirty="0">
              <a:latin typeface="Arial" charset="0"/>
            </a:endParaRPr>
          </a:p>
          <a:p>
            <a:pPr>
              <a:lnSpc>
                <a:spcPct val="140000"/>
              </a:lnSpc>
            </a:pPr>
            <a:endParaRPr lang="en-US" sz="2200" dirty="0">
              <a:latin typeface="Arial" charset="0"/>
            </a:endParaRPr>
          </a:p>
          <a:p>
            <a:pPr>
              <a:spcBef>
                <a:spcPts val="125"/>
              </a:spcBef>
            </a:pPr>
            <a:r>
              <a:rPr lang="en-US" sz="2200" dirty="0" smtClean="0"/>
              <a:t>In other words, maximum </a:t>
            </a:r>
            <a:r>
              <a:rPr lang="en-US" sz="2200" dirty="0"/>
              <a:t>future reward for </a:t>
            </a:r>
            <a:r>
              <a:rPr lang="en-US" sz="2200" dirty="0" smtClean="0"/>
              <a:t>a given state </a:t>
            </a:r>
            <a:r>
              <a:rPr lang="en-US" sz="2200" b="1" dirty="0" smtClean="0"/>
              <a:t>s</a:t>
            </a:r>
            <a:r>
              <a:rPr lang="en-US" sz="2200" dirty="0" smtClean="0"/>
              <a:t> </a:t>
            </a:r>
            <a:r>
              <a:rPr lang="en-US" sz="2200" dirty="0"/>
              <a:t>and </a:t>
            </a:r>
            <a:r>
              <a:rPr lang="en-US" sz="2200" dirty="0" smtClean="0"/>
              <a:t>action </a:t>
            </a:r>
            <a:r>
              <a:rPr lang="en-US" sz="2200" b="1" dirty="0" smtClean="0"/>
              <a:t>a</a:t>
            </a:r>
            <a:r>
              <a:rPr lang="en-US" sz="2200" dirty="0" smtClean="0"/>
              <a:t>, </a:t>
            </a:r>
            <a:r>
              <a:rPr lang="en-US" sz="2200" dirty="0"/>
              <a:t>is the immediate reward plus maximum future reward for the next state</a:t>
            </a:r>
            <a:r>
              <a:rPr lang="en-US" sz="2200" dirty="0" smtClean="0"/>
              <a:t>. </a:t>
            </a:r>
            <a:r>
              <a:rPr lang="en-US" altLang="ja-JP" sz="2200" dirty="0" smtClean="0">
                <a:latin typeface="Arial" charset="0"/>
              </a:rPr>
              <a:t>This </a:t>
            </a:r>
            <a:r>
              <a:rPr lang="en-US" altLang="ja-JP" sz="2200" dirty="0">
                <a:latin typeface="Arial" charset="0"/>
              </a:rPr>
              <a:t>policy is also called </a:t>
            </a:r>
            <a:r>
              <a:rPr lang="en-US" altLang="ja-JP" sz="2200" b="1" dirty="0">
                <a:solidFill>
                  <a:srgbClr val="FF0000"/>
                </a:solidFill>
                <a:latin typeface="Arial" charset="0"/>
              </a:rPr>
              <a:t>Temporal Difference </a:t>
            </a:r>
            <a:r>
              <a:rPr lang="en-US" altLang="ja-JP" sz="2200" b="1" dirty="0" smtClean="0">
                <a:solidFill>
                  <a:srgbClr val="FF0000"/>
                </a:solidFill>
                <a:latin typeface="Arial" charset="0"/>
              </a:rPr>
              <a:t>learning</a:t>
            </a:r>
          </a:p>
          <a:p>
            <a:pPr>
              <a:spcBef>
                <a:spcPts val="125"/>
              </a:spcBef>
            </a:pPr>
            <a:r>
              <a:rPr lang="en-US" sz="2200" dirty="0"/>
              <a:t>In the simplest case the Q-function is implemented as a table, with states as rows and actions as columns. </a:t>
            </a:r>
            <a:r>
              <a:rPr lang="en-US" sz="2200" dirty="0" smtClean="0"/>
              <a:t>The algorithm is shown in the next slide.</a:t>
            </a:r>
            <a:endParaRPr lang="en-US" altLang="ja-JP" sz="2200" b="1" dirty="0" smtClean="0">
              <a:solidFill>
                <a:srgbClr val="FF0000"/>
              </a:solidFill>
              <a:latin typeface="Arial" charset="0"/>
            </a:endParaRPr>
          </a:p>
          <a:p>
            <a:pPr marL="457200" lvl="1" indent="0">
              <a:lnSpc>
                <a:spcPct val="140000"/>
              </a:lnSpc>
              <a:buNone/>
            </a:pPr>
            <a:endParaRPr lang="en-US" dirty="0">
              <a:latin typeface="Arial" charset="0"/>
              <a:ea typeface="ＭＳ Ｐゴシック" charset="0"/>
            </a:endParaRPr>
          </a:p>
          <a:p>
            <a:endParaRPr lang="nl-NL" sz="3200" dirty="0">
              <a:latin typeface="Arial" charset="0"/>
            </a:endParaRPr>
          </a:p>
        </p:txBody>
      </p:sp>
      <p:graphicFrame>
        <p:nvGraphicFramePr>
          <p:cNvPr id="30723" name="Object 7"/>
          <p:cNvGraphicFramePr>
            <a:graphicFrameLocks noChangeAspect="1"/>
          </p:cNvGraphicFramePr>
          <p:nvPr>
            <p:extLst>
              <p:ext uri="{D42A27DB-BD31-4B8C-83A1-F6EECF244321}">
                <p14:modId xmlns:p14="http://schemas.microsoft.com/office/powerpoint/2010/main" val="52824572"/>
              </p:ext>
            </p:extLst>
          </p:nvPr>
        </p:nvGraphicFramePr>
        <p:xfrm>
          <a:off x="4589474" y="1621779"/>
          <a:ext cx="3001963" cy="622300"/>
        </p:xfrm>
        <a:graphic>
          <a:graphicData uri="http://schemas.openxmlformats.org/presentationml/2006/ole">
            <mc:AlternateContent xmlns:mc="http://schemas.openxmlformats.org/markup-compatibility/2006">
              <mc:Choice xmlns:v="urn:schemas-microsoft-com:vml" Requires="v">
                <p:oleObj spid="_x0000_s25644" name="Equation" r:id="rId3" imgW="1282700" imgH="266700" progId="Equation.3">
                  <p:embed/>
                </p:oleObj>
              </mc:Choice>
              <mc:Fallback>
                <p:oleObj name="Equation" r:id="rId3" imgW="1282700" imgH="2667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74" y="1621779"/>
                        <a:ext cx="30019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4" name="Object 14"/>
          <p:cNvGraphicFramePr>
            <a:graphicFrameLocks noChangeAspect="1"/>
          </p:cNvGraphicFramePr>
          <p:nvPr>
            <p:extLst>
              <p:ext uri="{D42A27DB-BD31-4B8C-83A1-F6EECF244321}">
                <p14:modId xmlns:p14="http://schemas.microsoft.com/office/powerpoint/2010/main" val="2611226030"/>
              </p:ext>
            </p:extLst>
          </p:nvPr>
        </p:nvGraphicFramePr>
        <p:xfrm>
          <a:off x="1978935" y="2854933"/>
          <a:ext cx="4996948" cy="960810"/>
        </p:xfrm>
        <a:graphic>
          <a:graphicData uri="http://schemas.openxmlformats.org/presentationml/2006/ole">
            <mc:AlternateContent xmlns:mc="http://schemas.openxmlformats.org/markup-compatibility/2006">
              <mc:Choice xmlns:v="urn:schemas-microsoft-com:vml" Requires="v">
                <p:oleObj spid="_x0000_s25645" name="Equation" r:id="rId5" imgW="2832100" imgH="546100" progId="Equation.3">
                  <p:embed/>
                </p:oleObj>
              </mc:Choice>
              <mc:Fallback>
                <p:oleObj name="Equation" r:id="rId5" imgW="2832100" imgH="54610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8935" y="2854933"/>
                        <a:ext cx="4996948" cy="960810"/>
                      </a:xfrm>
                      <a:prstGeom prst="rect">
                        <a:avLst/>
                      </a:prstGeom>
                      <a:noFill/>
                      <a:ln>
                        <a:noFill/>
                      </a:ln>
                      <a:effectLst/>
                      <a:extLst/>
                    </p:spPr>
                  </p:pic>
                </p:oleObj>
              </mc:Fallback>
            </mc:AlternateContent>
          </a:graphicData>
        </a:graphic>
      </p:graphicFrame>
      <p:graphicFrame>
        <p:nvGraphicFramePr>
          <p:cNvPr id="9" name="Object 11"/>
          <p:cNvGraphicFramePr>
            <a:graphicFrameLocks noChangeAspect="1"/>
          </p:cNvGraphicFramePr>
          <p:nvPr>
            <p:extLst>
              <p:ext uri="{D42A27DB-BD31-4B8C-83A1-F6EECF244321}">
                <p14:modId xmlns:p14="http://schemas.microsoft.com/office/powerpoint/2010/main" val="1305884627"/>
              </p:ext>
            </p:extLst>
          </p:nvPr>
        </p:nvGraphicFramePr>
        <p:xfrm>
          <a:off x="943626" y="1628870"/>
          <a:ext cx="2686050" cy="477838"/>
        </p:xfrm>
        <a:graphic>
          <a:graphicData uri="http://schemas.openxmlformats.org/presentationml/2006/ole">
            <mc:AlternateContent xmlns:mc="http://schemas.openxmlformats.org/markup-compatibility/2006">
              <mc:Choice xmlns:v="urn:schemas-microsoft-com:vml" Requires="v">
                <p:oleObj spid="_x0000_s25646" name="Equation" r:id="rId7" imgW="1358310" imgH="241195" progId="Equation.3">
                  <p:embed/>
                </p:oleObj>
              </mc:Choice>
              <mc:Fallback>
                <p:oleObj name="Equation" r:id="rId7" imgW="1358310" imgH="241195"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626" y="1628870"/>
                        <a:ext cx="26860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072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072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Simple Q pseudo-code</a:t>
            </a:r>
            <a:endParaRPr lang="en-US" dirty="0"/>
          </a:p>
        </p:txBody>
      </p:sp>
      <p:sp>
        <p:nvSpPr>
          <p:cNvPr id="4" name="Segnaposto numero diapositiva 3"/>
          <p:cNvSpPr>
            <a:spLocks noGrp="1"/>
          </p:cNvSpPr>
          <p:nvPr>
            <p:ph type="sldNum" sz="quarter" idx="10"/>
          </p:nvPr>
        </p:nvSpPr>
        <p:spPr/>
        <p:txBody>
          <a:bodyPr/>
          <a:lstStyle/>
          <a:p>
            <a:fld id="{BAEC083C-7171-864C-A07B-9C040EDBBED2}" type="slidenum">
              <a:rPr lang="en-US" smtClean="0"/>
              <a:pPr/>
              <a:t>24</a:t>
            </a:fld>
            <a:endParaRPr lang="en-US"/>
          </a:p>
        </p:txBody>
      </p:sp>
      <p:pic>
        <p:nvPicPr>
          <p:cNvPr id="5" name="Immagine 4"/>
          <p:cNvPicPr>
            <a:picLocks noChangeAspect="1"/>
          </p:cNvPicPr>
          <p:nvPr/>
        </p:nvPicPr>
        <p:blipFill>
          <a:blip r:embed="rId2"/>
          <a:stretch>
            <a:fillRect/>
          </a:stretch>
        </p:blipFill>
        <p:spPr>
          <a:xfrm>
            <a:off x="639545" y="1033023"/>
            <a:ext cx="7890747" cy="3159506"/>
          </a:xfrm>
          <a:prstGeom prst="rect">
            <a:avLst/>
          </a:prstGeom>
        </p:spPr>
      </p:pic>
      <p:sp>
        <p:nvSpPr>
          <p:cNvPr id="6" name="CasellaDiTesto 5"/>
          <p:cNvSpPr txBox="1"/>
          <p:nvPr/>
        </p:nvSpPr>
        <p:spPr>
          <a:xfrm>
            <a:off x="123216" y="4463800"/>
            <a:ext cx="9052654" cy="1323439"/>
          </a:xfrm>
          <a:prstGeom prst="rect">
            <a:avLst/>
          </a:prstGeom>
          <a:noFill/>
        </p:spPr>
        <p:txBody>
          <a:bodyPr wrap="none" rtlCol="0">
            <a:spAutoFit/>
          </a:bodyPr>
          <a:lstStyle/>
          <a:p>
            <a:r>
              <a:rPr lang="it-IT" sz="2000" dirty="0"/>
              <a:t>α in the </a:t>
            </a:r>
            <a:r>
              <a:rPr lang="it-IT" sz="2000" dirty="0" err="1"/>
              <a:t>algorithm</a:t>
            </a:r>
            <a:r>
              <a:rPr lang="it-IT" sz="2000" dirty="0"/>
              <a:t> </a:t>
            </a:r>
            <a:r>
              <a:rPr lang="it-IT" sz="2000" dirty="0" err="1"/>
              <a:t>is</a:t>
            </a:r>
            <a:r>
              <a:rPr lang="it-IT" sz="2000" dirty="0"/>
              <a:t> a </a:t>
            </a:r>
            <a:r>
              <a:rPr lang="it-IT" sz="2000" b="1" dirty="0" err="1"/>
              <a:t>learning</a:t>
            </a:r>
            <a:r>
              <a:rPr lang="it-IT" sz="2000" b="1" dirty="0"/>
              <a:t> rate </a:t>
            </a:r>
            <a:r>
              <a:rPr lang="it-IT" sz="2000" dirty="0" err="1"/>
              <a:t>that</a:t>
            </a:r>
            <a:r>
              <a:rPr lang="it-IT" sz="2000" dirty="0"/>
              <a:t> </a:t>
            </a:r>
            <a:r>
              <a:rPr lang="it-IT" sz="2000" dirty="0" err="1"/>
              <a:t>controls</a:t>
            </a:r>
            <a:r>
              <a:rPr lang="it-IT" sz="2000" dirty="0"/>
              <a:t> </a:t>
            </a:r>
            <a:r>
              <a:rPr lang="it-IT" sz="2000" dirty="0" err="1"/>
              <a:t>how</a:t>
            </a:r>
            <a:r>
              <a:rPr lang="it-IT" sz="2000" dirty="0"/>
              <a:t> </a:t>
            </a:r>
            <a:r>
              <a:rPr lang="it-IT" sz="2000" dirty="0" err="1"/>
              <a:t>much</a:t>
            </a:r>
            <a:r>
              <a:rPr lang="it-IT" sz="2000" dirty="0"/>
              <a:t> of the </a:t>
            </a:r>
            <a:r>
              <a:rPr lang="it-IT" sz="2000" dirty="0" err="1"/>
              <a:t>difference</a:t>
            </a:r>
            <a:r>
              <a:rPr lang="it-IT" sz="2000" dirty="0"/>
              <a:t> </a:t>
            </a:r>
            <a:endParaRPr lang="it-IT" sz="2000" dirty="0" smtClean="0"/>
          </a:p>
          <a:p>
            <a:r>
              <a:rPr lang="it-IT" sz="2000" dirty="0" err="1" smtClean="0"/>
              <a:t>between</a:t>
            </a:r>
            <a:r>
              <a:rPr lang="it-IT" sz="2000" dirty="0" smtClean="0"/>
              <a:t> </a:t>
            </a:r>
            <a:r>
              <a:rPr lang="it-IT" sz="2000" dirty="0" err="1"/>
              <a:t>previous</a:t>
            </a:r>
            <a:r>
              <a:rPr lang="it-IT" sz="2000" dirty="0"/>
              <a:t> </a:t>
            </a:r>
            <a:r>
              <a:rPr lang="it-IT" sz="2000" dirty="0" err="1"/>
              <a:t>Q-value</a:t>
            </a:r>
            <a:r>
              <a:rPr lang="it-IT" sz="2000" dirty="0"/>
              <a:t>  </a:t>
            </a:r>
            <a:r>
              <a:rPr lang="it-IT" sz="2000" dirty="0" smtClean="0"/>
              <a:t>and </a:t>
            </a:r>
            <a:r>
              <a:rPr lang="it-IT" sz="2000" dirty="0" err="1"/>
              <a:t>newly</a:t>
            </a:r>
            <a:r>
              <a:rPr lang="it-IT" sz="2000" dirty="0"/>
              <a:t> </a:t>
            </a:r>
            <a:r>
              <a:rPr lang="it-IT" sz="2000" dirty="0" err="1"/>
              <a:t>proposed</a:t>
            </a:r>
            <a:r>
              <a:rPr lang="it-IT" sz="2000" dirty="0"/>
              <a:t> </a:t>
            </a:r>
            <a:r>
              <a:rPr lang="it-IT" sz="2000" dirty="0" err="1"/>
              <a:t>Q-value</a:t>
            </a:r>
            <a:r>
              <a:rPr lang="it-IT" sz="2000" dirty="0"/>
              <a:t> </a:t>
            </a:r>
            <a:r>
              <a:rPr lang="it-IT" sz="2000" dirty="0" err="1"/>
              <a:t>is</a:t>
            </a:r>
            <a:r>
              <a:rPr lang="it-IT" sz="2000" dirty="0"/>
              <a:t> </a:t>
            </a:r>
            <a:r>
              <a:rPr lang="it-IT" sz="2000" dirty="0" err="1"/>
              <a:t>taken</a:t>
            </a:r>
            <a:r>
              <a:rPr lang="it-IT" sz="2000" dirty="0"/>
              <a:t> </a:t>
            </a:r>
            <a:r>
              <a:rPr lang="it-IT" sz="2000" dirty="0" err="1"/>
              <a:t>into</a:t>
            </a:r>
            <a:r>
              <a:rPr lang="it-IT" sz="2000" dirty="0"/>
              <a:t> account. </a:t>
            </a:r>
            <a:endParaRPr lang="it-IT" sz="2000" dirty="0" smtClean="0"/>
          </a:p>
          <a:p>
            <a:r>
              <a:rPr lang="it-IT" sz="2000" dirty="0" smtClean="0"/>
              <a:t>In </a:t>
            </a:r>
            <a:r>
              <a:rPr lang="it-IT" sz="2000" dirty="0" err="1"/>
              <a:t>particular</a:t>
            </a:r>
            <a:r>
              <a:rPr lang="it-IT" sz="2000" dirty="0"/>
              <a:t>, </a:t>
            </a:r>
            <a:r>
              <a:rPr lang="it-IT" sz="2000" dirty="0" err="1"/>
              <a:t>when</a:t>
            </a:r>
            <a:r>
              <a:rPr lang="it-IT" sz="2000" dirty="0"/>
              <a:t> α=1, </a:t>
            </a:r>
            <a:r>
              <a:rPr lang="it-IT" sz="2000" dirty="0" err="1"/>
              <a:t>then</a:t>
            </a:r>
            <a:r>
              <a:rPr lang="it-IT" sz="2000" dirty="0"/>
              <a:t> </a:t>
            </a:r>
            <a:r>
              <a:rPr lang="it-IT" sz="2000" dirty="0" smtClean="0"/>
              <a:t>the </a:t>
            </a:r>
            <a:r>
              <a:rPr lang="it-IT" sz="2000" dirty="0"/>
              <a:t>update </a:t>
            </a:r>
            <a:r>
              <a:rPr lang="it-IT" sz="2000" dirty="0" err="1"/>
              <a:t>is</a:t>
            </a:r>
            <a:r>
              <a:rPr lang="it-IT" sz="2000" dirty="0"/>
              <a:t> </a:t>
            </a:r>
            <a:r>
              <a:rPr lang="it-IT" sz="2000" dirty="0" err="1"/>
              <a:t>exactly</a:t>
            </a:r>
            <a:r>
              <a:rPr lang="it-IT" sz="2000" dirty="0"/>
              <a:t> the </a:t>
            </a:r>
            <a:r>
              <a:rPr lang="it-IT" sz="2000" dirty="0" err="1"/>
              <a:t>same</a:t>
            </a:r>
            <a:r>
              <a:rPr lang="it-IT" sz="2000" dirty="0"/>
              <a:t> </a:t>
            </a:r>
            <a:r>
              <a:rPr lang="it-IT" sz="2000" dirty="0" err="1"/>
              <a:t>as</a:t>
            </a:r>
            <a:r>
              <a:rPr lang="it-IT" sz="2000" dirty="0"/>
              <a:t> </a:t>
            </a:r>
            <a:r>
              <a:rPr lang="it-IT" sz="2000" dirty="0" err="1"/>
              <a:t>Bellman</a:t>
            </a:r>
            <a:r>
              <a:rPr lang="it-IT" sz="2000" dirty="0"/>
              <a:t> </a:t>
            </a:r>
            <a:endParaRPr lang="it-IT" sz="2000" dirty="0" smtClean="0"/>
          </a:p>
          <a:p>
            <a:r>
              <a:rPr lang="it-IT" sz="2000" dirty="0" err="1" smtClean="0"/>
              <a:t>equation</a:t>
            </a:r>
            <a:r>
              <a:rPr lang="it-IT" sz="2000" dirty="0"/>
              <a:t>.</a:t>
            </a:r>
            <a:endParaRPr lang="en-US" sz="2000" dirty="0"/>
          </a:p>
        </p:txBody>
      </p:sp>
      <p:grpSp>
        <p:nvGrpSpPr>
          <p:cNvPr id="10" name="Gruppo 9"/>
          <p:cNvGrpSpPr/>
          <p:nvPr/>
        </p:nvGrpSpPr>
        <p:grpSpPr>
          <a:xfrm>
            <a:off x="2540132" y="2937958"/>
            <a:ext cx="4398589" cy="446195"/>
            <a:chOff x="2540132" y="2937958"/>
            <a:chExt cx="4398589" cy="446195"/>
          </a:xfrm>
        </p:grpSpPr>
        <p:cxnSp>
          <p:nvCxnSpPr>
            <p:cNvPr id="8" name="Connettore 1 7"/>
            <p:cNvCxnSpPr/>
            <p:nvPr/>
          </p:nvCxnSpPr>
          <p:spPr bwMode="auto">
            <a:xfrm flipH="1">
              <a:off x="2540132" y="2937958"/>
              <a:ext cx="445470" cy="407523"/>
            </a:xfrm>
            <a:prstGeom prst="line">
              <a:avLst/>
            </a:prstGeom>
            <a:noFill/>
            <a:ln w="38100" cap="flat" cmpd="sng" algn="ctr">
              <a:solidFill>
                <a:srgbClr val="800080"/>
              </a:solidFill>
              <a:prstDash val="solid"/>
              <a:round/>
              <a:headEnd type="none" w="med" len="med"/>
              <a:tailEnd type="none" w="med" len="med"/>
            </a:ln>
            <a:effectLst/>
          </p:spPr>
        </p:cxnSp>
        <p:cxnSp>
          <p:nvCxnSpPr>
            <p:cNvPr id="9" name="Connettore 1 8"/>
            <p:cNvCxnSpPr/>
            <p:nvPr/>
          </p:nvCxnSpPr>
          <p:spPr bwMode="auto">
            <a:xfrm flipH="1">
              <a:off x="6493251" y="2976630"/>
              <a:ext cx="445470" cy="407523"/>
            </a:xfrm>
            <a:prstGeom prst="line">
              <a:avLst/>
            </a:prstGeom>
            <a:noFill/>
            <a:ln w="38100" cap="flat" cmpd="sng" algn="ctr">
              <a:solidFill>
                <a:srgbClr val="800080"/>
              </a:solidFill>
              <a:prstDash val="solid"/>
              <a:round/>
              <a:headEnd type="none" w="med" len="med"/>
              <a:tailEnd type="none" w="med" len="med"/>
            </a:ln>
            <a:effectLst/>
          </p:spPr>
        </p:cxnSp>
      </p:grpSp>
      <p:sp>
        <p:nvSpPr>
          <p:cNvPr id="11" name="CasellaDiTesto 10"/>
          <p:cNvSpPr txBox="1"/>
          <p:nvPr/>
        </p:nvSpPr>
        <p:spPr>
          <a:xfrm>
            <a:off x="0" y="5866439"/>
            <a:ext cx="9118652" cy="400110"/>
          </a:xfrm>
          <a:prstGeom prst="rect">
            <a:avLst/>
          </a:prstGeom>
          <a:noFill/>
        </p:spPr>
        <p:txBody>
          <a:bodyPr wrap="none" rtlCol="0">
            <a:spAutoFit/>
          </a:bodyPr>
          <a:lstStyle/>
          <a:p>
            <a:r>
              <a:rPr lang="en-US" sz="2000" dirty="0" smtClean="0"/>
              <a:t>It has been shown that Algorithm converges for “sufficient” number of iterations</a:t>
            </a:r>
            <a:endParaRPr lang="en-US" sz="2000" dirty="0"/>
          </a:p>
        </p:txBody>
      </p:sp>
    </p:spTree>
    <p:extLst>
      <p:ext uri="{BB962C8B-B14F-4D97-AF65-F5344CB8AC3E}">
        <p14:creationId xmlns:p14="http://schemas.microsoft.com/office/powerpoint/2010/main" val="1518431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ja-JP">
                <a:latin typeface="Comic Sans MS" charset="0"/>
              </a:rPr>
              <a:t>Algorithm to utilize the Q table </a:t>
            </a:r>
          </a:p>
        </p:txBody>
      </p:sp>
      <p:sp>
        <p:nvSpPr>
          <p:cNvPr id="27651" name="Rectangle 3"/>
          <p:cNvSpPr>
            <a:spLocks noGrp="1" noChangeArrowheads="1"/>
          </p:cNvSpPr>
          <p:nvPr>
            <p:ph type="body" sz="half" idx="1"/>
          </p:nvPr>
        </p:nvSpPr>
        <p:spPr>
          <a:xfrm>
            <a:off x="685800" y="1828800"/>
            <a:ext cx="7342188" cy="2752725"/>
          </a:xfrm>
        </p:spPr>
        <p:txBody>
          <a:bodyPr/>
          <a:lstStyle/>
          <a:p>
            <a:pPr marL="609600" indent="-609600" eaLnBrk="1" hangingPunct="1">
              <a:lnSpc>
                <a:spcPct val="80000"/>
              </a:lnSpc>
              <a:buFontTx/>
              <a:buNone/>
            </a:pPr>
            <a:r>
              <a:rPr lang="en-US" altLang="ja-JP" sz="1800">
                <a:latin typeface="Comic Sans MS" charset="0"/>
              </a:rPr>
              <a:t>Input: </a:t>
            </a:r>
            <a:r>
              <a:rPr lang="en-US" altLang="ja-JP" sz="1800" b="1">
                <a:latin typeface="Comic Sans MS" charset="0"/>
              </a:rPr>
              <a:t>Q </a:t>
            </a:r>
            <a:r>
              <a:rPr lang="en-US" altLang="ja-JP" sz="1800">
                <a:latin typeface="Comic Sans MS" charset="0"/>
              </a:rPr>
              <a:t>matrix, initial state </a:t>
            </a:r>
          </a:p>
          <a:p>
            <a:pPr marL="609600" indent="-609600" eaLnBrk="1" hangingPunct="1">
              <a:lnSpc>
                <a:spcPct val="80000"/>
              </a:lnSpc>
              <a:buFontTx/>
              <a:buNone/>
            </a:pPr>
            <a:endParaRPr lang="en-US" altLang="ja-JP" sz="1800">
              <a:latin typeface="Comic Sans MS" charset="0"/>
            </a:endParaRPr>
          </a:p>
          <a:p>
            <a:pPr marL="990600" lvl="1" indent="-533400" eaLnBrk="1" hangingPunct="1">
              <a:lnSpc>
                <a:spcPct val="80000"/>
              </a:lnSpc>
              <a:buFontTx/>
              <a:buAutoNum type="arabicPeriod"/>
            </a:pPr>
            <a:r>
              <a:rPr lang="en-US" altLang="ja-JP" sz="1600">
                <a:latin typeface="Comic Sans MS" charset="0"/>
                <a:ea typeface="ＭＳ Ｐゴシック" charset="0"/>
              </a:rPr>
              <a:t>Set current state = initial state , randomly select a possible action and compute next state</a:t>
            </a:r>
          </a:p>
          <a:p>
            <a:pPr marL="990600" lvl="1" indent="-533400" eaLnBrk="1" hangingPunct="1">
              <a:lnSpc>
                <a:spcPct val="80000"/>
              </a:lnSpc>
              <a:buFontTx/>
              <a:buAutoNum type="arabicPeriod"/>
            </a:pPr>
            <a:r>
              <a:rPr lang="en-US" altLang="ja-JP" sz="1600">
                <a:latin typeface="Comic Sans MS" charset="0"/>
                <a:ea typeface="ＭＳ Ｐゴシック" charset="0"/>
              </a:rPr>
              <a:t>From next state, find action that produce maximum Q value, update Q </a:t>
            </a:r>
          </a:p>
          <a:p>
            <a:pPr marL="990600" lvl="1" indent="-533400" eaLnBrk="1" hangingPunct="1">
              <a:lnSpc>
                <a:spcPct val="80000"/>
              </a:lnSpc>
              <a:buFontTx/>
              <a:buAutoNum type="arabicPeriod"/>
            </a:pPr>
            <a:r>
              <a:rPr lang="en-US" altLang="ja-JP" sz="1600">
                <a:latin typeface="Comic Sans MS" charset="0"/>
                <a:ea typeface="ＭＳ Ｐゴシック" charset="0"/>
              </a:rPr>
              <a:t>Set current state = next state </a:t>
            </a:r>
          </a:p>
          <a:p>
            <a:pPr marL="990600" lvl="1" indent="-533400" eaLnBrk="1" hangingPunct="1">
              <a:lnSpc>
                <a:spcPct val="80000"/>
              </a:lnSpc>
              <a:buFontTx/>
              <a:buAutoNum type="arabicPeriod"/>
            </a:pPr>
            <a:r>
              <a:rPr lang="en-US" altLang="ja-JP" sz="1600">
                <a:latin typeface="Comic Sans MS" charset="0"/>
                <a:ea typeface="ＭＳ Ｐゴシック" charset="0"/>
              </a:rPr>
              <a:t>Go to 2 until current state = goal state</a:t>
            </a:r>
            <a:r>
              <a:rPr lang="en-US" altLang="ja-JP" sz="1400">
                <a:latin typeface="Comic Sans MS" charset="0"/>
                <a:ea typeface="ＭＳ Ｐゴシック" charset="0"/>
              </a:rPr>
              <a:t> </a:t>
            </a:r>
          </a:p>
          <a:p>
            <a:pPr marL="990600" lvl="1" indent="-533400" eaLnBrk="1" hangingPunct="1">
              <a:lnSpc>
                <a:spcPct val="80000"/>
              </a:lnSpc>
              <a:buFontTx/>
              <a:buNone/>
            </a:pPr>
            <a:endParaRPr lang="en-US" altLang="ja-JP" sz="1400">
              <a:latin typeface="Comic Sans MS" charset="0"/>
              <a:ea typeface="ＭＳ Ｐゴシック" charset="0"/>
            </a:endParaRPr>
          </a:p>
          <a:p>
            <a:pPr marL="609600" indent="-609600" eaLnBrk="1" hangingPunct="1">
              <a:lnSpc>
                <a:spcPct val="80000"/>
              </a:lnSpc>
              <a:buFontTx/>
              <a:buNone/>
            </a:pPr>
            <a:r>
              <a:rPr lang="en-US" altLang="ja-JP" sz="2000">
                <a:latin typeface="Comic Sans MS" charset="0"/>
              </a:rPr>
              <a:t>The algorithm above will return sequence of current state from initial state until goal state.</a:t>
            </a:r>
            <a:r>
              <a:rPr lang="en-US" altLang="ja-JP" sz="1400">
                <a:latin typeface="Comic Sans MS" charset="0"/>
              </a:rPr>
              <a:t> </a:t>
            </a:r>
          </a:p>
          <a:p>
            <a:pPr marL="609600" indent="-609600" eaLnBrk="1" hangingPunct="1">
              <a:lnSpc>
                <a:spcPct val="80000"/>
              </a:lnSpc>
              <a:buFontTx/>
              <a:buNone/>
            </a:pPr>
            <a:r>
              <a:rPr lang="en-US" altLang="ja-JP" sz="1400">
                <a:latin typeface="Arial" charset="0"/>
              </a:rPr>
              <a:t> </a:t>
            </a:r>
            <a:r>
              <a:rPr lang="en-US" altLang="ja-JP" sz="1400">
                <a:latin typeface="Comic Sans MS" charset="0"/>
              </a:rPr>
              <a:t> </a:t>
            </a:r>
          </a:p>
        </p:txBody>
      </p:sp>
      <p:sp>
        <p:nvSpPr>
          <p:cNvPr id="14340" name="Text Box 4"/>
          <p:cNvSpPr txBox="1">
            <a:spLocks noChangeArrowheads="1"/>
          </p:cNvSpPr>
          <p:nvPr/>
        </p:nvSpPr>
        <p:spPr bwMode="auto">
          <a:xfrm>
            <a:off x="2124075" y="4868863"/>
            <a:ext cx="62642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sz="1600">
                <a:solidFill>
                  <a:schemeClr val="tx2"/>
                </a:solidFill>
                <a:latin typeface="Comic Sans MS" charset="0"/>
              </a:rPr>
              <a:t>Comments</a:t>
            </a:r>
            <a:r>
              <a:rPr kumimoji="1" lang="en-US" altLang="ja-JP" sz="1600">
                <a:latin typeface="Comic Sans MS" charset="0"/>
              </a:rPr>
              <a:t>: Parameter </a:t>
            </a:r>
            <a:r>
              <a:rPr kumimoji="1" lang="el-GR" altLang="ja-JP" b="1">
                <a:latin typeface="Apple Chancery" charset="0"/>
              </a:rPr>
              <a:t>γ</a:t>
            </a:r>
            <a:r>
              <a:rPr kumimoji="1" lang="en-US" altLang="ja-JP" sz="1600">
                <a:latin typeface="Comic Sans MS" charset="0"/>
              </a:rPr>
              <a:t>  has range value of 0 to 1(             ).  If  </a:t>
            </a:r>
            <a:r>
              <a:rPr kumimoji="1" lang="el-GR" altLang="ja-JP" b="1">
                <a:latin typeface="Apple Chancery" charset="0"/>
              </a:rPr>
              <a:t>γ</a:t>
            </a:r>
            <a:r>
              <a:rPr kumimoji="1" lang="en-US" altLang="ja-JP" sz="1600">
                <a:latin typeface="Comic Sans MS" charset="0"/>
              </a:rPr>
              <a:t>  is closer to zero, the agent will tend to consider only immediate reward. If </a:t>
            </a:r>
            <a:r>
              <a:rPr kumimoji="1" lang="el-GR" altLang="ja-JP" b="1">
                <a:latin typeface="Apple Chancery" charset="0"/>
              </a:rPr>
              <a:t>γ</a:t>
            </a:r>
            <a:r>
              <a:rPr kumimoji="1" lang="en-US" altLang="ja-JP" sz="1600">
                <a:latin typeface="Comic Sans MS" charset="0"/>
              </a:rPr>
              <a:t>is closer to one, the agent will consider future reward with greater weight, willing to delay the reward.</a:t>
            </a:r>
            <a:r>
              <a:rPr kumimoji="1" lang="en-US" altLang="ja-JP">
                <a:latin typeface="Comic Sans MS" charset="0"/>
              </a:rPr>
              <a:t> </a:t>
            </a:r>
          </a:p>
        </p:txBody>
      </p:sp>
      <p:pic>
        <p:nvPicPr>
          <p:cNvPr id="40964" name="Picture 5" descr="Q-Learning-Algorithm_clip_image00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177088" y="5033963"/>
            <a:ext cx="720725" cy="265112"/>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9"/>
          <p:cNvSpPr>
            <a:spLocks noGrp="1" noChangeArrowheads="1"/>
          </p:cNvSpPr>
          <p:nvPr>
            <p:ph type="title"/>
          </p:nvPr>
        </p:nvSpPr>
        <p:spPr>
          <a:xfrm>
            <a:off x="323850" y="115888"/>
            <a:ext cx="8534400" cy="803275"/>
          </a:xfrm>
        </p:spPr>
        <p:txBody>
          <a:bodyPr/>
          <a:lstStyle/>
          <a:p>
            <a:pPr eaLnBrk="1" hangingPunct="1"/>
            <a:r>
              <a:rPr lang="it-IT">
                <a:latin typeface="Arial" charset="0"/>
              </a:rPr>
              <a:t>Q-Learning: Example (</a:t>
            </a:r>
            <a:r>
              <a:rPr lang="it-IT">
                <a:latin typeface="Arial" charset="0"/>
                <a:sym typeface="Symbol" charset="0"/>
              </a:rPr>
              <a:t>=0.9</a:t>
            </a:r>
            <a:r>
              <a:rPr lang="it-IT">
                <a:latin typeface="Arial" charset="0"/>
              </a:rPr>
              <a:t>)  </a:t>
            </a:r>
            <a:br>
              <a:rPr lang="it-IT">
                <a:latin typeface="Arial" charset="0"/>
              </a:rPr>
            </a:br>
            <a:r>
              <a:rPr lang="it-IT">
                <a:latin typeface="Arial" charset="0"/>
              </a:rPr>
              <a:t>Episode 1</a:t>
            </a:r>
          </a:p>
        </p:txBody>
      </p:sp>
      <p:graphicFrame>
        <p:nvGraphicFramePr>
          <p:cNvPr id="136353" name="Group 161"/>
          <p:cNvGraphicFramePr>
            <a:graphicFrameLocks noGrp="1"/>
          </p:cNvGraphicFramePr>
          <p:nvPr>
            <p:ph sz="half" idx="1"/>
          </p:nvPr>
        </p:nvGraphicFramePr>
        <p:xfrm>
          <a:off x="466725" y="1196975"/>
          <a:ext cx="2592388" cy="1223963"/>
        </p:xfrm>
        <a:graphic>
          <a:graphicData uri="http://schemas.openxmlformats.org/drawingml/2006/table">
            <a:tbl>
              <a:tblPr/>
              <a:tblGrid>
                <a:gridCol w="865188"/>
                <a:gridCol w="862012"/>
                <a:gridCol w="865188"/>
              </a:tblGrid>
              <a:tr h="612775">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1188">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s</a:t>
                      </a:r>
                      <a:r>
                        <a:rPr kumimoji="0" lang="it-IT" sz="2000" b="0" i="0" u="none" strike="noStrike" cap="none" normalizeH="0" baseline="-25000" dirty="0" smtClean="0">
                          <a:ln>
                            <a:noFill/>
                          </a:ln>
                          <a:solidFill>
                            <a:srgbClr val="000000"/>
                          </a:solidFill>
                          <a:effectLst/>
                          <a:latin typeface="Arial" charset="0"/>
                          <a:ea typeface="ＭＳ Ｐゴシック" pitchFamily="1"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08" name="Line 56"/>
          <p:cNvSpPr>
            <a:spLocks noChangeShapeType="1"/>
          </p:cNvSpPr>
          <p:nvPr/>
        </p:nvSpPr>
        <p:spPr bwMode="auto">
          <a:xfrm flipV="1">
            <a:off x="1042988"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09" name="Line 57"/>
          <p:cNvSpPr>
            <a:spLocks noChangeShapeType="1"/>
          </p:cNvSpPr>
          <p:nvPr/>
        </p:nvSpPr>
        <p:spPr bwMode="auto">
          <a:xfrm flipV="1">
            <a:off x="1908175"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0" name="Line 58"/>
          <p:cNvSpPr>
            <a:spLocks noChangeShapeType="1"/>
          </p:cNvSpPr>
          <p:nvPr/>
        </p:nvSpPr>
        <p:spPr bwMode="auto">
          <a:xfrm flipV="1">
            <a:off x="26273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1" name="Line 59"/>
          <p:cNvSpPr>
            <a:spLocks noChangeShapeType="1"/>
          </p:cNvSpPr>
          <p:nvPr/>
        </p:nvSpPr>
        <p:spPr bwMode="auto">
          <a:xfrm>
            <a:off x="9001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2" name="Line 61"/>
          <p:cNvSpPr>
            <a:spLocks noChangeShapeType="1"/>
          </p:cNvSpPr>
          <p:nvPr/>
        </p:nvSpPr>
        <p:spPr bwMode="auto">
          <a:xfrm>
            <a:off x="17637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3" name="Line 63"/>
          <p:cNvSpPr>
            <a:spLocks noChangeShapeType="1"/>
          </p:cNvSpPr>
          <p:nvPr/>
        </p:nvSpPr>
        <p:spPr bwMode="auto">
          <a:xfrm>
            <a:off x="1116013" y="20605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4" name="Line 64"/>
          <p:cNvSpPr>
            <a:spLocks noChangeShapeType="1"/>
          </p:cNvSpPr>
          <p:nvPr/>
        </p:nvSpPr>
        <p:spPr bwMode="auto">
          <a:xfrm flipH="1">
            <a:off x="1116013" y="22050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5" name="Line 65"/>
          <p:cNvSpPr>
            <a:spLocks noChangeShapeType="1"/>
          </p:cNvSpPr>
          <p:nvPr/>
        </p:nvSpPr>
        <p:spPr bwMode="auto">
          <a:xfrm>
            <a:off x="1981200" y="20605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6" name="Line 66"/>
          <p:cNvSpPr>
            <a:spLocks noChangeShapeType="1"/>
          </p:cNvSpPr>
          <p:nvPr/>
        </p:nvSpPr>
        <p:spPr bwMode="auto">
          <a:xfrm flipH="1">
            <a:off x="1981200" y="220503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7" name="Line 67"/>
          <p:cNvSpPr>
            <a:spLocks noChangeShapeType="1"/>
          </p:cNvSpPr>
          <p:nvPr/>
        </p:nvSpPr>
        <p:spPr bwMode="auto">
          <a:xfrm>
            <a:off x="1116013" y="14128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8" name="Line 68"/>
          <p:cNvSpPr>
            <a:spLocks noChangeShapeType="1"/>
          </p:cNvSpPr>
          <p:nvPr/>
        </p:nvSpPr>
        <p:spPr bwMode="auto">
          <a:xfrm flipH="1">
            <a:off x="1116013" y="15573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9" name="Line 69"/>
          <p:cNvSpPr>
            <a:spLocks noChangeShapeType="1"/>
          </p:cNvSpPr>
          <p:nvPr/>
        </p:nvSpPr>
        <p:spPr bwMode="auto">
          <a:xfrm>
            <a:off x="1981200" y="14128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36380" name="Group 188"/>
          <p:cNvGraphicFramePr>
            <a:graphicFrameLocks noGrp="1"/>
          </p:cNvGraphicFramePr>
          <p:nvPr>
            <p:ph sz="half" idx="2"/>
          </p:nvPr>
        </p:nvGraphicFramePr>
        <p:xfrm>
          <a:off x="4284663" y="1196975"/>
          <a:ext cx="4254500" cy="4032253"/>
        </p:xfrm>
        <a:graphic>
          <a:graphicData uri="http://schemas.openxmlformats.org/drawingml/2006/table">
            <a:tbl>
              <a:tblPr/>
              <a:tblGrid>
                <a:gridCol w="850900"/>
                <a:gridCol w="850900"/>
                <a:gridCol w="850900"/>
                <a:gridCol w="850900"/>
                <a:gridCol w="850900"/>
              </a:tblGrid>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2000" b="0" i="0" u="none" strike="noStrike" cap="none" normalizeH="0" baseline="0" smtClean="0">
                        <a:ln>
                          <a:noFill/>
                        </a:ln>
                        <a:solidFill>
                          <a:srgbClr val="000000"/>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err="1" smtClean="0">
                          <a:ln>
                            <a:noFill/>
                          </a:ln>
                          <a:solidFill>
                            <a:srgbClr val="000000"/>
                          </a:solidFill>
                          <a:effectLst/>
                          <a:latin typeface="Arial" charset="0"/>
                          <a:ea typeface="ＭＳ Ｐゴシック" pitchFamily="1" charset="-128"/>
                        </a:rPr>
                        <a:t>W</a:t>
                      </a:r>
                      <a:endParaRPr kumimoji="0" lang="it-IT" sz="2000" b="0" i="0" u="none" strike="noStrike" cap="none" normalizeH="0" baseline="0" dirty="0" smtClean="0">
                        <a:ln>
                          <a:noFill/>
                        </a:ln>
                        <a:solidFill>
                          <a:srgbClr val="000000"/>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70" name="Text Box 151"/>
          <p:cNvSpPr txBox="1">
            <a:spLocks noChangeArrowheads="1"/>
          </p:cNvSpPr>
          <p:nvPr/>
        </p:nvSpPr>
        <p:spPr bwMode="auto">
          <a:xfrm>
            <a:off x="19796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3871" name="Text Box 152"/>
          <p:cNvSpPr txBox="1">
            <a:spLocks noChangeArrowheads="1"/>
          </p:cNvSpPr>
          <p:nvPr/>
        </p:nvSpPr>
        <p:spPr bwMode="auto">
          <a:xfrm>
            <a:off x="2627313" y="17002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3872" name="Text Box 153"/>
          <p:cNvSpPr txBox="1">
            <a:spLocks noChangeArrowheads="1"/>
          </p:cNvSpPr>
          <p:nvPr/>
        </p:nvSpPr>
        <p:spPr bwMode="auto">
          <a:xfrm>
            <a:off x="1116013" y="17668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3873" name="Text Box 154"/>
          <p:cNvSpPr txBox="1">
            <a:spLocks noChangeArrowheads="1"/>
          </p:cNvSpPr>
          <p:nvPr/>
        </p:nvSpPr>
        <p:spPr bwMode="auto">
          <a:xfrm>
            <a:off x="11160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3874" name="Text Box 155"/>
          <p:cNvSpPr txBox="1">
            <a:spLocks noChangeArrowheads="1"/>
          </p:cNvSpPr>
          <p:nvPr/>
        </p:nvSpPr>
        <p:spPr bwMode="auto">
          <a:xfrm>
            <a:off x="611188"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3875" name="Text Box 156"/>
          <p:cNvSpPr txBox="1">
            <a:spLocks noChangeArrowheads="1"/>
          </p:cNvSpPr>
          <p:nvPr/>
        </p:nvSpPr>
        <p:spPr bwMode="auto">
          <a:xfrm>
            <a:off x="1908175"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3876" name="Text Box 157"/>
          <p:cNvSpPr txBox="1">
            <a:spLocks noChangeArrowheads="1"/>
          </p:cNvSpPr>
          <p:nvPr/>
        </p:nvSpPr>
        <p:spPr bwMode="auto">
          <a:xfrm>
            <a:off x="2112963" y="2133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0021" name="Rectangle 159"/>
          <p:cNvSpPr>
            <a:spLocks noChangeArrowheads="1"/>
          </p:cNvSpPr>
          <p:nvPr/>
        </p:nvSpPr>
        <p:spPr bwMode="auto">
          <a:xfrm>
            <a:off x="0" y="3389313"/>
            <a:ext cx="4191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533400">
              <a:buFont typeface="Arial"/>
              <a:buChar char="•"/>
              <a:defRPr/>
            </a:pPr>
            <a:r>
              <a:rPr lang="en-US" altLang="ja-JP" sz="1600" dirty="0">
                <a:latin typeface="Comic Sans MS" charset="0"/>
              </a:rPr>
              <a:t>Set current state = initial state , randomly select a possible action and compute next state</a:t>
            </a:r>
          </a:p>
          <a:p>
            <a:pPr indent="-533400">
              <a:buFont typeface="Arial"/>
              <a:buChar char="•"/>
              <a:defRPr/>
            </a:pPr>
            <a:r>
              <a:rPr lang="en-US" altLang="ja-JP" sz="1600" dirty="0">
                <a:latin typeface="Comic Sans MS" charset="0"/>
              </a:rPr>
              <a:t>From current state, find action that produce maximum Q value</a:t>
            </a:r>
          </a:p>
          <a:p>
            <a:pPr indent="-533400">
              <a:buFont typeface="Arial"/>
              <a:buChar char="•"/>
              <a:defRPr/>
            </a:pPr>
            <a:endParaRPr lang="en-US" altLang="ja-JP" sz="1600" dirty="0">
              <a:latin typeface="Comic Sans MS" charset="0"/>
            </a:endParaRPr>
          </a:p>
          <a:p>
            <a:pPr indent="-533400">
              <a:buFont typeface="Arial"/>
              <a:buChar char="•"/>
              <a:defRPr/>
            </a:pPr>
            <a:r>
              <a:rPr lang="en-US" altLang="ja-JP" sz="1600" dirty="0">
                <a:latin typeface="Comic Sans MS" charset="0"/>
              </a:rPr>
              <a:t>Update</a:t>
            </a:r>
          </a:p>
          <a:p>
            <a:pPr indent="-533400">
              <a:buFont typeface="Arial"/>
              <a:buChar char="•"/>
              <a:defRPr/>
            </a:pPr>
            <a:endParaRPr lang="en-US" altLang="ja-JP" sz="1600" dirty="0">
              <a:latin typeface="Comic Sans MS" charset="0"/>
            </a:endParaRPr>
          </a:p>
          <a:p>
            <a:pPr indent="-533400">
              <a:buFont typeface="Arial"/>
              <a:buChar char="•"/>
              <a:defRPr/>
            </a:pPr>
            <a:endParaRPr lang="en-US" altLang="ja-JP" sz="1600" dirty="0">
              <a:latin typeface="Comic Sans MS" charset="0"/>
            </a:endParaRPr>
          </a:p>
          <a:p>
            <a:pPr indent="-285750">
              <a:buFont typeface="Arial"/>
              <a:buChar char="•"/>
              <a:defRPr/>
            </a:pPr>
            <a:endParaRPr lang="en-US" altLang="ja-JP" sz="1600" dirty="0">
              <a:latin typeface="Comic Sans MS" charset="0"/>
            </a:endParaRPr>
          </a:p>
        </p:txBody>
      </p:sp>
      <p:graphicFrame>
        <p:nvGraphicFramePr>
          <p:cNvPr id="28759" name="Object 171"/>
          <p:cNvGraphicFramePr>
            <a:graphicFrameLocks noChangeAspect="1"/>
          </p:cNvGraphicFramePr>
          <p:nvPr/>
        </p:nvGraphicFramePr>
        <p:xfrm>
          <a:off x="709613" y="5259388"/>
          <a:ext cx="2808287" cy="476250"/>
        </p:xfrm>
        <a:graphic>
          <a:graphicData uri="http://schemas.openxmlformats.org/presentationml/2006/ole">
            <mc:AlternateContent xmlns:mc="http://schemas.openxmlformats.org/markup-compatibility/2006">
              <mc:Choice xmlns:v="urn:schemas-microsoft-com:vml" Requires="v">
                <p:oleObj spid="_x0000_s28803" name="Equation" r:id="rId4" imgW="2921000" imgH="495300" progId="Equation.3">
                  <p:embed/>
                </p:oleObj>
              </mc:Choice>
              <mc:Fallback>
                <p:oleObj name="Equation" r:id="rId4" imgW="2921000" imgH="495300" progId="Equation.3">
                  <p:embed/>
                  <p:pic>
                    <p:nvPicPr>
                      <p:cNvPr id="0" name="Object 1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5259388"/>
                        <a:ext cx="280828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3879" name="Text Box 178"/>
          <p:cNvSpPr txBox="1">
            <a:spLocks noChangeArrowheads="1"/>
          </p:cNvSpPr>
          <p:nvPr/>
        </p:nvSpPr>
        <p:spPr bwMode="auto">
          <a:xfrm>
            <a:off x="0" y="2482850"/>
            <a:ext cx="4262438" cy="830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solidFill>
                  <a:schemeClr val="bg1"/>
                </a:solidFill>
                <a:latin typeface="Times" charset="0"/>
              </a:rPr>
              <a:t>s=s</a:t>
            </a:r>
            <a:r>
              <a:rPr lang="it-IT" baseline="-25000">
                <a:solidFill>
                  <a:schemeClr val="bg1"/>
                </a:solidFill>
                <a:latin typeface="Times" charset="0"/>
              </a:rPr>
              <a:t>4  </a:t>
            </a:r>
            <a:r>
              <a:rPr lang="it-IT">
                <a:solidFill>
                  <a:schemeClr val="bg1"/>
                </a:solidFill>
                <a:latin typeface="Times" charset="0"/>
              </a:rPr>
              <a:t>possible moves: North, East</a:t>
            </a:r>
          </a:p>
          <a:p>
            <a:pPr eaLnBrk="1" hangingPunct="1"/>
            <a:r>
              <a:rPr lang="it-IT">
                <a:solidFill>
                  <a:schemeClr val="bg1"/>
                </a:solidFill>
                <a:latin typeface="Times" charset="0"/>
              </a:rPr>
              <a:t>Select (at random) to move to s5</a:t>
            </a:r>
          </a:p>
        </p:txBody>
      </p:sp>
      <p:sp>
        <p:nvSpPr>
          <p:cNvPr id="2" name="CasellaDiTesto 1"/>
          <p:cNvSpPr txBox="1">
            <a:spLocks noChangeArrowheads="1"/>
          </p:cNvSpPr>
          <p:nvPr/>
        </p:nvSpPr>
        <p:spPr bwMode="auto">
          <a:xfrm>
            <a:off x="5842000" y="717550"/>
            <a:ext cx="1160463" cy="461963"/>
          </a:xfrm>
          <a:prstGeom prst="rect">
            <a:avLst/>
          </a:prstGeom>
          <a:solidFill>
            <a:srgbClr val="FFB8A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actions</a:t>
            </a:r>
          </a:p>
        </p:txBody>
      </p:sp>
      <p:sp>
        <p:nvSpPr>
          <p:cNvPr id="3" name="CasellaDiTesto 2"/>
          <p:cNvSpPr txBox="1">
            <a:spLocks noChangeArrowheads="1"/>
          </p:cNvSpPr>
          <p:nvPr/>
        </p:nvSpPr>
        <p:spPr bwMode="auto">
          <a:xfrm>
            <a:off x="0" y="6410325"/>
            <a:ext cx="90312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300"/>
              <a:t>The “</a:t>
            </a:r>
            <a:r>
              <a:rPr lang="it-IT" altLang="ja-JP" sz="2300"/>
              <a:t>max Q</a:t>
            </a:r>
            <a:r>
              <a:rPr lang="it-IT" sz="2300"/>
              <a:t>”</a:t>
            </a:r>
            <a:r>
              <a:rPr lang="it-IT" altLang="ja-JP" sz="2300"/>
              <a:t> function search for the </a:t>
            </a:r>
            <a:r>
              <a:rPr lang="it-IT" sz="2300"/>
              <a:t>“</a:t>
            </a:r>
            <a:r>
              <a:rPr lang="it-IT" altLang="ja-JP" sz="2300"/>
              <a:t>most promising action</a:t>
            </a:r>
            <a:r>
              <a:rPr lang="it-IT" sz="2300"/>
              <a:t>”</a:t>
            </a:r>
            <a:r>
              <a:rPr lang="it-IT" altLang="ja-JP" sz="2300"/>
              <a:t> from s</a:t>
            </a:r>
            <a:r>
              <a:rPr lang="it-IT" sz="2300"/>
              <a:t>5</a:t>
            </a:r>
          </a:p>
        </p:txBody>
      </p:sp>
      <p:cxnSp>
        <p:nvCxnSpPr>
          <p:cNvPr id="15" name="Connettore 2 14"/>
          <p:cNvCxnSpPr>
            <a:cxnSpLocks noChangeShapeType="1"/>
          </p:cNvCxnSpPr>
          <p:nvPr/>
        </p:nvCxnSpPr>
        <p:spPr bwMode="auto">
          <a:xfrm>
            <a:off x="8337550" y="4460875"/>
            <a:ext cx="0" cy="663575"/>
          </a:xfrm>
          <a:prstGeom prst="straightConnector1">
            <a:avLst/>
          </a:prstGeom>
          <a:noFill/>
          <a:ln w="38100">
            <a:solidFill>
              <a:srgbClr val="00E4A8"/>
            </a:solidFill>
            <a:round/>
            <a:headEnd/>
            <a:tailEnd type="arrow" w="med" len="med"/>
          </a:ln>
          <a:extLst>
            <a:ext uri="{909E8E84-426E-40dd-AFC4-6F175D3DCCD1}">
              <a14:hiddenFill xmlns:a14="http://schemas.microsoft.com/office/drawing/2010/main">
                <a:noFill/>
              </a14:hiddenFill>
            </a:ext>
          </a:extLst>
        </p:spPr>
      </p:cxnSp>
      <p:cxnSp>
        <p:nvCxnSpPr>
          <p:cNvPr id="17" name="Connettore 2 16"/>
          <p:cNvCxnSpPr>
            <a:cxnSpLocks noChangeShapeType="1"/>
          </p:cNvCxnSpPr>
          <p:nvPr/>
        </p:nvCxnSpPr>
        <p:spPr bwMode="auto">
          <a:xfrm flipH="1" flipV="1">
            <a:off x="5554663" y="2606675"/>
            <a:ext cx="11112" cy="1766888"/>
          </a:xfrm>
          <a:prstGeom prst="straightConnector1">
            <a:avLst/>
          </a:prstGeom>
          <a:noFill/>
          <a:ln w="38100">
            <a:solidFill>
              <a:srgbClr val="00E4A8"/>
            </a:solidFill>
            <a:round/>
            <a:headEnd/>
            <a:tailEnd type="arrow" w="med" len="med"/>
          </a:ln>
          <a:extLst>
            <a:ext uri="{909E8E84-426E-40dd-AFC4-6F175D3DCCD1}">
              <a14:hiddenFill xmlns:a14="http://schemas.microsoft.com/office/drawing/2010/main">
                <a:noFill/>
              </a14:hiddenFill>
            </a:ext>
          </a:extLst>
        </p:spPr>
      </p:cxnSp>
      <p:cxnSp>
        <p:nvCxnSpPr>
          <p:cNvPr id="19" name="Connettore 2 18"/>
          <p:cNvCxnSpPr>
            <a:cxnSpLocks noChangeShapeType="1"/>
          </p:cNvCxnSpPr>
          <p:nvPr/>
        </p:nvCxnSpPr>
        <p:spPr bwMode="auto">
          <a:xfrm flipH="1" flipV="1">
            <a:off x="7310438" y="3709988"/>
            <a:ext cx="11112" cy="696912"/>
          </a:xfrm>
          <a:prstGeom prst="straightConnector1">
            <a:avLst/>
          </a:prstGeom>
          <a:noFill/>
          <a:ln w="38100">
            <a:solidFill>
              <a:srgbClr val="00E4A8"/>
            </a:solidFill>
            <a:round/>
            <a:headEnd/>
            <a:tailEnd type="arrow" w="med" len="med"/>
          </a:ln>
          <a:extLst>
            <a:ext uri="{909E8E84-426E-40dd-AFC4-6F175D3DCCD1}">
              <a14:hiddenFill xmlns:a14="http://schemas.microsoft.com/office/drawing/2010/main">
                <a:noFill/>
              </a14:hiddenFill>
            </a:ext>
          </a:extLst>
        </p:spPr>
      </p:cxnSp>
      <p:sp>
        <p:nvSpPr>
          <p:cNvPr id="20" name="CasellaDiTesto 19"/>
          <p:cNvSpPr txBox="1">
            <a:spLocks noChangeArrowheads="1"/>
          </p:cNvSpPr>
          <p:nvPr/>
        </p:nvSpPr>
        <p:spPr bwMode="auto">
          <a:xfrm>
            <a:off x="0" y="5630863"/>
            <a:ext cx="53689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300"/>
              <a:t>But in s5:                               therefore:  </a:t>
            </a:r>
          </a:p>
        </p:txBody>
      </p:sp>
      <p:sp>
        <p:nvSpPr>
          <p:cNvPr id="4" name="CasellaDiTesto 3"/>
          <p:cNvSpPr txBox="1">
            <a:spLocks noChangeArrowheads="1"/>
          </p:cNvSpPr>
          <p:nvPr/>
        </p:nvSpPr>
        <p:spPr bwMode="auto">
          <a:xfrm>
            <a:off x="5510213" y="5267325"/>
            <a:ext cx="2170112" cy="461963"/>
          </a:xfrm>
          <a:prstGeom prst="rect">
            <a:avLst/>
          </a:prstGeom>
          <a:solidFill>
            <a:srgbClr val="FFCF0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Q-values table</a:t>
            </a:r>
          </a:p>
        </p:txBody>
      </p:sp>
      <p:sp>
        <p:nvSpPr>
          <p:cNvPr id="6" name="Freccia su 5"/>
          <p:cNvSpPr/>
          <p:nvPr/>
        </p:nvSpPr>
        <p:spPr bwMode="auto">
          <a:xfrm rot="10800000">
            <a:off x="8326438" y="3732213"/>
            <a:ext cx="209550" cy="696912"/>
          </a:xfrm>
          <a:prstGeom prst="upArrow">
            <a:avLst/>
          </a:prstGeom>
          <a:solidFill>
            <a:schemeClr val="tx1">
              <a:lumMod val="50000"/>
              <a:lumOff val="50000"/>
            </a:schemeClr>
          </a:solidFill>
          <a:ln w="19050" cap="flat" cmpd="sng" algn="ctr">
            <a:solidFill>
              <a:srgbClr val="00E4A8"/>
            </a:solidFill>
            <a:prstDash val="solid"/>
            <a:round/>
            <a:headEnd type="none" w="med" len="med"/>
            <a:tailEnd type="none" w="med" len="med"/>
          </a:ln>
          <a:effectLst/>
        </p:spPr>
        <p:txBody>
          <a:bodyPr wrap="none" anchor="ctr"/>
          <a:lstStyle/>
          <a:p>
            <a:pPr algn="r" eaLnBrk="0" hangingPunct="0">
              <a:spcBef>
                <a:spcPct val="50000"/>
              </a:spcBef>
              <a:defRPr/>
            </a:pPr>
            <a:endParaRPr lang="it-IT"/>
          </a:p>
        </p:txBody>
      </p:sp>
      <p:graphicFrame>
        <p:nvGraphicFramePr>
          <p:cNvPr id="7" name="Oggetto 6"/>
          <p:cNvGraphicFramePr>
            <a:graphicFrameLocks noChangeAspect="1"/>
          </p:cNvGraphicFramePr>
          <p:nvPr/>
        </p:nvGraphicFramePr>
        <p:xfrm>
          <a:off x="1385888" y="5630863"/>
          <a:ext cx="1911350" cy="500062"/>
        </p:xfrm>
        <a:graphic>
          <a:graphicData uri="http://schemas.openxmlformats.org/presentationml/2006/ole">
            <mc:AlternateContent xmlns:mc="http://schemas.openxmlformats.org/markup-compatibility/2006">
              <mc:Choice xmlns:v="urn:schemas-microsoft-com:vml" Requires="v">
                <p:oleObj spid="_x0000_s28804" name="Equation" r:id="rId6" imgW="876300" imgH="228600" progId="Equation.3">
                  <p:embed/>
                </p:oleObj>
              </mc:Choice>
              <mc:Fallback>
                <p:oleObj name="Equation" r:id="rId6" imgW="876300" imgH="228600" progId="Equation.3">
                  <p:embed/>
                  <p:pic>
                    <p:nvPicPr>
                      <p:cNvPr id="0" name="Oggetto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888" y="5630863"/>
                        <a:ext cx="19113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ggetto 7"/>
          <p:cNvGraphicFramePr>
            <a:graphicFrameLocks noChangeAspect="1"/>
          </p:cNvGraphicFramePr>
          <p:nvPr/>
        </p:nvGraphicFramePr>
        <p:xfrm>
          <a:off x="814388" y="6030913"/>
          <a:ext cx="5995987" cy="565150"/>
        </p:xfrm>
        <a:graphic>
          <a:graphicData uri="http://schemas.openxmlformats.org/presentationml/2006/ole">
            <mc:AlternateContent xmlns:mc="http://schemas.openxmlformats.org/markup-compatibility/2006">
              <mc:Choice xmlns:v="urn:schemas-microsoft-com:vml" Requires="v">
                <p:oleObj spid="_x0000_s28805" name="Equazione" r:id="rId8" imgW="3225600" imgH="304560" progId="Equation.3">
                  <p:embed/>
                </p:oleObj>
              </mc:Choice>
              <mc:Fallback>
                <p:oleObj name="Equazione" r:id="rId8" imgW="3225600" imgH="304560" progId="Equation.3">
                  <p:embed/>
                  <p:pic>
                    <p:nvPicPr>
                      <p:cNvPr id="0" name="Oggetto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8" y="6030913"/>
                        <a:ext cx="599598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Connettore 4 9"/>
          <p:cNvCxnSpPr>
            <a:cxnSpLocks noChangeShapeType="1"/>
          </p:cNvCxnSpPr>
          <p:nvPr/>
        </p:nvCxnSpPr>
        <p:spPr bwMode="auto">
          <a:xfrm flipH="1" flipV="1">
            <a:off x="7891463" y="3740150"/>
            <a:ext cx="28575" cy="2870200"/>
          </a:xfrm>
          <a:prstGeom prst="bentConnector4">
            <a:avLst>
              <a:gd name="adj1" fmla="val -829676"/>
              <a:gd name="adj2" fmla="val 54935"/>
            </a:avLst>
          </a:prstGeom>
          <a:noFill/>
          <a:ln w="57150">
            <a:solidFill>
              <a:srgbClr val="80008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8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8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8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8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8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8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8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8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8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8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8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8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8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87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363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8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xit" presetSubtype="0" fill="hold" nodeType="clickEffect">
                                  <p:stCondLst>
                                    <p:cond delay="0"/>
                                  </p:stCondLst>
                                  <p:childTnLst>
                                    <p:animEffect transition="out" filter="dissolve">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19"/>
                                        </p:tgtEl>
                                      </p:cBhvr>
                                    </p:animEffect>
                                    <p:set>
                                      <p:cBhvr>
                                        <p:cTn id="82" dur="1" fill="hold">
                                          <p:stCondLst>
                                            <p:cond delay="499"/>
                                          </p:stCondLst>
                                        </p:cTn>
                                        <p:tgtEl>
                                          <p:spTgt spid="19"/>
                                        </p:tgtEl>
                                        <p:attrNameLst>
                                          <p:attrName>style.visibility</p:attrName>
                                        </p:attrNameLst>
                                      </p:cBhvr>
                                      <p:to>
                                        <p:strVal val="hidden"/>
                                      </p:to>
                                    </p:set>
                                  </p:childTnLst>
                                </p:cTn>
                              </p:par>
                              <p:par>
                                <p:cTn id="83" presetID="9" presetClass="exit" presetSubtype="0" fill="hold" nodeType="withEffect">
                                  <p:stCondLst>
                                    <p:cond delay="0"/>
                                  </p:stCondLst>
                                  <p:childTnLst>
                                    <p:animEffect transition="out" filter="dissolve">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nodeType="clickEffect">
                                  <p:stCondLst>
                                    <p:cond delay="0"/>
                                  </p:stCondLst>
                                  <p:childTnLst>
                                    <p:set>
                                      <p:cBhvr>
                                        <p:cTn id="89" dur="1" fill="hold">
                                          <p:stCondLst>
                                            <p:cond delay="0"/>
                                          </p:stCondLst>
                                        </p:cTn>
                                        <p:tgtEl>
                                          <p:spTgt spid="8"/>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animBg="1"/>
      <p:bldP spid="33809" grpId="0" animBg="1"/>
      <p:bldP spid="33810" grpId="0" animBg="1"/>
      <p:bldP spid="33811" grpId="0" animBg="1"/>
      <p:bldP spid="33812" grpId="0" animBg="1"/>
      <p:bldP spid="33813" grpId="0" animBg="1"/>
      <p:bldP spid="33814" grpId="0" animBg="1"/>
      <p:bldP spid="33815" grpId="0" animBg="1"/>
      <p:bldP spid="33816" grpId="0" animBg="1"/>
      <p:bldP spid="33817" grpId="0" animBg="1"/>
      <p:bldP spid="33818" grpId="0" animBg="1"/>
      <p:bldP spid="33819" grpId="0" animBg="1"/>
      <p:bldP spid="33870" grpId="0"/>
      <p:bldP spid="33871" grpId="0"/>
      <p:bldP spid="33872" grpId="0"/>
      <p:bldP spid="33873" grpId="0"/>
      <p:bldP spid="33874" grpId="0"/>
      <p:bldP spid="33875" grpId="0"/>
      <p:bldP spid="33876" grpId="0"/>
      <p:bldP spid="33879" grpId="0" animBg="1"/>
      <p:bldP spid="2" grpId="0" animBg="1"/>
      <p:bldP spid="3" grpId="0"/>
      <p:bldP spid="20" grpId="0"/>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3850" y="115888"/>
            <a:ext cx="8534400" cy="803275"/>
          </a:xfrm>
        </p:spPr>
        <p:txBody>
          <a:bodyPr/>
          <a:lstStyle/>
          <a:p>
            <a:pPr eaLnBrk="1" hangingPunct="1"/>
            <a:r>
              <a:rPr lang="it-IT">
                <a:latin typeface="Arial" charset="0"/>
              </a:rPr>
              <a:t>Q-Learning: Example (</a:t>
            </a:r>
            <a:r>
              <a:rPr lang="it-IT">
                <a:latin typeface="Arial" charset="0"/>
                <a:sym typeface="Symbol" charset="0"/>
              </a:rPr>
              <a:t>=0.9</a:t>
            </a:r>
            <a:r>
              <a:rPr lang="it-IT">
                <a:latin typeface="Arial" charset="0"/>
              </a:rPr>
              <a:t>)</a:t>
            </a:r>
          </a:p>
        </p:txBody>
      </p:sp>
      <p:graphicFrame>
        <p:nvGraphicFramePr>
          <p:cNvPr id="168040" name="Group 104"/>
          <p:cNvGraphicFramePr>
            <a:graphicFrameLocks noGrp="1"/>
          </p:cNvGraphicFramePr>
          <p:nvPr>
            <p:ph sz="half" idx="1"/>
          </p:nvPr>
        </p:nvGraphicFramePr>
        <p:xfrm>
          <a:off x="466725" y="1196975"/>
          <a:ext cx="2592388" cy="1223963"/>
        </p:xfrm>
        <a:graphic>
          <a:graphicData uri="http://schemas.openxmlformats.org/drawingml/2006/table">
            <a:tbl>
              <a:tblPr/>
              <a:tblGrid>
                <a:gridCol w="865188"/>
                <a:gridCol w="862012"/>
                <a:gridCol w="865188"/>
              </a:tblGrid>
              <a:tr h="612775">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1188">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r>
            </a:tbl>
          </a:graphicData>
        </a:graphic>
      </p:graphicFrame>
      <p:sp>
        <p:nvSpPr>
          <p:cNvPr id="29713" name="Line 17"/>
          <p:cNvSpPr>
            <a:spLocks noChangeShapeType="1"/>
          </p:cNvSpPr>
          <p:nvPr/>
        </p:nvSpPr>
        <p:spPr bwMode="auto">
          <a:xfrm flipV="1">
            <a:off x="1042988"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14" name="Line 18"/>
          <p:cNvSpPr>
            <a:spLocks noChangeShapeType="1"/>
          </p:cNvSpPr>
          <p:nvPr/>
        </p:nvSpPr>
        <p:spPr bwMode="auto">
          <a:xfrm flipV="1">
            <a:off x="1908175"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15" name="Line 19"/>
          <p:cNvSpPr>
            <a:spLocks noChangeShapeType="1"/>
          </p:cNvSpPr>
          <p:nvPr/>
        </p:nvSpPr>
        <p:spPr bwMode="auto">
          <a:xfrm flipV="1">
            <a:off x="26273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16" name="Line 20"/>
          <p:cNvSpPr>
            <a:spLocks noChangeShapeType="1"/>
          </p:cNvSpPr>
          <p:nvPr/>
        </p:nvSpPr>
        <p:spPr bwMode="auto">
          <a:xfrm>
            <a:off x="9001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17" name="Line 21"/>
          <p:cNvSpPr>
            <a:spLocks noChangeShapeType="1"/>
          </p:cNvSpPr>
          <p:nvPr/>
        </p:nvSpPr>
        <p:spPr bwMode="auto">
          <a:xfrm>
            <a:off x="17637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18" name="Line 22"/>
          <p:cNvSpPr>
            <a:spLocks noChangeShapeType="1"/>
          </p:cNvSpPr>
          <p:nvPr/>
        </p:nvSpPr>
        <p:spPr bwMode="auto">
          <a:xfrm>
            <a:off x="1116013" y="20605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19" name="Line 23"/>
          <p:cNvSpPr>
            <a:spLocks noChangeShapeType="1"/>
          </p:cNvSpPr>
          <p:nvPr/>
        </p:nvSpPr>
        <p:spPr bwMode="auto">
          <a:xfrm flipH="1">
            <a:off x="1116013" y="22050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20" name="Line 24"/>
          <p:cNvSpPr>
            <a:spLocks noChangeShapeType="1"/>
          </p:cNvSpPr>
          <p:nvPr/>
        </p:nvSpPr>
        <p:spPr bwMode="auto">
          <a:xfrm>
            <a:off x="1981200" y="20605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21" name="Line 25"/>
          <p:cNvSpPr>
            <a:spLocks noChangeShapeType="1"/>
          </p:cNvSpPr>
          <p:nvPr/>
        </p:nvSpPr>
        <p:spPr bwMode="auto">
          <a:xfrm flipH="1">
            <a:off x="1981200" y="220503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22" name="Line 26"/>
          <p:cNvSpPr>
            <a:spLocks noChangeShapeType="1"/>
          </p:cNvSpPr>
          <p:nvPr/>
        </p:nvSpPr>
        <p:spPr bwMode="auto">
          <a:xfrm>
            <a:off x="1116013" y="14128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23" name="Line 27"/>
          <p:cNvSpPr>
            <a:spLocks noChangeShapeType="1"/>
          </p:cNvSpPr>
          <p:nvPr/>
        </p:nvSpPr>
        <p:spPr bwMode="auto">
          <a:xfrm flipH="1">
            <a:off x="1116013" y="15573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9724" name="Line 28"/>
          <p:cNvSpPr>
            <a:spLocks noChangeShapeType="1"/>
          </p:cNvSpPr>
          <p:nvPr/>
        </p:nvSpPr>
        <p:spPr bwMode="auto">
          <a:xfrm>
            <a:off x="1981200" y="14128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68039" name="Group 103"/>
          <p:cNvGraphicFramePr>
            <a:graphicFrameLocks noGrp="1"/>
          </p:cNvGraphicFramePr>
          <p:nvPr>
            <p:ph sz="half" idx="2"/>
          </p:nvPr>
        </p:nvGraphicFramePr>
        <p:xfrm>
          <a:off x="4284663" y="1196975"/>
          <a:ext cx="4254500" cy="4032253"/>
        </p:xfrm>
        <a:graphic>
          <a:graphicData uri="http://schemas.openxmlformats.org/drawingml/2006/table">
            <a:tbl>
              <a:tblPr/>
              <a:tblGrid>
                <a:gridCol w="850900"/>
                <a:gridCol w="850900"/>
                <a:gridCol w="850900"/>
                <a:gridCol w="850900"/>
                <a:gridCol w="850900"/>
              </a:tblGrid>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2000" b="0" i="0" u="none" strike="noStrike" cap="none" normalizeH="0" baseline="0" smtClean="0">
                        <a:ln>
                          <a:noFill/>
                        </a:ln>
                        <a:solidFill>
                          <a:srgbClr val="000000"/>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1800" b="1"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r>
            </a:tbl>
          </a:graphicData>
        </a:graphic>
      </p:graphicFrame>
      <p:sp>
        <p:nvSpPr>
          <p:cNvPr id="29775" name="Text Box 79"/>
          <p:cNvSpPr txBox="1">
            <a:spLocks noChangeArrowheads="1"/>
          </p:cNvSpPr>
          <p:nvPr/>
        </p:nvSpPr>
        <p:spPr bwMode="auto">
          <a:xfrm>
            <a:off x="19796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29776" name="Text Box 80"/>
          <p:cNvSpPr txBox="1">
            <a:spLocks noChangeArrowheads="1"/>
          </p:cNvSpPr>
          <p:nvPr/>
        </p:nvSpPr>
        <p:spPr bwMode="auto">
          <a:xfrm>
            <a:off x="2627313" y="17002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29777" name="Text Box 81"/>
          <p:cNvSpPr txBox="1">
            <a:spLocks noChangeArrowheads="1"/>
          </p:cNvSpPr>
          <p:nvPr/>
        </p:nvSpPr>
        <p:spPr bwMode="auto">
          <a:xfrm>
            <a:off x="1116013" y="17668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29778" name="Text Box 82"/>
          <p:cNvSpPr txBox="1">
            <a:spLocks noChangeArrowheads="1"/>
          </p:cNvSpPr>
          <p:nvPr/>
        </p:nvSpPr>
        <p:spPr bwMode="auto">
          <a:xfrm>
            <a:off x="11160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29779" name="Text Box 83"/>
          <p:cNvSpPr txBox="1">
            <a:spLocks noChangeArrowheads="1"/>
          </p:cNvSpPr>
          <p:nvPr/>
        </p:nvSpPr>
        <p:spPr bwMode="auto">
          <a:xfrm>
            <a:off x="611188"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29780" name="Text Box 84"/>
          <p:cNvSpPr txBox="1">
            <a:spLocks noChangeArrowheads="1"/>
          </p:cNvSpPr>
          <p:nvPr/>
        </p:nvSpPr>
        <p:spPr bwMode="auto">
          <a:xfrm>
            <a:off x="1908175"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29781" name="Text Box 85"/>
          <p:cNvSpPr txBox="1">
            <a:spLocks noChangeArrowheads="1"/>
          </p:cNvSpPr>
          <p:nvPr/>
        </p:nvSpPr>
        <p:spPr bwMode="auto">
          <a:xfrm>
            <a:off x="2112963" y="2133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graphicFrame>
        <p:nvGraphicFramePr>
          <p:cNvPr id="29782" name="Object 87"/>
          <p:cNvGraphicFramePr>
            <a:graphicFrameLocks noChangeAspect="1"/>
          </p:cNvGraphicFramePr>
          <p:nvPr/>
        </p:nvGraphicFramePr>
        <p:xfrm>
          <a:off x="598488" y="3733800"/>
          <a:ext cx="2808287" cy="476250"/>
        </p:xfrm>
        <a:graphic>
          <a:graphicData uri="http://schemas.openxmlformats.org/presentationml/2006/ole">
            <mc:AlternateContent xmlns:mc="http://schemas.openxmlformats.org/markup-compatibility/2006">
              <mc:Choice xmlns:v="urn:schemas-microsoft-com:vml" Requires="v">
                <p:oleObj spid="_x0000_s29800" name="Equation" r:id="rId3" imgW="2921000" imgH="495300" progId="Equation.3">
                  <p:embed/>
                </p:oleObj>
              </mc:Choice>
              <mc:Fallback>
                <p:oleObj name="Equation" r:id="rId3" imgW="2921000" imgH="495300" progId="Equation.3">
                  <p:embed/>
                  <p:pic>
                    <p:nvPicPr>
                      <p:cNvPr id="0" name="Object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8" y="3733800"/>
                        <a:ext cx="280828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9783" name="Text Box 88"/>
          <p:cNvSpPr txBox="1">
            <a:spLocks noChangeArrowheads="1"/>
          </p:cNvSpPr>
          <p:nvPr/>
        </p:nvSpPr>
        <p:spPr bwMode="auto">
          <a:xfrm>
            <a:off x="457200" y="2492375"/>
            <a:ext cx="3198813" cy="831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a:solidFill>
                  <a:schemeClr val="bg1"/>
                </a:solidFill>
                <a:latin typeface="Times" charset="0"/>
              </a:rPr>
              <a:t>S</a:t>
            </a:r>
            <a:r>
              <a:rPr lang="it-IT" sz="2000" baseline="-25000">
                <a:solidFill>
                  <a:schemeClr val="bg1"/>
                </a:solidFill>
                <a:latin typeface="Times" charset="0"/>
              </a:rPr>
              <a:t>4</a:t>
            </a:r>
            <a:r>
              <a:rPr lang="it-IT" sz="2000">
                <a:solidFill>
                  <a:schemeClr val="bg1"/>
                </a:solidFill>
                <a:latin typeface="Times" charset="0"/>
                <a:sym typeface="Wingdings" charset="0"/>
              </a:rPr>
              <a:t></a:t>
            </a:r>
            <a:r>
              <a:rPr lang="it-IT" sz="2800">
                <a:solidFill>
                  <a:schemeClr val="bg1"/>
                </a:solidFill>
                <a:latin typeface="Times" charset="0"/>
              </a:rPr>
              <a:t>s</a:t>
            </a:r>
            <a:r>
              <a:rPr lang="it-IT" sz="2000" baseline="-25000">
                <a:solidFill>
                  <a:schemeClr val="bg1"/>
                </a:solidFill>
                <a:latin typeface="Times" charset="0"/>
              </a:rPr>
              <a:t>5  </a:t>
            </a:r>
            <a:r>
              <a:rPr lang="it-IT" sz="2000">
                <a:solidFill>
                  <a:schemeClr val="bg1"/>
                </a:solidFill>
                <a:latin typeface="Times" charset="0"/>
              </a:rPr>
              <a:t>randomly select s</a:t>
            </a:r>
            <a:r>
              <a:rPr lang="it-IT" sz="2000" baseline="-25000">
                <a:solidFill>
                  <a:schemeClr val="bg1"/>
                </a:solidFill>
                <a:latin typeface="Times" charset="0"/>
              </a:rPr>
              <a:t>6</a:t>
            </a:r>
            <a:r>
              <a:rPr lang="it-IT" sz="2000">
                <a:solidFill>
                  <a:schemeClr val="bg1"/>
                </a:solidFill>
                <a:latin typeface="Times" charset="0"/>
              </a:rPr>
              <a:t> as </a:t>
            </a:r>
          </a:p>
          <a:p>
            <a:pPr eaLnBrk="1" hangingPunct="1"/>
            <a:r>
              <a:rPr lang="it-IT" sz="2000">
                <a:solidFill>
                  <a:schemeClr val="bg1"/>
                </a:solidFill>
                <a:latin typeface="Times" charset="0"/>
              </a:rPr>
              <a:t>next move</a:t>
            </a:r>
            <a:endParaRPr lang="it-IT">
              <a:solidFill>
                <a:schemeClr val="bg1"/>
              </a:solidFill>
              <a:latin typeface="Times" charset="0"/>
            </a:endParaRPr>
          </a:p>
        </p:txBody>
      </p:sp>
      <p:sp>
        <p:nvSpPr>
          <p:cNvPr id="29784" name="Rectangle 159"/>
          <p:cNvSpPr>
            <a:spLocks noChangeArrowheads="1"/>
          </p:cNvSpPr>
          <p:nvPr/>
        </p:nvSpPr>
        <p:spPr bwMode="auto">
          <a:xfrm>
            <a:off x="280988" y="4354513"/>
            <a:ext cx="38354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nSpc>
                <a:spcPct val="80000"/>
              </a:lnSpc>
              <a:buFont typeface="Arial" charset="0"/>
              <a:buChar char="•"/>
            </a:pPr>
            <a:endParaRPr lang="en-US" altLang="ja-JP" sz="1200">
              <a:latin typeface="Comic Sans MS" charset="0"/>
            </a:endParaRPr>
          </a:p>
        </p:txBody>
      </p:sp>
      <p:sp>
        <p:nvSpPr>
          <p:cNvPr id="43096" name="CasellaDiTesto 1"/>
          <p:cNvSpPr txBox="1">
            <a:spLocks noChangeArrowheads="1"/>
          </p:cNvSpPr>
          <p:nvPr/>
        </p:nvSpPr>
        <p:spPr bwMode="auto">
          <a:xfrm>
            <a:off x="804863" y="5657850"/>
            <a:ext cx="79708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a:t>From s</a:t>
            </a:r>
            <a:r>
              <a:rPr lang="it-IT" sz="2000" baseline="-25000"/>
              <a:t>5</a:t>
            </a:r>
            <a:r>
              <a:rPr lang="it-IT" sz="2000"/>
              <a:t>, moving to  s</a:t>
            </a:r>
            <a:r>
              <a:rPr lang="it-IT" sz="2000" baseline="-25000"/>
              <a:t>6</a:t>
            </a:r>
            <a:r>
              <a:rPr lang="it-IT" sz="2000"/>
              <a:t> again does not allow rewards (all Q(s6,a)=0)</a:t>
            </a:r>
          </a:p>
          <a:p>
            <a:pPr eaLnBrk="1" hangingPunct="1"/>
            <a:r>
              <a:rPr lang="it-IT" sz="2000"/>
              <a:t>Update  Q(s5,E)</a:t>
            </a:r>
            <a:r>
              <a:rPr lang="it-IT" sz="2000">
                <a:sym typeface="Wingdings" charset="0"/>
              </a:rPr>
              <a:t></a:t>
            </a:r>
            <a:r>
              <a:rPr lang="it-IT" sz="2000"/>
              <a:t>0+argmax(Q(s6,a’))=0+ +0,9xQ(s6,N))=0+0,9x0</a:t>
            </a:r>
          </a:p>
          <a:p>
            <a:pPr eaLnBrk="1" hangingPunct="1"/>
            <a:endParaRPr lang="it-IT"/>
          </a:p>
        </p:txBody>
      </p:sp>
      <p:cxnSp>
        <p:nvCxnSpPr>
          <p:cNvPr id="3" name="Connettore 2 2"/>
          <p:cNvCxnSpPr>
            <a:cxnSpLocks noChangeShapeType="1"/>
          </p:cNvCxnSpPr>
          <p:nvPr/>
        </p:nvCxnSpPr>
        <p:spPr bwMode="auto">
          <a:xfrm flipH="1" flipV="1">
            <a:off x="5635625" y="3121025"/>
            <a:ext cx="12700" cy="1825625"/>
          </a:xfrm>
          <a:prstGeom prst="straightConnector1">
            <a:avLst/>
          </a:prstGeom>
          <a:noFill/>
          <a:ln w="38100">
            <a:solidFill>
              <a:srgbClr val="800080"/>
            </a:solidFill>
            <a:round/>
            <a:headEnd/>
            <a:tailEnd type="arrow" w="med" len="med"/>
          </a:ln>
          <a:extLst>
            <a:ext uri="{909E8E84-426E-40dd-AFC4-6F175D3DCCD1}">
              <a14:hiddenFill xmlns:a14="http://schemas.microsoft.com/office/drawing/2010/main">
                <a:noFill/>
              </a14:hiddenFill>
            </a:ext>
          </a:extLst>
        </p:spPr>
      </p:cxnSp>
      <p:cxnSp>
        <p:nvCxnSpPr>
          <p:cNvPr id="5" name="Connettore 2 4"/>
          <p:cNvCxnSpPr>
            <a:cxnSpLocks noChangeShapeType="1"/>
          </p:cNvCxnSpPr>
          <p:nvPr/>
        </p:nvCxnSpPr>
        <p:spPr bwMode="auto">
          <a:xfrm flipV="1">
            <a:off x="7378700" y="4208463"/>
            <a:ext cx="0" cy="714375"/>
          </a:xfrm>
          <a:prstGeom prst="straightConnector1">
            <a:avLst/>
          </a:prstGeom>
          <a:noFill/>
          <a:ln w="38100">
            <a:solidFill>
              <a:srgbClr val="800080"/>
            </a:solidFill>
            <a:round/>
            <a:headEnd/>
            <a:tailEnd type="arrow" w="med" len="med"/>
          </a:ln>
          <a:extLst>
            <a:ext uri="{909E8E84-426E-40dd-AFC4-6F175D3DCCD1}">
              <a14:hiddenFill xmlns:a14="http://schemas.microsoft.com/office/drawing/2010/main">
                <a:noFill/>
              </a14:hiddenFill>
            </a:ext>
          </a:extLst>
        </p:spPr>
      </p:cxnSp>
      <p:sp>
        <p:nvSpPr>
          <p:cNvPr id="6" name="Freccia giù 5"/>
          <p:cNvSpPr>
            <a:spLocks noChangeArrowheads="1"/>
          </p:cNvSpPr>
          <p:nvPr/>
        </p:nvSpPr>
        <p:spPr bwMode="auto">
          <a:xfrm>
            <a:off x="8201025" y="4281488"/>
            <a:ext cx="228600" cy="750887"/>
          </a:xfrm>
          <a:prstGeom prst="downArrow">
            <a:avLst>
              <a:gd name="adj1" fmla="val 50000"/>
              <a:gd name="adj2" fmla="val 50335"/>
            </a:avLst>
          </a:prstGeom>
          <a:solidFill>
            <a:srgbClr val="3366FF"/>
          </a:solidFill>
          <a:ln w="19050">
            <a:solidFill>
              <a:srgbClr val="800080"/>
            </a:solidFill>
            <a:round/>
            <a:headEnd/>
            <a:tailEnd/>
          </a:ln>
        </p:spPr>
        <p:txBody>
          <a:bodyPr wrap="none" anchor="ctr"/>
          <a:lstStyle/>
          <a:p>
            <a:pPr algn="r" eaLnBrk="0" hangingPunct="0">
              <a:spcBef>
                <a:spcPct val="50000"/>
              </a:spcBef>
            </a:pPr>
            <a:endParaRPr lang="it-IT"/>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96"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3850" y="115888"/>
            <a:ext cx="8534400" cy="803275"/>
          </a:xfrm>
        </p:spPr>
        <p:txBody>
          <a:bodyPr/>
          <a:lstStyle/>
          <a:p>
            <a:pPr eaLnBrk="1" hangingPunct="1"/>
            <a:r>
              <a:rPr lang="it-IT">
                <a:latin typeface="Arial" charset="0"/>
              </a:rPr>
              <a:t>Q-Learning: Example (</a:t>
            </a:r>
            <a:r>
              <a:rPr lang="it-IT">
                <a:latin typeface="Arial" charset="0"/>
                <a:sym typeface="Symbol" charset="0"/>
              </a:rPr>
              <a:t>=0.9</a:t>
            </a:r>
            <a:r>
              <a:rPr lang="it-IT">
                <a:latin typeface="Arial" charset="0"/>
              </a:rPr>
              <a:t>)</a:t>
            </a:r>
          </a:p>
        </p:txBody>
      </p:sp>
      <p:graphicFrame>
        <p:nvGraphicFramePr>
          <p:cNvPr id="169063" name="Group 103"/>
          <p:cNvGraphicFramePr>
            <a:graphicFrameLocks noGrp="1"/>
          </p:cNvGraphicFramePr>
          <p:nvPr>
            <p:ph sz="half" idx="1"/>
          </p:nvPr>
        </p:nvGraphicFramePr>
        <p:xfrm>
          <a:off x="466725" y="1196975"/>
          <a:ext cx="2592388" cy="1223963"/>
        </p:xfrm>
        <a:graphic>
          <a:graphicData uri="http://schemas.openxmlformats.org/drawingml/2006/table">
            <a:tbl>
              <a:tblPr/>
              <a:tblGrid>
                <a:gridCol w="865188"/>
                <a:gridCol w="862012"/>
                <a:gridCol w="865188"/>
              </a:tblGrid>
              <a:tr h="612775">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611188">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0737" name="Line 17"/>
          <p:cNvSpPr>
            <a:spLocks noChangeShapeType="1"/>
          </p:cNvSpPr>
          <p:nvPr/>
        </p:nvSpPr>
        <p:spPr bwMode="auto">
          <a:xfrm flipV="1">
            <a:off x="1042988"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38" name="Line 18"/>
          <p:cNvSpPr>
            <a:spLocks noChangeShapeType="1"/>
          </p:cNvSpPr>
          <p:nvPr/>
        </p:nvSpPr>
        <p:spPr bwMode="auto">
          <a:xfrm flipV="1">
            <a:off x="1908175"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39" name="Line 19"/>
          <p:cNvSpPr>
            <a:spLocks noChangeShapeType="1"/>
          </p:cNvSpPr>
          <p:nvPr/>
        </p:nvSpPr>
        <p:spPr bwMode="auto">
          <a:xfrm flipV="1">
            <a:off x="26273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40" name="Line 20"/>
          <p:cNvSpPr>
            <a:spLocks noChangeShapeType="1"/>
          </p:cNvSpPr>
          <p:nvPr/>
        </p:nvSpPr>
        <p:spPr bwMode="auto">
          <a:xfrm>
            <a:off x="9001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41" name="Line 21"/>
          <p:cNvSpPr>
            <a:spLocks noChangeShapeType="1"/>
          </p:cNvSpPr>
          <p:nvPr/>
        </p:nvSpPr>
        <p:spPr bwMode="auto">
          <a:xfrm>
            <a:off x="17637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42" name="Line 22"/>
          <p:cNvSpPr>
            <a:spLocks noChangeShapeType="1"/>
          </p:cNvSpPr>
          <p:nvPr/>
        </p:nvSpPr>
        <p:spPr bwMode="auto">
          <a:xfrm>
            <a:off x="1116013" y="20605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43" name="Line 23"/>
          <p:cNvSpPr>
            <a:spLocks noChangeShapeType="1"/>
          </p:cNvSpPr>
          <p:nvPr/>
        </p:nvSpPr>
        <p:spPr bwMode="auto">
          <a:xfrm flipH="1">
            <a:off x="1116013" y="22050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44" name="Line 24"/>
          <p:cNvSpPr>
            <a:spLocks noChangeShapeType="1"/>
          </p:cNvSpPr>
          <p:nvPr/>
        </p:nvSpPr>
        <p:spPr bwMode="auto">
          <a:xfrm>
            <a:off x="1981200" y="20605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45" name="Line 25"/>
          <p:cNvSpPr>
            <a:spLocks noChangeShapeType="1"/>
          </p:cNvSpPr>
          <p:nvPr/>
        </p:nvSpPr>
        <p:spPr bwMode="auto">
          <a:xfrm flipH="1">
            <a:off x="1981200" y="220503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46" name="Line 26"/>
          <p:cNvSpPr>
            <a:spLocks noChangeShapeType="1"/>
          </p:cNvSpPr>
          <p:nvPr/>
        </p:nvSpPr>
        <p:spPr bwMode="auto">
          <a:xfrm>
            <a:off x="1116013" y="14128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47" name="Line 27"/>
          <p:cNvSpPr>
            <a:spLocks noChangeShapeType="1"/>
          </p:cNvSpPr>
          <p:nvPr/>
        </p:nvSpPr>
        <p:spPr bwMode="auto">
          <a:xfrm flipH="1">
            <a:off x="1116013" y="15573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0748" name="Line 28"/>
          <p:cNvSpPr>
            <a:spLocks noChangeShapeType="1"/>
          </p:cNvSpPr>
          <p:nvPr/>
        </p:nvSpPr>
        <p:spPr bwMode="auto">
          <a:xfrm>
            <a:off x="1981200" y="14128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69064" name="Group 104"/>
          <p:cNvGraphicFramePr>
            <a:graphicFrameLocks noGrp="1"/>
          </p:cNvGraphicFramePr>
          <p:nvPr>
            <p:ph sz="half" idx="2"/>
          </p:nvPr>
        </p:nvGraphicFramePr>
        <p:xfrm>
          <a:off x="4284663" y="1196975"/>
          <a:ext cx="4254500" cy="4032253"/>
        </p:xfrm>
        <a:graphic>
          <a:graphicData uri="http://schemas.openxmlformats.org/drawingml/2006/table">
            <a:tbl>
              <a:tblPr/>
              <a:tblGrid>
                <a:gridCol w="850900"/>
                <a:gridCol w="850900"/>
                <a:gridCol w="850900"/>
                <a:gridCol w="850900"/>
                <a:gridCol w="850900"/>
              </a:tblGrid>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2000" b="0" i="0" u="none" strike="noStrike" cap="none" normalizeH="0" baseline="0" smtClean="0">
                        <a:ln>
                          <a:noFill/>
                        </a:ln>
                        <a:solidFill>
                          <a:srgbClr val="000000"/>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1000" b="1" i="0" u="none" strike="noStrike" cap="none" normalizeH="0" baseline="0" dirty="0" smtClean="0">
                        <a:ln>
                          <a:noFill/>
                        </a:ln>
                        <a:solidFill>
                          <a:srgbClr val="000000"/>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99" name="Text Box 79"/>
          <p:cNvSpPr txBox="1">
            <a:spLocks noChangeArrowheads="1"/>
          </p:cNvSpPr>
          <p:nvPr/>
        </p:nvSpPr>
        <p:spPr bwMode="auto">
          <a:xfrm>
            <a:off x="19796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0800" name="Text Box 80"/>
          <p:cNvSpPr txBox="1">
            <a:spLocks noChangeArrowheads="1"/>
          </p:cNvSpPr>
          <p:nvPr/>
        </p:nvSpPr>
        <p:spPr bwMode="auto">
          <a:xfrm>
            <a:off x="2627313" y="1700213"/>
            <a:ext cx="312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b="1">
                <a:solidFill>
                  <a:srgbClr val="FF0000"/>
                </a:solidFill>
                <a:latin typeface="Times" charset="0"/>
              </a:rPr>
              <a:t>1</a:t>
            </a:r>
          </a:p>
        </p:txBody>
      </p:sp>
      <p:sp>
        <p:nvSpPr>
          <p:cNvPr id="30801" name="Text Box 81"/>
          <p:cNvSpPr txBox="1">
            <a:spLocks noChangeArrowheads="1"/>
          </p:cNvSpPr>
          <p:nvPr/>
        </p:nvSpPr>
        <p:spPr bwMode="auto">
          <a:xfrm>
            <a:off x="1116013" y="17668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0802" name="Text Box 82"/>
          <p:cNvSpPr txBox="1">
            <a:spLocks noChangeArrowheads="1"/>
          </p:cNvSpPr>
          <p:nvPr/>
        </p:nvSpPr>
        <p:spPr bwMode="auto">
          <a:xfrm>
            <a:off x="11160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0803" name="Text Box 83"/>
          <p:cNvSpPr txBox="1">
            <a:spLocks noChangeArrowheads="1"/>
          </p:cNvSpPr>
          <p:nvPr/>
        </p:nvSpPr>
        <p:spPr bwMode="auto">
          <a:xfrm>
            <a:off x="611188"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0804" name="Text Box 84"/>
          <p:cNvSpPr txBox="1">
            <a:spLocks noChangeArrowheads="1"/>
          </p:cNvSpPr>
          <p:nvPr/>
        </p:nvSpPr>
        <p:spPr bwMode="auto">
          <a:xfrm>
            <a:off x="1908175"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0805" name="Text Box 85"/>
          <p:cNvSpPr txBox="1">
            <a:spLocks noChangeArrowheads="1"/>
          </p:cNvSpPr>
          <p:nvPr/>
        </p:nvSpPr>
        <p:spPr bwMode="auto">
          <a:xfrm>
            <a:off x="2112963" y="2133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0806" name="Rectangle 86"/>
          <p:cNvSpPr>
            <a:spLocks noChangeArrowheads="1"/>
          </p:cNvSpPr>
          <p:nvPr/>
        </p:nvSpPr>
        <p:spPr bwMode="auto">
          <a:xfrm>
            <a:off x="323850" y="3068638"/>
            <a:ext cx="38354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822433"/>
              </a:buClr>
              <a:buFontTx/>
              <a:buChar char="•"/>
            </a:pPr>
            <a:endParaRPr lang="it-IT" sz="1400" b="1">
              <a:solidFill>
                <a:srgbClr val="000000"/>
              </a:solidFill>
            </a:endParaRPr>
          </a:p>
        </p:txBody>
      </p:sp>
      <p:sp>
        <p:nvSpPr>
          <p:cNvPr id="30807" name="Text Box 88"/>
          <p:cNvSpPr txBox="1">
            <a:spLocks noChangeArrowheads="1"/>
          </p:cNvSpPr>
          <p:nvPr/>
        </p:nvSpPr>
        <p:spPr bwMode="auto">
          <a:xfrm>
            <a:off x="261938" y="2524125"/>
            <a:ext cx="3959225" cy="830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solidFill>
                  <a:schemeClr val="bg1"/>
                </a:solidFill>
                <a:latin typeface="Times" charset="0"/>
              </a:rPr>
              <a:t>S</a:t>
            </a:r>
            <a:r>
              <a:rPr lang="it-IT" sz="1800" baseline="-25000">
                <a:solidFill>
                  <a:schemeClr val="bg1"/>
                </a:solidFill>
                <a:latin typeface="Times" charset="0"/>
              </a:rPr>
              <a:t>4</a:t>
            </a:r>
            <a:r>
              <a:rPr lang="it-IT" sz="1800">
                <a:solidFill>
                  <a:schemeClr val="bg1"/>
                </a:solidFill>
                <a:latin typeface="Times" charset="0"/>
                <a:sym typeface="Wingdings" charset="0"/>
              </a:rPr>
              <a:t></a:t>
            </a:r>
            <a:r>
              <a:rPr lang="it-IT" sz="1800">
                <a:solidFill>
                  <a:schemeClr val="bg1"/>
                </a:solidFill>
                <a:latin typeface="Times" charset="0"/>
              </a:rPr>
              <a:t>s</a:t>
            </a:r>
            <a:r>
              <a:rPr lang="it-IT" sz="1800" baseline="-25000">
                <a:solidFill>
                  <a:schemeClr val="bg1"/>
                </a:solidFill>
                <a:latin typeface="Times" charset="0"/>
              </a:rPr>
              <a:t>5</a:t>
            </a:r>
            <a:r>
              <a:rPr lang="it-IT" sz="1800">
                <a:solidFill>
                  <a:schemeClr val="bg1"/>
                </a:solidFill>
                <a:latin typeface="Times" charset="0"/>
                <a:sym typeface="Wingdings" charset="0"/>
              </a:rPr>
              <a:t>s6</a:t>
            </a:r>
            <a:r>
              <a:rPr lang="it-IT" sz="1800">
                <a:solidFill>
                  <a:schemeClr val="bg1"/>
                </a:solidFill>
                <a:latin typeface="Times" charset="0"/>
              </a:rPr>
              <a:t>  </a:t>
            </a:r>
            <a:r>
              <a:rPr lang="it-IT">
                <a:solidFill>
                  <a:schemeClr val="bg1"/>
                </a:solidFill>
                <a:latin typeface="Times" charset="0"/>
              </a:rPr>
              <a:t>randomly select s</a:t>
            </a:r>
            <a:r>
              <a:rPr lang="it-IT" baseline="-25000">
                <a:solidFill>
                  <a:schemeClr val="bg1"/>
                </a:solidFill>
                <a:latin typeface="Times" charset="0"/>
              </a:rPr>
              <a:t>3</a:t>
            </a:r>
            <a:r>
              <a:rPr lang="it-IT">
                <a:solidFill>
                  <a:schemeClr val="bg1"/>
                </a:solidFill>
                <a:latin typeface="Times" charset="0"/>
              </a:rPr>
              <a:t> as </a:t>
            </a:r>
          </a:p>
          <a:p>
            <a:pPr eaLnBrk="1" hangingPunct="1"/>
            <a:r>
              <a:rPr lang="it-IT">
                <a:solidFill>
                  <a:schemeClr val="bg1"/>
                </a:solidFill>
                <a:latin typeface="Times" charset="0"/>
              </a:rPr>
              <a:t>next move</a:t>
            </a:r>
          </a:p>
        </p:txBody>
      </p:sp>
      <p:graphicFrame>
        <p:nvGraphicFramePr>
          <p:cNvPr id="42071" name="Object 87"/>
          <p:cNvGraphicFramePr>
            <a:graphicFrameLocks noChangeAspect="1"/>
          </p:cNvGraphicFramePr>
          <p:nvPr/>
        </p:nvGraphicFramePr>
        <p:xfrm>
          <a:off x="352425" y="5173663"/>
          <a:ext cx="4727575" cy="525462"/>
        </p:xfrm>
        <a:graphic>
          <a:graphicData uri="http://schemas.openxmlformats.org/presentationml/2006/ole">
            <mc:AlternateContent xmlns:mc="http://schemas.openxmlformats.org/markup-compatibility/2006">
              <mc:Choice xmlns:v="urn:schemas-microsoft-com:vml" Requires="v">
                <p:oleObj spid="_x0000_s30825" name="Equation" r:id="rId3" imgW="2387600" imgH="266700" progId="Equation.3">
                  <p:embed/>
                </p:oleObj>
              </mc:Choice>
              <mc:Fallback>
                <p:oleObj name="Equation" r:id="rId3" imgW="2387600" imgH="266700" progId="Equation.3">
                  <p:embed/>
                  <p:pic>
                    <p:nvPicPr>
                      <p:cNvPr id="0" name="Object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5173663"/>
                        <a:ext cx="472757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ttangolo 1"/>
          <p:cNvSpPr>
            <a:spLocks noChangeArrowheads="1"/>
          </p:cNvSpPr>
          <p:nvPr/>
        </p:nvSpPr>
        <p:spPr bwMode="auto">
          <a:xfrm>
            <a:off x="2374900" y="574198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buClr>
                <a:srgbClr val="822433"/>
              </a:buClr>
              <a:buFontTx/>
              <a:buChar char="•"/>
            </a:pPr>
            <a:r>
              <a:rPr lang="it-IT" b="1">
                <a:solidFill>
                  <a:srgbClr val="000000"/>
                </a:solidFill>
              </a:rPr>
              <a:t>GOAL STATE REACHED: END OF FIRST EPISODE</a:t>
            </a:r>
          </a:p>
        </p:txBody>
      </p:sp>
      <p:sp>
        <p:nvSpPr>
          <p:cNvPr id="5" name="CasellaDiTesto 4"/>
          <p:cNvSpPr txBox="1">
            <a:spLocks noChangeArrowheads="1"/>
          </p:cNvSpPr>
          <p:nvPr/>
        </p:nvSpPr>
        <p:spPr bwMode="auto">
          <a:xfrm>
            <a:off x="111125" y="3633788"/>
            <a:ext cx="423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In s3 r=1 so Q is updated to 1</a:t>
            </a:r>
          </a:p>
        </p:txBody>
      </p:sp>
      <p:sp>
        <p:nvSpPr>
          <p:cNvPr id="3" name="Freccia su 2"/>
          <p:cNvSpPr>
            <a:spLocks noChangeArrowheads="1"/>
          </p:cNvSpPr>
          <p:nvPr/>
        </p:nvSpPr>
        <p:spPr bwMode="auto">
          <a:xfrm>
            <a:off x="5721350" y="3157538"/>
            <a:ext cx="177800" cy="1862137"/>
          </a:xfrm>
          <a:prstGeom prst="upArrow">
            <a:avLst>
              <a:gd name="adj1" fmla="val 50000"/>
              <a:gd name="adj2" fmla="val 50281"/>
            </a:avLst>
          </a:prstGeom>
          <a:solidFill>
            <a:srgbClr val="3366FF"/>
          </a:solidFill>
          <a:ln w="19050">
            <a:solidFill>
              <a:srgbClr val="800080"/>
            </a:solidFill>
            <a:round/>
            <a:headEnd/>
            <a:tailEnd/>
          </a:ln>
        </p:spPr>
        <p:txBody>
          <a:bodyPr wrap="none" anchor="ctr"/>
          <a:lstStyle/>
          <a:p>
            <a:pPr algn="r" eaLnBrk="0" hangingPunct="0">
              <a:spcBef>
                <a:spcPct val="50000"/>
              </a:spcBef>
            </a:pPr>
            <a:endParaRPr lang="it-IT"/>
          </a:p>
        </p:txBody>
      </p:sp>
      <p:sp>
        <p:nvSpPr>
          <p:cNvPr id="6" name="CasellaDiTesto 5"/>
          <p:cNvSpPr txBox="1">
            <a:spLocks noChangeArrowheads="1"/>
          </p:cNvSpPr>
          <p:nvPr/>
        </p:nvSpPr>
        <p:spPr bwMode="auto">
          <a:xfrm>
            <a:off x="5224463" y="4681538"/>
            <a:ext cx="6762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822433"/>
              </a:buClr>
            </a:pPr>
            <a:r>
              <a:rPr lang="it-IT" sz="1100" b="1">
                <a:solidFill>
                  <a:srgbClr val="000000"/>
                </a:solidFill>
              </a:rPr>
              <a:t>1+0.9*0</a:t>
            </a:r>
          </a:p>
          <a:p>
            <a:pPr eaLnBrk="1" hangingPunct="1">
              <a:spcBef>
                <a:spcPct val="20000"/>
              </a:spcBef>
              <a:buClr>
                <a:srgbClr val="822433"/>
              </a:buClr>
            </a:pPr>
            <a:r>
              <a:rPr lang="it-IT" sz="1100" b="1">
                <a:solidFill>
                  <a:srgbClr val="000000"/>
                </a:solidFill>
              </a:rPr>
              <a:t>=1</a:t>
            </a:r>
          </a:p>
          <a:p>
            <a:pPr eaLnBrk="1" hangingPunct="1"/>
            <a:endParaRPr lang="it-IT"/>
          </a:p>
        </p:txBody>
      </p:sp>
      <p:sp>
        <p:nvSpPr>
          <p:cNvPr id="7" name="Freccia sinistra 6"/>
          <p:cNvSpPr>
            <a:spLocks noChangeArrowheads="1"/>
          </p:cNvSpPr>
          <p:nvPr/>
        </p:nvSpPr>
        <p:spPr bwMode="auto">
          <a:xfrm>
            <a:off x="2890838" y="1801813"/>
            <a:ext cx="1160462" cy="303212"/>
          </a:xfrm>
          <a:prstGeom prst="leftArrow">
            <a:avLst>
              <a:gd name="adj1" fmla="val 50000"/>
              <a:gd name="adj2" fmla="val 49843"/>
            </a:avLst>
          </a:prstGeom>
          <a:solidFill>
            <a:srgbClr val="3366FF"/>
          </a:solidFill>
          <a:ln w="19050">
            <a:solidFill>
              <a:srgbClr val="800080"/>
            </a:solidFill>
            <a:round/>
            <a:headEnd/>
            <a:tailEnd/>
          </a:ln>
        </p:spPr>
        <p:txBody>
          <a:bodyPr wrap="none" anchor="ctr"/>
          <a:lstStyle/>
          <a:p>
            <a:pPr algn="r" eaLnBrk="0" hangingPunct="0">
              <a:spcBef>
                <a:spcPct val="50000"/>
              </a:spcBef>
            </a:pPr>
            <a:endParaRPr lang="it-IT"/>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0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850" y="115888"/>
            <a:ext cx="8534400" cy="803275"/>
          </a:xfrm>
        </p:spPr>
        <p:txBody>
          <a:bodyPr/>
          <a:lstStyle/>
          <a:p>
            <a:pPr algn="ctr" eaLnBrk="1" hangingPunct="1"/>
            <a:r>
              <a:rPr lang="it-IT">
                <a:latin typeface="Arial" charset="0"/>
              </a:rPr>
              <a:t>Q-Learning: Example (</a:t>
            </a:r>
            <a:r>
              <a:rPr lang="it-IT">
                <a:latin typeface="Arial" charset="0"/>
                <a:sym typeface="Symbol" charset="0"/>
              </a:rPr>
              <a:t>=0.9</a:t>
            </a:r>
            <a:r>
              <a:rPr lang="it-IT">
                <a:latin typeface="Arial" charset="0"/>
              </a:rPr>
              <a:t>)  </a:t>
            </a:r>
            <a:br>
              <a:rPr lang="it-IT">
                <a:latin typeface="Arial" charset="0"/>
              </a:rPr>
            </a:br>
            <a:r>
              <a:rPr lang="it-IT">
                <a:latin typeface="Arial" charset="0"/>
              </a:rPr>
              <a:t>Episode 2</a:t>
            </a:r>
          </a:p>
        </p:txBody>
      </p:sp>
      <p:graphicFrame>
        <p:nvGraphicFramePr>
          <p:cNvPr id="170092" name="Group 108"/>
          <p:cNvGraphicFramePr>
            <a:graphicFrameLocks noGrp="1"/>
          </p:cNvGraphicFramePr>
          <p:nvPr>
            <p:ph sz="half" idx="1"/>
          </p:nvPr>
        </p:nvGraphicFramePr>
        <p:xfrm>
          <a:off x="466725" y="1196975"/>
          <a:ext cx="2592388" cy="1223963"/>
        </p:xfrm>
        <a:graphic>
          <a:graphicData uri="http://schemas.openxmlformats.org/drawingml/2006/table">
            <a:tbl>
              <a:tblPr/>
              <a:tblGrid>
                <a:gridCol w="865188"/>
                <a:gridCol w="862012"/>
                <a:gridCol w="865188"/>
              </a:tblGrid>
              <a:tr h="612775">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1188">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61" name="Line 17"/>
          <p:cNvSpPr>
            <a:spLocks noChangeShapeType="1"/>
          </p:cNvSpPr>
          <p:nvPr/>
        </p:nvSpPr>
        <p:spPr bwMode="auto">
          <a:xfrm flipV="1">
            <a:off x="1042988"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1762" name="Line 18"/>
          <p:cNvSpPr>
            <a:spLocks noChangeShapeType="1"/>
          </p:cNvSpPr>
          <p:nvPr/>
        </p:nvSpPr>
        <p:spPr bwMode="auto">
          <a:xfrm flipV="1">
            <a:off x="1908175"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1763" name="Line 19"/>
          <p:cNvSpPr>
            <a:spLocks noChangeShapeType="1"/>
          </p:cNvSpPr>
          <p:nvPr/>
        </p:nvSpPr>
        <p:spPr bwMode="auto">
          <a:xfrm flipV="1">
            <a:off x="26273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1764" name="Line 20"/>
          <p:cNvSpPr>
            <a:spLocks noChangeShapeType="1"/>
          </p:cNvSpPr>
          <p:nvPr/>
        </p:nvSpPr>
        <p:spPr bwMode="auto">
          <a:xfrm>
            <a:off x="9001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1765" name="Line 21"/>
          <p:cNvSpPr>
            <a:spLocks noChangeShapeType="1"/>
          </p:cNvSpPr>
          <p:nvPr/>
        </p:nvSpPr>
        <p:spPr bwMode="auto">
          <a:xfrm>
            <a:off x="17637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1766" name="Line 22"/>
          <p:cNvSpPr>
            <a:spLocks noChangeShapeType="1"/>
          </p:cNvSpPr>
          <p:nvPr/>
        </p:nvSpPr>
        <p:spPr bwMode="auto">
          <a:xfrm>
            <a:off x="1116013" y="20605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1767" name="Line 23"/>
          <p:cNvSpPr>
            <a:spLocks noChangeShapeType="1"/>
          </p:cNvSpPr>
          <p:nvPr/>
        </p:nvSpPr>
        <p:spPr bwMode="auto">
          <a:xfrm flipH="1">
            <a:off x="1116013" y="22050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1768" name="Line 24"/>
          <p:cNvSpPr>
            <a:spLocks noChangeShapeType="1"/>
          </p:cNvSpPr>
          <p:nvPr/>
        </p:nvSpPr>
        <p:spPr bwMode="auto">
          <a:xfrm>
            <a:off x="1981200" y="20605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1769" name="Line 25"/>
          <p:cNvSpPr>
            <a:spLocks noChangeShapeType="1"/>
          </p:cNvSpPr>
          <p:nvPr/>
        </p:nvSpPr>
        <p:spPr bwMode="auto">
          <a:xfrm flipH="1">
            <a:off x="1981200" y="220503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1770" name="Line 26"/>
          <p:cNvSpPr>
            <a:spLocks noChangeShapeType="1"/>
          </p:cNvSpPr>
          <p:nvPr/>
        </p:nvSpPr>
        <p:spPr bwMode="auto">
          <a:xfrm>
            <a:off x="1116013" y="14128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1771" name="Line 27"/>
          <p:cNvSpPr>
            <a:spLocks noChangeShapeType="1"/>
          </p:cNvSpPr>
          <p:nvPr/>
        </p:nvSpPr>
        <p:spPr bwMode="auto">
          <a:xfrm flipH="1">
            <a:off x="1116013" y="15573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1772" name="Line 28"/>
          <p:cNvSpPr>
            <a:spLocks noChangeShapeType="1"/>
          </p:cNvSpPr>
          <p:nvPr/>
        </p:nvSpPr>
        <p:spPr bwMode="auto">
          <a:xfrm>
            <a:off x="1981200" y="14128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70098" name="Group 114"/>
          <p:cNvGraphicFramePr>
            <a:graphicFrameLocks noGrp="1"/>
          </p:cNvGraphicFramePr>
          <p:nvPr>
            <p:ph sz="half" idx="2"/>
          </p:nvPr>
        </p:nvGraphicFramePr>
        <p:xfrm>
          <a:off x="4284663" y="1196975"/>
          <a:ext cx="4254500" cy="4032253"/>
        </p:xfrm>
        <a:graphic>
          <a:graphicData uri="http://schemas.openxmlformats.org/drawingml/2006/table">
            <a:tbl>
              <a:tblPr/>
              <a:tblGrid>
                <a:gridCol w="850900"/>
                <a:gridCol w="850900"/>
                <a:gridCol w="850900"/>
                <a:gridCol w="850900"/>
                <a:gridCol w="850900"/>
              </a:tblGrid>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2000" b="0" i="0" u="none" strike="noStrike" cap="none" normalizeH="0" baseline="0" smtClean="0">
                        <a:ln>
                          <a:noFill/>
                        </a:ln>
                        <a:solidFill>
                          <a:srgbClr val="000000"/>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18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823" name="Text Box 79"/>
          <p:cNvSpPr txBox="1">
            <a:spLocks noChangeArrowheads="1"/>
          </p:cNvSpPr>
          <p:nvPr/>
        </p:nvSpPr>
        <p:spPr bwMode="auto">
          <a:xfrm>
            <a:off x="19796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1824" name="Text Box 80"/>
          <p:cNvSpPr txBox="1">
            <a:spLocks noChangeArrowheads="1"/>
          </p:cNvSpPr>
          <p:nvPr/>
        </p:nvSpPr>
        <p:spPr bwMode="auto">
          <a:xfrm>
            <a:off x="2627313" y="17002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1825" name="Text Box 81"/>
          <p:cNvSpPr txBox="1">
            <a:spLocks noChangeArrowheads="1"/>
          </p:cNvSpPr>
          <p:nvPr/>
        </p:nvSpPr>
        <p:spPr bwMode="auto">
          <a:xfrm>
            <a:off x="1116013" y="17668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1826" name="Text Box 82"/>
          <p:cNvSpPr txBox="1">
            <a:spLocks noChangeArrowheads="1"/>
          </p:cNvSpPr>
          <p:nvPr/>
        </p:nvSpPr>
        <p:spPr bwMode="auto">
          <a:xfrm>
            <a:off x="11160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1827" name="Text Box 83"/>
          <p:cNvSpPr txBox="1">
            <a:spLocks noChangeArrowheads="1"/>
          </p:cNvSpPr>
          <p:nvPr/>
        </p:nvSpPr>
        <p:spPr bwMode="auto">
          <a:xfrm>
            <a:off x="611188"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1828" name="Text Box 84"/>
          <p:cNvSpPr txBox="1">
            <a:spLocks noChangeArrowheads="1"/>
          </p:cNvSpPr>
          <p:nvPr/>
        </p:nvSpPr>
        <p:spPr bwMode="auto">
          <a:xfrm>
            <a:off x="1908175"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1829" name="Text Box 85"/>
          <p:cNvSpPr txBox="1">
            <a:spLocks noChangeArrowheads="1"/>
          </p:cNvSpPr>
          <p:nvPr/>
        </p:nvSpPr>
        <p:spPr bwMode="auto">
          <a:xfrm>
            <a:off x="2112963" y="2133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1830" name="Text Box 88"/>
          <p:cNvSpPr txBox="1">
            <a:spLocks noChangeArrowheads="1"/>
          </p:cNvSpPr>
          <p:nvPr/>
        </p:nvSpPr>
        <p:spPr bwMode="auto">
          <a:xfrm>
            <a:off x="468313" y="2565400"/>
            <a:ext cx="14605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solidFill>
                  <a:schemeClr val="bg1"/>
                </a:solidFill>
                <a:latin typeface="Times" charset="0"/>
              </a:rPr>
              <a:t>s=s</a:t>
            </a:r>
            <a:r>
              <a:rPr lang="it-IT" baseline="-25000">
                <a:solidFill>
                  <a:schemeClr val="bg1"/>
                </a:solidFill>
                <a:latin typeface="Times" charset="0"/>
              </a:rPr>
              <a:t>4</a:t>
            </a:r>
            <a:r>
              <a:rPr lang="it-IT">
                <a:solidFill>
                  <a:schemeClr val="bg1"/>
                </a:solidFill>
                <a:latin typeface="Times" charset="0"/>
              </a:rPr>
              <a:t>, s’=s</a:t>
            </a:r>
            <a:r>
              <a:rPr lang="it-IT" baseline="-25000">
                <a:solidFill>
                  <a:schemeClr val="bg1"/>
                </a:solidFill>
                <a:latin typeface="Times" charset="0"/>
              </a:rPr>
              <a:t>1</a:t>
            </a:r>
          </a:p>
        </p:txBody>
      </p:sp>
      <p:graphicFrame>
        <p:nvGraphicFramePr>
          <p:cNvPr id="45142" name="Object 87"/>
          <p:cNvGraphicFramePr>
            <a:graphicFrameLocks noChangeAspect="1"/>
          </p:cNvGraphicFramePr>
          <p:nvPr/>
        </p:nvGraphicFramePr>
        <p:xfrm>
          <a:off x="2200275" y="5486400"/>
          <a:ext cx="5413375" cy="760413"/>
        </p:xfrm>
        <a:graphic>
          <a:graphicData uri="http://schemas.openxmlformats.org/presentationml/2006/ole">
            <mc:AlternateContent xmlns:mc="http://schemas.openxmlformats.org/markup-compatibility/2006">
              <mc:Choice xmlns:v="urn:schemas-microsoft-com:vml" Requires="v">
                <p:oleObj spid="_x0000_s31844" name="Equation" r:id="rId3" imgW="1905000" imgH="266700" progId="Equation.3">
                  <p:embed/>
                </p:oleObj>
              </mc:Choice>
              <mc:Fallback>
                <p:oleObj name="Equation" r:id="rId3" imgW="1905000" imgH="266700" progId="Equation.3">
                  <p:embed/>
                  <p:pic>
                    <p:nvPicPr>
                      <p:cNvPr id="0" name="Object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275" y="5486400"/>
                        <a:ext cx="54133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reccia su 1"/>
          <p:cNvSpPr>
            <a:spLocks noChangeArrowheads="1"/>
          </p:cNvSpPr>
          <p:nvPr/>
        </p:nvSpPr>
        <p:spPr bwMode="auto">
          <a:xfrm>
            <a:off x="5732463" y="1971675"/>
            <a:ext cx="230187" cy="1838325"/>
          </a:xfrm>
          <a:prstGeom prst="upArrow">
            <a:avLst>
              <a:gd name="adj1" fmla="val 50000"/>
              <a:gd name="adj2" fmla="val 49914"/>
            </a:avLst>
          </a:prstGeom>
          <a:solidFill>
            <a:srgbClr val="3366FF"/>
          </a:solidFill>
          <a:ln w="19050">
            <a:solidFill>
              <a:srgbClr val="800080"/>
            </a:solidFill>
            <a:round/>
            <a:headEnd/>
            <a:tailEnd/>
          </a:ln>
        </p:spPr>
        <p:txBody>
          <a:bodyPr wrap="none" anchor="ctr"/>
          <a:lstStyle/>
          <a:p>
            <a:pPr algn="r" eaLnBrk="0" hangingPunct="0">
              <a:spcBef>
                <a:spcPct val="50000"/>
              </a:spcBef>
            </a:pPr>
            <a:endParaRPr lang="it-IT"/>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r>
              <a:rPr lang="it-IT">
                <a:latin typeface="Arial" charset="0"/>
              </a:rPr>
              <a:t>Reinforcement learning</a:t>
            </a:r>
          </a:p>
        </p:txBody>
      </p:sp>
      <p:sp>
        <p:nvSpPr>
          <p:cNvPr id="18434" name="Segnaposto contenuto 2"/>
          <p:cNvSpPr>
            <a:spLocks noGrp="1"/>
          </p:cNvSpPr>
          <p:nvPr>
            <p:ph idx="1"/>
          </p:nvPr>
        </p:nvSpPr>
        <p:spPr>
          <a:xfrm>
            <a:off x="608013" y="1649413"/>
            <a:ext cx="8186737" cy="5005387"/>
          </a:xfrm>
        </p:spPr>
        <p:txBody>
          <a:bodyPr/>
          <a:lstStyle/>
          <a:p>
            <a:pPr>
              <a:lnSpc>
                <a:spcPct val="70000"/>
              </a:lnSpc>
            </a:pPr>
            <a:r>
              <a:rPr lang="en-US" altLang="zh-CN" sz="3600" b="1" dirty="0">
                <a:latin typeface="Arial" charset="0"/>
                <a:ea typeface="SimSun" charset="0"/>
                <a:cs typeface="SimSun" charset="0"/>
              </a:rPr>
              <a:t>Reinforcement learning</a:t>
            </a:r>
            <a:r>
              <a:rPr lang="en-US" altLang="zh-CN" sz="3600" b="1" dirty="0" smtClean="0">
                <a:latin typeface="Arial" charset="0"/>
                <a:ea typeface="SimSun" charset="0"/>
                <a:cs typeface="SimSun" charset="0"/>
              </a:rPr>
              <a:t>:</a:t>
            </a:r>
            <a:endParaRPr lang="en-US" altLang="zh-CN" sz="3600" b="1" dirty="0">
              <a:latin typeface="Arial" charset="0"/>
              <a:ea typeface="SimSun" charset="0"/>
              <a:cs typeface="SimSun" charset="0"/>
            </a:endParaRPr>
          </a:p>
          <a:p>
            <a:pPr lvl="1">
              <a:lnSpc>
                <a:spcPct val="70000"/>
              </a:lnSpc>
            </a:pPr>
            <a:r>
              <a:rPr lang="en-US" altLang="zh-CN" sz="3600" dirty="0">
                <a:latin typeface="Arial" charset="0"/>
                <a:ea typeface="SimSun" charset="0"/>
                <a:cs typeface="SimSun" charset="0"/>
              </a:rPr>
              <a:t>Agent receives </a:t>
            </a:r>
            <a:r>
              <a:rPr lang="en-US" altLang="zh-CN" sz="3600" dirty="0">
                <a:solidFill>
                  <a:srgbClr val="FF0000"/>
                </a:solidFill>
                <a:latin typeface="Arial" charset="0"/>
                <a:ea typeface="SimSun" charset="0"/>
                <a:cs typeface="SimSun" charset="0"/>
              </a:rPr>
              <a:t>no examples </a:t>
            </a:r>
            <a:r>
              <a:rPr lang="en-US" altLang="zh-CN" sz="3600" dirty="0">
                <a:latin typeface="Arial" charset="0"/>
                <a:ea typeface="SimSun" charset="0"/>
                <a:cs typeface="SimSun" charset="0"/>
              </a:rPr>
              <a:t>and starts with </a:t>
            </a:r>
            <a:r>
              <a:rPr lang="en-US" altLang="zh-CN" sz="3600" dirty="0">
                <a:solidFill>
                  <a:srgbClr val="FF0000"/>
                </a:solidFill>
                <a:latin typeface="Arial" charset="0"/>
                <a:ea typeface="SimSun" charset="0"/>
                <a:cs typeface="SimSun" charset="0"/>
              </a:rPr>
              <a:t>no model </a:t>
            </a:r>
            <a:r>
              <a:rPr lang="en-US" altLang="zh-CN" sz="3600" dirty="0">
                <a:latin typeface="Arial" charset="0"/>
                <a:ea typeface="SimSun" charset="0"/>
                <a:cs typeface="SimSun" charset="0"/>
              </a:rPr>
              <a:t>of the environment. </a:t>
            </a:r>
          </a:p>
          <a:p>
            <a:pPr lvl="1">
              <a:lnSpc>
                <a:spcPct val="70000"/>
              </a:lnSpc>
            </a:pPr>
            <a:r>
              <a:rPr lang="en-US" altLang="zh-CN" sz="3600" dirty="0">
                <a:latin typeface="Arial" charset="0"/>
                <a:ea typeface="SimSun" charset="0"/>
                <a:cs typeface="SimSun" charset="0"/>
              </a:rPr>
              <a:t>Agent gets feedback through rewards, or </a:t>
            </a:r>
            <a:r>
              <a:rPr lang="en-US" altLang="zh-CN" sz="3600" b="1" dirty="0">
                <a:latin typeface="Arial" charset="0"/>
                <a:ea typeface="SimSun" charset="0"/>
                <a:cs typeface="SimSun" charset="0"/>
              </a:rPr>
              <a:t>reinforcement</a:t>
            </a:r>
            <a:r>
              <a:rPr lang="en-US" altLang="zh-CN" sz="3600" dirty="0">
                <a:latin typeface="Arial" charset="0"/>
                <a:ea typeface="SimSun" charset="0"/>
                <a:cs typeface="SimSun" charset="0"/>
              </a:rPr>
              <a:t>.</a:t>
            </a:r>
          </a:p>
          <a:p>
            <a:r>
              <a:rPr lang="it-IT" dirty="0">
                <a:latin typeface="Arial" charset="0"/>
              </a:rPr>
              <a:t>Note: </a:t>
            </a:r>
            <a:r>
              <a:rPr lang="it-IT" dirty="0" err="1">
                <a:latin typeface="Arial" charset="0"/>
              </a:rPr>
              <a:t>it</a:t>
            </a:r>
            <a:r>
              <a:rPr lang="it-IT" dirty="0">
                <a:latin typeface="Arial" charset="0"/>
              </a:rPr>
              <a:t> </a:t>
            </a:r>
            <a:r>
              <a:rPr lang="it-IT" dirty="0" err="1">
                <a:latin typeface="Arial" charset="0"/>
              </a:rPr>
              <a:t>is</a:t>
            </a:r>
            <a:r>
              <a:rPr lang="it-IT" dirty="0">
                <a:latin typeface="Arial" charset="0"/>
              </a:rPr>
              <a:t> common to talk </a:t>
            </a:r>
            <a:r>
              <a:rPr lang="it-IT" dirty="0" err="1">
                <a:latin typeface="Arial" charset="0"/>
              </a:rPr>
              <a:t>about</a:t>
            </a:r>
            <a:r>
              <a:rPr lang="it-IT" dirty="0">
                <a:latin typeface="Arial" charset="0"/>
              </a:rPr>
              <a:t> «agents» </a:t>
            </a:r>
            <a:r>
              <a:rPr lang="it-IT" dirty="0" err="1">
                <a:latin typeface="Arial" charset="0"/>
              </a:rPr>
              <a:t>rather</a:t>
            </a:r>
            <a:r>
              <a:rPr lang="it-IT" dirty="0">
                <a:latin typeface="Arial" charset="0"/>
              </a:rPr>
              <a:t> </a:t>
            </a:r>
            <a:r>
              <a:rPr lang="it-IT" dirty="0" err="1">
                <a:latin typeface="Arial" charset="0"/>
              </a:rPr>
              <a:t>than</a:t>
            </a:r>
            <a:r>
              <a:rPr lang="it-IT" dirty="0">
                <a:latin typeface="Arial" charset="0"/>
              </a:rPr>
              <a:t> «</a:t>
            </a:r>
            <a:r>
              <a:rPr lang="it-IT" dirty="0" err="1">
                <a:latin typeface="Arial" charset="0"/>
              </a:rPr>
              <a:t>learners</a:t>
            </a:r>
            <a:r>
              <a:rPr lang="it-IT" dirty="0">
                <a:latin typeface="Arial" charset="0"/>
              </a:rPr>
              <a:t>» </a:t>
            </a:r>
            <a:r>
              <a:rPr lang="it-IT" dirty="0" err="1">
                <a:latin typeface="Arial" charset="0"/>
              </a:rPr>
              <a:t>since</a:t>
            </a:r>
            <a:r>
              <a:rPr lang="it-IT" dirty="0">
                <a:latin typeface="Arial" charset="0"/>
              </a:rPr>
              <a:t> the </a:t>
            </a:r>
            <a:r>
              <a:rPr lang="it-IT" b="1" dirty="0">
                <a:solidFill>
                  <a:srgbClr val="FF0000"/>
                </a:solidFill>
                <a:latin typeface="Arial" charset="0"/>
              </a:rPr>
              <a:t>output </a:t>
            </a:r>
            <a:r>
              <a:rPr lang="it-IT" b="1" dirty="0" err="1">
                <a:solidFill>
                  <a:srgbClr val="FF0000"/>
                </a:solidFill>
                <a:latin typeface="Arial" charset="0"/>
              </a:rPr>
              <a:t>is</a:t>
            </a:r>
            <a:r>
              <a:rPr lang="it-IT" b="1" dirty="0">
                <a:solidFill>
                  <a:srgbClr val="FF0000"/>
                </a:solidFill>
                <a:latin typeface="Arial" charset="0"/>
              </a:rPr>
              <a:t> a </a:t>
            </a:r>
            <a:r>
              <a:rPr lang="it-IT" b="1" dirty="0" err="1">
                <a:solidFill>
                  <a:srgbClr val="FF0000"/>
                </a:solidFill>
                <a:latin typeface="Arial" charset="0"/>
              </a:rPr>
              <a:t>sequence</a:t>
            </a:r>
            <a:r>
              <a:rPr lang="it-IT" b="1" dirty="0">
                <a:solidFill>
                  <a:srgbClr val="FF0000"/>
                </a:solidFill>
                <a:latin typeface="Arial" charset="0"/>
              </a:rPr>
              <a:t> of </a:t>
            </a:r>
            <a:r>
              <a:rPr lang="it-IT" b="1" dirty="0" err="1">
                <a:solidFill>
                  <a:srgbClr val="FF0000"/>
                </a:solidFill>
                <a:latin typeface="Arial" charset="0"/>
              </a:rPr>
              <a:t>actions</a:t>
            </a:r>
            <a:r>
              <a:rPr lang="it-IT" dirty="0">
                <a:latin typeface="Arial" charset="0"/>
              </a:rPr>
              <a:t>, </a:t>
            </a:r>
            <a:r>
              <a:rPr lang="it-IT" dirty="0" err="1">
                <a:latin typeface="Arial" charset="0"/>
              </a:rPr>
              <a:t>rather</a:t>
            </a:r>
            <a:r>
              <a:rPr lang="it-IT" dirty="0">
                <a:latin typeface="Arial" charset="0"/>
              </a:rPr>
              <a:t> </a:t>
            </a:r>
            <a:r>
              <a:rPr lang="it-IT" dirty="0" err="1">
                <a:latin typeface="Arial" charset="0"/>
              </a:rPr>
              <a:t>than</a:t>
            </a:r>
            <a:r>
              <a:rPr lang="it-IT" dirty="0">
                <a:latin typeface="Arial" charset="0"/>
              </a:rPr>
              <a:t> a </a:t>
            </a:r>
            <a:r>
              <a:rPr lang="it-IT" dirty="0" err="1">
                <a:latin typeface="Arial" charset="0"/>
              </a:rPr>
              <a:t>classification</a:t>
            </a:r>
            <a:endParaRPr lang="it-IT" dirty="0">
              <a:latin typeface="Arial" charset="0"/>
            </a:endParaRPr>
          </a:p>
        </p:txBody>
      </p:sp>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5CAB26-23AD-6347-B913-062B82222224}" type="slidenum">
              <a:rPr lang="en-US" sz="1400">
                <a:latin typeface="Comic Sans MS" charset="0"/>
              </a:rPr>
              <a:pPr/>
              <a:t>3</a:t>
            </a:fld>
            <a:endParaRPr lang="en-US" sz="1400">
              <a:latin typeface="Comic Sans M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23850" y="115888"/>
            <a:ext cx="8534400" cy="803275"/>
          </a:xfrm>
        </p:spPr>
        <p:txBody>
          <a:bodyPr/>
          <a:lstStyle/>
          <a:p>
            <a:pPr eaLnBrk="1" hangingPunct="1"/>
            <a:r>
              <a:rPr lang="it-IT">
                <a:latin typeface="Arial" charset="0"/>
              </a:rPr>
              <a:t>Q-Learning: Example (</a:t>
            </a:r>
            <a:r>
              <a:rPr lang="it-IT">
                <a:latin typeface="Arial" charset="0"/>
                <a:sym typeface="Symbol" charset="0"/>
              </a:rPr>
              <a:t>=0.9</a:t>
            </a:r>
            <a:r>
              <a:rPr lang="it-IT">
                <a:latin typeface="Arial" charset="0"/>
              </a:rPr>
              <a:t>)</a:t>
            </a:r>
          </a:p>
        </p:txBody>
      </p:sp>
      <p:graphicFrame>
        <p:nvGraphicFramePr>
          <p:cNvPr id="171101" name="Group 93"/>
          <p:cNvGraphicFramePr>
            <a:graphicFrameLocks noGrp="1"/>
          </p:cNvGraphicFramePr>
          <p:nvPr>
            <p:ph sz="half" idx="1"/>
          </p:nvPr>
        </p:nvGraphicFramePr>
        <p:xfrm>
          <a:off x="466725" y="1196975"/>
          <a:ext cx="2592388" cy="1223963"/>
        </p:xfrm>
        <a:graphic>
          <a:graphicData uri="http://schemas.openxmlformats.org/drawingml/2006/table">
            <a:tbl>
              <a:tblPr/>
              <a:tblGrid>
                <a:gridCol w="865188"/>
                <a:gridCol w="862012"/>
                <a:gridCol w="865188"/>
              </a:tblGrid>
              <a:tr h="612775">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1188">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85" name="Line 17"/>
          <p:cNvSpPr>
            <a:spLocks noChangeShapeType="1"/>
          </p:cNvSpPr>
          <p:nvPr/>
        </p:nvSpPr>
        <p:spPr bwMode="auto">
          <a:xfrm flipV="1">
            <a:off x="1042988"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786" name="Line 18"/>
          <p:cNvSpPr>
            <a:spLocks noChangeShapeType="1"/>
          </p:cNvSpPr>
          <p:nvPr/>
        </p:nvSpPr>
        <p:spPr bwMode="auto">
          <a:xfrm flipV="1">
            <a:off x="1908175"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787" name="Line 19"/>
          <p:cNvSpPr>
            <a:spLocks noChangeShapeType="1"/>
          </p:cNvSpPr>
          <p:nvPr/>
        </p:nvSpPr>
        <p:spPr bwMode="auto">
          <a:xfrm flipV="1">
            <a:off x="26273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788" name="Line 20"/>
          <p:cNvSpPr>
            <a:spLocks noChangeShapeType="1"/>
          </p:cNvSpPr>
          <p:nvPr/>
        </p:nvSpPr>
        <p:spPr bwMode="auto">
          <a:xfrm>
            <a:off x="9001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789" name="Line 21"/>
          <p:cNvSpPr>
            <a:spLocks noChangeShapeType="1"/>
          </p:cNvSpPr>
          <p:nvPr/>
        </p:nvSpPr>
        <p:spPr bwMode="auto">
          <a:xfrm>
            <a:off x="17637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790" name="Line 22"/>
          <p:cNvSpPr>
            <a:spLocks noChangeShapeType="1"/>
          </p:cNvSpPr>
          <p:nvPr/>
        </p:nvSpPr>
        <p:spPr bwMode="auto">
          <a:xfrm>
            <a:off x="1116013" y="20605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791" name="Line 23"/>
          <p:cNvSpPr>
            <a:spLocks noChangeShapeType="1"/>
          </p:cNvSpPr>
          <p:nvPr/>
        </p:nvSpPr>
        <p:spPr bwMode="auto">
          <a:xfrm flipH="1">
            <a:off x="1116013" y="22050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792" name="Line 24"/>
          <p:cNvSpPr>
            <a:spLocks noChangeShapeType="1"/>
          </p:cNvSpPr>
          <p:nvPr/>
        </p:nvSpPr>
        <p:spPr bwMode="auto">
          <a:xfrm>
            <a:off x="1981200" y="20605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793" name="Line 25"/>
          <p:cNvSpPr>
            <a:spLocks noChangeShapeType="1"/>
          </p:cNvSpPr>
          <p:nvPr/>
        </p:nvSpPr>
        <p:spPr bwMode="auto">
          <a:xfrm flipH="1">
            <a:off x="1981200" y="220503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794" name="Line 26"/>
          <p:cNvSpPr>
            <a:spLocks noChangeShapeType="1"/>
          </p:cNvSpPr>
          <p:nvPr/>
        </p:nvSpPr>
        <p:spPr bwMode="auto">
          <a:xfrm>
            <a:off x="1116013" y="14128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795" name="Line 27"/>
          <p:cNvSpPr>
            <a:spLocks noChangeShapeType="1"/>
          </p:cNvSpPr>
          <p:nvPr/>
        </p:nvSpPr>
        <p:spPr bwMode="auto">
          <a:xfrm flipH="1">
            <a:off x="1116013" y="15573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796" name="Line 28"/>
          <p:cNvSpPr>
            <a:spLocks noChangeShapeType="1"/>
          </p:cNvSpPr>
          <p:nvPr/>
        </p:nvSpPr>
        <p:spPr bwMode="auto">
          <a:xfrm>
            <a:off x="1981200" y="14128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71103" name="Group 95"/>
          <p:cNvGraphicFramePr>
            <a:graphicFrameLocks noGrp="1"/>
          </p:cNvGraphicFramePr>
          <p:nvPr>
            <p:ph sz="half" idx="2"/>
          </p:nvPr>
        </p:nvGraphicFramePr>
        <p:xfrm>
          <a:off x="4284663" y="1196975"/>
          <a:ext cx="4254500" cy="4032253"/>
        </p:xfrm>
        <a:graphic>
          <a:graphicData uri="http://schemas.openxmlformats.org/drawingml/2006/table">
            <a:tbl>
              <a:tblPr/>
              <a:tblGrid>
                <a:gridCol w="850900"/>
                <a:gridCol w="850900"/>
                <a:gridCol w="850900"/>
                <a:gridCol w="850900"/>
                <a:gridCol w="850900"/>
              </a:tblGrid>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2000" b="0" i="0" u="none" strike="noStrike" cap="none" normalizeH="0" baseline="0" smtClean="0">
                        <a:ln>
                          <a:noFill/>
                        </a:ln>
                        <a:solidFill>
                          <a:srgbClr val="000000"/>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18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4675">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847" name="Text Box 79"/>
          <p:cNvSpPr txBox="1">
            <a:spLocks noChangeArrowheads="1"/>
          </p:cNvSpPr>
          <p:nvPr/>
        </p:nvSpPr>
        <p:spPr bwMode="auto">
          <a:xfrm>
            <a:off x="19796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2848" name="Text Box 80"/>
          <p:cNvSpPr txBox="1">
            <a:spLocks noChangeArrowheads="1"/>
          </p:cNvSpPr>
          <p:nvPr/>
        </p:nvSpPr>
        <p:spPr bwMode="auto">
          <a:xfrm>
            <a:off x="2627313" y="17002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2849" name="Text Box 81"/>
          <p:cNvSpPr txBox="1">
            <a:spLocks noChangeArrowheads="1"/>
          </p:cNvSpPr>
          <p:nvPr/>
        </p:nvSpPr>
        <p:spPr bwMode="auto">
          <a:xfrm>
            <a:off x="1116013" y="17668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2850" name="Text Box 82"/>
          <p:cNvSpPr txBox="1">
            <a:spLocks noChangeArrowheads="1"/>
          </p:cNvSpPr>
          <p:nvPr/>
        </p:nvSpPr>
        <p:spPr bwMode="auto">
          <a:xfrm>
            <a:off x="11160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2851" name="Text Box 83"/>
          <p:cNvSpPr txBox="1">
            <a:spLocks noChangeArrowheads="1"/>
          </p:cNvSpPr>
          <p:nvPr/>
        </p:nvSpPr>
        <p:spPr bwMode="auto">
          <a:xfrm>
            <a:off x="611188"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2852" name="Text Box 84"/>
          <p:cNvSpPr txBox="1">
            <a:spLocks noChangeArrowheads="1"/>
          </p:cNvSpPr>
          <p:nvPr/>
        </p:nvSpPr>
        <p:spPr bwMode="auto">
          <a:xfrm>
            <a:off x="1908175"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2853" name="Text Box 85"/>
          <p:cNvSpPr txBox="1">
            <a:spLocks noChangeArrowheads="1"/>
          </p:cNvSpPr>
          <p:nvPr/>
        </p:nvSpPr>
        <p:spPr bwMode="auto">
          <a:xfrm>
            <a:off x="2112963" y="2133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graphicFrame>
        <p:nvGraphicFramePr>
          <p:cNvPr id="46165" name="Object 87"/>
          <p:cNvGraphicFramePr>
            <a:graphicFrameLocks noChangeAspect="1"/>
          </p:cNvGraphicFramePr>
          <p:nvPr/>
        </p:nvGraphicFramePr>
        <p:xfrm>
          <a:off x="2087563" y="5702300"/>
          <a:ext cx="4360862" cy="615950"/>
        </p:xfrm>
        <a:graphic>
          <a:graphicData uri="http://schemas.openxmlformats.org/presentationml/2006/ole">
            <mc:AlternateContent xmlns:mc="http://schemas.openxmlformats.org/markup-compatibility/2006">
              <mc:Choice xmlns:v="urn:schemas-microsoft-com:vml" Requires="v">
                <p:oleObj spid="_x0000_s32868" name="Equation" r:id="rId3" imgW="1892300" imgH="266700" progId="Equation.3">
                  <p:embed/>
                </p:oleObj>
              </mc:Choice>
              <mc:Fallback>
                <p:oleObj name="Equation" r:id="rId3" imgW="1892300" imgH="266700" progId="Equation.3">
                  <p:embed/>
                  <p:pic>
                    <p:nvPicPr>
                      <p:cNvPr id="0" name="Object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563" y="5702300"/>
                        <a:ext cx="43608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855" name="Text Box 88"/>
          <p:cNvSpPr txBox="1">
            <a:spLocks noChangeArrowheads="1"/>
          </p:cNvSpPr>
          <p:nvPr/>
        </p:nvSpPr>
        <p:spPr bwMode="auto">
          <a:xfrm>
            <a:off x="468313" y="2565400"/>
            <a:ext cx="2644775"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solidFill>
                  <a:schemeClr val="bg1"/>
                </a:solidFill>
                <a:latin typeface="Times" charset="0"/>
              </a:rPr>
              <a:t>S</a:t>
            </a:r>
            <a:r>
              <a:rPr lang="it-IT" sz="1800" baseline="-25000">
                <a:solidFill>
                  <a:schemeClr val="bg1"/>
                </a:solidFill>
                <a:latin typeface="Times" charset="0"/>
              </a:rPr>
              <a:t>4</a:t>
            </a:r>
            <a:r>
              <a:rPr lang="it-IT">
                <a:solidFill>
                  <a:schemeClr val="bg1"/>
                </a:solidFill>
                <a:latin typeface="Times" charset="0"/>
                <a:sym typeface="Wingdings" charset="0"/>
              </a:rPr>
              <a:t></a:t>
            </a:r>
            <a:r>
              <a:rPr lang="it-IT">
                <a:solidFill>
                  <a:schemeClr val="bg1"/>
                </a:solidFill>
                <a:latin typeface="Times" charset="0"/>
              </a:rPr>
              <a:t>s</a:t>
            </a:r>
            <a:r>
              <a:rPr lang="it-IT" baseline="-25000">
                <a:solidFill>
                  <a:schemeClr val="bg1"/>
                </a:solidFill>
                <a:latin typeface="Times" charset="0"/>
              </a:rPr>
              <a:t>1</a:t>
            </a:r>
            <a:r>
              <a:rPr lang="it-IT">
                <a:solidFill>
                  <a:schemeClr val="bg1"/>
                </a:solidFill>
                <a:latin typeface="Times" charset="0"/>
              </a:rPr>
              <a:t>, choose s’=s</a:t>
            </a:r>
            <a:r>
              <a:rPr lang="it-IT" baseline="-25000">
                <a:solidFill>
                  <a:schemeClr val="bg1"/>
                </a:solidFill>
                <a:latin typeface="Times" charset="0"/>
              </a:rPr>
              <a:t>2</a:t>
            </a:r>
          </a:p>
        </p:txBody>
      </p:sp>
      <p:sp>
        <p:nvSpPr>
          <p:cNvPr id="2" name="Freccia giù 1"/>
          <p:cNvSpPr>
            <a:spLocks noChangeArrowheads="1"/>
          </p:cNvSpPr>
          <p:nvPr/>
        </p:nvSpPr>
        <p:spPr bwMode="auto">
          <a:xfrm>
            <a:off x="8164513" y="2055813"/>
            <a:ext cx="374650" cy="822325"/>
          </a:xfrm>
          <a:prstGeom prst="downArrow">
            <a:avLst>
              <a:gd name="adj1" fmla="val 50000"/>
              <a:gd name="adj2" fmla="val 50036"/>
            </a:avLst>
          </a:prstGeom>
          <a:solidFill>
            <a:srgbClr val="3366FF"/>
          </a:solidFill>
          <a:ln w="19050">
            <a:solidFill>
              <a:srgbClr val="800080"/>
            </a:solidFill>
            <a:round/>
            <a:headEnd/>
            <a:tailEnd/>
          </a:ln>
        </p:spPr>
        <p:txBody>
          <a:bodyPr wrap="none" anchor="ctr"/>
          <a:lstStyle/>
          <a:p>
            <a:pPr algn="r" eaLnBrk="0" hangingPunct="0">
              <a:spcBef>
                <a:spcPct val="50000"/>
              </a:spcBef>
            </a:pPr>
            <a:endParaRPr lang="it-IT"/>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3850" y="115888"/>
            <a:ext cx="8534400" cy="803275"/>
          </a:xfrm>
        </p:spPr>
        <p:txBody>
          <a:bodyPr/>
          <a:lstStyle/>
          <a:p>
            <a:pPr eaLnBrk="1" hangingPunct="1"/>
            <a:r>
              <a:rPr lang="it-IT">
                <a:latin typeface="Arial" charset="0"/>
              </a:rPr>
              <a:t>Q-Learning: Example (</a:t>
            </a:r>
            <a:r>
              <a:rPr lang="it-IT">
                <a:latin typeface="Arial" charset="0"/>
                <a:sym typeface="Symbol" charset="0"/>
              </a:rPr>
              <a:t>=0.9</a:t>
            </a:r>
            <a:r>
              <a:rPr lang="it-IT">
                <a:latin typeface="Arial" charset="0"/>
              </a:rPr>
              <a:t>)</a:t>
            </a:r>
          </a:p>
        </p:txBody>
      </p:sp>
      <p:graphicFrame>
        <p:nvGraphicFramePr>
          <p:cNvPr id="172123" name="Group 91"/>
          <p:cNvGraphicFramePr>
            <a:graphicFrameLocks noGrp="1"/>
          </p:cNvGraphicFramePr>
          <p:nvPr>
            <p:ph sz="half" idx="1"/>
          </p:nvPr>
        </p:nvGraphicFramePr>
        <p:xfrm>
          <a:off x="466725" y="1196975"/>
          <a:ext cx="2592388" cy="1223963"/>
        </p:xfrm>
        <a:graphic>
          <a:graphicData uri="http://schemas.openxmlformats.org/drawingml/2006/table">
            <a:tbl>
              <a:tblPr/>
              <a:tblGrid>
                <a:gridCol w="865188"/>
                <a:gridCol w="862012"/>
                <a:gridCol w="865188"/>
              </a:tblGrid>
              <a:tr h="612775">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611188">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09" name="Line 17"/>
          <p:cNvSpPr>
            <a:spLocks noChangeShapeType="1"/>
          </p:cNvSpPr>
          <p:nvPr/>
        </p:nvSpPr>
        <p:spPr bwMode="auto">
          <a:xfrm flipV="1">
            <a:off x="1042988"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0" name="Line 18"/>
          <p:cNvSpPr>
            <a:spLocks noChangeShapeType="1"/>
          </p:cNvSpPr>
          <p:nvPr/>
        </p:nvSpPr>
        <p:spPr bwMode="auto">
          <a:xfrm flipV="1">
            <a:off x="1908175"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1" name="Line 19"/>
          <p:cNvSpPr>
            <a:spLocks noChangeShapeType="1"/>
          </p:cNvSpPr>
          <p:nvPr/>
        </p:nvSpPr>
        <p:spPr bwMode="auto">
          <a:xfrm flipV="1">
            <a:off x="26273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2" name="Line 20"/>
          <p:cNvSpPr>
            <a:spLocks noChangeShapeType="1"/>
          </p:cNvSpPr>
          <p:nvPr/>
        </p:nvSpPr>
        <p:spPr bwMode="auto">
          <a:xfrm>
            <a:off x="9001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3" name="Line 21"/>
          <p:cNvSpPr>
            <a:spLocks noChangeShapeType="1"/>
          </p:cNvSpPr>
          <p:nvPr/>
        </p:nvSpPr>
        <p:spPr bwMode="auto">
          <a:xfrm>
            <a:off x="17637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4" name="Line 22"/>
          <p:cNvSpPr>
            <a:spLocks noChangeShapeType="1"/>
          </p:cNvSpPr>
          <p:nvPr/>
        </p:nvSpPr>
        <p:spPr bwMode="auto">
          <a:xfrm>
            <a:off x="1116013" y="20605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5" name="Line 23"/>
          <p:cNvSpPr>
            <a:spLocks noChangeShapeType="1"/>
          </p:cNvSpPr>
          <p:nvPr/>
        </p:nvSpPr>
        <p:spPr bwMode="auto">
          <a:xfrm flipH="1">
            <a:off x="1116013" y="22050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6" name="Line 24"/>
          <p:cNvSpPr>
            <a:spLocks noChangeShapeType="1"/>
          </p:cNvSpPr>
          <p:nvPr/>
        </p:nvSpPr>
        <p:spPr bwMode="auto">
          <a:xfrm>
            <a:off x="1981200" y="20605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7" name="Line 25"/>
          <p:cNvSpPr>
            <a:spLocks noChangeShapeType="1"/>
          </p:cNvSpPr>
          <p:nvPr/>
        </p:nvSpPr>
        <p:spPr bwMode="auto">
          <a:xfrm flipH="1">
            <a:off x="1981200" y="220503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8" name="Line 26"/>
          <p:cNvSpPr>
            <a:spLocks noChangeShapeType="1"/>
          </p:cNvSpPr>
          <p:nvPr/>
        </p:nvSpPr>
        <p:spPr bwMode="auto">
          <a:xfrm>
            <a:off x="1116013" y="14128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19" name="Line 27"/>
          <p:cNvSpPr>
            <a:spLocks noChangeShapeType="1"/>
          </p:cNvSpPr>
          <p:nvPr/>
        </p:nvSpPr>
        <p:spPr bwMode="auto">
          <a:xfrm flipH="1">
            <a:off x="1116013" y="15573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820" name="Line 28"/>
          <p:cNvSpPr>
            <a:spLocks noChangeShapeType="1"/>
          </p:cNvSpPr>
          <p:nvPr/>
        </p:nvSpPr>
        <p:spPr bwMode="auto">
          <a:xfrm>
            <a:off x="1981200" y="14128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72126" name="Group 94"/>
          <p:cNvGraphicFramePr>
            <a:graphicFrameLocks noGrp="1"/>
          </p:cNvGraphicFramePr>
          <p:nvPr>
            <p:ph sz="half" idx="2"/>
          </p:nvPr>
        </p:nvGraphicFramePr>
        <p:xfrm>
          <a:off x="4284663" y="1196975"/>
          <a:ext cx="4254500" cy="4032253"/>
        </p:xfrm>
        <a:graphic>
          <a:graphicData uri="http://schemas.openxmlformats.org/drawingml/2006/table">
            <a:tbl>
              <a:tblPr/>
              <a:tblGrid>
                <a:gridCol w="850900"/>
                <a:gridCol w="850900"/>
                <a:gridCol w="850900"/>
                <a:gridCol w="850900"/>
                <a:gridCol w="850900"/>
              </a:tblGrid>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2000" b="0" i="0" u="none" strike="noStrike" cap="none" normalizeH="0" baseline="0" smtClean="0">
                        <a:ln>
                          <a:noFill/>
                        </a:ln>
                        <a:solidFill>
                          <a:srgbClr val="000000"/>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1000" b="1" i="0" u="none" strike="noStrike" cap="none" normalizeH="0" baseline="0" dirty="0" smtClean="0">
                        <a:ln>
                          <a:noFill/>
                        </a:ln>
                        <a:solidFill>
                          <a:srgbClr val="000000"/>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74675">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71" name="Text Box 79"/>
          <p:cNvSpPr txBox="1">
            <a:spLocks noChangeArrowheads="1"/>
          </p:cNvSpPr>
          <p:nvPr/>
        </p:nvSpPr>
        <p:spPr bwMode="auto">
          <a:xfrm>
            <a:off x="19796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3872" name="Text Box 80"/>
          <p:cNvSpPr txBox="1">
            <a:spLocks noChangeArrowheads="1"/>
          </p:cNvSpPr>
          <p:nvPr/>
        </p:nvSpPr>
        <p:spPr bwMode="auto">
          <a:xfrm>
            <a:off x="2627313" y="17002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3873" name="Text Box 81"/>
          <p:cNvSpPr txBox="1">
            <a:spLocks noChangeArrowheads="1"/>
          </p:cNvSpPr>
          <p:nvPr/>
        </p:nvSpPr>
        <p:spPr bwMode="auto">
          <a:xfrm>
            <a:off x="1116013" y="17668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3874" name="Text Box 82"/>
          <p:cNvSpPr txBox="1">
            <a:spLocks noChangeArrowheads="1"/>
          </p:cNvSpPr>
          <p:nvPr/>
        </p:nvSpPr>
        <p:spPr bwMode="auto">
          <a:xfrm>
            <a:off x="11160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3875" name="Text Box 83"/>
          <p:cNvSpPr txBox="1">
            <a:spLocks noChangeArrowheads="1"/>
          </p:cNvSpPr>
          <p:nvPr/>
        </p:nvSpPr>
        <p:spPr bwMode="auto">
          <a:xfrm>
            <a:off x="611188"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3876" name="Text Box 84"/>
          <p:cNvSpPr txBox="1">
            <a:spLocks noChangeArrowheads="1"/>
          </p:cNvSpPr>
          <p:nvPr/>
        </p:nvSpPr>
        <p:spPr bwMode="auto">
          <a:xfrm>
            <a:off x="1908175"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3877" name="Text Box 85"/>
          <p:cNvSpPr txBox="1">
            <a:spLocks noChangeArrowheads="1"/>
          </p:cNvSpPr>
          <p:nvPr/>
        </p:nvSpPr>
        <p:spPr bwMode="auto">
          <a:xfrm>
            <a:off x="2112963" y="2133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3878" name="Text Box 88"/>
          <p:cNvSpPr txBox="1">
            <a:spLocks noChangeArrowheads="1"/>
          </p:cNvSpPr>
          <p:nvPr/>
        </p:nvSpPr>
        <p:spPr bwMode="auto">
          <a:xfrm>
            <a:off x="468313" y="2565400"/>
            <a:ext cx="3298825"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solidFill>
                  <a:schemeClr val="bg1"/>
                </a:solidFill>
                <a:latin typeface="Times" charset="0"/>
              </a:rPr>
              <a:t>S</a:t>
            </a:r>
            <a:r>
              <a:rPr lang="it-IT" sz="1800" baseline="-25000">
                <a:solidFill>
                  <a:schemeClr val="bg1"/>
                </a:solidFill>
                <a:latin typeface="Times" charset="0"/>
              </a:rPr>
              <a:t>4</a:t>
            </a:r>
            <a:r>
              <a:rPr lang="it-IT">
                <a:solidFill>
                  <a:schemeClr val="bg1"/>
                </a:solidFill>
                <a:latin typeface="Times" charset="0"/>
                <a:sym typeface="Wingdings" charset="0"/>
              </a:rPr>
              <a:t></a:t>
            </a:r>
            <a:r>
              <a:rPr lang="it-IT">
                <a:solidFill>
                  <a:schemeClr val="bg1"/>
                </a:solidFill>
                <a:latin typeface="Times" charset="0"/>
              </a:rPr>
              <a:t>s1</a:t>
            </a:r>
            <a:r>
              <a:rPr lang="it-IT">
                <a:solidFill>
                  <a:schemeClr val="bg1"/>
                </a:solidFill>
                <a:latin typeface="Times" charset="0"/>
                <a:sym typeface="Wingdings" charset="0"/>
              </a:rPr>
              <a:t></a:t>
            </a:r>
            <a:r>
              <a:rPr lang="it-IT">
                <a:solidFill>
                  <a:schemeClr val="bg1"/>
                </a:solidFill>
                <a:latin typeface="Times" charset="0"/>
              </a:rPr>
              <a:t>s</a:t>
            </a:r>
            <a:r>
              <a:rPr lang="it-IT" baseline="-25000">
                <a:solidFill>
                  <a:schemeClr val="bg1"/>
                </a:solidFill>
                <a:latin typeface="Times" charset="0"/>
              </a:rPr>
              <a:t>2</a:t>
            </a:r>
            <a:r>
              <a:rPr lang="it-IT">
                <a:solidFill>
                  <a:schemeClr val="bg1"/>
                </a:solidFill>
                <a:latin typeface="Times" charset="0"/>
              </a:rPr>
              <a:t>, choose s’=s</a:t>
            </a:r>
            <a:r>
              <a:rPr lang="it-IT" baseline="-25000">
                <a:solidFill>
                  <a:schemeClr val="bg1"/>
                </a:solidFill>
                <a:latin typeface="Times" charset="0"/>
              </a:rPr>
              <a:t>3</a:t>
            </a:r>
          </a:p>
        </p:txBody>
      </p:sp>
      <p:graphicFrame>
        <p:nvGraphicFramePr>
          <p:cNvPr id="47190" name="Object 87"/>
          <p:cNvGraphicFramePr>
            <a:graphicFrameLocks noChangeAspect="1"/>
          </p:cNvGraphicFramePr>
          <p:nvPr/>
        </p:nvGraphicFramePr>
        <p:xfrm>
          <a:off x="981075" y="5186363"/>
          <a:ext cx="5503863" cy="833437"/>
        </p:xfrm>
        <a:graphic>
          <a:graphicData uri="http://schemas.openxmlformats.org/presentationml/2006/ole">
            <mc:AlternateContent xmlns:mc="http://schemas.openxmlformats.org/markup-compatibility/2006">
              <mc:Choice xmlns:v="urn:schemas-microsoft-com:vml" Requires="v">
                <p:oleObj spid="_x0000_s33894" name="Equation" r:id="rId3" imgW="1765300" imgH="266700" progId="Equation.3">
                  <p:embed/>
                </p:oleObj>
              </mc:Choice>
              <mc:Fallback>
                <p:oleObj name="Equation" r:id="rId3" imgW="1765300" imgH="266700" progId="Equation.3">
                  <p:embed/>
                  <p:pic>
                    <p:nvPicPr>
                      <p:cNvPr id="0" name="Object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75" y="5186363"/>
                        <a:ext cx="5503863"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91" name="Rettangolo 28"/>
          <p:cNvSpPr>
            <a:spLocks noChangeArrowheads="1"/>
          </p:cNvSpPr>
          <p:nvPr/>
        </p:nvSpPr>
        <p:spPr bwMode="auto">
          <a:xfrm>
            <a:off x="2147888" y="602773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buClr>
                <a:srgbClr val="822433"/>
              </a:buClr>
              <a:buFontTx/>
              <a:buChar char="•"/>
            </a:pPr>
            <a:r>
              <a:rPr lang="it-IT" b="1">
                <a:solidFill>
                  <a:srgbClr val="000000"/>
                </a:solidFill>
              </a:rPr>
              <a:t>GOAL STATE REACHED: END OF 2nd EPISODE</a:t>
            </a:r>
          </a:p>
        </p:txBody>
      </p:sp>
      <p:sp>
        <p:nvSpPr>
          <p:cNvPr id="27" name="Freccia giù 26"/>
          <p:cNvSpPr>
            <a:spLocks noChangeArrowheads="1"/>
          </p:cNvSpPr>
          <p:nvPr/>
        </p:nvSpPr>
        <p:spPr bwMode="auto">
          <a:xfrm>
            <a:off x="8188325" y="2552700"/>
            <a:ext cx="374650" cy="822325"/>
          </a:xfrm>
          <a:prstGeom prst="downArrow">
            <a:avLst>
              <a:gd name="adj1" fmla="val 50000"/>
              <a:gd name="adj2" fmla="val 50036"/>
            </a:avLst>
          </a:prstGeom>
          <a:solidFill>
            <a:srgbClr val="3366FF"/>
          </a:solidFill>
          <a:ln w="19050">
            <a:solidFill>
              <a:srgbClr val="800080"/>
            </a:solidFill>
            <a:round/>
            <a:headEnd/>
            <a:tailEnd/>
          </a:ln>
        </p:spPr>
        <p:txBody>
          <a:bodyPr wrap="none" anchor="ctr"/>
          <a:lstStyle/>
          <a:p>
            <a:pPr algn="r" eaLnBrk="0" hangingPunct="0">
              <a:spcBef>
                <a:spcPct val="50000"/>
              </a:spcBef>
            </a:pPr>
            <a:endParaRPr lang="it-IT"/>
          </a:p>
        </p:txBody>
      </p:sp>
      <p:sp>
        <p:nvSpPr>
          <p:cNvPr id="2" name="CasellaDiTesto 1"/>
          <p:cNvSpPr txBox="1">
            <a:spLocks noChangeArrowheads="1"/>
          </p:cNvSpPr>
          <p:nvPr/>
        </p:nvSpPr>
        <p:spPr bwMode="auto">
          <a:xfrm>
            <a:off x="7813675" y="24066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solidFill>
                  <a:srgbClr val="FF0000"/>
                </a:solidFill>
              </a:rPr>
              <a:t>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91" grpId="0"/>
      <p:bldP spid="27"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23850" y="115888"/>
            <a:ext cx="8534400" cy="803275"/>
          </a:xfrm>
        </p:spPr>
        <p:txBody>
          <a:bodyPr/>
          <a:lstStyle/>
          <a:p>
            <a:pPr eaLnBrk="1" hangingPunct="1"/>
            <a:r>
              <a:rPr lang="it-IT">
                <a:latin typeface="Arial" charset="0"/>
              </a:rPr>
              <a:t>Q-Learning: Example (</a:t>
            </a:r>
            <a:r>
              <a:rPr lang="it-IT">
                <a:latin typeface="Arial" charset="0"/>
                <a:sym typeface="Symbol" charset="0"/>
              </a:rPr>
              <a:t>=0.9</a:t>
            </a:r>
            <a:r>
              <a:rPr lang="it-IT">
                <a:latin typeface="Arial" charset="0"/>
              </a:rPr>
              <a:t>) </a:t>
            </a:r>
            <a:br>
              <a:rPr lang="it-IT">
                <a:latin typeface="Arial" charset="0"/>
              </a:rPr>
            </a:br>
            <a:r>
              <a:rPr lang="it-IT">
                <a:latin typeface="Arial" charset="0"/>
              </a:rPr>
              <a:t>Episode 3</a:t>
            </a:r>
          </a:p>
        </p:txBody>
      </p:sp>
      <p:graphicFrame>
        <p:nvGraphicFramePr>
          <p:cNvPr id="173149" name="Group 93"/>
          <p:cNvGraphicFramePr>
            <a:graphicFrameLocks noGrp="1"/>
          </p:cNvGraphicFramePr>
          <p:nvPr>
            <p:ph sz="half" idx="1"/>
          </p:nvPr>
        </p:nvGraphicFramePr>
        <p:xfrm>
          <a:off x="466725" y="1196975"/>
          <a:ext cx="2592388" cy="1223963"/>
        </p:xfrm>
        <a:graphic>
          <a:graphicData uri="http://schemas.openxmlformats.org/drawingml/2006/table">
            <a:tbl>
              <a:tblPr/>
              <a:tblGrid>
                <a:gridCol w="865188"/>
                <a:gridCol w="862012"/>
                <a:gridCol w="865188"/>
              </a:tblGrid>
              <a:tr h="612775">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33" name="Line 17"/>
          <p:cNvSpPr>
            <a:spLocks noChangeShapeType="1"/>
          </p:cNvSpPr>
          <p:nvPr/>
        </p:nvSpPr>
        <p:spPr bwMode="auto">
          <a:xfrm flipV="1">
            <a:off x="1042988"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34" name="Line 18"/>
          <p:cNvSpPr>
            <a:spLocks noChangeShapeType="1"/>
          </p:cNvSpPr>
          <p:nvPr/>
        </p:nvSpPr>
        <p:spPr bwMode="auto">
          <a:xfrm flipV="1">
            <a:off x="1908175"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35" name="Line 19"/>
          <p:cNvSpPr>
            <a:spLocks noChangeShapeType="1"/>
          </p:cNvSpPr>
          <p:nvPr/>
        </p:nvSpPr>
        <p:spPr bwMode="auto">
          <a:xfrm flipV="1">
            <a:off x="26273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36" name="Line 20"/>
          <p:cNvSpPr>
            <a:spLocks noChangeShapeType="1"/>
          </p:cNvSpPr>
          <p:nvPr/>
        </p:nvSpPr>
        <p:spPr bwMode="auto">
          <a:xfrm>
            <a:off x="9001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37" name="Line 21"/>
          <p:cNvSpPr>
            <a:spLocks noChangeShapeType="1"/>
          </p:cNvSpPr>
          <p:nvPr/>
        </p:nvSpPr>
        <p:spPr bwMode="auto">
          <a:xfrm>
            <a:off x="17637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38" name="Line 22"/>
          <p:cNvSpPr>
            <a:spLocks noChangeShapeType="1"/>
          </p:cNvSpPr>
          <p:nvPr/>
        </p:nvSpPr>
        <p:spPr bwMode="auto">
          <a:xfrm>
            <a:off x="1116013" y="20605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39" name="Line 23"/>
          <p:cNvSpPr>
            <a:spLocks noChangeShapeType="1"/>
          </p:cNvSpPr>
          <p:nvPr/>
        </p:nvSpPr>
        <p:spPr bwMode="auto">
          <a:xfrm flipH="1">
            <a:off x="1116013" y="22050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40" name="Line 24"/>
          <p:cNvSpPr>
            <a:spLocks noChangeShapeType="1"/>
          </p:cNvSpPr>
          <p:nvPr/>
        </p:nvSpPr>
        <p:spPr bwMode="auto">
          <a:xfrm>
            <a:off x="1981200" y="20605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41" name="Line 25"/>
          <p:cNvSpPr>
            <a:spLocks noChangeShapeType="1"/>
          </p:cNvSpPr>
          <p:nvPr/>
        </p:nvSpPr>
        <p:spPr bwMode="auto">
          <a:xfrm flipH="1">
            <a:off x="1981200" y="220503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42" name="Line 26"/>
          <p:cNvSpPr>
            <a:spLocks noChangeShapeType="1"/>
          </p:cNvSpPr>
          <p:nvPr/>
        </p:nvSpPr>
        <p:spPr bwMode="auto">
          <a:xfrm>
            <a:off x="1116013" y="14128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43" name="Line 27"/>
          <p:cNvSpPr>
            <a:spLocks noChangeShapeType="1"/>
          </p:cNvSpPr>
          <p:nvPr/>
        </p:nvSpPr>
        <p:spPr bwMode="auto">
          <a:xfrm flipH="1">
            <a:off x="1116013" y="15573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4844" name="Line 28"/>
          <p:cNvSpPr>
            <a:spLocks noChangeShapeType="1"/>
          </p:cNvSpPr>
          <p:nvPr/>
        </p:nvSpPr>
        <p:spPr bwMode="auto">
          <a:xfrm>
            <a:off x="1981200" y="14128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73150" name="Group 94"/>
          <p:cNvGraphicFramePr>
            <a:graphicFrameLocks noGrp="1"/>
          </p:cNvGraphicFramePr>
          <p:nvPr>
            <p:ph sz="half" idx="2"/>
          </p:nvPr>
        </p:nvGraphicFramePr>
        <p:xfrm>
          <a:off x="4284663" y="1196975"/>
          <a:ext cx="4254500" cy="4032253"/>
        </p:xfrm>
        <a:graphic>
          <a:graphicData uri="http://schemas.openxmlformats.org/drawingml/2006/table">
            <a:tbl>
              <a:tblPr/>
              <a:tblGrid>
                <a:gridCol w="850900"/>
                <a:gridCol w="850900"/>
                <a:gridCol w="850900"/>
                <a:gridCol w="850900"/>
                <a:gridCol w="850900"/>
              </a:tblGrid>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2000" b="0" i="0" u="none" strike="noStrike" cap="none" normalizeH="0" baseline="0" smtClean="0">
                        <a:ln>
                          <a:noFill/>
                        </a:ln>
                        <a:solidFill>
                          <a:srgbClr val="000000"/>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95" name="Text Box 79"/>
          <p:cNvSpPr txBox="1">
            <a:spLocks noChangeArrowheads="1"/>
          </p:cNvSpPr>
          <p:nvPr/>
        </p:nvSpPr>
        <p:spPr bwMode="auto">
          <a:xfrm>
            <a:off x="19796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4896" name="Text Box 80"/>
          <p:cNvSpPr txBox="1">
            <a:spLocks noChangeArrowheads="1"/>
          </p:cNvSpPr>
          <p:nvPr/>
        </p:nvSpPr>
        <p:spPr bwMode="auto">
          <a:xfrm>
            <a:off x="2627313" y="17002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4897" name="Text Box 81"/>
          <p:cNvSpPr txBox="1">
            <a:spLocks noChangeArrowheads="1"/>
          </p:cNvSpPr>
          <p:nvPr/>
        </p:nvSpPr>
        <p:spPr bwMode="auto">
          <a:xfrm>
            <a:off x="1116013" y="17668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4898" name="Text Box 82"/>
          <p:cNvSpPr txBox="1">
            <a:spLocks noChangeArrowheads="1"/>
          </p:cNvSpPr>
          <p:nvPr/>
        </p:nvSpPr>
        <p:spPr bwMode="auto">
          <a:xfrm>
            <a:off x="11160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4899" name="Text Box 83"/>
          <p:cNvSpPr txBox="1">
            <a:spLocks noChangeArrowheads="1"/>
          </p:cNvSpPr>
          <p:nvPr/>
        </p:nvSpPr>
        <p:spPr bwMode="auto">
          <a:xfrm>
            <a:off x="611188"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4900" name="Text Box 84"/>
          <p:cNvSpPr txBox="1">
            <a:spLocks noChangeArrowheads="1"/>
          </p:cNvSpPr>
          <p:nvPr/>
        </p:nvSpPr>
        <p:spPr bwMode="auto">
          <a:xfrm>
            <a:off x="1908175"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4901" name="Text Box 85"/>
          <p:cNvSpPr txBox="1">
            <a:spLocks noChangeArrowheads="1"/>
          </p:cNvSpPr>
          <p:nvPr/>
        </p:nvSpPr>
        <p:spPr bwMode="auto">
          <a:xfrm>
            <a:off x="2112963" y="2133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4902" name="Text Box 88"/>
          <p:cNvSpPr txBox="1">
            <a:spLocks noChangeArrowheads="1"/>
          </p:cNvSpPr>
          <p:nvPr/>
        </p:nvSpPr>
        <p:spPr bwMode="auto">
          <a:xfrm>
            <a:off x="990600" y="2765425"/>
            <a:ext cx="14605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solidFill>
                  <a:schemeClr val="bg1"/>
                </a:solidFill>
                <a:latin typeface="Times" charset="0"/>
              </a:rPr>
              <a:t>s=s</a:t>
            </a:r>
            <a:r>
              <a:rPr lang="it-IT" baseline="-25000">
                <a:solidFill>
                  <a:schemeClr val="bg1"/>
                </a:solidFill>
                <a:latin typeface="Times" charset="0"/>
              </a:rPr>
              <a:t>4</a:t>
            </a:r>
            <a:r>
              <a:rPr lang="it-IT">
                <a:solidFill>
                  <a:schemeClr val="bg1"/>
                </a:solidFill>
                <a:latin typeface="Times" charset="0"/>
              </a:rPr>
              <a:t>, s’=s</a:t>
            </a:r>
            <a:r>
              <a:rPr lang="it-IT" baseline="-25000">
                <a:solidFill>
                  <a:schemeClr val="bg1"/>
                </a:solidFill>
                <a:latin typeface="Times" charset="0"/>
              </a:rPr>
              <a:t>5</a:t>
            </a:r>
          </a:p>
        </p:txBody>
      </p:sp>
      <p:graphicFrame>
        <p:nvGraphicFramePr>
          <p:cNvPr id="48214" name="Object 87"/>
          <p:cNvGraphicFramePr>
            <a:graphicFrameLocks noChangeAspect="1"/>
          </p:cNvGraphicFramePr>
          <p:nvPr/>
        </p:nvGraphicFramePr>
        <p:xfrm>
          <a:off x="1036638" y="5422900"/>
          <a:ext cx="5700712" cy="833438"/>
        </p:xfrm>
        <a:graphic>
          <a:graphicData uri="http://schemas.openxmlformats.org/presentationml/2006/ole">
            <mc:AlternateContent xmlns:mc="http://schemas.openxmlformats.org/markup-compatibility/2006">
              <mc:Choice xmlns:v="urn:schemas-microsoft-com:vml" Requires="v">
                <p:oleObj spid="_x0000_s34916" name="Equation" r:id="rId3" imgW="1828800" imgH="266700" progId="Equation.3">
                  <p:embed/>
                </p:oleObj>
              </mc:Choice>
              <mc:Fallback>
                <p:oleObj name="Equation" r:id="rId3" imgW="1828800" imgH="266700" progId="Equation.3">
                  <p:embed/>
                  <p:pic>
                    <p:nvPicPr>
                      <p:cNvPr id="0" name="Object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38" y="5422900"/>
                        <a:ext cx="57007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Freccia giù 25"/>
          <p:cNvSpPr>
            <a:spLocks noChangeArrowheads="1"/>
          </p:cNvSpPr>
          <p:nvPr/>
        </p:nvSpPr>
        <p:spPr bwMode="auto">
          <a:xfrm>
            <a:off x="8164513" y="3713163"/>
            <a:ext cx="374650" cy="822325"/>
          </a:xfrm>
          <a:prstGeom prst="downArrow">
            <a:avLst>
              <a:gd name="adj1" fmla="val 50000"/>
              <a:gd name="adj2" fmla="val 50036"/>
            </a:avLst>
          </a:prstGeom>
          <a:solidFill>
            <a:srgbClr val="3366FF"/>
          </a:solidFill>
          <a:ln w="19050">
            <a:solidFill>
              <a:srgbClr val="800080"/>
            </a:solidFill>
            <a:round/>
            <a:headEnd/>
            <a:tailEnd/>
          </a:ln>
        </p:spPr>
        <p:txBody>
          <a:bodyPr wrap="none" anchor="ctr"/>
          <a:lstStyle/>
          <a:p>
            <a:pPr algn="r" eaLnBrk="0" hangingPunct="0">
              <a:spcBef>
                <a:spcPct val="50000"/>
              </a:spcBef>
            </a:pPr>
            <a:endParaRPr lang="it-IT"/>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3850" y="115888"/>
            <a:ext cx="8534400" cy="803275"/>
          </a:xfrm>
        </p:spPr>
        <p:txBody>
          <a:bodyPr/>
          <a:lstStyle/>
          <a:p>
            <a:pPr eaLnBrk="1" hangingPunct="1"/>
            <a:r>
              <a:rPr lang="it-IT">
                <a:latin typeface="Arial" charset="0"/>
              </a:rPr>
              <a:t>Q-Learning: Example (</a:t>
            </a:r>
            <a:r>
              <a:rPr lang="it-IT">
                <a:latin typeface="Arial" charset="0"/>
                <a:sym typeface="Symbol" charset="0"/>
              </a:rPr>
              <a:t>=0.9</a:t>
            </a:r>
            <a:r>
              <a:rPr lang="it-IT">
                <a:latin typeface="Arial" charset="0"/>
              </a:rPr>
              <a:t>)</a:t>
            </a:r>
          </a:p>
        </p:txBody>
      </p:sp>
      <p:graphicFrame>
        <p:nvGraphicFramePr>
          <p:cNvPr id="174184" name="Group 104"/>
          <p:cNvGraphicFramePr>
            <a:graphicFrameLocks noGrp="1"/>
          </p:cNvGraphicFramePr>
          <p:nvPr>
            <p:ph sz="half" idx="1"/>
          </p:nvPr>
        </p:nvGraphicFramePr>
        <p:xfrm>
          <a:off x="466725" y="1196975"/>
          <a:ext cx="2592388" cy="1223963"/>
        </p:xfrm>
        <a:graphic>
          <a:graphicData uri="http://schemas.openxmlformats.org/drawingml/2006/table">
            <a:tbl>
              <a:tblPr/>
              <a:tblGrid>
                <a:gridCol w="865188"/>
                <a:gridCol w="862012"/>
                <a:gridCol w="865188"/>
              </a:tblGrid>
              <a:tr h="612775">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57" name="Line 17"/>
          <p:cNvSpPr>
            <a:spLocks noChangeShapeType="1"/>
          </p:cNvSpPr>
          <p:nvPr/>
        </p:nvSpPr>
        <p:spPr bwMode="auto">
          <a:xfrm flipV="1">
            <a:off x="1042988"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5858" name="Line 18"/>
          <p:cNvSpPr>
            <a:spLocks noChangeShapeType="1"/>
          </p:cNvSpPr>
          <p:nvPr/>
        </p:nvSpPr>
        <p:spPr bwMode="auto">
          <a:xfrm flipV="1">
            <a:off x="1908175"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5859" name="Line 19"/>
          <p:cNvSpPr>
            <a:spLocks noChangeShapeType="1"/>
          </p:cNvSpPr>
          <p:nvPr/>
        </p:nvSpPr>
        <p:spPr bwMode="auto">
          <a:xfrm flipV="1">
            <a:off x="26273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5860" name="Line 20"/>
          <p:cNvSpPr>
            <a:spLocks noChangeShapeType="1"/>
          </p:cNvSpPr>
          <p:nvPr/>
        </p:nvSpPr>
        <p:spPr bwMode="auto">
          <a:xfrm>
            <a:off x="9001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5861" name="Line 21"/>
          <p:cNvSpPr>
            <a:spLocks noChangeShapeType="1"/>
          </p:cNvSpPr>
          <p:nvPr/>
        </p:nvSpPr>
        <p:spPr bwMode="auto">
          <a:xfrm>
            <a:off x="17637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5862" name="Line 22"/>
          <p:cNvSpPr>
            <a:spLocks noChangeShapeType="1"/>
          </p:cNvSpPr>
          <p:nvPr/>
        </p:nvSpPr>
        <p:spPr bwMode="auto">
          <a:xfrm>
            <a:off x="1116013" y="20605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5863" name="Line 23"/>
          <p:cNvSpPr>
            <a:spLocks noChangeShapeType="1"/>
          </p:cNvSpPr>
          <p:nvPr/>
        </p:nvSpPr>
        <p:spPr bwMode="auto">
          <a:xfrm flipH="1">
            <a:off x="1116013" y="22050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5864" name="Line 24"/>
          <p:cNvSpPr>
            <a:spLocks noChangeShapeType="1"/>
          </p:cNvSpPr>
          <p:nvPr/>
        </p:nvSpPr>
        <p:spPr bwMode="auto">
          <a:xfrm>
            <a:off x="1981200" y="20605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5865" name="Line 25"/>
          <p:cNvSpPr>
            <a:spLocks noChangeShapeType="1"/>
          </p:cNvSpPr>
          <p:nvPr/>
        </p:nvSpPr>
        <p:spPr bwMode="auto">
          <a:xfrm flipH="1">
            <a:off x="1981200" y="220503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5866" name="Line 26"/>
          <p:cNvSpPr>
            <a:spLocks noChangeShapeType="1"/>
          </p:cNvSpPr>
          <p:nvPr/>
        </p:nvSpPr>
        <p:spPr bwMode="auto">
          <a:xfrm>
            <a:off x="1116013" y="14128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5867" name="Line 27"/>
          <p:cNvSpPr>
            <a:spLocks noChangeShapeType="1"/>
          </p:cNvSpPr>
          <p:nvPr/>
        </p:nvSpPr>
        <p:spPr bwMode="auto">
          <a:xfrm flipH="1">
            <a:off x="1116013" y="15573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5868" name="Line 28"/>
          <p:cNvSpPr>
            <a:spLocks noChangeShapeType="1"/>
          </p:cNvSpPr>
          <p:nvPr/>
        </p:nvSpPr>
        <p:spPr bwMode="auto">
          <a:xfrm>
            <a:off x="1981200" y="14128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74181" name="Group 101"/>
          <p:cNvGraphicFramePr>
            <a:graphicFrameLocks noGrp="1"/>
          </p:cNvGraphicFramePr>
          <p:nvPr>
            <p:ph sz="half" idx="2"/>
          </p:nvPr>
        </p:nvGraphicFramePr>
        <p:xfrm>
          <a:off x="4284663" y="1196975"/>
          <a:ext cx="4254500" cy="4032253"/>
        </p:xfrm>
        <a:graphic>
          <a:graphicData uri="http://schemas.openxmlformats.org/drawingml/2006/table">
            <a:tbl>
              <a:tblPr/>
              <a:tblGrid>
                <a:gridCol w="850900"/>
                <a:gridCol w="850900"/>
                <a:gridCol w="850900"/>
                <a:gridCol w="850900"/>
                <a:gridCol w="850900"/>
              </a:tblGrid>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2000" b="0" i="0" u="none" strike="noStrike" cap="none" normalizeH="0" baseline="0" smtClean="0">
                        <a:ln>
                          <a:noFill/>
                        </a:ln>
                        <a:solidFill>
                          <a:srgbClr val="000000"/>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4675">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1000" b="1" i="0" u="none" strike="noStrike" cap="none" normalizeH="0" baseline="0" dirty="0" smtClean="0">
                        <a:ln>
                          <a:noFill/>
                        </a:ln>
                        <a:solidFill>
                          <a:srgbClr val="000000"/>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919" name="Text Box 79"/>
          <p:cNvSpPr txBox="1">
            <a:spLocks noChangeArrowheads="1"/>
          </p:cNvSpPr>
          <p:nvPr/>
        </p:nvSpPr>
        <p:spPr bwMode="auto">
          <a:xfrm>
            <a:off x="19796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5920" name="Text Box 80"/>
          <p:cNvSpPr txBox="1">
            <a:spLocks noChangeArrowheads="1"/>
          </p:cNvSpPr>
          <p:nvPr/>
        </p:nvSpPr>
        <p:spPr bwMode="auto">
          <a:xfrm>
            <a:off x="2627313" y="17002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5921" name="Text Box 81"/>
          <p:cNvSpPr txBox="1">
            <a:spLocks noChangeArrowheads="1"/>
          </p:cNvSpPr>
          <p:nvPr/>
        </p:nvSpPr>
        <p:spPr bwMode="auto">
          <a:xfrm>
            <a:off x="1116013" y="17668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5922" name="Text Box 82"/>
          <p:cNvSpPr txBox="1">
            <a:spLocks noChangeArrowheads="1"/>
          </p:cNvSpPr>
          <p:nvPr/>
        </p:nvSpPr>
        <p:spPr bwMode="auto">
          <a:xfrm>
            <a:off x="11160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5923" name="Text Box 83"/>
          <p:cNvSpPr txBox="1">
            <a:spLocks noChangeArrowheads="1"/>
          </p:cNvSpPr>
          <p:nvPr/>
        </p:nvSpPr>
        <p:spPr bwMode="auto">
          <a:xfrm>
            <a:off x="611188"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5924" name="Text Box 84"/>
          <p:cNvSpPr txBox="1">
            <a:spLocks noChangeArrowheads="1"/>
          </p:cNvSpPr>
          <p:nvPr/>
        </p:nvSpPr>
        <p:spPr bwMode="auto">
          <a:xfrm>
            <a:off x="1908175"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5925" name="Text Box 85"/>
          <p:cNvSpPr txBox="1">
            <a:spLocks noChangeArrowheads="1"/>
          </p:cNvSpPr>
          <p:nvPr/>
        </p:nvSpPr>
        <p:spPr bwMode="auto">
          <a:xfrm>
            <a:off x="2112963" y="2133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5926" name="Text Box 88"/>
          <p:cNvSpPr txBox="1">
            <a:spLocks noChangeArrowheads="1"/>
          </p:cNvSpPr>
          <p:nvPr/>
        </p:nvSpPr>
        <p:spPr bwMode="auto">
          <a:xfrm>
            <a:off x="1109663" y="3438525"/>
            <a:ext cx="14605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solidFill>
                  <a:schemeClr val="bg1"/>
                </a:solidFill>
                <a:latin typeface="Times" charset="0"/>
              </a:rPr>
              <a:t>s=s</a:t>
            </a:r>
            <a:r>
              <a:rPr lang="it-IT" baseline="-25000">
                <a:solidFill>
                  <a:schemeClr val="bg1"/>
                </a:solidFill>
                <a:latin typeface="Times" charset="0"/>
              </a:rPr>
              <a:t>5</a:t>
            </a:r>
            <a:r>
              <a:rPr lang="it-IT">
                <a:solidFill>
                  <a:schemeClr val="bg1"/>
                </a:solidFill>
                <a:latin typeface="Times" charset="0"/>
              </a:rPr>
              <a:t>, s’=s</a:t>
            </a:r>
            <a:r>
              <a:rPr lang="it-IT" baseline="-25000">
                <a:solidFill>
                  <a:schemeClr val="bg1"/>
                </a:solidFill>
                <a:latin typeface="Times" charset="0"/>
              </a:rPr>
              <a:t>2</a:t>
            </a:r>
          </a:p>
        </p:txBody>
      </p:sp>
      <p:graphicFrame>
        <p:nvGraphicFramePr>
          <p:cNvPr id="49238" name="Object 87"/>
          <p:cNvGraphicFramePr>
            <a:graphicFrameLocks noChangeAspect="1"/>
          </p:cNvGraphicFramePr>
          <p:nvPr/>
        </p:nvGraphicFramePr>
        <p:xfrm>
          <a:off x="609600" y="5546725"/>
          <a:ext cx="7999413" cy="833438"/>
        </p:xfrm>
        <a:graphic>
          <a:graphicData uri="http://schemas.openxmlformats.org/presentationml/2006/ole">
            <mc:AlternateContent xmlns:mc="http://schemas.openxmlformats.org/markup-compatibility/2006">
              <mc:Choice xmlns:v="urn:schemas-microsoft-com:vml" Requires="v">
                <p:oleObj spid="_x0000_s35941" name="Equation" r:id="rId3" imgW="2565400" imgH="266700" progId="Equation.3">
                  <p:embed/>
                </p:oleObj>
              </mc:Choice>
              <mc:Fallback>
                <p:oleObj name="Equation" r:id="rId3" imgW="2565400" imgH="266700" progId="Equation.3">
                  <p:embed/>
                  <p:pic>
                    <p:nvPicPr>
                      <p:cNvPr id="0" name="Object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546725"/>
                        <a:ext cx="799941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Freccia su 25"/>
          <p:cNvSpPr>
            <a:spLocks noChangeArrowheads="1"/>
          </p:cNvSpPr>
          <p:nvPr/>
        </p:nvSpPr>
        <p:spPr bwMode="auto">
          <a:xfrm>
            <a:off x="5757863" y="2613025"/>
            <a:ext cx="228600" cy="1838325"/>
          </a:xfrm>
          <a:prstGeom prst="upArrow">
            <a:avLst>
              <a:gd name="adj1" fmla="val 50000"/>
              <a:gd name="adj2" fmla="val 50260"/>
            </a:avLst>
          </a:prstGeom>
          <a:solidFill>
            <a:srgbClr val="3366FF"/>
          </a:solidFill>
          <a:ln w="19050">
            <a:solidFill>
              <a:srgbClr val="800080"/>
            </a:solidFill>
            <a:round/>
            <a:headEnd/>
            <a:tailEnd/>
          </a:ln>
        </p:spPr>
        <p:txBody>
          <a:bodyPr wrap="none" anchor="ctr"/>
          <a:lstStyle/>
          <a:p>
            <a:pPr algn="r" eaLnBrk="0" hangingPunct="0">
              <a:spcBef>
                <a:spcPct val="50000"/>
              </a:spcBef>
            </a:pPr>
            <a:endParaRPr lang="it-IT"/>
          </a:p>
        </p:txBody>
      </p:sp>
      <p:sp>
        <p:nvSpPr>
          <p:cNvPr id="2" name="CasellaDiTesto 1"/>
          <p:cNvSpPr txBox="1">
            <a:spLocks noChangeArrowheads="1"/>
          </p:cNvSpPr>
          <p:nvPr/>
        </p:nvSpPr>
        <p:spPr bwMode="auto">
          <a:xfrm>
            <a:off x="5224463" y="4148138"/>
            <a:ext cx="61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solidFill>
                  <a:srgbClr val="FF0000"/>
                </a:solidFill>
              </a:rPr>
              <a:t>0,9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2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23850" y="115888"/>
            <a:ext cx="8534400" cy="803275"/>
          </a:xfrm>
        </p:spPr>
        <p:txBody>
          <a:bodyPr/>
          <a:lstStyle/>
          <a:p>
            <a:pPr eaLnBrk="1" hangingPunct="1"/>
            <a:r>
              <a:rPr lang="it-IT">
                <a:latin typeface="Arial" charset="0"/>
              </a:rPr>
              <a:t>Q-Learning: Example (</a:t>
            </a:r>
            <a:r>
              <a:rPr lang="it-IT">
                <a:latin typeface="Arial" charset="0"/>
                <a:sym typeface="Symbol" charset="0"/>
              </a:rPr>
              <a:t>=0.9</a:t>
            </a:r>
            <a:r>
              <a:rPr lang="it-IT">
                <a:latin typeface="Arial" charset="0"/>
              </a:rPr>
              <a:t>)</a:t>
            </a:r>
          </a:p>
        </p:txBody>
      </p:sp>
      <p:graphicFrame>
        <p:nvGraphicFramePr>
          <p:cNvPr id="175196" name="Group 92"/>
          <p:cNvGraphicFramePr>
            <a:graphicFrameLocks noGrp="1"/>
          </p:cNvGraphicFramePr>
          <p:nvPr>
            <p:ph sz="half" idx="1"/>
          </p:nvPr>
        </p:nvGraphicFramePr>
        <p:xfrm>
          <a:off x="466725" y="1196975"/>
          <a:ext cx="2592388" cy="1223963"/>
        </p:xfrm>
        <a:graphic>
          <a:graphicData uri="http://schemas.openxmlformats.org/drawingml/2006/table">
            <a:tbl>
              <a:tblPr/>
              <a:tblGrid>
                <a:gridCol w="865188"/>
                <a:gridCol w="862012"/>
                <a:gridCol w="865188"/>
              </a:tblGrid>
              <a:tr h="612775">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611188">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81" name="Line 17"/>
          <p:cNvSpPr>
            <a:spLocks noChangeShapeType="1"/>
          </p:cNvSpPr>
          <p:nvPr/>
        </p:nvSpPr>
        <p:spPr bwMode="auto">
          <a:xfrm flipV="1">
            <a:off x="1042988"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2" name="Line 18"/>
          <p:cNvSpPr>
            <a:spLocks noChangeShapeType="1"/>
          </p:cNvSpPr>
          <p:nvPr/>
        </p:nvSpPr>
        <p:spPr bwMode="auto">
          <a:xfrm flipV="1">
            <a:off x="1908175"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3" name="Line 19"/>
          <p:cNvSpPr>
            <a:spLocks noChangeShapeType="1"/>
          </p:cNvSpPr>
          <p:nvPr/>
        </p:nvSpPr>
        <p:spPr bwMode="auto">
          <a:xfrm flipV="1">
            <a:off x="26273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4" name="Line 20"/>
          <p:cNvSpPr>
            <a:spLocks noChangeShapeType="1"/>
          </p:cNvSpPr>
          <p:nvPr/>
        </p:nvSpPr>
        <p:spPr bwMode="auto">
          <a:xfrm>
            <a:off x="9001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5" name="Line 21"/>
          <p:cNvSpPr>
            <a:spLocks noChangeShapeType="1"/>
          </p:cNvSpPr>
          <p:nvPr/>
        </p:nvSpPr>
        <p:spPr bwMode="auto">
          <a:xfrm>
            <a:off x="17637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6" name="Line 22"/>
          <p:cNvSpPr>
            <a:spLocks noChangeShapeType="1"/>
          </p:cNvSpPr>
          <p:nvPr/>
        </p:nvSpPr>
        <p:spPr bwMode="auto">
          <a:xfrm>
            <a:off x="1116013" y="20605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7" name="Line 23"/>
          <p:cNvSpPr>
            <a:spLocks noChangeShapeType="1"/>
          </p:cNvSpPr>
          <p:nvPr/>
        </p:nvSpPr>
        <p:spPr bwMode="auto">
          <a:xfrm flipH="1">
            <a:off x="1116013" y="22050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8" name="Line 24"/>
          <p:cNvSpPr>
            <a:spLocks noChangeShapeType="1"/>
          </p:cNvSpPr>
          <p:nvPr/>
        </p:nvSpPr>
        <p:spPr bwMode="auto">
          <a:xfrm>
            <a:off x="1981200" y="20605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89" name="Line 25"/>
          <p:cNvSpPr>
            <a:spLocks noChangeShapeType="1"/>
          </p:cNvSpPr>
          <p:nvPr/>
        </p:nvSpPr>
        <p:spPr bwMode="auto">
          <a:xfrm flipH="1">
            <a:off x="1981200" y="220503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90" name="Line 26"/>
          <p:cNvSpPr>
            <a:spLocks noChangeShapeType="1"/>
          </p:cNvSpPr>
          <p:nvPr/>
        </p:nvSpPr>
        <p:spPr bwMode="auto">
          <a:xfrm>
            <a:off x="1116013" y="14128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91" name="Line 27"/>
          <p:cNvSpPr>
            <a:spLocks noChangeShapeType="1"/>
          </p:cNvSpPr>
          <p:nvPr/>
        </p:nvSpPr>
        <p:spPr bwMode="auto">
          <a:xfrm flipH="1">
            <a:off x="1116013" y="15573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92" name="Line 28"/>
          <p:cNvSpPr>
            <a:spLocks noChangeShapeType="1"/>
          </p:cNvSpPr>
          <p:nvPr/>
        </p:nvSpPr>
        <p:spPr bwMode="auto">
          <a:xfrm>
            <a:off x="1981200" y="14128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75199" name="Group 95"/>
          <p:cNvGraphicFramePr>
            <a:graphicFrameLocks noGrp="1"/>
          </p:cNvGraphicFramePr>
          <p:nvPr>
            <p:ph sz="half" idx="2"/>
          </p:nvPr>
        </p:nvGraphicFramePr>
        <p:xfrm>
          <a:off x="4284663" y="1196975"/>
          <a:ext cx="4254500" cy="4032253"/>
        </p:xfrm>
        <a:graphic>
          <a:graphicData uri="http://schemas.openxmlformats.org/drawingml/2006/table">
            <a:tbl>
              <a:tblPr/>
              <a:tblGrid>
                <a:gridCol w="850900"/>
                <a:gridCol w="850900"/>
                <a:gridCol w="850900"/>
                <a:gridCol w="850900"/>
                <a:gridCol w="850900"/>
              </a:tblGrid>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2000" b="0" i="0" u="none" strike="noStrike" cap="none" normalizeH="0" baseline="0" smtClean="0">
                        <a:ln>
                          <a:noFill/>
                        </a:ln>
                        <a:solidFill>
                          <a:srgbClr val="000000"/>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74675">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00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43" name="Text Box 79"/>
          <p:cNvSpPr txBox="1">
            <a:spLocks noChangeArrowheads="1"/>
          </p:cNvSpPr>
          <p:nvPr/>
        </p:nvSpPr>
        <p:spPr bwMode="auto">
          <a:xfrm>
            <a:off x="19796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6944" name="Text Box 80"/>
          <p:cNvSpPr txBox="1">
            <a:spLocks noChangeArrowheads="1"/>
          </p:cNvSpPr>
          <p:nvPr/>
        </p:nvSpPr>
        <p:spPr bwMode="auto">
          <a:xfrm>
            <a:off x="2627313" y="17002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6945" name="Text Box 81"/>
          <p:cNvSpPr txBox="1">
            <a:spLocks noChangeArrowheads="1"/>
          </p:cNvSpPr>
          <p:nvPr/>
        </p:nvSpPr>
        <p:spPr bwMode="auto">
          <a:xfrm>
            <a:off x="1116013" y="17668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6946" name="Text Box 82"/>
          <p:cNvSpPr txBox="1">
            <a:spLocks noChangeArrowheads="1"/>
          </p:cNvSpPr>
          <p:nvPr/>
        </p:nvSpPr>
        <p:spPr bwMode="auto">
          <a:xfrm>
            <a:off x="11160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6947" name="Text Box 83"/>
          <p:cNvSpPr txBox="1">
            <a:spLocks noChangeArrowheads="1"/>
          </p:cNvSpPr>
          <p:nvPr/>
        </p:nvSpPr>
        <p:spPr bwMode="auto">
          <a:xfrm>
            <a:off x="611188"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6948" name="Text Box 84"/>
          <p:cNvSpPr txBox="1">
            <a:spLocks noChangeArrowheads="1"/>
          </p:cNvSpPr>
          <p:nvPr/>
        </p:nvSpPr>
        <p:spPr bwMode="auto">
          <a:xfrm>
            <a:off x="1908175"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6949" name="Text Box 85"/>
          <p:cNvSpPr txBox="1">
            <a:spLocks noChangeArrowheads="1"/>
          </p:cNvSpPr>
          <p:nvPr/>
        </p:nvSpPr>
        <p:spPr bwMode="auto">
          <a:xfrm>
            <a:off x="2112963" y="2133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6950" name="Text Box 88"/>
          <p:cNvSpPr txBox="1">
            <a:spLocks noChangeArrowheads="1"/>
          </p:cNvSpPr>
          <p:nvPr/>
        </p:nvSpPr>
        <p:spPr bwMode="auto">
          <a:xfrm>
            <a:off x="468313" y="2565400"/>
            <a:ext cx="14605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solidFill>
                  <a:schemeClr val="bg1"/>
                </a:solidFill>
                <a:latin typeface="Times" charset="0"/>
              </a:rPr>
              <a:t>s=s</a:t>
            </a:r>
            <a:r>
              <a:rPr lang="it-IT" baseline="-25000">
                <a:solidFill>
                  <a:schemeClr val="bg1"/>
                </a:solidFill>
                <a:latin typeface="Times" charset="0"/>
              </a:rPr>
              <a:t>2</a:t>
            </a:r>
            <a:r>
              <a:rPr lang="it-IT">
                <a:solidFill>
                  <a:schemeClr val="bg1"/>
                </a:solidFill>
                <a:latin typeface="Times" charset="0"/>
              </a:rPr>
              <a:t>, s’=s</a:t>
            </a:r>
            <a:r>
              <a:rPr lang="it-IT" baseline="-25000">
                <a:solidFill>
                  <a:schemeClr val="bg1"/>
                </a:solidFill>
                <a:latin typeface="Times" charset="0"/>
              </a:rPr>
              <a:t>3</a:t>
            </a:r>
          </a:p>
        </p:txBody>
      </p:sp>
      <p:sp>
        <p:nvSpPr>
          <p:cNvPr id="50262" name="Rettangolo 27"/>
          <p:cNvSpPr>
            <a:spLocks noChangeArrowheads="1"/>
          </p:cNvSpPr>
          <p:nvPr/>
        </p:nvSpPr>
        <p:spPr bwMode="auto">
          <a:xfrm>
            <a:off x="3211513" y="602773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buClr>
                <a:srgbClr val="822433"/>
              </a:buClr>
              <a:buFontTx/>
              <a:buChar char="•"/>
            </a:pPr>
            <a:r>
              <a:rPr lang="it-IT" b="1">
                <a:solidFill>
                  <a:srgbClr val="000000"/>
                </a:solidFill>
              </a:rPr>
              <a:t>GOAL STATE REACHED: END OF 3rd EPISODE</a:t>
            </a:r>
          </a:p>
        </p:txBody>
      </p:sp>
      <p:graphicFrame>
        <p:nvGraphicFramePr>
          <p:cNvPr id="50263" name="Object 87"/>
          <p:cNvGraphicFramePr>
            <a:graphicFrameLocks noChangeAspect="1"/>
          </p:cNvGraphicFramePr>
          <p:nvPr/>
        </p:nvGraphicFramePr>
        <p:xfrm>
          <a:off x="568325" y="5186363"/>
          <a:ext cx="5503863" cy="833437"/>
        </p:xfrm>
        <a:graphic>
          <a:graphicData uri="http://schemas.openxmlformats.org/presentationml/2006/ole">
            <mc:AlternateContent xmlns:mc="http://schemas.openxmlformats.org/markup-compatibility/2006">
              <mc:Choice xmlns:v="urn:schemas-microsoft-com:vml" Requires="v">
                <p:oleObj spid="_x0000_s36965" name="Equation" r:id="rId3" imgW="1765300" imgH="266700" progId="Equation.3">
                  <p:embed/>
                </p:oleObj>
              </mc:Choice>
              <mc:Fallback>
                <p:oleObj name="Equation" r:id="rId3" imgW="1765300" imgH="266700" progId="Equation.3">
                  <p:embed/>
                  <p:pic>
                    <p:nvPicPr>
                      <p:cNvPr id="0" name="Object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 y="5186363"/>
                        <a:ext cx="5503863"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reccia giù 1"/>
          <p:cNvSpPr>
            <a:spLocks noChangeArrowheads="1"/>
          </p:cNvSpPr>
          <p:nvPr/>
        </p:nvSpPr>
        <p:spPr bwMode="auto">
          <a:xfrm>
            <a:off x="8308975" y="2563813"/>
            <a:ext cx="230188" cy="811212"/>
          </a:xfrm>
          <a:prstGeom prst="downArrow">
            <a:avLst>
              <a:gd name="adj1" fmla="val 50000"/>
              <a:gd name="adj2" fmla="val 49974"/>
            </a:avLst>
          </a:prstGeom>
          <a:solidFill>
            <a:srgbClr val="3366FF"/>
          </a:solidFill>
          <a:ln w="19050">
            <a:solidFill>
              <a:srgbClr val="800080"/>
            </a:solidFill>
            <a:round/>
            <a:headEnd/>
            <a:tailEnd/>
          </a:ln>
        </p:spPr>
        <p:txBody>
          <a:bodyPr wrap="none" anchor="ctr"/>
          <a:lstStyle/>
          <a:p>
            <a:pPr algn="r" eaLnBrk="0" hangingPunct="0">
              <a:spcBef>
                <a:spcPct val="50000"/>
              </a:spcBef>
            </a:pPr>
            <a:endParaRPr lang="it-IT"/>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2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62"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23850" y="115888"/>
            <a:ext cx="8534400" cy="803275"/>
          </a:xfrm>
        </p:spPr>
        <p:txBody>
          <a:bodyPr/>
          <a:lstStyle/>
          <a:p>
            <a:pPr eaLnBrk="1" hangingPunct="1"/>
            <a:r>
              <a:rPr lang="it-IT">
                <a:latin typeface="Arial" charset="0"/>
              </a:rPr>
              <a:t>Q-Learning: Example (</a:t>
            </a:r>
            <a:r>
              <a:rPr lang="it-IT">
                <a:latin typeface="Arial" charset="0"/>
                <a:sym typeface="Symbol" charset="0"/>
              </a:rPr>
              <a:t>=0.9</a:t>
            </a:r>
            <a:r>
              <a:rPr lang="it-IT">
                <a:latin typeface="Arial" charset="0"/>
              </a:rPr>
              <a:t>)  Episode 4</a:t>
            </a:r>
          </a:p>
        </p:txBody>
      </p:sp>
      <p:graphicFrame>
        <p:nvGraphicFramePr>
          <p:cNvPr id="176131" name="Group 3"/>
          <p:cNvGraphicFramePr>
            <a:graphicFrameLocks noGrp="1"/>
          </p:cNvGraphicFramePr>
          <p:nvPr>
            <p:ph sz="half" idx="1"/>
          </p:nvPr>
        </p:nvGraphicFramePr>
        <p:xfrm>
          <a:off x="466725" y="1196975"/>
          <a:ext cx="2592388" cy="1223963"/>
        </p:xfrm>
        <a:graphic>
          <a:graphicData uri="http://schemas.openxmlformats.org/drawingml/2006/table">
            <a:tbl>
              <a:tblPr/>
              <a:tblGrid>
                <a:gridCol w="865188"/>
                <a:gridCol w="862012"/>
                <a:gridCol w="865188"/>
              </a:tblGrid>
              <a:tr h="612775">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05" name="Line 17"/>
          <p:cNvSpPr>
            <a:spLocks noChangeShapeType="1"/>
          </p:cNvSpPr>
          <p:nvPr/>
        </p:nvSpPr>
        <p:spPr bwMode="auto">
          <a:xfrm flipV="1">
            <a:off x="1042988"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906" name="Line 18"/>
          <p:cNvSpPr>
            <a:spLocks noChangeShapeType="1"/>
          </p:cNvSpPr>
          <p:nvPr/>
        </p:nvSpPr>
        <p:spPr bwMode="auto">
          <a:xfrm flipV="1">
            <a:off x="1908175"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907" name="Line 19"/>
          <p:cNvSpPr>
            <a:spLocks noChangeShapeType="1"/>
          </p:cNvSpPr>
          <p:nvPr/>
        </p:nvSpPr>
        <p:spPr bwMode="auto">
          <a:xfrm flipV="1">
            <a:off x="26273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908" name="Line 20"/>
          <p:cNvSpPr>
            <a:spLocks noChangeShapeType="1"/>
          </p:cNvSpPr>
          <p:nvPr/>
        </p:nvSpPr>
        <p:spPr bwMode="auto">
          <a:xfrm>
            <a:off x="9001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909" name="Line 21"/>
          <p:cNvSpPr>
            <a:spLocks noChangeShapeType="1"/>
          </p:cNvSpPr>
          <p:nvPr/>
        </p:nvSpPr>
        <p:spPr bwMode="auto">
          <a:xfrm>
            <a:off x="17637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910" name="Line 22"/>
          <p:cNvSpPr>
            <a:spLocks noChangeShapeType="1"/>
          </p:cNvSpPr>
          <p:nvPr/>
        </p:nvSpPr>
        <p:spPr bwMode="auto">
          <a:xfrm>
            <a:off x="1116013" y="20605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911" name="Line 23"/>
          <p:cNvSpPr>
            <a:spLocks noChangeShapeType="1"/>
          </p:cNvSpPr>
          <p:nvPr/>
        </p:nvSpPr>
        <p:spPr bwMode="auto">
          <a:xfrm flipH="1">
            <a:off x="1116013" y="22050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912" name="Line 24"/>
          <p:cNvSpPr>
            <a:spLocks noChangeShapeType="1"/>
          </p:cNvSpPr>
          <p:nvPr/>
        </p:nvSpPr>
        <p:spPr bwMode="auto">
          <a:xfrm>
            <a:off x="1981200" y="20605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913" name="Line 25"/>
          <p:cNvSpPr>
            <a:spLocks noChangeShapeType="1"/>
          </p:cNvSpPr>
          <p:nvPr/>
        </p:nvSpPr>
        <p:spPr bwMode="auto">
          <a:xfrm flipH="1">
            <a:off x="1981200" y="220503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914" name="Line 26"/>
          <p:cNvSpPr>
            <a:spLocks noChangeShapeType="1"/>
          </p:cNvSpPr>
          <p:nvPr/>
        </p:nvSpPr>
        <p:spPr bwMode="auto">
          <a:xfrm>
            <a:off x="1116013" y="14128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915" name="Line 27"/>
          <p:cNvSpPr>
            <a:spLocks noChangeShapeType="1"/>
          </p:cNvSpPr>
          <p:nvPr/>
        </p:nvSpPr>
        <p:spPr bwMode="auto">
          <a:xfrm flipH="1">
            <a:off x="1116013" y="15573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7916" name="Line 28"/>
          <p:cNvSpPr>
            <a:spLocks noChangeShapeType="1"/>
          </p:cNvSpPr>
          <p:nvPr/>
        </p:nvSpPr>
        <p:spPr bwMode="auto">
          <a:xfrm>
            <a:off x="1981200" y="14128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76223" name="Group 95"/>
          <p:cNvGraphicFramePr>
            <a:graphicFrameLocks noGrp="1"/>
          </p:cNvGraphicFramePr>
          <p:nvPr>
            <p:ph sz="half" idx="2"/>
          </p:nvPr>
        </p:nvGraphicFramePr>
        <p:xfrm>
          <a:off x="4284663" y="1196975"/>
          <a:ext cx="4254500" cy="4032253"/>
        </p:xfrm>
        <a:graphic>
          <a:graphicData uri="http://schemas.openxmlformats.org/drawingml/2006/table">
            <a:tbl>
              <a:tblPr/>
              <a:tblGrid>
                <a:gridCol w="850900"/>
                <a:gridCol w="850900"/>
                <a:gridCol w="850900"/>
                <a:gridCol w="850900"/>
                <a:gridCol w="850900"/>
              </a:tblGrid>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2000" b="0" i="0" u="none" strike="noStrike" cap="none" normalizeH="0" baseline="0" smtClean="0">
                        <a:ln>
                          <a:noFill/>
                        </a:ln>
                        <a:solidFill>
                          <a:srgbClr val="000000"/>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1800" b="1" i="0" u="none" strike="noStrike" cap="none" normalizeH="0" baseline="0" dirty="0" smtClean="0">
                          <a:ln>
                            <a:noFill/>
                          </a:ln>
                          <a:solidFill>
                            <a:srgbClr val="FF0000"/>
                          </a:solidFill>
                          <a:effectLst/>
                          <a:latin typeface="Arial" charset="0"/>
                          <a:ea typeface="ＭＳ Ｐゴシック" pitchFamily="1" charset="-128"/>
                        </a:rPr>
                        <a:t>0.81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67" name="Text Box 79"/>
          <p:cNvSpPr txBox="1">
            <a:spLocks noChangeArrowheads="1"/>
          </p:cNvSpPr>
          <p:nvPr/>
        </p:nvSpPr>
        <p:spPr bwMode="auto">
          <a:xfrm>
            <a:off x="19796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7968" name="Text Box 80"/>
          <p:cNvSpPr txBox="1">
            <a:spLocks noChangeArrowheads="1"/>
          </p:cNvSpPr>
          <p:nvPr/>
        </p:nvSpPr>
        <p:spPr bwMode="auto">
          <a:xfrm>
            <a:off x="2627313" y="17002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7969" name="Text Box 81"/>
          <p:cNvSpPr txBox="1">
            <a:spLocks noChangeArrowheads="1"/>
          </p:cNvSpPr>
          <p:nvPr/>
        </p:nvSpPr>
        <p:spPr bwMode="auto">
          <a:xfrm>
            <a:off x="1116013" y="17668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7970" name="Text Box 82"/>
          <p:cNvSpPr txBox="1">
            <a:spLocks noChangeArrowheads="1"/>
          </p:cNvSpPr>
          <p:nvPr/>
        </p:nvSpPr>
        <p:spPr bwMode="auto">
          <a:xfrm>
            <a:off x="11160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7971" name="Text Box 83"/>
          <p:cNvSpPr txBox="1">
            <a:spLocks noChangeArrowheads="1"/>
          </p:cNvSpPr>
          <p:nvPr/>
        </p:nvSpPr>
        <p:spPr bwMode="auto">
          <a:xfrm>
            <a:off x="611188"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7972" name="Text Box 84"/>
          <p:cNvSpPr txBox="1">
            <a:spLocks noChangeArrowheads="1"/>
          </p:cNvSpPr>
          <p:nvPr/>
        </p:nvSpPr>
        <p:spPr bwMode="auto">
          <a:xfrm>
            <a:off x="1908175"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7973" name="Text Box 85"/>
          <p:cNvSpPr txBox="1">
            <a:spLocks noChangeArrowheads="1"/>
          </p:cNvSpPr>
          <p:nvPr/>
        </p:nvSpPr>
        <p:spPr bwMode="auto">
          <a:xfrm>
            <a:off x="2112963" y="2133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7974" name="Text Box 88"/>
          <p:cNvSpPr txBox="1">
            <a:spLocks noChangeArrowheads="1"/>
          </p:cNvSpPr>
          <p:nvPr/>
        </p:nvSpPr>
        <p:spPr bwMode="auto">
          <a:xfrm>
            <a:off x="841375" y="3038475"/>
            <a:ext cx="14605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solidFill>
                  <a:schemeClr val="bg1"/>
                </a:solidFill>
                <a:latin typeface="Times" charset="0"/>
              </a:rPr>
              <a:t>s=s</a:t>
            </a:r>
            <a:r>
              <a:rPr lang="it-IT" baseline="-25000">
                <a:solidFill>
                  <a:schemeClr val="bg1"/>
                </a:solidFill>
                <a:latin typeface="Times" charset="0"/>
              </a:rPr>
              <a:t>4</a:t>
            </a:r>
            <a:r>
              <a:rPr lang="it-IT">
                <a:solidFill>
                  <a:schemeClr val="bg1"/>
                </a:solidFill>
                <a:latin typeface="Times" charset="0"/>
              </a:rPr>
              <a:t>, s’=s</a:t>
            </a:r>
            <a:r>
              <a:rPr lang="it-IT" baseline="-25000">
                <a:solidFill>
                  <a:schemeClr val="bg1"/>
                </a:solidFill>
                <a:latin typeface="Times" charset="0"/>
              </a:rPr>
              <a:t>5</a:t>
            </a:r>
          </a:p>
        </p:txBody>
      </p:sp>
      <p:graphicFrame>
        <p:nvGraphicFramePr>
          <p:cNvPr id="37975" name="Object 87"/>
          <p:cNvGraphicFramePr>
            <a:graphicFrameLocks noChangeAspect="1"/>
          </p:cNvGraphicFramePr>
          <p:nvPr/>
        </p:nvGraphicFramePr>
        <p:xfrm>
          <a:off x="476250" y="5537200"/>
          <a:ext cx="7959725" cy="833438"/>
        </p:xfrm>
        <a:graphic>
          <a:graphicData uri="http://schemas.openxmlformats.org/presentationml/2006/ole">
            <mc:AlternateContent xmlns:mc="http://schemas.openxmlformats.org/markup-compatibility/2006">
              <mc:Choice xmlns:v="urn:schemas-microsoft-com:vml" Requires="v">
                <p:oleObj spid="_x0000_s37987" name="Equation" r:id="rId3" imgW="2552700" imgH="266700" progId="Equation.3">
                  <p:embed/>
                </p:oleObj>
              </mc:Choice>
              <mc:Fallback>
                <p:oleObj name="Equation" r:id="rId3" imgW="2552700" imgH="266700" progId="Equation.3">
                  <p:embed/>
                  <p:pic>
                    <p:nvPicPr>
                      <p:cNvPr id="0" name="Object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5537200"/>
                        <a:ext cx="795972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23850" y="115888"/>
            <a:ext cx="8534400" cy="803275"/>
          </a:xfrm>
        </p:spPr>
        <p:txBody>
          <a:bodyPr/>
          <a:lstStyle/>
          <a:p>
            <a:pPr eaLnBrk="1" hangingPunct="1"/>
            <a:r>
              <a:rPr lang="it-IT">
                <a:latin typeface="Arial" charset="0"/>
              </a:rPr>
              <a:t>Q-Learning: Example (</a:t>
            </a:r>
            <a:r>
              <a:rPr lang="it-IT">
                <a:latin typeface="Arial" charset="0"/>
                <a:sym typeface="Symbol" charset="0"/>
              </a:rPr>
              <a:t>=0.9</a:t>
            </a:r>
            <a:r>
              <a:rPr lang="it-IT">
                <a:latin typeface="Arial" charset="0"/>
              </a:rPr>
              <a:t>)</a:t>
            </a:r>
          </a:p>
        </p:txBody>
      </p:sp>
      <p:graphicFrame>
        <p:nvGraphicFramePr>
          <p:cNvPr id="177155" name="Group 3"/>
          <p:cNvGraphicFramePr>
            <a:graphicFrameLocks noGrp="1"/>
          </p:cNvGraphicFramePr>
          <p:nvPr>
            <p:ph sz="half" idx="1"/>
          </p:nvPr>
        </p:nvGraphicFramePr>
        <p:xfrm>
          <a:off x="466725" y="1196975"/>
          <a:ext cx="2592388" cy="1223963"/>
        </p:xfrm>
        <a:graphic>
          <a:graphicData uri="http://schemas.openxmlformats.org/drawingml/2006/table">
            <a:tbl>
              <a:tblPr/>
              <a:tblGrid>
                <a:gridCol w="865188"/>
                <a:gridCol w="862012"/>
                <a:gridCol w="865188"/>
              </a:tblGrid>
              <a:tr h="612775">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s</a:t>
                      </a:r>
                      <a:r>
                        <a:rPr kumimoji="0" lang="it-IT" sz="2000" b="0" i="0" u="none" strike="noStrike" cap="none" normalizeH="0" baseline="-25000" dirty="0" smtClean="0">
                          <a:ln>
                            <a:noFill/>
                          </a:ln>
                          <a:solidFill>
                            <a:srgbClr val="000000"/>
                          </a:solidFill>
                          <a:effectLst/>
                          <a:latin typeface="Arial" charset="0"/>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s</a:t>
                      </a:r>
                      <a:r>
                        <a:rPr kumimoji="0" lang="it-IT" sz="2000" b="0" i="0" u="none" strike="noStrike" cap="none" normalizeH="0" baseline="-25000" dirty="0" smtClean="0">
                          <a:ln>
                            <a:noFill/>
                          </a:ln>
                          <a:solidFill>
                            <a:srgbClr val="000000"/>
                          </a:solidFill>
                          <a:effectLst/>
                          <a:latin typeface="Arial" charset="0"/>
                          <a:ea typeface="ＭＳ Ｐゴシック" pitchFamily="1"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29" name="Line 17"/>
          <p:cNvSpPr>
            <a:spLocks noChangeShapeType="1"/>
          </p:cNvSpPr>
          <p:nvPr/>
        </p:nvSpPr>
        <p:spPr bwMode="auto">
          <a:xfrm flipV="1">
            <a:off x="1042988"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8930" name="Line 18"/>
          <p:cNvSpPr>
            <a:spLocks noChangeShapeType="1"/>
          </p:cNvSpPr>
          <p:nvPr/>
        </p:nvSpPr>
        <p:spPr bwMode="auto">
          <a:xfrm flipV="1">
            <a:off x="1908175"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8931" name="Line 19"/>
          <p:cNvSpPr>
            <a:spLocks noChangeShapeType="1"/>
          </p:cNvSpPr>
          <p:nvPr/>
        </p:nvSpPr>
        <p:spPr bwMode="auto">
          <a:xfrm flipV="1">
            <a:off x="26273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8932" name="Line 20"/>
          <p:cNvSpPr>
            <a:spLocks noChangeShapeType="1"/>
          </p:cNvSpPr>
          <p:nvPr/>
        </p:nvSpPr>
        <p:spPr bwMode="auto">
          <a:xfrm>
            <a:off x="9001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8933" name="Line 21"/>
          <p:cNvSpPr>
            <a:spLocks noChangeShapeType="1"/>
          </p:cNvSpPr>
          <p:nvPr/>
        </p:nvSpPr>
        <p:spPr bwMode="auto">
          <a:xfrm>
            <a:off x="17637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8934" name="Line 22"/>
          <p:cNvSpPr>
            <a:spLocks noChangeShapeType="1"/>
          </p:cNvSpPr>
          <p:nvPr/>
        </p:nvSpPr>
        <p:spPr bwMode="auto">
          <a:xfrm>
            <a:off x="1116013" y="20605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8935" name="Line 23"/>
          <p:cNvSpPr>
            <a:spLocks noChangeShapeType="1"/>
          </p:cNvSpPr>
          <p:nvPr/>
        </p:nvSpPr>
        <p:spPr bwMode="auto">
          <a:xfrm flipH="1">
            <a:off x="1116013" y="22050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8936" name="Line 24"/>
          <p:cNvSpPr>
            <a:spLocks noChangeShapeType="1"/>
          </p:cNvSpPr>
          <p:nvPr/>
        </p:nvSpPr>
        <p:spPr bwMode="auto">
          <a:xfrm>
            <a:off x="1981200" y="20605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8937" name="Line 25"/>
          <p:cNvSpPr>
            <a:spLocks noChangeShapeType="1"/>
          </p:cNvSpPr>
          <p:nvPr/>
        </p:nvSpPr>
        <p:spPr bwMode="auto">
          <a:xfrm flipH="1">
            <a:off x="1981200" y="220503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8938" name="Line 26"/>
          <p:cNvSpPr>
            <a:spLocks noChangeShapeType="1"/>
          </p:cNvSpPr>
          <p:nvPr/>
        </p:nvSpPr>
        <p:spPr bwMode="auto">
          <a:xfrm>
            <a:off x="1116013" y="14128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8939" name="Line 27"/>
          <p:cNvSpPr>
            <a:spLocks noChangeShapeType="1"/>
          </p:cNvSpPr>
          <p:nvPr/>
        </p:nvSpPr>
        <p:spPr bwMode="auto">
          <a:xfrm flipH="1">
            <a:off x="1116013" y="15573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8940" name="Line 28"/>
          <p:cNvSpPr>
            <a:spLocks noChangeShapeType="1"/>
          </p:cNvSpPr>
          <p:nvPr/>
        </p:nvSpPr>
        <p:spPr bwMode="auto">
          <a:xfrm>
            <a:off x="1981200" y="14128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77181" name="Group 29"/>
          <p:cNvGraphicFramePr>
            <a:graphicFrameLocks noGrp="1"/>
          </p:cNvGraphicFramePr>
          <p:nvPr>
            <p:ph sz="half" idx="2"/>
          </p:nvPr>
        </p:nvGraphicFramePr>
        <p:xfrm>
          <a:off x="4284663" y="1196975"/>
          <a:ext cx="4254500" cy="4032253"/>
        </p:xfrm>
        <a:graphic>
          <a:graphicData uri="http://schemas.openxmlformats.org/drawingml/2006/table">
            <a:tbl>
              <a:tblPr/>
              <a:tblGrid>
                <a:gridCol w="850900"/>
                <a:gridCol w="850900"/>
                <a:gridCol w="850900"/>
                <a:gridCol w="850900"/>
                <a:gridCol w="850900"/>
              </a:tblGrid>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2000" b="0" i="0" u="none" strike="noStrike" cap="none" normalizeH="0" baseline="0" smtClean="0">
                        <a:ln>
                          <a:noFill/>
                        </a:ln>
                        <a:solidFill>
                          <a:srgbClr val="000000"/>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4675">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91" name="Text Box 79"/>
          <p:cNvSpPr txBox="1">
            <a:spLocks noChangeArrowheads="1"/>
          </p:cNvSpPr>
          <p:nvPr/>
        </p:nvSpPr>
        <p:spPr bwMode="auto">
          <a:xfrm>
            <a:off x="19796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8992" name="Text Box 80"/>
          <p:cNvSpPr txBox="1">
            <a:spLocks noChangeArrowheads="1"/>
          </p:cNvSpPr>
          <p:nvPr/>
        </p:nvSpPr>
        <p:spPr bwMode="auto">
          <a:xfrm>
            <a:off x="2627313" y="17002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38993" name="Text Box 81"/>
          <p:cNvSpPr txBox="1">
            <a:spLocks noChangeArrowheads="1"/>
          </p:cNvSpPr>
          <p:nvPr/>
        </p:nvSpPr>
        <p:spPr bwMode="auto">
          <a:xfrm>
            <a:off x="1116013" y="17668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8994" name="Text Box 82"/>
          <p:cNvSpPr txBox="1">
            <a:spLocks noChangeArrowheads="1"/>
          </p:cNvSpPr>
          <p:nvPr/>
        </p:nvSpPr>
        <p:spPr bwMode="auto">
          <a:xfrm>
            <a:off x="11160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8995" name="Text Box 83"/>
          <p:cNvSpPr txBox="1">
            <a:spLocks noChangeArrowheads="1"/>
          </p:cNvSpPr>
          <p:nvPr/>
        </p:nvSpPr>
        <p:spPr bwMode="auto">
          <a:xfrm>
            <a:off x="611188"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8996" name="Text Box 84"/>
          <p:cNvSpPr txBox="1">
            <a:spLocks noChangeArrowheads="1"/>
          </p:cNvSpPr>
          <p:nvPr/>
        </p:nvSpPr>
        <p:spPr bwMode="auto">
          <a:xfrm>
            <a:off x="1908175"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8997" name="Text Box 85"/>
          <p:cNvSpPr txBox="1">
            <a:spLocks noChangeArrowheads="1"/>
          </p:cNvSpPr>
          <p:nvPr/>
        </p:nvSpPr>
        <p:spPr bwMode="auto">
          <a:xfrm>
            <a:off x="2112963" y="2133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38998" name="Text Box 88"/>
          <p:cNvSpPr txBox="1">
            <a:spLocks noChangeArrowheads="1"/>
          </p:cNvSpPr>
          <p:nvPr/>
        </p:nvSpPr>
        <p:spPr bwMode="auto">
          <a:xfrm>
            <a:off x="1296988" y="3735388"/>
            <a:ext cx="14605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solidFill>
                  <a:schemeClr val="bg1"/>
                </a:solidFill>
                <a:latin typeface="Times" charset="0"/>
              </a:rPr>
              <a:t>s=s</a:t>
            </a:r>
            <a:r>
              <a:rPr lang="it-IT" baseline="-25000">
                <a:solidFill>
                  <a:schemeClr val="bg1"/>
                </a:solidFill>
                <a:latin typeface="Times" charset="0"/>
              </a:rPr>
              <a:t>5</a:t>
            </a:r>
            <a:r>
              <a:rPr lang="it-IT">
                <a:solidFill>
                  <a:schemeClr val="bg1"/>
                </a:solidFill>
                <a:latin typeface="Times" charset="0"/>
              </a:rPr>
              <a:t>, s’=s</a:t>
            </a:r>
            <a:r>
              <a:rPr lang="it-IT" baseline="-25000">
                <a:solidFill>
                  <a:schemeClr val="bg1"/>
                </a:solidFill>
                <a:latin typeface="Times" charset="0"/>
              </a:rPr>
              <a:t>2</a:t>
            </a:r>
          </a:p>
        </p:txBody>
      </p:sp>
      <p:graphicFrame>
        <p:nvGraphicFramePr>
          <p:cNvPr id="38999" name="Object 87"/>
          <p:cNvGraphicFramePr>
            <a:graphicFrameLocks noChangeAspect="1"/>
          </p:cNvGraphicFramePr>
          <p:nvPr/>
        </p:nvGraphicFramePr>
        <p:xfrm>
          <a:off x="712788" y="5537200"/>
          <a:ext cx="7485062" cy="833438"/>
        </p:xfrm>
        <a:graphic>
          <a:graphicData uri="http://schemas.openxmlformats.org/presentationml/2006/ole">
            <mc:AlternateContent xmlns:mc="http://schemas.openxmlformats.org/markup-compatibility/2006">
              <mc:Choice xmlns:v="urn:schemas-microsoft-com:vml" Requires="v">
                <p:oleObj spid="_x0000_s39011" name="Equation" r:id="rId3" imgW="2400300" imgH="266700" progId="Equation.3">
                  <p:embed/>
                </p:oleObj>
              </mc:Choice>
              <mc:Fallback>
                <p:oleObj name="Equation" r:id="rId3" imgW="2400300" imgH="266700" progId="Equation.3">
                  <p:embed/>
                  <p:pic>
                    <p:nvPicPr>
                      <p:cNvPr id="0" name="Object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88" y="5537200"/>
                        <a:ext cx="748506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23850" y="115888"/>
            <a:ext cx="8534400" cy="803275"/>
          </a:xfrm>
        </p:spPr>
        <p:txBody>
          <a:bodyPr/>
          <a:lstStyle/>
          <a:p>
            <a:pPr eaLnBrk="1" hangingPunct="1"/>
            <a:r>
              <a:rPr lang="it-IT">
                <a:latin typeface="Arial" charset="0"/>
              </a:rPr>
              <a:t>Q-Learning: Esempio (</a:t>
            </a:r>
            <a:r>
              <a:rPr lang="it-IT">
                <a:latin typeface="Arial" charset="0"/>
                <a:sym typeface="Symbol" charset="0"/>
              </a:rPr>
              <a:t>=0.9</a:t>
            </a:r>
            <a:r>
              <a:rPr lang="it-IT">
                <a:latin typeface="Arial" charset="0"/>
              </a:rPr>
              <a:t>)</a:t>
            </a:r>
          </a:p>
        </p:txBody>
      </p:sp>
      <p:graphicFrame>
        <p:nvGraphicFramePr>
          <p:cNvPr id="178179" name="Group 3"/>
          <p:cNvGraphicFramePr>
            <a:graphicFrameLocks noGrp="1"/>
          </p:cNvGraphicFramePr>
          <p:nvPr>
            <p:ph sz="half" idx="1"/>
          </p:nvPr>
        </p:nvGraphicFramePr>
        <p:xfrm>
          <a:off x="466725" y="1196975"/>
          <a:ext cx="2592388" cy="1223963"/>
        </p:xfrm>
        <a:graphic>
          <a:graphicData uri="http://schemas.openxmlformats.org/drawingml/2006/table">
            <a:tbl>
              <a:tblPr/>
              <a:tblGrid>
                <a:gridCol w="865188"/>
                <a:gridCol w="862012"/>
                <a:gridCol w="865188"/>
              </a:tblGrid>
              <a:tr h="612775">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611188">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53" name="Line 17"/>
          <p:cNvSpPr>
            <a:spLocks noChangeShapeType="1"/>
          </p:cNvSpPr>
          <p:nvPr/>
        </p:nvSpPr>
        <p:spPr bwMode="auto">
          <a:xfrm flipV="1">
            <a:off x="1042988"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9954" name="Line 18"/>
          <p:cNvSpPr>
            <a:spLocks noChangeShapeType="1"/>
          </p:cNvSpPr>
          <p:nvPr/>
        </p:nvSpPr>
        <p:spPr bwMode="auto">
          <a:xfrm flipV="1">
            <a:off x="1908175"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9955" name="Line 19"/>
          <p:cNvSpPr>
            <a:spLocks noChangeShapeType="1"/>
          </p:cNvSpPr>
          <p:nvPr/>
        </p:nvSpPr>
        <p:spPr bwMode="auto">
          <a:xfrm flipV="1">
            <a:off x="26273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9956" name="Line 20"/>
          <p:cNvSpPr>
            <a:spLocks noChangeShapeType="1"/>
          </p:cNvSpPr>
          <p:nvPr/>
        </p:nvSpPr>
        <p:spPr bwMode="auto">
          <a:xfrm>
            <a:off x="9001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9957" name="Line 21"/>
          <p:cNvSpPr>
            <a:spLocks noChangeShapeType="1"/>
          </p:cNvSpPr>
          <p:nvPr/>
        </p:nvSpPr>
        <p:spPr bwMode="auto">
          <a:xfrm>
            <a:off x="17637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9958" name="Line 22"/>
          <p:cNvSpPr>
            <a:spLocks noChangeShapeType="1"/>
          </p:cNvSpPr>
          <p:nvPr/>
        </p:nvSpPr>
        <p:spPr bwMode="auto">
          <a:xfrm>
            <a:off x="1116013" y="20605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9959" name="Line 23"/>
          <p:cNvSpPr>
            <a:spLocks noChangeShapeType="1"/>
          </p:cNvSpPr>
          <p:nvPr/>
        </p:nvSpPr>
        <p:spPr bwMode="auto">
          <a:xfrm flipH="1">
            <a:off x="1116013" y="22050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9960" name="Line 24"/>
          <p:cNvSpPr>
            <a:spLocks noChangeShapeType="1"/>
          </p:cNvSpPr>
          <p:nvPr/>
        </p:nvSpPr>
        <p:spPr bwMode="auto">
          <a:xfrm>
            <a:off x="1981200" y="20605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9961" name="Line 25"/>
          <p:cNvSpPr>
            <a:spLocks noChangeShapeType="1"/>
          </p:cNvSpPr>
          <p:nvPr/>
        </p:nvSpPr>
        <p:spPr bwMode="auto">
          <a:xfrm flipH="1">
            <a:off x="1981200" y="220503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9962" name="Line 26"/>
          <p:cNvSpPr>
            <a:spLocks noChangeShapeType="1"/>
          </p:cNvSpPr>
          <p:nvPr/>
        </p:nvSpPr>
        <p:spPr bwMode="auto">
          <a:xfrm>
            <a:off x="1116013" y="14128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9963" name="Line 27"/>
          <p:cNvSpPr>
            <a:spLocks noChangeShapeType="1"/>
          </p:cNvSpPr>
          <p:nvPr/>
        </p:nvSpPr>
        <p:spPr bwMode="auto">
          <a:xfrm flipH="1">
            <a:off x="1116013" y="15573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9964" name="Line 28"/>
          <p:cNvSpPr>
            <a:spLocks noChangeShapeType="1"/>
          </p:cNvSpPr>
          <p:nvPr/>
        </p:nvSpPr>
        <p:spPr bwMode="auto">
          <a:xfrm>
            <a:off x="1981200" y="14128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78205" name="Group 29"/>
          <p:cNvGraphicFramePr>
            <a:graphicFrameLocks noGrp="1"/>
          </p:cNvGraphicFramePr>
          <p:nvPr>
            <p:ph sz="half" idx="2"/>
          </p:nvPr>
        </p:nvGraphicFramePr>
        <p:xfrm>
          <a:off x="4284663" y="1196975"/>
          <a:ext cx="4254500" cy="4032253"/>
        </p:xfrm>
        <a:graphic>
          <a:graphicData uri="http://schemas.openxmlformats.org/drawingml/2006/table">
            <a:tbl>
              <a:tblPr/>
              <a:tblGrid>
                <a:gridCol w="850900"/>
                <a:gridCol w="850900"/>
                <a:gridCol w="850900"/>
                <a:gridCol w="850900"/>
                <a:gridCol w="850900"/>
              </a:tblGrid>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2000" b="0" i="0" u="none" strike="noStrike" cap="none" normalizeH="0" baseline="0" smtClean="0">
                        <a:ln>
                          <a:noFill/>
                        </a:ln>
                        <a:solidFill>
                          <a:srgbClr val="000000"/>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74675">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015" name="Text Box 79"/>
          <p:cNvSpPr txBox="1">
            <a:spLocks noChangeArrowheads="1"/>
          </p:cNvSpPr>
          <p:nvPr/>
        </p:nvSpPr>
        <p:spPr bwMode="auto">
          <a:xfrm>
            <a:off x="19796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40016" name="Text Box 80"/>
          <p:cNvSpPr txBox="1">
            <a:spLocks noChangeArrowheads="1"/>
          </p:cNvSpPr>
          <p:nvPr/>
        </p:nvSpPr>
        <p:spPr bwMode="auto">
          <a:xfrm>
            <a:off x="2627313" y="17002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40017" name="Text Box 81"/>
          <p:cNvSpPr txBox="1">
            <a:spLocks noChangeArrowheads="1"/>
          </p:cNvSpPr>
          <p:nvPr/>
        </p:nvSpPr>
        <p:spPr bwMode="auto">
          <a:xfrm>
            <a:off x="1116013" y="17668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0018" name="Text Box 82"/>
          <p:cNvSpPr txBox="1">
            <a:spLocks noChangeArrowheads="1"/>
          </p:cNvSpPr>
          <p:nvPr/>
        </p:nvSpPr>
        <p:spPr bwMode="auto">
          <a:xfrm>
            <a:off x="11160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0019" name="Text Box 83"/>
          <p:cNvSpPr txBox="1">
            <a:spLocks noChangeArrowheads="1"/>
          </p:cNvSpPr>
          <p:nvPr/>
        </p:nvSpPr>
        <p:spPr bwMode="auto">
          <a:xfrm>
            <a:off x="611188"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0020" name="Text Box 84"/>
          <p:cNvSpPr txBox="1">
            <a:spLocks noChangeArrowheads="1"/>
          </p:cNvSpPr>
          <p:nvPr/>
        </p:nvSpPr>
        <p:spPr bwMode="auto">
          <a:xfrm>
            <a:off x="1908175"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0021" name="Text Box 85"/>
          <p:cNvSpPr txBox="1">
            <a:spLocks noChangeArrowheads="1"/>
          </p:cNvSpPr>
          <p:nvPr/>
        </p:nvSpPr>
        <p:spPr bwMode="auto">
          <a:xfrm>
            <a:off x="2112963" y="2133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0022" name="Text Box 88"/>
          <p:cNvSpPr txBox="1">
            <a:spLocks noChangeArrowheads="1"/>
          </p:cNvSpPr>
          <p:nvPr/>
        </p:nvSpPr>
        <p:spPr bwMode="auto">
          <a:xfrm>
            <a:off x="1085850" y="3167063"/>
            <a:ext cx="14605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solidFill>
                  <a:schemeClr val="bg1"/>
                </a:solidFill>
                <a:latin typeface="Times" charset="0"/>
              </a:rPr>
              <a:t>s=s</a:t>
            </a:r>
            <a:r>
              <a:rPr lang="it-IT" baseline="-25000">
                <a:solidFill>
                  <a:schemeClr val="bg1"/>
                </a:solidFill>
                <a:latin typeface="Times" charset="0"/>
              </a:rPr>
              <a:t>2</a:t>
            </a:r>
            <a:r>
              <a:rPr lang="it-IT">
                <a:solidFill>
                  <a:schemeClr val="bg1"/>
                </a:solidFill>
                <a:latin typeface="Times" charset="0"/>
              </a:rPr>
              <a:t>, s’=s</a:t>
            </a:r>
            <a:r>
              <a:rPr lang="it-IT" baseline="-25000">
                <a:solidFill>
                  <a:schemeClr val="bg1"/>
                </a:solidFill>
                <a:latin typeface="Times" charset="0"/>
              </a:rPr>
              <a:t>3</a:t>
            </a:r>
          </a:p>
        </p:txBody>
      </p:sp>
      <p:sp>
        <p:nvSpPr>
          <p:cNvPr id="40023" name="Rettangolo 26"/>
          <p:cNvSpPr>
            <a:spLocks noChangeArrowheads="1"/>
          </p:cNvSpPr>
          <p:nvPr/>
        </p:nvSpPr>
        <p:spPr bwMode="auto">
          <a:xfrm>
            <a:off x="2374900" y="574198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buClr>
                <a:srgbClr val="822433"/>
              </a:buClr>
              <a:buFontTx/>
              <a:buChar char="•"/>
            </a:pPr>
            <a:r>
              <a:rPr lang="it-IT" b="1">
                <a:solidFill>
                  <a:srgbClr val="000000"/>
                </a:solidFill>
              </a:rPr>
              <a:t>GOAL REACHED: END OF 4th EPISODE</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23850" y="115888"/>
            <a:ext cx="8534400" cy="803275"/>
          </a:xfrm>
        </p:spPr>
        <p:txBody>
          <a:bodyPr/>
          <a:lstStyle/>
          <a:p>
            <a:pPr eaLnBrk="1" hangingPunct="1"/>
            <a:r>
              <a:rPr lang="it-IT">
                <a:latin typeface="Arial" charset="0"/>
              </a:rPr>
              <a:t>Q-Learning: Example (</a:t>
            </a:r>
            <a:r>
              <a:rPr lang="it-IT">
                <a:latin typeface="Arial" charset="0"/>
                <a:sym typeface="Symbol" charset="0"/>
              </a:rPr>
              <a:t>=0.9</a:t>
            </a:r>
            <a:r>
              <a:rPr lang="it-IT">
                <a:latin typeface="Arial" charset="0"/>
              </a:rPr>
              <a:t>)</a:t>
            </a:r>
          </a:p>
        </p:txBody>
      </p:sp>
      <p:graphicFrame>
        <p:nvGraphicFramePr>
          <p:cNvPr id="179290" name="Group 90"/>
          <p:cNvGraphicFramePr>
            <a:graphicFrameLocks noGrp="1"/>
          </p:cNvGraphicFramePr>
          <p:nvPr>
            <p:ph sz="half" idx="1"/>
          </p:nvPr>
        </p:nvGraphicFramePr>
        <p:xfrm>
          <a:off x="466725" y="1196975"/>
          <a:ext cx="2592388" cy="1223963"/>
        </p:xfrm>
        <a:graphic>
          <a:graphicData uri="http://schemas.openxmlformats.org/drawingml/2006/table">
            <a:tbl>
              <a:tblPr/>
              <a:tblGrid>
                <a:gridCol w="865188"/>
                <a:gridCol w="862012"/>
                <a:gridCol w="865188"/>
              </a:tblGrid>
              <a:tr h="612775">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77" name="Line 17"/>
          <p:cNvSpPr>
            <a:spLocks noChangeShapeType="1"/>
          </p:cNvSpPr>
          <p:nvPr/>
        </p:nvSpPr>
        <p:spPr bwMode="auto">
          <a:xfrm flipV="1">
            <a:off x="1042988"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0978" name="Line 18"/>
          <p:cNvSpPr>
            <a:spLocks noChangeShapeType="1"/>
          </p:cNvSpPr>
          <p:nvPr/>
        </p:nvSpPr>
        <p:spPr bwMode="auto">
          <a:xfrm flipV="1">
            <a:off x="1908175"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0979" name="Line 19"/>
          <p:cNvSpPr>
            <a:spLocks noChangeShapeType="1"/>
          </p:cNvSpPr>
          <p:nvPr/>
        </p:nvSpPr>
        <p:spPr bwMode="auto">
          <a:xfrm flipV="1">
            <a:off x="26273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0980" name="Line 20"/>
          <p:cNvSpPr>
            <a:spLocks noChangeShapeType="1"/>
          </p:cNvSpPr>
          <p:nvPr/>
        </p:nvSpPr>
        <p:spPr bwMode="auto">
          <a:xfrm>
            <a:off x="9001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0981" name="Line 21"/>
          <p:cNvSpPr>
            <a:spLocks noChangeShapeType="1"/>
          </p:cNvSpPr>
          <p:nvPr/>
        </p:nvSpPr>
        <p:spPr bwMode="auto">
          <a:xfrm>
            <a:off x="17637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0982" name="Line 22"/>
          <p:cNvSpPr>
            <a:spLocks noChangeShapeType="1"/>
          </p:cNvSpPr>
          <p:nvPr/>
        </p:nvSpPr>
        <p:spPr bwMode="auto">
          <a:xfrm>
            <a:off x="1116013" y="20605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0983" name="Line 23"/>
          <p:cNvSpPr>
            <a:spLocks noChangeShapeType="1"/>
          </p:cNvSpPr>
          <p:nvPr/>
        </p:nvSpPr>
        <p:spPr bwMode="auto">
          <a:xfrm flipH="1">
            <a:off x="1116013" y="22050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0984" name="Line 24"/>
          <p:cNvSpPr>
            <a:spLocks noChangeShapeType="1"/>
          </p:cNvSpPr>
          <p:nvPr/>
        </p:nvSpPr>
        <p:spPr bwMode="auto">
          <a:xfrm>
            <a:off x="1981200" y="20605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0985" name="Line 25"/>
          <p:cNvSpPr>
            <a:spLocks noChangeShapeType="1"/>
          </p:cNvSpPr>
          <p:nvPr/>
        </p:nvSpPr>
        <p:spPr bwMode="auto">
          <a:xfrm flipH="1">
            <a:off x="1981200" y="220503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0986" name="Line 26"/>
          <p:cNvSpPr>
            <a:spLocks noChangeShapeType="1"/>
          </p:cNvSpPr>
          <p:nvPr/>
        </p:nvSpPr>
        <p:spPr bwMode="auto">
          <a:xfrm>
            <a:off x="1116013" y="14128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0987" name="Line 27"/>
          <p:cNvSpPr>
            <a:spLocks noChangeShapeType="1"/>
          </p:cNvSpPr>
          <p:nvPr/>
        </p:nvSpPr>
        <p:spPr bwMode="auto">
          <a:xfrm flipH="1">
            <a:off x="1116013" y="15573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0988" name="Line 28"/>
          <p:cNvSpPr>
            <a:spLocks noChangeShapeType="1"/>
          </p:cNvSpPr>
          <p:nvPr/>
        </p:nvSpPr>
        <p:spPr bwMode="auto">
          <a:xfrm>
            <a:off x="1981200" y="14128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79296" name="Group 96"/>
          <p:cNvGraphicFramePr>
            <a:graphicFrameLocks noGrp="1"/>
          </p:cNvGraphicFramePr>
          <p:nvPr>
            <p:ph sz="half" idx="2"/>
          </p:nvPr>
        </p:nvGraphicFramePr>
        <p:xfrm>
          <a:off x="4284663" y="1196975"/>
          <a:ext cx="4254500" cy="4032253"/>
        </p:xfrm>
        <a:graphic>
          <a:graphicData uri="http://schemas.openxmlformats.org/drawingml/2006/table">
            <a:tbl>
              <a:tblPr/>
              <a:tblGrid>
                <a:gridCol w="850900"/>
                <a:gridCol w="850900"/>
                <a:gridCol w="850900"/>
                <a:gridCol w="850900"/>
                <a:gridCol w="850900"/>
              </a:tblGrid>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2000" b="0" i="0" u="none" strike="noStrike" cap="none" normalizeH="0" baseline="0" smtClean="0">
                        <a:ln>
                          <a:noFill/>
                        </a:ln>
                        <a:solidFill>
                          <a:srgbClr val="000000"/>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039" name="Text Box 79"/>
          <p:cNvSpPr txBox="1">
            <a:spLocks noChangeArrowheads="1"/>
          </p:cNvSpPr>
          <p:nvPr/>
        </p:nvSpPr>
        <p:spPr bwMode="auto">
          <a:xfrm>
            <a:off x="19796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41040" name="Text Box 80"/>
          <p:cNvSpPr txBox="1">
            <a:spLocks noChangeArrowheads="1"/>
          </p:cNvSpPr>
          <p:nvPr/>
        </p:nvSpPr>
        <p:spPr bwMode="auto">
          <a:xfrm>
            <a:off x="2627313" y="17002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41041" name="Text Box 81"/>
          <p:cNvSpPr txBox="1">
            <a:spLocks noChangeArrowheads="1"/>
          </p:cNvSpPr>
          <p:nvPr/>
        </p:nvSpPr>
        <p:spPr bwMode="auto">
          <a:xfrm>
            <a:off x="1116013" y="17668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1042" name="Text Box 82"/>
          <p:cNvSpPr txBox="1">
            <a:spLocks noChangeArrowheads="1"/>
          </p:cNvSpPr>
          <p:nvPr/>
        </p:nvSpPr>
        <p:spPr bwMode="auto">
          <a:xfrm>
            <a:off x="11160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1043" name="Text Box 83"/>
          <p:cNvSpPr txBox="1">
            <a:spLocks noChangeArrowheads="1"/>
          </p:cNvSpPr>
          <p:nvPr/>
        </p:nvSpPr>
        <p:spPr bwMode="auto">
          <a:xfrm>
            <a:off x="611188"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1044" name="Text Box 84"/>
          <p:cNvSpPr txBox="1">
            <a:spLocks noChangeArrowheads="1"/>
          </p:cNvSpPr>
          <p:nvPr/>
        </p:nvSpPr>
        <p:spPr bwMode="auto">
          <a:xfrm>
            <a:off x="1908175"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1045" name="Text Box 85"/>
          <p:cNvSpPr txBox="1">
            <a:spLocks noChangeArrowheads="1"/>
          </p:cNvSpPr>
          <p:nvPr/>
        </p:nvSpPr>
        <p:spPr bwMode="auto">
          <a:xfrm>
            <a:off x="2112963" y="2133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1046" name="Text Box 88"/>
          <p:cNvSpPr txBox="1">
            <a:spLocks noChangeArrowheads="1"/>
          </p:cNvSpPr>
          <p:nvPr/>
        </p:nvSpPr>
        <p:spPr bwMode="auto">
          <a:xfrm>
            <a:off x="1308100" y="3703638"/>
            <a:ext cx="14605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solidFill>
                  <a:schemeClr val="bg1"/>
                </a:solidFill>
                <a:latin typeface="Times" charset="0"/>
              </a:rPr>
              <a:t>s=s</a:t>
            </a:r>
            <a:r>
              <a:rPr lang="it-IT" baseline="-25000">
                <a:solidFill>
                  <a:schemeClr val="bg1"/>
                </a:solidFill>
                <a:latin typeface="Times" charset="0"/>
              </a:rPr>
              <a:t>4</a:t>
            </a:r>
            <a:r>
              <a:rPr lang="it-IT">
                <a:solidFill>
                  <a:schemeClr val="bg1"/>
                </a:solidFill>
                <a:latin typeface="Times" charset="0"/>
              </a:rPr>
              <a:t>, s’=s</a:t>
            </a:r>
            <a:r>
              <a:rPr lang="it-IT" baseline="-25000">
                <a:solidFill>
                  <a:schemeClr val="bg1"/>
                </a:solidFill>
                <a:latin typeface="Times" charset="0"/>
              </a:rPr>
              <a:t>1</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23850" y="115888"/>
            <a:ext cx="8534400" cy="803275"/>
          </a:xfrm>
        </p:spPr>
        <p:txBody>
          <a:bodyPr/>
          <a:lstStyle/>
          <a:p>
            <a:pPr eaLnBrk="1" hangingPunct="1"/>
            <a:r>
              <a:rPr lang="it-IT">
                <a:latin typeface="Arial" charset="0"/>
              </a:rPr>
              <a:t>Q-Learning: Example (</a:t>
            </a:r>
            <a:r>
              <a:rPr lang="it-IT">
                <a:latin typeface="Arial" charset="0"/>
                <a:sym typeface="Symbol" charset="0"/>
              </a:rPr>
              <a:t>=0.9</a:t>
            </a:r>
            <a:r>
              <a:rPr lang="it-IT">
                <a:latin typeface="Arial" charset="0"/>
              </a:rPr>
              <a:t>)</a:t>
            </a:r>
          </a:p>
        </p:txBody>
      </p:sp>
      <p:graphicFrame>
        <p:nvGraphicFramePr>
          <p:cNvPr id="180317" name="Group 93"/>
          <p:cNvGraphicFramePr>
            <a:graphicFrameLocks noGrp="1"/>
          </p:cNvGraphicFramePr>
          <p:nvPr>
            <p:ph sz="half" idx="1"/>
          </p:nvPr>
        </p:nvGraphicFramePr>
        <p:xfrm>
          <a:off x="466725" y="1196975"/>
          <a:ext cx="2592388" cy="1223963"/>
        </p:xfrm>
        <a:graphic>
          <a:graphicData uri="http://schemas.openxmlformats.org/drawingml/2006/table">
            <a:tbl>
              <a:tblPr/>
              <a:tblGrid>
                <a:gridCol w="865188"/>
                <a:gridCol w="862012"/>
                <a:gridCol w="865188"/>
              </a:tblGrid>
              <a:tr h="612775">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01" name="Line 17"/>
          <p:cNvSpPr>
            <a:spLocks noChangeShapeType="1"/>
          </p:cNvSpPr>
          <p:nvPr/>
        </p:nvSpPr>
        <p:spPr bwMode="auto">
          <a:xfrm flipV="1">
            <a:off x="1042988"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02" name="Line 18"/>
          <p:cNvSpPr>
            <a:spLocks noChangeShapeType="1"/>
          </p:cNvSpPr>
          <p:nvPr/>
        </p:nvSpPr>
        <p:spPr bwMode="auto">
          <a:xfrm flipV="1">
            <a:off x="1908175"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03" name="Line 19"/>
          <p:cNvSpPr>
            <a:spLocks noChangeShapeType="1"/>
          </p:cNvSpPr>
          <p:nvPr/>
        </p:nvSpPr>
        <p:spPr bwMode="auto">
          <a:xfrm flipV="1">
            <a:off x="26273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04" name="Line 20"/>
          <p:cNvSpPr>
            <a:spLocks noChangeShapeType="1"/>
          </p:cNvSpPr>
          <p:nvPr/>
        </p:nvSpPr>
        <p:spPr bwMode="auto">
          <a:xfrm>
            <a:off x="9001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05" name="Line 21"/>
          <p:cNvSpPr>
            <a:spLocks noChangeShapeType="1"/>
          </p:cNvSpPr>
          <p:nvPr/>
        </p:nvSpPr>
        <p:spPr bwMode="auto">
          <a:xfrm>
            <a:off x="17637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06" name="Line 22"/>
          <p:cNvSpPr>
            <a:spLocks noChangeShapeType="1"/>
          </p:cNvSpPr>
          <p:nvPr/>
        </p:nvSpPr>
        <p:spPr bwMode="auto">
          <a:xfrm>
            <a:off x="1116013" y="20605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07" name="Line 23"/>
          <p:cNvSpPr>
            <a:spLocks noChangeShapeType="1"/>
          </p:cNvSpPr>
          <p:nvPr/>
        </p:nvSpPr>
        <p:spPr bwMode="auto">
          <a:xfrm flipH="1">
            <a:off x="1116013" y="22050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08" name="Line 24"/>
          <p:cNvSpPr>
            <a:spLocks noChangeShapeType="1"/>
          </p:cNvSpPr>
          <p:nvPr/>
        </p:nvSpPr>
        <p:spPr bwMode="auto">
          <a:xfrm>
            <a:off x="1981200" y="20605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09" name="Line 25"/>
          <p:cNvSpPr>
            <a:spLocks noChangeShapeType="1"/>
          </p:cNvSpPr>
          <p:nvPr/>
        </p:nvSpPr>
        <p:spPr bwMode="auto">
          <a:xfrm flipH="1">
            <a:off x="1981200" y="220503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10" name="Line 26"/>
          <p:cNvSpPr>
            <a:spLocks noChangeShapeType="1"/>
          </p:cNvSpPr>
          <p:nvPr/>
        </p:nvSpPr>
        <p:spPr bwMode="auto">
          <a:xfrm>
            <a:off x="1116013" y="14128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11" name="Line 27"/>
          <p:cNvSpPr>
            <a:spLocks noChangeShapeType="1"/>
          </p:cNvSpPr>
          <p:nvPr/>
        </p:nvSpPr>
        <p:spPr bwMode="auto">
          <a:xfrm flipH="1">
            <a:off x="1116013" y="15573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012" name="Line 28"/>
          <p:cNvSpPr>
            <a:spLocks noChangeShapeType="1"/>
          </p:cNvSpPr>
          <p:nvPr/>
        </p:nvSpPr>
        <p:spPr bwMode="auto">
          <a:xfrm>
            <a:off x="1981200" y="14128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80326" name="Group 102"/>
          <p:cNvGraphicFramePr>
            <a:graphicFrameLocks noGrp="1"/>
          </p:cNvGraphicFramePr>
          <p:nvPr>
            <p:ph sz="half" idx="2"/>
          </p:nvPr>
        </p:nvGraphicFramePr>
        <p:xfrm>
          <a:off x="4284663" y="1196975"/>
          <a:ext cx="4254500" cy="4032253"/>
        </p:xfrm>
        <a:graphic>
          <a:graphicData uri="http://schemas.openxmlformats.org/drawingml/2006/table">
            <a:tbl>
              <a:tblPr/>
              <a:tblGrid>
                <a:gridCol w="850900"/>
                <a:gridCol w="850900"/>
                <a:gridCol w="850900"/>
                <a:gridCol w="850900"/>
                <a:gridCol w="850900"/>
              </a:tblGrid>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2000" b="0" i="0" u="none" strike="noStrike" cap="none" normalizeH="0" baseline="0" smtClean="0">
                        <a:ln>
                          <a:noFill/>
                        </a:ln>
                        <a:solidFill>
                          <a:srgbClr val="000000"/>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1800" b="0" i="0" u="none" strike="noStrike" cap="none" normalizeH="0" baseline="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22433"/>
                        </a:buClr>
                        <a:buSzTx/>
                        <a:buFontTx/>
                        <a:buNone/>
                        <a:tabLst/>
                      </a:pPr>
                      <a:r>
                        <a:rPr kumimoji="0" lang="it-IT" sz="1800" b="1" i="0" u="none" strike="noStrike" cap="none" normalizeH="0" baseline="0" dirty="0" smtClean="0">
                          <a:ln>
                            <a:noFill/>
                          </a:ln>
                          <a:solidFill>
                            <a:srgbClr val="FF0000"/>
                          </a:solidFill>
                          <a:effectLst/>
                          <a:latin typeface="Arial" charset="0"/>
                          <a:ea typeface="ＭＳ Ｐゴシック" pitchFamily="1" charset="-128"/>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4675">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00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63" name="Text Box 79"/>
          <p:cNvSpPr txBox="1">
            <a:spLocks noChangeArrowheads="1"/>
          </p:cNvSpPr>
          <p:nvPr/>
        </p:nvSpPr>
        <p:spPr bwMode="auto">
          <a:xfrm>
            <a:off x="19796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42064" name="Text Box 80"/>
          <p:cNvSpPr txBox="1">
            <a:spLocks noChangeArrowheads="1"/>
          </p:cNvSpPr>
          <p:nvPr/>
        </p:nvSpPr>
        <p:spPr bwMode="auto">
          <a:xfrm>
            <a:off x="2627313" y="17002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42065" name="Text Box 81"/>
          <p:cNvSpPr txBox="1">
            <a:spLocks noChangeArrowheads="1"/>
          </p:cNvSpPr>
          <p:nvPr/>
        </p:nvSpPr>
        <p:spPr bwMode="auto">
          <a:xfrm>
            <a:off x="1116013" y="17668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2066" name="Text Box 82"/>
          <p:cNvSpPr txBox="1">
            <a:spLocks noChangeArrowheads="1"/>
          </p:cNvSpPr>
          <p:nvPr/>
        </p:nvSpPr>
        <p:spPr bwMode="auto">
          <a:xfrm>
            <a:off x="11160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2067" name="Text Box 83"/>
          <p:cNvSpPr txBox="1">
            <a:spLocks noChangeArrowheads="1"/>
          </p:cNvSpPr>
          <p:nvPr/>
        </p:nvSpPr>
        <p:spPr bwMode="auto">
          <a:xfrm>
            <a:off x="611188"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2068" name="Text Box 84"/>
          <p:cNvSpPr txBox="1">
            <a:spLocks noChangeArrowheads="1"/>
          </p:cNvSpPr>
          <p:nvPr/>
        </p:nvSpPr>
        <p:spPr bwMode="auto">
          <a:xfrm>
            <a:off x="1908175"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2069" name="Text Box 85"/>
          <p:cNvSpPr txBox="1">
            <a:spLocks noChangeArrowheads="1"/>
          </p:cNvSpPr>
          <p:nvPr/>
        </p:nvSpPr>
        <p:spPr bwMode="auto">
          <a:xfrm>
            <a:off x="2112963" y="2133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2070" name="Text Box 88"/>
          <p:cNvSpPr txBox="1">
            <a:spLocks noChangeArrowheads="1"/>
          </p:cNvSpPr>
          <p:nvPr/>
        </p:nvSpPr>
        <p:spPr bwMode="auto">
          <a:xfrm>
            <a:off x="1562100" y="3394075"/>
            <a:ext cx="14605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solidFill>
                  <a:schemeClr val="bg1"/>
                </a:solidFill>
                <a:latin typeface="Times" charset="0"/>
              </a:rPr>
              <a:t>s=s</a:t>
            </a:r>
            <a:r>
              <a:rPr lang="it-IT" baseline="-25000">
                <a:solidFill>
                  <a:schemeClr val="bg1"/>
                </a:solidFill>
                <a:latin typeface="Times" charset="0"/>
              </a:rPr>
              <a:t>1</a:t>
            </a:r>
            <a:r>
              <a:rPr lang="it-IT">
                <a:solidFill>
                  <a:schemeClr val="bg1"/>
                </a:solidFill>
                <a:latin typeface="Times" charset="0"/>
              </a:rPr>
              <a:t>, s’=s</a:t>
            </a:r>
            <a:r>
              <a:rPr lang="it-IT" baseline="-25000">
                <a:solidFill>
                  <a:schemeClr val="bg1"/>
                </a:solidFill>
                <a:latin typeface="Times" charset="0"/>
              </a:rPr>
              <a:t>2</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txBody>
          <a:bodyPr/>
          <a:lstStyle/>
          <a:p>
            <a:r>
              <a:rPr lang="it-IT">
                <a:latin typeface="Arial" charset="0"/>
              </a:rPr>
              <a:t>Examples of applications</a:t>
            </a:r>
          </a:p>
        </p:txBody>
      </p:sp>
      <p:sp>
        <p:nvSpPr>
          <p:cNvPr id="6147" name="Segnaposto contenuto 2"/>
          <p:cNvSpPr>
            <a:spLocks noGrp="1"/>
          </p:cNvSpPr>
          <p:nvPr>
            <p:ph idx="1"/>
          </p:nvPr>
        </p:nvSpPr>
        <p:spPr/>
        <p:txBody>
          <a:bodyPr/>
          <a:lstStyle/>
          <a:p>
            <a:r>
              <a:rPr lang="it-IT" sz="2400" dirty="0">
                <a:latin typeface="Arial" charset="0"/>
              </a:rPr>
              <a:t>Control </a:t>
            </a:r>
            <a:r>
              <a:rPr lang="it-IT" sz="2400" dirty="0" err="1">
                <a:latin typeface="Arial" charset="0"/>
              </a:rPr>
              <a:t>physical</a:t>
            </a:r>
            <a:r>
              <a:rPr lang="it-IT" sz="2400" dirty="0">
                <a:latin typeface="Arial" charset="0"/>
              </a:rPr>
              <a:t> </a:t>
            </a:r>
            <a:r>
              <a:rPr lang="it-IT" sz="2400" dirty="0" err="1">
                <a:latin typeface="Arial" charset="0"/>
              </a:rPr>
              <a:t>systems</a:t>
            </a:r>
            <a:r>
              <a:rPr lang="it-IT" sz="2400" dirty="0">
                <a:latin typeface="Arial" charset="0"/>
              </a:rPr>
              <a:t>: </a:t>
            </a:r>
            <a:r>
              <a:rPr lang="it-IT" sz="2400" dirty="0" err="1">
                <a:latin typeface="Arial" charset="0"/>
              </a:rPr>
              <a:t>walk</a:t>
            </a:r>
            <a:r>
              <a:rPr lang="it-IT" sz="2400" dirty="0">
                <a:latin typeface="Arial" charset="0"/>
              </a:rPr>
              <a:t>, drive, </a:t>
            </a:r>
            <a:r>
              <a:rPr lang="it-IT" sz="2400" dirty="0" err="1">
                <a:latin typeface="Arial" charset="0"/>
              </a:rPr>
              <a:t>swim</a:t>
            </a:r>
            <a:r>
              <a:rPr lang="it-IT" sz="2400" dirty="0">
                <a:latin typeface="Arial" charset="0"/>
              </a:rPr>
              <a:t>, ...</a:t>
            </a:r>
          </a:p>
          <a:p>
            <a:r>
              <a:rPr lang="it-IT" sz="2400" dirty="0" err="1">
                <a:latin typeface="Arial" charset="0"/>
              </a:rPr>
              <a:t>Interact</a:t>
            </a:r>
            <a:r>
              <a:rPr lang="it-IT" sz="2400" dirty="0">
                <a:latin typeface="Arial" charset="0"/>
              </a:rPr>
              <a:t> with </a:t>
            </a:r>
            <a:r>
              <a:rPr lang="it-IT" sz="2400" dirty="0" err="1">
                <a:latin typeface="Arial" charset="0"/>
              </a:rPr>
              <a:t>users</a:t>
            </a:r>
            <a:r>
              <a:rPr lang="it-IT" sz="2400" dirty="0">
                <a:latin typeface="Arial" charset="0"/>
              </a:rPr>
              <a:t>: </a:t>
            </a:r>
            <a:r>
              <a:rPr lang="it-IT" sz="2400" dirty="0" err="1">
                <a:latin typeface="Arial" charset="0"/>
              </a:rPr>
              <a:t>engage</a:t>
            </a:r>
            <a:r>
              <a:rPr lang="it-IT" sz="2400" dirty="0">
                <a:latin typeface="Arial" charset="0"/>
              </a:rPr>
              <a:t> </a:t>
            </a:r>
            <a:r>
              <a:rPr lang="it-IT" sz="2400" dirty="0" err="1">
                <a:latin typeface="Arial" charset="0"/>
              </a:rPr>
              <a:t>customers</a:t>
            </a:r>
            <a:r>
              <a:rPr lang="it-IT" sz="2400" dirty="0">
                <a:latin typeface="Arial" charset="0"/>
              </a:rPr>
              <a:t>, </a:t>
            </a:r>
            <a:r>
              <a:rPr lang="it-IT" sz="2400" dirty="0" err="1">
                <a:latin typeface="Arial" charset="0"/>
              </a:rPr>
              <a:t>personalise</a:t>
            </a:r>
            <a:r>
              <a:rPr lang="it-IT" sz="2400" dirty="0">
                <a:latin typeface="Arial" charset="0"/>
              </a:rPr>
              <a:t> </a:t>
            </a:r>
            <a:r>
              <a:rPr lang="it-IT" sz="2400" dirty="0" err="1">
                <a:latin typeface="Arial" charset="0"/>
              </a:rPr>
              <a:t>channel</a:t>
            </a:r>
            <a:r>
              <a:rPr lang="it-IT" sz="2400" dirty="0">
                <a:latin typeface="Arial" charset="0"/>
              </a:rPr>
              <a:t>, </a:t>
            </a:r>
            <a:r>
              <a:rPr lang="it-IT" sz="2400" dirty="0" err="1">
                <a:latin typeface="Arial" charset="0"/>
              </a:rPr>
              <a:t>optimise</a:t>
            </a:r>
            <a:r>
              <a:rPr lang="it-IT" sz="2400" dirty="0">
                <a:latin typeface="Arial" charset="0"/>
              </a:rPr>
              <a:t> </a:t>
            </a:r>
            <a:r>
              <a:rPr lang="it-IT" sz="2400" dirty="0" err="1">
                <a:latin typeface="Arial" charset="0"/>
              </a:rPr>
              <a:t>user</a:t>
            </a:r>
            <a:r>
              <a:rPr lang="it-IT" sz="2400" dirty="0">
                <a:latin typeface="Arial" charset="0"/>
              </a:rPr>
              <a:t> </a:t>
            </a:r>
            <a:r>
              <a:rPr lang="it-IT" sz="2400" dirty="0" err="1">
                <a:latin typeface="Arial" charset="0"/>
              </a:rPr>
              <a:t>experience</a:t>
            </a:r>
            <a:r>
              <a:rPr lang="it-IT" sz="2400" dirty="0">
                <a:latin typeface="Arial" charset="0"/>
              </a:rPr>
              <a:t>, ...</a:t>
            </a:r>
          </a:p>
          <a:p>
            <a:r>
              <a:rPr lang="it-IT" sz="2400" dirty="0">
                <a:latin typeface="Arial" charset="0"/>
              </a:rPr>
              <a:t>Solve </a:t>
            </a:r>
            <a:r>
              <a:rPr lang="it-IT" sz="2400" dirty="0" err="1">
                <a:latin typeface="Arial" charset="0"/>
              </a:rPr>
              <a:t>logistical</a:t>
            </a:r>
            <a:r>
              <a:rPr lang="it-IT" sz="2400" dirty="0">
                <a:latin typeface="Arial" charset="0"/>
              </a:rPr>
              <a:t> </a:t>
            </a:r>
            <a:r>
              <a:rPr lang="it-IT" sz="2400" dirty="0" err="1">
                <a:latin typeface="Arial" charset="0"/>
              </a:rPr>
              <a:t>problems</a:t>
            </a:r>
            <a:r>
              <a:rPr lang="it-IT" sz="2400" dirty="0">
                <a:latin typeface="Arial" charset="0"/>
              </a:rPr>
              <a:t>: </a:t>
            </a:r>
            <a:r>
              <a:rPr lang="it-IT" sz="2400" dirty="0" err="1">
                <a:latin typeface="Arial" charset="0"/>
              </a:rPr>
              <a:t>scheduling</a:t>
            </a:r>
            <a:r>
              <a:rPr lang="it-IT" sz="2400" dirty="0">
                <a:latin typeface="Arial" charset="0"/>
              </a:rPr>
              <a:t>, </a:t>
            </a:r>
            <a:r>
              <a:rPr lang="it-IT" sz="2400" dirty="0" err="1">
                <a:latin typeface="Arial" charset="0"/>
              </a:rPr>
              <a:t>bandwidth</a:t>
            </a:r>
            <a:r>
              <a:rPr lang="it-IT" sz="2400" dirty="0">
                <a:latin typeface="Arial" charset="0"/>
              </a:rPr>
              <a:t> </a:t>
            </a:r>
            <a:r>
              <a:rPr lang="it-IT" sz="2400" dirty="0" err="1">
                <a:latin typeface="Arial" charset="0"/>
              </a:rPr>
              <a:t>allocation,elevator</a:t>
            </a:r>
            <a:r>
              <a:rPr lang="it-IT" sz="2400" dirty="0">
                <a:latin typeface="Arial" charset="0"/>
              </a:rPr>
              <a:t> control, </a:t>
            </a:r>
            <a:r>
              <a:rPr lang="it-IT" sz="2400" dirty="0" err="1" smtClean="0">
                <a:latin typeface="Arial" charset="0"/>
              </a:rPr>
              <a:t>power</a:t>
            </a:r>
            <a:r>
              <a:rPr lang="it-IT" sz="2400" dirty="0" smtClean="0">
                <a:latin typeface="Arial" charset="0"/>
              </a:rPr>
              <a:t> </a:t>
            </a:r>
            <a:r>
              <a:rPr lang="it-IT" sz="2400" dirty="0" err="1">
                <a:latin typeface="Arial" charset="0"/>
              </a:rPr>
              <a:t>optimisation</a:t>
            </a:r>
            <a:r>
              <a:rPr lang="it-IT" sz="2400" dirty="0">
                <a:latin typeface="Arial" charset="0"/>
              </a:rPr>
              <a:t>, ..</a:t>
            </a:r>
          </a:p>
          <a:p>
            <a:r>
              <a:rPr lang="it-IT" sz="2400" dirty="0">
                <a:latin typeface="Arial" charset="0"/>
              </a:rPr>
              <a:t>Play games: </a:t>
            </a:r>
            <a:r>
              <a:rPr lang="it-IT" sz="2400" dirty="0" err="1">
                <a:latin typeface="Arial" charset="0"/>
              </a:rPr>
              <a:t>chess</a:t>
            </a:r>
            <a:r>
              <a:rPr lang="it-IT" sz="2400" dirty="0">
                <a:latin typeface="Arial" charset="0"/>
              </a:rPr>
              <a:t>, </a:t>
            </a:r>
            <a:r>
              <a:rPr lang="it-IT" sz="2400" dirty="0" err="1">
                <a:latin typeface="Arial" charset="0"/>
              </a:rPr>
              <a:t>checkers</a:t>
            </a:r>
            <a:r>
              <a:rPr lang="it-IT" sz="2400" dirty="0">
                <a:latin typeface="Arial" charset="0"/>
              </a:rPr>
              <a:t>, Go, </a:t>
            </a:r>
            <a:r>
              <a:rPr lang="it-IT" sz="2400" dirty="0" err="1">
                <a:latin typeface="Arial" charset="0"/>
              </a:rPr>
              <a:t>Atari</a:t>
            </a:r>
            <a:r>
              <a:rPr lang="it-IT" sz="2400" dirty="0">
                <a:latin typeface="Arial" charset="0"/>
              </a:rPr>
              <a:t> games, ...</a:t>
            </a:r>
          </a:p>
          <a:p>
            <a:r>
              <a:rPr lang="it-IT" sz="2400" dirty="0" err="1">
                <a:latin typeface="Arial" charset="0"/>
              </a:rPr>
              <a:t>Learn</a:t>
            </a:r>
            <a:r>
              <a:rPr lang="it-IT" sz="2400" dirty="0">
                <a:latin typeface="Arial" charset="0"/>
              </a:rPr>
              <a:t> </a:t>
            </a:r>
            <a:r>
              <a:rPr lang="it-IT" sz="2400" dirty="0" err="1">
                <a:latin typeface="Arial" charset="0"/>
              </a:rPr>
              <a:t>sequential</a:t>
            </a:r>
            <a:r>
              <a:rPr lang="it-IT" sz="2400" dirty="0">
                <a:latin typeface="Arial" charset="0"/>
              </a:rPr>
              <a:t> </a:t>
            </a:r>
            <a:r>
              <a:rPr lang="it-IT" sz="2400" dirty="0" err="1">
                <a:latin typeface="Arial" charset="0"/>
              </a:rPr>
              <a:t>algorithms</a:t>
            </a:r>
            <a:r>
              <a:rPr lang="it-IT" sz="2400" dirty="0">
                <a:latin typeface="Arial" charset="0"/>
              </a:rPr>
              <a:t>: </a:t>
            </a:r>
            <a:r>
              <a:rPr lang="it-IT" sz="2400" dirty="0" err="1">
                <a:latin typeface="Arial" charset="0"/>
              </a:rPr>
              <a:t>attention</a:t>
            </a:r>
            <a:r>
              <a:rPr lang="it-IT" sz="2400" dirty="0">
                <a:latin typeface="Arial" charset="0"/>
              </a:rPr>
              <a:t>, </a:t>
            </a:r>
            <a:r>
              <a:rPr lang="it-IT" sz="2400" dirty="0" err="1">
                <a:latin typeface="Arial" charset="0"/>
              </a:rPr>
              <a:t>memory</a:t>
            </a:r>
            <a:r>
              <a:rPr lang="it-IT" sz="2400" dirty="0">
                <a:latin typeface="Arial" charset="0"/>
              </a:rPr>
              <a:t>, </a:t>
            </a:r>
            <a:r>
              <a:rPr lang="it-IT" sz="2400" dirty="0" err="1">
                <a:latin typeface="Arial" charset="0"/>
              </a:rPr>
              <a:t>conditional</a:t>
            </a:r>
            <a:r>
              <a:rPr lang="it-IT" sz="2400" dirty="0">
                <a:latin typeface="Arial" charset="0"/>
              </a:rPr>
              <a:t> </a:t>
            </a:r>
            <a:r>
              <a:rPr lang="it-IT" sz="2400" dirty="0" err="1">
                <a:latin typeface="Arial" charset="0"/>
              </a:rPr>
              <a:t>computation</a:t>
            </a:r>
            <a:r>
              <a:rPr lang="it-IT" sz="2400" dirty="0">
                <a:latin typeface="Arial" charset="0"/>
              </a:rPr>
              <a:t>, </a:t>
            </a:r>
            <a:r>
              <a:rPr lang="it-IT" sz="2400" dirty="0" err="1">
                <a:latin typeface="Arial" charset="0"/>
              </a:rPr>
              <a:t>activations</a:t>
            </a:r>
            <a:r>
              <a:rPr lang="it-IT" sz="2400" dirty="0">
                <a:latin typeface="Arial" charset="0"/>
              </a:rPr>
              <a:t>, ...</a:t>
            </a:r>
          </a:p>
        </p:txBody>
      </p:sp>
      <p:sp>
        <p:nvSpPr>
          <p:cNvPr id="6148"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3B0C42-08D3-8448-B984-027344EB2EB7}" type="slidenum">
              <a:rPr lang="en-US" sz="1400">
                <a:latin typeface="Comic Sans MS" charset="0"/>
              </a:rPr>
              <a:pPr/>
              <a:t>4</a:t>
            </a:fld>
            <a:endParaRPr lang="en-US" sz="1400">
              <a:latin typeface="Comic Sans M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3850" y="115888"/>
            <a:ext cx="8534400" cy="803275"/>
          </a:xfrm>
        </p:spPr>
        <p:txBody>
          <a:bodyPr/>
          <a:lstStyle/>
          <a:p>
            <a:pPr eaLnBrk="1" hangingPunct="1"/>
            <a:r>
              <a:rPr lang="it-IT">
                <a:latin typeface="Arial" charset="0"/>
              </a:rPr>
              <a:t>Q-Learning: Esempio (</a:t>
            </a:r>
            <a:r>
              <a:rPr lang="it-IT">
                <a:latin typeface="Arial" charset="0"/>
                <a:sym typeface="Symbol" charset="0"/>
              </a:rPr>
              <a:t>=0.9</a:t>
            </a:r>
            <a:r>
              <a:rPr lang="it-IT">
                <a:latin typeface="Arial" charset="0"/>
              </a:rPr>
              <a:t>)</a:t>
            </a:r>
          </a:p>
        </p:txBody>
      </p:sp>
      <p:graphicFrame>
        <p:nvGraphicFramePr>
          <p:cNvPr id="181251" name="Group 3"/>
          <p:cNvGraphicFramePr>
            <a:graphicFrameLocks noGrp="1"/>
          </p:cNvGraphicFramePr>
          <p:nvPr>
            <p:ph sz="half" idx="1"/>
          </p:nvPr>
        </p:nvGraphicFramePr>
        <p:xfrm>
          <a:off x="466725" y="1196975"/>
          <a:ext cx="2592388" cy="1223963"/>
        </p:xfrm>
        <a:graphic>
          <a:graphicData uri="http://schemas.openxmlformats.org/drawingml/2006/table">
            <a:tbl>
              <a:tblPr/>
              <a:tblGrid>
                <a:gridCol w="865188"/>
                <a:gridCol w="862012"/>
                <a:gridCol w="865188"/>
              </a:tblGrid>
              <a:tr h="612775">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611188">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25" name="Line 17"/>
          <p:cNvSpPr>
            <a:spLocks noChangeShapeType="1"/>
          </p:cNvSpPr>
          <p:nvPr/>
        </p:nvSpPr>
        <p:spPr bwMode="auto">
          <a:xfrm flipV="1">
            <a:off x="1042988"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026" name="Line 18"/>
          <p:cNvSpPr>
            <a:spLocks noChangeShapeType="1"/>
          </p:cNvSpPr>
          <p:nvPr/>
        </p:nvSpPr>
        <p:spPr bwMode="auto">
          <a:xfrm flipV="1">
            <a:off x="1908175"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027" name="Line 19"/>
          <p:cNvSpPr>
            <a:spLocks noChangeShapeType="1"/>
          </p:cNvSpPr>
          <p:nvPr/>
        </p:nvSpPr>
        <p:spPr bwMode="auto">
          <a:xfrm flipV="1">
            <a:off x="26273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028" name="Line 20"/>
          <p:cNvSpPr>
            <a:spLocks noChangeShapeType="1"/>
          </p:cNvSpPr>
          <p:nvPr/>
        </p:nvSpPr>
        <p:spPr bwMode="auto">
          <a:xfrm>
            <a:off x="9001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029" name="Line 21"/>
          <p:cNvSpPr>
            <a:spLocks noChangeShapeType="1"/>
          </p:cNvSpPr>
          <p:nvPr/>
        </p:nvSpPr>
        <p:spPr bwMode="auto">
          <a:xfrm>
            <a:off x="1763713" y="17018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030" name="Line 22"/>
          <p:cNvSpPr>
            <a:spLocks noChangeShapeType="1"/>
          </p:cNvSpPr>
          <p:nvPr/>
        </p:nvSpPr>
        <p:spPr bwMode="auto">
          <a:xfrm>
            <a:off x="1116013" y="20605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031" name="Line 23"/>
          <p:cNvSpPr>
            <a:spLocks noChangeShapeType="1"/>
          </p:cNvSpPr>
          <p:nvPr/>
        </p:nvSpPr>
        <p:spPr bwMode="auto">
          <a:xfrm flipH="1">
            <a:off x="1116013" y="22050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032" name="Line 24"/>
          <p:cNvSpPr>
            <a:spLocks noChangeShapeType="1"/>
          </p:cNvSpPr>
          <p:nvPr/>
        </p:nvSpPr>
        <p:spPr bwMode="auto">
          <a:xfrm>
            <a:off x="1981200" y="20605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033" name="Line 25"/>
          <p:cNvSpPr>
            <a:spLocks noChangeShapeType="1"/>
          </p:cNvSpPr>
          <p:nvPr/>
        </p:nvSpPr>
        <p:spPr bwMode="auto">
          <a:xfrm flipH="1">
            <a:off x="1981200" y="220503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034" name="Line 26"/>
          <p:cNvSpPr>
            <a:spLocks noChangeShapeType="1"/>
          </p:cNvSpPr>
          <p:nvPr/>
        </p:nvSpPr>
        <p:spPr bwMode="auto">
          <a:xfrm>
            <a:off x="1116013" y="141287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035" name="Line 27"/>
          <p:cNvSpPr>
            <a:spLocks noChangeShapeType="1"/>
          </p:cNvSpPr>
          <p:nvPr/>
        </p:nvSpPr>
        <p:spPr bwMode="auto">
          <a:xfrm flipH="1">
            <a:off x="1116013" y="155733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036" name="Line 28"/>
          <p:cNvSpPr>
            <a:spLocks noChangeShapeType="1"/>
          </p:cNvSpPr>
          <p:nvPr/>
        </p:nvSpPr>
        <p:spPr bwMode="auto">
          <a:xfrm>
            <a:off x="1981200" y="14128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81277" name="Group 29"/>
          <p:cNvGraphicFramePr>
            <a:graphicFrameLocks noGrp="1"/>
          </p:cNvGraphicFramePr>
          <p:nvPr>
            <p:ph sz="half" idx="2"/>
          </p:nvPr>
        </p:nvGraphicFramePr>
        <p:xfrm>
          <a:off x="4284663" y="1196975"/>
          <a:ext cx="4254500" cy="4032253"/>
        </p:xfrm>
        <a:graphic>
          <a:graphicData uri="http://schemas.openxmlformats.org/drawingml/2006/table">
            <a:tbl>
              <a:tblPr/>
              <a:tblGrid>
                <a:gridCol w="850900"/>
                <a:gridCol w="850900"/>
                <a:gridCol w="850900"/>
                <a:gridCol w="850900"/>
                <a:gridCol w="850900"/>
              </a:tblGrid>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2000" b="0" i="0" u="none" strike="noStrike" cap="none" normalizeH="0" baseline="0" smtClean="0">
                        <a:ln>
                          <a:noFill/>
                        </a:ln>
                        <a:solidFill>
                          <a:srgbClr val="000000"/>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000000"/>
                          </a:solidFill>
                          <a:effectLst/>
                          <a:latin typeface="Arial" charset="0"/>
                          <a:ea typeface="ＭＳ Ｐゴシック" pitchFamily="1"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74675">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dirty="0" smtClean="0">
                          <a:ln>
                            <a:noFill/>
                          </a:ln>
                          <a:solidFill>
                            <a:srgbClr val="FF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87" name="Text Box 79"/>
          <p:cNvSpPr txBox="1">
            <a:spLocks noChangeArrowheads="1"/>
          </p:cNvSpPr>
          <p:nvPr/>
        </p:nvSpPr>
        <p:spPr bwMode="auto">
          <a:xfrm>
            <a:off x="19796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43088" name="Text Box 80"/>
          <p:cNvSpPr txBox="1">
            <a:spLocks noChangeArrowheads="1"/>
          </p:cNvSpPr>
          <p:nvPr/>
        </p:nvSpPr>
        <p:spPr bwMode="auto">
          <a:xfrm>
            <a:off x="2627313" y="17002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43089" name="Text Box 81"/>
          <p:cNvSpPr txBox="1">
            <a:spLocks noChangeArrowheads="1"/>
          </p:cNvSpPr>
          <p:nvPr/>
        </p:nvSpPr>
        <p:spPr bwMode="auto">
          <a:xfrm>
            <a:off x="1116013" y="17668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3090" name="Text Box 82"/>
          <p:cNvSpPr txBox="1">
            <a:spLocks noChangeArrowheads="1"/>
          </p:cNvSpPr>
          <p:nvPr/>
        </p:nvSpPr>
        <p:spPr bwMode="auto">
          <a:xfrm>
            <a:off x="1116013" y="1117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3091" name="Text Box 83"/>
          <p:cNvSpPr txBox="1">
            <a:spLocks noChangeArrowheads="1"/>
          </p:cNvSpPr>
          <p:nvPr/>
        </p:nvSpPr>
        <p:spPr bwMode="auto">
          <a:xfrm>
            <a:off x="611188"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3092" name="Text Box 84"/>
          <p:cNvSpPr txBox="1">
            <a:spLocks noChangeArrowheads="1"/>
          </p:cNvSpPr>
          <p:nvPr/>
        </p:nvSpPr>
        <p:spPr bwMode="auto">
          <a:xfrm>
            <a:off x="1908175" y="162877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3093" name="Text Box 85"/>
          <p:cNvSpPr txBox="1">
            <a:spLocks noChangeArrowheads="1"/>
          </p:cNvSpPr>
          <p:nvPr/>
        </p:nvSpPr>
        <p:spPr bwMode="auto">
          <a:xfrm>
            <a:off x="2112963" y="2133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a:t>
            </a:r>
          </a:p>
        </p:txBody>
      </p:sp>
      <p:sp>
        <p:nvSpPr>
          <p:cNvPr id="43094" name="Text Box 88"/>
          <p:cNvSpPr txBox="1">
            <a:spLocks noChangeArrowheads="1"/>
          </p:cNvSpPr>
          <p:nvPr/>
        </p:nvSpPr>
        <p:spPr bwMode="auto">
          <a:xfrm>
            <a:off x="1914525" y="3989388"/>
            <a:ext cx="14605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solidFill>
                  <a:schemeClr val="bg1"/>
                </a:solidFill>
                <a:latin typeface="Times" charset="0"/>
              </a:rPr>
              <a:t>s=s</a:t>
            </a:r>
            <a:r>
              <a:rPr lang="it-IT" baseline="-25000">
                <a:solidFill>
                  <a:schemeClr val="bg1"/>
                </a:solidFill>
                <a:latin typeface="Times" charset="0"/>
              </a:rPr>
              <a:t>2</a:t>
            </a:r>
            <a:r>
              <a:rPr lang="it-IT">
                <a:solidFill>
                  <a:schemeClr val="bg1"/>
                </a:solidFill>
                <a:latin typeface="Times" charset="0"/>
              </a:rPr>
              <a:t>, s’=s</a:t>
            </a:r>
            <a:r>
              <a:rPr lang="it-IT" baseline="-25000">
                <a:solidFill>
                  <a:schemeClr val="bg1"/>
                </a:solidFill>
                <a:latin typeface="Times" charset="0"/>
              </a:rPr>
              <a:t>3</a:t>
            </a:r>
          </a:p>
        </p:txBody>
      </p:sp>
      <p:sp>
        <p:nvSpPr>
          <p:cNvPr id="43095" name="Rettangolo 26"/>
          <p:cNvSpPr>
            <a:spLocks noChangeArrowheads="1"/>
          </p:cNvSpPr>
          <p:nvPr/>
        </p:nvSpPr>
        <p:spPr bwMode="auto">
          <a:xfrm>
            <a:off x="2374900" y="574198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buClr>
                <a:srgbClr val="822433"/>
              </a:buClr>
              <a:buFontTx/>
              <a:buChar char="•"/>
            </a:pPr>
            <a:r>
              <a:rPr lang="it-IT" b="1">
                <a:solidFill>
                  <a:srgbClr val="000000"/>
                </a:solidFill>
              </a:rPr>
              <a:t>GOAL REACHED: END OF 5th  EPISODE</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23850" y="115888"/>
            <a:ext cx="8534400" cy="803275"/>
          </a:xfrm>
        </p:spPr>
        <p:txBody>
          <a:bodyPr/>
          <a:lstStyle/>
          <a:p>
            <a:pPr eaLnBrk="1" hangingPunct="1"/>
            <a:r>
              <a:rPr lang="it-IT">
                <a:latin typeface="Arial" charset="0"/>
              </a:rPr>
              <a:t>Q-Learning: Example(</a:t>
            </a:r>
            <a:r>
              <a:rPr lang="it-IT">
                <a:latin typeface="Arial" charset="0"/>
                <a:sym typeface="Symbol" charset="0"/>
              </a:rPr>
              <a:t>=0.9</a:t>
            </a:r>
            <a:r>
              <a:rPr lang="it-IT">
                <a:latin typeface="Arial" charset="0"/>
              </a:rPr>
              <a:t>)</a:t>
            </a:r>
          </a:p>
        </p:txBody>
      </p:sp>
      <p:graphicFrame>
        <p:nvGraphicFramePr>
          <p:cNvPr id="182363" name="Group 91"/>
          <p:cNvGraphicFramePr>
            <a:graphicFrameLocks noGrp="1"/>
          </p:cNvGraphicFramePr>
          <p:nvPr>
            <p:ph sz="half" idx="1"/>
          </p:nvPr>
        </p:nvGraphicFramePr>
        <p:xfrm>
          <a:off x="5253038" y="2528888"/>
          <a:ext cx="3529013" cy="1871662"/>
        </p:xfrm>
        <a:graphic>
          <a:graphicData uri="http://schemas.openxmlformats.org/drawingml/2006/table">
            <a:tbl>
              <a:tblPr/>
              <a:tblGrid>
                <a:gridCol w="1177925"/>
                <a:gridCol w="1173163"/>
                <a:gridCol w="1177925"/>
              </a:tblGrid>
              <a:tr h="936624">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5038">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s</a:t>
                      </a:r>
                      <a:r>
                        <a:rPr kumimoji="0" lang="it-IT" sz="2000" b="0" i="0" u="none" strike="noStrike" cap="none" normalizeH="0" baseline="-25000" dirty="0" smtClean="0">
                          <a:ln>
                            <a:noFill/>
                          </a:ln>
                          <a:solidFill>
                            <a:srgbClr val="000000"/>
                          </a:solidFill>
                          <a:effectLst/>
                          <a:latin typeface="Arial" charset="0"/>
                          <a:ea typeface="ＭＳ Ｐゴシック" pitchFamily="1" charset="-128"/>
                        </a:rPr>
                        <a:t>4</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dirty="0" smtClean="0">
                          <a:ln>
                            <a:noFill/>
                          </a:ln>
                          <a:solidFill>
                            <a:srgbClr val="000000"/>
                          </a:solidFill>
                          <a:effectLst/>
                          <a:latin typeface="Arial" charset="0"/>
                          <a:ea typeface="ＭＳ Ｐゴシック" pitchFamily="1" charset="-128"/>
                        </a:rPr>
                        <a:t>s</a:t>
                      </a:r>
                      <a:r>
                        <a:rPr kumimoji="0" lang="it-IT" sz="2000" b="0" i="0" u="none" strike="noStrike" cap="none" normalizeH="0" baseline="-25000" dirty="0" smtClean="0">
                          <a:ln>
                            <a:noFill/>
                          </a:ln>
                          <a:solidFill>
                            <a:srgbClr val="000000"/>
                          </a:solidFill>
                          <a:effectLst/>
                          <a:latin typeface="Arial" charset="0"/>
                          <a:ea typeface="ＭＳ Ｐゴシック" pitchFamily="1" charset="-128"/>
                        </a:rPr>
                        <a:t>6</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12" name="Line 17"/>
          <p:cNvSpPr>
            <a:spLocks noChangeShapeType="1"/>
          </p:cNvSpPr>
          <p:nvPr/>
        </p:nvSpPr>
        <p:spPr bwMode="auto">
          <a:xfrm flipV="1">
            <a:off x="6042025" y="3248025"/>
            <a:ext cx="1588" cy="439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13" name="Line 18"/>
          <p:cNvSpPr>
            <a:spLocks noChangeShapeType="1"/>
          </p:cNvSpPr>
          <p:nvPr/>
        </p:nvSpPr>
        <p:spPr bwMode="auto">
          <a:xfrm flipV="1">
            <a:off x="7194550" y="3248025"/>
            <a:ext cx="1588" cy="439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14" name="Line 19"/>
          <p:cNvSpPr>
            <a:spLocks noChangeShapeType="1"/>
          </p:cNvSpPr>
          <p:nvPr/>
        </p:nvSpPr>
        <p:spPr bwMode="auto">
          <a:xfrm flipV="1">
            <a:off x="8204200" y="3248025"/>
            <a:ext cx="1588" cy="439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15" name="Line 20"/>
          <p:cNvSpPr>
            <a:spLocks noChangeShapeType="1"/>
          </p:cNvSpPr>
          <p:nvPr/>
        </p:nvSpPr>
        <p:spPr bwMode="auto">
          <a:xfrm>
            <a:off x="5684838" y="3248025"/>
            <a:ext cx="1587" cy="439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16" name="Line 21"/>
          <p:cNvSpPr>
            <a:spLocks noChangeShapeType="1"/>
          </p:cNvSpPr>
          <p:nvPr/>
        </p:nvSpPr>
        <p:spPr bwMode="auto">
          <a:xfrm>
            <a:off x="6835775" y="3248025"/>
            <a:ext cx="1588" cy="439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17" name="Line 22"/>
          <p:cNvSpPr>
            <a:spLocks noChangeShapeType="1"/>
          </p:cNvSpPr>
          <p:nvPr/>
        </p:nvSpPr>
        <p:spPr bwMode="auto">
          <a:xfrm>
            <a:off x="6188075" y="3821113"/>
            <a:ext cx="490538"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18" name="Line 23"/>
          <p:cNvSpPr>
            <a:spLocks noChangeShapeType="1"/>
          </p:cNvSpPr>
          <p:nvPr/>
        </p:nvSpPr>
        <p:spPr bwMode="auto">
          <a:xfrm flipH="1">
            <a:off x="6188075" y="4181475"/>
            <a:ext cx="490538"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19" name="Line 24"/>
          <p:cNvSpPr>
            <a:spLocks noChangeShapeType="1"/>
          </p:cNvSpPr>
          <p:nvPr/>
        </p:nvSpPr>
        <p:spPr bwMode="auto">
          <a:xfrm>
            <a:off x="7340600" y="3821113"/>
            <a:ext cx="490538"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20" name="Line 25"/>
          <p:cNvSpPr>
            <a:spLocks noChangeShapeType="1"/>
          </p:cNvSpPr>
          <p:nvPr/>
        </p:nvSpPr>
        <p:spPr bwMode="auto">
          <a:xfrm flipH="1">
            <a:off x="7340600" y="4181475"/>
            <a:ext cx="490538"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21" name="Line 26"/>
          <p:cNvSpPr>
            <a:spLocks noChangeShapeType="1"/>
          </p:cNvSpPr>
          <p:nvPr/>
        </p:nvSpPr>
        <p:spPr bwMode="auto">
          <a:xfrm>
            <a:off x="6188075" y="2816225"/>
            <a:ext cx="490538"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22" name="Line 27"/>
          <p:cNvSpPr>
            <a:spLocks noChangeShapeType="1"/>
          </p:cNvSpPr>
          <p:nvPr/>
        </p:nvSpPr>
        <p:spPr bwMode="auto">
          <a:xfrm flipH="1">
            <a:off x="6188075" y="3173413"/>
            <a:ext cx="490538"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5323" name="Line 28"/>
          <p:cNvSpPr>
            <a:spLocks noChangeShapeType="1"/>
          </p:cNvSpPr>
          <p:nvPr/>
        </p:nvSpPr>
        <p:spPr bwMode="auto">
          <a:xfrm>
            <a:off x="7340600" y="2957513"/>
            <a:ext cx="490538"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aphicFrame>
        <p:nvGraphicFramePr>
          <p:cNvPr id="182382" name="Group 110"/>
          <p:cNvGraphicFramePr>
            <a:graphicFrameLocks noGrp="1"/>
          </p:cNvGraphicFramePr>
          <p:nvPr>
            <p:ph sz="half" idx="2"/>
          </p:nvPr>
        </p:nvGraphicFramePr>
        <p:xfrm>
          <a:off x="323850" y="1484313"/>
          <a:ext cx="4254500" cy="4032253"/>
        </p:xfrm>
        <a:graphic>
          <a:graphicData uri="http://schemas.openxmlformats.org/drawingml/2006/table">
            <a:tbl>
              <a:tblPr/>
              <a:tblGrid>
                <a:gridCol w="850900"/>
                <a:gridCol w="850900"/>
                <a:gridCol w="850900"/>
                <a:gridCol w="850900"/>
                <a:gridCol w="850900"/>
              </a:tblGrid>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endParaRPr kumimoji="0" lang="it-IT" sz="2000" b="0" i="0" u="none" strike="noStrike" cap="none" normalizeH="0" baseline="0" smtClean="0">
                        <a:ln>
                          <a:noFill/>
                        </a:ln>
                        <a:solidFill>
                          <a:srgbClr val="000000"/>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smtClean="0">
                          <a:ln>
                            <a:noFill/>
                          </a:ln>
                          <a:solidFill>
                            <a:srgbClr val="000000"/>
                          </a:solidFill>
                          <a:effectLst/>
                          <a:latin typeface="Arial" charset="0"/>
                          <a:ea typeface="ＭＳ Ｐゴシック" pitchFamily="1" charset="-128"/>
                        </a:rPr>
                        <a:t>0.72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22433"/>
                        </a:buClr>
                        <a:buSzTx/>
                        <a:buFontTx/>
                        <a:buNone/>
                        <a:tabLst/>
                      </a:pPr>
                      <a:r>
                        <a:rPr kumimoji="0" lang="it-IT" sz="2000" b="1" i="0" u="none" strike="noStrike" cap="none" normalizeH="0" baseline="0" smtClean="0">
                          <a:ln>
                            <a:noFill/>
                          </a:ln>
                          <a:solidFill>
                            <a:srgbClr val="000000"/>
                          </a:solidFill>
                          <a:effectLst/>
                          <a:latin typeface="Arial" charset="0"/>
                          <a:ea typeface="ＭＳ Ｐゴシック" pitchFamily="1" charset="-128"/>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smtClean="0">
                          <a:ln>
                            <a:noFill/>
                          </a:ln>
                          <a:solidFill>
                            <a:srgbClr val="000000"/>
                          </a:solidFill>
                          <a:effectLst/>
                          <a:latin typeface="Arial" charset="0"/>
                          <a:ea typeface="ＭＳ Ｐゴシック" pitchFamily="1" charset="-128"/>
                        </a:rPr>
                        <a:t>0.81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A45"/>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smtClean="0">
                          <a:ln>
                            <a:noFill/>
                          </a:ln>
                          <a:solidFill>
                            <a:srgbClr val="000000"/>
                          </a:solidFill>
                          <a:effectLst/>
                          <a:latin typeface="Arial" charset="0"/>
                          <a:ea typeface="ＭＳ Ｐゴシック" pitchFamily="1" charset="-128"/>
                        </a:rPr>
                        <a:t>0.81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A45"/>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smtClean="0">
                          <a:ln>
                            <a:noFill/>
                          </a:ln>
                          <a:solidFill>
                            <a:srgbClr val="00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A33"/>
                    </a:solidFill>
                  </a:tcPr>
                </a:tc>
              </a:tr>
              <a:tr h="574675">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smtClean="0">
                          <a:ln>
                            <a:noFill/>
                          </a:ln>
                          <a:solidFill>
                            <a:srgbClr val="000000"/>
                          </a:solidFill>
                          <a:effectLst/>
                          <a:latin typeface="Arial" charset="0"/>
                          <a:ea typeface="ＭＳ Ｐゴシック" pitchFamily="1" charset="-128"/>
                        </a:rPr>
                        <a:t>0.81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A45"/>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smtClean="0">
                          <a:ln>
                            <a:noFill/>
                          </a:ln>
                          <a:solidFill>
                            <a:srgbClr val="000000"/>
                          </a:solidFill>
                          <a:effectLst/>
                          <a:latin typeface="Arial" charset="0"/>
                          <a:ea typeface="ＭＳ Ｐゴシック" pitchFamily="1" charset="-128"/>
                        </a:rPr>
                        <a:t>0.81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A45"/>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smtClean="0">
                          <a:ln>
                            <a:noFill/>
                          </a:ln>
                          <a:solidFill>
                            <a:srgbClr val="000000"/>
                          </a:solidFill>
                          <a:effectLst/>
                          <a:latin typeface="Arial" charset="0"/>
                          <a:ea typeface="ＭＳ Ｐゴシック" pitchFamily="1" charset="-128"/>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smtClean="0">
                          <a:ln>
                            <a:noFill/>
                          </a:ln>
                          <a:solidFill>
                            <a:srgbClr val="000000"/>
                          </a:solidFill>
                          <a:effectLst/>
                          <a:latin typeface="Arial" charset="0"/>
                          <a:ea typeface="ＭＳ Ｐゴシック" pitchFamily="1" charset="-128"/>
                        </a:rPr>
                        <a:t>0.72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smtClean="0">
                          <a:ln>
                            <a:noFill/>
                          </a:ln>
                          <a:solidFill>
                            <a:srgbClr val="000000"/>
                          </a:solidFill>
                          <a:effectLst/>
                          <a:latin typeface="Arial" charset="0"/>
                          <a:ea typeface="ＭＳ Ｐゴシック" pitchFamily="1" charset="-128"/>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576263">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s</a:t>
                      </a:r>
                      <a:r>
                        <a:rPr kumimoji="0" lang="it-IT" sz="2000" b="0" i="0" u="none" strike="noStrike" cap="none" normalizeH="0" baseline="-25000" smtClean="0">
                          <a:ln>
                            <a:noFill/>
                          </a:ln>
                          <a:solidFill>
                            <a:srgbClr val="000000"/>
                          </a:solidFill>
                          <a:effectLst/>
                          <a:latin typeface="Arial" charset="0"/>
                          <a:ea typeface="ＭＳ Ｐゴシック" pitchFamily="1"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smtClean="0">
                          <a:ln>
                            <a:noFill/>
                          </a:ln>
                          <a:solidFill>
                            <a:srgbClr val="000000"/>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A33"/>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1" i="0" u="none" strike="noStrike" cap="none" normalizeH="0" baseline="0" smtClean="0">
                          <a:ln>
                            <a:noFill/>
                          </a:ln>
                          <a:solidFill>
                            <a:srgbClr val="000000"/>
                          </a:solidFill>
                          <a:effectLst/>
                          <a:latin typeface="Arial" charset="0"/>
                          <a:ea typeface="ＭＳ Ｐゴシック" pitchFamily="1" charset="-128"/>
                        </a:rPr>
                        <a:t>0.81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DA45"/>
                    </a:solidFill>
                  </a:tcPr>
                </a:tc>
                <a:tc>
                  <a:txBody>
                    <a:bodyPr/>
                    <a:lstStyle/>
                    <a:p>
                      <a:pPr marL="0" marR="0" lvl="0" indent="0" algn="l" defTabSz="914400" rtl="0" eaLnBrk="1" fontAlgn="base" latinLnBrk="0" hangingPunct="1">
                        <a:lnSpc>
                          <a:spcPct val="100000"/>
                        </a:lnSpc>
                        <a:spcBef>
                          <a:spcPct val="20000"/>
                        </a:spcBef>
                        <a:spcAft>
                          <a:spcPct val="0"/>
                        </a:spcAft>
                        <a:buClr>
                          <a:srgbClr val="822433"/>
                        </a:buClr>
                        <a:buSzTx/>
                        <a:buFontTx/>
                        <a:buNone/>
                        <a:tabLst/>
                      </a:pPr>
                      <a:r>
                        <a:rPr kumimoji="0" lang="it-IT" sz="2000" b="0" i="0" u="none" strike="noStrike" cap="none" normalizeH="0" baseline="0" smtClean="0">
                          <a:ln>
                            <a:noFill/>
                          </a:ln>
                          <a:solidFill>
                            <a:srgbClr val="000000"/>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74" name="Text Box 79"/>
          <p:cNvSpPr txBox="1">
            <a:spLocks noChangeArrowheads="1"/>
          </p:cNvSpPr>
          <p:nvPr/>
        </p:nvSpPr>
        <p:spPr bwMode="auto">
          <a:xfrm>
            <a:off x="7412038" y="260032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55375" name="Text Box 80"/>
          <p:cNvSpPr txBox="1">
            <a:spLocks noChangeArrowheads="1"/>
          </p:cNvSpPr>
          <p:nvPr/>
        </p:nvSpPr>
        <p:spPr bwMode="auto">
          <a:xfrm>
            <a:off x="7158038" y="3176588"/>
            <a:ext cx="469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0.9</a:t>
            </a:r>
          </a:p>
        </p:txBody>
      </p:sp>
      <p:sp>
        <p:nvSpPr>
          <p:cNvPr id="55376" name="Text Box 82"/>
          <p:cNvSpPr txBox="1">
            <a:spLocks noChangeArrowheads="1"/>
          </p:cNvSpPr>
          <p:nvPr/>
        </p:nvSpPr>
        <p:spPr bwMode="auto">
          <a:xfrm>
            <a:off x="6043613" y="3248025"/>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0.81</a:t>
            </a:r>
          </a:p>
        </p:txBody>
      </p:sp>
      <p:sp>
        <p:nvSpPr>
          <p:cNvPr id="55377" name="Text Box 84"/>
          <p:cNvSpPr txBox="1">
            <a:spLocks noChangeArrowheads="1"/>
          </p:cNvSpPr>
          <p:nvPr/>
        </p:nvSpPr>
        <p:spPr bwMode="auto">
          <a:xfrm>
            <a:off x="6188075" y="3824288"/>
            <a:ext cx="584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0.72</a:t>
            </a:r>
          </a:p>
        </p:txBody>
      </p:sp>
      <p:sp>
        <p:nvSpPr>
          <p:cNvPr id="55378" name="Rectangle 86"/>
          <p:cNvSpPr>
            <a:spLocks noChangeArrowheads="1"/>
          </p:cNvSpPr>
          <p:nvPr/>
        </p:nvSpPr>
        <p:spPr bwMode="auto">
          <a:xfrm>
            <a:off x="179388" y="981075"/>
            <a:ext cx="8640762" cy="503238"/>
          </a:xfrm>
          <a:prstGeom prst="rect">
            <a:avLst/>
          </a:prstGeom>
          <a:gradFill rotWithShape="1">
            <a:gsLst>
              <a:gs pos="0">
                <a:srgbClr val="FFE0D7"/>
              </a:gs>
              <a:gs pos="64999">
                <a:srgbClr val="FFB6A1"/>
              </a:gs>
              <a:gs pos="100000">
                <a:srgbClr val="FF9878"/>
              </a:gs>
            </a:gsLst>
            <a:lin ang="5400000" scaled="1"/>
          </a:gradFill>
          <a:ln w="9525">
            <a:solidFill>
              <a:srgbClr val="FF6200"/>
            </a:solidFill>
            <a:miter lim="800000"/>
            <a:headEnd/>
            <a:tailEnd/>
          </a:ln>
          <a:effectLst>
            <a:outerShdw blurRad="40000" dist="20000" dir="5400000" rotWithShape="0">
              <a:srgbClr val="000000">
                <a:alpha val="37999"/>
              </a:srgbClr>
            </a:outerShdw>
          </a:effectLst>
        </p:spPr>
        <p:txBody>
          <a:bodyPr/>
          <a:lstStyle/>
          <a:p>
            <a:pPr marL="342900" indent="-342900">
              <a:spcBef>
                <a:spcPct val="20000"/>
              </a:spcBef>
              <a:buClr>
                <a:srgbClr val="822433"/>
              </a:buClr>
              <a:defRPr/>
            </a:pPr>
            <a:r>
              <a:rPr lang="it-IT" sz="2000" dirty="0" err="1">
                <a:solidFill>
                  <a:srgbClr val="000000"/>
                </a:solidFill>
                <a:latin typeface="+mn-lt"/>
                <a:ea typeface="+mn-ea"/>
                <a:cs typeface="+mn-cs"/>
              </a:rPr>
              <a:t>After</a:t>
            </a:r>
            <a:r>
              <a:rPr lang="it-IT" sz="2000" dirty="0">
                <a:solidFill>
                  <a:srgbClr val="000000"/>
                </a:solidFill>
                <a:latin typeface="+mn-lt"/>
                <a:ea typeface="+mn-ea"/>
                <a:cs typeface="+mn-cs"/>
              </a:rPr>
              <a:t> </a:t>
            </a:r>
            <a:r>
              <a:rPr lang="it-IT" sz="2000" dirty="0" err="1">
                <a:solidFill>
                  <a:srgbClr val="000000"/>
                </a:solidFill>
                <a:latin typeface="+mn-lt"/>
                <a:ea typeface="+mn-ea"/>
                <a:cs typeface="+mn-cs"/>
              </a:rPr>
              <a:t>several</a:t>
            </a:r>
            <a:r>
              <a:rPr lang="it-IT" sz="2000" dirty="0">
                <a:solidFill>
                  <a:srgbClr val="000000"/>
                </a:solidFill>
                <a:latin typeface="+mn-lt"/>
                <a:ea typeface="+mn-ea"/>
                <a:cs typeface="+mn-cs"/>
              </a:rPr>
              <a:t> </a:t>
            </a:r>
            <a:r>
              <a:rPr lang="it-IT" sz="2000" dirty="0" err="1">
                <a:solidFill>
                  <a:srgbClr val="000000"/>
                </a:solidFill>
                <a:latin typeface="+mn-lt"/>
                <a:ea typeface="+mn-ea"/>
                <a:cs typeface="+mn-cs"/>
              </a:rPr>
              <a:t>iterations</a:t>
            </a:r>
            <a:r>
              <a:rPr lang="it-IT" sz="2000" dirty="0">
                <a:solidFill>
                  <a:srgbClr val="000000"/>
                </a:solidFill>
                <a:latin typeface="+mn-lt"/>
                <a:ea typeface="+mn-ea"/>
                <a:cs typeface="+mn-cs"/>
              </a:rPr>
              <a:t>, the </a:t>
            </a:r>
            <a:r>
              <a:rPr lang="it-IT" sz="2000" dirty="0" err="1">
                <a:solidFill>
                  <a:srgbClr val="000000"/>
                </a:solidFill>
                <a:latin typeface="+mn-lt"/>
                <a:ea typeface="+mn-ea"/>
                <a:cs typeface="+mn-cs"/>
              </a:rPr>
              <a:t>algorithm</a:t>
            </a:r>
            <a:r>
              <a:rPr lang="it-IT" sz="2000" dirty="0">
                <a:solidFill>
                  <a:srgbClr val="000000"/>
                </a:solidFill>
                <a:latin typeface="+mn-lt"/>
                <a:ea typeface="+mn-ea"/>
                <a:cs typeface="+mn-cs"/>
              </a:rPr>
              <a:t> </a:t>
            </a:r>
            <a:r>
              <a:rPr lang="it-IT" sz="2000" dirty="0" err="1">
                <a:solidFill>
                  <a:srgbClr val="000000"/>
                </a:solidFill>
                <a:latin typeface="+mn-lt"/>
                <a:ea typeface="+mn-ea"/>
                <a:cs typeface="+mn-cs"/>
              </a:rPr>
              <a:t>converges</a:t>
            </a:r>
            <a:r>
              <a:rPr lang="it-IT" sz="2000" dirty="0">
                <a:solidFill>
                  <a:srgbClr val="000000"/>
                </a:solidFill>
                <a:latin typeface="+mn-lt"/>
                <a:ea typeface="+mn-ea"/>
                <a:cs typeface="+mn-cs"/>
              </a:rPr>
              <a:t> to the </a:t>
            </a:r>
            <a:r>
              <a:rPr lang="it-IT" sz="2000" dirty="0" err="1">
                <a:solidFill>
                  <a:srgbClr val="000000"/>
                </a:solidFill>
                <a:latin typeface="+mn-lt"/>
                <a:ea typeface="+mn-ea"/>
                <a:cs typeface="+mn-cs"/>
              </a:rPr>
              <a:t>following</a:t>
            </a:r>
            <a:r>
              <a:rPr lang="it-IT" sz="2000" dirty="0">
                <a:solidFill>
                  <a:srgbClr val="000000"/>
                </a:solidFill>
                <a:latin typeface="+mn-lt"/>
                <a:ea typeface="+mn-ea"/>
                <a:cs typeface="+mn-cs"/>
              </a:rPr>
              <a:t> </a:t>
            </a:r>
            <a:r>
              <a:rPr lang="it-IT" sz="2000" dirty="0" err="1">
                <a:solidFill>
                  <a:srgbClr val="000000"/>
                </a:solidFill>
                <a:latin typeface="+mn-lt"/>
                <a:ea typeface="+mn-ea"/>
                <a:cs typeface="+mn-cs"/>
              </a:rPr>
              <a:t>table</a:t>
            </a:r>
            <a:r>
              <a:rPr lang="it-IT" sz="2000" dirty="0">
                <a:solidFill>
                  <a:srgbClr val="000000"/>
                </a:solidFill>
                <a:latin typeface="+mn-lt"/>
                <a:ea typeface="+mn-ea"/>
                <a:cs typeface="+mn-cs"/>
              </a:rPr>
              <a:t>:</a:t>
            </a:r>
          </a:p>
        </p:txBody>
      </p:sp>
      <p:sp>
        <p:nvSpPr>
          <p:cNvPr id="55379" name="Text Box 92"/>
          <p:cNvSpPr txBox="1">
            <a:spLocks noChangeArrowheads="1"/>
          </p:cNvSpPr>
          <p:nvPr/>
        </p:nvSpPr>
        <p:spPr bwMode="auto">
          <a:xfrm>
            <a:off x="8277225" y="324802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1</a:t>
            </a:r>
          </a:p>
        </p:txBody>
      </p:sp>
      <p:sp>
        <p:nvSpPr>
          <p:cNvPr id="55380" name="Text Box 95"/>
          <p:cNvSpPr txBox="1">
            <a:spLocks noChangeArrowheads="1"/>
          </p:cNvSpPr>
          <p:nvPr/>
        </p:nvSpPr>
        <p:spPr bwMode="auto">
          <a:xfrm>
            <a:off x="7518400" y="3529013"/>
            <a:ext cx="469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0.9</a:t>
            </a:r>
          </a:p>
        </p:txBody>
      </p:sp>
      <p:sp>
        <p:nvSpPr>
          <p:cNvPr id="55381" name="Text Box 103"/>
          <p:cNvSpPr txBox="1">
            <a:spLocks noChangeArrowheads="1"/>
          </p:cNvSpPr>
          <p:nvPr/>
        </p:nvSpPr>
        <p:spPr bwMode="auto">
          <a:xfrm>
            <a:off x="6180138" y="3463925"/>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0.81</a:t>
            </a:r>
          </a:p>
        </p:txBody>
      </p:sp>
      <p:sp>
        <p:nvSpPr>
          <p:cNvPr id="55382" name="Text Box 104"/>
          <p:cNvSpPr txBox="1">
            <a:spLocks noChangeArrowheads="1"/>
          </p:cNvSpPr>
          <p:nvPr/>
        </p:nvSpPr>
        <p:spPr bwMode="auto">
          <a:xfrm>
            <a:off x="6619875" y="3248025"/>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0.81</a:t>
            </a:r>
          </a:p>
        </p:txBody>
      </p:sp>
      <p:sp>
        <p:nvSpPr>
          <p:cNvPr id="55383" name="Text Box 106"/>
          <p:cNvSpPr txBox="1">
            <a:spLocks noChangeArrowheads="1"/>
          </p:cNvSpPr>
          <p:nvPr/>
        </p:nvSpPr>
        <p:spPr bwMode="auto">
          <a:xfrm>
            <a:off x="6223000" y="2520950"/>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0.9</a:t>
            </a:r>
          </a:p>
        </p:txBody>
      </p:sp>
      <p:sp>
        <p:nvSpPr>
          <p:cNvPr id="55384" name="Text Box 107"/>
          <p:cNvSpPr txBox="1">
            <a:spLocks noChangeArrowheads="1"/>
          </p:cNvSpPr>
          <p:nvPr/>
        </p:nvSpPr>
        <p:spPr bwMode="auto">
          <a:xfrm>
            <a:off x="6188075" y="2816225"/>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0.81</a:t>
            </a:r>
          </a:p>
        </p:txBody>
      </p:sp>
      <p:sp>
        <p:nvSpPr>
          <p:cNvPr id="55385" name="Text Box 111"/>
          <p:cNvSpPr txBox="1">
            <a:spLocks noChangeArrowheads="1"/>
          </p:cNvSpPr>
          <p:nvPr/>
        </p:nvSpPr>
        <p:spPr bwMode="auto">
          <a:xfrm>
            <a:off x="7340600" y="3824288"/>
            <a:ext cx="584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0.81</a:t>
            </a:r>
          </a:p>
        </p:txBody>
      </p:sp>
      <p:sp>
        <p:nvSpPr>
          <p:cNvPr id="55386" name="Text Box 112"/>
          <p:cNvSpPr txBox="1">
            <a:spLocks noChangeArrowheads="1"/>
          </p:cNvSpPr>
          <p:nvPr/>
        </p:nvSpPr>
        <p:spPr bwMode="auto">
          <a:xfrm>
            <a:off x="5180013" y="3248025"/>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latin typeface="Times" charset="0"/>
              </a:rPr>
              <a:t>0.72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23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3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3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3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3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3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3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3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3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3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3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3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3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3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3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38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38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38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38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38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3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2" grpId="0" animBg="1"/>
      <p:bldP spid="55313" grpId="0" animBg="1"/>
      <p:bldP spid="55314" grpId="0" animBg="1"/>
      <p:bldP spid="55315" grpId="0" animBg="1"/>
      <p:bldP spid="55316" grpId="0" animBg="1"/>
      <p:bldP spid="55317" grpId="0" animBg="1"/>
      <p:bldP spid="55318" grpId="0" animBg="1"/>
      <p:bldP spid="55319" grpId="0" animBg="1"/>
      <p:bldP spid="55320" grpId="0" animBg="1"/>
      <p:bldP spid="55321" grpId="0" animBg="1"/>
      <p:bldP spid="55322" grpId="0" animBg="1"/>
      <p:bldP spid="55323" grpId="0" animBg="1"/>
      <p:bldP spid="55374" grpId="0"/>
      <p:bldP spid="55375" grpId="0"/>
      <p:bldP spid="55376" grpId="0"/>
      <p:bldP spid="55377" grpId="0"/>
      <p:bldP spid="55379" grpId="0"/>
      <p:bldP spid="55380" grpId="0"/>
      <p:bldP spid="55381" grpId="0"/>
      <p:bldP spid="55382" grpId="0"/>
      <p:bldP spid="55383" grpId="0"/>
      <p:bldP spid="55384" grpId="0"/>
      <p:bldP spid="55385" grpId="0"/>
      <p:bldP spid="55386"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5288" y="333375"/>
            <a:ext cx="8112125" cy="755650"/>
          </a:xfrm>
        </p:spPr>
        <p:txBody>
          <a:bodyPr/>
          <a:lstStyle/>
          <a:p>
            <a:pPr eaLnBrk="1" hangingPunct="1"/>
            <a:r>
              <a:rPr lang="en-US" altLang="ja-JP" sz="4000">
                <a:latin typeface="Comic Sans MS" charset="0"/>
              </a:rPr>
              <a:t>Yet another example</a:t>
            </a:r>
          </a:p>
        </p:txBody>
      </p:sp>
      <p:sp>
        <p:nvSpPr>
          <p:cNvPr id="45059" name="Rectangle 3"/>
          <p:cNvSpPr>
            <a:spLocks noGrp="1" noChangeArrowheads="1"/>
          </p:cNvSpPr>
          <p:nvPr>
            <p:ph type="body" idx="1"/>
          </p:nvPr>
        </p:nvSpPr>
        <p:spPr>
          <a:xfrm>
            <a:off x="352425" y="855663"/>
            <a:ext cx="8137525" cy="4967287"/>
          </a:xfrm>
        </p:spPr>
        <p:txBody>
          <a:bodyPr/>
          <a:lstStyle/>
          <a:p>
            <a:pPr eaLnBrk="1" hangingPunct="1"/>
            <a:r>
              <a:rPr lang="en-US" altLang="ja-JP">
                <a:latin typeface="Comic Sans MS" charset="0"/>
              </a:rPr>
              <a:t>Environment</a:t>
            </a:r>
          </a:p>
          <a:p>
            <a:pPr eaLnBrk="1" hangingPunct="1">
              <a:buFontTx/>
              <a:buNone/>
            </a:pPr>
            <a:endParaRPr lang="en-US" altLang="ja-JP">
              <a:latin typeface="Comic Sans MS" charset="0"/>
            </a:endParaRPr>
          </a:p>
        </p:txBody>
      </p:sp>
      <p:sp>
        <p:nvSpPr>
          <p:cNvPr id="45060" name="Text Box 6"/>
          <p:cNvSpPr txBox="1">
            <a:spLocks noChangeArrowheads="1"/>
          </p:cNvSpPr>
          <p:nvPr/>
        </p:nvSpPr>
        <p:spPr bwMode="auto">
          <a:xfrm>
            <a:off x="760413" y="4713288"/>
            <a:ext cx="71580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a:latin typeface="Comic Sans MS" charset="0"/>
              </a:rPr>
              <a:t>A to E:  rooms, F:  outside building (target).  </a:t>
            </a:r>
          </a:p>
          <a:p>
            <a:pPr eaLnBrk="1" hangingPunct="1">
              <a:spcBef>
                <a:spcPct val="50000"/>
              </a:spcBef>
            </a:pPr>
            <a:r>
              <a:rPr kumimoji="1" lang="en-US" altLang="ja-JP">
                <a:solidFill>
                  <a:schemeClr val="tx2"/>
                </a:solidFill>
                <a:latin typeface="Comic Sans MS" charset="0"/>
              </a:rPr>
              <a:t>The aim is that an agent learn to get out of building from any of rooms in an optimal way.</a:t>
            </a:r>
          </a:p>
        </p:txBody>
      </p:sp>
      <p:pic>
        <p:nvPicPr>
          <p:cNvPr id="45061" name="Picture 8" descr="Agent_clip_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538" y="1389063"/>
            <a:ext cx="4972050"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684213" y="908050"/>
            <a:ext cx="7696200" cy="3657600"/>
          </a:xfrm>
        </p:spPr>
        <p:txBody>
          <a:bodyPr/>
          <a:lstStyle/>
          <a:p>
            <a:pPr eaLnBrk="1" hangingPunct="1"/>
            <a:r>
              <a:rPr lang="en-US" altLang="ja-JP">
                <a:latin typeface="Comic Sans MS" charset="0"/>
              </a:rPr>
              <a:t>Modeling of the environment</a:t>
            </a:r>
          </a:p>
          <a:p>
            <a:pPr eaLnBrk="1" hangingPunct="1"/>
            <a:endParaRPr lang="en-US" altLang="ja-JP">
              <a:latin typeface="Comic Sans MS" charset="0"/>
            </a:endParaRPr>
          </a:p>
        </p:txBody>
      </p:sp>
      <p:pic>
        <p:nvPicPr>
          <p:cNvPr id="46083" name="Picture 5" descr="Modeling-Environment_clip_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916113"/>
            <a:ext cx="597535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0825" y="152400"/>
            <a:ext cx="6913563" cy="1404938"/>
          </a:xfrm>
        </p:spPr>
        <p:txBody>
          <a:bodyPr/>
          <a:lstStyle/>
          <a:p>
            <a:pPr eaLnBrk="1" hangingPunct="1"/>
            <a:r>
              <a:rPr lang="en-US" altLang="ja-JP" sz="4000">
                <a:latin typeface="Comic Sans MS" charset="0"/>
              </a:rPr>
              <a:t>State, Action, Reward and          Q-value</a:t>
            </a:r>
          </a:p>
        </p:txBody>
      </p:sp>
      <p:sp>
        <p:nvSpPr>
          <p:cNvPr id="47107" name="Rectangle 3"/>
          <p:cNvSpPr>
            <a:spLocks noGrp="1" noChangeArrowheads="1"/>
          </p:cNvSpPr>
          <p:nvPr>
            <p:ph type="body" idx="1"/>
          </p:nvPr>
        </p:nvSpPr>
        <p:spPr>
          <a:xfrm>
            <a:off x="633413" y="1503363"/>
            <a:ext cx="7772400" cy="5005387"/>
          </a:xfrm>
        </p:spPr>
        <p:txBody>
          <a:bodyPr/>
          <a:lstStyle/>
          <a:p>
            <a:pPr eaLnBrk="1" hangingPunct="1"/>
            <a:r>
              <a:rPr lang="en-US" altLang="ja-JP">
                <a:latin typeface="Comic Sans MS" charset="0"/>
              </a:rPr>
              <a:t>Reward matrix</a:t>
            </a:r>
          </a:p>
        </p:txBody>
      </p:sp>
      <p:pic>
        <p:nvPicPr>
          <p:cNvPr id="47108" name="Picture 5" descr="Q-Learning-Algorithm_clip_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781300"/>
            <a:ext cx="50403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684213" y="620713"/>
            <a:ext cx="7696200" cy="3657600"/>
          </a:xfrm>
        </p:spPr>
        <p:txBody>
          <a:bodyPr/>
          <a:lstStyle/>
          <a:p>
            <a:pPr eaLnBrk="1" hangingPunct="1"/>
            <a:r>
              <a:rPr lang="en-US" altLang="ja-JP">
                <a:latin typeface="Comic Sans MS" charset="0"/>
              </a:rPr>
              <a:t>Q-table and the update rule</a:t>
            </a:r>
          </a:p>
        </p:txBody>
      </p:sp>
      <p:pic>
        <p:nvPicPr>
          <p:cNvPr id="48131" name="Picture 5" descr="Q-Learning-Example_clip_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484313"/>
            <a:ext cx="338455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7" descr="Q-Learning-Algorithm_clip_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813" y="5383213"/>
            <a:ext cx="676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8"/>
          <p:cNvSpPr txBox="1">
            <a:spLocks noChangeArrowheads="1"/>
          </p:cNvSpPr>
          <p:nvPr/>
        </p:nvSpPr>
        <p:spPr bwMode="auto">
          <a:xfrm>
            <a:off x="1692275" y="4797425"/>
            <a:ext cx="309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a:latin typeface="Comic Sans MS" charset="0"/>
              </a:rPr>
              <a:t>Q table update rule:</a:t>
            </a:r>
          </a:p>
        </p:txBody>
      </p:sp>
      <p:pic>
        <p:nvPicPr>
          <p:cNvPr id="48134" name="Picture 10" descr="Q-Learning-Algorithm_clip_image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6021388"/>
            <a:ext cx="11525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 Box 11"/>
          <p:cNvSpPr txBox="1">
            <a:spLocks noChangeArrowheads="1"/>
          </p:cNvSpPr>
          <p:nvPr/>
        </p:nvSpPr>
        <p:spPr bwMode="auto">
          <a:xfrm>
            <a:off x="3419475" y="6092825"/>
            <a:ext cx="3240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kumimoji="1" lang="zh-CN">
              <a:latin typeface="Comic Sans MS" charset="0"/>
            </a:endParaRPr>
          </a:p>
        </p:txBody>
      </p:sp>
      <p:sp>
        <p:nvSpPr>
          <p:cNvPr id="48136" name="Text Box 12"/>
          <p:cNvSpPr txBox="1">
            <a:spLocks noChangeArrowheads="1"/>
          </p:cNvSpPr>
          <p:nvPr/>
        </p:nvSpPr>
        <p:spPr bwMode="auto">
          <a:xfrm>
            <a:off x="3419475" y="6021388"/>
            <a:ext cx="2663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ja-JP" altLang="en-US">
                <a:latin typeface="Comic Sans MS" charset="0"/>
              </a:rPr>
              <a:t>：</a:t>
            </a:r>
            <a:r>
              <a:rPr kumimoji="1" lang="en-US" altLang="ja-JP">
                <a:latin typeface="Comic Sans MS" charset="0"/>
              </a:rPr>
              <a:t>learning parameter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95288" y="476250"/>
            <a:ext cx="4894262" cy="720725"/>
          </a:xfrm>
        </p:spPr>
        <p:txBody>
          <a:bodyPr/>
          <a:lstStyle/>
          <a:p>
            <a:pPr eaLnBrk="1" hangingPunct="1"/>
            <a:r>
              <a:rPr lang="en-US" altLang="ja-JP" sz="4000">
                <a:latin typeface="Comic Sans MS" charset="0"/>
              </a:rPr>
              <a:t>Numerical Example</a:t>
            </a:r>
          </a:p>
        </p:txBody>
      </p:sp>
      <p:sp>
        <p:nvSpPr>
          <p:cNvPr id="49155" name="Text Box 4"/>
          <p:cNvSpPr txBox="1">
            <a:spLocks noChangeArrowheads="1"/>
          </p:cNvSpPr>
          <p:nvPr/>
        </p:nvSpPr>
        <p:spPr bwMode="auto">
          <a:xfrm>
            <a:off x="684213" y="1341438"/>
            <a:ext cx="72723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a:latin typeface="Comic Sans MS" charset="0"/>
              </a:rPr>
              <a:t>Let us set the value of learning parameter </a:t>
            </a:r>
            <a:r>
              <a:rPr kumimoji="1" lang="en-US" altLang="ja-JP">
                <a:solidFill>
                  <a:srgbClr val="FF0000"/>
                </a:solidFill>
                <a:latin typeface="Comic Sans MS" charset="0"/>
              </a:rPr>
              <a:t>0.8</a:t>
            </a:r>
            <a:r>
              <a:rPr kumimoji="1" lang="en-US" altLang="ja-JP">
                <a:latin typeface="Comic Sans MS" charset="0"/>
              </a:rPr>
              <a:t> and initial state as </a:t>
            </a:r>
            <a:r>
              <a:rPr kumimoji="1" lang="en-US" altLang="ja-JP">
                <a:solidFill>
                  <a:srgbClr val="FF0000"/>
                </a:solidFill>
                <a:latin typeface="Comic Sans MS" charset="0"/>
              </a:rPr>
              <a:t>room B.</a:t>
            </a:r>
            <a:r>
              <a:rPr kumimoji="1" lang="en-US" altLang="ja-JP">
                <a:latin typeface="Comic Sans MS" charset="0"/>
              </a:rPr>
              <a:t> </a:t>
            </a:r>
          </a:p>
        </p:txBody>
      </p:sp>
      <p:pic>
        <p:nvPicPr>
          <p:cNvPr id="49156" name="Picture 6" descr="Q-Learning-Example_clip_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420938"/>
            <a:ext cx="29527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8" descr="Q-Learning-Example_clip_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492375"/>
            <a:ext cx="4105275"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5500" y="4999038"/>
            <a:ext cx="2725738"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152400"/>
            <a:ext cx="6757988" cy="684213"/>
          </a:xfrm>
        </p:spPr>
        <p:txBody>
          <a:bodyPr/>
          <a:lstStyle/>
          <a:p>
            <a:pPr eaLnBrk="1" hangingPunct="1"/>
            <a:r>
              <a:rPr lang="en-US" altLang="ja-JP" sz="4000">
                <a:latin typeface="Comic Sans MS" charset="0"/>
              </a:rPr>
              <a:t>Episode 1: start from B</a:t>
            </a:r>
          </a:p>
        </p:txBody>
      </p:sp>
      <p:sp>
        <p:nvSpPr>
          <p:cNvPr id="50179" name="Text Box 4"/>
          <p:cNvSpPr txBox="1">
            <a:spLocks noChangeArrowheads="1"/>
          </p:cNvSpPr>
          <p:nvPr/>
        </p:nvSpPr>
        <p:spPr bwMode="auto">
          <a:xfrm>
            <a:off x="279400" y="981075"/>
            <a:ext cx="84756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a:latin typeface="Comic Sans MS" charset="0"/>
              </a:rPr>
              <a:t>Look at the second row (state B) of matrix </a:t>
            </a:r>
            <a:r>
              <a:rPr kumimoji="1" lang="en-US" altLang="ja-JP" b="1">
                <a:latin typeface="Comic Sans MS" charset="0"/>
              </a:rPr>
              <a:t>R. </a:t>
            </a:r>
            <a:r>
              <a:rPr kumimoji="1" lang="en-US" altLang="ja-JP">
                <a:latin typeface="Comic Sans MS" charset="0"/>
              </a:rPr>
              <a:t>There are two possible actions for the current state B, that is to go to state D, or go to state F. By random selection, we select to go to </a:t>
            </a:r>
            <a:r>
              <a:rPr kumimoji="1" lang="en-US" altLang="ja-JP">
                <a:solidFill>
                  <a:srgbClr val="FF0000"/>
                </a:solidFill>
                <a:latin typeface="Comic Sans MS" charset="0"/>
              </a:rPr>
              <a:t>F</a:t>
            </a:r>
            <a:r>
              <a:rPr kumimoji="1" lang="en-US" altLang="ja-JP">
                <a:latin typeface="Comic Sans MS" charset="0"/>
              </a:rPr>
              <a:t> as our action. </a:t>
            </a:r>
          </a:p>
        </p:txBody>
      </p:sp>
      <p:pic>
        <p:nvPicPr>
          <p:cNvPr id="16388" name="Picture 6" descr="Q-Learning-Example_clip_image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613" y="2700338"/>
            <a:ext cx="6985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descr="Q-Learning-Example_clip_image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4037013"/>
            <a:ext cx="316865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AutoShape 9"/>
          <p:cNvSpPr>
            <a:spLocks noChangeArrowheads="1"/>
          </p:cNvSpPr>
          <p:nvPr/>
        </p:nvSpPr>
        <p:spPr bwMode="auto">
          <a:xfrm>
            <a:off x="2632075" y="3460750"/>
            <a:ext cx="503238" cy="4318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zh-CN" altLang="en-US"/>
          </a:p>
        </p:txBody>
      </p:sp>
      <p:pic>
        <p:nvPicPr>
          <p:cNvPr id="50183" name="Immagin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9225" y="3770313"/>
            <a:ext cx="38354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a:spLocks noChangeArrowheads="1"/>
          </p:cNvSpPr>
          <p:nvPr/>
        </p:nvSpPr>
        <p:spPr bwMode="auto">
          <a:xfrm>
            <a:off x="4140200" y="4718050"/>
            <a:ext cx="547688" cy="412750"/>
          </a:xfrm>
          <a:prstGeom prst="rect">
            <a:avLst/>
          </a:pr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spcBef>
                <a:spcPct val="50000"/>
              </a:spcBef>
            </a:pPr>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38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8313" y="333375"/>
            <a:ext cx="7678737" cy="612775"/>
          </a:xfrm>
        </p:spPr>
        <p:txBody>
          <a:bodyPr/>
          <a:lstStyle/>
          <a:p>
            <a:pPr eaLnBrk="1" hangingPunct="1"/>
            <a:r>
              <a:rPr lang="en-US" altLang="ja-JP" sz="4000">
                <a:latin typeface="Comic Sans MS" charset="0"/>
              </a:rPr>
              <a:t>Episode 2: start from D</a:t>
            </a:r>
          </a:p>
        </p:txBody>
      </p:sp>
      <p:sp>
        <p:nvSpPr>
          <p:cNvPr id="51203" name="Text Box 4"/>
          <p:cNvSpPr txBox="1">
            <a:spLocks noChangeArrowheads="1"/>
          </p:cNvSpPr>
          <p:nvPr/>
        </p:nvSpPr>
        <p:spPr bwMode="auto">
          <a:xfrm>
            <a:off x="827088" y="1125538"/>
            <a:ext cx="78978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kumimoji="1" lang="en-US" altLang="ja-JP">
                <a:latin typeface="Comic Sans MS" charset="0"/>
              </a:rPr>
              <a:t>This time for instance we randomly have state D as our initial state. From </a:t>
            </a:r>
            <a:r>
              <a:rPr kumimoji="1" lang="en-US" altLang="ja-JP" b="1">
                <a:latin typeface="Comic Sans MS" charset="0"/>
              </a:rPr>
              <a:t>R; </a:t>
            </a:r>
            <a:r>
              <a:rPr kumimoji="1" lang="en-US" altLang="ja-JP">
                <a:latin typeface="Comic Sans MS" charset="0"/>
              </a:rPr>
              <a:t>it has 3 possible actions, B, C and E. We randomly select to go to state B as our action.  </a:t>
            </a:r>
          </a:p>
        </p:txBody>
      </p:sp>
      <p:pic>
        <p:nvPicPr>
          <p:cNvPr id="51204" name="Picture 6" descr="Q-Learning-Example_clip_image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2608263"/>
            <a:ext cx="6985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8" descr="Q-Learning-Example_clip_image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3840163"/>
            <a:ext cx="3671888"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AutoShape 9"/>
          <p:cNvSpPr>
            <a:spLocks noChangeArrowheads="1"/>
          </p:cNvSpPr>
          <p:nvPr/>
        </p:nvSpPr>
        <p:spPr bwMode="auto">
          <a:xfrm>
            <a:off x="2166938" y="3359150"/>
            <a:ext cx="576262" cy="4318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zh-CN" altLang="en-US"/>
          </a:p>
        </p:txBody>
      </p:sp>
      <p:sp>
        <p:nvSpPr>
          <p:cNvPr id="7" name="Rettangolo 6"/>
          <p:cNvSpPr>
            <a:spLocks noChangeArrowheads="1"/>
          </p:cNvSpPr>
          <p:nvPr/>
        </p:nvSpPr>
        <p:spPr bwMode="auto">
          <a:xfrm>
            <a:off x="1744663" y="5440363"/>
            <a:ext cx="547687" cy="414337"/>
          </a:xfrm>
          <a:prstGeom prst="rect">
            <a:avLst/>
          </a:pr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spcBef>
                <a:spcPct val="50000"/>
              </a:spcBef>
            </a:pPr>
            <a:endParaRPr lang="it-IT"/>
          </a:p>
        </p:txBody>
      </p:sp>
      <p:pic>
        <p:nvPicPr>
          <p:cNvPr id="51208"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9225" y="3770313"/>
            <a:ext cx="38354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4749800" cy="900113"/>
          </a:xfrm>
        </p:spPr>
        <p:txBody>
          <a:bodyPr/>
          <a:lstStyle/>
          <a:p>
            <a:pPr eaLnBrk="1" hangingPunct="1"/>
            <a:r>
              <a:rPr lang="en-US" altLang="ja-JP" sz="4000">
                <a:latin typeface="Comic Sans MS" charset="0"/>
              </a:rPr>
              <a:t>Episode 2 (cont</a:t>
            </a:r>
            <a:r>
              <a:rPr lang="en-US" altLang="ja-JP" sz="4000">
                <a:latin typeface="Arial" charset="0"/>
              </a:rPr>
              <a:t>’</a:t>
            </a:r>
            <a:r>
              <a:rPr lang="en-US" altLang="ja-JP" sz="4000">
                <a:latin typeface="Comic Sans MS" charset="0"/>
              </a:rPr>
              <a:t>d)</a:t>
            </a:r>
          </a:p>
        </p:txBody>
      </p:sp>
      <p:sp>
        <p:nvSpPr>
          <p:cNvPr id="52227" name="Text Box 4"/>
          <p:cNvSpPr txBox="1">
            <a:spLocks noChangeArrowheads="1"/>
          </p:cNvSpPr>
          <p:nvPr/>
        </p:nvSpPr>
        <p:spPr bwMode="auto">
          <a:xfrm>
            <a:off x="288925" y="1196975"/>
            <a:ext cx="85804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a:latin typeface="Comic Sans MS" charset="0"/>
              </a:rPr>
              <a:t>The next state is B, now become the current state. We repeat the inner loop in Q learning algorithm because state B is not the goal state. There are two possible actions from the current state B, that is to go to state D, or go to state F. By lucky draw, our action selected is state F. </a:t>
            </a:r>
          </a:p>
        </p:txBody>
      </p:sp>
      <p:pic>
        <p:nvPicPr>
          <p:cNvPr id="18436" name="Picture 6" descr="Q-Learning-Example_clip_image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3482975"/>
            <a:ext cx="56165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descr="Q-Learning-Example_clip_image024_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4529138"/>
            <a:ext cx="2808287"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AutoShape 10"/>
          <p:cNvSpPr>
            <a:spLocks noChangeArrowheads="1"/>
          </p:cNvSpPr>
          <p:nvPr/>
        </p:nvSpPr>
        <p:spPr bwMode="auto">
          <a:xfrm>
            <a:off x="4164013" y="5157788"/>
            <a:ext cx="935037" cy="1233487"/>
          </a:xfrm>
          <a:prstGeom prst="wedgeRectCallout">
            <a:avLst>
              <a:gd name="adj1" fmla="val -96782"/>
              <a:gd name="adj2" fmla="val -8523"/>
            </a:avLst>
          </a:prstGeom>
          <a:solidFill>
            <a:schemeClr val="accent1"/>
          </a:solidFill>
          <a:ln w="9525">
            <a:solidFill>
              <a:schemeClr val="tx1"/>
            </a:solidFill>
            <a:miter lim="800000"/>
            <a:headEnd/>
            <a:tailEnd/>
          </a:ln>
        </p:spPr>
        <p:txBody>
          <a:bodyPr/>
          <a:lstStyle/>
          <a:p>
            <a:pPr algn="ctr"/>
            <a:r>
              <a:rPr lang="en-US" altLang="ja-JP"/>
              <a:t>No change</a:t>
            </a:r>
          </a:p>
        </p:txBody>
      </p:sp>
      <p:pic>
        <p:nvPicPr>
          <p:cNvPr id="5223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9225" y="3770313"/>
            <a:ext cx="38354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latin typeface="Arial" charset="0"/>
              </a:rPr>
              <a:t>Learning by reinforcement</a:t>
            </a:r>
          </a:p>
        </p:txBody>
      </p:sp>
      <p:sp>
        <p:nvSpPr>
          <p:cNvPr id="18434" name="Rectangle 3"/>
          <p:cNvSpPr>
            <a:spLocks noGrp="1" noChangeArrowheads="1"/>
          </p:cNvSpPr>
          <p:nvPr>
            <p:ph type="body" idx="1"/>
          </p:nvPr>
        </p:nvSpPr>
        <p:spPr/>
        <p:txBody>
          <a:bodyPr/>
          <a:lstStyle/>
          <a:p>
            <a:r>
              <a:rPr lang="en-GB">
                <a:latin typeface="Arial" charset="0"/>
              </a:rPr>
              <a:t>Examples:</a:t>
            </a:r>
          </a:p>
          <a:p>
            <a:pPr lvl="1"/>
            <a:r>
              <a:rPr lang="en-GB">
                <a:latin typeface="Arial" charset="0"/>
                <a:ea typeface="ＭＳ Ｐゴシック" charset="0"/>
              </a:rPr>
              <a:t>Learning to play Backgammon</a:t>
            </a:r>
          </a:p>
          <a:p>
            <a:pPr lvl="1"/>
            <a:r>
              <a:rPr lang="en-GB">
                <a:latin typeface="Arial" charset="0"/>
                <a:ea typeface="ＭＳ Ｐゴシック" charset="0"/>
              </a:rPr>
              <a:t>Robot learning to move in an environment</a:t>
            </a:r>
          </a:p>
          <a:p>
            <a:r>
              <a:rPr lang="en-GB">
                <a:latin typeface="Arial" charset="0"/>
              </a:rPr>
              <a:t>Characteristics:</a:t>
            </a:r>
          </a:p>
          <a:p>
            <a:pPr lvl="1"/>
            <a:r>
              <a:rPr lang="en-GB">
                <a:latin typeface="Arial" charset="0"/>
                <a:ea typeface="ＭＳ Ｐゴシック" charset="0"/>
              </a:rPr>
              <a:t>No direct training examples – (possibly delayed) rewards instead, or penalty</a:t>
            </a:r>
          </a:p>
          <a:p>
            <a:pPr lvl="1"/>
            <a:r>
              <a:rPr lang="en-GB">
                <a:latin typeface="Arial" charset="0"/>
                <a:ea typeface="ＭＳ Ｐゴシック" charset="0"/>
              </a:rPr>
              <a:t>Need for exploration of environment &amp; exploitation</a:t>
            </a:r>
          </a:p>
          <a:p>
            <a:pPr lvl="1"/>
            <a:r>
              <a:rPr lang="en-GB">
                <a:latin typeface="Arial" charset="0"/>
                <a:ea typeface="ＭＳ Ｐゴシック" charset="0"/>
              </a:rPr>
              <a:t>The environment might be stochastic and/or unknown</a:t>
            </a:r>
          </a:p>
          <a:p>
            <a:pPr lvl="1"/>
            <a:r>
              <a:rPr lang="en-GB">
                <a:latin typeface="Arial" charset="0"/>
                <a:ea typeface="ＭＳ Ｐゴシック" charset="0"/>
              </a:rPr>
              <a:t>The actions of the learner </a:t>
            </a:r>
            <a:r>
              <a:rPr lang="en-GB" b="1">
                <a:latin typeface="Arial" charset="0"/>
                <a:ea typeface="ＭＳ Ｐゴシック" charset="0"/>
              </a:rPr>
              <a:t>affect future rewards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68313" y="404813"/>
            <a:ext cx="5614987" cy="755650"/>
          </a:xfrm>
        </p:spPr>
        <p:txBody>
          <a:bodyPr/>
          <a:lstStyle/>
          <a:p>
            <a:pPr eaLnBrk="1" hangingPunct="1"/>
            <a:r>
              <a:rPr lang="en-US" altLang="ja-JP" sz="4000">
                <a:latin typeface="Comic Sans MS" charset="0"/>
              </a:rPr>
              <a:t>After Many Episodes</a:t>
            </a:r>
          </a:p>
        </p:txBody>
      </p:sp>
      <p:sp>
        <p:nvSpPr>
          <p:cNvPr id="53251" name="Text Box 4"/>
          <p:cNvSpPr txBox="1">
            <a:spLocks noChangeArrowheads="1"/>
          </p:cNvSpPr>
          <p:nvPr/>
        </p:nvSpPr>
        <p:spPr bwMode="auto">
          <a:xfrm>
            <a:off x="827088" y="1196975"/>
            <a:ext cx="7058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a:latin typeface="Comic Sans MS" charset="0"/>
              </a:rPr>
              <a:t>If our agent learns more and more experience through many episodes, it will finally reach convergence values of Q matrix as </a:t>
            </a:r>
          </a:p>
        </p:txBody>
      </p:sp>
      <p:pic>
        <p:nvPicPr>
          <p:cNvPr id="53252" name="Picture 6" descr="Q-Learning-Example_clip_image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5275"/>
            <a:ext cx="424815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Q-Learning-Example_clip_image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4508500"/>
            <a:ext cx="4176712"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AutoShape 11"/>
          <p:cNvSpPr>
            <a:spLocks noChangeArrowheads="1"/>
          </p:cNvSpPr>
          <p:nvPr/>
        </p:nvSpPr>
        <p:spPr bwMode="auto">
          <a:xfrm rot="10800000" flipH="1">
            <a:off x="5591175" y="3430588"/>
            <a:ext cx="2016125" cy="10795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p:spPr>
        <p:txBody>
          <a:bodyPr wrap="none" anchor="ctr"/>
          <a:lstStyle/>
          <a:p>
            <a:endParaRPr lang="it-IT"/>
          </a:p>
        </p:txBody>
      </p:sp>
      <p:sp>
        <p:nvSpPr>
          <p:cNvPr id="19463" name="Text Box 12"/>
          <p:cNvSpPr txBox="1">
            <a:spLocks noChangeArrowheads="1"/>
          </p:cNvSpPr>
          <p:nvPr/>
        </p:nvSpPr>
        <p:spPr bwMode="auto">
          <a:xfrm>
            <a:off x="5332413" y="2566988"/>
            <a:ext cx="3165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a:latin typeface="Comic Sans MS" charset="0"/>
              </a:rPr>
              <a:t>Normalized      to percentage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3"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611188" y="549275"/>
            <a:ext cx="72009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a:latin typeface="Comic Sans MS" charset="0"/>
              </a:rPr>
              <a:t>Once the Q matrix reaches almost the convergence value, our agent can reach the goal in an optimum way. To trace the sequence of states, it can easily compute by finding action that makes maximum Q for this state.</a:t>
            </a:r>
          </a:p>
        </p:txBody>
      </p:sp>
      <p:pic>
        <p:nvPicPr>
          <p:cNvPr id="54275" name="Picture 6" descr="Q-Learning-Example_clip_image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713" y="2452688"/>
            <a:ext cx="496887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7"/>
          <p:cNvSpPr txBox="1">
            <a:spLocks noChangeArrowheads="1"/>
          </p:cNvSpPr>
          <p:nvPr/>
        </p:nvSpPr>
        <p:spPr bwMode="auto">
          <a:xfrm>
            <a:off x="2843213" y="5445125"/>
            <a:ext cx="54737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kumimoji="1" lang="en-US" altLang="ja-JP">
                <a:solidFill>
                  <a:schemeClr val="hlink"/>
                </a:solidFill>
                <a:latin typeface="Comic Sans MS" charset="0"/>
              </a:rPr>
              <a:t>For example from initial State C, using the Q matrix, we can have the sequences C </a:t>
            </a:r>
            <a:r>
              <a:rPr kumimoji="1" lang="en-US" altLang="ja-JP">
                <a:solidFill>
                  <a:schemeClr val="hlink"/>
                </a:solidFill>
              </a:rPr>
              <a:t>–</a:t>
            </a:r>
            <a:r>
              <a:rPr kumimoji="1" lang="en-US" altLang="ja-JP">
                <a:solidFill>
                  <a:schemeClr val="hlink"/>
                </a:solidFill>
                <a:latin typeface="Comic Sans MS" charset="0"/>
              </a:rPr>
              <a:t> D </a:t>
            </a:r>
            <a:r>
              <a:rPr kumimoji="1" lang="en-US" altLang="ja-JP">
                <a:solidFill>
                  <a:schemeClr val="hlink"/>
                </a:solidFill>
              </a:rPr>
              <a:t>–</a:t>
            </a:r>
            <a:r>
              <a:rPr kumimoji="1" lang="en-US" altLang="ja-JP">
                <a:solidFill>
                  <a:schemeClr val="hlink"/>
                </a:solidFill>
                <a:latin typeface="Comic Sans MS" charset="0"/>
              </a:rPr>
              <a:t> B </a:t>
            </a:r>
            <a:r>
              <a:rPr kumimoji="1" lang="en-US" altLang="ja-JP">
                <a:solidFill>
                  <a:schemeClr val="hlink"/>
                </a:solidFill>
              </a:rPr>
              <a:t>–</a:t>
            </a:r>
            <a:r>
              <a:rPr kumimoji="1" lang="en-US" altLang="ja-JP">
                <a:solidFill>
                  <a:schemeClr val="hlink"/>
                </a:solidFill>
                <a:latin typeface="Comic Sans MS" charset="0"/>
              </a:rPr>
              <a:t> F or C-D-E-F</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olo 1"/>
          <p:cNvSpPr>
            <a:spLocks noGrp="1"/>
          </p:cNvSpPr>
          <p:nvPr>
            <p:ph type="title"/>
          </p:nvPr>
        </p:nvSpPr>
        <p:spPr/>
        <p:txBody>
          <a:bodyPr/>
          <a:lstStyle/>
          <a:p>
            <a:r>
              <a:rPr lang="it-IT">
                <a:latin typeface="Arial" charset="0"/>
              </a:rPr>
              <a:t>The non-deterministic case</a:t>
            </a:r>
          </a:p>
        </p:txBody>
      </p:sp>
      <p:sp>
        <p:nvSpPr>
          <p:cNvPr id="55299" name="Segnaposto numero diapositiva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1D2EB7-A563-8A42-89A6-9B0AB8EE2DE8}" type="slidenum">
              <a:rPr lang="en-US" sz="1400">
                <a:latin typeface="Comic Sans MS" charset="0"/>
              </a:rPr>
              <a:pPr/>
              <a:t>52</a:t>
            </a:fld>
            <a:endParaRPr lang="en-US" sz="1400">
              <a:latin typeface="Comic Sans MS" charset="0"/>
            </a:endParaRPr>
          </a:p>
        </p:txBody>
      </p:sp>
      <p:sp>
        <p:nvSpPr>
          <p:cNvPr id="69635" name="Rettangolo 3"/>
          <p:cNvSpPr>
            <a:spLocks noChangeArrowheads="1"/>
          </p:cNvSpPr>
          <p:nvPr/>
        </p:nvSpPr>
        <p:spPr bwMode="auto">
          <a:xfrm>
            <a:off x="407988" y="1462088"/>
            <a:ext cx="8459787"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90000"/>
              </a:lnSpc>
              <a:buFont typeface="Arial" charset="0"/>
              <a:buChar char="•"/>
            </a:pPr>
            <a:r>
              <a:rPr lang="en-GB"/>
              <a:t>What if the reward and the state transition are non- deterministic? – e.g. in Backgammon learning and other games moves depends on rolls of a dice! </a:t>
            </a:r>
          </a:p>
          <a:p>
            <a:pPr marL="342900" indent="-342900">
              <a:lnSpc>
                <a:spcPct val="90000"/>
              </a:lnSpc>
              <a:buFont typeface="Arial" charset="0"/>
              <a:buChar char="•"/>
            </a:pPr>
            <a:r>
              <a:rPr lang="en-GB"/>
              <a:t>Then V and Q needs redefined by taking </a:t>
            </a:r>
            <a:r>
              <a:rPr lang="en-GB" b="1"/>
              <a:t>expected values:</a:t>
            </a:r>
          </a:p>
          <a:p>
            <a:pPr marL="342900" indent="-342900">
              <a:lnSpc>
                <a:spcPct val="90000"/>
              </a:lnSpc>
              <a:buFont typeface="Arial" charset="0"/>
              <a:buChar char="•"/>
            </a:pPr>
            <a:endParaRPr lang="en-GB" b="1"/>
          </a:p>
          <a:p>
            <a:pPr marL="342900" indent="-342900">
              <a:lnSpc>
                <a:spcPct val="90000"/>
              </a:lnSpc>
              <a:buFont typeface="Arial" charset="0"/>
              <a:buChar char="•"/>
            </a:pPr>
            <a:endParaRPr lang="en-GB" b="1"/>
          </a:p>
          <a:p>
            <a:pPr marL="342900" indent="-342900">
              <a:lnSpc>
                <a:spcPct val="90000"/>
              </a:lnSpc>
              <a:buFont typeface="Arial" charset="0"/>
              <a:buChar char="•"/>
            </a:pPr>
            <a:endParaRPr lang="en-GB" b="1"/>
          </a:p>
          <a:p>
            <a:pPr marL="342900" indent="-342900">
              <a:lnSpc>
                <a:spcPct val="90000"/>
              </a:lnSpc>
              <a:buFont typeface="Arial" charset="0"/>
              <a:buChar char="•"/>
            </a:pPr>
            <a:endParaRPr lang="en-GB" b="1"/>
          </a:p>
          <a:p>
            <a:pPr marL="342900" indent="-342900">
              <a:lnSpc>
                <a:spcPct val="90000"/>
              </a:lnSpc>
              <a:buFont typeface="Arial" charset="0"/>
              <a:buChar char="•"/>
            </a:pPr>
            <a:r>
              <a:rPr lang="en-GB"/>
              <a:t>Mean values can be estimated observing several sequences of moves (episodes).</a:t>
            </a:r>
          </a:p>
          <a:p>
            <a:pPr marL="342900" indent="-342900">
              <a:lnSpc>
                <a:spcPct val="90000"/>
              </a:lnSpc>
              <a:buFont typeface="Arial" charset="0"/>
              <a:buChar char="•"/>
            </a:pPr>
            <a:endParaRPr lang="en-GB"/>
          </a:p>
          <a:p>
            <a:pPr marL="342900" indent="-342900">
              <a:lnSpc>
                <a:spcPct val="90000"/>
              </a:lnSpc>
              <a:buFont typeface="Arial" charset="0"/>
              <a:buChar char="•"/>
            </a:pPr>
            <a:r>
              <a:rPr lang="en-GB"/>
              <a:t>Similar reasoning and convergent update iteration will apply</a:t>
            </a:r>
          </a:p>
        </p:txBody>
      </p:sp>
      <p:graphicFrame>
        <p:nvGraphicFramePr>
          <p:cNvPr id="69636" name="Object 4"/>
          <p:cNvGraphicFramePr>
            <a:graphicFrameLocks noChangeAspect="1"/>
          </p:cNvGraphicFramePr>
          <p:nvPr>
            <p:extLst>
              <p:ext uri="{D42A27DB-BD31-4B8C-83A1-F6EECF244321}">
                <p14:modId xmlns:p14="http://schemas.microsoft.com/office/powerpoint/2010/main" val="2585494008"/>
              </p:ext>
            </p:extLst>
          </p:nvPr>
        </p:nvGraphicFramePr>
        <p:xfrm>
          <a:off x="2552700" y="3019425"/>
          <a:ext cx="4022725" cy="1004888"/>
        </p:xfrm>
        <a:graphic>
          <a:graphicData uri="http://schemas.openxmlformats.org/presentationml/2006/ole">
            <mc:AlternateContent xmlns:mc="http://schemas.openxmlformats.org/markup-compatibility/2006">
              <mc:Choice xmlns:v="urn:schemas-microsoft-com:vml" Requires="v">
                <p:oleObj spid="_x0000_s55315" name="Equation" r:id="rId3" imgW="2235200" imgH="558800" progId="Equation.3">
                  <p:embed/>
                </p:oleObj>
              </mc:Choice>
              <mc:Fallback>
                <p:oleObj name="Equation" r:id="rId3" imgW="2235200" imgH="558800" progId="Equation.3">
                  <p:embed/>
                  <p:pic>
                    <p:nvPicPr>
                      <p:cNvPr id="0" name="Object 4"/>
                      <p:cNvPicPr>
                        <a:picLocks noChangeAspect="1" noChangeArrowheads="1"/>
                      </p:cNvPicPr>
                      <p:nvPr/>
                    </p:nvPicPr>
                    <p:blipFill>
                      <a:blip r:embed="rId4"/>
                      <a:srcRect/>
                      <a:stretch>
                        <a:fillRect/>
                      </a:stretch>
                    </p:blipFill>
                    <p:spPr bwMode="auto">
                      <a:xfrm>
                        <a:off x="2552700" y="3019425"/>
                        <a:ext cx="4022725"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9635">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9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1"/>
          <p:cNvSpPr>
            <a:spLocks noGrp="1"/>
          </p:cNvSpPr>
          <p:nvPr>
            <p:ph type="title"/>
          </p:nvPr>
        </p:nvSpPr>
        <p:spPr/>
        <p:txBody>
          <a:bodyPr/>
          <a:lstStyle/>
          <a:p>
            <a:r>
              <a:rPr lang="it-IT">
                <a:latin typeface="Arial" charset="0"/>
              </a:rPr>
              <a:t>Non-deterministic case</a:t>
            </a:r>
          </a:p>
        </p:txBody>
      </p:sp>
      <p:sp>
        <p:nvSpPr>
          <p:cNvPr id="56323" name="Segnaposto numero diapositiva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E0A669-DB49-F345-A55A-7375262F1C85}" type="slidenum">
              <a:rPr lang="en-US" sz="1400">
                <a:latin typeface="Comic Sans MS" charset="0"/>
              </a:rPr>
              <a:pPr/>
              <a:t>53</a:t>
            </a:fld>
            <a:endParaRPr lang="en-US" sz="1400">
              <a:latin typeface="Comic Sans MS" charset="0"/>
            </a:endParaRPr>
          </a:p>
        </p:txBody>
      </p:sp>
      <p:pic>
        <p:nvPicPr>
          <p:cNvPr id="5632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384300"/>
            <a:ext cx="81534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CasellaDiTesto 1"/>
          <p:cNvSpPr txBox="1">
            <a:spLocks noChangeArrowheads="1"/>
          </p:cNvSpPr>
          <p:nvPr/>
        </p:nvSpPr>
        <p:spPr bwMode="auto">
          <a:xfrm>
            <a:off x="114300" y="5653088"/>
            <a:ext cx="9029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Where </a:t>
            </a:r>
            <a:r>
              <a:rPr lang="it-IT" i="1"/>
              <a:t>P(s’|s,a) </a:t>
            </a:r>
            <a:r>
              <a:rPr lang="it-IT"/>
              <a:t>is the conditional probability of landing in </a:t>
            </a:r>
            <a:r>
              <a:rPr lang="it-IT" i="1">
                <a:solidFill>
                  <a:srgbClr val="FF0000"/>
                </a:solidFill>
              </a:rPr>
              <a:t>s’</a:t>
            </a:r>
            <a:r>
              <a:rPr lang="it-IT" altLang="ja-JP">
                <a:solidFill>
                  <a:srgbClr val="FF0000"/>
                </a:solidFill>
              </a:rPr>
              <a:t> </a:t>
            </a:r>
            <a:r>
              <a:rPr lang="it-IT" altLang="ja-JP"/>
              <a:t>when</a:t>
            </a:r>
          </a:p>
          <a:p>
            <a:pPr eaLnBrk="1" hangingPunct="1"/>
            <a:r>
              <a:rPr lang="it-IT"/>
              <a:t>the system is in </a:t>
            </a:r>
            <a:r>
              <a:rPr lang="it-IT" i="1">
                <a:solidFill>
                  <a:srgbClr val="FF0000"/>
                </a:solidFill>
              </a:rPr>
              <a:t>s</a:t>
            </a:r>
            <a:r>
              <a:rPr lang="it-IT"/>
              <a:t> and performs action </a:t>
            </a:r>
            <a:r>
              <a:rPr lang="it-IT" i="1">
                <a:solidFill>
                  <a:srgbClr val="FF0000"/>
                </a:solidFill>
              </a:rPr>
              <a:t>a</a:t>
            </a:r>
          </a:p>
        </p:txBody>
      </p:sp>
      <p:sp>
        <p:nvSpPr>
          <p:cNvPr id="2" name="Rettangolo 1"/>
          <p:cNvSpPr>
            <a:spLocks noChangeArrowheads="1"/>
          </p:cNvSpPr>
          <p:nvPr/>
        </p:nvSpPr>
        <p:spPr bwMode="auto">
          <a:xfrm>
            <a:off x="5076825" y="3814763"/>
            <a:ext cx="1239838" cy="576262"/>
          </a:xfrm>
          <a:prstGeom prst="rect">
            <a:avLst/>
          </a:prstGeom>
          <a:noFill/>
          <a:ln w="1905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spcBef>
                <a:spcPct val="50000"/>
              </a:spcBef>
            </a:pPr>
            <a:endParaRPr lang="it-IT"/>
          </a:p>
        </p:txBody>
      </p:sp>
      <p:sp>
        <p:nvSpPr>
          <p:cNvPr id="3" name="Rettangolo 2"/>
          <p:cNvSpPr>
            <a:spLocks noChangeArrowheads="1"/>
          </p:cNvSpPr>
          <p:nvPr/>
        </p:nvSpPr>
        <p:spPr bwMode="auto">
          <a:xfrm>
            <a:off x="6316663" y="3814763"/>
            <a:ext cx="1130300" cy="576262"/>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spcBef>
                <a:spcPct val="50000"/>
              </a:spcBef>
            </a:pPr>
            <a:endParaRPr lang="it-IT"/>
          </a:p>
        </p:txBody>
      </p:sp>
      <p:grpSp>
        <p:nvGrpSpPr>
          <p:cNvPr id="7" name="Gruppo 6"/>
          <p:cNvGrpSpPr>
            <a:grpSpLocks/>
          </p:cNvGrpSpPr>
          <p:nvPr/>
        </p:nvGrpSpPr>
        <p:grpSpPr bwMode="auto">
          <a:xfrm>
            <a:off x="6316663" y="4391025"/>
            <a:ext cx="1708150" cy="914400"/>
            <a:chOff x="6316579" y="4391526"/>
            <a:chExt cx="1708484" cy="914400"/>
          </a:xfrm>
        </p:grpSpPr>
        <p:sp>
          <p:nvSpPr>
            <p:cNvPr id="56329" name="Rettangolo 3"/>
            <p:cNvSpPr>
              <a:spLocks noChangeArrowheads="1"/>
            </p:cNvSpPr>
            <p:nvPr/>
          </p:nvSpPr>
          <p:spPr bwMode="auto">
            <a:xfrm>
              <a:off x="6316579" y="4572000"/>
              <a:ext cx="1708484" cy="733926"/>
            </a:xfrm>
            <a:prstGeom prst="rect">
              <a:avLst/>
            </a:prstGeom>
            <a:noFill/>
            <a:ln w="1905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eaLnBrk="0" hangingPunct="0">
                <a:spcBef>
                  <a:spcPct val="50000"/>
                </a:spcBef>
              </a:pPr>
              <a:endParaRPr lang="it-IT"/>
            </a:p>
          </p:txBody>
        </p:sp>
        <p:cxnSp>
          <p:nvCxnSpPr>
            <p:cNvPr id="56330" name="Connettore 2 5"/>
            <p:cNvCxnSpPr>
              <a:cxnSpLocks noChangeShapeType="1"/>
              <a:stCxn id="3" idx="2"/>
              <a:endCxn id="56329" idx="0"/>
            </p:cNvCxnSpPr>
            <p:nvPr/>
          </p:nvCxnSpPr>
          <p:spPr bwMode="auto">
            <a:xfrm>
              <a:off x="6882063" y="4391526"/>
              <a:ext cx="288758" cy="180474"/>
            </a:xfrm>
            <a:prstGeom prst="straightConnector1">
              <a:avLst/>
            </a:prstGeom>
            <a:noFill/>
            <a:ln w="19050">
              <a:solidFill>
                <a:srgbClr val="800080"/>
              </a:solidFill>
              <a:round/>
              <a:headEnd/>
              <a:tailEnd type="arrow" w="med" len="me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6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60">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p:cNvSpPr>
            <a:spLocks noGrp="1"/>
          </p:cNvSpPr>
          <p:nvPr>
            <p:ph type="title"/>
          </p:nvPr>
        </p:nvSpPr>
        <p:spPr/>
        <p:txBody>
          <a:bodyPr/>
          <a:lstStyle/>
          <a:p>
            <a:r>
              <a:rPr lang="it-IT">
                <a:latin typeface="Arial" charset="0"/>
              </a:rPr>
              <a:t>Non-deterministic case</a:t>
            </a:r>
          </a:p>
        </p:txBody>
      </p:sp>
      <p:sp>
        <p:nvSpPr>
          <p:cNvPr id="57347" name="Segnaposto numero diapositiva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5C9C77-CE2B-2E4E-9E5E-9F24531D7EE5}" type="slidenum">
              <a:rPr lang="en-US" sz="1400">
                <a:latin typeface="Comic Sans MS" charset="0"/>
              </a:rPr>
              <a:pPr/>
              <a:t>54</a:t>
            </a:fld>
            <a:endParaRPr lang="en-US" sz="1400">
              <a:latin typeface="Comic Sans MS"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247" y="2372714"/>
            <a:ext cx="88138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763" y="5661025"/>
            <a:ext cx="8102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a:spLocks noChangeArrowheads="1"/>
          </p:cNvSpPr>
          <p:nvPr/>
        </p:nvSpPr>
        <p:spPr bwMode="auto">
          <a:xfrm>
            <a:off x="4468813" y="4205288"/>
            <a:ext cx="4232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000"/>
              <a:t>With probability (1-</a:t>
            </a:r>
            <a:r>
              <a:rPr lang="it-IT" sz="2000">
                <a:cs typeface="Lucida Grande" charset="0"/>
              </a:rPr>
              <a:t>α</a:t>
            </a:r>
            <a:r>
              <a:rPr lang="it-IT" sz="2000" baseline="-25000">
                <a:cs typeface="Lucida Grande" charset="0"/>
              </a:rPr>
              <a:t>n</a:t>
            </a:r>
            <a:r>
              <a:rPr lang="it-IT" sz="2000">
                <a:cs typeface="Lucida Grande" charset="0"/>
              </a:rPr>
              <a:t>) system stays</a:t>
            </a:r>
          </a:p>
          <a:p>
            <a:pPr eaLnBrk="1" hangingPunct="1"/>
            <a:r>
              <a:rPr lang="it-IT" sz="2000">
                <a:cs typeface="Lucida Grande" charset="0"/>
              </a:rPr>
              <a:t>in current state and gets no reward,</a:t>
            </a:r>
          </a:p>
          <a:p>
            <a:pPr eaLnBrk="1" hangingPunct="1"/>
            <a:r>
              <a:rPr lang="it-IT" sz="2000">
                <a:cs typeface="Lucida Grande" charset="0"/>
              </a:rPr>
              <a:t>with probability α</a:t>
            </a:r>
            <a:r>
              <a:rPr lang="it-IT" sz="2000" baseline="-25000">
                <a:cs typeface="Lucida Grande" charset="0"/>
              </a:rPr>
              <a:t>n</a:t>
            </a:r>
            <a:r>
              <a:rPr lang="it-IT" sz="2000">
                <a:cs typeface="Lucida Grande" charset="0"/>
              </a:rPr>
              <a:t> it makes a move </a:t>
            </a:r>
            <a:endParaRPr lang="it-IT" sz="2000"/>
          </a:p>
        </p:txBody>
      </p:sp>
      <p:sp>
        <p:nvSpPr>
          <p:cNvPr id="3" name="CasellaDiTesto 2"/>
          <p:cNvSpPr txBox="1"/>
          <p:nvPr/>
        </p:nvSpPr>
        <p:spPr>
          <a:xfrm>
            <a:off x="502339" y="1516366"/>
            <a:ext cx="8447445" cy="830997"/>
          </a:xfrm>
          <a:prstGeom prst="rect">
            <a:avLst/>
          </a:prstGeom>
          <a:noFill/>
        </p:spPr>
        <p:txBody>
          <a:bodyPr wrap="none" rtlCol="0">
            <a:spAutoFit/>
          </a:bodyPr>
          <a:lstStyle/>
          <a:p>
            <a:r>
              <a:rPr lang="en-US" dirty="0" smtClean="0"/>
              <a:t>How is the Q updating rule modified for the non-deterministic </a:t>
            </a:r>
          </a:p>
          <a:p>
            <a:r>
              <a:rPr lang="en-US" dirty="0" smtClean="0"/>
              <a:t>case?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smtClean="0"/>
              <a:t>Deep Q learning (1)</a:t>
            </a:r>
            <a:endParaRPr lang="en-US" dirty="0"/>
          </a:p>
        </p:txBody>
      </p:sp>
      <p:sp>
        <p:nvSpPr>
          <p:cNvPr id="5" name="Segnaposto contenuto 4"/>
          <p:cNvSpPr>
            <a:spLocks noGrp="1"/>
          </p:cNvSpPr>
          <p:nvPr>
            <p:ph idx="1"/>
          </p:nvPr>
        </p:nvSpPr>
        <p:spPr/>
        <p:txBody>
          <a:bodyPr/>
          <a:lstStyle/>
          <a:p>
            <a:r>
              <a:rPr lang="en-US" sz="2400" dirty="0" smtClean="0"/>
              <a:t>If many practical applications, e.g., games, the dimension of a Q table is very large</a:t>
            </a:r>
          </a:p>
          <a:p>
            <a:r>
              <a:rPr lang="en-US" sz="2400" dirty="0" smtClean="0"/>
              <a:t>For example, consider Atari games</a:t>
            </a:r>
            <a:r>
              <a:rPr lang="en-US" sz="2400" dirty="0"/>
              <a:t>: The state of the environment in the Breakout game can be defined by the location of the paddle, location and direction of the ball and the existence of each individual brick. </a:t>
            </a:r>
            <a:endParaRPr lang="en-US" sz="2400" dirty="0" smtClean="0"/>
          </a:p>
          <a:p>
            <a:r>
              <a:rPr lang="en-US" sz="2400" dirty="0" smtClean="0"/>
              <a:t>If apply a pixel-level processing– e.g., take </a:t>
            </a:r>
            <a:r>
              <a:rPr lang="en-US" sz="2400" dirty="0"/>
              <a:t>four last screen images, resize them to 84×84 and convert to </a:t>
            </a:r>
            <a:r>
              <a:rPr lang="en-US" sz="2400" dirty="0" err="1"/>
              <a:t>grayscale</a:t>
            </a:r>
            <a:r>
              <a:rPr lang="en-US" sz="2400" dirty="0"/>
              <a:t> with 256 gray levels – we would have </a:t>
            </a:r>
            <a:r>
              <a:rPr lang="en-US" sz="2400" dirty="0"/>
              <a:t>25684×84×4≈1067970</a:t>
            </a:r>
            <a:r>
              <a:rPr lang="en-US" sz="2400" dirty="0"/>
              <a:t> possible game states. This means </a:t>
            </a:r>
            <a:r>
              <a:rPr lang="en-US" sz="2400" dirty="0"/>
              <a:t>1067970</a:t>
            </a:r>
            <a:r>
              <a:rPr lang="en-US" sz="2400" dirty="0"/>
              <a:t> rows in our imaginary Q-table – that is more than the number of atoms in the known universe! </a:t>
            </a:r>
          </a:p>
        </p:txBody>
      </p:sp>
      <p:sp>
        <p:nvSpPr>
          <p:cNvPr id="3" name="Segnaposto numero diapositiva 2"/>
          <p:cNvSpPr>
            <a:spLocks noGrp="1"/>
          </p:cNvSpPr>
          <p:nvPr>
            <p:ph type="sldNum" sz="quarter" idx="10"/>
          </p:nvPr>
        </p:nvSpPr>
        <p:spPr/>
        <p:txBody>
          <a:bodyPr/>
          <a:lstStyle/>
          <a:p>
            <a:fld id="{2657D63B-1122-E040-89A9-170002429E51}" type="slidenum">
              <a:rPr lang="en-US" smtClean="0"/>
              <a:pPr/>
              <a:t>55</a:t>
            </a:fld>
            <a:endParaRPr lang="en-US"/>
          </a:p>
        </p:txBody>
      </p:sp>
    </p:spTree>
    <p:extLst>
      <p:ext uri="{BB962C8B-B14F-4D97-AF65-F5344CB8AC3E}">
        <p14:creationId xmlns:p14="http://schemas.microsoft.com/office/powerpoint/2010/main" val="3684893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Deep Q (2)</a:t>
            </a:r>
            <a:endParaRPr lang="en-US" dirty="0"/>
          </a:p>
        </p:txBody>
      </p:sp>
      <p:sp>
        <p:nvSpPr>
          <p:cNvPr id="3" name="Segnaposto contenuto 2"/>
          <p:cNvSpPr>
            <a:spLocks noGrp="1"/>
          </p:cNvSpPr>
          <p:nvPr>
            <p:ph idx="1"/>
          </p:nvPr>
        </p:nvSpPr>
        <p:spPr/>
        <p:txBody>
          <a:bodyPr/>
          <a:lstStyle/>
          <a:p>
            <a:r>
              <a:rPr lang="en-US" sz="2000" dirty="0" smtClean="0"/>
              <a:t>The intuition is that, in order to learn Q values, we can use neural networks. We train for some state and action, and we can then use the trained network to compute Q for any state and action</a:t>
            </a:r>
          </a:p>
          <a:p>
            <a:endParaRPr lang="en-US" sz="2400" dirty="0"/>
          </a:p>
          <a:p>
            <a:endParaRPr lang="en-US" sz="2400" dirty="0" smtClean="0"/>
          </a:p>
          <a:p>
            <a:endParaRPr lang="en-US" sz="2400" dirty="0"/>
          </a:p>
          <a:p>
            <a:pPr marL="0" indent="0">
              <a:buNone/>
            </a:pPr>
            <a:endParaRPr lang="en-US" sz="2400" dirty="0" smtClean="0"/>
          </a:p>
          <a:p>
            <a:r>
              <a:rPr lang="en-US" sz="2000" dirty="0" smtClean="0"/>
              <a:t>In the right-hand side formulation, input is a (possibly multi-dimensional) representation of a state </a:t>
            </a:r>
            <a:r>
              <a:rPr lang="en-US" sz="2000" dirty="0" smtClean="0">
                <a:solidFill>
                  <a:srgbClr val="FF0000"/>
                </a:solidFill>
              </a:rPr>
              <a:t>s</a:t>
            </a:r>
            <a:r>
              <a:rPr lang="en-US" sz="2000" dirty="0" smtClean="0"/>
              <a:t> and action </a:t>
            </a:r>
            <a:r>
              <a:rPr lang="en-US" sz="2000" dirty="0" smtClean="0">
                <a:solidFill>
                  <a:srgbClr val="FF0000"/>
                </a:solidFill>
              </a:rPr>
              <a:t>a</a:t>
            </a:r>
            <a:r>
              <a:rPr lang="en-US" sz="2000" dirty="0" smtClean="0"/>
              <a:t>, output is the </a:t>
            </a:r>
            <a:r>
              <a:rPr lang="en-US" sz="2000" dirty="0" smtClean="0">
                <a:solidFill>
                  <a:srgbClr val="FF0000"/>
                </a:solidFill>
              </a:rPr>
              <a:t>Q value (</a:t>
            </a:r>
            <a:r>
              <a:rPr lang="en-US" sz="2000" dirty="0" err="1" smtClean="0">
                <a:solidFill>
                  <a:srgbClr val="FF0000"/>
                </a:solidFill>
              </a:rPr>
              <a:t>s,a</a:t>
            </a:r>
            <a:r>
              <a:rPr lang="en-US" sz="2000" dirty="0" smtClean="0">
                <a:solidFill>
                  <a:srgbClr val="FF0000"/>
                </a:solidFill>
              </a:rPr>
              <a:t>)</a:t>
            </a:r>
          </a:p>
          <a:p>
            <a:r>
              <a:rPr lang="en-US" sz="2000" dirty="0" smtClean="0"/>
              <a:t>In the left formulation, input is a state </a:t>
            </a:r>
            <a:r>
              <a:rPr lang="en-US" sz="2000" dirty="0" smtClean="0">
                <a:solidFill>
                  <a:srgbClr val="FF0000"/>
                </a:solidFill>
              </a:rPr>
              <a:t>s</a:t>
            </a:r>
            <a:r>
              <a:rPr lang="en-US" sz="2000" dirty="0" smtClean="0"/>
              <a:t>, output are the </a:t>
            </a:r>
            <a:r>
              <a:rPr lang="en-US" sz="2000" dirty="0" smtClean="0">
                <a:solidFill>
                  <a:srgbClr val="FF0000"/>
                </a:solidFill>
              </a:rPr>
              <a:t>Q</a:t>
            </a:r>
            <a:r>
              <a:rPr lang="en-US" sz="2000" dirty="0" smtClean="0"/>
              <a:t> </a:t>
            </a:r>
            <a:r>
              <a:rPr lang="en-US" sz="2000" u="sng" dirty="0" smtClean="0"/>
              <a:t>for all possible actions a1, a2</a:t>
            </a:r>
            <a:r>
              <a:rPr lang="en-US" sz="2000" dirty="0" smtClean="0"/>
              <a:t>…</a:t>
            </a:r>
            <a:endParaRPr lang="en-US" sz="2000" dirty="0"/>
          </a:p>
          <a:p>
            <a:endParaRPr lang="en-US" sz="2400" dirty="0" smtClean="0"/>
          </a:p>
          <a:p>
            <a:endParaRPr lang="en-US" dirty="0"/>
          </a:p>
        </p:txBody>
      </p:sp>
      <p:sp>
        <p:nvSpPr>
          <p:cNvPr id="4" name="Segnaposto numero diapositiva 3"/>
          <p:cNvSpPr>
            <a:spLocks noGrp="1"/>
          </p:cNvSpPr>
          <p:nvPr>
            <p:ph type="sldNum" sz="quarter" idx="10"/>
          </p:nvPr>
        </p:nvSpPr>
        <p:spPr/>
        <p:txBody>
          <a:bodyPr/>
          <a:lstStyle/>
          <a:p>
            <a:fld id="{BAEC083C-7171-864C-A07B-9C040EDBBED2}" type="slidenum">
              <a:rPr lang="en-US" smtClean="0"/>
              <a:pPr/>
              <a:t>56</a:t>
            </a:fld>
            <a:endParaRPr lang="en-US"/>
          </a:p>
        </p:txBody>
      </p:sp>
      <p:pic>
        <p:nvPicPr>
          <p:cNvPr id="5" name="Immagine 4"/>
          <p:cNvPicPr>
            <a:picLocks noChangeAspect="1"/>
          </p:cNvPicPr>
          <p:nvPr/>
        </p:nvPicPr>
        <p:blipFill>
          <a:blip r:embed="rId2"/>
          <a:stretch>
            <a:fillRect/>
          </a:stretch>
        </p:blipFill>
        <p:spPr>
          <a:xfrm>
            <a:off x="2446328" y="2028138"/>
            <a:ext cx="5873078" cy="2539507"/>
          </a:xfrm>
          <a:prstGeom prst="rect">
            <a:avLst/>
          </a:prstGeom>
        </p:spPr>
      </p:pic>
    </p:spTree>
    <p:extLst>
      <p:ext uri="{BB962C8B-B14F-4D97-AF65-F5344CB8AC3E}">
        <p14:creationId xmlns:p14="http://schemas.microsoft.com/office/powerpoint/2010/main" val="3699695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849" y="260541"/>
            <a:ext cx="7772400" cy="617538"/>
          </a:xfrm>
        </p:spPr>
        <p:txBody>
          <a:bodyPr/>
          <a:lstStyle/>
          <a:p>
            <a:r>
              <a:rPr lang="en-US" sz="2800" dirty="0" smtClean="0"/>
              <a:t>Example: Deep Mind network for Atari games (</a:t>
            </a:r>
            <a:r>
              <a:rPr lang="en-US" sz="2800" dirty="0" smtClean="0">
                <a:hlinkClick r:id="rId2"/>
              </a:rPr>
              <a:t>Mnih</a:t>
            </a:r>
            <a:r>
              <a:rPr lang="en-US" sz="2800" dirty="0" smtClean="0"/>
              <a:t> 2013)</a:t>
            </a:r>
            <a:endParaRPr lang="en-US" sz="2800" dirty="0"/>
          </a:p>
        </p:txBody>
      </p:sp>
      <p:sp>
        <p:nvSpPr>
          <p:cNvPr id="4" name="Segnaposto numero diapositiva 3"/>
          <p:cNvSpPr>
            <a:spLocks noGrp="1"/>
          </p:cNvSpPr>
          <p:nvPr>
            <p:ph type="sldNum" sz="quarter" idx="10"/>
          </p:nvPr>
        </p:nvSpPr>
        <p:spPr/>
        <p:txBody>
          <a:bodyPr/>
          <a:lstStyle/>
          <a:p>
            <a:fld id="{BAEC083C-7171-864C-A07B-9C040EDBBED2}" type="slidenum">
              <a:rPr lang="en-US" smtClean="0"/>
              <a:pPr/>
              <a:t>57</a:t>
            </a:fld>
            <a:endParaRPr lang="en-US"/>
          </a:p>
        </p:txBody>
      </p:sp>
      <p:pic>
        <p:nvPicPr>
          <p:cNvPr id="5" name="Immagine 4"/>
          <p:cNvPicPr>
            <a:picLocks noChangeAspect="1"/>
          </p:cNvPicPr>
          <p:nvPr/>
        </p:nvPicPr>
        <p:blipFill>
          <a:blip r:embed="rId3"/>
          <a:stretch>
            <a:fillRect/>
          </a:stretch>
        </p:blipFill>
        <p:spPr>
          <a:xfrm>
            <a:off x="0" y="1409700"/>
            <a:ext cx="9144000" cy="4023153"/>
          </a:xfrm>
          <a:prstGeom prst="rect">
            <a:avLst/>
          </a:prstGeom>
        </p:spPr>
      </p:pic>
      <p:sp>
        <p:nvSpPr>
          <p:cNvPr id="6" name="CasellaDiTesto 5"/>
          <p:cNvSpPr txBox="1"/>
          <p:nvPr/>
        </p:nvSpPr>
        <p:spPr>
          <a:xfrm>
            <a:off x="123216" y="5601075"/>
            <a:ext cx="8533256" cy="1200328"/>
          </a:xfrm>
          <a:prstGeom prst="rect">
            <a:avLst/>
          </a:prstGeom>
          <a:noFill/>
        </p:spPr>
        <p:txBody>
          <a:bodyPr wrap="none" rtlCol="0">
            <a:spAutoFit/>
          </a:bodyPr>
          <a:lstStyle/>
          <a:p>
            <a:r>
              <a:rPr lang="it-IT" dirty="0"/>
              <a:t>Input to the network are </a:t>
            </a:r>
            <a:r>
              <a:rPr lang="it-IT" dirty="0" err="1"/>
              <a:t>four</a:t>
            </a:r>
            <a:r>
              <a:rPr lang="it-IT" dirty="0"/>
              <a:t> 84×84 </a:t>
            </a:r>
            <a:r>
              <a:rPr lang="it-IT" dirty="0" err="1"/>
              <a:t>grayscale</a:t>
            </a:r>
            <a:r>
              <a:rPr lang="it-IT" dirty="0"/>
              <a:t> game </a:t>
            </a:r>
            <a:r>
              <a:rPr lang="it-IT" dirty="0" err="1"/>
              <a:t>screens</a:t>
            </a:r>
            <a:r>
              <a:rPr lang="it-IT" dirty="0" smtClean="0"/>
              <a:t>.</a:t>
            </a:r>
          </a:p>
          <a:p>
            <a:r>
              <a:rPr lang="it-IT" dirty="0" err="1" smtClean="0"/>
              <a:t>Outputs</a:t>
            </a:r>
            <a:r>
              <a:rPr lang="it-IT" dirty="0" smtClean="0"/>
              <a:t> </a:t>
            </a:r>
            <a:r>
              <a:rPr lang="it-IT" dirty="0"/>
              <a:t>of the network are </a:t>
            </a:r>
            <a:r>
              <a:rPr lang="it-IT" dirty="0" err="1"/>
              <a:t>Q-values</a:t>
            </a:r>
            <a:r>
              <a:rPr lang="it-IT" dirty="0"/>
              <a:t> for </a:t>
            </a:r>
            <a:r>
              <a:rPr lang="it-IT" dirty="0" err="1"/>
              <a:t>each</a:t>
            </a:r>
            <a:r>
              <a:rPr lang="it-IT" dirty="0"/>
              <a:t> </a:t>
            </a:r>
            <a:r>
              <a:rPr lang="it-IT" dirty="0" err="1"/>
              <a:t>possible</a:t>
            </a:r>
            <a:r>
              <a:rPr lang="it-IT" dirty="0"/>
              <a:t> </a:t>
            </a:r>
            <a:r>
              <a:rPr lang="it-IT" dirty="0" err="1"/>
              <a:t>action</a:t>
            </a:r>
            <a:r>
              <a:rPr lang="it-IT" dirty="0"/>
              <a:t> </a:t>
            </a:r>
            <a:endParaRPr lang="it-IT" dirty="0" smtClean="0"/>
          </a:p>
          <a:p>
            <a:r>
              <a:rPr lang="it-IT" dirty="0" smtClean="0"/>
              <a:t>(</a:t>
            </a:r>
            <a:r>
              <a:rPr lang="it-IT" dirty="0"/>
              <a:t>18 in </a:t>
            </a:r>
            <a:r>
              <a:rPr lang="it-IT" dirty="0" err="1"/>
              <a:t>Atari</a:t>
            </a:r>
            <a:r>
              <a:rPr lang="it-IT" dirty="0"/>
              <a:t>). </a:t>
            </a:r>
            <a:endParaRPr lang="en-US" dirty="0"/>
          </a:p>
        </p:txBody>
      </p:sp>
    </p:spTree>
    <p:extLst>
      <p:ext uri="{BB962C8B-B14F-4D97-AF65-F5344CB8AC3E}">
        <p14:creationId xmlns:p14="http://schemas.microsoft.com/office/powerpoint/2010/main" val="81995570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800" dirty="0"/>
              <a:t>Example: Deep Mind network for Atari games (</a:t>
            </a:r>
            <a:r>
              <a:rPr lang="en-US" sz="2800" dirty="0">
                <a:hlinkClick r:id="rId2"/>
              </a:rPr>
              <a:t>Mnih</a:t>
            </a:r>
            <a:r>
              <a:rPr lang="en-US" sz="2800" dirty="0"/>
              <a:t> 2013)</a:t>
            </a:r>
          </a:p>
        </p:txBody>
      </p:sp>
      <p:sp>
        <p:nvSpPr>
          <p:cNvPr id="4" name="Segnaposto numero diapositiva 3"/>
          <p:cNvSpPr>
            <a:spLocks noGrp="1"/>
          </p:cNvSpPr>
          <p:nvPr>
            <p:ph type="sldNum" sz="quarter" idx="10"/>
          </p:nvPr>
        </p:nvSpPr>
        <p:spPr/>
        <p:txBody>
          <a:bodyPr/>
          <a:lstStyle/>
          <a:p>
            <a:fld id="{BAEC083C-7171-864C-A07B-9C040EDBBED2}" type="slidenum">
              <a:rPr lang="en-US" smtClean="0"/>
              <a:pPr/>
              <a:t>58</a:t>
            </a:fld>
            <a:endParaRPr lang="en-US"/>
          </a:p>
        </p:txBody>
      </p:sp>
      <p:pic>
        <p:nvPicPr>
          <p:cNvPr id="5" name="Immagine 4"/>
          <p:cNvPicPr>
            <a:picLocks noChangeAspect="1"/>
          </p:cNvPicPr>
          <p:nvPr/>
        </p:nvPicPr>
        <p:blipFill>
          <a:blip r:embed="rId3"/>
          <a:stretch>
            <a:fillRect/>
          </a:stretch>
        </p:blipFill>
        <p:spPr>
          <a:xfrm>
            <a:off x="0" y="2141866"/>
            <a:ext cx="9144000" cy="2209128"/>
          </a:xfrm>
          <a:prstGeom prst="rect">
            <a:avLst/>
          </a:prstGeom>
        </p:spPr>
      </p:pic>
      <p:sp>
        <p:nvSpPr>
          <p:cNvPr id="6" name="CasellaDiTesto 5"/>
          <p:cNvSpPr txBox="1"/>
          <p:nvPr/>
        </p:nvSpPr>
        <p:spPr>
          <a:xfrm>
            <a:off x="113736" y="4340596"/>
            <a:ext cx="8460594" cy="1754327"/>
          </a:xfrm>
          <a:prstGeom prst="rect">
            <a:avLst/>
          </a:prstGeom>
          <a:noFill/>
        </p:spPr>
        <p:txBody>
          <a:bodyPr wrap="none" rtlCol="0">
            <a:spAutoFit/>
          </a:bodyPr>
          <a:lstStyle/>
          <a:p>
            <a:r>
              <a:rPr lang="it-IT" sz="1800" dirty="0" err="1" smtClean="0"/>
              <a:t>Notice</a:t>
            </a:r>
            <a:r>
              <a:rPr lang="it-IT" sz="1800" dirty="0" smtClean="0"/>
              <a:t> </a:t>
            </a:r>
            <a:r>
              <a:rPr lang="it-IT" sz="1800" dirty="0" err="1"/>
              <a:t>that</a:t>
            </a:r>
            <a:r>
              <a:rPr lang="it-IT" sz="1800" dirty="0"/>
              <a:t> </a:t>
            </a:r>
            <a:r>
              <a:rPr lang="it-IT" sz="1800" dirty="0" err="1"/>
              <a:t>there</a:t>
            </a:r>
            <a:r>
              <a:rPr lang="it-IT" sz="1800" dirty="0"/>
              <a:t> are </a:t>
            </a:r>
            <a:r>
              <a:rPr lang="it-IT" sz="1800" b="1" dirty="0"/>
              <a:t>no </a:t>
            </a:r>
            <a:r>
              <a:rPr lang="it-IT" sz="1800" b="1" dirty="0" err="1"/>
              <a:t>pooling</a:t>
            </a:r>
            <a:r>
              <a:rPr lang="it-IT" sz="1800" b="1" dirty="0"/>
              <a:t> </a:t>
            </a:r>
            <a:r>
              <a:rPr lang="it-IT" sz="1800" b="1" dirty="0" err="1" smtClean="0"/>
              <a:t>layers</a:t>
            </a:r>
            <a:r>
              <a:rPr lang="it-IT" sz="1800" dirty="0" smtClean="0"/>
              <a:t>! </a:t>
            </a:r>
          </a:p>
          <a:p>
            <a:r>
              <a:rPr lang="it-IT" sz="1800" dirty="0" err="1" smtClean="0"/>
              <a:t>Pooling</a:t>
            </a:r>
            <a:r>
              <a:rPr lang="it-IT" sz="1800" dirty="0" smtClean="0"/>
              <a:t> </a:t>
            </a:r>
            <a:r>
              <a:rPr lang="it-IT" sz="1800" dirty="0" err="1" smtClean="0"/>
              <a:t>layers</a:t>
            </a:r>
            <a:r>
              <a:rPr lang="it-IT" sz="1800" dirty="0" smtClean="0"/>
              <a:t> </a:t>
            </a:r>
            <a:r>
              <a:rPr lang="it-IT" sz="1800" dirty="0" err="1" smtClean="0"/>
              <a:t>allow</a:t>
            </a:r>
            <a:r>
              <a:rPr lang="it-IT" sz="1800" dirty="0" smtClean="0"/>
              <a:t> for </a:t>
            </a:r>
            <a:r>
              <a:rPr lang="it-IT" sz="1800" dirty="0" err="1"/>
              <a:t>translation</a:t>
            </a:r>
            <a:r>
              <a:rPr lang="it-IT" sz="1800" dirty="0"/>
              <a:t> </a:t>
            </a:r>
            <a:r>
              <a:rPr lang="it-IT" sz="1800" dirty="0" err="1"/>
              <a:t>invariance</a:t>
            </a:r>
            <a:r>
              <a:rPr lang="it-IT" sz="1800" dirty="0"/>
              <a:t> – the network </a:t>
            </a:r>
            <a:r>
              <a:rPr lang="it-IT" sz="1800" dirty="0" err="1"/>
              <a:t>becomes</a:t>
            </a:r>
            <a:r>
              <a:rPr lang="it-IT" sz="1800" dirty="0"/>
              <a:t> insensitive </a:t>
            </a:r>
            <a:endParaRPr lang="it-IT" sz="1800" dirty="0" smtClean="0"/>
          </a:p>
          <a:p>
            <a:r>
              <a:rPr lang="it-IT" sz="1800" dirty="0" smtClean="0"/>
              <a:t>to </a:t>
            </a:r>
            <a:r>
              <a:rPr lang="it-IT" sz="1800" dirty="0"/>
              <a:t>the location of an </a:t>
            </a:r>
            <a:r>
              <a:rPr lang="it-IT" sz="1800" dirty="0" err="1"/>
              <a:t>object</a:t>
            </a:r>
            <a:r>
              <a:rPr lang="it-IT" sz="1800" dirty="0"/>
              <a:t> in the image. </a:t>
            </a:r>
            <a:endParaRPr lang="it-IT" sz="1800" dirty="0" smtClean="0"/>
          </a:p>
          <a:p>
            <a:r>
              <a:rPr lang="it-IT" sz="1800" dirty="0" err="1" smtClean="0"/>
              <a:t>That</a:t>
            </a:r>
            <a:r>
              <a:rPr lang="it-IT" sz="1800" dirty="0" smtClean="0"/>
              <a:t> </a:t>
            </a:r>
            <a:r>
              <a:rPr lang="it-IT" sz="1800" dirty="0" err="1"/>
              <a:t>makes</a:t>
            </a:r>
            <a:r>
              <a:rPr lang="it-IT" sz="1800" dirty="0"/>
              <a:t> </a:t>
            </a:r>
            <a:r>
              <a:rPr lang="it-IT" sz="1800" dirty="0" err="1" smtClean="0"/>
              <a:t>perfectly</a:t>
            </a:r>
            <a:r>
              <a:rPr lang="it-IT" sz="1800" dirty="0" smtClean="0"/>
              <a:t> </a:t>
            </a:r>
            <a:r>
              <a:rPr lang="it-IT" sz="1800" dirty="0" err="1"/>
              <a:t>sense</a:t>
            </a:r>
            <a:r>
              <a:rPr lang="it-IT" sz="1800" dirty="0"/>
              <a:t> for </a:t>
            </a:r>
            <a:r>
              <a:rPr lang="it-IT" sz="1800" dirty="0" smtClean="0"/>
              <a:t>an image </a:t>
            </a:r>
            <a:r>
              <a:rPr lang="it-IT" sz="1800" dirty="0" err="1" smtClean="0"/>
              <a:t>classification</a:t>
            </a:r>
            <a:r>
              <a:rPr lang="it-IT" sz="1800" dirty="0" smtClean="0"/>
              <a:t> task, </a:t>
            </a:r>
            <a:r>
              <a:rPr lang="it-IT" sz="1800" dirty="0" err="1"/>
              <a:t>but</a:t>
            </a:r>
            <a:r>
              <a:rPr lang="it-IT" sz="1800" dirty="0"/>
              <a:t> for games </a:t>
            </a:r>
            <a:endParaRPr lang="it-IT" sz="1800" dirty="0" smtClean="0"/>
          </a:p>
          <a:p>
            <a:r>
              <a:rPr lang="it-IT" sz="1800" dirty="0" smtClean="0"/>
              <a:t>the </a:t>
            </a:r>
            <a:r>
              <a:rPr lang="it-IT" sz="1800" dirty="0"/>
              <a:t>location of </a:t>
            </a:r>
            <a:r>
              <a:rPr lang="it-IT" sz="1800" dirty="0" err="1" smtClean="0"/>
              <a:t>objects</a:t>
            </a:r>
            <a:r>
              <a:rPr lang="it-IT" sz="1800" dirty="0" smtClean="0"/>
              <a:t> (e.g., the </a:t>
            </a:r>
            <a:r>
              <a:rPr lang="it-IT" sz="1800" dirty="0" err="1" smtClean="0"/>
              <a:t>ball</a:t>
            </a:r>
            <a:r>
              <a:rPr lang="it-IT" sz="1800" dirty="0" smtClean="0"/>
              <a:t>) </a:t>
            </a:r>
            <a:r>
              <a:rPr lang="it-IT" sz="1800" dirty="0" err="1"/>
              <a:t>is</a:t>
            </a:r>
            <a:r>
              <a:rPr lang="it-IT" sz="1800" dirty="0"/>
              <a:t> </a:t>
            </a:r>
            <a:r>
              <a:rPr lang="it-IT" sz="1800" dirty="0" err="1" smtClean="0"/>
              <a:t>crucial</a:t>
            </a:r>
            <a:r>
              <a:rPr lang="it-IT" sz="1800" dirty="0" smtClean="0"/>
              <a:t> </a:t>
            </a:r>
            <a:r>
              <a:rPr lang="it-IT" sz="1800" dirty="0"/>
              <a:t>in </a:t>
            </a:r>
            <a:r>
              <a:rPr lang="it-IT" sz="1800" dirty="0" err="1"/>
              <a:t>determining</a:t>
            </a:r>
            <a:r>
              <a:rPr lang="it-IT" sz="1800" dirty="0"/>
              <a:t> the </a:t>
            </a:r>
            <a:r>
              <a:rPr lang="it-IT" sz="1800" dirty="0" err="1"/>
              <a:t>potential</a:t>
            </a:r>
            <a:r>
              <a:rPr lang="it-IT" sz="1800" dirty="0"/>
              <a:t> </a:t>
            </a:r>
            <a:r>
              <a:rPr lang="it-IT" sz="1800" dirty="0" err="1"/>
              <a:t>reward</a:t>
            </a:r>
            <a:r>
              <a:rPr lang="it-IT" sz="1800" dirty="0"/>
              <a:t> </a:t>
            </a:r>
            <a:endParaRPr lang="it-IT" sz="1800" dirty="0" smtClean="0"/>
          </a:p>
          <a:p>
            <a:r>
              <a:rPr lang="it-IT" sz="1800" dirty="0" smtClean="0"/>
              <a:t>and </a:t>
            </a:r>
            <a:r>
              <a:rPr lang="it-IT" sz="1800" dirty="0" err="1"/>
              <a:t>we</a:t>
            </a:r>
            <a:r>
              <a:rPr lang="it-IT" sz="1800" dirty="0"/>
              <a:t> </a:t>
            </a:r>
            <a:r>
              <a:rPr lang="it-IT" sz="1800" dirty="0" err="1" smtClean="0"/>
              <a:t>wouldn’t</a:t>
            </a:r>
            <a:r>
              <a:rPr lang="it-IT" sz="1800" dirty="0" smtClean="0"/>
              <a:t> </a:t>
            </a:r>
            <a:r>
              <a:rPr lang="it-IT" sz="1800" dirty="0" err="1"/>
              <a:t>want</a:t>
            </a:r>
            <a:r>
              <a:rPr lang="it-IT" sz="1800" dirty="0"/>
              <a:t> to </a:t>
            </a:r>
            <a:r>
              <a:rPr lang="it-IT" sz="1800" dirty="0" err="1"/>
              <a:t>discard</a:t>
            </a:r>
            <a:r>
              <a:rPr lang="it-IT" sz="1800" dirty="0"/>
              <a:t> </a:t>
            </a:r>
            <a:r>
              <a:rPr lang="it-IT" sz="1800" dirty="0" err="1"/>
              <a:t>this</a:t>
            </a:r>
            <a:r>
              <a:rPr lang="it-IT" sz="1800" dirty="0"/>
              <a:t> information!</a:t>
            </a:r>
            <a:endParaRPr lang="en-US" sz="1800" dirty="0"/>
          </a:p>
        </p:txBody>
      </p:sp>
    </p:spTree>
    <p:extLst>
      <p:ext uri="{BB962C8B-B14F-4D97-AF65-F5344CB8AC3E}">
        <p14:creationId xmlns:p14="http://schemas.microsoft.com/office/powerpoint/2010/main" val="1704112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How does it works?</a:t>
            </a:r>
            <a:endParaRPr lang="en-US" dirty="0"/>
          </a:p>
        </p:txBody>
      </p:sp>
      <p:sp>
        <p:nvSpPr>
          <p:cNvPr id="3" name="Segnaposto contenuto 2"/>
          <p:cNvSpPr>
            <a:spLocks noGrp="1"/>
          </p:cNvSpPr>
          <p:nvPr>
            <p:ph idx="1"/>
          </p:nvPr>
        </p:nvSpPr>
        <p:spPr/>
        <p:txBody>
          <a:bodyPr/>
          <a:lstStyle/>
          <a:p>
            <a:pPr marL="0" indent="0">
              <a:buNone/>
            </a:pPr>
            <a:r>
              <a:rPr lang="it-IT" sz="2000" dirty="0" err="1"/>
              <a:t>Given</a:t>
            </a:r>
            <a:r>
              <a:rPr lang="it-IT" sz="2000" dirty="0"/>
              <a:t> a </a:t>
            </a:r>
            <a:r>
              <a:rPr lang="it-IT" sz="2000" dirty="0" err="1"/>
              <a:t>transition</a:t>
            </a:r>
            <a:r>
              <a:rPr lang="it-IT" sz="2000" dirty="0"/>
              <a:t> </a:t>
            </a:r>
            <a:r>
              <a:rPr lang="it-IT" sz="2000" dirty="0"/>
              <a:t>&lt;</a:t>
            </a:r>
            <a:r>
              <a:rPr lang="it-IT" sz="2000" i="1" dirty="0" err="1"/>
              <a:t>s</a:t>
            </a:r>
            <a:r>
              <a:rPr lang="it-IT" sz="2000" dirty="0" err="1"/>
              <a:t>,</a:t>
            </a:r>
            <a:r>
              <a:rPr lang="it-IT" sz="2000" i="1" dirty="0" err="1"/>
              <a:t>a</a:t>
            </a:r>
            <a:r>
              <a:rPr lang="it-IT" sz="2000" dirty="0" err="1"/>
              <a:t>,</a:t>
            </a:r>
            <a:r>
              <a:rPr lang="it-IT" sz="2000" i="1" dirty="0" err="1"/>
              <a:t>r</a:t>
            </a:r>
            <a:r>
              <a:rPr lang="it-IT" sz="2000" dirty="0" err="1"/>
              <a:t>,</a:t>
            </a:r>
            <a:r>
              <a:rPr lang="it-IT" sz="2000" i="1" dirty="0" err="1"/>
              <a:t>s</a:t>
            </a:r>
            <a:r>
              <a:rPr lang="it-IT" sz="2000" dirty="0"/>
              <a:t>′&gt;</a:t>
            </a:r>
            <a:r>
              <a:rPr lang="it-IT" sz="2000" dirty="0"/>
              <a:t>, the </a:t>
            </a:r>
            <a:r>
              <a:rPr lang="it-IT" sz="2000" dirty="0" err="1"/>
              <a:t>Q-table</a:t>
            </a:r>
            <a:r>
              <a:rPr lang="it-IT" sz="2000" dirty="0"/>
              <a:t> update </a:t>
            </a:r>
            <a:r>
              <a:rPr lang="it-IT" sz="2000" dirty="0" err="1"/>
              <a:t>rule</a:t>
            </a:r>
            <a:r>
              <a:rPr lang="it-IT" sz="2000" dirty="0"/>
              <a:t> in the </a:t>
            </a:r>
            <a:r>
              <a:rPr lang="it-IT" sz="2000" dirty="0" smtClean="0"/>
              <a:t>“</a:t>
            </a:r>
            <a:r>
              <a:rPr lang="it-IT" sz="2000" dirty="0" err="1" smtClean="0"/>
              <a:t>classic</a:t>
            </a:r>
            <a:r>
              <a:rPr lang="it-IT" sz="2000" dirty="0" smtClean="0"/>
              <a:t>” </a:t>
            </a:r>
            <a:r>
              <a:rPr lang="it-IT" sz="2000" dirty="0" err="1" smtClean="0"/>
              <a:t>algorithm</a:t>
            </a:r>
            <a:r>
              <a:rPr lang="it-IT" sz="2000" dirty="0" smtClean="0"/>
              <a:t> </a:t>
            </a:r>
            <a:r>
              <a:rPr lang="it-IT" sz="2000" dirty="0"/>
              <a:t>must be </a:t>
            </a:r>
            <a:r>
              <a:rPr lang="it-IT" sz="2000" dirty="0" err="1"/>
              <a:t>replaced</a:t>
            </a:r>
            <a:r>
              <a:rPr lang="it-IT" sz="2000" dirty="0"/>
              <a:t> with the </a:t>
            </a:r>
            <a:r>
              <a:rPr lang="it-IT" sz="2000" dirty="0" err="1"/>
              <a:t>following</a:t>
            </a:r>
            <a:r>
              <a:rPr lang="it-IT" sz="2000" dirty="0"/>
              <a:t>:</a:t>
            </a:r>
            <a:endParaRPr lang="en-US" sz="2000" dirty="0" smtClean="0"/>
          </a:p>
          <a:p>
            <a:pPr marL="514350" indent="-514350">
              <a:buFont typeface="+mj-lt"/>
              <a:buAutoNum type="arabicPeriod"/>
            </a:pPr>
            <a:r>
              <a:rPr lang="en-US" sz="2000" dirty="0" smtClean="0"/>
              <a:t>Do a </a:t>
            </a:r>
            <a:r>
              <a:rPr lang="en-US" sz="2000" dirty="0" err="1" smtClean="0"/>
              <a:t>feedforward</a:t>
            </a:r>
            <a:r>
              <a:rPr lang="en-US" sz="2000" dirty="0" smtClean="0"/>
              <a:t> pass on the Deep Network for current state </a:t>
            </a:r>
            <a:r>
              <a:rPr lang="en-US" sz="2000" b="1" dirty="0" smtClean="0"/>
              <a:t>s</a:t>
            </a:r>
            <a:r>
              <a:rPr lang="en-US" sz="2000" dirty="0" smtClean="0"/>
              <a:t> and get predictions for Q(</a:t>
            </a:r>
            <a:r>
              <a:rPr lang="en-US" sz="2000" dirty="0" err="1" smtClean="0"/>
              <a:t>s,a</a:t>
            </a:r>
            <a:r>
              <a:rPr lang="en-US" sz="2000" dirty="0" smtClean="0"/>
              <a:t>), for any possible action </a:t>
            </a:r>
            <a:r>
              <a:rPr lang="en-US" sz="2000" i="1" dirty="0" smtClean="0">
                <a:solidFill>
                  <a:srgbClr val="FF0000"/>
                </a:solidFill>
              </a:rPr>
              <a:t>a</a:t>
            </a:r>
            <a:r>
              <a:rPr lang="en-US" sz="2000" dirty="0" smtClean="0"/>
              <a:t>;</a:t>
            </a:r>
          </a:p>
          <a:p>
            <a:pPr marL="514350" indent="-514350">
              <a:buFont typeface="+mj-lt"/>
              <a:buAutoNum type="arabicPeriod"/>
            </a:pPr>
            <a:r>
              <a:rPr lang="en-US" sz="2000" dirty="0"/>
              <a:t>Do </a:t>
            </a:r>
            <a:r>
              <a:rPr lang="en-US" sz="2000" dirty="0" smtClean="0"/>
              <a:t>another </a:t>
            </a:r>
            <a:r>
              <a:rPr lang="en-US" sz="2000" dirty="0" err="1"/>
              <a:t>feedforward</a:t>
            </a:r>
            <a:r>
              <a:rPr lang="en-US" sz="2000" dirty="0"/>
              <a:t> pass for the next state </a:t>
            </a:r>
            <a:r>
              <a:rPr lang="en-US" sz="2000" i="1" dirty="0"/>
              <a:t>s</a:t>
            </a:r>
            <a:r>
              <a:rPr lang="en-US" sz="2000" dirty="0"/>
              <a:t>′</a:t>
            </a:r>
            <a:r>
              <a:rPr lang="en-US" sz="2000" dirty="0"/>
              <a:t> and calculate maximum over all network outputs </a:t>
            </a:r>
            <a:r>
              <a:rPr lang="en-US" sz="2000" i="1" dirty="0" err="1" smtClean="0"/>
              <a:t>max</a:t>
            </a:r>
            <a:r>
              <a:rPr lang="en-US" sz="2000" i="1" baseline="-25000" dirty="0" err="1" smtClean="0"/>
              <a:t>a</a:t>
            </a:r>
            <a:r>
              <a:rPr lang="en-US" sz="2000" baseline="-25000" dirty="0" err="1"/>
              <a:t>′</a:t>
            </a:r>
            <a:r>
              <a:rPr lang="en-US" sz="2000" i="1" dirty="0" err="1"/>
              <a:t>Q</a:t>
            </a:r>
            <a:r>
              <a:rPr lang="en-US" sz="2000" dirty="0"/>
              <a:t>(</a:t>
            </a:r>
            <a:r>
              <a:rPr lang="en-US" sz="2000" i="1" dirty="0" err="1"/>
              <a:t>s</a:t>
            </a:r>
            <a:r>
              <a:rPr lang="en-US" sz="2000" dirty="0" err="1"/>
              <a:t>′,</a:t>
            </a:r>
            <a:r>
              <a:rPr lang="en-US" sz="2000" i="1" dirty="0" err="1"/>
              <a:t>a</a:t>
            </a:r>
            <a:r>
              <a:rPr lang="en-US" sz="2000" dirty="0"/>
              <a:t>′)</a:t>
            </a:r>
            <a:r>
              <a:rPr lang="en-US" sz="2000" dirty="0" smtClean="0"/>
              <a:t>.</a:t>
            </a:r>
          </a:p>
          <a:p>
            <a:pPr marL="514350" indent="-514350">
              <a:buFont typeface="+mj-lt"/>
              <a:buAutoNum type="arabicPeriod"/>
            </a:pPr>
            <a:r>
              <a:rPr lang="en-US" sz="2000" dirty="0"/>
              <a:t>Set </a:t>
            </a:r>
            <a:r>
              <a:rPr lang="en-US" sz="2000" dirty="0">
                <a:solidFill>
                  <a:srgbClr val="FF0000"/>
                </a:solidFill>
              </a:rPr>
              <a:t>Q-value </a:t>
            </a:r>
            <a:r>
              <a:rPr lang="en-US" sz="2000" dirty="0" smtClean="0"/>
              <a:t>“target” (ground truth) </a:t>
            </a:r>
            <a:r>
              <a:rPr lang="en-US" sz="2000" dirty="0"/>
              <a:t>for action </a:t>
            </a:r>
            <a:r>
              <a:rPr lang="en-US" sz="2000" i="1" dirty="0">
                <a:solidFill>
                  <a:srgbClr val="FF0000"/>
                </a:solidFill>
              </a:rPr>
              <a:t>a</a:t>
            </a:r>
            <a:r>
              <a:rPr lang="en-US" sz="2000" dirty="0"/>
              <a:t> </a:t>
            </a:r>
            <a:r>
              <a:rPr lang="en-US" sz="2000" dirty="0" smtClean="0"/>
              <a:t>to:                    [</a:t>
            </a:r>
            <a:r>
              <a:rPr lang="en-US" sz="2000" i="1" dirty="0" err="1" smtClean="0"/>
              <a:t>r</a:t>
            </a:r>
            <a:r>
              <a:rPr lang="en-US" sz="2000" dirty="0" err="1" smtClean="0"/>
              <a:t>+</a:t>
            </a:r>
            <a:r>
              <a:rPr lang="en-US" sz="2000" i="1" dirty="0" err="1" smtClean="0"/>
              <a:t>γ×max</a:t>
            </a:r>
            <a:r>
              <a:rPr lang="en-US" sz="2000" i="1" baseline="-25000" dirty="0" err="1" smtClean="0"/>
              <a:t>a</a:t>
            </a:r>
            <a:r>
              <a:rPr lang="en-US" sz="2000" baseline="-25000" dirty="0" err="1"/>
              <a:t>′</a:t>
            </a:r>
            <a:r>
              <a:rPr lang="en-US" sz="2000" i="1" dirty="0" err="1"/>
              <a:t>Q</a:t>
            </a:r>
            <a:r>
              <a:rPr lang="en-US" sz="2000" dirty="0"/>
              <a:t>(</a:t>
            </a:r>
            <a:r>
              <a:rPr lang="en-US" sz="2000" i="1" dirty="0" err="1"/>
              <a:t>s</a:t>
            </a:r>
            <a:r>
              <a:rPr lang="en-US" sz="2000" dirty="0" err="1"/>
              <a:t>′,</a:t>
            </a:r>
            <a:r>
              <a:rPr lang="en-US" sz="2000" i="1" dirty="0" err="1"/>
              <a:t>a</a:t>
            </a:r>
            <a:r>
              <a:rPr lang="en-US" sz="2000" dirty="0"/>
              <a:t>′</a:t>
            </a:r>
            <a:r>
              <a:rPr lang="en-US" sz="2000" dirty="0" smtClean="0"/>
              <a:t>)] </a:t>
            </a:r>
            <a:r>
              <a:rPr lang="en-US" sz="2000" dirty="0"/>
              <a:t>(use the max calculated in step 2). For all other actions, set the Q-value target to the same as originally returned from step 1, making the error 0 for those outputs</a:t>
            </a:r>
            <a:r>
              <a:rPr lang="en-US" sz="2000" dirty="0" smtClean="0"/>
              <a:t>.</a:t>
            </a:r>
          </a:p>
          <a:p>
            <a:pPr marL="514350" indent="-514350">
              <a:buFont typeface="+mj-lt"/>
              <a:buAutoNum type="arabicPeriod"/>
            </a:pPr>
            <a:r>
              <a:rPr lang="en-US" sz="2000" dirty="0" smtClean="0"/>
              <a:t>To compute the error on Q(</a:t>
            </a:r>
            <a:r>
              <a:rPr lang="en-US" sz="2000" dirty="0" err="1" smtClean="0"/>
              <a:t>s,a</a:t>
            </a:r>
            <a:r>
              <a:rPr lang="en-US" sz="2000" dirty="0" smtClean="0"/>
              <a:t>), use the standard loss (error) function: </a:t>
            </a:r>
          </a:p>
          <a:p>
            <a:pPr marL="514350" indent="-514350">
              <a:buFont typeface="+mj-lt"/>
              <a:buAutoNum type="arabicPeriod"/>
            </a:pPr>
            <a:endParaRPr lang="en-US" sz="2000" dirty="0"/>
          </a:p>
          <a:p>
            <a:pPr marL="514350" indent="-514350">
              <a:buFont typeface="+mj-lt"/>
              <a:buAutoNum type="arabicPeriod"/>
            </a:pPr>
            <a:r>
              <a:rPr lang="en-US" sz="2000" dirty="0" smtClean="0"/>
              <a:t>Use gradient descent with back-propagation to update network weights</a:t>
            </a:r>
          </a:p>
          <a:p>
            <a:pPr marL="0" indent="0">
              <a:buNone/>
            </a:pPr>
            <a:endParaRPr lang="en-US" dirty="0"/>
          </a:p>
        </p:txBody>
      </p:sp>
      <p:sp>
        <p:nvSpPr>
          <p:cNvPr id="4" name="Segnaposto numero diapositiva 3"/>
          <p:cNvSpPr>
            <a:spLocks noGrp="1"/>
          </p:cNvSpPr>
          <p:nvPr>
            <p:ph type="sldNum" sz="quarter" idx="10"/>
          </p:nvPr>
        </p:nvSpPr>
        <p:spPr/>
        <p:txBody>
          <a:bodyPr/>
          <a:lstStyle/>
          <a:p>
            <a:fld id="{BAEC083C-7171-864C-A07B-9C040EDBBED2}" type="slidenum">
              <a:rPr lang="en-US" smtClean="0"/>
              <a:pPr/>
              <a:t>59</a:t>
            </a:fld>
            <a:endParaRPr lang="en-US"/>
          </a:p>
        </p:txBody>
      </p:sp>
      <p:pic>
        <p:nvPicPr>
          <p:cNvPr id="5" name="Immagine 4"/>
          <p:cNvPicPr>
            <a:picLocks noChangeAspect="1"/>
          </p:cNvPicPr>
          <p:nvPr/>
        </p:nvPicPr>
        <p:blipFill>
          <a:blip r:embed="rId2"/>
          <a:stretch>
            <a:fillRect/>
          </a:stretch>
        </p:blipFill>
        <p:spPr>
          <a:xfrm>
            <a:off x="3120602" y="4959379"/>
            <a:ext cx="4063799" cy="944285"/>
          </a:xfrm>
          <a:prstGeom prst="rect">
            <a:avLst/>
          </a:prstGeom>
        </p:spPr>
      </p:pic>
    </p:spTree>
    <p:extLst>
      <p:ext uri="{BB962C8B-B14F-4D97-AF65-F5344CB8AC3E}">
        <p14:creationId xmlns:p14="http://schemas.microsoft.com/office/powerpoint/2010/main" val="3433151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ChangeArrowheads="1"/>
          </p:cNvSpPr>
          <p:nvPr/>
        </p:nvSpPr>
        <p:spPr bwMode="auto">
          <a:xfrm>
            <a:off x="1933575" y="1400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endParaRPr lang="it-IT">
              <a:solidFill>
                <a:srgbClr val="000000"/>
              </a:solidFill>
            </a:endParaRPr>
          </a:p>
        </p:txBody>
      </p:sp>
      <p:pic>
        <p:nvPicPr>
          <p:cNvPr id="8195"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488" y="1133475"/>
            <a:ext cx="78724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2346325"/>
            <a:ext cx="788511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5100638"/>
            <a:ext cx="91440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itolo 4"/>
          <p:cNvSpPr>
            <a:spLocks noGrp="1"/>
          </p:cNvSpPr>
          <p:nvPr>
            <p:ph type="title"/>
          </p:nvPr>
        </p:nvSpPr>
        <p:spPr/>
        <p:txBody>
          <a:bodyPr/>
          <a:lstStyle/>
          <a:p>
            <a:r>
              <a:rPr lang="it-IT">
                <a:latin typeface="Arial" charset="0"/>
              </a:rPr>
              <a:t>Reinforcement learning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More issues</a:t>
            </a:r>
            <a:endParaRPr lang="en-US" dirty="0"/>
          </a:p>
        </p:txBody>
      </p:sp>
      <p:sp>
        <p:nvSpPr>
          <p:cNvPr id="3" name="Segnaposto contenuto 2"/>
          <p:cNvSpPr>
            <a:spLocks noGrp="1"/>
          </p:cNvSpPr>
          <p:nvPr>
            <p:ph idx="1"/>
          </p:nvPr>
        </p:nvSpPr>
        <p:spPr/>
        <p:txBody>
          <a:bodyPr/>
          <a:lstStyle/>
          <a:p>
            <a:r>
              <a:rPr lang="it-IT" sz="2000" dirty="0" err="1" smtClean="0"/>
              <a:t>We</a:t>
            </a:r>
            <a:r>
              <a:rPr lang="it-IT" sz="2000" dirty="0" smtClean="0"/>
              <a:t> </a:t>
            </a:r>
            <a:r>
              <a:rPr lang="it-IT" sz="2000" dirty="0" err="1" smtClean="0"/>
              <a:t>have</a:t>
            </a:r>
            <a:r>
              <a:rPr lang="it-IT" sz="2000" dirty="0" smtClean="0"/>
              <a:t> </a:t>
            </a:r>
            <a:r>
              <a:rPr lang="it-IT" sz="2000" dirty="0" err="1" smtClean="0"/>
              <a:t>shown</a:t>
            </a:r>
            <a:r>
              <a:rPr lang="it-IT" sz="2000" dirty="0" smtClean="0"/>
              <a:t> </a:t>
            </a:r>
            <a:r>
              <a:rPr lang="it-IT" sz="2000" dirty="0" err="1" smtClean="0"/>
              <a:t>how</a:t>
            </a:r>
            <a:r>
              <a:rPr lang="it-IT" sz="2000" dirty="0" smtClean="0"/>
              <a:t> </a:t>
            </a:r>
            <a:r>
              <a:rPr lang="it-IT" sz="2000" dirty="0"/>
              <a:t>to estimate the future </a:t>
            </a:r>
            <a:r>
              <a:rPr lang="it-IT" sz="2000" dirty="0" err="1"/>
              <a:t>reward</a:t>
            </a:r>
            <a:r>
              <a:rPr lang="it-IT" sz="2000" dirty="0"/>
              <a:t> in </a:t>
            </a:r>
            <a:r>
              <a:rPr lang="it-IT" sz="2000" dirty="0" err="1"/>
              <a:t>each</a:t>
            </a:r>
            <a:r>
              <a:rPr lang="it-IT" sz="2000" dirty="0"/>
              <a:t> state </a:t>
            </a:r>
            <a:r>
              <a:rPr lang="it-IT" sz="2000" dirty="0" err="1"/>
              <a:t>using</a:t>
            </a:r>
            <a:r>
              <a:rPr lang="it-IT" sz="2000" dirty="0"/>
              <a:t> </a:t>
            </a:r>
            <a:r>
              <a:rPr lang="it-IT" sz="2000" dirty="0" err="1"/>
              <a:t>Q-learning</a:t>
            </a:r>
            <a:r>
              <a:rPr lang="it-IT" sz="2000" dirty="0"/>
              <a:t> and </a:t>
            </a:r>
            <a:r>
              <a:rPr lang="it-IT" sz="2000" dirty="0" err="1"/>
              <a:t>approximate</a:t>
            </a:r>
            <a:r>
              <a:rPr lang="it-IT" sz="2000" dirty="0"/>
              <a:t> the </a:t>
            </a:r>
            <a:r>
              <a:rPr lang="it-IT" sz="2000" dirty="0" err="1"/>
              <a:t>Q-function</a:t>
            </a:r>
            <a:r>
              <a:rPr lang="it-IT" sz="2000" dirty="0"/>
              <a:t> </a:t>
            </a:r>
            <a:r>
              <a:rPr lang="it-IT" sz="2000" dirty="0" err="1"/>
              <a:t>using</a:t>
            </a:r>
            <a:r>
              <a:rPr lang="it-IT" sz="2000" dirty="0"/>
              <a:t> a </a:t>
            </a:r>
            <a:r>
              <a:rPr lang="it-IT" sz="2000" dirty="0" err="1"/>
              <a:t>convolutional</a:t>
            </a:r>
            <a:r>
              <a:rPr lang="it-IT" sz="2000" dirty="0"/>
              <a:t> </a:t>
            </a:r>
            <a:r>
              <a:rPr lang="it-IT" sz="2000" dirty="0" err="1"/>
              <a:t>neural</a:t>
            </a:r>
            <a:r>
              <a:rPr lang="it-IT" sz="2000" dirty="0"/>
              <a:t> network. </a:t>
            </a:r>
            <a:endParaRPr lang="it-IT" sz="2000" dirty="0" smtClean="0"/>
          </a:p>
          <a:p>
            <a:r>
              <a:rPr lang="it-IT" sz="2000" dirty="0" err="1" smtClean="0"/>
              <a:t>But</a:t>
            </a:r>
            <a:r>
              <a:rPr lang="it-IT" sz="2000" dirty="0" smtClean="0"/>
              <a:t> </a:t>
            </a:r>
            <a:r>
              <a:rPr lang="it-IT" sz="2000" dirty="0" err="1"/>
              <a:t>it</a:t>
            </a:r>
            <a:r>
              <a:rPr lang="it-IT" sz="2000" dirty="0"/>
              <a:t> </a:t>
            </a:r>
            <a:r>
              <a:rPr lang="it-IT" sz="2000" dirty="0" err="1"/>
              <a:t>turns</a:t>
            </a:r>
            <a:r>
              <a:rPr lang="it-IT" sz="2000" dirty="0"/>
              <a:t> out </a:t>
            </a:r>
            <a:r>
              <a:rPr lang="it-IT" sz="2000" dirty="0" err="1"/>
              <a:t>that</a:t>
            </a:r>
            <a:r>
              <a:rPr lang="it-IT" sz="2000" dirty="0"/>
              <a:t> </a:t>
            </a:r>
            <a:r>
              <a:rPr lang="it-IT" sz="2000" dirty="0" err="1"/>
              <a:t>approximation</a:t>
            </a:r>
            <a:r>
              <a:rPr lang="it-IT" sz="2000" dirty="0"/>
              <a:t> of </a:t>
            </a:r>
            <a:r>
              <a:rPr lang="it-IT" sz="2000" dirty="0" err="1"/>
              <a:t>Q-values</a:t>
            </a:r>
            <a:r>
              <a:rPr lang="it-IT" sz="2000" dirty="0"/>
              <a:t> </a:t>
            </a:r>
            <a:r>
              <a:rPr lang="it-IT" sz="2000" dirty="0" err="1"/>
              <a:t>using</a:t>
            </a:r>
            <a:r>
              <a:rPr lang="it-IT" sz="2000" dirty="0"/>
              <a:t> non-linear </a:t>
            </a:r>
            <a:r>
              <a:rPr lang="it-IT" sz="2000" dirty="0" err="1"/>
              <a:t>functions</a:t>
            </a:r>
            <a:r>
              <a:rPr lang="it-IT" sz="2000" dirty="0"/>
              <a:t> </a:t>
            </a:r>
            <a:r>
              <a:rPr lang="it-IT" sz="2000" dirty="0" smtClean="0"/>
              <a:t>(</a:t>
            </a:r>
            <a:r>
              <a:rPr lang="it-IT" sz="2000" dirty="0" err="1" smtClean="0"/>
              <a:t>such</a:t>
            </a:r>
            <a:r>
              <a:rPr lang="it-IT" sz="2000" dirty="0" smtClean="0"/>
              <a:t> </a:t>
            </a:r>
            <a:r>
              <a:rPr lang="it-IT" sz="2000" dirty="0" err="1" smtClean="0"/>
              <a:t>as</a:t>
            </a:r>
            <a:r>
              <a:rPr lang="it-IT" sz="2000" dirty="0" smtClean="0"/>
              <a:t> </a:t>
            </a:r>
            <a:r>
              <a:rPr lang="it-IT" sz="2000" dirty="0" err="1" smtClean="0"/>
              <a:t>NNs</a:t>
            </a:r>
            <a:r>
              <a:rPr lang="it-IT" sz="2000" dirty="0" smtClean="0"/>
              <a:t>) </a:t>
            </a:r>
            <a:r>
              <a:rPr lang="it-IT" sz="2000" dirty="0" err="1" smtClean="0"/>
              <a:t>is</a:t>
            </a:r>
            <a:r>
              <a:rPr lang="it-IT" sz="2000" dirty="0" smtClean="0"/>
              <a:t> </a:t>
            </a:r>
            <a:r>
              <a:rPr lang="it-IT" sz="2000" dirty="0" err="1"/>
              <a:t>not</a:t>
            </a:r>
            <a:r>
              <a:rPr lang="it-IT" sz="2000" dirty="0"/>
              <a:t> </a:t>
            </a:r>
            <a:r>
              <a:rPr lang="it-IT" sz="2000" dirty="0" err="1"/>
              <a:t>very</a:t>
            </a:r>
            <a:r>
              <a:rPr lang="it-IT" sz="2000" dirty="0"/>
              <a:t> </a:t>
            </a:r>
            <a:r>
              <a:rPr lang="it-IT" sz="2000" dirty="0" err="1" smtClean="0"/>
              <a:t>stable</a:t>
            </a:r>
            <a:r>
              <a:rPr lang="it-IT" sz="2000" dirty="0" smtClean="0"/>
              <a:t> and </a:t>
            </a:r>
            <a:r>
              <a:rPr lang="it-IT" sz="2000" dirty="0" err="1" smtClean="0"/>
              <a:t>very</a:t>
            </a:r>
            <a:r>
              <a:rPr lang="it-IT" sz="2000" dirty="0" smtClean="0"/>
              <a:t> slow, </a:t>
            </a:r>
            <a:r>
              <a:rPr lang="it-IT" sz="2000" dirty="0" err="1" smtClean="0"/>
              <a:t>even</a:t>
            </a:r>
            <a:r>
              <a:rPr lang="it-IT" sz="2000" dirty="0" smtClean="0"/>
              <a:t> with </a:t>
            </a:r>
            <a:r>
              <a:rPr lang="it-IT" sz="2000" dirty="0" err="1" smtClean="0"/>
              <a:t>conv-nets</a:t>
            </a:r>
            <a:r>
              <a:rPr lang="it-IT" sz="2000" dirty="0" smtClean="0"/>
              <a:t>. </a:t>
            </a:r>
          </a:p>
          <a:p>
            <a:r>
              <a:rPr lang="it-IT" sz="2000" dirty="0" err="1" smtClean="0"/>
              <a:t>Several</a:t>
            </a:r>
            <a:r>
              <a:rPr lang="it-IT" sz="2000" dirty="0" smtClean="0"/>
              <a:t> “</a:t>
            </a:r>
            <a:r>
              <a:rPr lang="it-IT" sz="2000" dirty="0" err="1" smtClean="0"/>
              <a:t>tricks</a:t>
            </a:r>
            <a:r>
              <a:rPr lang="it-IT" sz="2000" dirty="0" smtClean="0"/>
              <a:t>” can be </a:t>
            </a:r>
            <a:r>
              <a:rPr lang="it-IT" sz="2000" dirty="0" err="1" smtClean="0"/>
              <a:t>used</a:t>
            </a:r>
            <a:r>
              <a:rPr lang="it-IT" sz="2000" dirty="0" smtClean="0"/>
              <a:t> to </a:t>
            </a:r>
            <a:r>
              <a:rPr lang="it-IT" sz="2000" dirty="0" err="1" smtClean="0"/>
              <a:t>speed</a:t>
            </a:r>
            <a:r>
              <a:rPr lang="it-IT" sz="2000" dirty="0" smtClean="0"/>
              <a:t> </a:t>
            </a:r>
            <a:r>
              <a:rPr lang="it-IT" sz="2000" dirty="0" err="1" smtClean="0"/>
              <a:t>convergence</a:t>
            </a:r>
            <a:r>
              <a:rPr lang="it-IT" sz="2000" dirty="0" smtClean="0"/>
              <a:t>:</a:t>
            </a:r>
          </a:p>
          <a:p>
            <a:r>
              <a:rPr lang="it-IT" sz="2000" dirty="0" err="1" smtClean="0"/>
              <a:t>Most</a:t>
            </a:r>
            <a:r>
              <a:rPr lang="it-IT" sz="2000" dirty="0" smtClean="0"/>
              <a:t> </a:t>
            </a:r>
            <a:r>
              <a:rPr lang="it-IT" sz="2000" dirty="0" err="1" smtClean="0"/>
              <a:t>important</a:t>
            </a:r>
            <a:r>
              <a:rPr lang="it-IT" sz="2000" dirty="0" smtClean="0"/>
              <a:t> </a:t>
            </a:r>
            <a:r>
              <a:rPr lang="it-IT" sz="2000" dirty="0" err="1" smtClean="0"/>
              <a:t>is</a:t>
            </a:r>
            <a:r>
              <a:rPr lang="it-IT" sz="2000" dirty="0" smtClean="0"/>
              <a:t> </a:t>
            </a:r>
            <a:r>
              <a:rPr lang="it-IT" sz="2000" b="1" dirty="0" err="1" smtClean="0"/>
              <a:t>experience</a:t>
            </a:r>
            <a:r>
              <a:rPr lang="it-IT" sz="2000" b="1" dirty="0" smtClean="0"/>
              <a:t> </a:t>
            </a:r>
            <a:r>
              <a:rPr lang="it-IT" sz="2000" b="1" dirty="0"/>
              <a:t>replay</a:t>
            </a:r>
            <a:r>
              <a:rPr lang="it-IT" sz="2000" dirty="0"/>
              <a:t>. </a:t>
            </a:r>
            <a:r>
              <a:rPr lang="it-IT" sz="2000" dirty="0" err="1"/>
              <a:t>During</a:t>
            </a:r>
            <a:r>
              <a:rPr lang="it-IT" sz="2000" dirty="0"/>
              <a:t> </a:t>
            </a:r>
            <a:r>
              <a:rPr lang="it-IT" sz="2000" dirty="0" err="1"/>
              <a:t>gameplay</a:t>
            </a:r>
            <a:r>
              <a:rPr lang="it-IT" sz="2000" dirty="0"/>
              <a:t> </a:t>
            </a:r>
            <a:r>
              <a:rPr lang="it-IT" sz="2000" dirty="0" err="1"/>
              <a:t>all</a:t>
            </a:r>
            <a:r>
              <a:rPr lang="it-IT" sz="2000" dirty="0"/>
              <a:t> the </a:t>
            </a:r>
            <a:r>
              <a:rPr lang="it-IT" sz="2000" dirty="0" err="1"/>
              <a:t>experiences</a:t>
            </a:r>
            <a:r>
              <a:rPr lang="it-IT" sz="2000" dirty="0"/>
              <a:t> </a:t>
            </a:r>
            <a:r>
              <a:rPr lang="it-IT" sz="2000" dirty="0"/>
              <a:t>&lt;</a:t>
            </a:r>
            <a:r>
              <a:rPr lang="it-IT" sz="2000" i="1" dirty="0" err="1"/>
              <a:t>s</a:t>
            </a:r>
            <a:r>
              <a:rPr lang="it-IT" sz="2000" dirty="0" err="1"/>
              <a:t>,</a:t>
            </a:r>
            <a:r>
              <a:rPr lang="it-IT" sz="2000" i="1" dirty="0" err="1"/>
              <a:t>a</a:t>
            </a:r>
            <a:r>
              <a:rPr lang="it-IT" sz="2000" dirty="0" err="1"/>
              <a:t>,</a:t>
            </a:r>
            <a:r>
              <a:rPr lang="it-IT" sz="2000" i="1" dirty="0" err="1"/>
              <a:t>r</a:t>
            </a:r>
            <a:r>
              <a:rPr lang="it-IT" sz="2000" dirty="0" err="1"/>
              <a:t>,</a:t>
            </a:r>
            <a:r>
              <a:rPr lang="it-IT" sz="2000" i="1" dirty="0" err="1"/>
              <a:t>s</a:t>
            </a:r>
            <a:r>
              <a:rPr lang="it-IT" sz="2000" dirty="0"/>
              <a:t>′&gt;</a:t>
            </a:r>
            <a:r>
              <a:rPr lang="it-IT" sz="2000" dirty="0"/>
              <a:t> are </a:t>
            </a:r>
            <a:r>
              <a:rPr lang="it-IT" sz="2000" dirty="0" err="1"/>
              <a:t>stored</a:t>
            </a:r>
            <a:r>
              <a:rPr lang="it-IT" sz="2000" dirty="0"/>
              <a:t> in a </a:t>
            </a:r>
            <a:r>
              <a:rPr lang="it-IT" sz="2000" dirty="0" smtClean="0"/>
              <a:t>“replay” </a:t>
            </a:r>
            <a:r>
              <a:rPr lang="it-IT" sz="2000" dirty="0" err="1"/>
              <a:t>memory</a:t>
            </a:r>
            <a:r>
              <a:rPr lang="it-IT" sz="2000" dirty="0"/>
              <a:t>. </a:t>
            </a:r>
            <a:r>
              <a:rPr lang="it-IT" sz="2000" dirty="0" err="1"/>
              <a:t>When</a:t>
            </a:r>
            <a:r>
              <a:rPr lang="it-IT" sz="2000" dirty="0"/>
              <a:t> training the network, </a:t>
            </a:r>
            <a:r>
              <a:rPr lang="it-IT" sz="2000" dirty="0">
                <a:solidFill>
                  <a:srgbClr val="FF0000"/>
                </a:solidFill>
              </a:rPr>
              <a:t>random </a:t>
            </a:r>
            <a:r>
              <a:rPr lang="it-IT" sz="2000" dirty="0" err="1">
                <a:solidFill>
                  <a:srgbClr val="FF0000"/>
                </a:solidFill>
              </a:rPr>
              <a:t>samples</a:t>
            </a:r>
            <a:r>
              <a:rPr lang="it-IT" sz="2000" dirty="0">
                <a:solidFill>
                  <a:srgbClr val="FF0000"/>
                </a:solidFill>
              </a:rPr>
              <a:t> from the replay </a:t>
            </a:r>
            <a:r>
              <a:rPr lang="it-IT" sz="2000" dirty="0" err="1">
                <a:solidFill>
                  <a:srgbClr val="FF0000"/>
                </a:solidFill>
              </a:rPr>
              <a:t>memory</a:t>
            </a:r>
            <a:r>
              <a:rPr lang="it-IT" sz="2000" dirty="0">
                <a:solidFill>
                  <a:srgbClr val="FF0000"/>
                </a:solidFill>
              </a:rPr>
              <a:t> </a:t>
            </a:r>
            <a:r>
              <a:rPr lang="it-IT" sz="2000" dirty="0"/>
              <a:t>are </a:t>
            </a:r>
            <a:r>
              <a:rPr lang="it-IT" sz="2000" dirty="0" err="1"/>
              <a:t>used</a:t>
            </a:r>
            <a:r>
              <a:rPr lang="it-IT" sz="2000" dirty="0"/>
              <a:t> </a:t>
            </a:r>
            <a:r>
              <a:rPr lang="it-IT" sz="2000" dirty="0" err="1" smtClean="0"/>
              <a:t>instead</a:t>
            </a:r>
            <a:r>
              <a:rPr lang="it-IT" sz="2000" dirty="0" smtClean="0"/>
              <a:t> </a:t>
            </a:r>
            <a:r>
              <a:rPr lang="it-IT" sz="2000" dirty="0"/>
              <a:t>of the </a:t>
            </a:r>
            <a:r>
              <a:rPr lang="it-IT" sz="2000" dirty="0" err="1"/>
              <a:t>most</a:t>
            </a:r>
            <a:r>
              <a:rPr lang="it-IT" sz="2000" dirty="0"/>
              <a:t> </a:t>
            </a:r>
            <a:r>
              <a:rPr lang="it-IT" sz="2000" dirty="0" err="1"/>
              <a:t>recent</a:t>
            </a:r>
            <a:r>
              <a:rPr lang="it-IT" sz="2000" dirty="0"/>
              <a:t> </a:t>
            </a:r>
            <a:r>
              <a:rPr lang="it-IT" sz="2000" dirty="0" err="1" smtClean="0"/>
              <a:t>transition</a:t>
            </a:r>
            <a:r>
              <a:rPr lang="it-IT" sz="2000" dirty="0" smtClean="0"/>
              <a:t> (in </a:t>
            </a:r>
            <a:r>
              <a:rPr lang="it-IT" sz="2000" dirty="0" err="1" smtClean="0"/>
              <a:t>other</a:t>
            </a:r>
            <a:r>
              <a:rPr lang="it-IT" sz="2000" dirty="0" smtClean="0"/>
              <a:t> </a:t>
            </a:r>
            <a:r>
              <a:rPr lang="it-IT" sz="2000" dirty="0" err="1" smtClean="0"/>
              <a:t>words</a:t>
            </a:r>
            <a:r>
              <a:rPr lang="it-IT" sz="2000" dirty="0" smtClean="0"/>
              <a:t>, </a:t>
            </a:r>
            <a:r>
              <a:rPr lang="it-IT" sz="2000" dirty="0" err="1" smtClean="0"/>
              <a:t>we</a:t>
            </a:r>
            <a:r>
              <a:rPr lang="it-IT" sz="2000" dirty="0" smtClean="0"/>
              <a:t> </a:t>
            </a:r>
            <a:r>
              <a:rPr lang="it-IT" sz="2000" dirty="0" err="1" smtClean="0"/>
              <a:t>don’t</a:t>
            </a:r>
            <a:r>
              <a:rPr lang="it-IT" sz="2000" dirty="0" smtClean="0"/>
              <a:t> </a:t>
            </a:r>
            <a:r>
              <a:rPr lang="it-IT" sz="2000" dirty="0" err="1" smtClean="0"/>
              <a:t>follow</a:t>
            </a:r>
            <a:r>
              <a:rPr lang="it-IT" sz="2000" dirty="0" smtClean="0"/>
              <a:t> the </a:t>
            </a:r>
            <a:r>
              <a:rPr lang="it-IT" sz="2000" dirty="0" err="1" smtClean="0"/>
              <a:t>sequence</a:t>
            </a:r>
            <a:r>
              <a:rPr lang="it-IT" sz="2000" dirty="0" smtClean="0"/>
              <a:t> of </a:t>
            </a:r>
            <a:r>
              <a:rPr lang="it-IT" sz="2000" dirty="0" err="1" smtClean="0"/>
              <a:t>moves</a:t>
            </a:r>
            <a:r>
              <a:rPr lang="it-IT" sz="2000" dirty="0" smtClean="0"/>
              <a:t> of a player). </a:t>
            </a:r>
          </a:p>
          <a:p>
            <a:r>
              <a:rPr lang="it-IT" sz="2000" dirty="0" err="1"/>
              <a:t>T</a:t>
            </a:r>
            <a:r>
              <a:rPr lang="it-IT" sz="2000" dirty="0" err="1" smtClean="0"/>
              <a:t>his</a:t>
            </a:r>
            <a:r>
              <a:rPr lang="it-IT" sz="2000" dirty="0" smtClean="0"/>
              <a:t> </a:t>
            </a:r>
            <a:r>
              <a:rPr lang="it-IT" sz="2000" dirty="0"/>
              <a:t>breaks the </a:t>
            </a:r>
            <a:r>
              <a:rPr lang="it-IT" sz="2000" dirty="0" err="1"/>
              <a:t>similarity</a:t>
            </a:r>
            <a:r>
              <a:rPr lang="it-IT" sz="2000" dirty="0"/>
              <a:t> of </a:t>
            </a:r>
            <a:r>
              <a:rPr lang="it-IT" sz="2000" dirty="0" err="1"/>
              <a:t>subsequent</a:t>
            </a:r>
            <a:r>
              <a:rPr lang="it-IT" sz="2000" dirty="0"/>
              <a:t> training </a:t>
            </a:r>
            <a:r>
              <a:rPr lang="it-IT" sz="2000" dirty="0" err="1"/>
              <a:t>samples</a:t>
            </a:r>
            <a:r>
              <a:rPr lang="it-IT" sz="2000" dirty="0"/>
              <a:t>, </a:t>
            </a:r>
            <a:r>
              <a:rPr lang="it-IT" sz="2000" dirty="0" err="1"/>
              <a:t>which</a:t>
            </a:r>
            <a:r>
              <a:rPr lang="it-IT" sz="2000" dirty="0"/>
              <a:t> </a:t>
            </a:r>
            <a:r>
              <a:rPr lang="it-IT" sz="2000" dirty="0" err="1"/>
              <a:t>otherwise</a:t>
            </a:r>
            <a:r>
              <a:rPr lang="it-IT" sz="2000" dirty="0"/>
              <a:t> </a:t>
            </a:r>
            <a:r>
              <a:rPr lang="it-IT" sz="2000" dirty="0" err="1"/>
              <a:t>might</a:t>
            </a:r>
            <a:r>
              <a:rPr lang="it-IT" sz="2000" dirty="0"/>
              <a:t> drive the network </a:t>
            </a:r>
            <a:r>
              <a:rPr lang="it-IT" sz="2000" dirty="0" err="1"/>
              <a:t>into</a:t>
            </a:r>
            <a:r>
              <a:rPr lang="it-IT" sz="2000" dirty="0"/>
              <a:t> a </a:t>
            </a:r>
            <a:r>
              <a:rPr lang="it-IT" sz="2000" dirty="0" err="1"/>
              <a:t>local</a:t>
            </a:r>
            <a:r>
              <a:rPr lang="it-IT" sz="2000" dirty="0"/>
              <a:t> minimum.</a:t>
            </a:r>
            <a:endParaRPr lang="en-US" sz="2000" dirty="0"/>
          </a:p>
        </p:txBody>
      </p:sp>
      <p:sp>
        <p:nvSpPr>
          <p:cNvPr id="4" name="Segnaposto numero diapositiva 3"/>
          <p:cNvSpPr>
            <a:spLocks noGrp="1"/>
          </p:cNvSpPr>
          <p:nvPr>
            <p:ph type="sldNum" sz="quarter" idx="10"/>
          </p:nvPr>
        </p:nvSpPr>
        <p:spPr/>
        <p:txBody>
          <a:bodyPr/>
          <a:lstStyle/>
          <a:p>
            <a:fld id="{BAEC083C-7171-864C-A07B-9C040EDBBED2}" type="slidenum">
              <a:rPr lang="en-US" smtClean="0"/>
              <a:pPr/>
              <a:t>60</a:t>
            </a:fld>
            <a:endParaRPr lang="en-US"/>
          </a:p>
        </p:txBody>
      </p:sp>
    </p:spTree>
    <p:extLst>
      <p:ext uri="{BB962C8B-B14F-4D97-AF65-F5344CB8AC3E}">
        <p14:creationId xmlns:p14="http://schemas.microsoft.com/office/powerpoint/2010/main" val="4014740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numero diapositiva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D2D5A8A-7FDF-7146-8561-9157C59EF220}" type="slidenum">
              <a:rPr lang="en-US" sz="1400">
                <a:latin typeface="Comic Sans MS" charset="0"/>
              </a:rPr>
              <a:pPr/>
              <a:t>61</a:t>
            </a:fld>
            <a:endParaRPr lang="en-US" sz="1400">
              <a:latin typeface="Comic Sans MS" charset="0"/>
            </a:endParaRPr>
          </a:p>
        </p:txBody>
      </p:sp>
      <p:sp>
        <p:nvSpPr>
          <p:cNvPr id="59395" name="Rectangle 2"/>
          <p:cNvSpPr txBox="1">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kumimoji="1" lang="en-GB" sz="3600" b="1">
                <a:solidFill>
                  <a:srgbClr val="0066FF"/>
                </a:solidFill>
                <a:latin typeface="Helvetica" charset="0"/>
              </a:rPr>
              <a:t>Summary</a:t>
            </a:r>
          </a:p>
        </p:txBody>
      </p:sp>
      <p:sp>
        <p:nvSpPr>
          <p:cNvPr id="59396" name="Rectangle 3"/>
          <p:cNvSpPr txBox="1">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3300"/>
              </a:buClr>
              <a:buSzPct val="85000"/>
              <a:buFont typeface="Marlett" charset="0"/>
              <a:buChar char="h"/>
            </a:pPr>
            <a:r>
              <a:rPr kumimoji="1" lang="en-GB" dirty="0">
                <a:latin typeface="Helvetica" charset="0"/>
              </a:rPr>
              <a:t>Reinforcement learning is suitable for learning in </a:t>
            </a:r>
            <a:r>
              <a:rPr kumimoji="1" lang="en-GB" i="1" dirty="0">
                <a:solidFill>
                  <a:srgbClr val="FF6600"/>
                </a:solidFill>
                <a:latin typeface="Helvetica" charset="0"/>
              </a:rPr>
              <a:t>uncertain</a:t>
            </a:r>
            <a:r>
              <a:rPr kumimoji="1" lang="en-GB" dirty="0">
                <a:latin typeface="Helvetica" charset="0"/>
              </a:rPr>
              <a:t> environments where rewards may be </a:t>
            </a:r>
            <a:r>
              <a:rPr kumimoji="1" lang="en-GB" i="1" dirty="0">
                <a:solidFill>
                  <a:srgbClr val="FF6600"/>
                </a:solidFill>
                <a:latin typeface="Helvetica" charset="0"/>
              </a:rPr>
              <a:t>delayed</a:t>
            </a:r>
            <a:r>
              <a:rPr kumimoji="1" lang="en-GB" dirty="0">
                <a:latin typeface="Helvetica" charset="0"/>
              </a:rPr>
              <a:t> and subject to chance</a:t>
            </a:r>
          </a:p>
          <a:p>
            <a:pPr>
              <a:spcBef>
                <a:spcPct val="50000"/>
              </a:spcBef>
              <a:buClr>
                <a:srgbClr val="FF3300"/>
              </a:buClr>
              <a:buSzPct val="85000"/>
              <a:buFont typeface="Marlett" charset="0"/>
              <a:buChar char="h"/>
            </a:pPr>
            <a:r>
              <a:rPr kumimoji="1" lang="en-GB" dirty="0">
                <a:latin typeface="Helvetica" charset="0"/>
              </a:rPr>
              <a:t>The goal of a reinforcement learning program is to maximise the </a:t>
            </a:r>
            <a:r>
              <a:rPr kumimoji="1" lang="en-GB" i="1" dirty="0">
                <a:solidFill>
                  <a:srgbClr val="FF6600"/>
                </a:solidFill>
                <a:latin typeface="Helvetica" charset="0"/>
              </a:rPr>
              <a:t>eventual</a:t>
            </a:r>
            <a:r>
              <a:rPr kumimoji="1" lang="en-GB" dirty="0">
                <a:latin typeface="Helvetica" charset="0"/>
              </a:rPr>
              <a:t> reward</a:t>
            </a:r>
          </a:p>
          <a:p>
            <a:pPr>
              <a:spcBef>
                <a:spcPct val="50000"/>
              </a:spcBef>
              <a:buClr>
                <a:srgbClr val="FF3300"/>
              </a:buClr>
              <a:buSzPct val="85000"/>
              <a:buFont typeface="Marlett" charset="0"/>
              <a:buChar char="h"/>
            </a:pPr>
            <a:r>
              <a:rPr kumimoji="1" lang="en-GB" dirty="0">
                <a:latin typeface="Helvetica" charset="0"/>
              </a:rPr>
              <a:t>Q-learning is a form of reinforcement learning that </a:t>
            </a:r>
            <a:r>
              <a:rPr kumimoji="1" lang="en-GB" dirty="0" err="1">
                <a:latin typeface="Helvetica" charset="0"/>
              </a:rPr>
              <a:t>doesn</a:t>
            </a:r>
            <a:r>
              <a:rPr kumimoji="1" lang="ja-JP" altLang="en-GB" dirty="0"/>
              <a:t>’</a:t>
            </a:r>
            <a:r>
              <a:rPr kumimoji="1" lang="en-GB" altLang="ja-JP" dirty="0">
                <a:latin typeface="Helvetica" charset="0"/>
              </a:rPr>
              <a:t>t require that the learner has prior knowledge of how its actions affect the environment</a:t>
            </a:r>
            <a:endParaRPr kumimoji="1" lang="en-GB" dirty="0">
              <a:latin typeface="Helvetic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724400" y="533400"/>
            <a:ext cx="3886200" cy="1143000"/>
          </a:xfrm>
        </p:spPr>
        <p:txBody>
          <a:bodyPr/>
          <a:lstStyle/>
          <a:p>
            <a:r>
              <a:rPr lang="en-GB" sz="3200">
                <a:latin typeface="Arial" charset="0"/>
              </a:rPr>
              <a:t>Reinforcement Learning</a:t>
            </a:r>
          </a:p>
        </p:txBody>
      </p:sp>
      <p:pic>
        <p:nvPicPr>
          <p:cNvPr id="21506" name="Picture 3"/>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685800" y="2133600"/>
            <a:ext cx="3810000" cy="3657600"/>
          </a:xfrm>
        </p:spPr>
      </p:pic>
      <p:pic>
        <p:nvPicPr>
          <p:cNvPr id="21507" name="Picture 4"/>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724400" y="2057400"/>
            <a:ext cx="3810000" cy="3810000"/>
          </a:xfrm>
        </p:spPr>
      </p:pic>
      <p:sp>
        <p:nvSpPr>
          <p:cNvPr id="7173" name="Rectangle 5"/>
          <p:cNvSpPr>
            <a:spLocks noChangeArrowheads="1"/>
          </p:cNvSpPr>
          <p:nvPr/>
        </p:nvSpPr>
        <p:spPr bwMode="auto">
          <a:xfrm>
            <a:off x="609600" y="609600"/>
            <a:ext cx="388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a:defRPr/>
            </a:pPr>
            <a:r>
              <a:rPr lang="en-GB" sz="3200" dirty="0">
                <a:solidFill>
                  <a:schemeClr val="tx2"/>
                </a:solidFill>
              </a:rPr>
              <a:t>Supervised </a:t>
            </a:r>
            <a:br>
              <a:rPr lang="en-GB" sz="3200" dirty="0">
                <a:solidFill>
                  <a:schemeClr val="tx2"/>
                </a:solidFill>
              </a:rPr>
            </a:br>
            <a:r>
              <a:rPr lang="en-GB" sz="3200" dirty="0">
                <a:solidFill>
                  <a:schemeClr val="tx2"/>
                </a:solidFill>
              </a:rPr>
              <a:t>Learning</a:t>
            </a:r>
          </a:p>
        </p:txBody>
      </p:sp>
      <p:sp>
        <p:nvSpPr>
          <p:cNvPr id="2" name="CasellaDiTesto 1"/>
          <p:cNvSpPr txBox="1">
            <a:spLocks noChangeArrowheads="1"/>
          </p:cNvSpPr>
          <p:nvPr/>
        </p:nvSpPr>
        <p:spPr bwMode="auto">
          <a:xfrm>
            <a:off x="385763" y="5830888"/>
            <a:ext cx="42576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Input is an istance, output is a</a:t>
            </a:r>
          </a:p>
          <a:p>
            <a:pPr eaLnBrk="1" hangingPunct="1"/>
            <a:r>
              <a:rPr lang="it-IT"/>
              <a:t>classification of the istance</a:t>
            </a:r>
          </a:p>
        </p:txBody>
      </p:sp>
      <p:sp>
        <p:nvSpPr>
          <p:cNvPr id="3" name="CasellaDiTesto 2"/>
          <p:cNvSpPr txBox="1">
            <a:spLocks noChangeArrowheads="1"/>
          </p:cNvSpPr>
          <p:nvPr/>
        </p:nvSpPr>
        <p:spPr bwMode="auto">
          <a:xfrm>
            <a:off x="5046663" y="5657850"/>
            <a:ext cx="39163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Input is some “goal”, output</a:t>
            </a:r>
          </a:p>
          <a:p>
            <a:pPr eaLnBrk="1" hangingPunct="1"/>
            <a:r>
              <a:rPr lang="it-IT"/>
              <a:t>is a sequence of actions to</a:t>
            </a:r>
          </a:p>
          <a:p>
            <a:pPr eaLnBrk="1" hangingPunct="1"/>
            <a:r>
              <a:rPr lang="it-IT"/>
              <a:t>meet the goal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0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7173"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atin typeface="Arial" charset="0"/>
              </a:rPr>
              <a:t>Example: Robot moving in an environment (a  maze)</a:t>
            </a:r>
          </a:p>
        </p:txBody>
      </p:sp>
      <p:pic>
        <p:nvPicPr>
          <p:cNvPr id="10243" name="Content Placeholder 4" descr="micromous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8913" y="1709738"/>
            <a:ext cx="5080000" cy="3810000"/>
          </a:xfrm>
        </p:spPr>
      </p:pic>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E5F8DA-CB89-D948-946F-27AB5FA6916F}" type="slidenum">
              <a:rPr lang="en-US" sz="1400">
                <a:latin typeface="Comic Sans MS" charset="0"/>
              </a:rPr>
              <a:pPr/>
              <a:t>8</a:t>
            </a:fld>
            <a:endParaRPr lang="en-US" sz="1400">
              <a:latin typeface="Comic Sans MS" charset="0"/>
            </a:endParaRPr>
          </a:p>
        </p:txBody>
      </p:sp>
      <p:pic>
        <p:nvPicPr>
          <p:cNvPr id="10245" name="Picture 5" descr="airat2_1-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5775" y="1751013"/>
            <a:ext cx="35782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6" name="Straight Arrow Connector 7"/>
          <p:cNvCxnSpPr>
            <a:cxnSpLocks noChangeShapeType="1"/>
          </p:cNvCxnSpPr>
          <p:nvPr/>
        </p:nvCxnSpPr>
        <p:spPr bwMode="auto">
          <a:xfrm>
            <a:off x="2520950" y="3089275"/>
            <a:ext cx="3311525" cy="471488"/>
          </a:xfrm>
          <a:prstGeom prst="straightConnector1">
            <a:avLst/>
          </a:prstGeom>
          <a:noFill/>
          <a:ln w="38100">
            <a:solidFill>
              <a:srgbClr val="FFFF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atin typeface="Arial" charset="0"/>
              </a:rPr>
              <a:t>Example: playing a game (e.g. backgammon, chess)</a:t>
            </a:r>
          </a:p>
        </p:txBody>
      </p:sp>
      <p:pic>
        <p:nvPicPr>
          <p:cNvPr id="11267" name="Content Placeholder 4" descr="figtmp76.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43113" y="2339975"/>
            <a:ext cx="5478462" cy="3059113"/>
          </a:xfrm>
        </p:spPr>
      </p:pic>
      <p:sp>
        <p:nvSpPr>
          <p:cNvPr id="11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BBCCFB-C356-D14F-8580-0F5B72877ACB}" type="slidenum">
              <a:rPr lang="en-US" sz="1400">
                <a:latin typeface="Comic Sans MS" charset="0"/>
              </a:rPr>
              <a:pPr/>
              <a:t>9</a:t>
            </a:fld>
            <a:endParaRPr lang="en-US" sz="1400">
              <a:latin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gi">
  <a:themeElements>
    <a:clrScheme name="">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ng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80008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80008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gi 1">
        <a:dk1>
          <a:srgbClr val="000000"/>
        </a:dk1>
        <a:lt1>
          <a:srgbClr val="FFFFFF"/>
        </a:lt1>
        <a:dk2>
          <a:srgbClr val="000000"/>
        </a:dk2>
        <a:lt2>
          <a:srgbClr val="393939"/>
        </a:lt2>
        <a:accent1>
          <a:srgbClr val="FF0000"/>
        </a:accent1>
        <a:accent2>
          <a:srgbClr val="00FF00"/>
        </a:accent2>
        <a:accent3>
          <a:srgbClr val="FFFFFF"/>
        </a:accent3>
        <a:accent4>
          <a:srgbClr val="000000"/>
        </a:accent4>
        <a:accent5>
          <a:srgbClr val="FFAAAA"/>
        </a:accent5>
        <a:accent6>
          <a:srgbClr val="00E700"/>
        </a:accent6>
        <a:hlink>
          <a:srgbClr val="0000FF"/>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Designs\ngi.pot</Template>
  <TotalTime>102526</TotalTime>
  <Words>4254</Words>
  <Application>Microsoft Macintosh PowerPoint</Application>
  <PresentationFormat>Lettera USA (21,6x27,9 cm)</PresentationFormat>
  <Paragraphs>1167</Paragraphs>
  <Slides>61</Slides>
  <Notes>2</Notes>
  <HiddenSlides>10</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61</vt:i4>
      </vt:variant>
    </vt:vector>
  </HeadingPairs>
  <TitlesOfParts>
    <vt:vector size="65" baseType="lpstr">
      <vt:lpstr>ngi</vt:lpstr>
      <vt:lpstr>Equation</vt:lpstr>
      <vt:lpstr>Equazione</vt:lpstr>
      <vt:lpstr>Microsoft Equation</vt:lpstr>
      <vt:lpstr>Reinforcement Learning </vt:lpstr>
      <vt:lpstr>So far ….</vt:lpstr>
      <vt:lpstr>Reinforcement learning</vt:lpstr>
      <vt:lpstr>Examples of applications</vt:lpstr>
      <vt:lpstr>Learning by reinforcement</vt:lpstr>
      <vt:lpstr>Reinforcement learning</vt:lpstr>
      <vt:lpstr>Reinforcement Learning</vt:lpstr>
      <vt:lpstr>Example: Robot moving in an environment (a  maze)</vt:lpstr>
      <vt:lpstr>Example: playing a game (e.g. backgammon, chess)</vt:lpstr>
      <vt:lpstr>Elements of RL</vt:lpstr>
      <vt:lpstr>Markov Decision Process (MDP)</vt:lpstr>
      <vt:lpstr>Agent’s Learning Task</vt:lpstr>
      <vt:lpstr>Example: TD-Gammon</vt:lpstr>
      <vt:lpstr>Example: Mountain-Car</vt:lpstr>
      <vt:lpstr>Value function</vt:lpstr>
      <vt:lpstr>Example: robot in a grid environment</vt:lpstr>
      <vt:lpstr>Example: robot in a grid environment</vt:lpstr>
      <vt:lpstr>Computing V(s)  (if policy π is given)</vt:lpstr>
      <vt:lpstr>Presentazione di PowerPoint</vt:lpstr>
      <vt:lpstr>How do we learn optimal policy * ?</vt:lpstr>
      <vt:lpstr>Utility-based agents</vt:lpstr>
      <vt:lpstr>Q-learning: an utility-based learner in deterministic environments</vt:lpstr>
      <vt:lpstr>Learning the Q-value</vt:lpstr>
      <vt:lpstr>Simple Q pseudo-code</vt:lpstr>
      <vt:lpstr>Algorithm to utilize the Q table </vt:lpstr>
      <vt:lpstr>Q-Learning: Example (=0.9)   Episode 1</vt:lpstr>
      <vt:lpstr>Q-Learning: Example (=0.9)</vt:lpstr>
      <vt:lpstr>Q-Learning: Example (=0.9)</vt:lpstr>
      <vt:lpstr>Q-Learning: Example (=0.9)   Episode 2</vt:lpstr>
      <vt:lpstr>Q-Learning: Example (=0.9)</vt:lpstr>
      <vt:lpstr>Q-Learning: Example (=0.9)</vt:lpstr>
      <vt:lpstr>Q-Learning: Example (=0.9)  Episode 3</vt:lpstr>
      <vt:lpstr>Q-Learning: Example (=0.9)</vt:lpstr>
      <vt:lpstr>Q-Learning: Example (=0.9)</vt:lpstr>
      <vt:lpstr>Q-Learning: Example (=0.9)  Episode 4</vt:lpstr>
      <vt:lpstr>Q-Learning: Example (=0.9)</vt:lpstr>
      <vt:lpstr>Q-Learning: Esempio (=0.9)</vt:lpstr>
      <vt:lpstr>Q-Learning: Example (=0.9)</vt:lpstr>
      <vt:lpstr>Q-Learning: Example (=0.9)</vt:lpstr>
      <vt:lpstr>Q-Learning: Esempio (=0.9)</vt:lpstr>
      <vt:lpstr>Q-Learning: Example(=0.9)</vt:lpstr>
      <vt:lpstr>Yet another example</vt:lpstr>
      <vt:lpstr>Presentazione di PowerPoint</vt:lpstr>
      <vt:lpstr>State, Action, Reward and          Q-value</vt:lpstr>
      <vt:lpstr>Presentazione di PowerPoint</vt:lpstr>
      <vt:lpstr>Numerical Example</vt:lpstr>
      <vt:lpstr>Episode 1: start from B</vt:lpstr>
      <vt:lpstr>Episode 2: start from D</vt:lpstr>
      <vt:lpstr>Episode 2 (cont’d)</vt:lpstr>
      <vt:lpstr>After Many Episodes</vt:lpstr>
      <vt:lpstr>Presentazione di PowerPoint</vt:lpstr>
      <vt:lpstr>The non-deterministic case</vt:lpstr>
      <vt:lpstr>Non-deterministic case</vt:lpstr>
      <vt:lpstr>Non-deterministic case</vt:lpstr>
      <vt:lpstr>Deep Q learning (1)</vt:lpstr>
      <vt:lpstr>Deep Q (2)</vt:lpstr>
      <vt:lpstr>Example: Deep Mind network for Atari games (Mnih 2013)</vt:lpstr>
      <vt:lpstr>Example: Deep Mind network for Atari games (Mnih 2013)</vt:lpstr>
      <vt:lpstr>How does it works?</vt:lpstr>
      <vt:lpstr>More issues</vt:lpstr>
      <vt:lpstr>Presentazione di PowerPoint</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NMS PI meeting, September 27-29, 2000</dc:subject>
  <dc:creator>Edwin Chong</dc:creator>
  <cp:lastModifiedBy>Prof.ssa Velardi</cp:lastModifiedBy>
  <cp:revision>754</cp:revision>
  <cp:lastPrinted>2000-09-21T19:28:55Z</cp:lastPrinted>
  <dcterms:created xsi:type="dcterms:W3CDTF">1999-04-21T20:02:09Z</dcterms:created>
  <dcterms:modified xsi:type="dcterms:W3CDTF">2017-12-14T09:54:56Z</dcterms:modified>
</cp:coreProperties>
</file>