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Default Extension="doc" ContentType="application/msword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26" strictFirstAndLastChars="0" saveSubsetFonts="1" autoCompressPictures="0">
  <p:sldMasterIdLst>
    <p:sldMasterId r:id="rId1"/>
  </p:sldMasterIdLst>
  <p:notesMasterIdLst>
    <p:notesMasterId r:id="rId26"/>
  </p:notesMasterIdLst>
  <p:handoutMasterIdLst>
    <p:handoutMasterId r:id="rId27"/>
  </p:handoutMasterIdLst>
  <p:sldIdLst>
    <p:sldId id="275" r:id="rId2"/>
    <p:sldId id="301" r:id="rId3"/>
    <p:sldId id="276" r:id="rId4"/>
    <p:sldId id="277" r:id="rId5"/>
    <p:sldId id="278" r:id="rId6"/>
    <p:sldId id="32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302" r:id="rId16"/>
    <p:sldId id="287" r:id="rId17"/>
    <p:sldId id="288" r:id="rId18"/>
    <p:sldId id="303" r:id="rId19"/>
    <p:sldId id="289" r:id="rId20"/>
    <p:sldId id="290" r:id="rId21"/>
    <p:sldId id="304" r:id="rId22"/>
    <p:sldId id="292" r:id="rId23"/>
    <p:sldId id="294" r:id="rId24"/>
    <p:sldId id="305" r:id="rId25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CC66FF"/>
    <a:srgbClr val="FF6F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>
    <p:restoredLeft sz="15620"/>
    <p:restoredTop sz="99561" autoAdjust="0"/>
  </p:normalViewPr>
  <p:slideViewPr>
    <p:cSldViewPr snapToGrid="0">
      <p:cViewPr>
        <p:scale>
          <a:sx n="100" d="100"/>
          <a:sy n="100" d="100"/>
        </p:scale>
        <p:origin x="-1776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Relationship Id="rId2" Type="http://schemas.openxmlformats.org/officeDocument/2006/relationships/image" Target="../media/image8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6D8CE6-2E5C-214C-9240-06E426EB17FF}" type="datetime1">
              <a:rPr lang="it-IT"/>
              <a:pPr>
                <a:defRPr/>
              </a:pPr>
              <a:t>14-10-2011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2E2A57F-6743-6440-AFEF-F950E9F363D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F467D2-BC43-BA4D-B552-7DDDB8E8680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C8F6E-DE93-2249-B5EC-79753697A43E}" type="slidenum">
              <a:rPr lang="it-IT"/>
              <a:pPr/>
              <a:t>26</a:t>
            </a:fld>
            <a:endParaRPr lang="it-IT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77DE9-B82E-9244-9B0E-60C64A6D085F}" type="slidenum">
              <a:rPr lang="it-IT"/>
              <a:pPr/>
              <a:t>35</a:t>
            </a:fld>
            <a:endParaRPr lang="it-IT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E488F-40D7-3146-9417-0CD26E08B374}" type="slidenum">
              <a:rPr lang="it-IT"/>
              <a:pPr/>
              <a:t>36</a:t>
            </a:fld>
            <a:endParaRPr lang="it-IT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CE189-5287-644C-A766-A189ADCE96B3}" type="slidenum">
              <a:rPr lang="it-IT"/>
              <a:pPr/>
              <a:t>37</a:t>
            </a:fld>
            <a:endParaRPr lang="it-IT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33CF8-C6B4-BC4B-BCAF-FF2349215A77}" type="slidenum">
              <a:rPr lang="it-IT"/>
              <a:pPr/>
              <a:t>38</a:t>
            </a:fld>
            <a:endParaRPr lang="it-IT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311BA-1517-704B-958B-DD9749DCBDF5}" type="slidenum">
              <a:rPr lang="it-IT"/>
              <a:pPr/>
              <a:t>39</a:t>
            </a:fld>
            <a:endParaRPr lang="it-IT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690B88-F471-C941-8E20-9EAF434173C1}" type="slidenum">
              <a:rPr lang="it-IT"/>
              <a:pPr/>
              <a:t>40</a:t>
            </a:fld>
            <a:endParaRPr lang="it-IT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5ADC5-12B9-3442-9568-1A40E2F441A3}" type="slidenum">
              <a:rPr lang="it-IT"/>
              <a:pPr/>
              <a:t>41</a:t>
            </a:fld>
            <a:endParaRPr lang="it-IT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FF42A-7E03-2B45-8D56-52B3FA9ECED0}" type="slidenum">
              <a:rPr lang="it-IT"/>
              <a:pPr/>
              <a:t>42</a:t>
            </a:fld>
            <a:endParaRPr lang="it-IT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C98A8-FD02-D94E-9FFA-32DF1F325ACD}" type="slidenum">
              <a:rPr lang="it-IT"/>
              <a:pPr/>
              <a:t>43</a:t>
            </a:fld>
            <a:endParaRPr lang="it-IT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F9E20-11DE-C443-8C5C-64B63D210701}" type="slidenum">
              <a:rPr lang="it-IT"/>
              <a:pPr/>
              <a:t>44</a:t>
            </a:fld>
            <a:endParaRPr lang="it-IT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D6553-1849-A94F-A8CF-4DBC9AD14D86}" type="slidenum">
              <a:rPr lang="it-IT"/>
              <a:pPr/>
              <a:t>27</a:t>
            </a:fld>
            <a:endParaRPr lang="it-IT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19B99-4965-B640-BDD6-9E59A4281484}" type="slidenum">
              <a:rPr lang="it-IT"/>
              <a:pPr/>
              <a:t>45</a:t>
            </a:fld>
            <a:endParaRPr lang="it-IT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BEC28-B5DD-7D4C-865B-00AE763C21DA}" type="slidenum">
              <a:rPr lang="it-IT"/>
              <a:pPr/>
              <a:t>46</a:t>
            </a:fld>
            <a:endParaRPr lang="it-IT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85D80-89B4-F145-AC18-1605554DD787}" type="slidenum">
              <a:rPr lang="it-IT"/>
              <a:pPr/>
              <a:t>47</a:t>
            </a:fld>
            <a:endParaRPr lang="it-IT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85CD3-9439-7E44-872B-3C6F659FFCA9}" type="slidenum">
              <a:rPr lang="it-IT"/>
              <a:pPr/>
              <a:t>48</a:t>
            </a:fld>
            <a:endParaRPr lang="it-IT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974CC-FF96-C144-ADD8-70C88B57C826}" type="slidenum">
              <a:rPr lang="it-IT"/>
              <a:pPr/>
              <a:t>49</a:t>
            </a:fld>
            <a:endParaRPr lang="it-IT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CC21D-5BD3-AD4E-BD6C-90091C3A7427}" type="slidenum">
              <a:rPr lang="it-IT"/>
              <a:pPr/>
              <a:t>28</a:t>
            </a:fld>
            <a:endParaRPr lang="it-IT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23963-9131-CB43-8DF4-DB4B47CDDB95}" type="slidenum">
              <a:rPr lang="it-IT"/>
              <a:pPr/>
              <a:t>29</a:t>
            </a:fld>
            <a:endParaRPr lang="it-IT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CA2568-FEE9-BE44-9D25-33E4457106A4}" type="slidenum">
              <a:rPr lang="it-IT"/>
              <a:pPr/>
              <a:t>30</a:t>
            </a:fld>
            <a:endParaRPr lang="it-IT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CA2568-FEE9-BE44-9D25-33E4457106A4}" type="slidenum">
              <a:rPr lang="it-IT"/>
              <a:pPr/>
              <a:t>31</a:t>
            </a:fld>
            <a:endParaRPr lang="it-IT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26F65-8FE7-3341-8203-5CF1D420E197}" type="slidenum">
              <a:rPr lang="it-IT"/>
              <a:pPr/>
              <a:t>32</a:t>
            </a:fld>
            <a:endParaRPr lang="it-IT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A6D2E-9151-8946-95A0-C39B5C70256B}" type="slidenum">
              <a:rPr lang="it-IT"/>
              <a:pPr/>
              <a:t>33</a:t>
            </a:fld>
            <a:endParaRPr lang="it-IT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DEE6A-D80A-2044-BD2B-72A61B71B8A5}" type="slidenum">
              <a:rPr lang="it-IT"/>
              <a:pPr/>
              <a:t>34</a:t>
            </a:fld>
            <a:endParaRPr lang="it-IT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ttangolo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2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23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ja-JP" smtClean="0"/>
              <a:t>Prof.ssa Tiziana Calamoneri Algoritmi per la Visualizzazione</a:t>
            </a:r>
            <a:endParaRPr lang="de-DE" altLang="ja-JP"/>
          </a:p>
        </p:txBody>
      </p:sp>
      <p:sp>
        <p:nvSpPr>
          <p:cNvPr id="24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82D8B-9F19-584A-B97B-3C39E5A81E47}" type="slidenum">
              <a:rPr lang="de-DE" altLang="ja-JP"/>
              <a:pPr>
                <a:defRPr/>
              </a:pPr>
              <a:t>‹n.›</a:t>
            </a:fld>
            <a:endParaRPr lang="de-DE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ja-JP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ja-JP" smtClean="0"/>
              <a:t>Prof.ssa Tiziana Calamoneri Algoritmi per la Visualizzazione</a:t>
            </a:r>
            <a:endParaRPr lang="it-IT" altLang="ja-JP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CC48-A3D5-E54A-B912-E05CE3103470}" type="slidenum">
              <a:rPr lang="it-IT" altLang="ja-JP"/>
              <a:pPr>
                <a:defRPr/>
              </a:pPr>
              <a:t>‹n.›</a:t>
            </a:fld>
            <a:endParaRPr lang="it-IT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ja-JP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ja-JP" smtClean="0"/>
              <a:t>Prof.ssa Tiziana Calamoneri Algoritmi per la Visualizzazione</a:t>
            </a:r>
            <a:endParaRPr lang="it-IT" altLang="ja-JP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6A94-F6BB-4A44-9474-B73C257948AA}" type="slidenum">
              <a:rPr lang="it-IT" altLang="ja-JP"/>
              <a:pPr>
                <a:defRPr/>
              </a:pPr>
              <a:t>‹n.›</a:t>
            </a:fld>
            <a:endParaRPr lang="it-IT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 altLang="ja-JP"/>
          </a:p>
        </p:txBody>
      </p:sp>
      <p:sp>
        <p:nvSpPr>
          <p:cNvPr id="5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2E279A-DF17-5D4A-8C81-20EA3C29258F}" type="slidenum">
              <a:rPr lang="it-IT" altLang="ja-JP"/>
              <a:pPr>
                <a:defRPr/>
              </a:pPr>
              <a:t>‹n.›</a:t>
            </a:fld>
            <a:endParaRPr lang="it-IT" altLang="ja-JP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ja-JP" smtClean="0"/>
              <a:t>Prof.ssa Tiziana Calamoneri Algoritmi per la Visualizzazione</a:t>
            </a:r>
            <a:endParaRPr lang="it-IT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ttangolo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ja-JP"/>
          </a:p>
        </p:txBody>
      </p:sp>
      <p:sp>
        <p:nvSpPr>
          <p:cNvPr id="21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ja-JP" smtClean="0"/>
              <a:t>Prof.ssa Tiziana Calamoneri Algoritmi per la Visualizzazione</a:t>
            </a:r>
            <a:endParaRPr lang="it-IT" altLang="ja-JP"/>
          </a:p>
        </p:txBody>
      </p:sp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DCC8-62A8-F741-BA89-96153EB677E1}" type="slidenum">
              <a:rPr lang="it-IT" altLang="ja-JP"/>
              <a:pPr>
                <a:defRPr/>
              </a:pPr>
              <a:t>‹n.›</a:t>
            </a:fld>
            <a:endParaRPr lang="it-IT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ja-JP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ja-JP" smtClean="0"/>
              <a:t>Prof.ssa Tiziana Calamoneri Algoritmi per la Visualizzazione</a:t>
            </a:r>
            <a:endParaRPr lang="it-IT" altLang="ja-JP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A41F9-AC43-A34C-B105-4FCC6EC8F0BD}" type="slidenum">
              <a:rPr lang="it-IT" altLang="ja-JP"/>
              <a:pPr>
                <a:defRPr/>
              </a:pPr>
              <a:t>‹n.›</a:t>
            </a:fld>
            <a:endParaRPr lang="it-IT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ja-JP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ja-JP" smtClean="0"/>
              <a:t>Prof.ssa Tiziana Calamoneri Algoritmi per la Visualizzazione</a:t>
            </a:r>
            <a:endParaRPr lang="it-IT" altLang="ja-JP"/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3CDC-00AE-BC46-9E70-C66B87A811AD}" type="slidenum">
              <a:rPr lang="it-IT" altLang="ja-JP"/>
              <a:pPr>
                <a:defRPr/>
              </a:pPr>
              <a:t>‹n.›</a:t>
            </a:fld>
            <a:endParaRPr lang="it-IT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 altLang="ja-JP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4F186D-B538-594F-9D9E-F941FF370F08}" type="slidenum">
              <a:rPr lang="it-IT" altLang="ja-JP"/>
              <a:pPr>
                <a:defRPr/>
              </a:pPr>
              <a:t>‹n.›</a:t>
            </a:fld>
            <a:endParaRPr lang="it-IT" altLang="ja-JP"/>
          </a:p>
        </p:txBody>
      </p:sp>
      <p:sp>
        <p:nvSpPr>
          <p:cNvPr id="5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ja-JP" smtClean="0"/>
              <a:t>Prof.ssa Tiziana Calamoneri Algoritmi per la Visualizzazione</a:t>
            </a:r>
            <a:endParaRPr lang="it-IT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ja-JP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ja-JP" smtClean="0"/>
              <a:t>Prof.ssa Tiziana Calamoneri Algoritmi per la Visualizzazione</a:t>
            </a:r>
            <a:endParaRPr lang="it-IT" altLang="ja-JP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2A3B7-0CD4-D944-991D-9E9044603688}" type="slidenum">
              <a:rPr lang="it-IT" altLang="ja-JP"/>
              <a:pPr>
                <a:defRPr/>
              </a:pPr>
              <a:t>‹n.›</a:t>
            </a:fld>
            <a:endParaRPr lang="it-IT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nettore 1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ttangolo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 altLang="ja-JP"/>
          </a:p>
        </p:txBody>
      </p:sp>
      <p:sp>
        <p:nvSpPr>
          <p:cNvPr id="13" name="Segnaposto numero diapositiva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60E06A-AD6B-BB41-BA7A-ED384226F42D}" type="slidenum">
              <a:rPr lang="it-IT" altLang="ja-JP"/>
              <a:pPr>
                <a:defRPr/>
              </a:pPr>
              <a:t>‹n.›</a:t>
            </a:fld>
            <a:endParaRPr lang="it-IT" altLang="ja-JP"/>
          </a:p>
        </p:txBody>
      </p:sp>
      <p:sp>
        <p:nvSpPr>
          <p:cNvPr id="14" name="Segnaposto piè di pagina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ja-JP" smtClean="0"/>
              <a:t>Prof.ssa Tiziana Calamoneri Algoritmi per la Visualizzazione</a:t>
            </a:r>
            <a:endParaRPr lang="it-IT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 altLang="ja-JP"/>
          </a:p>
        </p:txBody>
      </p:sp>
      <p:sp>
        <p:nvSpPr>
          <p:cNvPr id="13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5A7665-A3FD-9945-95C0-383DE890FE30}" type="slidenum">
              <a:rPr lang="it-IT" altLang="ja-JP"/>
              <a:pPr>
                <a:defRPr/>
              </a:pPr>
              <a:t>‹n.›</a:t>
            </a:fld>
            <a:endParaRPr lang="it-IT" altLang="ja-JP"/>
          </a:p>
        </p:txBody>
      </p:sp>
      <p:sp>
        <p:nvSpPr>
          <p:cNvPr id="14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ja-JP" smtClean="0"/>
              <a:t>Prof.ssa Tiziana Calamoneri Algoritmi per la Visualizzazione</a:t>
            </a:r>
            <a:endParaRPr lang="it-IT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028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 altLang="ja-JP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 altLang="ja-JP" smtClean="0"/>
              <a:t>Prof.ssa Tiziana Calamoneri Algoritmi per la Visualizzazione</a:t>
            </a:r>
            <a:endParaRPr lang="it-IT" altLang="ja-JP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DAE1B8-D04F-B340-9D0A-D740B8145F8A}" type="slidenum">
              <a:rPr lang="it-IT" altLang="ja-JP"/>
              <a:pPr>
                <a:defRPr/>
              </a:pPr>
              <a:t>‹n.›</a:t>
            </a:fld>
            <a:endParaRPr lang="it-IT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Documento_di_Microsoft_Word_97_-_20045.doc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Documento_di_Microsoft_Word_97_-_20046.doc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Documento_di_Microsoft_Word_97_-_20047.doc"/><Relationship Id="rId5" Type="http://schemas.openxmlformats.org/officeDocument/2006/relationships/oleObject" Target="../embeddings/Documento_di_Microsoft_Word_97_-_20048.doc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Documento_di_Microsoft_Word_97_-_20049.doc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Documento_di_Microsoft_Word_97_-_200410.doc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Documento_di_Microsoft_Word_97_-_2004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Documento_di_Microsoft_Word_97_-_20042.doc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Documento_di_Microsoft_Word_97_-_20043.doc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Documento_di_Microsoft_Word_97_-_20044.doc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Layout di </a:t>
            </a:r>
            <a:r>
              <a:rPr lang="it-IT" dirty="0" err="1">
                <a:ea typeface="+mj-ea"/>
                <a:cs typeface="+mj-cs"/>
              </a:rPr>
              <a:t>Even</a:t>
            </a:r>
            <a:r>
              <a:rPr lang="it-IT" dirty="0">
                <a:ea typeface="+mj-ea"/>
                <a:cs typeface="+mj-cs"/>
              </a:rPr>
              <a:t> e </a:t>
            </a:r>
            <a:r>
              <a:rPr lang="it-IT" dirty="0" err="1">
                <a:ea typeface="+mj-ea"/>
                <a:cs typeface="+mj-cs"/>
              </a:rPr>
              <a:t>Even</a:t>
            </a:r>
            <a:r>
              <a:rPr lang="it-IT" dirty="0">
                <a:ea typeface="+mj-ea"/>
                <a:cs typeface="+mj-cs"/>
              </a:rPr>
              <a:t> (</a:t>
            </a:r>
            <a:r>
              <a:rPr lang="it-IT" dirty="0" err="1">
                <a:ea typeface="+mj-ea"/>
                <a:cs typeface="+mj-cs"/>
              </a:rPr>
              <a:t>1</a:t>
            </a:r>
            <a:r>
              <a:rPr lang="it-IT" dirty="0">
                <a:ea typeface="+mj-ea"/>
                <a:cs typeface="+mj-cs"/>
              </a:rPr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105025"/>
            <a:ext cx="8153400" cy="3886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sz="2600" dirty="0"/>
              <a:t>Layout presentato da </a:t>
            </a:r>
            <a:r>
              <a:rPr lang="it-IT" sz="2600" dirty="0" err="1"/>
              <a:t>Even</a:t>
            </a:r>
            <a:r>
              <a:rPr lang="it-IT" sz="2600" dirty="0"/>
              <a:t> e </a:t>
            </a:r>
            <a:r>
              <a:rPr lang="it-IT" sz="2600" dirty="0" err="1"/>
              <a:t>Even</a:t>
            </a:r>
            <a:r>
              <a:rPr lang="it-IT" sz="2600" dirty="0" smtClean="0"/>
              <a:t> [’00], </a:t>
            </a:r>
            <a:r>
              <a:rPr lang="it-IT" sz="2600" dirty="0"/>
              <a:t>basato sulla nozione di </a:t>
            </a:r>
            <a:r>
              <a:rPr lang="it-IT" sz="2600" dirty="0" err="1"/>
              <a:t>Layered</a:t>
            </a:r>
            <a:r>
              <a:rPr lang="it-IT" sz="2600" dirty="0"/>
              <a:t> Cross </a:t>
            </a:r>
            <a:r>
              <a:rPr lang="it-IT" sz="2600" dirty="0" err="1"/>
              <a:t>Product</a:t>
            </a:r>
            <a:endParaRPr lang="it-IT" sz="2600" dirty="0"/>
          </a:p>
          <a:p>
            <a:pPr algn="just" eaLnBrk="1" hangingPunct="1">
              <a:lnSpc>
                <a:spcPct val="90000"/>
              </a:lnSpc>
            </a:pPr>
            <a:r>
              <a:rPr lang="it-IT" sz="2600" b="1" dirty="0" err="1">
                <a:solidFill>
                  <a:srgbClr val="FE8637"/>
                </a:solidFill>
              </a:rPr>
              <a:t>Def</a:t>
            </a:r>
            <a:r>
              <a:rPr lang="it-IT" sz="2600" b="1" dirty="0"/>
              <a:t>. </a:t>
            </a:r>
            <a:r>
              <a:rPr lang="it-IT" sz="2600" dirty="0"/>
              <a:t>Un </a:t>
            </a:r>
            <a:r>
              <a:rPr lang="it-IT" sz="2600" i="1" dirty="0">
                <a:solidFill>
                  <a:srgbClr val="FE8637"/>
                </a:solidFill>
              </a:rPr>
              <a:t>grafo livellato</a:t>
            </a:r>
            <a:r>
              <a:rPr lang="it-IT" sz="2600" dirty="0">
                <a:solidFill>
                  <a:srgbClr val="FE8637"/>
                </a:solidFill>
              </a:rPr>
              <a:t> </a:t>
            </a:r>
            <a:r>
              <a:rPr lang="it-IT" sz="2600" i="1" dirty="0"/>
              <a:t>con l+1 livelli</a:t>
            </a:r>
            <a:r>
              <a:rPr lang="it-IT" sz="2600" dirty="0"/>
              <a:t> </a:t>
            </a:r>
            <a:r>
              <a:rPr lang="it-IT" sz="2600" i="1" dirty="0" err="1"/>
              <a:t>G=</a:t>
            </a:r>
            <a:r>
              <a:rPr lang="it-IT" sz="2600" i="1" dirty="0"/>
              <a:t>(V</a:t>
            </a:r>
            <a:r>
              <a:rPr lang="it-IT" sz="2600" i="1" baseline="-25000" dirty="0"/>
              <a:t>0</a:t>
            </a:r>
            <a:r>
              <a:rPr lang="it-IT" sz="2600" i="1" dirty="0"/>
              <a:t>, V</a:t>
            </a:r>
            <a:r>
              <a:rPr lang="it-IT" sz="2600" i="1" baseline="-25000" dirty="0"/>
              <a:t>1</a:t>
            </a:r>
            <a:r>
              <a:rPr lang="it-IT" sz="2600" i="1" dirty="0"/>
              <a:t>, </a:t>
            </a:r>
            <a:r>
              <a:rPr lang="it-IT" sz="2600" i="1" dirty="0" err="1"/>
              <a:t>…</a:t>
            </a:r>
            <a:r>
              <a:rPr lang="it-IT" sz="2600" i="1" dirty="0"/>
              <a:t>, </a:t>
            </a:r>
            <a:r>
              <a:rPr lang="it-IT" sz="2600" i="1" dirty="0" err="1"/>
              <a:t>V</a:t>
            </a:r>
            <a:r>
              <a:rPr lang="it-IT" sz="2600" i="1" baseline="-25000" dirty="0" err="1"/>
              <a:t>l</a:t>
            </a:r>
            <a:r>
              <a:rPr lang="it-IT" sz="2600" i="1" dirty="0"/>
              <a:t>, E)</a:t>
            </a:r>
            <a:r>
              <a:rPr lang="it-IT" sz="2600" dirty="0"/>
              <a:t> consiste di </a:t>
            </a:r>
            <a:r>
              <a:rPr lang="it-IT" sz="2600" i="1" dirty="0"/>
              <a:t>l</a:t>
            </a:r>
            <a:r>
              <a:rPr lang="it-IT" sz="2600" dirty="0"/>
              <a:t>+1 livelli di nodi; </a:t>
            </a:r>
            <a:r>
              <a:rPr lang="it-IT" sz="2600" i="1" dirty="0"/>
              <a:t>V</a:t>
            </a:r>
            <a:r>
              <a:rPr lang="it-IT" sz="2600" i="1" baseline="-25000" dirty="0"/>
              <a:t>i </a:t>
            </a:r>
            <a:r>
              <a:rPr lang="it-IT" sz="2600" dirty="0"/>
              <a:t>è l’insieme (non vuoto) di nodi di livello </a:t>
            </a:r>
            <a:r>
              <a:rPr lang="it-IT" sz="2600" i="1" dirty="0"/>
              <a:t>i</a:t>
            </a:r>
            <a:r>
              <a:rPr lang="it-IT" sz="2600" dirty="0"/>
              <a:t>; E è l’insieme degli archi: ogni arco </a:t>
            </a:r>
            <a:r>
              <a:rPr lang="it-IT" sz="2600" i="1" dirty="0"/>
              <a:t>(</a:t>
            </a:r>
            <a:r>
              <a:rPr lang="it-IT" sz="2600" i="1" dirty="0" err="1"/>
              <a:t>u</a:t>
            </a:r>
            <a:r>
              <a:rPr lang="it-IT" sz="2600" i="1" dirty="0"/>
              <a:t>,</a:t>
            </a:r>
            <a:r>
              <a:rPr lang="it-IT" sz="2600" i="1" dirty="0" err="1"/>
              <a:t>v</a:t>
            </a:r>
            <a:r>
              <a:rPr lang="it-IT" sz="2600" i="1" dirty="0"/>
              <a:t>)</a:t>
            </a:r>
            <a:r>
              <a:rPr lang="it-IT" sz="2600" dirty="0"/>
              <a:t> connette due nodi di livelli adiacenti, cioè, se </a:t>
            </a:r>
            <a:r>
              <a:rPr lang="it-IT" sz="2600" i="1" dirty="0" err="1"/>
              <a:t>u</a:t>
            </a:r>
            <a:r>
              <a:rPr lang="it-IT" sz="2600" dirty="0"/>
              <a:t> è al livello </a:t>
            </a:r>
            <a:r>
              <a:rPr lang="it-IT" sz="2600" i="1" dirty="0"/>
              <a:t>i</a:t>
            </a:r>
            <a:r>
              <a:rPr lang="it-IT" sz="2600" dirty="0"/>
              <a:t> allora </a:t>
            </a:r>
            <a:r>
              <a:rPr lang="it-IT" sz="2600" i="1" dirty="0" err="1"/>
              <a:t>v</a:t>
            </a:r>
            <a:r>
              <a:rPr lang="it-IT" sz="2600" dirty="0"/>
              <a:t> è al livello</a:t>
            </a:r>
            <a:r>
              <a:rPr lang="it-IT" sz="2600" i="1" dirty="0"/>
              <a:t> i+1</a:t>
            </a:r>
            <a:r>
              <a:rPr lang="it-IT" sz="2600" dirty="0"/>
              <a:t>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ja-JP" dirty="0" smtClean="0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(10)</a:t>
            </a:r>
            <a:endParaRPr lang="it-IT" cap="none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57350"/>
            <a:ext cx="8534400" cy="4729163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it-IT" dirty="0"/>
              <a:t>Per ottenere un layout ammissibile tramite il metodo di proiezione bisogna imporre che non ci siano archi generati dal prodotto di due archi obliqui o di due archi verticali. Più precisamente, possiamo formalizzare al modo seguente: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it-IT" b="1" i="1" dirty="0" err="1">
                <a:solidFill>
                  <a:srgbClr val="FE8637"/>
                </a:solidFill>
              </a:rPr>
              <a:t>1</a:t>
            </a:r>
            <a:r>
              <a:rPr lang="it-IT" b="1" i="1" dirty="0">
                <a:solidFill>
                  <a:srgbClr val="FE8637"/>
                </a:solidFill>
              </a:rPr>
              <a:t>. </a:t>
            </a:r>
            <a:r>
              <a:rPr lang="it-IT" i="1" dirty="0">
                <a:solidFill>
                  <a:srgbClr val="FE8637"/>
                </a:solidFill>
              </a:rPr>
              <a:t>Il metodo di proiezione genera un layout di </a:t>
            </a:r>
            <a:r>
              <a:rPr lang="it-IT" i="1" dirty="0" err="1">
                <a:solidFill>
                  <a:srgbClr val="FE8637"/>
                </a:solidFill>
              </a:rPr>
              <a:t>G</a:t>
            </a:r>
            <a:r>
              <a:rPr lang="it-IT" i="1" dirty="0">
                <a:solidFill>
                  <a:srgbClr val="FE8637"/>
                </a:solidFill>
              </a:rPr>
              <a:t> i cui archi giacciono su linee della griglia se e solo se i disegni di G</a:t>
            </a:r>
            <a:r>
              <a:rPr lang="it-IT" i="1" baseline="30000" dirty="0">
                <a:solidFill>
                  <a:srgbClr val="FE8637"/>
                </a:solidFill>
              </a:rPr>
              <a:t>1</a:t>
            </a:r>
            <a:r>
              <a:rPr lang="it-IT" i="1" dirty="0">
                <a:solidFill>
                  <a:srgbClr val="FE8637"/>
                </a:solidFill>
              </a:rPr>
              <a:t> e G</a:t>
            </a:r>
            <a:r>
              <a:rPr lang="it-IT" i="1" baseline="30000" dirty="0">
                <a:solidFill>
                  <a:srgbClr val="FE8637"/>
                </a:solidFill>
              </a:rPr>
              <a:t>2</a:t>
            </a:r>
            <a:r>
              <a:rPr lang="it-IT" i="1" dirty="0">
                <a:solidFill>
                  <a:srgbClr val="FE8637"/>
                </a:solidFill>
              </a:rPr>
              <a:t> soddisfano la seguente condizione: per ciascun arco di </a:t>
            </a:r>
            <a:r>
              <a:rPr lang="it-IT" i="1" dirty="0" err="1">
                <a:solidFill>
                  <a:srgbClr val="FE8637"/>
                </a:solidFill>
              </a:rPr>
              <a:t>G</a:t>
            </a:r>
            <a:r>
              <a:rPr lang="it-IT" i="1" dirty="0">
                <a:solidFill>
                  <a:srgbClr val="FE8637"/>
                </a:solidFill>
              </a:rPr>
              <a:t>, esattamente uno dei suoi fattori è obliquo.</a:t>
            </a:r>
            <a:endParaRPr lang="it-IT" dirty="0">
              <a:solidFill>
                <a:srgbClr val="FE8637"/>
              </a:solidFill>
            </a:endParaRP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it-IT" dirty="0"/>
              <a:t>Questa affermazione previene anche le sovrapposizioni di nodi nell’ambito di ciascun livello. </a:t>
            </a:r>
            <a:endParaRPr lang="it-IT" dirty="0">
              <a:latin typeface="Times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35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(11)</a:t>
            </a:r>
            <a:endParaRPr lang="it-IT" cap="none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701800"/>
            <a:ext cx="8278813" cy="3022600"/>
          </a:xfrm>
        </p:spPr>
        <p:txBody>
          <a:bodyPr/>
          <a:lstStyle/>
          <a:p>
            <a:pPr marL="609600" indent="-609600" algn="just" eaLnBrk="1" hangingPunct="1"/>
            <a:r>
              <a:rPr lang="it-IT"/>
              <a:t>E’ necessario imporre anche che nodi di diversi livelli non si sovrappongono. Per fare questo, è sufficiente che sia verificata la seguente affermazione:</a:t>
            </a:r>
          </a:p>
          <a:p>
            <a:pPr marL="609600" indent="-609600" algn="just" eaLnBrk="1" hangingPunct="1"/>
            <a:r>
              <a:rPr lang="it-IT" b="1" i="1">
                <a:solidFill>
                  <a:srgbClr val="FE8637"/>
                </a:solidFill>
              </a:rPr>
              <a:t>2. </a:t>
            </a:r>
            <a:r>
              <a:rPr lang="it-IT" i="1">
                <a:solidFill>
                  <a:srgbClr val="FE8637"/>
                </a:solidFill>
              </a:rPr>
              <a:t>Il metodo di proiezione genera un layout di G in cui al più un nodo è mappato su ogni punto della griglia se e solo se, per ogni i=0, 1, …, l, gli insiemi {(x</a:t>
            </a:r>
            <a:r>
              <a:rPr lang="it-IT" i="1" baseline="-25000">
                <a:solidFill>
                  <a:srgbClr val="FE8637"/>
                </a:solidFill>
              </a:rPr>
              <a:t>u</a:t>
            </a:r>
            <a:r>
              <a:rPr lang="it-IT" i="1">
                <a:solidFill>
                  <a:srgbClr val="FE8637"/>
                </a:solidFill>
              </a:rPr>
              <a:t>, z</a:t>
            </a:r>
            <a:r>
              <a:rPr lang="it-IT" i="1" baseline="-25000">
                <a:solidFill>
                  <a:srgbClr val="FE8637"/>
                </a:solidFill>
              </a:rPr>
              <a:t>v</a:t>
            </a:r>
            <a:r>
              <a:rPr lang="it-IT" i="1">
                <a:solidFill>
                  <a:srgbClr val="FE8637"/>
                </a:solidFill>
              </a:rPr>
              <a:t>): u</a:t>
            </a:r>
            <a:r>
              <a:rPr lang="it-IT">
                <a:solidFill>
                  <a:srgbClr val="FE8637"/>
                </a:solidFill>
              </a:rPr>
              <a:t> </a:t>
            </a:r>
            <a:r>
              <a:rPr lang="it-IT">
                <a:solidFill>
                  <a:srgbClr val="FE8637"/>
                </a:solidFill>
                <a:latin typeface="Symbol" charset="2"/>
                <a:sym typeface="Symbol" charset="2"/>
              </a:rPr>
              <a:t></a:t>
            </a:r>
            <a:r>
              <a:rPr lang="it-IT">
                <a:solidFill>
                  <a:srgbClr val="FE8637"/>
                </a:solidFill>
              </a:rPr>
              <a:t>V</a:t>
            </a:r>
            <a:r>
              <a:rPr lang="it-IT" baseline="-25000">
                <a:solidFill>
                  <a:srgbClr val="FE8637"/>
                </a:solidFill>
              </a:rPr>
              <a:t>i</a:t>
            </a:r>
            <a:r>
              <a:rPr lang="it-IT" i="1" baseline="30000">
                <a:solidFill>
                  <a:srgbClr val="FE8637"/>
                </a:solidFill>
              </a:rPr>
              <a:t>1 </a:t>
            </a:r>
            <a:r>
              <a:rPr lang="it-IT" i="1">
                <a:solidFill>
                  <a:srgbClr val="FE8637"/>
                </a:solidFill>
              </a:rPr>
              <a:t> e v</a:t>
            </a:r>
            <a:r>
              <a:rPr lang="it-IT">
                <a:solidFill>
                  <a:srgbClr val="FE8637"/>
                </a:solidFill>
              </a:rPr>
              <a:t> </a:t>
            </a:r>
            <a:r>
              <a:rPr lang="it-IT">
                <a:solidFill>
                  <a:srgbClr val="FE8637"/>
                </a:solidFill>
                <a:latin typeface="Symbol" charset="2"/>
                <a:sym typeface="Symbol" charset="2"/>
              </a:rPr>
              <a:t></a:t>
            </a:r>
            <a:r>
              <a:rPr lang="it-IT">
                <a:solidFill>
                  <a:srgbClr val="FE8637"/>
                </a:solidFill>
              </a:rPr>
              <a:t> V</a:t>
            </a:r>
            <a:r>
              <a:rPr lang="it-IT" baseline="-25000">
                <a:solidFill>
                  <a:srgbClr val="FE8637"/>
                </a:solidFill>
              </a:rPr>
              <a:t>i</a:t>
            </a:r>
            <a:r>
              <a:rPr lang="it-IT" i="1" baseline="30000">
                <a:solidFill>
                  <a:srgbClr val="FE8637"/>
                </a:solidFill>
              </a:rPr>
              <a:t>2</a:t>
            </a:r>
            <a:r>
              <a:rPr lang="it-IT" i="1">
                <a:solidFill>
                  <a:srgbClr val="FE8637"/>
                </a:solidFill>
              </a:rPr>
              <a:t>} sono disgiunti.</a:t>
            </a:r>
          </a:p>
          <a:p>
            <a:pPr marL="609600" indent="-609600" algn="just" eaLnBrk="1" hangingPunct="1"/>
            <a:endParaRPr lang="it-IT"/>
          </a:p>
        </p:txBody>
      </p:sp>
      <p:graphicFrame>
        <p:nvGraphicFramePr>
          <p:cNvPr id="32772" name="Object 2"/>
          <p:cNvGraphicFramePr>
            <a:graphicFrameLocks noChangeAspect="1"/>
          </p:cNvGraphicFramePr>
          <p:nvPr/>
        </p:nvGraphicFramePr>
        <p:xfrm>
          <a:off x="5508625" y="4352925"/>
          <a:ext cx="2563813" cy="2503488"/>
        </p:xfrm>
        <a:graphic>
          <a:graphicData uri="http://schemas.openxmlformats.org/presentationml/2006/ole">
            <p:oleObj spid="_x0000_s81922" name="Documento" r:id="rId4" imgW="1947672" imgH="1901952" progId="Word.Document.8">
              <p:embed/>
            </p:oleObj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36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(12)</a:t>
            </a:r>
            <a:endParaRPr lang="it-IT" cap="none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5575" y="1382713"/>
            <a:ext cx="8313738" cy="3182937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it-IT" dirty="0"/>
              <a:t>Si considerino ora due archi obliqui </a:t>
            </a:r>
            <a:r>
              <a:rPr lang="it-IT" i="1" dirty="0"/>
              <a:t>(a,</a:t>
            </a:r>
            <a:r>
              <a:rPr lang="it-IT" i="1" dirty="0" err="1"/>
              <a:t>b</a:t>
            </a:r>
            <a:r>
              <a:rPr lang="it-IT" i="1" dirty="0"/>
              <a:t>)</a:t>
            </a:r>
            <a:r>
              <a:rPr lang="it-IT" dirty="0"/>
              <a:t> e </a:t>
            </a:r>
            <a:r>
              <a:rPr lang="it-IT" i="1" dirty="0"/>
              <a:t>(</a:t>
            </a:r>
            <a:r>
              <a:rPr lang="it-IT" i="1" dirty="0" err="1"/>
              <a:t>c</a:t>
            </a:r>
            <a:r>
              <a:rPr lang="it-IT" i="1" dirty="0"/>
              <a:t>,</a:t>
            </a:r>
            <a:r>
              <a:rPr lang="it-IT" i="1" dirty="0" err="1"/>
              <a:t>d</a:t>
            </a:r>
            <a:r>
              <a:rPr lang="it-IT" i="1" dirty="0"/>
              <a:t>)</a:t>
            </a:r>
            <a:r>
              <a:rPr lang="it-IT" dirty="0"/>
              <a:t> in </a:t>
            </a:r>
            <a:r>
              <a:rPr lang="it-IT" i="1" dirty="0"/>
              <a:t>G</a:t>
            </a:r>
            <a:r>
              <a:rPr lang="it-IT" i="1" baseline="30000" dirty="0"/>
              <a:t>1</a:t>
            </a:r>
            <a:r>
              <a:rPr lang="it-IT" dirty="0"/>
              <a:t>; i quattro nodi </a:t>
            </a:r>
            <a:r>
              <a:rPr lang="it-IT" i="1" dirty="0"/>
              <a:t>a, </a:t>
            </a:r>
            <a:r>
              <a:rPr lang="it-IT" i="1" dirty="0" err="1"/>
              <a:t>b</a:t>
            </a:r>
            <a:r>
              <a:rPr lang="it-IT" i="1" dirty="0"/>
              <a:t>, </a:t>
            </a:r>
            <a:r>
              <a:rPr lang="it-IT" i="1" dirty="0" err="1"/>
              <a:t>c</a:t>
            </a:r>
            <a:r>
              <a:rPr lang="it-IT" i="1" dirty="0"/>
              <a:t>, </a:t>
            </a:r>
            <a:r>
              <a:rPr lang="it-IT" i="1" dirty="0" err="1"/>
              <a:t>d</a:t>
            </a:r>
            <a:r>
              <a:rPr lang="it-IT" i="1" dirty="0"/>
              <a:t>, </a:t>
            </a:r>
            <a:r>
              <a:rPr lang="it-IT" dirty="0"/>
              <a:t>hanno coordinate: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it-IT" sz="2400" dirty="0"/>
              <a:t>nodo </a:t>
            </a:r>
            <a:r>
              <a:rPr lang="it-IT" sz="2400" i="1" dirty="0"/>
              <a:t>a</a:t>
            </a:r>
            <a:r>
              <a:rPr lang="it-IT" sz="2400" dirty="0"/>
              <a:t>: </a:t>
            </a:r>
            <a:r>
              <a:rPr lang="it-IT" sz="2400" i="1" dirty="0"/>
              <a:t>(</a:t>
            </a:r>
            <a:r>
              <a:rPr lang="it-IT" sz="2400" i="1" dirty="0" err="1"/>
              <a:t>x</a:t>
            </a:r>
            <a:r>
              <a:rPr lang="it-IT" sz="2400" i="1" baseline="-25000" dirty="0" err="1"/>
              <a:t>a</a:t>
            </a:r>
            <a:r>
              <a:rPr lang="it-IT" sz="2400" i="1" dirty="0"/>
              <a:t>, i, </a:t>
            </a:r>
            <a:r>
              <a:rPr lang="it-IT" sz="2400" i="1" dirty="0" err="1"/>
              <a:t>0</a:t>
            </a:r>
            <a:r>
              <a:rPr lang="it-IT" sz="2400" i="1" dirty="0"/>
              <a:t>)</a:t>
            </a:r>
            <a:r>
              <a:rPr lang="it-IT" sz="2400" dirty="0"/>
              <a:t>; 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it-IT" sz="2400" dirty="0"/>
              <a:t>nodo </a:t>
            </a:r>
            <a:r>
              <a:rPr lang="it-IT" sz="2400" i="1" dirty="0" err="1"/>
              <a:t>b</a:t>
            </a:r>
            <a:r>
              <a:rPr lang="it-IT" sz="2400" dirty="0"/>
              <a:t>: </a:t>
            </a:r>
            <a:r>
              <a:rPr lang="it-IT" sz="2400" i="1" dirty="0"/>
              <a:t>(</a:t>
            </a:r>
            <a:r>
              <a:rPr lang="it-IT" sz="2400" i="1" dirty="0" err="1"/>
              <a:t>x</a:t>
            </a:r>
            <a:r>
              <a:rPr lang="it-IT" sz="2400" i="1" baseline="-25000" dirty="0" err="1"/>
              <a:t>b</a:t>
            </a:r>
            <a:r>
              <a:rPr lang="it-IT" sz="2400" i="1" dirty="0"/>
              <a:t>, i+1, </a:t>
            </a:r>
            <a:r>
              <a:rPr lang="it-IT" sz="2400" i="1" dirty="0" err="1"/>
              <a:t>0</a:t>
            </a:r>
            <a:r>
              <a:rPr lang="it-IT" sz="2400" i="1" dirty="0"/>
              <a:t>)</a:t>
            </a:r>
            <a:r>
              <a:rPr lang="it-IT" sz="2400" dirty="0"/>
              <a:t>; 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it-IT" sz="2400" dirty="0"/>
              <a:t>nodo </a:t>
            </a:r>
            <a:r>
              <a:rPr lang="it-IT" sz="2400" i="1" dirty="0" err="1"/>
              <a:t>c</a:t>
            </a:r>
            <a:r>
              <a:rPr lang="it-IT" sz="2400" dirty="0"/>
              <a:t>: </a:t>
            </a:r>
            <a:r>
              <a:rPr lang="it-IT" sz="2400" i="1" dirty="0"/>
              <a:t>(</a:t>
            </a:r>
            <a:r>
              <a:rPr lang="it-IT" sz="2400" i="1" dirty="0" err="1"/>
              <a:t>x</a:t>
            </a:r>
            <a:r>
              <a:rPr lang="it-IT" sz="2400" i="1" baseline="-25000" dirty="0" err="1"/>
              <a:t>c</a:t>
            </a:r>
            <a:r>
              <a:rPr lang="it-IT" sz="2400" i="1" dirty="0"/>
              <a:t>, </a:t>
            </a:r>
            <a:r>
              <a:rPr lang="it-IT" sz="2400" i="1" dirty="0" err="1"/>
              <a:t>j</a:t>
            </a:r>
            <a:r>
              <a:rPr lang="it-IT" sz="2400" i="1" dirty="0"/>
              <a:t>, </a:t>
            </a:r>
            <a:r>
              <a:rPr lang="it-IT" sz="2400" i="1" dirty="0" err="1"/>
              <a:t>0</a:t>
            </a:r>
            <a:r>
              <a:rPr lang="it-IT" sz="2400" i="1" dirty="0"/>
              <a:t>)</a:t>
            </a:r>
            <a:r>
              <a:rPr lang="it-IT" sz="2400" dirty="0"/>
              <a:t>; 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it-IT" sz="2400" dirty="0"/>
              <a:t>nodo </a:t>
            </a:r>
            <a:r>
              <a:rPr lang="it-IT" sz="2400" i="1" dirty="0" err="1"/>
              <a:t>d</a:t>
            </a:r>
            <a:r>
              <a:rPr lang="it-IT" sz="2400" dirty="0"/>
              <a:t>: </a:t>
            </a:r>
            <a:r>
              <a:rPr lang="it-IT" sz="2400" i="1" dirty="0"/>
              <a:t>(</a:t>
            </a:r>
            <a:r>
              <a:rPr lang="it-IT" sz="2400" i="1" dirty="0" err="1"/>
              <a:t>x</a:t>
            </a:r>
            <a:r>
              <a:rPr lang="it-IT" sz="2400" i="1" baseline="-25000" dirty="0" err="1"/>
              <a:t>d</a:t>
            </a:r>
            <a:r>
              <a:rPr lang="it-IT" sz="2400" i="1" dirty="0"/>
              <a:t>, j+1, </a:t>
            </a:r>
            <a:r>
              <a:rPr lang="it-IT" sz="2400" i="1" dirty="0" err="1"/>
              <a:t>0</a:t>
            </a:r>
            <a:r>
              <a:rPr lang="it-IT" sz="2400" i="1" dirty="0"/>
              <a:t>)</a:t>
            </a:r>
            <a:r>
              <a:rPr lang="it-IT" sz="2400" dirty="0"/>
              <a:t>.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it-IT" dirty="0"/>
              <a:t>I due archi si dicono </a:t>
            </a:r>
            <a:r>
              <a:rPr lang="it-IT" i="1" dirty="0">
                <a:solidFill>
                  <a:schemeClr val="accent1"/>
                </a:solidFill>
              </a:rPr>
              <a:t>consistenti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/>
              <a:t>se e solo se gli intervalli aperti </a:t>
            </a:r>
            <a:r>
              <a:rPr lang="it-IT" i="1" dirty="0"/>
              <a:t>(</a:t>
            </a:r>
            <a:r>
              <a:rPr lang="it-IT" i="1" dirty="0" err="1"/>
              <a:t>x</a:t>
            </a:r>
            <a:r>
              <a:rPr lang="it-IT" i="1" baseline="-25000" dirty="0" err="1"/>
              <a:t>a</a:t>
            </a:r>
            <a:r>
              <a:rPr lang="it-IT" i="1" dirty="0"/>
              <a:t>, </a:t>
            </a:r>
            <a:r>
              <a:rPr lang="it-IT" i="1" dirty="0" err="1"/>
              <a:t>x</a:t>
            </a:r>
            <a:r>
              <a:rPr lang="it-IT" i="1" baseline="-25000" dirty="0" err="1"/>
              <a:t>b</a:t>
            </a:r>
            <a:r>
              <a:rPr lang="it-IT" i="1" dirty="0"/>
              <a:t>)</a:t>
            </a:r>
            <a:r>
              <a:rPr lang="it-IT" dirty="0"/>
              <a:t> e </a:t>
            </a:r>
            <a:r>
              <a:rPr lang="it-IT" i="1" dirty="0"/>
              <a:t>(</a:t>
            </a:r>
            <a:r>
              <a:rPr lang="it-IT" i="1" dirty="0" err="1"/>
              <a:t>x</a:t>
            </a:r>
            <a:r>
              <a:rPr lang="it-IT" i="1" baseline="-25000" dirty="0" err="1"/>
              <a:t>c</a:t>
            </a:r>
            <a:r>
              <a:rPr lang="it-IT" i="1" dirty="0"/>
              <a:t>, </a:t>
            </a:r>
            <a:r>
              <a:rPr lang="it-IT" i="1" dirty="0" err="1"/>
              <a:t>x</a:t>
            </a:r>
            <a:r>
              <a:rPr lang="it-IT" i="1" baseline="-25000" dirty="0" err="1"/>
              <a:t>d</a:t>
            </a:r>
            <a:r>
              <a:rPr lang="it-IT" i="1" dirty="0"/>
              <a:t>)</a:t>
            </a:r>
            <a:r>
              <a:rPr lang="it-IT" dirty="0"/>
              <a:t> sono disgiunti.</a:t>
            </a:r>
          </a:p>
        </p:txBody>
      </p:sp>
      <p:graphicFrame>
        <p:nvGraphicFramePr>
          <p:cNvPr id="33796" name="Object 2"/>
          <p:cNvGraphicFramePr>
            <a:graphicFrameLocks noChangeAspect="1"/>
          </p:cNvGraphicFramePr>
          <p:nvPr/>
        </p:nvGraphicFramePr>
        <p:xfrm>
          <a:off x="2743200" y="4592638"/>
          <a:ext cx="3632200" cy="2444750"/>
        </p:xfrm>
        <a:graphic>
          <a:graphicData uri="http://schemas.openxmlformats.org/presentationml/2006/ole">
            <p:oleObj spid="_x0000_s83970" name="Documento" r:id="rId4" imgW="2845308" imgH="1914144" progId="Word.Document.8">
              <p:embed/>
            </p:oleObj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37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(13)</a:t>
            </a:r>
            <a:endParaRPr lang="it-IT" cap="none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585913"/>
            <a:ext cx="8710613" cy="18288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it-IT" b="1" i="1">
                <a:solidFill>
                  <a:srgbClr val="FE8637"/>
                </a:solidFill>
              </a:rPr>
              <a:t>3. </a:t>
            </a:r>
            <a:r>
              <a:rPr lang="it-IT" i="1">
                <a:solidFill>
                  <a:srgbClr val="FE8637"/>
                </a:solidFill>
              </a:rPr>
              <a:t>Il metodo di proiezione genera un layout di G in cui nessun arco di griglia viene usato due volte se e solo se per ogni coppia di archi inconsistenti in G</a:t>
            </a:r>
            <a:r>
              <a:rPr lang="it-IT" i="1" baseline="30000">
                <a:solidFill>
                  <a:srgbClr val="FE8637"/>
                </a:solidFill>
              </a:rPr>
              <a:t>1</a:t>
            </a:r>
            <a:r>
              <a:rPr lang="it-IT" i="1">
                <a:solidFill>
                  <a:srgbClr val="FE8637"/>
                </a:solidFill>
              </a:rPr>
              <a:t> (G</a:t>
            </a:r>
            <a:r>
              <a:rPr lang="it-IT" i="1" baseline="30000">
                <a:solidFill>
                  <a:srgbClr val="FE8637"/>
                </a:solidFill>
              </a:rPr>
              <a:t>2</a:t>
            </a:r>
            <a:r>
              <a:rPr lang="it-IT" i="1">
                <a:solidFill>
                  <a:srgbClr val="FE8637"/>
                </a:solidFill>
              </a:rPr>
              <a:t>):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it-IT" sz="2400" i="1">
                <a:solidFill>
                  <a:srgbClr val="FE8637"/>
                </a:solidFill>
              </a:rPr>
              <a:t>i due archi non sono sullo stesso livello e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it-IT" sz="2400" i="1">
                <a:solidFill>
                  <a:srgbClr val="FE8637"/>
                </a:solidFill>
              </a:rPr>
              <a:t>sui due livelli su cui si trovano non esistono due archi co-lineari in G</a:t>
            </a:r>
            <a:r>
              <a:rPr lang="it-IT" sz="2400" i="1" baseline="30000">
                <a:solidFill>
                  <a:srgbClr val="FE8637"/>
                </a:solidFill>
              </a:rPr>
              <a:t>2</a:t>
            </a:r>
            <a:r>
              <a:rPr lang="it-IT" sz="2400" i="1">
                <a:solidFill>
                  <a:srgbClr val="FE8637"/>
                </a:solidFill>
              </a:rPr>
              <a:t> (G</a:t>
            </a:r>
            <a:r>
              <a:rPr lang="it-IT" sz="2400" i="1" baseline="30000">
                <a:solidFill>
                  <a:srgbClr val="FE8637"/>
                </a:solidFill>
              </a:rPr>
              <a:t>1</a:t>
            </a:r>
            <a:r>
              <a:rPr lang="it-IT" sz="2400" i="1">
                <a:solidFill>
                  <a:srgbClr val="FE8637"/>
                </a:solidFill>
              </a:rPr>
              <a:t>)</a:t>
            </a:r>
          </a:p>
        </p:txBody>
      </p:sp>
      <p:graphicFrame>
        <p:nvGraphicFramePr>
          <p:cNvPr id="34821" name="Object 2"/>
          <p:cNvGraphicFramePr>
            <a:graphicFrameLocks noChangeAspect="1"/>
          </p:cNvGraphicFramePr>
          <p:nvPr/>
        </p:nvGraphicFramePr>
        <p:xfrm>
          <a:off x="304800" y="3881438"/>
          <a:ext cx="3733800" cy="2884487"/>
        </p:xfrm>
        <a:graphic>
          <a:graphicData uri="http://schemas.openxmlformats.org/presentationml/2006/ole">
            <p:oleObj spid="_x0000_s86018" name="Documento" r:id="rId4" imgW="2641092" imgH="2042160" progId="Word.Document.8">
              <p:embed/>
            </p:oleObj>
          </a:graphicData>
        </a:graphic>
      </p:graphicFrame>
      <p:graphicFrame>
        <p:nvGraphicFramePr>
          <p:cNvPr id="34822" name="Object 3"/>
          <p:cNvGraphicFramePr>
            <a:graphicFrameLocks noChangeAspect="1"/>
          </p:cNvGraphicFramePr>
          <p:nvPr/>
        </p:nvGraphicFramePr>
        <p:xfrm>
          <a:off x="4651270" y="3846513"/>
          <a:ext cx="4064000" cy="2886075"/>
        </p:xfrm>
        <a:graphic>
          <a:graphicData uri="http://schemas.openxmlformats.org/presentationml/2006/ole">
            <p:oleObj spid="_x0000_s86019" name="Documento" r:id="rId5" imgW="3150108" imgH="2237232" progId="Word.Document.8">
              <p:embed/>
            </p:oleObj>
          </a:graphicData>
        </a:graphic>
      </p:graphicFrame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38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(14)</a:t>
            </a:r>
            <a:endParaRPr lang="it-IT" cap="none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38500" y="2182990"/>
            <a:ext cx="8077200" cy="3657146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it-IT" dirty="0"/>
              <a:t>Affinché il metodo di proiezione produca un layout ammissibile del grafo </a:t>
            </a:r>
            <a:r>
              <a:rPr lang="it-IT" i="1" dirty="0" err="1"/>
              <a:t>G</a:t>
            </a:r>
            <a:r>
              <a:rPr lang="it-IT" dirty="0"/>
              <a:t> dobbiamo quindi disegnare i due grafi fattori in modo che siano rispettate le tre affermazioni enunciate</a:t>
            </a:r>
            <a:r>
              <a:rPr lang="it-IT" dirty="0" smtClean="0"/>
              <a:t>.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it-IT" dirty="0" smtClean="0"/>
              <a:t>Vediamole una per una:</a:t>
            </a:r>
          </a:p>
          <a:p>
            <a:pPr marL="609600" indent="-609600" algn="just" eaLnBrk="1" hangingPunct="1">
              <a:lnSpc>
                <a:spcPct val="90000"/>
              </a:lnSpc>
              <a:buNone/>
            </a:pPr>
            <a:r>
              <a:rPr lang="it-IT" b="1" i="1" dirty="0" smtClean="0">
                <a:solidFill>
                  <a:srgbClr val="FE8637"/>
                </a:solidFill>
              </a:rPr>
              <a:t>  </a:t>
            </a:r>
            <a:r>
              <a:rPr lang="it-IT" b="1" i="1" dirty="0" err="1" smtClean="0">
                <a:solidFill>
                  <a:srgbClr val="FE8637"/>
                </a:solidFill>
              </a:rPr>
              <a:t>1</a:t>
            </a:r>
            <a:r>
              <a:rPr lang="it-IT" b="1" i="1" dirty="0" smtClean="0">
                <a:solidFill>
                  <a:srgbClr val="FE8637"/>
                </a:solidFill>
              </a:rPr>
              <a:t>. </a:t>
            </a:r>
            <a:r>
              <a:rPr lang="it-IT" i="1" dirty="0" smtClean="0">
                <a:solidFill>
                  <a:srgbClr val="FE8637"/>
                </a:solidFill>
              </a:rPr>
              <a:t>Il metodo di proiezione genera un layout di </a:t>
            </a:r>
            <a:r>
              <a:rPr lang="it-IT" i="1" dirty="0" err="1" smtClean="0">
                <a:solidFill>
                  <a:srgbClr val="FE8637"/>
                </a:solidFill>
              </a:rPr>
              <a:t>G</a:t>
            </a:r>
            <a:r>
              <a:rPr lang="it-IT" i="1" dirty="0" smtClean="0">
                <a:solidFill>
                  <a:srgbClr val="FE8637"/>
                </a:solidFill>
              </a:rPr>
              <a:t> i cui archi giacciono su linee della griglia se e solo se i disegni di G</a:t>
            </a:r>
            <a:r>
              <a:rPr lang="it-IT" i="1" baseline="30000" dirty="0" smtClean="0">
                <a:solidFill>
                  <a:srgbClr val="FE8637"/>
                </a:solidFill>
              </a:rPr>
              <a:t>1</a:t>
            </a:r>
            <a:r>
              <a:rPr lang="it-IT" i="1" dirty="0" smtClean="0">
                <a:solidFill>
                  <a:srgbClr val="FE8637"/>
                </a:solidFill>
              </a:rPr>
              <a:t> e G</a:t>
            </a:r>
            <a:r>
              <a:rPr lang="it-IT" i="1" baseline="30000" dirty="0" smtClean="0">
                <a:solidFill>
                  <a:srgbClr val="FE8637"/>
                </a:solidFill>
              </a:rPr>
              <a:t>2</a:t>
            </a:r>
            <a:r>
              <a:rPr lang="it-IT" i="1" dirty="0" smtClean="0">
                <a:solidFill>
                  <a:srgbClr val="FE8637"/>
                </a:solidFill>
              </a:rPr>
              <a:t> soddisfano la seguente condizione: per ciascun arco di </a:t>
            </a:r>
            <a:r>
              <a:rPr lang="it-IT" i="1" dirty="0" err="1" smtClean="0">
                <a:solidFill>
                  <a:srgbClr val="FE8637"/>
                </a:solidFill>
              </a:rPr>
              <a:t>G</a:t>
            </a:r>
            <a:r>
              <a:rPr lang="it-IT" i="1" dirty="0" smtClean="0">
                <a:solidFill>
                  <a:srgbClr val="FE8637"/>
                </a:solidFill>
              </a:rPr>
              <a:t>, esattamente uno dei suoi fattori è obliquo.</a:t>
            </a:r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39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(15)</a:t>
            </a:r>
            <a:endParaRPr lang="it-IT" cap="none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077200" cy="18288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it-IT" smtClean="0"/>
              <a:t>Introduciamo nel disegno dei due grafi fattori dei nodi e degli archi fittizi in modo tale che: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it-IT" sz="2400" smtClean="0"/>
              <a:t>ogni arco sia spezzato in due archi uno obliquo e uno verticale;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it-IT" sz="2400" smtClean="0"/>
              <a:t>nel disegno di </a:t>
            </a:r>
            <a:r>
              <a:rPr lang="it-IT" sz="2400" i="1" smtClean="0"/>
              <a:t>G</a:t>
            </a:r>
            <a:r>
              <a:rPr lang="it-IT" sz="2400" i="1" baseline="30000" smtClean="0"/>
              <a:t>1</a:t>
            </a:r>
            <a:r>
              <a:rPr lang="it-IT" sz="2400" smtClean="0"/>
              <a:t> gli archi obliqui siano nei livelli dispari e quelli verticali nei livelli pari;</a:t>
            </a:r>
          </a:p>
          <a:p>
            <a:pPr marL="990600" lvl="1" indent="-533400" algn="just" eaLnBrk="1" hangingPunct="1">
              <a:lnSpc>
                <a:spcPct val="90000"/>
              </a:lnSpc>
            </a:pPr>
            <a:r>
              <a:rPr lang="it-IT" sz="2400" smtClean="0"/>
              <a:t>nel disegno di </a:t>
            </a:r>
            <a:r>
              <a:rPr lang="it-IT" sz="2400" i="1" smtClean="0"/>
              <a:t>G</a:t>
            </a:r>
            <a:r>
              <a:rPr lang="it-IT" sz="2400" i="1" baseline="30000" smtClean="0"/>
              <a:t>2</a:t>
            </a:r>
            <a:r>
              <a:rPr lang="it-IT" sz="2400" i="1" baseline="-25000" smtClean="0"/>
              <a:t>  </a:t>
            </a:r>
            <a:r>
              <a:rPr lang="it-IT" sz="2400" smtClean="0"/>
              <a:t>gli archi obliqui siano nei livelli pari e quelli verticali nei livelli dispari.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40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(16)</a:t>
            </a:r>
            <a:endParaRPr lang="it-IT" cap="none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5029200"/>
            <a:ext cx="8077200" cy="457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it-IT"/>
              <a:t>In questo modo viene simulata la creazione delle svolte. </a:t>
            </a:r>
          </a:p>
        </p:txBody>
      </p:sp>
      <p:graphicFrame>
        <p:nvGraphicFramePr>
          <p:cNvPr id="36868" name="Object 2"/>
          <p:cNvGraphicFramePr>
            <a:graphicFrameLocks noChangeAspect="1"/>
          </p:cNvGraphicFramePr>
          <p:nvPr/>
        </p:nvGraphicFramePr>
        <p:xfrm>
          <a:off x="1371600" y="2438400"/>
          <a:ext cx="6291263" cy="2041525"/>
        </p:xfrm>
        <a:graphic>
          <a:graphicData uri="http://schemas.openxmlformats.org/presentationml/2006/ole">
            <p:oleObj spid="_x0000_s92162" name="Documento" r:id="rId4" imgW="4655820" imgH="1511808" progId="Word.Document.8">
              <p:embed/>
            </p:oleObj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41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(17)</a:t>
            </a:r>
            <a:endParaRPr lang="it-IT" cap="none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05000"/>
            <a:ext cx="8077200" cy="35052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it-IT" b="1" i="1">
                <a:solidFill>
                  <a:srgbClr val="FE8637"/>
                </a:solidFill>
              </a:rPr>
              <a:t>2. </a:t>
            </a:r>
            <a:r>
              <a:rPr lang="it-IT" i="1">
                <a:solidFill>
                  <a:srgbClr val="FE8637"/>
                </a:solidFill>
              </a:rPr>
              <a:t>Il metodo di proiezione genera un layout di G in cui al più un nodo è mappato su ogni punto della griglia se e solo se, per ogni i=0, 1, …, l, gli insiemi {(x</a:t>
            </a:r>
            <a:r>
              <a:rPr lang="it-IT" i="1" baseline="-25000">
                <a:solidFill>
                  <a:srgbClr val="FE8637"/>
                </a:solidFill>
              </a:rPr>
              <a:t>u</a:t>
            </a:r>
            <a:r>
              <a:rPr lang="it-IT" i="1">
                <a:solidFill>
                  <a:srgbClr val="FE8637"/>
                </a:solidFill>
              </a:rPr>
              <a:t>, z</a:t>
            </a:r>
            <a:r>
              <a:rPr lang="it-IT" i="1" baseline="-25000">
                <a:solidFill>
                  <a:srgbClr val="FE8637"/>
                </a:solidFill>
              </a:rPr>
              <a:t>v</a:t>
            </a:r>
            <a:r>
              <a:rPr lang="it-IT" i="1">
                <a:solidFill>
                  <a:srgbClr val="FE8637"/>
                </a:solidFill>
              </a:rPr>
              <a:t>): u</a:t>
            </a:r>
            <a:r>
              <a:rPr lang="it-IT">
                <a:solidFill>
                  <a:srgbClr val="FE8637"/>
                </a:solidFill>
              </a:rPr>
              <a:t> </a:t>
            </a:r>
            <a:r>
              <a:rPr lang="it-IT">
                <a:solidFill>
                  <a:srgbClr val="FE8637"/>
                </a:solidFill>
                <a:sym typeface="Symbol" charset="2"/>
              </a:rPr>
              <a:t></a:t>
            </a:r>
            <a:r>
              <a:rPr lang="it-IT">
                <a:solidFill>
                  <a:srgbClr val="FE8637"/>
                </a:solidFill>
              </a:rPr>
              <a:t>V</a:t>
            </a:r>
            <a:r>
              <a:rPr lang="it-IT" baseline="-25000">
                <a:solidFill>
                  <a:srgbClr val="FE8637"/>
                </a:solidFill>
              </a:rPr>
              <a:t>i</a:t>
            </a:r>
            <a:r>
              <a:rPr lang="it-IT" i="1" baseline="30000">
                <a:solidFill>
                  <a:srgbClr val="FE8637"/>
                </a:solidFill>
              </a:rPr>
              <a:t>1 </a:t>
            </a:r>
            <a:r>
              <a:rPr lang="it-IT" i="1">
                <a:solidFill>
                  <a:srgbClr val="FE8637"/>
                </a:solidFill>
              </a:rPr>
              <a:t> e v</a:t>
            </a:r>
            <a:r>
              <a:rPr lang="it-IT">
                <a:solidFill>
                  <a:srgbClr val="FE8637"/>
                </a:solidFill>
              </a:rPr>
              <a:t> </a:t>
            </a:r>
            <a:r>
              <a:rPr lang="it-IT">
                <a:solidFill>
                  <a:srgbClr val="FE8637"/>
                </a:solidFill>
                <a:sym typeface="Symbol" charset="2"/>
              </a:rPr>
              <a:t></a:t>
            </a:r>
            <a:r>
              <a:rPr lang="it-IT">
                <a:solidFill>
                  <a:srgbClr val="FE8637"/>
                </a:solidFill>
              </a:rPr>
              <a:t> V</a:t>
            </a:r>
            <a:r>
              <a:rPr lang="it-IT" baseline="-25000">
                <a:solidFill>
                  <a:srgbClr val="FE8637"/>
                </a:solidFill>
              </a:rPr>
              <a:t>i</a:t>
            </a:r>
            <a:r>
              <a:rPr lang="it-IT" i="1" baseline="30000">
                <a:solidFill>
                  <a:srgbClr val="FE8637"/>
                </a:solidFill>
              </a:rPr>
              <a:t>2</a:t>
            </a:r>
            <a:r>
              <a:rPr lang="it-IT" i="1">
                <a:solidFill>
                  <a:srgbClr val="FE8637"/>
                </a:solidFill>
              </a:rPr>
              <a:t>} sono disgiunti</a:t>
            </a:r>
            <a:r>
              <a:rPr lang="it-IT" i="1">
                <a:solidFill>
                  <a:srgbClr val="FF6FCF"/>
                </a:solidFill>
              </a:rPr>
              <a:t>.</a:t>
            </a:r>
            <a:r>
              <a:rPr lang="it-IT"/>
              <a:t> 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it-IT"/>
              <a:t>Bisogna fare in modo che non ci siano due nodi, esclusi gli estremi di un arco verticale, nel disegno di ciascun fattore, che condividano la stessa coordinata; questo è sempre possibile allargando opportunamente il disegno.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42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(18)</a:t>
            </a:r>
            <a:endParaRPr lang="it-IT" cap="none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05000"/>
            <a:ext cx="8077200" cy="3505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it-IT" b="1" i="1" smtClean="0">
                <a:solidFill>
                  <a:srgbClr val="FE8637"/>
                </a:solidFill>
              </a:rPr>
              <a:t>3. </a:t>
            </a:r>
            <a:r>
              <a:rPr lang="it-IT" i="1" smtClean="0">
                <a:solidFill>
                  <a:srgbClr val="FE8637"/>
                </a:solidFill>
              </a:rPr>
              <a:t>Il metodo di proiezione genera un layout di G in cui nessun arco di griglia viene usato due volte se e solo se per ogni coppia di archi inconsistenti in G</a:t>
            </a:r>
            <a:r>
              <a:rPr lang="it-IT" i="1" baseline="30000" smtClean="0">
                <a:solidFill>
                  <a:srgbClr val="FE8637"/>
                </a:solidFill>
              </a:rPr>
              <a:t>1</a:t>
            </a:r>
            <a:r>
              <a:rPr lang="it-IT" i="1" smtClean="0">
                <a:solidFill>
                  <a:srgbClr val="FE8637"/>
                </a:solidFill>
              </a:rPr>
              <a:t> (G</a:t>
            </a:r>
            <a:r>
              <a:rPr lang="it-IT" i="1" baseline="30000" smtClean="0">
                <a:solidFill>
                  <a:srgbClr val="FE8637"/>
                </a:solidFill>
              </a:rPr>
              <a:t>2</a:t>
            </a:r>
            <a:r>
              <a:rPr lang="it-IT" i="1" smtClean="0">
                <a:solidFill>
                  <a:srgbClr val="FE8637"/>
                </a:solidFill>
              </a:rPr>
              <a:t>):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it-IT" sz="2400" i="1" smtClean="0">
                <a:solidFill>
                  <a:srgbClr val="FE8637"/>
                </a:solidFill>
              </a:rPr>
              <a:t>i due archi non sono sullo stesso livello 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it-IT" sz="2400" i="1" smtClean="0">
                <a:solidFill>
                  <a:srgbClr val="FE8637"/>
                </a:solidFill>
              </a:rPr>
              <a:t>sui due livelli su cui si trovano non esistono due archi co-lineari in G</a:t>
            </a:r>
            <a:r>
              <a:rPr lang="it-IT" sz="2400" i="1" baseline="30000" smtClean="0">
                <a:solidFill>
                  <a:srgbClr val="FE8637"/>
                </a:solidFill>
              </a:rPr>
              <a:t>2</a:t>
            </a:r>
            <a:r>
              <a:rPr lang="it-IT" sz="2400" i="1" smtClean="0">
                <a:solidFill>
                  <a:srgbClr val="FE8637"/>
                </a:solidFill>
              </a:rPr>
              <a:t> (G</a:t>
            </a:r>
            <a:r>
              <a:rPr lang="it-IT" sz="2400" i="1" baseline="30000" smtClean="0">
                <a:solidFill>
                  <a:srgbClr val="FE8637"/>
                </a:solidFill>
              </a:rPr>
              <a:t>1</a:t>
            </a:r>
            <a:r>
              <a:rPr lang="it-IT" sz="2400" i="1" smtClean="0">
                <a:solidFill>
                  <a:srgbClr val="FE8637"/>
                </a:solidFill>
              </a:rPr>
              <a:t>)</a:t>
            </a:r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it-IT" smtClean="0"/>
              <a:t>Molto difficile in caso di grafi qualsiasi (collo di bottiglia di questo metodo). Nel caso della butterfly comunque, questo può essere fatto.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43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(19)</a:t>
            </a:r>
            <a:endParaRPr lang="it-IT" cap="none" dirty="0"/>
          </a:p>
        </p:txBody>
      </p:sp>
      <p:graphicFrame>
        <p:nvGraphicFramePr>
          <p:cNvPr id="38917" name="Object 2"/>
          <p:cNvGraphicFramePr>
            <a:graphicFrameLocks noChangeAspect="1"/>
          </p:cNvGraphicFramePr>
          <p:nvPr/>
        </p:nvGraphicFramePr>
        <p:xfrm>
          <a:off x="2133600" y="1839913"/>
          <a:ext cx="4873625" cy="4865687"/>
        </p:xfrm>
        <a:graphic>
          <a:graphicData uri="http://schemas.openxmlformats.org/presentationml/2006/ole">
            <p:oleObj spid="_x0000_s98306" name="Documento" r:id="rId4" imgW="3040380" imgH="3035808" progId="Word.Document.8">
              <p:embed/>
            </p:oleObj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44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</a:t>
            </a:r>
            <a:r>
              <a:rPr lang="it-IT" cap="none" dirty="0" err="1"/>
              <a:t>2</a:t>
            </a:r>
            <a:r>
              <a:rPr lang="it-IT" cap="none" dirty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153400" cy="3886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1200"/>
              </a:spcAft>
            </a:pPr>
            <a:r>
              <a:rPr lang="it-IT" sz="2600" b="1" dirty="0" err="1" smtClean="0">
                <a:solidFill>
                  <a:srgbClr val="FE8637"/>
                </a:solidFill>
              </a:rPr>
              <a:t>Def</a:t>
            </a:r>
            <a:r>
              <a:rPr lang="it-IT" sz="2600" dirty="0" smtClean="0"/>
              <a:t>. [</a:t>
            </a:r>
            <a:r>
              <a:rPr lang="it-IT" sz="2600" dirty="0" err="1" smtClean="0"/>
              <a:t>Even</a:t>
            </a:r>
            <a:r>
              <a:rPr lang="it-IT" sz="2600" dirty="0" smtClean="0"/>
              <a:t> &amp; </a:t>
            </a:r>
            <a:r>
              <a:rPr lang="it-IT" sz="2600" dirty="0" err="1" smtClean="0"/>
              <a:t>Litman</a:t>
            </a:r>
            <a:r>
              <a:rPr lang="it-IT" sz="2600" dirty="0" smtClean="0"/>
              <a:t> ’92] Il </a:t>
            </a:r>
            <a:r>
              <a:rPr lang="it-IT" sz="2600" i="1" dirty="0" err="1" smtClean="0">
                <a:solidFill>
                  <a:schemeClr val="accent1"/>
                </a:solidFill>
              </a:rPr>
              <a:t>Layered</a:t>
            </a:r>
            <a:r>
              <a:rPr lang="it-IT" sz="2600" i="1" dirty="0" smtClean="0">
                <a:solidFill>
                  <a:schemeClr val="accent1"/>
                </a:solidFill>
              </a:rPr>
              <a:t> Cross </a:t>
            </a:r>
            <a:r>
              <a:rPr lang="it-IT" sz="2600" i="1" dirty="0" err="1" smtClean="0">
                <a:solidFill>
                  <a:schemeClr val="accent1"/>
                </a:solidFill>
              </a:rPr>
              <a:t>Product</a:t>
            </a:r>
            <a:r>
              <a:rPr lang="it-IT" sz="2600" dirty="0" smtClean="0">
                <a:solidFill>
                  <a:schemeClr val="accent1"/>
                </a:solidFill>
              </a:rPr>
              <a:t> (</a:t>
            </a:r>
            <a:r>
              <a:rPr lang="it-IT" sz="2600" i="1" dirty="0" smtClean="0">
                <a:solidFill>
                  <a:schemeClr val="accent1"/>
                </a:solidFill>
              </a:rPr>
              <a:t>LCP</a:t>
            </a:r>
            <a:r>
              <a:rPr lang="it-IT" sz="2600" dirty="0" smtClean="0">
                <a:solidFill>
                  <a:schemeClr val="accent1"/>
                </a:solidFill>
              </a:rPr>
              <a:t>) </a:t>
            </a:r>
            <a:r>
              <a:rPr lang="it-IT" sz="2600" dirty="0" smtClean="0"/>
              <a:t>di due grafi livellati di </a:t>
            </a:r>
            <a:r>
              <a:rPr lang="it-IT" sz="2600" i="1" dirty="0" smtClean="0"/>
              <a:t>l+1</a:t>
            </a:r>
            <a:r>
              <a:rPr lang="it-IT" sz="2600" dirty="0" smtClean="0"/>
              <a:t> livelli, </a:t>
            </a:r>
            <a:r>
              <a:rPr lang="it-IT" sz="2600" i="1" dirty="0" smtClean="0"/>
              <a:t>G</a:t>
            </a:r>
            <a:r>
              <a:rPr lang="it-IT" sz="2600" i="1" baseline="30000" dirty="0" smtClean="0"/>
              <a:t>1</a:t>
            </a:r>
            <a:r>
              <a:rPr lang="it-IT" sz="2600" i="1" dirty="0" smtClean="0"/>
              <a:t>=(V</a:t>
            </a:r>
            <a:r>
              <a:rPr lang="it-IT" sz="2600" i="1" baseline="-25000" dirty="0" smtClean="0"/>
              <a:t>0</a:t>
            </a:r>
            <a:r>
              <a:rPr lang="it-IT" sz="2600" i="1" baseline="30000" dirty="0" smtClean="0"/>
              <a:t>1</a:t>
            </a:r>
            <a:r>
              <a:rPr lang="it-IT" sz="2600" i="1" dirty="0" smtClean="0"/>
              <a:t>, V</a:t>
            </a:r>
            <a:r>
              <a:rPr lang="it-IT" sz="2600" i="1" baseline="-25000" dirty="0" smtClean="0"/>
              <a:t>1</a:t>
            </a:r>
            <a:r>
              <a:rPr lang="it-IT" sz="2600" i="1" baseline="30000" dirty="0" smtClean="0"/>
              <a:t>1</a:t>
            </a:r>
            <a:r>
              <a:rPr lang="it-IT" sz="2600" i="1" dirty="0" smtClean="0"/>
              <a:t>, </a:t>
            </a:r>
            <a:r>
              <a:rPr lang="it-IT" sz="2600" i="1" dirty="0" err="1" smtClean="0"/>
              <a:t>…</a:t>
            </a:r>
            <a:r>
              <a:rPr lang="it-IT" sz="2600" i="1" dirty="0" smtClean="0"/>
              <a:t>, V</a:t>
            </a:r>
            <a:r>
              <a:rPr lang="it-IT" sz="2600" i="1" baseline="-25000" dirty="0" smtClean="0"/>
              <a:t>l</a:t>
            </a:r>
            <a:r>
              <a:rPr lang="it-IT" sz="2600" i="1" baseline="30000" dirty="0" smtClean="0"/>
              <a:t>1</a:t>
            </a:r>
            <a:r>
              <a:rPr lang="it-IT" sz="2600" i="1" dirty="0" smtClean="0"/>
              <a:t>, E</a:t>
            </a:r>
            <a:r>
              <a:rPr lang="it-IT" sz="2600" i="1" baseline="30000" dirty="0" smtClean="0"/>
              <a:t>1</a:t>
            </a:r>
            <a:r>
              <a:rPr lang="it-IT" sz="2600" i="1" dirty="0" smtClean="0"/>
              <a:t>)</a:t>
            </a:r>
            <a:r>
              <a:rPr lang="it-IT" sz="2600" dirty="0" smtClean="0"/>
              <a:t> e </a:t>
            </a:r>
            <a:r>
              <a:rPr lang="it-IT" sz="2600" i="1" dirty="0" smtClean="0"/>
              <a:t>G</a:t>
            </a:r>
            <a:r>
              <a:rPr lang="it-IT" sz="2600" i="1" baseline="30000" dirty="0" smtClean="0"/>
              <a:t>2</a:t>
            </a:r>
            <a:r>
              <a:rPr lang="it-IT" sz="2600" i="1" dirty="0" smtClean="0"/>
              <a:t>=(V</a:t>
            </a:r>
            <a:r>
              <a:rPr lang="it-IT" sz="2600" i="1" baseline="-25000" dirty="0" smtClean="0"/>
              <a:t>0</a:t>
            </a:r>
            <a:r>
              <a:rPr lang="it-IT" sz="2600" i="1" baseline="30000" dirty="0" smtClean="0"/>
              <a:t>2</a:t>
            </a:r>
            <a:r>
              <a:rPr lang="it-IT" sz="2600" i="1" dirty="0" smtClean="0"/>
              <a:t>, V</a:t>
            </a:r>
            <a:r>
              <a:rPr lang="it-IT" sz="2600" i="1" baseline="-25000" dirty="0" smtClean="0"/>
              <a:t>1</a:t>
            </a:r>
            <a:r>
              <a:rPr lang="it-IT" sz="2600" i="1" baseline="30000" dirty="0" smtClean="0"/>
              <a:t>2</a:t>
            </a:r>
            <a:r>
              <a:rPr lang="it-IT" sz="2600" i="1" dirty="0" smtClean="0"/>
              <a:t>, </a:t>
            </a:r>
            <a:r>
              <a:rPr lang="it-IT" sz="2600" i="1" dirty="0" err="1" smtClean="0"/>
              <a:t>…</a:t>
            </a:r>
            <a:r>
              <a:rPr lang="it-IT" sz="2600" i="1" dirty="0" smtClean="0"/>
              <a:t>, V</a:t>
            </a:r>
            <a:r>
              <a:rPr lang="it-IT" sz="2600" i="1" baseline="-25000" dirty="0" smtClean="0"/>
              <a:t>l</a:t>
            </a:r>
            <a:r>
              <a:rPr lang="it-IT" sz="2600" i="1" baseline="30000" dirty="0" smtClean="0"/>
              <a:t>2</a:t>
            </a:r>
            <a:r>
              <a:rPr lang="it-IT" sz="2600" i="1" dirty="0" smtClean="0"/>
              <a:t>, E</a:t>
            </a:r>
            <a:r>
              <a:rPr lang="it-IT" sz="2600" i="1" baseline="30000" dirty="0" smtClean="0"/>
              <a:t>2</a:t>
            </a:r>
            <a:r>
              <a:rPr lang="it-IT" sz="2600" i="1" dirty="0" smtClean="0"/>
              <a:t>)</a:t>
            </a:r>
            <a:r>
              <a:rPr lang="it-IT" sz="2600" dirty="0" smtClean="0"/>
              <a:t>, è un grafo livellato con </a:t>
            </a:r>
            <a:r>
              <a:rPr lang="it-IT" sz="2600" i="1" dirty="0" smtClean="0"/>
              <a:t>l</a:t>
            </a:r>
            <a:r>
              <a:rPr lang="it-IT" sz="2600" dirty="0" smtClean="0"/>
              <a:t>+1 livelli </a:t>
            </a:r>
            <a:r>
              <a:rPr lang="it-IT" sz="2600" i="1" dirty="0" err="1" smtClean="0"/>
              <a:t>G=</a:t>
            </a:r>
            <a:r>
              <a:rPr lang="it-IT" sz="2600" i="1" dirty="0" smtClean="0"/>
              <a:t>(V</a:t>
            </a:r>
            <a:r>
              <a:rPr lang="it-IT" sz="2600" i="1" baseline="-25000" dirty="0" smtClean="0"/>
              <a:t>0</a:t>
            </a:r>
            <a:r>
              <a:rPr lang="it-IT" sz="2600" i="1" dirty="0" smtClean="0"/>
              <a:t>, V</a:t>
            </a:r>
            <a:r>
              <a:rPr lang="it-IT" sz="2600" i="1" baseline="-25000" dirty="0" smtClean="0"/>
              <a:t>1</a:t>
            </a:r>
            <a:r>
              <a:rPr lang="it-IT" sz="2600" i="1" dirty="0" smtClean="0"/>
              <a:t>, </a:t>
            </a:r>
            <a:r>
              <a:rPr lang="it-IT" sz="2600" i="1" dirty="0" err="1" smtClean="0"/>
              <a:t>…</a:t>
            </a:r>
            <a:r>
              <a:rPr lang="it-IT" sz="2600" i="1" dirty="0" smtClean="0"/>
              <a:t>, </a:t>
            </a:r>
            <a:r>
              <a:rPr lang="it-IT" sz="2600" i="1" dirty="0" err="1" smtClean="0"/>
              <a:t>V</a:t>
            </a:r>
            <a:r>
              <a:rPr lang="it-IT" sz="2600" i="1" baseline="-25000" dirty="0" err="1" smtClean="0"/>
              <a:t>l</a:t>
            </a:r>
            <a:r>
              <a:rPr lang="it-IT" sz="2600" i="1" dirty="0" smtClean="0"/>
              <a:t>, E)</a:t>
            </a:r>
            <a:r>
              <a:rPr lang="it-IT" sz="2600" dirty="0" smtClean="0"/>
              <a:t> tale che:</a:t>
            </a:r>
          </a:p>
          <a:p>
            <a:pPr lvl="1" algn="just" eaLnBrk="1" hangingPunct="1">
              <a:lnSpc>
                <a:spcPct val="90000"/>
              </a:lnSpc>
              <a:spcAft>
                <a:spcPts val="1200"/>
              </a:spcAft>
            </a:pPr>
            <a:r>
              <a:rPr lang="it-IT" sz="2600" dirty="0" smtClean="0"/>
              <a:t>per ogni </a:t>
            </a:r>
            <a:r>
              <a:rPr lang="it-IT" sz="2600" i="1" dirty="0" smtClean="0"/>
              <a:t>i=0, …, l,</a:t>
            </a:r>
            <a:r>
              <a:rPr lang="it-IT" sz="2600" dirty="0" smtClean="0"/>
              <a:t> </a:t>
            </a:r>
            <a:r>
              <a:rPr lang="it-IT" sz="2600" i="1" dirty="0" smtClean="0"/>
              <a:t>V</a:t>
            </a:r>
            <a:r>
              <a:rPr lang="it-IT" sz="2600" i="1" baseline="-25000" dirty="0" smtClean="0"/>
              <a:t>i</a:t>
            </a:r>
            <a:r>
              <a:rPr lang="it-IT" sz="2600" i="1" dirty="0" smtClean="0"/>
              <a:t> = V</a:t>
            </a:r>
            <a:r>
              <a:rPr lang="it-IT" sz="2600" i="1" baseline="-25000" dirty="0" smtClean="0"/>
              <a:t>i</a:t>
            </a:r>
            <a:r>
              <a:rPr lang="it-IT" sz="2600" i="1" baseline="30000" dirty="0" smtClean="0"/>
              <a:t>1</a:t>
            </a:r>
            <a:r>
              <a:rPr lang="it-IT" sz="2600" i="1" dirty="0" smtClean="0">
                <a:latin typeface="Symbol" charset="2"/>
                <a:sym typeface="Symbol" charset="2"/>
              </a:rPr>
              <a:t></a:t>
            </a:r>
            <a:r>
              <a:rPr lang="it-IT" sz="2600" i="1" dirty="0" smtClean="0"/>
              <a:t>V</a:t>
            </a:r>
            <a:r>
              <a:rPr lang="it-IT" sz="2600" i="1" baseline="-25000" dirty="0" smtClean="0"/>
              <a:t>i</a:t>
            </a:r>
            <a:r>
              <a:rPr lang="it-IT" sz="2600" i="1" baseline="30000" dirty="0" smtClean="0"/>
              <a:t>2</a:t>
            </a:r>
            <a:r>
              <a:rPr lang="it-IT" sz="2600" dirty="0" smtClean="0"/>
              <a:t> (ogni livello è il prodotto cartesiano dei livelli dei grafi fattore);</a:t>
            </a:r>
          </a:p>
          <a:p>
            <a:pPr lvl="1" algn="just" eaLnBrk="1" hangingPunct="1">
              <a:lnSpc>
                <a:spcPct val="90000"/>
              </a:lnSpc>
              <a:spcAft>
                <a:spcPts val="1200"/>
              </a:spcAft>
            </a:pPr>
            <a:r>
              <a:rPr lang="it-IT" sz="2600" dirty="0" smtClean="0"/>
              <a:t>esiste un arco </a:t>
            </a:r>
            <a:r>
              <a:rPr lang="it-IT" sz="2600" i="1" dirty="0" smtClean="0"/>
              <a:t>(</a:t>
            </a:r>
            <a:r>
              <a:rPr lang="it-IT" sz="2600" i="1" dirty="0" err="1" smtClean="0"/>
              <a:t>u</a:t>
            </a:r>
            <a:r>
              <a:rPr lang="it-IT" sz="2600" i="1" dirty="0" smtClean="0"/>
              <a:t>,</a:t>
            </a:r>
            <a:r>
              <a:rPr lang="it-IT" sz="2600" i="1" dirty="0" err="1" smtClean="0"/>
              <a:t>v</a:t>
            </a:r>
            <a:r>
              <a:rPr lang="it-IT" sz="2600" i="1" dirty="0" smtClean="0"/>
              <a:t>)</a:t>
            </a:r>
            <a:r>
              <a:rPr lang="it-IT" sz="2600" dirty="0" smtClean="0"/>
              <a:t> che connette i nodi</a:t>
            </a:r>
            <a:r>
              <a:rPr lang="it-IT" sz="2600" i="1" dirty="0" smtClean="0"/>
              <a:t> (u</a:t>
            </a:r>
            <a:r>
              <a:rPr lang="it-IT" sz="2600" i="1" baseline="30000" dirty="0" smtClean="0"/>
              <a:t>1</a:t>
            </a:r>
            <a:r>
              <a:rPr lang="it-IT" sz="2600" i="1" dirty="0" smtClean="0"/>
              <a:t>,u</a:t>
            </a:r>
            <a:r>
              <a:rPr lang="it-IT" sz="2600" i="1" baseline="30000" dirty="0" smtClean="0"/>
              <a:t>2</a:t>
            </a:r>
            <a:r>
              <a:rPr lang="it-IT" sz="2600" i="1" dirty="0" smtClean="0"/>
              <a:t>)</a:t>
            </a:r>
            <a:r>
              <a:rPr lang="it-IT" sz="2600" dirty="0" smtClean="0"/>
              <a:t> e </a:t>
            </a:r>
            <a:r>
              <a:rPr lang="it-IT" sz="2600" i="1" dirty="0" smtClean="0"/>
              <a:t>(v</a:t>
            </a:r>
            <a:r>
              <a:rPr lang="it-IT" sz="2600" i="1" baseline="30000" dirty="0" smtClean="0"/>
              <a:t>1</a:t>
            </a:r>
            <a:r>
              <a:rPr lang="it-IT" sz="2600" i="1" dirty="0" smtClean="0"/>
              <a:t>,v</a:t>
            </a:r>
            <a:r>
              <a:rPr lang="it-IT" sz="2600" i="1" baseline="30000" dirty="0" smtClean="0"/>
              <a:t>2</a:t>
            </a:r>
            <a:r>
              <a:rPr lang="it-IT" sz="2600" i="1" dirty="0" smtClean="0"/>
              <a:t>) </a:t>
            </a:r>
            <a:r>
              <a:rPr lang="it-IT" sz="2600" dirty="0" smtClean="0"/>
              <a:t>se e solo se </a:t>
            </a:r>
            <a:r>
              <a:rPr lang="it-IT" sz="2600" i="1" dirty="0" smtClean="0"/>
              <a:t> (u</a:t>
            </a:r>
            <a:r>
              <a:rPr lang="it-IT" sz="2600" i="1" baseline="30000" dirty="0" smtClean="0"/>
              <a:t>1</a:t>
            </a:r>
            <a:r>
              <a:rPr lang="it-IT" sz="2600" i="1" dirty="0" smtClean="0"/>
              <a:t>,v</a:t>
            </a:r>
            <a:r>
              <a:rPr lang="it-IT" sz="2600" i="1" baseline="30000" dirty="0" smtClean="0"/>
              <a:t>1</a:t>
            </a:r>
            <a:r>
              <a:rPr lang="it-IT" sz="2600" i="1" dirty="0" smtClean="0"/>
              <a:t>) </a:t>
            </a:r>
            <a:r>
              <a:rPr lang="it-IT" sz="2600" dirty="0" smtClean="0"/>
              <a:t>ed </a:t>
            </a:r>
            <a:r>
              <a:rPr lang="it-IT" sz="2600" i="1" dirty="0" smtClean="0"/>
              <a:t> (u</a:t>
            </a:r>
            <a:r>
              <a:rPr lang="it-IT" sz="2600" i="1" baseline="30000" dirty="0" smtClean="0"/>
              <a:t>2</a:t>
            </a:r>
            <a:r>
              <a:rPr lang="it-IT" sz="2600" i="1" dirty="0" smtClean="0"/>
              <a:t>,v</a:t>
            </a:r>
            <a:r>
              <a:rPr lang="it-IT" sz="2600" i="1" baseline="30000" dirty="0" smtClean="0"/>
              <a:t>2</a:t>
            </a:r>
            <a:r>
              <a:rPr lang="it-IT" sz="2600" i="1" dirty="0" smtClean="0"/>
              <a:t>) </a:t>
            </a:r>
            <a:r>
              <a:rPr lang="it-IT" sz="2600" dirty="0" smtClean="0"/>
              <a:t> sono archi dei grafi fattori.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27</a:t>
            </a:fld>
            <a:endParaRPr lang="it-IT" altLang="ja-JP"/>
          </a:p>
        </p:txBody>
      </p:sp>
      <p:grpSp>
        <p:nvGrpSpPr>
          <p:cNvPr id="63" name="Gruppo 62"/>
          <p:cNvGrpSpPr/>
          <p:nvPr/>
        </p:nvGrpSpPr>
        <p:grpSpPr>
          <a:xfrm>
            <a:off x="3670300" y="5486400"/>
            <a:ext cx="863600" cy="1295400"/>
            <a:chOff x="3670300" y="5486400"/>
            <a:chExt cx="863600" cy="1295400"/>
          </a:xfrm>
        </p:grpSpPr>
        <p:sp>
          <p:nvSpPr>
            <p:cNvPr id="6" name="Ovale 5"/>
            <p:cNvSpPr/>
            <p:nvPr/>
          </p:nvSpPr>
          <p:spPr>
            <a:xfrm>
              <a:off x="3949700" y="6502400"/>
              <a:ext cx="292100" cy="279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/>
                <a:t>d</a:t>
              </a:r>
              <a:endParaRPr lang="en-US" sz="1800" dirty="0"/>
            </a:p>
          </p:txBody>
        </p:sp>
        <p:sp>
          <p:nvSpPr>
            <p:cNvPr id="7" name="Ovale 6"/>
            <p:cNvSpPr/>
            <p:nvPr/>
          </p:nvSpPr>
          <p:spPr>
            <a:xfrm>
              <a:off x="4241800" y="5981700"/>
              <a:ext cx="292100" cy="279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/>
                <a:t>c</a:t>
              </a:r>
              <a:endParaRPr lang="en-US" sz="1800" dirty="0"/>
            </a:p>
          </p:txBody>
        </p:sp>
        <p:sp>
          <p:nvSpPr>
            <p:cNvPr id="8" name="Ovale 7"/>
            <p:cNvSpPr/>
            <p:nvPr/>
          </p:nvSpPr>
          <p:spPr>
            <a:xfrm>
              <a:off x="3670300" y="5994400"/>
              <a:ext cx="292100" cy="279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/>
                <a:t>b</a:t>
              </a:r>
              <a:endParaRPr lang="en-US" sz="1800" dirty="0"/>
            </a:p>
          </p:txBody>
        </p:sp>
        <p:sp>
          <p:nvSpPr>
            <p:cNvPr id="9" name="Ovale 8"/>
            <p:cNvSpPr/>
            <p:nvPr/>
          </p:nvSpPr>
          <p:spPr>
            <a:xfrm>
              <a:off x="3949700" y="5486400"/>
              <a:ext cx="292100" cy="279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a</a:t>
              </a:r>
              <a:endParaRPr lang="en-US" sz="1800" dirty="0"/>
            </a:p>
          </p:txBody>
        </p:sp>
        <p:cxnSp>
          <p:nvCxnSpPr>
            <p:cNvPr id="26" name="Connettore 1 25"/>
            <p:cNvCxnSpPr>
              <a:stCxn id="9" idx="3"/>
              <a:endCxn id="8" idx="0"/>
            </p:cNvCxnSpPr>
            <p:nvPr/>
          </p:nvCxnSpPr>
          <p:spPr>
            <a:xfrm rot="5400000">
              <a:off x="3769656" y="5771578"/>
              <a:ext cx="269517" cy="1761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>
              <a:stCxn id="9" idx="5"/>
              <a:endCxn id="7" idx="0"/>
            </p:cNvCxnSpPr>
            <p:nvPr/>
          </p:nvCxnSpPr>
          <p:spPr>
            <a:xfrm rot="16200000" flipH="1">
              <a:off x="4165028" y="5758877"/>
              <a:ext cx="256817" cy="1888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>
              <a:stCxn id="8" idx="4"/>
              <a:endCxn id="6" idx="1"/>
            </p:cNvCxnSpPr>
            <p:nvPr/>
          </p:nvCxnSpPr>
          <p:spPr>
            <a:xfrm rot="16200000" flipH="1">
              <a:off x="3769655" y="6320494"/>
              <a:ext cx="269517" cy="1761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>
              <a:stCxn id="7" idx="4"/>
              <a:endCxn id="6" idx="7"/>
            </p:cNvCxnSpPr>
            <p:nvPr/>
          </p:nvCxnSpPr>
          <p:spPr>
            <a:xfrm rot="5400000">
              <a:off x="4152329" y="6307795"/>
              <a:ext cx="282217" cy="1888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o 63"/>
          <p:cNvGrpSpPr/>
          <p:nvPr/>
        </p:nvGrpSpPr>
        <p:grpSpPr>
          <a:xfrm>
            <a:off x="4813300" y="5473700"/>
            <a:ext cx="863600" cy="1308100"/>
            <a:chOff x="4813300" y="5473700"/>
            <a:chExt cx="863600" cy="1308100"/>
          </a:xfrm>
        </p:grpSpPr>
        <p:sp>
          <p:nvSpPr>
            <p:cNvPr id="10" name="Ovale 9"/>
            <p:cNvSpPr/>
            <p:nvPr/>
          </p:nvSpPr>
          <p:spPr>
            <a:xfrm>
              <a:off x="5092700" y="5994400"/>
              <a:ext cx="292100" cy="279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3</a:t>
              </a:r>
              <a:endParaRPr lang="en-US" sz="1800" dirty="0"/>
            </a:p>
          </p:txBody>
        </p:sp>
        <p:sp>
          <p:nvSpPr>
            <p:cNvPr id="11" name="Ovale 10"/>
            <p:cNvSpPr/>
            <p:nvPr/>
          </p:nvSpPr>
          <p:spPr>
            <a:xfrm>
              <a:off x="5384800" y="5473700"/>
              <a:ext cx="292100" cy="279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2</a:t>
              </a:r>
              <a:endParaRPr lang="en-US" sz="1800" dirty="0"/>
            </a:p>
          </p:txBody>
        </p:sp>
        <p:sp>
          <p:nvSpPr>
            <p:cNvPr id="12" name="Ovale 11"/>
            <p:cNvSpPr/>
            <p:nvPr/>
          </p:nvSpPr>
          <p:spPr>
            <a:xfrm>
              <a:off x="4813300" y="5486400"/>
              <a:ext cx="292100" cy="279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1</a:t>
              </a:r>
              <a:endParaRPr lang="en-US" sz="1800" dirty="0"/>
            </a:p>
          </p:txBody>
        </p:sp>
        <p:sp>
          <p:nvSpPr>
            <p:cNvPr id="13" name="Ovale 12"/>
            <p:cNvSpPr/>
            <p:nvPr/>
          </p:nvSpPr>
          <p:spPr>
            <a:xfrm>
              <a:off x="5092700" y="6502400"/>
              <a:ext cx="292100" cy="279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4</a:t>
              </a:r>
              <a:endParaRPr lang="en-US" sz="1800" dirty="0"/>
            </a:p>
          </p:txBody>
        </p:sp>
        <p:cxnSp>
          <p:nvCxnSpPr>
            <p:cNvPr id="37" name="Connettore 1 36"/>
            <p:cNvCxnSpPr>
              <a:stCxn id="12" idx="4"/>
              <a:endCxn id="10" idx="1"/>
            </p:cNvCxnSpPr>
            <p:nvPr/>
          </p:nvCxnSpPr>
          <p:spPr>
            <a:xfrm rot="16200000" flipH="1">
              <a:off x="4912655" y="5812494"/>
              <a:ext cx="269517" cy="1761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>
              <a:stCxn id="11" idx="4"/>
              <a:endCxn id="10" idx="7"/>
            </p:cNvCxnSpPr>
            <p:nvPr/>
          </p:nvCxnSpPr>
          <p:spPr>
            <a:xfrm rot="5400000">
              <a:off x="5295329" y="5799795"/>
              <a:ext cx="282217" cy="1888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>
              <a:stCxn id="10" idx="4"/>
              <a:endCxn id="13" idx="0"/>
            </p:cNvCxnSpPr>
            <p:nvPr/>
          </p:nvCxnSpPr>
          <p:spPr>
            <a:xfrm rot="5400000">
              <a:off x="5124450" y="6388100"/>
              <a:ext cx="228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o 64"/>
          <p:cNvGrpSpPr/>
          <p:nvPr/>
        </p:nvGrpSpPr>
        <p:grpSpPr>
          <a:xfrm>
            <a:off x="6223000" y="5359400"/>
            <a:ext cx="1622743" cy="1422400"/>
            <a:chOff x="6223000" y="5359400"/>
            <a:chExt cx="1622743" cy="1422400"/>
          </a:xfrm>
        </p:grpSpPr>
        <p:sp>
          <p:nvSpPr>
            <p:cNvPr id="15" name="Ovale 14"/>
            <p:cNvSpPr/>
            <p:nvPr/>
          </p:nvSpPr>
          <p:spPr>
            <a:xfrm>
              <a:off x="7200900" y="5473700"/>
              <a:ext cx="292100" cy="279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e 15"/>
            <p:cNvSpPr/>
            <p:nvPr/>
          </p:nvSpPr>
          <p:spPr>
            <a:xfrm>
              <a:off x="6629400" y="5486400"/>
              <a:ext cx="292100" cy="279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e 16"/>
            <p:cNvSpPr/>
            <p:nvPr/>
          </p:nvSpPr>
          <p:spPr>
            <a:xfrm>
              <a:off x="6896100" y="6502400"/>
              <a:ext cx="292100" cy="279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e 17"/>
            <p:cNvSpPr/>
            <p:nvPr/>
          </p:nvSpPr>
          <p:spPr>
            <a:xfrm>
              <a:off x="7200900" y="5969000"/>
              <a:ext cx="292100" cy="279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e 18"/>
            <p:cNvSpPr/>
            <p:nvPr/>
          </p:nvSpPr>
          <p:spPr>
            <a:xfrm>
              <a:off x="6629400" y="5981700"/>
              <a:ext cx="292100" cy="279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235700" y="5359400"/>
              <a:ext cx="501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(a,1)</a:t>
              </a:r>
              <a:endParaRPr lang="en-US" sz="1200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6807200" y="5359400"/>
              <a:ext cx="501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(a,2)</a:t>
              </a:r>
              <a:endParaRPr lang="en-US" sz="1200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6223000" y="5867400"/>
              <a:ext cx="501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(b,3)</a:t>
              </a:r>
              <a:endParaRPr lang="en-US" sz="1200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7353300" y="582930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(c,3)</a:t>
              </a:r>
              <a:endParaRPr lang="en-US" sz="1200" dirty="0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6489700" y="6413500"/>
              <a:ext cx="5010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(d,4)</a:t>
              </a:r>
              <a:endParaRPr lang="en-US" sz="1200" dirty="0"/>
            </a:p>
          </p:txBody>
        </p:sp>
        <p:cxnSp>
          <p:nvCxnSpPr>
            <p:cNvPr id="43" name="Connettore 1 42"/>
            <p:cNvCxnSpPr>
              <a:stCxn id="16" idx="4"/>
              <a:endCxn id="19" idx="0"/>
            </p:cNvCxnSpPr>
            <p:nvPr/>
          </p:nvCxnSpPr>
          <p:spPr>
            <a:xfrm rot="5400000">
              <a:off x="6667500" y="5873750"/>
              <a:ext cx="2159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>
              <a:stCxn id="18" idx="0"/>
              <a:endCxn id="15" idx="4"/>
            </p:cNvCxnSpPr>
            <p:nvPr/>
          </p:nvCxnSpPr>
          <p:spPr>
            <a:xfrm rot="5400000" flipH="1" flipV="1">
              <a:off x="7239000" y="5861050"/>
              <a:ext cx="2159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>
              <a:stCxn id="16" idx="5"/>
              <a:endCxn id="18" idx="1"/>
            </p:cNvCxnSpPr>
            <p:nvPr/>
          </p:nvCxnSpPr>
          <p:spPr>
            <a:xfrm rot="16200000" flipH="1">
              <a:off x="6918683" y="5684923"/>
              <a:ext cx="285034" cy="3649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>
              <a:stCxn id="15" idx="3"/>
              <a:endCxn id="19" idx="7"/>
            </p:cNvCxnSpPr>
            <p:nvPr/>
          </p:nvCxnSpPr>
          <p:spPr>
            <a:xfrm rot="5400000">
              <a:off x="6905983" y="5684923"/>
              <a:ext cx="310434" cy="3649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>
              <a:stCxn id="19" idx="4"/>
              <a:endCxn id="17" idx="1"/>
            </p:cNvCxnSpPr>
            <p:nvPr/>
          </p:nvCxnSpPr>
          <p:spPr>
            <a:xfrm rot="16200000" flipH="1">
              <a:off x="6716055" y="6320494"/>
              <a:ext cx="282217" cy="1634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>
              <a:stCxn id="18" idx="4"/>
              <a:endCxn id="17" idx="7"/>
            </p:cNvCxnSpPr>
            <p:nvPr/>
          </p:nvCxnSpPr>
          <p:spPr>
            <a:xfrm rot="5400000">
              <a:off x="7098729" y="6295095"/>
              <a:ext cx="294917" cy="2015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(20)</a:t>
            </a:r>
            <a:endParaRPr lang="it-IT" cap="none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828800"/>
            <a:ext cx="8686800" cy="3886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sz="2600" dirty="0"/>
              <a:t>Otteniamo il layout della </a:t>
            </a:r>
            <a:r>
              <a:rPr lang="it-IT" sz="2600" i="1" dirty="0" err="1"/>
              <a:t>n-</a:t>
            </a:r>
            <a:r>
              <a:rPr lang="it-IT" sz="2600" dirty="0" err="1"/>
              <a:t>butterfly</a:t>
            </a:r>
            <a:r>
              <a:rPr lang="it-IT" sz="2600" dirty="0"/>
              <a:t> come prodotto di due alberi binari completi di </a:t>
            </a:r>
            <a:r>
              <a:rPr lang="it-IT" sz="2600" i="1" dirty="0"/>
              <a:t>n</a:t>
            </a:r>
            <a:r>
              <a:rPr lang="it-IT" sz="2600" dirty="0"/>
              <a:t>+1 livelli, uno</a:t>
            </a:r>
            <a:r>
              <a:rPr lang="it-IT" sz="2600" dirty="0" smtClean="0"/>
              <a:t> con la radice sul primo livello e </a:t>
            </a:r>
            <a:r>
              <a:rPr lang="it-IT" sz="2600" dirty="0"/>
              <a:t>l’altro</a:t>
            </a:r>
            <a:r>
              <a:rPr lang="it-IT" sz="2600" dirty="0" smtClean="0"/>
              <a:t> con la radice sull’ultimo livello come </a:t>
            </a:r>
            <a:r>
              <a:rPr lang="it-IT" sz="2600" dirty="0"/>
              <a:t>segue: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600" dirty="0"/>
              <a:t>nel disegno dell’albero binario, aggiungere i nodi fittizi ed assegnare ad ogni nodo una colonna per evitare collisioni di nodi;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600" dirty="0"/>
              <a:t>disegnare un albero sul piano </a:t>
            </a:r>
            <a:r>
              <a:rPr lang="it-IT" sz="2600" i="1" dirty="0" err="1"/>
              <a:t>xy</a:t>
            </a:r>
            <a:r>
              <a:rPr lang="it-IT" sz="2600" dirty="0"/>
              <a:t>, l’altro sul piano </a:t>
            </a:r>
            <a:r>
              <a:rPr lang="it-IT" sz="2600" i="1" dirty="0" err="1"/>
              <a:t>yz</a:t>
            </a:r>
            <a:r>
              <a:rPr lang="it-IT" sz="2600" dirty="0"/>
              <a:t>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600" dirty="0"/>
              <a:t>(opzionale) costruire il LCP in 3D;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600" dirty="0"/>
              <a:t>proiettare il LCP sul piano </a:t>
            </a:r>
            <a:r>
              <a:rPr lang="it-IT" sz="2600" i="1" dirty="0" err="1"/>
              <a:t>xz</a:t>
            </a:r>
            <a:r>
              <a:rPr lang="it-IT" sz="2600" dirty="0"/>
              <a:t>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45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(21)</a:t>
            </a:r>
            <a:endParaRPr lang="it-IT" cap="none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4960" y="1828800"/>
            <a:ext cx="8686800" cy="3886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sz="2600" dirty="0" smtClean="0"/>
              <a:t>Il layout così ottenuto ha le seguenti proprietà: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600" dirty="0" smtClean="0"/>
              <a:t>è simmetrico;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600" dirty="0" smtClean="0"/>
              <a:t>ha altezza H=2(</a:t>
            </a:r>
            <a:r>
              <a:rPr lang="it-IT" sz="2600" i="1" dirty="0" smtClean="0"/>
              <a:t>N</a:t>
            </a:r>
            <a:r>
              <a:rPr lang="it-IT" sz="2600" dirty="0" smtClean="0"/>
              <a:t>-1);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600" dirty="0" smtClean="0"/>
              <a:t>ha ampiezza W=2(</a:t>
            </a:r>
            <a:r>
              <a:rPr lang="it-IT" sz="2600" i="1" dirty="0" smtClean="0"/>
              <a:t>N</a:t>
            </a:r>
            <a:r>
              <a:rPr lang="it-IT" sz="2600" dirty="0" smtClean="0"/>
              <a:t>-1);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600" dirty="0" smtClean="0"/>
              <a:t>ha area 4N</a:t>
            </a:r>
            <a:r>
              <a:rPr lang="it-IT" sz="2600" baseline="30000" dirty="0" smtClean="0"/>
              <a:t>2</a:t>
            </a:r>
            <a:r>
              <a:rPr lang="it-IT" sz="2600" dirty="0" smtClean="0"/>
              <a:t>+o(N</a:t>
            </a:r>
            <a:r>
              <a:rPr lang="it-IT" sz="2600" baseline="30000" dirty="0" smtClean="0"/>
              <a:t>2</a:t>
            </a:r>
            <a:r>
              <a:rPr lang="it-IT" sz="2600" dirty="0" smtClean="0"/>
              <a:t>);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600" dirty="0" smtClean="0"/>
              <a:t>i nodi di input e output non sono sui bordi (proprietà </a:t>
            </a:r>
            <a:r>
              <a:rPr lang="it-IT" sz="2600" dirty="0" err="1" smtClean="0"/>
              <a:t>negativa…</a:t>
            </a:r>
            <a:r>
              <a:rPr lang="it-IT" sz="2600" dirty="0" smtClean="0"/>
              <a:t>)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600" dirty="0" smtClean="0"/>
              <a:t>tutti gli archi di ciascun livello hanno la stessa lunghezza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46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ea typeface="+mj-ea"/>
                <a:cs typeface="+mj-cs"/>
              </a:rPr>
              <a:t>Raffronto delle tecniche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38113" y="1447800"/>
            <a:ext cx="8601075" cy="48736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/>
              <a:t>WISE - PRO: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400"/>
              <a:t>area relativamente bassa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400"/>
              <a:t>“sembrare” una butterfly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400"/>
              <a:t>nodi di input/ output sul bordo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/>
              <a:t>WISE - CONTRO: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400"/>
              <a:t>knok-knees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400"/>
              <a:t>griglia “slanted”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/>
              <a:t>EVEN &amp; EVEN - PRO: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400"/>
              <a:t>elimina i difetti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/>
              <a:t>EVEN &amp; EVEN - CONTRO: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400"/>
              <a:t>aumenta l’area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400"/>
              <a:t>pone i nodi di input/output all’interno del disegno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47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3550" y="1901825"/>
            <a:ext cx="8008938" cy="3886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/>
              <a:t>Nell’ottica di ottimizzare al meglio l’area, sono stati proposti altri latyouts della butterfly: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it-IT" sz="2400"/>
              <a:t>Dinitz</a:t>
            </a:r>
            <a:r>
              <a:rPr lang="it-IT" sz="2400" smtClean="0"/>
              <a:t> [’98] </a:t>
            </a:r>
            <a:r>
              <a:rPr lang="it-IT" sz="2400"/>
              <a:t>dimostra che il layout di Even ed Even può essere migliorato, con degli aggiustamenti locali in modo da avere un’area pari a </a:t>
            </a:r>
            <a:r>
              <a:rPr lang="it-IT" sz="2400" i="1"/>
              <a:t>11/6 N</a:t>
            </a:r>
            <a:r>
              <a:rPr lang="it-IT" sz="2400" i="1" baseline="30000"/>
              <a:t>2</a:t>
            </a:r>
            <a:r>
              <a:rPr lang="it-IT" sz="2400" i="1"/>
              <a:t>+o(N</a:t>
            </a:r>
            <a:r>
              <a:rPr lang="it-IT" sz="2400" i="1" baseline="30000"/>
              <a:t>2</a:t>
            </a:r>
            <a:r>
              <a:rPr lang="it-IT" sz="2400" i="1"/>
              <a:t>)</a:t>
            </a:r>
            <a:endParaRPr lang="it-IT" sz="2400" i="1" smtClean="0"/>
          </a:p>
          <a:p>
            <a:pPr lvl="1" algn="just" eaLnBrk="1" hangingPunct="1">
              <a:lnSpc>
                <a:spcPct val="90000"/>
              </a:lnSpc>
            </a:pPr>
            <a:r>
              <a:rPr lang="it-IT" sz="2400" smtClean="0"/>
              <a:t>Successivamente</a:t>
            </a:r>
            <a:r>
              <a:rPr lang="it-IT" sz="2400"/>
              <a:t>, Avior et al.</a:t>
            </a:r>
            <a:r>
              <a:rPr lang="it-IT" sz="2400" smtClean="0"/>
              <a:t> [’98]  </a:t>
            </a:r>
            <a:r>
              <a:rPr lang="it-IT" sz="2400"/>
              <a:t>dimostrano che un layout con rettangolo circoscritto a lati paralleli agli assi cartesiani non può avere area minore di</a:t>
            </a:r>
            <a:r>
              <a:rPr lang="it-IT" sz="2400" i="1"/>
              <a:t> N</a:t>
            </a:r>
            <a:r>
              <a:rPr lang="it-IT" sz="2400" i="1" baseline="30000"/>
              <a:t>2</a:t>
            </a:r>
            <a:r>
              <a:rPr lang="it-IT" sz="2400" i="1"/>
              <a:t> + o(N</a:t>
            </a:r>
            <a:r>
              <a:rPr lang="it-IT" sz="2400" i="1" baseline="30000"/>
              <a:t>2</a:t>
            </a:r>
            <a:r>
              <a:rPr lang="it-IT" sz="2400" i="1"/>
              <a:t>)</a:t>
            </a:r>
            <a:r>
              <a:rPr lang="it-IT" sz="2400"/>
              <a:t> e forniscono un algoritmo che produce un layout di area ottima</a:t>
            </a:r>
            <a:endParaRPr lang="it-IT" sz="24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it-IT"/>
          </a:p>
        </p:txBody>
      </p:sp>
      <p:sp>
        <p:nvSpPr>
          <p:cNvPr id="106500" name="Titolo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Altri Risultati (</a:t>
            </a:r>
            <a:r>
              <a:rPr lang="it-IT" dirty="0" err="1" smtClean="0"/>
              <a:t>1</a:t>
            </a:r>
            <a:r>
              <a:rPr lang="it-IT" dirty="0" smtClean="0"/>
              <a:t>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48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3550" y="1901825"/>
            <a:ext cx="8008938" cy="3886200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</a:pPr>
            <a:r>
              <a:rPr lang="it-IT" sz="2400" dirty="0" err="1" smtClean="0"/>
              <a:t>Dinitz</a:t>
            </a:r>
            <a:r>
              <a:rPr lang="it-IT" sz="2400" dirty="0" smtClean="0"/>
              <a:t> </a:t>
            </a:r>
            <a:r>
              <a:rPr lang="it-IT" sz="2400" dirty="0" err="1" smtClean="0"/>
              <a:t>et</a:t>
            </a:r>
            <a:r>
              <a:rPr lang="it-IT" sz="2400" dirty="0" smtClean="0"/>
              <a:t> al. [’99] dimostrano infine che, se si accetta che il layout possa avere rettangolo circoscritto con i lati non necessariamente paralleli agli assi (cioè ‘</a:t>
            </a:r>
            <a:r>
              <a:rPr lang="it-IT" sz="2400" dirty="0" err="1" smtClean="0"/>
              <a:t>slanted</a:t>
            </a:r>
            <a:r>
              <a:rPr lang="it-IT" sz="2400" dirty="0" smtClean="0"/>
              <a:t>’), allora area </a:t>
            </a:r>
            <a:r>
              <a:rPr lang="it-IT" sz="2400" i="1" dirty="0" err="1" smtClean="0"/>
              <a:t>1</a:t>
            </a:r>
            <a:r>
              <a:rPr lang="it-IT" sz="2400" i="1" dirty="0" smtClean="0"/>
              <a:t>/</a:t>
            </a:r>
            <a:r>
              <a:rPr lang="it-IT" sz="2400" i="1" dirty="0" err="1" smtClean="0"/>
              <a:t>2</a:t>
            </a:r>
            <a:r>
              <a:rPr lang="it-IT" sz="2400" i="1" dirty="0" smtClean="0"/>
              <a:t> N</a:t>
            </a:r>
            <a:r>
              <a:rPr lang="it-IT" sz="2400" i="1" baseline="30000" dirty="0" smtClean="0"/>
              <a:t>2</a:t>
            </a:r>
            <a:r>
              <a:rPr lang="it-IT" sz="2400" i="1" dirty="0" smtClean="0"/>
              <a:t>+o(N</a:t>
            </a:r>
            <a:r>
              <a:rPr lang="it-IT" sz="2400" i="1" baseline="30000" dirty="0" smtClean="0"/>
              <a:t>2</a:t>
            </a:r>
            <a:r>
              <a:rPr lang="it-IT" sz="2400" i="1" dirty="0" smtClean="0"/>
              <a:t>)</a:t>
            </a:r>
            <a:r>
              <a:rPr lang="it-IT" sz="2400" dirty="0" smtClean="0"/>
              <a:t> è necessaria e sufficiente</a:t>
            </a:r>
          </a:p>
          <a:p>
            <a:pPr lvl="1" algn="just" eaLnBrk="1" hangingPunct="1">
              <a:lnSpc>
                <a:spcPct val="90000"/>
              </a:lnSpc>
              <a:buFont typeface="Wingdings 2" charset="2"/>
              <a:buNone/>
            </a:pPr>
            <a:endParaRPr lang="it-IT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it-IT" dirty="0" smtClean="0"/>
              <a:t>Questi lavori chiudono la problematica del layout di area ottima della </a:t>
            </a:r>
            <a:r>
              <a:rPr lang="it-IT" dirty="0" err="1" smtClean="0"/>
              <a:t>Butterfly</a:t>
            </a:r>
            <a:r>
              <a:rPr lang="it-IT" dirty="0" smtClean="0"/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it-IT" dirty="0"/>
          </a:p>
        </p:txBody>
      </p:sp>
      <p:sp>
        <p:nvSpPr>
          <p:cNvPr id="108548" name="Titolo 4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Altri Risultati </a:t>
            </a:r>
            <a:r>
              <a:rPr lang="it-IT" cap="none" dirty="0" smtClean="0"/>
              <a:t>(</a:t>
            </a:r>
            <a:r>
              <a:rPr lang="it-IT" cap="none" dirty="0" err="1" smtClean="0"/>
              <a:t>2</a:t>
            </a:r>
            <a:r>
              <a:rPr lang="it-IT" cap="none" dirty="0" smtClean="0"/>
              <a:t>)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49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</a:t>
            </a:r>
            <a:r>
              <a:rPr lang="it-IT" cap="none" dirty="0" err="1"/>
              <a:t>3</a:t>
            </a:r>
            <a:r>
              <a:rPr lang="it-IT" cap="none" dirty="0"/>
              <a:t>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652838" y="1666875"/>
            <a:ext cx="4710112" cy="44672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it-IT" dirty="0"/>
              <a:t>	</a:t>
            </a:r>
            <a:r>
              <a:rPr lang="it-IT" dirty="0" err="1"/>
              <a:t>Even</a:t>
            </a:r>
            <a:r>
              <a:rPr lang="it-IT" dirty="0"/>
              <a:t> e </a:t>
            </a:r>
            <a:r>
              <a:rPr lang="it-IT" dirty="0" err="1"/>
              <a:t>Litman</a:t>
            </a:r>
            <a:r>
              <a:rPr lang="it-IT" dirty="0"/>
              <a:t> hanno </a:t>
            </a:r>
            <a:r>
              <a:rPr lang="it-IT" dirty="0" smtClean="0"/>
              <a:t>dimo-strato </a:t>
            </a:r>
            <a:r>
              <a:rPr lang="it-IT" dirty="0"/>
              <a:t>che molte topologie di interconnessione ben note  sono il risultato del prodotto di semplici grafi livellati come gli alberi. </a:t>
            </a:r>
          </a:p>
          <a:p>
            <a:pPr algn="just" eaLnBrk="1" hangingPunct="1">
              <a:buFontTx/>
              <a:buNone/>
            </a:pPr>
            <a:r>
              <a:rPr lang="it-IT" dirty="0"/>
              <a:t>	In particolare, la </a:t>
            </a:r>
            <a:r>
              <a:rPr lang="it-IT" dirty="0" err="1"/>
              <a:t>butterfly</a:t>
            </a:r>
            <a:r>
              <a:rPr lang="it-IT" dirty="0"/>
              <a:t> è il LCP di due alberi binari completi uno con la radice posta in alto, l’altro con la radice posta in basso.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52463" y="1741488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Esempi di LCP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60588"/>
            <a:ext cx="382587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28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</a:t>
            </a:r>
            <a:r>
              <a:rPr lang="it-IT" cap="none" dirty="0" err="1"/>
              <a:t>4</a:t>
            </a:r>
            <a:r>
              <a:rPr lang="it-IT" cap="none" dirty="0"/>
              <a:t>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768770"/>
            <a:ext cx="7772400" cy="1524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600" i="1" dirty="0"/>
              <a:t>Metodo di proiezione</a:t>
            </a:r>
            <a:r>
              <a:rPr lang="it-IT" sz="2600" dirty="0"/>
              <a:t>: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600" dirty="0"/>
              <a:t>Siano </a:t>
            </a:r>
            <a:r>
              <a:rPr lang="it-IT" sz="2600" i="1" dirty="0"/>
              <a:t>G</a:t>
            </a:r>
            <a:r>
              <a:rPr lang="it-IT" sz="2600" i="1" baseline="30000" dirty="0"/>
              <a:t>1</a:t>
            </a:r>
            <a:r>
              <a:rPr lang="it-IT" sz="2600" dirty="0"/>
              <a:t> e</a:t>
            </a:r>
            <a:r>
              <a:rPr lang="it-IT" sz="2600" i="1" dirty="0"/>
              <a:t> G</a:t>
            </a:r>
            <a:r>
              <a:rPr lang="it-IT" sz="2600" i="1" baseline="30000" dirty="0"/>
              <a:t>2</a:t>
            </a:r>
            <a:r>
              <a:rPr lang="it-IT" sz="2600" i="1" dirty="0"/>
              <a:t> </a:t>
            </a:r>
            <a:r>
              <a:rPr lang="it-IT" sz="2600" dirty="0"/>
              <a:t>due grafi livellati di </a:t>
            </a:r>
            <a:r>
              <a:rPr lang="it-IT" sz="2600" i="1" dirty="0"/>
              <a:t>l+1</a:t>
            </a:r>
            <a:r>
              <a:rPr lang="it-IT" sz="2600" dirty="0"/>
              <a:t> livelli e sia </a:t>
            </a:r>
            <a:r>
              <a:rPr lang="it-IT" sz="2600" i="1" dirty="0" err="1"/>
              <a:t>G</a:t>
            </a:r>
            <a:r>
              <a:rPr lang="it-IT" sz="2600" dirty="0"/>
              <a:t> il loro LCP. Un disegno bidimensionale di </a:t>
            </a:r>
            <a:r>
              <a:rPr lang="it-IT" sz="2600" i="1" dirty="0" err="1"/>
              <a:t>G</a:t>
            </a:r>
            <a:r>
              <a:rPr lang="it-IT" sz="2600" dirty="0"/>
              <a:t> si ottiene nel modo seguente: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29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</a:t>
            </a:r>
            <a:r>
              <a:rPr lang="it-IT" cap="none" dirty="0" err="1"/>
              <a:t>5</a:t>
            </a:r>
            <a:r>
              <a:rPr lang="it-IT" cap="none" dirty="0"/>
              <a:t>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0690" y="1548673"/>
            <a:ext cx="8229600" cy="2718519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600" i="1" dirty="0"/>
              <a:t>Metodo di proiezione </a:t>
            </a:r>
            <a:r>
              <a:rPr lang="it-IT" sz="2600" dirty="0"/>
              <a:t>(segue):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600" dirty="0"/>
              <a:t>Considera lo spazio cartesiano </a:t>
            </a:r>
            <a:r>
              <a:rPr lang="it-IT" sz="2600" i="1" dirty="0" err="1"/>
              <a:t>xyz</a:t>
            </a:r>
            <a:r>
              <a:rPr lang="it-IT" sz="2600" dirty="0"/>
              <a:t>;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600" dirty="0"/>
              <a:t>Disegna sul piano </a:t>
            </a:r>
            <a:r>
              <a:rPr lang="it-IT" sz="2600" i="1" dirty="0" err="1"/>
              <a:t>xy</a:t>
            </a:r>
            <a:r>
              <a:rPr lang="it-IT" sz="2600" dirty="0"/>
              <a:t> il grafo </a:t>
            </a:r>
            <a:r>
              <a:rPr lang="it-IT" sz="2600" i="1" dirty="0"/>
              <a:t>G</a:t>
            </a:r>
            <a:r>
              <a:rPr lang="it-IT" sz="2600" i="1" baseline="30000" dirty="0"/>
              <a:t>1</a:t>
            </a:r>
            <a:r>
              <a:rPr lang="it-IT" sz="2600" i="1" dirty="0"/>
              <a:t> </a:t>
            </a:r>
            <a:r>
              <a:rPr lang="it-IT" sz="2600" dirty="0"/>
              <a:t>e sul piano  </a:t>
            </a:r>
            <a:r>
              <a:rPr lang="it-IT" sz="2600" i="1" dirty="0" err="1"/>
              <a:t>yz</a:t>
            </a:r>
            <a:r>
              <a:rPr lang="it-IT" sz="2600" dirty="0"/>
              <a:t> il grafo </a:t>
            </a:r>
            <a:r>
              <a:rPr lang="it-IT" sz="2600" i="1" dirty="0"/>
              <a:t>G</a:t>
            </a:r>
            <a:r>
              <a:rPr lang="it-IT" sz="2600" i="1" baseline="30000" dirty="0"/>
              <a:t>2</a:t>
            </a:r>
            <a:r>
              <a:rPr lang="it-IT" sz="2600" dirty="0"/>
              <a:t> in modo tale che la coordinata </a:t>
            </a:r>
            <a:r>
              <a:rPr lang="it-IT" sz="2600" i="1" dirty="0" err="1"/>
              <a:t>y</a:t>
            </a:r>
            <a:r>
              <a:rPr lang="it-IT" sz="2600" dirty="0"/>
              <a:t> di ogni nodo di livello </a:t>
            </a:r>
            <a:r>
              <a:rPr lang="it-IT" sz="2600" i="1" dirty="0"/>
              <a:t>i</a:t>
            </a:r>
            <a:r>
              <a:rPr lang="it-IT" sz="2600" dirty="0"/>
              <a:t> sia uguale a </a:t>
            </a:r>
            <a:r>
              <a:rPr lang="it-IT" sz="2600" i="1" dirty="0"/>
              <a:t>i</a:t>
            </a:r>
            <a:r>
              <a:rPr lang="it-IT" sz="2600" dirty="0"/>
              <a:t>, le altre coordinate siano interi</a:t>
            </a:r>
            <a:r>
              <a:rPr lang="it-IT" sz="2600" dirty="0" smtClean="0"/>
              <a:t>;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600" i="1" dirty="0" err="1" smtClean="0"/>
              <a:t>…</a:t>
            </a:r>
            <a:endParaRPr lang="it-IT" sz="2600" i="1" dirty="0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5791200" y="4373563"/>
          <a:ext cx="3352800" cy="2484437"/>
        </p:xfrm>
        <a:graphic>
          <a:graphicData uri="http://schemas.openxmlformats.org/presentationml/2006/ole">
            <p:oleObj spid="_x0000_s71686" name="Documento" r:id="rId4" imgW="3352800" imgH="2484120" progId="Word.Document.8">
              <p:embed/>
            </p:oleObj>
          </a:graphicData>
        </a:graphic>
      </p:graphicFrame>
      <p:sp>
        <p:nvSpPr>
          <p:cNvPr id="7" name="Ovale 6"/>
          <p:cNvSpPr/>
          <p:nvPr/>
        </p:nvSpPr>
        <p:spPr>
          <a:xfrm>
            <a:off x="7319820" y="4318002"/>
            <a:ext cx="992909" cy="84281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63000"/>
                  <a:satMod val="165000"/>
                  <a:alpha val="22000"/>
                </a:schemeClr>
              </a:gs>
              <a:gs pos="30000">
                <a:schemeClr val="accent1">
                  <a:shade val="58000"/>
                  <a:satMod val="165000"/>
                  <a:alpha val="22000"/>
                </a:schemeClr>
              </a:gs>
              <a:gs pos="75000">
                <a:schemeClr val="accent1">
                  <a:shade val="30000"/>
                  <a:satMod val="175000"/>
                  <a:alpha val="22000"/>
                </a:schemeClr>
              </a:gs>
              <a:gs pos="100000">
                <a:schemeClr val="accent1">
                  <a:shade val="15000"/>
                  <a:satMod val="175000"/>
                  <a:alpha val="22000"/>
                </a:schemeClr>
              </a:gs>
            </a:gsLst>
            <a:path path="circle">
              <a:fillToRect l="5000" t="100000" r="120000" b="1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636491" y="4655127"/>
            <a:ext cx="992909" cy="1452417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63000"/>
                  <a:satMod val="165000"/>
                  <a:alpha val="22000"/>
                </a:schemeClr>
              </a:gs>
              <a:gs pos="30000">
                <a:schemeClr val="accent1">
                  <a:shade val="58000"/>
                  <a:satMod val="165000"/>
                  <a:alpha val="22000"/>
                </a:schemeClr>
              </a:gs>
              <a:gs pos="75000">
                <a:schemeClr val="accent1">
                  <a:shade val="30000"/>
                  <a:satMod val="175000"/>
                  <a:alpha val="22000"/>
                </a:schemeClr>
              </a:gs>
              <a:gs pos="100000">
                <a:schemeClr val="accent1">
                  <a:shade val="15000"/>
                  <a:satMod val="175000"/>
                  <a:alpha val="22000"/>
                </a:schemeClr>
              </a:gs>
            </a:gsLst>
            <a:path path="circle">
              <a:fillToRect l="5000" t="100000" r="120000" b="1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30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</a:t>
            </a:r>
            <a:r>
              <a:rPr lang="it-IT" cap="none" dirty="0" err="1" smtClean="0"/>
              <a:t>6</a:t>
            </a:r>
            <a:r>
              <a:rPr lang="it-IT" cap="none" dirty="0" smtClean="0"/>
              <a:t>)</a:t>
            </a:r>
            <a:endParaRPr lang="it-IT" cap="none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0690" y="1340863"/>
            <a:ext cx="8229600" cy="54086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600" i="1" dirty="0"/>
              <a:t>Metodo di proiezione </a:t>
            </a:r>
            <a:r>
              <a:rPr lang="it-IT" sz="2600" dirty="0"/>
              <a:t>(segue):</a:t>
            </a:r>
            <a:endParaRPr lang="it-IT" sz="2600" dirty="0" smtClean="0"/>
          </a:p>
          <a:p>
            <a:pPr algn="just" eaLnBrk="1" hangingPunct="1">
              <a:lnSpc>
                <a:spcPct val="90000"/>
              </a:lnSpc>
            </a:pPr>
            <a:r>
              <a:rPr lang="it-IT" sz="2600" dirty="0" smtClean="0"/>
              <a:t>…</a:t>
            </a:r>
            <a:r>
              <a:rPr lang="it-IT" sz="2600" i="1" dirty="0" smtClean="0"/>
              <a:t> </a:t>
            </a:r>
            <a:r>
              <a:rPr lang="it-IT" sz="2600" dirty="0" smtClean="0"/>
              <a:t>Costruisci </a:t>
            </a:r>
            <a:r>
              <a:rPr lang="it-IT" sz="2600" dirty="0"/>
              <a:t>un disegno 3D di </a:t>
            </a:r>
            <a:r>
              <a:rPr lang="it-IT" sz="2600" i="1" dirty="0"/>
              <a:t>G</a:t>
            </a:r>
            <a:r>
              <a:rPr lang="it-IT" sz="2600" dirty="0"/>
              <a:t> come segue: se </a:t>
            </a:r>
            <a:r>
              <a:rPr lang="it-IT" sz="2600" i="1" dirty="0"/>
              <a:t>u</a:t>
            </a:r>
            <a:r>
              <a:rPr lang="it-IT" sz="2600" dirty="0">
                <a:latin typeface="Symbol" charset="2"/>
                <a:sym typeface="Symbol" charset="2"/>
              </a:rPr>
              <a:t></a:t>
            </a:r>
            <a:r>
              <a:rPr lang="it-IT" sz="2600" dirty="0"/>
              <a:t>V</a:t>
            </a:r>
            <a:r>
              <a:rPr lang="it-IT" sz="2600" baseline="-25000" dirty="0"/>
              <a:t>i</a:t>
            </a:r>
            <a:r>
              <a:rPr lang="it-IT" sz="2600" i="1" baseline="30000" dirty="0"/>
              <a:t>1</a:t>
            </a:r>
            <a:r>
              <a:rPr lang="it-IT" sz="2600" dirty="0"/>
              <a:t> è disegnato alle coordinate </a:t>
            </a:r>
            <a:r>
              <a:rPr lang="it-IT" sz="2600" i="1" dirty="0"/>
              <a:t>(x</a:t>
            </a:r>
            <a:r>
              <a:rPr lang="it-IT" sz="2600" i="1" baseline="-25000" dirty="0"/>
              <a:t>u</a:t>
            </a:r>
            <a:r>
              <a:rPr lang="it-IT" sz="2600" i="1" dirty="0"/>
              <a:t>, i, 0)</a:t>
            </a:r>
            <a:r>
              <a:rPr lang="it-IT" sz="2600" dirty="0"/>
              <a:t> e </a:t>
            </a:r>
            <a:r>
              <a:rPr lang="it-IT" sz="2600" i="1" dirty="0"/>
              <a:t>v</a:t>
            </a:r>
            <a:r>
              <a:rPr lang="it-IT" sz="2600" dirty="0">
                <a:latin typeface="Symbol" charset="2"/>
                <a:sym typeface="Symbol" charset="2"/>
              </a:rPr>
              <a:t></a:t>
            </a:r>
            <a:r>
              <a:rPr lang="it-IT" sz="2600" i="1" dirty="0"/>
              <a:t>V</a:t>
            </a:r>
            <a:r>
              <a:rPr lang="it-IT" sz="2600" i="1" baseline="-25000" dirty="0"/>
              <a:t>i</a:t>
            </a:r>
            <a:r>
              <a:rPr lang="it-IT" sz="2600" i="1" baseline="30000" dirty="0"/>
              <a:t>2</a:t>
            </a:r>
            <a:r>
              <a:rPr lang="it-IT" sz="2600" dirty="0"/>
              <a:t> è disegnato alle coordinate </a:t>
            </a:r>
            <a:r>
              <a:rPr lang="it-IT" sz="2600" i="1" dirty="0"/>
              <a:t>(0, i, z</a:t>
            </a:r>
            <a:r>
              <a:rPr lang="it-IT" sz="2600" i="1" baseline="-25000" dirty="0"/>
              <a:t>v</a:t>
            </a:r>
            <a:r>
              <a:rPr lang="it-IT" sz="2600" i="1" dirty="0"/>
              <a:t>)</a:t>
            </a:r>
            <a:r>
              <a:rPr lang="it-IT" sz="2600" dirty="0"/>
              <a:t>, allora le coordinate del nodo (u,v) sono </a:t>
            </a:r>
            <a:r>
              <a:rPr lang="it-IT" sz="2600" i="1" dirty="0"/>
              <a:t>(</a:t>
            </a:r>
            <a:r>
              <a:rPr lang="it-IT" sz="2600" i="1" dirty="0" smtClean="0"/>
              <a:t>x</a:t>
            </a:r>
            <a:r>
              <a:rPr lang="it-IT" sz="2600" i="1" baseline="-25000" dirty="0" smtClean="0"/>
              <a:t>u</a:t>
            </a:r>
            <a:r>
              <a:rPr lang="it-IT" sz="2600" dirty="0" smtClean="0"/>
              <a:t>, </a:t>
            </a:r>
            <a:r>
              <a:rPr lang="it-IT" sz="2600" dirty="0"/>
              <a:t>i, </a:t>
            </a:r>
            <a:r>
              <a:rPr lang="it-IT" sz="2600" i="1" dirty="0"/>
              <a:t>z</a:t>
            </a:r>
            <a:r>
              <a:rPr lang="it-IT" sz="2600" i="1" baseline="-25000" dirty="0"/>
              <a:t>v</a:t>
            </a:r>
            <a:r>
              <a:rPr lang="it-IT" sz="2600" dirty="0"/>
              <a:t>), cioè i nodi di </a:t>
            </a:r>
            <a:r>
              <a:rPr lang="it-IT" sz="2600" i="1" dirty="0"/>
              <a:t>G</a:t>
            </a:r>
            <a:r>
              <a:rPr lang="it-IT" sz="2600" dirty="0"/>
              <a:t> sono i punti di intersezione delle rette perpendicolari al piano </a:t>
            </a:r>
            <a:r>
              <a:rPr lang="it-IT" sz="2600" i="1" dirty="0"/>
              <a:t>xy</a:t>
            </a:r>
            <a:r>
              <a:rPr lang="it-IT" sz="2600" dirty="0"/>
              <a:t> passanti per i nodi di </a:t>
            </a:r>
            <a:r>
              <a:rPr lang="it-IT" sz="2600" i="1" dirty="0"/>
              <a:t>G</a:t>
            </a:r>
            <a:r>
              <a:rPr lang="it-IT" sz="2600" i="1" baseline="30000" dirty="0"/>
              <a:t>1</a:t>
            </a:r>
            <a:r>
              <a:rPr lang="it-IT" sz="2600" dirty="0"/>
              <a:t> e delle rette</a:t>
            </a:r>
            <a:r>
              <a:rPr lang="it-IT" sz="2600" dirty="0" smtClean="0"/>
              <a:t> perpendicolari </a:t>
            </a:r>
            <a:r>
              <a:rPr lang="it-IT" sz="2600" dirty="0"/>
              <a:t>al piano </a:t>
            </a:r>
            <a:r>
              <a:rPr lang="it-IT" sz="2600" i="1" dirty="0"/>
              <a:t>yz</a:t>
            </a:r>
            <a:r>
              <a:rPr lang="it-IT" sz="2600" dirty="0"/>
              <a:t> passanti per i</a:t>
            </a:r>
            <a:r>
              <a:rPr lang="it-IT" sz="2600" dirty="0" smtClean="0"/>
              <a:t> nodi </a:t>
            </a:r>
            <a:r>
              <a:rPr lang="it-IT" sz="2600" dirty="0"/>
              <a:t>di</a:t>
            </a:r>
            <a:r>
              <a:rPr lang="it-IT" sz="2600" i="1" dirty="0"/>
              <a:t> G</a:t>
            </a:r>
            <a:r>
              <a:rPr lang="it-IT" sz="2600" i="1" baseline="30000" dirty="0"/>
              <a:t>2</a:t>
            </a:r>
            <a:r>
              <a:rPr lang="it-IT" sz="2600" dirty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600" dirty="0"/>
              <a:t>Il disegno 2D di </a:t>
            </a:r>
            <a:r>
              <a:rPr lang="it-IT" sz="2600" i="1" dirty="0" err="1"/>
              <a:t>G</a:t>
            </a:r>
            <a:r>
              <a:rPr lang="it-IT" sz="2600" dirty="0"/>
              <a:t> si ottiene</a:t>
            </a:r>
            <a:r>
              <a:rPr lang="it-IT" sz="2600" dirty="0" smtClean="0"/>
              <a:t> </a:t>
            </a:r>
          </a:p>
          <a:p>
            <a:pPr algn="just" eaLnBrk="1" hangingPunct="1">
              <a:lnSpc>
                <a:spcPct val="90000"/>
              </a:lnSpc>
              <a:spcAft>
                <a:spcPts val="0"/>
              </a:spcAft>
              <a:buNone/>
            </a:pPr>
            <a:r>
              <a:rPr lang="it-IT" sz="2600" dirty="0" smtClean="0"/>
              <a:t>	proiettando </a:t>
            </a:r>
            <a:r>
              <a:rPr lang="it-IT" sz="2600" dirty="0"/>
              <a:t>il</a:t>
            </a:r>
            <a:r>
              <a:rPr lang="it-IT" sz="2600" dirty="0" smtClean="0"/>
              <a:t> disegno </a:t>
            </a:r>
            <a:r>
              <a:rPr lang="it-IT" sz="2600" dirty="0"/>
              <a:t>3D sul</a:t>
            </a:r>
            <a:r>
              <a:rPr lang="it-IT" sz="2600" dirty="0" smtClean="0"/>
              <a:t> 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it-IT" sz="2600" dirty="0" smtClean="0"/>
              <a:t>	piano </a:t>
            </a:r>
            <a:r>
              <a:rPr lang="it-IT" sz="2600" i="1" dirty="0" err="1"/>
              <a:t>xz</a:t>
            </a:r>
            <a:endParaRPr lang="it-IT" sz="2600" dirty="0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5791200" y="4373563"/>
          <a:ext cx="3352800" cy="2484437"/>
        </p:xfrm>
        <a:graphic>
          <a:graphicData uri="http://schemas.openxmlformats.org/presentationml/2006/ole">
            <p:oleObj spid="_x0000_s147458" name="Documento" r:id="rId4" imgW="3352800" imgH="2484120" progId="Word.Document.8">
              <p:embed/>
            </p:oleObj>
          </a:graphicData>
        </a:graphic>
      </p:graphicFrame>
      <p:sp>
        <p:nvSpPr>
          <p:cNvPr id="6" name="Ovale 5"/>
          <p:cNvSpPr/>
          <p:nvPr/>
        </p:nvSpPr>
        <p:spPr>
          <a:xfrm>
            <a:off x="7033495" y="4447308"/>
            <a:ext cx="2029690" cy="1544783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63000"/>
                  <a:satMod val="165000"/>
                  <a:alpha val="22000"/>
                </a:schemeClr>
              </a:gs>
              <a:gs pos="30000">
                <a:schemeClr val="accent1">
                  <a:shade val="58000"/>
                  <a:satMod val="165000"/>
                  <a:alpha val="22000"/>
                </a:schemeClr>
              </a:gs>
              <a:gs pos="75000">
                <a:schemeClr val="accent1">
                  <a:shade val="30000"/>
                  <a:satMod val="175000"/>
                  <a:alpha val="22000"/>
                </a:schemeClr>
              </a:gs>
              <a:gs pos="100000">
                <a:schemeClr val="accent1">
                  <a:shade val="15000"/>
                  <a:satMod val="175000"/>
                  <a:alpha val="22000"/>
                </a:schemeClr>
              </a:gs>
            </a:gsLst>
            <a:path path="circle">
              <a:fillToRect l="5000" t="100000" r="120000" b="1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7195119" y="5945910"/>
            <a:ext cx="1475509" cy="877455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63000"/>
                  <a:satMod val="165000"/>
                  <a:alpha val="22000"/>
                </a:schemeClr>
              </a:gs>
              <a:gs pos="30000">
                <a:schemeClr val="accent1">
                  <a:shade val="58000"/>
                  <a:satMod val="165000"/>
                  <a:alpha val="22000"/>
                </a:schemeClr>
              </a:gs>
              <a:gs pos="75000">
                <a:schemeClr val="accent1">
                  <a:shade val="30000"/>
                  <a:satMod val="175000"/>
                  <a:alpha val="22000"/>
                </a:schemeClr>
              </a:gs>
              <a:gs pos="100000">
                <a:schemeClr val="accent1">
                  <a:shade val="15000"/>
                  <a:satMod val="175000"/>
                  <a:alpha val="22000"/>
                </a:schemeClr>
              </a:gs>
            </a:gsLst>
            <a:path path="circle">
              <a:fillToRect l="5000" t="100000" r="120000" b="1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31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</a:t>
            </a:r>
            <a:r>
              <a:rPr lang="it-IT" cap="none" dirty="0" err="1"/>
              <a:t>7</a:t>
            </a:r>
            <a:r>
              <a:rPr lang="it-IT" cap="none" dirty="0" smtClean="0"/>
              <a:t>)</a:t>
            </a:r>
            <a:endParaRPr lang="it-IT" cap="none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03400"/>
            <a:ext cx="8229600" cy="1828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sz="2600" b="1" i="1" dirty="0" err="1">
                <a:solidFill>
                  <a:srgbClr val="FE8637"/>
                </a:solidFill>
              </a:rPr>
              <a:t>Oss</a:t>
            </a:r>
            <a:r>
              <a:rPr lang="it-IT" sz="2600" i="1" dirty="0"/>
              <a:t>. </a:t>
            </a:r>
            <a:r>
              <a:rPr lang="it-IT" sz="2600" dirty="0"/>
              <a:t>Si può evitare di passare per la rappresentazione 3D, infatti i nodi del LCP coincidono con le intersezioni dei prolungamenti sul piano </a:t>
            </a:r>
            <a:r>
              <a:rPr lang="it-IT" sz="2600" i="1" dirty="0" err="1"/>
              <a:t>xz</a:t>
            </a:r>
            <a:r>
              <a:rPr lang="it-IT" sz="2600" dirty="0"/>
              <a:t> delle proiezioni dei nodi di livello </a:t>
            </a:r>
            <a:r>
              <a:rPr lang="it-IT" sz="2600" i="1" dirty="0"/>
              <a:t>i</a:t>
            </a:r>
            <a:r>
              <a:rPr lang="it-IT" sz="2600" dirty="0"/>
              <a:t> di </a:t>
            </a:r>
            <a:r>
              <a:rPr lang="it-IT" sz="2600" i="1" dirty="0"/>
              <a:t>G</a:t>
            </a:r>
            <a:r>
              <a:rPr lang="it-IT" sz="2600" i="1" baseline="30000" dirty="0"/>
              <a:t>1</a:t>
            </a:r>
            <a:r>
              <a:rPr lang="it-IT" sz="2600" dirty="0"/>
              <a:t> sull’asse </a:t>
            </a:r>
            <a:r>
              <a:rPr lang="it-IT" sz="2600" i="1" dirty="0" err="1"/>
              <a:t>x</a:t>
            </a:r>
            <a:r>
              <a:rPr lang="it-IT" sz="2600" dirty="0"/>
              <a:t> e dei nodi di livello </a:t>
            </a:r>
            <a:r>
              <a:rPr lang="it-IT" sz="2600" i="1" dirty="0"/>
              <a:t>i</a:t>
            </a:r>
            <a:r>
              <a:rPr lang="it-IT" sz="2600" dirty="0"/>
              <a:t> di </a:t>
            </a:r>
            <a:r>
              <a:rPr lang="it-IT" sz="2600" i="1" dirty="0"/>
              <a:t>G</a:t>
            </a:r>
            <a:r>
              <a:rPr lang="it-IT" sz="2600" i="1" baseline="30000" dirty="0"/>
              <a:t>2</a:t>
            </a:r>
            <a:r>
              <a:rPr lang="it-IT" sz="2600" dirty="0"/>
              <a:t> sull’asse </a:t>
            </a:r>
            <a:r>
              <a:rPr lang="it-IT" sz="2600" i="1" dirty="0" err="1"/>
              <a:t>z</a:t>
            </a:r>
            <a:r>
              <a:rPr lang="it-IT" sz="2600" dirty="0"/>
              <a:t> per </a:t>
            </a:r>
            <a:r>
              <a:rPr lang="it-IT" sz="2600" i="1" dirty="0"/>
              <a:t>i=0,</a:t>
            </a:r>
            <a:r>
              <a:rPr lang="it-IT" sz="2600" i="1" dirty="0" err="1"/>
              <a:t>…</a:t>
            </a:r>
            <a:r>
              <a:rPr lang="it-IT" sz="2600" i="1" dirty="0"/>
              <a:t>,</a:t>
            </a:r>
            <a:r>
              <a:rPr lang="it-IT" sz="2600" i="1" dirty="0" err="1"/>
              <a:t>l</a:t>
            </a:r>
            <a:r>
              <a:rPr lang="it-IT" sz="2600" dirty="0"/>
              <a:t> </a:t>
            </a:r>
          </a:p>
        </p:txBody>
      </p:sp>
      <p:graphicFrame>
        <p:nvGraphicFramePr>
          <p:cNvPr id="28677" name="Object 2"/>
          <p:cNvGraphicFramePr>
            <a:graphicFrameLocks noChangeAspect="1"/>
          </p:cNvGraphicFramePr>
          <p:nvPr/>
        </p:nvGraphicFramePr>
        <p:xfrm>
          <a:off x="3124200" y="3619500"/>
          <a:ext cx="3352800" cy="3238500"/>
        </p:xfrm>
        <a:graphic>
          <a:graphicData uri="http://schemas.openxmlformats.org/presentationml/2006/ole">
            <p:oleObj spid="_x0000_s73730" name="Documento" r:id="rId4" imgW="2709672" imgH="2618232" progId="Word.Document.8">
              <p:embed/>
            </p:oleObj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32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</a:t>
            </a:r>
            <a:r>
              <a:rPr lang="it-IT" cap="none" dirty="0" err="1"/>
              <a:t>8</a:t>
            </a:r>
            <a:r>
              <a:rPr lang="it-IT" cap="none" dirty="0" smtClean="0"/>
              <a:t>)</a:t>
            </a:r>
            <a:endParaRPr lang="it-IT" cap="none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446041"/>
            <a:ext cx="8610600" cy="41063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it-IT" sz="2600" dirty="0"/>
              <a:t>Il metodo di proiezione può produrre </a:t>
            </a:r>
            <a:r>
              <a:rPr lang="it-IT" sz="2600" dirty="0" smtClean="0"/>
              <a:t>rappre-sentazioni </a:t>
            </a:r>
            <a:r>
              <a:rPr lang="it-IT" sz="2600" dirty="0"/>
              <a:t>che non rispettano i vincoli dettati dal layout di topologie, ad esempio il disegno costruito pur essendo su griglia non è ortogonale.</a:t>
            </a:r>
          </a:p>
          <a:p>
            <a:pPr algn="just" eaLnBrk="1" hangingPunct="1">
              <a:lnSpc>
                <a:spcPct val="90000"/>
              </a:lnSpc>
            </a:pPr>
            <a:r>
              <a:rPr lang="it-IT" sz="2600" dirty="0"/>
              <a:t>Analizziamo i diversi tipi di archi risultanti dall’LCP; ciò ci permetterà di imporre le condizioni necessarie e sufficienti affinché il metodo di proiezione produca archi che corrono lungo le linee della griglia, nodi mappati in punti distinti della griglia e archi che non si sovrappongono.</a:t>
            </a:r>
          </a:p>
          <a:p>
            <a:pPr algn="just" eaLnBrk="1" hangingPunct="1">
              <a:lnSpc>
                <a:spcPct val="90000"/>
              </a:lnSpc>
            </a:pPr>
            <a:endParaRPr lang="it-IT" sz="26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33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smtClean="0"/>
              <a:t>Layout di </a:t>
            </a:r>
            <a:r>
              <a:rPr lang="it-IT" dirty="0" err="1" smtClean="0"/>
              <a:t>Even</a:t>
            </a:r>
            <a:r>
              <a:rPr lang="it-IT" dirty="0" smtClean="0"/>
              <a:t> e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cap="none" dirty="0" smtClean="0"/>
              <a:t>(</a:t>
            </a:r>
            <a:r>
              <a:rPr lang="it-IT" cap="none" dirty="0" err="1"/>
              <a:t>9</a:t>
            </a:r>
            <a:r>
              <a:rPr lang="it-IT" cap="none" dirty="0" smtClean="0"/>
              <a:t>)</a:t>
            </a:r>
            <a:endParaRPr lang="it-IT" cap="none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192088" y="1497013"/>
            <a:ext cx="8902701" cy="27432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it-IT" dirty="0" smtClean="0"/>
              <a:t>	Ci </a:t>
            </a:r>
            <a:r>
              <a:rPr lang="it-IT" dirty="0"/>
              <a:t>sono quattro tipi di archi nel grafo prodotto </a:t>
            </a:r>
            <a:r>
              <a:rPr lang="it-IT" i="1" dirty="0" err="1"/>
              <a:t>G</a:t>
            </a:r>
            <a:r>
              <a:rPr lang="it-IT" dirty="0"/>
              <a:t>:</a:t>
            </a:r>
          </a:p>
          <a:p>
            <a:pPr marL="990600" lvl="1" indent="-533400" algn="just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it-IT" sz="2400" dirty="0"/>
              <a:t>il prodotto di due archi obliqui dà come risultato un arco obliquo;</a:t>
            </a:r>
          </a:p>
          <a:p>
            <a:pPr marL="990600" lvl="1" indent="-533400" algn="just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it-IT" sz="2400" dirty="0"/>
              <a:t>il prodotto di un arco verticale ed uno obliquo dà come risultato un arco verticale;</a:t>
            </a:r>
          </a:p>
          <a:p>
            <a:pPr marL="990600" lvl="1" indent="-533400" algn="just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it-IT" sz="2400" dirty="0"/>
              <a:t>il prodotto di un arco obliquo ed uno verticale dà come risultato un arco orizzontale;</a:t>
            </a:r>
          </a:p>
          <a:p>
            <a:pPr marL="990600" lvl="1" indent="-533400" algn="just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it-IT" sz="2400" dirty="0"/>
              <a:t>il prodotto di due archi </a:t>
            </a:r>
            <a:r>
              <a:rPr lang="it-IT" sz="2400" dirty="0" err="1" smtClean="0"/>
              <a:t>vertica-</a:t>
            </a:r>
            <a:endParaRPr lang="it-IT" sz="2400" dirty="0" smtClean="0"/>
          </a:p>
          <a:p>
            <a:pPr marL="990600" lvl="1" indent="-533400" algn="just" eaLnBrk="1" hangingPunct="1">
              <a:lnSpc>
                <a:spcPct val="90000"/>
              </a:lnSpc>
              <a:buFont typeface="Wingdings 2" charset="2"/>
              <a:buNone/>
            </a:pPr>
            <a:r>
              <a:rPr lang="it-IT" sz="2400" dirty="0" smtClean="0"/>
              <a:t>	li </a:t>
            </a:r>
            <a:r>
              <a:rPr lang="it-IT" sz="2400" dirty="0"/>
              <a:t>mappa due nodi distinti</a:t>
            </a:r>
            <a:r>
              <a:rPr lang="it-IT" sz="2400" dirty="0" smtClean="0"/>
              <a:t> </a:t>
            </a:r>
          </a:p>
          <a:p>
            <a:pPr marL="990600" lvl="1" indent="-533400" algn="just" eaLnBrk="1" hangingPunct="1">
              <a:lnSpc>
                <a:spcPct val="90000"/>
              </a:lnSpc>
              <a:buFont typeface="Wingdings 2" charset="2"/>
              <a:buNone/>
            </a:pPr>
            <a:r>
              <a:rPr lang="it-IT" sz="2400" dirty="0" smtClean="0"/>
              <a:t>	in </a:t>
            </a:r>
            <a:r>
              <a:rPr lang="it-IT" sz="2400" dirty="0"/>
              <a:t>uno stesso punto della griglia.</a:t>
            </a:r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6270578" y="4121150"/>
          <a:ext cx="2803525" cy="2736850"/>
        </p:xfrm>
        <a:graphic>
          <a:graphicData uri="http://schemas.openxmlformats.org/presentationml/2006/ole">
            <p:oleObj spid="_x0000_s77826" name="Documento" r:id="rId4" imgW="1947672" imgH="1901952" progId="Word.Document.8">
              <p:embed/>
            </p:oleObj>
          </a:graphicData>
        </a:graphic>
      </p:graphicFrame>
      <p:sp>
        <p:nvSpPr>
          <p:cNvPr id="6" name="Ovale 5"/>
          <p:cNvSpPr/>
          <p:nvPr/>
        </p:nvSpPr>
        <p:spPr>
          <a:xfrm>
            <a:off x="8059422" y="5839081"/>
            <a:ext cx="646816" cy="64204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63000"/>
                  <a:satMod val="165000"/>
                  <a:alpha val="22000"/>
                </a:schemeClr>
              </a:gs>
              <a:gs pos="30000">
                <a:schemeClr val="accent1">
                  <a:shade val="58000"/>
                  <a:satMod val="165000"/>
                  <a:alpha val="22000"/>
                </a:schemeClr>
              </a:gs>
              <a:gs pos="75000">
                <a:schemeClr val="accent1">
                  <a:shade val="30000"/>
                  <a:satMod val="175000"/>
                  <a:alpha val="22000"/>
                </a:schemeClr>
              </a:gs>
              <a:gs pos="100000">
                <a:schemeClr val="accent1">
                  <a:shade val="15000"/>
                  <a:satMod val="175000"/>
                  <a:alpha val="22000"/>
                </a:schemeClr>
              </a:gs>
            </a:gsLst>
            <a:path path="circle">
              <a:fillToRect l="5000" t="100000" r="120000" b="1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7630192" y="5837171"/>
            <a:ext cx="298663" cy="642042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63000"/>
                  <a:satMod val="165000"/>
                  <a:alpha val="22000"/>
                </a:schemeClr>
              </a:gs>
              <a:gs pos="30000">
                <a:schemeClr val="accent1">
                  <a:shade val="58000"/>
                  <a:satMod val="165000"/>
                  <a:alpha val="22000"/>
                </a:schemeClr>
              </a:gs>
              <a:gs pos="75000">
                <a:schemeClr val="accent1">
                  <a:shade val="30000"/>
                  <a:satMod val="175000"/>
                  <a:alpha val="22000"/>
                </a:schemeClr>
              </a:gs>
              <a:gs pos="100000">
                <a:schemeClr val="accent1">
                  <a:shade val="15000"/>
                  <a:satMod val="175000"/>
                  <a:alpha val="22000"/>
                </a:schemeClr>
              </a:gs>
            </a:gsLst>
            <a:path path="circle">
              <a:fillToRect l="5000" t="100000" r="120000" b="1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8083161" y="5364273"/>
            <a:ext cx="646816" cy="35715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63000"/>
                  <a:satMod val="165000"/>
                  <a:alpha val="22000"/>
                </a:schemeClr>
              </a:gs>
              <a:gs pos="30000">
                <a:schemeClr val="accent1">
                  <a:shade val="58000"/>
                  <a:satMod val="165000"/>
                  <a:alpha val="22000"/>
                </a:schemeClr>
              </a:gs>
              <a:gs pos="75000">
                <a:schemeClr val="accent1">
                  <a:shade val="30000"/>
                  <a:satMod val="175000"/>
                  <a:alpha val="22000"/>
                </a:schemeClr>
              </a:gs>
              <a:gs pos="100000">
                <a:schemeClr val="accent1">
                  <a:shade val="15000"/>
                  <a:satMod val="175000"/>
                  <a:alpha val="22000"/>
                </a:schemeClr>
              </a:gs>
            </a:gsLst>
            <a:path path="circle">
              <a:fillToRect l="5000" t="100000" r="120000" b="1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7620252" y="5388014"/>
            <a:ext cx="296735" cy="28593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63000"/>
                  <a:satMod val="165000"/>
                  <a:alpha val="22000"/>
                </a:schemeClr>
              </a:gs>
              <a:gs pos="30000">
                <a:schemeClr val="accent1">
                  <a:shade val="58000"/>
                  <a:satMod val="165000"/>
                  <a:alpha val="22000"/>
                </a:schemeClr>
              </a:gs>
              <a:gs pos="75000">
                <a:schemeClr val="accent1">
                  <a:shade val="30000"/>
                  <a:satMod val="175000"/>
                  <a:alpha val="22000"/>
                </a:schemeClr>
              </a:gs>
              <a:gs pos="100000">
                <a:schemeClr val="accent1">
                  <a:shade val="15000"/>
                  <a:satMod val="175000"/>
                  <a:alpha val="22000"/>
                </a:schemeClr>
              </a:gs>
            </a:gsLst>
            <a:path path="circle">
              <a:fillToRect l="5000" t="100000" r="120000" b="1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E279A-DF17-5D4A-8C81-20EA3C29258F}" type="slidenum">
              <a:rPr lang="it-IT" altLang="ja-JP" smtClean="0"/>
              <a:pPr>
                <a:defRPr/>
              </a:pPr>
              <a:t>34</a:t>
            </a:fld>
            <a:endParaRPr lang="it-IT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oggi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Loggia.thmx</Template>
  <TotalTime>1051</TotalTime>
  <Words>2086</Words>
  <Application>Microsoft PowerPoint</Application>
  <PresentationFormat>Presentazione su schermo (4:3)</PresentationFormat>
  <Paragraphs>172</Paragraphs>
  <Slides>24</Slides>
  <Notes>24</Notes>
  <HiddenSlides>0</HiddenSlides>
  <MMClips>0</MMClips>
  <ScaleCrop>false</ScaleCrop>
  <HeadingPairs>
    <vt:vector size="6" baseType="variant">
      <vt:variant>
        <vt:lpstr>Modello struttura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6" baseType="lpstr">
      <vt:lpstr>Loggia</vt:lpstr>
      <vt:lpstr>Documento</vt:lpstr>
      <vt:lpstr>Layout di Even e Even (1)</vt:lpstr>
      <vt:lpstr>Layout di Even e Even (2)</vt:lpstr>
      <vt:lpstr>Layout di Even e Even (3)</vt:lpstr>
      <vt:lpstr>Layout di Even e Even (4)</vt:lpstr>
      <vt:lpstr>Layout di Even e Even (5)</vt:lpstr>
      <vt:lpstr>Layout di Even e Even (6)</vt:lpstr>
      <vt:lpstr>Layout di Even e Even (7)</vt:lpstr>
      <vt:lpstr>Layout di Even e Even (8)</vt:lpstr>
      <vt:lpstr>Layout di Even e Even (9)</vt:lpstr>
      <vt:lpstr>Layout di Even e Even (10)</vt:lpstr>
      <vt:lpstr>Layout di Even e Even (11)</vt:lpstr>
      <vt:lpstr>Layout di Even e Even (12)</vt:lpstr>
      <vt:lpstr>Layout di Even e Even (13)</vt:lpstr>
      <vt:lpstr>Layout di Even e Even (14)</vt:lpstr>
      <vt:lpstr>Layout di Even e Even (15)</vt:lpstr>
      <vt:lpstr>Layout di Even e Even (16)</vt:lpstr>
      <vt:lpstr>Layout di Even e Even (17)</vt:lpstr>
      <vt:lpstr>Layout di Even e Even (18)</vt:lpstr>
      <vt:lpstr>Layout di Even e Even (19)</vt:lpstr>
      <vt:lpstr>Layout di Even e Even (20)</vt:lpstr>
      <vt:lpstr>Layout di Even e Even (21)</vt:lpstr>
      <vt:lpstr>Raffronto delle tecniche</vt:lpstr>
      <vt:lpstr>Altri Risultati (1)</vt:lpstr>
      <vt:lpstr>Altri Risultati (2)</vt:lpstr>
    </vt:vector>
  </TitlesOfParts>
  <Company>Tiziana Calamoneri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Algoritmi per la Visualizzazione</dc:title>
  <dc:creator>Tiziana Calamoneri</dc:creator>
  <cp:lastModifiedBy>Tiziana Calamoneri</cp:lastModifiedBy>
  <cp:revision>149</cp:revision>
  <cp:lastPrinted>2010-10-27T18:55:34Z</cp:lastPrinted>
  <dcterms:created xsi:type="dcterms:W3CDTF">2011-10-14T11:35:35Z</dcterms:created>
  <dcterms:modified xsi:type="dcterms:W3CDTF">2011-10-14T11:36:36Z</dcterms:modified>
</cp:coreProperties>
</file>