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95" r:id="rId2"/>
    <p:sldId id="296" r:id="rId3"/>
    <p:sldId id="297" r:id="rId4"/>
    <p:sldId id="298" r:id="rId5"/>
    <p:sldId id="299" r:id="rId6"/>
    <p:sldId id="300" r:id="rId7"/>
    <p:sldId id="276" r:id="rId8"/>
    <p:sldId id="277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81BB5-ED29-7742-9A0D-B75B0CFC4DE9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90BCB-5E6D-774F-A45A-CB2B4D333BD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02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7287B46-B02D-6F45-AF14-83F8A06F8FDE}" type="slidenum">
              <a:rPr lang="it-IT" u="none"/>
              <a:pPr algn="r"/>
              <a:t>1</a:t>
            </a:fld>
            <a:endParaRPr lang="it-IT" u="non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F0C1353-9C40-BB43-A4BD-6D10AFE6C15B}" type="slidenum">
              <a:rPr lang="it-IT" u="none"/>
              <a:pPr algn="r"/>
              <a:t>2</a:t>
            </a:fld>
            <a:endParaRPr lang="it-IT" u="none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8FE8789-779F-6643-812E-C759EB049678}" type="slidenum">
              <a:rPr lang="it-IT" u="none"/>
              <a:pPr algn="r"/>
              <a:t>3</a:t>
            </a:fld>
            <a:endParaRPr lang="it-IT" u="none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6414E95-5101-A74E-8947-BD5A0F6845A7}" type="slidenum">
              <a:rPr lang="it-IT" u="none"/>
              <a:pPr algn="r"/>
              <a:t>4</a:t>
            </a:fld>
            <a:endParaRPr lang="it-IT" u="none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FC0BFBF-E7D4-744D-AB24-BB2A32C56AA2}" type="slidenum">
              <a:rPr lang="it-IT" u="none"/>
              <a:pPr algn="r"/>
              <a:t>5</a:t>
            </a:fld>
            <a:endParaRPr lang="it-IT" u="none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BE245-1CF7-5C43-81A0-FCF648900EBE}" type="slidenum">
              <a:rPr lang="it-IT"/>
              <a:pPr/>
              <a:t>6</a:t>
            </a:fld>
            <a:endParaRPr lang="it-IT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F6E2-8C8C-724A-95FB-4F3E140DF8AC}" type="datetimeFigureOut">
              <a:rPr lang="it-IT" smtClean="0"/>
              <a:pPr/>
              <a:t>06/10/15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533400"/>
            <a:ext cx="7772400" cy="1981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4300" b="1">
                <a:solidFill>
                  <a:srgbClr val="02225C"/>
                </a:solidFill>
                <a:latin typeface="Times New Roman" charset="0"/>
              </a:rPr>
              <a:t/>
            </a:r>
            <a:br>
              <a:rPr lang="it-IT" sz="4300" b="1">
                <a:solidFill>
                  <a:srgbClr val="02225C"/>
                </a:solidFill>
                <a:latin typeface="Times New Roman" charset="0"/>
              </a:rPr>
            </a:br>
            <a:r>
              <a:rPr lang="it-IT" sz="4800" b="1">
                <a:solidFill>
                  <a:srgbClr val="02225C"/>
                </a:solidFill>
                <a:latin typeface="Times New Roman" charset="0"/>
              </a:rPr>
              <a:t/>
            </a:r>
            <a:br>
              <a:rPr lang="it-IT" sz="4800" b="1">
                <a:solidFill>
                  <a:srgbClr val="02225C"/>
                </a:solidFill>
                <a:latin typeface="Times New Roman" charset="0"/>
              </a:rPr>
            </a:br>
            <a:endParaRPr lang="it-IT" sz="4800" b="1">
              <a:solidFill>
                <a:srgbClr val="02225C"/>
              </a:solidFill>
              <a:latin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3478213"/>
            <a:ext cx="6477000" cy="18208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Algoritmi Avanzati</a:t>
            </a:r>
          </a:p>
          <a:p>
            <a:pPr marL="0" indent="0" algn="ctr" eaLnBrk="1" hangingPunct="1">
              <a:buFontTx/>
              <a:buNone/>
            </a:pP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  a.a</a:t>
            </a:r>
            <a:r>
              <a:rPr lang="it-IT" sz="2200" b="1">
                <a:solidFill>
                  <a:srgbClr val="02225C"/>
                </a:solidFill>
                <a:latin typeface="Times New Roman" charset="0"/>
              </a:rPr>
              <a:t>.</a:t>
            </a:r>
            <a:r>
              <a:rPr lang="it-IT" sz="2200" b="1" smtClean="0">
                <a:solidFill>
                  <a:srgbClr val="02225C"/>
                </a:solidFill>
                <a:latin typeface="Times New Roman" charset="0"/>
              </a:rPr>
              <a:t>201</a:t>
            </a: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5</a:t>
            </a:r>
            <a:r>
              <a:rPr lang="it-IT" sz="2200" b="1" smtClean="0">
                <a:solidFill>
                  <a:srgbClr val="02225C"/>
                </a:solidFill>
                <a:latin typeface="Times New Roman" charset="0"/>
              </a:rPr>
              <a:t>/2016</a:t>
            </a:r>
            <a:r>
              <a:rPr lang="it-IT" sz="2200" b="1" dirty="0" smtClean="0">
                <a:solidFill>
                  <a:srgbClr val="02225C"/>
                </a:solidFill>
                <a:latin typeface="Times New Roman" charset="0"/>
              </a:rPr>
              <a:t/>
            </a:r>
            <a:br>
              <a:rPr lang="it-IT" sz="2200" b="1" dirty="0" smtClean="0">
                <a:solidFill>
                  <a:srgbClr val="02225C"/>
                </a:solidFill>
                <a:latin typeface="Times New Roman" charset="0"/>
              </a:rPr>
            </a:br>
            <a:r>
              <a:rPr lang="it-IT" sz="2800" dirty="0">
                <a:solidFill>
                  <a:srgbClr val="02225C"/>
                </a:solidFill>
                <a:latin typeface="Times New Roman" charset="0"/>
              </a:rPr>
              <a:t>Prof.ssa Rossella Petreschi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90600" y="1066800"/>
            <a:ext cx="71770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it-IT" sz="4400" b="1" u="none" dirty="0" smtClean="0">
                <a:solidFill>
                  <a:srgbClr val="742B2F"/>
                </a:solidFill>
                <a:latin typeface="Times New Roman" charset="0"/>
              </a:rPr>
              <a:t>Lezione </a:t>
            </a:r>
            <a:r>
              <a:rPr lang="it-IT" sz="4400" b="1" u="none" dirty="0">
                <a:solidFill>
                  <a:srgbClr val="742B2F"/>
                </a:solidFill>
                <a:latin typeface="Times New Roman" charset="0"/>
              </a:rPr>
              <a:t>n</a:t>
            </a:r>
            <a:r>
              <a:rPr lang="it-IT" sz="4400" b="1" u="none" dirty="0" smtClean="0">
                <a:solidFill>
                  <a:srgbClr val="742B2F"/>
                </a:solidFill>
                <a:latin typeface="Times New Roman" charset="0"/>
              </a:rPr>
              <a:t>°2</a:t>
            </a:r>
            <a:endParaRPr lang="it-IT" sz="4400" b="1" u="none" dirty="0">
              <a:solidFill>
                <a:srgbClr val="742B2F"/>
              </a:solidFill>
              <a:latin typeface="Times New Roman" charset="0"/>
            </a:endParaRP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3429000" y="6194425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3429000" y="6210300"/>
            <a:ext cx="2378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3429000" y="6248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3260725" y="6248400"/>
            <a:ext cx="2454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3429000" y="62484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96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  <p:sp>
        <p:nvSpPr>
          <p:cNvPr id="77827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77828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305800" cy="4681537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800000"/>
                </a:solidFill>
              </a:rPr>
              <a:t>Si adoperano n=2</a:t>
            </a:r>
            <a:r>
              <a:rPr lang="it-IT" sz="2000" b="1" baseline="30000">
                <a:solidFill>
                  <a:srgbClr val="800000"/>
                </a:solidFill>
              </a:rPr>
              <a:t>d</a:t>
            </a:r>
            <a:r>
              <a:rPr lang="it-IT" sz="2000" b="1">
                <a:solidFill>
                  <a:srgbClr val="800000"/>
                </a:solidFill>
              </a:rPr>
              <a:t> processori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800000"/>
                </a:solidFill>
              </a:rPr>
              <a:t>Ciascun processore ha un proprio valore nella variabile 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/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</a:rPr>
              <a:t>Somma_Ipercubo()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</a:rPr>
              <a:t>begin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</a:rPr>
              <a:t>	for</a:t>
            </a:r>
            <a:r>
              <a:rPr lang="it-IT" sz="2000">
                <a:solidFill>
                  <a:srgbClr val="1E1D5A"/>
                </a:solidFill>
              </a:rPr>
              <a:t> i = d-1 </a:t>
            </a:r>
            <a:r>
              <a:rPr lang="it-IT" sz="2000" b="1">
                <a:solidFill>
                  <a:srgbClr val="1E1D5A"/>
                </a:solidFill>
              </a:rPr>
              <a:t>downto</a:t>
            </a:r>
            <a:r>
              <a:rPr lang="it-IT" sz="2000">
                <a:solidFill>
                  <a:srgbClr val="1E1D5A"/>
                </a:solidFill>
              </a:rPr>
              <a:t> 0 </a:t>
            </a:r>
            <a:r>
              <a:rPr lang="it-IT" sz="2000" b="1">
                <a:solidFill>
                  <a:srgbClr val="800000"/>
                </a:solidFill>
              </a:rPr>
              <a:t>do</a:t>
            </a:r>
            <a:endParaRPr lang="it-IT" sz="2000" b="1">
              <a:solidFill>
                <a:srgbClr val="1E1D5A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</a:rPr>
              <a:t>		</a:t>
            </a:r>
            <a:r>
              <a:rPr lang="it-IT" sz="2000" b="1">
                <a:solidFill>
                  <a:srgbClr val="1E1D5A"/>
                </a:solidFill>
              </a:rPr>
              <a:t>for</a:t>
            </a:r>
            <a:r>
              <a:rPr lang="it-IT" sz="2000">
                <a:solidFill>
                  <a:srgbClr val="1E1D5A"/>
                </a:solidFill>
              </a:rPr>
              <a:t> j = 0 </a:t>
            </a:r>
            <a:r>
              <a:rPr lang="it-IT" sz="2000" b="1">
                <a:solidFill>
                  <a:srgbClr val="1E1D5A"/>
                </a:solidFill>
              </a:rPr>
              <a:t>to</a:t>
            </a:r>
            <a:r>
              <a:rPr lang="it-IT" sz="2000">
                <a:solidFill>
                  <a:srgbClr val="1E1D5A"/>
                </a:solidFill>
              </a:rPr>
              <a:t> 2</a:t>
            </a:r>
            <a:r>
              <a:rPr lang="it-IT" sz="2000" baseline="30000">
                <a:solidFill>
                  <a:srgbClr val="1E1D5A"/>
                </a:solidFill>
              </a:rPr>
              <a:t>i</a:t>
            </a:r>
            <a:r>
              <a:rPr lang="it-IT" sz="2000">
                <a:solidFill>
                  <a:srgbClr val="1E1D5A"/>
                </a:solidFill>
              </a:rPr>
              <a:t>-1 </a:t>
            </a:r>
            <a:r>
              <a:rPr lang="it-IT" sz="2000" b="1">
                <a:solidFill>
                  <a:srgbClr val="800000"/>
                </a:solidFill>
              </a:rPr>
              <a:t>pardo</a:t>
            </a:r>
            <a:endParaRPr lang="it-IT" sz="2000">
              <a:solidFill>
                <a:srgbClr val="80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>
                <a:solidFill>
                  <a:srgbClr val="1E1D5A"/>
                </a:solidFill>
              </a:rPr>
              <a:t>P</a:t>
            </a:r>
            <a:r>
              <a:rPr lang="it-IT" sz="2000" i="1" baseline="-25000">
                <a:solidFill>
                  <a:srgbClr val="1E1D5A"/>
                </a:solidFill>
              </a:rPr>
              <a:t>j</a:t>
            </a:r>
            <a:r>
              <a:rPr lang="it-IT" sz="2000">
                <a:solidFill>
                  <a:srgbClr val="1E1D5A"/>
                </a:solidFill>
              </a:rPr>
              <a:t>:			a</a:t>
            </a:r>
            <a:r>
              <a:rPr lang="it-IT" sz="2000" baseline="-25000">
                <a:solidFill>
                  <a:srgbClr val="1E1D5A"/>
                </a:solidFill>
              </a:rPr>
              <a:t>j</a:t>
            </a:r>
            <a:r>
              <a:rPr lang="it-IT" sz="2000">
                <a:solidFill>
                  <a:srgbClr val="1E1D5A"/>
                </a:solidFill>
              </a:rPr>
              <a:t> = a</a:t>
            </a:r>
            <a:r>
              <a:rPr lang="it-IT" sz="2000" baseline="-25000">
                <a:solidFill>
                  <a:srgbClr val="1E1D5A"/>
                </a:solidFill>
              </a:rPr>
              <a:t>j</a:t>
            </a:r>
            <a:r>
              <a:rPr lang="it-IT" sz="2000">
                <a:solidFill>
                  <a:srgbClr val="1E1D5A"/>
                </a:solidFill>
              </a:rPr>
              <a:t> + a</a:t>
            </a:r>
            <a:r>
              <a:rPr lang="it-IT" sz="2000" baseline="-25000">
                <a:solidFill>
                  <a:srgbClr val="1E1D5A"/>
                </a:solidFill>
              </a:rPr>
              <a:t>j+2</a:t>
            </a:r>
            <a:r>
              <a:rPr lang="it-IT" sz="1800" baseline="-5000">
                <a:solidFill>
                  <a:srgbClr val="1E1D5A"/>
                </a:solidFill>
              </a:rPr>
              <a:t>i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</a:rPr>
              <a:t>	</a:t>
            </a:r>
            <a:r>
              <a:rPr lang="it-IT" sz="2000" b="1">
                <a:solidFill>
                  <a:srgbClr val="1E1D5A"/>
                </a:solidFill>
              </a:rPr>
              <a:t>return</a:t>
            </a:r>
            <a:r>
              <a:rPr lang="it-IT" sz="2000">
                <a:solidFill>
                  <a:srgbClr val="1E1D5A"/>
                </a:solidFill>
              </a:rPr>
              <a:t> a</a:t>
            </a:r>
            <a:r>
              <a:rPr lang="it-IT" sz="2000" baseline="-25000">
                <a:solidFill>
                  <a:srgbClr val="1E1D5A"/>
                </a:solidFill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</a:rPr>
              <a:t>end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>
              <a:solidFill>
                <a:srgbClr val="1E1D5A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</a:rPr>
              <a:t>Tempo parallelo d = log n</a:t>
            </a:r>
          </a:p>
        </p:txBody>
      </p:sp>
      <p:sp>
        <p:nvSpPr>
          <p:cNvPr id="778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</a:rPr>
              <a:t>Somma su ipercubo</a:t>
            </a:r>
            <a:endParaRPr lang="it-IT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4932363" y="2349500"/>
            <a:ext cx="3600450" cy="3649663"/>
            <a:chOff x="3107" y="1298"/>
            <a:chExt cx="2268" cy="2299"/>
          </a:xfrm>
        </p:grpSpPr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4286" y="1298"/>
              <a:ext cx="1082" cy="952"/>
              <a:chOff x="3016" y="2523"/>
              <a:chExt cx="1082" cy="952"/>
            </a:xfrm>
          </p:grpSpPr>
          <p:sp>
            <p:nvSpPr>
              <p:cNvPr id="77902" name="Rectangle 48"/>
              <p:cNvSpPr>
                <a:spLocks noChangeArrowheads="1"/>
              </p:cNvSpPr>
              <p:nvPr/>
            </p:nvSpPr>
            <p:spPr bwMode="auto">
              <a:xfrm>
                <a:off x="3145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sp>
            <p:nvSpPr>
              <p:cNvPr id="77903" name="Rectangle 49"/>
              <p:cNvSpPr>
                <a:spLocks noChangeArrowheads="1"/>
              </p:cNvSpPr>
              <p:nvPr/>
            </p:nvSpPr>
            <p:spPr bwMode="auto">
              <a:xfrm>
                <a:off x="3690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sp>
            <p:nvSpPr>
              <p:cNvPr id="77904" name="Rectangle 50"/>
              <p:cNvSpPr>
                <a:spLocks noChangeArrowheads="1"/>
              </p:cNvSpPr>
              <p:nvPr/>
            </p:nvSpPr>
            <p:spPr bwMode="auto">
              <a:xfrm>
                <a:off x="3145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sp>
            <p:nvSpPr>
              <p:cNvPr id="77905" name="Rectangle 51"/>
              <p:cNvSpPr>
                <a:spLocks noChangeArrowheads="1"/>
              </p:cNvSpPr>
              <p:nvPr/>
            </p:nvSpPr>
            <p:spPr bwMode="auto">
              <a:xfrm>
                <a:off x="3690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cxnSp>
            <p:nvCxnSpPr>
              <p:cNvPr id="77906" name="AutoShape 52"/>
              <p:cNvCxnSpPr>
                <a:cxnSpLocks noChangeShapeType="1"/>
                <a:stCxn id="77902" idx="2"/>
                <a:endCxn id="77904" idx="0"/>
              </p:cNvCxnSpPr>
              <p:nvPr/>
            </p:nvCxnSpPr>
            <p:spPr bwMode="auto">
              <a:xfrm>
                <a:off x="3236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07" name="AutoShape 53"/>
              <p:cNvCxnSpPr>
                <a:cxnSpLocks noChangeShapeType="1"/>
                <a:stCxn id="77904" idx="3"/>
                <a:endCxn id="77905" idx="1"/>
              </p:cNvCxnSpPr>
              <p:nvPr/>
            </p:nvCxnSpPr>
            <p:spPr bwMode="auto">
              <a:xfrm>
                <a:off x="3326" y="3385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08" name="AutoShape 54"/>
              <p:cNvCxnSpPr>
                <a:cxnSpLocks noChangeShapeType="1"/>
                <a:stCxn id="77905" idx="0"/>
                <a:endCxn id="77903" idx="2"/>
              </p:cNvCxnSpPr>
              <p:nvPr/>
            </p:nvCxnSpPr>
            <p:spPr bwMode="auto">
              <a:xfrm flipV="1">
                <a:off x="3781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09" name="AutoShape 55"/>
              <p:cNvCxnSpPr>
                <a:cxnSpLocks noChangeShapeType="1"/>
                <a:stCxn id="77903" idx="1"/>
                <a:endCxn id="77902" idx="3"/>
              </p:cNvCxnSpPr>
              <p:nvPr/>
            </p:nvCxnSpPr>
            <p:spPr bwMode="auto">
              <a:xfrm flipH="1">
                <a:off x="3326" y="284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910" name="Rectangle 56"/>
              <p:cNvSpPr>
                <a:spLocks noChangeArrowheads="1"/>
              </p:cNvSpPr>
              <p:nvPr/>
            </p:nvSpPr>
            <p:spPr bwMode="auto">
              <a:xfrm>
                <a:off x="3372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911" name="Rectangle 57"/>
              <p:cNvSpPr>
                <a:spLocks noChangeArrowheads="1"/>
              </p:cNvSpPr>
              <p:nvPr/>
            </p:nvSpPr>
            <p:spPr bwMode="auto">
              <a:xfrm>
                <a:off x="3917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912" name="Rectangle 58"/>
              <p:cNvSpPr>
                <a:spLocks noChangeArrowheads="1"/>
              </p:cNvSpPr>
              <p:nvPr/>
            </p:nvSpPr>
            <p:spPr bwMode="auto">
              <a:xfrm>
                <a:off x="3372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913" name="Rectangle 59"/>
              <p:cNvSpPr>
                <a:spLocks noChangeArrowheads="1"/>
              </p:cNvSpPr>
              <p:nvPr/>
            </p:nvSpPr>
            <p:spPr bwMode="auto">
              <a:xfrm>
                <a:off x="3917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77914" name="AutoShape 60"/>
              <p:cNvCxnSpPr>
                <a:cxnSpLocks noChangeShapeType="1"/>
                <a:stCxn id="77910" idx="2"/>
                <a:endCxn id="77912" idx="0"/>
              </p:cNvCxnSpPr>
              <p:nvPr/>
            </p:nvCxnSpPr>
            <p:spPr bwMode="auto">
              <a:xfrm>
                <a:off x="3463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15" name="AutoShape 61"/>
              <p:cNvCxnSpPr>
                <a:cxnSpLocks noChangeShapeType="1"/>
                <a:stCxn id="77912" idx="3"/>
                <a:endCxn id="77913" idx="1"/>
              </p:cNvCxnSpPr>
              <p:nvPr/>
            </p:nvCxnSpPr>
            <p:spPr bwMode="auto">
              <a:xfrm>
                <a:off x="3553" y="3158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16" name="AutoShape 62"/>
              <p:cNvCxnSpPr>
                <a:cxnSpLocks noChangeShapeType="1"/>
                <a:stCxn id="77913" idx="0"/>
                <a:endCxn id="77911" idx="2"/>
              </p:cNvCxnSpPr>
              <p:nvPr/>
            </p:nvCxnSpPr>
            <p:spPr bwMode="auto">
              <a:xfrm flipV="1">
                <a:off x="4008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917" name="AutoShape 63"/>
              <p:cNvCxnSpPr>
                <a:cxnSpLocks noChangeShapeType="1"/>
                <a:stCxn id="77911" idx="1"/>
                <a:endCxn id="77910" idx="3"/>
              </p:cNvCxnSpPr>
              <p:nvPr/>
            </p:nvCxnSpPr>
            <p:spPr bwMode="auto">
              <a:xfrm flipH="1">
                <a:off x="3553" y="261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918" name="Line 64"/>
              <p:cNvSpPr>
                <a:spLocks noChangeShapeType="1"/>
              </p:cNvSpPr>
              <p:nvPr/>
            </p:nvSpPr>
            <p:spPr bwMode="auto">
              <a:xfrm flipV="1">
                <a:off x="3327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919" name="Line 65"/>
              <p:cNvSpPr>
                <a:spLocks noChangeShapeType="1"/>
              </p:cNvSpPr>
              <p:nvPr/>
            </p:nvSpPr>
            <p:spPr bwMode="auto">
              <a:xfrm flipV="1">
                <a:off x="3871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920" name="Line 66"/>
              <p:cNvSpPr>
                <a:spLocks noChangeShapeType="1"/>
              </p:cNvSpPr>
              <p:nvPr/>
            </p:nvSpPr>
            <p:spPr bwMode="auto">
              <a:xfrm flipV="1">
                <a:off x="3871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921" name="Line 67"/>
              <p:cNvSpPr>
                <a:spLocks noChangeShapeType="1"/>
              </p:cNvSpPr>
              <p:nvPr/>
            </p:nvSpPr>
            <p:spPr bwMode="auto">
              <a:xfrm flipV="1">
                <a:off x="3327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922" name="Freeform 90"/>
              <p:cNvSpPr>
                <a:spLocks/>
              </p:cNvSpPr>
              <p:nvPr/>
            </p:nvSpPr>
            <p:spPr bwMode="auto">
              <a:xfrm rot="5400000" flipH="1">
                <a:off x="2780" y="3067"/>
                <a:ext cx="556" cy="83"/>
              </a:xfrm>
              <a:custGeom>
                <a:avLst/>
                <a:gdLst>
                  <a:gd name="T0" fmla="*/ 0 w 556"/>
                  <a:gd name="T1" fmla="*/ 0 h 83"/>
                  <a:gd name="T2" fmla="*/ 285 w 556"/>
                  <a:gd name="T3" fmla="*/ 83 h 83"/>
                  <a:gd name="T4" fmla="*/ 556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77923" name="Freeform 92"/>
              <p:cNvSpPr>
                <a:spLocks/>
              </p:cNvSpPr>
              <p:nvPr/>
            </p:nvSpPr>
            <p:spPr bwMode="auto">
              <a:xfrm rot="-5400000">
                <a:off x="3680" y="3076"/>
                <a:ext cx="556" cy="83"/>
              </a:xfrm>
              <a:custGeom>
                <a:avLst/>
                <a:gdLst>
                  <a:gd name="T0" fmla="*/ 0 w 556"/>
                  <a:gd name="T1" fmla="*/ 0 h 83"/>
                  <a:gd name="T2" fmla="*/ 285 w 556"/>
                  <a:gd name="T3" fmla="*/ 83 h 83"/>
                  <a:gd name="T4" fmla="*/ 556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  <p:grpSp>
          <p:nvGrpSpPr>
            <p:cNvPr id="4" name="Group 101"/>
            <p:cNvGrpSpPr>
              <a:grpSpLocks/>
            </p:cNvGrpSpPr>
            <p:nvPr/>
          </p:nvGrpSpPr>
          <p:grpSpPr bwMode="auto">
            <a:xfrm>
              <a:off x="3107" y="1298"/>
              <a:ext cx="998" cy="1004"/>
              <a:chOff x="4370" y="2523"/>
              <a:chExt cx="998" cy="1004"/>
            </a:xfrm>
          </p:grpSpPr>
          <p:sp>
            <p:nvSpPr>
              <p:cNvPr id="77878" name="Rectangle 69"/>
              <p:cNvSpPr>
                <a:spLocks noChangeArrowheads="1"/>
              </p:cNvSpPr>
              <p:nvPr/>
            </p:nvSpPr>
            <p:spPr bwMode="auto">
              <a:xfrm>
                <a:off x="4415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2</a:t>
                </a:r>
              </a:p>
            </p:txBody>
          </p:sp>
          <p:sp>
            <p:nvSpPr>
              <p:cNvPr id="77879" name="Rectangle 70"/>
              <p:cNvSpPr>
                <a:spLocks noChangeArrowheads="1"/>
              </p:cNvSpPr>
              <p:nvPr/>
            </p:nvSpPr>
            <p:spPr bwMode="auto">
              <a:xfrm>
                <a:off x="4960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3</a:t>
                </a:r>
              </a:p>
            </p:txBody>
          </p:sp>
          <p:sp>
            <p:nvSpPr>
              <p:cNvPr id="77880" name="Rectangle 71"/>
              <p:cNvSpPr>
                <a:spLocks noChangeArrowheads="1"/>
              </p:cNvSpPr>
              <p:nvPr/>
            </p:nvSpPr>
            <p:spPr bwMode="auto">
              <a:xfrm>
                <a:off x="4415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0</a:t>
                </a:r>
              </a:p>
            </p:txBody>
          </p:sp>
          <p:sp>
            <p:nvSpPr>
              <p:cNvPr id="77881" name="Rectangle 72"/>
              <p:cNvSpPr>
                <a:spLocks noChangeArrowheads="1"/>
              </p:cNvSpPr>
              <p:nvPr/>
            </p:nvSpPr>
            <p:spPr bwMode="auto">
              <a:xfrm>
                <a:off x="4960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1</a:t>
                </a:r>
              </a:p>
            </p:txBody>
          </p:sp>
          <p:cxnSp>
            <p:nvCxnSpPr>
              <p:cNvPr id="77882" name="AutoShape 73"/>
              <p:cNvCxnSpPr>
                <a:cxnSpLocks noChangeShapeType="1"/>
                <a:stCxn id="77878" idx="2"/>
                <a:endCxn id="77880" idx="0"/>
              </p:cNvCxnSpPr>
              <p:nvPr/>
            </p:nvCxnSpPr>
            <p:spPr bwMode="auto">
              <a:xfrm>
                <a:off x="4506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83" name="AutoShape 74"/>
              <p:cNvCxnSpPr>
                <a:cxnSpLocks noChangeShapeType="1"/>
                <a:stCxn id="77880" idx="3"/>
                <a:endCxn id="77881" idx="1"/>
              </p:cNvCxnSpPr>
              <p:nvPr/>
            </p:nvCxnSpPr>
            <p:spPr bwMode="auto">
              <a:xfrm>
                <a:off x="4596" y="3385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84" name="AutoShape 75"/>
              <p:cNvCxnSpPr>
                <a:cxnSpLocks noChangeShapeType="1"/>
                <a:stCxn id="77881" idx="0"/>
                <a:endCxn id="77879" idx="2"/>
              </p:cNvCxnSpPr>
              <p:nvPr/>
            </p:nvCxnSpPr>
            <p:spPr bwMode="auto">
              <a:xfrm flipV="1">
                <a:off x="5051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85" name="AutoShape 76"/>
              <p:cNvCxnSpPr>
                <a:cxnSpLocks noChangeShapeType="1"/>
                <a:stCxn id="77879" idx="1"/>
                <a:endCxn id="77878" idx="3"/>
              </p:cNvCxnSpPr>
              <p:nvPr/>
            </p:nvCxnSpPr>
            <p:spPr bwMode="auto">
              <a:xfrm flipH="1">
                <a:off x="4596" y="284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86" name="Rectangle 77"/>
              <p:cNvSpPr>
                <a:spLocks noChangeArrowheads="1"/>
              </p:cNvSpPr>
              <p:nvPr/>
            </p:nvSpPr>
            <p:spPr bwMode="auto">
              <a:xfrm>
                <a:off x="4642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6</a:t>
                </a:r>
                <a:endParaRPr lang="it-IT" u="none"/>
              </a:p>
            </p:txBody>
          </p:sp>
          <p:sp>
            <p:nvSpPr>
              <p:cNvPr id="77887" name="Rectangle 78"/>
              <p:cNvSpPr>
                <a:spLocks noChangeArrowheads="1"/>
              </p:cNvSpPr>
              <p:nvPr/>
            </p:nvSpPr>
            <p:spPr bwMode="auto">
              <a:xfrm>
                <a:off x="5187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7</a:t>
                </a:r>
                <a:endParaRPr lang="it-IT" u="none"/>
              </a:p>
            </p:txBody>
          </p:sp>
          <p:sp>
            <p:nvSpPr>
              <p:cNvPr id="77888" name="Rectangle 79"/>
              <p:cNvSpPr>
                <a:spLocks noChangeArrowheads="1"/>
              </p:cNvSpPr>
              <p:nvPr/>
            </p:nvSpPr>
            <p:spPr bwMode="auto">
              <a:xfrm>
                <a:off x="4642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4</a:t>
                </a:r>
              </a:p>
            </p:txBody>
          </p:sp>
          <p:sp>
            <p:nvSpPr>
              <p:cNvPr id="77889" name="Rectangle 80"/>
              <p:cNvSpPr>
                <a:spLocks noChangeArrowheads="1"/>
              </p:cNvSpPr>
              <p:nvPr/>
            </p:nvSpPr>
            <p:spPr bwMode="auto">
              <a:xfrm>
                <a:off x="5187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/>
                  <a:t>a</a:t>
                </a:r>
                <a:r>
                  <a:rPr lang="it-IT" u="none" baseline="-25000"/>
                  <a:t>5</a:t>
                </a:r>
              </a:p>
            </p:txBody>
          </p:sp>
          <p:cxnSp>
            <p:nvCxnSpPr>
              <p:cNvPr id="77890" name="AutoShape 81"/>
              <p:cNvCxnSpPr>
                <a:cxnSpLocks noChangeShapeType="1"/>
                <a:stCxn id="77886" idx="2"/>
                <a:endCxn id="77888" idx="0"/>
              </p:cNvCxnSpPr>
              <p:nvPr/>
            </p:nvCxnSpPr>
            <p:spPr bwMode="auto">
              <a:xfrm>
                <a:off x="4733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91" name="AutoShape 82"/>
              <p:cNvCxnSpPr>
                <a:cxnSpLocks noChangeShapeType="1"/>
                <a:stCxn id="77888" idx="3"/>
                <a:endCxn id="77889" idx="1"/>
              </p:cNvCxnSpPr>
              <p:nvPr/>
            </p:nvCxnSpPr>
            <p:spPr bwMode="auto">
              <a:xfrm>
                <a:off x="4823" y="3158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92" name="AutoShape 83"/>
              <p:cNvCxnSpPr>
                <a:cxnSpLocks noChangeShapeType="1"/>
                <a:stCxn id="77889" idx="0"/>
                <a:endCxn id="77887" idx="2"/>
              </p:cNvCxnSpPr>
              <p:nvPr/>
            </p:nvCxnSpPr>
            <p:spPr bwMode="auto">
              <a:xfrm flipV="1">
                <a:off x="5278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93" name="AutoShape 84"/>
              <p:cNvCxnSpPr>
                <a:cxnSpLocks noChangeShapeType="1"/>
                <a:stCxn id="77887" idx="1"/>
                <a:endCxn id="77886" idx="3"/>
              </p:cNvCxnSpPr>
              <p:nvPr/>
            </p:nvCxnSpPr>
            <p:spPr bwMode="auto">
              <a:xfrm flipH="1">
                <a:off x="4823" y="261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94" name="Line 85"/>
              <p:cNvSpPr>
                <a:spLocks noChangeShapeType="1"/>
              </p:cNvSpPr>
              <p:nvPr/>
            </p:nvSpPr>
            <p:spPr bwMode="auto">
              <a:xfrm flipV="1">
                <a:off x="4597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95" name="Line 86"/>
              <p:cNvSpPr>
                <a:spLocks noChangeShapeType="1"/>
              </p:cNvSpPr>
              <p:nvPr/>
            </p:nvSpPr>
            <p:spPr bwMode="auto">
              <a:xfrm flipV="1">
                <a:off x="5141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96" name="Line 87"/>
              <p:cNvSpPr>
                <a:spLocks noChangeShapeType="1"/>
              </p:cNvSpPr>
              <p:nvPr/>
            </p:nvSpPr>
            <p:spPr bwMode="auto">
              <a:xfrm flipV="1">
                <a:off x="5141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97" name="Line 88"/>
              <p:cNvSpPr>
                <a:spLocks noChangeShapeType="1"/>
              </p:cNvSpPr>
              <p:nvPr/>
            </p:nvSpPr>
            <p:spPr bwMode="auto">
              <a:xfrm flipV="1">
                <a:off x="4597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98" name="Freeform 91"/>
              <p:cNvSpPr>
                <a:spLocks/>
              </p:cNvSpPr>
              <p:nvPr/>
            </p:nvSpPr>
            <p:spPr bwMode="auto">
              <a:xfrm rot="8408178" flipH="1">
                <a:off x="4370" y="2579"/>
                <a:ext cx="272" cy="66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4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77899" name="Freeform 93"/>
              <p:cNvSpPr>
                <a:spLocks/>
              </p:cNvSpPr>
              <p:nvPr/>
            </p:nvSpPr>
            <p:spPr bwMode="auto">
              <a:xfrm rot="8408178" flipH="1">
                <a:off x="4370" y="3116"/>
                <a:ext cx="272" cy="66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4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77900" name="Freeform 94"/>
              <p:cNvSpPr>
                <a:spLocks/>
              </p:cNvSpPr>
              <p:nvPr/>
            </p:nvSpPr>
            <p:spPr bwMode="auto">
              <a:xfrm rot="7997612" flipH="1" flipV="1">
                <a:off x="5161" y="2815"/>
                <a:ext cx="272" cy="50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1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77901" name="Freeform 95"/>
              <p:cNvSpPr>
                <a:spLocks/>
              </p:cNvSpPr>
              <p:nvPr/>
            </p:nvSpPr>
            <p:spPr bwMode="auto">
              <a:xfrm rot="7997612" flipH="1" flipV="1">
                <a:off x="5159" y="3366"/>
                <a:ext cx="272" cy="50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1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4422" y="2523"/>
              <a:ext cx="953" cy="952"/>
              <a:chOff x="2789" y="1389"/>
              <a:chExt cx="953" cy="952"/>
            </a:xfrm>
          </p:grpSpPr>
          <p:sp>
            <p:nvSpPr>
              <p:cNvPr id="77858" name="Rectangle 6"/>
              <p:cNvSpPr>
                <a:spLocks noChangeArrowheads="1"/>
              </p:cNvSpPr>
              <p:nvPr/>
            </p:nvSpPr>
            <p:spPr bwMode="auto">
              <a:xfrm>
                <a:off x="2789" y="1616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59" name="Rectangle 7"/>
              <p:cNvSpPr>
                <a:spLocks noChangeArrowheads="1"/>
              </p:cNvSpPr>
              <p:nvPr/>
            </p:nvSpPr>
            <p:spPr bwMode="auto">
              <a:xfrm>
                <a:off x="3334" y="1616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60" name="Rectangle 8"/>
              <p:cNvSpPr>
                <a:spLocks noChangeArrowheads="1"/>
              </p:cNvSpPr>
              <p:nvPr/>
            </p:nvSpPr>
            <p:spPr bwMode="auto">
              <a:xfrm>
                <a:off x="2789" y="216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2000" b="1" u="none">
                    <a:latin typeface="Symbol" charset="2"/>
                  </a:rPr>
                  <a:t>S</a:t>
                </a:r>
              </a:p>
            </p:txBody>
          </p:sp>
          <p:sp>
            <p:nvSpPr>
              <p:cNvPr id="77861" name="Rectangle 9"/>
              <p:cNvSpPr>
                <a:spLocks noChangeArrowheads="1"/>
              </p:cNvSpPr>
              <p:nvPr/>
            </p:nvSpPr>
            <p:spPr bwMode="auto">
              <a:xfrm>
                <a:off x="3334" y="216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77862" name="AutoShape 10"/>
              <p:cNvCxnSpPr>
                <a:cxnSpLocks noChangeShapeType="1"/>
                <a:stCxn id="77858" idx="2"/>
                <a:endCxn id="77860" idx="0"/>
              </p:cNvCxnSpPr>
              <p:nvPr/>
            </p:nvCxnSpPr>
            <p:spPr bwMode="auto">
              <a:xfrm>
                <a:off x="2880" y="1797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63" name="AutoShape 11"/>
              <p:cNvCxnSpPr>
                <a:cxnSpLocks noChangeShapeType="1"/>
                <a:stCxn id="77860" idx="3"/>
                <a:endCxn id="77861" idx="1"/>
              </p:cNvCxnSpPr>
              <p:nvPr/>
            </p:nvCxnSpPr>
            <p:spPr bwMode="auto">
              <a:xfrm>
                <a:off x="2970" y="225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64" name="AutoShape 12"/>
              <p:cNvCxnSpPr>
                <a:cxnSpLocks noChangeShapeType="1"/>
                <a:stCxn id="77861" idx="0"/>
                <a:endCxn id="77859" idx="2"/>
              </p:cNvCxnSpPr>
              <p:nvPr/>
            </p:nvCxnSpPr>
            <p:spPr bwMode="auto">
              <a:xfrm flipV="1">
                <a:off x="3425" y="1797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65" name="AutoShape 13"/>
              <p:cNvCxnSpPr>
                <a:cxnSpLocks noChangeShapeType="1"/>
                <a:stCxn id="77859" idx="1"/>
                <a:endCxn id="77858" idx="3"/>
              </p:cNvCxnSpPr>
              <p:nvPr/>
            </p:nvCxnSpPr>
            <p:spPr bwMode="auto">
              <a:xfrm flipH="1">
                <a:off x="2970" y="1707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66" name="Rectangle 14"/>
              <p:cNvSpPr>
                <a:spLocks noChangeArrowheads="1"/>
              </p:cNvSpPr>
              <p:nvPr/>
            </p:nvSpPr>
            <p:spPr bwMode="auto">
              <a:xfrm>
                <a:off x="3016" y="138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67" name="Rectangle 15"/>
              <p:cNvSpPr>
                <a:spLocks noChangeArrowheads="1"/>
              </p:cNvSpPr>
              <p:nvPr/>
            </p:nvSpPr>
            <p:spPr bwMode="auto">
              <a:xfrm>
                <a:off x="3561" y="138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68" name="Rectangle 16"/>
              <p:cNvSpPr>
                <a:spLocks noChangeArrowheads="1"/>
              </p:cNvSpPr>
              <p:nvPr/>
            </p:nvSpPr>
            <p:spPr bwMode="auto">
              <a:xfrm>
                <a:off x="3016" y="193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69" name="Rectangle 17"/>
              <p:cNvSpPr>
                <a:spLocks noChangeArrowheads="1"/>
              </p:cNvSpPr>
              <p:nvPr/>
            </p:nvSpPr>
            <p:spPr bwMode="auto">
              <a:xfrm>
                <a:off x="3561" y="193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77870" name="AutoShape 18"/>
              <p:cNvCxnSpPr>
                <a:cxnSpLocks noChangeShapeType="1"/>
                <a:stCxn id="77866" idx="2"/>
                <a:endCxn id="77868" idx="0"/>
              </p:cNvCxnSpPr>
              <p:nvPr/>
            </p:nvCxnSpPr>
            <p:spPr bwMode="auto">
              <a:xfrm>
                <a:off x="3107" y="1570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71" name="AutoShape 19"/>
              <p:cNvCxnSpPr>
                <a:cxnSpLocks noChangeShapeType="1"/>
                <a:stCxn id="77868" idx="3"/>
                <a:endCxn id="77869" idx="1"/>
              </p:cNvCxnSpPr>
              <p:nvPr/>
            </p:nvCxnSpPr>
            <p:spPr bwMode="auto">
              <a:xfrm>
                <a:off x="3197" y="202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72" name="AutoShape 20"/>
              <p:cNvCxnSpPr>
                <a:cxnSpLocks noChangeShapeType="1"/>
                <a:stCxn id="77869" idx="0"/>
                <a:endCxn id="77867" idx="2"/>
              </p:cNvCxnSpPr>
              <p:nvPr/>
            </p:nvCxnSpPr>
            <p:spPr bwMode="auto">
              <a:xfrm flipV="1">
                <a:off x="3652" y="1570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73" name="AutoShape 21"/>
              <p:cNvCxnSpPr>
                <a:cxnSpLocks noChangeShapeType="1"/>
                <a:stCxn id="77867" idx="1"/>
                <a:endCxn id="77866" idx="3"/>
              </p:cNvCxnSpPr>
              <p:nvPr/>
            </p:nvCxnSpPr>
            <p:spPr bwMode="auto">
              <a:xfrm flipH="1">
                <a:off x="3197" y="1480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74" name="Line 22"/>
              <p:cNvSpPr>
                <a:spLocks noChangeShapeType="1"/>
              </p:cNvSpPr>
              <p:nvPr/>
            </p:nvSpPr>
            <p:spPr bwMode="auto">
              <a:xfrm flipV="1">
                <a:off x="2971" y="1570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75" name="Line 23"/>
              <p:cNvSpPr>
                <a:spLocks noChangeShapeType="1"/>
              </p:cNvSpPr>
              <p:nvPr/>
            </p:nvSpPr>
            <p:spPr bwMode="auto">
              <a:xfrm flipV="1">
                <a:off x="3515" y="1570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76" name="Line 24"/>
              <p:cNvSpPr>
                <a:spLocks noChangeShapeType="1"/>
              </p:cNvSpPr>
              <p:nvPr/>
            </p:nvSpPr>
            <p:spPr bwMode="auto">
              <a:xfrm flipV="1">
                <a:off x="3515" y="2115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77" name="Line 25"/>
              <p:cNvSpPr>
                <a:spLocks noChangeShapeType="1"/>
              </p:cNvSpPr>
              <p:nvPr/>
            </p:nvSpPr>
            <p:spPr bwMode="auto">
              <a:xfrm flipV="1">
                <a:off x="2971" y="2115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grpSp>
          <p:nvGrpSpPr>
            <p:cNvPr id="6" name="Group 103"/>
            <p:cNvGrpSpPr>
              <a:grpSpLocks/>
            </p:cNvGrpSpPr>
            <p:nvPr/>
          </p:nvGrpSpPr>
          <p:grpSpPr bwMode="auto">
            <a:xfrm>
              <a:off x="3152" y="2523"/>
              <a:ext cx="953" cy="1074"/>
              <a:chOff x="4415" y="1298"/>
              <a:chExt cx="953" cy="1074"/>
            </a:xfrm>
          </p:grpSpPr>
          <p:sp>
            <p:nvSpPr>
              <p:cNvPr id="77837" name="Rectangle 27"/>
              <p:cNvSpPr>
                <a:spLocks noChangeArrowheads="1"/>
              </p:cNvSpPr>
              <p:nvPr/>
            </p:nvSpPr>
            <p:spPr bwMode="auto">
              <a:xfrm>
                <a:off x="4415" y="1525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38" name="Rectangle 28"/>
              <p:cNvSpPr>
                <a:spLocks noChangeArrowheads="1"/>
              </p:cNvSpPr>
              <p:nvPr/>
            </p:nvSpPr>
            <p:spPr bwMode="auto">
              <a:xfrm>
                <a:off x="4960" y="1525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39" name="Rectangle 29"/>
              <p:cNvSpPr>
                <a:spLocks noChangeArrowheads="1"/>
              </p:cNvSpPr>
              <p:nvPr/>
            </p:nvSpPr>
            <p:spPr bwMode="auto">
              <a:xfrm>
                <a:off x="4415" y="206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sp>
            <p:nvSpPr>
              <p:cNvPr id="77840" name="Rectangle 30"/>
              <p:cNvSpPr>
                <a:spLocks noChangeArrowheads="1"/>
              </p:cNvSpPr>
              <p:nvPr/>
            </p:nvSpPr>
            <p:spPr bwMode="auto">
              <a:xfrm>
                <a:off x="4960" y="206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>
                    <a:latin typeface="Symbol" charset="2"/>
                  </a:rPr>
                  <a:t>S</a:t>
                </a:r>
              </a:p>
            </p:txBody>
          </p:sp>
          <p:cxnSp>
            <p:nvCxnSpPr>
              <p:cNvPr id="77841" name="AutoShape 31"/>
              <p:cNvCxnSpPr>
                <a:cxnSpLocks noChangeShapeType="1"/>
                <a:stCxn id="77837" idx="2"/>
                <a:endCxn id="77839" idx="0"/>
              </p:cNvCxnSpPr>
              <p:nvPr/>
            </p:nvCxnSpPr>
            <p:spPr bwMode="auto">
              <a:xfrm>
                <a:off x="4506" y="1706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42" name="AutoShape 32"/>
              <p:cNvCxnSpPr>
                <a:cxnSpLocks noChangeShapeType="1"/>
                <a:stCxn id="77839" idx="3"/>
                <a:endCxn id="77840" idx="1"/>
              </p:cNvCxnSpPr>
              <p:nvPr/>
            </p:nvCxnSpPr>
            <p:spPr bwMode="auto">
              <a:xfrm>
                <a:off x="4596" y="2160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43" name="AutoShape 33"/>
              <p:cNvCxnSpPr>
                <a:cxnSpLocks noChangeShapeType="1"/>
                <a:stCxn id="77840" idx="0"/>
                <a:endCxn id="77838" idx="2"/>
              </p:cNvCxnSpPr>
              <p:nvPr/>
            </p:nvCxnSpPr>
            <p:spPr bwMode="auto">
              <a:xfrm flipV="1">
                <a:off x="5051" y="1706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44" name="AutoShape 34"/>
              <p:cNvCxnSpPr>
                <a:cxnSpLocks noChangeShapeType="1"/>
                <a:stCxn id="77838" idx="1"/>
                <a:endCxn id="77837" idx="3"/>
              </p:cNvCxnSpPr>
              <p:nvPr/>
            </p:nvCxnSpPr>
            <p:spPr bwMode="auto">
              <a:xfrm flipH="1">
                <a:off x="4596" y="1616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45" name="Rectangle 35"/>
              <p:cNvSpPr>
                <a:spLocks noChangeArrowheads="1"/>
              </p:cNvSpPr>
              <p:nvPr/>
            </p:nvSpPr>
            <p:spPr bwMode="auto">
              <a:xfrm>
                <a:off x="4642" y="1298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46" name="Rectangle 36"/>
              <p:cNvSpPr>
                <a:spLocks noChangeArrowheads="1"/>
              </p:cNvSpPr>
              <p:nvPr/>
            </p:nvSpPr>
            <p:spPr bwMode="auto">
              <a:xfrm>
                <a:off x="5187" y="1298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47" name="Rectangle 37"/>
              <p:cNvSpPr>
                <a:spLocks noChangeArrowheads="1"/>
              </p:cNvSpPr>
              <p:nvPr/>
            </p:nvSpPr>
            <p:spPr bwMode="auto">
              <a:xfrm>
                <a:off x="4642" y="1842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77848" name="Rectangle 38"/>
              <p:cNvSpPr>
                <a:spLocks noChangeArrowheads="1"/>
              </p:cNvSpPr>
              <p:nvPr/>
            </p:nvSpPr>
            <p:spPr bwMode="auto">
              <a:xfrm>
                <a:off x="5187" y="1842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77849" name="AutoShape 39"/>
              <p:cNvCxnSpPr>
                <a:cxnSpLocks noChangeShapeType="1"/>
                <a:stCxn id="77845" idx="2"/>
                <a:endCxn id="77847" idx="0"/>
              </p:cNvCxnSpPr>
              <p:nvPr/>
            </p:nvCxnSpPr>
            <p:spPr bwMode="auto">
              <a:xfrm>
                <a:off x="4733" y="1479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50" name="AutoShape 40"/>
              <p:cNvCxnSpPr>
                <a:cxnSpLocks noChangeShapeType="1"/>
                <a:stCxn id="77847" idx="3"/>
                <a:endCxn id="77848" idx="1"/>
              </p:cNvCxnSpPr>
              <p:nvPr/>
            </p:nvCxnSpPr>
            <p:spPr bwMode="auto">
              <a:xfrm>
                <a:off x="4823" y="1933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51" name="AutoShape 41"/>
              <p:cNvCxnSpPr>
                <a:cxnSpLocks noChangeShapeType="1"/>
                <a:stCxn id="77848" idx="0"/>
                <a:endCxn id="77846" idx="2"/>
              </p:cNvCxnSpPr>
              <p:nvPr/>
            </p:nvCxnSpPr>
            <p:spPr bwMode="auto">
              <a:xfrm flipV="1">
                <a:off x="5278" y="1479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7852" name="AutoShape 42"/>
              <p:cNvCxnSpPr>
                <a:cxnSpLocks noChangeShapeType="1"/>
                <a:stCxn id="77846" idx="1"/>
                <a:endCxn id="77845" idx="3"/>
              </p:cNvCxnSpPr>
              <p:nvPr/>
            </p:nvCxnSpPr>
            <p:spPr bwMode="auto">
              <a:xfrm flipH="1">
                <a:off x="4823" y="1389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7853" name="Line 43"/>
              <p:cNvSpPr>
                <a:spLocks noChangeShapeType="1"/>
              </p:cNvSpPr>
              <p:nvPr/>
            </p:nvSpPr>
            <p:spPr bwMode="auto">
              <a:xfrm flipV="1">
                <a:off x="4597" y="147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54" name="Line 44"/>
              <p:cNvSpPr>
                <a:spLocks noChangeShapeType="1"/>
              </p:cNvSpPr>
              <p:nvPr/>
            </p:nvSpPr>
            <p:spPr bwMode="auto">
              <a:xfrm flipV="1">
                <a:off x="5141" y="147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55" name="Line 45"/>
              <p:cNvSpPr>
                <a:spLocks noChangeShapeType="1"/>
              </p:cNvSpPr>
              <p:nvPr/>
            </p:nvSpPr>
            <p:spPr bwMode="auto">
              <a:xfrm flipV="1">
                <a:off x="5141" y="202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56" name="Line 46"/>
              <p:cNvSpPr>
                <a:spLocks noChangeShapeType="1"/>
              </p:cNvSpPr>
              <p:nvPr/>
            </p:nvSpPr>
            <p:spPr bwMode="auto">
              <a:xfrm flipV="1">
                <a:off x="4597" y="202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857" name="Freeform 89"/>
              <p:cNvSpPr>
                <a:spLocks/>
              </p:cNvSpPr>
              <p:nvPr/>
            </p:nvSpPr>
            <p:spPr bwMode="auto">
              <a:xfrm>
                <a:off x="4513" y="2289"/>
                <a:ext cx="556" cy="83"/>
              </a:xfrm>
              <a:custGeom>
                <a:avLst/>
                <a:gdLst>
                  <a:gd name="T0" fmla="*/ 0 w 556"/>
                  <a:gd name="T1" fmla="*/ 0 h 83"/>
                  <a:gd name="T2" fmla="*/ 285 w 556"/>
                  <a:gd name="T3" fmla="*/ 83 h 83"/>
                  <a:gd name="T4" fmla="*/ 556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</p:grpSp>
      <p:sp>
        <p:nvSpPr>
          <p:cNvPr id="77832" name="Line 106"/>
          <p:cNvSpPr>
            <a:spLocks noChangeShapeType="1"/>
          </p:cNvSpPr>
          <p:nvPr/>
        </p:nvSpPr>
        <p:spPr bwMode="auto">
          <a:xfrm>
            <a:off x="7164388" y="5805488"/>
            <a:ext cx="0" cy="360362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86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2531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2532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1E1D5A"/>
                </a:solidFill>
                <a:cs typeface="ＭＳ Ｐゴシック" pitchFamily="-84" charset="-128"/>
              </a:rPr>
              <a:t>Somma su </a:t>
            </a:r>
            <a:r>
              <a:rPr lang="it-IT">
                <a:solidFill>
                  <a:srgbClr val="1E1D5A"/>
                </a:solidFill>
                <a:cs typeface="ＭＳ Ｐゴシック" pitchFamily="-84" charset="-128"/>
              </a:rPr>
              <a:t>albero </a:t>
            </a:r>
            <a:r>
              <a:rPr lang="it-IT" smtClean="0">
                <a:solidFill>
                  <a:srgbClr val="1E1D5A"/>
                </a:solidFill>
                <a:cs typeface="ＭＳ Ｐゴシック" pitchFamily="-84" charset="-128"/>
              </a:rPr>
              <a:t>binario</a:t>
            </a:r>
            <a:endParaRPr lang="it-IT" dirty="0">
              <a:cs typeface="ＭＳ Ｐゴシック" pitchFamily="-84" charset="-128"/>
            </a:endParaRP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Con n foglie e 2n-1 processori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Input alle foglie output alla radice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Numerazione dalla radice alle foglie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Somma(x)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begin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	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i = n 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2n-1 </a:t>
            </a: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pardo</a:t>
            </a:r>
            <a:endParaRPr lang="it-IT" sz="2000" b="1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84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84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:		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= 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read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()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          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/* input alle foglie */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	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i = log n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  <a:sym typeface="Symbol" pitchFamily="-84" charset="2"/>
              </a:rPr>
              <a:t> -1 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  <a:sym typeface="Symbol" pitchFamily="-84" charset="2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  <a:sym typeface="Symbol" pitchFamily="-84" charset="2"/>
              </a:rPr>
              <a:t> 0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do</a:t>
            </a:r>
            <a:endParaRPr lang="it-IT" sz="2000" b="1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		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j = 2</a:t>
            </a:r>
            <a:r>
              <a:rPr lang="it-IT" sz="2000" baseline="30000">
                <a:solidFill>
                  <a:srgbClr val="1E1D5A"/>
                </a:solidFill>
                <a:cs typeface="ＭＳ Ｐゴシック" pitchFamily="-84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2</a:t>
            </a:r>
            <a:r>
              <a:rPr lang="it-IT" sz="2000" baseline="30000">
                <a:solidFill>
                  <a:srgbClr val="1E1D5A"/>
                </a:solidFill>
                <a:cs typeface="ＭＳ Ｐゴシック" pitchFamily="-84" charset="-128"/>
              </a:rPr>
              <a:t>i+1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-1 </a:t>
            </a: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pardo</a:t>
            </a:r>
            <a:r>
              <a:rPr lang="it-IT" sz="2000">
                <a:solidFill>
                  <a:srgbClr val="800000"/>
                </a:solidFill>
                <a:cs typeface="ＭＳ Ｐゴシック" pitchFamily="-84" charset="-128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84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84" charset="-128"/>
              </a:rPr>
              <a:t>j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: 			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j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= 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2j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+ 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2j+1</a:t>
            </a:r>
            <a:endParaRPr lang="it-IT" sz="200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	return</a:t>
            </a:r>
            <a:r>
              <a:rPr lang="it-IT" sz="2000">
                <a:solidFill>
                  <a:srgbClr val="1E1D5A"/>
                </a:solidFill>
                <a:cs typeface="ＭＳ Ｐゴシック" pitchFamily="-84" charset="-128"/>
              </a:rPr>
              <a:t> 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84" charset="-128"/>
              </a:rPr>
              <a:t>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84" charset="-128"/>
              </a:rPr>
              <a:t>end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>
                <a:solidFill>
                  <a:srgbClr val="800000"/>
                </a:solidFill>
                <a:cs typeface="ＭＳ Ｐゴシック" pitchFamily="-84" charset="-128"/>
              </a:rPr>
              <a:t>Tempo parallelo logaritmico</a:t>
            </a:r>
            <a:endParaRPr lang="it-IT" sz="2000" b="1">
              <a:solidFill>
                <a:srgbClr val="1E1D5A"/>
              </a:solidFill>
              <a:cs typeface="ＭＳ Ｐゴシック" pitchFamily="-84" charset="-128"/>
            </a:endParaRP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5084763" y="2638425"/>
            <a:ext cx="3949700" cy="2735263"/>
            <a:chOff x="2704" y="1480"/>
            <a:chExt cx="2488" cy="1723"/>
          </a:xfrm>
        </p:grpSpPr>
        <p:sp>
          <p:nvSpPr>
            <p:cNvPr id="22536" name="Rectangle 115"/>
            <p:cNvSpPr>
              <a:spLocks noChangeArrowheads="1"/>
            </p:cNvSpPr>
            <p:nvPr/>
          </p:nvSpPr>
          <p:spPr bwMode="auto">
            <a:xfrm>
              <a:off x="3153" y="2115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1</a:t>
              </a:r>
              <a:r>
                <a:rPr lang="it-IT" u="none"/>
                <a:t>+…+x</a:t>
              </a:r>
              <a:r>
                <a:rPr lang="it-IT" u="none" baseline="-25000"/>
                <a:t>4</a:t>
              </a:r>
            </a:p>
          </p:txBody>
        </p:sp>
        <p:sp>
          <p:nvSpPr>
            <p:cNvPr id="22537" name="Rectangle 116"/>
            <p:cNvSpPr>
              <a:spLocks noChangeArrowheads="1"/>
            </p:cNvSpPr>
            <p:nvPr/>
          </p:nvSpPr>
          <p:spPr bwMode="auto">
            <a:xfrm>
              <a:off x="2971" y="2432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1</a:t>
              </a:r>
              <a:r>
                <a:rPr lang="it-IT" u="none"/>
                <a:t>+x</a:t>
              </a:r>
              <a:r>
                <a:rPr lang="it-IT" u="none" baseline="-25000"/>
                <a:t>2</a:t>
              </a:r>
            </a:p>
          </p:txBody>
        </p:sp>
        <p:sp>
          <p:nvSpPr>
            <p:cNvPr id="22538" name="Rectangle 117"/>
            <p:cNvSpPr>
              <a:spLocks noChangeArrowheads="1"/>
            </p:cNvSpPr>
            <p:nvPr/>
          </p:nvSpPr>
          <p:spPr bwMode="auto">
            <a:xfrm>
              <a:off x="3515" y="2432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3</a:t>
              </a:r>
              <a:r>
                <a:rPr lang="it-IT" u="none"/>
                <a:t>+x</a:t>
              </a:r>
              <a:r>
                <a:rPr lang="it-IT" u="none" baseline="-25000"/>
                <a:t>4</a:t>
              </a:r>
            </a:p>
          </p:txBody>
        </p:sp>
        <p:sp>
          <p:nvSpPr>
            <p:cNvPr id="22539" name="Rectangle 118"/>
            <p:cNvSpPr>
              <a:spLocks noChangeArrowheads="1"/>
            </p:cNvSpPr>
            <p:nvPr/>
          </p:nvSpPr>
          <p:spPr bwMode="auto">
            <a:xfrm>
              <a:off x="4242" y="2114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5</a:t>
              </a:r>
              <a:r>
                <a:rPr lang="it-IT" u="none"/>
                <a:t>+…+x</a:t>
              </a:r>
              <a:r>
                <a:rPr lang="it-IT" u="none" baseline="-25000"/>
                <a:t>8</a:t>
              </a:r>
            </a:p>
          </p:txBody>
        </p:sp>
        <p:sp>
          <p:nvSpPr>
            <p:cNvPr id="22540" name="Rectangle 119"/>
            <p:cNvSpPr>
              <a:spLocks noChangeArrowheads="1"/>
            </p:cNvSpPr>
            <p:nvPr/>
          </p:nvSpPr>
          <p:spPr bwMode="auto">
            <a:xfrm>
              <a:off x="4061" y="2431"/>
              <a:ext cx="270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5</a:t>
              </a:r>
              <a:r>
                <a:rPr lang="it-IT" u="none"/>
                <a:t>+x</a:t>
              </a:r>
              <a:r>
                <a:rPr lang="it-IT" u="none" baseline="-25000"/>
                <a:t>6</a:t>
              </a:r>
            </a:p>
          </p:txBody>
        </p:sp>
        <p:sp>
          <p:nvSpPr>
            <p:cNvPr id="22541" name="Rectangle 120"/>
            <p:cNvSpPr>
              <a:spLocks noChangeArrowheads="1"/>
            </p:cNvSpPr>
            <p:nvPr/>
          </p:nvSpPr>
          <p:spPr bwMode="auto">
            <a:xfrm>
              <a:off x="4604" y="2431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7</a:t>
              </a:r>
              <a:r>
                <a:rPr lang="it-IT" u="none"/>
                <a:t>+x</a:t>
              </a:r>
              <a:r>
                <a:rPr lang="it-IT" u="none" baseline="-25000"/>
                <a:t>8</a:t>
              </a:r>
            </a:p>
          </p:txBody>
        </p:sp>
        <p:sp>
          <p:nvSpPr>
            <p:cNvPr id="22542" name="Rectangle 121"/>
            <p:cNvSpPr>
              <a:spLocks noChangeArrowheads="1"/>
            </p:cNvSpPr>
            <p:nvPr/>
          </p:nvSpPr>
          <p:spPr bwMode="auto">
            <a:xfrm>
              <a:off x="3651" y="1706"/>
              <a:ext cx="544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1</a:t>
              </a:r>
              <a:r>
                <a:rPr lang="it-IT" u="none"/>
                <a:t>+…+x</a:t>
              </a:r>
              <a:r>
                <a:rPr lang="it-IT" u="none" baseline="-25000"/>
                <a:t>8</a:t>
              </a:r>
            </a:p>
          </p:txBody>
        </p:sp>
        <p:cxnSp>
          <p:nvCxnSpPr>
            <p:cNvPr id="22543" name="AutoShape 122"/>
            <p:cNvCxnSpPr>
              <a:cxnSpLocks noChangeShapeType="1"/>
              <a:stCxn id="22542" idx="2"/>
              <a:endCxn id="22536" idx="0"/>
            </p:cNvCxnSpPr>
            <p:nvPr/>
          </p:nvCxnSpPr>
          <p:spPr bwMode="auto">
            <a:xfrm flipH="1">
              <a:off x="3379" y="1888"/>
              <a:ext cx="544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4" name="AutoShape 123"/>
            <p:cNvCxnSpPr>
              <a:cxnSpLocks noChangeShapeType="1"/>
              <a:stCxn id="22542" idx="2"/>
              <a:endCxn id="22539" idx="0"/>
            </p:cNvCxnSpPr>
            <p:nvPr/>
          </p:nvCxnSpPr>
          <p:spPr bwMode="auto">
            <a:xfrm>
              <a:off x="3923" y="1888"/>
              <a:ext cx="545" cy="2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5" name="AutoShape 124"/>
            <p:cNvCxnSpPr>
              <a:cxnSpLocks noChangeShapeType="1"/>
              <a:stCxn id="22536" idx="2"/>
              <a:endCxn id="22537" idx="0"/>
            </p:cNvCxnSpPr>
            <p:nvPr/>
          </p:nvCxnSpPr>
          <p:spPr bwMode="auto">
            <a:xfrm flipH="1">
              <a:off x="3107" y="2297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6" name="AutoShape 125"/>
            <p:cNvCxnSpPr>
              <a:cxnSpLocks noChangeShapeType="1"/>
              <a:stCxn id="22536" idx="2"/>
              <a:endCxn id="22538" idx="0"/>
            </p:cNvCxnSpPr>
            <p:nvPr/>
          </p:nvCxnSpPr>
          <p:spPr bwMode="auto">
            <a:xfrm>
              <a:off x="3379" y="2297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7" name="AutoShape 126"/>
            <p:cNvCxnSpPr>
              <a:cxnSpLocks noChangeShapeType="1"/>
              <a:stCxn id="22539" idx="2"/>
              <a:endCxn id="22540" idx="0"/>
            </p:cNvCxnSpPr>
            <p:nvPr/>
          </p:nvCxnSpPr>
          <p:spPr bwMode="auto">
            <a:xfrm flipH="1">
              <a:off x="4196" y="2296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8" name="AutoShape 127"/>
            <p:cNvCxnSpPr>
              <a:cxnSpLocks noChangeShapeType="1"/>
              <a:stCxn id="22539" idx="2"/>
              <a:endCxn id="22541" idx="0"/>
            </p:cNvCxnSpPr>
            <p:nvPr/>
          </p:nvCxnSpPr>
          <p:spPr bwMode="auto">
            <a:xfrm>
              <a:off x="4468" y="2296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lg"/>
              <a:tailEnd/>
            </a:ln>
          </p:spPr>
        </p:cxnSp>
        <p:cxnSp>
          <p:nvCxnSpPr>
            <p:cNvPr id="22549" name="AutoShape 128"/>
            <p:cNvCxnSpPr>
              <a:cxnSpLocks noChangeShapeType="1"/>
              <a:stCxn id="22537" idx="2"/>
              <a:endCxn id="22557" idx="0"/>
            </p:cNvCxnSpPr>
            <p:nvPr/>
          </p:nvCxnSpPr>
          <p:spPr bwMode="auto">
            <a:xfrm flipH="1">
              <a:off x="2971" y="2614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0" name="AutoShape 129"/>
            <p:cNvCxnSpPr>
              <a:cxnSpLocks noChangeShapeType="1"/>
              <a:stCxn id="22537" idx="2"/>
              <a:endCxn id="22558" idx="0"/>
            </p:cNvCxnSpPr>
            <p:nvPr/>
          </p:nvCxnSpPr>
          <p:spPr bwMode="auto">
            <a:xfrm>
              <a:off x="3107" y="2614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1" name="AutoShape 130"/>
            <p:cNvCxnSpPr>
              <a:cxnSpLocks noChangeShapeType="1"/>
              <a:stCxn id="22538" idx="2"/>
              <a:endCxn id="22559" idx="0"/>
            </p:cNvCxnSpPr>
            <p:nvPr/>
          </p:nvCxnSpPr>
          <p:spPr bwMode="auto">
            <a:xfrm flipH="1">
              <a:off x="3515" y="2614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2" name="AutoShape 131"/>
            <p:cNvCxnSpPr>
              <a:cxnSpLocks noChangeShapeType="1"/>
              <a:stCxn id="22538" idx="2"/>
              <a:endCxn id="22560" idx="0"/>
            </p:cNvCxnSpPr>
            <p:nvPr/>
          </p:nvCxnSpPr>
          <p:spPr bwMode="auto">
            <a:xfrm>
              <a:off x="3651" y="2614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3" name="AutoShape 132"/>
            <p:cNvCxnSpPr>
              <a:cxnSpLocks noChangeShapeType="1"/>
              <a:stCxn id="22540" idx="2"/>
              <a:endCxn id="22561" idx="0"/>
            </p:cNvCxnSpPr>
            <p:nvPr/>
          </p:nvCxnSpPr>
          <p:spPr bwMode="auto">
            <a:xfrm flipH="1">
              <a:off x="4059" y="2613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4" name="AutoShape 133"/>
            <p:cNvCxnSpPr>
              <a:cxnSpLocks noChangeShapeType="1"/>
              <a:stCxn id="22540" idx="2"/>
              <a:endCxn id="22562" idx="0"/>
            </p:cNvCxnSpPr>
            <p:nvPr/>
          </p:nvCxnSpPr>
          <p:spPr bwMode="auto">
            <a:xfrm>
              <a:off x="4196" y="2613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5" name="AutoShape 134"/>
            <p:cNvCxnSpPr>
              <a:cxnSpLocks noChangeShapeType="1"/>
              <a:stCxn id="22541" idx="2"/>
              <a:endCxn id="22563" idx="0"/>
            </p:cNvCxnSpPr>
            <p:nvPr/>
          </p:nvCxnSpPr>
          <p:spPr bwMode="auto">
            <a:xfrm flipH="1">
              <a:off x="4603" y="2613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cxnSp>
          <p:nvCxnSpPr>
            <p:cNvPr id="22556" name="AutoShape 135"/>
            <p:cNvCxnSpPr>
              <a:cxnSpLocks noChangeShapeType="1"/>
              <a:stCxn id="22541" idx="2"/>
              <a:endCxn id="22564" idx="0"/>
            </p:cNvCxnSpPr>
            <p:nvPr/>
          </p:nvCxnSpPr>
          <p:spPr bwMode="auto">
            <a:xfrm>
              <a:off x="4740" y="2613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sm" len="lg"/>
              <a:tailEnd/>
            </a:ln>
          </p:spPr>
        </p:cxnSp>
        <p:sp>
          <p:nvSpPr>
            <p:cNvPr id="22557" name="Rectangle 136"/>
            <p:cNvSpPr>
              <a:spLocks noChangeArrowheads="1"/>
            </p:cNvSpPr>
            <p:nvPr/>
          </p:nvSpPr>
          <p:spPr bwMode="auto">
            <a:xfrm>
              <a:off x="2880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1</a:t>
              </a:r>
            </a:p>
          </p:txBody>
        </p:sp>
        <p:sp>
          <p:nvSpPr>
            <p:cNvPr id="22558" name="Rectangle 137"/>
            <p:cNvSpPr>
              <a:spLocks noChangeArrowheads="1"/>
            </p:cNvSpPr>
            <p:nvPr/>
          </p:nvSpPr>
          <p:spPr bwMode="auto">
            <a:xfrm>
              <a:off x="3152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2</a:t>
              </a:r>
            </a:p>
          </p:txBody>
        </p:sp>
        <p:sp>
          <p:nvSpPr>
            <p:cNvPr id="22559" name="Rectangle 138"/>
            <p:cNvSpPr>
              <a:spLocks noChangeArrowheads="1"/>
            </p:cNvSpPr>
            <p:nvPr/>
          </p:nvSpPr>
          <p:spPr bwMode="auto">
            <a:xfrm>
              <a:off x="3424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2</a:t>
              </a:r>
            </a:p>
          </p:txBody>
        </p:sp>
        <p:sp>
          <p:nvSpPr>
            <p:cNvPr id="22560" name="Rectangle 139"/>
            <p:cNvSpPr>
              <a:spLocks noChangeArrowheads="1"/>
            </p:cNvSpPr>
            <p:nvPr/>
          </p:nvSpPr>
          <p:spPr bwMode="auto">
            <a:xfrm>
              <a:off x="3696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3</a:t>
              </a:r>
            </a:p>
          </p:txBody>
        </p:sp>
        <p:sp>
          <p:nvSpPr>
            <p:cNvPr id="22561" name="Rectangle 140"/>
            <p:cNvSpPr>
              <a:spLocks noChangeArrowheads="1"/>
            </p:cNvSpPr>
            <p:nvPr/>
          </p:nvSpPr>
          <p:spPr bwMode="auto">
            <a:xfrm>
              <a:off x="3968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5</a:t>
              </a:r>
            </a:p>
          </p:txBody>
        </p:sp>
        <p:sp>
          <p:nvSpPr>
            <p:cNvPr id="22562" name="Rectangle 141"/>
            <p:cNvSpPr>
              <a:spLocks noChangeArrowheads="1"/>
            </p:cNvSpPr>
            <p:nvPr/>
          </p:nvSpPr>
          <p:spPr bwMode="auto">
            <a:xfrm>
              <a:off x="4240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6</a:t>
              </a:r>
            </a:p>
          </p:txBody>
        </p:sp>
        <p:sp>
          <p:nvSpPr>
            <p:cNvPr id="22563" name="Rectangle 142"/>
            <p:cNvSpPr>
              <a:spLocks noChangeArrowheads="1"/>
            </p:cNvSpPr>
            <p:nvPr/>
          </p:nvSpPr>
          <p:spPr bwMode="auto">
            <a:xfrm>
              <a:off x="4512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7</a:t>
              </a:r>
            </a:p>
          </p:txBody>
        </p:sp>
        <p:sp>
          <p:nvSpPr>
            <p:cNvPr id="22564" name="Rectangle 143"/>
            <p:cNvSpPr>
              <a:spLocks noChangeArrowheads="1"/>
            </p:cNvSpPr>
            <p:nvPr/>
          </p:nvSpPr>
          <p:spPr bwMode="auto">
            <a:xfrm>
              <a:off x="4784" y="2795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  <a:r>
                <a:rPr lang="it-IT" u="none" baseline="-25000"/>
                <a:t>8</a:t>
              </a:r>
            </a:p>
          </p:txBody>
        </p:sp>
        <p:sp>
          <p:nvSpPr>
            <p:cNvPr id="22565" name="Line 144"/>
            <p:cNvSpPr>
              <a:spLocks noChangeShapeType="1"/>
            </p:cNvSpPr>
            <p:nvPr/>
          </p:nvSpPr>
          <p:spPr bwMode="auto">
            <a:xfrm flipV="1">
              <a:off x="2970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66" name="Line 145"/>
            <p:cNvSpPr>
              <a:spLocks noChangeShapeType="1"/>
            </p:cNvSpPr>
            <p:nvPr/>
          </p:nvSpPr>
          <p:spPr bwMode="auto">
            <a:xfrm flipV="1">
              <a:off x="3243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67" name="Line 146"/>
            <p:cNvSpPr>
              <a:spLocks noChangeShapeType="1"/>
            </p:cNvSpPr>
            <p:nvPr/>
          </p:nvSpPr>
          <p:spPr bwMode="auto">
            <a:xfrm flipV="1">
              <a:off x="3515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68" name="Line 147"/>
            <p:cNvSpPr>
              <a:spLocks noChangeShapeType="1"/>
            </p:cNvSpPr>
            <p:nvPr/>
          </p:nvSpPr>
          <p:spPr bwMode="auto">
            <a:xfrm flipV="1">
              <a:off x="3787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69" name="Line 148"/>
            <p:cNvSpPr>
              <a:spLocks noChangeShapeType="1"/>
            </p:cNvSpPr>
            <p:nvPr/>
          </p:nvSpPr>
          <p:spPr bwMode="auto">
            <a:xfrm flipV="1">
              <a:off x="4059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70" name="Line 149"/>
            <p:cNvSpPr>
              <a:spLocks noChangeShapeType="1"/>
            </p:cNvSpPr>
            <p:nvPr/>
          </p:nvSpPr>
          <p:spPr bwMode="auto">
            <a:xfrm flipV="1">
              <a:off x="4332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71" name="Line 150"/>
            <p:cNvSpPr>
              <a:spLocks noChangeShapeType="1"/>
            </p:cNvSpPr>
            <p:nvPr/>
          </p:nvSpPr>
          <p:spPr bwMode="auto">
            <a:xfrm flipV="1">
              <a:off x="4604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72" name="Line 151"/>
            <p:cNvSpPr>
              <a:spLocks noChangeShapeType="1"/>
            </p:cNvSpPr>
            <p:nvPr/>
          </p:nvSpPr>
          <p:spPr bwMode="auto">
            <a:xfrm flipV="1">
              <a:off x="4876" y="2976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573" name="Text Box 152"/>
            <p:cNvSpPr txBox="1">
              <a:spLocks noChangeArrowheads="1"/>
            </p:cNvSpPr>
            <p:nvPr/>
          </p:nvSpPr>
          <p:spPr bwMode="auto">
            <a:xfrm>
              <a:off x="2976" y="2115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u="none"/>
                <a:t>P</a:t>
              </a:r>
              <a:r>
                <a:rPr lang="it-IT" u="none" baseline="-25000"/>
                <a:t>2</a:t>
              </a:r>
            </a:p>
          </p:txBody>
        </p:sp>
        <p:sp>
          <p:nvSpPr>
            <p:cNvPr id="22574" name="Text Box 153"/>
            <p:cNvSpPr txBox="1">
              <a:spLocks noChangeArrowheads="1"/>
            </p:cNvSpPr>
            <p:nvPr/>
          </p:nvSpPr>
          <p:spPr bwMode="auto">
            <a:xfrm>
              <a:off x="3475" y="1706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u="none"/>
                <a:t>P</a:t>
              </a:r>
              <a:r>
                <a:rPr lang="it-IT" u="none" baseline="-25000"/>
                <a:t>1</a:t>
              </a:r>
            </a:p>
          </p:txBody>
        </p:sp>
        <p:sp>
          <p:nvSpPr>
            <p:cNvPr id="22575" name="Text Box 154"/>
            <p:cNvSpPr txBox="1">
              <a:spLocks noChangeArrowheads="1"/>
            </p:cNvSpPr>
            <p:nvPr/>
          </p:nvSpPr>
          <p:spPr bwMode="auto">
            <a:xfrm>
              <a:off x="2795" y="2432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u="none"/>
                <a:t>P</a:t>
              </a:r>
              <a:r>
                <a:rPr lang="it-IT" u="none" baseline="-25000"/>
                <a:t>4</a:t>
              </a:r>
            </a:p>
          </p:txBody>
        </p:sp>
        <p:sp>
          <p:nvSpPr>
            <p:cNvPr id="22576" name="Text Box 155"/>
            <p:cNvSpPr txBox="1">
              <a:spLocks noChangeArrowheads="1"/>
            </p:cNvSpPr>
            <p:nvPr/>
          </p:nvSpPr>
          <p:spPr bwMode="auto">
            <a:xfrm>
              <a:off x="2704" y="2795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u="none"/>
                <a:t>P</a:t>
              </a:r>
              <a:r>
                <a:rPr lang="it-IT" u="none" baseline="-25000"/>
                <a:t>8</a:t>
              </a:r>
            </a:p>
          </p:txBody>
        </p:sp>
        <p:sp>
          <p:nvSpPr>
            <p:cNvPr id="22577" name="Text Box 156"/>
            <p:cNvSpPr txBox="1">
              <a:spLocks noChangeArrowheads="1"/>
            </p:cNvSpPr>
            <p:nvPr/>
          </p:nvSpPr>
          <p:spPr bwMode="auto">
            <a:xfrm>
              <a:off x="3339" y="2432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u="none"/>
                <a:t>P</a:t>
              </a:r>
              <a:r>
                <a:rPr lang="it-IT" u="none" baseline="-25000"/>
                <a:t>5</a:t>
              </a:r>
            </a:p>
          </p:txBody>
        </p:sp>
        <p:sp>
          <p:nvSpPr>
            <p:cNvPr id="22578" name="Text Box 157"/>
            <p:cNvSpPr txBox="1">
              <a:spLocks noChangeArrowheads="1"/>
            </p:cNvSpPr>
            <p:nvPr/>
          </p:nvSpPr>
          <p:spPr bwMode="auto">
            <a:xfrm>
              <a:off x="4306" y="2432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u="none"/>
                <a:t>P</a:t>
              </a:r>
              <a:r>
                <a:rPr lang="it-IT" u="none" baseline="-25000"/>
                <a:t>6</a:t>
              </a:r>
            </a:p>
          </p:txBody>
        </p:sp>
        <p:sp>
          <p:nvSpPr>
            <p:cNvPr id="22579" name="Text Box 158"/>
            <p:cNvSpPr txBox="1">
              <a:spLocks noChangeArrowheads="1"/>
            </p:cNvSpPr>
            <p:nvPr/>
          </p:nvSpPr>
          <p:spPr bwMode="auto">
            <a:xfrm>
              <a:off x="4850" y="2432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u="none"/>
                <a:t>P</a:t>
              </a:r>
              <a:r>
                <a:rPr lang="it-IT" u="none" baseline="-25000"/>
                <a:t>7</a:t>
              </a:r>
            </a:p>
          </p:txBody>
        </p:sp>
        <p:sp>
          <p:nvSpPr>
            <p:cNvPr id="22580" name="Text Box 159"/>
            <p:cNvSpPr txBox="1">
              <a:spLocks noChangeArrowheads="1"/>
            </p:cNvSpPr>
            <p:nvPr/>
          </p:nvSpPr>
          <p:spPr bwMode="auto">
            <a:xfrm>
              <a:off x="4668" y="2115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u="none"/>
                <a:t>P</a:t>
              </a:r>
              <a:r>
                <a:rPr lang="it-IT" u="none" baseline="-25000"/>
                <a:t>3</a:t>
              </a:r>
            </a:p>
          </p:txBody>
        </p:sp>
        <p:sp>
          <p:nvSpPr>
            <p:cNvPr id="22581" name="Text Box 160"/>
            <p:cNvSpPr txBox="1">
              <a:spLocks noChangeArrowheads="1"/>
            </p:cNvSpPr>
            <p:nvPr/>
          </p:nvSpPr>
          <p:spPr bwMode="auto">
            <a:xfrm>
              <a:off x="4941" y="2795"/>
              <a:ext cx="2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it-IT" u="none"/>
                <a:t>P</a:t>
              </a:r>
              <a:r>
                <a:rPr lang="it-IT" u="none" baseline="-25000"/>
                <a:t>15</a:t>
              </a:r>
            </a:p>
          </p:txBody>
        </p:sp>
        <p:sp>
          <p:nvSpPr>
            <p:cNvPr id="22582" name="Line 161"/>
            <p:cNvSpPr>
              <a:spLocks noChangeShapeType="1"/>
            </p:cNvSpPr>
            <p:nvPr/>
          </p:nvSpPr>
          <p:spPr bwMode="auto">
            <a:xfrm flipV="1">
              <a:off x="3923" y="1480"/>
              <a:ext cx="0" cy="227"/>
            </a:xfrm>
            <a:prstGeom prst="line">
              <a:avLst/>
            </a:prstGeom>
            <a:noFill/>
            <a:ln w="508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91265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26627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6628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</a:rPr>
              <a:t>Macchina parallela</a:t>
            </a:r>
            <a:endParaRPr lang="it-IT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7772400" cy="494665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it-IT" sz="2400" smtClean="0">
              <a:solidFill>
                <a:srgbClr val="1E1D5A"/>
              </a:solidFill>
              <a:latin typeface="Times New Roman" charset="0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Il modello di </a:t>
            </a:r>
            <a:r>
              <a:rPr lang="it-IT" sz="2400" smtClean="0">
                <a:solidFill>
                  <a:srgbClr val="800000"/>
                </a:solidFill>
                <a:latin typeface="Times New Roman" charset="0"/>
              </a:rPr>
              <a:t>macchina parallela </a:t>
            </a: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comune sia a PRAM che ad INM è costituito da un insieme di processori, tipicamente dello stesso tipo, interconnessi in modo tale da consentire il coordinamento delle attività e lo scambio dei dati.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Poiché lo </a:t>
            </a:r>
            <a:r>
              <a:rPr lang="it-IT" sz="2400" smtClean="0">
                <a:solidFill>
                  <a:srgbClr val="800000"/>
                </a:solidFill>
                <a:latin typeface="Times New Roman" charset="0"/>
              </a:rPr>
              <a:t>stato di un computer </a:t>
            </a: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é dato dalla lista del contenuto di tutte le celle di memoria, il </a:t>
            </a:r>
            <a:r>
              <a:rPr lang="it-IT" sz="2400" smtClean="0">
                <a:solidFill>
                  <a:srgbClr val="800000"/>
                </a:solidFill>
                <a:latin typeface="Times New Roman" charset="0"/>
              </a:rPr>
              <a:t>parallelismo di un computer </a:t>
            </a: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è dato dal massimo numero di celle che cambiano il loro stato durante l’esecuzione di un singolo ciclo operativo della macchina.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it-IT" sz="2400" smtClean="0">
              <a:solidFill>
                <a:srgbClr val="1E1D5A"/>
              </a:solidFill>
              <a:latin typeface="Times New Roman" charset="0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charset="0"/>
              </a:rPr>
              <a:t>Il parallelismo di una macchina sequenziale è pari ad 1.</a:t>
            </a:r>
          </a:p>
        </p:txBody>
      </p:sp>
    </p:spTree>
    <p:extLst>
      <p:ext uri="{BB962C8B-B14F-4D97-AF65-F5344CB8AC3E}">
        <p14:creationId xmlns:p14="http://schemas.microsoft.com/office/powerpoint/2010/main" val="189952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867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1E1D5A"/>
                </a:solidFill>
              </a:rPr>
              <a:t>Misure di complessità </a:t>
            </a:r>
            <a:r>
              <a:rPr lang="it-IT" sz="3200" b="1" dirty="0">
                <a:solidFill>
                  <a:srgbClr val="1E1D5A"/>
                </a:solidFill>
              </a:rPr>
              <a:t>nel caso sincrono</a:t>
            </a:r>
            <a:endParaRPr lang="it-IT" sz="3200" b="1" dirty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4681538"/>
          </a:xfrm>
        </p:spPr>
        <p:txBody>
          <a:bodyPr>
            <a:normAutofit fontScale="92500" lnSpcReduction="20000"/>
          </a:bodyPr>
          <a:lstStyle/>
          <a:p>
            <a:pPr marL="177800" indent="-177800" algn="just">
              <a:buNone/>
            </a:pPr>
            <a:r>
              <a:rPr lang="it-IT" sz="1900" b="1" dirty="0" smtClean="0">
                <a:solidFill>
                  <a:srgbClr val="1E1D5A"/>
                </a:solidFill>
                <a:latin typeface="Times New Roman" charset="0"/>
              </a:rPr>
              <a:t>Tempo </a:t>
            </a:r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di esecuzione (</a:t>
            </a:r>
            <a:r>
              <a:rPr lang="it-IT" sz="1900" b="1" dirty="0" err="1">
                <a:solidFill>
                  <a:srgbClr val="1E1D5A"/>
                </a:solidFill>
                <a:latin typeface="Times New Roman" charset="0"/>
              </a:rPr>
              <a:t>T</a:t>
            </a:r>
            <a:r>
              <a:rPr lang="it-IT" sz="1900" b="1" baseline="-25000" dirty="0" err="1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)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: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 </a:t>
            </a:r>
          </a:p>
          <a:p>
            <a:pPr marL="177800" indent="-177800" algn="just">
              <a:buNone/>
            </a:pP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si 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calcola come differenza tra il tempo in cui 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tutti i 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processori hanno terminato 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il</a:t>
            </a:r>
          </a:p>
          <a:p>
            <a:pPr marL="177800" indent="-177800" algn="just">
              <a:buNone/>
            </a:pP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loro 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lavoro e il tempo di inizio del primo processo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.</a:t>
            </a:r>
          </a:p>
          <a:p>
            <a:pPr marL="177800" indent="-177800" algn="just"/>
            <a:endParaRPr lang="it-IT" sz="1900" dirty="0" smtClean="0">
              <a:solidFill>
                <a:srgbClr val="1E1D5A"/>
              </a:solidFill>
              <a:latin typeface="Times New Roman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Numero di processori (</a:t>
            </a:r>
            <a:r>
              <a:rPr lang="it-IT" sz="1900" b="1" dirty="0" err="1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1900" b="1" baseline="-25000" dirty="0" err="1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)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: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viene 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considerato il massimo numero di processori utilizzati</a:t>
            </a:r>
            <a:r>
              <a:rPr lang="it-IT" sz="1900" dirty="0" smtClean="0">
                <a:solidFill>
                  <a:srgbClr val="1E1D5A"/>
                </a:solidFill>
                <a:latin typeface="Times New Roman" charset="0"/>
              </a:rPr>
              <a:t>.</a:t>
            </a: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 Bisogna ricordare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che il numero </a:t>
            </a:r>
            <a:r>
              <a:rPr lang="it-IT" sz="2000" dirty="0" err="1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baseline="-25000" dirty="0" err="1" smtClean="0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 di processori risulta vincolato da considerazioni di carattere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tecnologico ed economico (costo iniziale e di manutenzione); in pratica si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cerca di rendere </a:t>
            </a:r>
            <a:r>
              <a:rPr lang="it-IT" sz="2000" dirty="0" err="1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baseline="-25000" dirty="0" err="1" smtClean="0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 indipendente dalla dimensione </a:t>
            </a:r>
            <a:r>
              <a:rPr lang="it-IT" sz="2000" dirty="0" err="1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 del problema e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comunque abbastanza piccolo. Volendo esprimere il rapporto esistente tra </a:t>
            </a:r>
            <a:r>
              <a:rPr lang="it-IT" sz="2000" dirty="0" err="1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baseline="-25000" dirty="0" err="1" smtClean="0">
                <a:solidFill>
                  <a:srgbClr val="1E1D5A"/>
                </a:solidFill>
                <a:latin typeface="Times New Roman" charset="0"/>
              </a:rPr>
              <a:t>p</a:t>
            </a:r>
            <a:endParaRPr lang="it-IT" sz="2000" dirty="0" smtClean="0">
              <a:solidFill>
                <a:srgbClr val="1E1D5A"/>
              </a:solidFill>
              <a:latin typeface="Times New Roman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ed </a:t>
            </a:r>
            <a:r>
              <a:rPr lang="it-IT" sz="2000" dirty="0" err="1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, possiamo utilizzare un'equazione del tipo: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000" baseline="-25000" dirty="0" smtClean="0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2800" dirty="0" smtClean="0">
                <a:solidFill>
                  <a:srgbClr val="1E1D5A"/>
                </a:solidFill>
                <a:latin typeface="Times New Roman" charset="0"/>
              </a:rPr>
              <a:t> = </a:t>
            </a:r>
            <a:r>
              <a:rPr lang="it-IT" sz="2800" i="1" dirty="0" smtClean="0">
                <a:solidFill>
                  <a:srgbClr val="1E1D5A"/>
                </a:solidFill>
                <a:latin typeface="Times New Roman" charset="0"/>
              </a:rPr>
              <a:t>f</a:t>
            </a:r>
            <a:r>
              <a:rPr lang="it-IT" sz="2800" dirty="0" smtClean="0">
                <a:solidFill>
                  <a:srgbClr val="1E1D5A"/>
                </a:solidFill>
                <a:latin typeface="Times New Roman" charset="0"/>
              </a:rPr>
              <a:t>(</a:t>
            </a:r>
            <a:r>
              <a:rPr lang="it-IT" sz="2800" i="1" dirty="0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800" dirty="0" smtClean="0">
                <a:solidFill>
                  <a:srgbClr val="1E1D5A"/>
                </a:solidFill>
                <a:latin typeface="Times New Roman" charset="0"/>
              </a:rPr>
              <a:t>) = </a:t>
            </a:r>
            <a:r>
              <a:rPr lang="it-IT" sz="2800" i="1" dirty="0" smtClean="0">
                <a:solidFill>
                  <a:srgbClr val="1E1D5A"/>
                </a:solidFill>
                <a:latin typeface="Times New Roman" charset="0"/>
              </a:rPr>
              <a:t>n</a:t>
            </a:r>
            <a:r>
              <a:rPr lang="it-IT" sz="2800" baseline="30000" dirty="0" smtClean="0">
                <a:solidFill>
                  <a:srgbClr val="1E1D5A"/>
                </a:solidFill>
                <a:latin typeface="Times New Roman" charset="0"/>
              </a:rPr>
              <a:t>1-</a:t>
            </a:r>
            <a:r>
              <a:rPr lang="it-IT" sz="2800" i="1" baseline="30000" dirty="0" smtClean="0">
                <a:solidFill>
                  <a:srgbClr val="1E1D5A"/>
                </a:solidFill>
                <a:latin typeface="Times New Roman" charset="0"/>
              </a:rPr>
              <a:t>x</a:t>
            </a:r>
            <a:r>
              <a:rPr lang="it-IT" sz="2800" dirty="0" smtClean="0">
                <a:solidFill>
                  <a:srgbClr val="1E1D5A"/>
                </a:solidFill>
                <a:latin typeface="Times New Roman" charset="0"/>
              </a:rPr>
              <a:t>	con 0 ≤ </a:t>
            </a:r>
            <a:r>
              <a:rPr lang="it-IT" sz="2800" i="1" dirty="0" smtClean="0">
                <a:solidFill>
                  <a:srgbClr val="1E1D5A"/>
                </a:solidFill>
                <a:latin typeface="Times New Roman" charset="0"/>
              </a:rPr>
              <a:t>x</a:t>
            </a:r>
            <a:r>
              <a:rPr lang="it-IT" sz="2800" dirty="0" smtClean="0">
                <a:solidFill>
                  <a:srgbClr val="1E1D5A"/>
                </a:solidFill>
                <a:latin typeface="Times New Roman" charset="0"/>
              </a:rPr>
              <a:t> ≤ 1</a:t>
            </a:r>
          </a:p>
          <a:p>
            <a:pPr marL="177800" indent="-177800" algn="just"/>
            <a:endParaRPr lang="it-IT" sz="1900" dirty="0" smtClean="0">
              <a:solidFill>
                <a:srgbClr val="1E1D5A"/>
              </a:solidFill>
              <a:latin typeface="Times New Roman" charset="0"/>
            </a:endParaRPr>
          </a:p>
          <a:p>
            <a:pPr marL="177800" indent="-177800" algn="just"/>
            <a:endParaRPr lang="it-IT" sz="1900" dirty="0" smtClean="0">
              <a:solidFill>
                <a:srgbClr val="1E1D5A"/>
              </a:solidFill>
              <a:latin typeface="Times New Roman" charset="0"/>
            </a:endParaRPr>
          </a:p>
          <a:p>
            <a:pPr marL="177800" indent="-177800" algn="just"/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Costo (</a:t>
            </a:r>
            <a:r>
              <a:rPr lang="it-IT" sz="1900" b="1" dirty="0" err="1">
                <a:solidFill>
                  <a:srgbClr val="1E1D5A"/>
                </a:solidFill>
                <a:latin typeface="Times New Roman" charset="0"/>
              </a:rPr>
              <a:t>C</a:t>
            </a:r>
            <a:r>
              <a:rPr lang="it-IT" sz="1900" b="1" baseline="-25000" dirty="0" err="1">
                <a:solidFill>
                  <a:srgbClr val="1E1D5A"/>
                </a:solidFill>
                <a:latin typeface="Times New Roman" charset="0"/>
              </a:rPr>
              <a:t>p</a:t>
            </a:r>
            <a:r>
              <a:rPr lang="it-IT" sz="1900" b="1" dirty="0">
                <a:solidFill>
                  <a:srgbClr val="1E1D5A"/>
                </a:solidFill>
                <a:latin typeface="Times New Roman" charset="0"/>
              </a:rPr>
              <a:t>):</a:t>
            </a:r>
            <a:r>
              <a:rPr lang="it-IT" sz="1900" dirty="0">
                <a:solidFill>
                  <a:srgbClr val="1E1D5A"/>
                </a:solidFill>
                <a:latin typeface="Times New Roman" charset="0"/>
              </a:rPr>
              <a:t> di un algoritmo è dato dal prodotto del tempo di esecuzione per il numero di processori.</a:t>
            </a:r>
            <a:endParaRPr lang="it-IT" sz="1900" dirty="0" smtClean="0">
              <a:solidFill>
                <a:srgbClr val="1E1D5A"/>
              </a:solidFill>
              <a:latin typeface="Times New Roman" charset="0"/>
            </a:endParaRPr>
          </a:p>
          <a:p>
            <a:pPr marL="177800" indent="-177800" algn="just">
              <a:buNone/>
            </a:pPr>
            <a:endParaRPr lang="it-IT" sz="1900" dirty="0">
              <a:latin typeface="Times New Roman" charset="0"/>
            </a:endParaRPr>
          </a:p>
        </p:txBody>
      </p:sp>
      <p:sp>
        <p:nvSpPr>
          <p:cNvPr id="28678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253645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22531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sz="3600">
                <a:solidFill>
                  <a:srgbClr val="1E1D5A"/>
                </a:solidFill>
              </a:rPr>
              <a:t>Differenza fra sistema parallelo e sistema sequenziale</a:t>
            </a:r>
            <a:endParaRPr lang="it-IT" sz="3600"/>
          </a:p>
        </p:txBody>
      </p:sp>
      <p:graphicFrame>
        <p:nvGraphicFramePr>
          <p:cNvPr id="47153" name="Group 49"/>
          <p:cNvGraphicFramePr>
            <a:graphicFrameLocks noGrp="1"/>
          </p:cNvGraphicFramePr>
          <p:nvPr>
            <p:ph idx="1"/>
          </p:nvPr>
        </p:nvGraphicFramePr>
        <p:xfrm>
          <a:off x="685800" y="1484313"/>
          <a:ext cx="7924800" cy="4540251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Sistema parallelo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Sistema sequenziale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Le entità di un sistema parallelo non conoscono lo stato globale del sistema, ma conoscono solo il loro stato e quello delle entità adiacenti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Le decisioni prese si basano sullo stato globale del sistema (non è detto che l’accesso all’intero stato avvenga in una singola istruzione)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9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La relazione d’ordine temporale indotta  negli eventi che costituiscono la esecuzione di un algoritmo concorrente non è totale: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due entità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p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 e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q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 possono richiedere di accedere contemporaneamente alla stessa risorsa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r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.</a:t>
                      </a:r>
                      <a:endParaRPr kumimoji="0" lang="it-IT" sz="1800" b="1" i="0" u="none" strike="noStrike" cap="none" normalizeH="0" baseline="0">
                        <a:ln>
                          <a:noFill/>
                        </a:ln>
                        <a:solidFill>
                          <a:srgbClr val="1E1D5A"/>
                        </a:solidFill>
                        <a:effectLst/>
                        <a:latin typeface="Times New Roman" pitchFamily="-84" charset="0"/>
                        <a:ea typeface="Times" pitchFamily="-84" charset="0"/>
                        <a:cs typeface="Times" pitchFamily="-8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Gli eventi che costituiscono l’esecuzione di un algoritmo sequenziale sono totalmente ordinati: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un processo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p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 accede ad una risorsa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r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 solo dopo che il processo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q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 ha completato di usufruire della risorsa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r</a:t>
                      </a: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. </a:t>
                      </a: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rgbClr val="1E1D5A"/>
                        </a:solidFill>
                        <a:effectLst/>
                        <a:latin typeface="Times New Roman" pitchFamily="-84" charset="0"/>
                        <a:ea typeface="Times" pitchFamily="-84" charset="0"/>
                        <a:cs typeface="Times" pitchFamily="-8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Più computazioni sono possibili contemporaneamente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-84" charset="0"/>
                          <a:ea typeface="Times" pitchFamily="-84" charset="0"/>
                          <a:cs typeface="Times" pitchFamily="-84" charset="0"/>
                        </a:rPr>
                        <a:t>Dato un programma e un input solo una singola computazione é possibile</a:t>
                      </a: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-84" charset="0"/>
                        <a:ea typeface="Times" pitchFamily="-84" charset="0"/>
                        <a:cs typeface="Times" pitchFamily="-8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77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1843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84" charset="-128"/>
              </a:rPr>
              <a:t>Somme prefisse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i="1" dirty="0">
                <a:solidFill>
                  <a:srgbClr val="800000"/>
                </a:solidFill>
                <a:cs typeface="ＭＳ Ｐゴシック" pitchFamily="-84" charset="-128"/>
              </a:rPr>
              <a:t>Sequenziale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400" dirty="0"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400" dirty="0"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dirty="0" err="1">
                <a:solidFill>
                  <a:srgbClr val="1E1D5A"/>
                </a:solidFill>
                <a:cs typeface="ＭＳ Ｐゴシック" pitchFamily="-84" charset="-128"/>
              </a:rPr>
              <a:t>PrefixSum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(A, </a:t>
            </a:r>
            <a:r>
              <a:rPr lang="it-IT" sz="2400" dirty="0" err="1">
                <a:solidFill>
                  <a:srgbClr val="1E1D5A"/>
                </a:solidFill>
                <a:cs typeface="ＭＳ Ｐゴシック" pitchFamily="-84" charset="-128"/>
              </a:rPr>
              <a:t>n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b="1" dirty="0" err="1">
                <a:solidFill>
                  <a:srgbClr val="1E1D5A"/>
                </a:solidFill>
                <a:cs typeface="ＭＳ Ｐゴシック" pitchFamily="-84" charset="-128"/>
              </a:rPr>
              <a:t>begin</a:t>
            </a:r>
            <a:endParaRPr lang="it-IT" sz="2400" b="1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	</a:t>
            </a:r>
            <a:r>
              <a:rPr lang="it-IT" sz="2400" b="1" dirty="0" err="1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 i = </a:t>
            </a:r>
            <a:r>
              <a:rPr lang="it-IT" sz="2400" dirty="0" err="1">
                <a:solidFill>
                  <a:srgbClr val="1E1D5A"/>
                </a:solidFill>
                <a:cs typeface="ＭＳ Ｐゴシック" pitchFamily="-84" charset="-128"/>
              </a:rPr>
              <a:t>1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400" b="1" dirty="0" err="1">
                <a:solidFill>
                  <a:srgbClr val="1E1D5A"/>
                </a:solidFill>
                <a:cs typeface="ＭＳ Ｐゴシック" pitchFamily="-84" charset="-128"/>
              </a:rPr>
              <a:t>to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 n-1 </a:t>
            </a:r>
            <a:r>
              <a:rPr lang="it-IT" sz="2400" b="1" dirty="0">
                <a:solidFill>
                  <a:srgbClr val="1E1D5A"/>
                </a:solidFill>
                <a:cs typeface="ＭＳ Ｐゴシック" pitchFamily="-84" charset="-128"/>
              </a:rPr>
              <a:t>do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		A[ i ] = A[ i ] + A[ i-1 ]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b="1" dirty="0">
                <a:solidFill>
                  <a:srgbClr val="1E1D5A"/>
                </a:solidFill>
                <a:cs typeface="ＭＳ Ｐゴシック" pitchFamily="-84" charset="-128"/>
              </a:rPr>
              <a:t>end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400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400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Tempo O(</a:t>
            </a:r>
            <a:r>
              <a:rPr lang="it-IT" sz="2400" dirty="0" err="1">
                <a:solidFill>
                  <a:srgbClr val="1E1D5A"/>
                </a:solidFill>
                <a:cs typeface="ＭＳ Ｐゴシック" pitchFamily="-84" charset="-128"/>
              </a:rPr>
              <a:t>n</a:t>
            </a:r>
            <a:r>
              <a:rPr lang="it-IT" sz="2400" dirty="0">
                <a:solidFill>
                  <a:srgbClr val="1E1D5A"/>
                </a:solidFill>
                <a:cs typeface="ＭＳ Ｐゴシック" pitchFamily="-84" charset="-128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03800" y="2852738"/>
            <a:ext cx="3455988" cy="1944687"/>
            <a:chOff x="3152" y="1434"/>
            <a:chExt cx="2177" cy="122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152" y="1434"/>
              <a:ext cx="2177" cy="273"/>
              <a:chOff x="1701" y="1570"/>
              <a:chExt cx="1452" cy="182"/>
            </a:xfrm>
          </p:grpSpPr>
          <p:sp>
            <p:nvSpPr>
              <p:cNvPr id="18450" name="AutoShape 6"/>
              <p:cNvSpPr>
                <a:spLocks noChangeArrowheads="1"/>
              </p:cNvSpPr>
              <p:nvPr/>
            </p:nvSpPr>
            <p:spPr bwMode="auto">
              <a:xfrm>
                <a:off x="1701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</a:t>
                </a:r>
              </a:p>
            </p:txBody>
          </p:sp>
          <p:sp>
            <p:nvSpPr>
              <p:cNvPr id="18451" name="AutoShape 7"/>
              <p:cNvSpPr>
                <a:spLocks noChangeArrowheads="1"/>
              </p:cNvSpPr>
              <p:nvPr/>
            </p:nvSpPr>
            <p:spPr bwMode="auto">
              <a:xfrm>
                <a:off x="1883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5</a:t>
                </a:r>
              </a:p>
            </p:txBody>
          </p:sp>
          <p:sp>
            <p:nvSpPr>
              <p:cNvPr id="18452" name="AutoShape 8"/>
              <p:cNvSpPr>
                <a:spLocks noChangeArrowheads="1"/>
              </p:cNvSpPr>
              <p:nvPr/>
            </p:nvSpPr>
            <p:spPr bwMode="auto">
              <a:xfrm>
                <a:off x="2064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</a:t>
                </a:r>
              </a:p>
            </p:txBody>
          </p:sp>
          <p:sp>
            <p:nvSpPr>
              <p:cNvPr id="18453" name="AutoShape 9"/>
              <p:cNvSpPr>
                <a:spLocks noChangeArrowheads="1"/>
              </p:cNvSpPr>
              <p:nvPr/>
            </p:nvSpPr>
            <p:spPr bwMode="auto">
              <a:xfrm>
                <a:off x="2245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3</a:t>
                </a:r>
              </a:p>
            </p:txBody>
          </p:sp>
          <p:sp>
            <p:nvSpPr>
              <p:cNvPr id="18454" name="AutoShape 10"/>
              <p:cNvSpPr>
                <a:spLocks noChangeArrowheads="1"/>
              </p:cNvSpPr>
              <p:nvPr/>
            </p:nvSpPr>
            <p:spPr bwMode="auto">
              <a:xfrm>
                <a:off x="2427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</a:t>
                </a:r>
              </a:p>
            </p:txBody>
          </p:sp>
          <p:sp>
            <p:nvSpPr>
              <p:cNvPr id="18455" name="AutoShape 11"/>
              <p:cNvSpPr>
                <a:spLocks noChangeArrowheads="1"/>
              </p:cNvSpPr>
              <p:nvPr/>
            </p:nvSpPr>
            <p:spPr bwMode="auto">
              <a:xfrm>
                <a:off x="2609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6</a:t>
                </a:r>
              </a:p>
            </p:txBody>
          </p:sp>
          <p:sp>
            <p:nvSpPr>
              <p:cNvPr id="18456" name="AutoShape 12"/>
              <p:cNvSpPr>
                <a:spLocks noChangeArrowheads="1"/>
              </p:cNvSpPr>
              <p:nvPr/>
            </p:nvSpPr>
            <p:spPr bwMode="auto">
              <a:xfrm>
                <a:off x="2790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0</a:t>
                </a:r>
              </a:p>
            </p:txBody>
          </p:sp>
          <p:sp>
            <p:nvSpPr>
              <p:cNvPr id="18457" name="AutoShape 13"/>
              <p:cNvSpPr>
                <a:spLocks noChangeArrowheads="1"/>
              </p:cNvSpPr>
              <p:nvPr/>
            </p:nvSpPr>
            <p:spPr bwMode="auto">
              <a:xfrm>
                <a:off x="2971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3152" y="2386"/>
              <a:ext cx="2177" cy="273"/>
              <a:chOff x="1701" y="1570"/>
              <a:chExt cx="1452" cy="182"/>
            </a:xfrm>
          </p:grpSpPr>
          <p:sp>
            <p:nvSpPr>
              <p:cNvPr id="18442" name="AutoShape 15"/>
              <p:cNvSpPr>
                <a:spLocks noChangeArrowheads="1"/>
              </p:cNvSpPr>
              <p:nvPr/>
            </p:nvSpPr>
            <p:spPr bwMode="auto">
              <a:xfrm>
                <a:off x="1701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</a:t>
                </a:r>
              </a:p>
            </p:txBody>
          </p:sp>
          <p:sp>
            <p:nvSpPr>
              <p:cNvPr id="18443" name="AutoShape 16"/>
              <p:cNvSpPr>
                <a:spLocks noChangeArrowheads="1"/>
              </p:cNvSpPr>
              <p:nvPr/>
            </p:nvSpPr>
            <p:spPr bwMode="auto">
              <a:xfrm>
                <a:off x="1883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7</a:t>
                </a:r>
              </a:p>
            </p:txBody>
          </p:sp>
          <p:sp>
            <p:nvSpPr>
              <p:cNvPr id="18444" name="AutoShape 17"/>
              <p:cNvSpPr>
                <a:spLocks noChangeArrowheads="1"/>
              </p:cNvSpPr>
              <p:nvPr/>
            </p:nvSpPr>
            <p:spPr bwMode="auto">
              <a:xfrm>
                <a:off x="2064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8</a:t>
                </a:r>
              </a:p>
            </p:txBody>
          </p:sp>
          <p:sp>
            <p:nvSpPr>
              <p:cNvPr id="18445" name="AutoShape 18"/>
              <p:cNvSpPr>
                <a:spLocks noChangeArrowheads="1"/>
              </p:cNvSpPr>
              <p:nvPr/>
            </p:nvSpPr>
            <p:spPr bwMode="auto">
              <a:xfrm>
                <a:off x="2245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11</a:t>
                </a:r>
              </a:p>
            </p:txBody>
          </p:sp>
          <p:sp>
            <p:nvSpPr>
              <p:cNvPr id="18446" name="AutoShape 19"/>
              <p:cNvSpPr>
                <a:spLocks noChangeArrowheads="1"/>
              </p:cNvSpPr>
              <p:nvPr/>
            </p:nvSpPr>
            <p:spPr bwMode="auto">
              <a:xfrm>
                <a:off x="2427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13</a:t>
                </a:r>
              </a:p>
            </p:txBody>
          </p:sp>
          <p:sp>
            <p:nvSpPr>
              <p:cNvPr id="18447" name="AutoShape 20"/>
              <p:cNvSpPr>
                <a:spLocks noChangeArrowheads="1"/>
              </p:cNvSpPr>
              <p:nvPr/>
            </p:nvSpPr>
            <p:spPr bwMode="auto">
              <a:xfrm>
                <a:off x="2609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19</a:t>
                </a:r>
              </a:p>
            </p:txBody>
          </p:sp>
          <p:sp>
            <p:nvSpPr>
              <p:cNvPr id="18448" name="AutoShape 21"/>
              <p:cNvSpPr>
                <a:spLocks noChangeArrowheads="1"/>
              </p:cNvSpPr>
              <p:nvPr/>
            </p:nvSpPr>
            <p:spPr bwMode="auto">
              <a:xfrm>
                <a:off x="2790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19</a:t>
                </a:r>
              </a:p>
            </p:txBody>
          </p:sp>
          <p:sp>
            <p:nvSpPr>
              <p:cNvPr id="18449" name="AutoShape 22"/>
              <p:cNvSpPr>
                <a:spLocks noChangeArrowheads="1"/>
              </p:cNvSpPr>
              <p:nvPr/>
            </p:nvSpPr>
            <p:spPr bwMode="auto">
              <a:xfrm>
                <a:off x="2971" y="1570"/>
                <a:ext cx="182" cy="18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20</a:t>
                </a:r>
              </a:p>
            </p:txBody>
          </p:sp>
        </p:grpSp>
      </p:grpSp>
      <p:sp>
        <p:nvSpPr>
          <p:cNvPr id="18439" name="Segnaposto piè di pagina 2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048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84" charset="-128"/>
              </a:rPr>
              <a:t>Somme prefisse su P-RAM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 dirty="0">
                <a:solidFill>
                  <a:srgbClr val="800000"/>
                </a:solidFill>
                <a:cs typeface="ＭＳ Ｐゴシック" pitchFamily="-84" charset="-128"/>
              </a:rPr>
              <a:t>P-RAM EREW con </a:t>
            </a:r>
            <a:r>
              <a:rPr lang="it-IT" sz="2000" i="1" dirty="0" err="1">
                <a:solidFill>
                  <a:srgbClr val="800000"/>
                </a:solidFill>
                <a:cs typeface="ＭＳ Ｐゴシック" pitchFamily="-84" charset="-128"/>
              </a:rPr>
              <a:t>n</a:t>
            </a:r>
            <a:r>
              <a:rPr lang="it-IT" sz="2000" i="1" dirty="0">
                <a:solidFill>
                  <a:srgbClr val="800000"/>
                </a:solidFill>
                <a:cs typeface="ＭＳ Ｐゴシック" pitchFamily="-84" charset="-128"/>
              </a:rPr>
              <a:t> processori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 dirty="0"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 err="1">
                <a:solidFill>
                  <a:srgbClr val="1E1D5A"/>
                </a:solidFill>
                <a:cs typeface="ＭＳ Ｐゴシック" pitchFamily="-84" charset="-128"/>
              </a:rPr>
              <a:t>PrefixSum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(A, </a:t>
            </a:r>
            <a:r>
              <a:rPr lang="it-IT" sz="2000" dirty="0" err="1">
                <a:solidFill>
                  <a:srgbClr val="1E1D5A"/>
                </a:solidFill>
                <a:cs typeface="ＭＳ Ｐゴシック" pitchFamily="-84" charset="-128"/>
              </a:rPr>
              <a:t>n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)</a:t>
            </a:r>
          </a:p>
          <a:p>
            <a:pPr marL="0" indent="0" eaLnBrk="1" hangingPunct="1"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 dirty="0" err="1">
                <a:solidFill>
                  <a:srgbClr val="1E1D5A"/>
                </a:solidFill>
                <a:cs typeface="ＭＳ Ｐゴシック" pitchFamily="-84" charset="-128"/>
              </a:rPr>
              <a:t>begin</a:t>
            </a:r>
            <a:endParaRPr lang="it-IT" sz="2000" b="1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	</a:t>
            </a:r>
            <a:r>
              <a:rPr lang="it-IT" sz="2000" b="1" dirty="0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i = 0 </a:t>
            </a:r>
            <a:r>
              <a:rPr lang="it-IT" sz="2000" b="1" dirty="0">
                <a:solidFill>
                  <a:srgbClr val="1E1D5A"/>
                </a:solidFill>
                <a:cs typeface="ＭＳ Ｐゴシック" pitchFamily="-84" charset="-128"/>
              </a:rPr>
              <a:t>to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  <a:sym typeface="Symbol" pitchFamily="-84" charset="2"/>
              </a:rPr>
              <a:t>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log n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  <a:sym typeface="Symbol" pitchFamily="-84" charset="2"/>
              </a:rPr>
              <a:t>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-1 </a:t>
            </a:r>
            <a:r>
              <a:rPr lang="it-IT" sz="2000" b="1" dirty="0">
                <a:solidFill>
                  <a:srgbClr val="1E1D5A"/>
                </a:solidFill>
                <a:cs typeface="ＭＳ Ｐゴシック" pitchFamily="-84" charset="-128"/>
              </a:rPr>
              <a:t>do</a:t>
            </a:r>
          </a:p>
          <a:p>
            <a:pPr marL="0" indent="0" eaLnBrk="1" hangingPunct="1"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		</a:t>
            </a:r>
            <a:r>
              <a:rPr lang="it-IT" sz="2000" b="1" dirty="0" err="1">
                <a:solidFill>
                  <a:srgbClr val="1E1D5A"/>
                </a:solidFill>
                <a:cs typeface="ＭＳ Ｐゴシック" pitchFamily="-84" charset="-128"/>
              </a:rPr>
              <a:t>for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dirty="0" err="1">
                <a:solidFill>
                  <a:srgbClr val="1E1D5A"/>
                </a:solidFill>
                <a:cs typeface="ＭＳ Ｐゴシック" pitchFamily="-84" charset="-128"/>
              </a:rPr>
              <a:t>j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= </a:t>
            </a:r>
            <a:r>
              <a:rPr lang="it-IT" sz="2000" dirty="0" err="1">
                <a:solidFill>
                  <a:srgbClr val="1E1D5A"/>
                </a:solidFill>
                <a:cs typeface="ＭＳ Ｐゴシック" pitchFamily="-84" charset="-128"/>
              </a:rPr>
              <a:t>0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b="1" dirty="0" err="1">
                <a:solidFill>
                  <a:srgbClr val="1E1D5A"/>
                </a:solidFill>
                <a:cs typeface="ＭＳ Ｐゴシック" pitchFamily="-84" charset="-128"/>
              </a:rPr>
              <a:t>to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n-1 -2</a:t>
            </a:r>
            <a:r>
              <a:rPr lang="it-IT" sz="2000" baseline="30000" dirty="0">
                <a:solidFill>
                  <a:srgbClr val="1E1D5A"/>
                </a:solidFill>
                <a:cs typeface="ＭＳ Ｐゴシック" pitchFamily="-84" charset="-128"/>
              </a:rPr>
              <a:t>i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b="1" dirty="0">
                <a:solidFill>
                  <a:srgbClr val="1E1D5A"/>
                </a:solidFill>
                <a:cs typeface="ＭＳ Ｐゴシック" pitchFamily="-84" charset="-128"/>
              </a:rPr>
              <a:t>pardo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</a:p>
          <a:p>
            <a:pPr marL="0" indent="0" eaLnBrk="1" hangingPunct="1"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 dirty="0" err="1">
                <a:solidFill>
                  <a:srgbClr val="1E1D5A"/>
                </a:solidFill>
                <a:cs typeface="ＭＳ Ｐゴシック" pitchFamily="-84" charset="-128"/>
              </a:rPr>
              <a:t>P</a:t>
            </a:r>
            <a:r>
              <a:rPr lang="it-IT" sz="2000" i="1" baseline="-25000" dirty="0" err="1">
                <a:solidFill>
                  <a:srgbClr val="1E1D5A"/>
                </a:solidFill>
                <a:cs typeface="ＭＳ Ｐゴシック" pitchFamily="-84" charset="-128"/>
              </a:rPr>
              <a:t>j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: 			A[ j+2</a:t>
            </a:r>
            <a:r>
              <a:rPr lang="it-IT" sz="2000" baseline="30000" dirty="0">
                <a:solidFill>
                  <a:srgbClr val="1E1D5A"/>
                </a:solidFill>
                <a:cs typeface="ＭＳ Ｐゴシック" pitchFamily="-84" charset="-128"/>
              </a:rPr>
              <a:t>i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 ] = A[ </a:t>
            </a:r>
            <a:r>
              <a:rPr lang="it-IT" sz="2000" dirty="0" err="1">
                <a:solidFill>
                  <a:srgbClr val="1E1D5A"/>
                </a:solidFill>
                <a:cs typeface="ＭＳ Ｐゴシック" pitchFamily="-84" charset="-128"/>
              </a:rPr>
              <a:t>j</a:t>
            </a:r>
            <a:r>
              <a:rPr lang="it-IT" sz="2000" baseline="30000" dirty="0">
                <a:solidFill>
                  <a:srgbClr val="1E1D5A"/>
                </a:solidFill>
                <a:cs typeface="ＭＳ Ｐゴシック" pitchFamily="-84" charset="-128"/>
              </a:rPr>
              <a:t> 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] + A[ j+2</a:t>
            </a:r>
            <a:r>
              <a:rPr lang="it-IT" sz="2000" baseline="30000" dirty="0">
                <a:solidFill>
                  <a:srgbClr val="1E1D5A"/>
                </a:solidFill>
                <a:cs typeface="ＭＳ Ｐゴシック" pitchFamily="-84" charset="-128"/>
              </a:rPr>
              <a:t>i </a:t>
            </a:r>
            <a:r>
              <a:rPr lang="it-IT" sz="2000" dirty="0">
                <a:solidFill>
                  <a:srgbClr val="1E1D5A"/>
                </a:solidFill>
                <a:cs typeface="ＭＳ Ｐゴシック" pitchFamily="-84" charset="-128"/>
              </a:rPr>
              <a:t>]</a:t>
            </a:r>
          </a:p>
          <a:p>
            <a:pPr marL="0" indent="0" eaLnBrk="1" hangingPunct="1"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 dirty="0">
                <a:solidFill>
                  <a:srgbClr val="1E1D5A"/>
                </a:solidFill>
                <a:cs typeface="ＭＳ Ｐゴシック" pitchFamily="-84" charset="-128"/>
              </a:rPr>
              <a:t>end</a:t>
            </a:r>
            <a:endParaRPr lang="it-IT" sz="2000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 dirty="0">
              <a:solidFill>
                <a:srgbClr val="1E1D5A"/>
              </a:solidFill>
              <a:cs typeface="ＭＳ Ｐゴシック" pitchFamily="-84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 dirty="0">
                <a:solidFill>
                  <a:srgbClr val="1E1D5A"/>
                </a:solidFill>
                <a:cs typeface="ＭＳ Ｐゴシック" pitchFamily="-84" charset="-128"/>
              </a:rPr>
              <a:t>Tempo Parallelo O(log </a:t>
            </a:r>
            <a:r>
              <a:rPr lang="it-IT" sz="2000" i="1" dirty="0" err="1">
                <a:solidFill>
                  <a:srgbClr val="1E1D5A"/>
                </a:solidFill>
                <a:cs typeface="ＭＳ Ｐゴシック" pitchFamily="-84" charset="-128"/>
              </a:rPr>
              <a:t>n</a:t>
            </a:r>
            <a:r>
              <a:rPr lang="it-IT" sz="2000" i="1" dirty="0">
                <a:solidFill>
                  <a:srgbClr val="1E1D5A"/>
                </a:solidFill>
                <a:cs typeface="ＭＳ Ｐゴシック" pitchFamily="-84" charset="-128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2276475"/>
            <a:ext cx="3384550" cy="3960813"/>
            <a:chOff x="3379" y="1434"/>
            <a:chExt cx="2132" cy="249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379" y="1434"/>
              <a:ext cx="2132" cy="266"/>
              <a:chOff x="1839" y="1525"/>
              <a:chExt cx="2537" cy="316"/>
            </a:xfrm>
          </p:grpSpPr>
          <p:sp>
            <p:nvSpPr>
              <p:cNvPr id="20556" name="AutoShape 6"/>
              <p:cNvSpPr>
                <a:spLocks noChangeArrowheads="1"/>
              </p:cNvSpPr>
              <p:nvPr/>
            </p:nvSpPr>
            <p:spPr bwMode="auto">
              <a:xfrm>
                <a:off x="1839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</a:t>
                </a:r>
              </a:p>
            </p:txBody>
          </p:sp>
          <p:sp>
            <p:nvSpPr>
              <p:cNvPr id="20557" name="AutoShape 7"/>
              <p:cNvSpPr>
                <a:spLocks noChangeArrowheads="1"/>
              </p:cNvSpPr>
              <p:nvPr/>
            </p:nvSpPr>
            <p:spPr bwMode="auto">
              <a:xfrm>
                <a:off x="2155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5</a:t>
                </a:r>
              </a:p>
            </p:txBody>
          </p:sp>
          <p:sp>
            <p:nvSpPr>
              <p:cNvPr id="20558" name="AutoShape 8"/>
              <p:cNvSpPr>
                <a:spLocks noChangeArrowheads="1"/>
              </p:cNvSpPr>
              <p:nvPr/>
            </p:nvSpPr>
            <p:spPr bwMode="auto">
              <a:xfrm>
                <a:off x="2473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</a:t>
                </a:r>
              </a:p>
            </p:txBody>
          </p:sp>
          <p:sp>
            <p:nvSpPr>
              <p:cNvPr id="20559" name="AutoShape 9"/>
              <p:cNvSpPr>
                <a:spLocks noChangeArrowheads="1"/>
              </p:cNvSpPr>
              <p:nvPr/>
            </p:nvSpPr>
            <p:spPr bwMode="auto">
              <a:xfrm>
                <a:off x="2791" y="1525"/>
                <a:ext cx="317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3</a:t>
                </a:r>
              </a:p>
            </p:txBody>
          </p:sp>
          <p:sp>
            <p:nvSpPr>
              <p:cNvPr id="20560" name="AutoShape 10"/>
              <p:cNvSpPr>
                <a:spLocks noChangeArrowheads="1"/>
              </p:cNvSpPr>
              <p:nvPr/>
            </p:nvSpPr>
            <p:spPr bwMode="auto">
              <a:xfrm>
                <a:off x="3108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2</a:t>
                </a:r>
              </a:p>
            </p:txBody>
          </p:sp>
          <p:sp>
            <p:nvSpPr>
              <p:cNvPr id="20561" name="AutoShape 11"/>
              <p:cNvSpPr>
                <a:spLocks noChangeArrowheads="1"/>
              </p:cNvSpPr>
              <p:nvPr/>
            </p:nvSpPr>
            <p:spPr bwMode="auto">
              <a:xfrm>
                <a:off x="3424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6</a:t>
                </a:r>
              </a:p>
            </p:txBody>
          </p:sp>
          <p:sp>
            <p:nvSpPr>
              <p:cNvPr id="20562" name="AutoShape 12"/>
              <p:cNvSpPr>
                <a:spLocks noChangeArrowheads="1"/>
              </p:cNvSpPr>
              <p:nvPr/>
            </p:nvSpPr>
            <p:spPr bwMode="auto">
              <a:xfrm>
                <a:off x="3742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0</a:t>
                </a:r>
              </a:p>
            </p:txBody>
          </p:sp>
          <p:sp>
            <p:nvSpPr>
              <p:cNvPr id="20563" name="AutoShape 13"/>
              <p:cNvSpPr>
                <a:spLocks noChangeArrowheads="1"/>
              </p:cNvSpPr>
              <p:nvPr/>
            </p:nvSpPr>
            <p:spPr bwMode="auto">
              <a:xfrm>
                <a:off x="4060" y="1525"/>
                <a:ext cx="316" cy="31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800" u="none"/>
                  <a:t>1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3379" y="1851"/>
              <a:ext cx="2132" cy="503"/>
              <a:chOff x="3379" y="2030"/>
              <a:chExt cx="2132" cy="503"/>
            </a:xfrm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3379" y="2268"/>
                <a:ext cx="2132" cy="265"/>
                <a:chOff x="1884" y="2750"/>
                <a:chExt cx="2537" cy="316"/>
              </a:xfrm>
            </p:grpSpPr>
            <p:sp>
              <p:nvSpPr>
                <p:cNvPr id="20541" name="AutoShape 16"/>
                <p:cNvSpPr>
                  <a:spLocks noChangeArrowheads="1"/>
                </p:cNvSpPr>
                <p:nvPr/>
              </p:nvSpPr>
              <p:spPr bwMode="auto">
                <a:xfrm>
                  <a:off x="1884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2</a:t>
                  </a:r>
                </a:p>
              </p:txBody>
            </p:sp>
            <p:sp>
              <p:nvSpPr>
                <p:cNvPr id="20542" name="AutoShape 17"/>
                <p:cNvSpPr>
                  <a:spLocks noChangeArrowheads="1"/>
                </p:cNvSpPr>
                <p:nvPr/>
              </p:nvSpPr>
              <p:spPr bwMode="auto">
                <a:xfrm>
                  <a:off x="2200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7</a:t>
                  </a:r>
                </a:p>
              </p:txBody>
            </p:sp>
            <p:sp>
              <p:nvSpPr>
                <p:cNvPr id="20543" name="AutoShape 18"/>
                <p:cNvSpPr>
                  <a:spLocks noChangeArrowheads="1"/>
                </p:cNvSpPr>
                <p:nvPr/>
              </p:nvSpPr>
              <p:spPr bwMode="auto">
                <a:xfrm>
                  <a:off x="2518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6</a:t>
                  </a:r>
                </a:p>
              </p:txBody>
            </p:sp>
            <p:sp>
              <p:nvSpPr>
                <p:cNvPr id="20544" name="AutoShape 19"/>
                <p:cNvSpPr>
                  <a:spLocks noChangeArrowheads="1"/>
                </p:cNvSpPr>
                <p:nvPr/>
              </p:nvSpPr>
              <p:spPr bwMode="auto">
                <a:xfrm>
                  <a:off x="2836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4</a:t>
                  </a:r>
                </a:p>
              </p:txBody>
            </p:sp>
            <p:sp>
              <p:nvSpPr>
                <p:cNvPr id="20545" name="AutoShape 20"/>
                <p:cNvSpPr>
                  <a:spLocks noChangeArrowheads="1"/>
                </p:cNvSpPr>
                <p:nvPr/>
              </p:nvSpPr>
              <p:spPr bwMode="auto">
                <a:xfrm>
                  <a:off x="3152" y="2750"/>
                  <a:ext cx="317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5</a:t>
                  </a:r>
                </a:p>
              </p:txBody>
            </p:sp>
            <p:sp>
              <p:nvSpPr>
                <p:cNvPr id="20546" name="AutoShape 21"/>
                <p:cNvSpPr>
                  <a:spLocks noChangeArrowheads="1"/>
                </p:cNvSpPr>
                <p:nvPr/>
              </p:nvSpPr>
              <p:spPr bwMode="auto">
                <a:xfrm>
                  <a:off x="3469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8</a:t>
                  </a:r>
                </a:p>
              </p:txBody>
            </p:sp>
            <p:sp>
              <p:nvSpPr>
                <p:cNvPr id="20547" name="AutoShape 22"/>
                <p:cNvSpPr>
                  <a:spLocks noChangeArrowheads="1"/>
                </p:cNvSpPr>
                <p:nvPr/>
              </p:nvSpPr>
              <p:spPr bwMode="auto">
                <a:xfrm>
                  <a:off x="3787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6</a:t>
                  </a:r>
                </a:p>
              </p:txBody>
            </p:sp>
            <p:sp>
              <p:nvSpPr>
                <p:cNvPr id="20548" name="AutoShape 23"/>
                <p:cNvSpPr>
                  <a:spLocks noChangeArrowheads="1"/>
                </p:cNvSpPr>
                <p:nvPr/>
              </p:nvSpPr>
              <p:spPr bwMode="auto">
                <a:xfrm>
                  <a:off x="4105" y="2750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</a:t>
                  </a:r>
                </a:p>
              </p:txBody>
            </p:sp>
            <p:cxnSp>
              <p:nvCxnSpPr>
                <p:cNvPr id="20549" name="AutoShape 24"/>
                <p:cNvCxnSpPr>
                  <a:cxnSpLocks noChangeShapeType="1"/>
                  <a:stCxn id="20541" idx="0"/>
                  <a:endCxn id="20542" idx="0"/>
                </p:cNvCxnSpPr>
                <p:nvPr/>
              </p:nvCxnSpPr>
              <p:spPr bwMode="auto">
                <a:xfrm rot="5400000" flipV="1">
                  <a:off x="2121" y="2671"/>
                  <a:ext cx="46" cy="204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0" name="AutoShape 25"/>
                <p:cNvCxnSpPr>
                  <a:cxnSpLocks noChangeShapeType="1"/>
                  <a:stCxn id="20542" idx="0"/>
                  <a:endCxn id="20543" idx="0"/>
                </p:cNvCxnSpPr>
                <p:nvPr/>
              </p:nvCxnSpPr>
              <p:spPr bwMode="auto">
                <a:xfrm rot="5400000" flipV="1">
                  <a:off x="2438" y="2670"/>
                  <a:ext cx="46" cy="206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1" name="AutoShape 26"/>
                <p:cNvCxnSpPr>
                  <a:cxnSpLocks noChangeShapeType="1"/>
                  <a:stCxn id="20543" idx="0"/>
                  <a:endCxn id="20544" idx="0"/>
                </p:cNvCxnSpPr>
                <p:nvPr/>
              </p:nvCxnSpPr>
              <p:spPr bwMode="auto">
                <a:xfrm rot="5400000" flipV="1">
                  <a:off x="2756" y="2670"/>
                  <a:ext cx="46" cy="206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2" name="AutoShape 27"/>
                <p:cNvCxnSpPr>
                  <a:cxnSpLocks noChangeShapeType="1"/>
                  <a:stCxn id="20544" idx="0"/>
                  <a:endCxn id="20545" idx="0"/>
                </p:cNvCxnSpPr>
                <p:nvPr/>
              </p:nvCxnSpPr>
              <p:spPr bwMode="auto">
                <a:xfrm rot="5400000" flipV="1">
                  <a:off x="3073" y="2671"/>
                  <a:ext cx="46" cy="204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3" name="AutoShape 28"/>
                <p:cNvCxnSpPr>
                  <a:cxnSpLocks noChangeShapeType="1"/>
                  <a:stCxn id="20545" idx="0"/>
                  <a:endCxn id="20546" idx="0"/>
                </p:cNvCxnSpPr>
                <p:nvPr/>
              </p:nvCxnSpPr>
              <p:spPr bwMode="auto">
                <a:xfrm rot="5400000" flipV="1">
                  <a:off x="3390" y="2671"/>
                  <a:ext cx="46" cy="204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4" name="AutoShape 29"/>
                <p:cNvCxnSpPr>
                  <a:cxnSpLocks noChangeShapeType="1"/>
                  <a:stCxn id="20546" idx="0"/>
                  <a:endCxn id="20547" idx="0"/>
                </p:cNvCxnSpPr>
                <p:nvPr/>
              </p:nvCxnSpPr>
              <p:spPr bwMode="auto">
                <a:xfrm rot="5400000" flipV="1">
                  <a:off x="3707" y="2670"/>
                  <a:ext cx="46" cy="206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55" name="AutoShape 30"/>
                <p:cNvCxnSpPr>
                  <a:cxnSpLocks noChangeShapeType="1"/>
                  <a:stCxn id="20547" idx="0"/>
                  <a:endCxn id="20548" idx="0"/>
                </p:cNvCxnSpPr>
                <p:nvPr/>
              </p:nvCxnSpPr>
              <p:spPr bwMode="auto">
                <a:xfrm rot="5400000" flipV="1">
                  <a:off x="4025" y="2670"/>
                  <a:ext cx="46" cy="206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</p:grpSp>
          <p:grpSp>
            <p:nvGrpSpPr>
              <p:cNvPr id="6" name="Group 31"/>
              <p:cNvGrpSpPr>
                <a:grpSpLocks/>
              </p:cNvGrpSpPr>
              <p:nvPr/>
            </p:nvGrpSpPr>
            <p:grpSpPr bwMode="auto">
              <a:xfrm>
                <a:off x="3572" y="2030"/>
                <a:ext cx="1865" cy="266"/>
                <a:chOff x="3572" y="2030"/>
                <a:chExt cx="1865" cy="266"/>
              </a:xfrm>
            </p:grpSpPr>
            <p:sp>
              <p:nvSpPr>
                <p:cNvPr id="20534" name="Rectangle 32"/>
                <p:cNvSpPr>
                  <a:spLocks noChangeArrowheads="1"/>
                </p:cNvSpPr>
                <p:nvPr/>
              </p:nvSpPr>
              <p:spPr bwMode="auto">
                <a:xfrm>
                  <a:off x="3572" y="203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2</a:t>
                  </a:r>
                </a:p>
              </p:txBody>
            </p:sp>
            <p:sp>
              <p:nvSpPr>
                <p:cNvPr id="20535" name="Rectangle 33"/>
                <p:cNvSpPr>
                  <a:spLocks noChangeArrowheads="1"/>
                </p:cNvSpPr>
                <p:nvPr/>
              </p:nvSpPr>
              <p:spPr bwMode="auto">
                <a:xfrm>
                  <a:off x="3838" y="2030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5</a:t>
                  </a:r>
                </a:p>
              </p:txBody>
            </p:sp>
            <p:sp>
              <p:nvSpPr>
                <p:cNvPr id="20536" name="Rectangle 34"/>
                <p:cNvSpPr>
                  <a:spLocks noChangeArrowheads="1"/>
                </p:cNvSpPr>
                <p:nvPr/>
              </p:nvSpPr>
              <p:spPr bwMode="auto">
                <a:xfrm>
                  <a:off x="4105" y="2030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1</a:t>
                  </a:r>
                </a:p>
              </p:txBody>
            </p:sp>
            <p:sp>
              <p:nvSpPr>
                <p:cNvPr id="20537" name="Rectangle 35"/>
                <p:cNvSpPr>
                  <a:spLocks noChangeArrowheads="1"/>
                </p:cNvSpPr>
                <p:nvPr/>
              </p:nvSpPr>
              <p:spPr bwMode="auto">
                <a:xfrm>
                  <a:off x="4372" y="203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3</a:t>
                  </a:r>
                </a:p>
              </p:txBody>
            </p:sp>
            <p:sp>
              <p:nvSpPr>
                <p:cNvPr id="20538" name="Rectangle 36"/>
                <p:cNvSpPr>
                  <a:spLocks noChangeArrowheads="1"/>
                </p:cNvSpPr>
                <p:nvPr/>
              </p:nvSpPr>
              <p:spPr bwMode="auto">
                <a:xfrm>
                  <a:off x="4638" y="203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2</a:t>
                  </a:r>
                </a:p>
              </p:txBody>
            </p:sp>
            <p:sp>
              <p:nvSpPr>
                <p:cNvPr id="20539" name="Rectangle 37"/>
                <p:cNvSpPr>
                  <a:spLocks noChangeArrowheads="1"/>
                </p:cNvSpPr>
                <p:nvPr/>
              </p:nvSpPr>
              <p:spPr bwMode="auto">
                <a:xfrm>
                  <a:off x="4904" y="203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6</a:t>
                  </a:r>
                </a:p>
              </p:txBody>
            </p:sp>
            <p:sp>
              <p:nvSpPr>
                <p:cNvPr id="20540" name="Rectangle 38"/>
                <p:cNvSpPr>
                  <a:spLocks noChangeArrowheads="1"/>
                </p:cNvSpPr>
                <p:nvPr/>
              </p:nvSpPr>
              <p:spPr bwMode="auto">
                <a:xfrm>
                  <a:off x="5171" y="203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0</a:t>
                  </a:r>
                </a:p>
              </p:txBody>
            </p:sp>
          </p:grpSp>
        </p:grp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3379" y="2486"/>
              <a:ext cx="2132" cy="720"/>
              <a:chOff x="3379" y="2529"/>
              <a:chExt cx="2132" cy="720"/>
            </a:xfrm>
          </p:grpSpPr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3379" y="2762"/>
                <a:ext cx="2132" cy="266"/>
                <a:chOff x="1838" y="2205"/>
                <a:chExt cx="2537" cy="316"/>
              </a:xfrm>
            </p:grpSpPr>
            <p:sp>
              <p:nvSpPr>
                <p:cNvPr id="20518" name="AutoShape 41"/>
                <p:cNvSpPr>
                  <a:spLocks noChangeArrowheads="1"/>
                </p:cNvSpPr>
                <p:nvPr/>
              </p:nvSpPr>
              <p:spPr bwMode="auto">
                <a:xfrm>
                  <a:off x="1838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2</a:t>
                  </a:r>
                </a:p>
              </p:txBody>
            </p:sp>
            <p:sp>
              <p:nvSpPr>
                <p:cNvPr id="20519" name="AutoShape 42"/>
                <p:cNvSpPr>
                  <a:spLocks noChangeArrowheads="1"/>
                </p:cNvSpPr>
                <p:nvPr/>
              </p:nvSpPr>
              <p:spPr bwMode="auto">
                <a:xfrm>
                  <a:off x="2154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7</a:t>
                  </a:r>
                </a:p>
              </p:txBody>
            </p:sp>
            <p:sp>
              <p:nvSpPr>
                <p:cNvPr id="20520" name="AutoShape 43"/>
                <p:cNvSpPr>
                  <a:spLocks noChangeArrowheads="1"/>
                </p:cNvSpPr>
                <p:nvPr/>
              </p:nvSpPr>
              <p:spPr bwMode="auto">
                <a:xfrm>
                  <a:off x="2472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8</a:t>
                  </a:r>
                </a:p>
              </p:txBody>
            </p:sp>
            <p:sp>
              <p:nvSpPr>
                <p:cNvPr id="20521" name="AutoShape 44"/>
                <p:cNvSpPr>
                  <a:spLocks noChangeArrowheads="1"/>
                </p:cNvSpPr>
                <p:nvPr/>
              </p:nvSpPr>
              <p:spPr bwMode="auto">
                <a:xfrm>
                  <a:off x="2790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11</a:t>
                  </a:r>
                </a:p>
              </p:txBody>
            </p:sp>
            <p:sp>
              <p:nvSpPr>
                <p:cNvPr id="20522" name="AutoShape 45"/>
                <p:cNvSpPr>
                  <a:spLocks noChangeArrowheads="1"/>
                </p:cNvSpPr>
                <p:nvPr/>
              </p:nvSpPr>
              <p:spPr bwMode="auto">
                <a:xfrm>
                  <a:off x="3106" y="2205"/>
                  <a:ext cx="317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11</a:t>
                  </a:r>
                </a:p>
              </p:txBody>
            </p:sp>
            <p:sp>
              <p:nvSpPr>
                <p:cNvPr id="20523" name="AutoShape 46"/>
                <p:cNvSpPr>
                  <a:spLocks noChangeArrowheads="1"/>
                </p:cNvSpPr>
                <p:nvPr/>
              </p:nvSpPr>
              <p:spPr bwMode="auto">
                <a:xfrm>
                  <a:off x="3423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12</a:t>
                  </a:r>
                </a:p>
              </p:txBody>
            </p:sp>
            <p:sp>
              <p:nvSpPr>
                <p:cNvPr id="20524" name="AutoShape 47"/>
                <p:cNvSpPr>
                  <a:spLocks noChangeArrowheads="1"/>
                </p:cNvSpPr>
                <p:nvPr/>
              </p:nvSpPr>
              <p:spPr bwMode="auto">
                <a:xfrm>
                  <a:off x="3741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11</a:t>
                  </a:r>
                </a:p>
              </p:txBody>
            </p:sp>
            <p:sp>
              <p:nvSpPr>
                <p:cNvPr id="20525" name="AutoShape 48"/>
                <p:cNvSpPr>
                  <a:spLocks noChangeArrowheads="1"/>
                </p:cNvSpPr>
                <p:nvPr/>
              </p:nvSpPr>
              <p:spPr bwMode="auto">
                <a:xfrm>
                  <a:off x="4059" y="2205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9</a:t>
                  </a:r>
                </a:p>
              </p:txBody>
            </p:sp>
            <p:cxnSp>
              <p:nvCxnSpPr>
                <p:cNvPr id="20526" name="AutoShape 49"/>
                <p:cNvCxnSpPr>
                  <a:cxnSpLocks noChangeShapeType="1"/>
                  <a:stCxn id="20518" idx="0"/>
                  <a:endCxn id="20520" idx="0"/>
                </p:cNvCxnSpPr>
                <p:nvPr/>
              </p:nvCxnSpPr>
              <p:spPr bwMode="auto">
                <a:xfrm rot="5400000" flipV="1">
                  <a:off x="2234" y="1967"/>
                  <a:ext cx="46" cy="522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27" name="AutoShape 50"/>
                <p:cNvCxnSpPr>
                  <a:cxnSpLocks noChangeShapeType="1"/>
                  <a:stCxn id="20519" idx="2"/>
                  <a:endCxn id="20521" idx="1"/>
                </p:cNvCxnSpPr>
                <p:nvPr/>
              </p:nvCxnSpPr>
              <p:spPr bwMode="auto">
                <a:xfrm rot="5400000" flipH="1" flipV="1">
                  <a:off x="2551" y="2236"/>
                  <a:ext cx="46" cy="524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28" name="AutoShape 51"/>
                <p:cNvCxnSpPr>
                  <a:cxnSpLocks noChangeShapeType="1"/>
                  <a:stCxn id="20520" idx="0"/>
                  <a:endCxn id="20522" idx="0"/>
                </p:cNvCxnSpPr>
                <p:nvPr/>
              </p:nvCxnSpPr>
              <p:spPr bwMode="auto">
                <a:xfrm rot="5400000" flipV="1">
                  <a:off x="2868" y="1967"/>
                  <a:ext cx="46" cy="522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29" name="AutoShape 52"/>
                <p:cNvCxnSpPr>
                  <a:cxnSpLocks noChangeShapeType="1"/>
                  <a:stCxn id="20521" idx="2"/>
                  <a:endCxn id="20523" idx="1"/>
                </p:cNvCxnSpPr>
                <p:nvPr/>
              </p:nvCxnSpPr>
              <p:spPr bwMode="auto">
                <a:xfrm rot="5400000" flipH="1" flipV="1">
                  <a:off x="3186" y="2237"/>
                  <a:ext cx="46" cy="521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30" name="AutoShape 53"/>
                <p:cNvCxnSpPr>
                  <a:cxnSpLocks noChangeShapeType="1"/>
                  <a:stCxn id="20522" idx="0"/>
                  <a:endCxn id="20524" idx="0"/>
                </p:cNvCxnSpPr>
                <p:nvPr/>
              </p:nvCxnSpPr>
              <p:spPr bwMode="auto">
                <a:xfrm rot="5400000" flipV="1">
                  <a:off x="3503" y="1967"/>
                  <a:ext cx="46" cy="522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31" name="AutoShape 54"/>
                <p:cNvCxnSpPr>
                  <a:cxnSpLocks noChangeShapeType="1"/>
                  <a:stCxn id="20523" idx="2"/>
                  <a:endCxn id="20525" idx="1"/>
                </p:cNvCxnSpPr>
                <p:nvPr/>
              </p:nvCxnSpPr>
              <p:spPr bwMode="auto">
                <a:xfrm rot="5400000" flipH="1" flipV="1">
                  <a:off x="3820" y="2236"/>
                  <a:ext cx="46" cy="524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</p:grpSp>
          <p:grpSp>
            <p:nvGrpSpPr>
              <p:cNvPr id="9" name="Group 55"/>
              <p:cNvGrpSpPr>
                <a:grpSpLocks/>
              </p:cNvGrpSpPr>
              <p:nvPr/>
            </p:nvGrpSpPr>
            <p:grpSpPr bwMode="auto">
              <a:xfrm>
                <a:off x="3827" y="2529"/>
                <a:ext cx="1598" cy="720"/>
                <a:chOff x="3827" y="2529"/>
                <a:chExt cx="1598" cy="720"/>
              </a:xfrm>
            </p:grpSpPr>
            <p:sp>
              <p:nvSpPr>
                <p:cNvPr id="20512" name="Rectangle 56"/>
                <p:cNvSpPr>
                  <a:spLocks noChangeArrowheads="1"/>
                </p:cNvSpPr>
                <p:nvPr/>
              </p:nvSpPr>
              <p:spPr bwMode="auto">
                <a:xfrm>
                  <a:off x="3827" y="2529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2</a:t>
                  </a:r>
                </a:p>
              </p:txBody>
            </p:sp>
            <p:sp>
              <p:nvSpPr>
                <p:cNvPr id="20513" name="Rectangle 57"/>
                <p:cNvSpPr>
                  <a:spLocks noChangeArrowheads="1"/>
                </p:cNvSpPr>
                <p:nvPr/>
              </p:nvSpPr>
              <p:spPr bwMode="auto">
                <a:xfrm>
                  <a:off x="4093" y="2983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7</a:t>
                  </a:r>
                </a:p>
              </p:txBody>
            </p:sp>
            <p:sp>
              <p:nvSpPr>
                <p:cNvPr id="20514" name="Rectangle 58"/>
                <p:cNvSpPr>
                  <a:spLocks noChangeArrowheads="1"/>
                </p:cNvSpPr>
                <p:nvPr/>
              </p:nvSpPr>
              <p:spPr bwMode="auto">
                <a:xfrm>
                  <a:off x="4360" y="2529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6</a:t>
                  </a:r>
                </a:p>
              </p:txBody>
            </p:sp>
            <p:sp>
              <p:nvSpPr>
                <p:cNvPr id="20515" name="Rectangle 59"/>
                <p:cNvSpPr>
                  <a:spLocks noChangeArrowheads="1"/>
                </p:cNvSpPr>
                <p:nvPr/>
              </p:nvSpPr>
              <p:spPr bwMode="auto">
                <a:xfrm>
                  <a:off x="4627" y="2983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4</a:t>
                  </a:r>
                </a:p>
              </p:txBody>
            </p:sp>
            <p:sp>
              <p:nvSpPr>
                <p:cNvPr id="20516" name="Rectangle 60"/>
                <p:cNvSpPr>
                  <a:spLocks noChangeArrowheads="1"/>
                </p:cNvSpPr>
                <p:nvPr/>
              </p:nvSpPr>
              <p:spPr bwMode="auto">
                <a:xfrm>
                  <a:off x="4893" y="2529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5</a:t>
                  </a:r>
                </a:p>
              </p:txBody>
            </p:sp>
            <p:sp>
              <p:nvSpPr>
                <p:cNvPr id="20517" name="Rectangle 61"/>
                <p:cNvSpPr>
                  <a:spLocks noChangeArrowheads="1"/>
                </p:cNvSpPr>
                <p:nvPr/>
              </p:nvSpPr>
              <p:spPr bwMode="auto">
                <a:xfrm>
                  <a:off x="5159" y="2983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8</a:t>
                  </a:r>
                </a:p>
              </p:txBody>
            </p:sp>
          </p:grpSp>
        </p:grpSp>
        <p:grpSp>
          <p:nvGrpSpPr>
            <p:cNvPr id="10" name="Group 62"/>
            <p:cNvGrpSpPr>
              <a:grpSpLocks/>
            </p:cNvGrpSpPr>
            <p:nvPr/>
          </p:nvGrpSpPr>
          <p:grpSpPr bwMode="auto">
            <a:xfrm>
              <a:off x="3379" y="3275"/>
              <a:ext cx="2132" cy="654"/>
              <a:chOff x="3379" y="3182"/>
              <a:chExt cx="2132" cy="654"/>
            </a:xfrm>
          </p:grpSpPr>
          <p:grpSp>
            <p:nvGrpSpPr>
              <p:cNvPr id="11" name="Group 63"/>
              <p:cNvGrpSpPr>
                <a:grpSpLocks/>
              </p:cNvGrpSpPr>
              <p:nvPr/>
            </p:nvGrpSpPr>
            <p:grpSpPr bwMode="auto">
              <a:xfrm>
                <a:off x="3379" y="3372"/>
                <a:ext cx="2132" cy="266"/>
                <a:chOff x="1884" y="3339"/>
                <a:chExt cx="2537" cy="316"/>
              </a:xfrm>
            </p:grpSpPr>
            <p:sp>
              <p:nvSpPr>
                <p:cNvPr id="20498" name="AutoShape 64"/>
                <p:cNvSpPr>
                  <a:spLocks noChangeArrowheads="1"/>
                </p:cNvSpPr>
                <p:nvPr/>
              </p:nvSpPr>
              <p:spPr bwMode="auto">
                <a:xfrm>
                  <a:off x="1884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2</a:t>
                  </a:r>
                </a:p>
              </p:txBody>
            </p:sp>
            <p:sp>
              <p:nvSpPr>
                <p:cNvPr id="20499" name="AutoShape 65"/>
                <p:cNvSpPr>
                  <a:spLocks noChangeArrowheads="1"/>
                </p:cNvSpPr>
                <p:nvPr/>
              </p:nvSpPr>
              <p:spPr bwMode="auto">
                <a:xfrm>
                  <a:off x="2200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7</a:t>
                  </a:r>
                </a:p>
              </p:txBody>
            </p:sp>
            <p:sp>
              <p:nvSpPr>
                <p:cNvPr id="20500" name="AutoShape 66"/>
                <p:cNvSpPr>
                  <a:spLocks noChangeArrowheads="1"/>
                </p:cNvSpPr>
                <p:nvPr/>
              </p:nvSpPr>
              <p:spPr bwMode="auto">
                <a:xfrm>
                  <a:off x="2518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8</a:t>
                  </a:r>
                </a:p>
              </p:txBody>
            </p:sp>
            <p:sp>
              <p:nvSpPr>
                <p:cNvPr id="20501" name="AutoShape 67"/>
                <p:cNvSpPr>
                  <a:spLocks noChangeArrowheads="1"/>
                </p:cNvSpPr>
                <p:nvPr/>
              </p:nvSpPr>
              <p:spPr bwMode="auto">
                <a:xfrm>
                  <a:off x="2836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11</a:t>
                  </a:r>
                </a:p>
              </p:txBody>
            </p:sp>
            <p:sp>
              <p:nvSpPr>
                <p:cNvPr id="20502" name="AutoShape 68"/>
                <p:cNvSpPr>
                  <a:spLocks noChangeArrowheads="1"/>
                </p:cNvSpPr>
                <p:nvPr/>
              </p:nvSpPr>
              <p:spPr bwMode="auto">
                <a:xfrm>
                  <a:off x="3152" y="3339"/>
                  <a:ext cx="317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13</a:t>
                  </a:r>
                </a:p>
              </p:txBody>
            </p:sp>
            <p:sp>
              <p:nvSpPr>
                <p:cNvPr id="20503" name="AutoShape 69"/>
                <p:cNvSpPr>
                  <a:spLocks noChangeArrowheads="1"/>
                </p:cNvSpPr>
                <p:nvPr/>
              </p:nvSpPr>
              <p:spPr bwMode="auto">
                <a:xfrm>
                  <a:off x="3469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19</a:t>
                  </a:r>
                </a:p>
              </p:txBody>
            </p:sp>
            <p:sp>
              <p:nvSpPr>
                <p:cNvPr id="20504" name="AutoShape 70"/>
                <p:cNvSpPr>
                  <a:spLocks noChangeArrowheads="1"/>
                </p:cNvSpPr>
                <p:nvPr/>
              </p:nvSpPr>
              <p:spPr bwMode="auto">
                <a:xfrm>
                  <a:off x="3787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19</a:t>
                  </a:r>
                </a:p>
              </p:txBody>
            </p:sp>
            <p:sp>
              <p:nvSpPr>
                <p:cNvPr id="20505" name="AutoShape 71"/>
                <p:cNvSpPr>
                  <a:spLocks noChangeArrowheads="1"/>
                </p:cNvSpPr>
                <p:nvPr/>
              </p:nvSpPr>
              <p:spPr bwMode="auto">
                <a:xfrm>
                  <a:off x="4105" y="3339"/>
                  <a:ext cx="316" cy="31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800" u="none"/>
                    <a:t>20</a:t>
                  </a:r>
                </a:p>
              </p:txBody>
            </p:sp>
            <p:cxnSp>
              <p:nvCxnSpPr>
                <p:cNvPr id="20506" name="AutoShape 72"/>
                <p:cNvCxnSpPr>
                  <a:cxnSpLocks noChangeShapeType="1"/>
                  <a:stCxn id="20498" idx="0"/>
                  <a:endCxn id="20502" idx="0"/>
                </p:cNvCxnSpPr>
                <p:nvPr/>
              </p:nvCxnSpPr>
              <p:spPr bwMode="auto">
                <a:xfrm rot="5400000" flipV="1">
                  <a:off x="2597" y="2784"/>
                  <a:ext cx="46" cy="1156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07" name="AutoShape 73"/>
                <p:cNvCxnSpPr>
                  <a:cxnSpLocks noChangeShapeType="1"/>
                  <a:stCxn id="20499" idx="2"/>
                  <a:endCxn id="20503" idx="1"/>
                </p:cNvCxnSpPr>
                <p:nvPr/>
              </p:nvCxnSpPr>
              <p:spPr bwMode="auto">
                <a:xfrm rot="5400000" flipH="1" flipV="1">
                  <a:off x="2914" y="3053"/>
                  <a:ext cx="46" cy="1157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08" name="AutoShape 74"/>
                <p:cNvCxnSpPr>
                  <a:cxnSpLocks noChangeShapeType="1"/>
                  <a:stCxn id="20500" idx="0"/>
                  <a:endCxn id="20504" idx="0"/>
                </p:cNvCxnSpPr>
                <p:nvPr/>
              </p:nvCxnSpPr>
              <p:spPr bwMode="auto">
                <a:xfrm rot="5400000" flipV="1">
                  <a:off x="3232" y="2783"/>
                  <a:ext cx="46" cy="1157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  <p:cxnSp>
              <p:nvCxnSpPr>
                <p:cNvPr id="20509" name="AutoShape 75"/>
                <p:cNvCxnSpPr>
                  <a:cxnSpLocks noChangeShapeType="1"/>
                  <a:stCxn id="20501" idx="2"/>
                  <a:endCxn id="20505" idx="1"/>
                </p:cNvCxnSpPr>
                <p:nvPr/>
              </p:nvCxnSpPr>
              <p:spPr bwMode="auto">
                <a:xfrm rot="5400000" flipH="1" flipV="1">
                  <a:off x="3550" y="3053"/>
                  <a:ext cx="46" cy="1157"/>
                </a:xfrm>
                <a:prstGeom prst="curvedConnector3">
                  <a:avLst>
                    <a:gd name="adj1" fmla="val -313042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diamond" w="sm" len="lg"/>
                </a:ln>
              </p:spPr>
            </p:cxnSp>
          </p:grpSp>
          <p:grpSp>
            <p:nvGrpSpPr>
              <p:cNvPr id="12" name="Group 76"/>
              <p:cNvGrpSpPr>
                <a:grpSpLocks/>
              </p:cNvGrpSpPr>
              <p:nvPr/>
            </p:nvGrpSpPr>
            <p:grpSpPr bwMode="auto">
              <a:xfrm>
                <a:off x="4406" y="3182"/>
                <a:ext cx="1060" cy="654"/>
                <a:chOff x="4406" y="3182"/>
                <a:chExt cx="1060" cy="654"/>
              </a:xfrm>
            </p:grpSpPr>
            <p:sp>
              <p:nvSpPr>
                <p:cNvPr id="20494" name="Rectangle 77"/>
                <p:cNvSpPr>
                  <a:spLocks noChangeArrowheads="1"/>
                </p:cNvSpPr>
                <p:nvPr/>
              </p:nvSpPr>
              <p:spPr bwMode="auto">
                <a:xfrm>
                  <a:off x="4406" y="3182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2</a:t>
                  </a:r>
                </a:p>
              </p:txBody>
            </p:sp>
            <p:sp>
              <p:nvSpPr>
                <p:cNvPr id="20495" name="Rectangle 78"/>
                <p:cNvSpPr>
                  <a:spLocks noChangeArrowheads="1"/>
                </p:cNvSpPr>
                <p:nvPr/>
              </p:nvSpPr>
              <p:spPr bwMode="auto">
                <a:xfrm>
                  <a:off x="4666" y="3570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7</a:t>
                  </a:r>
                </a:p>
              </p:txBody>
            </p:sp>
            <p:sp>
              <p:nvSpPr>
                <p:cNvPr id="20496" name="Rectangle 79"/>
                <p:cNvSpPr>
                  <a:spLocks noChangeArrowheads="1"/>
                </p:cNvSpPr>
                <p:nvPr/>
              </p:nvSpPr>
              <p:spPr bwMode="auto">
                <a:xfrm>
                  <a:off x="4939" y="3182"/>
                  <a:ext cx="26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8</a:t>
                  </a:r>
                </a:p>
              </p:txBody>
            </p:sp>
            <p:sp>
              <p:nvSpPr>
                <p:cNvPr id="20497" name="Rectangle 80"/>
                <p:cNvSpPr>
                  <a:spLocks noChangeArrowheads="1"/>
                </p:cNvSpPr>
                <p:nvPr/>
              </p:nvSpPr>
              <p:spPr bwMode="auto">
                <a:xfrm>
                  <a:off x="5200" y="3570"/>
                  <a:ext cx="266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1400" u="none"/>
                    <a:t>11</a:t>
                  </a:r>
                </a:p>
              </p:txBody>
            </p:sp>
          </p:grpSp>
        </p:grpSp>
      </p:grpSp>
      <p:sp>
        <p:nvSpPr>
          <p:cNvPr id="20487" name="Segnaposto piè di pagina 8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593</Words>
  <Application>Microsoft Macintosh PowerPoint</Application>
  <PresentationFormat>Presentazione su schermo (4:3)</PresentationFormat>
  <Paragraphs>199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  </vt:lpstr>
      <vt:lpstr>Somma su ipercubo</vt:lpstr>
      <vt:lpstr>Somma su albero binario</vt:lpstr>
      <vt:lpstr>Macchina parallela</vt:lpstr>
      <vt:lpstr>Misure di complessità nel caso sincrono</vt:lpstr>
      <vt:lpstr>Differenza fra sistema parallelo e sistema sequenziale</vt:lpstr>
      <vt:lpstr>Somme prefisse</vt:lpstr>
      <vt:lpstr>Somme prefisse su P-RAM</vt:lpstr>
    </vt:vector>
  </TitlesOfParts>
  <Company>università di roma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Rossella Petreschi</dc:creator>
  <cp:lastModifiedBy>Rossella</cp:lastModifiedBy>
  <cp:revision>10</cp:revision>
  <dcterms:created xsi:type="dcterms:W3CDTF">2013-10-04T12:09:56Z</dcterms:created>
  <dcterms:modified xsi:type="dcterms:W3CDTF">2015-10-06T13:43:25Z</dcterms:modified>
</cp:coreProperties>
</file>