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13.xml" ContentType="application/vnd.openxmlformats-officedocument.presentationml.notes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5"/>
  </p:notesMasterIdLst>
  <p:sldIdLst>
    <p:sldId id="257" r:id="rId2"/>
    <p:sldId id="268" r:id="rId3"/>
    <p:sldId id="267" r:id="rId4"/>
    <p:sldId id="269" r:id="rId5"/>
    <p:sldId id="258" r:id="rId6"/>
    <p:sldId id="259" r:id="rId7"/>
    <p:sldId id="260" r:id="rId8"/>
    <p:sldId id="261" r:id="rId9"/>
    <p:sldId id="263" r:id="rId10"/>
    <p:sldId id="264" r:id="rId11"/>
    <p:sldId id="262" r:id="rId12"/>
    <p:sldId id="265" r:id="rId13"/>
    <p:sldId id="266" r:id="rId14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 showGuides="1">
      <p:cViewPr varScale="1">
        <p:scale>
          <a:sx n="139" d="100"/>
          <a:sy n="139" d="100"/>
        </p:scale>
        <p:origin x="-13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AAAAD2-35DE-7842-9BA1-C69177C81242}" type="datetimeFigureOut">
              <a:rPr lang="it-IT" smtClean="0"/>
              <a:pPr/>
              <a:t>4-12-2013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9D2222-F564-E944-B6DA-773939194C8B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8A1ECC8C-2A52-7449-BA67-7A3079599B4D}" type="slidenum">
              <a:rPr lang="it-IT" u="none"/>
              <a:pPr algn="r"/>
              <a:t>1</a:t>
            </a:fld>
            <a:endParaRPr lang="it-IT" u="none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it-IT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F95AEA-C8CB-364D-A3B5-F6AC01938302}" type="slidenum">
              <a:rPr lang="it-IT"/>
              <a:pPr/>
              <a:t>10</a:t>
            </a:fld>
            <a:endParaRPr lang="it-IT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438D7F-F0C6-C347-8AC1-347D029CBB62}" type="slidenum">
              <a:rPr lang="it-IT"/>
              <a:pPr/>
              <a:t>11</a:t>
            </a:fld>
            <a:endParaRPr lang="it-IT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DDD89D-19D1-0143-8779-E1C06A029E2D}" type="slidenum">
              <a:rPr lang="it-IT">
                <a:solidFill>
                  <a:srgbClr val="000000"/>
                </a:solidFill>
                <a:latin typeface="Times New Roman" pitchFamily="-1" charset="0"/>
              </a:rPr>
              <a:pPr/>
              <a:t>12</a:t>
            </a:fld>
            <a:endParaRPr lang="it-IT">
              <a:solidFill>
                <a:srgbClr val="000000"/>
              </a:solidFill>
              <a:latin typeface="Times New Roman" pitchFamily="-1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BBB489-D47A-5F47-A856-8C57D3BF7F75}" type="slidenum">
              <a:rPr lang="it-IT"/>
              <a:pPr/>
              <a:t>13</a:t>
            </a:fld>
            <a:endParaRPr lang="it-IT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4B2984-EC2C-2B41-AB3C-CACF2EE9A1D8}" type="slidenum">
              <a:rPr lang="it-IT"/>
              <a:pPr/>
              <a:t>2</a:t>
            </a:fld>
            <a:endParaRPr lang="it-IT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99944-64B8-3846-A75E-CAC3ACE4113B}" type="slidenum">
              <a:rPr lang="it-IT"/>
              <a:pPr/>
              <a:t>3</a:t>
            </a:fld>
            <a:endParaRPr lang="it-IT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573821-E184-0C4F-9F97-319290B5089A}" type="slidenum">
              <a:rPr lang="it-IT"/>
              <a:pPr/>
              <a:t>4</a:t>
            </a:fld>
            <a:endParaRPr lang="it-IT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496FF6-4463-1D4B-B244-AFBDBBBB378D}" type="slidenum">
              <a:rPr lang="it-IT"/>
              <a:pPr/>
              <a:t>5</a:t>
            </a:fld>
            <a:endParaRPr lang="it-IT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105990-C976-A34C-B8A4-BF5ABF5444AF}" type="slidenum">
              <a:rPr lang="it-IT"/>
              <a:pPr/>
              <a:t>6</a:t>
            </a:fld>
            <a:endParaRPr lang="it-IT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BBC40B-AE18-184C-910C-13E5C255108B}" type="slidenum">
              <a:rPr lang="it-IT"/>
              <a:pPr/>
              <a:t>7</a:t>
            </a:fld>
            <a:endParaRPr lang="it-IT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50237A-3A0B-A349-9661-F2D5730A10EB}" type="slidenum">
              <a:rPr lang="it-IT"/>
              <a:pPr/>
              <a:t>8</a:t>
            </a:fld>
            <a:endParaRPr lang="it-IT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2F871A-67C2-CB43-AB4B-EFF69148C5B5}" type="slidenum">
              <a:rPr lang="it-IT"/>
              <a:pPr/>
              <a:t>9</a:t>
            </a:fld>
            <a:endParaRPr lang="it-IT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8626-5381-7D4C-B9DF-640A18B2931D}" type="datetimeFigureOut">
              <a:rPr lang="it-IT" smtClean="0"/>
              <a:pPr/>
              <a:t>4-12-2013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9813-0914-4C4D-AF6A-45176A9E0104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8626-5381-7D4C-B9DF-640A18B2931D}" type="datetimeFigureOut">
              <a:rPr lang="it-IT" smtClean="0"/>
              <a:pPr/>
              <a:t>4-12-2013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9813-0914-4C4D-AF6A-45176A9E0104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8626-5381-7D4C-B9DF-640A18B2931D}" type="datetimeFigureOut">
              <a:rPr lang="it-IT" smtClean="0"/>
              <a:pPr/>
              <a:t>4-12-2013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9813-0914-4C4D-AF6A-45176A9E0104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8626-5381-7D4C-B9DF-640A18B2931D}" type="datetimeFigureOut">
              <a:rPr lang="it-IT" smtClean="0"/>
              <a:pPr/>
              <a:t>4-12-2013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9813-0914-4C4D-AF6A-45176A9E0104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8626-5381-7D4C-B9DF-640A18B2931D}" type="datetimeFigureOut">
              <a:rPr lang="it-IT" smtClean="0"/>
              <a:pPr/>
              <a:t>4-12-2013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9813-0914-4C4D-AF6A-45176A9E0104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8626-5381-7D4C-B9DF-640A18B2931D}" type="datetimeFigureOut">
              <a:rPr lang="it-IT" smtClean="0"/>
              <a:pPr/>
              <a:t>4-12-2013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9813-0914-4C4D-AF6A-45176A9E0104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8626-5381-7D4C-B9DF-640A18B2931D}" type="datetimeFigureOut">
              <a:rPr lang="it-IT" smtClean="0"/>
              <a:pPr/>
              <a:t>4-12-2013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9813-0914-4C4D-AF6A-45176A9E0104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8626-5381-7D4C-B9DF-640A18B2931D}" type="datetimeFigureOut">
              <a:rPr lang="it-IT" smtClean="0"/>
              <a:pPr/>
              <a:t>4-12-2013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9813-0914-4C4D-AF6A-45176A9E0104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8626-5381-7D4C-B9DF-640A18B2931D}" type="datetimeFigureOut">
              <a:rPr lang="it-IT" smtClean="0"/>
              <a:pPr/>
              <a:t>4-12-2013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9813-0914-4C4D-AF6A-45176A9E0104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8626-5381-7D4C-B9DF-640A18B2931D}" type="datetimeFigureOut">
              <a:rPr lang="it-IT" smtClean="0"/>
              <a:pPr/>
              <a:t>4-12-2013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9813-0914-4C4D-AF6A-45176A9E0104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8626-5381-7D4C-B9DF-640A18B2931D}" type="datetimeFigureOut">
              <a:rPr lang="it-IT" smtClean="0"/>
              <a:pPr/>
              <a:t>4-12-2013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9813-0914-4C4D-AF6A-45176A9E0104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B8626-5381-7D4C-B9DF-640A18B2931D}" type="datetimeFigureOut">
              <a:rPr lang="it-IT" smtClean="0"/>
              <a:pPr/>
              <a:t>4-12-2013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99813-0914-4C4D-AF6A-45176A9E0104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90600" y="533400"/>
            <a:ext cx="7772400" cy="19812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it-IT" sz="4300" b="1">
                <a:solidFill>
                  <a:srgbClr val="02225C"/>
                </a:solidFill>
                <a:latin typeface="Times New Roman" pitchFamily="-1" charset="0"/>
                <a:cs typeface="ＭＳ Ｐゴシック" pitchFamily="-1" charset="-128"/>
              </a:rPr>
              <a:t/>
            </a:r>
            <a:br>
              <a:rPr lang="it-IT" sz="4300" b="1">
                <a:solidFill>
                  <a:srgbClr val="02225C"/>
                </a:solidFill>
                <a:latin typeface="Times New Roman" pitchFamily="-1" charset="0"/>
                <a:cs typeface="ＭＳ Ｐゴシック" pitchFamily="-1" charset="-128"/>
              </a:rPr>
            </a:br>
            <a:r>
              <a:rPr lang="it-IT" sz="4800" b="1">
                <a:solidFill>
                  <a:srgbClr val="02225C"/>
                </a:solidFill>
                <a:latin typeface="Times New Roman" pitchFamily="-1" charset="0"/>
                <a:cs typeface="ＭＳ Ｐゴシック" pitchFamily="-1" charset="-128"/>
              </a:rPr>
              <a:t/>
            </a:r>
            <a:br>
              <a:rPr lang="it-IT" sz="4800" b="1">
                <a:solidFill>
                  <a:srgbClr val="02225C"/>
                </a:solidFill>
                <a:latin typeface="Times New Roman" pitchFamily="-1" charset="0"/>
                <a:cs typeface="ＭＳ Ｐゴシック" pitchFamily="-1" charset="-128"/>
              </a:rPr>
            </a:br>
            <a:endParaRPr lang="it-IT" sz="4800" b="1">
              <a:solidFill>
                <a:srgbClr val="02225C"/>
              </a:solidFill>
              <a:latin typeface="Times New Roman" pitchFamily="-1" charset="0"/>
              <a:cs typeface="ＭＳ Ｐゴシック" pitchFamily="-1" charset="-128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447800" y="3886200"/>
            <a:ext cx="6477000" cy="1412875"/>
          </a:xfrm>
        </p:spPr>
        <p:txBody>
          <a:bodyPr>
            <a:normAutofit fontScale="55000" lnSpcReduction="20000"/>
          </a:bodyPr>
          <a:lstStyle/>
          <a:p>
            <a:pPr marL="0" indent="0" algn="ctr" eaLnBrk="1" hangingPunct="1">
              <a:buFontTx/>
              <a:buNone/>
            </a:pPr>
            <a:endParaRPr lang="it-IT" sz="2200" b="1" dirty="0" smtClean="0">
              <a:solidFill>
                <a:srgbClr val="02225C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 algn="ctr">
              <a:buNone/>
            </a:pPr>
            <a:r>
              <a:rPr lang="it-IT" sz="3636" b="1" dirty="0" smtClean="0">
                <a:solidFill>
                  <a:srgbClr val="02225C"/>
                </a:solidFill>
                <a:latin typeface="Times New Roman" pitchFamily="-1" charset="0"/>
                <a:cs typeface="ＭＳ Ｐゴシック" pitchFamily="-1" charset="-128"/>
              </a:rPr>
              <a:t>Algoritmi Avanzati</a:t>
            </a:r>
          </a:p>
          <a:p>
            <a:pPr marL="0" indent="0" algn="ctr">
              <a:buNone/>
            </a:pPr>
            <a:r>
              <a:rPr lang="it-IT" sz="3636" b="1" dirty="0" smtClean="0">
                <a:solidFill>
                  <a:srgbClr val="02225C"/>
                </a:solidFill>
                <a:latin typeface="Times New Roman" pitchFamily="-1" charset="0"/>
                <a:cs typeface="ＭＳ Ｐゴシック" pitchFamily="-1" charset="-128"/>
              </a:rPr>
              <a:t>a.a</a:t>
            </a:r>
            <a:r>
              <a:rPr lang="it-IT" sz="3636" b="1" dirty="0" err="1" smtClean="0">
                <a:solidFill>
                  <a:srgbClr val="02225C"/>
                </a:solidFill>
                <a:latin typeface="Times New Roman" pitchFamily="-1" charset="0"/>
                <a:cs typeface="ＭＳ Ｐゴシック" pitchFamily="-1" charset="-128"/>
              </a:rPr>
              <a:t>.201</a:t>
            </a:r>
            <a:r>
              <a:rPr lang="it-IT" sz="3636" b="1" dirty="0" smtClean="0">
                <a:solidFill>
                  <a:srgbClr val="02225C"/>
                </a:solidFill>
                <a:latin typeface="Times New Roman" pitchFamily="-1" charset="0"/>
                <a:cs typeface="ＭＳ Ｐゴシック" pitchFamily="-1" charset="-128"/>
              </a:rPr>
              <a:t>3/2014</a:t>
            </a:r>
          </a:p>
          <a:p>
            <a:pPr marL="0" indent="0" algn="ctr">
              <a:buNone/>
            </a:pPr>
            <a:r>
              <a:rPr lang="it-IT" sz="3636" dirty="0" smtClean="0">
                <a:solidFill>
                  <a:srgbClr val="02225C"/>
                </a:solidFill>
                <a:latin typeface="Times New Roman" pitchFamily="-1" charset="0"/>
                <a:cs typeface="ＭＳ Ｐゴシック" pitchFamily="-1" charset="-128"/>
              </a:rPr>
              <a:t>Prof.ssa Rossella Petreschi </a:t>
            </a:r>
          </a:p>
          <a:p>
            <a:pPr marL="0" indent="0" algn="ctr" eaLnBrk="1" hangingPunct="1">
              <a:buFontTx/>
              <a:buNone/>
            </a:pPr>
            <a:r>
              <a:rPr lang="it-IT" sz="2800" dirty="0" smtClean="0">
                <a:solidFill>
                  <a:srgbClr val="02225C"/>
                </a:solidFill>
                <a:latin typeface="Times New Roman" pitchFamily="-1" charset="0"/>
                <a:cs typeface="ＭＳ Ｐゴシック" pitchFamily="-1" charset="-128"/>
              </a:rPr>
              <a:t> 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990600" y="1066800"/>
            <a:ext cx="717708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it-IT" sz="3600" b="1" u="none" dirty="0" smtClean="0">
                <a:solidFill>
                  <a:srgbClr val="742B2F"/>
                </a:solidFill>
                <a:latin typeface="Times New Roman" pitchFamily="-1" charset="0"/>
              </a:rPr>
              <a:t>Algoritmi paralleli </a:t>
            </a:r>
            <a:r>
              <a:rPr lang="it-IT" sz="3600" b="1" u="none" smtClean="0">
                <a:solidFill>
                  <a:srgbClr val="742B2F"/>
                </a:solidFill>
                <a:latin typeface="Times New Roman" pitchFamily="-1" charset="0"/>
              </a:rPr>
              <a:t>di ordinamento</a:t>
            </a:r>
            <a:endParaRPr lang="it-IT" sz="3600" u="none" smtClean="0">
              <a:solidFill>
                <a:srgbClr val="742B2F"/>
              </a:solidFill>
            </a:endParaRPr>
          </a:p>
          <a:p>
            <a:pPr algn="ctr"/>
            <a:r>
              <a:rPr lang="it-IT" sz="4400" b="1" u="none" dirty="0">
                <a:solidFill>
                  <a:srgbClr val="742B2F"/>
                </a:solidFill>
                <a:latin typeface="Times New Roman" pitchFamily="-1" charset="0"/>
              </a:rPr>
              <a:t>Lezione n</a:t>
            </a:r>
            <a:r>
              <a:rPr lang="it-IT" sz="4400" b="1" u="none" dirty="0" smtClean="0">
                <a:solidFill>
                  <a:srgbClr val="742B2F"/>
                </a:solidFill>
                <a:latin typeface="Times New Roman" pitchFamily="-1" charset="0"/>
              </a:rPr>
              <a:t>°14</a:t>
            </a:r>
            <a:endParaRPr lang="it-IT" sz="4400" b="1" u="none" dirty="0">
              <a:solidFill>
                <a:srgbClr val="742B2F"/>
              </a:solidFill>
              <a:latin typeface="Times New Roman" pitchFamily="-1" charset="0"/>
            </a:endParaRPr>
          </a:p>
        </p:txBody>
      </p:sp>
      <p:sp>
        <p:nvSpPr>
          <p:cNvPr id="16389" name="Rectangle 9"/>
          <p:cNvSpPr>
            <a:spLocks noChangeArrowheads="1"/>
          </p:cNvSpPr>
          <p:nvPr/>
        </p:nvSpPr>
        <p:spPr bwMode="auto">
          <a:xfrm>
            <a:off x="3429000" y="6194425"/>
            <a:ext cx="2362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6390" name="Text Box 10"/>
          <p:cNvSpPr txBox="1">
            <a:spLocks noChangeArrowheads="1"/>
          </p:cNvSpPr>
          <p:nvPr/>
        </p:nvSpPr>
        <p:spPr bwMode="auto">
          <a:xfrm>
            <a:off x="3429000" y="6210300"/>
            <a:ext cx="23780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6391" name="Line 11"/>
          <p:cNvSpPr>
            <a:spLocks noChangeShapeType="1"/>
          </p:cNvSpPr>
          <p:nvPr/>
        </p:nvSpPr>
        <p:spPr bwMode="auto">
          <a:xfrm>
            <a:off x="3429000" y="6248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6392" name="Text Box 12"/>
          <p:cNvSpPr txBox="1">
            <a:spLocks noChangeArrowheads="1"/>
          </p:cNvSpPr>
          <p:nvPr/>
        </p:nvSpPr>
        <p:spPr bwMode="auto">
          <a:xfrm>
            <a:off x="3260725" y="6248400"/>
            <a:ext cx="2454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  <p:sp>
        <p:nvSpPr>
          <p:cNvPr id="16393" name="Text Box 13"/>
          <p:cNvSpPr txBox="1">
            <a:spLocks noChangeArrowheads="1"/>
          </p:cNvSpPr>
          <p:nvPr/>
        </p:nvSpPr>
        <p:spPr bwMode="auto">
          <a:xfrm>
            <a:off x="3429000" y="6248400"/>
            <a:ext cx="2209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egnaposto piè di pagina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it-IT" dirty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Dettaglio del partizionamento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84313"/>
            <a:ext cx="7772400" cy="4681537"/>
          </a:xfrm>
        </p:spPr>
        <p:txBody>
          <a:bodyPr/>
          <a:lstStyle/>
          <a:p>
            <a:pPr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</a:tabLst>
            </a:pPr>
            <a:r>
              <a:rPr lang="it-IT" sz="2800" b="1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begin</a:t>
            </a:r>
            <a:endParaRPr lang="it-IT" sz="2800" b="1" dirty="0">
              <a:solidFill>
                <a:srgbClr val="222268"/>
              </a:solidFill>
              <a:latin typeface="Times New Roman" pitchFamily="-1" charset="0"/>
              <a:ea typeface="Times New Roman" pitchFamily="-1" charset="0"/>
              <a:cs typeface="Times New Roman" pitchFamily="-1" charset="0"/>
            </a:endParaRPr>
          </a:p>
          <a:p>
            <a:pPr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</a:tabLst>
            </a:pP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P</a:t>
            </a:r>
            <a:r>
              <a:rPr lang="it-IT" sz="2800" baseline="-25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0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:	</a:t>
            </a:r>
            <a:r>
              <a:rPr lang="it-IT" sz="28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r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[ </a:t>
            </a:r>
            <a:r>
              <a:rPr lang="it-IT" sz="28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0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] = </a:t>
            </a:r>
            <a:r>
              <a:rPr lang="it-IT" sz="28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0</a:t>
            </a:r>
            <a:endParaRPr lang="it-IT" sz="2800" dirty="0">
              <a:solidFill>
                <a:srgbClr val="222268"/>
              </a:solidFill>
              <a:latin typeface="Times New Roman" pitchFamily="-1" charset="0"/>
              <a:ea typeface="Times New Roman" pitchFamily="-1" charset="0"/>
              <a:cs typeface="Times New Roman" pitchFamily="-1" charset="0"/>
            </a:endParaRPr>
          </a:p>
          <a:p>
            <a:pPr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</a:tabLst>
            </a:pP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	</a:t>
            </a:r>
            <a:r>
              <a:rPr lang="it-IT" sz="28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r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[ </a:t>
            </a:r>
            <a:r>
              <a:rPr lang="it-IT" sz="28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m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/ log </a:t>
            </a:r>
            <a:r>
              <a:rPr lang="it-IT" sz="28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m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] = </a:t>
            </a:r>
            <a:r>
              <a:rPr lang="it-IT" sz="28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n</a:t>
            </a:r>
            <a:endParaRPr lang="it-IT" sz="2800" dirty="0">
              <a:solidFill>
                <a:srgbClr val="222268"/>
              </a:solidFill>
              <a:latin typeface="Times New Roman" pitchFamily="-1" charset="0"/>
              <a:ea typeface="Times New Roman" pitchFamily="-1" charset="0"/>
              <a:cs typeface="Times New Roman" pitchFamily="-1" charset="0"/>
            </a:endParaRPr>
          </a:p>
          <a:p>
            <a:pPr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</a:tabLst>
            </a:pP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	</a:t>
            </a:r>
            <a:r>
              <a:rPr lang="it-IT" sz="2800" b="1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for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i = </a:t>
            </a:r>
            <a:r>
              <a:rPr lang="it-IT" sz="28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1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800" b="1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to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8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m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/log </a:t>
            </a:r>
            <a:r>
              <a:rPr lang="it-IT" sz="28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m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-1 </a:t>
            </a:r>
            <a:r>
              <a:rPr lang="it-IT" sz="2800" b="1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pardo</a:t>
            </a:r>
          </a:p>
          <a:p>
            <a:pPr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</a:tabLst>
            </a:pP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P</a:t>
            </a:r>
            <a:r>
              <a:rPr lang="it-IT" sz="2800" baseline="-25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i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:		</a:t>
            </a:r>
            <a:r>
              <a:rPr lang="it-IT" sz="28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r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[ i ] = rango(</a:t>
            </a:r>
            <a:r>
              <a:rPr lang="it-IT" sz="28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B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[ i</a:t>
            </a:r>
            <a:r>
              <a:rPr lang="it-IT" sz="28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(log </a:t>
            </a:r>
            <a:r>
              <a:rPr lang="it-IT" sz="28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m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-</a:t>
            </a:r>
            <a:r>
              <a:rPr lang="it-IT" sz="28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1)] 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: A)</a:t>
            </a:r>
          </a:p>
          <a:p>
            <a:pPr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</a:tabLst>
            </a:pP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	</a:t>
            </a:r>
            <a:r>
              <a:rPr lang="it-IT" sz="2800" b="1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for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i = </a:t>
            </a:r>
            <a:r>
              <a:rPr lang="it-IT" sz="28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0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800" b="1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to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8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m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/log </a:t>
            </a:r>
            <a:r>
              <a:rPr lang="it-IT" sz="28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m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-1 </a:t>
            </a:r>
            <a:r>
              <a:rPr lang="it-IT" sz="2800" b="1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pardo</a:t>
            </a:r>
          </a:p>
          <a:p>
            <a:pPr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</a:tabLst>
            </a:pP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P</a:t>
            </a:r>
            <a:r>
              <a:rPr lang="it-IT" sz="2800" baseline="-25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i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: 		B</a:t>
            </a:r>
            <a:r>
              <a:rPr lang="it-IT" sz="2800" baseline="-25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i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= (</a:t>
            </a:r>
            <a:r>
              <a:rPr lang="it-IT" sz="28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B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[ i</a:t>
            </a:r>
            <a:r>
              <a:rPr lang="it-IT" sz="28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log </a:t>
            </a:r>
            <a:r>
              <a:rPr lang="it-IT" sz="28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m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], </a:t>
            </a:r>
            <a:r>
              <a:rPr lang="it-IT" sz="28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…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 </a:t>
            </a:r>
            <a:r>
              <a:rPr lang="it-IT" sz="28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B</a:t>
            </a:r>
            <a:r>
              <a:rPr lang="it-IT" sz="28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[(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i+1</a:t>
            </a:r>
            <a:r>
              <a:rPr lang="it-IT" sz="28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)(log </a:t>
            </a:r>
            <a:r>
              <a:rPr lang="it-IT" sz="28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m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-</a:t>
            </a:r>
            <a:r>
              <a:rPr lang="it-IT" sz="28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1)]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)</a:t>
            </a:r>
          </a:p>
          <a:p>
            <a:pPr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</a:tabLst>
            </a:pP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		A</a:t>
            </a:r>
            <a:r>
              <a:rPr lang="it-IT" sz="2800" baseline="-25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i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= (A[ </a:t>
            </a:r>
            <a:r>
              <a:rPr lang="it-IT" sz="28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r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[ i ] ], </a:t>
            </a:r>
            <a:r>
              <a:rPr lang="it-IT" sz="28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…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 A[ </a:t>
            </a:r>
            <a:r>
              <a:rPr lang="it-IT" sz="28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r</a:t>
            </a:r>
            <a:r>
              <a:rPr lang="it-IT" sz="28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[i+1] -1])</a:t>
            </a:r>
          </a:p>
          <a:p>
            <a:pPr>
              <a:buFontTx/>
              <a:buNone/>
              <a:tabLst>
                <a:tab pos="714375" algn="l"/>
                <a:tab pos="1081088" algn="l"/>
                <a:tab pos="1438275" algn="l"/>
                <a:tab pos="1795463" algn="l"/>
              </a:tabLst>
            </a:pPr>
            <a:r>
              <a:rPr lang="it-IT" sz="2800" b="1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end</a:t>
            </a:r>
            <a:endParaRPr lang="it-IT" sz="2800" dirty="0">
              <a:solidFill>
                <a:srgbClr val="222268"/>
              </a:solidFill>
              <a:latin typeface="Times New Roman" pitchFamily="-1" charset="0"/>
              <a:ea typeface="Times New Roman" pitchFamily="-1" charset="0"/>
              <a:cs typeface="Times New Roman" pitchFamily="-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egnaposto piè di pagina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it-IT" dirty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>
                <a:solidFill>
                  <a:srgbClr val="222268"/>
                </a:solidFill>
                <a:cs typeface="ＭＳ Ｐゴシック" pitchFamily="-1" charset="-128"/>
              </a:rPr>
              <a:t>Complessità dell’algoritmo di fusione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it-IT" sz="1800" dirty="0">
                <a:solidFill>
                  <a:srgbClr val="222268"/>
                </a:solidFill>
                <a:cs typeface="ＭＳ Ｐゴシック" pitchFamily="-1" charset="-128"/>
              </a:rPr>
              <a:t>Per completare la fusione di A e </a:t>
            </a:r>
            <a:r>
              <a:rPr lang="it-IT" sz="1800" dirty="0" err="1">
                <a:solidFill>
                  <a:srgbClr val="222268"/>
                </a:solidFill>
                <a:cs typeface="ＭＳ Ｐゴシック" pitchFamily="-1" charset="-128"/>
              </a:rPr>
              <a:t>B</a:t>
            </a:r>
            <a:r>
              <a:rPr lang="it-IT" sz="1800" dirty="0">
                <a:solidFill>
                  <a:srgbClr val="222268"/>
                </a:solidFill>
                <a:cs typeface="ＭＳ Ｐゴシック" pitchFamily="-1" charset="-128"/>
              </a:rPr>
              <a:t> (cioè per calcolare la posizione </a:t>
            </a:r>
            <a:r>
              <a:rPr lang="it-IT" sz="1800" dirty="0" smtClean="0">
                <a:solidFill>
                  <a:srgbClr val="222268"/>
                </a:solidFill>
                <a:cs typeface="ＭＳ Ｐゴシック" pitchFamily="-1" charset="-128"/>
              </a:rPr>
              <a:t>di ciascun </a:t>
            </a:r>
            <a:r>
              <a:rPr lang="it-IT" sz="1800" dirty="0">
                <a:solidFill>
                  <a:srgbClr val="222268"/>
                </a:solidFill>
                <a:cs typeface="ＭＳ Ｐゴシック" pitchFamily="-1" charset="-128"/>
              </a:rPr>
              <a:t>valore </a:t>
            </a:r>
            <a:r>
              <a:rPr lang="it-IT" sz="1800" dirty="0" smtClean="0">
                <a:solidFill>
                  <a:srgbClr val="222268"/>
                </a:solidFill>
                <a:cs typeface="ＭＳ Ｐゴシック" pitchFamily="-1" charset="-128"/>
              </a:rPr>
              <a:t>nel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1800" dirty="0" smtClean="0">
                <a:solidFill>
                  <a:srgbClr val="222268"/>
                </a:solidFill>
                <a:cs typeface="ＭＳ Ｐゴシック" pitchFamily="-1" charset="-128"/>
              </a:rPr>
              <a:t>vettore </a:t>
            </a:r>
            <a:r>
              <a:rPr lang="it-IT" sz="1800" dirty="0">
                <a:solidFill>
                  <a:srgbClr val="222268"/>
                </a:solidFill>
                <a:cs typeface="ＭＳ Ｐゴシック" pitchFamily="-1" charset="-128"/>
              </a:rPr>
              <a:t>finale) si dovranno fondere tutte le coppie </a:t>
            </a:r>
            <a:r>
              <a:rPr lang="it-IT" sz="1800" dirty="0" smtClean="0">
                <a:solidFill>
                  <a:srgbClr val="222268"/>
                </a:solidFill>
                <a:cs typeface="ＭＳ Ｐゴシック" pitchFamily="-1" charset="-128"/>
              </a:rPr>
              <a:t>di sottovettori </a:t>
            </a:r>
            <a:r>
              <a:rPr lang="it-IT" sz="1800" dirty="0">
                <a:solidFill>
                  <a:srgbClr val="222268"/>
                </a:solidFill>
                <a:cs typeface="ＭＳ Ｐゴシック" pitchFamily="-1" charset="-128"/>
              </a:rPr>
              <a:t>(A</a:t>
            </a:r>
            <a:r>
              <a:rPr lang="it-IT" sz="1800" baseline="-25000" dirty="0">
                <a:solidFill>
                  <a:srgbClr val="222268"/>
                </a:solidFill>
                <a:cs typeface="ＭＳ Ｐゴシック" pitchFamily="-1" charset="-128"/>
              </a:rPr>
              <a:t>i</a:t>
            </a:r>
            <a:r>
              <a:rPr lang="it-IT" sz="1800" dirty="0">
                <a:solidFill>
                  <a:srgbClr val="222268"/>
                </a:solidFill>
                <a:cs typeface="ＭＳ Ｐゴシック" pitchFamily="-1" charset="-128"/>
              </a:rPr>
              <a:t>, B</a:t>
            </a:r>
            <a:r>
              <a:rPr lang="it-IT" sz="1800" baseline="-25000" dirty="0">
                <a:solidFill>
                  <a:srgbClr val="222268"/>
                </a:solidFill>
                <a:cs typeface="ＭＳ Ｐゴシック" pitchFamily="-1" charset="-128"/>
              </a:rPr>
              <a:t>i</a:t>
            </a:r>
            <a:r>
              <a:rPr lang="it-IT" sz="1800" dirty="0">
                <a:solidFill>
                  <a:srgbClr val="222268"/>
                </a:solidFill>
                <a:cs typeface="ＭＳ Ｐゴシック" pitchFamily="-1" charset="-128"/>
              </a:rPr>
              <a:t>).</a:t>
            </a:r>
            <a:r>
              <a:rPr lang="it-IT" sz="1800" dirty="0" smtClean="0">
                <a:solidFill>
                  <a:srgbClr val="222268"/>
                </a:solidFill>
                <a:cs typeface="ＭＳ Ｐゴシック" pitchFamily="-1" charset="-128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1800" dirty="0" smtClean="0">
                <a:solidFill>
                  <a:srgbClr val="222268"/>
                </a:solidFill>
                <a:cs typeface="ＭＳ Ｐゴシック" pitchFamily="-1" charset="-128"/>
              </a:rPr>
              <a:t>Utilizzando </a:t>
            </a:r>
            <a:r>
              <a:rPr lang="it-IT" sz="1800" dirty="0">
                <a:solidFill>
                  <a:srgbClr val="222268"/>
                </a:solidFill>
                <a:cs typeface="ＭＳ Ｐゴシック" pitchFamily="-1" charset="-128"/>
              </a:rPr>
              <a:t>l’inserimento di una seq. breve in un </a:t>
            </a:r>
            <a:r>
              <a:rPr lang="it-IT" sz="1800" dirty="0" smtClean="0">
                <a:solidFill>
                  <a:srgbClr val="222268"/>
                </a:solidFill>
                <a:cs typeface="ＭＳ Ｐゴシック" pitchFamily="-1" charset="-128"/>
              </a:rPr>
              <a:t>vettore ordinato </a:t>
            </a:r>
            <a:r>
              <a:rPr lang="it-IT" sz="1800" dirty="0">
                <a:solidFill>
                  <a:srgbClr val="222268"/>
                </a:solidFill>
                <a:cs typeface="ＭＳ Ｐゴシック" pitchFamily="-1" charset="-128"/>
              </a:rPr>
              <a:t>ciò si può fare </a:t>
            </a:r>
            <a:r>
              <a:rPr lang="it-IT" sz="1800" dirty="0" smtClean="0">
                <a:solidFill>
                  <a:srgbClr val="222268"/>
                </a:solidFill>
                <a:cs typeface="ＭＳ Ｐゴシック" pitchFamily="-1" charset="-128"/>
              </a:rPr>
              <a:t>in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1800" dirty="0" smtClean="0">
                <a:solidFill>
                  <a:srgbClr val="222268"/>
                </a:solidFill>
                <a:cs typeface="ＭＳ Ｐゴシック" pitchFamily="-1" charset="-128"/>
              </a:rPr>
              <a:t>O</a:t>
            </a:r>
            <a:r>
              <a:rPr lang="it-IT" sz="1800" dirty="0">
                <a:solidFill>
                  <a:srgbClr val="222268"/>
                </a:solidFill>
                <a:cs typeface="ＭＳ Ｐゴシック" pitchFamily="-1" charset="-128"/>
              </a:rPr>
              <a:t>(log </a:t>
            </a:r>
            <a:r>
              <a:rPr lang="it-IT" sz="1800" dirty="0" err="1">
                <a:solidFill>
                  <a:srgbClr val="222268"/>
                </a:solidFill>
                <a:cs typeface="ＭＳ Ｐゴシック" pitchFamily="-1" charset="-128"/>
              </a:rPr>
              <a:t>m</a:t>
            </a:r>
            <a:r>
              <a:rPr lang="it-IT" sz="1800" dirty="0">
                <a:solidFill>
                  <a:srgbClr val="222268"/>
                </a:solidFill>
                <a:cs typeface="ＭＳ Ｐゴシック" pitchFamily="-1" charset="-128"/>
              </a:rPr>
              <a:t>) tempo con |A</a:t>
            </a:r>
            <a:r>
              <a:rPr lang="it-IT" sz="1800" baseline="-25000" dirty="0">
                <a:solidFill>
                  <a:srgbClr val="222268"/>
                </a:solidFill>
                <a:cs typeface="ＭＳ Ｐゴシック" pitchFamily="-1" charset="-128"/>
              </a:rPr>
              <a:t>i</a:t>
            </a:r>
            <a:r>
              <a:rPr lang="it-IT" sz="1800" dirty="0">
                <a:solidFill>
                  <a:srgbClr val="222268"/>
                </a:solidFill>
                <a:cs typeface="ＭＳ Ｐゴシック" pitchFamily="-1" charset="-128"/>
              </a:rPr>
              <a:t>| processori.</a:t>
            </a:r>
            <a:r>
              <a:rPr lang="it-IT" sz="1800" dirty="0" smtClean="0">
                <a:solidFill>
                  <a:srgbClr val="222268"/>
                </a:solidFill>
                <a:cs typeface="ＭＳ Ｐゴシック" pitchFamily="-1" charset="-128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1800" dirty="0" smtClean="0">
                <a:solidFill>
                  <a:srgbClr val="222268"/>
                </a:solidFill>
                <a:cs typeface="ＭＳ Ｐゴシック" pitchFamily="-1" charset="-128"/>
              </a:rPr>
              <a:t>Quindi </a:t>
            </a:r>
            <a:r>
              <a:rPr lang="it-IT" sz="1800" dirty="0">
                <a:solidFill>
                  <a:srgbClr val="222268"/>
                </a:solidFill>
                <a:cs typeface="ＭＳ Ｐゴシック" pitchFamily="-1" charset="-128"/>
              </a:rPr>
              <a:t>con </a:t>
            </a:r>
            <a:r>
              <a:rPr lang="it-IT" sz="1800" dirty="0" err="1" smtClean="0">
                <a:solidFill>
                  <a:srgbClr val="222268"/>
                </a:solidFill>
                <a:cs typeface="ＭＳ Ｐゴシック" pitchFamily="-1" charset="-128"/>
              </a:rPr>
              <a:t>n</a:t>
            </a:r>
            <a:r>
              <a:rPr lang="it-IT" sz="1800" dirty="0">
                <a:solidFill>
                  <a:srgbClr val="222268"/>
                </a:solidFill>
                <a:cs typeface="ＭＳ Ｐゴシック" pitchFamily="-1" charset="-128"/>
              </a:rPr>
              <a:t> </a:t>
            </a:r>
            <a:r>
              <a:rPr lang="it-IT" sz="1800" dirty="0" smtClean="0">
                <a:solidFill>
                  <a:srgbClr val="222268"/>
                </a:solidFill>
                <a:cs typeface="ＭＳ Ｐゴシック" pitchFamily="-1" charset="-128"/>
              </a:rPr>
              <a:t>processori </a:t>
            </a:r>
            <a:r>
              <a:rPr lang="it-IT" sz="1800" dirty="0">
                <a:solidFill>
                  <a:srgbClr val="222268"/>
                </a:solidFill>
                <a:cs typeface="ＭＳ Ｐゴシック" pitchFamily="-1" charset="-128"/>
              </a:rPr>
              <a:t>tutte le coppie possono essere fuse contemporaneamente in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1800" dirty="0">
                <a:solidFill>
                  <a:srgbClr val="222268"/>
                </a:solidFill>
                <a:cs typeface="ＭＳ Ｐゴシック" pitchFamily="-1" charset="-128"/>
              </a:rPr>
              <a:t>tempo logaritmico.</a:t>
            </a:r>
            <a:endParaRPr lang="it-IT" sz="1800" dirty="0" smtClean="0">
              <a:solidFill>
                <a:srgbClr val="222268"/>
              </a:solidFill>
              <a:cs typeface="ＭＳ Ｐゴシック" pitchFamily="-1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it-IT" sz="1800" dirty="0" smtClean="0">
              <a:solidFill>
                <a:srgbClr val="222268"/>
              </a:solidFill>
              <a:cs typeface="ＭＳ Ｐゴシック" pitchFamily="-1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it-IT" sz="1800" dirty="0" smtClean="0">
                <a:solidFill>
                  <a:srgbClr val="222268"/>
                </a:solidFill>
                <a:cs typeface="ＭＳ Ｐゴシック" pitchFamily="-1" charset="-128"/>
              </a:rPr>
              <a:t>Gli elementi di A</a:t>
            </a:r>
            <a:r>
              <a:rPr lang="it-IT" sz="1800" baseline="-25000" dirty="0" smtClean="0">
                <a:solidFill>
                  <a:srgbClr val="222268"/>
                </a:solidFill>
                <a:cs typeface="ＭＳ Ｐゴシック" pitchFamily="-1" charset="-128"/>
              </a:rPr>
              <a:t>i</a:t>
            </a:r>
            <a:r>
              <a:rPr lang="it-IT" sz="1800" dirty="0" smtClean="0">
                <a:solidFill>
                  <a:srgbClr val="222268"/>
                </a:solidFill>
                <a:cs typeface="ＭＳ Ｐゴシック" pitchFamily="-1" charset="-128"/>
              </a:rPr>
              <a:t> e B</a:t>
            </a:r>
            <a:r>
              <a:rPr lang="it-IT" sz="1800" baseline="-25000" dirty="0" smtClean="0">
                <a:solidFill>
                  <a:srgbClr val="222268"/>
                </a:solidFill>
                <a:cs typeface="ＭＳ Ｐゴシック" pitchFamily="-1" charset="-128"/>
              </a:rPr>
              <a:t>i </a:t>
            </a:r>
            <a:r>
              <a:rPr lang="it-IT" sz="1800" dirty="0" smtClean="0">
                <a:solidFill>
                  <a:srgbClr val="222268"/>
                </a:solidFill>
                <a:cs typeface="ＭＳ Ｐゴシック" pitchFamily="-1" charset="-128"/>
              </a:rPr>
              <a:t>vengono posizionati nel vettore risultante </a:t>
            </a:r>
            <a:r>
              <a:rPr lang="it-IT" sz="1800" dirty="0" err="1" smtClean="0">
                <a:solidFill>
                  <a:srgbClr val="222268"/>
                </a:solidFill>
                <a:cs typeface="ＭＳ Ｐゴシック" pitchFamily="-1" charset="-128"/>
              </a:rPr>
              <a:t>C</a:t>
            </a:r>
            <a:r>
              <a:rPr lang="it-IT" sz="1800" dirty="0" smtClean="0">
                <a:solidFill>
                  <a:srgbClr val="222268"/>
                </a:solidFill>
                <a:cs typeface="ＭＳ Ｐゴシック" pitchFamily="-1" charset="-128"/>
              </a:rPr>
              <a:t> in tempo parallelo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1800" dirty="0" smtClean="0">
                <a:solidFill>
                  <a:srgbClr val="222268"/>
                </a:solidFill>
                <a:cs typeface="ＭＳ Ｐゴシック" pitchFamily="-1" charset="-128"/>
              </a:rPr>
              <a:t>costante tenuto conto che:</a:t>
            </a:r>
          </a:p>
          <a:p>
            <a:pPr lvl="1">
              <a:lnSpc>
                <a:spcPct val="90000"/>
              </a:lnSpc>
            </a:pPr>
            <a:r>
              <a:rPr lang="it-IT" sz="1800" dirty="0" smtClean="0">
                <a:solidFill>
                  <a:srgbClr val="222268"/>
                </a:solidFill>
              </a:rPr>
              <a:t>ogni A</a:t>
            </a:r>
            <a:r>
              <a:rPr lang="it-IT" sz="1800" baseline="-25000" dirty="0" smtClean="0">
                <a:solidFill>
                  <a:srgbClr val="222268"/>
                </a:solidFill>
              </a:rPr>
              <a:t>i</a:t>
            </a:r>
            <a:r>
              <a:rPr lang="it-IT" sz="1800" dirty="0" smtClean="0">
                <a:solidFill>
                  <a:srgbClr val="222268"/>
                </a:solidFill>
              </a:rPr>
              <a:t> contribuisce con (r</a:t>
            </a:r>
            <a:r>
              <a:rPr lang="it-IT" sz="1800" baseline="-25000" dirty="0" smtClean="0">
                <a:solidFill>
                  <a:srgbClr val="222268"/>
                </a:solidFill>
              </a:rPr>
              <a:t>i+1 </a:t>
            </a:r>
            <a:r>
              <a:rPr lang="it-IT" sz="1800" dirty="0" err="1" smtClean="0">
                <a:solidFill>
                  <a:srgbClr val="222268"/>
                </a:solidFill>
              </a:rPr>
              <a:t>–</a:t>
            </a:r>
            <a:r>
              <a:rPr lang="it-IT" sz="1800" baseline="-25000" dirty="0" smtClean="0">
                <a:solidFill>
                  <a:srgbClr val="222268"/>
                </a:solidFill>
              </a:rPr>
              <a:t> </a:t>
            </a:r>
            <a:r>
              <a:rPr lang="it-IT" sz="1800" dirty="0" err="1" smtClean="0">
                <a:solidFill>
                  <a:srgbClr val="222268"/>
                </a:solidFill>
              </a:rPr>
              <a:t>r</a:t>
            </a:r>
            <a:r>
              <a:rPr lang="it-IT" sz="1800" baseline="-25000" dirty="0" err="1" smtClean="0">
                <a:solidFill>
                  <a:srgbClr val="222268"/>
                </a:solidFill>
              </a:rPr>
              <a:t>i</a:t>
            </a:r>
            <a:r>
              <a:rPr lang="it-IT" sz="1800" dirty="0" smtClean="0">
                <a:solidFill>
                  <a:srgbClr val="222268"/>
                </a:solidFill>
              </a:rPr>
              <a:t>);</a:t>
            </a:r>
          </a:p>
          <a:p>
            <a:pPr lvl="1">
              <a:lnSpc>
                <a:spcPct val="90000"/>
              </a:lnSpc>
            </a:pPr>
            <a:r>
              <a:rPr lang="it-IT" sz="1800" dirty="0" smtClean="0">
                <a:solidFill>
                  <a:srgbClr val="222268"/>
                </a:solidFill>
              </a:rPr>
              <a:t>ogni </a:t>
            </a:r>
            <a:r>
              <a:rPr lang="it-IT" sz="1800" dirty="0" err="1" smtClean="0">
                <a:solidFill>
                  <a:srgbClr val="222268"/>
                </a:solidFill>
              </a:rPr>
              <a:t>B</a:t>
            </a:r>
            <a:r>
              <a:rPr lang="it-IT" sz="1800" baseline="-25000" dirty="0" err="1" smtClean="0">
                <a:solidFill>
                  <a:srgbClr val="222268"/>
                </a:solidFill>
              </a:rPr>
              <a:t>j</a:t>
            </a:r>
            <a:r>
              <a:rPr lang="it-IT" sz="1800" baseline="-25000" dirty="0" smtClean="0">
                <a:solidFill>
                  <a:srgbClr val="222268"/>
                </a:solidFill>
              </a:rPr>
              <a:t> </a:t>
            </a:r>
            <a:r>
              <a:rPr lang="it-IT" sz="1800" dirty="0" smtClean="0">
                <a:solidFill>
                  <a:srgbClr val="222268"/>
                </a:solidFill>
              </a:rPr>
              <a:t>contribuisce con log </a:t>
            </a:r>
            <a:r>
              <a:rPr lang="it-IT" sz="1800" dirty="0" err="1">
                <a:solidFill>
                  <a:srgbClr val="222268"/>
                </a:solidFill>
              </a:rPr>
              <a:t>m</a:t>
            </a:r>
            <a:r>
              <a:rPr lang="it-IT" sz="1800" dirty="0" smtClean="0">
                <a:solidFill>
                  <a:srgbClr val="222268"/>
                </a:solidFill>
              </a:rPr>
              <a:t> elementi.</a:t>
            </a:r>
            <a:endParaRPr lang="it-IT" sz="1800" dirty="0">
              <a:solidFill>
                <a:srgbClr val="222268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it-IT" sz="1800" dirty="0">
              <a:solidFill>
                <a:srgbClr val="222268"/>
              </a:solidFill>
              <a:cs typeface="ＭＳ Ｐゴシック" pitchFamily="-1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it-IT" sz="1800" dirty="0">
                <a:solidFill>
                  <a:srgbClr val="222268"/>
                </a:solidFill>
                <a:cs typeface="ＭＳ Ｐゴシック" pitchFamily="-1" charset="-128"/>
              </a:rPr>
              <a:t>Il tempo totale richiesto </a:t>
            </a:r>
            <a:r>
              <a:rPr lang="it-IT" sz="1800" dirty="0" smtClean="0">
                <a:solidFill>
                  <a:srgbClr val="222268"/>
                </a:solidFill>
                <a:cs typeface="ＭＳ Ｐゴシック" pitchFamily="-1" charset="-128"/>
              </a:rPr>
              <a:t>è pertanto </a:t>
            </a:r>
            <a:r>
              <a:rPr lang="it-IT" sz="1800" dirty="0">
                <a:solidFill>
                  <a:srgbClr val="222268"/>
                </a:solidFill>
                <a:cs typeface="ＭＳ Ｐゴシック" pitchFamily="-1" charset="-128"/>
              </a:rPr>
              <a:t>O(log </a:t>
            </a:r>
            <a:r>
              <a:rPr lang="it-IT" sz="1800" dirty="0" err="1">
                <a:solidFill>
                  <a:srgbClr val="222268"/>
                </a:solidFill>
                <a:cs typeface="ＭＳ Ｐゴシック" pitchFamily="-1" charset="-128"/>
              </a:rPr>
              <a:t>n</a:t>
            </a:r>
            <a:r>
              <a:rPr lang="it-IT" sz="1800" dirty="0">
                <a:solidFill>
                  <a:srgbClr val="222268"/>
                </a:solidFill>
                <a:cs typeface="ＭＳ Ｐゴシック" pitchFamily="-1" charset="-128"/>
              </a:rPr>
              <a:t>) con </a:t>
            </a:r>
            <a:r>
              <a:rPr lang="it-IT" sz="1800" dirty="0" err="1">
                <a:solidFill>
                  <a:srgbClr val="222268"/>
                </a:solidFill>
                <a:cs typeface="ＭＳ Ｐゴシック" pitchFamily="-1" charset="-128"/>
              </a:rPr>
              <a:t>n</a:t>
            </a:r>
            <a:r>
              <a:rPr lang="it-IT" sz="1800" dirty="0">
                <a:solidFill>
                  <a:srgbClr val="222268"/>
                </a:solidFill>
                <a:cs typeface="ＭＳ Ｐゴシック" pitchFamily="-1" charset="-128"/>
              </a:rPr>
              <a:t> processori su PRAM CREW.</a:t>
            </a:r>
          </a:p>
          <a:p>
            <a:pPr>
              <a:lnSpc>
                <a:spcPct val="90000"/>
              </a:lnSpc>
              <a:buFontTx/>
              <a:buNone/>
            </a:pPr>
            <a:endParaRPr lang="it-IT" sz="1800" dirty="0">
              <a:solidFill>
                <a:srgbClr val="222268"/>
              </a:solidFill>
              <a:cs typeface="ＭＳ Ｐゴシック" pitchFamily="-1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it-IT" sz="1800" i="1" dirty="0">
                <a:solidFill>
                  <a:srgbClr val="008000"/>
                </a:solidFill>
                <a:cs typeface="ＭＳ Ｐゴシック" pitchFamily="-1" charset="-128"/>
              </a:rPr>
              <a:t>Esistono anche algoritmi che riducono la complessità temporale </a:t>
            </a:r>
            <a:r>
              <a:rPr lang="it-IT" sz="1800" i="1" dirty="0" smtClean="0">
                <a:solidFill>
                  <a:srgbClr val="008000"/>
                </a:solidFill>
                <a:cs typeface="ＭＳ Ｐゴシック" pitchFamily="-1" charset="-128"/>
              </a:rPr>
              <a:t>a O</a:t>
            </a:r>
            <a:r>
              <a:rPr lang="it-IT" sz="1800" i="1" dirty="0">
                <a:solidFill>
                  <a:srgbClr val="008000"/>
                </a:solidFill>
                <a:cs typeface="ＭＳ Ｐゴシック" pitchFamily="-1" charset="-128"/>
              </a:rPr>
              <a:t>(log log </a:t>
            </a:r>
            <a:r>
              <a:rPr lang="it-IT" sz="1800" i="1" dirty="0" err="1">
                <a:solidFill>
                  <a:srgbClr val="008000"/>
                </a:solidFill>
                <a:cs typeface="ＭＳ Ｐゴシック" pitchFamily="-1" charset="-128"/>
              </a:rPr>
              <a:t>n</a:t>
            </a:r>
            <a:r>
              <a:rPr lang="it-IT" sz="1800" i="1" dirty="0">
                <a:solidFill>
                  <a:srgbClr val="008000"/>
                </a:solidFill>
                <a:cs typeface="ＭＳ Ｐゴシック" pitchFamily="-1" charset="-128"/>
              </a:rPr>
              <a:t>) </a:t>
            </a:r>
            <a:r>
              <a:rPr lang="it-IT" sz="1800" i="1" dirty="0" smtClean="0">
                <a:solidFill>
                  <a:srgbClr val="008000"/>
                </a:solidFill>
                <a:cs typeface="ＭＳ Ｐゴシック" pitchFamily="-1" charset="-128"/>
              </a:rPr>
              <a:t>portando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1800" i="1" dirty="0" smtClean="0">
                <a:solidFill>
                  <a:srgbClr val="008000"/>
                </a:solidFill>
                <a:cs typeface="ＭＳ Ｐゴシック" pitchFamily="-1" charset="-128"/>
              </a:rPr>
              <a:t>quindi </a:t>
            </a:r>
            <a:r>
              <a:rPr lang="it-IT" sz="1800" i="1" dirty="0">
                <a:solidFill>
                  <a:srgbClr val="008000"/>
                </a:solidFill>
                <a:cs typeface="ＭＳ Ｐゴシック" pitchFamily="-1" charset="-128"/>
              </a:rPr>
              <a:t>il costo totale a O(</a:t>
            </a:r>
            <a:r>
              <a:rPr lang="it-IT" sz="1800" i="1" dirty="0" err="1">
                <a:solidFill>
                  <a:srgbClr val="008000"/>
                </a:solidFill>
                <a:cs typeface="ＭＳ Ｐゴシック" pitchFamily="-1" charset="-128"/>
              </a:rPr>
              <a:t>n</a:t>
            </a:r>
            <a:r>
              <a:rPr lang="it-IT" sz="1800" i="1" dirty="0">
                <a:solidFill>
                  <a:srgbClr val="008000"/>
                </a:solidFill>
                <a:cs typeface="ＭＳ Ｐゴシック" pitchFamily="-1" charset="-128"/>
              </a:rPr>
              <a:t> log log </a:t>
            </a:r>
            <a:r>
              <a:rPr lang="it-IT" sz="1800" i="1" dirty="0" err="1">
                <a:solidFill>
                  <a:srgbClr val="008000"/>
                </a:solidFill>
                <a:cs typeface="ＭＳ Ｐゴシック" pitchFamily="-1" charset="-128"/>
              </a:rPr>
              <a:t>n</a:t>
            </a:r>
            <a:r>
              <a:rPr lang="it-IT" sz="1800" i="1" dirty="0">
                <a:solidFill>
                  <a:srgbClr val="008000"/>
                </a:solidFill>
                <a:cs typeface="ＭＳ Ｐゴシック" pitchFamily="-1" charset="-128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>
                <a:solidFill>
                  <a:srgbClr val="222268"/>
                </a:solidFill>
                <a:cs typeface="ＭＳ Ｐゴシック" pitchFamily="-1" charset="-128"/>
              </a:rPr>
              <a:t>Ordinamento per fusione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it-IT" sz="22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La versione parallela del ben noto algoritmo </a:t>
            </a:r>
            <a:r>
              <a:rPr lang="it-IT" sz="2200" i="1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mergesort</a:t>
            </a:r>
            <a:r>
              <a:rPr lang="it-IT" sz="22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 si può</a:t>
            </a:r>
          </a:p>
          <a:p>
            <a:pPr marL="0" indent="0"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it-IT" sz="22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descrivere tramite un albero binario completo di altezza </a:t>
            </a:r>
            <a:r>
              <a:rPr lang="it-IT" sz="2200" i="1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logn</a:t>
            </a:r>
            <a:r>
              <a:rPr lang="it-IT" sz="2200" i="1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2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che contiene nelle foglie gli </a:t>
            </a:r>
            <a:r>
              <a:rPr lang="it-IT" sz="2200" i="1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n</a:t>
            </a:r>
            <a:r>
              <a:rPr lang="it-IT" sz="22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elementi da ordinare.  Al passo k-esimo lavorano in parallelo tutti i processori assegnati ai nodi del </a:t>
            </a:r>
            <a:r>
              <a:rPr lang="it-IT" sz="2200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livello*</a:t>
            </a:r>
            <a:r>
              <a:rPr lang="it-IT" sz="22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200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logn-k</a:t>
            </a:r>
            <a:r>
              <a:rPr lang="it-IT" sz="22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ed ogni processore esegue la fusione dei valori presenti nei suoi nodi figli. Ad ogni passo il tempo parallelo richiesto è determinato dall’algoritmo di fusione utilizzato e il numero di passi è pari all’altezza dell’albero.</a:t>
            </a:r>
          </a:p>
          <a:p>
            <a:pPr marL="0" indent="0"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endParaRPr lang="it-IT" sz="2200" dirty="0" smtClean="0">
              <a:solidFill>
                <a:srgbClr val="222268"/>
              </a:solidFill>
              <a:latin typeface="Times New Roman" pitchFamily="-1" charset="0"/>
              <a:ea typeface="Times New Roman" pitchFamily="-1" charset="0"/>
              <a:cs typeface="Times New Roman" pitchFamily="-1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it-IT" sz="22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Per quanto detto in precedenza, il miglior costo che si può avere</a:t>
            </a:r>
          </a:p>
          <a:p>
            <a:pPr marL="0" indent="0" algn="just">
              <a:buFontTx/>
              <a:buNone/>
            </a:pPr>
            <a:r>
              <a:rPr lang="it-IT" sz="22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per questo algoritmo è pertanto pari a O(</a:t>
            </a:r>
            <a:r>
              <a:rPr lang="it-IT" sz="2200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n</a:t>
            </a:r>
            <a:r>
              <a:rPr lang="it-IT" sz="22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200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logn</a:t>
            </a:r>
            <a:r>
              <a:rPr lang="it-IT" sz="22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200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loglog</a:t>
            </a:r>
            <a:r>
              <a:rPr lang="it-IT" sz="22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200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n</a:t>
            </a:r>
            <a:r>
              <a:rPr lang="it-IT" sz="22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), non</a:t>
            </a:r>
          </a:p>
          <a:p>
            <a:pPr marL="0" indent="0" algn="just">
              <a:buFontTx/>
              <a:buNone/>
            </a:pPr>
            <a:r>
              <a:rPr lang="it-IT" sz="22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ottimo, anche se molto efficiente.</a:t>
            </a:r>
          </a:p>
          <a:p>
            <a:pPr marL="0" indent="0"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endParaRPr lang="it-IT" sz="2000" dirty="0" smtClean="0">
              <a:solidFill>
                <a:srgbClr val="222268"/>
              </a:solidFill>
              <a:latin typeface="Times New Roman" pitchFamily="-1" charset="0"/>
              <a:ea typeface="Times New Roman" pitchFamily="-1" charset="0"/>
              <a:cs typeface="Times New Roman" pitchFamily="-1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it-IT" sz="2000" i="1" baseline="-25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* si suppone che la radice sia a livello </a:t>
            </a:r>
            <a:r>
              <a:rPr lang="it-IT" sz="2000" i="1" baseline="-25000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0</a:t>
            </a:r>
            <a:r>
              <a:rPr lang="it-IT" sz="2000" i="1" baseline="-25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e le foglie a livello </a:t>
            </a:r>
            <a:r>
              <a:rPr lang="it-IT" sz="2000" i="1" baseline="-25000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logn</a:t>
            </a:r>
            <a:endParaRPr lang="it-IT" sz="2000" i="1" baseline="-25000" dirty="0" smtClean="0">
              <a:solidFill>
                <a:srgbClr val="222268"/>
              </a:solidFill>
              <a:latin typeface="Times New Roman" pitchFamily="-1" charset="0"/>
              <a:ea typeface="Times New Roman" pitchFamily="-1" charset="0"/>
              <a:cs typeface="Times New Roman" pitchFamily="-1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endParaRPr lang="it-IT" sz="2000" dirty="0" smtClean="0">
              <a:cs typeface="ＭＳ Ｐゴシック" pitchFamily="-1" charset="-128"/>
            </a:endParaRPr>
          </a:p>
        </p:txBody>
      </p:sp>
      <p:sp>
        <p:nvSpPr>
          <p:cNvPr id="47108" name="Segnaposto piè di pagina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egnaposto piè di pagina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it-IT" dirty="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solidFill>
                  <a:srgbClr val="222268"/>
                </a:solidFill>
                <a:cs typeface="ＭＳ Ｐゴシック" pitchFamily="-1" charset="-128"/>
              </a:rPr>
              <a:t>Verso un ordinamento ottimo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5103022"/>
          </a:xfrm>
        </p:spPr>
        <p:txBody>
          <a:bodyPr/>
          <a:lstStyle/>
          <a:p>
            <a:pPr algn="just">
              <a:buFontTx/>
              <a:buNone/>
            </a:pPr>
            <a:r>
              <a:rPr lang="it-IT" sz="16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Nel 1988 R. Cole presentò sul SIAM Journal </a:t>
            </a:r>
            <a:r>
              <a:rPr lang="it-IT" sz="1600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Computing</a:t>
            </a:r>
            <a:r>
              <a:rPr lang="it-IT" sz="16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la prima versione del </a:t>
            </a:r>
            <a:r>
              <a:rPr lang="it-IT" sz="1600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pipelined</a:t>
            </a:r>
            <a:endParaRPr lang="it-IT" sz="1600" dirty="0" smtClean="0">
              <a:solidFill>
                <a:srgbClr val="222268"/>
              </a:solidFill>
              <a:latin typeface="Times New Roman" pitchFamily="-1" charset="0"/>
              <a:ea typeface="Times New Roman" pitchFamily="-1" charset="0"/>
              <a:cs typeface="Times New Roman" pitchFamily="-1" charset="0"/>
            </a:endParaRPr>
          </a:p>
          <a:p>
            <a:pPr algn="just">
              <a:buFontTx/>
              <a:buNone/>
            </a:pPr>
            <a:r>
              <a:rPr lang="it-IT" sz="1600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merge</a:t>
            </a:r>
            <a:r>
              <a:rPr lang="it-IT" sz="16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1600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sort</a:t>
            </a:r>
            <a:r>
              <a:rPr lang="it-IT" sz="16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(poi conosciuto come algoritmo di Cole) che riduceva il calcolo delle fusioni ad</a:t>
            </a:r>
          </a:p>
          <a:p>
            <a:pPr algn="just">
              <a:buFontTx/>
              <a:buNone/>
            </a:pPr>
            <a:r>
              <a:rPr lang="it-IT" sz="16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ogni livello. Da allora varianti e raffinamenti dell’algoritmo si sono susseguiti in letteratura</a:t>
            </a:r>
          </a:p>
          <a:p>
            <a:pPr algn="just">
              <a:buFontTx/>
              <a:buNone/>
            </a:pPr>
            <a:r>
              <a:rPr lang="it-IT" sz="16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fino a raggiungere un costo ottimo su PRAM EREW.</a:t>
            </a:r>
          </a:p>
          <a:p>
            <a:pPr algn="just">
              <a:buFontTx/>
              <a:buNone/>
            </a:pPr>
            <a:r>
              <a:rPr lang="it-IT" sz="16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L’idea di Cole per eliminare il tempo dovuto all’operazione di fusione è nata dal constatare</a:t>
            </a:r>
          </a:p>
          <a:p>
            <a:pPr algn="just">
              <a:buFontTx/>
              <a:buNone/>
            </a:pPr>
            <a:r>
              <a:rPr lang="it-IT" sz="16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che le operazioni di fusione dei sottovettori non è necessario compierle in un sol passo, dato</a:t>
            </a:r>
          </a:p>
          <a:p>
            <a:pPr algn="just">
              <a:buFontTx/>
              <a:buNone/>
            </a:pPr>
            <a:r>
              <a:rPr lang="it-IT" sz="16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che per arrivare alla soluzione bisogna percorrere tutto l’albero, dalle foglie alla radice. </a:t>
            </a:r>
          </a:p>
          <a:p>
            <a:pPr algn="just">
              <a:buFontTx/>
              <a:buNone/>
            </a:pPr>
            <a:r>
              <a:rPr lang="it-IT" sz="16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Il calcolo delle fusioni ad ogni singolo livello si può pertanto realizzare in un numero</a:t>
            </a:r>
          </a:p>
          <a:p>
            <a:pPr algn="just">
              <a:buFontTx/>
              <a:buNone/>
            </a:pPr>
            <a:r>
              <a:rPr lang="it-IT" sz="16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costante di passi fondendo, ad ogni passo, opportuni valori scelti a campione.</a:t>
            </a:r>
          </a:p>
          <a:p>
            <a:pPr algn="just">
              <a:buFontTx/>
              <a:buNone/>
            </a:pPr>
            <a:r>
              <a:rPr lang="it-IT" sz="16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Questi valori campione, in numero costante, richiedono tempo parallelo O(</a:t>
            </a:r>
            <a:r>
              <a:rPr lang="it-IT" sz="1600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1</a:t>
            </a:r>
            <a:r>
              <a:rPr lang="it-IT" sz="16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) per essere</a:t>
            </a:r>
          </a:p>
          <a:p>
            <a:pPr algn="just">
              <a:buFontTx/>
              <a:buNone/>
            </a:pPr>
            <a:r>
              <a:rPr lang="it-IT" sz="16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calcolati, confrontati ed inseriti provvisoriamente nel vettore  soluzione parziale. </a:t>
            </a:r>
          </a:p>
          <a:p>
            <a:pPr algn="just">
              <a:buFontTx/>
              <a:buNone/>
            </a:pPr>
            <a:endParaRPr lang="it-IT" sz="1600" dirty="0" smtClean="0">
              <a:solidFill>
                <a:srgbClr val="222268"/>
              </a:solidFill>
              <a:latin typeface="Times New Roman" pitchFamily="-1" charset="0"/>
              <a:ea typeface="Times New Roman" pitchFamily="-1" charset="0"/>
              <a:cs typeface="Times New Roman" pitchFamily="-1" charset="0"/>
            </a:endParaRPr>
          </a:p>
          <a:p>
            <a:pPr algn="just">
              <a:buFontTx/>
              <a:buNone/>
            </a:pPr>
            <a:r>
              <a:rPr lang="it-IT" sz="16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Il calcolo di nuovi campioni ad ogni livello garantisce la realizzazione alla radice del vettore</a:t>
            </a:r>
          </a:p>
          <a:p>
            <a:pPr algn="just">
              <a:buFontTx/>
              <a:buNone/>
            </a:pPr>
            <a:r>
              <a:rPr lang="it-IT" sz="16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ordinato (ottenuto per ripetute fusioni parziali) e permette di ottenere un tempo </a:t>
            </a:r>
            <a:r>
              <a:rPr lang="it-IT" sz="160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parallelo</a:t>
            </a:r>
          </a:p>
          <a:p>
            <a:pPr algn="just">
              <a:buFontTx/>
              <a:buNone/>
            </a:pPr>
            <a:r>
              <a:rPr lang="it-IT" sz="160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logaritmico </a:t>
            </a:r>
            <a:r>
              <a:rPr lang="it-IT" sz="16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per l’intero algoritmo di ordinamento.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>
                <a:solidFill>
                  <a:srgbClr val="800000"/>
                </a:solidFill>
              </a:rPr>
              <a:t>Algoritmo pari/dispari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tabLst>
                <a:tab pos="354013" algn="l"/>
                <a:tab pos="719138" algn="l"/>
              </a:tabLst>
            </a:pPr>
            <a:r>
              <a:rPr lang="it-IT" sz="1800" dirty="0">
                <a:solidFill>
                  <a:srgbClr val="222268"/>
                </a:solidFill>
              </a:rPr>
              <a:t>L’idea base è quella di far lavorare prima tutti i processori di indice pari e poi quelli di indice dispari per evitare letture e scritture concorrenti nei confronti.</a:t>
            </a:r>
          </a:p>
          <a:p>
            <a:pPr marL="0" indent="0" eaLnBrk="1" hangingPunct="1">
              <a:tabLst>
                <a:tab pos="354013" algn="l"/>
                <a:tab pos="719138" algn="l"/>
              </a:tabLst>
            </a:pPr>
            <a:endParaRPr lang="it-IT" sz="1800" dirty="0">
              <a:solidFill>
                <a:srgbClr val="222268"/>
              </a:solidFill>
            </a:endParaRPr>
          </a:p>
          <a:p>
            <a:pPr marL="0" indent="0" eaLnBrk="1" hangingPunct="1">
              <a:tabLst>
                <a:tab pos="354013" algn="l"/>
                <a:tab pos="719138" algn="l"/>
              </a:tabLst>
            </a:pPr>
            <a:endParaRPr lang="it-IT" sz="1800" dirty="0">
              <a:solidFill>
                <a:srgbClr val="222268"/>
              </a:solidFill>
            </a:endParaRPr>
          </a:p>
          <a:p>
            <a:pPr marL="0" indent="0" eaLnBrk="1" hangingPunct="1">
              <a:tabLst>
                <a:tab pos="354013" algn="l"/>
                <a:tab pos="719138" algn="l"/>
              </a:tabLst>
            </a:pPr>
            <a:r>
              <a:rPr lang="it-IT" sz="1800" b="1" dirty="0">
                <a:solidFill>
                  <a:srgbClr val="222268"/>
                </a:solidFill>
              </a:rPr>
              <a:t> for</a:t>
            </a:r>
            <a:r>
              <a:rPr lang="it-IT" sz="1800" dirty="0">
                <a:solidFill>
                  <a:srgbClr val="222268"/>
                </a:solidFill>
              </a:rPr>
              <a:t> s = 1 </a:t>
            </a:r>
            <a:r>
              <a:rPr lang="it-IT" sz="1800" b="1" dirty="0">
                <a:solidFill>
                  <a:srgbClr val="222268"/>
                </a:solidFill>
              </a:rPr>
              <a:t>to</a:t>
            </a:r>
            <a:r>
              <a:rPr lang="it-IT" sz="1800" dirty="0">
                <a:solidFill>
                  <a:srgbClr val="222268"/>
                </a:solidFill>
              </a:rPr>
              <a:t> </a:t>
            </a:r>
            <a:r>
              <a:rPr lang="it-IT" sz="1800" dirty="0">
                <a:solidFill>
                  <a:srgbClr val="222268"/>
                </a:solidFill>
                <a:sym typeface="Symbol" pitchFamily="-1" charset="2"/>
              </a:rPr>
              <a:t></a:t>
            </a:r>
            <a:r>
              <a:rPr lang="it-IT" sz="1800" dirty="0">
                <a:solidFill>
                  <a:srgbClr val="222268"/>
                </a:solidFill>
              </a:rPr>
              <a:t>n/2</a:t>
            </a:r>
            <a:r>
              <a:rPr lang="it-IT" sz="1800" dirty="0">
                <a:solidFill>
                  <a:srgbClr val="222268"/>
                </a:solidFill>
                <a:sym typeface="Symbol" pitchFamily="-1" charset="2"/>
              </a:rPr>
              <a:t> </a:t>
            </a:r>
            <a:r>
              <a:rPr lang="it-IT" sz="1800" b="1" dirty="0">
                <a:solidFill>
                  <a:srgbClr val="222268"/>
                </a:solidFill>
                <a:sym typeface="Symbol" pitchFamily="-1" charset="2"/>
              </a:rPr>
              <a:t>do</a:t>
            </a:r>
          </a:p>
          <a:p>
            <a:pPr marL="0" indent="0" eaLnBrk="1" hangingPunct="1">
              <a:tabLst>
                <a:tab pos="354013" algn="l"/>
                <a:tab pos="719138" algn="l"/>
              </a:tabLst>
            </a:pPr>
            <a:r>
              <a:rPr lang="it-IT" sz="1800" dirty="0">
                <a:solidFill>
                  <a:srgbClr val="222268"/>
                </a:solidFill>
                <a:sym typeface="Symbol" pitchFamily="-1" charset="2"/>
              </a:rPr>
              <a:t>	</a:t>
            </a:r>
            <a:r>
              <a:rPr lang="it-IT" sz="1800" b="1" dirty="0" err="1">
                <a:solidFill>
                  <a:srgbClr val="222268"/>
                </a:solidFill>
                <a:sym typeface="Symbol" pitchFamily="-1" charset="2"/>
              </a:rPr>
              <a:t>for</a:t>
            </a:r>
            <a:r>
              <a:rPr lang="it-IT" sz="1800" dirty="0">
                <a:solidFill>
                  <a:srgbClr val="222268"/>
                </a:solidFill>
                <a:sym typeface="Symbol" pitchFamily="-1" charset="2"/>
              </a:rPr>
              <a:t> i = </a:t>
            </a:r>
            <a:r>
              <a:rPr lang="it-IT" sz="1800" dirty="0" err="1">
                <a:solidFill>
                  <a:srgbClr val="222268"/>
                </a:solidFill>
                <a:sym typeface="Symbol" pitchFamily="-1" charset="2"/>
              </a:rPr>
              <a:t>0</a:t>
            </a:r>
            <a:r>
              <a:rPr lang="it-IT" sz="1800" dirty="0">
                <a:solidFill>
                  <a:srgbClr val="222268"/>
                </a:solidFill>
                <a:sym typeface="Symbol" pitchFamily="-1" charset="2"/>
              </a:rPr>
              <a:t> </a:t>
            </a:r>
            <a:r>
              <a:rPr lang="it-IT" sz="1800" b="1" dirty="0" err="1">
                <a:solidFill>
                  <a:srgbClr val="222268"/>
                </a:solidFill>
                <a:sym typeface="Symbol" pitchFamily="-1" charset="2"/>
              </a:rPr>
              <a:t>to</a:t>
            </a:r>
            <a:r>
              <a:rPr lang="it-IT" sz="1800" dirty="0">
                <a:solidFill>
                  <a:srgbClr val="222268"/>
                </a:solidFill>
                <a:sym typeface="Symbol" pitchFamily="-1" charset="2"/>
              </a:rPr>
              <a:t> i &lt; n-1 </a:t>
            </a:r>
            <a:r>
              <a:rPr lang="it-IT" sz="1800" b="1" dirty="0" err="1">
                <a:solidFill>
                  <a:srgbClr val="222268"/>
                </a:solidFill>
                <a:sym typeface="Symbol" pitchFamily="-1" charset="2"/>
              </a:rPr>
              <a:t>step</a:t>
            </a:r>
            <a:r>
              <a:rPr lang="it-IT" sz="1800" dirty="0">
                <a:solidFill>
                  <a:srgbClr val="222268"/>
                </a:solidFill>
                <a:sym typeface="Symbol" pitchFamily="-1" charset="2"/>
              </a:rPr>
              <a:t> </a:t>
            </a:r>
            <a:r>
              <a:rPr lang="it-IT" sz="1800" dirty="0" err="1">
                <a:solidFill>
                  <a:srgbClr val="222268"/>
                </a:solidFill>
                <a:sym typeface="Symbol" pitchFamily="-1" charset="2"/>
              </a:rPr>
              <a:t>2</a:t>
            </a:r>
            <a:r>
              <a:rPr lang="it-IT" sz="1800" dirty="0">
                <a:solidFill>
                  <a:srgbClr val="222268"/>
                </a:solidFill>
                <a:sym typeface="Symbol" pitchFamily="-1" charset="2"/>
              </a:rPr>
              <a:t> </a:t>
            </a:r>
            <a:r>
              <a:rPr lang="it-IT" sz="1800" b="1" dirty="0">
                <a:solidFill>
                  <a:srgbClr val="222268"/>
                </a:solidFill>
                <a:sym typeface="Symbol" pitchFamily="-1" charset="2"/>
              </a:rPr>
              <a:t>pardo</a:t>
            </a:r>
          </a:p>
          <a:p>
            <a:pPr marL="0" indent="0" eaLnBrk="1" hangingPunct="1">
              <a:tabLst>
                <a:tab pos="354013" algn="l"/>
                <a:tab pos="719138" algn="l"/>
              </a:tabLst>
            </a:pPr>
            <a:r>
              <a:rPr lang="it-IT" sz="1800" dirty="0">
                <a:solidFill>
                  <a:srgbClr val="222268"/>
                </a:solidFill>
                <a:sym typeface="Symbol" pitchFamily="-1" charset="2"/>
              </a:rPr>
              <a:t>P</a:t>
            </a:r>
            <a:r>
              <a:rPr lang="it-IT" sz="1800" baseline="-25000" dirty="0">
                <a:solidFill>
                  <a:srgbClr val="222268"/>
                </a:solidFill>
                <a:sym typeface="Symbol" pitchFamily="-1" charset="2"/>
              </a:rPr>
              <a:t>i</a:t>
            </a:r>
            <a:r>
              <a:rPr lang="it-IT" sz="1800" dirty="0">
                <a:solidFill>
                  <a:srgbClr val="222268"/>
                </a:solidFill>
                <a:sym typeface="Symbol" pitchFamily="-1" charset="2"/>
              </a:rPr>
              <a:t>: 		</a:t>
            </a:r>
            <a:r>
              <a:rPr lang="it-IT" sz="1800" b="1" dirty="0" err="1">
                <a:solidFill>
                  <a:srgbClr val="222268"/>
                </a:solidFill>
                <a:sym typeface="Symbol" pitchFamily="-1" charset="2"/>
              </a:rPr>
              <a:t>if</a:t>
            </a:r>
            <a:r>
              <a:rPr lang="it-IT" sz="1800" dirty="0">
                <a:solidFill>
                  <a:srgbClr val="222268"/>
                </a:solidFill>
                <a:sym typeface="Symbol" pitchFamily="-1" charset="2"/>
              </a:rPr>
              <a:t> </a:t>
            </a:r>
            <a:r>
              <a:rPr lang="it-IT" sz="1800" dirty="0" err="1">
                <a:solidFill>
                  <a:srgbClr val="222268"/>
                </a:solidFill>
                <a:sym typeface="Symbol" pitchFamily="-1" charset="2"/>
              </a:rPr>
              <a:t>x</a:t>
            </a:r>
            <a:r>
              <a:rPr lang="it-IT" sz="1800" dirty="0">
                <a:solidFill>
                  <a:srgbClr val="222268"/>
                </a:solidFill>
                <a:sym typeface="Symbol" pitchFamily="-1" charset="2"/>
              </a:rPr>
              <a:t>[i] &gt; </a:t>
            </a:r>
            <a:r>
              <a:rPr lang="it-IT" sz="1800" dirty="0" err="1">
                <a:solidFill>
                  <a:srgbClr val="222268"/>
                </a:solidFill>
                <a:sym typeface="Symbol" pitchFamily="-1" charset="2"/>
              </a:rPr>
              <a:t>x</a:t>
            </a:r>
            <a:r>
              <a:rPr lang="it-IT" sz="1800" dirty="0">
                <a:solidFill>
                  <a:srgbClr val="222268"/>
                </a:solidFill>
                <a:sym typeface="Symbol" pitchFamily="-1" charset="2"/>
              </a:rPr>
              <a:t>[i+1] </a:t>
            </a:r>
            <a:r>
              <a:rPr lang="it-IT" sz="1800" b="1" dirty="0" err="1">
                <a:solidFill>
                  <a:srgbClr val="222268"/>
                </a:solidFill>
                <a:sym typeface="Symbol" pitchFamily="-1" charset="2"/>
              </a:rPr>
              <a:t>then</a:t>
            </a:r>
            <a:r>
              <a:rPr lang="it-IT" sz="1800" dirty="0">
                <a:solidFill>
                  <a:srgbClr val="222268"/>
                </a:solidFill>
                <a:sym typeface="Symbol" pitchFamily="-1" charset="2"/>
              </a:rPr>
              <a:t> swap(</a:t>
            </a:r>
            <a:r>
              <a:rPr lang="it-IT" sz="1800" dirty="0" err="1">
                <a:solidFill>
                  <a:srgbClr val="222268"/>
                </a:solidFill>
                <a:sym typeface="Symbol" pitchFamily="-1" charset="2"/>
              </a:rPr>
              <a:t>x</a:t>
            </a:r>
            <a:r>
              <a:rPr lang="it-IT" sz="1800" dirty="0">
                <a:solidFill>
                  <a:srgbClr val="222268"/>
                </a:solidFill>
                <a:sym typeface="Symbol" pitchFamily="-1" charset="2"/>
              </a:rPr>
              <a:t>[i], </a:t>
            </a:r>
            <a:r>
              <a:rPr lang="it-IT" sz="1800" dirty="0" err="1">
                <a:solidFill>
                  <a:srgbClr val="222268"/>
                </a:solidFill>
                <a:sym typeface="Symbol" pitchFamily="-1" charset="2"/>
              </a:rPr>
              <a:t>x</a:t>
            </a:r>
            <a:r>
              <a:rPr lang="it-IT" sz="1800" dirty="0">
                <a:solidFill>
                  <a:srgbClr val="222268"/>
                </a:solidFill>
                <a:sym typeface="Symbol" pitchFamily="-1" charset="2"/>
              </a:rPr>
              <a:t>[i+1])</a:t>
            </a:r>
          </a:p>
          <a:p>
            <a:pPr marL="0" indent="0" eaLnBrk="1" hangingPunct="1">
              <a:tabLst>
                <a:tab pos="354013" algn="l"/>
                <a:tab pos="719138" algn="l"/>
              </a:tabLst>
            </a:pPr>
            <a:r>
              <a:rPr lang="it-IT" sz="1800" dirty="0">
                <a:solidFill>
                  <a:srgbClr val="222268"/>
                </a:solidFill>
                <a:sym typeface="Symbol" pitchFamily="-1" charset="2"/>
              </a:rPr>
              <a:t>	</a:t>
            </a:r>
            <a:r>
              <a:rPr lang="it-IT" sz="1800" b="1" dirty="0" err="1">
                <a:solidFill>
                  <a:srgbClr val="222268"/>
                </a:solidFill>
                <a:sym typeface="Symbol" pitchFamily="-1" charset="2"/>
              </a:rPr>
              <a:t>for</a:t>
            </a:r>
            <a:r>
              <a:rPr lang="it-IT" sz="1800" dirty="0">
                <a:solidFill>
                  <a:srgbClr val="222268"/>
                </a:solidFill>
                <a:sym typeface="Symbol" pitchFamily="-1" charset="2"/>
              </a:rPr>
              <a:t> i = </a:t>
            </a:r>
            <a:r>
              <a:rPr lang="it-IT" sz="1800" dirty="0" err="1">
                <a:solidFill>
                  <a:srgbClr val="222268"/>
                </a:solidFill>
                <a:sym typeface="Symbol" pitchFamily="-1" charset="2"/>
              </a:rPr>
              <a:t>1</a:t>
            </a:r>
            <a:r>
              <a:rPr lang="it-IT" sz="1800" dirty="0">
                <a:solidFill>
                  <a:srgbClr val="222268"/>
                </a:solidFill>
                <a:sym typeface="Symbol" pitchFamily="-1" charset="2"/>
              </a:rPr>
              <a:t> </a:t>
            </a:r>
            <a:r>
              <a:rPr lang="it-IT" sz="1800" b="1" dirty="0" err="1">
                <a:solidFill>
                  <a:srgbClr val="222268"/>
                </a:solidFill>
                <a:sym typeface="Symbol" pitchFamily="-1" charset="2"/>
              </a:rPr>
              <a:t>to</a:t>
            </a:r>
            <a:r>
              <a:rPr lang="it-IT" sz="1800" dirty="0">
                <a:solidFill>
                  <a:srgbClr val="222268"/>
                </a:solidFill>
                <a:sym typeface="Symbol" pitchFamily="-1" charset="2"/>
              </a:rPr>
              <a:t> i &lt; n-1 </a:t>
            </a:r>
            <a:r>
              <a:rPr lang="it-IT" sz="1800" b="1" dirty="0" err="1">
                <a:solidFill>
                  <a:srgbClr val="222268"/>
                </a:solidFill>
                <a:sym typeface="Symbol" pitchFamily="-1" charset="2"/>
              </a:rPr>
              <a:t>step</a:t>
            </a:r>
            <a:r>
              <a:rPr lang="it-IT" sz="1800" dirty="0">
                <a:solidFill>
                  <a:srgbClr val="222268"/>
                </a:solidFill>
                <a:sym typeface="Symbol" pitchFamily="-1" charset="2"/>
              </a:rPr>
              <a:t> </a:t>
            </a:r>
            <a:r>
              <a:rPr lang="it-IT" sz="1800" dirty="0" err="1">
                <a:solidFill>
                  <a:srgbClr val="222268"/>
                </a:solidFill>
                <a:sym typeface="Symbol" pitchFamily="-1" charset="2"/>
              </a:rPr>
              <a:t>2</a:t>
            </a:r>
            <a:r>
              <a:rPr lang="it-IT" sz="1800" dirty="0">
                <a:solidFill>
                  <a:srgbClr val="222268"/>
                </a:solidFill>
                <a:sym typeface="Symbol" pitchFamily="-1" charset="2"/>
              </a:rPr>
              <a:t> </a:t>
            </a:r>
            <a:r>
              <a:rPr lang="it-IT" sz="1800" b="1" dirty="0">
                <a:solidFill>
                  <a:srgbClr val="222268"/>
                </a:solidFill>
                <a:sym typeface="Symbol" pitchFamily="-1" charset="2"/>
              </a:rPr>
              <a:t>pardo</a:t>
            </a:r>
          </a:p>
          <a:p>
            <a:pPr marL="0" indent="0" eaLnBrk="1" hangingPunct="1">
              <a:tabLst>
                <a:tab pos="354013" algn="l"/>
                <a:tab pos="719138" algn="l"/>
              </a:tabLst>
            </a:pPr>
            <a:r>
              <a:rPr lang="it-IT" sz="1800" dirty="0">
                <a:solidFill>
                  <a:srgbClr val="222268"/>
                </a:solidFill>
                <a:sym typeface="Symbol" pitchFamily="-1" charset="2"/>
              </a:rPr>
              <a:t>P</a:t>
            </a:r>
            <a:r>
              <a:rPr lang="it-IT" sz="1800" baseline="-25000" dirty="0">
                <a:solidFill>
                  <a:srgbClr val="222268"/>
                </a:solidFill>
                <a:sym typeface="Symbol" pitchFamily="-1" charset="2"/>
              </a:rPr>
              <a:t>i</a:t>
            </a:r>
            <a:r>
              <a:rPr lang="it-IT" sz="1800" dirty="0">
                <a:solidFill>
                  <a:srgbClr val="222268"/>
                </a:solidFill>
                <a:sym typeface="Symbol" pitchFamily="-1" charset="2"/>
              </a:rPr>
              <a:t>: 		</a:t>
            </a:r>
            <a:r>
              <a:rPr lang="it-IT" sz="1800" b="1" dirty="0" err="1">
                <a:solidFill>
                  <a:srgbClr val="222268"/>
                </a:solidFill>
                <a:sym typeface="Symbol" pitchFamily="-1" charset="2"/>
              </a:rPr>
              <a:t>if</a:t>
            </a:r>
            <a:r>
              <a:rPr lang="it-IT" sz="1800" dirty="0">
                <a:solidFill>
                  <a:srgbClr val="222268"/>
                </a:solidFill>
                <a:sym typeface="Symbol" pitchFamily="-1" charset="2"/>
              </a:rPr>
              <a:t> </a:t>
            </a:r>
            <a:r>
              <a:rPr lang="it-IT" sz="1800" dirty="0" err="1">
                <a:solidFill>
                  <a:srgbClr val="222268"/>
                </a:solidFill>
                <a:sym typeface="Symbol" pitchFamily="-1" charset="2"/>
              </a:rPr>
              <a:t>x</a:t>
            </a:r>
            <a:r>
              <a:rPr lang="it-IT" sz="1800" dirty="0">
                <a:solidFill>
                  <a:srgbClr val="222268"/>
                </a:solidFill>
                <a:sym typeface="Symbol" pitchFamily="-1" charset="2"/>
              </a:rPr>
              <a:t>[i] &gt; </a:t>
            </a:r>
            <a:r>
              <a:rPr lang="it-IT" sz="1800" dirty="0" err="1">
                <a:solidFill>
                  <a:srgbClr val="222268"/>
                </a:solidFill>
                <a:sym typeface="Symbol" pitchFamily="-1" charset="2"/>
              </a:rPr>
              <a:t>x</a:t>
            </a:r>
            <a:r>
              <a:rPr lang="it-IT" sz="1800" dirty="0">
                <a:solidFill>
                  <a:srgbClr val="222268"/>
                </a:solidFill>
                <a:sym typeface="Symbol" pitchFamily="-1" charset="2"/>
              </a:rPr>
              <a:t>[i+1] </a:t>
            </a:r>
            <a:r>
              <a:rPr lang="it-IT" sz="1800" b="1" dirty="0" err="1">
                <a:solidFill>
                  <a:srgbClr val="222268"/>
                </a:solidFill>
                <a:sym typeface="Symbol" pitchFamily="-1" charset="2"/>
              </a:rPr>
              <a:t>then</a:t>
            </a:r>
            <a:r>
              <a:rPr lang="it-IT" sz="1800" dirty="0">
                <a:solidFill>
                  <a:srgbClr val="222268"/>
                </a:solidFill>
                <a:sym typeface="Symbol" pitchFamily="-1" charset="2"/>
              </a:rPr>
              <a:t> swap(</a:t>
            </a:r>
            <a:r>
              <a:rPr lang="it-IT" sz="1800" dirty="0" err="1">
                <a:solidFill>
                  <a:srgbClr val="222268"/>
                </a:solidFill>
                <a:sym typeface="Symbol" pitchFamily="-1" charset="2"/>
              </a:rPr>
              <a:t>x</a:t>
            </a:r>
            <a:r>
              <a:rPr lang="it-IT" sz="1800" dirty="0">
                <a:solidFill>
                  <a:srgbClr val="222268"/>
                </a:solidFill>
                <a:sym typeface="Symbol" pitchFamily="-1" charset="2"/>
              </a:rPr>
              <a:t>[i], </a:t>
            </a:r>
            <a:r>
              <a:rPr lang="it-IT" sz="1800" dirty="0" err="1">
                <a:solidFill>
                  <a:srgbClr val="222268"/>
                </a:solidFill>
                <a:sym typeface="Symbol" pitchFamily="-1" charset="2"/>
              </a:rPr>
              <a:t>x</a:t>
            </a:r>
            <a:r>
              <a:rPr lang="it-IT" sz="1800" dirty="0">
                <a:solidFill>
                  <a:srgbClr val="222268"/>
                </a:solidFill>
                <a:sym typeface="Symbol" pitchFamily="-1" charset="2"/>
              </a:rPr>
              <a:t>[i+1])</a:t>
            </a:r>
          </a:p>
          <a:p>
            <a:pPr marL="0" indent="0" eaLnBrk="1" hangingPunct="1">
              <a:tabLst>
                <a:tab pos="354013" algn="l"/>
                <a:tab pos="719138" algn="l"/>
              </a:tabLst>
            </a:pPr>
            <a:endParaRPr lang="it-IT" sz="1800" dirty="0">
              <a:solidFill>
                <a:srgbClr val="222268"/>
              </a:solidFill>
              <a:sym typeface="Symbol" pitchFamily="-1" charset="2"/>
            </a:endParaRPr>
          </a:p>
          <a:p>
            <a:pPr marL="0" indent="0" eaLnBrk="1" hangingPunct="1">
              <a:tabLst>
                <a:tab pos="354013" algn="l"/>
                <a:tab pos="719138" algn="l"/>
              </a:tabLst>
            </a:pPr>
            <a:endParaRPr lang="it-IT" sz="1800" dirty="0">
              <a:solidFill>
                <a:srgbClr val="222268"/>
              </a:solidFill>
              <a:sym typeface="Symbol" pitchFamily="-1" charset="2"/>
            </a:endParaRPr>
          </a:p>
          <a:p>
            <a:pPr marL="0" indent="0" eaLnBrk="1" hangingPunct="1">
              <a:tabLst>
                <a:tab pos="354013" algn="l"/>
                <a:tab pos="719138" algn="l"/>
              </a:tabLst>
            </a:pPr>
            <a:r>
              <a:rPr lang="it-IT" sz="1800" dirty="0">
                <a:solidFill>
                  <a:srgbClr val="222268"/>
                </a:solidFill>
                <a:sym typeface="Symbol" pitchFamily="-1" charset="2"/>
              </a:rPr>
              <a:t>Richiede tempo O(</a:t>
            </a:r>
            <a:r>
              <a:rPr lang="it-IT" sz="1800" dirty="0" err="1">
                <a:solidFill>
                  <a:srgbClr val="222268"/>
                </a:solidFill>
                <a:sym typeface="Symbol" pitchFamily="-1" charset="2"/>
              </a:rPr>
              <a:t>n</a:t>
            </a:r>
            <a:r>
              <a:rPr lang="it-IT" sz="1800" dirty="0">
                <a:solidFill>
                  <a:srgbClr val="222268"/>
                </a:solidFill>
                <a:sym typeface="Symbol" pitchFamily="-1" charset="2"/>
              </a:rPr>
              <a:t>) su una PRAM EREW con O(</a:t>
            </a:r>
            <a:r>
              <a:rPr lang="it-IT" sz="1800" dirty="0" err="1">
                <a:solidFill>
                  <a:srgbClr val="222268"/>
                </a:solidFill>
                <a:sym typeface="Symbol" pitchFamily="-1" charset="2"/>
              </a:rPr>
              <a:t>n</a:t>
            </a:r>
            <a:r>
              <a:rPr lang="it-IT" sz="1800" dirty="0">
                <a:solidFill>
                  <a:srgbClr val="222268"/>
                </a:solidFill>
                <a:sym typeface="Symbol" pitchFamily="-1" charset="2"/>
              </a:rPr>
              <a:t>) processori.</a:t>
            </a:r>
          </a:p>
          <a:p>
            <a:pPr marL="0" indent="0" eaLnBrk="1" hangingPunct="1">
              <a:tabLst>
                <a:tab pos="354013" algn="l"/>
                <a:tab pos="719138" algn="l"/>
              </a:tabLst>
            </a:pPr>
            <a:r>
              <a:rPr lang="it-IT" sz="1800" dirty="0">
                <a:solidFill>
                  <a:srgbClr val="222268"/>
                </a:solidFill>
                <a:sym typeface="Symbol" pitchFamily="-1" charset="2"/>
              </a:rPr>
              <a:t>Il costo complessivo è O(n</a:t>
            </a:r>
            <a:r>
              <a:rPr lang="it-IT" sz="1800" baseline="30000" dirty="0">
                <a:solidFill>
                  <a:srgbClr val="222268"/>
                </a:solidFill>
                <a:sym typeface="Symbol" pitchFamily="-1" charset="2"/>
              </a:rPr>
              <a:t>2</a:t>
            </a:r>
            <a:r>
              <a:rPr lang="it-IT" sz="1800" dirty="0">
                <a:solidFill>
                  <a:srgbClr val="222268"/>
                </a:solidFill>
                <a:sym typeface="Symbol" pitchFamily="-1" charset="2"/>
              </a:rPr>
              <a:t>).</a:t>
            </a:r>
          </a:p>
          <a:p>
            <a:pPr marL="0" indent="0" eaLnBrk="1" hangingPunct="1">
              <a:tabLst>
                <a:tab pos="354013" algn="l"/>
                <a:tab pos="719138" algn="l"/>
              </a:tabLst>
            </a:pPr>
            <a:endParaRPr lang="it-IT" sz="1800" dirty="0">
              <a:sym typeface="Symbol" pitchFamily="-1" charset="2"/>
            </a:endParaRPr>
          </a:p>
        </p:txBody>
      </p:sp>
      <p:graphicFrame>
        <p:nvGraphicFramePr>
          <p:cNvPr id="699044" name="Group 676"/>
          <p:cNvGraphicFramePr>
            <a:graphicFrameLocks noGrp="1"/>
          </p:cNvGraphicFramePr>
          <p:nvPr/>
        </p:nvGraphicFramePr>
        <p:xfrm>
          <a:off x="5748338" y="2420938"/>
          <a:ext cx="2927350" cy="2282879"/>
        </p:xfrm>
        <a:graphic>
          <a:graphicData uri="http://schemas.openxmlformats.org/drawingml/2006/table">
            <a:tbl>
              <a:tblPr/>
              <a:tblGrid>
                <a:gridCol w="1122362"/>
                <a:gridCol w="257175"/>
                <a:gridCol w="258763"/>
                <a:gridCol w="257175"/>
                <a:gridCol w="257175"/>
                <a:gridCol w="258762"/>
                <a:gridCol w="257175"/>
                <a:gridCol w="258763"/>
              </a:tblGrid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-16" charset="-128"/>
                      </a:endParaRPr>
                    </a:p>
                  </a:txBody>
                  <a:tcPr marL="36000" marR="108000" marT="72000" marB="0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6" charset="-128"/>
                        </a:rPr>
                        <a:t>0</a:t>
                      </a:r>
                    </a:p>
                  </a:txBody>
                  <a:tcPr marL="36000" marR="36000" marT="7200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6" charset="-128"/>
                        </a:rPr>
                        <a:t>1</a:t>
                      </a:r>
                    </a:p>
                  </a:txBody>
                  <a:tcPr marL="36000" marR="36000" marT="7200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6" charset="-128"/>
                        </a:rPr>
                        <a:t>2</a:t>
                      </a:r>
                    </a:p>
                  </a:txBody>
                  <a:tcPr marL="36000" marR="36000" marT="7200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6" charset="-128"/>
                        </a:rPr>
                        <a:t>3</a:t>
                      </a:r>
                    </a:p>
                  </a:txBody>
                  <a:tcPr marL="36000" marR="36000" marT="7200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6" charset="-128"/>
                        </a:rPr>
                        <a:t>4</a:t>
                      </a:r>
                    </a:p>
                  </a:txBody>
                  <a:tcPr marL="36000" marR="36000" marT="7200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6" charset="-128"/>
                        </a:rPr>
                        <a:t>5</a:t>
                      </a:r>
                    </a:p>
                  </a:txBody>
                  <a:tcPr marL="36000" marR="36000" marT="7200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6" charset="-128"/>
                        </a:rPr>
                        <a:t>6</a:t>
                      </a:r>
                    </a:p>
                  </a:txBody>
                  <a:tcPr marL="36000" marR="36000" marT="72000" marB="0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6" charset="-128"/>
                        </a:rPr>
                        <a:t>s=1 pari</a:t>
                      </a:r>
                    </a:p>
                  </a:txBody>
                  <a:tcPr marL="36000" marR="108000" marT="72000" marB="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6" charset="-128"/>
                        </a:rPr>
                        <a:t>8</a:t>
                      </a:r>
                    </a:p>
                  </a:txBody>
                  <a:tcPr marL="36000" marR="36000" marT="72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6" charset="-128"/>
                        </a:rPr>
                        <a:t>5</a:t>
                      </a:r>
                    </a:p>
                  </a:txBody>
                  <a:tcPr marL="36000" marR="36000" marT="72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6" charset="-128"/>
                        </a:rPr>
                        <a:t>9</a:t>
                      </a:r>
                    </a:p>
                  </a:txBody>
                  <a:tcPr marL="36000" marR="36000" marT="72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6" charset="-128"/>
                        </a:rPr>
                        <a:t>2</a:t>
                      </a:r>
                    </a:p>
                  </a:txBody>
                  <a:tcPr marL="36000" marR="36000" marT="72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6" charset="-128"/>
                        </a:rPr>
                        <a:t>4</a:t>
                      </a:r>
                    </a:p>
                  </a:txBody>
                  <a:tcPr marL="36000" marR="36000" marT="72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6" charset="-128"/>
                        </a:rPr>
                        <a:t>3</a:t>
                      </a:r>
                    </a:p>
                  </a:txBody>
                  <a:tcPr marL="36000" marR="36000" marT="72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6" charset="-128"/>
                        </a:rPr>
                        <a:t>6</a:t>
                      </a:r>
                    </a:p>
                  </a:txBody>
                  <a:tcPr marL="36000" marR="36000" marT="72000" marB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6" charset="-128"/>
                        </a:rPr>
                        <a:t>s=1 dispari</a:t>
                      </a:r>
                    </a:p>
                  </a:txBody>
                  <a:tcPr marL="36000" marR="108000" marT="72000" marB="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6" charset="-128"/>
                        </a:rPr>
                        <a:t>5</a:t>
                      </a:r>
                    </a:p>
                  </a:txBody>
                  <a:tcPr marL="36000" marR="36000" marT="72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6" charset="-128"/>
                        </a:rPr>
                        <a:t>8</a:t>
                      </a:r>
                    </a:p>
                  </a:txBody>
                  <a:tcPr marL="36000" marR="36000" marT="72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6" charset="-128"/>
                        </a:rPr>
                        <a:t>2</a:t>
                      </a:r>
                    </a:p>
                  </a:txBody>
                  <a:tcPr marL="36000" marR="36000" marT="72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6" charset="-128"/>
                        </a:rPr>
                        <a:t>9</a:t>
                      </a:r>
                    </a:p>
                  </a:txBody>
                  <a:tcPr marL="36000" marR="36000" marT="72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6" charset="-128"/>
                        </a:rPr>
                        <a:t>3</a:t>
                      </a:r>
                    </a:p>
                  </a:txBody>
                  <a:tcPr marL="36000" marR="36000" marT="72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6" charset="-128"/>
                        </a:rPr>
                        <a:t>4</a:t>
                      </a:r>
                    </a:p>
                  </a:txBody>
                  <a:tcPr marL="36000" marR="36000" marT="72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6" charset="-128"/>
                        </a:rPr>
                        <a:t>6</a:t>
                      </a:r>
                    </a:p>
                  </a:txBody>
                  <a:tcPr marL="36000" marR="36000" marT="72000" marB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6" charset="-128"/>
                        </a:rPr>
                        <a:t>s=2 pari</a:t>
                      </a:r>
                    </a:p>
                  </a:txBody>
                  <a:tcPr marL="36000" marR="108000" marT="72000" marB="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6" charset="-128"/>
                        </a:rPr>
                        <a:t>5</a:t>
                      </a:r>
                    </a:p>
                  </a:txBody>
                  <a:tcPr marL="36000" marR="36000" marT="72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6" charset="-128"/>
                        </a:rPr>
                        <a:t>2</a:t>
                      </a:r>
                    </a:p>
                  </a:txBody>
                  <a:tcPr marL="36000" marR="36000" marT="72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6" charset="-128"/>
                        </a:rPr>
                        <a:t>8</a:t>
                      </a:r>
                    </a:p>
                  </a:txBody>
                  <a:tcPr marL="36000" marR="36000" marT="72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6" charset="-128"/>
                        </a:rPr>
                        <a:t>3</a:t>
                      </a:r>
                    </a:p>
                  </a:txBody>
                  <a:tcPr marL="36000" marR="36000" marT="72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6" charset="-128"/>
                        </a:rPr>
                        <a:t>9</a:t>
                      </a:r>
                    </a:p>
                  </a:txBody>
                  <a:tcPr marL="36000" marR="36000" marT="72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6" charset="-128"/>
                        </a:rPr>
                        <a:t>4</a:t>
                      </a:r>
                    </a:p>
                  </a:txBody>
                  <a:tcPr marL="36000" marR="36000" marT="72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6" charset="-128"/>
                        </a:rPr>
                        <a:t>6</a:t>
                      </a:r>
                    </a:p>
                  </a:txBody>
                  <a:tcPr marL="36000" marR="36000" marT="72000" marB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6" charset="-128"/>
                        </a:rPr>
                        <a:t>s=2 dispari</a:t>
                      </a:r>
                    </a:p>
                  </a:txBody>
                  <a:tcPr marL="36000" marR="108000" marT="72000" marB="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6" charset="-128"/>
                        </a:rPr>
                        <a:t>2</a:t>
                      </a:r>
                    </a:p>
                  </a:txBody>
                  <a:tcPr marL="36000" marR="36000" marT="72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6" charset="-128"/>
                        </a:rPr>
                        <a:t>5</a:t>
                      </a:r>
                    </a:p>
                  </a:txBody>
                  <a:tcPr marL="36000" marR="36000" marT="72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6" charset="-128"/>
                        </a:rPr>
                        <a:t>3</a:t>
                      </a:r>
                    </a:p>
                  </a:txBody>
                  <a:tcPr marL="36000" marR="36000" marT="72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6" charset="-128"/>
                        </a:rPr>
                        <a:t>8</a:t>
                      </a:r>
                    </a:p>
                  </a:txBody>
                  <a:tcPr marL="36000" marR="36000" marT="72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6" charset="-128"/>
                        </a:rPr>
                        <a:t>4</a:t>
                      </a:r>
                    </a:p>
                  </a:txBody>
                  <a:tcPr marL="36000" marR="36000" marT="72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6" charset="-128"/>
                        </a:rPr>
                        <a:t>9</a:t>
                      </a:r>
                    </a:p>
                  </a:txBody>
                  <a:tcPr marL="36000" marR="36000" marT="72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6" charset="-128"/>
                        </a:rPr>
                        <a:t>6</a:t>
                      </a:r>
                    </a:p>
                  </a:txBody>
                  <a:tcPr marL="36000" marR="36000" marT="72000" marB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6" charset="-128"/>
                        </a:rPr>
                        <a:t>s=3 pari</a:t>
                      </a:r>
                    </a:p>
                  </a:txBody>
                  <a:tcPr marL="36000" marR="108000" marT="72000" marB="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6" charset="-128"/>
                        </a:rPr>
                        <a:t>2</a:t>
                      </a:r>
                    </a:p>
                  </a:txBody>
                  <a:tcPr marL="36000" marR="36000" marT="72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6" charset="-128"/>
                        </a:rPr>
                        <a:t>3</a:t>
                      </a:r>
                    </a:p>
                  </a:txBody>
                  <a:tcPr marL="36000" marR="36000" marT="72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6" charset="-128"/>
                        </a:rPr>
                        <a:t>5</a:t>
                      </a:r>
                    </a:p>
                  </a:txBody>
                  <a:tcPr marL="36000" marR="36000" marT="72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6" charset="-128"/>
                        </a:rPr>
                        <a:t>4</a:t>
                      </a:r>
                    </a:p>
                  </a:txBody>
                  <a:tcPr marL="36000" marR="36000" marT="72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6" charset="-128"/>
                        </a:rPr>
                        <a:t>8</a:t>
                      </a:r>
                    </a:p>
                  </a:txBody>
                  <a:tcPr marL="36000" marR="36000" marT="72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6" charset="-128"/>
                        </a:rPr>
                        <a:t>6</a:t>
                      </a:r>
                    </a:p>
                  </a:txBody>
                  <a:tcPr marL="36000" marR="36000" marT="72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6" charset="-128"/>
                        </a:rPr>
                        <a:t>9</a:t>
                      </a:r>
                    </a:p>
                  </a:txBody>
                  <a:tcPr marL="36000" marR="36000" marT="72000" marB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6" charset="-128"/>
                        </a:rPr>
                        <a:t>s=3 dispari</a:t>
                      </a:r>
                    </a:p>
                  </a:txBody>
                  <a:tcPr marL="36000" marR="108000" marT="72000" marB="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6" charset="-128"/>
                        </a:rPr>
                        <a:t>2</a:t>
                      </a:r>
                    </a:p>
                  </a:txBody>
                  <a:tcPr marL="36000" marR="36000" marT="72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6" charset="-128"/>
                        </a:rPr>
                        <a:t>3</a:t>
                      </a:r>
                    </a:p>
                  </a:txBody>
                  <a:tcPr marL="36000" marR="36000" marT="72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6" charset="-128"/>
                        </a:rPr>
                        <a:t>4</a:t>
                      </a:r>
                    </a:p>
                  </a:txBody>
                  <a:tcPr marL="36000" marR="36000" marT="72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6" charset="-128"/>
                        </a:rPr>
                        <a:t>5</a:t>
                      </a:r>
                    </a:p>
                  </a:txBody>
                  <a:tcPr marL="36000" marR="36000" marT="72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6" charset="-128"/>
                        </a:rPr>
                        <a:t>6</a:t>
                      </a:r>
                    </a:p>
                  </a:txBody>
                  <a:tcPr marL="36000" marR="36000" marT="72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6" charset="-128"/>
                        </a:rPr>
                        <a:t>8</a:t>
                      </a:r>
                    </a:p>
                  </a:txBody>
                  <a:tcPr marL="36000" marR="36000" marT="72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6" charset="-128"/>
                        </a:rPr>
                        <a:t>9</a:t>
                      </a:r>
                    </a:p>
                  </a:txBody>
                  <a:tcPr marL="36000" marR="36000" marT="72000" marB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6" charset="-128"/>
                        </a:rPr>
                        <a:t>Fine</a:t>
                      </a:r>
                    </a:p>
                  </a:txBody>
                  <a:tcPr marL="36000" marR="108000" marT="72000" marB="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6" charset="-128"/>
                        </a:rPr>
                        <a:t>2</a:t>
                      </a:r>
                    </a:p>
                  </a:txBody>
                  <a:tcPr marL="36000" marR="36000" marT="72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6" charset="-128"/>
                        </a:rPr>
                        <a:t>3</a:t>
                      </a:r>
                    </a:p>
                  </a:txBody>
                  <a:tcPr marL="36000" marR="36000" marT="72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6" charset="-128"/>
                        </a:rPr>
                        <a:t>4</a:t>
                      </a:r>
                    </a:p>
                  </a:txBody>
                  <a:tcPr marL="36000" marR="36000" marT="72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6" charset="-128"/>
                        </a:rPr>
                        <a:t>5</a:t>
                      </a:r>
                    </a:p>
                  </a:txBody>
                  <a:tcPr marL="36000" marR="36000" marT="72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6" charset="-128"/>
                        </a:rPr>
                        <a:t>6</a:t>
                      </a:r>
                    </a:p>
                  </a:txBody>
                  <a:tcPr marL="36000" marR="36000" marT="72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6" charset="-128"/>
                        </a:rPr>
                        <a:t>8</a:t>
                      </a:r>
                    </a:p>
                  </a:txBody>
                  <a:tcPr marL="36000" marR="36000" marT="72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6" charset="-128"/>
                        </a:rPr>
                        <a:t>9</a:t>
                      </a:r>
                    </a:p>
                  </a:txBody>
                  <a:tcPr marL="36000" marR="36000" marT="72000" marB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692"/>
          <p:cNvGrpSpPr>
            <a:grpSpLocks/>
          </p:cNvGrpSpPr>
          <p:nvPr/>
        </p:nvGrpSpPr>
        <p:grpSpPr bwMode="auto">
          <a:xfrm>
            <a:off x="6942138" y="2925763"/>
            <a:ext cx="1393825" cy="71437"/>
            <a:chOff x="4373" y="1888"/>
            <a:chExt cx="878" cy="45"/>
          </a:xfrm>
        </p:grpSpPr>
        <p:sp>
          <p:nvSpPr>
            <p:cNvPr id="16475" name="AutoShape 689"/>
            <p:cNvSpPr>
              <a:spLocks/>
            </p:cNvSpPr>
            <p:nvPr/>
          </p:nvSpPr>
          <p:spPr bwMode="auto">
            <a:xfrm rot="5400000">
              <a:off x="4465" y="1797"/>
              <a:ext cx="44" cy="227"/>
            </a:xfrm>
            <a:prstGeom prst="rightBracket">
              <a:avLst>
                <a:gd name="adj" fmla="val 10454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76" name="AutoShape 690"/>
            <p:cNvSpPr>
              <a:spLocks/>
            </p:cNvSpPr>
            <p:nvPr/>
          </p:nvSpPr>
          <p:spPr bwMode="auto">
            <a:xfrm rot="5400000">
              <a:off x="4792" y="1796"/>
              <a:ext cx="44" cy="227"/>
            </a:xfrm>
            <a:prstGeom prst="rightBracket">
              <a:avLst>
                <a:gd name="adj" fmla="val 10454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77" name="AutoShape 691"/>
            <p:cNvSpPr>
              <a:spLocks/>
            </p:cNvSpPr>
            <p:nvPr/>
          </p:nvSpPr>
          <p:spPr bwMode="auto">
            <a:xfrm rot="5400000">
              <a:off x="5116" y="1796"/>
              <a:ext cx="44" cy="227"/>
            </a:xfrm>
            <a:prstGeom prst="rightBracket">
              <a:avLst>
                <a:gd name="adj" fmla="val 10454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693"/>
          <p:cNvGrpSpPr>
            <a:grpSpLocks/>
          </p:cNvGrpSpPr>
          <p:nvPr/>
        </p:nvGrpSpPr>
        <p:grpSpPr bwMode="auto">
          <a:xfrm>
            <a:off x="7199313" y="3213100"/>
            <a:ext cx="1393825" cy="71438"/>
            <a:chOff x="4373" y="1888"/>
            <a:chExt cx="878" cy="45"/>
          </a:xfrm>
        </p:grpSpPr>
        <p:sp>
          <p:nvSpPr>
            <p:cNvPr id="16472" name="AutoShape 694"/>
            <p:cNvSpPr>
              <a:spLocks/>
            </p:cNvSpPr>
            <p:nvPr/>
          </p:nvSpPr>
          <p:spPr bwMode="auto">
            <a:xfrm rot="5400000">
              <a:off x="4465" y="1797"/>
              <a:ext cx="44" cy="227"/>
            </a:xfrm>
            <a:prstGeom prst="rightBracket">
              <a:avLst>
                <a:gd name="adj" fmla="val 10454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73" name="AutoShape 695"/>
            <p:cNvSpPr>
              <a:spLocks/>
            </p:cNvSpPr>
            <p:nvPr/>
          </p:nvSpPr>
          <p:spPr bwMode="auto">
            <a:xfrm rot="5400000">
              <a:off x="4792" y="1796"/>
              <a:ext cx="44" cy="227"/>
            </a:xfrm>
            <a:prstGeom prst="rightBracket">
              <a:avLst>
                <a:gd name="adj" fmla="val 10454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74" name="AutoShape 696"/>
            <p:cNvSpPr>
              <a:spLocks/>
            </p:cNvSpPr>
            <p:nvPr/>
          </p:nvSpPr>
          <p:spPr bwMode="auto">
            <a:xfrm rot="5400000">
              <a:off x="5116" y="1796"/>
              <a:ext cx="44" cy="227"/>
            </a:xfrm>
            <a:prstGeom prst="rightBracket">
              <a:avLst>
                <a:gd name="adj" fmla="val 10454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697"/>
          <p:cNvGrpSpPr>
            <a:grpSpLocks/>
          </p:cNvGrpSpPr>
          <p:nvPr/>
        </p:nvGrpSpPr>
        <p:grpSpPr bwMode="auto">
          <a:xfrm>
            <a:off x="6948488" y="3502025"/>
            <a:ext cx="1393825" cy="71438"/>
            <a:chOff x="4373" y="1888"/>
            <a:chExt cx="878" cy="45"/>
          </a:xfrm>
        </p:grpSpPr>
        <p:sp>
          <p:nvSpPr>
            <p:cNvPr id="16469" name="AutoShape 698"/>
            <p:cNvSpPr>
              <a:spLocks/>
            </p:cNvSpPr>
            <p:nvPr/>
          </p:nvSpPr>
          <p:spPr bwMode="auto">
            <a:xfrm rot="5400000">
              <a:off x="4465" y="1797"/>
              <a:ext cx="44" cy="227"/>
            </a:xfrm>
            <a:prstGeom prst="rightBracket">
              <a:avLst>
                <a:gd name="adj" fmla="val 10454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70" name="AutoShape 699"/>
            <p:cNvSpPr>
              <a:spLocks/>
            </p:cNvSpPr>
            <p:nvPr/>
          </p:nvSpPr>
          <p:spPr bwMode="auto">
            <a:xfrm rot="5400000">
              <a:off x="4792" y="1796"/>
              <a:ext cx="44" cy="227"/>
            </a:xfrm>
            <a:prstGeom prst="rightBracket">
              <a:avLst>
                <a:gd name="adj" fmla="val 10454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71" name="AutoShape 700"/>
            <p:cNvSpPr>
              <a:spLocks/>
            </p:cNvSpPr>
            <p:nvPr/>
          </p:nvSpPr>
          <p:spPr bwMode="auto">
            <a:xfrm rot="5400000">
              <a:off x="5116" y="1796"/>
              <a:ext cx="44" cy="227"/>
            </a:xfrm>
            <a:prstGeom prst="rightBracket">
              <a:avLst>
                <a:gd name="adj" fmla="val 10454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701"/>
          <p:cNvGrpSpPr>
            <a:grpSpLocks/>
          </p:cNvGrpSpPr>
          <p:nvPr/>
        </p:nvGrpSpPr>
        <p:grpSpPr bwMode="auto">
          <a:xfrm>
            <a:off x="7205663" y="3789363"/>
            <a:ext cx="1393825" cy="71437"/>
            <a:chOff x="4373" y="1888"/>
            <a:chExt cx="878" cy="45"/>
          </a:xfrm>
        </p:grpSpPr>
        <p:sp>
          <p:nvSpPr>
            <p:cNvPr id="16466" name="AutoShape 702"/>
            <p:cNvSpPr>
              <a:spLocks/>
            </p:cNvSpPr>
            <p:nvPr/>
          </p:nvSpPr>
          <p:spPr bwMode="auto">
            <a:xfrm rot="5400000">
              <a:off x="4465" y="1797"/>
              <a:ext cx="44" cy="227"/>
            </a:xfrm>
            <a:prstGeom prst="rightBracket">
              <a:avLst>
                <a:gd name="adj" fmla="val 10454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67" name="AutoShape 703"/>
            <p:cNvSpPr>
              <a:spLocks/>
            </p:cNvSpPr>
            <p:nvPr/>
          </p:nvSpPr>
          <p:spPr bwMode="auto">
            <a:xfrm rot="5400000">
              <a:off x="4792" y="1796"/>
              <a:ext cx="44" cy="227"/>
            </a:xfrm>
            <a:prstGeom prst="rightBracket">
              <a:avLst>
                <a:gd name="adj" fmla="val 10454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68" name="AutoShape 704"/>
            <p:cNvSpPr>
              <a:spLocks/>
            </p:cNvSpPr>
            <p:nvPr/>
          </p:nvSpPr>
          <p:spPr bwMode="auto">
            <a:xfrm rot="5400000">
              <a:off x="5116" y="1796"/>
              <a:ext cx="44" cy="227"/>
            </a:xfrm>
            <a:prstGeom prst="rightBracket">
              <a:avLst>
                <a:gd name="adj" fmla="val 10454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705"/>
          <p:cNvGrpSpPr>
            <a:grpSpLocks/>
          </p:cNvGrpSpPr>
          <p:nvPr/>
        </p:nvGrpSpPr>
        <p:grpSpPr bwMode="auto">
          <a:xfrm>
            <a:off x="6948488" y="4065588"/>
            <a:ext cx="1393825" cy="71437"/>
            <a:chOff x="4373" y="1888"/>
            <a:chExt cx="878" cy="45"/>
          </a:xfrm>
        </p:grpSpPr>
        <p:sp>
          <p:nvSpPr>
            <p:cNvPr id="16463" name="AutoShape 706"/>
            <p:cNvSpPr>
              <a:spLocks/>
            </p:cNvSpPr>
            <p:nvPr/>
          </p:nvSpPr>
          <p:spPr bwMode="auto">
            <a:xfrm rot="5400000">
              <a:off x="4465" y="1797"/>
              <a:ext cx="44" cy="227"/>
            </a:xfrm>
            <a:prstGeom prst="rightBracket">
              <a:avLst>
                <a:gd name="adj" fmla="val 10454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64" name="AutoShape 707"/>
            <p:cNvSpPr>
              <a:spLocks/>
            </p:cNvSpPr>
            <p:nvPr/>
          </p:nvSpPr>
          <p:spPr bwMode="auto">
            <a:xfrm rot="5400000">
              <a:off x="4792" y="1796"/>
              <a:ext cx="44" cy="227"/>
            </a:xfrm>
            <a:prstGeom prst="rightBracket">
              <a:avLst>
                <a:gd name="adj" fmla="val 10454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65" name="AutoShape 708"/>
            <p:cNvSpPr>
              <a:spLocks/>
            </p:cNvSpPr>
            <p:nvPr/>
          </p:nvSpPr>
          <p:spPr bwMode="auto">
            <a:xfrm rot="5400000">
              <a:off x="5116" y="1796"/>
              <a:ext cx="44" cy="227"/>
            </a:xfrm>
            <a:prstGeom prst="rightBracket">
              <a:avLst>
                <a:gd name="adj" fmla="val 10454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709"/>
          <p:cNvGrpSpPr>
            <a:grpSpLocks/>
          </p:cNvGrpSpPr>
          <p:nvPr/>
        </p:nvGrpSpPr>
        <p:grpSpPr bwMode="auto">
          <a:xfrm>
            <a:off x="7205663" y="4352925"/>
            <a:ext cx="1393825" cy="71438"/>
            <a:chOff x="4373" y="1888"/>
            <a:chExt cx="878" cy="45"/>
          </a:xfrm>
        </p:grpSpPr>
        <p:sp>
          <p:nvSpPr>
            <p:cNvPr id="16460" name="AutoShape 710"/>
            <p:cNvSpPr>
              <a:spLocks/>
            </p:cNvSpPr>
            <p:nvPr/>
          </p:nvSpPr>
          <p:spPr bwMode="auto">
            <a:xfrm rot="5400000">
              <a:off x="4465" y="1797"/>
              <a:ext cx="44" cy="227"/>
            </a:xfrm>
            <a:prstGeom prst="rightBracket">
              <a:avLst>
                <a:gd name="adj" fmla="val 10454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61" name="AutoShape 711"/>
            <p:cNvSpPr>
              <a:spLocks/>
            </p:cNvSpPr>
            <p:nvPr/>
          </p:nvSpPr>
          <p:spPr bwMode="auto">
            <a:xfrm rot="5400000">
              <a:off x="4792" y="1796"/>
              <a:ext cx="44" cy="227"/>
            </a:xfrm>
            <a:prstGeom prst="rightBracket">
              <a:avLst>
                <a:gd name="adj" fmla="val 10454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62" name="AutoShape 712"/>
            <p:cNvSpPr>
              <a:spLocks/>
            </p:cNvSpPr>
            <p:nvPr/>
          </p:nvSpPr>
          <p:spPr bwMode="auto">
            <a:xfrm rot="5400000">
              <a:off x="5116" y="1796"/>
              <a:ext cx="44" cy="227"/>
            </a:xfrm>
            <a:prstGeom prst="rightBracket">
              <a:avLst>
                <a:gd name="adj" fmla="val 10454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t-IT" sz="3600" dirty="0">
                <a:solidFill>
                  <a:srgbClr val="800000"/>
                </a:solidFill>
              </a:rPr>
              <a:t>Algoritmo pari/dispari</a:t>
            </a:r>
            <a:br>
              <a:rPr lang="it-IT" sz="3600" dirty="0">
                <a:solidFill>
                  <a:srgbClr val="800000"/>
                </a:solidFill>
              </a:rPr>
            </a:br>
            <a:r>
              <a:rPr lang="it-IT" sz="3600" dirty="0">
                <a:solidFill>
                  <a:srgbClr val="800000"/>
                </a:solidFill>
              </a:rPr>
              <a:t>con </a:t>
            </a:r>
            <a:r>
              <a:rPr lang="it-IT" sz="3600" dirty="0" err="1">
                <a:solidFill>
                  <a:srgbClr val="800000"/>
                </a:solidFill>
              </a:rPr>
              <a:t>p</a:t>
            </a:r>
            <a:r>
              <a:rPr lang="it-IT" sz="3600" dirty="0">
                <a:solidFill>
                  <a:srgbClr val="800000"/>
                </a:solidFill>
              </a:rPr>
              <a:t> &lt; </a:t>
            </a:r>
            <a:r>
              <a:rPr lang="it-IT" sz="3600" dirty="0" err="1">
                <a:solidFill>
                  <a:srgbClr val="800000"/>
                </a:solidFill>
              </a:rPr>
              <a:t>n</a:t>
            </a:r>
            <a:r>
              <a:rPr lang="it-IT" sz="3600" dirty="0">
                <a:solidFill>
                  <a:srgbClr val="800000"/>
                </a:solidFill>
              </a:rPr>
              <a:t> processori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96887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57188" algn="l"/>
                <a:tab pos="714375" algn="l"/>
                <a:tab pos="1081088" algn="l"/>
                <a:tab pos="1438275" algn="l"/>
              </a:tabLst>
            </a:pPr>
            <a:r>
              <a:rPr lang="it-IT" sz="1800">
                <a:solidFill>
                  <a:srgbClr val="222268"/>
                </a:solidFill>
              </a:rPr>
              <a:t>Ogni processore P</a:t>
            </a:r>
            <a:r>
              <a:rPr lang="it-IT" sz="1800" baseline="-25000">
                <a:solidFill>
                  <a:srgbClr val="222268"/>
                </a:solidFill>
              </a:rPr>
              <a:t>i</a:t>
            </a:r>
            <a:r>
              <a:rPr lang="it-IT" sz="1800">
                <a:solidFill>
                  <a:srgbClr val="222268"/>
                </a:solidFill>
              </a:rPr>
              <a:t> gestisce un blocco S</a:t>
            </a:r>
            <a:r>
              <a:rPr lang="it-IT" sz="1800" baseline="-25000">
                <a:solidFill>
                  <a:srgbClr val="222268"/>
                </a:solidFill>
              </a:rPr>
              <a:t>i</a:t>
            </a:r>
            <a:r>
              <a:rPr lang="it-IT" sz="1800">
                <a:solidFill>
                  <a:srgbClr val="222268"/>
                </a:solidFill>
              </a:rPr>
              <a:t> composto di b = n/p elementi.</a:t>
            </a:r>
          </a:p>
          <a:p>
            <a:pPr marL="0" indent="0" eaLnBrk="1" hangingPunct="1">
              <a:lnSpc>
                <a:spcPct val="90000"/>
              </a:lnSpc>
              <a:tabLst>
                <a:tab pos="357188" algn="l"/>
                <a:tab pos="714375" algn="l"/>
                <a:tab pos="1081088" algn="l"/>
                <a:tab pos="1438275" algn="l"/>
              </a:tabLst>
            </a:pPr>
            <a:endParaRPr lang="it-IT" sz="1800">
              <a:solidFill>
                <a:srgbClr val="222268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57188" algn="l"/>
                <a:tab pos="714375" algn="l"/>
                <a:tab pos="1081088" algn="l"/>
                <a:tab pos="1438275" algn="l"/>
              </a:tabLst>
            </a:pPr>
            <a:r>
              <a:rPr lang="it-IT" sz="1800">
                <a:solidFill>
                  <a:srgbClr val="222268"/>
                </a:solidFill>
                <a:sym typeface="Symbol" pitchFamily="-1" charset="2"/>
              </a:rPr>
              <a:t>P</a:t>
            </a:r>
            <a:r>
              <a:rPr lang="it-IT" sz="1800" baseline="-25000">
                <a:solidFill>
                  <a:srgbClr val="222268"/>
                </a:solidFill>
                <a:sym typeface="Symbol" pitchFamily="-1" charset="2"/>
              </a:rPr>
              <a:t>i</a:t>
            </a:r>
            <a:r>
              <a:rPr lang="it-IT" sz="1800">
                <a:solidFill>
                  <a:srgbClr val="222268"/>
                </a:solidFill>
                <a:sym typeface="Symbol" pitchFamily="-1" charset="2"/>
              </a:rPr>
              <a:t>:	ordina S</a:t>
            </a:r>
            <a:r>
              <a:rPr lang="it-IT" sz="1800" baseline="-25000">
                <a:solidFill>
                  <a:srgbClr val="222268"/>
                </a:solidFill>
                <a:sym typeface="Symbol" pitchFamily="-1" charset="2"/>
              </a:rPr>
              <a:t>i</a:t>
            </a:r>
            <a:r>
              <a:rPr lang="it-IT" sz="1800">
                <a:solidFill>
                  <a:srgbClr val="222268"/>
                </a:solidFill>
                <a:sym typeface="Symbol" pitchFamily="-1" charset="2"/>
              </a:rPr>
              <a:t> in modo sequenziale</a:t>
            </a:r>
            <a:endParaRPr lang="it-IT" sz="1800" baseline="-25000">
              <a:solidFill>
                <a:srgbClr val="222268"/>
              </a:solidFill>
              <a:sym typeface="Symbol" pitchFamily="-1" charset="2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57188" algn="l"/>
                <a:tab pos="714375" algn="l"/>
                <a:tab pos="1081088" algn="l"/>
                <a:tab pos="1438275" algn="l"/>
              </a:tabLst>
            </a:pPr>
            <a:r>
              <a:rPr lang="it-IT" sz="1800" b="1">
                <a:solidFill>
                  <a:srgbClr val="222268"/>
                </a:solidFill>
              </a:rPr>
              <a:t>for</a:t>
            </a:r>
            <a:r>
              <a:rPr lang="it-IT" sz="1800">
                <a:solidFill>
                  <a:srgbClr val="222268"/>
                </a:solidFill>
              </a:rPr>
              <a:t> s = 0 </a:t>
            </a:r>
            <a:r>
              <a:rPr lang="it-IT" sz="1800" b="1">
                <a:solidFill>
                  <a:srgbClr val="222268"/>
                </a:solidFill>
              </a:rPr>
              <a:t>to</a:t>
            </a:r>
            <a:r>
              <a:rPr lang="it-IT" sz="1800">
                <a:solidFill>
                  <a:srgbClr val="222268"/>
                </a:solidFill>
              </a:rPr>
              <a:t> </a:t>
            </a:r>
            <a:r>
              <a:rPr lang="it-IT" sz="1800">
                <a:solidFill>
                  <a:srgbClr val="222268"/>
                </a:solidFill>
                <a:sym typeface="Symbol" pitchFamily="-1" charset="2"/>
              </a:rPr>
              <a:t></a:t>
            </a:r>
            <a:r>
              <a:rPr lang="it-IT" sz="1800">
                <a:solidFill>
                  <a:srgbClr val="222268"/>
                </a:solidFill>
              </a:rPr>
              <a:t>p/2</a:t>
            </a:r>
            <a:r>
              <a:rPr lang="it-IT" sz="1800">
                <a:solidFill>
                  <a:srgbClr val="222268"/>
                </a:solidFill>
                <a:sym typeface="Symbol" pitchFamily="-1" charset="2"/>
              </a:rPr>
              <a:t> </a:t>
            </a:r>
            <a:r>
              <a:rPr lang="it-IT" sz="1800" b="1">
                <a:solidFill>
                  <a:srgbClr val="222268"/>
                </a:solidFill>
                <a:sym typeface="Symbol" pitchFamily="-1" charset="2"/>
              </a:rPr>
              <a:t>do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57188" algn="l"/>
                <a:tab pos="714375" algn="l"/>
                <a:tab pos="1081088" algn="l"/>
                <a:tab pos="1438275" algn="l"/>
              </a:tabLst>
            </a:pPr>
            <a:r>
              <a:rPr lang="it-IT" sz="1800">
                <a:solidFill>
                  <a:srgbClr val="222268"/>
                </a:solidFill>
                <a:sym typeface="Symbol" pitchFamily="-1" charset="2"/>
              </a:rPr>
              <a:t>	</a:t>
            </a:r>
            <a:r>
              <a:rPr lang="it-IT" sz="1800" b="1">
                <a:solidFill>
                  <a:srgbClr val="222268"/>
                </a:solidFill>
                <a:sym typeface="Symbol" pitchFamily="-1" charset="2"/>
              </a:rPr>
              <a:t>for</a:t>
            </a:r>
            <a:r>
              <a:rPr lang="it-IT" sz="1800">
                <a:solidFill>
                  <a:srgbClr val="222268"/>
                </a:solidFill>
                <a:sym typeface="Symbol" pitchFamily="-1" charset="2"/>
              </a:rPr>
              <a:t> i = 0 </a:t>
            </a:r>
            <a:r>
              <a:rPr lang="it-IT" sz="1800" b="1">
                <a:solidFill>
                  <a:srgbClr val="222268"/>
                </a:solidFill>
                <a:sym typeface="Symbol" pitchFamily="-1" charset="2"/>
              </a:rPr>
              <a:t>to</a:t>
            </a:r>
            <a:r>
              <a:rPr lang="it-IT" sz="1800">
                <a:solidFill>
                  <a:srgbClr val="222268"/>
                </a:solidFill>
                <a:sym typeface="Symbol" pitchFamily="-1" charset="2"/>
              </a:rPr>
              <a:t> i &lt; p-1 </a:t>
            </a:r>
            <a:r>
              <a:rPr lang="it-IT" sz="1800" b="1">
                <a:solidFill>
                  <a:srgbClr val="222268"/>
                </a:solidFill>
                <a:sym typeface="Symbol" pitchFamily="-1" charset="2"/>
              </a:rPr>
              <a:t>step</a:t>
            </a:r>
            <a:r>
              <a:rPr lang="it-IT" sz="1800">
                <a:solidFill>
                  <a:srgbClr val="222268"/>
                </a:solidFill>
                <a:sym typeface="Symbol" pitchFamily="-1" charset="2"/>
              </a:rPr>
              <a:t> 2 </a:t>
            </a:r>
            <a:r>
              <a:rPr lang="it-IT" sz="1800" b="1">
                <a:solidFill>
                  <a:srgbClr val="222268"/>
                </a:solidFill>
                <a:sym typeface="Symbol" pitchFamily="-1" charset="2"/>
              </a:rPr>
              <a:t>pardo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57188" algn="l"/>
                <a:tab pos="714375" algn="l"/>
                <a:tab pos="1081088" algn="l"/>
                <a:tab pos="1438275" algn="l"/>
              </a:tabLst>
            </a:pPr>
            <a:r>
              <a:rPr lang="it-IT" sz="1800">
                <a:solidFill>
                  <a:srgbClr val="222268"/>
                </a:solidFill>
                <a:sym typeface="Symbol" pitchFamily="-1" charset="2"/>
              </a:rPr>
              <a:t>P</a:t>
            </a:r>
            <a:r>
              <a:rPr lang="it-IT" sz="1800" baseline="-25000">
                <a:solidFill>
                  <a:srgbClr val="222268"/>
                </a:solidFill>
                <a:sym typeface="Symbol" pitchFamily="-1" charset="2"/>
              </a:rPr>
              <a:t>i</a:t>
            </a:r>
            <a:r>
              <a:rPr lang="it-IT" sz="1800">
                <a:solidFill>
                  <a:srgbClr val="222268"/>
                </a:solidFill>
                <a:sym typeface="Symbol" pitchFamily="-1" charset="2"/>
              </a:rPr>
              <a:t>:		S</a:t>
            </a:r>
            <a:r>
              <a:rPr lang="it-IT" sz="1800" baseline="-25000">
                <a:solidFill>
                  <a:srgbClr val="222268"/>
                </a:solidFill>
                <a:sym typeface="Symbol" pitchFamily="-1" charset="2"/>
              </a:rPr>
              <a:t>i</a:t>
            </a:r>
            <a:r>
              <a:rPr lang="it-IT" sz="1800">
                <a:solidFill>
                  <a:srgbClr val="222268"/>
                </a:solidFill>
                <a:sym typeface="Symbol" pitchFamily="-1" charset="2"/>
              </a:rPr>
              <a:t>' = Merge(S</a:t>
            </a:r>
            <a:r>
              <a:rPr lang="it-IT" sz="1800" baseline="-25000">
                <a:solidFill>
                  <a:srgbClr val="222268"/>
                </a:solidFill>
                <a:sym typeface="Symbol" pitchFamily="-1" charset="2"/>
              </a:rPr>
              <a:t>i</a:t>
            </a:r>
            <a:r>
              <a:rPr lang="it-IT" sz="1800">
                <a:solidFill>
                  <a:srgbClr val="222268"/>
                </a:solidFill>
                <a:sym typeface="Symbol" pitchFamily="-1" charset="2"/>
              </a:rPr>
              <a:t>, S</a:t>
            </a:r>
            <a:r>
              <a:rPr lang="it-IT" sz="1800" baseline="-25000">
                <a:solidFill>
                  <a:srgbClr val="222268"/>
                </a:solidFill>
                <a:sym typeface="Symbol" pitchFamily="-1" charset="2"/>
              </a:rPr>
              <a:t>i+1</a:t>
            </a:r>
            <a:r>
              <a:rPr lang="it-IT" sz="1800">
                <a:solidFill>
                  <a:srgbClr val="222268"/>
                </a:solidFill>
                <a:sym typeface="Symbol" pitchFamily="-1" charset="2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57188" algn="l"/>
                <a:tab pos="714375" algn="l"/>
                <a:tab pos="1081088" algn="l"/>
                <a:tab pos="1438275" algn="l"/>
              </a:tabLst>
            </a:pPr>
            <a:r>
              <a:rPr lang="it-IT" sz="1800">
                <a:solidFill>
                  <a:srgbClr val="222268"/>
                </a:solidFill>
                <a:sym typeface="Symbol" pitchFamily="-1" charset="2"/>
              </a:rPr>
              <a:t>		S</a:t>
            </a:r>
            <a:r>
              <a:rPr lang="it-IT" sz="1800" baseline="-25000">
                <a:solidFill>
                  <a:srgbClr val="222268"/>
                </a:solidFill>
                <a:sym typeface="Symbol" pitchFamily="-1" charset="2"/>
              </a:rPr>
              <a:t>i</a:t>
            </a:r>
            <a:r>
              <a:rPr lang="it-IT" sz="1800">
                <a:solidFill>
                  <a:srgbClr val="222268"/>
                </a:solidFill>
                <a:sym typeface="Symbol" pitchFamily="-1" charset="2"/>
              </a:rPr>
              <a:t> = S</a:t>
            </a:r>
            <a:r>
              <a:rPr lang="it-IT" sz="1800" baseline="-25000">
                <a:solidFill>
                  <a:srgbClr val="222268"/>
                </a:solidFill>
                <a:sym typeface="Symbol" pitchFamily="-1" charset="2"/>
              </a:rPr>
              <a:t>i</a:t>
            </a:r>
            <a:r>
              <a:rPr lang="it-IT" sz="1800">
                <a:solidFill>
                  <a:srgbClr val="222268"/>
                </a:solidFill>
                <a:sym typeface="Symbol" pitchFamily="-1" charset="2"/>
              </a:rPr>
              <a:t>' [0, b-1]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57188" algn="l"/>
                <a:tab pos="714375" algn="l"/>
                <a:tab pos="1081088" algn="l"/>
                <a:tab pos="1438275" algn="l"/>
              </a:tabLst>
            </a:pPr>
            <a:r>
              <a:rPr lang="it-IT" sz="1800">
                <a:solidFill>
                  <a:srgbClr val="222268"/>
                </a:solidFill>
                <a:sym typeface="Symbol" pitchFamily="-1" charset="2"/>
              </a:rPr>
              <a:t>		S</a:t>
            </a:r>
            <a:r>
              <a:rPr lang="it-IT" sz="1800" baseline="-25000">
                <a:solidFill>
                  <a:srgbClr val="222268"/>
                </a:solidFill>
                <a:sym typeface="Symbol" pitchFamily="-1" charset="2"/>
              </a:rPr>
              <a:t>i+1</a:t>
            </a:r>
            <a:r>
              <a:rPr lang="it-IT" sz="1800">
                <a:solidFill>
                  <a:srgbClr val="222268"/>
                </a:solidFill>
                <a:sym typeface="Symbol" pitchFamily="-1" charset="2"/>
              </a:rPr>
              <a:t> = S</a:t>
            </a:r>
            <a:r>
              <a:rPr lang="it-IT" sz="1800" baseline="-25000">
                <a:solidFill>
                  <a:srgbClr val="222268"/>
                </a:solidFill>
                <a:sym typeface="Symbol" pitchFamily="-1" charset="2"/>
              </a:rPr>
              <a:t>i</a:t>
            </a:r>
            <a:r>
              <a:rPr lang="it-IT" sz="1800">
                <a:solidFill>
                  <a:srgbClr val="222268"/>
                </a:solidFill>
                <a:sym typeface="Symbol" pitchFamily="-1" charset="2"/>
              </a:rPr>
              <a:t>' [b, 2b-1]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57188" algn="l"/>
                <a:tab pos="714375" algn="l"/>
                <a:tab pos="1081088" algn="l"/>
                <a:tab pos="1438275" algn="l"/>
              </a:tabLst>
            </a:pPr>
            <a:r>
              <a:rPr lang="it-IT" sz="1800">
                <a:solidFill>
                  <a:srgbClr val="222268"/>
                </a:solidFill>
                <a:sym typeface="Symbol" pitchFamily="-1" charset="2"/>
              </a:rPr>
              <a:t>	</a:t>
            </a:r>
            <a:r>
              <a:rPr lang="it-IT" sz="1800" b="1">
                <a:solidFill>
                  <a:srgbClr val="222268"/>
                </a:solidFill>
                <a:sym typeface="Symbol" pitchFamily="-1" charset="2"/>
              </a:rPr>
              <a:t>for</a:t>
            </a:r>
            <a:r>
              <a:rPr lang="it-IT" sz="1800">
                <a:solidFill>
                  <a:srgbClr val="222268"/>
                </a:solidFill>
                <a:sym typeface="Symbol" pitchFamily="-1" charset="2"/>
              </a:rPr>
              <a:t> i = 1 </a:t>
            </a:r>
            <a:r>
              <a:rPr lang="it-IT" sz="1800" b="1">
                <a:solidFill>
                  <a:srgbClr val="222268"/>
                </a:solidFill>
                <a:sym typeface="Symbol" pitchFamily="-1" charset="2"/>
              </a:rPr>
              <a:t>to</a:t>
            </a:r>
            <a:r>
              <a:rPr lang="it-IT" sz="1800">
                <a:solidFill>
                  <a:srgbClr val="222268"/>
                </a:solidFill>
                <a:sym typeface="Symbol" pitchFamily="-1" charset="2"/>
              </a:rPr>
              <a:t> i &lt; p-1 </a:t>
            </a:r>
            <a:r>
              <a:rPr lang="it-IT" sz="1800" b="1">
                <a:solidFill>
                  <a:srgbClr val="222268"/>
                </a:solidFill>
                <a:sym typeface="Symbol" pitchFamily="-1" charset="2"/>
              </a:rPr>
              <a:t>step</a:t>
            </a:r>
            <a:r>
              <a:rPr lang="it-IT" sz="1800">
                <a:solidFill>
                  <a:srgbClr val="222268"/>
                </a:solidFill>
                <a:sym typeface="Symbol" pitchFamily="-1" charset="2"/>
              </a:rPr>
              <a:t> 2 </a:t>
            </a:r>
            <a:r>
              <a:rPr lang="it-IT" sz="1800" b="1">
                <a:solidFill>
                  <a:srgbClr val="222268"/>
                </a:solidFill>
                <a:sym typeface="Symbol" pitchFamily="-1" charset="2"/>
              </a:rPr>
              <a:t>pardo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57188" algn="l"/>
                <a:tab pos="714375" algn="l"/>
                <a:tab pos="1081088" algn="l"/>
                <a:tab pos="1438275" algn="l"/>
              </a:tabLst>
            </a:pPr>
            <a:r>
              <a:rPr lang="it-IT" sz="1800">
                <a:solidFill>
                  <a:srgbClr val="222268"/>
                </a:solidFill>
                <a:sym typeface="Symbol" pitchFamily="-1" charset="2"/>
              </a:rPr>
              <a:t>P</a:t>
            </a:r>
            <a:r>
              <a:rPr lang="it-IT" sz="1800" baseline="-25000">
                <a:solidFill>
                  <a:srgbClr val="222268"/>
                </a:solidFill>
                <a:sym typeface="Symbol" pitchFamily="-1" charset="2"/>
              </a:rPr>
              <a:t>i</a:t>
            </a:r>
            <a:r>
              <a:rPr lang="it-IT" sz="1800">
                <a:solidFill>
                  <a:srgbClr val="222268"/>
                </a:solidFill>
                <a:sym typeface="Symbol" pitchFamily="-1" charset="2"/>
              </a:rPr>
              <a:t>:		S</a:t>
            </a:r>
            <a:r>
              <a:rPr lang="it-IT" sz="1800" baseline="-25000">
                <a:solidFill>
                  <a:srgbClr val="222268"/>
                </a:solidFill>
                <a:sym typeface="Symbol" pitchFamily="-1" charset="2"/>
              </a:rPr>
              <a:t>i</a:t>
            </a:r>
            <a:r>
              <a:rPr lang="it-IT" sz="1800">
                <a:solidFill>
                  <a:srgbClr val="222268"/>
                </a:solidFill>
                <a:sym typeface="Symbol" pitchFamily="-1" charset="2"/>
              </a:rPr>
              <a:t>' = Merge(S</a:t>
            </a:r>
            <a:r>
              <a:rPr lang="it-IT" sz="1800" baseline="-25000">
                <a:solidFill>
                  <a:srgbClr val="222268"/>
                </a:solidFill>
                <a:sym typeface="Symbol" pitchFamily="-1" charset="2"/>
              </a:rPr>
              <a:t>i</a:t>
            </a:r>
            <a:r>
              <a:rPr lang="it-IT" sz="1800">
                <a:solidFill>
                  <a:srgbClr val="222268"/>
                </a:solidFill>
                <a:sym typeface="Symbol" pitchFamily="-1" charset="2"/>
              </a:rPr>
              <a:t>, S</a:t>
            </a:r>
            <a:r>
              <a:rPr lang="it-IT" sz="1800" baseline="-25000">
                <a:solidFill>
                  <a:srgbClr val="222268"/>
                </a:solidFill>
                <a:sym typeface="Symbol" pitchFamily="-1" charset="2"/>
              </a:rPr>
              <a:t>i+1</a:t>
            </a:r>
            <a:r>
              <a:rPr lang="it-IT" sz="1800">
                <a:solidFill>
                  <a:srgbClr val="222268"/>
                </a:solidFill>
                <a:sym typeface="Symbol" pitchFamily="-1" charset="2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57188" algn="l"/>
                <a:tab pos="714375" algn="l"/>
                <a:tab pos="1081088" algn="l"/>
                <a:tab pos="1438275" algn="l"/>
              </a:tabLst>
            </a:pPr>
            <a:r>
              <a:rPr lang="it-IT" sz="1800">
                <a:solidFill>
                  <a:srgbClr val="222268"/>
                </a:solidFill>
                <a:sym typeface="Symbol" pitchFamily="-1" charset="2"/>
              </a:rPr>
              <a:t>		S</a:t>
            </a:r>
            <a:r>
              <a:rPr lang="it-IT" sz="1800" baseline="-25000">
                <a:solidFill>
                  <a:srgbClr val="222268"/>
                </a:solidFill>
                <a:sym typeface="Symbol" pitchFamily="-1" charset="2"/>
              </a:rPr>
              <a:t>i</a:t>
            </a:r>
            <a:r>
              <a:rPr lang="it-IT" sz="1800">
                <a:solidFill>
                  <a:srgbClr val="222268"/>
                </a:solidFill>
                <a:sym typeface="Symbol" pitchFamily="-1" charset="2"/>
              </a:rPr>
              <a:t> = S</a:t>
            </a:r>
            <a:r>
              <a:rPr lang="it-IT" sz="1800" baseline="-25000">
                <a:solidFill>
                  <a:srgbClr val="222268"/>
                </a:solidFill>
                <a:sym typeface="Symbol" pitchFamily="-1" charset="2"/>
              </a:rPr>
              <a:t>i</a:t>
            </a:r>
            <a:r>
              <a:rPr lang="it-IT" sz="1800">
                <a:solidFill>
                  <a:srgbClr val="222268"/>
                </a:solidFill>
                <a:sym typeface="Symbol" pitchFamily="-1" charset="2"/>
              </a:rPr>
              <a:t>' [0, b-1]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57188" algn="l"/>
                <a:tab pos="714375" algn="l"/>
                <a:tab pos="1081088" algn="l"/>
                <a:tab pos="1438275" algn="l"/>
              </a:tabLst>
            </a:pPr>
            <a:r>
              <a:rPr lang="it-IT" sz="1800">
                <a:solidFill>
                  <a:srgbClr val="222268"/>
                </a:solidFill>
                <a:sym typeface="Symbol" pitchFamily="-1" charset="2"/>
              </a:rPr>
              <a:t>		S</a:t>
            </a:r>
            <a:r>
              <a:rPr lang="it-IT" sz="1800" baseline="-25000">
                <a:solidFill>
                  <a:srgbClr val="222268"/>
                </a:solidFill>
                <a:sym typeface="Symbol" pitchFamily="-1" charset="2"/>
              </a:rPr>
              <a:t>i+1</a:t>
            </a:r>
            <a:r>
              <a:rPr lang="it-IT" sz="1800">
                <a:solidFill>
                  <a:srgbClr val="222268"/>
                </a:solidFill>
                <a:sym typeface="Symbol" pitchFamily="-1" charset="2"/>
              </a:rPr>
              <a:t> = S</a:t>
            </a:r>
            <a:r>
              <a:rPr lang="it-IT" sz="1800" baseline="-25000">
                <a:solidFill>
                  <a:srgbClr val="222268"/>
                </a:solidFill>
                <a:sym typeface="Symbol" pitchFamily="-1" charset="2"/>
              </a:rPr>
              <a:t>i</a:t>
            </a:r>
            <a:r>
              <a:rPr lang="it-IT" sz="1800">
                <a:solidFill>
                  <a:srgbClr val="222268"/>
                </a:solidFill>
                <a:sym typeface="Symbol" pitchFamily="-1" charset="2"/>
              </a:rPr>
              <a:t>' [b, 2b-1]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57188" algn="l"/>
                <a:tab pos="714375" algn="l"/>
                <a:tab pos="1081088" algn="l"/>
                <a:tab pos="1438275" algn="l"/>
              </a:tabLst>
            </a:pPr>
            <a:r>
              <a:rPr lang="it-IT" sz="1800" b="1">
                <a:solidFill>
                  <a:srgbClr val="222268"/>
                </a:solidFill>
              </a:rPr>
              <a:t>for</a:t>
            </a:r>
            <a:r>
              <a:rPr lang="it-IT" sz="1800">
                <a:solidFill>
                  <a:srgbClr val="222268"/>
                </a:solidFill>
              </a:rPr>
              <a:t> i = 0 </a:t>
            </a:r>
            <a:r>
              <a:rPr lang="it-IT" sz="1800" b="1">
                <a:solidFill>
                  <a:srgbClr val="222268"/>
                </a:solidFill>
              </a:rPr>
              <a:t>to</a:t>
            </a:r>
            <a:r>
              <a:rPr lang="it-IT" sz="1800">
                <a:solidFill>
                  <a:srgbClr val="222268"/>
                </a:solidFill>
              </a:rPr>
              <a:t> </a:t>
            </a:r>
            <a:r>
              <a:rPr lang="it-IT" sz="1800">
                <a:solidFill>
                  <a:srgbClr val="222268"/>
                </a:solidFill>
                <a:sym typeface="Symbol" pitchFamily="-1" charset="2"/>
              </a:rPr>
              <a:t>p-1 </a:t>
            </a:r>
            <a:r>
              <a:rPr lang="it-IT" sz="1800" b="1">
                <a:solidFill>
                  <a:srgbClr val="222268"/>
                </a:solidFill>
                <a:sym typeface="Symbol" pitchFamily="-1" charset="2"/>
              </a:rPr>
              <a:t>pardo</a:t>
            </a:r>
          </a:p>
          <a:p>
            <a:pPr marL="0" indent="0" eaLnBrk="1" hangingPunct="1">
              <a:lnSpc>
                <a:spcPct val="90000"/>
              </a:lnSpc>
              <a:tabLst>
                <a:tab pos="357188" algn="l"/>
                <a:tab pos="714375" algn="l"/>
                <a:tab pos="1081088" algn="l"/>
                <a:tab pos="1438275" algn="l"/>
              </a:tabLst>
            </a:pPr>
            <a:endParaRPr lang="it-IT" sz="1800">
              <a:solidFill>
                <a:srgbClr val="222268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57188" algn="l"/>
                <a:tab pos="714375" algn="l"/>
                <a:tab pos="1081088" algn="l"/>
                <a:tab pos="1438275" algn="l"/>
              </a:tabLst>
            </a:pPr>
            <a:r>
              <a:rPr lang="it-IT" sz="1800">
                <a:solidFill>
                  <a:srgbClr val="222268"/>
                </a:solidFill>
              </a:rPr>
              <a:t>I tempo richiesto è T</a:t>
            </a:r>
            <a:r>
              <a:rPr lang="it-IT" sz="1800" baseline="-25000">
                <a:solidFill>
                  <a:srgbClr val="222268"/>
                </a:solidFill>
              </a:rPr>
              <a:t>p</a:t>
            </a:r>
            <a:r>
              <a:rPr lang="it-IT" sz="1800">
                <a:solidFill>
                  <a:srgbClr val="222268"/>
                </a:solidFill>
              </a:rPr>
              <a:t> = O(n/p log (n/p)) + p/2 O(n/p). Quando abbiamo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57188" algn="l"/>
                <a:tab pos="714375" algn="l"/>
                <a:tab pos="1081088" algn="l"/>
                <a:tab pos="1438275" algn="l"/>
              </a:tabLst>
            </a:pPr>
            <a:r>
              <a:rPr lang="it-IT" sz="1800">
                <a:solidFill>
                  <a:srgbClr val="222268"/>
                </a:solidFill>
              </a:rPr>
              <a:t>p = O(log n) il tempo T</a:t>
            </a:r>
            <a:r>
              <a:rPr lang="it-IT" sz="1800" baseline="-25000">
                <a:solidFill>
                  <a:srgbClr val="222268"/>
                </a:solidFill>
              </a:rPr>
              <a:t>p</a:t>
            </a:r>
            <a:r>
              <a:rPr lang="it-IT" sz="1800">
                <a:solidFill>
                  <a:srgbClr val="222268"/>
                </a:solidFill>
              </a:rPr>
              <a:t> diventa O(n): in tal caso il costo totale è O(n log n).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4000" dirty="0">
                <a:solidFill>
                  <a:srgbClr val="800000"/>
                </a:solidFill>
              </a:rPr>
              <a:t>Ordinamento su PRAM CRCW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 eaLnBrk="1" hangingPunct="1">
              <a:buFontTx/>
              <a:buNone/>
              <a:tabLst>
                <a:tab pos="357188" algn="l"/>
                <a:tab pos="714375" algn="l"/>
                <a:tab pos="981075" algn="l"/>
                <a:tab pos="1527175" algn="l"/>
              </a:tabLst>
              <a:defRPr/>
            </a:pPr>
            <a:r>
              <a:rPr lang="it-IT" sz="1800" dirty="0">
                <a:solidFill>
                  <a:schemeClr val="accent1">
                    <a:lumMod val="50000"/>
                  </a:schemeClr>
                </a:solidFill>
              </a:rPr>
              <a:t>Sfruttiamo la scrittura concorrente per ottenere un semplice algoritmo di ordinamento. Assumiamo una PRAM CRCW con scrittura concorrente della somma dei valori scritti.</a:t>
            </a:r>
          </a:p>
          <a:p>
            <a:pPr marL="0" indent="0" eaLnBrk="1" hangingPunct="1">
              <a:buFontTx/>
              <a:buNone/>
              <a:tabLst>
                <a:tab pos="357188" algn="l"/>
                <a:tab pos="714375" algn="l"/>
                <a:tab pos="981075" algn="l"/>
                <a:tab pos="1527175" algn="l"/>
              </a:tabLst>
              <a:defRPr/>
            </a:pPr>
            <a:endParaRPr lang="it-IT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tabLst>
                <a:tab pos="357188" algn="l"/>
                <a:tab pos="714375" algn="l"/>
                <a:tab pos="981075" algn="l"/>
                <a:tab pos="1527175" algn="l"/>
              </a:tabLst>
              <a:defRPr/>
            </a:pPr>
            <a:r>
              <a:rPr lang="it-IT" sz="1800" b="1" dirty="0" err="1">
                <a:solidFill>
                  <a:schemeClr val="accent1">
                    <a:lumMod val="50000"/>
                  </a:schemeClr>
                </a:solidFill>
              </a:rPr>
              <a:t>for</a:t>
            </a:r>
            <a:r>
              <a:rPr lang="it-IT" sz="1800" dirty="0">
                <a:solidFill>
                  <a:schemeClr val="accent1">
                    <a:lumMod val="50000"/>
                  </a:schemeClr>
                </a:solidFill>
              </a:rPr>
              <a:t> i = </a:t>
            </a:r>
            <a:r>
              <a:rPr lang="it-IT" sz="1800" dirty="0" err="1">
                <a:solidFill>
                  <a:schemeClr val="accent1">
                    <a:lumMod val="50000"/>
                  </a:schemeClr>
                </a:solidFill>
              </a:rPr>
              <a:t>0</a:t>
            </a:r>
            <a:r>
              <a:rPr lang="it-IT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1800" b="1" dirty="0" err="1">
                <a:solidFill>
                  <a:schemeClr val="accent1">
                    <a:lumMod val="50000"/>
                  </a:schemeClr>
                </a:solidFill>
              </a:rPr>
              <a:t>to</a:t>
            </a:r>
            <a:r>
              <a:rPr lang="it-IT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1800" dirty="0">
                <a:solidFill>
                  <a:schemeClr val="accent1">
                    <a:lumMod val="50000"/>
                  </a:schemeClr>
                </a:solidFill>
                <a:sym typeface="Symbol" pitchFamily="-65" charset="2"/>
              </a:rPr>
              <a:t>n-1 </a:t>
            </a:r>
            <a:r>
              <a:rPr lang="it-IT" sz="1800" b="1" dirty="0">
                <a:solidFill>
                  <a:schemeClr val="accent1">
                    <a:lumMod val="50000"/>
                  </a:schemeClr>
                </a:solidFill>
                <a:sym typeface="Symbol" pitchFamily="-65" charset="2"/>
              </a:rPr>
              <a:t>pardo</a:t>
            </a:r>
          </a:p>
          <a:p>
            <a:pPr marL="0" indent="0" eaLnBrk="1" hangingPunct="1">
              <a:buFontTx/>
              <a:buNone/>
              <a:tabLst>
                <a:tab pos="357188" algn="l"/>
                <a:tab pos="714375" algn="l"/>
                <a:tab pos="981075" algn="l"/>
                <a:tab pos="1527175" algn="l"/>
              </a:tabLst>
              <a:defRPr/>
            </a:pPr>
            <a:r>
              <a:rPr lang="it-IT" sz="1800" b="1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it-IT" sz="1800" b="1" dirty="0" err="1">
                <a:solidFill>
                  <a:schemeClr val="accent1">
                    <a:lumMod val="50000"/>
                  </a:schemeClr>
                </a:solidFill>
              </a:rPr>
              <a:t>for</a:t>
            </a:r>
            <a:r>
              <a:rPr lang="it-IT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1800" dirty="0" err="1">
                <a:solidFill>
                  <a:schemeClr val="accent1">
                    <a:lumMod val="50000"/>
                  </a:schemeClr>
                </a:solidFill>
              </a:rPr>
              <a:t>j</a:t>
            </a:r>
            <a:r>
              <a:rPr lang="it-IT" sz="1800" dirty="0">
                <a:solidFill>
                  <a:schemeClr val="accent1">
                    <a:lumMod val="50000"/>
                  </a:schemeClr>
                </a:solidFill>
              </a:rPr>
              <a:t> = </a:t>
            </a:r>
            <a:r>
              <a:rPr lang="it-IT" sz="1800" dirty="0" err="1">
                <a:solidFill>
                  <a:schemeClr val="accent1">
                    <a:lumMod val="50000"/>
                  </a:schemeClr>
                </a:solidFill>
              </a:rPr>
              <a:t>0</a:t>
            </a:r>
            <a:r>
              <a:rPr lang="it-IT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1800" b="1" dirty="0" err="1">
                <a:solidFill>
                  <a:schemeClr val="accent1">
                    <a:lumMod val="50000"/>
                  </a:schemeClr>
                </a:solidFill>
              </a:rPr>
              <a:t>to</a:t>
            </a:r>
            <a:r>
              <a:rPr lang="it-IT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1800" dirty="0">
                <a:solidFill>
                  <a:schemeClr val="accent1">
                    <a:lumMod val="50000"/>
                  </a:schemeClr>
                </a:solidFill>
                <a:sym typeface="Symbol" pitchFamily="-65" charset="2"/>
              </a:rPr>
              <a:t>n-1 </a:t>
            </a:r>
            <a:r>
              <a:rPr lang="it-IT" sz="1800" b="1" dirty="0">
                <a:solidFill>
                  <a:schemeClr val="accent1">
                    <a:lumMod val="50000"/>
                  </a:schemeClr>
                </a:solidFill>
                <a:sym typeface="Symbol" pitchFamily="-65" charset="2"/>
              </a:rPr>
              <a:t>pardo</a:t>
            </a:r>
          </a:p>
          <a:p>
            <a:pPr marL="0" indent="0" eaLnBrk="1" hangingPunct="1">
              <a:buFontTx/>
              <a:buNone/>
              <a:tabLst>
                <a:tab pos="357188" algn="l"/>
                <a:tab pos="714375" algn="l"/>
                <a:tab pos="981075" algn="l"/>
                <a:tab pos="1527175" algn="l"/>
              </a:tabLst>
              <a:defRPr/>
            </a:pPr>
            <a:r>
              <a:rPr lang="it-IT" sz="1800" dirty="0">
                <a:solidFill>
                  <a:schemeClr val="accent1">
                    <a:lumMod val="50000"/>
                  </a:schemeClr>
                </a:solidFill>
                <a:sym typeface="Symbol" pitchFamily="-65" charset="2"/>
              </a:rPr>
              <a:t>P</a:t>
            </a:r>
            <a:r>
              <a:rPr lang="it-IT" sz="1800" baseline="-25000" dirty="0">
                <a:solidFill>
                  <a:schemeClr val="accent1">
                    <a:lumMod val="50000"/>
                  </a:schemeClr>
                </a:solidFill>
                <a:sym typeface="Symbol" pitchFamily="-65" charset="2"/>
              </a:rPr>
              <a:t>i,</a:t>
            </a:r>
            <a:r>
              <a:rPr lang="it-IT" sz="1800" baseline="-25000" dirty="0" err="1">
                <a:solidFill>
                  <a:schemeClr val="accent1">
                    <a:lumMod val="50000"/>
                  </a:schemeClr>
                </a:solidFill>
                <a:sym typeface="Symbol" pitchFamily="-65" charset="2"/>
              </a:rPr>
              <a:t>j</a:t>
            </a:r>
            <a:r>
              <a:rPr lang="it-IT" sz="1800" dirty="0">
                <a:solidFill>
                  <a:schemeClr val="accent1">
                    <a:lumMod val="50000"/>
                  </a:schemeClr>
                </a:solidFill>
                <a:sym typeface="Symbol" pitchFamily="-65" charset="2"/>
              </a:rPr>
              <a:t>:		</a:t>
            </a:r>
            <a:r>
              <a:rPr lang="it-IT" sz="1800" b="1" dirty="0" err="1">
                <a:solidFill>
                  <a:schemeClr val="accent1">
                    <a:lumMod val="50000"/>
                  </a:schemeClr>
                </a:solidFill>
                <a:sym typeface="Symbol" pitchFamily="-65" charset="2"/>
              </a:rPr>
              <a:t>if</a:t>
            </a:r>
            <a:r>
              <a:rPr lang="it-IT" sz="1800" dirty="0">
                <a:solidFill>
                  <a:schemeClr val="accent1">
                    <a:lumMod val="50000"/>
                  </a:schemeClr>
                </a:solidFill>
                <a:sym typeface="Symbol" pitchFamily="-65" charset="2"/>
              </a:rPr>
              <a:t>	(</a:t>
            </a:r>
            <a:r>
              <a:rPr lang="it-IT" sz="1800" dirty="0" err="1">
                <a:solidFill>
                  <a:schemeClr val="accent1">
                    <a:lumMod val="50000"/>
                  </a:schemeClr>
                </a:solidFill>
                <a:sym typeface="Symbol" pitchFamily="-65" charset="2"/>
              </a:rPr>
              <a:t>x</a:t>
            </a:r>
            <a:r>
              <a:rPr lang="it-IT" sz="1800" dirty="0">
                <a:solidFill>
                  <a:schemeClr val="accent1">
                    <a:lumMod val="50000"/>
                  </a:schemeClr>
                </a:solidFill>
                <a:sym typeface="Symbol" pitchFamily="-65" charset="2"/>
              </a:rPr>
              <a:t>[ i ] &gt; </a:t>
            </a:r>
            <a:r>
              <a:rPr lang="it-IT" sz="1800" dirty="0" err="1">
                <a:solidFill>
                  <a:schemeClr val="accent1">
                    <a:lumMod val="50000"/>
                  </a:schemeClr>
                </a:solidFill>
                <a:sym typeface="Symbol" pitchFamily="-65" charset="2"/>
              </a:rPr>
              <a:t>x</a:t>
            </a:r>
            <a:r>
              <a:rPr lang="it-IT" sz="1800" dirty="0">
                <a:solidFill>
                  <a:schemeClr val="accent1">
                    <a:lumMod val="50000"/>
                  </a:schemeClr>
                </a:solidFill>
                <a:sym typeface="Symbol" pitchFamily="-65" charset="2"/>
              </a:rPr>
              <a:t>[ </a:t>
            </a:r>
            <a:r>
              <a:rPr lang="it-IT" sz="1800" dirty="0" err="1">
                <a:solidFill>
                  <a:schemeClr val="accent1">
                    <a:lumMod val="50000"/>
                  </a:schemeClr>
                </a:solidFill>
                <a:sym typeface="Symbol" pitchFamily="-65" charset="2"/>
              </a:rPr>
              <a:t>j</a:t>
            </a:r>
            <a:r>
              <a:rPr lang="it-IT" sz="1800" dirty="0">
                <a:solidFill>
                  <a:schemeClr val="accent1">
                    <a:lumMod val="50000"/>
                  </a:schemeClr>
                </a:solidFill>
                <a:sym typeface="Symbol" pitchFamily="-65" charset="2"/>
              </a:rPr>
              <a:t> ]) </a:t>
            </a:r>
            <a:r>
              <a:rPr lang="it-IT" sz="1800" b="1" dirty="0">
                <a:solidFill>
                  <a:schemeClr val="accent1">
                    <a:lumMod val="50000"/>
                  </a:schemeClr>
                </a:solidFill>
                <a:sym typeface="Symbol" pitchFamily="-65" charset="2"/>
              </a:rPr>
              <a:t>or</a:t>
            </a:r>
            <a:endParaRPr lang="it-IT" sz="1800" dirty="0">
              <a:solidFill>
                <a:schemeClr val="accent1">
                  <a:lumMod val="50000"/>
                </a:schemeClr>
              </a:solidFill>
              <a:sym typeface="Symbol" pitchFamily="-65" charset="2"/>
            </a:endParaRPr>
          </a:p>
          <a:p>
            <a:pPr marL="0" indent="0" eaLnBrk="1" hangingPunct="1">
              <a:buFontTx/>
              <a:buNone/>
              <a:tabLst>
                <a:tab pos="357188" algn="l"/>
                <a:tab pos="714375" algn="l"/>
                <a:tab pos="981075" algn="l"/>
                <a:tab pos="1527175" algn="l"/>
              </a:tabLst>
              <a:defRPr/>
            </a:pPr>
            <a:r>
              <a:rPr lang="it-IT" sz="1800" dirty="0">
                <a:solidFill>
                  <a:schemeClr val="accent1">
                    <a:lumMod val="50000"/>
                  </a:schemeClr>
                </a:solidFill>
                <a:sym typeface="Symbol" pitchFamily="-65" charset="2"/>
              </a:rPr>
              <a:t>			(</a:t>
            </a:r>
            <a:r>
              <a:rPr lang="it-IT" sz="1800" dirty="0" err="1">
                <a:solidFill>
                  <a:schemeClr val="accent1">
                    <a:lumMod val="50000"/>
                  </a:schemeClr>
                </a:solidFill>
                <a:sym typeface="Symbol" pitchFamily="-65" charset="2"/>
              </a:rPr>
              <a:t>x</a:t>
            </a:r>
            <a:r>
              <a:rPr lang="it-IT" sz="1800" dirty="0">
                <a:solidFill>
                  <a:schemeClr val="accent1">
                    <a:lumMod val="50000"/>
                  </a:schemeClr>
                </a:solidFill>
                <a:sym typeface="Symbol" pitchFamily="-65" charset="2"/>
              </a:rPr>
              <a:t>[ i ] = </a:t>
            </a:r>
            <a:r>
              <a:rPr lang="it-IT" sz="1800" dirty="0" err="1">
                <a:solidFill>
                  <a:schemeClr val="accent1">
                    <a:lumMod val="50000"/>
                  </a:schemeClr>
                </a:solidFill>
                <a:sym typeface="Symbol" pitchFamily="-65" charset="2"/>
              </a:rPr>
              <a:t>x</a:t>
            </a:r>
            <a:r>
              <a:rPr lang="it-IT" sz="1800" dirty="0">
                <a:solidFill>
                  <a:schemeClr val="accent1">
                    <a:lumMod val="50000"/>
                  </a:schemeClr>
                </a:solidFill>
                <a:sym typeface="Symbol" pitchFamily="-65" charset="2"/>
              </a:rPr>
              <a:t>[ </a:t>
            </a:r>
            <a:r>
              <a:rPr lang="it-IT" sz="1800" dirty="0" err="1">
                <a:solidFill>
                  <a:schemeClr val="accent1">
                    <a:lumMod val="50000"/>
                  </a:schemeClr>
                </a:solidFill>
                <a:sym typeface="Symbol" pitchFamily="-65" charset="2"/>
              </a:rPr>
              <a:t>j</a:t>
            </a:r>
            <a:r>
              <a:rPr lang="it-IT" sz="1800" dirty="0">
                <a:solidFill>
                  <a:schemeClr val="accent1">
                    <a:lumMod val="50000"/>
                  </a:schemeClr>
                </a:solidFill>
                <a:sym typeface="Symbol" pitchFamily="-65" charset="2"/>
              </a:rPr>
              <a:t> ] </a:t>
            </a:r>
            <a:r>
              <a:rPr lang="it-IT" sz="1800" b="1" dirty="0">
                <a:solidFill>
                  <a:schemeClr val="accent1">
                    <a:lumMod val="50000"/>
                  </a:schemeClr>
                </a:solidFill>
                <a:sym typeface="Symbol" pitchFamily="-65" charset="2"/>
              </a:rPr>
              <a:t>and</a:t>
            </a:r>
            <a:r>
              <a:rPr lang="it-IT" sz="1800" dirty="0">
                <a:solidFill>
                  <a:schemeClr val="accent1">
                    <a:lumMod val="50000"/>
                  </a:schemeClr>
                </a:solidFill>
                <a:sym typeface="Symbol" pitchFamily="-65" charset="2"/>
              </a:rPr>
              <a:t> i &gt; </a:t>
            </a:r>
            <a:r>
              <a:rPr lang="it-IT" sz="1800" dirty="0" err="1">
                <a:solidFill>
                  <a:schemeClr val="accent1">
                    <a:lumMod val="50000"/>
                  </a:schemeClr>
                </a:solidFill>
                <a:sym typeface="Symbol" pitchFamily="-65" charset="2"/>
              </a:rPr>
              <a:t>j</a:t>
            </a:r>
            <a:r>
              <a:rPr lang="it-IT" sz="1800" dirty="0">
                <a:solidFill>
                  <a:schemeClr val="accent1">
                    <a:lumMod val="50000"/>
                  </a:schemeClr>
                </a:solidFill>
                <a:sym typeface="Symbol" pitchFamily="-65" charset="2"/>
              </a:rPr>
              <a:t>) </a:t>
            </a:r>
            <a:r>
              <a:rPr lang="it-IT" sz="1800" b="1" dirty="0" err="1">
                <a:solidFill>
                  <a:schemeClr val="accent1">
                    <a:lumMod val="50000"/>
                  </a:schemeClr>
                </a:solidFill>
                <a:sym typeface="Symbol" pitchFamily="-65" charset="2"/>
              </a:rPr>
              <a:t>then</a:t>
            </a:r>
            <a:endParaRPr lang="it-IT" sz="1800" b="1" dirty="0">
              <a:solidFill>
                <a:schemeClr val="accent1">
                  <a:lumMod val="50000"/>
                </a:schemeClr>
              </a:solidFill>
              <a:sym typeface="Symbol" pitchFamily="-65" charset="2"/>
            </a:endParaRPr>
          </a:p>
          <a:p>
            <a:pPr marL="0" indent="0" eaLnBrk="1" hangingPunct="1">
              <a:buFontTx/>
              <a:buNone/>
              <a:tabLst>
                <a:tab pos="357188" algn="l"/>
                <a:tab pos="714375" algn="l"/>
                <a:tab pos="981075" algn="l"/>
                <a:tab pos="1527175" algn="l"/>
              </a:tabLst>
              <a:defRPr/>
            </a:pPr>
            <a:r>
              <a:rPr lang="it-IT" sz="1800" dirty="0">
                <a:solidFill>
                  <a:schemeClr val="accent1">
                    <a:lumMod val="50000"/>
                  </a:schemeClr>
                </a:solidFill>
                <a:sym typeface="Symbol" pitchFamily="-65" charset="2"/>
              </a:rPr>
              <a:t>				</a:t>
            </a:r>
            <a:r>
              <a:rPr lang="it-IT" sz="1800" dirty="0" err="1">
                <a:solidFill>
                  <a:schemeClr val="accent1">
                    <a:lumMod val="50000"/>
                  </a:schemeClr>
                </a:solidFill>
                <a:sym typeface="Symbol" pitchFamily="-65" charset="2"/>
              </a:rPr>
              <a:t>c</a:t>
            </a:r>
            <a:r>
              <a:rPr lang="it-IT" sz="1800" dirty="0">
                <a:solidFill>
                  <a:schemeClr val="accent1">
                    <a:lumMod val="50000"/>
                  </a:schemeClr>
                </a:solidFill>
                <a:sym typeface="Symbol" pitchFamily="-65" charset="2"/>
              </a:rPr>
              <a:t>[ i ] = </a:t>
            </a:r>
            <a:r>
              <a:rPr lang="it-IT" sz="1800" dirty="0" err="1">
                <a:solidFill>
                  <a:schemeClr val="accent1">
                    <a:lumMod val="50000"/>
                  </a:schemeClr>
                </a:solidFill>
                <a:sym typeface="Symbol" pitchFamily="-65" charset="2"/>
              </a:rPr>
              <a:t>1</a:t>
            </a:r>
            <a:endParaRPr lang="it-IT" sz="1800" dirty="0">
              <a:solidFill>
                <a:schemeClr val="accent1">
                  <a:lumMod val="50000"/>
                </a:schemeClr>
              </a:solidFill>
              <a:sym typeface="Symbol" pitchFamily="-65" charset="2"/>
            </a:endParaRPr>
          </a:p>
          <a:p>
            <a:pPr marL="0" indent="0" eaLnBrk="1" hangingPunct="1">
              <a:buFontTx/>
              <a:buNone/>
              <a:tabLst>
                <a:tab pos="357188" algn="l"/>
                <a:tab pos="714375" algn="l"/>
                <a:tab pos="981075" algn="l"/>
                <a:tab pos="1527175" algn="l"/>
              </a:tabLst>
              <a:defRPr/>
            </a:pPr>
            <a:r>
              <a:rPr lang="it-IT" sz="1800" b="1" dirty="0" err="1">
                <a:solidFill>
                  <a:schemeClr val="accent1">
                    <a:lumMod val="50000"/>
                  </a:schemeClr>
                </a:solidFill>
              </a:rPr>
              <a:t>for</a:t>
            </a:r>
            <a:r>
              <a:rPr lang="it-IT" sz="1800" dirty="0">
                <a:solidFill>
                  <a:schemeClr val="accent1">
                    <a:lumMod val="50000"/>
                  </a:schemeClr>
                </a:solidFill>
              </a:rPr>
              <a:t> i = </a:t>
            </a:r>
            <a:r>
              <a:rPr lang="it-IT" sz="1800" dirty="0" err="1">
                <a:solidFill>
                  <a:schemeClr val="accent1">
                    <a:lumMod val="50000"/>
                  </a:schemeClr>
                </a:solidFill>
              </a:rPr>
              <a:t>0</a:t>
            </a:r>
            <a:r>
              <a:rPr lang="it-IT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1800" b="1" dirty="0" err="1">
                <a:solidFill>
                  <a:schemeClr val="accent1">
                    <a:lumMod val="50000"/>
                  </a:schemeClr>
                </a:solidFill>
              </a:rPr>
              <a:t>to</a:t>
            </a:r>
            <a:r>
              <a:rPr lang="it-IT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1800" dirty="0">
                <a:solidFill>
                  <a:schemeClr val="accent1">
                    <a:lumMod val="50000"/>
                  </a:schemeClr>
                </a:solidFill>
                <a:sym typeface="Symbol" pitchFamily="-65" charset="2"/>
              </a:rPr>
              <a:t>n-1 </a:t>
            </a:r>
            <a:r>
              <a:rPr lang="it-IT" sz="1800" b="1" dirty="0">
                <a:solidFill>
                  <a:schemeClr val="accent1">
                    <a:lumMod val="50000"/>
                  </a:schemeClr>
                </a:solidFill>
                <a:sym typeface="Symbol" pitchFamily="-65" charset="2"/>
              </a:rPr>
              <a:t>pardo</a:t>
            </a:r>
          </a:p>
          <a:p>
            <a:pPr marL="0" indent="0" eaLnBrk="1" hangingPunct="1">
              <a:buFontTx/>
              <a:buNone/>
              <a:tabLst>
                <a:tab pos="357188" algn="l"/>
                <a:tab pos="714375" algn="l"/>
                <a:tab pos="981075" algn="l"/>
                <a:tab pos="1527175" algn="l"/>
              </a:tabLst>
              <a:defRPr/>
            </a:pPr>
            <a:r>
              <a:rPr lang="it-IT" sz="1800" dirty="0">
                <a:solidFill>
                  <a:schemeClr val="accent1">
                    <a:lumMod val="50000"/>
                  </a:schemeClr>
                </a:solidFill>
                <a:sym typeface="Symbol" pitchFamily="-65" charset="2"/>
              </a:rPr>
              <a:t>P</a:t>
            </a:r>
            <a:r>
              <a:rPr lang="it-IT" sz="1800" baseline="-25000" dirty="0">
                <a:solidFill>
                  <a:schemeClr val="accent1">
                    <a:lumMod val="50000"/>
                  </a:schemeClr>
                </a:solidFill>
                <a:sym typeface="Symbol" pitchFamily="-65" charset="2"/>
              </a:rPr>
              <a:t>i,</a:t>
            </a:r>
            <a:r>
              <a:rPr lang="it-IT" sz="1800" baseline="-25000" dirty="0" err="1">
                <a:solidFill>
                  <a:schemeClr val="accent1">
                    <a:lumMod val="50000"/>
                  </a:schemeClr>
                </a:solidFill>
                <a:sym typeface="Symbol" pitchFamily="-65" charset="2"/>
              </a:rPr>
              <a:t>1</a:t>
            </a:r>
            <a:r>
              <a:rPr lang="it-IT" sz="1800" dirty="0">
                <a:solidFill>
                  <a:schemeClr val="accent1">
                    <a:lumMod val="50000"/>
                  </a:schemeClr>
                </a:solidFill>
                <a:sym typeface="Symbol" pitchFamily="-65" charset="2"/>
              </a:rPr>
              <a:t>:	</a:t>
            </a:r>
            <a:r>
              <a:rPr lang="it-IT" sz="1800" dirty="0" err="1">
                <a:solidFill>
                  <a:schemeClr val="accent1">
                    <a:lumMod val="50000"/>
                  </a:schemeClr>
                </a:solidFill>
                <a:sym typeface="Symbol" pitchFamily="-65" charset="2"/>
              </a:rPr>
              <a:t>x</a:t>
            </a:r>
            <a:r>
              <a:rPr lang="it-IT" sz="1800" dirty="0">
                <a:solidFill>
                  <a:schemeClr val="accent1">
                    <a:lumMod val="50000"/>
                  </a:schemeClr>
                </a:solidFill>
                <a:sym typeface="Symbol" pitchFamily="-65" charset="2"/>
              </a:rPr>
              <a:t>[ </a:t>
            </a:r>
            <a:r>
              <a:rPr lang="it-IT" sz="1800" dirty="0" err="1">
                <a:solidFill>
                  <a:schemeClr val="accent1">
                    <a:lumMod val="50000"/>
                  </a:schemeClr>
                </a:solidFill>
                <a:sym typeface="Symbol" pitchFamily="-65" charset="2"/>
              </a:rPr>
              <a:t>c</a:t>
            </a:r>
            <a:r>
              <a:rPr lang="it-IT" sz="1800" dirty="0">
                <a:solidFill>
                  <a:schemeClr val="accent1">
                    <a:lumMod val="50000"/>
                  </a:schemeClr>
                </a:solidFill>
                <a:sym typeface="Symbol" pitchFamily="-65" charset="2"/>
              </a:rPr>
              <a:t>[ i ] ] = </a:t>
            </a:r>
            <a:r>
              <a:rPr lang="it-IT" sz="1800" dirty="0" err="1">
                <a:solidFill>
                  <a:schemeClr val="accent1">
                    <a:lumMod val="50000"/>
                  </a:schemeClr>
                </a:solidFill>
                <a:sym typeface="Symbol" pitchFamily="-65" charset="2"/>
              </a:rPr>
              <a:t>x</a:t>
            </a:r>
            <a:r>
              <a:rPr lang="it-IT" sz="1800" dirty="0">
                <a:solidFill>
                  <a:schemeClr val="accent1">
                    <a:lumMod val="50000"/>
                  </a:schemeClr>
                </a:solidFill>
                <a:sym typeface="Symbol" pitchFamily="-65" charset="2"/>
              </a:rPr>
              <a:t>[ i ]</a:t>
            </a:r>
          </a:p>
          <a:p>
            <a:pPr marL="0" indent="0" eaLnBrk="1" hangingPunct="1">
              <a:buFontTx/>
              <a:buNone/>
              <a:tabLst>
                <a:tab pos="357188" algn="l"/>
                <a:tab pos="714375" algn="l"/>
                <a:tab pos="981075" algn="l"/>
                <a:tab pos="1527175" algn="l"/>
              </a:tabLst>
              <a:defRPr/>
            </a:pPr>
            <a:endParaRPr lang="it-IT" sz="1800" dirty="0">
              <a:solidFill>
                <a:schemeClr val="accent1">
                  <a:lumMod val="50000"/>
                </a:schemeClr>
              </a:solidFill>
              <a:sym typeface="Symbol" pitchFamily="-65" charset="2"/>
            </a:endParaRPr>
          </a:p>
          <a:p>
            <a:pPr marL="0" indent="0" eaLnBrk="1" hangingPunct="1">
              <a:buFontTx/>
              <a:buNone/>
              <a:tabLst>
                <a:tab pos="357188" algn="l"/>
                <a:tab pos="714375" algn="l"/>
                <a:tab pos="981075" algn="l"/>
                <a:tab pos="1527175" algn="l"/>
              </a:tabLst>
              <a:defRPr/>
            </a:pPr>
            <a:r>
              <a:rPr lang="it-IT" sz="1800" dirty="0">
                <a:solidFill>
                  <a:schemeClr val="accent1">
                    <a:lumMod val="50000"/>
                  </a:schemeClr>
                </a:solidFill>
                <a:sym typeface="Symbol" pitchFamily="-65" charset="2"/>
              </a:rPr>
              <a:t>Con n</a:t>
            </a:r>
            <a:r>
              <a:rPr lang="it-IT" sz="1800" baseline="30000" dirty="0">
                <a:solidFill>
                  <a:schemeClr val="accent1">
                    <a:lumMod val="50000"/>
                  </a:schemeClr>
                </a:solidFill>
                <a:sym typeface="Symbol" pitchFamily="-65" charset="2"/>
              </a:rPr>
              <a:t>2</a:t>
            </a:r>
            <a:r>
              <a:rPr lang="it-IT" sz="1800" dirty="0">
                <a:solidFill>
                  <a:schemeClr val="accent1">
                    <a:lumMod val="50000"/>
                  </a:schemeClr>
                </a:solidFill>
                <a:sym typeface="Symbol" pitchFamily="-65" charset="2"/>
              </a:rPr>
              <a:t> processori il tempo richiesto è O(</a:t>
            </a:r>
            <a:r>
              <a:rPr lang="it-IT" sz="1800" dirty="0" err="1">
                <a:solidFill>
                  <a:schemeClr val="accent1">
                    <a:lumMod val="50000"/>
                  </a:schemeClr>
                </a:solidFill>
                <a:sym typeface="Symbol" pitchFamily="-65" charset="2"/>
              </a:rPr>
              <a:t>1</a:t>
            </a:r>
            <a:r>
              <a:rPr lang="it-IT" sz="1800" dirty="0">
                <a:solidFill>
                  <a:schemeClr val="accent1">
                    <a:lumMod val="50000"/>
                  </a:schemeClr>
                </a:solidFill>
                <a:sym typeface="Symbol" pitchFamily="-65" charset="2"/>
              </a:rPr>
              <a:t>),</a:t>
            </a:r>
          </a:p>
          <a:p>
            <a:pPr marL="0" indent="0" eaLnBrk="1" hangingPunct="1">
              <a:buFontTx/>
              <a:buNone/>
              <a:tabLst>
                <a:tab pos="357188" algn="l"/>
                <a:tab pos="714375" algn="l"/>
                <a:tab pos="981075" algn="l"/>
                <a:tab pos="1527175" algn="l"/>
              </a:tabLst>
              <a:defRPr/>
            </a:pPr>
            <a:r>
              <a:rPr lang="it-IT" sz="1800" dirty="0">
                <a:solidFill>
                  <a:schemeClr val="accent1">
                    <a:lumMod val="50000"/>
                  </a:schemeClr>
                </a:solidFill>
                <a:sym typeface="Symbol" pitchFamily="-65" charset="2"/>
              </a:rPr>
              <a:t>Il costo totale è quindi O(n</a:t>
            </a:r>
            <a:r>
              <a:rPr lang="it-IT" sz="1800" baseline="30000" dirty="0">
                <a:solidFill>
                  <a:schemeClr val="accent1">
                    <a:lumMod val="50000"/>
                  </a:schemeClr>
                </a:solidFill>
                <a:sym typeface="Symbol" pitchFamily="-65" charset="2"/>
              </a:rPr>
              <a:t>2</a:t>
            </a:r>
            <a:r>
              <a:rPr lang="it-IT" sz="1800" dirty="0">
                <a:solidFill>
                  <a:schemeClr val="accent1">
                    <a:lumMod val="50000"/>
                  </a:schemeClr>
                </a:solidFill>
                <a:sym typeface="Symbol" pitchFamily="-65" charset="2"/>
              </a:rPr>
              <a:t>).</a:t>
            </a:r>
          </a:p>
        </p:txBody>
      </p:sp>
      <p:graphicFrame>
        <p:nvGraphicFramePr>
          <p:cNvPr id="700495" name="Group 79"/>
          <p:cNvGraphicFramePr>
            <a:graphicFrameLocks noGrp="1"/>
          </p:cNvGraphicFramePr>
          <p:nvPr/>
        </p:nvGraphicFramePr>
        <p:xfrm>
          <a:off x="7812088" y="2349500"/>
          <a:ext cx="550862" cy="1584326"/>
        </p:xfrm>
        <a:graphic>
          <a:graphicData uri="http://schemas.openxmlformats.org/drawingml/2006/table">
            <a:tbl>
              <a:tblPr/>
              <a:tblGrid>
                <a:gridCol w="276225"/>
                <a:gridCol w="274637"/>
              </a:tblGrid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x</a:t>
                      </a:r>
                      <a:r>
                        <a:rPr kumimoji="0" lang="it-IT" sz="1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fin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00496" name="Group 80"/>
          <p:cNvGraphicFramePr>
            <a:graphicFrameLocks noGrp="1"/>
          </p:cNvGraphicFramePr>
          <p:nvPr/>
        </p:nvGraphicFramePr>
        <p:xfrm>
          <a:off x="6516688" y="2257425"/>
          <a:ext cx="550862" cy="1676401"/>
        </p:xfrm>
        <a:graphic>
          <a:graphicData uri="http://schemas.openxmlformats.org/drawingml/2006/table">
            <a:tbl>
              <a:tblPr/>
              <a:tblGrid>
                <a:gridCol w="276225"/>
                <a:gridCol w="274637"/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x</a:t>
                      </a:r>
                      <a:r>
                        <a:rPr kumimoji="0" lang="it-IT" sz="1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iniz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00527" name="Group 111"/>
          <p:cNvGraphicFramePr>
            <a:graphicFrameLocks noGrp="1"/>
          </p:cNvGraphicFramePr>
          <p:nvPr/>
        </p:nvGraphicFramePr>
        <p:xfrm>
          <a:off x="7164388" y="2349500"/>
          <a:ext cx="550862" cy="1584326"/>
        </p:xfrm>
        <a:graphic>
          <a:graphicData uri="http://schemas.openxmlformats.org/drawingml/2006/table">
            <a:tbl>
              <a:tblPr/>
              <a:tblGrid>
                <a:gridCol w="276225"/>
                <a:gridCol w="274637"/>
              </a:tblGrid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</a:t>
                      </a:r>
                      <a:endParaRPr kumimoji="0" lang="it-IT" sz="14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  <a:endParaRPr kumimoji="0" 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00766" name="Group 350"/>
          <p:cNvGraphicFramePr>
            <a:graphicFrameLocks noGrp="1"/>
          </p:cNvGraphicFramePr>
          <p:nvPr/>
        </p:nvGraphicFramePr>
        <p:xfrm>
          <a:off x="6659563" y="4292600"/>
          <a:ext cx="1657350" cy="2011045"/>
        </p:xfrm>
        <a:graphic>
          <a:graphicData uri="http://schemas.openxmlformats.org/drawingml/2006/table">
            <a:tbl>
              <a:tblPr/>
              <a:tblGrid>
                <a:gridCol w="276225"/>
                <a:gridCol w="276225"/>
                <a:gridCol w="276225"/>
                <a:gridCol w="276225"/>
                <a:gridCol w="276225"/>
                <a:gridCol w="276225"/>
              </a:tblGrid>
              <a:tr h="263525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Risultati dei confronti effettuati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   i  </a:t>
                      </a: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 </a:t>
                      </a:r>
                      <a:r>
                        <a:rPr kumimoji="0" lang="it-IT" sz="12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j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egnaposto piè di pagina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endParaRPr lang="it-IT" dirty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>
                <a:solidFill>
                  <a:srgbClr val="222268"/>
                </a:solidFill>
                <a:cs typeface="ＭＳ Ｐゴシック" pitchFamily="-1" charset="-128"/>
              </a:rPr>
              <a:t>Il concetto di rango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Dati X = (x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1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x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2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…,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x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t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), Y = (y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1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y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2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…,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y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s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) e z, con z, x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i 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e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y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j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nello stesso insieme U, definiamo:</a:t>
            </a:r>
          </a:p>
          <a:p>
            <a:pPr marL="0" indent="0" eaLnBrk="1" hangingPunct="1">
              <a:buFontTx/>
              <a:buNone/>
            </a:pP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1. </a:t>
            </a:r>
            <a:r>
              <a:rPr lang="it-IT" sz="2400" b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rango(z:X) 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= numero di elementi in X 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  <a:sym typeface="Symbol" pitchFamily="-1" charset="2"/>
              </a:rPr>
              <a:t>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z</a:t>
            </a:r>
          </a:p>
          <a:p>
            <a:pPr marL="0" indent="0" eaLnBrk="1" hangingPunct="1">
              <a:buFontTx/>
              <a:buNone/>
            </a:pPr>
            <a:r>
              <a:rPr lang="it-IT" sz="2400" i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Es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: X = (-3,8,-2,5), z = 1, rango(z:X) = 2</a:t>
            </a:r>
          </a:p>
          <a:p>
            <a:pPr marL="0" indent="0" eaLnBrk="1" hangingPunct="1">
              <a:buFontTx/>
              <a:buNone/>
            </a:pP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2. </a:t>
            </a:r>
            <a:r>
              <a:rPr lang="it-IT" sz="2400" b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rango(Y:X) 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= (r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1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r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2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…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r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s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) con r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i 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= rango(y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i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:X)</a:t>
            </a:r>
          </a:p>
          <a:p>
            <a:pPr marL="0" indent="0" eaLnBrk="1" hangingPunct="1">
              <a:buFontTx/>
              <a:buNone/>
            </a:pPr>
            <a:r>
              <a:rPr lang="it-IT" sz="2400" i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Es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: X = (15,-3,12,1,-5), Y = (3,-13,-2), rango(Y:X) = (3,0,2)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</a:p>
          <a:p>
            <a:pPr marL="0" indent="0" eaLnBrk="1" hangingPunct="1">
              <a:buFontTx/>
              <a:buNone/>
            </a:pPr>
            <a:endParaRPr lang="it-IT" sz="2400">
              <a:solidFill>
                <a:srgbClr val="222268"/>
              </a:solidFill>
              <a:latin typeface="Times New Roman" pitchFamily="-1" charset="0"/>
              <a:ea typeface="Times New Roman" pitchFamily="-1" charset="0"/>
              <a:cs typeface="Times New Roman" pitchFamily="-1" charset="0"/>
            </a:endParaRPr>
          </a:p>
          <a:p>
            <a:pPr marL="0" indent="0" eaLnBrk="1" hangingPunct="1">
              <a:buFontTx/>
              <a:buNone/>
            </a:pP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Si noti inoltre che vale la relazione*:</a:t>
            </a:r>
          </a:p>
          <a:p>
            <a:pPr marL="0" indent="0" eaLnBrk="1" hangingPunct="1">
              <a:buFontTx/>
              <a:buNone/>
            </a:pP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rango(x:A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  <a:sym typeface="Symbol" pitchFamily="-1" charset="2"/>
              </a:rPr>
              <a:t>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B) = rango(x:A)  + rango(x:B)</a:t>
            </a:r>
          </a:p>
          <a:p>
            <a:pPr marL="0" indent="0" eaLnBrk="1" hangingPunct="1">
              <a:buFontTx/>
              <a:buNone/>
            </a:pPr>
            <a:endParaRPr lang="it-IT" sz="2400" baseline="-25000">
              <a:solidFill>
                <a:srgbClr val="222268"/>
              </a:solidFill>
              <a:latin typeface="Times New Roman" pitchFamily="-1" charset="0"/>
              <a:ea typeface="Times New Roman" pitchFamily="-1" charset="0"/>
              <a:cs typeface="Times New Roman" pitchFamily="-1" charset="0"/>
            </a:endParaRPr>
          </a:p>
          <a:p>
            <a:pPr marL="0" indent="0" eaLnBrk="1" hangingPunct="1">
              <a:buFontTx/>
              <a:buNone/>
            </a:pPr>
            <a:r>
              <a:rPr lang="it-IT" sz="2400" i="1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*Nota: per semplicità assumiamo che i valori siano tutti distinti.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piè di pagina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endParaRPr lang="it-IT" dirty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>
                <a:solidFill>
                  <a:srgbClr val="222268"/>
                </a:solidFill>
                <a:cs typeface="ＭＳ Ｐゴシック" pitchFamily="-1" charset="-128"/>
              </a:rPr>
              <a:t>Fondere tramite rango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 eaLnBrk="1" hangingPunct="1">
              <a:buFontTx/>
              <a:buNone/>
            </a:pPr>
            <a:r>
              <a:rPr lang="it-IT" sz="22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Il problema di fondere due vettori ordinati A e B in un unico vettore C si può risolvere calcolando il rango degli elementi di A rispetto a B e di quelli di B rispetto ad A: rango(x:A</a:t>
            </a:r>
            <a:r>
              <a:rPr lang="it-IT" sz="22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  <a:sym typeface="Symbol" pitchFamily="-1" charset="2"/>
              </a:rPr>
              <a:t></a:t>
            </a:r>
            <a:r>
              <a:rPr lang="it-IT" sz="22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B) è esattamente la posizione in cui l’elemento x si trova nel vettore C.</a:t>
            </a:r>
          </a:p>
          <a:p>
            <a:pPr marL="0" indent="0" eaLnBrk="1" hangingPunct="1">
              <a:buFontTx/>
              <a:buNone/>
            </a:pPr>
            <a:r>
              <a:rPr lang="it-IT" sz="22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L’algoritmo di Ricerca Binaria può essere utilizzato per calcolare il rango di un elemento in un vettore, ed in particolare il rango di ogni elemento di A in B e viceversa. Con tali informazioni possiamo calcolare C.</a:t>
            </a:r>
          </a:p>
          <a:p>
            <a:pPr marL="0" indent="0" eaLnBrk="1" hangingPunct="1">
              <a:buFontTx/>
              <a:buNone/>
            </a:pPr>
            <a:endParaRPr lang="it-IT" sz="2200">
              <a:solidFill>
                <a:srgbClr val="222268"/>
              </a:solidFill>
              <a:latin typeface="Times New Roman" pitchFamily="-1" charset="0"/>
              <a:ea typeface="Times New Roman" pitchFamily="-1" charset="0"/>
              <a:cs typeface="Times New Roman" pitchFamily="-1" charset="0"/>
            </a:endParaRPr>
          </a:p>
          <a:p>
            <a:pPr marL="0" indent="0" eaLnBrk="1" hangingPunct="1">
              <a:buFontTx/>
              <a:buNone/>
            </a:pPr>
            <a:r>
              <a:rPr lang="it-IT" sz="2200" i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Esempio</a:t>
            </a:r>
            <a:r>
              <a:rPr lang="it-IT" sz="22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:  A=(-2, -1, 8)   B=(3,6)   A</a:t>
            </a:r>
            <a:r>
              <a:rPr lang="it-IT" sz="22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  <a:sym typeface="Symbol" pitchFamily="-1" charset="2"/>
              </a:rPr>
              <a:t></a:t>
            </a:r>
            <a:r>
              <a:rPr lang="it-IT" sz="22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B=(-2, -1, 8, 3, 6)</a:t>
            </a:r>
          </a:p>
          <a:p>
            <a:pPr marL="0" indent="0" eaLnBrk="1" hangingPunct="1">
              <a:buFontTx/>
              <a:buNone/>
            </a:pPr>
            <a:r>
              <a:rPr lang="it-IT" sz="22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rango(A:B)=(0, 0, 2)   rango(B:A)=(2,2)</a:t>
            </a:r>
          </a:p>
          <a:p>
            <a:pPr marL="0" indent="0" eaLnBrk="1" hangingPunct="1">
              <a:buFontTx/>
              <a:buNone/>
            </a:pPr>
            <a:r>
              <a:rPr lang="it-IT" sz="22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rango=(1, 2, 5, 3, 4)   C=(-2, -1, 3, 6, 8)</a:t>
            </a:r>
          </a:p>
          <a:p>
            <a:pPr marL="0" indent="0" eaLnBrk="1" hangingPunct="1">
              <a:buFontTx/>
              <a:buNone/>
            </a:pPr>
            <a:r>
              <a:rPr lang="it-IT" sz="22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600">
                <a:solidFill>
                  <a:srgbClr val="222268"/>
                </a:solidFill>
                <a:cs typeface="ＭＳ Ｐゴシック" pitchFamily="-1" charset="-128"/>
              </a:rPr>
              <a:t>Inserire una sequenza “breve”</a:t>
            </a:r>
            <a:br>
              <a:rPr lang="it-IT" sz="3600">
                <a:solidFill>
                  <a:srgbClr val="222268"/>
                </a:solidFill>
                <a:cs typeface="ＭＳ Ｐゴシック" pitchFamily="-1" charset="-128"/>
              </a:rPr>
            </a:br>
            <a:r>
              <a:rPr lang="it-IT" sz="3600">
                <a:solidFill>
                  <a:srgbClr val="222268"/>
                </a:solidFill>
                <a:cs typeface="ＭＳ Ｐゴシック" pitchFamily="-1" charset="-128"/>
              </a:rPr>
              <a:t>in un vettore ordinato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Siano X=(x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1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 x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2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 …, x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n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) un vettore ordinato e Y=(y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1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 …, y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m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)</a:t>
            </a:r>
          </a:p>
          <a:p>
            <a:pPr>
              <a:buFontTx/>
              <a:buNone/>
            </a:pP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una sequenza di valori qualunque tale che m=O(n</a:t>
            </a:r>
            <a:r>
              <a:rPr lang="it-IT" sz="2400" baseline="30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s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) con</a:t>
            </a:r>
          </a:p>
          <a:p>
            <a:pPr>
              <a:buFontTx/>
              <a:buNone/>
            </a:pP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0≤s≤1. </a:t>
            </a:r>
          </a:p>
          <a:p>
            <a:pPr>
              <a:buFontTx/>
              <a:buNone/>
            </a:pP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Utilizziamo un numero di processori pari ad </a:t>
            </a:r>
            <a:r>
              <a:rPr lang="it-IT" sz="2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N=</a:t>
            </a:r>
            <a:r>
              <a:rPr lang="it-IT" sz="2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  <a:sym typeface="Symbol" pitchFamily="-1" charset="2"/>
              </a:rPr>
              <a:t>n/m = (n</a:t>
            </a:r>
            <a:r>
              <a:rPr lang="it-IT" sz="2000" baseline="30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  <a:sym typeface="Symbol" pitchFamily="-1" charset="2"/>
              </a:rPr>
              <a:t>1-s</a:t>
            </a:r>
            <a:r>
              <a:rPr lang="it-IT" sz="2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  <a:sym typeface="Symbol" pitchFamily="-1" charset="2"/>
              </a:rPr>
              <a:t>)</a:t>
            </a:r>
            <a:r>
              <a:rPr lang="it-IT" sz="2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.</a:t>
            </a:r>
            <a:endParaRPr lang="it-IT" sz="2400">
              <a:solidFill>
                <a:srgbClr val="222268"/>
              </a:solidFill>
              <a:latin typeface="Times New Roman" pitchFamily="-1" charset="0"/>
              <a:ea typeface="Times New Roman" pitchFamily="-1" charset="0"/>
              <a:cs typeface="Times New Roman" pitchFamily="-1" charset="0"/>
            </a:endParaRPr>
          </a:p>
          <a:p>
            <a:pPr>
              <a:buFontTx/>
              <a:buNone/>
            </a:pP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È possibile inserire ciascun valore y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i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nella sequenza </a:t>
            </a:r>
          </a:p>
          <a:p>
            <a:pPr>
              <a:buFontTx/>
              <a:buNone/>
            </a:pP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X determinando rango (y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i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:X) in tempo </a:t>
            </a:r>
          </a:p>
          <a:p>
            <a:pPr>
              <a:buFontTx/>
              <a:buNone/>
            </a:pP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O(m log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2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(n+2) / log</a:t>
            </a:r>
            <a:r>
              <a:rPr lang="it-IT" sz="24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2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(N+1)) </a:t>
            </a:r>
          </a:p>
          <a:p>
            <a:pPr>
              <a:buFontTx/>
              <a:buNone/>
            </a:pPr>
            <a:endParaRPr lang="it-IT" sz="2400">
              <a:solidFill>
                <a:srgbClr val="222268"/>
              </a:solidFill>
              <a:latin typeface="Times New Roman" pitchFamily="-1" charset="0"/>
              <a:ea typeface="Times New Roman" pitchFamily="-1" charset="0"/>
              <a:cs typeface="Times New Roman" pitchFamily="-1" charset="0"/>
            </a:endParaRPr>
          </a:p>
          <a:p>
            <a:pPr>
              <a:buFontTx/>
              <a:buNone/>
            </a:pP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Quando m &lt;&lt; n (ovvero se s 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  <a:sym typeface="Symbol" pitchFamily="-1" charset="2"/>
              </a:rPr>
              <a:t> 0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) si ha N=O(n) e tempo O(1).</a:t>
            </a:r>
          </a:p>
          <a:p>
            <a:pPr>
              <a:buFontTx/>
              <a:buNone/>
            </a:pP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Quando m=O(n) (s 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  <a:sym typeface="Symbol" pitchFamily="-1" charset="2"/>
              </a:rPr>
              <a:t> 1</a:t>
            </a:r>
            <a:r>
              <a:rPr lang="it-IT" sz="24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) si ha N=O(1) e tempo O(n log n).</a:t>
            </a:r>
          </a:p>
          <a:p>
            <a:pPr>
              <a:buFontTx/>
              <a:buNone/>
            </a:pPr>
            <a:endParaRPr lang="it-IT" sz="2400">
              <a:solidFill>
                <a:srgbClr val="222268"/>
              </a:solidFill>
              <a:latin typeface="Times New Roman" pitchFamily="-1" charset="0"/>
              <a:ea typeface="Times New Roman" pitchFamily="-1" charset="0"/>
              <a:cs typeface="Times New Roman" pitchFamily="-1" charset="0"/>
            </a:endParaRPr>
          </a:p>
        </p:txBody>
      </p:sp>
      <p:sp>
        <p:nvSpPr>
          <p:cNvPr id="36868" name="Segnaposto piè di pagina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>
                <a:solidFill>
                  <a:srgbClr val="222268"/>
                </a:solidFill>
                <a:cs typeface="ＭＳ Ｐゴシック" pitchFamily="-1" charset="-128"/>
              </a:rPr>
              <a:t>Algoritmo di fusione tramite rango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it-IT" sz="2000" b="1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Input: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0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A=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(a</a:t>
            </a:r>
            <a:r>
              <a:rPr lang="it-IT" sz="2000" baseline="-25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1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</a:t>
            </a:r>
            <a:r>
              <a:rPr lang="it-IT" sz="2000" baseline="-25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a</a:t>
            </a:r>
            <a:r>
              <a:rPr lang="it-IT" sz="2000" baseline="-25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2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 </a:t>
            </a:r>
            <a:r>
              <a:rPr lang="it-IT" sz="20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…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</a:t>
            </a:r>
            <a:r>
              <a:rPr lang="it-IT" sz="2000" baseline="-25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0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a</a:t>
            </a:r>
            <a:r>
              <a:rPr lang="it-IT" sz="2000" baseline="-250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n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), </a:t>
            </a:r>
            <a:r>
              <a:rPr lang="it-IT" sz="20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B=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(b</a:t>
            </a:r>
            <a:r>
              <a:rPr lang="it-IT" sz="2000" baseline="-25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1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</a:t>
            </a:r>
            <a:r>
              <a:rPr lang="it-IT" sz="2000" baseline="-25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b</a:t>
            </a:r>
            <a:r>
              <a:rPr lang="it-IT" sz="2000" baseline="-25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2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 </a:t>
            </a:r>
            <a:r>
              <a:rPr lang="it-IT" sz="20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…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</a:t>
            </a:r>
            <a:r>
              <a:rPr lang="it-IT" sz="2000" baseline="-25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0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b</a:t>
            </a:r>
            <a:r>
              <a:rPr lang="it-IT" sz="2000" baseline="-250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m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), ordinati in modo</a:t>
            </a:r>
          </a:p>
          <a:p>
            <a:pPr>
              <a:buFontTx/>
              <a:buNone/>
            </a:pP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crescente (m≤n).</a:t>
            </a:r>
          </a:p>
          <a:p>
            <a:pPr>
              <a:buFontTx/>
              <a:buNone/>
            </a:pPr>
            <a:r>
              <a:rPr lang="it-IT" sz="2000" b="1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Output: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0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C=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(c</a:t>
            </a:r>
            <a:r>
              <a:rPr lang="it-IT" sz="2000" baseline="-25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1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</a:t>
            </a:r>
            <a:r>
              <a:rPr lang="it-IT" sz="2000" baseline="-25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c</a:t>
            </a:r>
            <a:r>
              <a:rPr lang="it-IT" sz="2000" baseline="-25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2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 </a:t>
            </a:r>
            <a:r>
              <a:rPr lang="it-IT" sz="20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…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</a:t>
            </a:r>
            <a:r>
              <a:rPr lang="it-IT" sz="2000" baseline="-25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0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c</a:t>
            </a:r>
            <a:r>
              <a:rPr lang="it-IT" sz="2000" baseline="-250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n+m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), ordinato in modo crescente.</a:t>
            </a:r>
          </a:p>
          <a:p>
            <a:pPr>
              <a:buFontTx/>
              <a:buNone/>
            </a:pPr>
            <a:r>
              <a:rPr lang="it-IT" sz="2000" b="1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Idea: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si partiziona il vettore </a:t>
            </a:r>
            <a:r>
              <a:rPr lang="it-IT" sz="20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B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in (</a:t>
            </a:r>
            <a:r>
              <a:rPr lang="it-IT" sz="20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m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/ log </a:t>
            </a:r>
            <a:r>
              <a:rPr lang="it-IT" sz="20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m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) 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blocchi consecutivi 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di log(</a:t>
            </a:r>
            <a:r>
              <a:rPr lang="it-IT" sz="20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m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)</a:t>
            </a:r>
          </a:p>
          <a:p>
            <a:pPr>
              <a:buFontTx/>
              <a:buNone/>
            </a:pP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elementi ciascuno, 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B</a:t>
            </a:r>
            <a:r>
              <a:rPr lang="it-IT" sz="2000" baseline="-25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0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 B</a:t>
            </a:r>
            <a:r>
              <a:rPr lang="it-IT" sz="2000" baseline="-25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1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 </a:t>
            </a:r>
            <a:r>
              <a:rPr lang="it-IT" sz="2000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…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 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e si crea 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il vettore </a:t>
            </a:r>
            <a:r>
              <a:rPr lang="it-IT" sz="2000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Y=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(y</a:t>
            </a:r>
            <a:r>
              <a:rPr lang="it-IT" sz="2000" baseline="-25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0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 y</a:t>
            </a:r>
            <a:r>
              <a:rPr lang="it-IT" sz="2000" baseline="-25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1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 </a:t>
            </a:r>
            <a:r>
              <a:rPr lang="it-IT" sz="2000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…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 ) costituito</a:t>
            </a:r>
          </a:p>
          <a:p>
            <a:pPr>
              <a:buFontTx/>
              <a:buNone/>
            </a:pP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dall’insieme degli elementi 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massimi 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dei blocchi, </a:t>
            </a:r>
            <a:r>
              <a:rPr lang="it-IT" sz="2000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y</a:t>
            </a:r>
            <a:r>
              <a:rPr lang="it-IT" sz="2000" baseline="-25000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i</a:t>
            </a:r>
            <a:r>
              <a:rPr lang="it-IT" sz="2000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=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000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B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(i(logm-1)). </a:t>
            </a:r>
            <a:endParaRPr lang="it-IT" sz="2000" dirty="0">
              <a:solidFill>
                <a:srgbClr val="222268"/>
              </a:solidFill>
              <a:latin typeface="Times New Roman" pitchFamily="-1" charset="0"/>
              <a:ea typeface="Times New Roman" pitchFamily="-1" charset="0"/>
              <a:cs typeface="Times New Roman" pitchFamily="-1" charset="0"/>
            </a:endParaRPr>
          </a:p>
          <a:p>
            <a:pPr>
              <a:buFontTx/>
              <a:buNone/>
            </a:pP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Si calcola rango(Y:A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) e si ottiene (r</a:t>
            </a:r>
            <a:r>
              <a:rPr lang="it-IT" sz="2000" baseline="-25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0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</a:t>
            </a:r>
            <a:r>
              <a:rPr lang="it-IT" sz="2000" baseline="-25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r</a:t>
            </a:r>
            <a:r>
              <a:rPr lang="it-IT" sz="2000" baseline="-25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1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</a:t>
            </a:r>
            <a:r>
              <a:rPr lang="it-IT" sz="2000" baseline="-25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…,</a:t>
            </a:r>
            <a:r>
              <a:rPr lang="it-IT" sz="2000" baseline="-25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r</a:t>
            </a:r>
            <a:r>
              <a:rPr lang="it-IT" sz="2000" baseline="-25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m/logm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), con r</a:t>
            </a:r>
            <a:r>
              <a:rPr lang="it-IT" sz="2000" baseline="-25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0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= 0,</a:t>
            </a:r>
            <a:r>
              <a:rPr lang="it-IT" sz="2000" baseline="-25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r</a:t>
            </a:r>
            <a:r>
              <a:rPr lang="it-IT" sz="2000" baseline="-25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i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= rango(y</a:t>
            </a:r>
            <a:r>
              <a:rPr lang="it-IT" sz="2000" baseline="-25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i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:A),</a:t>
            </a:r>
          </a:p>
          <a:p>
            <a:pPr>
              <a:buFontTx/>
              <a:buNone/>
            </a:pP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1≤i≤logm-1,</a:t>
            </a:r>
            <a:r>
              <a:rPr lang="it-IT" sz="2000" baseline="-25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r</a:t>
            </a:r>
            <a:r>
              <a:rPr lang="it-IT" sz="2000" baseline="-25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m/logm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=n e si 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divide A in 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blocchi consecutivi:</a:t>
            </a:r>
          </a:p>
          <a:p>
            <a:pPr>
              <a:buFontTx/>
              <a:buNone/>
            </a:pP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A</a:t>
            </a:r>
            <a:r>
              <a:rPr lang="it-IT" sz="2000" baseline="-25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0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=(a</a:t>
            </a:r>
            <a:r>
              <a:rPr lang="it-IT" sz="2000" baseline="-25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1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 </a:t>
            </a:r>
            <a:r>
              <a:rPr lang="it-IT" sz="20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…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 a</a:t>
            </a:r>
            <a:r>
              <a:rPr lang="it-IT" sz="2000" baseline="-25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r</a:t>
            </a:r>
            <a:r>
              <a:rPr lang="it-IT" sz="2000" baseline="-60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1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), A</a:t>
            </a:r>
            <a:r>
              <a:rPr lang="it-IT" sz="2000" baseline="-25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1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=(a</a:t>
            </a:r>
            <a:r>
              <a:rPr lang="it-IT" sz="2000" baseline="-25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r</a:t>
            </a:r>
            <a:r>
              <a:rPr lang="it-IT" sz="2000" baseline="-60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1</a:t>
            </a:r>
            <a:r>
              <a:rPr lang="it-IT" sz="2000" baseline="-25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+1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 </a:t>
            </a:r>
            <a:r>
              <a:rPr lang="it-IT" sz="20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…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 a</a:t>
            </a:r>
            <a:r>
              <a:rPr lang="it-IT" sz="2000" baseline="-25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r</a:t>
            </a:r>
            <a:r>
              <a:rPr lang="it-IT" sz="2000" baseline="-60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2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), </a:t>
            </a:r>
            <a:r>
              <a:rPr lang="it-IT" sz="2000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…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 Ar</a:t>
            </a:r>
            <a:r>
              <a:rPr lang="it-IT" sz="2000" baseline="-25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(</a:t>
            </a:r>
            <a:r>
              <a:rPr lang="it-IT" sz="2000" baseline="-25000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m</a:t>
            </a:r>
            <a:r>
              <a:rPr lang="it-IT" sz="2000" baseline="-25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/</a:t>
            </a:r>
            <a:r>
              <a:rPr lang="it-IT" sz="2000" baseline="-25000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llogm</a:t>
            </a:r>
            <a:r>
              <a:rPr lang="it-IT" sz="2000" baseline="-25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)-1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= (</a:t>
            </a:r>
            <a:r>
              <a:rPr lang="it-IT" sz="2000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a</a:t>
            </a:r>
            <a:r>
              <a:rPr lang="it-IT" sz="2000" baseline="-25000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r</a:t>
            </a:r>
            <a:r>
              <a:rPr lang="it-IT" sz="2000" baseline="-25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(</a:t>
            </a:r>
            <a:r>
              <a:rPr lang="it-IT" sz="2000" baseline="-25000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m</a:t>
            </a:r>
            <a:r>
              <a:rPr lang="it-IT" sz="2000" baseline="-25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/</a:t>
            </a:r>
            <a:r>
              <a:rPr lang="it-IT" sz="2000" baseline="-25000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llogm</a:t>
            </a:r>
            <a:r>
              <a:rPr lang="it-IT" sz="2000" baseline="-25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)-1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 </a:t>
            </a:r>
            <a:r>
              <a:rPr lang="it-IT" sz="2000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…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 </a:t>
            </a:r>
            <a:r>
              <a:rPr lang="it-IT" sz="2000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a</a:t>
            </a:r>
            <a:r>
              <a:rPr lang="it-IT" sz="2000" baseline="-25000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r</a:t>
            </a:r>
            <a:r>
              <a:rPr lang="it-IT" sz="2000" baseline="-25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(</a:t>
            </a:r>
            <a:r>
              <a:rPr lang="it-IT" sz="2000" baseline="-25000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m</a:t>
            </a:r>
            <a:r>
              <a:rPr lang="it-IT" sz="2000" baseline="-25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/</a:t>
            </a:r>
            <a:r>
              <a:rPr lang="it-IT" sz="2000" baseline="-25000" dirty="0" err="1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llogm</a:t>
            </a:r>
            <a:r>
              <a:rPr lang="it-IT" sz="2000" baseline="-25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)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). </a:t>
            </a:r>
          </a:p>
          <a:p>
            <a:pPr>
              <a:buFontTx/>
              <a:buNone/>
            </a:pP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Poiché A</a:t>
            </a:r>
            <a:r>
              <a:rPr lang="it-IT" sz="2000" baseline="-25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0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e B</a:t>
            </a:r>
            <a:r>
              <a:rPr lang="it-IT" sz="2000" baseline="-25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0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contengono elementi minori di tutti gli altri elementi di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A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e </a:t>
            </a:r>
            <a:r>
              <a:rPr lang="it-IT" sz="20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B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</a:t>
            </a:r>
          </a:p>
          <a:p>
            <a:pPr>
              <a:buFontTx/>
              <a:buNone/>
            </a:pP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fondendo 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A</a:t>
            </a:r>
            <a:r>
              <a:rPr lang="it-IT" sz="2000" baseline="-25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0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e B</a:t>
            </a:r>
            <a:r>
              <a:rPr lang="it-IT" sz="2000" baseline="-25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0 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tramite rango si ottiene la sequenza ordinata 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dei primi</a:t>
            </a:r>
          </a:p>
          <a:p>
            <a:pPr>
              <a:buFontTx/>
              <a:buNone/>
            </a:pP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elementi 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di C. Iterando il ragionamento su tutte le coppie A</a:t>
            </a:r>
            <a:r>
              <a:rPr lang="it-IT" sz="2000" baseline="-25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i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e B</a:t>
            </a:r>
            <a:r>
              <a:rPr lang="it-IT" sz="2000" baseline="-25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i </a:t>
            </a: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si ottiene</a:t>
            </a:r>
          </a:p>
          <a:p>
            <a:pPr>
              <a:buFontTx/>
              <a:buNone/>
            </a:pPr>
            <a:r>
              <a:rPr lang="it-IT" sz="2000" dirty="0" smtClean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l’intero 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vettore </a:t>
            </a:r>
            <a:r>
              <a:rPr lang="it-IT" sz="2000" dirty="0" err="1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C</a:t>
            </a:r>
            <a:r>
              <a:rPr lang="it-IT" sz="2000" dirty="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ordinato.</a:t>
            </a:r>
          </a:p>
        </p:txBody>
      </p:sp>
      <p:sp>
        <p:nvSpPr>
          <p:cNvPr id="38916" name="Segnaposto piè di pagina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it-IT" dirty="0"/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1889125" y="37338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it-IT" sz="1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egnaposto piè di pagina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it-IT" dirty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600">
                <a:solidFill>
                  <a:srgbClr val="222268"/>
                </a:solidFill>
                <a:cs typeface="ＭＳ Ｐゴシック" pitchFamily="-1" charset="-128"/>
              </a:rPr>
              <a:t>Esempio di applicazione dell’algoritmo di fusione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it-IT" sz="28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A = [ 4, 6, 7, 10, 12, 15, 18, 20 ]</a:t>
            </a:r>
          </a:p>
          <a:p>
            <a:pPr algn="ctr">
              <a:buFontTx/>
              <a:buNone/>
            </a:pPr>
            <a:r>
              <a:rPr lang="it-IT" sz="28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B = [ 3,  </a:t>
            </a:r>
            <a:r>
              <a:rPr lang="it-IT" sz="2800">
                <a:solidFill>
                  <a:srgbClr val="800000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9</a:t>
            </a:r>
            <a:r>
              <a:rPr lang="it-IT" sz="28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, 16, </a:t>
            </a:r>
            <a:r>
              <a:rPr lang="it-IT" sz="2800">
                <a:solidFill>
                  <a:srgbClr val="800000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17</a:t>
            </a:r>
            <a:r>
              <a:rPr lang="it-IT" sz="28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]</a:t>
            </a:r>
          </a:p>
          <a:p>
            <a:pPr algn="ctr">
              <a:buFontTx/>
              <a:buNone/>
            </a:pPr>
            <a:endParaRPr lang="it-IT" sz="2800">
              <a:solidFill>
                <a:srgbClr val="222268"/>
              </a:solidFill>
              <a:latin typeface="Times New Roman" pitchFamily="-1" charset="0"/>
              <a:ea typeface="Times New Roman" pitchFamily="-1" charset="0"/>
              <a:cs typeface="Times New Roman" pitchFamily="-1" charset="0"/>
            </a:endParaRPr>
          </a:p>
          <a:p>
            <a:pPr algn="ctr">
              <a:buFontTx/>
              <a:buNone/>
            </a:pPr>
            <a:r>
              <a:rPr lang="it-IT" sz="28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rango(9:A) = 3      rango(17:A) = 6</a:t>
            </a:r>
          </a:p>
          <a:p>
            <a:pPr algn="ctr">
              <a:buFontTx/>
              <a:buNone/>
            </a:pPr>
            <a:r>
              <a:rPr lang="it-IT" sz="28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r = [ 0, 3, 6, 8 ]</a:t>
            </a:r>
          </a:p>
          <a:p>
            <a:pPr algn="ctr">
              <a:buFontTx/>
              <a:buNone/>
            </a:pPr>
            <a:endParaRPr lang="it-IT" sz="2800">
              <a:solidFill>
                <a:srgbClr val="222268"/>
              </a:solidFill>
              <a:latin typeface="Times New Roman" pitchFamily="-1" charset="0"/>
              <a:ea typeface="Times New Roman" pitchFamily="-1" charset="0"/>
              <a:cs typeface="Times New Roman" pitchFamily="-1" charset="0"/>
            </a:endParaRPr>
          </a:p>
          <a:p>
            <a:pPr algn="ctr">
              <a:buFontTx/>
              <a:buNone/>
            </a:pPr>
            <a:r>
              <a:rPr lang="it-IT" sz="28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B</a:t>
            </a:r>
            <a:r>
              <a:rPr lang="it-IT" sz="28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0</a:t>
            </a:r>
            <a:r>
              <a:rPr lang="it-IT" sz="28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= [ 3, 9 ]          B</a:t>
            </a:r>
            <a:r>
              <a:rPr lang="it-IT" sz="28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1</a:t>
            </a:r>
            <a:r>
              <a:rPr lang="it-IT" sz="28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= [ 16, 17 ]</a:t>
            </a:r>
          </a:p>
          <a:p>
            <a:pPr algn="ctr">
              <a:buFontTx/>
              <a:buNone/>
            </a:pPr>
            <a:r>
              <a:rPr lang="it-IT" sz="28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A</a:t>
            </a:r>
            <a:r>
              <a:rPr lang="it-IT" sz="28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0</a:t>
            </a:r>
            <a:r>
              <a:rPr lang="it-IT" sz="28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= [ 4, 6, 7 ]   A</a:t>
            </a:r>
            <a:r>
              <a:rPr lang="it-IT" sz="28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1</a:t>
            </a:r>
            <a:r>
              <a:rPr lang="it-IT" sz="28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= [ 10, 12, 15]  A</a:t>
            </a:r>
            <a:r>
              <a:rPr lang="it-IT" sz="2800" baseline="-250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2</a:t>
            </a:r>
            <a:r>
              <a:rPr lang="it-IT" sz="2800">
                <a:solidFill>
                  <a:srgbClr val="222268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= [  18, 20 ]</a:t>
            </a:r>
          </a:p>
        </p:txBody>
      </p:sp>
      <p:sp>
        <p:nvSpPr>
          <p:cNvPr id="43013" name="Text Box 6"/>
          <p:cNvSpPr txBox="1">
            <a:spLocks noChangeArrowheads="1"/>
          </p:cNvSpPr>
          <p:nvPr/>
        </p:nvSpPr>
        <p:spPr bwMode="auto">
          <a:xfrm>
            <a:off x="4029075" y="2514600"/>
            <a:ext cx="660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it-IT" sz="1400">
                <a:solidFill>
                  <a:srgbClr val="222268"/>
                </a:solidFill>
              </a:rPr>
              <a:t>log </a:t>
            </a:r>
            <a:r>
              <a:rPr lang="it-IT" sz="1400" i="1">
                <a:solidFill>
                  <a:srgbClr val="222268"/>
                </a:solidFill>
              </a:rPr>
              <a:t>m</a:t>
            </a:r>
          </a:p>
        </p:txBody>
      </p:sp>
      <p:sp>
        <p:nvSpPr>
          <p:cNvPr id="43014" name="Text Box 7"/>
          <p:cNvSpPr txBox="1">
            <a:spLocks noChangeArrowheads="1"/>
          </p:cNvSpPr>
          <p:nvPr/>
        </p:nvSpPr>
        <p:spPr bwMode="auto">
          <a:xfrm>
            <a:off x="4859338" y="2514600"/>
            <a:ext cx="9318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it-IT" sz="1400"/>
              <a:t>log </a:t>
            </a:r>
            <a:r>
              <a:rPr lang="it-IT" sz="1400" i="1"/>
              <a:t>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2287</Words>
  <Application>Microsoft Macintosh PowerPoint</Application>
  <PresentationFormat>Presentazione su schermo (4:3)</PresentationFormat>
  <Paragraphs>305</Paragraphs>
  <Slides>13</Slides>
  <Notes>13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  </vt:lpstr>
      <vt:lpstr>Algoritmo pari/dispari</vt:lpstr>
      <vt:lpstr>Algoritmo pari/dispari con p &lt; n processori</vt:lpstr>
      <vt:lpstr>Ordinamento su PRAM CRCW</vt:lpstr>
      <vt:lpstr>Il concetto di rango</vt:lpstr>
      <vt:lpstr>Fondere tramite rango</vt:lpstr>
      <vt:lpstr>Inserire una sequenza “breve” in un vettore ordinato</vt:lpstr>
      <vt:lpstr>Algoritmo di fusione tramite rango</vt:lpstr>
      <vt:lpstr>Esempio di applicazione dell’algoritmo di fusione</vt:lpstr>
      <vt:lpstr>Dettaglio del partizionamento</vt:lpstr>
      <vt:lpstr>Complessità dell’algoritmo di fusione</vt:lpstr>
      <vt:lpstr>Ordinamento per fusione</vt:lpstr>
      <vt:lpstr>Verso un ordinamento ottimo</vt:lpstr>
    </vt:vector>
  </TitlesOfParts>
  <Company>università di roma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Rossella Petreschi</dc:creator>
  <cp:lastModifiedBy>Rossella Petreschi</cp:lastModifiedBy>
  <cp:revision>11</cp:revision>
  <dcterms:created xsi:type="dcterms:W3CDTF">2013-12-04T11:14:54Z</dcterms:created>
  <dcterms:modified xsi:type="dcterms:W3CDTF">2013-12-04T11:15:25Z</dcterms:modified>
</cp:coreProperties>
</file>