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39" d="100"/>
          <a:sy n="139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AAAD2-35DE-7842-9BA1-C69177C81242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D2222-F564-E944-B6DA-773939194C8B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A1ECC8C-2A52-7449-BA67-7A3079599B4D}" type="slidenum">
              <a:rPr lang="it-IT" u="none"/>
              <a:pPr algn="r"/>
              <a:t>1</a:t>
            </a:fld>
            <a:endParaRPr lang="it-IT" u="none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BB489-D47A-5F47-A856-8C57D3BF7F75}" type="slidenum">
              <a:rPr lang="it-IT"/>
              <a:pPr/>
              <a:t>10</a:t>
            </a:fld>
            <a:endParaRPr lang="it-IT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96FF6-4463-1D4B-B244-AFBDBBBB378D}" type="slidenum">
              <a:rPr lang="it-IT"/>
              <a:pPr/>
              <a:t>2</a:t>
            </a:fld>
            <a:endParaRPr lang="it-IT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05990-C976-A34C-B8A4-BF5ABF5444AF}" type="slidenum">
              <a:rPr lang="it-IT"/>
              <a:pPr/>
              <a:t>3</a:t>
            </a:fld>
            <a:endParaRPr lang="it-IT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BC40B-AE18-184C-910C-13E5C255108B}" type="slidenum">
              <a:rPr lang="it-IT"/>
              <a:pPr/>
              <a:t>4</a:t>
            </a:fld>
            <a:endParaRPr lang="it-IT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0237A-3A0B-A349-9661-F2D5730A10EB}" type="slidenum">
              <a:rPr lang="it-IT"/>
              <a:pPr/>
              <a:t>5</a:t>
            </a:fld>
            <a:endParaRPr lang="it-IT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F871A-67C2-CB43-AB4B-EFF69148C5B5}" type="slidenum">
              <a:rPr lang="it-IT"/>
              <a:pPr/>
              <a:t>6</a:t>
            </a:fld>
            <a:endParaRPr lang="it-IT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95AEA-C8CB-364D-A3B5-F6AC01938302}" type="slidenum">
              <a:rPr lang="it-IT"/>
              <a:pPr/>
              <a:t>7</a:t>
            </a:fld>
            <a:endParaRPr lang="it-IT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38D7F-F0C6-C347-8AC1-347D029CBB62}" type="slidenum">
              <a:rPr lang="it-IT"/>
              <a:pPr/>
              <a:t>8</a:t>
            </a:fld>
            <a:endParaRPr lang="it-IT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DD89D-19D1-0143-8779-E1C06A029E2D}" type="slidenum">
              <a:rPr lang="it-IT">
                <a:solidFill>
                  <a:srgbClr val="000000"/>
                </a:solidFill>
                <a:latin typeface="Times New Roman" pitchFamily="-1" charset="0"/>
              </a:rPr>
              <a:pPr/>
              <a:t>9</a:t>
            </a:fld>
            <a:endParaRPr lang="it-IT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8626-5381-7D4C-B9DF-640A18B2931D}" type="datetimeFigureOut">
              <a:rPr lang="it-IT" smtClean="0"/>
              <a:t>9-05-2013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9813-0914-4C4D-AF6A-45176A9E0104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533400"/>
            <a:ext cx="7772400" cy="1981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43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/>
            </a:r>
            <a:br>
              <a:rPr lang="it-IT" sz="43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</a:br>
            <a:r>
              <a:rPr lang="it-IT" sz="48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/>
            </a:r>
            <a:br>
              <a:rPr lang="it-IT" sz="48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</a:br>
            <a:endParaRPr lang="it-IT" sz="4800" b="1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886200"/>
            <a:ext cx="6477000" cy="14128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it-IT" sz="2200" b="1" smtClean="0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it-IT" sz="2200" b="1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Algoritmi Avanzati</a:t>
            </a:r>
          </a:p>
          <a:p>
            <a:pPr marL="0" indent="0" algn="ctr" eaLnBrk="1" hangingPunct="1">
              <a:buFontTx/>
              <a:buNone/>
            </a:pPr>
            <a:r>
              <a:rPr lang="it-IT" sz="280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Prof.ssa Rossella Petreschi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90600" y="1066800"/>
            <a:ext cx="7177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3600" b="1" u="none" dirty="0" smtClean="0">
                <a:solidFill>
                  <a:srgbClr val="742B2F"/>
                </a:solidFill>
                <a:latin typeface="Times New Roman" pitchFamily="-1" charset="0"/>
              </a:rPr>
              <a:t>FONDERE PER ORDINARE</a:t>
            </a:r>
            <a:endParaRPr lang="it-IT" sz="3600" u="none" dirty="0" smtClean="0">
              <a:solidFill>
                <a:srgbClr val="742B2F"/>
              </a:solidFill>
            </a:endParaRPr>
          </a:p>
          <a:p>
            <a:pPr algn="ctr"/>
            <a:r>
              <a:rPr lang="it-IT" sz="4400" b="1" u="none" dirty="0">
                <a:solidFill>
                  <a:srgbClr val="742B2F"/>
                </a:solidFill>
                <a:latin typeface="Times New Roman" pitchFamily="-1" charset="0"/>
              </a:rPr>
              <a:t>Lezione n</a:t>
            </a:r>
            <a:r>
              <a:rPr lang="it-IT" sz="4400" b="1" u="none" dirty="0" smtClean="0">
                <a:solidFill>
                  <a:srgbClr val="742B2F"/>
                </a:solidFill>
                <a:latin typeface="Times New Roman" pitchFamily="-1" charset="0"/>
              </a:rPr>
              <a:t>°12</a:t>
            </a:r>
            <a:endParaRPr lang="it-IT" sz="4400" b="1" u="none" dirty="0">
              <a:solidFill>
                <a:srgbClr val="742B2F"/>
              </a:solidFill>
              <a:latin typeface="Times New Roman" pitchFamily="-1" charset="0"/>
            </a:endParaRP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3429000" y="6194425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3429000" y="6210300"/>
            <a:ext cx="237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4290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260725" y="6248400"/>
            <a:ext cx="245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429000" y="62484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222268"/>
                </a:solidFill>
                <a:cs typeface="ＭＳ Ｐゴシック" pitchFamily="-1" charset="-128"/>
              </a:rPr>
              <a:t>Verso un ordinamento ottimo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5103022"/>
          </a:xfrm>
        </p:spPr>
        <p:txBody>
          <a:bodyPr/>
          <a:lstStyle/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Nel 1988 R. Cole presentò sul SIAM Journal 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Computing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la prima versione del 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pipelined</a:t>
            </a:r>
            <a:endParaRPr lang="it-IT" sz="16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just">
              <a:buFontTx/>
              <a:buNone/>
            </a:pP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merge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sort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(poi conosciuto come algoritmo di Cole) che riduceva il calcolo delle fusioni ad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ogni livello. Da allora varianti e raffinamenti dell’algoritmo si sono susseguiti in letteratura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fino a raggiungere un costo ottimo su PRAM EREW.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L’idea di Cole per eliminare il tempo dovuto all’operazione di fusione è nata dal constatare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che le operazioni di fusione dei sottovettori non è necessario compierle in un sol passo, dato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che per arrivare alla soluzione bisogna percorrere tutto l’albero, dalle foglie alla radice. 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calcolo delle fusioni ad ogni singolo livello si può pertanto realizzare in un numero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costante di passi fondendo, ad ogni passo, opportuni valori scelti a campione.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Questi valori campione,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in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numero costante, richiedono tempo parallelo O(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per essere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calcolati, confrontati ed inseriti provvisoriamente nel vettore  soluzione parziale. </a:t>
            </a:r>
            <a:endParaRPr lang="it-IT" sz="16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just">
              <a:buFontTx/>
              <a:buNone/>
            </a:pPr>
            <a:endParaRPr lang="it-IT" sz="16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calcolo di nuovi campioni ad ogni livello garantisce la realizzazione alla radice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del vettore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ordinato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ottenuto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ripetute fusioni parziali) e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permette di ottenere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un tempo </a:t>
            </a:r>
            <a:r>
              <a:rPr lang="it-IT" sz="160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parallelo</a:t>
            </a:r>
          </a:p>
          <a:p>
            <a:pPr algn="just">
              <a:buFontTx/>
              <a:buNone/>
            </a:pPr>
            <a:r>
              <a:rPr lang="it-IT" sz="160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logaritmico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l’intero algoritmo di ordinamento.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it-IT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222268"/>
                </a:solidFill>
                <a:cs typeface="ＭＳ Ｐゴシック" pitchFamily="-1" charset="-128"/>
              </a:rPr>
              <a:t>Il concetto di rango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Dati X = (x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Y = 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e z, con z, 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j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nello stesso insieme U, definiamo:</a:t>
            </a: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1. </a:t>
            </a:r>
            <a:r>
              <a:rPr lang="it-IT" sz="2400" b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rango(z:X)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numero di elementi in X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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z</a:t>
            </a:r>
          </a:p>
          <a:p>
            <a:pPr marL="0" indent="0" eaLnBrk="1" hangingPunct="1">
              <a:buFontTx/>
              <a:buNone/>
            </a:pPr>
            <a:r>
              <a:rPr lang="it-IT" sz="2400" i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X = (-3,8,-2,5), z = 1, rango(z:X) = 2</a:t>
            </a: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2. </a:t>
            </a:r>
            <a:r>
              <a:rPr lang="it-IT" sz="2400" b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rango(Y:X)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(r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con 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rango(y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:X)</a:t>
            </a:r>
          </a:p>
          <a:p>
            <a:pPr marL="0" indent="0" eaLnBrk="1" hangingPunct="1">
              <a:buFontTx/>
              <a:buNone/>
            </a:pPr>
            <a:r>
              <a:rPr lang="it-IT" sz="2400" i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X = (15,-3,12,1,-5), Y = (3,-13,-2), rango(Y:X) = (3,0,2)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 noti inoltre che vale la relazione*:</a:t>
            </a: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rango(x:A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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B) = rango(x:A)  + rango(x:B)</a:t>
            </a:r>
          </a:p>
          <a:p>
            <a:pPr marL="0" indent="0" eaLnBrk="1" hangingPunct="1">
              <a:buFontTx/>
              <a:buNone/>
            </a:pPr>
            <a:endParaRPr lang="it-IT" sz="2400" baseline="-250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buFontTx/>
              <a:buNone/>
            </a:pPr>
            <a:r>
              <a:rPr lang="it-IT" sz="2400" i="1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*Nota: per semplicità assumiamo che i valori siano tutti distinti.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it-IT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222268"/>
                </a:solidFill>
                <a:cs typeface="ＭＳ Ｐゴシック" pitchFamily="-1" charset="-128"/>
              </a:rPr>
              <a:t>Fondere tramite rango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problema di fondere due vettori ordinati A e B in un unico vettore C si può risolvere calcolando il rango degli elementi di A rispetto a B e di quelli di B rispetto ad A: rango(x:A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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B) è esattamente la posizione in cui l’elemento x si trova nel vettore C.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L’algoritmo di Ricerca Binaria può essere utilizzato per calcolare il rango di un elemento in un vettore, ed in particolare il rango di ogni elemento di A in B e viceversa. Con tali informazioni possiamo calcolare C.</a:t>
            </a:r>
          </a:p>
          <a:p>
            <a:pPr marL="0" indent="0" eaLnBrk="1" hangingPunct="1">
              <a:buFontTx/>
              <a:buNone/>
            </a:pPr>
            <a:endParaRPr lang="it-IT" sz="22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buFontTx/>
              <a:buNone/>
            </a:pPr>
            <a:r>
              <a:rPr lang="it-IT" sz="2200" i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Esempio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 A=(-2, -1, 8)   B=(3,6)   A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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B=(-2, -1, 8, 3, 6)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rango(A:B)=(0, 0, 2)   rango(B:A)=(2,2)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rango=(1, 2, 5, 3, 4)   C=(-2, -1, 3, 6, 8)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Inserire una sequenza “breve”</a:t>
            </a:r>
            <a:br>
              <a:rPr lang="it-IT" sz="3600">
                <a:solidFill>
                  <a:srgbClr val="222268"/>
                </a:solidFill>
                <a:cs typeface="ＭＳ Ｐゴシック" pitchFamily="-1" charset="-128"/>
              </a:rPr>
            </a:br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in un vettore ordinato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Siano X=(x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…, 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un vettore ordinato e Y=(y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…, 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una sequenza di valori qualunque tale che m=O(n</a:t>
            </a:r>
            <a:r>
              <a:rPr lang="it-IT" sz="2400" baseline="30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con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0≤s≤1. 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Utilizziamo un numero di processori pari ad 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N=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n/m = (n</a:t>
            </a:r>
            <a:r>
              <a:rPr lang="it-IT" sz="2000" baseline="30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1-s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)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.</a:t>
            </a: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È possibile inserire ciascun valore 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nella sequenza 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X determinando rango 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:X) in tempo 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O(m log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(n+2) / log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(N+1)) </a:t>
            </a:r>
          </a:p>
          <a:p>
            <a:pPr>
              <a:buFontTx/>
              <a:buNone/>
            </a:pP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Quando m &lt;&lt; n (ovvero se s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 0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si ha N=O(n) e tempo O(1).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Quando m=O(n) (s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 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si ha N=O(1) e tempo O(n log n).</a:t>
            </a:r>
          </a:p>
          <a:p>
            <a:pPr>
              <a:buFontTx/>
              <a:buNone/>
            </a:pP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3686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Algoritmo di fusione tramite rango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it-IT" sz="20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Input: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A=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B=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baseline="-25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ordinati in modo</a:t>
            </a:r>
          </a:p>
          <a:p>
            <a:pPr>
              <a:buFontTx/>
              <a:buNone/>
            </a:pP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crescente (m≤n).</a:t>
            </a:r>
          </a:p>
          <a:p>
            <a:pPr>
              <a:buFontTx/>
              <a:buNone/>
            </a:pPr>
            <a:r>
              <a:rPr lang="it-IT" sz="20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Output: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C=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(c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</a:t>
            </a:r>
            <a:r>
              <a:rPr lang="it-IT" sz="2000" baseline="-25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n+m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ordinato in modo crescente.</a:t>
            </a:r>
          </a:p>
          <a:p>
            <a:pPr>
              <a:buFontTx/>
              <a:buNone/>
            </a:pPr>
            <a:r>
              <a:rPr lang="it-IT" sz="20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Idea: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si partiziona il vettore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in (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/ log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blocchi consecutivi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di log(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elementi ciascuno,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 si crea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vettore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Y=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(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y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costituito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dall’insieme degli elementi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massimi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dei blocchi,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(i(logm-1))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. </a:t>
            </a:r>
            <a:endParaRPr lang="it-IT" sz="20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 calcola rango(Y:A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e si ottiene (r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m/logm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con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0,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rango(y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:A),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1≤i≤logm-1,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m/logm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=n e si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divide A in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blocchi consecutivi: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=(a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60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=(a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60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+1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60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llogm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)-1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(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llogm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)-1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llogm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). </a:t>
            </a:r>
            <a:endParaRPr lang="it-IT" sz="20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Poiché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contengono elementi minori di tutti gli altri elementi di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A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fondendo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tramite rango si ottiene la sequenza ordinata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dei primi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elementi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di C. Iterando il ragionamento su tutte le coppie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 ottiene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l’intero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vettore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ordinato.</a:t>
            </a:r>
          </a:p>
        </p:txBody>
      </p:sp>
      <p:sp>
        <p:nvSpPr>
          <p:cNvPr id="38916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889125" y="3733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Esempio di applicazione dell’algoritmo di fusione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 = [ 4, 6, 7, 10, 12, 15, 18, 20 ]</a:t>
            </a: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 = [ 3,  </a:t>
            </a:r>
            <a:r>
              <a:rPr lang="it-IT" sz="2800">
                <a:solidFill>
                  <a:srgbClr val="800000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9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16, </a:t>
            </a:r>
            <a:r>
              <a:rPr lang="it-IT" sz="2800">
                <a:solidFill>
                  <a:srgbClr val="800000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17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</a:t>
            </a:r>
          </a:p>
          <a:p>
            <a:pPr algn="ctr">
              <a:buFontTx/>
              <a:buNone/>
            </a:pPr>
            <a:endParaRPr lang="it-IT" sz="28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rango(9:A) = 3      rango(17:A) = 6</a:t>
            </a: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 = [ 0, 3, 6, 8 ]</a:t>
            </a:r>
          </a:p>
          <a:p>
            <a:pPr algn="ctr">
              <a:buFontTx/>
              <a:buNone/>
            </a:pPr>
            <a:endParaRPr lang="it-IT" sz="28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[ 3, 9 ]          B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[ 16, 17 ]</a:t>
            </a: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[ 4, 6, 7 ]   A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[ 10, 12, 15]  A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 18, 20 ]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4029075" y="2514600"/>
            <a:ext cx="66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222268"/>
                </a:solidFill>
              </a:rPr>
              <a:t>log </a:t>
            </a:r>
            <a:r>
              <a:rPr lang="it-IT" sz="1400" i="1">
                <a:solidFill>
                  <a:srgbClr val="222268"/>
                </a:solidFill>
              </a:rPr>
              <a:t>m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4859338" y="2514600"/>
            <a:ext cx="931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/>
              <a:t>log </a:t>
            </a:r>
            <a:r>
              <a:rPr lang="it-IT" sz="1400" i="1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Dettaglio del partizionamento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681537"/>
          </a:xfrm>
        </p:spPr>
        <p:txBody>
          <a:bodyPr/>
          <a:lstStyle/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begin</a:t>
            </a:r>
            <a:endParaRPr lang="it-IT" sz="2800" b="1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	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endParaRPr lang="it-IT" sz="28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/ 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endParaRPr lang="it-IT" sz="28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to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-1 </a:t>
            </a:r>
            <a:r>
              <a:rPr lang="it-IT" sz="28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pardo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		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i ] = rango(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[ i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(log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1)] 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A)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to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-1 </a:t>
            </a:r>
            <a:r>
              <a:rPr lang="it-IT" sz="28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pardo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		B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(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[ i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],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[(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i+1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)(log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1)]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	A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(A[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i ] ],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[i+1] -1])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end</a:t>
            </a:r>
            <a:endParaRPr lang="it-IT" sz="28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Complessità dell’algoritmo di fusione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Per completare la fusione di A e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B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 (cioè per calcolare la posizione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di ciascun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valore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nel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vettore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finale) si dovranno fondere tutte le coppie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di sottovettori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(A</a:t>
            </a:r>
            <a:r>
              <a:rPr lang="it-IT" sz="1800" baseline="-25000" dirty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, B</a:t>
            </a:r>
            <a:r>
              <a:rPr lang="it-IT" sz="1800" baseline="-25000" dirty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).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Utilizzando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l’inserimento di una seq. breve in un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vettore ordinato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ciò si può fare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O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(log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m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) tempo con |A</a:t>
            </a:r>
            <a:r>
              <a:rPr lang="it-IT" sz="1800" baseline="-25000" dirty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| processori.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Quindi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con </a:t>
            </a:r>
            <a:r>
              <a:rPr lang="it-IT" sz="1800" dirty="0" err="1" smtClean="0">
                <a:solidFill>
                  <a:srgbClr val="222268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processori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tutte le coppie possono essere fuse contemporaneamente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tempo logaritmico.</a:t>
            </a:r>
            <a:endParaRPr lang="it-IT" sz="1800" dirty="0" smtClean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1800" dirty="0" smtClean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Gli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elementi di A</a:t>
            </a:r>
            <a:r>
              <a:rPr lang="it-IT" sz="1800" baseline="-25000" dirty="0" smtClean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e B</a:t>
            </a:r>
            <a:r>
              <a:rPr lang="it-IT" sz="1800" baseline="-25000" dirty="0" smtClean="0">
                <a:solidFill>
                  <a:srgbClr val="222268"/>
                </a:solidFill>
                <a:cs typeface="ＭＳ Ｐゴシック" pitchFamily="-1" charset="-128"/>
              </a:rPr>
              <a:t>i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vengono posizionati nel vettore risultante </a:t>
            </a:r>
            <a:r>
              <a:rPr lang="it-IT" sz="1800" dirty="0" err="1" smtClean="0">
                <a:solidFill>
                  <a:srgbClr val="222268"/>
                </a:solidFill>
                <a:cs typeface="ＭＳ Ｐゴシック" pitchFamily="-1" charset="-128"/>
              </a:rPr>
              <a:t>C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in tempo parallelo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costante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tenuto conto che:</a:t>
            </a:r>
          </a:p>
          <a:p>
            <a:pPr lvl="1">
              <a:lnSpc>
                <a:spcPct val="90000"/>
              </a:lnSpc>
            </a:pPr>
            <a:r>
              <a:rPr lang="it-IT" sz="1800" dirty="0" smtClean="0">
                <a:solidFill>
                  <a:srgbClr val="222268"/>
                </a:solidFill>
              </a:rPr>
              <a:t>ogni A</a:t>
            </a:r>
            <a:r>
              <a:rPr lang="it-IT" sz="1800" baseline="-25000" dirty="0" smtClean="0">
                <a:solidFill>
                  <a:srgbClr val="222268"/>
                </a:solidFill>
              </a:rPr>
              <a:t>i</a:t>
            </a:r>
            <a:r>
              <a:rPr lang="it-IT" sz="1800" dirty="0" smtClean="0">
                <a:solidFill>
                  <a:srgbClr val="222268"/>
                </a:solidFill>
              </a:rPr>
              <a:t> contribuisce con (r</a:t>
            </a:r>
            <a:r>
              <a:rPr lang="it-IT" sz="1800" baseline="-25000" dirty="0" smtClean="0">
                <a:solidFill>
                  <a:srgbClr val="222268"/>
                </a:solidFill>
              </a:rPr>
              <a:t>i+1 </a:t>
            </a:r>
            <a:r>
              <a:rPr lang="it-IT" sz="1800" dirty="0" err="1" smtClean="0">
                <a:solidFill>
                  <a:srgbClr val="222268"/>
                </a:solidFill>
              </a:rPr>
              <a:t>–</a:t>
            </a:r>
            <a:r>
              <a:rPr lang="it-IT" sz="1800" baseline="-25000" dirty="0" smtClean="0">
                <a:solidFill>
                  <a:srgbClr val="222268"/>
                </a:solidFill>
              </a:rPr>
              <a:t> </a:t>
            </a:r>
            <a:r>
              <a:rPr lang="it-IT" sz="1800" dirty="0" err="1" smtClean="0">
                <a:solidFill>
                  <a:srgbClr val="222268"/>
                </a:solidFill>
              </a:rPr>
              <a:t>r</a:t>
            </a:r>
            <a:r>
              <a:rPr lang="it-IT" sz="1800" baseline="-25000" dirty="0" err="1" smtClean="0">
                <a:solidFill>
                  <a:srgbClr val="222268"/>
                </a:solidFill>
              </a:rPr>
              <a:t>i</a:t>
            </a:r>
            <a:r>
              <a:rPr lang="it-IT" sz="1800" baseline="-25000" dirty="0" smtClean="0">
                <a:solidFill>
                  <a:srgbClr val="222268"/>
                </a:solidFill>
              </a:rPr>
              <a:t>)</a:t>
            </a:r>
            <a:r>
              <a:rPr lang="it-IT" sz="1800" dirty="0" smtClean="0">
                <a:solidFill>
                  <a:srgbClr val="222268"/>
                </a:solidFill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it-IT" sz="1800" dirty="0" smtClean="0">
                <a:solidFill>
                  <a:srgbClr val="222268"/>
                </a:solidFill>
              </a:rPr>
              <a:t>ogni </a:t>
            </a:r>
            <a:r>
              <a:rPr lang="it-IT" sz="1800" dirty="0" err="1" smtClean="0">
                <a:solidFill>
                  <a:srgbClr val="222268"/>
                </a:solidFill>
              </a:rPr>
              <a:t>B</a:t>
            </a:r>
            <a:r>
              <a:rPr lang="it-IT" sz="1800" baseline="-25000" dirty="0" err="1" smtClean="0">
                <a:solidFill>
                  <a:srgbClr val="222268"/>
                </a:solidFill>
              </a:rPr>
              <a:t>j</a:t>
            </a:r>
            <a:r>
              <a:rPr lang="it-IT" sz="1800" baseline="-25000" dirty="0" smtClean="0">
                <a:solidFill>
                  <a:srgbClr val="222268"/>
                </a:solidFill>
              </a:rPr>
              <a:t> </a:t>
            </a:r>
            <a:r>
              <a:rPr lang="it-IT" sz="1800" dirty="0" smtClean="0">
                <a:solidFill>
                  <a:srgbClr val="222268"/>
                </a:solidFill>
              </a:rPr>
              <a:t>contribuisce con </a:t>
            </a:r>
            <a:r>
              <a:rPr lang="it-IT" sz="1800" dirty="0" smtClean="0">
                <a:solidFill>
                  <a:srgbClr val="222268"/>
                </a:solidFill>
              </a:rPr>
              <a:t>log </a:t>
            </a:r>
            <a:r>
              <a:rPr lang="it-IT" sz="1800" dirty="0" err="1">
                <a:solidFill>
                  <a:srgbClr val="222268"/>
                </a:solidFill>
              </a:rPr>
              <a:t>m</a:t>
            </a:r>
            <a:r>
              <a:rPr lang="it-IT" sz="1800" dirty="0" smtClean="0">
                <a:solidFill>
                  <a:srgbClr val="222268"/>
                </a:solidFill>
              </a:rPr>
              <a:t> elementi.</a:t>
            </a:r>
            <a:endParaRPr lang="it-IT" sz="1800" dirty="0">
              <a:solidFill>
                <a:srgbClr val="222268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1800" dirty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Il tempo totale richiesto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è pertanto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O(log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) con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 processori su PRAM CREW.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1800" dirty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Esistono anche algoritmi che riducono la complessità temporale </a:t>
            </a:r>
            <a:r>
              <a:rPr lang="it-IT" sz="1800" i="1" dirty="0" smtClean="0">
                <a:solidFill>
                  <a:srgbClr val="008000"/>
                </a:solidFill>
                <a:cs typeface="ＭＳ Ｐゴシック" pitchFamily="-1" charset="-128"/>
              </a:rPr>
              <a:t>a O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(log log </a:t>
            </a:r>
            <a:r>
              <a:rPr lang="it-IT" sz="1800" i="1" dirty="0" err="1">
                <a:solidFill>
                  <a:srgbClr val="008000"/>
                </a:solidFill>
                <a:cs typeface="ＭＳ Ｐゴシック" pitchFamily="-1" charset="-128"/>
              </a:rPr>
              <a:t>n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) </a:t>
            </a:r>
            <a:r>
              <a:rPr lang="it-IT" sz="1800" i="1" dirty="0" smtClean="0">
                <a:solidFill>
                  <a:srgbClr val="008000"/>
                </a:solidFill>
                <a:cs typeface="ＭＳ Ｐゴシック" pitchFamily="-1" charset="-128"/>
              </a:rPr>
              <a:t>portando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i="1" dirty="0" smtClean="0">
                <a:solidFill>
                  <a:srgbClr val="008000"/>
                </a:solidFill>
                <a:cs typeface="ＭＳ Ｐゴシック" pitchFamily="-1" charset="-128"/>
              </a:rPr>
              <a:t>quindi 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il costo totale a O(</a:t>
            </a:r>
            <a:r>
              <a:rPr lang="it-IT" sz="1800" i="1" dirty="0" err="1">
                <a:solidFill>
                  <a:srgbClr val="008000"/>
                </a:solidFill>
                <a:cs typeface="ＭＳ Ｐゴシック" pitchFamily="-1" charset="-128"/>
              </a:rPr>
              <a:t>n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 log log </a:t>
            </a:r>
            <a:r>
              <a:rPr lang="it-IT" sz="1800" i="1" dirty="0" err="1">
                <a:solidFill>
                  <a:srgbClr val="008000"/>
                </a:solidFill>
                <a:cs typeface="ＭＳ Ｐゴシック" pitchFamily="-1" charset="-128"/>
              </a:rPr>
              <a:t>n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222268"/>
                </a:solidFill>
                <a:cs typeface="ＭＳ Ｐゴシック" pitchFamily="-1" charset="-128"/>
              </a:rPr>
              <a:t>Ordinamento per fusione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La versione parallela del ben noto algoritmo </a:t>
            </a:r>
            <a:r>
              <a:rPr lang="it-IT" sz="2200" i="1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mergesort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 si 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può</a:t>
            </a: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descrivere 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tramite un albero binario completo di altezza </a:t>
            </a:r>
            <a:r>
              <a:rPr lang="it-IT" sz="2200" i="1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</a:t>
            </a:r>
            <a:r>
              <a:rPr lang="it-IT" sz="2200" i="1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che contiene nelle foglie gli </a:t>
            </a:r>
            <a:r>
              <a:rPr lang="it-IT" sz="2200" i="1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elementi da ordinare.  Al passo k-esimo lavorano in parallelo tutti i processori assegnati ai nodi del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livello*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logn-k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ed ogni processore esegue la fusione dei valori presenti nei suoi nodi figli. Ad ogni passo il tempo parallelo richiesto è determinato dall’algoritmo di fusione utilizzato e il numero di passi è pari all’altezza dell’albero.</a:t>
            </a: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it-IT" sz="22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quanto detto in precedenza, il miglior costo che si può avere</a:t>
            </a:r>
          </a:p>
          <a:p>
            <a:pPr marL="0" indent="0" algn="just"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questo algoritmo è pertanto pari a O(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loglog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non</a:t>
            </a:r>
          </a:p>
          <a:p>
            <a:pPr marL="0" indent="0" algn="just"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ottimo, anche se molto efficiente.</a:t>
            </a: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it-IT" sz="20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000" i="1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* si suppone che la radice sia a livello </a:t>
            </a:r>
            <a:r>
              <a:rPr lang="it-IT" sz="2000" i="1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i="1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le foglie a livello </a:t>
            </a:r>
            <a:r>
              <a:rPr lang="it-IT" sz="2000" i="1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</a:t>
            </a:r>
            <a:endParaRPr lang="it-IT" sz="2000" i="1" baseline="-250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it-IT" sz="2000" dirty="0" smtClean="0">
              <a:cs typeface="ＭＳ Ｐゴシック" pitchFamily="-1" charset="-128"/>
            </a:endParaRPr>
          </a:p>
        </p:txBody>
      </p:sp>
      <p:sp>
        <p:nvSpPr>
          <p:cNvPr id="4710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1586</Words>
  <Application>Microsoft Macintosh PowerPoint</Application>
  <PresentationFormat>Presentazione su schermo (4:3)</PresentationFormat>
  <Paragraphs>124</Paragraphs>
  <Slides>10</Slides>
  <Notes>10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</vt:lpstr>
      <vt:lpstr>Il concetto di rango</vt:lpstr>
      <vt:lpstr>Fondere tramite rango</vt:lpstr>
      <vt:lpstr>Inserire una sequenza “breve” in un vettore ordinato</vt:lpstr>
      <vt:lpstr>Algoritmo di fusione tramite rango</vt:lpstr>
      <vt:lpstr>Esempio di applicazione dell’algoritmo di fusione</vt:lpstr>
      <vt:lpstr>Dettaglio del partizionamento</vt:lpstr>
      <vt:lpstr>Complessità dell’algoritmo di fusione</vt:lpstr>
      <vt:lpstr>Ordinamento per fusione</vt:lpstr>
      <vt:lpstr>Verso un ordinamento ottimo</vt:lpstr>
    </vt:vector>
  </TitlesOfParts>
  <Company>università di roma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Rossella Petreschi</dc:creator>
  <cp:lastModifiedBy>Rossella Petreschi</cp:lastModifiedBy>
  <cp:revision>7</cp:revision>
  <dcterms:created xsi:type="dcterms:W3CDTF">2013-05-09T08:14:26Z</dcterms:created>
  <dcterms:modified xsi:type="dcterms:W3CDTF">2013-05-09T08:47:24Z</dcterms:modified>
</cp:coreProperties>
</file>